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14172" y="619505"/>
            <a:ext cx="6428740" cy="0"/>
          </a:xfrm>
          <a:custGeom>
            <a:avLst/>
            <a:gdLst/>
            <a:ahLst/>
            <a:cxnLst/>
            <a:rect l="l" t="t" r="r" b="b"/>
            <a:pathLst>
              <a:path w="6428740" h="0">
                <a:moveTo>
                  <a:pt x="0" y="0"/>
                </a:moveTo>
                <a:lnTo>
                  <a:pt x="6428232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614172" y="586739"/>
            <a:ext cx="6428740" cy="0"/>
          </a:xfrm>
          <a:custGeom>
            <a:avLst/>
            <a:gdLst/>
            <a:ahLst/>
            <a:cxnLst/>
            <a:rect l="l" t="t" r="r" b="b"/>
            <a:pathLst>
              <a:path w="6428740" h="0">
                <a:moveTo>
                  <a:pt x="0" y="0"/>
                </a:moveTo>
                <a:lnTo>
                  <a:pt x="6428232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614172" y="9872929"/>
            <a:ext cx="6428740" cy="0"/>
          </a:xfrm>
          <a:custGeom>
            <a:avLst/>
            <a:gdLst/>
            <a:ahLst/>
            <a:cxnLst/>
            <a:rect l="l" t="t" r="r" b="b"/>
            <a:pathLst>
              <a:path w="6428740" h="0">
                <a:moveTo>
                  <a:pt x="0" y="0"/>
                </a:moveTo>
                <a:lnTo>
                  <a:pt x="6428232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614172" y="9905695"/>
            <a:ext cx="6428740" cy="0"/>
          </a:xfrm>
          <a:custGeom>
            <a:avLst/>
            <a:gdLst/>
            <a:ahLst/>
            <a:cxnLst/>
            <a:rect l="l" t="t" r="r" b="b"/>
            <a:pathLst>
              <a:path w="6428740" h="0">
                <a:moveTo>
                  <a:pt x="0" y="0"/>
                </a:moveTo>
                <a:lnTo>
                  <a:pt x="6428232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9937" y="809193"/>
            <a:ext cx="6522974" cy="428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8236" y="2272029"/>
            <a:ext cx="6326377" cy="30975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395598" y="9911487"/>
            <a:ext cx="3582670" cy="173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6" Type="http://schemas.openxmlformats.org/officeDocument/2006/relationships/image" Target="../media/image11.png"/><Relationship Id="rId7" Type="http://schemas.openxmlformats.org/officeDocument/2006/relationships/image" Target="../media/image1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g"/><Relationship Id="rId3" Type="http://schemas.openxmlformats.org/officeDocument/2006/relationships/image" Target="../media/image14.jpg"/><Relationship Id="rId4" Type="http://schemas.openxmlformats.org/officeDocument/2006/relationships/image" Target="../media/image15.jpg"/><Relationship Id="rId5" Type="http://schemas.openxmlformats.org/officeDocument/2006/relationships/image" Target="../media/image16.jpg"/><Relationship Id="rId6" Type="http://schemas.openxmlformats.org/officeDocument/2006/relationships/image" Target="../media/image17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jpg"/><Relationship Id="rId3" Type="http://schemas.openxmlformats.org/officeDocument/2006/relationships/image" Target="../media/image19.jpg"/><Relationship Id="rId4" Type="http://schemas.openxmlformats.org/officeDocument/2006/relationships/image" Target="../media/image20.jpg"/><Relationship Id="rId5" Type="http://schemas.openxmlformats.org/officeDocument/2006/relationships/image" Target="../media/image21.jpg"/><Relationship Id="rId6" Type="http://schemas.openxmlformats.org/officeDocument/2006/relationships/hyperlink" Target="https://www.youtube.com/watch?v=doo1tKelnTI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337819"/>
            <a:ext cx="842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SUM</a:t>
            </a:r>
            <a:r>
              <a:rPr dirty="0" sz="1400" spc="-10">
                <a:latin typeface="Cambria"/>
                <a:cs typeface="Cambria"/>
              </a:rPr>
              <a:t>M</a:t>
            </a:r>
            <a:r>
              <a:rPr dirty="0" sz="1400" spc="-5">
                <a:latin typeface="Cambria"/>
                <a:cs typeface="Cambria"/>
              </a:rPr>
              <a:t>A</a:t>
            </a:r>
            <a:r>
              <a:rPr dirty="0" sz="1400" spc="-10">
                <a:latin typeface="Cambria"/>
                <a:cs typeface="Cambria"/>
              </a:rPr>
              <a:t>R</a:t>
            </a:r>
            <a:r>
              <a:rPr dirty="0" sz="1400">
                <a:latin typeface="Cambria"/>
                <a:cs typeface="Cambria"/>
              </a:rPr>
              <a:t>Y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619505"/>
            <a:ext cx="6428740" cy="0"/>
          </a:xfrm>
          <a:custGeom>
            <a:avLst/>
            <a:gdLst/>
            <a:ahLst/>
            <a:cxnLst/>
            <a:rect l="l" t="t" r="r" b="b"/>
            <a:pathLst>
              <a:path w="6428740" h="0">
                <a:moveTo>
                  <a:pt x="0" y="0"/>
                </a:moveTo>
                <a:lnTo>
                  <a:pt x="6428232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586739"/>
            <a:ext cx="6428740" cy="0"/>
          </a:xfrm>
          <a:custGeom>
            <a:avLst/>
            <a:gdLst/>
            <a:ahLst/>
            <a:cxnLst/>
            <a:rect l="l" t="t" r="r" b="b"/>
            <a:pathLst>
              <a:path w="6428740" h="0">
                <a:moveTo>
                  <a:pt x="0" y="0"/>
                </a:moveTo>
                <a:lnTo>
                  <a:pt x="6428232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2929"/>
            <a:ext cx="6428740" cy="0"/>
          </a:xfrm>
          <a:custGeom>
            <a:avLst/>
            <a:gdLst/>
            <a:ahLst/>
            <a:cxnLst/>
            <a:rect l="l" t="t" r="r" b="b"/>
            <a:pathLst>
              <a:path w="6428740" h="0">
                <a:moveTo>
                  <a:pt x="0" y="0"/>
                </a:moveTo>
                <a:lnTo>
                  <a:pt x="6428232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5695"/>
            <a:ext cx="6428740" cy="0"/>
          </a:xfrm>
          <a:custGeom>
            <a:avLst/>
            <a:gdLst/>
            <a:ahLst/>
            <a:cxnLst/>
            <a:rect l="l" t="t" r="r" b="b"/>
            <a:pathLst>
              <a:path w="6428740" h="0">
                <a:moveTo>
                  <a:pt x="0" y="0"/>
                </a:moveTo>
                <a:lnTo>
                  <a:pt x="6428232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14172" y="809193"/>
            <a:ext cx="6428740" cy="428625"/>
          </a:xfrm>
          <a:prstGeom prst="rect"/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437005">
              <a:lnSpc>
                <a:spcPts val="2760"/>
              </a:lnSpc>
            </a:pPr>
            <a:r>
              <a:rPr dirty="0" spc="-5"/>
              <a:t>METABOLIC </a:t>
            </a:r>
            <a:r>
              <a:rPr dirty="0"/>
              <a:t>BONE</a:t>
            </a:r>
            <a:r>
              <a:rPr dirty="0" spc="-5"/>
              <a:t> DISEASES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237610" y="1364233"/>
            <a:ext cx="1630045" cy="20447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75"/>
              </a:lnSpc>
            </a:pPr>
            <a:r>
              <a:rPr dirty="0" sz="1400" spc="-5" b="1">
                <a:latin typeface="Times New Roman"/>
                <a:cs typeface="Times New Roman"/>
              </a:rPr>
              <a:t>Vitamin </a:t>
            </a:r>
            <a:r>
              <a:rPr dirty="0" sz="1400" b="1">
                <a:latin typeface="Times New Roman"/>
                <a:cs typeface="Times New Roman"/>
              </a:rPr>
              <a:t>D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Deficiency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71168" y="1644142"/>
            <a:ext cx="40208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(in </a:t>
            </a:r>
            <a:r>
              <a:rPr dirty="0" sz="1400" spc="-5" b="1">
                <a:latin typeface="Times New Roman"/>
                <a:cs typeface="Times New Roman"/>
              </a:rPr>
              <a:t>Children </a:t>
            </a:r>
            <a:r>
              <a:rPr dirty="0" sz="1400" b="1">
                <a:latin typeface="Wingdings"/>
                <a:cs typeface="Wingdings"/>
              </a:rPr>
              <a:t>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Rickets </a:t>
            </a:r>
            <a:r>
              <a:rPr dirty="0" sz="1400" b="1">
                <a:latin typeface="Times New Roman"/>
                <a:cs typeface="Times New Roman"/>
              </a:rPr>
              <a:t>/ </a:t>
            </a:r>
            <a:r>
              <a:rPr dirty="0" sz="1400" spc="-5" b="1">
                <a:latin typeface="Times New Roman"/>
                <a:cs typeface="Times New Roman"/>
              </a:rPr>
              <a:t>In Adults </a:t>
            </a:r>
            <a:r>
              <a:rPr dirty="0" sz="1400" b="1">
                <a:latin typeface="Wingdings"/>
                <a:cs typeface="Wingdings"/>
              </a:rPr>
              <a:t></a:t>
            </a:r>
            <a:r>
              <a:rPr dirty="0" sz="1400" spc="2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Osteomalacia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79280" y="1676257"/>
            <a:ext cx="59690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30"/>
              </a:lnSpc>
            </a:pPr>
            <a:r>
              <a:rPr dirty="0" sz="140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41552" y="2284729"/>
            <a:ext cx="6199505" cy="364490"/>
          </a:xfrm>
          <a:custGeom>
            <a:avLst/>
            <a:gdLst/>
            <a:ahLst/>
            <a:cxnLst/>
            <a:rect l="l" t="t" r="r" b="b"/>
            <a:pathLst>
              <a:path w="6199505" h="364489">
                <a:moveTo>
                  <a:pt x="0" y="364235"/>
                </a:moveTo>
                <a:lnTo>
                  <a:pt x="6199378" y="364235"/>
                </a:lnTo>
                <a:lnTo>
                  <a:pt x="6199378" y="0"/>
                </a:lnTo>
                <a:lnTo>
                  <a:pt x="0" y="0"/>
                </a:lnTo>
                <a:lnTo>
                  <a:pt x="0" y="364235"/>
                </a:lnTo>
                <a:close/>
              </a:path>
            </a:pathLst>
          </a:custGeom>
          <a:solidFill>
            <a:srgbClr val="0E23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18236" y="2272029"/>
            <a:ext cx="4141470" cy="30975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69900" indent="-228600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Rickets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Def. </a:t>
            </a:r>
            <a:r>
              <a:rPr dirty="0" sz="1400" b="1">
                <a:latin typeface="Times New Roman"/>
                <a:cs typeface="Times New Roman"/>
              </a:rPr>
              <a:t>: </a:t>
            </a:r>
            <a:r>
              <a:rPr dirty="0" sz="1400">
                <a:latin typeface="Times New Roman"/>
                <a:cs typeface="Times New Roman"/>
              </a:rPr>
              <a:t>Increase </a:t>
            </a:r>
            <a:r>
              <a:rPr dirty="0" sz="1400" spc="-5">
                <a:latin typeface="Times New Roman"/>
                <a:cs typeface="Times New Roman"/>
              </a:rPr>
              <a:t>uncalcefied osteoid in </a:t>
            </a:r>
            <a:r>
              <a:rPr dirty="0" u="sng" sz="14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immature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bone.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80"/>
              </a:spcBef>
              <a:tabLst>
                <a:tab pos="2369185" algn="l"/>
              </a:tabLst>
            </a:pPr>
            <a:r>
              <a:rPr dirty="0" sz="1400" b="1">
                <a:latin typeface="Times New Roman"/>
                <a:cs typeface="Times New Roman"/>
              </a:rPr>
              <a:t>3 </a:t>
            </a:r>
            <a:r>
              <a:rPr dirty="0" sz="1400" spc="-5" b="1">
                <a:latin typeface="Times New Roman"/>
                <a:cs typeface="Times New Roman"/>
              </a:rPr>
              <a:t>Stages</a:t>
            </a:r>
            <a:r>
              <a:rPr dirty="0" sz="1400" spc="-5">
                <a:latin typeface="Times New Roman"/>
                <a:cs typeface="Times New Roman"/>
              </a:rPr>
              <a:t>:  1-Active 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2-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Healing	</a:t>
            </a:r>
            <a:r>
              <a:rPr dirty="0" sz="1400">
                <a:latin typeface="Times New Roman"/>
                <a:cs typeface="Times New Roman"/>
              </a:rPr>
              <a:t>3- &amp;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Healed</a:t>
            </a:r>
            <a:endParaRPr sz="1400">
              <a:latin typeface="Times New Roman"/>
              <a:cs typeface="Times New Roman"/>
            </a:endParaRPr>
          </a:p>
          <a:p>
            <a:pPr marL="146685" indent="-133985">
              <a:lnSpc>
                <a:spcPct val="100000"/>
              </a:lnSpc>
              <a:spcBef>
                <a:spcPts val="1275"/>
              </a:spcBef>
              <a:buFont typeface="Symbol"/>
              <a:buChar char=""/>
              <a:tabLst>
                <a:tab pos="147320" algn="l"/>
              </a:tabLst>
            </a:pPr>
            <a:r>
              <a:rPr dirty="0" sz="1400" spc="-5">
                <a:latin typeface="Times New Roman"/>
                <a:cs typeface="Times New Roman"/>
              </a:rPr>
              <a:t>Radiological</a:t>
            </a: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“Active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“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manifestation </a:t>
            </a:r>
            <a:r>
              <a:rPr dirty="0" sz="1400">
                <a:latin typeface="Times New Roman"/>
                <a:cs typeface="Times New Roman"/>
              </a:rPr>
              <a:t>:</a:t>
            </a:r>
            <a:r>
              <a:rPr dirty="0" sz="1400" spc="3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“7”</a:t>
            </a:r>
            <a:endParaRPr sz="1400">
              <a:latin typeface="Times New Roman"/>
              <a:cs typeface="Times New Roman"/>
            </a:endParaRPr>
          </a:p>
          <a:p>
            <a:pPr lvl="1" marL="927100" indent="-228600">
              <a:lnSpc>
                <a:spcPct val="100000"/>
              </a:lnSpc>
              <a:spcBef>
                <a:spcPts val="165"/>
              </a:spcBef>
              <a:buFont typeface="Times New Roman"/>
              <a:buAutoNum type="arabicPeriod"/>
              <a:tabLst>
                <a:tab pos="927735" algn="l"/>
              </a:tabLst>
            </a:pPr>
            <a:r>
              <a:rPr dirty="0" sz="1400" b="1">
                <a:latin typeface="Times New Roman"/>
                <a:cs typeface="Times New Roman"/>
              </a:rPr>
              <a:t>Growth </a:t>
            </a:r>
            <a:r>
              <a:rPr dirty="0" sz="1400" spc="-10" b="1">
                <a:latin typeface="Times New Roman"/>
                <a:cs typeface="Times New Roman"/>
              </a:rPr>
              <a:t>plate </a:t>
            </a:r>
            <a:r>
              <a:rPr dirty="0" sz="1400">
                <a:latin typeface="Wingdings"/>
                <a:cs typeface="Wingdings"/>
              </a:rPr>
              <a:t>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Wide</a:t>
            </a:r>
            <a:endParaRPr sz="1400">
              <a:latin typeface="Times New Roman"/>
              <a:cs typeface="Times New Roman"/>
            </a:endParaRPr>
          </a:p>
          <a:p>
            <a:pPr lvl="1" marL="927100" indent="-228600">
              <a:lnSpc>
                <a:spcPct val="100000"/>
              </a:lnSpc>
              <a:spcBef>
                <a:spcPts val="180"/>
              </a:spcBef>
              <a:buFont typeface="Times New Roman"/>
              <a:buAutoNum type="arabicPeriod"/>
              <a:tabLst>
                <a:tab pos="927735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Metaphysis </a:t>
            </a:r>
            <a:r>
              <a:rPr dirty="0" sz="1400" b="1">
                <a:latin typeface="Wingdings"/>
                <a:cs typeface="Wingdings"/>
              </a:rPr>
              <a:t>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Cupping </a:t>
            </a:r>
            <a:r>
              <a:rPr dirty="0" sz="1400">
                <a:latin typeface="Times New Roman"/>
                <a:cs typeface="Times New Roman"/>
              </a:rPr>
              <a:t>&amp;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Fraying</a:t>
            </a:r>
            <a:endParaRPr sz="1400">
              <a:latin typeface="Times New Roman"/>
              <a:cs typeface="Times New Roman"/>
            </a:endParaRPr>
          </a:p>
          <a:p>
            <a:pPr lvl="1" marL="927100" indent="-228600">
              <a:lnSpc>
                <a:spcPct val="100000"/>
              </a:lnSpc>
              <a:spcBef>
                <a:spcPts val="170"/>
              </a:spcBef>
              <a:buFont typeface="Times New Roman"/>
              <a:buAutoNum type="arabicPeriod"/>
              <a:tabLst>
                <a:tab pos="927735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Cortex </a:t>
            </a:r>
            <a:r>
              <a:rPr dirty="0" sz="1400" b="1">
                <a:latin typeface="Wingdings"/>
                <a:cs typeface="Wingdings"/>
              </a:rPr>
              <a:t>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Indistinct</a:t>
            </a:r>
            <a:endParaRPr sz="1400">
              <a:latin typeface="Times New Roman"/>
              <a:cs typeface="Times New Roman"/>
            </a:endParaRPr>
          </a:p>
          <a:p>
            <a:pPr lvl="1" marL="927100" indent="-228600">
              <a:lnSpc>
                <a:spcPct val="100000"/>
              </a:lnSpc>
              <a:spcBef>
                <a:spcPts val="165"/>
              </a:spcBef>
              <a:buFont typeface="Times New Roman"/>
              <a:buAutoNum type="arabicPeriod"/>
              <a:tabLst>
                <a:tab pos="927735" algn="l"/>
              </a:tabLst>
            </a:pPr>
            <a:r>
              <a:rPr dirty="0" sz="1400" b="1">
                <a:latin typeface="Times New Roman"/>
                <a:cs typeface="Times New Roman"/>
              </a:rPr>
              <a:t>Bone </a:t>
            </a:r>
            <a:r>
              <a:rPr dirty="0" sz="1400" spc="-5" b="1">
                <a:latin typeface="Times New Roman"/>
                <a:cs typeface="Times New Roman"/>
              </a:rPr>
              <a:t>Density </a:t>
            </a:r>
            <a:r>
              <a:rPr dirty="0" sz="1400" b="1">
                <a:latin typeface="Wingdings"/>
                <a:cs typeface="Wingdings"/>
              </a:rPr>
              <a:t>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Deceased</a:t>
            </a:r>
            <a:endParaRPr sz="1400">
              <a:latin typeface="Times New Roman"/>
              <a:cs typeface="Times New Roman"/>
            </a:endParaRPr>
          </a:p>
          <a:p>
            <a:pPr lvl="1" marL="927100" indent="-228600">
              <a:lnSpc>
                <a:spcPct val="100000"/>
              </a:lnSpc>
              <a:spcBef>
                <a:spcPts val="170"/>
              </a:spcBef>
              <a:buFont typeface="Times New Roman"/>
              <a:buAutoNum type="arabicPeriod"/>
              <a:tabLst>
                <a:tab pos="927735" algn="l"/>
              </a:tabLst>
            </a:pPr>
            <a:r>
              <a:rPr dirty="0" sz="1400" b="1">
                <a:latin typeface="Times New Roman"/>
                <a:cs typeface="Times New Roman"/>
              </a:rPr>
              <a:t>Bone </a:t>
            </a:r>
            <a:r>
              <a:rPr dirty="0" sz="1400" spc="-5" b="1">
                <a:latin typeface="Times New Roman"/>
                <a:cs typeface="Times New Roman"/>
              </a:rPr>
              <a:t>Growth</a:t>
            </a:r>
            <a:r>
              <a:rPr dirty="0" sz="1400" spc="-5" b="1">
                <a:latin typeface="Wingdings"/>
                <a:cs typeface="Wingdings"/>
              </a:rPr>
              <a:t>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Retarded </a:t>
            </a:r>
            <a:r>
              <a:rPr dirty="0" sz="1000" spc="-5" i="1">
                <a:latin typeface="Times New Roman"/>
                <a:cs typeface="Times New Roman"/>
              </a:rPr>
              <a:t>“Delayed oss.</a:t>
            </a:r>
            <a:r>
              <a:rPr dirty="0" sz="1000" spc="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Centers”</a:t>
            </a:r>
            <a:endParaRPr sz="1000">
              <a:latin typeface="Times New Roman"/>
              <a:cs typeface="Times New Roman"/>
            </a:endParaRPr>
          </a:p>
          <a:p>
            <a:pPr lvl="1" marL="927100" indent="-228600">
              <a:lnSpc>
                <a:spcPct val="100000"/>
              </a:lnSpc>
              <a:spcBef>
                <a:spcPts val="204"/>
              </a:spcBef>
              <a:buFont typeface="Times New Roman"/>
              <a:buAutoNum type="arabicPeriod"/>
              <a:tabLst>
                <a:tab pos="927735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Ribs /</a:t>
            </a:r>
            <a:r>
              <a:rPr dirty="0" sz="1000" spc="-5" i="1">
                <a:latin typeface="Times New Roman"/>
                <a:cs typeface="Times New Roman"/>
              </a:rPr>
              <a:t>Ant </a:t>
            </a:r>
            <a:r>
              <a:rPr dirty="0" sz="1000" i="1">
                <a:latin typeface="Times New Roman"/>
                <a:cs typeface="Times New Roman"/>
              </a:rPr>
              <a:t>ends </a:t>
            </a:r>
            <a:r>
              <a:rPr dirty="0" sz="1000" spc="-5" i="1">
                <a:latin typeface="Times New Roman"/>
                <a:cs typeface="Times New Roman"/>
              </a:rPr>
              <a:t>“like metaphysis</a:t>
            </a:r>
            <a:r>
              <a:rPr dirty="0" sz="1400" spc="-5" b="1">
                <a:latin typeface="Times New Roman"/>
                <a:cs typeface="Times New Roman"/>
              </a:rPr>
              <a:t>” </a:t>
            </a:r>
            <a:r>
              <a:rPr dirty="0" sz="1400" b="1">
                <a:latin typeface="Wingdings"/>
                <a:cs typeface="Wingdings"/>
              </a:rPr>
              <a:t>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10" b="1">
                <a:solidFill>
                  <a:srgbClr val="C00000"/>
                </a:solidFill>
                <a:latin typeface="Times New Roman"/>
                <a:cs typeface="Times New Roman"/>
              </a:rPr>
              <a:t>Rosary</a:t>
            </a:r>
            <a:r>
              <a:rPr dirty="0" sz="1400" spc="5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C00000"/>
                </a:solidFill>
                <a:latin typeface="Times New Roman"/>
                <a:cs typeface="Times New Roman"/>
              </a:rPr>
              <a:t>Beads</a:t>
            </a:r>
            <a:endParaRPr sz="1400">
              <a:latin typeface="Times New Roman"/>
              <a:cs typeface="Times New Roman"/>
            </a:endParaRPr>
          </a:p>
          <a:p>
            <a:pPr lvl="1" marL="927100" indent="-228600">
              <a:lnSpc>
                <a:spcPct val="100000"/>
              </a:lnSpc>
              <a:spcBef>
                <a:spcPts val="145"/>
              </a:spcBef>
              <a:buAutoNum type="arabicPeriod"/>
              <a:tabLst>
                <a:tab pos="927735" algn="l"/>
              </a:tabLst>
            </a:pPr>
            <a:r>
              <a:rPr dirty="0" sz="1400" spc="-5">
                <a:latin typeface="Times New Roman"/>
                <a:cs typeface="Times New Roman"/>
              </a:rPr>
              <a:t>Bone softening </a:t>
            </a:r>
            <a:r>
              <a:rPr dirty="0" sz="1400">
                <a:latin typeface="Wingdings"/>
                <a:cs typeface="Wingdings"/>
              </a:rPr>
              <a:t>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Bowing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Kyphoscoliosis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9759" y="8027669"/>
            <a:ext cx="3604895" cy="1326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6375" indent="-193675">
              <a:lnSpc>
                <a:spcPct val="100000"/>
              </a:lnSpc>
              <a:spcBef>
                <a:spcPts val="100"/>
              </a:spcBef>
              <a:buFont typeface="Times New Roman"/>
              <a:buAutoNum type="arabicPlain" startAt="2"/>
              <a:tabLst>
                <a:tab pos="20701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Healing Rickets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“patient on ttt 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Vit </a:t>
            </a:r>
            <a:r>
              <a:rPr dirty="0" sz="1400">
                <a:latin typeface="Times New Roman"/>
                <a:cs typeface="Times New Roman"/>
              </a:rPr>
              <a:t>D &amp; Ca”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dirty="0" sz="1400">
                <a:latin typeface="Wingdings"/>
                <a:cs typeface="Wingdings"/>
              </a:rPr>
              <a:t>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u="heavy" sz="1400" spc="-5" b="1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Meta</a:t>
            </a:r>
            <a:r>
              <a:rPr dirty="0" sz="1400" spc="-5" b="1" i="1">
                <a:solidFill>
                  <a:srgbClr val="001F5F"/>
                </a:solidFill>
                <a:latin typeface="Times New Roman"/>
                <a:cs typeface="Times New Roman"/>
              </a:rPr>
              <a:t>physeal </a:t>
            </a:r>
            <a:r>
              <a:rPr dirty="0" u="heavy" sz="1400" spc="-5" b="1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Ca</a:t>
            </a:r>
            <a:r>
              <a:rPr dirty="0" sz="1400" spc="-5" b="1" i="1">
                <a:solidFill>
                  <a:srgbClr val="001F5F"/>
                </a:solidFill>
                <a:latin typeface="Times New Roman"/>
                <a:cs typeface="Times New Roman"/>
              </a:rPr>
              <a:t>lcification</a:t>
            </a:r>
            <a:r>
              <a:rPr dirty="0" sz="1400" spc="5" b="1" i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 i="1">
                <a:solidFill>
                  <a:srgbClr val="001F5F"/>
                </a:solidFill>
                <a:latin typeface="Times New Roman"/>
                <a:cs typeface="Times New Roman"/>
              </a:rPr>
              <a:t>Bands</a:t>
            </a:r>
            <a:endParaRPr sz="1400">
              <a:latin typeface="Times New Roman"/>
              <a:cs typeface="Times New Roman"/>
            </a:endParaRPr>
          </a:p>
          <a:p>
            <a:pPr marL="206375" indent="-193675">
              <a:lnSpc>
                <a:spcPct val="100000"/>
              </a:lnSpc>
              <a:spcBef>
                <a:spcPts val="1135"/>
              </a:spcBef>
              <a:buFont typeface="Times New Roman"/>
              <a:buAutoNum type="arabicPlain" startAt="3"/>
              <a:tabLst>
                <a:tab pos="20701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Healed Rickets </a:t>
            </a:r>
            <a:r>
              <a:rPr dirty="0" sz="1400">
                <a:latin typeface="Times New Roman"/>
                <a:cs typeface="Times New Roman"/>
              </a:rPr>
              <a:t>: </a:t>
            </a:r>
            <a:r>
              <a:rPr dirty="0" sz="1400" spc="-5">
                <a:latin typeface="Times New Roman"/>
                <a:cs typeface="Times New Roman"/>
              </a:rPr>
              <a:t>Absence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all manifestations</a:t>
            </a:r>
            <a:endParaRPr sz="1400">
              <a:latin typeface="Times New Roman"/>
              <a:cs typeface="Times New Roman"/>
            </a:endParaRPr>
          </a:p>
          <a:p>
            <a:pPr marL="240029">
              <a:lnSpc>
                <a:spcPct val="100000"/>
              </a:lnSpc>
              <a:spcBef>
                <a:spcPts val="1180"/>
              </a:spcBef>
              <a:tabLst>
                <a:tab pos="467995" algn="l"/>
              </a:tabLst>
            </a:pPr>
            <a:r>
              <a:rPr dirty="0" sz="1400">
                <a:latin typeface="Times New Roman"/>
                <a:cs typeface="Times New Roman"/>
              </a:rPr>
              <a:t>-	But </a:t>
            </a:r>
            <a:r>
              <a:rPr dirty="0" sz="1400" spc="-5">
                <a:latin typeface="Times New Roman"/>
                <a:cs typeface="Times New Roman"/>
              </a:rPr>
              <a:t>one deformities </a:t>
            </a:r>
            <a:r>
              <a:rPr dirty="0" sz="1400">
                <a:latin typeface="Times New Roman"/>
                <a:cs typeface="Times New Roman"/>
              </a:rPr>
              <a:t>may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prolonged.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825365" y="2726054"/>
            <a:ext cx="2156460" cy="2357755"/>
          </a:xfrm>
          <a:custGeom>
            <a:avLst/>
            <a:gdLst/>
            <a:ahLst/>
            <a:cxnLst/>
            <a:rect l="l" t="t" r="r" b="b"/>
            <a:pathLst>
              <a:path w="2156459" h="2357754">
                <a:moveTo>
                  <a:pt x="0" y="2357754"/>
                </a:moveTo>
                <a:lnTo>
                  <a:pt x="2156460" y="2357754"/>
                </a:lnTo>
                <a:lnTo>
                  <a:pt x="2156460" y="0"/>
                </a:lnTo>
                <a:lnTo>
                  <a:pt x="0" y="0"/>
                </a:lnTo>
                <a:lnTo>
                  <a:pt x="0" y="2357754"/>
                </a:lnTo>
                <a:close/>
              </a:path>
            </a:pathLst>
          </a:custGeom>
          <a:ln w="31750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933188" y="2787649"/>
            <a:ext cx="1940052" cy="22339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48360" y="5547994"/>
            <a:ext cx="1628139" cy="2206625"/>
          </a:xfrm>
          <a:custGeom>
            <a:avLst/>
            <a:gdLst/>
            <a:ahLst/>
            <a:cxnLst/>
            <a:rect l="l" t="t" r="r" b="b"/>
            <a:pathLst>
              <a:path w="1628139" h="2206625">
                <a:moveTo>
                  <a:pt x="0" y="2206625"/>
                </a:moveTo>
                <a:lnTo>
                  <a:pt x="1628139" y="2206625"/>
                </a:lnTo>
                <a:lnTo>
                  <a:pt x="1628139" y="0"/>
                </a:lnTo>
                <a:lnTo>
                  <a:pt x="0" y="0"/>
                </a:lnTo>
                <a:lnTo>
                  <a:pt x="0" y="2206625"/>
                </a:lnTo>
                <a:close/>
              </a:path>
            </a:pathLst>
          </a:custGeom>
          <a:ln w="12700">
            <a:solidFill>
              <a:srgbClr val="C0504D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65568" y="5600699"/>
            <a:ext cx="1411871" cy="20379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555875" y="5547994"/>
            <a:ext cx="1927860" cy="2206625"/>
          </a:xfrm>
          <a:custGeom>
            <a:avLst/>
            <a:gdLst/>
            <a:ahLst/>
            <a:cxnLst/>
            <a:rect l="l" t="t" r="r" b="b"/>
            <a:pathLst>
              <a:path w="1927860" h="2206625">
                <a:moveTo>
                  <a:pt x="0" y="2206625"/>
                </a:moveTo>
                <a:lnTo>
                  <a:pt x="1927860" y="2206625"/>
                </a:lnTo>
                <a:lnTo>
                  <a:pt x="1927860" y="0"/>
                </a:lnTo>
                <a:lnTo>
                  <a:pt x="0" y="0"/>
                </a:lnTo>
                <a:lnTo>
                  <a:pt x="0" y="2206625"/>
                </a:lnTo>
                <a:close/>
              </a:path>
            </a:pathLst>
          </a:custGeom>
          <a:ln w="12700">
            <a:solidFill>
              <a:srgbClr val="C0504D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653283" y="5600826"/>
            <a:ext cx="1732788" cy="202869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100954" y="1260474"/>
            <a:ext cx="1880870" cy="1311275"/>
          </a:xfrm>
          <a:custGeom>
            <a:avLst/>
            <a:gdLst/>
            <a:ahLst/>
            <a:cxnLst/>
            <a:rect l="l" t="t" r="r" b="b"/>
            <a:pathLst>
              <a:path w="1880870" h="1311275">
                <a:moveTo>
                  <a:pt x="0" y="1311275"/>
                </a:moveTo>
                <a:lnTo>
                  <a:pt x="1880870" y="1311275"/>
                </a:lnTo>
                <a:lnTo>
                  <a:pt x="1880870" y="0"/>
                </a:lnTo>
                <a:lnTo>
                  <a:pt x="0" y="0"/>
                </a:lnTo>
                <a:lnTo>
                  <a:pt x="0" y="13112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100954" y="1260474"/>
            <a:ext cx="1880870" cy="1311275"/>
          </a:xfrm>
          <a:custGeom>
            <a:avLst/>
            <a:gdLst/>
            <a:ahLst/>
            <a:cxnLst/>
            <a:rect l="l" t="t" r="r" b="b"/>
            <a:pathLst>
              <a:path w="1880870" h="1311275">
                <a:moveTo>
                  <a:pt x="0" y="1311275"/>
                </a:moveTo>
                <a:lnTo>
                  <a:pt x="1880870" y="1311275"/>
                </a:lnTo>
                <a:lnTo>
                  <a:pt x="1880870" y="0"/>
                </a:lnTo>
                <a:lnTo>
                  <a:pt x="0" y="0"/>
                </a:lnTo>
                <a:lnTo>
                  <a:pt x="0" y="1311275"/>
                </a:lnTo>
                <a:close/>
              </a:path>
            </a:pathLst>
          </a:custGeom>
          <a:ln w="12700">
            <a:solidFill>
              <a:srgbClr val="C0504D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198490" y="1312557"/>
            <a:ext cx="1685416" cy="120051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627245" y="5547994"/>
            <a:ext cx="2310765" cy="2071370"/>
          </a:xfrm>
          <a:custGeom>
            <a:avLst/>
            <a:gdLst/>
            <a:ahLst/>
            <a:cxnLst/>
            <a:rect l="l" t="t" r="r" b="b"/>
            <a:pathLst>
              <a:path w="2310765" h="2071370">
                <a:moveTo>
                  <a:pt x="0" y="2071370"/>
                </a:moveTo>
                <a:lnTo>
                  <a:pt x="2310764" y="2071370"/>
                </a:lnTo>
                <a:lnTo>
                  <a:pt x="2310764" y="0"/>
                </a:lnTo>
                <a:lnTo>
                  <a:pt x="0" y="0"/>
                </a:lnTo>
                <a:lnTo>
                  <a:pt x="0" y="2071370"/>
                </a:lnTo>
                <a:close/>
              </a:path>
            </a:pathLst>
          </a:custGeom>
          <a:ln w="12700">
            <a:solidFill>
              <a:srgbClr val="C0504D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44720" y="5600699"/>
            <a:ext cx="2092960" cy="194957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627245" y="7698104"/>
            <a:ext cx="1663064" cy="1983105"/>
          </a:xfrm>
          <a:custGeom>
            <a:avLst/>
            <a:gdLst/>
            <a:ahLst/>
            <a:cxnLst/>
            <a:rect l="l" t="t" r="r" b="b"/>
            <a:pathLst>
              <a:path w="1663064" h="1983104">
                <a:moveTo>
                  <a:pt x="0" y="1983104"/>
                </a:moveTo>
                <a:lnTo>
                  <a:pt x="1663064" y="1983104"/>
                </a:lnTo>
                <a:lnTo>
                  <a:pt x="1663064" y="0"/>
                </a:lnTo>
                <a:lnTo>
                  <a:pt x="0" y="0"/>
                </a:lnTo>
                <a:lnTo>
                  <a:pt x="0" y="1983104"/>
                </a:lnTo>
                <a:close/>
              </a:path>
            </a:pathLst>
          </a:custGeom>
          <a:ln w="12700">
            <a:solidFill>
              <a:srgbClr val="9BBA58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744720" y="7750238"/>
            <a:ext cx="1447291" cy="182232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236" y="337819"/>
            <a:ext cx="5062220" cy="16935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SUMMARY</a:t>
            </a:r>
            <a:endParaRPr sz="1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5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HYPO PHOSPHATASIA </a:t>
            </a:r>
            <a:r>
              <a:rPr dirty="0" sz="1400" spc="-5" b="1" i="1">
                <a:latin typeface="Times New Roman"/>
                <a:cs typeface="Times New Roman"/>
              </a:rPr>
              <a:t>’Vit </a:t>
            </a:r>
            <a:r>
              <a:rPr dirty="0" sz="1400" b="1" i="1">
                <a:latin typeface="Times New Roman"/>
                <a:cs typeface="Times New Roman"/>
              </a:rPr>
              <a:t>D </a:t>
            </a:r>
            <a:r>
              <a:rPr dirty="0" sz="1400" spc="-5" b="1" i="1">
                <a:latin typeface="Times New Roman"/>
                <a:cs typeface="Times New Roman"/>
              </a:rPr>
              <a:t>Resistance</a:t>
            </a:r>
            <a:r>
              <a:rPr dirty="0" sz="1400" spc="6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Rickets’</a:t>
            </a:r>
            <a:endParaRPr sz="1400">
              <a:latin typeface="Times New Roman"/>
              <a:cs typeface="Times New Roman"/>
            </a:endParaRPr>
          </a:p>
          <a:p>
            <a:pPr marL="102870" indent="-90170">
              <a:lnSpc>
                <a:spcPct val="100000"/>
              </a:lnSpc>
              <a:spcBef>
                <a:spcPts val="290"/>
              </a:spcBef>
              <a:buSzPct val="92857"/>
              <a:buFont typeface="Symbol"/>
              <a:buChar char=""/>
              <a:tabLst>
                <a:tab pos="103505" algn="l"/>
              </a:tabLst>
            </a:pPr>
            <a:r>
              <a:rPr dirty="0" sz="1400" spc="-5">
                <a:latin typeface="Times New Roman"/>
                <a:cs typeface="Times New Roman"/>
              </a:rPr>
              <a:t>Autosomal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recessive.</a:t>
            </a:r>
            <a:endParaRPr sz="1400">
              <a:latin typeface="Times New Roman"/>
              <a:cs typeface="Times New Roman"/>
            </a:endParaRPr>
          </a:p>
          <a:p>
            <a:pPr marL="102870" indent="-90170">
              <a:lnSpc>
                <a:spcPct val="100000"/>
              </a:lnSpc>
              <a:spcBef>
                <a:spcPts val="265"/>
              </a:spcBef>
              <a:buSzPct val="92857"/>
              <a:buFont typeface="Symbol"/>
              <a:buChar char=""/>
              <a:tabLst>
                <a:tab pos="103505" algn="l"/>
              </a:tabLst>
            </a:pPr>
            <a:r>
              <a:rPr dirty="0" sz="1400" spc="-5">
                <a:latin typeface="Times New Roman"/>
                <a:cs typeface="Times New Roman"/>
              </a:rPr>
              <a:t>Like Rickets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But when ttt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vitD </a:t>
            </a:r>
            <a:r>
              <a:rPr dirty="0" sz="1400">
                <a:latin typeface="Wingdings"/>
                <a:cs typeface="Wingdings"/>
              </a:rPr>
              <a:t>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622322"/>
                </a:solidFill>
                <a:latin typeface="Times New Roman"/>
                <a:cs typeface="Times New Roman"/>
              </a:rPr>
              <a:t>Worsen</a:t>
            </a:r>
            <a:endParaRPr sz="1400">
              <a:latin typeface="Times New Roman"/>
              <a:cs typeface="Times New Roman"/>
            </a:endParaRPr>
          </a:p>
          <a:p>
            <a:pPr marL="146685" indent="-133985">
              <a:lnSpc>
                <a:spcPct val="100000"/>
              </a:lnSpc>
              <a:spcBef>
                <a:spcPts val="275"/>
              </a:spcBef>
              <a:buSzPct val="92857"/>
              <a:buFont typeface="Symbol"/>
              <a:buChar char=""/>
              <a:tabLst>
                <a:tab pos="147320" algn="l"/>
              </a:tabLst>
            </a:pPr>
            <a:r>
              <a:rPr dirty="0" sz="1400" spc="-5">
                <a:latin typeface="Times New Roman"/>
                <a:cs typeface="Times New Roman"/>
              </a:rPr>
              <a:t>Low </a:t>
            </a:r>
            <a:r>
              <a:rPr dirty="0" sz="1400">
                <a:latin typeface="Times New Roman"/>
                <a:cs typeface="Times New Roman"/>
              </a:rPr>
              <a:t>serum </a:t>
            </a:r>
            <a:r>
              <a:rPr dirty="0" sz="1400" spc="-5" b="1">
                <a:latin typeface="Times New Roman"/>
                <a:cs typeface="Times New Roman"/>
              </a:rPr>
              <a:t>Alkaline Phosphatase </a:t>
            </a:r>
            <a:r>
              <a:rPr dirty="0" sz="1400">
                <a:latin typeface="Wingdings"/>
                <a:cs typeface="Wingdings"/>
              </a:rPr>
              <a:t>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Mild to sever form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Rickets.</a:t>
            </a:r>
            <a:endParaRPr sz="1400">
              <a:latin typeface="Times New Roman"/>
              <a:cs typeface="Times New Roman"/>
            </a:endParaRPr>
          </a:p>
          <a:p>
            <a:pPr marL="191135" indent="-178435">
              <a:lnSpc>
                <a:spcPct val="100000"/>
              </a:lnSpc>
              <a:spcBef>
                <a:spcPts val="275"/>
              </a:spcBef>
              <a:buSzPct val="92857"/>
              <a:buFont typeface="Symbol"/>
              <a:buChar char=""/>
              <a:tabLst>
                <a:tab pos="191770" algn="l"/>
              </a:tabLst>
            </a:pPr>
            <a:r>
              <a:rPr dirty="0" sz="1400" spc="-5">
                <a:latin typeface="Times New Roman"/>
                <a:cs typeface="Times New Roman"/>
              </a:rPr>
              <a:t>Manifest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Rickets </a:t>
            </a:r>
            <a:r>
              <a:rPr dirty="0" sz="1400">
                <a:latin typeface="Times New Roman"/>
                <a:cs typeface="Times New Roman"/>
              </a:rPr>
              <a:t>+ </a:t>
            </a:r>
            <a:r>
              <a:rPr dirty="0" sz="1400" spc="-5">
                <a:latin typeface="Times New Roman"/>
                <a:cs typeface="Times New Roman"/>
              </a:rPr>
              <a:t>Craniostenosis 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Nephrocalcinosis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1552" y="2545333"/>
            <a:ext cx="6199505" cy="248920"/>
          </a:xfrm>
          <a:prstGeom prst="rect">
            <a:avLst/>
          </a:prstGeom>
          <a:solidFill>
            <a:srgbClr val="0E233D"/>
          </a:solidFill>
        </p:spPr>
        <p:txBody>
          <a:bodyPr wrap="square" lIns="0" tIns="0" rIns="0" bIns="0" rtlCol="0" vert="horz">
            <a:spAutoFit/>
          </a:bodyPr>
          <a:lstStyle/>
          <a:p>
            <a:pPr marL="246379" indent="-228600">
              <a:lnSpc>
                <a:spcPts val="1670"/>
              </a:lnSpc>
              <a:buFont typeface="Symbol"/>
              <a:buChar char=""/>
              <a:tabLst>
                <a:tab pos="246379" algn="l"/>
                <a:tab pos="247015" algn="l"/>
              </a:tabLst>
            </a:pP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OSTEOMALACIA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7140" y="2890773"/>
            <a:ext cx="5950585" cy="9683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0363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Times New Roman"/>
                <a:cs typeface="Times New Roman"/>
              </a:rPr>
              <a:t>Def: </a:t>
            </a:r>
            <a:r>
              <a:rPr dirty="0" sz="1400">
                <a:latin typeface="Times New Roman"/>
                <a:cs typeface="Times New Roman"/>
              </a:rPr>
              <a:t>Increased </a:t>
            </a:r>
            <a:r>
              <a:rPr dirty="0" sz="1400" spc="-5">
                <a:latin typeface="Times New Roman"/>
                <a:cs typeface="Times New Roman"/>
              </a:rPr>
              <a:t>uncalcefied osteoid in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Mature</a:t>
            </a:r>
            <a:r>
              <a:rPr dirty="0" sz="1400" spc="35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bone.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70200"/>
              </a:lnSpc>
              <a:spcBef>
                <a:spcPts val="25"/>
              </a:spcBef>
              <a:tabLst>
                <a:tab pos="2439035" algn="l"/>
              </a:tabLst>
            </a:pPr>
            <a:r>
              <a:rPr dirty="0" sz="1400" b="1">
                <a:latin typeface="Times New Roman"/>
                <a:cs typeface="Times New Roman"/>
              </a:rPr>
              <a:t>1-  </a:t>
            </a:r>
            <a:r>
              <a:rPr dirty="0" sz="1400" spc="-5" b="1">
                <a:latin typeface="Times New Roman"/>
                <a:cs typeface="Times New Roman"/>
              </a:rPr>
              <a:t>Multiple</a:t>
            </a:r>
            <a:r>
              <a:rPr dirty="0" sz="1400" spc="-55" b="1"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622322"/>
                </a:solidFill>
                <a:latin typeface="Times New Roman"/>
                <a:cs typeface="Times New Roman"/>
              </a:rPr>
              <a:t>LOOSER’s</a:t>
            </a:r>
            <a:r>
              <a:rPr dirty="0" sz="1400" spc="15" b="1">
                <a:solidFill>
                  <a:srgbClr val="622322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622322"/>
                </a:solidFill>
                <a:latin typeface="Times New Roman"/>
                <a:cs typeface="Times New Roman"/>
              </a:rPr>
              <a:t>Zon</a:t>
            </a:r>
            <a:r>
              <a:rPr dirty="0" u="heavy" sz="1400" spc="-5" b="1">
                <a:solidFill>
                  <a:srgbClr val="622322"/>
                </a:solidFill>
                <a:uFill>
                  <a:solidFill>
                    <a:srgbClr val="622322"/>
                  </a:solidFill>
                </a:uFill>
                <a:latin typeface="Times New Roman"/>
                <a:cs typeface="Times New Roman"/>
              </a:rPr>
              <a:t>es</a:t>
            </a:r>
            <a:r>
              <a:rPr dirty="0" sz="1400" spc="-5" b="1">
                <a:solidFill>
                  <a:srgbClr val="622322"/>
                </a:solidFill>
                <a:latin typeface="Times New Roman"/>
                <a:cs typeface="Times New Roman"/>
              </a:rPr>
              <a:t>	</a:t>
            </a:r>
            <a:r>
              <a:rPr dirty="0" sz="1400" b="1">
                <a:latin typeface="Times New Roman"/>
                <a:cs typeface="Times New Roman"/>
              </a:rPr>
              <a:t>2-Dec. </a:t>
            </a:r>
            <a:r>
              <a:rPr dirty="0" sz="1400" spc="-5" b="1">
                <a:latin typeface="Times New Roman"/>
                <a:cs typeface="Times New Roman"/>
              </a:rPr>
              <a:t>Bone Density 3-Coarse faint trabeculae  4.Softening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8236" y="6151244"/>
            <a:ext cx="28441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NB. Looser zone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 b="1" i="1">
                <a:latin typeface="Times New Roman"/>
                <a:cs typeface="Times New Roman"/>
              </a:rPr>
              <a:t>Milk Man</a:t>
            </a:r>
            <a:r>
              <a:rPr dirty="0" sz="1400" spc="10" b="1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Fracture.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2648" y="6541896"/>
            <a:ext cx="6428740" cy="269875"/>
          </a:xfrm>
          <a:prstGeom prst="rect">
            <a:avLst/>
          </a:prstGeom>
          <a:solidFill>
            <a:srgbClr val="0E233D"/>
          </a:solidFill>
        </p:spPr>
        <p:txBody>
          <a:bodyPr wrap="square" lIns="0" tIns="0" rIns="0" bIns="0" rtlCol="0" vert="horz">
            <a:spAutoFit/>
          </a:bodyPr>
          <a:lstStyle/>
          <a:p>
            <a:pPr marL="168910">
              <a:lnSpc>
                <a:spcPts val="1810"/>
              </a:lnSpc>
            </a:pP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z="1600" spc="-5" b="1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URVY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04289" y="6908672"/>
            <a:ext cx="24879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36089" algn="l"/>
              </a:tabLst>
            </a:pPr>
            <a:r>
              <a:rPr dirty="0" sz="1400">
                <a:latin typeface="Courier New"/>
                <a:cs typeface="Courier New"/>
              </a:rPr>
              <a:t>o </a:t>
            </a:r>
            <a:r>
              <a:rPr dirty="0" sz="1400" spc="-5">
                <a:latin typeface="Times New Roman"/>
                <a:cs typeface="Times New Roman"/>
              </a:rPr>
              <a:t>Vit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deficiency	</a:t>
            </a:r>
            <a:r>
              <a:rPr dirty="0" sz="1400">
                <a:latin typeface="Times New Roman"/>
                <a:cs typeface="Times New Roman"/>
              </a:rPr>
              <a:t>- 6 m : 2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7140" y="7133310"/>
            <a:ext cx="3186430" cy="16338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54305">
              <a:lnSpc>
                <a:spcPct val="110700"/>
              </a:lnSpc>
              <a:spcBef>
                <a:spcPts val="100"/>
              </a:spcBef>
              <a:buFont typeface="Symbol"/>
              <a:buChar char=""/>
              <a:tabLst>
                <a:tab pos="285115" algn="l"/>
                <a:tab pos="285750" algn="l"/>
              </a:tabLst>
            </a:pPr>
            <a:r>
              <a:rPr dirty="0" sz="1400" spc="-5">
                <a:latin typeface="Times New Roman"/>
                <a:cs typeface="Times New Roman"/>
              </a:rPr>
              <a:t>Manifestation best seen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Knee joint </a:t>
            </a:r>
            <a:r>
              <a:rPr dirty="0" sz="1400">
                <a:latin typeface="Times New Roman"/>
                <a:cs typeface="Times New Roman"/>
              </a:rPr>
              <a:t>:  1- </a:t>
            </a:r>
            <a:r>
              <a:rPr dirty="0" sz="1400" spc="-5">
                <a:latin typeface="Times New Roman"/>
                <a:cs typeface="Times New Roman"/>
              </a:rPr>
              <a:t>Osteoporosis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Dec. bone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density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90"/>
              </a:spcBef>
              <a:buAutoNum type="arabicPlain" startAt="2"/>
              <a:tabLst>
                <a:tab pos="241300" algn="l"/>
              </a:tabLst>
            </a:pP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Pencil </a:t>
            </a:r>
            <a:r>
              <a:rPr dirty="0" sz="1400" spc="-5" b="1">
                <a:solidFill>
                  <a:srgbClr val="C00000"/>
                </a:solidFill>
                <a:latin typeface="Times New Roman"/>
                <a:cs typeface="Times New Roman"/>
              </a:rPr>
              <a:t>Thin cortex</a:t>
            </a:r>
            <a:r>
              <a:rPr dirty="0" sz="1400" spc="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C00000"/>
                </a:solidFill>
                <a:latin typeface="Times New Roman"/>
                <a:cs typeface="Times New Roman"/>
              </a:rPr>
              <a:t>epiphysis</a:t>
            </a:r>
            <a:endParaRPr sz="1400">
              <a:latin typeface="Times New Roman"/>
              <a:cs typeface="Times New Roman"/>
            </a:endParaRPr>
          </a:p>
          <a:p>
            <a:pPr marL="12700" marR="492125">
              <a:lnSpc>
                <a:spcPct val="110200"/>
              </a:lnSpc>
              <a:spcBef>
                <a:spcPts val="10"/>
              </a:spcBef>
              <a:buAutoNum type="arabicPlain" startAt="2"/>
              <a:tabLst>
                <a:tab pos="24130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Provisional Zone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calcification  </a:t>
            </a:r>
            <a:r>
              <a:rPr dirty="0" sz="1400" b="1">
                <a:latin typeface="Times New Roman"/>
                <a:cs typeface="Times New Roman"/>
              </a:rPr>
              <a:t>4- </a:t>
            </a:r>
            <a:r>
              <a:rPr dirty="0" sz="1400" spc="-5" b="1">
                <a:latin typeface="Times New Roman"/>
                <a:cs typeface="Times New Roman"/>
              </a:rPr>
              <a:t>Metaphyseal</a:t>
            </a:r>
            <a:r>
              <a:rPr dirty="0" sz="1400" spc="-8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Lucency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65"/>
              </a:spcBef>
              <a:buAutoNum type="arabicPlain" startAt="5"/>
              <a:tabLst>
                <a:tab pos="24130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Pelkan spur “Metaphyseal tibial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spur”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95"/>
              </a:spcBef>
              <a:buAutoNum type="arabicPlain" startAt="5"/>
              <a:tabLst>
                <a:tab pos="241300" algn="l"/>
              </a:tabLst>
            </a:pPr>
            <a:r>
              <a:rPr dirty="0" sz="1100" b="1">
                <a:latin typeface="Times New Roman"/>
                <a:cs typeface="Times New Roman"/>
              </a:rPr>
              <a:t>Sub </a:t>
            </a:r>
            <a:r>
              <a:rPr dirty="0" sz="1100" spc="-5" b="1">
                <a:latin typeface="Times New Roman"/>
                <a:cs typeface="Times New Roman"/>
              </a:rPr>
              <a:t>periosteal hematoma </a:t>
            </a:r>
            <a:r>
              <a:rPr dirty="0" sz="1100" b="1">
                <a:latin typeface="Wingdings"/>
                <a:cs typeface="Wingdings"/>
              </a:rPr>
              <a:t></a:t>
            </a:r>
            <a:r>
              <a:rPr dirty="0" sz="1100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Periost.</a:t>
            </a:r>
            <a:r>
              <a:rPr dirty="0" sz="1100" spc="-10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Reaction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706745" y="842009"/>
            <a:ext cx="1323975" cy="1465580"/>
          </a:xfrm>
          <a:custGeom>
            <a:avLst/>
            <a:gdLst/>
            <a:ahLst/>
            <a:cxnLst/>
            <a:rect l="l" t="t" r="r" b="b"/>
            <a:pathLst>
              <a:path w="1323975" h="1465580">
                <a:moveTo>
                  <a:pt x="0" y="1465579"/>
                </a:moveTo>
                <a:lnTo>
                  <a:pt x="1323975" y="1465579"/>
                </a:lnTo>
                <a:lnTo>
                  <a:pt x="1323975" y="0"/>
                </a:lnTo>
                <a:lnTo>
                  <a:pt x="0" y="0"/>
                </a:lnTo>
                <a:lnTo>
                  <a:pt x="0" y="146557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803391" y="893063"/>
            <a:ext cx="1130808" cy="1363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826135" y="3953509"/>
            <a:ext cx="1533525" cy="2075814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Times New Roman"/>
              <a:cs typeface="Times New Roman"/>
            </a:endParaRPr>
          </a:p>
          <a:p>
            <a:pPr marL="97155" marR="86360" indent="177800">
              <a:lnSpc>
                <a:spcPct val="192900"/>
              </a:lnSpc>
            </a:pPr>
            <a:r>
              <a:rPr dirty="0" sz="1100" spc="-5">
                <a:latin typeface="Calibri"/>
                <a:cs typeface="Calibri"/>
              </a:rPr>
              <a:t>Incomplete fracture  “Looser  zone”..multiple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93000" y="4005071"/>
            <a:ext cx="1170139" cy="12993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865120" y="3663949"/>
            <a:ext cx="1564640" cy="2464435"/>
          </a:xfrm>
          <a:custGeom>
            <a:avLst/>
            <a:gdLst/>
            <a:ahLst/>
            <a:cxnLst/>
            <a:rect l="l" t="t" r="r" b="b"/>
            <a:pathLst>
              <a:path w="1564639" h="2464435">
                <a:moveTo>
                  <a:pt x="0" y="2464435"/>
                </a:moveTo>
                <a:lnTo>
                  <a:pt x="1564640" y="2464435"/>
                </a:lnTo>
                <a:lnTo>
                  <a:pt x="1564640" y="0"/>
                </a:lnTo>
                <a:lnTo>
                  <a:pt x="0" y="0"/>
                </a:lnTo>
                <a:lnTo>
                  <a:pt x="0" y="246443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981325" y="3715511"/>
            <a:ext cx="1347089" cy="2362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726304" y="3663949"/>
            <a:ext cx="1840230" cy="2574925"/>
          </a:xfrm>
          <a:custGeom>
            <a:avLst/>
            <a:gdLst/>
            <a:ahLst/>
            <a:cxnLst/>
            <a:rect l="l" t="t" r="r" b="b"/>
            <a:pathLst>
              <a:path w="1840229" h="2574925">
                <a:moveTo>
                  <a:pt x="0" y="2574925"/>
                </a:moveTo>
                <a:lnTo>
                  <a:pt x="1840229" y="2574925"/>
                </a:lnTo>
                <a:lnTo>
                  <a:pt x="1840229" y="0"/>
                </a:lnTo>
                <a:lnTo>
                  <a:pt x="0" y="0"/>
                </a:lnTo>
                <a:lnTo>
                  <a:pt x="0" y="25749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842509" y="3715511"/>
            <a:ext cx="1626869" cy="24719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296409" y="6891654"/>
            <a:ext cx="2734310" cy="2093595"/>
          </a:xfrm>
          <a:custGeom>
            <a:avLst/>
            <a:gdLst/>
            <a:ahLst/>
            <a:cxnLst/>
            <a:rect l="l" t="t" r="r" b="b"/>
            <a:pathLst>
              <a:path w="2734309" h="2093595">
                <a:moveTo>
                  <a:pt x="0" y="2093595"/>
                </a:moveTo>
                <a:lnTo>
                  <a:pt x="2734310" y="2093595"/>
                </a:lnTo>
                <a:lnTo>
                  <a:pt x="2734310" y="0"/>
                </a:lnTo>
                <a:lnTo>
                  <a:pt x="0" y="0"/>
                </a:lnTo>
                <a:lnTo>
                  <a:pt x="0" y="209359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429759" y="6942454"/>
            <a:ext cx="2500617" cy="19927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405245" y="6935469"/>
            <a:ext cx="625475" cy="275590"/>
          </a:xfrm>
          <a:custGeom>
            <a:avLst/>
            <a:gdLst/>
            <a:ahLst/>
            <a:cxnLst/>
            <a:rect l="l" t="t" r="r" b="b"/>
            <a:pathLst>
              <a:path w="625475" h="275590">
                <a:moveTo>
                  <a:pt x="0" y="275589"/>
                </a:moveTo>
                <a:lnTo>
                  <a:pt x="625475" y="275589"/>
                </a:lnTo>
                <a:lnTo>
                  <a:pt x="625475" y="0"/>
                </a:lnTo>
                <a:lnTo>
                  <a:pt x="0" y="0"/>
                </a:lnTo>
                <a:lnTo>
                  <a:pt x="0" y="2755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405245" y="6935469"/>
            <a:ext cx="625475" cy="275590"/>
          </a:xfrm>
          <a:custGeom>
            <a:avLst/>
            <a:gdLst/>
            <a:ahLst/>
            <a:cxnLst/>
            <a:rect l="l" t="t" r="r" b="b"/>
            <a:pathLst>
              <a:path w="625475" h="275590">
                <a:moveTo>
                  <a:pt x="0" y="275589"/>
                </a:moveTo>
                <a:lnTo>
                  <a:pt x="625475" y="275589"/>
                </a:lnTo>
                <a:lnTo>
                  <a:pt x="625475" y="0"/>
                </a:lnTo>
                <a:lnTo>
                  <a:pt x="0" y="0"/>
                </a:lnTo>
                <a:lnTo>
                  <a:pt x="0" y="27558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6491732" y="6966584"/>
            <a:ext cx="4394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latin typeface="Calibri"/>
                <a:cs typeface="Calibri"/>
              </a:rPr>
              <a:t>Nor</a:t>
            </a:r>
            <a:r>
              <a:rPr dirty="0" sz="1000" b="1">
                <a:latin typeface="Calibri"/>
                <a:cs typeface="Calibri"/>
              </a:rPr>
              <a:t>m</a:t>
            </a:r>
            <a:r>
              <a:rPr dirty="0" sz="1200" spc="-5" b="1">
                <a:latin typeface="Calibri"/>
                <a:cs typeface="Calibri"/>
              </a:rPr>
              <a:t>a</a:t>
            </a:r>
            <a:r>
              <a:rPr dirty="0" sz="1200" b="1">
                <a:latin typeface="Calibri"/>
                <a:cs typeface="Calibri"/>
              </a:rPr>
              <a:t>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384675" y="6946265"/>
            <a:ext cx="605790" cy="264795"/>
          </a:xfrm>
          <a:custGeom>
            <a:avLst/>
            <a:gdLst/>
            <a:ahLst/>
            <a:cxnLst/>
            <a:rect l="l" t="t" r="r" b="b"/>
            <a:pathLst>
              <a:path w="605789" h="264795">
                <a:moveTo>
                  <a:pt x="0" y="264795"/>
                </a:moveTo>
                <a:lnTo>
                  <a:pt x="605789" y="264795"/>
                </a:lnTo>
                <a:lnTo>
                  <a:pt x="605789" y="0"/>
                </a:lnTo>
                <a:lnTo>
                  <a:pt x="0" y="0"/>
                </a:lnTo>
                <a:lnTo>
                  <a:pt x="0" y="2647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384675" y="6946265"/>
            <a:ext cx="605790" cy="264795"/>
          </a:xfrm>
          <a:custGeom>
            <a:avLst/>
            <a:gdLst/>
            <a:ahLst/>
            <a:cxnLst/>
            <a:rect l="l" t="t" r="r" b="b"/>
            <a:pathLst>
              <a:path w="605789" h="264795">
                <a:moveTo>
                  <a:pt x="0" y="264795"/>
                </a:moveTo>
                <a:lnTo>
                  <a:pt x="605789" y="264795"/>
                </a:lnTo>
                <a:lnTo>
                  <a:pt x="605789" y="0"/>
                </a:lnTo>
                <a:lnTo>
                  <a:pt x="0" y="0"/>
                </a:lnTo>
                <a:lnTo>
                  <a:pt x="0" y="26479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4470272" y="6977253"/>
            <a:ext cx="407034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10" b="1">
                <a:latin typeface="Calibri"/>
                <a:cs typeface="Calibri"/>
              </a:rPr>
              <a:t>S</a:t>
            </a:r>
            <a:r>
              <a:rPr dirty="0" sz="1100" spc="5" b="1">
                <a:latin typeface="Calibri"/>
                <a:cs typeface="Calibri"/>
              </a:rPr>
              <a:t>c</a:t>
            </a:r>
            <a:r>
              <a:rPr dirty="0" sz="1100" spc="-5" b="1">
                <a:latin typeface="Calibri"/>
                <a:cs typeface="Calibri"/>
              </a:rPr>
              <a:t>u</a:t>
            </a:r>
            <a:r>
              <a:rPr dirty="0" sz="1100" b="1">
                <a:latin typeface="Calibri"/>
                <a:cs typeface="Calibri"/>
              </a:rPr>
              <a:t>r</a:t>
            </a:r>
            <a:r>
              <a:rPr dirty="0" sz="1100" spc="-10" b="1">
                <a:latin typeface="Calibri"/>
                <a:cs typeface="Calibri"/>
              </a:rPr>
              <a:t>v</a:t>
            </a:r>
            <a:r>
              <a:rPr dirty="0" sz="1100" b="1"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19521" y="8361426"/>
            <a:ext cx="9652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818126" y="8590026"/>
            <a:ext cx="9652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992879" y="8395969"/>
            <a:ext cx="523875" cy="76200"/>
          </a:xfrm>
          <a:custGeom>
            <a:avLst/>
            <a:gdLst/>
            <a:ahLst/>
            <a:cxnLst/>
            <a:rect l="l" t="t" r="r" b="b"/>
            <a:pathLst>
              <a:path w="523875" h="76200">
                <a:moveTo>
                  <a:pt x="447675" y="0"/>
                </a:moveTo>
                <a:lnTo>
                  <a:pt x="447675" y="76199"/>
                </a:lnTo>
                <a:lnTo>
                  <a:pt x="511175" y="44449"/>
                </a:lnTo>
                <a:lnTo>
                  <a:pt x="463931" y="44449"/>
                </a:lnTo>
                <a:lnTo>
                  <a:pt x="466725" y="41655"/>
                </a:lnTo>
                <a:lnTo>
                  <a:pt x="466725" y="34543"/>
                </a:lnTo>
                <a:lnTo>
                  <a:pt x="463931" y="31749"/>
                </a:lnTo>
                <a:lnTo>
                  <a:pt x="511175" y="31749"/>
                </a:lnTo>
                <a:lnTo>
                  <a:pt x="447675" y="0"/>
                </a:lnTo>
                <a:close/>
              </a:path>
              <a:path w="523875" h="76200">
                <a:moveTo>
                  <a:pt x="447675" y="31749"/>
                </a:moveTo>
                <a:lnTo>
                  <a:pt x="2794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49"/>
                </a:lnTo>
                <a:lnTo>
                  <a:pt x="447675" y="44449"/>
                </a:lnTo>
                <a:lnTo>
                  <a:pt x="447675" y="31749"/>
                </a:lnTo>
                <a:close/>
              </a:path>
              <a:path w="523875" h="76200">
                <a:moveTo>
                  <a:pt x="511175" y="31749"/>
                </a:moveTo>
                <a:lnTo>
                  <a:pt x="463931" y="31749"/>
                </a:lnTo>
                <a:lnTo>
                  <a:pt x="466725" y="34543"/>
                </a:lnTo>
                <a:lnTo>
                  <a:pt x="466725" y="41655"/>
                </a:lnTo>
                <a:lnTo>
                  <a:pt x="463931" y="44449"/>
                </a:lnTo>
                <a:lnTo>
                  <a:pt x="511175" y="44449"/>
                </a:lnTo>
                <a:lnTo>
                  <a:pt x="523875" y="38099"/>
                </a:lnTo>
                <a:lnTo>
                  <a:pt x="511175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232785" y="7746365"/>
            <a:ext cx="1493520" cy="76200"/>
          </a:xfrm>
          <a:custGeom>
            <a:avLst/>
            <a:gdLst/>
            <a:ahLst/>
            <a:cxnLst/>
            <a:rect l="l" t="t" r="r" b="b"/>
            <a:pathLst>
              <a:path w="1493520" h="76200">
                <a:moveTo>
                  <a:pt x="1417319" y="0"/>
                </a:moveTo>
                <a:lnTo>
                  <a:pt x="1417319" y="76200"/>
                </a:lnTo>
                <a:lnTo>
                  <a:pt x="1480819" y="44450"/>
                </a:lnTo>
                <a:lnTo>
                  <a:pt x="1433576" y="44450"/>
                </a:lnTo>
                <a:lnTo>
                  <a:pt x="1436369" y="41656"/>
                </a:lnTo>
                <a:lnTo>
                  <a:pt x="1436369" y="34544"/>
                </a:lnTo>
                <a:lnTo>
                  <a:pt x="1433576" y="31750"/>
                </a:lnTo>
                <a:lnTo>
                  <a:pt x="1480819" y="31750"/>
                </a:lnTo>
                <a:lnTo>
                  <a:pt x="1417319" y="0"/>
                </a:lnTo>
                <a:close/>
              </a:path>
              <a:path w="1493520" h="76200">
                <a:moveTo>
                  <a:pt x="1417319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1417319" y="44450"/>
                </a:lnTo>
                <a:lnTo>
                  <a:pt x="1417319" y="31750"/>
                </a:lnTo>
                <a:close/>
              </a:path>
              <a:path w="1493520" h="76200">
                <a:moveTo>
                  <a:pt x="1480819" y="31750"/>
                </a:moveTo>
                <a:lnTo>
                  <a:pt x="1433576" y="31750"/>
                </a:lnTo>
                <a:lnTo>
                  <a:pt x="1436369" y="34544"/>
                </a:lnTo>
                <a:lnTo>
                  <a:pt x="1436369" y="41656"/>
                </a:lnTo>
                <a:lnTo>
                  <a:pt x="1433576" y="44450"/>
                </a:lnTo>
                <a:lnTo>
                  <a:pt x="1480819" y="44450"/>
                </a:lnTo>
                <a:lnTo>
                  <a:pt x="1493519" y="38100"/>
                </a:lnTo>
                <a:lnTo>
                  <a:pt x="148081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24840" y="8860154"/>
            <a:ext cx="3891915" cy="848994"/>
          </a:xfrm>
          <a:custGeom>
            <a:avLst/>
            <a:gdLst/>
            <a:ahLst/>
            <a:cxnLst/>
            <a:rect l="l" t="t" r="r" b="b"/>
            <a:pathLst>
              <a:path w="3891915" h="848995">
                <a:moveTo>
                  <a:pt x="0" y="848994"/>
                </a:moveTo>
                <a:lnTo>
                  <a:pt x="3891915" y="848994"/>
                </a:lnTo>
                <a:lnTo>
                  <a:pt x="3891915" y="0"/>
                </a:lnTo>
                <a:lnTo>
                  <a:pt x="0" y="0"/>
                </a:lnTo>
                <a:lnTo>
                  <a:pt x="0" y="848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24840" y="8860154"/>
            <a:ext cx="3891915" cy="848994"/>
          </a:xfrm>
          <a:custGeom>
            <a:avLst/>
            <a:gdLst/>
            <a:ahLst/>
            <a:cxnLst/>
            <a:rect l="l" t="t" r="r" b="b"/>
            <a:pathLst>
              <a:path w="3891915" h="848995">
                <a:moveTo>
                  <a:pt x="0" y="848994"/>
                </a:moveTo>
                <a:lnTo>
                  <a:pt x="3891915" y="848994"/>
                </a:lnTo>
                <a:lnTo>
                  <a:pt x="3891915" y="0"/>
                </a:lnTo>
                <a:lnTo>
                  <a:pt x="0" y="0"/>
                </a:lnTo>
                <a:lnTo>
                  <a:pt x="0" y="84899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41044" y="8910954"/>
            <a:ext cx="3678554" cy="7481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337819"/>
            <a:ext cx="842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SUM</a:t>
            </a:r>
            <a:r>
              <a:rPr dirty="0" sz="1400" spc="-10">
                <a:latin typeface="Cambria"/>
                <a:cs typeface="Cambria"/>
              </a:rPr>
              <a:t>M</a:t>
            </a:r>
            <a:r>
              <a:rPr dirty="0" sz="1400" spc="-5">
                <a:latin typeface="Cambria"/>
                <a:cs typeface="Cambria"/>
              </a:rPr>
              <a:t>A</a:t>
            </a:r>
            <a:r>
              <a:rPr dirty="0" sz="1400" spc="-10">
                <a:latin typeface="Cambria"/>
                <a:cs typeface="Cambria"/>
              </a:rPr>
              <a:t>R</a:t>
            </a:r>
            <a:r>
              <a:rPr dirty="0" sz="1400">
                <a:latin typeface="Cambria"/>
                <a:cs typeface="Cambria"/>
              </a:rPr>
              <a:t>Y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619505"/>
            <a:ext cx="6428740" cy="0"/>
          </a:xfrm>
          <a:custGeom>
            <a:avLst/>
            <a:gdLst/>
            <a:ahLst/>
            <a:cxnLst/>
            <a:rect l="l" t="t" r="r" b="b"/>
            <a:pathLst>
              <a:path w="6428740" h="0">
                <a:moveTo>
                  <a:pt x="0" y="0"/>
                </a:moveTo>
                <a:lnTo>
                  <a:pt x="6428232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586739"/>
            <a:ext cx="6428740" cy="0"/>
          </a:xfrm>
          <a:custGeom>
            <a:avLst/>
            <a:gdLst/>
            <a:ahLst/>
            <a:cxnLst/>
            <a:rect l="l" t="t" r="r" b="b"/>
            <a:pathLst>
              <a:path w="6428740" h="0">
                <a:moveTo>
                  <a:pt x="0" y="0"/>
                </a:moveTo>
                <a:lnTo>
                  <a:pt x="6428232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2929"/>
            <a:ext cx="6428740" cy="0"/>
          </a:xfrm>
          <a:custGeom>
            <a:avLst/>
            <a:gdLst/>
            <a:ahLst/>
            <a:cxnLst/>
            <a:rect l="l" t="t" r="r" b="b"/>
            <a:pathLst>
              <a:path w="6428740" h="0">
                <a:moveTo>
                  <a:pt x="0" y="0"/>
                </a:moveTo>
                <a:lnTo>
                  <a:pt x="6428232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5695"/>
            <a:ext cx="6428740" cy="0"/>
          </a:xfrm>
          <a:custGeom>
            <a:avLst/>
            <a:gdLst/>
            <a:ahLst/>
            <a:cxnLst/>
            <a:rect l="l" t="t" r="r" b="b"/>
            <a:pathLst>
              <a:path w="6428740" h="0">
                <a:moveTo>
                  <a:pt x="0" y="0"/>
                </a:moveTo>
                <a:lnTo>
                  <a:pt x="6428232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14172" y="809243"/>
            <a:ext cx="6428740" cy="234950"/>
          </a:xfrm>
          <a:prstGeom prst="rect">
            <a:avLst/>
          </a:prstGeom>
          <a:solidFill>
            <a:srgbClr val="0E233D"/>
          </a:solidFill>
        </p:spPr>
        <p:txBody>
          <a:bodyPr wrap="square" lIns="0" tIns="0" rIns="0" bIns="0" rtlCol="0" vert="horz">
            <a:spAutoFit/>
          </a:bodyPr>
          <a:lstStyle/>
          <a:p>
            <a:pPr marL="151130">
              <a:lnSpc>
                <a:spcPts val="1575"/>
              </a:lnSpc>
            </a:pP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RENAL OSTEODYSTROPHY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7140" y="1118970"/>
            <a:ext cx="5961380" cy="49784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400">
                <a:latin typeface="Wingdings"/>
                <a:cs typeface="Wingdings"/>
              </a:rPr>
              <a:t>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Renal impairment </a:t>
            </a:r>
            <a:r>
              <a:rPr dirty="0" sz="1400">
                <a:latin typeface="Wingdings"/>
                <a:cs typeface="Wingdings"/>
              </a:rPr>
              <a:t>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Bone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dystrophy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300" spc="-5">
                <a:latin typeface="Wingdings"/>
                <a:cs typeface="Wingdings"/>
              </a:rPr>
              <a:t>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Consists of </a:t>
            </a:r>
            <a:r>
              <a:rPr dirty="0" sz="1400">
                <a:latin typeface="Times New Roman"/>
                <a:cs typeface="Times New Roman"/>
              </a:rPr>
              <a:t>: </a:t>
            </a:r>
            <a:r>
              <a:rPr dirty="0" sz="1300" spc="-5" i="1">
                <a:latin typeface="Times New Roman"/>
                <a:cs typeface="Times New Roman"/>
              </a:rPr>
              <a:t>(Osteomalacia or Rickets + osteosclerosis + 2ry</a:t>
            </a:r>
            <a:r>
              <a:rPr dirty="0" sz="1300" spc="110" i="1">
                <a:latin typeface="Times New Roman"/>
                <a:cs typeface="Times New Roman"/>
              </a:rPr>
              <a:t> </a:t>
            </a:r>
            <a:r>
              <a:rPr dirty="0" sz="1300" i="1">
                <a:latin typeface="Times New Roman"/>
                <a:cs typeface="Times New Roman"/>
              </a:rPr>
              <a:t>Hyperparathyroidism)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8236" y="1618234"/>
            <a:ext cx="17208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>
                <a:latin typeface="Wingdings"/>
                <a:cs typeface="Wingdings"/>
              </a:rPr>
              <a:t></a:t>
            </a:r>
            <a:endParaRPr sz="1300">
              <a:latin typeface="Wingdings"/>
              <a:cs typeface="Wingding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59840" y="1640077"/>
            <a:ext cx="1431290" cy="19050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85"/>
              </a:lnSpc>
            </a:pPr>
            <a:r>
              <a:rPr dirty="0" sz="1300" spc="-5" b="1" i="1">
                <a:solidFill>
                  <a:srgbClr val="FFFFFF"/>
                </a:solidFill>
                <a:latin typeface="Times New Roman"/>
                <a:cs typeface="Times New Roman"/>
              </a:rPr>
              <a:t>MANI</a:t>
            </a:r>
            <a:r>
              <a:rPr dirty="0" sz="1300" spc="5" b="1" i="1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dirty="0" sz="1300" spc="-5" b="1" i="1">
                <a:solidFill>
                  <a:srgbClr val="FFFFFF"/>
                </a:solidFill>
                <a:latin typeface="Times New Roman"/>
                <a:cs typeface="Times New Roman"/>
              </a:rPr>
              <a:t>ESTA</a:t>
            </a:r>
            <a:r>
              <a:rPr dirty="0" sz="1300" b="1" i="1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z="1300" spc="-5" b="1" i="1">
                <a:solidFill>
                  <a:srgbClr val="FFFFFF"/>
                </a:solidFill>
                <a:latin typeface="Times New Roman"/>
                <a:cs typeface="Times New Roman"/>
              </a:rPr>
              <a:t>IONs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75740" y="1807614"/>
            <a:ext cx="4323715" cy="112649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270"/>
              </a:spcBef>
              <a:buFont typeface="Courier New"/>
              <a:buChar char="o"/>
              <a:tabLst>
                <a:tab pos="241300" algn="l"/>
              </a:tabLst>
            </a:pPr>
            <a:r>
              <a:rPr dirty="0" sz="1300" spc="-5" b="1" i="1">
                <a:latin typeface="Times New Roman"/>
                <a:cs typeface="Times New Roman"/>
              </a:rPr>
              <a:t>2ry Hyper Para </a:t>
            </a:r>
            <a:r>
              <a:rPr dirty="0" sz="1350" spc="-55" b="1" i="1">
                <a:latin typeface="Wingdings"/>
                <a:cs typeface="Wingdings"/>
              </a:rPr>
              <a:t></a:t>
            </a:r>
            <a:r>
              <a:rPr dirty="0" sz="1350" spc="-55" b="1" i="1">
                <a:latin typeface="Times New Roman"/>
                <a:cs typeface="Times New Roman"/>
              </a:rPr>
              <a:t> </a:t>
            </a:r>
            <a:r>
              <a:rPr dirty="0" sz="1300" spc="-5" b="1" i="1">
                <a:latin typeface="Times New Roman"/>
                <a:cs typeface="Times New Roman"/>
              </a:rPr>
              <a:t>Sub periosteal erosions </a:t>
            </a:r>
            <a:r>
              <a:rPr dirty="0" sz="1300" b="1" i="1">
                <a:latin typeface="Times New Roman"/>
                <a:cs typeface="Times New Roman"/>
              </a:rPr>
              <a:t>+/- </a:t>
            </a:r>
            <a:r>
              <a:rPr dirty="0" sz="1300" spc="-5" b="1" i="1">
                <a:latin typeface="Times New Roman"/>
                <a:cs typeface="Times New Roman"/>
              </a:rPr>
              <a:t>Brown</a:t>
            </a:r>
            <a:r>
              <a:rPr dirty="0" sz="1300" spc="145" b="1" i="1">
                <a:latin typeface="Times New Roman"/>
                <a:cs typeface="Times New Roman"/>
              </a:rPr>
              <a:t> </a:t>
            </a:r>
            <a:r>
              <a:rPr dirty="0" sz="1300" b="1" i="1">
                <a:latin typeface="Times New Roman"/>
                <a:cs typeface="Times New Roman"/>
              </a:rPr>
              <a:t>tumor</a:t>
            </a:r>
            <a:endParaRPr sz="130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145"/>
              </a:spcBef>
              <a:buFont typeface="Courier New"/>
              <a:buChar char="o"/>
              <a:tabLst>
                <a:tab pos="241300" algn="l"/>
              </a:tabLst>
            </a:pPr>
            <a:r>
              <a:rPr dirty="0" sz="1300" spc="-5" b="1" i="1">
                <a:latin typeface="Times New Roman"/>
                <a:cs typeface="Times New Roman"/>
              </a:rPr>
              <a:t>Soft tissue calcifications </a:t>
            </a:r>
            <a:r>
              <a:rPr dirty="0" sz="1300" b="1" i="1">
                <a:latin typeface="Times New Roman"/>
                <a:cs typeface="Times New Roman"/>
              </a:rPr>
              <a:t>“mainly</a:t>
            </a:r>
            <a:r>
              <a:rPr dirty="0" sz="1300" spc="15" b="1" i="1">
                <a:latin typeface="Times New Roman"/>
                <a:cs typeface="Times New Roman"/>
              </a:rPr>
              <a:t> </a:t>
            </a:r>
            <a:r>
              <a:rPr dirty="0" sz="1300" spc="-5" b="1" i="1">
                <a:latin typeface="Times New Roman"/>
                <a:cs typeface="Times New Roman"/>
              </a:rPr>
              <a:t>Arteries”</a:t>
            </a:r>
            <a:endParaRPr sz="130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120"/>
              </a:spcBef>
              <a:buFont typeface="Courier New"/>
              <a:buChar char="o"/>
              <a:tabLst>
                <a:tab pos="241300" algn="l"/>
              </a:tabLst>
            </a:pPr>
            <a:r>
              <a:rPr dirty="0" sz="1300" spc="-5" b="1" i="1">
                <a:latin typeface="Times New Roman"/>
                <a:cs typeface="Times New Roman"/>
              </a:rPr>
              <a:t>Osteosclerosis </a:t>
            </a:r>
            <a:r>
              <a:rPr dirty="0" sz="1350" spc="-55" b="1" i="1">
                <a:latin typeface="Wingdings"/>
                <a:cs typeface="Wingdings"/>
              </a:rPr>
              <a:t></a:t>
            </a:r>
            <a:r>
              <a:rPr dirty="0" sz="1350" spc="-55" b="1" i="1">
                <a:latin typeface="Times New Roman"/>
                <a:cs typeface="Times New Roman"/>
              </a:rPr>
              <a:t> </a:t>
            </a:r>
            <a:r>
              <a:rPr dirty="0" sz="1300" spc="-5" b="1" i="1">
                <a:latin typeface="Times New Roman"/>
                <a:cs typeface="Times New Roman"/>
              </a:rPr>
              <a:t>Rugger Jersey</a:t>
            </a:r>
            <a:r>
              <a:rPr dirty="0" sz="1300" spc="65" b="1" i="1">
                <a:latin typeface="Times New Roman"/>
                <a:cs typeface="Times New Roman"/>
              </a:rPr>
              <a:t> </a:t>
            </a:r>
            <a:r>
              <a:rPr dirty="0" sz="1300" spc="-5" b="1" i="1">
                <a:latin typeface="Times New Roman"/>
                <a:cs typeface="Times New Roman"/>
              </a:rPr>
              <a:t>spine</a:t>
            </a:r>
            <a:endParaRPr sz="130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95"/>
              </a:spcBef>
              <a:buFont typeface="Courier New"/>
              <a:buChar char="o"/>
              <a:tabLst>
                <a:tab pos="241300" algn="l"/>
              </a:tabLst>
            </a:pPr>
            <a:r>
              <a:rPr dirty="0" sz="1300" spc="-5" b="1" i="1">
                <a:latin typeface="Times New Roman"/>
                <a:cs typeface="Times New Roman"/>
              </a:rPr>
              <a:t>Osteomalacia </a:t>
            </a:r>
            <a:r>
              <a:rPr dirty="0" sz="1350" spc="-55" b="1" i="1">
                <a:latin typeface="Wingdings"/>
                <a:cs typeface="Wingdings"/>
              </a:rPr>
              <a:t></a:t>
            </a:r>
            <a:r>
              <a:rPr dirty="0" sz="1350" spc="-55" b="1" i="1">
                <a:latin typeface="Times New Roman"/>
                <a:cs typeface="Times New Roman"/>
              </a:rPr>
              <a:t> </a:t>
            </a:r>
            <a:r>
              <a:rPr dirty="0" sz="1300" spc="-5" b="1" i="1">
                <a:latin typeface="Times New Roman"/>
                <a:cs typeface="Times New Roman"/>
              </a:rPr>
              <a:t>Looser’s</a:t>
            </a:r>
            <a:r>
              <a:rPr dirty="0" sz="1300" spc="50" b="1" i="1">
                <a:latin typeface="Times New Roman"/>
                <a:cs typeface="Times New Roman"/>
              </a:rPr>
              <a:t> </a:t>
            </a:r>
            <a:r>
              <a:rPr dirty="0" sz="1300" spc="-5" b="1" i="1">
                <a:latin typeface="Times New Roman"/>
                <a:cs typeface="Times New Roman"/>
              </a:rPr>
              <a:t>Zones</a:t>
            </a:r>
            <a:endParaRPr sz="130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95"/>
              </a:spcBef>
              <a:buFont typeface="Courier New"/>
              <a:buChar char="o"/>
              <a:tabLst>
                <a:tab pos="241300" algn="l"/>
              </a:tabLst>
            </a:pPr>
            <a:r>
              <a:rPr dirty="0" sz="1300" spc="-5" b="1" i="1">
                <a:latin typeface="Times New Roman"/>
                <a:cs typeface="Times New Roman"/>
              </a:rPr>
              <a:t>In Children </a:t>
            </a:r>
            <a:r>
              <a:rPr dirty="0" sz="1350" spc="-55" b="1" i="1">
                <a:latin typeface="Wingdings"/>
                <a:cs typeface="Wingdings"/>
              </a:rPr>
              <a:t></a:t>
            </a:r>
            <a:r>
              <a:rPr dirty="0" sz="1350" spc="-55" b="1" i="1">
                <a:latin typeface="Times New Roman"/>
                <a:cs typeface="Times New Roman"/>
              </a:rPr>
              <a:t> </a:t>
            </a:r>
            <a:r>
              <a:rPr dirty="0" sz="1300" spc="-5" b="1" i="1">
                <a:latin typeface="Times New Roman"/>
                <a:cs typeface="Times New Roman"/>
              </a:rPr>
              <a:t>Rickets + Slipped capital femoral</a:t>
            </a:r>
            <a:r>
              <a:rPr dirty="0" sz="1300" spc="105" b="1" i="1">
                <a:latin typeface="Times New Roman"/>
                <a:cs typeface="Times New Roman"/>
              </a:rPr>
              <a:t> </a:t>
            </a:r>
            <a:r>
              <a:rPr dirty="0" sz="1300" spc="-5" b="1" i="1">
                <a:latin typeface="Times New Roman"/>
                <a:cs typeface="Times New Roman"/>
              </a:rPr>
              <a:t>Epiphysis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2648" y="6337680"/>
            <a:ext cx="6428740" cy="236220"/>
          </a:xfrm>
          <a:prstGeom prst="rect">
            <a:avLst/>
          </a:prstGeom>
          <a:solidFill>
            <a:srgbClr val="0E233D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75"/>
              </a:lnSpc>
            </a:pPr>
            <a:r>
              <a:rPr dirty="0" sz="1400">
                <a:solidFill>
                  <a:srgbClr val="FFFFFF"/>
                </a:solidFill>
                <a:latin typeface="Wingdings"/>
                <a:cs typeface="Wingdings"/>
              </a:rPr>
              <a:t></a:t>
            </a:r>
            <a:r>
              <a:rPr dirty="0" sz="1400" spc="1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OSTEOPOROSIS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49605" y="6699503"/>
            <a:ext cx="3762629" cy="29854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365750" y="1619249"/>
            <a:ext cx="1567815" cy="2060575"/>
          </a:xfrm>
          <a:custGeom>
            <a:avLst/>
            <a:gdLst/>
            <a:ahLst/>
            <a:cxnLst/>
            <a:rect l="l" t="t" r="r" b="b"/>
            <a:pathLst>
              <a:path w="1567815" h="2060575">
                <a:moveTo>
                  <a:pt x="0" y="2060575"/>
                </a:moveTo>
                <a:lnTo>
                  <a:pt x="1567815" y="2060575"/>
                </a:lnTo>
                <a:lnTo>
                  <a:pt x="1567815" y="0"/>
                </a:lnTo>
                <a:lnTo>
                  <a:pt x="0" y="0"/>
                </a:lnTo>
                <a:lnTo>
                  <a:pt x="0" y="20605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365750" y="1619249"/>
            <a:ext cx="1567815" cy="2060575"/>
          </a:xfrm>
          <a:custGeom>
            <a:avLst/>
            <a:gdLst/>
            <a:ahLst/>
            <a:cxnLst/>
            <a:rect l="l" t="t" r="r" b="b"/>
            <a:pathLst>
              <a:path w="1567815" h="2060575">
                <a:moveTo>
                  <a:pt x="0" y="2060575"/>
                </a:moveTo>
                <a:lnTo>
                  <a:pt x="1567815" y="2060575"/>
                </a:lnTo>
                <a:lnTo>
                  <a:pt x="1567815" y="0"/>
                </a:lnTo>
                <a:lnTo>
                  <a:pt x="0" y="0"/>
                </a:lnTo>
                <a:lnTo>
                  <a:pt x="0" y="2060575"/>
                </a:lnTo>
                <a:close/>
              </a:path>
            </a:pathLst>
          </a:custGeom>
          <a:ln w="12700">
            <a:solidFill>
              <a:srgbClr val="C0504D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483225" y="1671827"/>
            <a:ext cx="1344295" cy="19552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61034" y="3040379"/>
            <a:ext cx="1853564" cy="3018790"/>
          </a:xfrm>
          <a:custGeom>
            <a:avLst/>
            <a:gdLst/>
            <a:ahLst/>
            <a:cxnLst/>
            <a:rect l="l" t="t" r="r" b="b"/>
            <a:pathLst>
              <a:path w="1853564" h="3018790">
                <a:moveTo>
                  <a:pt x="0" y="3018790"/>
                </a:moveTo>
                <a:lnTo>
                  <a:pt x="1853564" y="3018790"/>
                </a:lnTo>
                <a:lnTo>
                  <a:pt x="1853564" y="0"/>
                </a:lnTo>
                <a:lnTo>
                  <a:pt x="0" y="0"/>
                </a:lnTo>
                <a:lnTo>
                  <a:pt x="0" y="301879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77240" y="3091179"/>
            <a:ext cx="1641348" cy="27654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999104" y="3726179"/>
            <a:ext cx="4092829" cy="22719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765425" y="3040633"/>
            <a:ext cx="2269490" cy="353060"/>
          </a:xfrm>
          <a:prstGeom prst="rect">
            <a:avLst/>
          </a:prstGeom>
          <a:ln w="38100">
            <a:solidFill>
              <a:srgbClr val="C0504D"/>
            </a:solidFill>
          </a:ln>
        </p:spPr>
        <p:txBody>
          <a:bodyPr wrap="square" lIns="0" tIns="70485" rIns="0" bIns="0" rtlCol="0" vert="horz">
            <a:spAutoFit/>
          </a:bodyPr>
          <a:lstStyle/>
          <a:p>
            <a:pPr marL="130810">
              <a:lnSpc>
                <a:spcPct val="100000"/>
              </a:lnSpc>
              <a:spcBef>
                <a:spcPts val="555"/>
              </a:spcBef>
            </a:pPr>
            <a:r>
              <a:rPr dirty="0" sz="1100" spc="-5">
                <a:latin typeface="Calibri"/>
                <a:cs typeface="Calibri"/>
              </a:rPr>
              <a:t>Sclerosis </a:t>
            </a:r>
            <a:r>
              <a:rPr dirty="0" sz="1100">
                <a:latin typeface="Calibri"/>
                <a:cs typeface="Calibri"/>
              </a:rPr>
              <a:t>+ malacia </a:t>
            </a:r>
            <a:r>
              <a:rPr dirty="0" sz="1100">
                <a:latin typeface="Wingdings"/>
                <a:cs typeface="Wingdings"/>
              </a:rPr>
              <a:t>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Calibri"/>
                <a:cs typeface="Calibri"/>
              </a:rPr>
              <a:t>Mosaic</a:t>
            </a:r>
            <a:r>
              <a:rPr dirty="0" sz="1100" spc="-7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Bone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260975" y="2023109"/>
            <a:ext cx="831215" cy="1083945"/>
          </a:xfrm>
          <a:custGeom>
            <a:avLst/>
            <a:gdLst/>
            <a:ahLst/>
            <a:cxnLst/>
            <a:rect l="l" t="t" r="r" b="b"/>
            <a:pathLst>
              <a:path w="831214" h="1083945">
                <a:moveTo>
                  <a:pt x="10160" y="0"/>
                </a:moveTo>
                <a:lnTo>
                  <a:pt x="0" y="7620"/>
                </a:lnTo>
                <a:lnTo>
                  <a:pt x="30861" y="48005"/>
                </a:lnTo>
                <a:lnTo>
                  <a:pt x="41021" y="40258"/>
                </a:lnTo>
                <a:lnTo>
                  <a:pt x="10160" y="0"/>
                </a:lnTo>
                <a:close/>
              </a:path>
              <a:path w="831214" h="1083945">
                <a:moveTo>
                  <a:pt x="64135" y="70612"/>
                </a:moveTo>
                <a:lnTo>
                  <a:pt x="54101" y="78231"/>
                </a:lnTo>
                <a:lnTo>
                  <a:pt x="84962" y="118618"/>
                </a:lnTo>
                <a:lnTo>
                  <a:pt x="94996" y="110871"/>
                </a:lnTo>
                <a:lnTo>
                  <a:pt x="64135" y="70612"/>
                </a:lnTo>
                <a:close/>
              </a:path>
              <a:path w="831214" h="1083945">
                <a:moveTo>
                  <a:pt x="118110" y="141224"/>
                </a:moveTo>
                <a:lnTo>
                  <a:pt x="108076" y="148844"/>
                </a:lnTo>
                <a:lnTo>
                  <a:pt x="138937" y="189229"/>
                </a:lnTo>
                <a:lnTo>
                  <a:pt x="148971" y="181482"/>
                </a:lnTo>
                <a:lnTo>
                  <a:pt x="118110" y="141224"/>
                </a:lnTo>
                <a:close/>
              </a:path>
              <a:path w="831214" h="1083945">
                <a:moveTo>
                  <a:pt x="172085" y="211835"/>
                </a:moveTo>
                <a:lnTo>
                  <a:pt x="162051" y="219455"/>
                </a:lnTo>
                <a:lnTo>
                  <a:pt x="192912" y="259842"/>
                </a:lnTo>
                <a:lnTo>
                  <a:pt x="203073" y="252095"/>
                </a:lnTo>
                <a:lnTo>
                  <a:pt x="172085" y="211835"/>
                </a:lnTo>
                <a:close/>
              </a:path>
              <a:path w="831214" h="1083945">
                <a:moveTo>
                  <a:pt x="226187" y="282448"/>
                </a:moveTo>
                <a:lnTo>
                  <a:pt x="216026" y="290068"/>
                </a:lnTo>
                <a:lnTo>
                  <a:pt x="246887" y="330453"/>
                </a:lnTo>
                <a:lnTo>
                  <a:pt x="257048" y="322706"/>
                </a:lnTo>
                <a:lnTo>
                  <a:pt x="226187" y="282448"/>
                </a:lnTo>
                <a:close/>
              </a:path>
              <a:path w="831214" h="1083945">
                <a:moveTo>
                  <a:pt x="280162" y="353059"/>
                </a:moveTo>
                <a:lnTo>
                  <a:pt x="270128" y="360679"/>
                </a:lnTo>
                <a:lnTo>
                  <a:pt x="300989" y="401066"/>
                </a:lnTo>
                <a:lnTo>
                  <a:pt x="311023" y="393319"/>
                </a:lnTo>
                <a:lnTo>
                  <a:pt x="280162" y="353059"/>
                </a:lnTo>
                <a:close/>
              </a:path>
              <a:path w="831214" h="1083945">
                <a:moveTo>
                  <a:pt x="334137" y="423672"/>
                </a:moveTo>
                <a:lnTo>
                  <a:pt x="324103" y="431292"/>
                </a:lnTo>
                <a:lnTo>
                  <a:pt x="354964" y="471677"/>
                </a:lnTo>
                <a:lnTo>
                  <a:pt x="364998" y="463930"/>
                </a:lnTo>
                <a:lnTo>
                  <a:pt x="334137" y="423672"/>
                </a:lnTo>
                <a:close/>
              </a:path>
              <a:path w="831214" h="1083945">
                <a:moveTo>
                  <a:pt x="388238" y="494283"/>
                </a:moveTo>
                <a:lnTo>
                  <a:pt x="378078" y="501903"/>
                </a:lnTo>
                <a:lnTo>
                  <a:pt x="408939" y="542290"/>
                </a:lnTo>
                <a:lnTo>
                  <a:pt x="419100" y="534543"/>
                </a:lnTo>
                <a:lnTo>
                  <a:pt x="388238" y="494283"/>
                </a:lnTo>
                <a:close/>
              </a:path>
              <a:path w="831214" h="1083945">
                <a:moveTo>
                  <a:pt x="442213" y="564896"/>
                </a:moveTo>
                <a:lnTo>
                  <a:pt x="432053" y="572516"/>
                </a:lnTo>
                <a:lnTo>
                  <a:pt x="462914" y="612901"/>
                </a:lnTo>
                <a:lnTo>
                  <a:pt x="473075" y="605154"/>
                </a:lnTo>
                <a:lnTo>
                  <a:pt x="442213" y="564896"/>
                </a:lnTo>
                <a:close/>
              </a:path>
              <a:path w="831214" h="1083945">
                <a:moveTo>
                  <a:pt x="496188" y="635507"/>
                </a:moveTo>
                <a:lnTo>
                  <a:pt x="486155" y="643127"/>
                </a:lnTo>
                <a:lnTo>
                  <a:pt x="517016" y="683514"/>
                </a:lnTo>
                <a:lnTo>
                  <a:pt x="527050" y="675767"/>
                </a:lnTo>
                <a:lnTo>
                  <a:pt x="496188" y="635507"/>
                </a:lnTo>
                <a:close/>
              </a:path>
              <a:path w="831214" h="1083945">
                <a:moveTo>
                  <a:pt x="550163" y="706120"/>
                </a:moveTo>
                <a:lnTo>
                  <a:pt x="540130" y="713867"/>
                </a:lnTo>
                <a:lnTo>
                  <a:pt x="570991" y="754126"/>
                </a:lnTo>
                <a:lnTo>
                  <a:pt x="581025" y="746378"/>
                </a:lnTo>
                <a:lnTo>
                  <a:pt x="550163" y="706120"/>
                </a:lnTo>
                <a:close/>
              </a:path>
              <a:path w="831214" h="1083945">
                <a:moveTo>
                  <a:pt x="604265" y="776731"/>
                </a:moveTo>
                <a:lnTo>
                  <a:pt x="594105" y="784478"/>
                </a:lnTo>
                <a:lnTo>
                  <a:pt x="624966" y="824738"/>
                </a:lnTo>
                <a:lnTo>
                  <a:pt x="635126" y="816991"/>
                </a:lnTo>
                <a:lnTo>
                  <a:pt x="604265" y="776731"/>
                </a:lnTo>
                <a:close/>
              </a:path>
              <a:path w="831214" h="1083945">
                <a:moveTo>
                  <a:pt x="658240" y="847344"/>
                </a:moveTo>
                <a:lnTo>
                  <a:pt x="648080" y="855091"/>
                </a:lnTo>
                <a:lnTo>
                  <a:pt x="678941" y="895350"/>
                </a:lnTo>
                <a:lnTo>
                  <a:pt x="689101" y="887729"/>
                </a:lnTo>
                <a:lnTo>
                  <a:pt x="658240" y="847344"/>
                </a:lnTo>
                <a:close/>
              </a:path>
              <a:path w="831214" h="1083945">
                <a:moveTo>
                  <a:pt x="712215" y="917955"/>
                </a:moveTo>
                <a:lnTo>
                  <a:pt x="702183" y="925702"/>
                </a:lnTo>
                <a:lnTo>
                  <a:pt x="733044" y="965962"/>
                </a:lnTo>
                <a:lnTo>
                  <a:pt x="743076" y="958342"/>
                </a:lnTo>
                <a:lnTo>
                  <a:pt x="712215" y="917955"/>
                </a:lnTo>
                <a:close/>
              </a:path>
              <a:path w="831214" h="1083945">
                <a:moveTo>
                  <a:pt x="779893" y="1027278"/>
                </a:moveTo>
                <a:lnTo>
                  <a:pt x="754634" y="1046606"/>
                </a:lnTo>
                <a:lnTo>
                  <a:pt x="831214" y="1083945"/>
                </a:lnTo>
                <a:lnTo>
                  <a:pt x="822157" y="1036574"/>
                </a:lnTo>
                <a:lnTo>
                  <a:pt x="787019" y="1036574"/>
                </a:lnTo>
                <a:lnTo>
                  <a:pt x="779893" y="1027278"/>
                </a:lnTo>
                <a:close/>
              </a:path>
              <a:path w="831214" h="1083945">
                <a:moveTo>
                  <a:pt x="789912" y="1019611"/>
                </a:moveTo>
                <a:lnTo>
                  <a:pt x="779893" y="1027278"/>
                </a:lnTo>
                <a:lnTo>
                  <a:pt x="787019" y="1036574"/>
                </a:lnTo>
                <a:lnTo>
                  <a:pt x="797051" y="1028953"/>
                </a:lnTo>
                <a:lnTo>
                  <a:pt x="789912" y="1019611"/>
                </a:lnTo>
                <a:close/>
              </a:path>
              <a:path w="831214" h="1083945">
                <a:moveTo>
                  <a:pt x="815213" y="1000251"/>
                </a:moveTo>
                <a:lnTo>
                  <a:pt x="789912" y="1019611"/>
                </a:lnTo>
                <a:lnTo>
                  <a:pt x="797051" y="1028953"/>
                </a:lnTo>
                <a:lnTo>
                  <a:pt x="787019" y="1036574"/>
                </a:lnTo>
                <a:lnTo>
                  <a:pt x="822157" y="1036574"/>
                </a:lnTo>
                <a:lnTo>
                  <a:pt x="815213" y="1000251"/>
                </a:lnTo>
                <a:close/>
              </a:path>
              <a:path w="831214" h="1083945">
                <a:moveTo>
                  <a:pt x="766190" y="988568"/>
                </a:moveTo>
                <a:lnTo>
                  <a:pt x="756158" y="996315"/>
                </a:lnTo>
                <a:lnTo>
                  <a:pt x="779893" y="1027278"/>
                </a:lnTo>
                <a:lnTo>
                  <a:pt x="789912" y="1019611"/>
                </a:lnTo>
                <a:lnTo>
                  <a:pt x="766190" y="988568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891404" y="3966209"/>
            <a:ext cx="1476375" cy="2863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wrap="square" lIns="0" tIns="44450" rIns="0" bIns="0" rtlCol="0" vert="horz">
            <a:spAutoFit/>
          </a:bodyPr>
          <a:lstStyle/>
          <a:p>
            <a:pPr marL="108585">
              <a:lnSpc>
                <a:spcPct val="100000"/>
              </a:lnSpc>
              <a:spcBef>
                <a:spcPts val="350"/>
              </a:spcBef>
            </a:pPr>
            <a:r>
              <a:rPr dirty="0" sz="1100" spc="-5" b="1" i="1">
                <a:latin typeface="Calibri"/>
                <a:cs typeface="Calibri"/>
              </a:rPr>
              <a:t>Superior femoral</a:t>
            </a:r>
            <a:r>
              <a:rPr dirty="0" sz="1100" spc="-30" b="1" i="1">
                <a:latin typeface="Calibri"/>
                <a:cs typeface="Calibri"/>
              </a:rPr>
              <a:t> </a:t>
            </a:r>
            <a:r>
              <a:rPr dirty="0" sz="1100" b="1" i="1">
                <a:latin typeface="Calibri"/>
                <a:cs typeface="Calibri"/>
              </a:rPr>
              <a:t>Line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472940" y="6687184"/>
            <a:ext cx="2595245" cy="2798445"/>
          </a:xfrm>
          <a:custGeom>
            <a:avLst/>
            <a:gdLst/>
            <a:ahLst/>
            <a:cxnLst/>
            <a:rect l="l" t="t" r="r" b="b"/>
            <a:pathLst>
              <a:path w="2595245" h="2798445">
                <a:moveTo>
                  <a:pt x="0" y="2798445"/>
                </a:moveTo>
                <a:lnTo>
                  <a:pt x="2595244" y="2798445"/>
                </a:lnTo>
                <a:lnTo>
                  <a:pt x="2595244" y="0"/>
                </a:lnTo>
                <a:lnTo>
                  <a:pt x="0" y="0"/>
                </a:lnTo>
                <a:lnTo>
                  <a:pt x="0" y="279844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61219" y="6807047"/>
            <a:ext cx="1808741" cy="25306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236" y="337819"/>
            <a:ext cx="6138545" cy="2037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SUMMARY</a:t>
            </a:r>
            <a:endParaRPr sz="1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Wingdings"/>
                <a:cs typeface="Wingdings"/>
              </a:rPr>
              <a:t>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Causes of Localized</a:t>
            </a:r>
            <a:r>
              <a:rPr dirty="0" sz="1400" spc="-15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osteoporosis:</a:t>
            </a:r>
            <a:endParaRPr sz="1400">
              <a:latin typeface="Times New Roman"/>
              <a:cs typeface="Times New Roman"/>
            </a:endParaRPr>
          </a:p>
          <a:p>
            <a:pPr marL="698500" indent="-228600">
              <a:lnSpc>
                <a:spcPct val="100000"/>
              </a:lnSpc>
              <a:spcBef>
                <a:spcPts val="145"/>
              </a:spcBef>
              <a:buFont typeface="Courier New"/>
              <a:buChar char="o"/>
              <a:tabLst>
                <a:tab pos="699135" algn="l"/>
              </a:tabLst>
            </a:pPr>
            <a:r>
              <a:rPr dirty="0" sz="1400" spc="-5">
                <a:latin typeface="Times New Roman"/>
                <a:cs typeface="Times New Roman"/>
              </a:rPr>
              <a:t>Immobility</a:t>
            </a:r>
            <a:endParaRPr sz="1400">
              <a:latin typeface="Times New Roman"/>
              <a:cs typeface="Times New Roman"/>
            </a:endParaRPr>
          </a:p>
          <a:p>
            <a:pPr marL="698500" indent="-228600">
              <a:lnSpc>
                <a:spcPct val="100000"/>
              </a:lnSpc>
              <a:spcBef>
                <a:spcPts val="170"/>
              </a:spcBef>
              <a:buFont typeface="Courier New"/>
              <a:buChar char="o"/>
              <a:tabLst>
                <a:tab pos="699135" algn="l"/>
              </a:tabLst>
            </a:pPr>
            <a:r>
              <a:rPr dirty="0" sz="1400" spc="-5">
                <a:latin typeface="Times New Roman"/>
                <a:cs typeface="Times New Roman"/>
              </a:rPr>
              <a:t>Infection</a:t>
            </a:r>
            <a:endParaRPr sz="1400">
              <a:latin typeface="Times New Roman"/>
              <a:cs typeface="Times New Roman"/>
            </a:endParaRPr>
          </a:p>
          <a:p>
            <a:pPr marL="698500" indent="-228600">
              <a:lnSpc>
                <a:spcPct val="100000"/>
              </a:lnSpc>
              <a:spcBef>
                <a:spcPts val="180"/>
              </a:spcBef>
              <a:buFont typeface="Courier New"/>
              <a:buChar char="o"/>
              <a:tabLst>
                <a:tab pos="699135" algn="l"/>
              </a:tabLst>
            </a:pPr>
            <a:r>
              <a:rPr dirty="0" sz="1400" spc="-5">
                <a:latin typeface="Times New Roman"/>
                <a:cs typeface="Times New Roman"/>
              </a:rPr>
              <a:t>Arthritis</a:t>
            </a:r>
            <a:endParaRPr sz="1400">
              <a:latin typeface="Times New Roman"/>
              <a:cs typeface="Times New Roman"/>
            </a:endParaRPr>
          </a:p>
          <a:p>
            <a:pPr marL="698500" indent="-228600">
              <a:lnSpc>
                <a:spcPct val="100000"/>
              </a:lnSpc>
              <a:spcBef>
                <a:spcPts val="165"/>
              </a:spcBef>
              <a:buFont typeface="Courier New"/>
              <a:buChar char="o"/>
              <a:tabLst>
                <a:tab pos="699135" algn="l"/>
              </a:tabLst>
            </a:pPr>
            <a:r>
              <a:rPr dirty="0" sz="1400" spc="-5">
                <a:latin typeface="Times New Roman"/>
                <a:cs typeface="Times New Roman"/>
              </a:rPr>
              <a:t>Post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Fractures</a:t>
            </a:r>
            <a:endParaRPr sz="1400">
              <a:latin typeface="Times New Roman"/>
              <a:cs typeface="Times New Roman"/>
            </a:endParaRPr>
          </a:p>
          <a:p>
            <a:pPr marL="698500" marR="5080" indent="-228600">
              <a:lnSpc>
                <a:spcPts val="1500"/>
              </a:lnSpc>
              <a:spcBef>
                <a:spcPts val="370"/>
              </a:spcBef>
              <a:buSzPct val="92857"/>
              <a:buFont typeface="Courier New"/>
              <a:buChar char="o"/>
              <a:tabLst>
                <a:tab pos="699135" algn="l"/>
              </a:tabLst>
            </a:pPr>
            <a:r>
              <a:rPr dirty="0" sz="1400" spc="-5">
                <a:latin typeface="Times New Roman"/>
                <a:cs typeface="Times New Roman"/>
              </a:rPr>
              <a:t>Sudeck’s Atrophy </a:t>
            </a:r>
            <a:r>
              <a:rPr dirty="0" sz="1400">
                <a:latin typeface="Times New Roman"/>
                <a:cs typeface="Times New Roman"/>
              </a:rPr>
              <a:t>: </a:t>
            </a:r>
            <a:r>
              <a:rPr dirty="0" sz="1000" spc="-5" i="1">
                <a:solidFill>
                  <a:srgbClr val="333333"/>
                </a:solidFill>
                <a:latin typeface="Arial"/>
                <a:cs typeface="Arial"/>
              </a:rPr>
              <a:t>dysfunction of </a:t>
            </a:r>
            <a:r>
              <a:rPr dirty="0" sz="1000" i="1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dirty="0" sz="1000" spc="-5" i="1">
                <a:solidFill>
                  <a:srgbClr val="333333"/>
                </a:solidFill>
                <a:latin typeface="Arial"/>
                <a:cs typeface="Arial"/>
              </a:rPr>
              <a:t>sympathetic nervous system, which is involved in the  </a:t>
            </a:r>
            <a:r>
              <a:rPr dirty="0" sz="1000" spc="-5" i="1">
                <a:solidFill>
                  <a:srgbClr val="333333"/>
                </a:solidFill>
                <a:latin typeface="Arial"/>
                <a:cs typeface="Arial"/>
              </a:rPr>
              <a:t>regulation of blood supply </a:t>
            </a:r>
            <a:r>
              <a:rPr dirty="0" sz="1000" i="1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dirty="0" sz="1000" spc="-5" i="1">
                <a:solidFill>
                  <a:srgbClr val="333333"/>
                </a:solidFill>
                <a:latin typeface="Arial"/>
                <a:cs typeface="Arial"/>
              </a:rPr>
              <a:t>the affected</a:t>
            </a:r>
            <a:r>
              <a:rPr dirty="0" sz="1000" spc="25" i="1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000" spc="-5" i="1">
                <a:solidFill>
                  <a:srgbClr val="333333"/>
                </a:solidFill>
                <a:latin typeface="Arial"/>
                <a:cs typeface="Arial"/>
              </a:rPr>
              <a:t>part.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4172" y="2514853"/>
            <a:ext cx="6428740" cy="236220"/>
          </a:xfrm>
          <a:prstGeom prst="rect">
            <a:avLst/>
          </a:prstGeom>
          <a:solidFill>
            <a:srgbClr val="0E233D"/>
          </a:solidFill>
        </p:spPr>
        <p:txBody>
          <a:bodyPr wrap="square" lIns="0" tIns="0" rIns="0" bIns="0" rtlCol="0" vert="horz">
            <a:spAutoFit/>
          </a:bodyPr>
          <a:lstStyle/>
          <a:p>
            <a:pPr marL="1600835">
              <a:lnSpc>
                <a:spcPts val="1575"/>
              </a:lnSpc>
            </a:pP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TOXIC 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EFFECTS 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ON THE</a:t>
            </a:r>
            <a:r>
              <a:rPr dirty="0" sz="1400" spc="-2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SKELETON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68441" y="3468954"/>
            <a:ext cx="1261110" cy="171450"/>
          </a:xfrm>
          <a:custGeom>
            <a:avLst/>
            <a:gdLst/>
            <a:ahLst/>
            <a:cxnLst/>
            <a:rect l="l" t="t" r="r" b="b"/>
            <a:pathLst>
              <a:path w="1261109" h="171450">
                <a:moveTo>
                  <a:pt x="0" y="170992"/>
                </a:moveTo>
                <a:lnTo>
                  <a:pt x="1260652" y="170992"/>
                </a:lnTo>
                <a:lnTo>
                  <a:pt x="1260652" y="0"/>
                </a:lnTo>
                <a:lnTo>
                  <a:pt x="0" y="0"/>
                </a:lnTo>
                <a:lnTo>
                  <a:pt x="0" y="1709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391791" y="3468954"/>
            <a:ext cx="1265555" cy="205104"/>
          </a:xfrm>
          <a:custGeom>
            <a:avLst/>
            <a:gdLst/>
            <a:ahLst/>
            <a:cxnLst/>
            <a:rect l="l" t="t" r="r" b="b"/>
            <a:pathLst>
              <a:path w="1265554" h="205104">
                <a:moveTo>
                  <a:pt x="0" y="204520"/>
                </a:moveTo>
                <a:lnTo>
                  <a:pt x="1265224" y="204520"/>
                </a:lnTo>
                <a:lnTo>
                  <a:pt x="1265224" y="0"/>
                </a:lnTo>
                <a:lnTo>
                  <a:pt x="0" y="0"/>
                </a:lnTo>
                <a:lnTo>
                  <a:pt x="0" y="20452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760598" y="3673474"/>
            <a:ext cx="408940" cy="170815"/>
          </a:xfrm>
          <a:custGeom>
            <a:avLst/>
            <a:gdLst/>
            <a:ahLst/>
            <a:cxnLst/>
            <a:rect l="l" t="t" r="r" b="b"/>
            <a:pathLst>
              <a:path w="408939" h="170814">
                <a:moveTo>
                  <a:pt x="0" y="170688"/>
                </a:moveTo>
                <a:lnTo>
                  <a:pt x="408431" y="170688"/>
                </a:lnTo>
                <a:lnTo>
                  <a:pt x="408431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21156" y="3468954"/>
            <a:ext cx="1341755" cy="205104"/>
          </a:xfrm>
          <a:custGeom>
            <a:avLst/>
            <a:gdLst/>
            <a:ahLst/>
            <a:cxnLst/>
            <a:rect l="l" t="t" r="r" b="b"/>
            <a:pathLst>
              <a:path w="1341755" h="205104">
                <a:moveTo>
                  <a:pt x="0" y="204520"/>
                </a:moveTo>
                <a:lnTo>
                  <a:pt x="1341374" y="204520"/>
                </a:lnTo>
                <a:lnTo>
                  <a:pt x="1341374" y="0"/>
                </a:lnTo>
                <a:lnTo>
                  <a:pt x="0" y="0"/>
                </a:lnTo>
                <a:lnTo>
                  <a:pt x="0" y="20452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59308" y="3244849"/>
          <a:ext cx="6537959" cy="35991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6390"/>
                <a:gridCol w="1608455"/>
                <a:gridCol w="69214"/>
                <a:gridCol w="1278255"/>
                <a:gridCol w="191770"/>
                <a:gridCol w="1788795"/>
              </a:tblGrid>
              <a:tr h="217931">
                <a:tc>
                  <a:txBody>
                    <a:bodyPr/>
                    <a:lstStyle/>
                    <a:p>
                      <a:pPr marL="330835">
                        <a:lnSpc>
                          <a:spcPts val="1614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Hyper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Vit</a:t>
                      </a:r>
                      <a:r>
                        <a:rPr dirty="0" sz="14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B8B7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614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Lead</a:t>
                      </a:r>
                      <a:r>
                        <a:rPr dirty="0" sz="14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Poisoning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B8B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03835">
                        <a:lnSpc>
                          <a:spcPts val="1614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Vinyl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Chloride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B8B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45465">
                        <a:lnSpc>
                          <a:spcPts val="1614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Fluorosis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B8B7"/>
                    </a:solidFill>
                  </a:tcPr>
                </a:tc>
              </a:tr>
              <a:tr h="184785">
                <a:tc rowSpan="3">
                  <a:txBody>
                    <a:bodyPr/>
                    <a:lstStyle/>
                    <a:p>
                      <a:pPr marL="67945">
                        <a:lnSpc>
                          <a:spcPts val="154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Sub periosteal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reaction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ts val="162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+/-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Pain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27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*&gt; 1 y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age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2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*ttt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Stop vit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01345" marR="133350" indent="-459105">
                        <a:lnSpc>
                          <a:spcPts val="1370"/>
                        </a:lnSpc>
                        <a:spcBef>
                          <a:spcPts val="20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Metaphys SCLEROTIC  BANDS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ts val="1160"/>
                        </a:lnSpc>
                      </a:pPr>
                      <a:r>
                        <a:rPr dirty="0" sz="1000" spc="-5" b="1">
                          <a:latin typeface="Times New Roman"/>
                          <a:cs typeface="Times New Roman"/>
                        </a:rPr>
                        <a:t>*+/- Toxic</a:t>
                      </a:r>
                      <a:r>
                        <a:rPr dirty="0" sz="10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5" b="1">
                          <a:latin typeface="Times New Roman"/>
                          <a:cs typeface="Times New Roman"/>
                        </a:rPr>
                        <a:t>Encephalitis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*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Osteolysis of</a:t>
                      </a:r>
                      <a:r>
                        <a:rPr dirty="0" sz="1100" spc="-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middle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 marL="264795">
                        <a:lnSpc>
                          <a:spcPts val="128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DIFFUSE Hyperostosis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34290">
                        <a:lnSpc>
                          <a:spcPts val="116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part of distal</a:t>
                      </a:r>
                      <a:r>
                        <a:rPr dirty="0" sz="11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phalanx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166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203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79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ts val="1600"/>
                        </a:lnSpc>
                      </a:pPr>
                      <a:r>
                        <a:rPr dirty="0" sz="1400" spc="-130" b="1">
                          <a:latin typeface="Times New Roman"/>
                          <a:cs typeface="Times New Roman"/>
                        </a:rPr>
                        <a:t>ديارجلا 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قرو –</a:t>
                      </a:r>
                      <a:r>
                        <a:rPr dirty="0" sz="1400" spc="-1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50" b="1">
                          <a:latin typeface="Times New Roman"/>
                          <a:cs typeface="Times New Roman"/>
                        </a:rPr>
                        <a:t>ريساوملا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50240">
                        <a:lnSpc>
                          <a:spcPts val="1370"/>
                        </a:lnSpc>
                      </a:pPr>
                      <a:r>
                        <a:rPr dirty="0" sz="1200" spc="-240" b="1">
                          <a:latin typeface="Times New Roman"/>
                          <a:cs typeface="Times New Roman"/>
                        </a:rPr>
                        <a:t>كيتسلابلا</a:t>
                      </a:r>
                      <a:r>
                        <a:rPr dirty="0" sz="1200" spc="-2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40" b="1">
                          <a:latin typeface="Times New Roman"/>
                          <a:cs typeface="Times New Roman"/>
                        </a:rPr>
                        <a:t>عناصم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06450">
                        <a:lnSpc>
                          <a:spcPts val="1600"/>
                        </a:lnSpc>
                      </a:pPr>
                      <a:r>
                        <a:rPr dirty="0" sz="1400" spc="-155" b="1">
                          <a:latin typeface="Times New Roman"/>
                          <a:cs typeface="Times New Roman"/>
                        </a:rPr>
                        <a:t>موينمللاا</a:t>
                      </a:r>
                      <a:r>
                        <a:rPr dirty="0" sz="14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60" b="1">
                          <a:latin typeface="Times New Roman"/>
                          <a:cs typeface="Times New Roman"/>
                        </a:rPr>
                        <a:t>عناصم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5437504" y="4205350"/>
            <a:ext cx="1520825" cy="2027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836034" y="4205350"/>
            <a:ext cx="1398905" cy="16880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47900" y="4205350"/>
            <a:ext cx="1432560" cy="24119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90244" y="4205350"/>
            <a:ext cx="1400810" cy="22945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39750" y="9166225"/>
            <a:ext cx="3348990" cy="605790"/>
          </a:xfrm>
          <a:prstGeom prst="rect">
            <a:avLst/>
          </a:prstGeom>
          <a:ln w="12700">
            <a:solidFill>
              <a:srgbClr val="C0504D"/>
            </a:solidFill>
          </a:ln>
        </p:spPr>
        <p:txBody>
          <a:bodyPr wrap="square" lIns="0" tIns="46355" rIns="0" bIns="0" rtlCol="0" vert="horz">
            <a:spAutoFit/>
          </a:bodyPr>
          <a:lstStyle/>
          <a:p>
            <a:pPr marL="98425">
              <a:lnSpc>
                <a:spcPct val="100000"/>
              </a:lnSpc>
              <a:spcBef>
                <a:spcPts val="365"/>
              </a:spcBef>
            </a:pPr>
            <a:r>
              <a:rPr dirty="0" sz="1100" spc="-5" b="1" i="1">
                <a:latin typeface="Calibri"/>
                <a:cs typeface="Calibri"/>
              </a:rPr>
              <a:t>Source </a:t>
            </a:r>
            <a:r>
              <a:rPr dirty="0" sz="1100" b="1" i="1">
                <a:latin typeface="Calibri"/>
                <a:cs typeface="Calibri"/>
              </a:rPr>
              <a:t>: </a:t>
            </a:r>
            <a:r>
              <a:rPr dirty="0" sz="1100">
                <a:latin typeface="Calibri"/>
                <a:cs typeface="Calibri"/>
              </a:rPr>
              <a:t>Lecture of Dr. </a:t>
            </a:r>
            <a:r>
              <a:rPr dirty="0" sz="1100" spc="-5">
                <a:latin typeface="Calibri"/>
                <a:cs typeface="Calibri"/>
              </a:rPr>
              <a:t>Ahmed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Wafei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98425">
              <a:lnSpc>
                <a:spcPct val="100000"/>
              </a:lnSpc>
            </a:pP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https://www.youtube.com/watch?v=doo1tKelnTI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133340" y="9100184"/>
            <a:ext cx="1839595" cy="671830"/>
          </a:xfrm>
          <a:prstGeom prst="rect">
            <a:avLst/>
          </a:prstGeom>
          <a:ln w="12700">
            <a:solidFill>
              <a:srgbClr val="C0504D"/>
            </a:solidFill>
          </a:ln>
        </p:spPr>
        <p:txBody>
          <a:bodyPr wrap="square" lIns="0" tIns="68580" rIns="0" bIns="0" rtlCol="0" vert="horz">
            <a:spAutoFit/>
          </a:bodyPr>
          <a:lstStyle/>
          <a:p>
            <a:pPr marL="99695">
              <a:lnSpc>
                <a:spcPct val="100000"/>
              </a:lnSpc>
              <a:spcBef>
                <a:spcPts val="540"/>
              </a:spcBef>
            </a:pPr>
            <a:r>
              <a:rPr dirty="0" sz="1300" spc="-5">
                <a:latin typeface="Algerian"/>
                <a:cs typeface="Algerian"/>
              </a:rPr>
              <a:t>A.M.Abodahab</a:t>
            </a:r>
            <a:endParaRPr sz="1300">
              <a:latin typeface="Algerian"/>
              <a:cs typeface="Algerian"/>
            </a:endParaRPr>
          </a:p>
          <a:p>
            <a:pPr marL="1004569">
              <a:lnSpc>
                <a:spcPct val="100000"/>
              </a:lnSpc>
              <a:spcBef>
                <a:spcPts val="1250"/>
              </a:spcBef>
            </a:pPr>
            <a:r>
              <a:rPr dirty="0" sz="1600" spc="-5">
                <a:latin typeface="Agency FB"/>
                <a:cs typeface="Agency FB"/>
              </a:rPr>
              <a:t>21 </a:t>
            </a:r>
            <a:r>
              <a:rPr dirty="0" sz="1600">
                <a:latin typeface="Agency FB"/>
                <a:cs typeface="Agency FB"/>
              </a:rPr>
              <a:t>Oct</a:t>
            </a:r>
            <a:r>
              <a:rPr dirty="0" sz="1600" spc="-35">
                <a:latin typeface="Agency FB"/>
                <a:cs typeface="Agency FB"/>
              </a:rPr>
              <a:t> </a:t>
            </a:r>
            <a:r>
              <a:rPr dirty="0" sz="1600" spc="-10">
                <a:latin typeface="Agency FB"/>
                <a:cs typeface="Agency FB"/>
              </a:rPr>
              <a:t>2017</a:t>
            </a:r>
            <a:endParaRPr sz="1600">
              <a:latin typeface="Agency FB"/>
              <a:cs typeface="Agency FB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ABO BASEL</dc:creator>
  <dc:title>SUMMARY </dc:title>
  <dcterms:created xsi:type="dcterms:W3CDTF">2018-08-08T15:11:36Z</dcterms:created>
  <dcterms:modified xsi:type="dcterms:W3CDTF">2018-08-08T15:11:36Z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2017-10-21T00:00:00Z</vt:filetime>
  </property>
  <property fmtid="{D5CDD505-2E9C-101B-9397-08002B2CF9AE}" pid="3" name="Creator">
    <vt:lpwstr>Microsoft® Office Word 2007</vt:lpwstr>
  </property>
  <property fmtid="{D5CDD505-2E9C-101B-9397-08002B2CF9AE}" pid="4" name="LastSaved">
    <vt:filetime>2018-08-08T00:00:00Z</vt:filetime>
  </property>
</Properties>
</file>