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09"/>
  </p:notesMasterIdLst>
  <p:sldIdLst>
    <p:sldId id="343" r:id="rId2"/>
    <p:sldId id="504" r:id="rId3"/>
    <p:sldId id="654" r:id="rId4"/>
    <p:sldId id="655" r:id="rId5"/>
    <p:sldId id="656" r:id="rId6"/>
    <p:sldId id="660" r:id="rId7"/>
    <p:sldId id="657" r:id="rId8"/>
    <p:sldId id="502" r:id="rId9"/>
    <p:sldId id="661" r:id="rId10"/>
    <p:sldId id="662" r:id="rId11"/>
    <p:sldId id="663" r:id="rId12"/>
    <p:sldId id="509" r:id="rId13"/>
    <p:sldId id="510" r:id="rId14"/>
    <p:sldId id="519" r:id="rId15"/>
    <p:sldId id="516" r:id="rId16"/>
    <p:sldId id="518" r:id="rId17"/>
    <p:sldId id="517" r:id="rId18"/>
    <p:sldId id="665" r:id="rId19"/>
    <p:sldId id="659" r:id="rId20"/>
    <p:sldId id="580" r:id="rId21"/>
    <p:sldId id="666" r:id="rId22"/>
    <p:sldId id="667" r:id="rId23"/>
    <p:sldId id="555" r:id="rId24"/>
    <p:sldId id="556" r:id="rId25"/>
    <p:sldId id="557" r:id="rId26"/>
    <p:sldId id="614" r:id="rId27"/>
    <p:sldId id="658" r:id="rId28"/>
    <p:sldId id="647" r:id="rId29"/>
    <p:sldId id="669" r:id="rId30"/>
    <p:sldId id="648" r:id="rId31"/>
    <p:sldId id="649" r:id="rId32"/>
    <p:sldId id="650" r:id="rId33"/>
    <p:sldId id="651" r:id="rId34"/>
    <p:sldId id="671" r:id="rId35"/>
    <p:sldId id="568" r:id="rId36"/>
    <p:sldId id="672" r:id="rId37"/>
    <p:sldId id="673" r:id="rId38"/>
    <p:sldId id="675" r:id="rId39"/>
    <p:sldId id="617" r:id="rId40"/>
    <p:sldId id="574" r:id="rId41"/>
    <p:sldId id="674" r:id="rId42"/>
    <p:sldId id="677" r:id="rId43"/>
    <p:sldId id="678" r:id="rId44"/>
    <p:sldId id="609" r:id="rId45"/>
    <p:sldId id="339" r:id="rId46"/>
    <p:sldId id="639" r:id="rId47"/>
    <p:sldId id="564" r:id="rId48"/>
    <p:sldId id="566" r:id="rId49"/>
    <p:sldId id="575" r:id="rId50"/>
    <p:sldId id="577" r:id="rId51"/>
    <p:sldId id="618" r:id="rId52"/>
    <p:sldId id="537" r:id="rId53"/>
    <p:sldId id="612" r:id="rId54"/>
    <p:sldId id="540" r:id="rId55"/>
    <p:sldId id="613" r:id="rId56"/>
    <p:sldId id="541" r:id="rId57"/>
    <p:sldId id="542" r:id="rId58"/>
    <p:sldId id="544" r:id="rId59"/>
    <p:sldId id="547" r:id="rId60"/>
    <p:sldId id="548" r:id="rId61"/>
    <p:sldId id="551" r:id="rId62"/>
    <p:sldId id="552" r:id="rId63"/>
    <p:sldId id="591" r:id="rId64"/>
    <p:sldId id="592" r:id="rId65"/>
    <p:sldId id="263" r:id="rId66"/>
    <p:sldId id="261" r:id="rId67"/>
    <p:sldId id="265" r:id="rId68"/>
    <p:sldId id="268" r:id="rId69"/>
    <p:sldId id="596" r:id="rId70"/>
    <p:sldId id="594" r:id="rId71"/>
    <p:sldId id="595" r:id="rId72"/>
    <p:sldId id="291" r:id="rId73"/>
    <p:sldId id="270" r:id="rId74"/>
    <p:sldId id="622" r:id="rId75"/>
    <p:sldId id="290" r:id="rId76"/>
    <p:sldId id="597" r:id="rId77"/>
    <p:sldId id="598" r:id="rId78"/>
    <p:sldId id="599" r:id="rId79"/>
    <p:sldId id="602" r:id="rId80"/>
    <p:sldId id="603" r:id="rId81"/>
    <p:sldId id="600" r:id="rId82"/>
    <p:sldId id="274" r:id="rId83"/>
    <p:sldId id="276" r:id="rId84"/>
    <p:sldId id="624" r:id="rId85"/>
    <p:sldId id="277" r:id="rId86"/>
    <p:sldId id="295" r:id="rId87"/>
    <p:sldId id="278" r:id="rId88"/>
    <p:sldId id="296" r:id="rId89"/>
    <p:sldId id="297" r:id="rId90"/>
    <p:sldId id="625" r:id="rId91"/>
    <p:sldId id="301" r:id="rId92"/>
    <p:sldId id="302" r:id="rId93"/>
    <p:sldId id="626" r:id="rId94"/>
    <p:sldId id="579" r:id="rId95"/>
    <p:sldId id="582" r:id="rId96"/>
    <p:sldId id="586" r:id="rId97"/>
    <p:sldId id="646" r:id="rId98"/>
    <p:sldId id="324" r:id="rId99"/>
    <p:sldId id="326" r:id="rId100"/>
    <p:sldId id="325" r:id="rId101"/>
    <p:sldId id="587" r:id="rId102"/>
    <p:sldId id="588" r:id="rId103"/>
    <p:sldId id="589" r:id="rId104"/>
    <p:sldId id="627" r:id="rId105"/>
    <p:sldId id="628" r:id="rId106"/>
    <p:sldId id="638" r:id="rId107"/>
    <p:sldId id="645"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893" autoAdjust="0"/>
    <p:restoredTop sz="85192" autoAdjust="0"/>
  </p:normalViewPr>
  <p:slideViewPr>
    <p:cSldViewPr>
      <p:cViewPr varScale="1">
        <p:scale>
          <a:sx n="62" d="100"/>
          <a:sy n="62" d="100"/>
        </p:scale>
        <p:origin x="-163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AE10FC-6115-42C2-B36E-36277BAFDFD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CCF94620-E82E-4D91-8BEF-A1A2D940A69F}">
      <dgm:prSet phldrT="[Text]" custT="1"/>
      <dgm:spPr/>
      <dgm:t>
        <a:bodyPr/>
        <a:lstStyle/>
        <a:p>
          <a:r>
            <a:rPr lang="en-US" sz="2800" b="1" dirty="0" smtClean="0"/>
            <a:t>Brainstem glioma</a:t>
          </a:r>
          <a:endParaRPr lang="en-IN" sz="2800" b="1" dirty="0"/>
        </a:p>
      </dgm:t>
    </dgm:pt>
    <dgm:pt modelId="{3046020F-3192-46EB-A6CF-FE4541DE82C6}" type="parTrans" cxnId="{A5691ABB-FA68-422F-B370-B1B757AA34DE}">
      <dgm:prSet/>
      <dgm:spPr/>
      <dgm:t>
        <a:bodyPr/>
        <a:lstStyle/>
        <a:p>
          <a:endParaRPr lang="en-IN"/>
        </a:p>
      </dgm:t>
    </dgm:pt>
    <dgm:pt modelId="{939D2CFA-C1FF-43E0-B4B6-C4CD86373DE0}" type="sibTrans" cxnId="{A5691ABB-FA68-422F-B370-B1B757AA34DE}">
      <dgm:prSet/>
      <dgm:spPr/>
      <dgm:t>
        <a:bodyPr/>
        <a:lstStyle/>
        <a:p>
          <a:endParaRPr lang="en-IN"/>
        </a:p>
      </dgm:t>
    </dgm:pt>
    <dgm:pt modelId="{15E2ED4C-7799-493A-AAFB-58ABF3706253}">
      <dgm:prSet phldrT="[Text]" custT="1"/>
      <dgm:spPr/>
      <dgm:t>
        <a:bodyPr/>
        <a:lstStyle/>
        <a:p>
          <a:r>
            <a:rPr lang="en-US" sz="3200" b="1" dirty="0" smtClean="0"/>
            <a:t>focal</a:t>
          </a:r>
          <a:endParaRPr lang="en-IN" sz="3200" b="1" dirty="0"/>
        </a:p>
      </dgm:t>
    </dgm:pt>
    <dgm:pt modelId="{BB5AC827-1A2C-4DD0-8606-B795B0B566E8}" type="parTrans" cxnId="{58230F7F-845D-469B-B921-D6301F7E7658}">
      <dgm:prSet/>
      <dgm:spPr/>
      <dgm:t>
        <a:bodyPr/>
        <a:lstStyle/>
        <a:p>
          <a:endParaRPr lang="en-IN"/>
        </a:p>
      </dgm:t>
    </dgm:pt>
    <dgm:pt modelId="{5ECB766F-51D4-4E65-A1FB-5A998D6F3B29}" type="sibTrans" cxnId="{58230F7F-845D-469B-B921-D6301F7E7658}">
      <dgm:prSet/>
      <dgm:spPr/>
      <dgm:t>
        <a:bodyPr/>
        <a:lstStyle/>
        <a:p>
          <a:endParaRPr lang="en-IN"/>
        </a:p>
      </dgm:t>
    </dgm:pt>
    <dgm:pt modelId="{2C9A6528-0BC5-425F-BE3A-21389D59750E}">
      <dgm:prSet phldrT="[Text]" custT="1"/>
      <dgm:spPr/>
      <dgm:t>
        <a:bodyPr/>
        <a:lstStyle/>
        <a:p>
          <a:r>
            <a:rPr lang="en-US" sz="2400" baseline="0" dirty="0" smtClean="0"/>
            <a:t>Tectal</a:t>
          </a:r>
          <a:endParaRPr lang="en-IN" sz="2400" baseline="0" dirty="0"/>
        </a:p>
      </dgm:t>
    </dgm:pt>
    <dgm:pt modelId="{F889C218-2600-417D-B88A-F4007F3880FE}" type="parTrans" cxnId="{20B5D900-3418-4ECD-8D42-5F5503112AB9}">
      <dgm:prSet/>
      <dgm:spPr/>
      <dgm:t>
        <a:bodyPr/>
        <a:lstStyle/>
        <a:p>
          <a:endParaRPr lang="en-IN"/>
        </a:p>
      </dgm:t>
    </dgm:pt>
    <dgm:pt modelId="{1E9740D6-01DF-4FE8-AC66-BA0DC0674D3A}" type="sibTrans" cxnId="{20B5D900-3418-4ECD-8D42-5F5503112AB9}">
      <dgm:prSet/>
      <dgm:spPr/>
      <dgm:t>
        <a:bodyPr/>
        <a:lstStyle/>
        <a:p>
          <a:endParaRPr lang="en-IN"/>
        </a:p>
      </dgm:t>
    </dgm:pt>
    <dgm:pt modelId="{89EB8EC0-9F42-4675-9635-269B329F24E5}">
      <dgm:prSet phldrT="[Text]" custT="1"/>
      <dgm:spPr/>
      <dgm:t>
        <a:bodyPr/>
        <a:lstStyle/>
        <a:p>
          <a:r>
            <a:rPr lang="en-US" sz="2000" dirty="0" err="1" smtClean="0"/>
            <a:t>Cervico</a:t>
          </a:r>
          <a:r>
            <a:rPr lang="en-US" sz="2000" dirty="0" smtClean="0"/>
            <a:t>-</a:t>
          </a:r>
        </a:p>
        <a:p>
          <a:r>
            <a:rPr lang="en-US" sz="2000" dirty="0" err="1" smtClean="0"/>
            <a:t>Medullary</a:t>
          </a:r>
          <a:endParaRPr lang="en-IN" sz="2000" dirty="0"/>
        </a:p>
      </dgm:t>
    </dgm:pt>
    <dgm:pt modelId="{362928B7-2699-40AC-8D90-F6F2DC5F84EB}" type="parTrans" cxnId="{5500F517-FBCD-435E-BA45-DE8160290871}">
      <dgm:prSet/>
      <dgm:spPr/>
      <dgm:t>
        <a:bodyPr/>
        <a:lstStyle/>
        <a:p>
          <a:endParaRPr lang="en-IN"/>
        </a:p>
      </dgm:t>
    </dgm:pt>
    <dgm:pt modelId="{C1389C1A-3EF3-4E97-B2E1-25E23C6D563F}" type="sibTrans" cxnId="{5500F517-FBCD-435E-BA45-DE8160290871}">
      <dgm:prSet/>
      <dgm:spPr/>
      <dgm:t>
        <a:bodyPr/>
        <a:lstStyle/>
        <a:p>
          <a:endParaRPr lang="en-IN"/>
        </a:p>
      </dgm:t>
    </dgm:pt>
    <dgm:pt modelId="{6F2076EA-3FB0-4C90-B99F-C6E9003163C5}">
      <dgm:prSet phldrT="[Text]" custT="1"/>
      <dgm:spPr/>
      <dgm:t>
        <a:bodyPr/>
        <a:lstStyle/>
        <a:p>
          <a:r>
            <a:rPr lang="en-US" sz="2800" b="1" dirty="0" smtClean="0"/>
            <a:t>diffuse</a:t>
          </a:r>
          <a:endParaRPr lang="en-IN" sz="2800" b="1" dirty="0"/>
        </a:p>
      </dgm:t>
    </dgm:pt>
    <dgm:pt modelId="{E5779878-0B49-4F67-9B0F-8A3027108E64}" type="parTrans" cxnId="{731A6E52-9AB7-49EB-8D9D-A549DBFF49BB}">
      <dgm:prSet/>
      <dgm:spPr/>
      <dgm:t>
        <a:bodyPr/>
        <a:lstStyle/>
        <a:p>
          <a:endParaRPr lang="en-IN"/>
        </a:p>
      </dgm:t>
    </dgm:pt>
    <dgm:pt modelId="{2026301D-0F57-4636-BE49-6A49219A2C45}" type="sibTrans" cxnId="{731A6E52-9AB7-49EB-8D9D-A549DBFF49BB}">
      <dgm:prSet/>
      <dgm:spPr/>
      <dgm:t>
        <a:bodyPr/>
        <a:lstStyle/>
        <a:p>
          <a:endParaRPr lang="en-IN"/>
        </a:p>
      </dgm:t>
    </dgm:pt>
    <dgm:pt modelId="{E4B6A18F-D359-4DFD-B3B6-12A2929833B6}">
      <dgm:prSet phldrT="[Text]" custT="1"/>
      <dgm:spPr/>
      <dgm:t>
        <a:bodyPr/>
        <a:lstStyle/>
        <a:p>
          <a:r>
            <a:rPr lang="en-US" sz="2000" dirty="0" smtClean="0"/>
            <a:t>Pontine</a:t>
          </a:r>
          <a:endParaRPr lang="en-IN" sz="2000" dirty="0"/>
        </a:p>
      </dgm:t>
    </dgm:pt>
    <dgm:pt modelId="{9AFA1D17-E22A-4AB3-9E4A-55C5BB0E291B}" type="parTrans" cxnId="{13594E72-5EE7-4597-9EAD-84C68E7C967C}">
      <dgm:prSet/>
      <dgm:spPr/>
      <dgm:t>
        <a:bodyPr/>
        <a:lstStyle/>
        <a:p>
          <a:endParaRPr lang="en-IN"/>
        </a:p>
      </dgm:t>
    </dgm:pt>
    <dgm:pt modelId="{1B2161C5-493E-4FC9-A997-A729917274C2}" type="sibTrans" cxnId="{13594E72-5EE7-4597-9EAD-84C68E7C967C}">
      <dgm:prSet/>
      <dgm:spPr/>
      <dgm:t>
        <a:bodyPr/>
        <a:lstStyle/>
        <a:p>
          <a:endParaRPr lang="en-IN"/>
        </a:p>
      </dgm:t>
    </dgm:pt>
    <dgm:pt modelId="{972E321A-A177-4FD9-A1BE-393AA9478D33}">
      <dgm:prSet phldrT="[Text]"/>
      <dgm:spPr/>
      <dgm:t>
        <a:bodyPr/>
        <a:lstStyle/>
        <a:p>
          <a:r>
            <a:rPr lang="en-US" dirty="0" smtClean="0"/>
            <a:t>Focal </a:t>
          </a:r>
          <a:r>
            <a:rPr lang="en-US" dirty="0" err="1" smtClean="0"/>
            <a:t>tegmental</a:t>
          </a:r>
          <a:r>
            <a:rPr lang="en-US" dirty="0" smtClean="0"/>
            <a:t> </a:t>
          </a:r>
          <a:r>
            <a:rPr lang="en-US" dirty="0" err="1" smtClean="0"/>
            <a:t>mesencephalic</a:t>
          </a:r>
          <a:endParaRPr lang="en-IN" dirty="0"/>
        </a:p>
      </dgm:t>
    </dgm:pt>
    <dgm:pt modelId="{9E69E503-2161-4D41-B3FC-90670A98EBD0}" type="parTrans" cxnId="{35AE7F13-CD3E-4A03-A4AB-98EB18207599}">
      <dgm:prSet/>
      <dgm:spPr/>
      <dgm:t>
        <a:bodyPr/>
        <a:lstStyle/>
        <a:p>
          <a:endParaRPr lang="en-IN"/>
        </a:p>
      </dgm:t>
    </dgm:pt>
    <dgm:pt modelId="{A6BB4A5B-A2FD-4FB6-B3A4-AAF3A275979C}" type="sibTrans" cxnId="{35AE7F13-CD3E-4A03-A4AB-98EB18207599}">
      <dgm:prSet/>
      <dgm:spPr/>
      <dgm:t>
        <a:bodyPr/>
        <a:lstStyle/>
        <a:p>
          <a:endParaRPr lang="en-IN"/>
        </a:p>
      </dgm:t>
    </dgm:pt>
    <dgm:pt modelId="{FDCA0595-DE3E-4936-91FB-62268AF436C8}">
      <dgm:prSet phldrT="[Text]"/>
      <dgm:spPr/>
      <dgm:t>
        <a:bodyPr/>
        <a:lstStyle/>
        <a:p>
          <a:r>
            <a:rPr lang="en-US" dirty="0" smtClean="0"/>
            <a:t>Dorsal </a:t>
          </a:r>
          <a:r>
            <a:rPr lang="en-US" dirty="0" err="1" smtClean="0"/>
            <a:t>exophytic</a:t>
          </a:r>
          <a:r>
            <a:rPr lang="en-US" dirty="0" smtClean="0"/>
            <a:t> </a:t>
          </a:r>
          <a:r>
            <a:rPr lang="en-US" dirty="0" err="1" smtClean="0"/>
            <a:t>medullary</a:t>
          </a:r>
          <a:endParaRPr lang="en-IN" dirty="0"/>
        </a:p>
      </dgm:t>
    </dgm:pt>
    <dgm:pt modelId="{70345803-452B-45A6-B39A-E3ECA441403C}" type="parTrans" cxnId="{1B9C1C94-EE76-4175-A992-00E9D4CCEC38}">
      <dgm:prSet/>
      <dgm:spPr/>
      <dgm:t>
        <a:bodyPr/>
        <a:lstStyle/>
        <a:p>
          <a:endParaRPr lang="en-IN"/>
        </a:p>
      </dgm:t>
    </dgm:pt>
    <dgm:pt modelId="{52FC28DB-A0AC-4BB1-AB1C-BBDA06357286}" type="sibTrans" cxnId="{1B9C1C94-EE76-4175-A992-00E9D4CCEC38}">
      <dgm:prSet/>
      <dgm:spPr/>
      <dgm:t>
        <a:bodyPr/>
        <a:lstStyle/>
        <a:p>
          <a:endParaRPr lang="en-IN"/>
        </a:p>
      </dgm:t>
    </dgm:pt>
    <dgm:pt modelId="{B544E7F8-9BE6-4577-9659-7637AB02EE5C}" type="pres">
      <dgm:prSet presAssocID="{89AE10FC-6115-42C2-B36E-36277BAFDFD6}" presName="hierChild1" presStyleCnt="0">
        <dgm:presLayoutVars>
          <dgm:chPref val="1"/>
          <dgm:dir/>
          <dgm:animOne val="branch"/>
          <dgm:animLvl val="lvl"/>
          <dgm:resizeHandles/>
        </dgm:presLayoutVars>
      </dgm:prSet>
      <dgm:spPr/>
      <dgm:t>
        <a:bodyPr/>
        <a:lstStyle/>
        <a:p>
          <a:endParaRPr lang="en-IN"/>
        </a:p>
      </dgm:t>
    </dgm:pt>
    <dgm:pt modelId="{FFDFB726-CEE8-4FFE-8DF4-A05BD316F139}" type="pres">
      <dgm:prSet presAssocID="{CCF94620-E82E-4D91-8BEF-A1A2D940A69F}" presName="hierRoot1" presStyleCnt="0"/>
      <dgm:spPr/>
    </dgm:pt>
    <dgm:pt modelId="{5AEA7279-540B-4794-8644-D82BA1A98931}" type="pres">
      <dgm:prSet presAssocID="{CCF94620-E82E-4D91-8BEF-A1A2D940A69F}" presName="composite" presStyleCnt="0"/>
      <dgm:spPr/>
    </dgm:pt>
    <dgm:pt modelId="{8774E21C-6F24-4DF7-A915-ABAADD761B0C}" type="pres">
      <dgm:prSet presAssocID="{CCF94620-E82E-4D91-8BEF-A1A2D940A69F}" presName="background" presStyleLbl="node0" presStyleIdx="0" presStyleCnt="1"/>
      <dgm:spPr/>
    </dgm:pt>
    <dgm:pt modelId="{C20DD5C2-08CE-4160-8911-8EB37FA7C655}" type="pres">
      <dgm:prSet presAssocID="{CCF94620-E82E-4D91-8BEF-A1A2D940A69F}" presName="text" presStyleLbl="fgAcc0" presStyleIdx="0" presStyleCnt="1" custScaleX="278800" custScaleY="83949" custLinFactNeighborX="-91523" custLinFactNeighborY="6117">
        <dgm:presLayoutVars>
          <dgm:chPref val="3"/>
        </dgm:presLayoutVars>
      </dgm:prSet>
      <dgm:spPr/>
      <dgm:t>
        <a:bodyPr/>
        <a:lstStyle/>
        <a:p>
          <a:endParaRPr lang="en-IN"/>
        </a:p>
      </dgm:t>
    </dgm:pt>
    <dgm:pt modelId="{3C73838E-1056-4D2F-AA0C-198FD73460CC}" type="pres">
      <dgm:prSet presAssocID="{CCF94620-E82E-4D91-8BEF-A1A2D940A69F}" presName="hierChild2" presStyleCnt="0"/>
      <dgm:spPr/>
    </dgm:pt>
    <dgm:pt modelId="{EFF6C240-A1B4-4410-B8DC-ABE8EBFAF357}" type="pres">
      <dgm:prSet presAssocID="{BB5AC827-1A2C-4DD0-8606-B795B0B566E8}" presName="Name10" presStyleLbl="parChTrans1D2" presStyleIdx="0" presStyleCnt="2"/>
      <dgm:spPr/>
      <dgm:t>
        <a:bodyPr/>
        <a:lstStyle/>
        <a:p>
          <a:endParaRPr lang="en-IN"/>
        </a:p>
      </dgm:t>
    </dgm:pt>
    <dgm:pt modelId="{033817EF-AFC9-4F5C-A9D1-2F041E0678A6}" type="pres">
      <dgm:prSet presAssocID="{15E2ED4C-7799-493A-AAFB-58ABF3706253}" presName="hierRoot2" presStyleCnt="0"/>
      <dgm:spPr/>
    </dgm:pt>
    <dgm:pt modelId="{745FBD15-E68F-4A0C-B38A-7E8F211F9556}" type="pres">
      <dgm:prSet presAssocID="{15E2ED4C-7799-493A-AAFB-58ABF3706253}" presName="composite2" presStyleCnt="0"/>
      <dgm:spPr/>
    </dgm:pt>
    <dgm:pt modelId="{13A925DB-BEAE-409E-B0F6-763431696C00}" type="pres">
      <dgm:prSet presAssocID="{15E2ED4C-7799-493A-AAFB-58ABF3706253}" presName="background2" presStyleLbl="node2" presStyleIdx="0" presStyleCnt="2"/>
      <dgm:spPr/>
    </dgm:pt>
    <dgm:pt modelId="{6313501B-D9A2-42CD-B595-5B0601CBD0A8}" type="pres">
      <dgm:prSet presAssocID="{15E2ED4C-7799-493A-AAFB-58ABF3706253}" presName="text2" presStyleLbl="fgAcc2" presStyleIdx="0" presStyleCnt="2" custScaleX="151555" custLinFactNeighborX="-58797" custLinFactNeighborY="-5442">
        <dgm:presLayoutVars>
          <dgm:chPref val="3"/>
        </dgm:presLayoutVars>
      </dgm:prSet>
      <dgm:spPr/>
      <dgm:t>
        <a:bodyPr/>
        <a:lstStyle/>
        <a:p>
          <a:endParaRPr lang="en-IN"/>
        </a:p>
      </dgm:t>
    </dgm:pt>
    <dgm:pt modelId="{BA273C74-A6C1-4D4B-9001-1029FB9DDEF7}" type="pres">
      <dgm:prSet presAssocID="{15E2ED4C-7799-493A-AAFB-58ABF3706253}" presName="hierChild3" presStyleCnt="0"/>
      <dgm:spPr/>
    </dgm:pt>
    <dgm:pt modelId="{D5AC1716-0071-4243-A989-7DACA488DC5F}" type="pres">
      <dgm:prSet presAssocID="{F889C218-2600-417D-B88A-F4007F3880FE}" presName="Name17" presStyleLbl="parChTrans1D3" presStyleIdx="0" presStyleCnt="5"/>
      <dgm:spPr/>
      <dgm:t>
        <a:bodyPr/>
        <a:lstStyle/>
        <a:p>
          <a:endParaRPr lang="en-IN"/>
        </a:p>
      </dgm:t>
    </dgm:pt>
    <dgm:pt modelId="{25D1358B-447D-43A4-93C2-928281C9B6FF}" type="pres">
      <dgm:prSet presAssocID="{2C9A6528-0BC5-425F-BE3A-21389D59750E}" presName="hierRoot3" presStyleCnt="0"/>
      <dgm:spPr/>
    </dgm:pt>
    <dgm:pt modelId="{96FAF67F-3D88-420D-8A0F-A1B488B93D50}" type="pres">
      <dgm:prSet presAssocID="{2C9A6528-0BC5-425F-BE3A-21389D59750E}" presName="composite3" presStyleCnt="0"/>
      <dgm:spPr/>
    </dgm:pt>
    <dgm:pt modelId="{1EA27B26-78FA-4B67-B983-2B0EC457BC1D}" type="pres">
      <dgm:prSet presAssocID="{2C9A6528-0BC5-425F-BE3A-21389D59750E}" presName="background3" presStyleLbl="node3" presStyleIdx="0" presStyleCnt="5"/>
      <dgm:spPr/>
    </dgm:pt>
    <dgm:pt modelId="{E081D047-BBB0-4CE1-923A-0B28757E45F0}" type="pres">
      <dgm:prSet presAssocID="{2C9A6528-0BC5-425F-BE3A-21389D59750E}" presName="text3" presStyleLbl="fgAcc3" presStyleIdx="0" presStyleCnt="5">
        <dgm:presLayoutVars>
          <dgm:chPref val="3"/>
        </dgm:presLayoutVars>
      </dgm:prSet>
      <dgm:spPr/>
      <dgm:t>
        <a:bodyPr/>
        <a:lstStyle/>
        <a:p>
          <a:endParaRPr lang="en-IN"/>
        </a:p>
      </dgm:t>
    </dgm:pt>
    <dgm:pt modelId="{83D79ADD-A903-4BEB-9178-4E231C2BEBDC}" type="pres">
      <dgm:prSet presAssocID="{2C9A6528-0BC5-425F-BE3A-21389D59750E}" presName="hierChild4" presStyleCnt="0"/>
      <dgm:spPr/>
    </dgm:pt>
    <dgm:pt modelId="{77EC09B2-6E84-4AB0-9814-447AE7B9A9B2}" type="pres">
      <dgm:prSet presAssocID="{362928B7-2699-40AC-8D90-F6F2DC5F84EB}" presName="Name17" presStyleLbl="parChTrans1D3" presStyleIdx="1" presStyleCnt="5"/>
      <dgm:spPr/>
      <dgm:t>
        <a:bodyPr/>
        <a:lstStyle/>
        <a:p>
          <a:endParaRPr lang="en-IN"/>
        </a:p>
      </dgm:t>
    </dgm:pt>
    <dgm:pt modelId="{6390695D-A3FA-44DE-BA4B-323F40CC46A5}" type="pres">
      <dgm:prSet presAssocID="{89EB8EC0-9F42-4675-9635-269B329F24E5}" presName="hierRoot3" presStyleCnt="0"/>
      <dgm:spPr/>
    </dgm:pt>
    <dgm:pt modelId="{0D9D3B6D-ADFA-4C6B-BDC9-A604D9ACF627}" type="pres">
      <dgm:prSet presAssocID="{89EB8EC0-9F42-4675-9635-269B329F24E5}" presName="composite3" presStyleCnt="0"/>
      <dgm:spPr/>
    </dgm:pt>
    <dgm:pt modelId="{350E9FC7-EC83-40E4-862F-818F612E5D7C}" type="pres">
      <dgm:prSet presAssocID="{89EB8EC0-9F42-4675-9635-269B329F24E5}" presName="background3" presStyleLbl="node3" presStyleIdx="1" presStyleCnt="5"/>
      <dgm:spPr/>
    </dgm:pt>
    <dgm:pt modelId="{2055F4F0-3929-4825-B6C7-04F1BC2B9686}" type="pres">
      <dgm:prSet presAssocID="{89EB8EC0-9F42-4675-9635-269B329F24E5}" presName="text3" presStyleLbl="fgAcc3" presStyleIdx="1" presStyleCnt="5">
        <dgm:presLayoutVars>
          <dgm:chPref val="3"/>
        </dgm:presLayoutVars>
      </dgm:prSet>
      <dgm:spPr/>
      <dgm:t>
        <a:bodyPr/>
        <a:lstStyle/>
        <a:p>
          <a:endParaRPr lang="en-IN"/>
        </a:p>
      </dgm:t>
    </dgm:pt>
    <dgm:pt modelId="{A50D8D1C-EF22-4B42-B4C0-B7FDD7EA1CB7}" type="pres">
      <dgm:prSet presAssocID="{89EB8EC0-9F42-4675-9635-269B329F24E5}" presName="hierChild4" presStyleCnt="0"/>
      <dgm:spPr/>
    </dgm:pt>
    <dgm:pt modelId="{7B3C9BE7-107E-476A-90B4-C73364C9DCDA}" type="pres">
      <dgm:prSet presAssocID="{9E69E503-2161-4D41-B3FC-90670A98EBD0}" presName="Name17" presStyleLbl="parChTrans1D3" presStyleIdx="2" presStyleCnt="5"/>
      <dgm:spPr/>
      <dgm:t>
        <a:bodyPr/>
        <a:lstStyle/>
        <a:p>
          <a:endParaRPr lang="en-IN"/>
        </a:p>
      </dgm:t>
    </dgm:pt>
    <dgm:pt modelId="{D5B1C533-71C5-47F4-B420-63B4DBD9C10A}" type="pres">
      <dgm:prSet presAssocID="{972E321A-A177-4FD9-A1BE-393AA9478D33}" presName="hierRoot3" presStyleCnt="0"/>
      <dgm:spPr/>
    </dgm:pt>
    <dgm:pt modelId="{5EDE9D39-4855-461A-8EC0-F624705E0AC5}" type="pres">
      <dgm:prSet presAssocID="{972E321A-A177-4FD9-A1BE-393AA9478D33}" presName="composite3" presStyleCnt="0"/>
      <dgm:spPr/>
    </dgm:pt>
    <dgm:pt modelId="{DB446360-389A-4042-BB42-4A57ABC69088}" type="pres">
      <dgm:prSet presAssocID="{972E321A-A177-4FD9-A1BE-393AA9478D33}" presName="background3" presStyleLbl="node3" presStyleIdx="2" presStyleCnt="5"/>
      <dgm:spPr/>
    </dgm:pt>
    <dgm:pt modelId="{9CF75691-761F-4EC0-AAA0-964A8A1F6729}" type="pres">
      <dgm:prSet presAssocID="{972E321A-A177-4FD9-A1BE-393AA9478D33}" presName="text3" presStyleLbl="fgAcc3" presStyleIdx="2" presStyleCnt="5">
        <dgm:presLayoutVars>
          <dgm:chPref val="3"/>
        </dgm:presLayoutVars>
      </dgm:prSet>
      <dgm:spPr/>
      <dgm:t>
        <a:bodyPr/>
        <a:lstStyle/>
        <a:p>
          <a:endParaRPr lang="en-IN"/>
        </a:p>
      </dgm:t>
    </dgm:pt>
    <dgm:pt modelId="{4F556CD4-FDB6-4FCC-BC5F-AA148C4F0D31}" type="pres">
      <dgm:prSet presAssocID="{972E321A-A177-4FD9-A1BE-393AA9478D33}" presName="hierChild4" presStyleCnt="0"/>
      <dgm:spPr/>
    </dgm:pt>
    <dgm:pt modelId="{F35419E4-D791-482D-AABD-16A0CAB33450}" type="pres">
      <dgm:prSet presAssocID="{70345803-452B-45A6-B39A-E3ECA441403C}" presName="Name17" presStyleLbl="parChTrans1D3" presStyleIdx="3" presStyleCnt="5"/>
      <dgm:spPr/>
      <dgm:t>
        <a:bodyPr/>
        <a:lstStyle/>
        <a:p>
          <a:endParaRPr lang="en-IN"/>
        </a:p>
      </dgm:t>
    </dgm:pt>
    <dgm:pt modelId="{72210030-5E27-45C1-931E-22A4F0789D48}" type="pres">
      <dgm:prSet presAssocID="{FDCA0595-DE3E-4936-91FB-62268AF436C8}" presName="hierRoot3" presStyleCnt="0"/>
      <dgm:spPr/>
    </dgm:pt>
    <dgm:pt modelId="{F71310DB-2570-4E05-B6A0-DEFFA7BE8359}" type="pres">
      <dgm:prSet presAssocID="{FDCA0595-DE3E-4936-91FB-62268AF436C8}" presName="composite3" presStyleCnt="0"/>
      <dgm:spPr/>
    </dgm:pt>
    <dgm:pt modelId="{95709C06-AD7C-48EB-83A5-3E490BE75018}" type="pres">
      <dgm:prSet presAssocID="{FDCA0595-DE3E-4936-91FB-62268AF436C8}" presName="background3" presStyleLbl="node3" presStyleIdx="3" presStyleCnt="5"/>
      <dgm:spPr/>
    </dgm:pt>
    <dgm:pt modelId="{CEE988EF-D28E-422A-A57E-BA29786D4F46}" type="pres">
      <dgm:prSet presAssocID="{FDCA0595-DE3E-4936-91FB-62268AF436C8}" presName="text3" presStyleLbl="fgAcc3" presStyleIdx="3" presStyleCnt="5">
        <dgm:presLayoutVars>
          <dgm:chPref val="3"/>
        </dgm:presLayoutVars>
      </dgm:prSet>
      <dgm:spPr/>
      <dgm:t>
        <a:bodyPr/>
        <a:lstStyle/>
        <a:p>
          <a:endParaRPr lang="en-IN"/>
        </a:p>
      </dgm:t>
    </dgm:pt>
    <dgm:pt modelId="{0564E9EA-14C4-4F9D-AF4D-30F0F40A75AF}" type="pres">
      <dgm:prSet presAssocID="{FDCA0595-DE3E-4936-91FB-62268AF436C8}" presName="hierChild4" presStyleCnt="0"/>
      <dgm:spPr/>
    </dgm:pt>
    <dgm:pt modelId="{AD1A9D81-94FE-4261-9CDA-DDD29A7464DE}" type="pres">
      <dgm:prSet presAssocID="{E5779878-0B49-4F67-9B0F-8A3027108E64}" presName="Name10" presStyleLbl="parChTrans1D2" presStyleIdx="1" presStyleCnt="2"/>
      <dgm:spPr/>
      <dgm:t>
        <a:bodyPr/>
        <a:lstStyle/>
        <a:p>
          <a:endParaRPr lang="en-IN"/>
        </a:p>
      </dgm:t>
    </dgm:pt>
    <dgm:pt modelId="{3B0844D4-0859-499D-8A32-8354C4ACD27F}" type="pres">
      <dgm:prSet presAssocID="{6F2076EA-3FB0-4C90-B99F-C6E9003163C5}" presName="hierRoot2" presStyleCnt="0"/>
      <dgm:spPr/>
    </dgm:pt>
    <dgm:pt modelId="{380282A5-1DEA-44A5-8551-E2A77B7C3549}" type="pres">
      <dgm:prSet presAssocID="{6F2076EA-3FB0-4C90-B99F-C6E9003163C5}" presName="composite2" presStyleCnt="0"/>
      <dgm:spPr/>
    </dgm:pt>
    <dgm:pt modelId="{874026C9-1078-43E7-9D6F-B2C973086F46}" type="pres">
      <dgm:prSet presAssocID="{6F2076EA-3FB0-4C90-B99F-C6E9003163C5}" presName="background2" presStyleLbl="node2" presStyleIdx="1" presStyleCnt="2"/>
      <dgm:spPr/>
    </dgm:pt>
    <dgm:pt modelId="{AE92C777-A1FD-412D-857B-A7C5D9757D45}" type="pres">
      <dgm:prSet presAssocID="{6F2076EA-3FB0-4C90-B99F-C6E9003163C5}" presName="text2" presStyleLbl="fgAcc2" presStyleIdx="1" presStyleCnt="2" custScaleX="174411" custLinFactNeighborX="-12692" custLinFactNeighborY="-2759">
        <dgm:presLayoutVars>
          <dgm:chPref val="3"/>
        </dgm:presLayoutVars>
      </dgm:prSet>
      <dgm:spPr/>
      <dgm:t>
        <a:bodyPr/>
        <a:lstStyle/>
        <a:p>
          <a:endParaRPr lang="en-IN"/>
        </a:p>
      </dgm:t>
    </dgm:pt>
    <dgm:pt modelId="{9BF3B611-F2EA-4088-9E2F-7248C760A417}" type="pres">
      <dgm:prSet presAssocID="{6F2076EA-3FB0-4C90-B99F-C6E9003163C5}" presName="hierChild3" presStyleCnt="0"/>
      <dgm:spPr/>
    </dgm:pt>
    <dgm:pt modelId="{456A4C3E-75C0-4D83-B0C7-FDD1507665AA}" type="pres">
      <dgm:prSet presAssocID="{9AFA1D17-E22A-4AB3-9E4A-55C5BB0E291B}" presName="Name17" presStyleLbl="parChTrans1D3" presStyleIdx="4" presStyleCnt="5"/>
      <dgm:spPr/>
      <dgm:t>
        <a:bodyPr/>
        <a:lstStyle/>
        <a:p>
          <a:endParaRPr lang="en-IN"/>
        </a:p>
      </dgm:t>
    </dgm:pt>
    <dgm:pt modelId="{345EB0F6-D66F-4FB6-8775-9974BB7DC216}" type="pres">
      <dgm:prSet presAssocID="{E4B6A18F-D359-4DFD-B3B6-12A2929833B6}" presName="hierRoot3" presStyleCnt="0"/>
      <dgm:spPr/>
    </dgm:pt>
    <dgm:pt modelId="{BD33992A-DD42-4E5A-9848-6AD17CFB57B8}" type="pres">
      <dgm:prSet presAssocID="{E4B6A18F-D359-4DFD-B3B6-12A2929833B6}" presName="composite3" presStyleCnt="0"/>
      <dgm:spPr/>
    </dgm:pt>
    <dgm:pt modelId="{A80FCE37-4B38-4F3A-BB2E-55C191B6B48D}" type="pres">
      <dgm:prSet presAssocID="{E4B6A18F-D359-4DFD-B3B6-12A2929833B6}" presName="background3" presStyleLbl="node3" presStyleIdx="4" presStyleCnt="5"/>
      <dgm:spPr/>
    </dgm:pt>
    <dgm:pt modelId="{66302E72-7998-4CE9-95C7-F435AA44D612}" type="pres">
      <dgm:prSet presAssocID="{E4B6A18F-D359-4DFD-B3B6-12A2929833B6}" presName="text3" presStyleLbl="fgAcc3" presStyleIdx="4" presStyleCnt="5">
        <dgm:presLayoutVars>
          <dgm:chPref val="3"/>
        </dgm:presLayoutVars>
      </dgm:prSet>
      <dgm:spPr/>
      <dgm:t>
        <a:bodyPr/>
        <a:lstStyle/>
        <a:p>
          <a:endParaRPr lang="en-IN"/>
        </a:p>
      </dgm:t>
    </dgm:pt>
    <dgm:pt modelId="{303938C3-AC01-41D0-88E9-F9B4469593E8}" type="pres">
      <dgm:prSet presAssocID="{E4B6A18F-D359-4DFD-B3B6-12A2929833B6}" presName="hierChild4" presStyleCnt="0"/>
      <dgm:spPr/>
    </dgm:pt>
  </dgm:ptLst>
  <dgm:cxnLst>
    <dgm:cxn modelId="{2EBA287F-D126-4146-B1A7-E20A966F4CA7}" type="presOf" srcId="{89AE10FC-6115-42C2-B36E-36277BAFDFD6}" destId="{B544E7F8-9BE6-4577-9659-7637AB02EE5C}" srcOrd="0" destOrd="0" presId="urn:microsoft.com/office/officeart/2005/8/layout/hierarchy1"/>
    <dgm:cxn modelId="{F2F4AFE0-6D38-4A77-9E8D-E2D76B5AB10E}" type="presOf" srcId="{9AFA1D17-E22A-4AB3-9E4A-55C5BB0E291B}" destId="{456A4C3E-75C0-4D83-B0C7-FDD1507665AA}" srcOrd="0" destOrd="0" presId="urn:microsoft.com/office/officeart/2005/8/layout/hierarchy1"/>
    <dgm:cxn modelId="{C294F075-5EDE-4A6F-8058-D156809072C1}" type="presOf" srcId="{2C9A6528-0BC5-425F-BE3A-21389D59750E}" destId="{E081D047-BBB0-4CE1-923A-0B28757E45F0}" srcOrd="0" destOrd="0" presId="urn:microsoft.com/office/officeart/2005/8/layout/hierarchy1"/>
    <dgm:cxn modelId="{5500F517-FBCD-435E-BA45-DE8160290871}" srcId="{15E2ED4C-7799-493A-AAFB-58ABF3706253}" destId="{89EB8EC0-9F42-4675-9635-269B329F24E5}" srcOrd="1" destOrd="0" parTransId="{362928B7-2699-40AC-8D90-F6F2DC5F84EB}" sibTransId="{C1389C1A-3EF3-4E97-B2E1-25E23C6D563F}"/>
    <dgm:cxn modelId="{A5691ABB-FA68-422F-B370-B1B757AA34DE}" srcId="{89AE10FC-6115-42C2-B36E-36277BAFDFD6}" destId="{CCF94620-E82E-4D91-8BEF-A1A2D940A69F}" srcOrd="0" destOrd="0" parTransId="{3046020F-3192-46EB-A6CF-FE4541DE82C6}" sibTransId="{939D2CFA-C1FF-43E0-B4B6-C4CD86373DE0}"/>
    <dgm:cxn modelId="{8FCE1295-B49C-42D1-ADFA-E1BAA3FFFE6C}" type="presOf" srcId="{FDCA0595-DE3E-4936-91FB-62268AF436C8}" destId="{CEE988EF-D28E-422A-A57E-BA29786D4F46}" srcOrd="0" destOrd="0" presId="urn:microsoft.com/office/officeart/2005/8/layout/hierarchy1"/>
    <dgm:cxn modelId="{068ABB8F-C449-4739-BC19-9F2F5565FFC8}" type="presOf" srcId="{BB5AC827-1A2C-4DD0-8606-B795B0B566E8}" destId="{EFF6C240-A1B4-4410-B8DC-ABE8EBFAF357}" srcOrd="0" destOrd="0" presId="urn:microsoft.com/office/officeart/2005/8/layout/hierarchy1"/>
    <dgm:cxn modelId="{F4C285A6-A04F-4DC2-A5E9-D6BDABB974B1}" type="presOf" srcId="{9E69E503-2161-4D41-B3FC-90670A98EBD0}" destId="{7B3C9BE7-107E-476A-90B4-C73364C9DCDA}" srcOrd="0" destOrd="0" presId="urn:microsoft.com/office/officeart/2005/8/layout/hierarchy1"/>
    <dgm:cxn modelId="{5EBC25A2-DDC0-4778-9592-2CC0A2B1A061}" type="presOf" srcId="{70345803-452B-45A6-B39A-E3ECA441403C}" destId="{F35419E4-D791-482D-AABD-16A0CAB33450}" srcOrd="0" destOrd="0" presId="urn:microsoft.com/office/officeart/2005/8/layout/hierarchy1"/>
    <dgm:cxn modelId="{5223194E-5A06-4417-AE13-B96CCD12AD56}" type="presOf" srcId="{E5779878-0B49-4F67-9B0F-8A3027108E64}" destId="{AD1A9D81-94FE-4261-9CDA-DDD29A7464DE}" srcOrd="0" destOrd="0" presId="urn:microsoft.com/office/officeart/2005/8/layout/hierarchy1"/>
    <dgm:cxn modelId="{C1ADABE9-63DE-4A35-85C9-E6A39553986B}" type="presOf" srcId="{CCF94620-E82E-4D91-8BEF-A1A2D940A69F}" destId="{C20DD5C2-08CE-4160-8911-8EB37FA7C655}" srcOrd="0" destOrd="0" presId="urn:microsoft.com/office/officeart/2005/8/layout/hierarchy1"/>
    <dgm:cxn modelId="{35AE7F13-CD3E-4A03-A4AB-98EB18207599}" srcId="{15E2ED4C-7799-493A-AAFB-58ABF3706253}" destId="{972E321A-A177-4FD9-A1BE-393AA9478D33}" srcOrd="2" destOrd="0" parTransId="{9E69E503-2161-4D41-B3FC-90670A98EBD0}" sibTransId="{A6BB4A5B-A2FD-4FB6-B3A4-AAF3A275979C}"/>
    <dgm:cxn modelId="{13594E72-5EE7-4597-9EAD-84C68E7C967C}" srcId="{6F2076EA-3FB0-4C90-B99F-C6E9003163C5}" destId="{E4B6A18F-D359-4DFD-B3B6-12A2929833B6}" srcOrd="0" destOrd="0" parTransId="{9AFA1D17-E22A-4AB3-9E4A-55C5BB0E291B}" sibTransId="{1B2161C5-493E-4FC9-A997-A729917274C2}"/>
    <dgm:cxn modelId="{58230F7F-845D-469B-B921-D6301F7E7658}" srcId="{CCF94620-E82E-4D91-8BEF-A1A2D940A69F}" destId="{15E2ED4C-7799-493A-AAFB-58ABF3706253}" srcOrd="0" destOrd="0" parTransId="{BB5AC827-1A2C-4DD0-8606-B795B0B566E8}" sibTransId="{5ECB766F-51D4-4E65-A1FB-5A998D6F3B29}"/>
    <dgm:cxn modelId="{1C05E3A5-53ED-4003-AEBA-87C6F751B739}" type="presOf" srcId="{15E2ED4C-7799-493A-AAFB-58ABF3706253}" destId="{6313501B-D9A2-42CD-B595-5B0601CBD0A8}" srcOrd="0" destOrd="0" presId="urn:microsoft.com/office/officeart/2005/8/layout/hierarchy1"/>
    <dgm:cxn modelId="{9BEEBA89-DF73-43B8-BE6D-4CC3BEA3FBE1}" type="presOf" srcId="{362928B7-2699-40AC-8D90-F6F2DC5F84EB}" destId="{77EC09B2-6E84-4AB0-9814-447AE7B9A9B2}" srcOrd="0" destOrd="0" presId="urn:microsoft.com/office/officeart/2005/8/layout/hierarchy1"/>
    <dgm:cxn modelId="{7341F72A-B407-4AE1-8C5F-55056795BF8C}" type="presOf" srcId="{89EB8EC0-9F42-4675-9635-269B329F24E5}" destId="{2055F4F0-3929-4825-B6C7-04F1BC2B9686}" srcOrd="0" destOrd="0" presId="urn:microsoft.com/office/officeart/2005/8/layout/hierarchy1"/>
    <dgm:cxn modelId="{20B5D900-3418-4ECD-8D42-5F5503112AB9}" srcId="{15E2ED4C-7799-493A-AAFB-58ABF3706253}" destId="{2C9A6528-0BC5-425F-BE3A-21389D59750E}" srcOrd="0" destOrd="0" parTransId="{F889C218-2600-417D-B88A-F4007F3880FE}" sibTransId="{1E9740D6-01DF-4FE8-AC66-BA0DC0674D3A}"/>
    <dgm:cxn modelId="{E324BDE6-A399-4D94-B079-F55A6F00448B}" type="presOf" srcId="{E4B6A18F-D359-4DFD-B3B6-12A2929833B6}" destId="{66302E72-7998-4CE9-95C7-F435AA44D612}" srcOrd="0" destOrd="0" presId="urn:microsoft.com/office/officeart/2005/8/layout/hierarchy1"/>
    <dgm:cxn modelId="{1B9C1C94-EE76-4175-A992-00E9D4CCEC38}" srcId="{15E2ED4C-7799-493A-AAFB-58ABF3706253}" destId="{FDCA0595-DE3E-4936-91FB-62268AF436C8}" srcOrd="3" destOrd="0" parTransId="{70345803-452B-45A6-B39A-E3ECA441403C}" sibTransId="{52FC28DB-A0AC-4BB1-AB1C-BBDA06357286}"/>
    <dgm:cxn modelId="{54763F1E-22B7-4D7D-BFCC-BB85971754DF}" type="presOf" srcId="{972E321A-A177-4FD9-A1BE-393AA9478D33}" destId="{9CF75691-761F-4EC0-AAA0-964A8A1F6729}" srcOrd="0" destOrd="0" presId="urn:microsoft.com/office/officeart/2005/8/layout/hierarchy1"/>
    <dgm:cxn modelId="{63AE882F-C51B-4958-B84C-CE9824F3D0A0}" type="presOf" srcId="{6F2076EA-3FB0-4C90-B99F-C6E9003163C5}" destId="{AE92C777-A1FD-412D-857B-A7C5D9757D45}" srcOrd="0" destOrd="0" presId="urn:microsoft.com/office/officeart/2005/8/layout/hierarchy1"/>
    <dgm:cxn modelId="{577456C9-DE9F-475C-B1F6-504477B4F767}" type="presOf" srcId="{F889C218-2600-417D-B88A-F4007F3880FE}" destId="{D5AC1716-0071-4243-A989-7DACA488DC5F}" srcOrd="0" destOrd="0" presId="urn:microsoft.com/office/officeart/2005/8/layout/hierarchy1"/>
    <dgm:cxn modelId="{731A6E52-9AB7-49EB-8D9D-A549DBFF49BB}" srcId="{CCF94620-E82E-4D91-8BEF-A1A2D940A69F}" destId="{6F2076EA-3FB0-4C90-B99F-C6E9003163C5}" srcOrd="1" destOrd="0" parTransId="{E5779878-0B49-4F67-9B0F-8A3027108E64}" sibTransId="{2026301D-0F57-4636-BE49-6A49219A2C45}"/>
    <dgm:cxn modelId="{072ADF9D-3EA5-485B-A63F-C631F555871D}" type="presParOf" srcId="{B544E7F8-9BE6-4577-9659-7637AB02EE5C}" destId="{FFDFB726-CEE8-4FFE-8DF4-A05BD316F139}" srcOrd="0" destOrd="0" presId="urn:microsoft.com/office/officeart/2005/8/layout/hierarchy1"/>
    <dgm:cxn modelId="{46FA7CF7-C64D-4B17-B1A9-D4DD32CE3802}" type="presParOf" srcId="{FFDFB726-CEE8-4FFE-8DF4-A05BD316F139}" destId="{5AEA7279-540B-4794-8644-D82BA1A98931}" srcOrd="0" destOrd="0" presId="urn:microsoft.com/office/officeart/2005/8/layout/hierarchy1"/>
    <dgm:cxn modelId="{02AB3805-1BB1-4963-962B-E8E913A09AD8}" type="presParOf" srcId="{5AEA7279-540B-4794-8644-D82BA1A98931}" destId="{8774E21C-6F24-4DF7-A915-ABAADD761B0C}" srcOrd="0" destOrd="0" presId="urn:microsoft.com/office/officeart/2005/8/layout/hierarchy1"/>
    <dgm:cxn modelId="{98241982-7975-4A7D-85DB-39EA5D7107C4}" type="presParOf" srcId="{5AEA7279-540B-4794-8644-D82BA1A98931}" destId="{C20DD5C2-08CE-4160-8911-8EB37FA7C655}" srcOrd="1" destOrd="0" presId="urn:microsoft.com/office/officeart/2005/8/layout/hierarchy1"/>
    <dgm:cxn modelId="{F55BD16E-3CC6-4279-9B68-CB5A4F127E90}" type="presParOf" srcId="{FFDFB726-CEE8-4FFE-8DF4-A05BD316F139}" destId="{3C73838E-1056-4D2F-AA0C-198FD73460CC}" srcOrd="1" destOrd="0" presId="urn:microsoft.com/office/officeart/2005/8/layout/hierarchy1"/>
    <dgm:cxn modelId="{EA29587F-637A-4049-95CE-F425EA6AB926}" type="presParOf" srcId="{3C73838E-1056-4D2F-AA0C-198FD73460CC}" destId="{EFF6C240-A1B4-4410-B8DC-ABE8EBFAF357}" srcOrd="0" destOrd="0" presId="urn:microsoft.com/office/officeart/2005/8/layout/hierarchy1"/>
    <dgm:cxn modelId="{C47ACC32-8F37-46A9-AF98-1D5B9EAF77DB}" type="presParOf" srcId="{3C73838E-1056-4D2F-AA0C-198FD73460CC}" destId="{033817EF-AFC9-4F5C-A9D1-2F041E0678A6}" srcOrd="1" destOrd="0" presId="urn:microsoft.com/office/officeart/2005/8/layout/hierarchy1"/>
    <dgm:cxn modelId="{DA75CF03-2FC0-4730-A92C-1976889AB00D}" type="presParOf" srcId="{033817EF-AFC9-4F5C-A9D1-2F041E0678A6}" destId="{745FBD15-E68F-4A0C-B38A-7E8F211F9556}" srcOrd="0" destOrd="0" presId="urn:microsoft.com/office/officeart/2005/8/layout/hierarchy1"/>
    <dgm:cxn modelId="{E0886EB7-BA7A-4F03-9BCC-D2E255A912D1}" type="presParOf" srcId="{745FBD15-E68F-4A0C-B38A-7E8F211F9556}" destId="{13A925DB-BEAE-409E-B0F6-763431696C00}" srcOrd="0" destOrd="0" presId="urn:microsoft.com/office/officeart/2005/8/layout/hierarchy1"/>
    <dgm:cxn modelId="{F29B7199-05F3-4443-B4D0-1DFA74A9014B}" type="presParOf" srcId="{745FBD15-E68F-4A0C-B38A-7E8F211F9556}" destId="{6313501B-D9A2-42CD-B595-5B0601CBD0A8}" srcOrd="1" destOrd="0" presId="urn:microsoft.com/office/officeart/2005/8/layout/hierarchy1"/>
    <dgm:cxn modelId="{A6DFE73B-2B7D-42A0-A34D-F09331D32887}" type="presParOf" srcId="{033817EF-AFC9-4F5C-A9D1-2F041E0678A6}" destId="{BA273C74-A6C1-4D4B-9001-1029FB9DDEF7}" srcOrd="1" destOrd="0" presId="urn:microsoft.com/office/officeart/2005/8/layout/hierarchy1"/>
    <dgm:cxn modelId="{CEE473CA-431B-4447-A3B2-2456D3A20253}" type="presParOf" srcId="{BA273C74-A6C1-4D4B-9001-1029FB9DDEF7}" destId="{D5AC1716-0071-4243-A989-7DACA488DC5F}" srcOrd="0" destOrd="0" presId="urn:microsoft.com/office/officeart/2005/8/layout/hierarchy1"/>
    <dgm:cxn modelId="{0B499138-5D92-4B20-86F5-B14EE5565414}" type="presParOf" srcId="{BA273C74-A6C1-4D4B-9001-1029FB9DDEF7}" destId="{25D1358B-447D-43A4-93C2-928281C9B6FF}" srcOrd="1" destOrd="0" presId="urn:microsoft.com/office/officeart/2005/8/layout/hierarchy1"/>
    <dgm:cxn modelId="{660E823D-337D-4805-AA3C-E01ABE1C5DEB}" type="presParOf" srcId="{25D1358B-447D-43A4-93C2-928281C9B6FF}" destId="{96FAF67F-3D88-420D-8A0F-A1B488B93D50}" srcOrd="0" destOrd="0" presId="urn:microsoft.com/office/officeart/2005/8/layout/hierarchy1"/>
    <dgm:cxn modelId="{0E011544-3F20-4CD7-8439-A3ABB4D11130}" type="presParOf" srcId="{96FAF67F-3D88-420D-8A0F-A1B488B93D50}" destId="{1EA27B26-78FA-4B67-B983-2B0EC457BC1D}" srcOrd="0" destOrd="0" presId="urn:microsoft.com/office/officeart/2005/8/layout/hierarchy1"/>
    <dgm:cxn modelId="{EF816A94-3D4D-489E-88E3-F8E12851FB0C}" type="presParOf" srcId="{96FAF67F-3D88-420D-8A0F-A1B488B93D50}" destId="{E081D047-BBB0-4CE1-923A-0B28757E45F0}" srcOrd="1" destOrd="0" presId="urn:microsoft.com/office/officeart/2005/8/layout/hierarchy1"/>
    <dgm:cxn modelId="{C288E50B-B720-4EF3-AEFF-5AF61E07EA9D}" type="presParOf" srcId="{25D1358B-447D-43A4-93C2-928281C9B6FF}" destId="{83D79ADD-A903-4BEB-9178-4E231C2BEBDC}" srcOrd="1" destOrd="0" presId="urn:microsoft.com/office/officeart/2005/8/layout/hierarchy1"/>
    <dgm:cxn modelId="{A8B281D2-0AB8-4759-B14F-A84543E15376}" type="presParOf" srcId="{BA273C74-A6C1-4D4B-9001-1029FB9DDEF7}" destId="{77EC09B2-6E84-4AB0-9814-447AE7B9A9B2}" srcOrd="2" destOrd="0" presId="urn:microsoft.com/office/officeart/2005/8/layout/hierarchy1"/>
    <dgm:cxn modelId="{9D787812-14EC-4908-AA81-0D75C27BE909}" type="presParOf" srcId="{BA273C74-A6C1-4D4B-9001-1029FB9DDEF7}" destId="{6390695D-A3FA-44DE-BA4B-323F40CC46A5}" srcOrd="3" destOrd="0" presId="urn:microsoft.com/office/officeart/2005/8/layout/hierarchy1"/>
    <dgm:cxn modelId="{260B72C2-5A95-43ED-915B-A7FED2B1ED5D}" type="presParOf" srcId="{6390695D-A3FA-44DE-BA4B-323F40CC46A5}" destId="{0D9D3B6D-ADFA-4C6B-BDC9-A604D9ACF627}" srcOrd="0" destOrd="0" presId="urn:microsoft.com/office/officeart/2005/8/layout/hierarchy1"/>
    <dgm:cxn modelId="{6B91EFD8-5645-422A-99DC-5FEDF9DB829F}" type="presParOf" srcId="{0D9D3B6D-ADFA-4C6B-BDC9-A604D9ACF627}" destId="{350E9FC7-EC83-40E4-862F-818F612E5D7C}" srcOrd="0" destOrd="0" presId="urn:microsoft.com/office/officeart/2005/8/layout/hierarchy1"/>
    <dgm:cxn modelId="{CA472811-18A9-4929-B687-6A0F2AD8A81B}" type="presParOf" srcId="{0D9D3B6D-ADFA-4C6B-BDC9-A604D9ACF627}" destId="{2055F4F0-3929-4825-B6C7-04F1BC2B9686}" srcOrd="1" destOrd="0" presId="urn:microsoft.com/office/officeart/2005/8/layout/hierarchy1"/>
    <dgm:cxn modelId="{268992B5-CCCA-4CCE-91FD-BEFDE96303F8}" type="presParOf" srcId="{6390695D-A3FA-44DE-BA4B-323F40CC46A5}" destId="{A50D8D1C-EF22-4B42-B4C0-B7FDD7EA1CB7}" srcOrd="1" destOrd="0" presId="urn:microsoft.com/office/officeart/2005/8/layout/hierarchy1"/>
    <dgm:cxn modelId="{59473B1D-FF75-4A4D-96C0-57FD57465D7C}" type="presParOf" srcId="{BA273C74-A6C1-4D4B-9001-1029FB9DDEF7}" destId="{7B3C9BE7-107E-476A-90B4-C73364C9DCDA}" srcOrd="4" destOrd="0" presId="urn:microsoft.com/office/officeart/2005/8/layout/hierarchy1"/>
    <dgm:cxn modelId="{1CEEFFCA-8988-48B5-A13F-BF89F6E3DDB7}" type="presParOf" srcId="{BA273C74-A6C1-4D4B-9001-1029FB9DDEF7}" destId="{D5B1C533-71C5-47F4-B420-63B4DBD9C10A}" srcOrd="5" destOrd="0" presId="urn:microsoft.com/office/officeart/2005/8/layout/hierarchy1"/>
    <dgm:cxn modelId="{5A2EDB16-BA34-40CE-A2AA-245EFAA51BEB}" type="presParOf" srcId="{D5B1C533-71C5-47F4-B420-63B4DBD9C10A}" destId="{5EDE9D39-4855-461A-8EC0-F624705E0AC5}" srcOrd="0" destOrd="0" presId="urn:microsoft.com/office/officeart/2005/8/layout/hierarchy1"/>
    <dgm:cxn modelId="{23C15D4B-3C62-46B1-86E1-37A1DA57E76F}" type="presParOf" srcId="{5EDE9D39-4855-461A-8EC0-F624705E0AC5}" destId="{DB446360-389A-4042-BB42-4A57ABC69088}" srcOrd="0" destOrd="0" presId="urn:microsoft.com/office/officeart/2005/8/layout/hierarchy1"/>
    <dgm:cxn modelId="{1F1A5E12-1436-409D-9EE5-DBB1E9EF606A}" type="presParOf" srcId="{5EDE9D39-4855-461A-8EC0-F624705E0AC5}" destId="{9CF75691-761F-4EC0-AAA0-964A8A1F6729}" srcOrd="1" destOrd="0" presId="urn:microsoft.com/office/officeart/2005/8/layout/hierarchy1"/>
    <dgm:cxn modelId="{66C014FF-3C54-47AA-B0CA-E26BCB0D8235}" type="presParOf" srcId="{D5B1C533-71C5-47F4-B420-63B4DBD9C10A}" destId="{4F556CD4-FDB6-4FCC-BC5F-AA148C4F0D31}" srcOrd="1" destOrd="0" presId="urn:microsoft.com/office/officeart/2005/8/layout/hierarchy1"/>
    <dgm:cxn modelId="{FDE93C6D-FFE1-450D-84F1-C8214DACEEDA}" type="presParOf" srcId="{BA273C74-A6C1-4D4B-9001-1029FB9DDEF7}" destId="{F35419E4-D791-482D-AABD-16A0CAB33450}" srcOrd="6" destOrd="0" presId="urn:microsoft.com/office/officeart/2005/8/layout/hierarchy1"/>
    <dgm:cxn modelId="{8A2F7F31-1503-4A4E-A286-35488CD852FA}" type="presParOf" srcId="{BA273C74-A6C1-4D4B-9001-1029FB9DDEF7}" destId="{72210030-5E27-45C1-931E-22A4F0789D48}" srcOrd="7" destOrd="0" presId="urn:microsoft.com/office/officeart/2005/8/layout/hierarchy1"/>
    <dgm:cxn modelId="{5D23631F-E7BD-4D57-8F39-4AAB8E64DA7F}" type="presParOf" srcId="{72210030-5E27-45C1-931E-22A4F0789D48}" destId="{F71310DB-2570-4E05-B6A0-DEFFA7BE8359}" srcOrd="0" destOrd="0" presId="urn:microsoft.com/office/officeart/2005/8/layout/hierarchy1"/>
    <dgm:cxn modelId="{662D77A3-B6E3-437A-886B-57A286696ECB}" type="presParOf" srcId="{F71310DB-2570-4E05-B6A0-DEFFA7BE8359}" destId="{95709C06-AD7C-48EB-83A5-3E490BE75018}" srcOrd="0" destOrd="0" presId="urn:microsoft.com/office/officeart/2005/8/layout/hierarchy1"/>
    <dgm:cxn modelId="{567DB204-0F37-4B92-B932-E21754DE30BE}" type="presParOf" srcId="{F71310DB-2570-4E05-B6A0-DEFFA7BE8359}" destId="{CEE988EF-D28E-422A-A57E-BA29786D4F46}" srcOrd="1" destOrd="0" presId="urn:microsoft.com/office/officeart/2005/8/layout/hierarchy1"/>
    <dgm:cxn modelId="{C5944F77-16D3-48FF-B168-F1AAE624B413}" type="presParOf" srcId="{72210030-5E27-45C1-931E-22A4F0789D48}" destId="{0564E9EA-14C4-4F9D-AF4D-30F0F40A75AF}" srcOrd="1" destOrd="0" presId="urn:microsoft.com/office/officeart/2005/8/layout/hierarchy1"/>
    <dgm:cxn modelId="{EFE3DF53-5B02-4C7E-A41E-BA222A0FB42F}" type="presParOf" srcId="{3C73838E-1056-4D2F-AA0C-198FD73460CC}" destId="{AD1A9D81-94FE-4261-9CDA-DDD29A7464DE}" srcOrd="2" destOrd="0" presId="urn:microsoft.com/office/officeart/2005/8/layout/hierarchy1"/>
    <dgm:cxn modelId="{73E71770-7582-4B20-A834-43E27E768A8E}" type="presParOf" srcId="{3C73838E-1056-4D2F-AA0C-198FD73460CC}" destId="{3B0844D4-0859-499D-8A32-8354C4ACD27F}" srcOrd="3" destOrd="0" presId="urn:microsoft.com/office/officeart/2005/8/layout/hierarchy1"/>
    <dgm:cxn modelId="{753BD4D3-E055-43D6-8197-EEB10F1BA89A}" type="presParOf" srcId="{3B0844D4-0859-499D-8A32-8354C4ACD27F}" destId="{380282A5-1DEA-44A5-8551-E2A77B7C3549}" srcOrd="0" destOrd="0" presId="urn:microsoft.com/office/officeart/2005/8/layout/hierarchy1"/>
    <dgm:cxn modelId="{9EF77E54-F483-4C08-8805-888151DD2EE3}" type="presParOf" srcId="{380282A5-1DEA-44A5-8551-E2A77B7C3549}" destId="{874026C9-1078-43E7-9D6F-B2C973086F46}" srcOrd="0" destOrd="0" presId="urn:microsoft.com/office/officeart/2005/8/layout/hierarchy1"/>
    <dgm:cxn modelId="{CA6C862A-C790-49F5-933E-397B5BC5D784}" type="presParOf" srcId="{380282A5-1DEA-44A5-8551-E2A77B7C3549}" destId="{AE92C777-A1FD-412D-857B-A7C5D9757D45}" srcOrd="1" destOrd="0" presId="urn:microsoft.com/office/officeart/2005/8/layout/hierarchy1"/>
    <dgm:cxn modelId="{740EDB16-3E34-416C-BFD4-597ABA4409CE}" type="presParOf" srcId="{3B0844D4-0859-499D-8A32-8354C4ACD27F}" destId="{9BF3B611-F2EA-4088-9E2F-7248C760A417}" srcOrd="1" destOrd="0" presId="urn:microsoft.com/office/officeart/2005/8/layout/hierarchy1"/>
    <dgm:cxn modelId="{BC86B1EB-92D2-49D9-8B19-6BD1A00B87BD}" type="presParOf" srcId="{9BF3B611-F2EA-4088-9E2F-7248C760A417}" destId="{456A4C3E-75C0-4D83-B0C7-FDD1507665AA}" srcOrd="0" destOrd="0" presId="urn:microsoft.com/office/officeart/2005/8/layout/hierarchy1"/>
    <dgm:cxn modelId="{B83F0EBD-7659-4AC4-8209-E959AF87232C}" type="presParOf" srcId="{9BF3B611-F2EA-4088-9E2F-7248C760A417}" destId="{345EB0F6-D66F-4FB6-8775-9974BB7DC216}" srcOrd="1" destOrd="0" presId="urn:microsoft.com/office/officeart/2005/8/layout/hierarchy1"/>
    <dgm:cxn modelId="{A71F33EE-9267-4227-BD4B-CE5AA5583260}" type="presParOf" srcId="{345EB0F6-D66F-4FB6-8775-9974BB7DC216}" destId="{BD33992A-DD42-4E5A-9848-6AD17CFB57B8}" srcOrd="0" destOrd="0" presId="urn:microsoft.com/office/officeart/2005/8/layout/hierarchy1"/>
    <dgm:cxn modelId="{0F8AF691-47F3-43AA-9ECC-E6B21C699F22}" type="presParOf" srcId="{BD33992A-DD42-4E5A-9848-6AD17CFB57B8}" destId="{A80FCE37-4B38-4F3A-BB2E-55C191B6B48D}" srcOrd="0" destOrd="0" presId="urn:microsoft.com/office/officeart/2005/8/layout/hierarchy1"/>
    <dgm:cxn modelId="{B6C0CA8C-7C1D-49AB-B413-937F657FEADB}" type="presParOf" srcId="{BD33992A-DD42-4E5A-9848-6AD17CFB57B8}" destId="{66302E72-7998-4CE9-95C7-F435AA44D612}" srcOrd="1" destOrd="0" presId="urn:microsoft.com/office/officeart/2005/8/layout/hierarchy1"/>
    <dgm:cxn modelId="{74DCB692-47BC-4076-AFD0-17A5EBD8F08E}" type="presParOf" srcId="{345EB0F6-D66F-4FB6-8775-9974BB7DC216}" destId="{303938C3-AC01-41D0-88E9-F9B4469593E8}" srcOrd="1" destOrd="0" presId="urn:microsoft.com/office/officeart/2005/8/layout/hierarchy1"/>
  </dgm:cxnLst>
  <dgm:bg>
    <a:effectLst/>
  </dgm:bg>
  <dgm:whole/>
</dgm:dataModel>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40A982-1D1D-4897-8E83-64FD9327760D}" type="datetimeFigureOut">
              <a:rPr lang="en-US" smtClean="0"/>
              <a:pPr/>
              <a:t>23-Jun-16</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3EA66E-70B4-49EB-9BED-DBFACE034F87}"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12</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smtClean="0">
                <a:solidFill>
                  <a:schemeClr val="tx1"/>
                </a:solidFill>
                <a:latin typeface="+mn-lt"/>
                <a:ea typeface="+mn-ea"/>
                <a:cs typeface="+mn-cs"/>
              </a:rPr>
              <a:t>(Left) Axial NECT shows large </a:t>
            </a:r>
            <a:r>
              <a:rPr lang="en-IN" sz="1200" i="1" kern="1200" baseline="0" dirty="0" err="1" smtClean="0">
                <a:solidFill>
                  <a:schemeClr val="tx1"/>
                </a:solidFill>
                <a:latin typeface="+mn-lt"/>
                <a:ea typeface="+mn-ea"/>
                <a:cs typeface="+mn-cs"/>
              </a:rPr>
              <a:t>hyperattenuating</a:t>
            </a:r>
            <a:r>
              <a:rPr lang="en-IN" sz="1200" i="1" kern="1200" baseline="0" dirty="0" smtClean="0">
                <a:solidFill>
                  <a:schemeClr val="tx1"/>
                </a:solidFill>
                <a:latin typeface="+mn-lt"/>
                <a:ea typeface="+mn-ea"/>
                <a:cs typeface="+mn-cs"/>
              </a:rPr>
              <a:t> mass </a:t>
            </a:r>
            <a:r>
              <a:rPr lang="en-IN" sz="1200" i="1" kern="1200" baseline="0" dirty="0" err="1" smtClean="0">
                <a:solidFill>
                  <a:schemeClr val="tx1"/>
                </a:solidFill>
                <a:latin typeface="+mn-lt"/>
                <a:ea typeface="+mn-ea"/>
                <a:cs typeface="+mn-cs"/>
              </a:rPr>
              <a:t>centered</a:t>
            </a:r>
            <a:r>
              <a:rPr lang="en-IN" sz="1200" i="1" kern="1200" baseline="0" dirty="0" smtClean="0">
                <a:solidFill>
                  <a:schemeClr val="tx1"/>
                </a:solidFill>
                <a:latin typeface="+mn-lt"/>
                <a:ea typeface="+mn-ea"/>
                <a:cs typeface="+mn-cs"/>
              </a:rPr>
              <a:t> in right cerebellar hemisphere exerting mass effect upon fourth ventricle,</a:t>
            </a:r>
          </a:p>
          <a:p>
            <a:r>
              <a:rPr lang="en-IN" sz="1200" i="1" kern="1200" baseline="0" dirty="0" smtClean="0">
                <a:solidFill>
                  <a:schemeClr val="tx1"/>
                </a:solidFill>
                <a:latin typeface="+mn-lt"/>
                <a:ea typeface="+mn-ea"/>
                <a:cs typeface="+mn-cs"/>
              </a:rPr>
              <a:t>with small cystic focus at posterior aspect (arrow). (Right) Axial FLAIRMR shows mass as </a:t>
            </a:r>
            <a:r>
              <a:rPr lang="en-IN" sz="1200" i="1" kern="1200" baseline="0" dirty="0" err="1" smtClean="0">
                <a:solidFill>
                  <a:schemeClr val="tx1"/>
                </a:solidFill>
                <a:latin typeface="+mn-lt"/>
                <a:ea typeface="+mn-ea"/>
                <a:cs typeface="+mn-cs"/>
              </a:rPr>
              <a:t>isointense</a:t>
            </a:r>
            <a:r>
              <a:rPr lang="en-IN" sz="1200" i="1" kern="1200" baseline="0" dirty="0" smtClean="0">
                <a:solidFill>
                  <a:schemeClr val="tx1"/>
                </a:solidFill>
                <a:latin typeface="+mn-lt"/>
                <a:ea typeface="+mn-ea"/>
                <a:cs typeface="+mn-cs"/>
              </a:rPr>
              <a:t> to brain with region of hyperintense signal (arrow) corresponding to cystic focus</a:t>
            </a:r>
          </a:p>
          <a:p>
            <a:r>
              <a:rPr lang="en-IN" sz="1200" i="1" kern="1200" baseline="0" dirty="0" smtClean="0">
                <a:solidFill>
                  <a:schemeClr val="tx1"/>
                </a:solidFill>
                <a:latin typeface="+mn-lt"/>
                <a:ea typeface="+mn-ea"/>
                <a:cs typeface="+mn-cs"/>
              </a:rPr>
              <a:t>seen on NECT.</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48</a:t>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smtClean="0">
                <a:solidFill>
                  <a:schemeClr val="tx1"/>
                </a:solidFill>
                <a:latin typeface="+mn-lt"/>
                <a:ea typeface="+mn-ea"/>
                <a:cs typeface="+mn-cs"/>
              </a:rPr>
              <a:t>Axial </a:t>
            </a:r>
            <a:r>
              <a:rPr lang="en-IN" sz="1200" i="1" kern="1200" baseline="0" dirty="0" err="1" smtClean="0">
                <a:solidFill>
                  <a:schemeClr val="tx1"/>
                </a:solidFill>
                <a:latin typeface="+mn-lt"/>
                <a:ea typeface="+mn-ea"/>
                <a:cs typeface="+mn-cs"/>
              </a:rPr>
              <a:t>TlWI</a:t>
            </a:r>
            <a:r>
              <a:rPr lang="en-IN" sz="1200" i="1" kern="1200" baseline="0" dirty="0" smtClean="0">
                <a:solidFill>
                  <a:schemeClr val="tx1"/>
                </a:solidFill>
                <a:latin typeface="+mn-lt"/>
                <a:ea typeface="+mn-ea"/>
                <a:cs typeface="+mn-cs"/>
              </a:rPr>
              <a:t> MR shows  </a:t>
            </a:r>
            <a:r>
              <a:rPr lang="en-IN" sz="1200" i="1" kern="1200" baseline="0" dirty="0" err="1" smtClean="0">
                <a:solidFill>
                  <a:schemeClr val="tx1"/>
                </a:solidFill>
                <a:latin typeface="+mn-lt"/>
                <a:ea typeface="+mn-ea"/>
                <a:cs typeface="+mn-cs"/>
              </a:rPr>
              <a:t>Lhermitte-Ouclos</a:t>
            </a:r>
            <a:r>
              <a:rPr lang="en-IN" sz="1200" i="1" kern="1200" baseline="0" dirty="0" smtClean="0">
                <a:solidFill>
                  <a:schemeClr val="tx1"/>
                </a:solidFill>
                <a:latin typeface="+mn-lt"/>
                <a:ea typeface="+mn-ea"/>
                <a:cs typeface="+mn-cs"/>
              </a:rPr>
              <a:t> disease involving the cortex of the </a:t>
            </a:r>
            <a:r>
              <a:rPr lang="en-IN" sz="1200" i="1" kern="1200" baseline="0" dirty="0" err="1" smtClean="0">
                <a:solidFill>
                  <a:schemeClr val="tx1"/>
                </a:solidFill>
                <a:latin typeface="+mn-lt"/>
                <a:ea typeface="+mn-ea"/>
                <a:cs typeface="+mn-cs"/>
              </a:rPr>
              <a:t>eft</a:t>
            </a:r>
            <a:r>
              <a:rPr lang="en-IN" sz="1200" i="1" kern="1200" baseline="0" dirty="0" smtClean="0">
                <a:solidFill>
                  <a:schemeClr val="tx1"/>
                </a:solidFill>
                <a:latin typeface="+mn-lt"/>
                <a:ea typeface="+mn-ea"/>
                <a:cs typeface="+mn-cs"/>
              </a:rPr>
              <a:t> cerebellar hemisphere. Note that mass is </a:t>
            </a:r>
            <a:r>
              <a:rPr lang="en-IN" sz="1200" i="1" kern="1200" baseline="0" dirty="0" err="1" smtClean="0">
                <a:solidFill>
                  <a:schemeClr val="tx1"/>
                </a:solidFill>
                <a:latin typeface="+mn-lt"/>
                <a:ea typeface="+mn-ea"/>
                <a:cs typeface="+mn-cs"/>
              </a:rPr>
              <a:t>isointense</a:t>
            </a:r>
            <a:r>
              <a:rPr lang="en-IN" sz="1200" i="1" kern="1200" baseline="0" dirty="0" smtClean="0">
                <a:solidFill>
                  <a:schemeClr val="tx1"/>
                </a:solidFill>
                <a:latin typeface="+mn-lt"/>
                <a:ea typeface="+mn-ea"/>
                <a:cs typeface="+mn-cs"/>
              </a:rPr>
              <a:t> to normal cerebellum= (arrow). (Right) Axial T2WI MR shows the mass to be slightly hypointense to gray matter (arrows</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50</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hyperI</a:t>
            </a:r>
            <a:r>
              <a:rPr lang="en-US" dirty="0" smtClean="0"/>
              <a:t> lesion in </a:t>
            </a:r>
            <a:r>
              <a:rPr lang="en-US" dirty="0" err="1" smtClean="0"/>
              <a:t>rt</a:t>
            </a:r>
            <a:r>
              <a:rPr lang="en-US" dirty="0" smtClean="0"/>
              <a:t> cerebellum with little mass effect, striations. </a:t>
            </a:r>
            <a:r>
              <a:rPr lang="en-US" dirty="0" err="1" smtClean="0"/>
              <a:t>Corduoroy</a:t>
            </a:r>
            <a:r>
              <a:rPr lang="en-US" dirty="0" smtClean="0"/>
              <a:t> sign,</a:t>
            </a:r>
            <a:r>
              <a:rPr lang="en-US" baseline="0" dirty="0" smtClean="0"/>
              <a:t> no </a:t>
            </a:r>
            <a:r>
              <a:rPr lang="en-US" baseline="0" dirty="0" err="1" smtClean="0"/>
              <a:t>pce</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51</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52</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1" i="1" kern="1200" baseline="0" dirty="0" smtClean="0">
                <a:solidFill>
                  <a:schemeClr val="tx1"/>
                </a:solidFill>
                <a:latin typeface="+mn-lt"/>
                <a:ea typeface="+mn-ea"/>
                <a:cs typeface="+mn-cs"/>
              </a:rPr>
              <a:t>(Left) Axial T2WI MR shows </a:t>
            </a:r>
            <a:r>
              <a:rPr lang="en-IN" sz="1200" i="1" kern="1200" baseline="0" dirty="0" smtClean="0">
                <a:solidFill>
                  <a:schemeClr val="tx1"/>
                </a:solidFill>
                <a:latin typeface="+mn-lt"/>
                <a:ea typeface="+mn-ea"/>
                <a:cs typeface="+mn-cs"/>
              </a:rPr>
              <a:t>engulfment of basilar artery (open arrow) by pons swollen with intrinsic pontine glioma (</a:t>
            </a:r>
            <a:r>
              <a:rPr lang="en-IN" sz="1200" i="1" kern="1200" baseline="0" dirty="0" err="1" smtClean="0">
                <a:solidFill>
                  <a:schemeClr val="tx1"/>
                </a:solidFill>
                <a:latin typeface="+mn-lt"/>
                <a:ea typeface="+mn-ea"/>
                <a:cs typeface="+mn-cs"/>
              </a:rPr>
              <a:t>fibrillary</a:t>
            </a:r>
            <a:r>
              <a:rPr lang="en-IN" sz="1200" i="1" kern="1200" baseline="0" dirty="0" smtClean="0">
                <a:solidFill>
                  <a:schemeClr val="tx1"/>
                </a:solidFill>
                <a:latin typeface="+mn-lt"/>
                <a:ea typeface="+mn-ea"/>
                <a:cs typeface="+mn-cs"/>
              </a:rPr>
              <a:t> astrocytoma). </a:t>
            </a:r>
            <a:r>
              <a:rPr lang="en-IN" sz="1200" b="1" i="1" kern="1200" baseline="0" dirty="0" smtClean="0">
                <a:solidFill>
                  <a:schemeClr val="tx1"/>
                </a:solidFill>
                <a:latin typeface="+mn-lt"/>
                <a:ea typeface="+mn-ea"/>
                <a:cs typeface="+mn-cs"/>
              </a:rPr>
              <a:t>(Right) </a:t>
            </a:r>
            <a:r>
              <a:rPr lang="en-IN" sz="1200" i="1" kern="1200" baseline="0" dirty="0" smtClean="0">
                <a:solidFill>
                  <a:schemeClr val="tx1"/>
                </a:solidFill>
                <a:latin typeface="+mn-lt"/>
                <a:ea typeface="+mn-ea"/>
                <a:cs typeface="+mn-cs"/>
              </a:rPr>
              <a:t>Coronal T7 C+ MR shows pontine expansion by predominantly low T7 signal mass. Minimal focal (arrow) enhancement is present. Note absence of hydrocephalus despite size </a:t>
            </a:r>
            <a:r>
              <a:rPr lang="en-IN" sz="1200" kern="1200" baseline="0" dirty="0" smtClean="0">
                <a:solidFill>
                  <a:schemeClr val="tx1"/>
                </a:solidFill>
                <a:latin typeface="+mn-lt"/>
                <a:ea typeface="+mn-ea"/>
                <a:cs typeface="+mn-cs"/>
              </a:rPr>
              <a:t>of </a:t>
            </a:r>
            <a:r>
              <a:rPr lang="en-IN" sz="1200" i="1" kern="1200" baseline="0" dirty="0" smtClean="0">
                <a:solidFill>
                  <a:schemeClr val="tx1"/>
                </a:solidFill>
                <a:latin typeface="+mn-lt"/>
                <a:ea typeface="+mn-ea"/>
                <a:cs typeface="+mn-cs"/>
              </a:rPr>
              <a:t>mass</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58</a:t>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smtClean="0">
                <a:solidFill>
                  <a:schemeClr val="tx1"/>
                </a:solidFill>
                <a:latin typeface="+mn-lt"/>
                <a:ea typeface="+mn-ea"/>
                <a:cs typeface="+mn-cs"/>
              </a:rPr>
              <a:t>Presumed pi/</a:t>
            </a:r>
            <a:r>
              <a:rPr lang="en-IN" sz="1200" i="1" kern="1200" baseline="0" dirty="0" err="1" smtClean="0">
                <a:solidFill>
                  <a:schemeClr val="tx1"/>
                </a:solidFill>
                <a:latin typeface="+mn-lt"/>
                <a:ea typeface="+mn-ea"/>
                <a:cs typeface="+mn-cs"/>
              </a:rPr>
              <a:t>ocytic</a:t>
            </a:r>
            <a:endParaRPr lang="en-IN" sz="1200" i="1" kern="1200" baseline="0" dirty="0" smtClean="0">
              <a:solidFill>
                <a:schemeClr val="tx1"/>
              </a:solidFill>
              <a:latin typeface="+mn-lt"/>
              <a:ea typeface="+mn-ea"/>
              <a:cs typeface="+mn-cs"/>
            </a:endParaRPr>
          </a:p>
          <a:p>
            <a:r>
              <a:rPr lang="en-IN" sz="1200" i="1" kern="1200" baseline="0" dirty="0" smtClean="0">
                <a:solidFill>
                  <a:schemeClr val="tx1"/>
                </a:solidFill>
                <a:latin typeface="+mn-lt"/>
                <a:ea typeface="+mn-ea"/>
                <a:cs typeface="+mn-cs"/>
              </a:rPr>
              <a:t>astrocytoma.</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61</a:t>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smtClean="0">
                <a:solidFill>
                  <a:schemeClr val="tx1"/>
                </a:solidFill>
                <a:latin typeface="+mn-lt"/>
                <a:ea typeface="+mn-ea"/>
                <a:cs typeface="+mn-cs"/>
              </a:rPr>
              <a:t>Axial T7 C+ MR shows expansion of the </a:t>
            </a:r>
            <a:r>
              <a:rPr lang="en-IN" sz="1200" i="1" kern="1200" baseline="0" dirty="0" err="1" smtClean="0">
                <a:solidFill>
                  <a:schemeClr val="tx1"/>
                </a:solidFill>
                <a:latin typeface="+mn-lt"/>
                <a:ea typeface="+mn-ea"/>
                <a:cs typeface="+mn-cs"/>
              </a:rPr>
              <a:t>mesencephalic</a:t>
            </a:r>
            <a:r>
              <a:rPr lang="en-IN" sz="1200" i="1" kern="1200" baseline="0" dirty="0" smtClean="0">
                <a:solidFill>
                  <a:schemeClr val="tx1"/>
                </a:solidFill>
                <a:latin typeface="+mn-lt"/>
                <a:ea typeface="+mn-ea"/>
                <a:cs typeface="+mn-cs"/>
              </a:rPr>
              <a:t> </a:t>
            </a:r>
            <a:r>
              <a:rPr lang="en-IN" sz="1200" i="1" kern="1200" baseline="0" dirty="0" err="1" smtClean="0">
                <a:solidFill>
                  <a:schemeClr val="tx1"/>
                </a:solidFill>
                <a:latin typeface="+mn-lt"/>
                <a:ea typeface="+mn-ea"/>
                <a:cs typeface="+mn-cs"/>
              </a:rPr>
              <a:t>tegmentum</a:t>
            </a:r>
            <a:r>
              <a:rPr lang="en-IN" sz="1200" i="1" kern="1200" baseline="0" dirty="0" smtClean="0">
                <a:solidFill>
                  <a:schemeClr val="tx1"/>
                </a:solidFill>
                <a:latin typeface="+mn-lt"/>
                <a:ea typeface="+mn-ea"/>
                <a:cs typeface="+mn-cs"/>
              </a:rPr>
              <a:t> and cerebral peduncle by a sharply delineated "comma-shaped" cystic mass with enhancing nodule. Pi/</a:t>
            </a:r>
            <a:r>
              <a:rPr lang="en-IN" sz="1200" i="1" kern="1200" baseline="0" dirty="0" err="1" smtClean="0">
                <a:solidFill>
                  <a:schemeClr val="tx1"/>
                </a:solidFill>
                <a:latin typeface="+mn-lt"/>
                <a:ea typeface="+mn-ea"/>
                <a:cs typeface="+mn-cs"/>
              </a:rPr>
              <a:t>ocytic</a:t>
            </a:r>
            <a:r>
              <a:rPr lang="en-IN" sz="1200" i="1" kern="1200" baseline="0" dirty="0" smtClean="0">
                <a:solidFill>
                  <a:schemeClr val="tx1"/>
                </a:solidFill>
                <a:latin typeface="+mn-lt"/>
                <a:ea typeface="+mn-ea"/>
                <a:cs typeface="+mn-cs"/>
              </a:rPr>
              <a:t> astrocytoma. </a:t>
            </a:r>
            <a:r>
              <a:rPr lang="en-IN" sz="1200" b="1" i="1" kern="1200" baseline="0" dirty="0" smtClean="0">
                <a:solidFill>
                  <a:schemeClr val="tx1"/>
                </a:solidFill>
                <a:latin typeface="+mn-lt"/>
                <a:ea typeface="+mn-ea"/>
                <a:cs typeface="+mn-cs"/>
              </a:rPr>
              <a:t>(Right) Coronal T7 C+ MR in </a:t>
            </a:r>
            <a:r>
              <a:rPr lang="en-IN" sz="1200" i="1" kern="1200" baseline="0" dirty="0" smtClean="0">
                <a:solidFill>
                  <a:schemeClr val="tx1"/>
                </a:solidFill>
                <a:latin typeface="+mn-lt"/>
                <a:ea typeface="+mn-ea"/>
                <a:cs typeface="+mn-cs"/>
              </a:rPr>
              <a:t>the same case shows expansion into thalamus and displacement and partial obstruction of 3rd ventricle.  </a:t>
            </a:r>
            <a:r>
              <a:rPr lang="en-IN" sz="1200" i="1" kern="1200" baseline="0" dirty="0" err="1" smtClean="0">
                <a:solidFill>
                  <a:schemeClr val="tx1"/>
                </a:solidFill>
                <a:latin typeface="+mn-lt"/>
                <a:ea typeface="+mn-ea"/>
                <a:cs typeface="+mn-cs"/>
              </a:rPr>
              <a:t>egmental</a:t>
            </a:r>
            <a:r>
              <a:rPr lang="en-IN" sz="1200" i="1" kern="1200" baseline="0" dirty="0" smtClean="0">
                <a:solidFill>
                  <a:schemeClr val="tx1"/>
                </a:solidFill>
                <a:latin typeface="+mn-lt"/>
                <a:ea typeface="+mn-ea"/>
                <a:cs typeface="+mn-cs"/>
              </a:rPr>
              <a:t> pi/</a:t>
            </a:r>
            <a:r>
              <a:rPr lang="en-IN" sz="1200" i="1" kern="1200" baseline="0" dirty="0" err="1" smtClean="0">
                <a:solidFill>
                  <a:schemeClr val="tx1"/>
                </a:solidFill>
                <a:latin typeface="+mn-lt"/>
                <a:ea typeface="+mn-ea"/>
                <a:cs typeface="+mn-cs"/>
              </a:rPr>
              <a:t>ocytic</a:t>
            </a:r>
            <a:r>
              <a:rPr lang="en-IN" sz="1200" i="1" kern="1200" baseline="0" dirty="0" smtClean="0">
                <a:solidFill>
                  <a:schemeClr val="tx1"/>
                </a:solidFill>
                <a:latin typeface="+mn-lt"/>
                <a:ea typeface="+mn-ea"/>
                <a:cs typeface="+mn-cs"/>
              </a:rPr>
              <a:t> astrocytoma, WHO grade</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62</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smtClean="0">
                <a:solidFill>
                  <a:schemeClr val="tx1"/>
                </a:solidFill>
                <a:latin typeface="+mn-lt"/>
                <a:ea typeface="+mn-ea"/>
                <a:cs typeface="+mn-cs"/>
              </a:rPr>
              <a:t>Axial graphic shows normal dorsal (arrow) &amp; ventral</a:t>
            </a:r>
          </a:p>
          <a:p>
            <a:r>
              <a:rPr lang="en-IN" sz="1200" i="1" kern="1200" baseline="0" dirty="0" smtClean="0">
                <a:solidFill>
                  <a:schemeClr val="tx1"/>
                </a:solidFill>
                <a:latin typeface="+mn-lt"/>
                <a:ea typeface="+mn-ea"/>
                <a:cs typeface="+mn-cs"/>
              </a:rPr>
              <a:t>(open arrow) cochlear nuclei in lateral inferior</a:t>
            </a:r>
          </a:p>
          <a:p>
            <a:r>
              <a:rPr lang="en-IN" sz="1200" i="1" kern="1200" baseline="0" dirty="0" smtClean="0">
                <a:solidFill>
                  <a:schemeClr val="tx1"/>
                </a:solidFill>
                <a:latin typeface="+mn-lt"/>
                <a:ea typeface="+mn-ea"/>
                <a:cs typeface="+mn-cs"/>
              </a:rPr>
              <a:t>cerebellar peduncle margin. Note cochlear nerve</a:t>
            </a:r>
          </a:p>
          <a:p>
            <a:r>
              <a:rPr lang="en-IN" sz="1200" i="1" kern="1200" baseline="0" dirty="0" smtClean="0">
                <a:solidFill>
                  <a:schemeClr val="tx1"/>
                </a:solidFill>
                <a:latin typeface="+mn-lt"/>
                <a:ea typeface="+mn-ea"/>
                <a:cs typeface="+mn-cs"/>
              </a:rPr>
              <a:t>(curved arrow) in anterior </a:t>
            </a:r>
            <a:r>
              <a:rPr lang="en-IN" sz="1200" i="1" kern="1200" baseline="0" dirty="0" err="1" smtClean="0">
                <a:solidFill>
                  <a:schemeClr val="tx1"/>
                </a:solidFill>
                <a:latin typeface="+mn-lt"/>
                <a:ea typeface="+mn-ea"/>
                <a:cs typeface="+mn-cs"/>
              </a:rPr>
              <a:t>CPAcistern</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64</a:t>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smtClean="0">
                <a:solidFill>
                  <a:schemeClr val="tx1"/>
                </a:solidFill>
                <a:latin typeface="+mn-lt"/>
                <a:ea typeface="+mn-ea"/>
                <a:cs typeface="+mn-cs"/>
              </a:rPr>
              <a:t>Axial graphic of a large</a:t>
            </a:r>
          </a:p>
          <a:p>
            <a:r>
              <a:rPr lang="en-IN" sz="1200" i="1" kern="1200" baseline="0" dirty="0" smtClean="0">
                <a:solidFill>
                  <a:schemeClr val="tx1"/>
                </a:solidFill>
                <a:latin typeface="+mn-lt"/>
                <a:ea typeface="+mn-ea"/>
                <a:cs typeface="+mn-cs"/>
              </a:rPr>
              <a:t>acoustic </a:t>
            </a:r>
            <a:r>
              <a:rPr lang="en-IN" sz="1200" i="1" kern="1200" baseline="0" dirty="0" err="1" smtClean="0">
                <a:solidFill>
                  <a:schemeClr val="tx1"/>
                </a:solidFill>
                <a:latin typeface="+mn-lt"/>
                <a:ea typeface="+mn-ea"/>
                <a:cs typeface="+mn-cs"/>
              </a:rPr>
              <a:t>schwan</a:t>
            </a:r>
            <a:r>
              <a:rPr lang="en-IN" sz="1200" i="1" kern="1200" baseline="0" dirty="0" smtClean="0">
                <a:solidFill>
                  <a:schemeClr val="tx1"/>
                </a:solidFill>
                <a:latin typeface="+mn-lt"/>
                <a:ea typeface="+mn-ea"/>
                <a:cs typeface="+mn-cs"/>
              </a:rPr>
              <a:t> </a:t>
            </a:r>
            <a:r>
              <a:rPr lang="en-IN" sz="1200" i="1" kern="1200" baseline="0" dirty="0" err="1" smtClean="0">
                <a:solidFill>
                  <a:schemeClr val="tx1"/>
                </a:solidFill>
                <a:latin typeface="+mn-lt"/>
                <a:ea typeface="+mn-ea"/>
                <a:cs typeface="+mn-cs"/>
              </a:rPr>
              <a:t>noma</a:t>
            </a:r>
            <a:endParaRPr lang="en-IN" sz="1200" i="1" kern="1200" baseline="0" dirty="0" smtClean="0">
              <a:solidFill>
                <a:schemeClr val="tx1"/>
              </a:solidFill>
              <a:latin typeface="+mn-lt"/>
              <a:ea typeface="+mn-ea"/>
              <a:cs typeface="+mn-cs"/>
            </a:endParaRPr>
          </a:p>
          <a:p>
            <a:r>
              <a:rPr lang="en-IN" sz="1200" i="1" kern="1200" baseline="0" dirty="0" smtClean="0">
                <a:solidFill>
                  <a:schemeClr val="tx1"/>
                </a:solidFill>
                <a:latin typeface="+mn-lt"/>
                <a:ea typeface="+mn-ea"/>
                <a:cs typeface="+mn-cs"/>
              </a:rPr>
              <a:t>reveals the typical "ice</a:t>
            </a:r>
          </a:p>
          <a:p>
            <a:r>
              <a:rPr lang="en-IN" sz="1200" i="1" kern="1200" baseline="0" dirty="0" smtClean="0">
                <a:solidFill>
                  <a:schemeClr val="tx1"/>
                </a:solidFill>
                <a:latin typeface="+mn-lt"/>
                <a:ea typeface="+mn-ea"/>
                <a:cs typeface="+mn-cs"/>
              </a:rPr>
              <a:t>cream on cone" CPA-</a:t>
            </a:r>
            <a:r>
              <a:rPr lang="en-IN" sz="1200" i="1" kern="1200" baseline="0" dirty="0" err="1" smtClean="0">
                <a:solidFill>
                  <a:schemeClr val="tx1"/>
                </a:solidFill>
                <a:latin typeface="+mn-lt"/>
                <a:ea typeface="+mn-ea"/>
                <a:cs typeface="+mn-cs"/>
              </a:rPr>
              <a:t>lAC</a:t>
            </a:r>
            <a:endParaRPr lang="en-IN" sz="1200" i="1" kern="1200" baseline="0" dirty="0" smtClean="0">
              <a:solidFill>
                <a:schemeClr val="tx1"/>
              </a:solidFill>
              <a:latin typeface="+mn-lt"/>
              <a:ea typeface="+mn-ea"/>
              <a:cs typeface="+mn-cs"/>
            </a:endParaRPr>
          </a:p>
          <a:p>
            <a:r>
              <a:rPr lang="en-IN" sz="1200" i="1" kern="1200" baseline="0" dirty="0" smtClean="0">
                <a:solidFill>
                  <a:schemeClr val="tx1"/>
                </a:solidFill>
                <a:latin typeface="+mn-lt"/>
                <a:ea typeface="+mn-ea"/>
                <a:cs typeface="+mn-cs"/>
              </a:rPr>
              <a:t>morphology. Mass effect on</a:t>
            </a:r>
          </a:p>
          <a:p>
            <a:r>
              <a:rPr lang="en-IN" sz="1200" i="1" kern="1200" baseline="0" dirty="0" smtClean="0">
                <a:solidFill>
                  <a:schemeClr val="tx1"/>
                </a:solidFill>
                <a:latin typeface="+mn-lt"/>
                <a:ea typeface="+mn-ea"/>
                <a:cs typeface="+mn-cs"/>
              </a:rPr>
              <a:t>middle cerebellar peduncle</a:t>
            </a:r>
          </a:p>
          <a:p>
            <a:r>
              <a:rPr lang="en-IN" sz="1200" i="1" kern="1200" baseline="0" dirty="0" smtClean="0">
                <a:solidFill>
                  <a:schemeClr val="tx1"/>
                </a:solidFill>
                <a:latin typeface="+mn-lt"/>
                <a:ea typeface="+mn-ea"/>
                <a:cs typeface="+mn-cs"/>
              </a:rPr>
              <a:t>(arrows) is evident. </a:t>
            </a:r>
            <a:r>
              <a:rPr lang="en-IN" sz="1200" b="1" i="1" kern="1200" baseline="0" dirty="0" smtClean="0">
                <a:solidFill>
                  <a:schemeClr val="tx1"/>
                </a:solidFill>
                <a:latin typeface="+mn-lt"/>
                <a:ea typeface="+mn-ea"/>
                <a:cs typeface="+mn-cs"/>
              </a:rPr>
              <a:t>(Right)</a:t>
            </a:r>
          </a:p>
          <a:p>
            <a:r>
              <a:rPr lang="en-IN" sz="1200" i="1" kern="1200" baseline="0" dirty="0" smtClean="0">
                <a:solidFill>
                  <a:schemeClr val="tx1"/>
                </a:solidFill>
                <a:latin typeface="+mn-lt"/>
                <a:ea typeface="+mn-ea"/>
                <a:cs typeface="+mn-cs"/>
              </a:rPr>
              <a:t>Axial T1 C+ MR</a:t>
            </a:r>
          </a:p>
          <a:p>
            <a:r>
              <a:rPr lang="en-IN" sz="1200" i="1" kern="1200" baseline="0" dirty="0" smtClean="0">
                <a:solidFill>
                  <a:schemeClr val="tx1"/>
                </a:solidFill>
                <a:latin typeface="+mn-lt"/>
                <a:ea typeface="+mn-ea"/>
                <a:cs typeface="+mn-cs"/>
              </a:rPr>
              <a:t>demonstrates an enhancing</a:t>
            </a:r>
          </a:p>
          <a:p>
            <a:r>
              <a:rPr lang="en-IN" sz="1200" i="1" kern="1200" baseline="0" dirty="0" smtClean="0">
                <a:solidFill>
                  <a:schemeClr val="tx1"/>
                </a:solidFill>
                <a:latin typeface="+mn-lt"/>
                <a:ea typeface="+mn-ea"/>
                <a:cs typeface="+mn-cs"/>
              </a:rPr>
              <a:t>intermediate to large</a:t>
            </a:r>
          </a:p>
          <a:p>
            <a:r>
              <a:rPr lang="en-IN" sz="1200" i="1" kern="1200" baseline="0" dirty="0" smtClean="0">
                <a:solidFill>
                  <a:schemeClr val="tx1"/>
                </a:solidFill>
                <a:latin typeface="+mn-lt"/>
                <a:ea typeface="+mn-ea"/>
                <a:cs typeface="+mn-cs"/>
              </a:rPr>
              <a:t>acoustic </a:t>
            </a:r>
            <a:r>
              <a:rPr lang="en-IN" sz="1200" i="1" kern="1200" baseline="0" dirty="0" err="1" smtClean="0">
                <a:solidFill>
                  <a:schemeClr val="tx1"/>
                </a:solidFill>
                <a:latin typeface="+mn-lt"/>
                <a:ea typeface="+mn-ea"/>
                <a:cs typeface="+mn-cs"/>
              </a:rPr>
              <a:t>schwan</a:t>
            </a:r>
            <a:r>
              <a:rPr lang="en-IN" sz="1200" i="1" kern="1200" baseline="0" dirty="0" smtClean="0">
                <a:solidFill>
                  <a:schemeClr val="tx1"/>
                </a:solidFill>
                <a:latin typeface="+mn-lt"/>
                <a:ea typeface="+mn-ea"/>
                <a:cs typeface="+mn-cs"/>
              </a:rPr>
              <a:t> </a:t>
            </a:r>
            <a:r>
              <a:rPr lang="en-IN" sz="1200" i="1" kern="1200" baseline="0" dirty="0" err="1" smtClean="0">
                <a:solidFill>
                  <a:schemeClr val="tx1"/>
                </a:solidFill>
                <a:latin typeface="+mn-lt"/>
                <a:ea typeface="+mn-ea"/>
                <a:cs typeface="+mn-cs"/>
              </a:rPr>
              <a:t>noma</a:t>
            </a:r>
            <a:r>
              <a:rPr lang="en-IN" sz="1200" i="1" kern="1200" baseline="0" dirty="0" smtClean="0">
                <a:solidFill>
                  <a:schemeClr val="tx1"/>
                </a:solidFill>
                <a:latin typeface="+mn-lt"/>
                <a:ea typeface="+mn-ea"/>
                <a:cs typeface="+mn-cs"/>
              </a:rPr>
              <a:t> filling</a:t>
            </a:r>
          </a:p>
          <a:p>
            <a:r>
              <a:rPr lang="en-IN" sz="1200" i="1" kern="1200" baseline="0" dirty="0" smtClean="0">
                <a:solidFill>
                  <a:schemeClr val="tx1"/>
                </a:solidFill>
                <a:latin typeface="+mn-lt"/>
                <a:ea typeface="+mn-ea"/>
                <a:cs typeface="+mn-cs"/>
              </a:rPr>
              <a:t>all but the most lateral </a:t>
            </a:r>
            <a:r>
              <a:rPr lang="en-IN" sz="1200" i="1" kern="1200" baseline="0" dirty="0" err="1" smtClean="0">
                <a:solidFill>
                  <a:schemeClr val="tx1"/>
                </a:solidFill>
                <a:latin typeface="+mn-lt"/>
                <a:ea typeface="+mn-ea"/>
                <a:cs typeface="+mn-cs"/>
              </a:rPr>
              <a:t>lAC</a:t>
            </a:r>
            <a:endParaRPr lang="en-IN" sz="1200" i="1" kern="1200" baseline="0" dirty="0" smtClean="0">
              <a:solidFill>
                <a:schemeClr val="tx1"/>
              </a:solidFill>
              <a:latin typeface="+mn-lt"/>
              <a:ea typeface="+mn-ea"/>
              <a:cs typeface="+mn-cs"/>
            </a:endParaRPr>
          </a:p>
          <a:p>
            <a:r>
              <a:rPr lang="en-IN" sz="1200" i="1" kern="1200" baseline="0" dirty="0" smtClean="0">
                <a:solidFill>
                  <a:schemeClr val="tx1"/>
                </a:solidFill>
                <a:latin typeface="+mn-lt"/>
                <a:ea typeface="+mn-ea"/>
                <a:cs typeface="+mn-cs"/>
              </a:rPr>
              <a:t>(open arrow), extending out</a:t>
            </a:r>
          </a:p>
          <a:p>
            <a:r>
              <a:rPr lang="en-IN" sz="1200" i="1" kern="1200" baseline="0" dirty="0" smtClean="0">
                <a:solidFill>
                  <a:schemeClr val="tx1"/>
                </a:solidFill>
                <a:latin typeface="+mn-lt"/>
                <a:ea typeface="+mn-ea"/>
                <a:cs typeface="+mn-cs"/>
              </a:rPr>
              <a:t>into CPA to compress the</a:t>
            </a:r>
          </a:p>
          <a:p>
            <a:r>
              <a:rPr lang="en-IN" sz="1200" i="1" kern="1200" baseline="0" dirty="0" smtClean="0">
                <a:solidFill>
                  <a:schemeClr val="tx1"/>
                </a:solidFill>
                <a:latin typeface="+mn-lt"/>
                <a:ea typeface="+mn-ea"/>
                <a:cs typeface="+mn-cs"/>
              </a:rPr>
              <a:t>lateral brachium </a:t>
            </a:r>
            <a:r>
              <a:rPr lang="en-IN" sz="1200" i="1" kern="1200" baseline="0" dirty="0" err="1" smtClean="0">
                <a:solidFill>
                  <a:schemeClr val="tx1"/>
                </a:solidFill>
                <a:latin typeface="+mn-lt"/>
                <a:ea typeface="+mn-ea"/>
                <a:cs typeface="+mn-cs"/>
              </a:rPr>
              <a:t>pontis</a:t>
            </a:r>
            <a:endParaRPr lang="en-IN" sz="1200" i="1" kern="1200" baseline="0" dirty="0" smtClean="0">
              <a:solidFill>
                <a:schemeClr val="tx1"/>
              </a:solidFill>
              <a:latin typeface="+mn-lt"/>
              <a:ea typeface="+mn-ea"/>
              <a:cs typeface="+mn-cs"/>
            </a:endParaRPr>
          </a:p>
          <a:p>
            <a:r>
              <a:rPr lang="en-IN" sz="1200" i="1" kern="1200" baseline="0" dirty="0" smtClean="0">
                <a:solidFill>
                  <a:schemeClr val="tx1"/>
                </a:solidFill>
                <a:latin typeface="+mn-lt"/>
                <a:ea typeface="+mn-ea"/>
                <a:cs typeface="+mn-cs"/>
              </a:rPr>
              <a:t>(arrows).</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69</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smtClean="0">
                <a:solidFill>
                  <a:schemeClr val="tx1"/>
                </a:solidFill>
                <a:latin typeface="+mn-lt"/>
                <a:ea typeface="+mn-ea"/>
                <a:cs typeface="+mn-cs"/>
              </a:rPr>
              <a:t>Axial graphic shows (arrow</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71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13</a:t>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err="1" smtClean="0">
                <a:solidFill>
                  <a:schemeClr val="tx1"/>
                </a:solidFill>
                <a:latin typeface="+mn-lt"/>
                <a:ea typeface="+mn-ea"/>
                <a:cs typeface="+mn-cs"/>
              </a:rPr>
              <a:t>Sagittal</a:t>
            </a:r>
            <a:r>
              <a:rPr lang="en-IN" sz="1200" i="1" kern="1200" baseline="0" dirty="0" smtClean="0">
                <a:solidFill>
                  <a:schemeClr val="tx1"/>
                </a:solidFill>
                <a:latin typeface="+mn-lt"/>
                <a:ea typeface="+mn-ea"/>
                <a:cs typeface="+mn-cs"/>
              </a:rPr>
              <a:t> graphic shows a solid, well-circumscribed mass</a:t>
            </a:r>
          </a:p>
          <a:p>
            <a:r>
              <a:rPr lang="en-IN" sz="1200" i="1" kern="1200" baseline="0" dirty="0" smtClean="0">
                <a:solidFill>
                  <a:schemeClr val="tx1"/>
                </a:solidFill>
                <a:latin typeface="+mn-lt"/>
                <a:ea typeface="+mn-ea"/>
                <a:cs typeface="+mn-cs"/>
              </a:rPr>
              <a:t>arising from the floor of the 4th ventricle with mild mass</a:t>
            </a:r>
          </a:p>
          <a:p>
            <a:r>
              <a:rPr lang="en-IN" sz="1200" i="1" kern="1200" baseline="0" dirty="0" smtClean="0">
                <a:solidFill>
                  <a:schemeClr val="tx1"/>
                </a:solidFill>
                <a:latin typeface="+mn-lt"/>
                <a:ea typeface="+mn-ea"/>
                <a:cs typeface="+mn-cs"/>
              </a:rPr>
              <a:t>effect (arrow). Note lack of hydrocephalus, typical of</a:t>
            </a:r>
          </a:p>
          <a:p>
            <a:r>
              <a:rPr lang="en-IN" sz="1200" i="1" kern="1200" baseline="0" dirty="0" err="1" smtClean="0">
                <a:solidFill>
                  <a:schemeClr val="tx1"/>
                </a:solidFill>
                <a:latin typeface="+mn-lt"/>
                <a:ea typeface="+mn-ea"/>
                <a:cs typeface="+mn-cs"/>
              </a:rPr>
              <a:t>subependymoma</a:t>
            </a:r>
            <a:r>
              <a:rPr lang="en-IN" sz="1200" i="1" kern="1200" baseline="0" dirty="0" smtClean="0">
                <a:solidFill>
                  <a:schemeClr val="tx1"/>
                </a:solidFill>
                <a:latin typeface="+mn-lt"/>
                <a:ea typeface="+mn-ea"/>
                <a:cs typeface="+mn-cs"/>
              </a:rPr>
              <a:t>. </a:t>
            </a:r>
            <a:r>
              <a:rPr lang="en-IN" sz="1200" i="1" kern="1200" baseline="0" dirty="0" err="1" smtClean="0">
                <a:solidFill>
                  <a:schemeClr val="tx1"/>
                </a:solidFill>
                <a:latin typeface="+mn-lt"/>
                <a:ea typeface="+mn-ea"/>
                <a:cs typeface="+mn-cs"/>
              </a:rPr>
              <a:t>Sagittal</a:t>
            </a:r>
            <a:r>
              <a:rPr lang="en-IN" sz="1200" i="1" kern="1200" baseline="0" dirty="0" smtClean="0">
                <a:solidFill>
                  <a:schemeClr val="tx1"/>
                </a:solidFill>
                <a:latin typeface="+mn-lt"/>
                <a:ea typeface="+mn-ea"/>
                <a:cs typeface="+mn-cs"/>
              </a:rPr>
              <a:t> T2WI MR shows a solid hyperintense mass</a:t>
            </a:r>
          </a:p>
          <a:p>
            <a:r>
              <a:rPr lang="en-IN" sz="1200" i="1" kern="1200" baseline="0" dirty="0" smtClean="0">
                <a:solidFill>
                  <a:schemeClr val="tx1"/>
                </a:solidFill>
                <a:latin typeface="+mn-lt"/>
                <a:ea typeface="+mn-ea"/>
                <a:cs typeface="+mn-cs"/>
              </a:rPr>
              <a:t>along the inferior 4th ventricle</a:t>
            </a:r>
            <a:endParaRPr lang="en-IN" dirty="0" smtClean="0"/>
          </a:p>
          <a:p>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94</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err="1" smtClean="0">
                <a:solidFill>
                  <a:schemeClr val="tx1"/>
                </a:solidFill>
                <a:latin typeface="+mn-lt"/>
                <a:ea typeface="+mn-ea"/>
                <a:cs typeface="+mn-cs"/>
              </a:rPr>
              <a:t>Endolymphatic</a:t>
            </a:r>
            <a:r>
              <a:rPr lang="en-IN" sz="1200" kern="1200" baseline="0" dirty="0" smtClean="0">
                <a:solidFill>
                  <a:schemeClr val="tx1"/>
                </a:solidFill>
                <a:latin typeface="+mn-lt"/>
                <a:ea typeface="+mn-ea"/>
                <a:cs typeface="+mn-cs"/>
              </a:rPr>
              <a:t> sac </a:t>
            </a:r>
            <a:r>
              <a:rPr lang="en-IN" sz="1200" kern="1200" baseline="0" dirty="0" err="1" smtClean="0">
                <a:solidFill>
                  <a:schemeClr val="tx1"/>
                </a:solidFill>
                <a:latin typeface="+mn-lt"/>
                <a:ea typeface="+mn-ea"/>
                <a:cs typeface="+mn-cs"/>
              </a:rPr>
              <a:t>tumor</a:t>
            </a:r>
            <a:r>
              <a:rPr lang="en-IN" sz="1200" kern="1200" baseline="0" dirty="0" smtClean="0">
                <a:solidFill>
                  <a:schemeClr val="tx1"/>
                </a:solidFill>
                <a:latin typeface="+mn-lt"/>
                <a:ea typeface="+mn-ea"/>
                <a:cs typeface="+mn-cs"/>
              </a:rPr>
              <a:t> in a 26-year-old woman with von </a:t>
            </a:r>
            <a:r>
              <a:rPr lang="en-IN" sz="1200" kern="1200" baseline="0" dirty="0" err="1" smtClean="0">
                <a:solidFill>
                  <a:schemeClr val="tx1"/>
                </a:solidFill>
                <a:latin typeface="+mn-lt"/>
                <a:ea typeface="+mn-ea"/>
                <a:cs typeface="+mn-cs"/>
              </a:rPr>
              <a:t>Hippel–Lindau</a:t>
            </a:r>
            <a:r>
              <a:rPr lang="en-IN" sz="1200" kern="1200" baseline="0" dirty="0" smtClean="0">
                <a:solidFill>
                  <a:schemeClr val="tx1"/>
                </a:solidFill>
                <a:latin typeface="+mn-lt"/>
                <a:ea typeface="+mn-ea"/>
                <a:cs typeface="+mn-cs"/>
              </a:rPr>
              <a:t> disease and vertigo.</a:t>
            </a:r>
          </a:p>
          <a:p>
            <a:r>
              <a:rPr lang="en-IN" sz="1200" b="1" kern="1200" baseline="0" dirty="0" smtClean="0">
                <a:solidFill>
                  <a:schemeClr val="tx1"/>
                </a:solidFill>
                <a:latin typeface="+mn-lt"/>
                <a:ea typeface="+mn-ea"/>
                <a:cs typeface="+mn-cs"/>
              </a:rPr>
              <a:t>(a) Contrast-enhanced axial T1-weighted MR image shows an </a:t>
            </a:r>
            <a:r>
              <a:rPr lang="en-IN" sz="1200" b="1" kern="1200" baseline="0" dirty="0" err="1" smtClean="0">
                <a:solidFill>
                  <a:schemeClr val="tx1"/>
                </a:solidFill>
                <a:latin typeface="+mn-lt"/>
                <a:ea typeface="+mn-ea"/>
                <a:cs typeface="+mn-cs"/>
              </a:rPr>
              <a:t>endolymphatic</a:t>
            </a:r>
            <a:r>
              <a:rPr lang="en-IN" sz="1200" b="1" kern="1200" baseline="0" dirty="0" smtClean="0">
                <a:solidFill>
                  <a:schemeClr val="tx1"/>
                </a:solidFill>
                <a:latin typeface="+mn-lt"/>
                <a:ea typeface="+mn-ea"/>
                <a:cs typeface="+mn-cs"/>
              </a:rPr>
              <a:t> sac </a:t>
            </a:r>
            <a:r>
              <a:rPr lang="en-IN" sz="1200" b="1" kern="1200" baseline="0" dirty="0" err="1" smtClean="0">
                <a:solidFill>
                  <a:schemeClr val="tx1"/>
                </a:solidFill>
                <a:latin typeface="+mn-lt"/>
                <a:ea typeface="+mn-ea"/>
                <a:cs typeface="+mn-cs"/>
              </a:rPr>
              <a:t>tumor</a:t>
            </a:r>
            <a:r>
              <a:rPr lang="en-IN" sz="1200" b="1" kern="1200" baseline="0" dirty="0" smtClean="0">
                <a:solidFill>
                  <a:schemeClr val="tx1"/>
                </a:solidFill>
                <a:latin typeface="+mn-lt"/>
                <a:ea typeface="+mn-ea"/>
                <a:cs typeface="+mn-cs"/>
              </a:rPr>
              <a:t> that destroys the right</a:t>
            </a:r>
          </a:p>
          <a:p>
            <a:r>
              <a:rPr lang="en-IN" sz="1200" kern="1200" baseline="0" dirty="0" smtClean="0">
                <a:solidFill>
                  <a:schemeClr val="tx1"/>
                </a:solidFill>
                <a:latin typeface="+mn-lt"/>
                <a:ea typeface="+mn-ea"/>
                <a:cs typeface="+mn-cs"/>
              </a:rPr>
              <a:t>temporal bone and invades the CPA with hyperintense blood and a protein-filled cyst. </a:t>
            </a:r>
            <a:r>
              <a:rPr lang="en-IN" sz="1200" b="1" kern="1200" baseline="0" dirty="0" smtClean="0">
                <a:solidFill>
                  <a:schemeClr val="tx1"/>
                </a:solidFill>
                <a:latin typeface="+mn-lt"/>
                <a:ea typeface="+mn-ea"/>
                <a:cs typeface="+mn-cs"/>
              </a:rPr>
              <a:t>(b) Axial T2-weighted</a:t>
            </a:r>
          </a:p>
          <a:p>
            <a:r>
              <a:rPr lang="en-IN" sz="1200" kern="1200" baseline="0" dirty="0" smtClean="0">
                <a:solidFill>
                  <a:schemeClr val="tx1"/>
                </a:solidFill>
                <a:latin typeface="+mn-lt"/>
                <a:ea typeface="+mn-ea"/>
                <a:cs typeface="+mn-cs"/>
              </a:rPr>
              <a:t>MR image shows the cystic component of the </a:t>
            </a:r>
            <a:r>
              <a:rPr lang="en-IN" sz="1200" kern="1200" baseline="0" dirty="0" err="1" smtClean="0">
                <a:solidFill>
                  <a:schemeClr val="tx1"/>
                </a:solidFill>
                <a:latin typeface="+mn-lt"/>
                <a:ea typeface="+mn-ea"/>
                <a:cs typeface="+mn-cs"/>
              </a:rPr>
              <a:t>tumor</a:t>
            </a:r>
            <a:r>
              <a:rPr lang="en-IN" sz="1200" kern="1200" baseline="0" dirty="0" smtClean="0">
                <a:solidFill>
                  <a:schemeClr val="tx1"/>
                </a:solidFill>
                <a:latin typeface="+mn-lt"/>
                <a:ea typeface="+mn-ea"/>
                <a:cs typeface="+mn-cs"/>
              </a:rPr>
              <a:t> more clearly (</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97</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14</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err="1" smtClean="0">
                <a:solidFill>
                  <a:schemeClr val="tx1"/>
                </a:solidFill>
                <a:latin typeface="+mn-lt"/>
                <a:ea typeface="+mn-ea"/>
                <a:cs typeface="+mn-cs"/>
              </a:rPr>
              <a:t>Sagittal</a:t>
            </a:r>
            <a:r>
              <a:rPr lang="en-IN" sz="1200" i="1" kern="1200" baseline="0" dirty="0" smtClean="0">
                <a:solidFill>
                  <a:schemeClr val="tx1"/>
                </a:solidFill>
                <a:latin typeface="+mn-lt"/>
                <a:ea typeface="+mn-ea"/>
                <a:cs typeface="+mn-cs"/>
              </a:rPr>
              <a:t> </a:t>
            </a:r>
            <a:r>
              <a:rPr lang="en-IN" sz="1200" i="1" kern="1200" baseline="0" dirty="0" err="1" smtClean="0">
                <a:solidFill>
                  <a:schemeClr val="tx1"/>
                </a:solidFill>
                <a:latin typeface="+mn-lt"/>
                <a:ea typeface="+mn-ea"/>
                <a:cs typeface="+mn-cs"/>
              </a:rPr>
              <a:t>TlWI</a:t>
            </a:r>
            <a:r>
              <a:rPr lang="en-IN" sz="1200" i="1" kern="1200" baseline="0" dirty="0" smtClean="0">
                <a:solidFill>
                  <a:schemeClr val="tx1"/>
                </a:solidFill>
                <a:latin typeface="+mn-lt"/>
                <a:ea typeface="+mn-ea"/>
                <a:cs typeface="+mn-cs"/>
              </a:rPr>
              <a:t> MR shows large PNET-MB expanding 4th ventricle and uplifting posterior tectal plate Interface with superior </a:t>
            </a:r>
            <a:r>
              <a:rPr lang="en-IN" sz="1200" i="1" kern="1200" baseline="0" dirty="0" err="1" smtClean="0">
                <a:solidFill>
                  <a:schemeClr val="tx1"/>
                </a:solidFill>
                <a:latin typeface="+mn-lt"/>
                <a:ea typeface="+mn-ea"/>
                <a:cs typeface="+mn-cs"/>
              </a:rPr>
              <a:t>medullary</a:t>
            </a:r>
            <a:r>
              <a:rPr lang="en-IN" sz="1200" i="1" kern="1200" baseline="0" dirty="0" smtClean="0">
                <a:solidFill>
                  <a:schemeClr val="tx1"/>
                </a:solidFill>
                <a:latin typeface="+mn-lt"/>
                <a:ea typeface="+mn-ea"/>
                <a:cs typeface="+mn-cs"/>
              </a:rPr>
              <a:t> velum is</a:t>
            </a:r>
          </a:p>
          <a:p>
            <a:r>
              <a:rPr lang="en-IN" sz="1200" i="1" kern="1200" baseline="0" dirty="0" smtClean="0">
                <a:solidFill>
                  <a:schemeClr val="tx1"/>
                </a:solidFill>
                <a:latin typeface="+mn-lt"/>
                <a:ea typeface="+mn-ea"/>
                <a:cs typeface="+mn-cs"/>
              </a:rPr>
              <a:t>poorly defined (curved arrow). (Right) </a:t>
            </a:r>
            <a:r>
              <a:rPr lang="en-IN" sz="1200" i="1" kern="1200" baseline="0" dirty="0" err="1" smtClean="0">
                <a:solidFill>
                  <a:schemeClr val="tx1"/>
                </a:solidFill>
                <a:latin typeface="+mn-lt"/>
                <a:ea typeface="+mn-ea"/>
                <a:cs typeface="+mn-cs"/>
              </a:rPr>
              <a:t>Sagittal</a:t>
            </a:r>
            <a:r>
              <a:rPr lang="en-IN" sz="1200" i="1" kern="1200" baseline="0" dirty="0" smtClean="0">
                <a:solidFill>
                  <a:schemeClr val="tx1"/>
                </a:solidFill>
                <a:latin typeface="+mn-lt"/>
                <a:ea typeface="+mn-ea"/>
                <a:cs typeface="+mn-cs"/>
              </a:rPr>
              <a:t> </a:t>
            </a:r>
            <a:r>
              <a:rPr lang="en-IN" sz="1200" i="1" kern="1200" baseline="0" dirty="0" err="1" smtClean="0">
                <a:solidFill>
                  <a:schemeClr val="tx1"/>
                </a:solidFill>
                <a:latin typeface="+mn-lt"/>
                <a:ea typeface="+mn-ea"/>
                <a:cs typeface="+mn-cs"/>
              </a:rPr>
              <a:t>Tl</a:t>
            </a:r>
            <a:r>
              <a:rPr lang="en-IN" sz="1200" i="1" kern="1200" baseline="0" dirty="0" smtClean="0">
                <a:solidFill>
                  <a:schemeClr val="tx1"/>
                </a:solidFill>
                <a:latin typeface="+mn-lt"/>
                <a:ea typeface="+mn-ea"/>
                <a:cs typeface="+mn-cs"/>
              </a:rPr>
              <a:t> </a:t>
            </a:r>
            <a:r>
              <a:rPr lang="en-IN" sz="1200" kern="1200" baseline="0" dirty="0" smtClean="0">
                <a:solidFill>
                  <a:schemeClr val="tx1"/>
                </a:solidFill>
                <a:latin typeface="+mn-lt"/>
                <a:ea typeface="+mn-ea"/>
                <a:cs typeface="+mn-cs"/>
              </a:rPr>
              <a:t>C+ </a:t>
            </a:r>
            <a:r>
              <a:rPr lang="en-IN" sz="1200" i="1" kern="1200" baseline="0" dirty="0" smtClean="0">
                <a:solidFill>
                  <a:schemeClr val="tx1"/>
                </a:solidFill>
                <a:latin typeface="+mn-lt"/>
                <a:ea typeface="+mn-ea"/>
                <a:cs typeface="+mn-cs"/>
              </a:rPr>
              <a:t>MR shows mildly heterogeneous enhancement in same </a:t>
            </a:r>
            <a:r>
              <a:rPr lang="en-IN" sz="1200" i="1" kern="1200" baseline="0" dirty="0" err="1" smtClean="0">
                <a:solidFill>
                  <a:schemeClr val="tx1"/>
                </a:solidFill>
                <a:latin typeface="+mn-lt"/>
                <a:ea typeface="+mn-ea"/>
                <a:cs typeface="+mn-cs"/>
              </a:rPr>
              <a:t>tumor</a:t>
            </a:r>
            <a:r>
              <a:rPr lang="en-IN" sz="1200" i="1" kern="1200" baseline="0" dirty="0" smtClean="0">
                <a:solidFill>
                  <a:schemeClr val="tx1"/>
                </a:solidFill>
                <a:latin typeface="+mn-lt"/>
                <a:ea typeface="+mn-ea"/>
                <a:cs typeface="+mn-cs"/>
              </a:rPr>
              <a:t>. Interface with dorsal brainstem is relatively well defined (arrow), pointing to origin of </a:t>
            </a:r>
            <a:r>
              <a:rPr lang="en-IN" sz="1200" i="1" kern="1200" baseline="0" dirty="0" err="1" smtClean="0">
                <a:solidFill>
                  <a:schemeClr val="tx1"/>
                </a:solidFill>
                <a:latin typeface="+mn-lt"/>
                <a:ea typeface="+mn-ea"/>
                <a:cs typeface="+mn-cs"/>
              </a:rPr>
              <a:t>tumor</a:t>
            </a:r>
            <a:r>
              <a:rPr lang="en-IN" sz="1200" i="1" kern="1200" baseline="0" dirty="0" smtClean="0">
                <a:solidFill>
                  <a:schemeClr val="tx1"/>
                </a:solidFill>
                <a:latin typeface="+mn-lt"/>
                <a:ea typeface="+mn-ea"/>
                <a:cs typeface="+mn-cs"/>
              </a:rPr>
              <a:t> from roof of 4th ventricle.</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15</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sz="1200" i="1"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33EA66E-70B4-49EB-9BED-DBFACE034F87}" type="slidenum">
              <a:rPr lang="en-IN" smtClean="0"/>
              <a:pPr/>
              <a:t>16</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smtClean="0">
                <a:solidFill>
                  <a:schemeClr val="tx1"/>
                </a:solidFill>
                <a:latin typeface="+mn-lt"/>
                <a:ea typeface="+mn-ea"/>
                <a:cs typeface="+mn-cs"/>
              </a:rPr>
              <a:t>(Left) </a:t>
            </a:r>
            <a:r>
              <a:rPr lang="en-IN" sz="1200" i="1" kern="1200" baseline="0" dirty="0" err="1" smtClean="0">
                <a:solidFill>
                  <a:schemeClr val="tx1"/>
                </a:solidFill>
                <a:latin typeface="+mn-lt"/>
                <a:ea typeface="+mn-ea"/>
                <a:cs typeface="+mn-cs"/>
              </a:rPr>
              <a:t>Sagittal</a:t>
            </a:r>
            <a:r>
              <a:rPr lang="en-IN" sz="1200" i="1" kern="1200" baseline="0" dirty="0" smtClean="0">
                <a:solidFill>
                  <a:schemeClr val="tx1"/>
                </a:solidFill>
                <a:latin typeface="+mn-lt"/>
                <a:ea typeface="+mn-ea"/>
                <a:cs typeface="+mn-cs"/>
              </a:rPr>
              <a:t> </a:t>
            </a:r>
            <a:r>
              <a:rPr lang="en-IN" sz="1200" i="1" kern="1200" baseline="0" dirty="0" err="1" smtClean="0">
                <a:solidFill>
                  <a:schemeClr val="tx1"/>
                </a:solidFill>
                <a:latin typeface="+mn-lt"/>
                <a:ea typeface="+mn-ea"/>
                <a:cs typeface="+mn-cs"/>
              </a:rPr>
              <a:t>Tl</a:t>
            </a:r>
            <a:r>
              <a:rPr lang="en-IN" sz="1200" i="1" kern="1200" baseline="0" dirty="0" smtClean="0">
                <a:solidFill>
                  <a:schemeClr val="tx1"/>
                </a:solidFill>
                <a:latin typeface="+mn-lt"/>
                <a:ea typeface="+mn-ea"/>
                <a:cs typeface="+mn-cs"/>
              </a:rPr>
              <a:t> C+ MR shows multiple enhancing nodules in cervical spinal canal and posterior </a:t>
            </a:r>
            <a:r>
              <a:rPr lang="en-IN" sz="1200" i="1" kern="1200" baseline="0" dirty="0" err="1" smtClean="0">
                <a:solidFill>
                  <a:schemeClr val="tx1"/>
                </a:solidFill>
                <a:latin typeface="+mn-lt"/>
                <a:ea typeface="+mn-ea"/>
                <a:cs typeface="+mn-cs"/>
              </a:rPr>
              <a:t>fossa</a:t>
            </a:r>
            <a:r>
              <a:rPr lang="en-IN" sz="1200" i="1" kern="1200" baseline="0" dirty="0" smtClean="0">
                <a:solidFill>
                  <a:schemeClr val="tx1"/>
                </a:solidFill>
                <a:latin typeface="+mn-lt"/>
                <a:ea typeface="+mn-ea"/>
                <a:cs typeface="+mn-cs"/>
              </a:rPr>
              <a:t> in child previously treated with surgery and radiation for posterior </a:t>
            </a:r>
            <a:r>
              <a:rPr lang="en-IN" sz="1200" i="1" kern="1200" baseline="0" dirty="0" err="1" smtClean="0">
                <a:solidFill>
                  <a:schemeClr val="tx1"/>
                </a:solidFill>
                <a:latin typeface="+mn-lt"/>
                <a:ea typeface="+mn-ea"/>
                <a:cs typeface="+mn-cs"/>
              </a:rPr>
              <a:t>fossa</a:t>
            </a:r>
            <a:r>
              <a:rPr lang="en-IN" sz="1200" i="1" kern="1200" baseline="0" dirty="0" smtClean="0">
                <a:solidFill>
                  <a:schemeClr val="tx1"/>
                </a:solidFill>
                <a:latin typeface="+mn-lt"/>
                <a:ea typeface="+mn-ea"/>
                <a:cs typeface="+mn-cs"/>
              </a:rPr>
              <a:t> PNET-MB. (Right) Axial </a:t>
            </a:r>
            <a:r>
              <a:rPr lang="en-IN" sz="1200" i="1" kern="1200" baseline="0" dirty="0" err="1" smtClean="0">
                <a:solidFill>
                  <a:schemeClr val="tx1"/>
                </a:solidFill>
                <a:latin typeface="+mn-lt"/>
                <a:ea typeface="+mn-ea"/>
                <a:cs typeface="+mn-cs"/>
              </a:rPr>
              <a:t>Tl</a:t>
            </a:r>
            <a:r>
              <a:rPr lang="en-IN" sz="1200" i="1" kern="1200" baseline="0" dirty="0" smtClean="0">
                <a:solidFill>
                  <a:schemeClr val="tx1"/>
                </a:solidFill>
                <a:latin typeface="+mn-lt"/>
                <a:ea typeface="+mn-ea"/>
                <a:cs typeface="+mn-cs"/>
              </a:rPr>
              <a:t> C+ MR shows enhancing PNET-MB in 4th ventricle and metastatic </a:t>
            </a:r>
            <a:r>
              <a:rPr lang="en-IN" sz="1200" i="1" kern="1200" baseline="0" dirty="0" err="1" smtClean="0">
                <a:solidFill>
                  <a:schemeClr val="tx1"/>
                </a:solidFill>
                <a:latin typeface="+mn-lt"/>
                <a:ea typeface="+mn-ea"/>
                <a:cs typeface="+mn-cs"/>
              </a:rPr>
              <a:t>tumor</a:t>
            </a:r>
            <a:r>
              <a:rPr lang="en-IN" sz="1200" i="1" kern="1200" baseline="0" dirty="0" smtClean="0">
                <a:solidFill>
                  <a:schemeClr val="tx1"/>
                </a:solidFill>
                <a:latin typeface="+mn-lt"/>
                <a:ea typeface="+mn-ea"/>
                <a:cs typeface="+mn-cs"/>
              </a:rPr>
              <a:t> in both CP</a:t>
            </a:r>
          </a:p>
          <a:p>
            <a:r>
              <a:rPr lang="en-IN" sz="1200" i="1" kern="1200" baseline="0" dirty="0" smtClean="0">
                <a:solidFill>
                  <a:schemeClr val="tx1"/>
                </a:solidFill>
                <a:latin typeface="+mn-lt"/>
                <a:ea typeface="+mn-ea"/>
                <a:cs typeface="+mn-cs"/>
              </a:rPr>
              <a:t>angles. Up to one-third of PNET-MB will have subarachnoid metastatic disease at presentation.</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17</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err="1" smtClean="0">
                <a:solidFill>
                  <a:schemeClr val="tx1"/>
                </a:solidFill>
                <a:latin typeface="+mn-lt"/>
                <a:ea typeface="+mn-ea"/>
                <a:cs typeface="+mn-cs"/>
              </a:rPr>
              <a:t>Sagittal</a:t>
            </a:r>
            <a:r>
              <a:rPr lang="en-IN" sz="1200" i="1" kern="1200" baseline="0" dirty="0" smtClean="0">
                <a:solidFill>
                  <a:schemeClr val="tx1"/>
                </a:solidFill>
                <a:latin typeface="+mn-lt"/>
                <a:ea typeface="+mn-ea"/>
                <a:cs typeface="+mn-cs"/>
              </a:rPr>
              <a:t> T7 WI MR</a:t>
            </a:r>
          </a:p>
          <a:p>
            <a:r>
              <a:rPr lang="en-IN" sz="1200" i="1" kern="1200" baseline="0" dirty="0" smtClean="0">
                <a:solidFill>
                  <a:schemeClr val="tx1"/>
                </a:solidFill>
                <a:latin typeface="+mn-lt"/>
                <a:ea typeface="+mn-ea"/>
                <a:cs typeface="+mn-cs"/>
              </a:rPr>
              <a:t>shows </a:t>
            </a:r>
            <a:r>
              <a:rPr lang="en-IN" sz="1200" i="1" kern="1200" baseline="0" dirty="0" err="1" smtClean="0">
                <a:solidFill>
                  <a:schemeClr val="tx1"/>
                </a:solidFill>
                <a:latin typeface="+mn-lt"/>
                <a:ea typeface="+mn-ea"/>
                <a:cs typeface="+mn-cs"/>
              </a:rPr>
              <a:t>tumor</a:t>
            </a:r>
            <a:r>
              <a:rPr lang="en-IN" sz="1200" i="1" kern="1200" baseline="0" dirty="0" smtClean="0">
                <a:solidFill>
                  <a:schemeClr val="tx1"/>
                </a:solidFill>
                <a:latin typeface="+mn-lt"/>
                <a:ea typeface="+mn-ea"/>
                <a:cs typeface="+mn-cs"/>
              </a:rPr>
              <a:t> filling and</a:t>
            </a:r>
          </a:p>
          <a:p>
            <a:r>
              <a:rPr lang="en-IN" sz="1200" i="1" kern="1200" baseline="0" dirty="0" smtClean="0">
                <a:solidFill>
                  <a:schemeClr val="tx1"/>
                </a:solidFill>
                <a:latin typeface="+mn-lt"/>
                <a:ea typeface="+mn-ea"/>
                <a:cs typeface="+mn-cs"/>
              </a:rPr>
              <a:t>enlarging 4th ventricle and</a:t>
            </a:r>
          </a:p>
          <a:p>
            <a:r>
              <a:rPr lang="en-IN" sz="1200" i="1" kern="1200" baseline="0" dirty="0" smtClean="0">
                <a:solidFill>
                  <a:schemeClr val="tx1"/>
                </a:solidFill>
                <a:latin typeface="+mn-lt"/>
                <a:ea typeface="+mn-ea"/>
                <a:cs typeface="+mn-cs"/>
              </a:rPr>
              <a:t>extending inferiorly through</a:t>
            </a:r>
          </a:p>
          <a:p>
            <a:r>
              <a:rPr lang="en-IN" sz="1200" i="1" kern="1200" baseline="0" dirty="0" smtClean="0">
                <a:solidFill>
                  <a:schemeClr val="tx1"/>
                </a:solidFill>
                <a:latin typeface="+mn-lt"/>
                <a:ea typeface="+mn-ea"/>
                <a:cs typeface="+mn-cs"/>
              </a:rPr>
              <a:t>foramen magnum. Jet of CSF</a:t>
            </a:r>
          </a:p>
          <a:p>
            <a:r>
              <a:rPr lang="en-IN" sz="1200" i="1" kern="1200" baseline="0" dirty="0" smtClean="0">
                <a:solidFill>
                  <a:schemeClr val="tx1"/>
                </a:solidFill>
                <a:latin typeface="+mn-lt"/>
                <a:ea typeface="+mn-ea"/>
                <a:cs typeface="+mn-cs"/>
              </a:rPr>
              <a:t>flow can be seen in cerebral</a:t>
            </a:r>
          </a:p>
          <a:p>
            <a:r>
              <a:rPr lang="en-IN" sz="1200" i="1" kern="1200" baseline="0" dirty="0" smtClean="0">
                <a:solidFill>
                  <a:schemeClr val="tx1"/>
                </a:solidFill>
                <a:latin typeface="+mn-lt"/>
                <a:ea typeface="+mn-ea"/>
                <a:cs typeface="+mn-cs"/>
              </a:rPr>
              <a:t>aqueduct (</a:t>
            </a:r>
            <a:endParaRPr lang="en-IN" dirty="0" smtClean="0"/>
          </a:p>
          <a:p>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20</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1" kern="1200" baseline="0" dirty="0" smtClean="0">
                <a:solidFill>
                  <a:schemeClr val="tx1"/>
                </a:solidFill>
                <a:latin typeface="+mn-lt"/>
                <a:ea typeface="+mn-ea"/>
                <a:cs typeface="+mn-cs"/>
              </a:rPr>
              <a:t>Axial NECT shows</a:t>
            </a:r>
          </a:p>
          <a:p>
            <a:r>
              <a:rPr lang="en-IN" sz="1200" i="1" kern="1200" baseline="0" dirty="0" smtClean="0">
                <a:solidFill>
                  <a:schemeClr val="tx1"/>
                </a:solidFill>
                <a:latin typeface="+mn-lt"/>
                <a:ea typeface="+mn-ea"/>
                <a:cs typeface="+mn-cs"/>
              </a:rPr>
              <a:t>irregularly shaped 4th</a:t>
            </a:r>
          </a:p>
          <a:p>
            <a:r>
              <a:rPr lang="en-IN" sz="1200" i="1" kern="1200" baseline="0" dirty="0" smtClean="0">
                <a:solidFill>
                  <a:schemeClr val="tx1"/>
                </a:solidFill>
                <a:latin typeface="+mn-lt"/>
                <a:ea typeface="+mn-ea"/>
                <a:cs typeface="+mn-cs"/>
              </a:rPr>
              <a:t>ventricular </a:t>
            </a:r>
            <a:r>
              <a:rPr lang="en-IN" sz="1200" i="1" kern="1200" baseline="0" dirty="0" err="1" smtClean="0">
                <a:solidFill>
                  <a:schemeClr val="tx1"/>
                </a:solidFill>
                <a:latin typeface="+mn-lt"/>
                <a:ea typeface="+mn-ea"/>
                <a:cs typeface="+mn-cs"/>
              </a:rPr>
              <a:t>tumor</a:t>
            </a:r>
            <a:r>
              <a:rPr lang="en-IN" sz="1200" i="1" kern="1200" baseline="0" dirty="0" smtClean="0">
                <a:solidFill>
                  <a:schemeClr val="tx1"/>
                </a:solidFill>
                <a:latin typeface="+mn-lt"/>
                <a:ea typeface="+mn-ea"/>
                <a:cs typeface="+mn-cs"/>
              </a:rPr>
              <a:t> with Ca++</a:t>
            </a:r>
          </a:p>
          <a:p>
            <a:r>
              <a:rPr lang="en-IN" sz="1200" i="1" kern="1200" baseline="0" dirty="0" smtClean="0">
                <a:solidFill>
                  <a:schemeClr val="tx1"/>
                </a:solidFill>
                <a:latin typeface="+mn-lt"/>
                <a:ea typeface="+mn-ea"/>
                <a:cs typeface="+mn-cs"/>
              </a:rPr>
              <a:t>and cyst (open arrow)</a:t>
            </a:r>
          </a:p>
          <a:p>
            <a:r>
              <a:rPr lang="en-IN" sz="1200" i="1" kern="1200" baseline="0" dirty="0" smtClean="0">
                <a:solidFill>
                  <a:schemeClr val="tx1"/>
                </a:solidFill>
                <a:latin typeface="+mn-lt"/>
                <a:ea typeface="+mn-ea"/>
                <a:cs typeface="+mn-cs"/>
              </a:rPr>
              <a:t>extending laterally into right</a:t>
            </a:r>
          </a:p>
          <a:p>
            <a:r>
              <a:rPr lang="en-IN" sz="1200" i="1" kern="1200" baseline="0" dirty="0" smtClean="0">
                <a:solidFill>
                  <a:schemeClr val="tx1"/>
                </a:solidFill>
                <a:latin typeface="+mn-lt"/>
                <a:ea typeface="+mn-ea"/>
                <a:cs typeface="+mn-cs"/>
              </a:rPr>
              <a:t>CPA (curved arrow). Classic</a:t>
            </a:r>
          </a:p>
          <a:p>
            <a:r>
              <a:rPr lang="en-IN" sz="1200" i="1" kern="1200" baseline="0" dirty="0" err="1" smtClean="0">
                <a:solidFill>
                  <a:schemeClr val="tx1"/>
                </a:solidFill>
                <a:latin typeface="+mn-lt"/>
                <a:ea typeface="+mn-ea"/>
                <a:cs typeface="+mn-cs"/>
              </a:rPr>
              <a:t>ependymoma</a:t>
            </a:r>
            <a:r>
              <a:rPr lang="en-IN" sz="1200" i="1" kern="1200" baseline="0" dirty="0" smtClean="0">
                <a:solidFill>
                  <a:schemeClr val="tx1"/>
                </a:solidFill>
                <a:latin typeface="+mn-lt"/>
                <a:ea typeface="+mn-ea"/>
                <a:cs typeface="+mn-cs"/>
              </a:rPr>
              <a:t> extending</a:t>
            </a:r>
          </a:p>
          <a:p>
            <a:r>
              <a:rPr lang="en-IN" sz="1200" i="1" kern="1200" baseline="0" dirty="0" smtClean="0">
                <a:solidFill>
                  <a:schemeClr val="tx1"/>
                </a:solidFill>
                <a:latin typeface="+mn-lt"/>
                <a:ea typeface="+mn-ea"/>
                <a:cs typeface="+mn-cs"/>
              </a:rPr>
              <a:t>from 4th V into CPA cistern.</a:t>
            </a:r>
          </a:p>
          <a:p>
            <a:r>
              <a:rPr lang="en-IN" sz="1200" b="1" i="1" kern="1200" baseline="0" dirty="0" smtClean="0">
                <a:solidFill>
                  <a:schemeClr val="tx1"/>
                </a:solidFill>
                <a:latin typeface="+mn-lt"/>
                <a:ea typeface="+mn-ea"/>
                <a:cs typeface="+mn-cs"/>
              </a:rPr>
              <a:t>(Right) Axial T7 C+ MR in</a:t>
            </a:r>
          </a:p>
          <a:p>
            <a:r>
              <a:rPr lang="en-IN" sz="1200" i="1" kern="1200" baseline="0" dirty="0" smtClean="0">
                <a:solidFill>
                  <a:schemeClr val="tx1"/>
                </a:solidFill>
                <a:latin typeface="+mn-lt"/>
                <a:ea typeface="+mn-ea"/>
                <a:cs typeface="+mn-cs"/>
              </a:rPr>
              <a:t>the same case shows mild to</a:t>
            </a:r>
          </a:p>
          <a:p>
            <a:r>
              <a:rPr lang="en-IN" sz="1200" i="1" kern="1200" baseline="0" dirty="0" smtClean="0">
                <a:solidFill>
                  <a:schemeClr val="tx1"/>
                </a:solidFill>
                <a:latin typeface="+mn-lt"/>
                <a:ea typeface="+mn-ea"/>
                <a:cs typeface="+mn-cs"/>
              </a:rPr>
              <a:t>moderate heterogeneous</a:t>
            </a:r>
          </a:p>
          <a:p>
            <a:r>
              <a:rPr lang="en-IN" sz="1200" i="1" kern="1200" baseline="0" dirty="0" smtClean="0">
                <a:solidFill>
                  <a:schemeClr val="tx1"/>
                </a:solidFill>
                <a:latin typeface="+mn-lt"/>
                <a:ea typeface="+mn-ea"/>
                <a:cs typeface="+mn-cs"/>
              </a:rPr>
              <a:t>enhancement of the </a:t>
            </a:r>
            <a:r>
              <a:rPr lang="en-IN" sz="1200" i="1" kern="1200" baseline="0" dirty="0" err="1" smtClean="0">
                <a:solidFill>
                  <a:schemeClr val="tx1"/>
                </a:solidFill>
                <a:latin typeface="+mn-lt"/>
                <a:ea typeface="+mn-ea"/>
                <a:cs typeface="+mn-cs"/>
              </a:rPr>
              <a:t>tumor</a:t>
            </a:r>
            <a:r>
              <a:rPr lang="en-IN" sz="1200" i="1" kern="1200" baseline="0" dirty="0" smtClean="0">
                <a:solidFill>
                  <a:schemeClr val="tx1"/>
                </a:solidFill>
                <a:latin typeface="+mn-lt"/>
                <a:ea typeface="+mn-ea"/>
                <a:cs typeface="+mn-cs"/>
              </a:rPr>
              <a:t>.</a:t>
            </a:r>
          </a:p>
          <a:p>
            <a:r>
              <a:rPr lang="en-IN" sz="1200" i="1" kern="1200" baseline="0" dirty="0" smtClean="0">
                <a:solidFill>
                  <a:schemeClr val="tx1"/>
                </a:solidFill>
                <a:latin typeface="+mn-lt"/>
                <a:ea typeface="+mn-ea"/>
                <a:cs typeface="+mn-cs"/>
              </a:rPr>
              <a:t>Note extension from 4th V</a:t>
            </a:r>
          </a:p>
          <a:p>
            <a:r>
              <a:rPr lang="en-IN" sz="1200" i="1" kern="1200" baseline="0" dirty="0" smtClean="0">
                <a:solidFill>
                  <a:schemeClr val="tx1"/>
                </a:solidFill>
                <a:latin typeface="+mn-lt"/>
                <a:ea typeface="+mn-ea"/>
                <a:cs typeface="+mn-cs"/>
              </a:rPr>
              <a:t>(open arrow) through</a:t>
            </a:r>
          </a:p>
          <a:p>
            <a:r>
              <a:rPr lang="en-IN" sz="1200" i="1" kern="1200" baseline="0" dirty="0" smtClean="0">
                <a:solidFill>
                  <a:schemeClr val="tx1"/>
                </a:solidFill>
                <a:latin typeface="+mn-lt"/>
                <a:ea typeface="+mn-ea"/>
                <a:cs typeface="+mn-cs"/>
              </a:rPr>
              <a:t>foramen of </a:t>
            </a:r>
            <a:r>
              <a:rPr lang="en-IN" sz="1200" i="1" kern="1200" baseline="0" dirty="0" err="1" smtClean="0">
                <a:solidFill>
                  <a:schemeClr val="tx1"/>
                </a:solidFill>
                <a:latin typeface="+mn-lt"/>
                <a:ea typeface="+mn-ea"/>
                <a:cs typeface="+mn-cs"/>
              </a:rPr>
              <a:t>Luschka</a:t>
            </a:r>
            <a:r>
              <a:rPr lang="en-IN" sz="1200" i="1" kern="1200" baseline="0" dirty="0" smtClean="0">
                <a:solidFill>
                  <a:schemeClr val="tx1"/>
                </a:solidFill>
                <a:latin typeface="+mn-lt"/>
                <a:ea typeface="+mn-ea"/>
                <a:cs typeface="+mn-cs"/>
              </a:rPr>
              <a:t> into CPA</a:t>
            </a:r>
          </a:p>
          <a:p>
            <a:r>
              <a:rPr lang="en-IN" sz="1200" i="1" kern="1200" baseline="0" dirty="0" smtClean="0">
                <a:solidFill>
                  <a:schemeClr val="tx1"/>
                </a:solidFill>
                <a:latin typeface="+mn-lt"/>
                <a:ea typeface="+mn-ea"/>
                <a:cs typeface="+mn-cs"/>
              </a:rPr>
              <a:t>cistern (</a:t>
            </a:r>
            <a:endParaRPr lang="en-IN" dirty="0" smtClean="0"/>
          </a:p>
          <a:p>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23</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Suppliied</a:t>
            </a:r>
            <a:r>
              <a:rPr lang="en-US" dirty="0" smtClean="0"/>
              <a:t> by</a:t>
            </a:r>
            <a:r>
              <a:rPr lang="en-US" baseline="0" dirty="0" smtClean="0"/>
              <a:t> vessels lacking a </a:t>
            </a:r>
            <a:r>
              <a:rPr lang="en-US" baseline="0" dirty="0" err="1" smtClean="0"/>
              <a:t>bbb</a:t>
            </a:r>
            <a:r>
              <a:rPr lang="en-US" baseline="0" dirty="0" smtClean="0"/>
              <a:t> have open tight junction so intense enhancement and </a:t>
            </a:r>
            <a:r>
              <a:rPr lang="en-US" baseline="0" dirty="0" err="1" smtClean="0"/>
              <a:t>proteinaceous</a:t>
            </a:r>
            <a:r>
              <a:rPr lang="en-US" baseline="0" dirty="0" smtClean="0"/>
              <a:t> fluid in the cyst</a:t>
            </a:r>
            <a:endParaRPr lang="en-IN" dirty="0"/>
          </a:p>
        </p:txBody>
      </p:sp>
      <p:sp>
        <p:nvSpPr>
          <p:cNvPr id="4" name="Slide Number Placeholder 3"/>
          <p:cNvSpPr>
            <a:spLocks noGrp="1"/>
          </p:cNvSpPr>
          <p:nvPr>
            <p:ph type="sldNum" sz="quarter" idx="10"/>
          </p:nvPr>
        </p:nvSpPr>
        <p:spPr/>
        <p:txBody>
          <a:bodyPr/>
          <a:lstStyle/>
          <a:p>
            <a:fld id="{533EA66E-70B4-49EB-9BED-DBFACE034F87}" type="slidenum">
              <a:rPr lang="en-IN" smtClean="0"/>
              <a:pPr/>
              <a:t>32</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6459895-2018-498A-AF22-A090464AC282}" type="datetimeFigureOut">
              <a:rPr lang="en-US" smtClean="0"/>
              <a:pPr/>
              <a:t>23-Jun-16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3A80833-40DE-4074-8386-DEBF65A5B8E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459895-2018-498A-AF22-A090464AC282}" type="datetimeFigureOut">
              <a:rPr lang="en-US" smtClean="0"/>
              <a:pPr/>
              <a:t>23-Jun-16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80833-40DE-4074-8386-DEBF65A5B8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459895-2018-498A-AF22-A090464AC282}" type="datetimeFigureOut">
              <a:rPr lang="en-US" smtClean="0"/>
              <a:pPr/>
              <a:t>23-Jun-16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80833-40DE-4074-8386-DEBF65A5B8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459895-2018-498A-AF22-A090464AC282}" type="datetimeFigureOut">
              <a:rPr lang="en-US" smtClean="0"/>
              <a:pPr/>
              <a:t>23-Jun-16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80833-40DE-4074-8386-DEBF65A5B8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6459895-2018-498A-AF22-A090464AC282}" type="datetimeFigureOut">
              <a:rPr lang="en-US" smtClean="0"/>
              <a:pPr/>
              <a:t>23-Jun-16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80833-40DE-4074-8386-DEBF65A5B8E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6459895-2018-498A-AF22-A090464AC282}" type="datetimeFigureOut">
              <a:rPr lang="en-US" smtClean="0"/>
              <a:pPr/>
              <a:t>23-Jun-16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80833-40DE-4074-8386-DEBF65A5B8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6459895-2018-498A-AF22-A090464AC282}" type="datetimeFigureOut">
              <a:rPr lang="en-US" smtClean="0"/>
              <a:pPr/>
              <a:t>23-Jun-16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A80833-40DE-4074-8386-DEBF65A5B8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86459895-2018-498A-AF22-A090464AC282}" type="datetimeFigureOut">
              <a:rPr lang="en-US" smtClean="0"/>
              <a:pPr/>
              <a:t>23-Jun-16</a:t>
            </a:fld>
            <a:endParaRPr lang="en-US"/>
          </a:p>
        </p:txBody>
      </p:sp>
      <p:sp>
        <p:nvSpPr>
          <p:cNvPr id="8" name="Slide Number Placeholder 7"/>
          <p:cNvSpPr>
            <a:spLocks noGrp="1"/>
          </p:cNvSpPr>
          <p:nvPr>
            <p:ph type="sldNum" sz="quarter" idx="11"/>
          </p:nvPr>
        </p:nvSpPr>
        <p:spPr/>
        <p:txBody>
          <a:bodyPr/>
          <a:lstStyle/>
          <a:p>
            <a:fld id="{43A80833-40DE-4074-8386-DEBF65A5B8E1}"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459895-2018-498A-AF22-A090464AC282}" type="datetimeFigureOut">
              <a:rPr lang="en-US" smtClean="0"/>
              <a:pPr/>
              <a:t>23-Jun-16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A80833-40DE-4074-8386-DEBF65A5B8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6459895-2018-498A-AF22-A090464AC282}" type="datetimeFigureOut">
              <a:rPr lang="en-US" smtClean="0"/>
              <a:pPr/>
              <a:t>23-Jun-16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43A80833-40DE-4074-8386-DEBF65A5B8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86459895-2018-498A-AF22-A090464AC282}" type="datetimeFigureOut">
              <a:rPr lang="en-US" smtClean="0"/>
              <a:pPr/>
              <a:t>23-Jun-16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80833-40DE-4074-8386-DEBF65A5B8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86459895-2018-498A-AF22-A090464AC282}" type="datetimeFigureOut">
              <a:rPr lang="en-US" smtClean="0"/>
              <a:pPr/>
              <a:t>23-Jun-16</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43A80833-40DE-4074-8386-DEBF65A5B8E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9064" y="3337560"/>
            <a:ext cx="7800536" cy="2301240"/>
          </a:xfrm>
        </p:spPr>
        <p:txBody>
          <a:bodyPr>
            <a:noAutofit/>
          </a:bodyPr>
          <a:lstStyle/>
          <a:p>
            <a:r>
              <a:rPr sz="2800" smtClean="0"/>
              <a:t/>
            </a:r>
            <a:br>
              <a:rPr sz="2800" smtClean="0"/>
            </a:br>
            <a:r>
              <a:rPr sz="2800" smtClean="0"/>
              <a:t/>
            </a:r>
            <a:br>
              <a:rPr sz="2800" smtClean="0"/>
            </a:br>
            <a:r>
              <a:rPr sz="2800" smtClean="0"/>
              <a:t/>
            </a:r>
            <a:br>
              <a:rPr sz="2800" smtClean="0"/>
            </a:br>
            <a:r>
              <a:rPr sz="2800" smtClean="0"/>
              <a:t>by </a:t>
            </a:r>
            <a:r>
              <a:rPr sz="2400" smtClean="0"/>
              <a:t>dr sagar m raul</a:t>
            </a:r>
            <a:br>
              <a:rPr sz="2400" smtClean="0"/>
            </a:br>
            <a:r>
              <a:rPr sz="2800" smtClean="0"/>
              <a:t>pg teacher dr manali rahalkar</a:t>
            </a:r>
            <a:r>
              <a:rPr lang="en-US" sz="2800" dirty="0" smtClean="0"/>
              <a:t/>
            </a:r>
            <a:br>
              <a:rPr lang="en-US" sz="2800" dirty="0" smtClean="0"/>
            </a:br>
            <a:endParaRPr lang="en-IN" sz="2800" dirty="0"/>
          </a:p>
        </p:txBody>
      </p:sp>
      <p:sp>
        <p:nvSpPr>
          <p:cNvPr id="5" name="Subtitle 4"/>
          <p:cNvSpPr>
            <a:spLocks noGrp="1"/>
          </p:cNvSpPr>
          <p:nvPr>
            <p:ph type="subTitle" idx="1"/>
          </p:nvPr>
        </p:nvSpPr>
        <p:spPr>
          <a:xfrm>
            <a:off x="1219200" y="1066800"/>
            <a:ext cx="6480048" cy="1752600"/>
          </a:xfrm>
        </p:spPr>
        <p:txBody>
          <a:bodyPr>
            <a:normAutofit/>
          </a:bodyPr>
          <a:lstStyle/>
          <a:p>
            <a:r>
              <a:rPr lang="en-US" sz="3600" dirty="0" smtClean="0">
                <a:solidFill>
                  <a:schemeClr val="tx2">
                    <a:lumMod val="90000"/>
                  </a:schemeClr>
                </a:solidFill>
              </a:rPr>
              <a:t>POSTERIOR CRANIAL FOSSA or INFRA TENTORIAL TUMORS</a:t>
            </a:r>
            <a:endParaRPr lang="en-IN" sz="3600"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990600"/>
          </a:xfrm>
        </p:spPr>
        <p:txBody>
          <a:bodyPr>
            <a:normAutofit/>
          </a:bodyPr>
          <a:lstStyle/>
          <a:p>
            <a:pPr algn="ctr"/>
            <a:r>
              <a:rPr lang="en-US" sz="5400" b="1" u="sng" dirty="0" smtClean="0">
                <a:solidFill>
                  <a:srgbClr val="00B0F0"/>
                </a:solidFill>
              </a:rPr>
              <a:t>Medulloblastoma</a:t>
            </a:r>
            <a:endParaRPr lang="en-IN" sz="5400" b="1" u="sng" dirty="0">
              <a:solidFill>
                <a:srgbClr val="00B0F0"/>
              </a:solidFill>
            </a:endParaRPr>
          </a:p>
        </p:txBody>
      </p:sp>
      <p:sp>
        <p:nvSpPr>
          <p:cNvPr id="3" name="Content Placeholder 2"/>
          <p:cNvSpPr>
            <a:spLocks noGrp="1"/>
          </p:cNvSpPr>
          <p:nvPr>
            <p:ph idx="1"/>
          </p:nvPr>
        </p:nvSpPr>
        <p:spPr>
          <a:xfrm>
            <a:off x="228600" y="990600"/>
            <a:ext cx="8915400" cy="5638800"/>
          </a:xfrm>
        </p:spPr>
        <p:txBody>
          <a:bodyPr>
            <a:normAutofit/>
          </a:bodyPr>
          <a:lstStyle/>
          <a:p>
            <a:r>
              <a:rPr lang="en-IN" sz="3600" dirty="0" smtClean="0"/>
              <a:t>IMAGING </a:t>
            </a:r>
          </a:p>
          <a:p>
            <a:pPr>
              <a:buNone/>
            </a:pPr>
            <a:r>
              <a:rPr lang="en-IN" sz="3600" dirty="0" smtClean="0"/>
              <a:t>Well circumscribed midline mass filling fourth ventricle, extension through Foramen of </a:t>
            </a:r>
            <a:r>
              <a:rPr lang="en-IN" sz="3600" dirty="0" err="1" smtClean="0"/>
              <a:t>Magendie</a:t>
            </a:r>
            <a:r>
              <a:rPr lang="en-IN" sz="3600" dirty="0" smtClean="0"/>
              <a:t> into </a:t>
            </a:r>
            <a:r>
              <a:rPr lang="en-IN" sz="3600" dirty="0" err="1" smtClean="0"/>
              <a:t>cisterna</a:t>
            </a:r>
            <a:r>
              <a:rPr lang="en-IN" sz="3600" dirty="0" smtClean="0"/>
              <a:t> magna.</a:t>
            </a:r>
          </a:p>
          <a:p>
            <a:pPr>
              <a:buNone/>
            </a:pPr>
            <a:r>
              <a:rPr lang="en-IN" sz="3600" dirty="0" smtClean="0"/>
              <a:t>CT- MB is highly cellular and appears homogenously </a:t>
            </a:r>
            <a:r>
              <a:rPr lang="en-IN" sz="3600" dirty="0" err="1" smtClean="0"/>
              <a:t>iso-hyperdense</a:t>
            </a:r>
            <a:r>
              <a:rPr lang="en-IN" sz="3600" dirty="0" smtClean="0"/>
              <a:t>.</a:t>
            </a:r>
          </a:p>
          <a:p>
            <a:pPr>
              <a:buNone/>
            </a:pPr>
            <a:r>
              <a:rPr lang="en-IN" sz="3600" dirty="0" smtClean="0"/>
              <a:t>MRI- </a:t>
            </a:r>
            <a:r>
              <a:rPr lang="en-IN" sz="3600" dirty="0" err="1" smtClean="0"/>
              <a:t>Iso-hypointense</a:t>
            </a:r>
            <a:r>
              <a:rPr lang="en-IN" sz="3600" dirty="0" smtClean="0"/>
              <a:t> on T1 and T2.</a:t>
            </a:r>
          </a:p>
          <a:p>
            <a:pPr>
              <a:buNone/>
            </a:pPr>
            <a:r>
              <a:rPr lang="en-IN" sz="3600" dirty="0" smtClean="0"/>
              <a:t>  moderate enhancement on contrast </a:t>
            </a:r>
            <a:r>
              <a:rPr lang="en-IN" sz="3600" dirty="0" err="1" smtClean="0"/>
              <a:t>adm</a:t>
            </a:r>
            <a:r>
              <a:rPr lang="en-IN" sz="3600" dirty="0" smtClean="0"/>
              <a:t>.</a:t>
            </a:r>
          </a:p>
          <a:p>
            <a:pPr>
              <a:buNone/>
            </a:pPr>
            <a:endParaRPr lang="en-IN" sz="3600" dirty="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33400"/>
            <a:ext cx="4437433" cy="646331"/>
          </a:xfrm>
          <a:prstGeom prst="rect">
            <a:avLst/>
          </a:prstGeom>
          <a:noFill/>
        </p:spPr>
        <p:txBody>
          <a:bodyPr wrap="none" rtlCol="0">
            <a:spAutoFit/>
          </a:bodyPr>
          <a:lstStyle/>
          <a:p>
            <a:r>
              <a:rPr lang="en-US" sz="3600" b="1" dirty="0" smtClean="0"/>
              <a:t>Extra-axial - Solid</a:t>
            </a:r>
            <a:endParaRPr lang="en-US" sz="3600" b="1" dirty="0"/>
          </a:p>
        </p:txBody>
      </p:sp>
      <p:sp>
        <p:nvSpPr>
          <p:cNvPr id="5" name="Rectangle 4"/>
          <p:cNvSpPr/>
          <p:nvPr/>
        </p:nvSpPr>
        <p:spPr>
          <a:xfrm>
            <a:off x="990600" y="1600200"/>
            <a:ext cx="2638864" cy="461665"/>
          </a:xfrm>
          <a:prstGeom prst="rect">
            <a:avLst/>
          </a:prstGeom>
        </p:spPr>
        <p:txBody>
          <a:bodyPr wrap="none">
            <a:spAutoFit/>
          </a:bodyPr>
          <a:lstStyle/>
          <a:p>
            <a:r>
              <a:rPr lang="en-US" sz="2400" b="1" dirty="0" smtClean="0"/>
              <a:t>T1 </a:t>
            </a:r>
            <a:r>
              <a:rPr lang="en-US" sz="2400" b="1" dirty="0" err="1" smtClean="0"/>
              <a:t>Hypointense</a:t>
            </a:r>
            <a:endParaRPr lang="en-US" sz="2400" b="1" dirty="0"/>
          </a:p>
        </p:txBody>
      </p:sp>
      <p:sp>
        <p:nvSpPr>
          <p:cNvPr id="6" name="Rectangle 5"/>
          <p:cNvSpPr/>
          <p:nvPr/>
        </p:nvSpPr>
        <p:spPr>
          <a:xfrm>
            <a:off x="5410200" y="1600200"/>
            <a:ext cx="2937022" cy="461665"/>
          </a:xfrm>
          <a:prstGeom prst="rect">
            <a:avLst/>
          </a:prstGeom>
        </p:spPr>
        <p:txBody>
          <a:bodyPr wrap="none">
            <a:spAutoFit/>
          </a:bodyPr>
          <a:lstStyle/>
          <a:p>
            <a:r>
              <a:rPr lang="en-US" sz="2400" b="1" dirty="0" smtClean="0"/>
              <a:t>T1 </a:t>
            </a:r>
            <a:r>
              <a:rPr lang="en-US" sz="2400" b="1" dirty="0" err="1" smtClean="0"/>
              <a:t>hyperintensity</a:t>
            </a:r>
            <a:endParaRPr lang="en-US" sz="2400" b="1" dirty="0"/>
          </a:p>
        </p:txBody>
      </p:sp>
      <p:sp>
        <p:nvSpPr>
          <p:cNvPr id="7" name="Content Placeholder 2"/>
          <p:cNvSpPr>
            <a:spLocks noGrp="1"/>
          </p:cNvSpPr>
          <p:nvPr>
            <p:ph idx="1"/>
          </p:nvPr>
        </p:nvSpPr>
        <p:spPr>
          <a:xfrm>
            <a:off x="5105400" y="2438400"/>
            <a:ext cx="3810000" cy="4059936"/>
          </a:xfrm>
        </p:spPr>
        <p:txBody>
          <a:bodyPr>
            <a:normAutofit lnSpcReduction="10000"/>
          </a:bodyPr>
          <a:lstStyle/>
          <a:p>
            <a:r>
              <a:rPr lang="en-US" sz="2000" dirty="0" smtClean="0"/>
              <a:t>Homogenous, inverts on FS  </a:t>
            </a:r>
            <a:r>
              <a:rPr lang="en-US" sz="2000" dirty="0" err="1" smtClean="0"/>
              <a:t>Lipoma</a:t>
            </a:r>
            <a:endParaRPr lang="en-US" sz="2000" dirty="0" smtClean="0"/>
          </a:p>
          <a:p>
            <a:endParaRPr lang="en-US" sz="2000" dirty="0" smtClean="0"/>
          </a:p>
          <a:p>
            <a:endParaRPr lang="en-US" sz="2000" dirty="0" smtClean="0"/>
          </a:p>
          <a:p>
            <a:endParaRPr lang="en-US" sz="2000" dirty="0" smtClean="0"/>
          </a:p>
          <a:p>
            <a:r>
              <a:rPr lang="en-US" sz="2000" dirty="0" err="1" smtClean="0"/>
              <a:t>Heterogenous</a:t>
            </a:r>
            <a:r>
              <a:rPr lang="en-US" sz="2000" dirty="0" smtClean="0"/>
              <a:t> , Not inverting on FS </a:t>
            </a:r>
          </a:p>
          <a:p>
            <a:pPr>
              <a:buFont typeface="Wingdings" pitchFamily="2" charset="2"/>
              <a:buChar char="Ø"/>
            </a:pPr>
            <a:r>
              <a:rPr lang="en-US" sz="2000" dirty="0" err="1" smtClean="0"/>
              <a:t>Paraganglioma</a:t>
            </a:r>
            <a:r>
              <a:rPr lang="en-US" sz="2000" dirty="0" smtClean="0"/>
              <a:t> - </a:t>
            </a:r>
            <a:r>
              <a:rPr lang="en-US" sz="2000" dirty="0" err="1" smtClean="0"/>
              <a:t>Epicentre</a:t>
            </a:r>
            <a:r>
              <a:rPr lang="en-US" sz="2000" dirty="0" smtClean="0"/>
              <a:t> at jugular foramen, Salt and pepper appearance, Flow-voids</a:t>
            </a:r>
          </a:p>
          <a:p>
            <a:pPr>
              <a:buFont typeface="Wingdings" pitchFamily="2" charset="2"/>
              <a:buChar char="Ø"/>
            </a:pPr>
            <a:r>
              <a:rPr lang="en-US" sz="2000" dirty="0" smtClean="0"/>
              <a:t>Melanoma </a:t>
            </a:r>
          </a:p>
        </p:txBody>
      </p:sp>
      <p:sp>
        <p:nvSpPr>
          <p:cNvPr id="15" name="TextBox 14"/>
          <p:cNvSpPr txBox="1"/>
          <p:nvPr/>
        </p:nvSpPr>
        <p:spPr>
          <a:xfrm>
            <a:off x="685800" y="2667000"/>
            <a:ext cx="4077331" cy="707886"/>
          </a:xfrm>
          <a:prstGeom prst="rect">
            <a:avLst/>
          </a:prstGeom>
          <a:noFill/>
        </p:spPr>
        <p:txBody>
          <a:bodyPr wrap="square" rtlCol="0">
            <a:spAutoFit/>
          </a:bodyPr>
          <a:lstStyle/>
          <a:p>
            <a:pPr>
              <a:buFont typeface="Arial" pitchFamily="34" charset="0"/>
              <a:buChar char="•"/>
            </a:pPr>
            <a:r>
              <a:rPr lang="en-US" sz="2000" dirty="0" smtClean="0"/>
              <a:t> Ice-cream cone - </a:t>
            </a:r>
            <a:r>
              <a:rPr lang="en-US" sz="2000" dirty="0" err="1" smtClean="0"/>
              <a:t>Schwannoma</a:t>
            </a:r>
            <a:endParaRPr lang="en-US" sz="2000" dirty="0" smtClean="0"/>
          </a:p>
          <a:p>
            <a:endParaRPr lang="en-US" sz="2000" dirty="0"/>
          </a:p>
        </p:txBody>
      </p:sp>
      <p:sp>
        <p:nvSpPr>
          <p:cNvPr id="16" name="TextBox 15"/>
          <p:cNvSpPr txBox="1"/>
          <p:nvPr/>
        </p:nvSpPr>
        <p:spPr>
          <a:xfrm>
            <a:off x="762000" y="3962400"/>
            <a:ext cx="3076483" cy="707886"/>
          </a:xfrm>
          <a:prstGeom prst="rect">
            <a:avLst/>
          </a:prstGeom>
          <a:noFill/>
        </p:spPr>
        <p:txBody>
          <a:bodyPr wrap="none" rtlCol="0">
            <a:spAutoFit/>
          </a:bodyPr>
          <a:lstStyle/>
          <a:p>
            <a:pPr>
              <a:buFont typeface="Arial" pitchFamily="34" charset="0"/>
              <a:buChar char="•"/>
            </a:pPr>
            <a:r>
              <a:rPr lang="en-US" sz="2000" dirty="0" smtClean="0"/>
              <a:t> Dural tail - </a:t>
            </a:r>
            <a:r>
              <a:rPr lang="en-US" sz="2000" dirty="0" err="1" smtClean="0"/>
              <a:t>Meningioma</a:t>
            </a:r>
            <a:endParaRPr lang="en-US" sz="2000" dirty="0" smtClean="0"/>
          </a:p>
          <a:p>
            <a:endParaRPr lang="en-US" sz="2000" dirty="0"/>
          </a:p>
        </p:txBody>
      </p:sp>
      <p:sp>
        <p:nvSpPr>
          <p:cNvPr id="17" name="TextBox 16"/>
          <p:cNvSpPr txBox="1"/>
          <p:nvPr/>
        </p:nvSpPr>
        <p:spPr>
          <a:xfrm>
            <a:off x="685800" y="4953000"/>
            <a:ext cx="4182555" cy="707886"/>
          </a:xfrm>
          <a:prstGeom prst="rect">
            <a:avLst/>
          </a:prstGeom>
          <a:noFill/>
        </p:spPr>
        <p:txBody>
          <a:bodyPr wrap="none" rtlCol="0">
            <a:spAutoFit/>
          </a:bodyPr>
          <a:lstStyle/>
          <a:p>
            <a:pPr>
              <a:buFont typeface="Arial" pitchFamily="34" charset="0"/>
              <a:buChar char="•"/>
            </a:pPr>
            <a:r>
              <a:rPr lang="en-US" sz="2000" dirty="0" smtClean="0"/>
              <a:t> Irregular bone destruction - ELST</a:t>
            </a:r>
          </a:p>
          <a:p>
            <a:endParaRPr lang="en-US" sz="2000" dirty="0"/>
          </a:p>
        </p:txBody>
      </p:sp>
      <p:sp>
        <p:nvSpPr>
          <p:cNvPr id="18" name="Left-Right Arrow 17"/>
          <p:cNvSpPr/>
          <p:nvPr/>
        </p:nvSpPr>
        <p:spPr>
          <a:xfrm>
            <a:off x="3581400" y="1676400"/>
            <a:ext cx="1828800" cy="304800"/>
          </a:xfrm>
          <a:prstGeom prst="leftRightArrow">
            <a:avLst>
              <a:gd name="adj1" fmla="val 1288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4495800" y="1295400"/>
            <a:ext cx="45719"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90600" y="1600200"/>
            <a:ext cx="2514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10200" y="1600200"/>
            <a:ext cx="2895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5800" y="2590800"/>
            <a:ext cx="3810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5800" y="3886200"/>
            <a:ext cx="3124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85800" y="4876800"/>
            <a:ext cx="4191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181600" y="2438400"/>
            <a:ext cx="35814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81600" y="4038600"/>
            <a:ext cx="35814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304800" y="1905000"/>
            <a:ext cx="45719" cy="3200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8839201" y="1828800"/>
            <a:ext cx="76199" cy="2514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8305800" y="1828800"/>
            <a:ext cx="533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381000" y="2819400"/>
            <a:ext cx="304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381000" y="4114800"/>
            <a:ext cx="304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381000" y="5029200"/>
            <a:ext cx="304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eft Arrow 32"/>
          <p:cNvSpPr/>
          <p:nvPr/>
        </p:nvSpPr>
        <p:spPr>
          <a:xfrm>
            <a:off x="8610600" y="2971800"/>
            <a:ext cx="228600"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Arrow 33"/>
          <p:cNvSpPr/>
          <p:nvPr/>
        </p:nvSpPr>
        <p:spPr>
          <a:xfrm>
            <a:off x="8610600" y="4267200"/>
            <a:ext cx="228600"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Arrow 35"/>
          <p:cNvSpPr/>
          <p:nvPr/>
        </p:nvSpPr>
        <p:spPr>
          <a:xfrm>
            <a:off x="381000" y="1828800"/>
            <a:ext cx="609600"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smtClean="0">
                <a:solidFill>
                  <a:srgbClr val="00B0F0"/>
                </a:solidFill>
              </a:rPr>
              <a:t>Choroid plexus </a:t>
            </a:r>
            <a:r>
              <a:rPr lang="en-US" sz="4800" b="1" u="sng" dirty="0" err="1" smtClean="0">
                <a:solidFill>
                  <a:srgbClr val="00B0F0"/>
                </a:solidFill>
              </a:rPr>
              <a:t>papilloma</a:t>
            </a:r>
            <a:endParaRPr lang="en-IN" sz="4800" b="1" u="sng" dirty="0">
              <a:solidFill>
                <a:srgbClr val="00B0F0"/>
              </a:solidFill>
            </a:endParaRPr>
          </a:p>
        </p:txBody>
      </p:sp>
      <p:sp>
        <p:nvSpPr>
          <p:cNvPr id="3" name="Content Placeholder 2"/>
          <p:cNvSpPr>
            <a:spLocks noGrp="1"/>
          </p:cNvSpPr>
          <p:nvPr>
            <p:ph idx="1"/>
          </p:nvPr>
        </p:nvSpPr>
        <p:spPr>
          <a:xfrm>
            <a:off x="457200" y="1600200"/>
            <a:ext cx="8458200" cy="4525963"/>
          </a:xfrm>
        </p:spPr>
        <p:txBody>
          <a:bodyPr>
            <a:normAutofit/>
          </a:bodyPr>
          <a:lstStyle/>
          <a:p>
            <a:r>
              <a:rPr lang="en-IN" dirty="0" err="1" smtClean="0"/>
              <a:t>Intraventricular</a:t>
            </a:r>
            <a:r>
              <a:rPr lang="en-IN" dirty="0" smtClean="0"/>
              <a:t>, papillary neoplasm </a:t>
            </a:r>
          </a:p>
          <a:p>
            <a:r>
              <a:rPr lang="en-IN" dirty="0" smtClean="0"/>
              <a:t>Derived from choroid plexus epithelium</a:t>
            </a:r>
          </a:p>
          <a:p>
            <a:r>
              <a:rPr lang="en-IN" dirty="0" smtClean="0"/>
              <a:t>40% fourth ventricle (posterior </a:t>
            </a:r>
            <a:r>
              <a:rPr lang="en-IN" dirty="0" err="1" smtClean="0"/>
              <a:t>medullary</a:t>
            </a:r>
            <a:r>
              <a:rPr lang="en-IN" dirty="0" smtClean="0"/>
              <a:t> velum) and foramina of </a:t>
            </a:r>
            <a:r>
              <a:rPr lang="en-IN" dirty="0" err="1" smtClean="0"/>
              <a:t>Luschka</a:t>
            </a:r>
            <a:endParaRPr lang="en-IN" dirty="0" smtClean="0"/>
          </a:p>
          <a:p>
            <a:r>
              <a:rPr lang="en-US" dirty="0" smtClean="0"/>
              <a:t>Fourth ventricular rarely in children, commonest site in adults.</a:t>
            </a:r>
            <a:endParaRPr lang="en-IN" dirty="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5334000" cy="6477000"/>
          </a:xfrm>
        </p:spPr>
        <p:txBody>
          <a:bodyPr>
            <a:normAutofit/>
          </a:bodyPr>
          <a:lstStyle/>
          <a:p>
            <a:pPr algn="ctr"/>
            <a:r>
              <a:rPr lang="en-IN" sz="3600" b="1" u="sng" dirty="0" smtClean="0">
                <a:solidFill>
                  <a:srgbClr val="00B0F0"/>
                </a:solidFill>
              </a:rPr>
              <a:t>CT:</a:t>
            </a:r>
          </a:p>
          <a:p>
            <a:r>
              <a:rPr lang="en-IN" dirty="0" err="1" smtClean="0"/>
              <a:t>Intraventricular</a:t>
            </a:r>
            <a:r>
              <a:rPr lang="en-IN" dirty="0" smtClean="0"/>
              <a:t>  mass</a:t>
            </a:r>
          </a:p>
          <a:p>
            <a:r>
              <a:rPr lang="it-IT" dirty="0" smtClean="0"/>
              <a:t> iso- or hyperdense</a:t>
            </a:r>
          </a:p>
          <a:p>
            <a:r>
              <a:rPr lang="it-IT" dirty="0" smtClean="0"/>
              <a:t>Ca++ in 25%, </a:t>
            </a:r>
          </a:p>
          <a:p>
            <a:r>
              <a:rPr lang="it-IT" dirty="0" smtClean="0"/>
              <a:t>Hydrocephalus</a:t>
            </a:r>
            <a:endParaRPr lang="en-IN" dirty="0" smtClean="0"/>
          </a:p>
          <a:p>
            <a:r>
              <a:rPr lang="en-IN" dirty="0" smtClean="0"/>
              <a:t>Intense, homogeneous enhancement</a:t>
            </a:r>
          </a:p>
          <a:p>
            <a:r>
              <a:rPr lang="en-IN" dirty="0" smtClean="0"/>
              <a:t>Heterogeneous enhancement suggests choroid plexus carcinoma</a:t>
            </a:r>
            <a:endParaRPr lang="en-IN" dirty="0"/>
          </a:p>
        </p:txBody>
      </p:sp>
      <p:pic>
        <p:nvPicPr>
          <p:cNvPr id="3074" name="Picture 2"/>
          <p:cNvPicPr>
            <a:picLocks noChangeAspect="1" noChangeArrowheads="1"/>
          </p:cNvPicPr>
          <p:nvPr/>
        </p:nvPicPr>
        <p:blipFill>
          <a:blip r:embed="rId2"/>
          <a:srcRect l="16875" t="23333" r="49375" b="19855"/>
          <a:stretch>
            <a:fillRect/>
          </a:stretch>
        </p:blipFill>
        <p:spPr bwMode="auto">
          <a:xfrm>
            <a:off x="4609322" y="1371600"/>
            <a:ext cx="4534678"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5334000" cy="6477000"/>
          </a:xfrm>
        </p:spPr>
        <p:txBody>
          <a:bodyPr>
            <a:normAutofit fontScale="92500" lnSpcReduction="10000"/>
          </a:bodyPr>
          <a:lstStyle/>
          <a:p>
            <a:pPr>
              <a:buNone/>
            </a:pPr>
            <a:endParaRPr lang="en-IN" dirty="0" smtClean="0"/>
          </a:p>
          <a:p>
            <a:pPr algn="ctr"/>
            <a:r>
              <a:rPr lang="en-IN" sz="3200" b="1" u="sng" dirty="0" smtClean="0">
                <a:solidFill>
                  <a:srgbClr val="00B0F0"/>
                </a:solidFill>
              </a:rPr>
              <a:t>MRI</a:t>
            </a:r>
          </a:p>
          <a:p>
            <a:r>
              <a:rPr lang="en-IN" dirty="0" smtClean="0"/>
              <a:t>Well delineated, </a:t>
            </a:r>
            <a:r>
              <a:rPr lang="en-IN" dirty="0" err="1" smtClean="0"/>
              <a:t>lobulated</a:t>
            </a:r>
            <a:r>
              <a:rPr lang="en-IN" dirty="0" smtClean="0"/>
              <a:t> mass</a:t>
            </a:r>
          </a:p>
          <a:p>
            <a:r>
              <a:rPr lang="en-IN" dirty="0" smtClean="0"/>
              <a:t>Iso- to hypointense on T1W</a:t>
            </a:r>
          </a:p>
          <a:p>
            <a:r>
              <a:rPr lang="en-IN" dirty="0" smtClean="0"/>
              <a:t>CSF trapped between papillae =:&gt; a mottled appearance</a:t>
            </a:r>
          </a:p>
          <a:p>
            <a:r>
              <a:rPr lang="en-US" dirty="0" smtClean="0"/>
              <a:t>T2WI: </a:t>
            </a:r>
            <a:r>
              <a:rPr lang="en-IN" dirty="0" smtClean="0"/>
              <a:t>Internal linear and branching vascular flow voids</a:t>
            </a:r>
          </a:p>
          <a:p>
            <a:r>
              <a:rPr lang="en-IN" dirty="0" smtClean="0"/>
              <a:t>Robust homogeneous enhancement</a:t>
            </a:r>
          </a:p>
          <a:p>
            <a:r>
              <a:rPr lang="en-IN" dirty="0" smtClean="0"/>
              <a:t>Imaging alone cannot reliably distinguish CPP from CPCA</a:t>
            </a:r>
          </a:p>
          <a:p>
            <a:r>
              <a:rPr lang="pt-BR" dirty="0" smtClean="0"/>
              <a:t> Final diagnosis is histologic</a:t>
            </a:r>
            <a:endParaRPr lang="en-IN" dirty="0"/>
          </a:p>
        </p:txBody>
      </p:sp>
      <p:pic>
        <p:nvPicPr>
          <p:cNvPr id="4" name="Picture 2"/>
          <p:cNvPicPr>
            <a:picLocks noChangeAspect="1" noChangeArrowheads="1"/>
          </p:cNvPicPr>
          <p:nvPr/>
        </p:nvPicPr>
        <p:blipFill>
          <a:blip r:embed="rId2"/>
          <a:srcRect l="37755" t="24071" r="33674" b="22927"/>
          <a:stretch>
            <a:fillRect/>
          </a:stretch>
        </p:blipFill>
        <p:spPr bwMode="auto">
          <a:xfrm>
            <a:off x="5105400" y="1143000"/>
            <a:ext cx="403860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066800"/>
          </a:xfrm>
        </p:spPr>
        <p:txBody>
          <a:bodyPr/>
          <a:lstStyle/>
          <a:p>
            <a:pPr algn="ctr"/>
            <a:r>
              <a:rPr lang="en-US" b="1" u="sng" dirty="0" err="1" smtClean="0">
                <a:solidFill>
                  <a:srgbClr val="00B0F0"/>
                </a:solidFill>
              </a:rPr>
              <a:t>Paraganglioma</a:t>
            </a:r>
            <a:endParaRPr lang="en-US" b="1" u="sng" dirty="0">
              <a:solidFill>
                <a:srgbClr val="00B0F0"/>
              </a:solidFill>
            </a:endParaRPr>
          </a:p>
        </p:txBody>
      </p:sp>
      <p:sp>
        <p:nvSpPr>
          <p:cNvPr id="3" name="Content Placeholder 2"/>
          <p:cNvSpPr>
            <a:spLocks noGrp="1"/>
          </p:cNvSpPr>
          <p:nvPr>
            <p:ph idx="1"/>
          </p:nvPr>
        </p:nvSpPr>
        <p:spPr>
          <a:xfrm>
            <a:off x="228600" y="1371600"/>
            <a:ext cx="8915400" cy="5202936"/>
          </a:xfrm>
        </p:spPr>
        <p:txBody>
          <a:bodyPr>
            <a:normAutofit/>
          </a:bodyPr>
          <a:lstStyle/>
          <a:p>
            <a:r>
              <a:rPr lang="en-US" dirty="0" err="1" smtClean="0"/>
              <a:t>Tumours</a:t>
            </a:r>
            <a:r>
              <a:rPr lang="en-US" dirty="0" smtClean="0"/>
              <a:t> of chemoreceptor system</a:t>
            </a:r>
          </a:p>
          <a:p>
            <a:r>
              <a:rPr lang="en-US" dirty="0" smtClean="0"/>
              <a:t>May be </a:t>
            </a:r>
            <a:r>
              <a:rPr lang="en-US" dirty="0" err="1" smtClean="0"/>
              <a:t>multicentric</a:t>
            </a:r>
            <a:r>
              <a:rPr lang="en-US" dirty="0" smtClean="0"/>
              <a:t> (10% /25-50%)</a:t>
            </a:r>
          </a:p>
          <a:p>
            <a:r>
              <a:rPr lang="en-IN" dirty="0" smtClean="0"/>
              <a:t>At jugular foramen along the </a:t>
            </a:r>
            <a:r>
              <a:rPr lang="en-IN" dirty="0" err="1" smtClean="0"/>
              <a:t>vagus</a:t>
            </a:r>
            <a:r>
              <a:rPr lang="en-IN" dirty="0" smtClean="0"/>
              <a:t> nerve (</a:t>
            </a:r>
            <a:r>
              <a:rPr lang="en-IN" dirty="0" err="1" smtClean="0"/>
              <a:t>glomus</a:t>
            </a:r>
            <a:r>
              <a:rPr lang="en-IN" dirty="0" smtClean="0"/>
              <a:t> </a:t>
            </a:r>
            <a:r>
              <a:rPr lang="en-IN" dirty="0" err="1" smtClean="0"/>
              <a:t>jugulare</a:t>
            </a:r>
            <a:r>
              <a:rPr lang="en-IN" dirty="0" smtClean="0"/>
              <a:t> </a:t>
            </a:r>
            <a:r>
              <a:rPr lang="en-IN" dirty="0" err="1" smtClean="0"/>
              <a:t>tumor</a:t>
            </a:r>
            <a:r>
              <a:rPr lang="en-IN" dirty="0" smtClean="0"/>
              <a:t>) </a:t>
            </a:r>
          </a:p>
          <a:p>
            <a:r>
              <a:rPr lang="en-IN" dirty="0" smtClean="0"/>
              <a:t>Along the Jacobson nerve on the promontory of the middle ear (</a:t>
            </a:r>
            <a:r>
              <a:rPr lang="en-IN" dirty="0" err="1" smtClean="0"/>
              <a:t>glomus</a:t>
            </a:r>
            <a:r>
              <a:rPr lang="en-IN" dirty="0" smtClean="0"/>
              <a:t> </a:t>
            </a:r>
            <a:r>
              <a:rPr lang="en-IN" dirty="0" err="1" smtClean="0"/>
              <a:t>tympanicum</a:t>
            </a:r>
            <a:r>
              <a:rPr lang="en-IN" dirty="0" smtClean="0"/>
              <a:t> </a:t>
            </a:r>
            <a:r>
              <a:rPr lang="en-IN" dirty="0" err="1" smtClean="0"/>
              <a:t>tumor</a:t>
            </a:r>
            <a:r>
              <a:rPr lang="en-IN" dirty="0" smtClean="0"/>
              <a:t>).</a:t>
            </a:r>
          </a:p>
          <a:p>
            <a:r>
              <a:rPr lang="en-IN" dirty="0" smtClean="0"/>
              <a:t>Benign but locally aggressive </a:t>
            </a:r>
            <a:r>
              <a:rPr lang="en-IN" dirty="0" err="1" smtClean="0"/>
              <a:t>tumors</a:t>
            </a:r>
            <a:r>
              <a:rPr lang="en-IN" dirty="0" smtClean="0"/>
              <a:t> </a:t>
            </a:r>
          </a:p>
          <a:p>
            <a:r>
              <a:rPr lang="en-IN" dirty="0" smtClean="0"/>
              <a:t> Can destroy the </a:t>
            </a:r>
            <a:r>
              <a:rPr lang="en-IN" dirty="0" err="1" smtClean="0"/>
              <a:t>petrous</a:t>
            </a:r>
            <a:r>
              <a:rPr lang="en-IN" dirty="0" smtClean="0"/>
              <a:t> bone</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4953000" cy="5126736"/>
          </a:xfrm>
        </p:spPr>
        <p:txBody>
          <a:bodyPr>
            <a:normAutofit/>
          </a:bodyPr>
          <a:lstStyle/>
          <a:p>
            <a:pPr algn="ctr">
              <a:buNone/>
            </a:pPr>
            <a:r>
              <a:rPr lang="en-US" sz="3200" b="1" u="sng" dirty="0" smtClean="0">
                <a:solidFill>
                  <a:srgbClr val="00B0F0"/>
                </a:solidFill>
              </a:rPr>
              <a:t>CT  </a:t>
            </a:r>
          </a:p>
          <a:p>
            <a:r>
              <a:rPr lang="en-IN" dirty="0" smtClean="0"/>
              <a:t>well-defined, enhancing soft-tissue masses</a:t>
            </a:r>
          </a:p>
          <a:p>
            <a:r>
              <a:rPr lang="en-IN" dirty="0" smtClean="0"/>
              <a:t>moth-eaten erosion of the bony margins of the site of </a:t>
            </a:r>
            <a:r>
              <a:rPr lang="en-IN" dirty="0" err="1" smtClean="0"/>
              <a:t>tumor</a:t>
            </a:r>
            <a:r>
              <a:rPr lang="en-IN" dirty="0" smtClean="0"/>
              <a:t> origin (</a:t>
            </a:r>
            <a:r>
              <a:rPr lang="en-IN" dirty="0" err="1" smtClean="0"/>
              <a:t>ie</a:t>
            </a:r>
            <a:r>
              <a:rPr lang="en-IN" dirty="0" smtClean="0"/>
              <a:t>, jugular foramen or promontory).</a:t>
            </a:r>
          </a:p>
        </p:txBody>
      </p:sp>
      <p:pic>
        <p:nvPicPr>
          <p:cNvPr id="4098" name="Picture 2"/>
          <p:cNvPicPr>
            <a:picLocks noChangeAspect="1" noChangeArrowheads="1"/>
          </p:cNvPicPr>
          <p:nvPr/>
        </p:nvPicPr>
        <p:blipFill>
          <a:blip r:embed="rId2"/>
          <a:srcRect l="16875" t="14470" r="48125" b="8739"/>
          <a:stretch>
            <a:fillRect/>
          </a:stretch>
        </p:blipFill>
        <p:spPr bwMode="auto">
          <a:xfrm>
            <a:off x="4876800" y="1295400"/>
            <a:ext cx="42672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267200"/>
            <a:ext cx="8763000" cy="2286000"/>
          </a:xfrm>
        </p:spPr>
        <p:txBody>
          <a:bodyPr>
            <a:normAutofit fontScale="92500" lnSpcReduction="20000"/>
          </a:bodyPr>
          <a:lstStyle/>
          <a:p>
            <a:pPr algn="ctr">
              <a:buNone/>
            </a:pPr>
            <a:r>
              <a:rPr lang="en-IN" sz="3200" b="1" u="sng" dirty="0" smtClean="0">
                <a:solidFill>
                  <a:srgbClr val="00B0F0"/>
                </a:solidFill>
              </a:rPr>
              <a:t>MR </a:t>
            </a:r>
          </a:p>
          <a:p>
            <a:r>
              <a:rPr lang="en-IN" dirty="0" smtClean="0"/>
              <a:t>Soft-tissue masses with </a:t>
            </a:r>
            <a:r>
              <a:rPr lang="en-IN" dirty="0" err="1" smtClean="0"/>
              <a:t>hypervascularity</a:t>
            </a:r>
            <a:r>
              <a:rPr lang="en-IN" dirty="0" smtClean="0"/>
              <a:t>; </a:t>
            </a:r>
          </a:p>
          <a:p>
            <a:r>
              <a:rPr lang="en-IN" dirty="0" err="1" smtClean="0"/>
              <a:t>Punctate</a:t>
            </a:r>
            <a:r>
              <a:rPr lang="en-IN" dirty="0" smtClean="0"/>
              <a:t> and serpentine signal voids : </a:t>
            </a:r>
            <a:r>
              <a:rPr lang="en-US" dirty="0" err="1" smtClean="0"/>
              <a:t>Speckeled</a:t>
            </a:r>
            <a:r>
              <a:rPr lang="en-US" dirty="0" smtClean="0"/>
              <a:t>/ Salt and pepper appearance</a:t>
            </a:r>
          </a:p>
          <a:p>
            <a:pPr>
              <a:buFont typeface="Wingdings" pitchFamily="2" charset="2"/>
              <a:buChar char="§"/>
            </a:pPr>
            <a:r>
              <a:rPr lang="en-US" dirty="0" smtClean="0"/>
              <a:t>Intense enhancement</a:t>
            </a:r>
            <a:endParaRPr lang="en-US" dirty="0"/>
          </a:p>
        </p:txBody>
      </p:sp>
      <p:pic>
        <p:nvPicPr>
          <p:cNvPr id="4" name="Picture 2"/>
          <p:cNvPicPr>
            <a:picLocks noChangeAspect="1" noChangeArrowheads="1"/>
          </p:cNvPicPr>
          <p:nvPr/>
        </p:nvPicPr>
        <p:blipFill>
          <a:blip r:embed="rId2"/>
          <a:srcRect/>
          <a:stretch>
            <a:fillRect/>
          </a:stretch>
        </p:blipFill>
        <p:spPr bwMode="auto">
          <a:xfrm>
            <a:off x="228600" y="228600"/>
            <a:ext cx="4038600" cy="39624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tretch>
            <a:fillRect/>
          </a:stretch>
        </p:blipFill>
        <p:spPr bwMode="auto">
          <a:xfrm>
            <a:off x="4572000" y="228600"/>
            <a:ext cx="4343400"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0" y="4191000"/>
            <a:ext cx="4878260"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THANK-YOU</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990600"/>
          </a:xfrm>
        </p:spPr>
        <p:txBody>
          <a:bodyPr>
            <a:normAutofit/>
          </a:bodyPr>
          <a:lstStyle/>
          <a:p>
            <a:pPr algn="ctr"/>
            <a:r>
              <a:rPr lang="en-US" sz="5400" b="1" u="sng" dirty="0" smtClean="0">
                <a:solidFill>
                  <a:srgbClr val="00B0F0"/>
                </a:solidFill>
              </a:rPr>
              <a:t>Medulloblastoma</a:t>
            </a:r>
            <a:endParaRPr lang="en-IN" sz="5400" b="1" u="sng" dirty="0">
              <a:solidFill>
                <a:srgbClr val="00B0F0"/>
              </a:solidFill>
            </a:endParaRPr>
          </a:p>
        </p:txBody>
      </p:sp>
      <p:sp>
        <p:nvSpPr>
          <p:cNvPr id="3" name="Content Placeholder 2"/>
          <p:cNvSpPr>
            <a:spLocks noGrp="1"/>
          </p:cNvSpPr>
          <p:nvPr>
            <p:ph idx="1"/>
          </p:nvPr>
        </p:nvSpPr>
        <p:spPr>
          <a:xfrm>
            <a:off x="228600" y="990600"/>
            <a:ext cx="8915400" cy="5638800"/>
          </a:xfrm>
        </p:spPr>
        <p:txBody>
          <a:bodyPr>
            <a:normAutofit/>
          </a:bodyPr>
          <a:lstStyle/>
          <a:p>
            <a:r>
              <a:rPr lang="en-IN" sz="3600" dirty="0" smtClean="0"/>
              <a:t>IMAGING </a:t>
            </a:r>
          </a:p>
          <a:p>
            <a:pPr>
              <a:buNone/>
            </a:pPr>
            <a:r>
              <a:rPr lang="en-IN" sz="3600" dirty="0" smtClean="0"/>
              <a:t>Calcification (20%)</a:t>
            </a:r>
          </a:p>
          <a:p>
            <a:pPr>
              <a:buNone/>
            </a:pPr>
            <a:r>
              <a:rPr lang="en-IN" sz="3600" dirty="0" smtClean="0"/>
              <a:t>Cystic and necrotic degeneration (adult)</a:t>
            </a:r>
          </a:p>
          <a:p>
            <a:pPr>
              <a:buNone/>
            </a:pPr>
            <a:r>
              <a:rPr lang="en-IN" sz="3600" dirty="0" smtClean="0"/>
              <a:t>These are responsible for signal </a:t>
            </a:r>
            <a:r>
              <a:rPr lang="en-IN" sz="3600" dirty="0" err="1" smtClean="0"/>
              <a:t>heterogenesity</a:t>
            </a:r>
            <a:r>
              <a:rPr lang="en-IN" sz="3600" dirty="0" smtClean="0"/>
              <a:t>.</a:t>
            </a:r>
          </a:p>
          <a:p>
            <a:pPr>
              <a:buNone/>
            </a:pPr>
            <a:r>
              <a:rPr lang="en-IN" sz="3600" dirty="0" smtClean="0"/>
              <a:t>Higher </a:t>
            </a:r>
            <a:r>
              <a:rPr lang="en-IN" sz="3600" dirty="0" err="1" smtClean="0"/>
              <a:t>celullarity</a:t>
            </a:r>
            <a:r>
              <a:rPr lang="en-IN" sz="3600" dirty="0" smtClean="0"/>
              <a:t> is responsible for high signal on DWI and low signal on ADC.</a:t>
            </a:r>
          </a:p>
          <a:p>
            <a:pPr>
              <a:buNone/>
            </a:pPr>
            <a:r>
              <a:rPr lang="en-IN" sz="3600" dirty="0" smtClean="0"/>
              <a:t>MR Spectroscopy- increased </a:t>
            </a:r>
            <a:r>
              <a:rPr lang="en-IN" sz="3600" dirty="0" err="1" smtClean="0"/>
              <a:t>taurine</a:t>
            </a:r>
            <a:r>
              <a:rPr lang="en-IN" sz="3600" dirty="0" smtClean="0"/>
              <a:t> and </a:t>
            </a:r>
            <a:r>
              <a:rPr lang="en-IN" sz="3600" dirty="0" err="1" smtClean="0"/>
              <a:t>choline</a:t>
            </a:r>
            <a:r>
              <a:rPr lang="en-IN" sz="3600" dirty="0" smtClean="0"/>
              <a:t> peaks.</a:t>
            </a:r>
          </a:p>
          <a:p>
            <a:pPr>
              <a:buNone/>
            </a:pPr>
            <a:endParaRPr lang="en-IN" sz="3600" dirty="0" smtClean="0"/>
          </a:p>
          <a:p>
            <a:pPr>
              <a:buNone/>
            </a:pPr>
            <a:endParaRPr lang="en-IN" sz="36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915400" cy="6324600"/>
          </a:xfrm>
        </p:spPr>
        <p:txBody>
          <a:bodyPr>
            <a:normAutofit/>
          </a:bodyPr>
          <a:lstStyle/>
          <a:p>
            <a:endParaRPr lang="en-IN" sz="3200" dirty="0" smtClean="0"/>
          </a:p>
        </p:txBody>
      </p:sp>
      <p:pic>
        <p:nvPicPr>
          <p:cNvPr id="4" name="Picture 2"/>
          <p:cNvPicPr>
            <a:picLocks noChangeAspect="1" noChangeArrowheads="1"/>
          </p:cNvPicPr>
          <p:nvPr/>
        </p:nvPicPr>
        <p:blipFill>
          <a:blip r:embed="rId3"/>
          <a:srcRect l="25510" t="24071" r="45918" b="22927"/>
          <a:stretch>
            <a:fillRect/>
          </a:stretch>
        </p:blipFill>
        <p:spPr bwMode="auto">
          <a:xfrm>
            <a:off x="533400" y="457200"/>
            <a:ext cx="7924800" cy="579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18367" t="16883" r="50000" b="6396"/>
          <a:stretch>
            <a:fillRect/>
          </a:stretch>
        </p:blipFill>
        <p:spPr bwMode="auto">
          <a:xfrm>
            <a:off x="0" y="0"/>
            <a:ext cx="4114800" cy="5486401"/>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l="18367" t="18754" r="50000" b="6396"/>
          <a:stretch>
            <a:fillRect/>
          </a:stretch>
        </p:blipFill>
        <p:spPr bwMode="auto">
          <a:xfrm>
            <a:off x="4800600" y="1524000"/>
            <a:ext cx="43434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srcRect l="56122" t="25964" r="15306" b="22927"/>
          <a:stretch>
            <a:fillRect/>
          </a:stretch>
        </p:blipFill>
        <p:spPr bwMode="auto">
          <a:xfrm>
            <a:off x="2819400" y="1905000"/>
            <a:ext cx="3352800" cy="3537857"/>
          </a:xfrm>
          <a:prstGeom prst="rect">
            <a:avLst/>
          </a:prstGeom>
          <a:noFill/>
          <a:ln w="9525">
            <a:noFill/>
            <a:miter lim="800000"/>
            <a:headEnd/>
            <a:tailEnd/>
          </a:ln>
          <a:effectLst/>
        </p:spPr>
      </p:pic>
      <p:pic>
        <p:nvPicPr>
          <p:cNvPr id="5" name="Content Placeholder 3"/>
          <p:cNvPicPr>
            <a:picLocks noChangeAspect="1" noChangeArrowheads="1"/>
          </p:cNvPicPr>
          <p:nvPr/>
        </p:nvPicPr>
        <p:blipFill>
          <a:blip r:embed="rId4"/>
          <a:srcRect/>
          <a:stretch>
            <a:fillRect/>
          </a:stretch>
        </p:blipFill>
        <p:spPr bwMode="auto">
          <a:xfrm>
            <a:off x="0" y="0"/>
            <a:ext cx="3158647" cy="3886200"/>
          </a:xfrm>
          <a:prstGeom prst="rect">
            <a:avLst/>
          </a:prstGeom>
          <a:noFill/>
          <a:ln w="9525">
            <a:noFill/>
            <a:miter lim="800000"/>
            <a:headEnd/>
            <a:tailEnd/>
          </a:ln>
          <a:effectLst/>
        </p:spPr>
      </p:pic>
      <p:pic>
        <p:nvPicPr>
          <p:cNvPr id="6" name="Picture 2"/>
          <p:cNvPicPr>
            <a:picLocks noChangeAspect="1" noChangeArrowheads="1"/>
          </p:cNvPicPr>
          <p:nvPr/>
        </p:nvPicPr>
        <p:blipFill>
          <a:blip r:embed="rId5"/>
          <a:srcRect r="7619"/>
          <a:stretch>
            <a:fillRect/>
          </a:stretch>
        </p:blipFill>
        <p:spPr bwMode="auto">
          <a:xfrm>
            <a:off x="5867400" y="3137358"/>
            <a:ext cx="3276600" cy="3720642"/>
          </a:xfrm>
          <a:prstGeom prst="rect">
            <a:avLst/>
          </a:prstGeom>
          <a:noFill/>
          <a:ln w="9525">
            <a:noFill/>
            <a:miter lim="800000"/>
            <a:headEnd/>
            <a:tailEnd/>
          </a:ln>
          <a:effectLst/>
        </p:spPr>
      </p:pic>
      <p:sp>
        <p:nvSpPr>
          <p:cNvPr id="7" name="TextBox 6"/>
          <p:cNvSpPr txBox="1"/>
          <p:nvPr/>
        </p:nvSpPr>
        <p:spPr>
          <a:xfrm>
            <a:off x="914400" y="3962400"/>
            <a:ext cx="912429" cy="523220"/>
          </a:xfrm>
          <a:prstGeom prst="rect">
            <a:avLst/>
          </a:prstGeom>
          <a:noFill/>
        </p:spPr>
        <p:txBody>
          <a:bodyPr wrap="none" rtlCol="0">
            <a:spAutoFit/>
          </a:bodyPr>
          <a:lstStyle/>
          <a:p>
            <a:r>
              <a:rPr lang="en-US" sz="2800" dirty="0" smtClean="0"/>
              <a:t>T1W</a:t>
            </a:r>
            <a:endParaRPr lang="en-IN" sz="2800" dirty="0"/>
          </a:p>
        </p:txBody>
      </p:sp>
      <p:sp>
        <p:nvSpPr>
          <p:cNvPr id="8" name="Rectangle 7"/>
          <p:cNvSpPr/>
          <p:nvPr/>
        </p:nvSpPr>
        <p:spPr>
          <a:xfrm>
            <a:off x="7239000" y="2590800"/>
            <a:ext cx="976779" cy="523220"/>
          </a:xfrm>
          <a:prstGeom prst="rect">
            <a:avLst/>
          </a:prstGeom>
        </p:spPr>
        <p:txBody>
          <a:bodyPr wrap="square">
            <a:spAutoFit/>
          </a:bodyPr>
          <a:lstStyle/>
          <a:p>
            <a:r>
              <a:rPr lang="en-US" sz="2800" dirty="0" smtClean="0"/>
              <a:t>DWI</a:t>
            </a:r>
            <a:endParaRPr lang="en-IN" sz="2800" dirty="0"/>
          </a:p>
        </p:txBody>
      </p:sp>
      <p:sp>
        <p:nvSpPr>
          <p:cNvPr id="9" name="Rectangle 8"/>
          <p:cNvSpPr/>
          <p:nvPr/>
        </p:nvSpPr>
        <p:spPr>
          <a:xfrm>
            <a:off x="4038600" y="5486400"/>
            <a:ext cx="958917" cy="523220"/>
          </a:xfrm>
          <a:prstGeom prst="rect">
            <a:avLst/>
          </a:prstGeom>
        </p:spPr>
        <p:txBody>
          <a:bodyPr wrap="none">
            <a:spAutoFit/>
          </a:bodyPr>
          <a:lstStyle/>
          <a:p>
            <a:r>
              <a:rPr lang="en-US" sz="2800" dirty="0" smtClean="0"/>
              <a:t>T2W</a:t>
            </a:r>
            <a:endParaRPr lang="en-IN"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38776" t="33535" r="32653" b="13463"/>
          <a:stretch>
            <a:fillRect/>
          </a:stretch>
        </p:blipFill>
        <p:spPr bwMode="auto">
          <a:xfrm>
            <a:off x="3962400" y="2514600"/>
            <a:ext cx="5181600" cy="434340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3"/>
          <a:srcRect l="9184" t="33535" r="63265" b="13463"/>
          <a:stretch>
            <a:fillRect/>
          </a:stretch>
        </p:blipFill>
        <p:spPr bwMode="auto">
          <a:xfrm>
            <a:off x="0" y="-1"/>
            <a:ext cx="5029200" cy="44196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srcRect l="8163" t="31642" r="62870" b="15356"/>
          <a:stretch>
            <a:fillRect/>
          </a:stretch>
        </p:blipFill>
        <p:spPr bwMode="auto">
          <a:xfrm>
            <a:off x="0" y="0"/>
            <a:ext cx="4038600" cy="411480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l="38788" t="31642" r="32653" b="15356"/>
          <a:stretch>
            <a:fillRect/>
          </a:stretch>
        </p:blipFill>
        <p:spPr bwMode="auto">
          <a:xfrm>
            <a:off x="5181600" y="2895601"/>
            <a:ext cx="3962401" cy="3962400"/>
          </a:xfrm>
          <a:prstGeom prst="rect">
            <a:avLst/>
          </a:prstGeom>
          <a:noFill/>
          <a:ln w="9525">
            <a:noFill/>
            <a:miter lim="800000"/>
            <a:headEnd/>
            <a:tailEnd/>
          </a:ln>
          <a:effectLst/>
        </p:spPr>
      </p:pic>
      <p:sp>
        <p:nvSpPr>
          <p:cNvPr id="7" name="Rectangle 6"/>
          <p:cNvSpPr/>
          <p:nvPr/>
        </p:nvSpPr>
        <p:spPr>
          <a:xfrm>
            <a:off x="4419600" y="304800"/>
            <a:ext cx="4724400" cy="2246769"/>
          </a:xfrm>
          <a:prstGeom prst="rect">
            <a:avLst/>
          </a:prstGeom>
        </p:spPr>
        <p:txBody>
          <a:bodyPr wrap="square">
            <a:spAutoFit/>
          </a:bodyPr>
          <a:lstStyle/>
          <a:p>
            <a:r>
              <a:rPr lang="en-IN" sz="2800" i="1" dirty="0" smtClean="0"/>
              <a:t>Classic </a:t>
            </a:r>
            <a:r>
              <a:rPr lang="en-IN" sz="2800" i="1" dirty="0" err="1" smtClean="0"/>
              <a:t>desmoplastic</a:t>
            </a:r>
            <a:endParaRPr lang="en-IN" sz="2800" i="1" dirty="0" smtClean="0"/>
          </a:p>
          <a:p>
            <a:r>
              <a:rPr lang="en-IN" sz="2800" i="1" dirty="0" smtClean="0"/>
              <a:t>variant of PNET-MB in a young aged female.</a:t>
            </a:r>
          </a:p>
          <a:p>
            <a:r>
              <a:rPr lang="en-IN" sz="2800" i="1" dirty="0" smtClean="0"/>
              <a:t> Atypical lateral</a:t>
            </a:r>
          </a:p>
          <a:p>
            <a:r>
              <a:rPr lang="en-IN" sz="2800" i="1" dirty="0" smtClean="0"/>
              <a:t>cerebellar location. </a:t>
            </a:r>
            <a:endParaRPr lang="en-IN" sz="2800" dirty="0"/>
          </a:p>
        </p:txBody>
      </p:sp>
      <p:sp>
        <p:nvSpPr>
          <p:cNvPr id="8" name="Rectangle 7"/>
          <p:cNvSpPr/>
          <p:nvPr/>
        </p:nvSpPr>
        <p:spPr>
          <a:xfrm>
            <a:off x="0" y="4191000"/>
            <a:ext cx="4876800" cy="2677656"/>
          </a:xfrm>
          <a:prstGeom prst="rect">
            <a:avLst/>
          </a:prstGeom>
        </p:spPr>
        <p:txBody>
          <a:bodyPr wrap="square">
            <a:spAutoFit/>
          </a:bodyPr>
          <a:lstStyle/>
          <a:p>
            <a:r>
              <a:rPr lang="en-IN" sz="2800" i="1" dirty="0" smtClean="0"/>
              <a:t>Rare PNET-MB with extensive</a:t>
            </a:r>
          </a:p>
          <a:p>
            <a:r>
              <a:rPr lang="en-IN" sz="2800" i="1" dirty="0" err="1" smtClean="0"/>
              <a:t>nodularity</a:t>
            </a:r>
            <a:r>
              <a:rPr lang="en-IN" sz="2800" i="1" dirty="0" smtClean="0"/>
              <a:t>. </a:t>
            </a:r>
          </a:p>
          <a:p>
            <a:r>
              <a:rPr lang="en-IN" sz="2800" i="1" dirty="0" smtClean="0"/>
              <a:t>No focal dominant mass </a:t>
            </a:r>
          </a:p>
          <a:p>
            <a:r>
              <a:rPr lang="en-IN" sz="2800" i="1" dirty="0" smtClean="0"/>
              <a:t>Multiple "grape-like" </a:t>
            </a:r>
            <a:r>
              <a:rPr lang="en-IN" sz="2800" i="1" dirty="0" err="1" smtClean="0"/>
              <a:t>tumor</a:t>
            </a:r>
            <a:endParaRPr lang="en-IN" sz="2800" i="1" dirty="0" smtClean="0"/>
          </a:p>
          <a:p>
            <a:r>
              <a:rPr lang="en-IN" sz="2800" i="1" dirty="0" smtClean="0"/>
              <a:t>nodules are present</a:t>
            </a:r>
            <a:r>
              <a:rPr lang="en-IN" sz="2400" i="1" dirty="0" smtClean="0"/>
              <a:t>.</a:t>
            </a:r>
            <a:endParaRPr lang="en-IN"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srcRect l="39005" t="35613" r="32653" b="11570"/>
          <a:stretch>
            <a:fillRect/>
          </a:stretch>
        </p:blipFill>
        <p:spPr bwMode="auto">
          <a:xfrm>
            <a:off x="0" y="2209800"/>
            <a:ext cx="4114800" cy="4648201"/>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l="8163" t="35613" r="62870" b="11570"/>
          <a:stretch>
            <a:fillRect/>
          </a:stretch>
        </p:blipFill>
        <p:spPr bwMode="auto">
          <a:xfrm>
            <a:off x="4419601" y="0"/>
            <a:ext cx="4724400" cy="5029200"/>
          </a:xfrm>
          <a:prstGeom prst="rect">
            <a:avLst/>
          </a:prstGeom>
          <a:noFill/>
          <a:ln w="9525">
            <a:noFill/>
            <a:miter lim="800000"/>
            <a:headEnd/>
            <a:tailEnd/>
          </a:ln>
          <a:effectLst/>
        </p:spPr>
      </p:pic>
      <p:sp>
        <p:nvSpPr>
          <p:cNvPr id="9" name="Rectangle 8"/>
          <p:cNvSpPr/>
          <p:nvPr/>
        </p:nvSpPr>
        <p:spPr>
          <a:xfrm>
            <a:off x="4114800" y="4724400"/>
            <a:ext cx="4800600" cy="584775"/>
          </a:xfrm>
          <a:prstGeom prst="rect">
            <a:avLst/>
          </a:prstGeom>
        </p:spPr>
        <p:txBody>
          <a:bodyPr wrap="square">
            <a:spAutoFit/>
          </a:bodyPr>
          <a:lstStyle/>
          <a:p>
            <a:r>
              <a:rPr lang="en-IN" sz="3200" dirty="0" smtClean="0"/>
              <a:t> </a:t>
            </a:r>
            <a:endParaRPr lang="en-IN"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278880"/>
          </a:xfrm>
        </p:spPr>
        <p:txBody>
          <a:bodyPr>
            <a:normAutofit fontScale="90000"/>
          </a:bodyPr>
          <a:lstStyle/>
          <a:p>
            <a:r>
              <a:rPr lang="en-US" sz="4000" dirty="0" smtClean="0"/>
              <a:t>	</a:t>
            </a:r>
            <a:r>
              <a:rPr lang="en-US" sz="4000" dirty="0" smtClean="0">
                <a:solidFill>
                  <a:schemeClr val="accent1">
                    <a:lumMod val="60000"/>
                    <a:lumOff val="40000"/>
                  </a:schemeClr>
                </a:solidFill>
              </a:rPr>
              <a:t>	EPENDYMOMAS</a:t>
            </a:r>
            <a:r>
              <a:rPr lang="en-US" sz="2400" dirty="0" smtClean="0"/>
              <a:t/>
            </a:r>
            <a:br>
              <a:rPr lang="en-US" sz="2400" dirty="0" smtClean="0"/>
            </a:br>
            <a:r>
              <a:rPr lang="en-US" sz="3100" dirty="0" smtClean="0"/>
              <a:t/>
            </a:r>
            <a:br>
              <a:rPr lang="en-US" sz="3100" dirty="0" smtClean="0"/>
            </a:br>
            <a:r>
              <a:rPr lang="en-US" sz="2700" dirty="0" smtClean="0"/>
              <a:t>Slow growing tumor of </a:t>
            </a:r>
            <a:r>
              <a:rPr lang="en-US" sz="2700" dirty="0" err="1" smtClean="0"/>
              <a:t>ependymal</a:t>
            </a:r>
            <a:r>
              <a:rPr lang="en-US" sz="2700" dirty="0" smtClean="0"/>
              <a:t> cells</a:t>
            </a:r>
            <a:br>
              <a:rPr lang="en-US" sz="2700" dirty="0" smtClean="0"/>
            </a:br>
            <a:r>
              <a:rPr lang="en-IN" sz="2700" dirty="0" smtClean="0"/>
              <a:t/>
            </a:r>
            <a:br>
              <a:rPr lang="en-IN" sz="2700" dirty="0" smtClean="0"/>
            </a:br>
            <a:r>
              <a:rPr lang="en-IN" sz="2700" dirty="0" smtClean="0"/>
              <a:t>2/3rd are </a:t>
            </a:r>
            <a:r>
              <a:rPr lang="en-IN" sz="2700" dirty="0" err="1" smtClean="0"/>
              <a:t>infratentorial</a:t>
            </a:r>
            <a:r>
              <a:rPr lang="en-IN" sz="2700" dirty="0" smtClean="0"/>
              <a:t>: from floor of 4th ventricle</a:t>
            </a:r>
            <a:br>
              <a:rPr lang="en-IN" sz="2700" dirty="0" smtClean="0"/>
            </a:br>
            <a:r>
              <a:rPr lang="en-IN" sz="2700" dirty="0" smtClean="0"/>
              <a:t/>
            </a:r>
            <a:br>
              <a:rPr lang="en-IN" sz="2700" dirty="0" smtClean="0"/>
            </a:br>
            <a:r>
              <a:rPr lang="en-IN" sz="2700" dirty="0" smtClean="0"/>
              <a:t>Third most common brain </a:t>
            </a:r>
            <a:r>
              <a:rPr lang="en-IN" sz="2700" dirty="0" err="1" smtClean="0"/>
              <a:t>tumor</a:t>
            </a:r>
            <a:r>
              <a:rPr lang="en-IN" sz="2700" dirty="0" smtClean="0"/>
              <a:t> in children.</a:t>
            </a:r>
            <a:br>
              <a:rPr lang="en-IN" sz="2700" dirty="0" smtClean="0"/>
            </a:br>
            <a:r>
              <a:rPr lang="en-IN" sz="2700" dirty="0" smtClean="0"/>
              <a:t/>
            </a:r>
            <a:br>
              <a:rPr lang="en-IN" sz="2700" dirty="0" smtClean="0"/>
            </a:br>
            <a:r>
              <a:rPr lang="en-IN" sz="2700" dirty="0" smtClean="0"/>
              <a:t>Soft or "plastic" </a:t>
            </a:r>
            <a:r>
              <a:rPr lang="en-IN" sz="2700" dirty="0" err="1" smtClean="0"/>
              <a:t>tumor</a:t>
            </a:r>
            <a:r>
              <a:rPr lang="en-IN" sz="2700" dirty="0" smtClean="0"/>
              <a:t>: Squeezes out through 4</a:t>
            </a:r>
            <a:r>
              <a:rPr lang="en-IN" sz="2700" baseline="30000" dirty="0" smtClean="0"/>
              <a:t>th</a:t>
            </a:r>
            <a:r>
              <a:rPr lang="en-IN" sz="2700" dirty="0" smtClean="0"/>
              <a:t> ventricle foramina into cisterns</a:t>
            </a:r>
            <a:br>
              <a:rPr lang="en-IN" sz="2700" dirty="0" smtClean="0"/>
            </a:br>
            <a:r>
              <a:rPr lang="en-IN" sz="2700" dirty="0" smtClean="0"/>
              <a:t/>
            </a:r>
            <a:br>
              <a:rPr lang="en-IN" sz="2700" dirty="0" smtClean="0"/>
            </a:br>
            <a:r>
              <a:rPr lang="en-IN" sz="2700" dirty="0" smtClean="0"/>
              <a:t>Spread via CSF throughout the subarachnoid space is reported, esp. with the higher-grade </a:t>
            </a:r>
            <a:r>
              <a:rPr lang="en-IN" sz="2700" dirty="0" err="1" smtClean="0"/>
              <a:t>tumors</a:t>
            </a:r>
            <a:r>
              <a:rPr lang="en-IN" sz="2700" dirty="0" smtClean="0"/>
              <a:t/>
            </a:r>
            <a:br>
              <a:rPr lang="en-IN" sz="2700" dirty="0" smtClean="0"/>
            </a:br>
            <a:r>
              <a:rPr lang="en-IN" sz="2700" dirty="0" smtClean="0"/>
              <a:t/>
            </a:r>
            <a:br>
              <a:rPr lang="en-IN" sz="2700" dirty="0" smtClean="0"/>
            </a:br>
            <a:r>
              <a:rPr lang="en-US" sz="2700" dirty="0" err="1" smtClean="0"/>
              <a:t>Anaplastic</a:t>
            </a:r>
            <a:r>
              <a:rPr lang="en-US" sz="2700" dirty="0" smtClean="0"/>
              <a:t> variant have greater incidence of CSF dissemination and poorer prognosis.</a:t>
            </a:r>
            <a:r>
              <a:rPr lang="en-US" sz="3100" dirty="0" smtClean="0"/>
              <a:t/>
            </a:r>
            <a:br>
              <a:rPr lang="en-US" sz="3100" dirty="0" smtClean="0"/>
            </a:br>
            <a:r>
              <a:rPr lang="en-US" sz="2800" dirty="0" smtClean="0"/>
              <a:t/>
            </a:r>
            <a:br>
              <a:rPr lang="en-US" sz="2800" dirty="0" smtClean="0"/>
            </a:b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278880"/>
          </a:xfrm>
        </p:spPr>
        <p:txBody>
          <a:bodyPr>
            <a:normAutofit/>
          </a:bodyPr>
          <a:lstStyle/>
          <a:p>
            <a:r>
              <a:rPr lang="en-US" sz="3600" dirty="0" smtClean="0"/>
              <a:t>		</a:t>
            </a:r>
            <a:r>
              <a:rPr lang="en-US" sz="3600" dirty="0" smtClean="0">
                <a:solidFill>
                  <a:schemeClr val="accent1">
                    <a:lumMod val="60000"/>
                    <a:lumOff val="40000"/>
                  </a:schemeClr>
                </a:solidFill>
              </a:rPr>
              <a:t>EPENDYMOMAS</a:t>
            </a:r>
            <a:r>
              <a:rPr lang="en-US" sz="2400" dirty="0" smtClean="0"/>
              <a:t/>
            </a:r>
            <a:br>
              <a:rPr lang="en-US" sz="2400" dirty="0" smtClean="0"/>
            </a:br>
            <a:r>
              <a:rPr lang="en-US" sz="2800" dirty="0" smtClean="0"/>
              <a:t/>
            </a:r>
            <a:br>
              <a:rPr lang="en-US" sz="2800" dirty="0" smtClean="0"/>
            </a:br>
            <a:r>
              <a:rPr lang="en-US" sz="2800" dirty="0" smtClean="0"/>
              <a:t>Peak age 1-5 years.</a:t>
            </a:r>
            <a:br>
              <a:rPr lang="en-US" sz="2800" dirty="0" smtClean="0"/>
            </a:br>
            <a:r>
              <a:rPr lang="en-US" sz="2800" dirty="0" err="1" smtClean="0"/>
              <a:t>Infratentorial</a:t>
            </a:r>
            <a:r>
              <a:rPr lang="en-US" sz="2800" dirty="0" smtClean="0"/>
              <a:t> in location in 70% cases.</a:t>
            </a:r>
            <a:br>
              <a:rPr lang="en-US" sz="2800" dirty="0" smtClean="0"/>
            </a:br>
            <a:r>
              <a:rPr lang="en-US" sz="2800" dirty="0" smtClean="0"/>
              <a:t>Arises from </a:t>
            </a:r>
            <a:r>
              <a:rPr lang="en-US" sz="2800" dirty="0" err="1" smtClean="0"/>
              <a:t>ependymal</a:t>
            </a:r>
            <a:r>
              <a:rPr lang="en-US" sz="2800" dirty="0" smtClean="0"/>
              <a:t> cells lining the 4</a:t>
            </a:r>
            <a:r>
              <a:rPr lang="en-US" sz="2800" baseline="30000" dirty="0" smtClean="0"/>
              <a:t>th</a:t>
            </a:r>
            <a:r>
              <a:rPr lang="en-US" sz="2800" dirty="0" smtClean="0"/>
              <a:t> Ventricle and Foramen of </a:t>
            </a:r>
            <a:r>
              <a:rPr lang="en-US" sz="2800" dirty="0" err="1" smtClean="0"/>
              <a:t>Lushka</a:t>
            </a:r>
            <a:r>
              <a:rPr lang="en-US" sz="2800" dirty="0" smtClean="0"/>
              <a:t>. </a:t>
            </a:r>
            <a:br>
              <a:rPr lang="en-US" sz="2800" dirty="0" smtClean="0"/>
            </a:br>
            <a:r>
              <a:rPr lang="en-US" sz="2800" dirty="0" smtClean="0"/>
              <a:t>C/f Hydrocephalus , Vomiting and nausea.</a:t>
            </a:r>
            <a:br>
              <a:rPr lang="en-US" sz="2800" dirty="0" smtClean="0"/>
            </a:br>
            <a:r>
              <a:rPr lang="en-US" sz="2800" dirty="0" smtClean="0"/>
              <a:t/>
            </a:r>
            <a:br>
              <a:rPr lang="en-US" sz="2800" dirty="0" smtClean="0"/>
            </a:br>
            <a:r>
              <a:rPr lang="en-US" sz="2800" dirty="0" smtClean="0"/>
              <a:t>WHO Classification- </a:t>
            </a:r>
            <a:br>
              <a:rPr lang="en-US" sz="2800" dirty="0" smtClean="0"/>
            </a:br>
            <a:r>
              <a:rPr lang="en-US" sz="2800" dirty="0" smtClean="0"/>
              <a:t>	</a:t>
            </a:r>
            <a:r>
              <a:rPr lang="en-US" sz="2800" dirty="0" err="1" smtClean="0"/>
              <a:t>Subependymoma</a:t>
            </a:r>
            <a:r>
              <a:rPr lang="en-US" sz="2800" dirty="0" smtClean="0"/>
              <a:t> (grade I)</a:t>
            </a:r>
            <a:br>
              <a:rPr lang="en-US" sz="2800" dirty="0" smtClean="0"/>
            </a:br>
            <a:r>
              <a:rPr lang="en-US" sz="2800" dirty="0" smtClean="0"/>
              <a:t>	</a:t>
            </a:r>
            <a:r>
              <a:rPr lang="en-US" sz="2800" dirty="0" err="1" smtClean="0"/>
              <a:t>Myxopapillary</a:t>
            </a:r>
            <a:r>
              <a:rPr lang="en-US" sz="2800" dirty="0" smtClean="0"/>
              <a:t> </a:t>
            </a:r>
            <a:r>
              <a:rPr lang="en-US" sz="2800" dirty="0" err="1" smtClean="0"/>
              <a:t>ependymoma</a:t>
            </a:r>
            <a:r>
              <a:rPr lang="en-US" sz="2800" dirty="0" smtClean="0"/>
              <a:t> (grade I) 	</a:t>
            </a:r>
            <a:r>
              <a:rPr lang="en-US" sz="2800" dirty="0" err="1" smtClean="0"/>
              <a:t>Ependymoma</a:t>
            </a:r>
            <a:r>
              <a:rPr lang="en-US" sz="2800" dirty="0" smtClean="0"/>
              <a:t> (grade II)</a:t>
            </a:r>
            <a:br>
              <a:rPr lang="en-US" sz="2800" dirty="0" smtClean="0"/>
            </a:br>
            <a:r>
              <a:rPr lang="en-US" sz="2800" dirty="0" smtClean="0"/>
              <a:t>	</a:t>
            </a:r>
            <a:r>
              <a:rPr lang="en-US" sz="2800" dirty="0" err="1" smtClean="0"/>
              <a:t>Anaplastic</a:t>
            </a:r>
            <a:r>
              <a:rPr lang="en-US" sz="2800" dirty="0" smtClean="0"/>
              <a:t> </a:t>
            </a:r>
            <a:r>
              <a:rPr lang="en-US" sz="2800" dirty="0" err="1" smtClean="0"/>
              <a:t>ependymoma</a:t>
            </a:r>
            <a:r>
              <a:rPr lang="en-US" sz="2800" dirty="0" smtClean="0"/>
              <a:t> (grade III)</a:t>
            </a:r>
            <a:br>
              <a:rPr lang="en-US" sz="2800" dirty="0" smtClean="0"/>
            </a:br>
            <a:r>
              <a:rPr lang="en-US" sz="2800" dirty="0" smtClean="0"/>
              <a:t>	</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077200" cy="5745163"/>
          </a:xfrm>
        </p:spPr>
        <p:txBody>
          <a:bodyPr>
            <a:normAutofit/>
          </a:bodyPr>
          <a:lstStyle/>
          <a:p>
            <a:endParaRPr lang="en-IN" sz="3600" dirty="0" smtClean="0"/>
          </a:p>
          <a:p>
            <a:r>
              <a:rPr lang="en-IN" sz="3600" dirty="0" err="1" smtClean="0"/>
              <a:t>Tumors</a:t>
            </a:r>
            <a:r>
              <a:rPr lang="en-IN" sz="3600" dirty="0" smtClean="0"/>
              <a:t> in the posterior </a:t>
            </a:r>
            <a:r>
              <a:rPr lang="en-IN" sz="3600" dirty="0" err="1" smtClean="0"/>
              <a:t>fossa</a:t>
            </a:r>
            <a:r>
              <a:rPr lang="en-IN" sz="3600" dirty="0" smtClean="0"/>
              <a:t> can arise from </a:t>
            </a:r>
          </a:p>
          <a:p>
            <a:pPr marL="779526" indent="-742950">
              <a:buFont typeface="+mj-lt"/>
              <a:buAutoNum type="arabicPeriod"/>
            </a:pPr>
            <a:r>
              <a:rPr lang="en-IN" sz="4400" dirty="0" smtClean="0"/>
              <a:t> </a:t>
            </a:r>
            <a:r>
              <a:rPr lang="en-IN" sz="3600" dirty="0" smtClean="0"/>
              <a:t>Brain tissue (brainstem, fourth   	ventricle &amp; cerebellum), </a:t>
            </a:r>
          </a:p>
          <a:p>
            <a:pPr marL="550926" indent="-514350">
              <a:buFont typeface="+mj-lt"/>
              <a:buAutoNum type="arabicPeriod"/>
            </a:pPr>
            <a:r>
              <a:rPr lang="en-IN" sz="3600" dirty="0" smtClean="0"/>
              <a:t>    Cranial nerves,</a:t>
            </a:r>
          </a:p>
          <a:p>
            <a:pPr marL="550926" indent="-514350">
              <a:buFont typeface="+mj-lt"/>
              <a:buAutoNum type="arabicPeriod"/>
            </a:pPr>
            <a:r>
              <a:rPr lang="en-IN" sz="3600" dirty="0" smtClean="0"/>
              <a:t>    </a:t>
            </a:r>
            <a:r>
              <a:rPr lang="en-IN" sz="3600" dirty="0" err="1" smtClean="0"/>
              <a:t>Meninges</a:t>
            </a:r>
            <a:r>
              <a:rPr lang="en-IN" sz="3600" dirty="0" smtClean="0"/>
              <a:t>  and </a:t>
            </a:r>
          </a:p>
          <a:p>
            <a:pPr marL="550926" indent="-514350">
              <a:buFont typeface="+mj-lt"/>
              <a:buAutoNum type="arabicPeriod"/>
            </a:pPr>
            <a:r>
              <a:rPr lang="en-IN" sz="3600" dirty="0" smtClean="0"/>
              <a:t>    Skull.</a:t>
            </a:r>
            <a:endParaRPr lang="en-IN" sz="36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3"/>
          <a:srcRect l="15306" t="18392" r="51020" b="6920"/>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278880"/>
          </a:xfrm>
        </p:spPr>
        <p:txBody>
          <a:bodyPr>
            <a:normAutofit fontScale="90000"/>
          </a:bodyPr>
          <a:lstStyle/>
          <a:p>
            <a:r>
              <a:rPr lang="en-US" sz="3200" dirty="0" smtClean="0">
                <a:solidFill>
                  <a:schemeClr val="accent1">
                    <a:lumMod val="60000"/>
                    <a:lumOff val="40000"/>
                  </a:schemeClr>
                </a:solidFill>
              </a:rPr>
              <a:t>EPENDYMOMAS</a:t>
            </a:r>
            <a:r>
              <a:rPr lang="en-US" sz="2400" dirty="0" smtClean="0"/>
              <a:t/>
            </a:r>
            <a:br>
              <a:rPr lang="en-US" sz="2400" dirty="0" smtClean="0"/>
            </a:br>
            <a:r>
              <a:rPr lang="en-US" sz="2800" dirty="0" smtClean="0"/>
              <a:t/>
            </a:r>
            <a:br>
              <a:rPr lang="en-US" sz="2800" dirty="0" smtClean="0"/>
            </a:br>
            <a:r>
              <a:rPr lang="en-US" sz="2800" dirty="0" smtClean="0"/>
              <a:t>IMAGING </a:t>
            </a:r>
            <a:br>
              <a:rPr lang="en-US" sz="2800" dirty="0" smtClean="0"/>
            </a:br>
            <a:r>
              <a:rPr lang="en-US" sz="2800" dirty="0" smtClean="0"/>
              <a:t/>
            </a:r>
            <a:br>
              <a:rPr lang="en-US" sz="2800" dirty="0" smtClean="0"/>
            </a:br>
            <a:r>
              <a:rPr lang="en-US" sz="2800" dirty="0" smtClean="0"/>
              <a:t>CT </a:t>
            </a:r>
            <a:br>
              <a:rPr lang="en-US" sz="2800" dirty="0" smtClean="0"/>
            </a:br>
            <a:r>
              <a:rPr lang="en-US" sz="2800" dirty="0" smtClean="0"/>
              <a:t>Irregular, </a:t>
            </a:r>
            <a:r>
              <a:rPr lang="en-US" sz="2800" dirty="0" err="1" smtClean="0"/>
              <a:t>lobulated</a:t>
            </a:r>
            <a:r>
              <a:rPr lang="en-US" sz="2800" dirty="0" smtClean="0"/>
              <a:t> </a:t>
            </a:r>
            <a:r>
              <a:rPr lang="en-US" sz="2800" dirty="0" err="1" smtClean="0"/>
              <a:t>Isodense</a:t>
            </a:r>
            <a:r>
              <a:rPr lang="en-US" sz="2800" dirty="0" smtClean="0"/>
              <a:t> mass with cystic component.</a:t>
            </a:r>
            <a:br>
              <a:rPr lang="en-US" sz="2800" dirty="0" smtClean="0"/>
            </a:br>
            <a:r>
              <a:rPr lang="en-US" sz="2800" dirty="0" smtClean="0"/>
              <a:t>Calcification (45%).</a:t>
            </a:r>
            <a:br>
              <a:rPr lang="en-US" sz="2800" dirty="0" smtClean="0"/>
            </a:br>
            <a:r>
              <a:rPr lang="en-US" sz="2800" dirty="0" smtClean="0"/>
              <a:t/>
            </a:r>
            <a:br>
              <a:rPr lang="en-US" sz="2800" dirty="0" smtClean="0"/>
            </a:br>
            <a:r>
              <a:rPr lang="en-US" sz="2800" dirty="0" smtClean="0"/>
              <a:t>MRI </a:t>
            </a:r>
            <a:br>
              <a:rPr lang="en-US" sz="2800" dirty="0" smtClean="0"/>
            </a:br>
            <a:r>
              <a:rPr lang="en-US" sz="2800" dirty="0" err="1" smtClean="0"/>
              <a:t>Heterogenous</a:t>
            </a:r>
            <a:r>
              <a:rPr lang="en-US" sz="2800" dirty="0" smtClean="0"/>
              <a:t>   T1 hypo, T2 hyper, </a:t>
            </a:r>
            <a:r>
              <a:rPr lang="en-US" sz="2800" dirty="0" err="1" smtClean="0"/>
              <a:t>heterogenous</a:t>
            </a:r>
            <a:r>
              <a:rPr lang="en-US" sz="2800" dirty="0" smtClean="0"/>
              <a:t> enhancement.</a:t>
            </a:r>
            <a:br>
              <a:rPr lang="en-US" sz="2800" dirty="0" smtClean="0"/>
            </a:br>
            <a:r>
              <a:rPr lang="en-US" sz="2800" dirty="0" smtClean="0"/>
              <a:t> MR Spectroscopy- Elevated </a:t>
            </a:r>
            <a:r>
              <a:rPr lang="en-US" sz="2800" dirty="0" err="1" smtClean="0"/>
              <a:t>Choline</a:t>
            </a:r>
            <a:r>
              <a:rPr lang="en-US" sz="2800" dirty="0" smtClean="0"/>
              <a:t> and reduced 			         NAA PEAKS. </a:t>
            </a:r>
            <a:br>
              <a:rPr lang="en-US" sz="2800" dirty="0" smtClean="0"/>
            </a:b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278880"/>
          </a:xfrm>
        </p:spPr>
        <p:txBody>
          <a:bodyPr>
            <a:normAutofit/>
          </a:bodyPr>
          <a:lstStyle/>
          <a:p>
            <a:r>
              <a:rPr lang="en-US" sz="3200" dirty="0" smtClean="0">
                <a:solidFill>
                  <a:schemeClr val="accent1">
                    <a:lumMod val="60000"/>
                    <a:lumOff val="40000"/>
                  </a:schemeClr>
                </a:solidFill>
              </a:rPr>
              <a:t>EPENDYMOMAS</a:t>
            </a:r>
            <a:r>
              <a:rPr lang="en-US" sz="2400" dirty="0" smtClean="0"/>
              <a:t/>
            </a:r>
            <a:br>
              <a:rPr lang="en-US" sz="2400" dirty="0" smtClean="0"/>
            </a:br>
            <a:r>
              <a:rPr lang="en-US" sz="2800" dirty="0" smtClean="0"/>
              <a:t/>
            </a:r>
            <a:br>
              <a:rPr lang="en-US" sz="2800" dirty="0" smtClean="0"/>
            </a:br>
            <a:r>
              <a:rPr lang="en-US" sz="2800" dirty="0" err="1" smtClean="0"/>
              <a:t>Intratumoral</a:t>
            </a:r>
            <a:r>
              <a:rPr lang="en-US" sz="2800" dirty="0" smtClean="0"/>
              <a:t> </a:t>
            </a:r>
            <a:r>
              <a:rPr lang="en-US" sz="2800" dirty="0" err="1" smtClean="0"/>
              <a:t>microcysts</a:t>
            </a:r>
            <a:r>
              <a:rPr lang="en-US" sz="2800" dirty="0" smtClean="0"/>
              <a:t>, necrosis or </a:t>
            </a:r>
            <a:r>
              <a:rPr lang="en-US" sz="2800" dirty="0" err="1" smtClean="0"/>
              <a:t>haemorrhage</a:t>
            </a:r>
            <a:r>
              <a:rPr lang="en-US" sz="2800" dirty="0" smtClean="0"/>
              <a:t>.</a:t>
            </a:r>
            <a:br>
              <a:rPr lang="en-US" sz="2800" dirty="0" smtClean="0"/>
            </a:br>
            <a:r>
              <a:rPr lang="en-US" sz="2800" dirty="0" smtClean="0"/>
              <a:t/>
            </a:r>
            <a:br>
              <a:rPr lang="en-US" sz="2800" dirty="0" smtClean="0"/>
            </a:br>
            <a:r>
              <a:rPr lang="en-US" sz="2800" dirty="0" err="1" smtClean="0"/>
              <a:t>Peritumoral</a:t>
            </a:r>
            <a:r>
              <a:rPr lang="en-US" sz="2800" dirty="0" smtClean="0"/>
              <a:t> edema is usually absent.</a:t>
            </a:r>
            <a:br>
              <a:rPr lang="en-US" sz="2800" dirty="0" smtClean="0"/>
            </a:br>
            <a:r>
              <a:rPr lang="en-US" sz="2800" dirty="0" smtClean="0"/>
              <a:t/>
            </a:r>
            <a:br>
              <a:rPr lang="en-US" sz="2800" dirty="0" smtClean="0"/>
            </a:br>
            <a:r>
              <a:rPr lang="en-US" sz="2800" dirty="0" smtClean="0"/>
              <a:t>CSF seeding is present but less as compared to MB.</a:t>
            </a:r>
            <a:br>
              <a:rPr lang="en-US" sz="2800" dirty="0" smtClean="0"/>
            </a:br>
            <a:r>
              <a:rPr lang="en-US" sz="2800" dirty="0" smtClean="0"/>
              <a:t/>
            </a:r>
            <a:br>
              <a:rPr lang="en-US" sz="2800" dirty="0" smtClean="0"/>
            </a:br>
            <a:r>
              <a:rPr lang="en-US" sz="2800" dirty="0" smtClean="0"/>
              <a:t>Extension of tumor through Foramina of </a:t>
            </a:r>
            <a:r>
              <a:rPr lang="en-US" sz="2800" dirty="0" err="1" smtClean="0"/>
              <a:t>Lushka</a:t>
            </a:r>
            <a:r>
              <a:rPr lang="en-US" sz="2800" dirty="0" smtClean="0"/>
              <a:t> into CP angle and into upper cervical cord through Foramina of </a:t>
            </a:r>
            <a:r>
              <a:rPr lang="en-US" sz="2800" dirty="0" err="1" smtClean="0"/>
              <a:t>Magendie</a:t>
            </a:r>
            <a:r>
              <a:rPr lang="en-US" sz="2800" dirty="0" smtClean="0"/>
              <a:t>. This feature is not </a:t>
            </a:r>
            <a:r>
              <a:rPr lang="en-US" sz="2800" dirty="0" err="1" smtClean="0"/>
              <a:t>pathognomic</a:t>
            </a:r>
            <a:r>
              <a:rPr lang="en-US" sz="2800" dirty="0" smtClean="0"/>
              <a:t>.</a:t>
            </a:r>
            <a:br>
              <a:rPr lang="en-US" sz="2800" dirty="0" smtClean="0"/>
            </a:br>
            <a:r>
              <a:rPr lang="en-US" sz="2800" dirty="0" smtClean="0"/>
              <a:t/>
            </a:r>
            <a:br>
              <a:rPr lang="en-US" sz="2800" dirty="0" smtClean="0"/>
            </a:b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029200" cy="6858000"/>
          </a:xfrm>
        </p:spPr>
        <p:txBody>
          <a:bodyPr>
            <a:normAutofit/>
          </a:bodyPr>
          <a:lstStyle/>
          <a:p>
            <a:pPr algn="ctr">
              <a:buNone/>
            </a:pPr>
            <a:r>
              <a:rPr lang="en-US" sz="4000" b="1" u="sng" dirty="0" smtClean="0">
                <a:solidFill>
                  <a:srgbClr val="00B0F0"/>
                </a:solidFill>
              </a:rPr>
              <a:t>CT:</a:t>
            </a:r>
          </a:p>
          <a:p>
            <a:r>
              <a:rPr lang="en-IN" sz="3200" dirty="0" smtClean="0"/>
              <a:t>4th ventricle </a:t>
            </a:r>
            <a:r>
              <a:rPr lang="en-IN" sz="3200" dirty="0" err="1" smtClean="0"/>
              <a:t>tumor</a:t>
            </a:r>
            <a:r>
              <a:rPr lang="en-IN" sz="3200" dirty="0" smtClean="0"/>
              <a:t>, extends into CPA/</a:t>
            </a:r>
            <a:r>
              <a:rPr lang="en-IN" sz="3200" dirty="0" err="1" smtClean="0"/>
              <a:t>cisterna</a:t>
            </a:r>
            <a:r>
              <a:rPr lang="en-IN" sz="3200" dirty="0" smtClean="0"/>
              <a:t> magna, </a:t>
            </a:r>
          </a:p>
          <a:p>
            <a:r>
              <a:rPr lang="en-IN" sz="3200" dirty="0" smtClean="0"/>
              <a:t>Typically hyperdense </a:t>
            </a:r>
          </a:p>
          <a:p>
            <a:r>
              <a:rPr lang="en-IN" sz="3200" dirty="0" smtClean="0"/>
              <a:t>• Ca++ common (50%);</a:t>
            </a:r>
          </a:p>
          <a:p>
            <a:r>
              <a:rPr lang="en-IN" sz="3200" dirty="0" smtClean="0"/>
              <a:t> +/- cysts, </a:t>
            </a:r>
            <a:r>
              <a:rPr lang="en-IN" sz="3200" dirty="0" err="1" smtClean="0"/>
              <a:t>hemorrhage</a:t>
            </a:r>
            <a:endParaRPr lang="en-IN" sz="3200" dirty="0" smtClean="0"/>
          </a:p>
          <a:p>
            <a:r>
              <a:rPr lang="en-IN" sz="3200" dirty="0" smtClean="0"/>
              <a:t>• Hydrocephalus common</a:t>
            </a:r>
          </a:p>
          <a:p>
            <a:r>
              <a:rPr lang="en-IN" sz="3200" dirty="0" smtClean="0"/>
              <a:t>• CECT: Variable heterogeneous enhancement</a:t>
            </a:r>
          </a:p>
        </p:txBody>
      </p:sp>
      <p:pic>
        <p:nvPicPr>
          <p:cNvPr id="4" name="Picture 2"/>
          <p:cNvPicPr>
            <a:picLocks noChangeAspect="1" noChangeArrowheads="1"/>
          </p:cNvPicPr>
          <p:nvPr/>
        </p:nvPicPr>
        <p:blipFill>
          <a:blip r:embed="rId3"/>
          <a:srcRect l="9184" t="27857" r="59184" b="11569"/>
          <a:stretch>
            <a:fillRect/>
          </a:stretch>
        </p:blipFill>
        <p:spPr bwMode="auto">
          <a:xfrm>
            <a:off x="4814418" y="457200"/>
            <a:ext cx="4329582"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Grp="1" noChangeAspect="1" noChangeArrowheads="1"/>
          </p:cNvPicPr>
          <p:nvPr>
            <p:ph idx="1"/>
          </p:nvPr>
        </p:nvPicPr>
        <p:blipFill>
          <a:blip r:embed="rId2">
            <a:lum bright="-20000" contrast="-10000"/>
          </a:blip>
          <a:srcRect l="30614" t="13099" r="31629" b="6433"/>
          <a:stretch>
            <a:fillRect/>
          </a:stretch>
        </p:blipFill>
        <p:spPr bwMode="auto">
          <a:xfrm>
            <a:off x="4619847" y="1600200"/>
            <a:ext cx="4524153" cy="5257800"/>
          </a:xfrm>
          <a:prstGeom prst="rect">
            <a:avLst/>
          </a:prstGeom>
          <a:noFill/>
          <a:ln w="9525">
            <a:noFill/>
            <a:miter lim="800000"/>
            <a:headEnd/>
            <a:tailEnd/>
          </a:ln>
          <a:effectLst/>
        </p:spPr>
      </p:pic>
      <p:pic>
        <p:nvPicPr>
          <p:cNvPr id="14340" name="Picture 4"/>
          <p:cNvPicPr>
            <a:picLocks noChangeAspect="1" noChangeArrowheads="1"/>
          </p:cNvPicPr>
          <p:nvPr/>
        </p:nvPicPr>
        <p:blipFill>
          <a:blip r:embed="rId3">
            <a:lum bright="-20000" contrast="-10000"/>
          </a:blip>
          <a:srcRect l="30622" t="4913" r="31952" b="9296"/>
          <a:stretch>
            <a:fillRect/>
          </a:stretch>
        </p:blipFill>
        <p:spPr bwMode="auto">
          <a:xfrm>
            <a:off x="0" y="0"/>
            <a:ext cx="4572000" cy="5715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858000"/>
          </a:xfrm>
        </p:spPr>
        <p:txBody>
          <a:bodyPr>
            <a:normAutofit fontScale="92500"/>
          </a:bodyPr>
          <a:lstStyle/>
          <a:p>
            <a:pPr algn="ctr">
              <a:buNone/>
            </a:pPr>
            <a:r>
              <a:rPr lang="en-US" b="1" dirty="0" smtClean="0">
                <a:solidFill>
                  <a:srgbClr val="00B0F0"/>
                </a:solidFill>
              </a:rPr>
              <a:t>MRI</a:t>
            </a:r>
          </a:p>
          <a:p>
            <a:pPr>
              <a:buNone/>
            </a:pPr>
            <a:r>
              <a:rPr lang="en-IN" dirty="0" smtClean="0"/>
              <a:t>   </a:t>
            </a:r>
            <a:r>
              <a:rPr lang="en-IN" dirty="0" err="1" smtClean="0">
                <a:solidFill>
                  <a:srgbClr val="00B0F0"/>
                </a:solidFill>
              </a:rPr>
              <a:t>TlWI</a:t>
            </a:r>
            <a:endParaRPr lang="en-IN" dirty="0" smtClean="0">
              <a:solidFill>
                <a:srgbClr val="00B0F0"/>
              </a:solidFill>
            </a:endParaRPr>
          </a:p>
          <a:p>
            <a:pPr>
              <a:buNone/>
            </a:pPr>
            <a:r>
              <a:rPr lang="en-IN" dirty="0" smtClean="0"/>
              <a:t>o Heterogeneous, iso- to hypointense</a:t>
            </a:r>
          </a:p>
          <a:p>
            <a:pPr>
              <a:buNone/>
            </a:pPr>
            <a:r>
              <a:rPr lang="en-IN" dirty="0" smtClean="0"/>
              <a:t>  </a:t>
            </a:r>
            <a:r>
              <a:rPr lang="en-IN" dirty="0" smtClean="0">
                <a:solidFill>
                  <a:srgbClr val="00B0F0"/>
                </a:solidFill>
              </a:rPr>
              <a:t>• T2WI</a:t>
            </a:r>
          </a:p>
          <a:p>
            <a:pPr>
              <a:buNone/>
            </a:pPr>
            <a:r>
              <a:rPr lang="en-IN" dirty="0" smtClean="0"/>
              <a:t>o Heterogeneous,  iso-to hyperintense</a:t>
            </a:r>
          </a:p>
          <a:p>
            <a:pPr>
              <a:buNone/>
            </a:pPr>
            <a:r>
              <a:rPr lang="en-IN" dirty="0" smtClean="0"/>
              <a:t>o Hyperintense cystic foci</a:t>
            </a:r>
          </a:p>
          <a:p>
            <a:pPr>
              <a:buNone/>
            </a:pPr>
            <a:r>
              <a:rPr lang="en-IN" dirty="0" smtClean="0"/>
              <a:t>•</a:t>
            </a:r>
            <a:r>
              <a:rPr lang="en-IN" dirty="0" smtClean="0">
                <a:solidFill>
                  <a:srgbClr val="00B0F0"/>
                </a:solidFill>
              </a:rPr>
              <a:t> FLAIR</a:t>
            </a:r>
            <a:r>
              <a:rPr lang="en-IN" dirty="0" smtClean="0"/>
              <a:t>:  </a:t>
            </a:r>
            <a:r>
              <a:rPr lang="en-IN" dirty="0" err="1" smtClean="0"/>
              <a:t>Tumor</a:t>
            </a:r>
            <a:r>
              <a:rPr lang="en-IN" dirty="0" smtClean="0"/>
              <a:t> cysts very hyperintense to CSF</a:t>
            </a:r>
          </a:p>
          <a:p>
            <a:pPr>
              <a:buNone/>
            </a:pPr>
            <a:r>
              <a:rPr lang="en-IN" dirty="0" smtClean="0"/>
              <a:t>• </a:t>
            </a:r>
            <a:r>
              <a:rPr lang="en-IN" dirty="0" err="1" smtClean="0">
                <a:solidFill>
                  <a:srgbClr val="00B0F0"/>
                </a:solidFill>
              </a:rPr>
              <a:t>Tl</a:t>
            </a:r>
            <a:r>
              <a:rPr lang="en-IN" dirty="0" smtClean="0">
                <a:solidFill>
                  <a:srgbClr val="00B0F0"/>
                </a:solidFill>
              </a:rPr>
              <a:t> C+: </a:t>
            </a:r>
            <a:r>
              <a:rPr lang="en-IN" dirty="0" smtClean="0"/>
              <a:t>Mild to moderate, heterogeneous enhancement</a:t>
            </a:r>
          </a:p>
          <a:p>
            <a:pPr>
              <a:buNone/>
            </a:pPr>
            <a:r>
              <a:rPr lang="en-IN" dirty="0" smtClean="0"/>
              <a:t>• </a:t>
            </a:r>
            <a:r>
              <a:rPr lang="en-IN" dirty="0" smtClean="0">
                <a:solidFill>
                  <a:srgbClr val="00B0F0"/>
                </a:solidFill>
              </a:rPr>
              <a:t>MRS</a:t>
            </a:r>
          </a:p>
          <a:p>
            <a:pPr>
              <a:buNone/>
            </a:pPr>
            <a:r>
              <a:rPr lang="en-IN" dirty="0" smtClean="0"/>
              <a:t>o NAA reduced, Cho raised</a:t>
            </a:r>
          </a:p>
          <a:p>
            <a:pPr>
              <a:buNone/>
            </a:pPr>
            <a:r>
              <a:rPr lang="en-IN" dirty="0" smtClean="0"/>
              <a:t>• </a:t>
            </a:r>
            <a:r>
              <a:rPr lang="en-IN" dirty="0" err="1" smtClean="0"/>
              <a:t>NAA:Cho</a:t>
            </a:r>
            <a:r>
              <a:rPr lang="en-IN" dirty="0" smtClean="0"/>
              <a:t> ratio higher than in PNET-MB</a:t>
            </a:r>
          </a:p>
          <a:p>
            <a:pPr>
              <a:buNone/>
            </a:pPr>
            <a:r>
              <a:rPr lang="en-IN" dirty="0" smtClean="0"/>
              <a:t>MR spectroscopy alone does not reliably differentiate </a:t>
            </a:r>
            <a:r>
              <a:rPr lang="en-IN" dirty="0" err="1" smtClean="0"/>
              <a:t>ependymoma</a:t>
            </a:r>
            <a:r>
              <a:rPr lang="en-IN" dirty="0" smtClean="0"/>
              <a:t> from astrocytoma or PNET-MB</a:t>
            </a:r>
          </a:p>
          <a:p>
            <a:pPr>
              <a:buNone/>
            </a:pPr>
            <a:endParaRPr lang="en-IN"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p:cNvPicPr>
            <a:picLocks noGrp="1" noChangeAspect="1" noChangeArrowheads="1"/>
          </p:cNvPicPr>
          <p:nvPr>
            <p:ph idx="1"/>
          </p:nvPr>
        </p:nvPicPr>
        <p:blipFill>
          <a:blip r:embed="rId2"/>
          <a:srcRect l="51020" t="18442" r="17347" b="22878"/>
          <a:stretch>
            <a:fillRect/>
          </a:stretch>
        </p:blipFill>
        <p:spPr bwMode="auto">
          <a:xfrm>
            <a:off x="5791200" y="3505200"/>
            <a:ext cx="3352800" cy="3352800"/>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l="30632" t="9053" r="31341" b="14770"/>
          <a:stretch>
            <a:fillRect/>
          </a:stretch>
        </p:blipFill>
        <p:spPr bwMode="auto">
          <a:xfrm>
            <a:off x="2895600" y="1433623"/>
            <a:ext cx="3429000" cy="3747977"/>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l="30612" t="13141" r="31633" b="6396"/>
          <a:stretch>
            <a:fillRect/>
          </a:stretch>
        </p:blipFill>
        <p:spPr bwMode="auto">
          <a:xfrm>
            <a:off x="0" y="0"/>
            <a:ext cx="3581400" cy="38079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320"/>
            <a:ext cx="7924800" cy="6278880"/>
          </a:xfrm>
        </p:spPr>
        <p:txBody>
          <a:bodyPr>
            <a:normAutofit/>
          </a:bodyPr>
          <a:lstStyle/>
          <a:p>
            <a:r>
              <a:rPr lang="en-US" sz="4000" dirty="0" smtClean="0">
                <a:solidFill>
                  <a:schemeClr val="accent1">
                    <a:lumMod val="60000"/>
                    <a:lumOff val="40000"/>
                  </a:schemeClr>
                </a:solidFill>
              </a:rPr>
              <a:t>PILOCYTIC ASTROCYTOMA</a:t>
            </a:r>
            <a:r>
              <a:rPr lang="en-US" sz="2400" dirty="0" smtClean="0"/>
              <a:t/>
            </a:r>
            <a:br>
              <a:rPr lang="en-US" sz="2400" dirty="0" smtClean="0"/>
            </a:br>
            <a:r>
              <a:rPr lang="en-US" sz="2400" dirty="0" smtClean="0"/>
              <a:t> </a:t>
            </a:r>
            <a:br>
              <a:rPr lang="en-US" sz="2400" dirty="0" smtClean="0"/>
            </a:br>
            <a:r>
              <a:rPr lang="en-US" sz="2800" dirty="0" smtClean="0"/>
              <a:t>Benign tumor of CNS (grade I)</a:t>
            </a:r>
            <a:br>
              <a:rPr lang="en-US" sz="2800" dirty="0" smtClean="0"/>
            </a:br>
            <a:r>
              <a:rPr lang="en-US" sz="2800" dirty="0" smtClean="0"/>
              <a:t>First decade of life.</a:t>
            </a:r>
            <a:br>
              <a:rPr lang="en-US" sz="2800" dirty="0" smtClean="0"/>
            </a:br>
            <a:r>
              <a:rPr lang="en-US" sz="2800" dirty="0" smtClean="0"/>
              <a:t>Site- Cerebellum (MC)</a:t>
            </a:r>
            <a:br>
              <a:rPr lang="en-US" sz="2800" dirty="0" smtClean="0"/>
            </a:br>
            <a:r>
              <a:rPr lang="en-US" sz="2800" dirty="0" smtClean="0"/>
              <a:t>        Hypothalamus</a:t>
            </a:r>
            <a:br>
              <a:rPr lang="en-US" sz="2800" dirty="0" smtClean="0"/>
            </a:br>
            <a:r>
              <a:rPr lang="en-US" sz="2800" dirty="0" smtClean="0"/>
              <a:t>        Optic nerve /</a:t>
            </a:r>
            <a:r>
              <a:rPr lang="en-US" sz="2800" dirty="0" err="1" smtClean="0"/>
              <a:t>chaisma</a:t>
            </a:r>
            <a:r>
              <a:rPr lang="en-US" sz="2800" dirty="0" smtClean="0"/>
              <a:t/>
            </a:r>
            <a:br>
              <a:rPr lang="en-US" sz="2800" dirty="0" smtClean="0"/>
            </a:br>
            <a:r>
              <a:rPr lang="en-US" sz="2800" dirty="0" smtClean="0"/>
              <a:t>        Brain stem.</a:t>
            </a:r>
            <a:br>
              <a:rPr lang="en-US" sz="2800" dirty="0" smtClean="0"/>
            </a:br>
            <a:r>
              <a:rPr lang="en-US" sz="2800" dirty="0" smtClean="0"/>
              <a:t>Excellent prognosis with 90 % pt having 25 yr survival rate.</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24490" t="31642" r="46687" b="13900"/>
          <a:stretch>
            <a:fillRect/>
          </a:stretch>
        </p:blipFill>
        <p:spPr bwMode="auto">
          <a:xfrm>
            <a:off x="5029200" y="1676400"/>
            <a:ext cx="4114800" cy="4876800"/>
          </a:xfrm>
          <a:prstGeom prst="rect">
            <a:avLst/>
          </a:prstGeom>
          <a:noFill/>
          <a:ln w="9525">
            <a:noFill/>
            <a:miter lim="800000"/>
            <a:headEnd/>
            <a:tailEnd/>
          </a:ln>
          <a:effectLst/>
        </p:spPr>
      </p:pic>
      <p:sp>
        <p:nvSpPr>
          <p:cNvPr id="2" name="Title 1"/>
          <p:cNvSpPr>
            <a:spLocks noGrp="1"/>
          </p:cNvSpPr>
          <p:nvPr>
            <p:ph type="title"/>
          </p:nvPr>
        </p:nvSpPr>
        <p:spPr>
          <a:xfrm>
            <a:off x="381000" y="0"/>
            <a:ext cx="7467600" cy="1036638"/>
          </a:xfrm>
        </p:spPr>
        <p:txBody>
          <a:bodyPr>
            <a:normAutofit/>
          </a:bodyPr>
          <a:lstStyle/>
          <a:p>
            <a:r>
              <a:rPr lang="en-US" sz="5400" b="1" dirty="0" err="1" smtClean="0">
                <a:solidFill>
                  <a:srgbClr val="00B0F0"/>
                </a:solidFill>
              </a:rPr>
              <a:t>Pilocytic</a:t>
            </a:r>
            <a:r>
              <a:rPr lang="en-US" sz="5400" b="1" dirty="0" smtClean="0">
                <a:solidFill>
                  <a:srgbClr val="00B0F0"/>
                </a:solidFill>
              </a:rPr>
              <a:t> astrocytoma </a:t>
            </a:r>
            <a:endParaRPr lang="en-IN" sz="5400" b="1" dirty="0">
              <a:solidFill>
                <a:srgbClr val="00B0F0"/>
              </a:solidFill>
            </a:endParaRPr>
          </a:p>
        </p:txBody>
      </p:sp>
      <p:sp>
        <p:nvSpPr>
          <p:cNvPr id="3" name="Content Placeholder 2"/>
          <p:cNvSpPr>
            <a:spLocks noGrp="1"/>
          </p:cNvSpPr>
          <p:nvPr>
            <p:ph idx="1"/>
          </p:nvPr>
        </p:nvSpPr>
        <p:spPr>
          <a:xfrm>
            <a:off x="228600" y="990600"/>
            <a:ext cx="5181600" cy="5135563"/>
          </a:xfrm>
        </p:spPr>
        <p:txBody>
          <a:bodyPr>
            <a:normAutofit/>
          </a:bodyPr>
          <a:lstStyle/>
          <a:p>
            <a:r>
              <a:rPr lang="en-IN" dirty="0" smtClean="0"/>
              <a:t>Cystic cerebellar mass with enhancing mural nodule</a:t>
            </a:r>
          </a:p>
          <a:p>
            <a:r>
              <a:rPr lang="en-IN" dirty="0" smtClean="0"/>
              <a:t>• Location: Cerebellum &gt; optic nerve/chiasm&gt; adjacent to 3rd ventricle&gt; brainstem</a:t>
            </a:r>
          </a:p>
          <a:p>
            <a:endParaRPr lang="en-IN"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6278880"/>
          </a:xfrm>
        </p:spPr>
        <p:txBody>
          <a:bodyPr>
            <a:normAutofit/>
          </a:bodyPr>
          <a:lstStyle/>
          <a:p>
            <a:r>
              <a:rPr lang="en-US" sz="4000" dirty="0" smtClean="0">
                <a:solidFill>
                  <a:schemeClr val="accent1">
                    <a:lumMod val="60000"/>
                    <a:lumOff val="40000"/>
                  </a:schemeClr>
                </a:solidFill>
              </a:rPr>
              <a:t>PILOCYTIC ASTROCYTOMA</a:t>
            </a:r>
            <a:r>
              <a:rPr lang="en-US" sz="2400" dirty="0" smtClean="0"/>
              <a:t/>
            </a:r>
            <a:br>
              <a:rPr lang="en-US" sz="2400" dirty="0" smtClean="0"/>
            </a:br>
            <a:r>
              <a:rPr lang="en-US" sz="2400" dirty="0" smtClean="0"/>
              <a:t> </a:t>
            </a:r>
            <a:r>
              <a:rPr lang="en-US" sz="2800" dirty="0" smtClean="0"/>
              <a:t/>
            </a:r>
            <a:br>
              <a:rPr lang="en-US" sz="2800" dirty="0" smtClean="0"/>
            </a:br>
            <a:r>
              <a:rPr lang="en-US" sz="3200" dirty="0" smtClean="0"/>
              <a:t>Cyst with solid mural nodule.</a:t>
            </a:r>
            <a:br>
              <a:rPr lang="en-US" sz="3200" dirty="0" smtClean="0"/>
            </a:br>
            <a:r>
              <a:rPr lang="en-US" sz="3200" dirty="0" smtClean="0"/>
              <a:t/>
            </a:r>
            <a:br>
              <a:rPr lang="en-US" sz="3200" dirty="0" smtClean="0"/>
            </a:br>
            <a:r>
              <a:rPr lang="en-US" sz="3200" dirty="0" smtClean="0"/>
              <a:t>Cyst wall do not include tumor cells.</a:t>
            </a:r>
            <a:br>
              <a:rPr lang="en-US" sz="3200" dirty="0" smtClean="0"/>
            </a:br>
            <a:r>
              <a:rPr lang="en-US" sz="3200" dirty="0" smtClean="0"/>
              <a:t/>
            </a:r>
            <a:br>
              <a:rPr lang="en-US" sz="3200" dirty="0" smtClean="0"/>
            </a:br>
            <a:r>
              <a:rPr lang="en-US" sz="3200" dirty="0" smtClean="0"/>
              <a:t>Tumor is supplied by leaky capillaries that lack complete BBB hence cause intense enhancement and production of protenacious fluid that accumulate into cyst of the tumor.</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6126480"/>
          </a:xfrm>
        </p:spPr>
        <p:txBody>
          <a:bodyPr>
            <a:noAutofit/>
          </a:bodyPr>
          <a:lstStyle/>
          <a:p>
            <a:r>
              <a:rPr lang="en-US" sz="4000" dirty="0" smtClean="0"/>
              <a:t>CLASSIFICATION</a:t>
            </a:r>
            <a:br>
              <a:rPr lang="en-US" sz="4000" dirty="0" smtClean="0"/>
            </a:br>
            <a:r>
              <a:rPr lang="en-US" sz="3600" dirty="0" smtClean="0"/>
              <a:t/>
            </a:r>
            <a:br>
              <a:rPr lang="en-US" sz="3600" dirty="0" smtClean="0"/>
            </a:br>
            <a:r>
              <a:rPr lang="en-US" sz="3600" dirty="0" smtClean="0">
                <a:solidFill>
                  <a:schemeClr val="accent1">
                    <a:lumMod val="60000"/>
                    <a:lumOff val="40000"/>
                  </a:schemeClr>
                </a:solidFill>
              </a:rPr>
              <a:t>1) Cerebellum </a:t>
            </a:r>
            <a:r>
              <a:rPr lang="en-US" sz="3600" dirty="0" smtClean="0"/>
              <a:t/>
            </a:r>
            <a:br>
              <a:rPr lang="en-US" sz="3600" dirty="0" smtClean="0"/>
            </a:br>
            <a:r>
              <a:rPr lang="en-US" sz="3600" dirty="0" smtClean="0"/>
              <a:t/>
            </a:r>
            <a:br>
              <a:rPr lang="en-US" sz="3600" dirty="0" smtClean="0"/>
            </a:br>
            <a:r>
              <a:rPr lang="en-US" sz="3200" dirty="0" err="1" smtClean="0"/>
              <a:t>Medulloblastoma</a:t>
            </a:r>
            <a:r>
              <a:rPr lang="en-US" sz="3200" dirty="0" smtClean="0"/>
              <a:t/>
            </a:r>
            <a:br>
              <a:rPr lang="en-US" sz="3200" dirty="0" smtClean="0"/>
            </a:br>
            <a:r>
              <a:rPr lang="en-US" sz="3200" dirty="0" err="1" smtClean="0"/>
              <a:t>Pilocytic</a:t>
            </a:r>
            <a:r>
              <a:rPr lang="en-US" sz="3200" dirty="0" smtClean="0"/>
              <a:t> </a:t>
            </a:r>
            <a:r>
              <a:rPr lang="en-US" sz="3200" dirty="0" err="1" smtClean="0"/>
              <a:t>Astrocytoma</a:t>
            </a:r>
            <a:r>
              <a:rPr lang="en-US" sz="3200" dirty="0" smtClean="0"/>
              <a:t/>
            </a:r>
            <a:br>
              <a:rPr lang="en-US" sz="3200" dirty="0" smtClean="0"/>
            </a:br>
            <a:r>
              <a:rPr lang="en-US" sz="3200" dirty="0" err="1" smtClean="0"/>
              <a:t>Ependymoma</a:t>
            </a:r>
            <a:r>
              <a:rPr lang="en-US" sz="3200" dirty="0" smtClean="0"/>
              <a:t/>
            </a:r>
            <a:br>
              <a:rPr lang="en-US" sz="3200" dirty="0" smtClean="0"/>
            </a:br>
            <a:r>
              <a:rPr lang="en-US" sz="3200" dirty="0" err="1" smtClean="0"/>
              <a:t>Haemangioblastoma</a:t>
            </a:r>
            <a:r>
              <a:rPr lang="en-US" sz="3200" dirty="0" smtClean="0"/>
              <a:t/>
            </a:r>
            <a:br>
              <a:rPr lang="en-US" sz="3200" dirty="0" smtClean="0"/>
            </a:br>
            <a:r>
              <a:rPr lang="en-US" sz="3200" dirty="0" smtClean="0"/>
              <a:t>Atypical </a:t>
            </a:r>
            <a:r>
              <a:rPr lang="en-US" sz="3200" dirty="0" err="1" smtClean="0"/>
              <a:t>tertoid</a:t>
            </a:r>
            <a:r>
              <a:rPr lang="en-US" sz="3200" dirty="0" smtClean="0"/>
              <a:t> / </a:t>
            </a:r>
            <a:r>
              <a:rPr lang="en-US" sz="3200" dirty="0" err="1" smtClean="0"/>
              <a:t>rhabdoid</a:t>
            </a:r>
            <a:r>
              <a:rPr lang="en-US" sz="3200" dirty="0" smtClean="0"/>
              <a:t> tumor</a:t>
            </a:r>
            <a:br>
              <a:rPr lang="en-US" sz="3200" dirty="0" smtClean="0"/>
            </a:br>
            <a:r>
              <a:rPr lang="en-US" sz="3200" dirty="0" smtClean="0"/>
              <a:t>Metastasis</a:t>
            </a:r>
            <a:br>
              <a:rPr lang="en-US" sz="3200" dirty="0" smtClean="0"/>
            </a:br>
            <a:r>
              <a:rPr lang="en-US" sz="3200" dirty="0" smtClean="0"/>
              <a:t>Dysplastic </a:t>
            </a:r>
            <a:r>
              <a:rPr lang="en-US" sz="3200" dirty="0" err="1" smtClean="0"/>
              <a:t>cerebellar</a:t>
            </a:r>
            <a:r>
              <a:rPr lang="en-US" sz="3200" dirty="0" smtClean="0"/>
              <a:t> </a:t>
            </a:r>
            <a:r>
              <a:rPr lang="en-US" sz="3200" dirty="0" err="1" smtClean="0"/>
              <a:t>gangliocytoma</a:t>
            </a:r>
            <a:r>
              <a:rPr lang="en-US" sz="3600" dirty="0" smtClean="0"/>
              <a:t/>
            </a:r>
            <a:br>
              <a:rPr lang="en-US" sz="3600" dirty="0" smtClean="0"/>
            </a:br>
            <a:endParaRPr 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467600" cy="884238"/>
          </a:xfrm>
        </p:spPr>
        <p:txBody>
          <a:bodyPr>
            <a:normAutofit/>
          </a:bodyPr>
          <a:lstStyle/>
          <a:p>
            <a:pPr algn="ctr"/>
            <a:r>
              <a:rPr lang="en-US" sz="4800" b="1" u="sng" dirty="0" smtClean="0">
                <a:solidFill>
                  <a:srgbClr val="00B0F0"/>
                </a:solidFill>
              </a:rPr>
              <a:t>CT Findings</a:t>
            </a:r>
            <a:endParaRPr lang="en-IN" sz="4800" b="1" u="sng" dirty="0">
              <a:solidFill>
                <a:srgbClr val="00B0F0"/>
              </a:solidFill>
            </a:endParaRPr>
          </a:p>
        </p:txBody>
      </p:sp>
      <p:sp>
        <p:nvSpPr>
          <p:cNvPr id="3" name="Content Placeholder 2"/>
          <p:cNvSpPr>
            <a:spLocks noGrp="1"/>
          </p:cNvSpPr>
          <p:nvPr>
            <p:ph idx="1"/>
          </p:nvPr>
        </p:nvSpPr>
        <p:spPr>
          <a:xfrm>
            <a:off x="0" y="990600"/>
            <a:ext cx="9144000" cy="5410200"/>
          </a:xfrm>
        </p:spPr>
        <p:txBody>
          <a:bodyPr>
            <a:normAutofit fontScale="92500"/>
          </a:bodyPr>
          <a:lstStyle/>
          <a:p>
            <a:pPr>
              <a:buNone/>
            </a:pPr>
            <a:r>
              <a:rPr lang="en-IN" dirty="0" smtClean="0"/>
              <a:t>o Discrete cystic/solid mass</a:t>
            </a:r>
          </a:p>
          <a:p>
            <a:pPr>
              <a:buNone/>
            </a:pPr>
            <a:r>
              <a:rPr lang="en-IN" dirty="0" smtClean="0"/>
              <a:t>O Little or no surrounding </a:t>
            </a:r>
            <a:r>
              <a:rPr lang="en-IN" dirty="0" err="1" smtClean="0"/>
              <a:t>edema</a:t>
            </a:r>
            <a:endParaRPr lang="en-IN" dirty="0" smtClean="0"/>
          </a:p>
          <a:p>
            <a:pPr>
              <a:buNone/>
            </a:pPr>
            <a:r>
              <a:rPr lang="en-IN" dirty="0" smtClean="0"/>
              <a:t>o Solid component hypo- to </a:t>
            </a:r>
            <a:r>
              <a:rPr lang="en-IN" dirty="0" err="1" smtClean="0"/>
              <a:t>isodense</a:t>
            </a:r>
            <a:endParaRPr lang="en-IN" dirty="0" smtClean="0"/>
          </a:p>
          <a:p>
            <a:pPr>
              <a:buNone/>
            </a:pPr>
            <a:r>
              <a:rPr lang="en-IN" dirty="0" smtClean="0"/>
              <a:t>o Ca++ 20%</a:t>
            </a:r>
          </a:p>
          <a:p>
            <a:pPr>
              <a:buNone/>
            </a:pPr>
            <a:r>
              <a:rPr lang="en-IN" dirty="0" smtClean="0"/>
              <a:t>o Often cause obstructive hydrocephalus</a:t>
            </a:r>
          </a:p>
          <a:p>
            <a:pPr>
              <a:buNone/>
            </a:pPr>
            <a:r>
              <a:rPr lang="en-IN" dirty="0" smtClean="0"/>
              <a:t>• 50% non enhancing cyst, strongly enhancing</a:t>
            </a:r>
          </a:p>
          <a:p>
            <a:pPr>
              <a:buNone/>
            </a:pPr>
            <a:r>
              <a:rPr lang="en-IN" dirty="0" smtClean="0"/>
              <a:t>mural nodule</a:t>
            </a:r>
          </a:p>
          <a:p>
            <a:pPr>
              <a:buNone/>
            </a:pPr>
            <a:r>
              <a:rPr lang="en-IN" dirty="0" smtClean="0"/>
              <a:t>• 40% solid with necrotic </a:t>
            </a:r>
            <a:r>
              <a:rPr lang="en-IN" dirty="0" err="1" smtClean="0"/>
              <a:t>center</a:t>
            </a:r>
            <a:r>
              <a:rPr lang="en-IN" dirty="0" smtClean="0"/>
              <a:t>, heterogeneous</a:t>
            </a:r>
          </a:p>
          <a:p>
            <a:pPr>
              <a:buNone/>
            </a:pPr>
            <a:r>
              <a:rPr lang="en-IN" dirty="0" smtClean="0"/>
              <a:t>enhancement</a:t>
            </a:r>
          </a:p>
          <a:p>
            <a:pPr>
              <a:buNone/>
            </a:pPr>
            <a:r>
              <a:rPr lang="en-IN" dirty="0" smtClean="0"/>
              <a:t>• Contrast may accumulate in the cyst on delayed images</a:t>
            </a:r>
            <a:endParaRPr lang="en-IN"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0" y="0"/>
            <a:ext cx="9144000" cy="56249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960438"/>
          </a:xfrm>
        </p:spPr>
        <p:txBody>
          <a:bodyPr>
            <a:normAutofit/>
          </a:bodyPr>
          <a:lstStyle/>
          <a:p>
            <a:pPr algn="ctr"/>
            <a:r>
              <a:rPr lang="en-IN" sz="4800" b="1" u="sng" dirty="0" smtClean="0">
                <a:solidFill>
                  <a:srgbClr val="00B0F0"/>
                </a:solidFill>
              </a:rPr>
              <a:t>MR Findings</a:t>
            </a:r>
            <a:endParaRPr lang="en-IN" sz="4800" u="sng" dirty="0">
              <a:solidFill>
                <a:srgbClr val="00B0F0"/>
              </a:solidFill>
            </a:endParaRPr>
          </a:p>
        </p:txBody>
      </p:sp>
      <p:sp>
        <p:nvSpPr>
          <p:cNvPr id="3" name="Content Placeholder 2"/>
          <p:cNvSpPr>
            <a:spLocks noGrp="1"/>
          </p:cNvSpPr>
          <p:nvPr>
            <p:ph idx="1"/>
          </p:nvPr>
        </p:nvSpPr>
        <p:spPr>
          <a:xfrm>
            <a:off x="228600" y="914400"/>
            <a:ext cx="4572000" cy="5943599"/>
          </a:xfrm>
        </p:spPr>
        <p:txBody>
          <a:bodyPr>
            <a:normAutofit/>
          </a:bodyPr>
          <a:lstStyle/>
          <a:p>
            <a:pPr>
              <a:buNone/>
            </a:pPr>
            <a:r>
              <a:rPr lang="en-IN" dirty="0" smtClean="0"/>
              <a:t>• </a:t>
            </a:r>
            <a:r>
              <a:rPr lang="en-IN" dirty="0" err="1" smtClean="0">
                <a:solidFill>
                  <a:schemeClr val="accent1">
                    <a:lumMod val="60000"/>
                    <a:lumOff val="40000"/>
                  </a:schemeClr>
                </a:solidFill>
              </a:rPr>
              <a:t>TlWI</a:t>
            </a:r>
            <a:endParaRPr lang="en-IN" dirty="0" smtClean="0">
              <a:solidFill>
                <a:schemeClr val="accent1">
                  <a:lumMod val="60000"/>
                  <a:lumOff val="40000"/>
                </a:schemeClr>
              </a:solidFill>
            </a:endParaRPr>
          </a:p>
          <a:p>
            <a:pPr>
              <a:buNone/>
            </a:pPr>
            <a:r>
              <a:rPr lang="en-IN" dirty="0" smtClean="0"/>
              <a:t>o </a:t>
            </a:r>
            <a:r>
              <a:rPr lang="en-IN" dirty="0" err="1" smtClean="0"/>
              <a:t>Solid:iso</a:t>
            </a:r>
            <a:r>
              <a:rPr lang="en-IN" dirty="0" smtClean="0"/>
              <a:t>/hypointense</a:t>
            </a:r>
          </a:p>
          <a:p>
            <a:pPr>
              <a:buNone/>
            </a:pPr>
            <a:r>
              <a:rPr lang="en-IN" dirty="0" smtClean="0"/>
              <a:t>o Cyst: iso to slightly hyperintense to CSF</a:t>
            </a:r>
          </a:p>
          <a:p>
            <a:pPr>
              <a:buNone/>
            </a:pPr>
            <a:r>
              <a:rPr lang="en-IN" dirty="0" smtClean="0">
                <a:solidFill>
                  <a:schemeClr val="accent2">
                    <a:lumMod val="40000"/>
                    <a:lumOff val="60000"/>
                  </a:schemeClr>
                </a:solidFill>
              </a:rPr>
              <a:t>• </a:t>
            </a:r>
            <a:r>
              <a:rPr lang="en-IN" dirty="0" smtClean="0">
                <a:solidFill>
                  <a:schemeClr val="accent1">
                    <a:lumMod val="60000"/>
                    <a:lumOff val="40000"/>
                  </a:schemeClr>
                </a:solidFill>
              </a:rPr>
              <a:t>T2WI</a:t>
            </a:r>
          </a:p>
          <a:p>
            <a:pPr>
              <a:buNone/>
            </a:pPr>
            <a:r>
              <a:rPr lang="en-IN" dirty="0" smtClean="0"/>
              <a:t>o Solid: hyperintense</a:t>
            </a:r>
          </a:p>
          <a:p>
            <a:pPr>
              <a:buNone/>
            </a:pPr>
            <a:r>
              <a:rPr lang="en-IN" dirty="0" smtClean="0"/>
              <a:t>o Cyst: hyperintense </a:t>
            </a:r>
          </a:p>
          <a:p>
            <a:pPr>
              <a:buFont typeface="Arial" pitchFamily="34" charset="0"/>
              <a:buChar char="•"/>
            </a:pPr>
            <a:r>
              <a:rPr lang="en-IN" dirty="0" smtClean="0"/>
              <a:t>FLAIR: Cyst contents do not suppress: Hyperintense to CSF</a:t>
            </a:r>
          </a:p>
          <a:p>
            <a:pPr>
              <a:buNone/>
            </a:pPr>
            <a:endParaRPr lang="en-IN" dirty="0" smtClean="0"/>
          </a:p>
        </p:txBody>
      </p:sp>
      <p:pic>
        <p:nvPicPr>
          <p:cNvPr id="4" name="Picture 2"/>
          <p:cNvPicPr>
            <a:picLocks noChangeAspect="1" noChangeArrowheads="1"/>
          </p:cNvPicPr>
          <p:nvPr/>
        </p:nvPicPr>
        <p:blipFill>
          <a:blip r:embed="rId3"/>
          <a:srcRect l="58504" t="44893" r="22449" b="21034"/>
          <a:stretch>
            <a:fillRect/>
          </a:stretch>
        </p:blipFill>
        <p:spPr bwMode="auto">
          <a:xfrm>
            <a:off x="4495800" y="1066800"/>
            <a:ext cx="46482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24400"/>
            <a:ext cx="9144000" cy="2133600"/>
          </a:xfrm>
        </p:spPr>
        <p:txBody>
          <a:bodyPr>
            <a:normAutofit/>
          </a:bodyPr>
          <a:lstStyle/>
          <a:p>
            <a:r>
              <a:rPr lang="en-IN" dirty="0" smtClean="0"/>
              <a:t>Intense heterogeneous enhancement of solid portion</a:t>
            </a:r>
          </a:p>
          <a:p>
            <a:r>
              <a:rPr lang="en-IN" dirty="0" smtClean="0"/>
              <a:t>MRS: High </a:t>
            </a:r>
            <a:r>
              <a:rPr lang="en-IN" dirty="0" err="1" smtClean="0"/>
              <a:t>choline</a:t>
            </a:r>
            <a:r>
              <a:rPr lang="en-IN" dirty="0" smtClean="0"/>
              <a:t>, low NAA, high lactate</a:t>
            </a:r>
            <a:endParaRPr lang="en-IN" dirty="0"/>
          </a:p>
        </p:txBody>
      </p:sp>
      <p:pic>
        <p:nvPicPr>
          <p:cNvPr id="4" name="Picture 2"/>
          <p:cNvPicPr>
            <a:picLocks noChangeAspect="1" noChangeArrowheads="1"/>
          </p:cNvPicPr>
          <p:nvPr/>
        </p:nvPicPr>
        <p:blipFill>
          <a:blip r:embed="rId2"/>
          <a:srcRect l="35714" t="44893" r="20408" b="17248"/>
          <a:stretch>
            <a:fillRect/>
          </a:stretch>
        </p:blipFill>
        <p:spPr bwMode="auto">
          <a:xfrm>
            <a:off x="0" y="-1"/>
            <a:ext cx="9144000" cy="44958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458200" cy="6355080"/>
          </a:xfrm>
        </p:spPr>
        <p:txBody>
          <a:bodyPr/>
          <a:lstStyle/>
          <a:p>
            <a:r>
              <a:rPr lang="en-US" dirty="0" smtClean="0">
                <a:solidFill>
                  <a:schemeClr val="accent1">
                    <a:lumMod val="60000"/>
                    <a:lumOff val="40000"/>
                  </a:schemeClr>
                </a:solidFill>
              </a:rPr>
              <a:t>HAEMANGIOBLASTOMA</a:t>
            </a:r>
            <a:r>
              <a:rPr lang="en-US" dirty="0" smtClean="0"/>
              <a:t/>
            </a:r>
            <a:br>
              <a:rPr lang="en-US" dirty="0" smtClean="0"/>
            </a:br>
            <a:r>
              <a:rPr lang="en-US" sz="2400" dirty="0" smtClean="0"/>
              <a:t/>
            </a:r>
            <a:br>
              <a:rPr lang="en-US" sz="2400" dirty="0" smtClean="0"/>
            </a:br>
            <a:r>
              <a:rPr lang="en-US" sz="2400" dirty="0" smtClean="0"/>
              <a:t>Benign tumor (WHO grade I)</a:t>
            </a:r>
            <a:br>
              <a:rPr lang="en-US" sz="2400" dirty="0" smtClean="0"/>
            </a:br>
            <a:r>
              <a:rPr lang="en-US" sz="2400" dirty="0" smtClean="0"/>
              <a:t>Site- Cerebellum (85%)</a:t>
            </a:r>
            <a:br>
              <a:rPr lang="en-US" sz="2400" dirty="0" smtClean="0"/>
            </a:br>
            <a:r>
              <a:rPr lang="en-US" sz="2400" dirty="0" smtClean="0"/>
              <a:t>        Brainstem</a:t>
            </a:r>
            <a:br>
              <a:rPr lang="en-US" sz="2400" dirty="0" smtClean="0"/>
            </a:br>
            <a:r>
              <a:rPr lang="en-US" sz="2400" dirty="0" smtClean="0"/>
              <a:t>        Spinal cord</a:t>
            </a:r>
            <a:br>
              <a:rPr lang="en-US" sz="2400" dirty="0" smtClean="0"/>
            </a:br>
            <a:r>
              <a:rPr lang="en-US" sz="2400" dirty="0" smtClean="0"/>
              <a:t>        Cerebrum (rare) </a:t>
            </a:r>
            <a:br>
              <a:rPr lang="en-US" sz="2400" dirty="0" smtClean="0"/>
            </a:br>
            <a:r>
              <a:rPr lang="en-US" sz="2400" dirty="0" smtClean="0"/>
              <a:t>Association with Von </a:t>
            </a:r>
            <a:r>
              <a:rPr lang="en-US" sz="2400" dirty="0" err="1" smtClean="0"/>
              <a:t>Hipple-Lindau</a:t>
            </a:r>
            <a:r>
              <a:rPr lang="en-US" sz="2400" dirty="0" smtClean="0"/>
              <a:t> disease.</a:t>
            </a:r>
            <a:br>
              <a:rPr lang="en-US" sz="2400" dirty="0" smtClean="0"/>
            </a:br>
            <a:r>
              <a:rPr lang="en-US" sz="2400" dirty="0" smtClean="0"/>
              <a:t/>
            </a:r>
            <a:br>
              <a:rPr lang="en-US" sz="2400" dirty="0" smtClean="0"/>
            </a:br>
            <a:r>
              <a:rPr lang="en-US" sz="2400" dirty="0" smtClean="0"/>
              <a:t>Well circumscribed mass with smooth margins.</a:t>
            </a:r>
            <a:br>
              <a:rPr lang="en-US" sz="2400" dirty="0" smtClean="0"/>
            </a:br>
            <a:r>
              <a:rPr lang="en-US" sz="2400" dirty="0" smtClean="0"/>
              <a:t>Either Solid (40%)</a:t>
            </a:r>
            <a:br>
              <a:rPr lang="en-US" sz="2400" dirty="0" smtClean="0"/>
            </a:br>
            <a:r>
              <a:rPr lang="en-US" sz="2400" dirty="0" smtClean="0"/>
              <a:t>	Cystic with enhancing mural nodule (60%).</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67400" cy="1143000"/>
          </a:xfrm>
        </p:spPr>
        <p:txBody>
          <a:bodyPr>
            <a:normAutofit/>
          </a:bodyPr>
          <a:lstStyle/>
          <a:p>
            <a:r>
              <a:rPr lang="en-US" sz="4800" b="1" u="sng" dirty="0" err="1" smtClean="0">
                <a:solidFill>
                  <a:srgbClr val="00B0F0"/>
                </a:solidFill>
              </a:rPr>
              <a:t>Hemangioblastoma</a:t>
            </a:r>
            <a:endParaRPr lang="en-IN" sz="4800" b="1" u="sng" dirty="0">
              <a:solidFill>
                <a:srgbClr val="00B0F0"/>
              </a:solidFill>
            </a:endParaRPr>
          </a:p>
        </p:txBody>
      </p:sp>
      <p:sp>
        <p:nvSpPr>
          <p:cNvPr id="5" name="Content Placeholder 4"/>
          <p:cNvSpPr>
            <a:spLocks noGrp="1"/>
          </p:cNvSpPr>
          <p:nvPr>
            <p:ph idx="1"/>
          </p:nvPr>
        </p:nvSpPr>
        <p:spPr>
          <a:xfrm>
            <a:off x="0" y="1143000"/>
            <a:ext cx="5257800" cy="5715000"/>
          </a:xfrm>
        </p:spPr>
        <p:txBody>
          <a:bodyPr>
            <a:normAutofit/>
          </a:bodyPr>
          <a:lstStyle/>
          <a:p>
            <a:pPr>
              <a:buNone/>
            </a:pPr>
            <a:endParaRPr lang="en-US" sz="3600" dirty="0" smtClean="0"/>
          </a:p>
          <a:p>
            <a:endParaRPr lang="en-IN" sz="3600" dirty="0"/>
          </a:p>
        </p:txBody>
      </p:sp>
      <p:pic>
        <p:nvPicPr>
          <p:cNvPr id="4" name="Picture 2"/>
          <p:cNvPicPr>
            <a:picLocks noChangeAspect="1" noChangeArrowheads="1"/>
          </p:cNvPicPr>
          <p:nvPr/>
        </p:nvPicPr>
        <p:blipFill>
          <a:blip r:embed="rId2"/>
          <a:srcRect l="4082" t="12713" r="53061" b="7784"/>
          <a:stretch>
            <a:fillRect/>
          </a:stretch>
        </p:blipFill>
        <p:spPr bwMode="auto">
          <a:xfrm>
            <a:off x="1371600" y="1447800"/>
            <a:ext cx="6248400" cy="47720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458200" cy="6355080"/>
          </a:xfrm>
        </p:spPr>
        <p:txBody>
          <a:bodyPr>
            <a:normAutofit fontScale="90000"/>
          </a:bodyPr>
          <a:lstStyle/>
          <a:p>
            <a:r>
              <a:rPr lang="en-US" dirty="0" smtClean="0">
                <a:solidFill>
                  <a:schemeClr val="accent1">
                    <a:lumMod val="60000"/>
                    <a:lumOff val="40000"/>
                  </a:schemeClr>
                </a:solidFill>
              </a:rPr>
              <a:t>HAEMANGIOBLASTOMA</a:t>
            </a:r>
            <a:r>
              <a:rPr lang="en-US" dirty="0" smtClean="0"/>
              <a:t/>
            </a:r>
            <a:br>
              <a:rPr lang="en-US" dirty="0" smtClean="0"/>
            </a:br>
            <a:r>
              <a:rPr lang="en-US" sz="2800" dirty="0" smtClean="0"/>
              <a:t/>
            </a:r>
            <a:br>
              <a:rPr lang="en-US" sz="2800" dirty="0" smtClean="0"/>
            </a:br>
            <a:r>
              <a:rPr lang="en-US" sz="2900" dirty="0" smtClean="0"/>
              <a:t>IMAGING-</a:t>
            </a:r>
            <a:br>
              <a:rPr lang="en-US" sz="2900" dirty="0" smtClean="0"/>
            </a:br>
            <a:r>
              <a:rPr lang="en-US" sz="2900" dirty="0" smtClean="0"/>
              <a:t/>
            </a:r>
            <a:br>
              <a:rPr lang="en-US" sz="2900" dirty="0" smtClean="0"/>
            </a:br>
            <a:r>
              <a:rPr lang="en-US" sz="2900" dirty="0" smtClean="0"/>
              <a:t>CT- Well </a:t>
            </a:r>
            <a:r>
              <a:rPr lang="en-US" sz="2900" dirty="0" err="1" smtClean="0"/>
              <a:t>marginated</a:t>
            </a:r>
            <a:r>
              <a:rPr lang="en-US" sz="2900" dirty="0" smtClean="0"/>
              <a:t> cystic lesion with a mural nodule.</a:t>
            </a:r>
            <a:br>
              <a:rPr lang="en-US" sz="2900" dirty="0" smtClean="0"/>
            </a:br>
            <a:r>
              <a:rPr lang="en-US" sz="2900" dirty="0" smtClean="0"/>
              <a:t>      Cystic lesion appears </a:t>
            </a:r>
            <a:r>
              <a:rPr lang="en-US" sz="2900" dirty="0" err="1" smtClean="0"/>
              <a:t>hypodense</a:t>
            </a:r>
            <a:r>
              <a:rPr lang="en-US" sz="2900" dirty="0" smtClean="0"/>
              <a:t>, </a:t>
            </a:r>
            <a:br>
              <a:rPr lang="en-US" sz="2900" dirty="0" smtClean="0"/>
            </a:br>
            <a:r>
              <a:rPr lang="en-US" sz="2900" dirty="0" smtClean="0"/>
              <a:t>      Mural nodule </a:t>
            </a:r>
            <a:r>
              <a:rPr lang="en-US" sz="2900" dirty="0" err="1" smtClean="0"/>
              <a:t>isodense</a:t>
            </a:r>
            <a:r>
              <a:rPr lang="en-US" sz="2900" dirty="0" smtClean="0"/>
              <a:t>, </a:t>
            </a:r>
            <a:br>
              <a:rPr lang="en-US" sz="2900" dirty="0" smtClean="0"/>
            </a:br>
            <a:r>
              <a:rPr lang="en-US" sz="2900" dirty="0" smtClean="0"/>
              <a:t>      Strong homogenous enhancement post cont.</a:t>
            </a:r>
            <a:br>
              <a:rPr lang="en-US" sz="2900" dirty="0" smtClean="0"/>
            </a:br>
            <a:r>
              <a:rPr lang="en-US" sz="2900" dirty="0" smtClean="0"/>
              <a:t>	</a:t>
            </a:r>
            <a:r>
              <a:rPr lang="en-US" sz="2900" b="1" i="1" dirty="0" smtClean="0">
                <a:solidFill>
                  <a:schemeClr val="accent1">
                    <a:lumMod val="60000"/>
                    <a:lumOff val="40000"/>
                  </a:schemeClr>
                </a:solidFill>
              </a:rPr>
              <a:t>SOLID HB – </a:t>
            </a:r>
            <a:r>
              <a:rPr lang="en-US" sz="2900" b="1" i="1" dirty="0" err="1" smtClean="0">
                <a:solidFill>
                  <a:schemeClr val="accent1">
                    <a:lumMod val="60000"/>
                    <a:lumOff val="40000"/>
                  </a:schemeClr>
                </a:solidFill>
              </a:rPr>
              <a:t>hyperdense</a:t>
            </a:r>
            <a:r>
              <a:rPr lang="en-US" sz="2900" b="1" i="1" dirty="0" smtClean="0">
                <a:solidFill>
                  <a:schemeClr val="accent1">
                    <a:lumMod val="60000"/>
                    <a:lumOff val="40000"/>
                  </a:schemeClr>
                </a:solidFill>
              </a:rPr>
              <a:t> on CT.</a:t>
            </a:r>
            <a:r>
              <a:rPr lang="en-US" sz="2900" b="1" i="1" dirty="0" smtClean="0"/>
              <a:t/>
            </a:r>
            <a:br>
              <a:rPr lang="en-US" sz="2900" b="1" i="1" dirty="0" smtClean="0"/>
            </a:br>
            <a:r>
              <a:rPr lang="en-US" sz="2900" dirty="0" smtClean="0"/>
              <a:t/>
            </a:r>
            <a:br>
              <a:rPr lang="en-US" sz="2900" dirty="0" smtClean="0"/>
            </a:br>
            <a:r>
              <a:rPr lang="en-US" sz="2900" dirty="0" smtClean="0"/>
              <a:t>MRI – Cystic component is </a:t>
            </a:r>
            <a:r>
              <a:rPr lang="en-US" sz="2900" dirty="0" err="1" smtClean="0"/>
              <a:t>iso</a:t>
            </a:r>
            <a:r>
              <a:rPr lang="en-US" sz="2900" dirty="0" smtClean="0"/>
              <a:t>-hyper to CSF on T1 &amp; T2</a:t>
            </a:r>
            <a:br>
              <a:rPr lang="en-US" sz="2900" dirty="0" smtClean="0"/>
            </a:br>
            <a:r>
              <a:rPr lang="en-US" sz="2900" dirty="0" smtClean="0"/>
              <a:t>         Nodule is hypo on T1 and hyper on T2.</a:t>
            </a:r>
            <a:br>
              <a:rPr lang="en-US" sz="2900" dirty="0" smtClean="0"/>
            </a:br>
            <a:r>
              <a:rPr lang="en-US" sz="2900" dirty="0" smtClean="0"/>
              <a:t>         Strong homogenous enhancement post Gd.</a:t>
            </a:r>
            <a:br>
              <a:rPr lang="en-US" sz="2900" dirty="0" smtClean="0"/>
            </a:br>
            <a:r>
              <a:rPr lang="en-US" sz="2900" dirty="0" smtClean="0"/>
              <a:t>         </a:t>
            </a:r>
            <a:r>
              <a:rPr lang="en-US" sz="2900" dirty="0" err="1" smtClean="0"/>
              <a:t>Peritumoral</a:t>
            </a:r>
            <a:r>
              <a:rPr lang="en-US" sz="2900" dirty="0" smtClean="0"/>
              <a:t> edema is slight or absent.</a:t>
            </a:r>
            <a:r>
              <a:rPr lang="en-US" sz="2800" dirty="0" smtClean="0"/>
              <a:t/>
            </a:r>
            <a:br>
              <a:rPr lang="en-US" sz="2800" dirty="0" smtClean="0"/>
            </a:b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458200" cy="6355080"/>
          </a:xfrm>
        </p:spPr>
        <p:txBody>
          <a:bodyPr>
            <a:normAutofit/>
          </a:bodyPr>
          <a:lstStyle/>
          <a:p>
            <a:r>
              <a:rPr lang="en-US" dirty="0" smtClean="0">
                <a:solidFill>
                  <a:schemeClr val="accent1">
                    <a:lumMod val="60000"/>
                    <a:lumOff val="40000"/>
                  </a:schemeClr>
                </a:solidFill>
              </a:rPr>
              <a:t>HAEMANGIOBLASTOMA</a:t>
            </a:r>
            <a:r>
              <a:rPr lang="en-US" dirty="0" smtClean="0"/>
              <a:t/>
            </a:r>
            <a:br>
              <a:rPr lang="en-US" dirty="0" smtClean="0"/>
            </a:br>
            <a:r>
              <a:rPr lang="en-US" sz="3200" dirty="0" smtClean="0"/>
              <a:t/>
            </a:r>
            <a:br>
              <a:rPr lang="en-US" sz="3200" dirty="0" smtClean="0"/>
            </a:br>
            <a:r>
              <a:rPr lang="en-US" sz="3200" dirty="0" smtClean="0"/>
              <a:t>MRI- </a:t>
            </a:r>
            <a:br>
              <a:rPr lang="en-US" sz="3200" dirty="0" smtClean="0"/>
            </a:br>
            <a:r>
              <a:rPr lang="en-US" sz="3200" dirty="0" smtClean="0"/>
              <a:t/>
            </a:r>
            <a:br>
              <a:rPr lang="en-US" sz="3200" dirty="0" smtClean="0"/>
            </a:br>
            <a:r>
              <a:rPr lang="en-US" sz="3200" dirty="0" smtClean="0"/>
              <a:t>Low signal (Do not show restricted diffusion) on DWI and high signal on ADC.</a:t>
            </a:r>
            <a:br>
              <a:rPr lang="en-US" sz="3200" dirty="0" smtClean="0"/>
            </a:br>
            <a:r>
              <a:rPr lang="en-US" sz="3200" dirty="0" smtClean="0"/>
              <a:t/>
            </a:r>
            <a:br>
              <a:rPr lang="en-US" sz="3200" dirty="0" smtClean="0"/>
            </a:br>
            <a:r>
              <a:rPr lang="en-US" sz="3200" dirty="0" smtClean="0"/>
              <a:t>Flow voids within and at periphery of tumor represent abnormal tumor vessels. </a:t>
            </a:r>
            <a:br>
              <a:rPr lang="en-US" sz="3200" dirty="0" smtClean="0"/>
            </a:br>
            <a:r>
              <a:rPr lang="en-US" sz="3200" dirty="0" smtClean="0"/>
              <a:t/>
            </a:r>
            <a:br>
              <a:rPr lang="en-US" sz="3200" dirty="0" smtClean="0"/>
            </a:br>
            <a:r>
              <a:rPr lang="en-US" sz="3200" dirty="0" smtClean="0"/>
              <a:t>Perfusion MR reveals high </a:t>
            </a:r>
            <a:r>
              <a:rPr lang="en-US" sz="3200" dirty="0" err="1" smtClean="0"/>
              <a:t>rCBV</a:t>
            </a:r>
            <a:r>
              <a:rPr lang="en-US" sz="3200" dirty="0" smtClean="0"/>
              <a:t>.</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6355080"/>
          </a:xfrm>
        </p:spPr>
        <p:txBody>
          <a:bodyPr/>
          <a:lstStyle/>
          <a:p>
            <a:r>
              <a:rPr lang="en-US" dirty="0" smtClean="0">
                <a:solidFill>
                  <a:schemeClr val="accent1">
                    <a:lumMod val="60000"/>
                    <a:lumOff val="40000"/>
                  </a:schemeClr>
                </a:solidFill>
              </a:rPr>
              <a:t>HAEMANGIOBLASTOMA</a:t>
            </a:r>
            <a:r>
              <a:rPr lang="en-US" dirty="0" smtClean="0"/>
              <a:t/>
            </a:r>
            <a:br>
              <a:rPr lang="en-US" dirty="0" smtClean="0"/>
            </a:br>
            <a:r>
              <a:rPr lang="en-US" sz="2400" dirty="0" smtClean="0"/>
              <a:t/>
            </a:r>
            <a:br>
              <a:rPr lang="en-US" sz="2400" dirty="0" smtClean="0"/>
            </a:br>
            <a:r>
              <a:rPr lang="en-US" sz="3200" dirty="0" smtClean="0"/>
              <a:t>Super selective catheterization of the feeding vessels allows preoperative </a:t>
            </a:r>
            <a:r>
              <a:rPr lang="en-US" sz="3200" dirty="0" err="1" smtClean="0"/>
              <a:t>embolization</a:t>
            </a:r>
            <a:r>
              <a:rPr lang="en-US" sz="3200" dirty="0" smtClean="0"/>
              <a:t> of tumor and significantly reduces mortality and morbidity of surgical resection.</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l="32653" t="16883" r="30612" b="17624"/>
          <a:stretch>
            <a:fillRect/>
          </a:stretch>
        </p:blipFill>
        <p:spPr bwMode="auto">
          <a:xfrm>
            <a:off x="4754880" y="2209800"/>
            <a:ext cx="4389120" cy="46482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35625" t="33954" r="34375"/>
          <a:stretch>
            <a:fillRect/>
          </a:stretch>
        </p:blipFill>
        <p:spPr bwMode="auto">
          <a:xfrm>
            <a:off x="0" y="0"/>
            <a:ext cx="4191000" cy="4953000"/>
          </a:xfrm>
          <a:prstGeom prst="rect">
            <a:avLst/>
          </a:prstGeom>
          <a:noFill/>
          <a:ln w="9525">
            <a:noFill/>
            <a:miter lim="800000"/>
            <a:headEnd/>
            <a:tailEnd/>
          </a:ln>
          <a:effectLst/>
        </p:spPr>
      </p:pic>
      <p:sp>
        <p:nvSpPr>
          <p:cNvPr id="4" name="Rectangle 3"/>
          <p:cNvSpPr/>
          <p:nvPr/>
        </p:nvSpPr>
        <p:spPr>
          <a:xfrm>
            <a:off x="4267200" y="228600"/>
            <a:ext cx="4876800" cy="1938992"/>
          </a:xfrm>
          <a:prstGeom prst="rect">
            <a:avLst/>
          </a:prstGeom>
        </p:spPr>
        <p:txBody>
          <a:bodyPr wrap="square">
            <a:spAutoFit/>
          </a:bodyPr>
          <a:lstStyle/>
          <a:p>
            <a:r>
              <a:rPr lang="en-US" sz="2400" dirty="0" smtClean="0">
                <a:solidFill>
                  <a:srgbClr val="00B0F0"/>
                </a:solidFill>
              </a:rPr>
              <a:t>CT</a:t>
            </a:r>
          </a:p>
          <a:p>
            <a:r>
              <a:rPr lang="en-US" sz="2400" dirty="0" smtClean="0"/>
              <a:t>Hypodense cyst with </a:t>
            </a:r>
            <a:r>
              <a:rPr lang="en-US" sz="2400" dirty="0" err="1" smtClean="0"/>
              <a:t>isodense</a:t>
            </a:r>
            <a:r>
              <a:rPr lang="en-US" sz="2400" dirty="0" smtClean="0"/>
              <a:t> nodule</a:t>
            </a:r>
          </a:p>
          <a:p>
            <a:r>
              <a:rPr lang="en-US" sz="2400" dirty="0" smtClean="0"/>
              <a:t>Intense homogeneous enhancing nodule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153400" cy="6355080"/>
          </a:xfrm>
        </p:spPr>
        <p:txBody>
          <a:bodyPr>
            <a:normAutofit/>
          </a:bodyPr>
          <a:lstStyle/>
          <a:p>
            <a:r>
              <a:rPr lang="en-US" sz="2400" dirty="0" smtClean="0">
                <a:solidFill>
                  <a:schemeClr val="accent1">
                    <a:lumMod val="60000"/>
                    <a:lumOff val="40000"/>
                  </a:schemeClr>
                </a:solidFill>
              </a:rPr>
              <a:t>2) </a:t>
            </a:r>
            <a:r>
              <a:rPr lang="en-US" sz="2800" dirty="0" smtClean="0">
                <a:solidFill>
                  <a:schemeClr val="accent1">
                    <a:lumMod val="60000"/>
                    <a:lumOff val="40000"/>
                  </a:schemeClr>
                </a:solidFill>
              </a:rPr>
              <a:t>Brain stem and </a:t>
            </a:r>
            <a:r>
              <a:rPr lang="en-US" sz="2800" dirty="0" err="1" smtClean="0">
                <a:solidFill>
                  <a:schemeClr val="accent1">
                    <a:lumMod val="60000"/>
                    <a:lumOff val="40000"/>
                  </a:schemeClr>
                </a:solidFill>
              </a:rPr>
              <a:t>cervicomedullary</a:t>
            </a:r>
            <a:r>
              <a:rPr lang="en-US" sz="2800" dirty="0" smtClean="0">
                <a:solidFill>
                  <a:schemeClr val="accent1">
                    <a:lumMod val="60000"/>
                    <a:lumOff val="40000"/>
                  </a:schemeClr>
                </a:solidFill>
              </a:rPr>
              <a:t> junction</a:t>
            </a:r>
            <a:r>
              <a:rPr lang="en-US" sz="2400" dirty="0" smtClean="0"/>
              <a:t/>
            </a:r>
            <a:br>
              <a:rPr lang="en-US" sz="2400" dirty="0" smtClean="0"/>
            </a:br>
            <a:r>
              <a:rPr lang="en-US" sz="2400" dirty="0" smtClean="0"/>
              <a:t/>
            </a:r>
            <a:br>
              <a:rPr lang="en-US" sz="2400" dirty="0" smtClean="0"/>
            </a:br>
            <a:r>
              <a:rPr lang="en-US" sz="2400" dirty="0" smtClean="0"/>
              <a:t>    Brainstem </a:t>
            </a:r>
            <a:r>
              <a:rPr lang="en-US" sz="2400" dirty="0" err="1" smtClean="0"/>
              <a:t>glioma</a:t>
            </a:r>
            <a:r>
              <a:rPr lang="en-US" sz="2400" dirty="0" smtClean="0"/>
              <a:t/>
            </a:r>
            <a:br>
              <a:rPr lang="en-US" sz="2400" dirty="0" smtClean="0"/>
            </a:br>
            <a:r>
              <a:rPr lang="en-US" sz="2400" dirty="0" smtClean="0"/>
              <a:t>    </a:t>
            </a:r>
            <a:br>
              <a:rPr lang="en-US" sz="2400" dirty="0" smtClean="0"/>
            </a:br>
            <a:r>
              <a:rPr lang="en-US" sz="2400" dirty="0" smtClean="0">
                <a:solidFill>
                  <a:schemeClr val="accent1">
                    <a:lumMod val="60000"/>
                    <a:lumOff val="40000"/>
                  </a:schemeClr>
                </a:solidFill>
              </a:rPr>
              <a:t>3) </a:t>
            </a:r>
            <a:r>
              <a:rPr lang="en-US" sz="2800" dirty="0" smtClean="0">
                <a:solidFill>
                  <a:schemeClr val="accent1">
                    <a:lumMod val="60000"/>
                    <a:lumOff val="40000"/>
                  </a:schemeClr>
                </a:solidFill>
              </a:rPr>
              <a:t>CP Angle tumors</a:t>
            </a:r>
            <a:r>
              <a:rPr lang="en-US" sz="2400" dirty="0" smtClean="0"/>
              <a:t/>
            </a:r>
            <a:br>
              <a:rPr lang="en-US" sz="2400" dirty="0" smtClean="0"/>
            </a:br>
            <a:r>
              <a:rPr lang="en-US" sz="2400" dirty="0" smtClean="0"/>
              <a:t/>
            </a:r>
            <a:br>
              <a:rPr lang="en-US" sz="2400" dirty="0" smtClean="0"/>
            </a:br>
            <a:r>
              <a:rPr lang="en-US" sz="2400" dirty="0" smtClean="0"/>
              <a:t>     Vestibular </a:t>
            </a:r>
            <a:r>
              <a:rPr lang="en-US" sz="2400" dirty="0" err="1" smtClean="0"/>
              <a:t>Schwannoma</a:t>
            </a:r>
            <a:r>
              <a:rPr lang="en-US" sz="2400" dirty="0" smtClean="0"/>
              <a:t/>
            </a:r>
            <a:br>
              <a:rPr lang="en-US" sz="2400" dirty="0" smtClean="0"/>
            </a:br>
            <a:r>
              <a:rPr lang="en-US" sz="2400" dirty="0" smtClean="0"/>
              <a:t>     </a:t>
            </a:r>
            <a:r>
              <a:rPr lang="en-US" sz="2400" dirty="0" err="1" smtClean="0"/>
              <a:t>Meningiomas</a:t>
            </a:r>
            <a:r>
              <a:rPr lang="en-US" sz="2400" dirty="0" smtClean="0"/>
              <a:t/>
            </a:r>
            <a:br>
              <a:rPr lang="en-US" sz="2400" dirty="0" smtClean="0"/>
            </a:br>
            <a:r>
              <a:rPr lang="en-US" sz="2400" dirty="0" smtClean="0"/>
              <a:t>     Facial  nerve </a:t>
            </a:r>
            <a:r>
              <a:rPr lang="en-US" sz="2400" dirty="0" err="1" smtClean="0"/>
              <a:t>Schwannomas</a:t>
            </a:r>
            <a:r>
              <a:rPr lang="en-US" sz="2400" dirty="0" smtClean="0"/>
              <a:t/>
            </a:r>
            <a:br>
              <a:rPr lang="en-US" sz="2400" dirty="0" smtClean="0"/>
            </a:br>
            <a:r>
              <a:rPr lang="en-US" sz="2400" dirty="0" smtClean="0"/>
              <a:t>     Metastasis</a:t>
            </a:r>
            <a:br>
              <a:rPr lang="en-US" sz="2400" dirty="0" smtClean="0"/>
            </a:br>
            <a:r>
              <a:rPr lang="en-US" sz="2400" dirty="0" smtClean="0"/>
              <a:t>     </a:t>
            </a:r>
            <a:r>
              <a:rPr lang="en-US" sz="2400" dirty="0" err="1" smtClean="0"/>
              <a:t>Epidermoid</a:t>
            </a:r>
            <a:r>
              <a:rPr lang="en-US" sz="2400" dirty="0" smtClean="0"/>
              <a:t> cyst</a:t>
            </a:r>
            <a:br>
              <a:rPr lang="en-US" sz="2400" dirty="0" smtClean="0"/>
            </a:br>
            <a:r>
              <a:rPr lang="en-US" sz="2400" dirty="0" smtClean="0"/>
              <a:t>     </a:t>
            </a:r>
            <a:r>
              <a:rPr lang="en-US" sz="2400" dirty="0" err="1" smtClean="0"/>
              <a:t>Dermoid</a:t>
            </a:r>
            <a:r>
              <a:rPr lang="en-US" sz="2400" dirty="0" smtClean="0"/>
              <a:t/>
            </a:r>
            <a:br>
              <a:rPr lang="en-US" sz="2400" dirty="0" smtClean="0"/>
            </a:br>
            <a:r>
              <a:rPr lang="en-US" sz="2400" dirty="0" smtClean="0"/>
              <a:t>     </a:t>
            </a:r>
            <a:r>
              <a:rPr lang="en-US" sz="2400" dirty="0" err="1" smtClean="0"/>
              <a:t>Arachnoid</a:t>
            </a:r>
            <a:r>
              <a:rPr lang="en-US" sz="2400" dirty="0" smtClean="0"/>
              <a:t> cyst</a:t>
            </a:r>
            <a:br>
              <a:rPr lang="en-US" sz="2400" dirty="0" smtClean="0"/>
            </a:br>
            <a:r>
              <a:rPr lang="en-US" sz="2400" dirty="0" smtClean="0"/>
              <a:t>     </a:t>
            </a:r>
            <a:r>
              <a:rPr lang="en-US" sz="2400" dirty="0" err="1" smtClean="0"/>
              <a:t>Lipoma</a:t>
            </a:r>
            <a:r>
              <a:rPr lang="en-US" sz="2400" dirty="0" smtClean="0"/>
              <a:t/>
            </a:r>
            <a:br>
              <a:rPr lang="en-US" sz="2400" dirty="0" smtClean="0"/>
            </a:br>
            <a:r>
              <a:rPr lang="en-US" sz="2400" dirty="0" smtClean="0"/>
              <a:t>     </a:t>
            </a:r>
            <a:r>
              <a:rPr lang="en-US" sz="2400" dirty="0" err="1" smtClean="0"/>
              <a:t>Endolymphatic</a:t>
            </a:r>
            <a:r>
              <a:rPr lang="en-US" sz="2400" dirty="0" smtClean="0"/>
              <a:t> sac tumor (rare)</a:t>
            </a:r>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srcRect l="35714" t="22497" r="36735" b="13881"/>
          <a:stretch>
            <a:fillRect/>
          </a:stretch>
        </p:blipFill>
        <p:spPr bwMode="auto">
          <a:xfrm>
            <a:off x="6178924" y="0"/>
            <a:ext cx="2965076" cy="4343400"/>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5102" t="22497" r="64286" b="15752"/>
          <a:stretch>
            <a:fillRect/>
          </a:stretch>
        </p:blipFill>
        <p:spPr bwMode="auto">
          <a:xfrm>
            <a:off x="3124200" y="0"/>
            <a:ext cx="3276600" cy="43434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35714" t="24368" r="36735" b="15752"/>
          <a:stretch>
            <a:fillRect/>
          </a:stretch>
        </p:blipFill>
        <p:spPr bwMode="auto">
          <a:xfrm>
            <a:off x="0" y="-1"/>
            <a:ext cx="3429000" cy="4343401"/>
          </a:xfrm>
          <a:prstGeom prst="rect">
            <a:avLst/>
          </a:prstGeom>
          <a:noFill/>
          <a:ln w="9525">
            <a:noFill/>
            <a:miter lim="800000"/>
            <a:headEnd/>
            <a:tailEnd/>
          </a:ln>
          <a:effectLst/>
        </p:spPr>
      </p:pic>
      <p:sp>
        <p:nvSpPr>
          <p:cNvPr id="7" name="Rectangle 6"/>
          <p:cNvSpPr/>
          <p:nvPr/>
        </p:nvSpPr>
        <p:spPr>
          <a:xfrm>
            <a:off x="0" y="4648200"/>
            <a:ext cx="9144000" cy="1384995"/>
          </a:xfrm>
          <a:prstGeom prst="rect">
            <a:avLst/>
          </a:prstGeom>
        </p:spPr>
        <p:txBody>
          <a:bodyPr wrap="square">
            <a:spAutoFit/>
          </a:bodyPr>
          <a:lstStyle/>
          <a:p>
            <a:r>
              <a:rPr lang="en-US" sz="2800" b="1" dirty="0" smtClean="0">
                <a:solidFill>
                  <a:srgbClr val="00B0F0"/>
                </a:solidFill>
              </a:rPr>
              <a:t>MRI</a:t>
            </a:r>
          </a:p>
          <a:p>
            <a:r>
              <a:rPr lang="en-US" sz="2800" dirty="0" smtClean="0"/>
              <a:t>Cyst and nodule </a:t>
            </a:r>
            <a:r>
              <a:rPr lang="en-US" sz="2800" dirty="0" err="1" smtClean="0"/>
              <a:t>hyperintense</a:t>
            </a:r>
            <a:r>
              <a:rPr lang="en-US" sz="2800" dirty="0" smtClean="0"/>
              <a:t> on T2WI.</a:t>
            </a:r>
          </a:p>
          <a:p>
            <a:r>
              <a:rPr lang="en-US" sz="2800" dirty="0" smtClean="0"/>
              <a:t>Flow voids may be seen.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458200" cy="6355080"/>
          </a:xfrm>
        </p:spPr>
        <p:txBody>
          <a:bodyPr>
            <a:noAutofit/>
          </a:bodyPr>
          <a:lstStyle/>
          <a:p>
            <a:r>
              <a:rPr lang="en-US" sz="4000" dirty="0" smtClean="0"/>
              <a:t>		</a:t>
            </a:r>
            <a:r>
              <a:rPr lang="en-US" sz="4000" dirty="0" smtClean="0">
                <a:solidFill>
                  <a:schemeClr val="accent1">
                    <a:lumMod val="60000"/>
                    <a:lumOff val="40000"/>
                  </a:schemeClr>
                </a:solidFill>
              </a:rPr>
              <a:t>	METASTASIS</a:t>
            </a:r>
            <a:r>
              <a:rPr lang="en-US" sz="3200" dirty="0" smtClean="0"/>
              <a:t/>
            </a:r>
            <a:br>
              <a:rPr lang="en-US" sz="3200" dirty="0" smtClean="0"/>
            </a:br>
            <a:r>
              <a:rPr lang="en-US" sz="3200" dirty="0" smtClean="0"/>
              <a:t/>
            </a:r>
            <a:br>
              <a:rPr lang="en-US" sz="3200" dirty="0" smtClean="0"/>
            </a:br>
            <a:r>
              <a:rPr lang="en-US" sz="3200" dirty="0" smtClean="0"/>
              <a:t>MC </a:t>
            </a:r>
            <a:r>
              <a:rPr lang="en-US" sz="3200" dirty="0" err="1" smtClean="0"/>
              <a:t>infratentorial</a:t>
            </a:r>
            <a:r>
              <a:rPr lang="en-US" sz="3200" dirty="0" smtClean="0"/>
              <a:t> </a:t>
            </a:r>
            <a:r>
              <a:rPr lang="en-US" sz="3200" dirty="0" err="1" smtClean="0"/>
              <a:t>intraaxial</a:t>
            </a:r>
            <a:r>
              <a:rPr lang="en-US" sz="3200" dirty="0" smtClean="0"/>
              <a:t> </a:t>
            </a:r>
            <a:r>
              <a:rPr lang="en-US" sz="3200" dirty="0" err="1" smtClean="0"/>
              <a:t>neoplasms</a:t>
            </a:r>
            <a:r>
              <a:rPr lang="en-US" sz="3200" dirty="0" smtClean="0"/>
              <a:t> in adults.</a:t>
            </a:r>
            <a:br>
              <a:rPr lang="en-US" sz="3200" dirty="0" smtClean="0"/>
            </a:br>
            <a:r>
              <a:rPr lang="en-US" sz="3200" dirty="0" err="1" smtClean="0"/>
              <a:t>Ususally</a:t>
            </a:r>
            <a:r>
              <a:rPr lang="en-US" sz="3200" dirty="0" smtClean="0"/>
              <a:t> multiple but may be solitary.</a:t>
            </a:r>
            <a:br>
              <a:rPr lang="en-US" sz="3200" dirty="0" smtClean="0"/>
            </a:br>
            <a:r>
              <a:rPr lang="en-US" sz="3200" dirty="0" smtClean="0"/>
              <a:t>Primary site- Lung/ Breast</a:t>
            </a:r>
            <a:br>
              <a:rPr lang="en-US" sz="3200" dirty="0" smtClean="0"/>
            </a:br>
            <a:r>
              <a:rPr lang="en-US" sz="3200" dirty="0" smtClean="0"/>
              <a:t>		     RCC/ Thyroid CA</a:t>
            </a:r>
            <a:br>
              <a:rPr lang="en-US" sz="3200" dirty="0" smtClean="0"/>
            </a:br>
            <a:r>
              <a:rPr lang="en-US" sz="3200" dirty="0" smtClean="0"/>
              <a:t>		     GI malignancy.</a:t>
            </a:r>
            <a:br>
              <a:rPr lang="en-US" sz="3200" dirty="0" smtClean="0"/>
            </a:br>
            <a:r>
              <a:rPr lang="en-US" sz="3200" dirty="0" smtClean="0"/>
              <a:t>Well defined round masses with nodular or ring enhancement (central necrosis)</a:t>
            </a:r>
            <a:br>
              <a:rPr lang="en-US" sz="3200" dirty="0" smtClean="0"/>
            </a:br>
            <a:endParaRPr lang="en-US"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458200" cy="6355080"/>
          </a:xfrm>
        </p:spPr>
        <p:txBody>
          <a:bodyPr>
            <a:noAutofit/>
          </a:bodyPr>
          <a:lstStyle/>
          <a:p>
            <a:r>
              <a:rPr lang="en-US" sz="4000" dirty="0" smtClean="0"/>
              <a:t>			</a:t>
            </a:r>
            <a:r>
              <a:rPr lang="en-US" sz="4000" dirty="0" smtClean="0">
                <a:solidFill>
                  <a:schemeClr val="accent1">
                    <a:lumMod val="60000"/>
                    <a:lumOff val="40000"/>
                  </a:schemeClr>
                </a:solidFill>
              </a:rPr>
              <a:t>METASTASIS</a:t>
            </a:r>
            <a:r>
              <a:rPr lang="en-US" sz="3200" dirty="0" smtClean="0"/>
              <a:t/>
            </a:r>
            <a:br>
              <a:rPr lang="en-US" sz="3200" dirty="0" smtClean="0"/>
            </a:br>
            <a:r>
              <a:rPr lang="en-US" sz="3200" dirty="0" smtClean="0"/>
              <a:t/>
            </a:r>
            <a:br>
              <a:rPr lang="en-US" sz="3200" dirty="0" smtClean="0"/>
            </a:br>
            <a:r>
              <a:rPr lang="en-US" sz="3600" dirty="0" smtClean="0"/>
              <a:t>IMAGING –</a:t>
            </a:r>
            <a:r>
              <a:rPr lang="en-US" sz="3200" dirty="0" smtClean="0"/>
              <a:t/>
            </a:r>
            <a:br>
              <a:rPr lang="en-US" sz="3200" dirty="0" smtClean="0"/>
            </a:br>
            <a:r>
              <a:rPr lang="en-US" sz="3200" dirty="0" smtClean="0"/>
              <a:t/>
            </a:r>
            <a:br>
              <a:rPr lang="en-US" sz="3200" dirty="0" smtClean="0"/>
            </a:br>
            <a:r>
              <a:rPr lang="en-US" sz="3000" dirty="0" err="1" smtClean="0"/>
              <a:t>Hypodense</a:t>
            </a:r>
            <a:r>
              <a:rPr lang="en-US" sz="3000" dirty="0" smtClean="0"/>
              <a:t> on CT, </a:t>
            </a:r>
            <a:br>
              <a:rPr lang="en-US" sz="3000" dirty="0" smtClean="0"/>
            </a:br>
            <a:r>
              <a:rPr lang="en-US" sz="3000" dirty="0" err="1" smtClean="0"/>
              <a:t>Hypointense</a:t>
            </a:r>
            <a:r>
              <a:rPr lang="en-US" sz="3000" dirty="0" smtClean="0"/>
              <a:t> on T1W, </a:t>
            </a:r>
            <a:br>
              <a:rPr lang="en-US" sz="3000" dirty="0" smtClean="0"/>
            </a:br>
            <a:r>
              <a:rPr lang="en-US" sz="3000" dirty="0" err="1" smtClean="0"/>
              <a:t>Hyperintense</a:t>
            </a:r>
            <a:r>
              <a:rPr lang="en-US" sz="3000" dirty="0" smtClean="0"/>
              <a:t> on T2W, </a:t>
            </a:r>
            <a:br>
              <a:rPr lang="en-US" sz="3000" dirty="0" smtClean="0"/>
            </a:br>
            <a:r>
              <a:rPr lang="en-US" sz="3000" dirty="0" smtClean="0"/>
              <a:t>Varying enhancement with surrounding edema,</a:t>
            </a:r>
            <a:br>
              <a:rPr lang="en-US" sz="3000" dirty="0" smtClean="0"/>
            </a:br>
            <a:r>
              <a:rPr lang="en-US" sz="3000" dirty="0" smtClean="0"/>
              <a:t>May have areas of hemorrhage and calcification.</a:t>
            </a:r>
            <a:br>
              <a:rPr lang="en-US" sz="3000" dirty="0" smtClean="0"/>
            </a:br>
            <a:r>
              <a:rPr lang="en-US" sz="3000" dirty="0" smtClean="0"/>
              <a:t>MR Spectroscopy- Elevated </a:t>
            </a:r>
            <a:r>
              <a:rPr lang="en-US" sz="3000" dirty="0" err="1" smtClean="0"/>
              <a:t>choline</a:t>
            </a:r>
            <a:r>
              <a:rPr lang="en-US" sz="3000" dirty="0" smtClean="0"/>
              <a:t> and 					     reduced NAA.</a:t>
            </a:r>
            <a:br>
              <a:rPr lang="en-US" sz="3000" dirty="0" smtClean="0"/>
            </a:br>
            <a:r>
              <a:rPr lang="en-US" sz="3000" dirty="0" smtClean="0"/>
              <a:t>    Lactate and Lipids are usually high.</a:t>
            </a:r>
            <a:r>
              <a:rPr lang="en-US" sz="3200" dirty="0" smtClean="0"/>
              <a:t/>
            </a:r>
            <a:br>
              <a:rPr lang="en-US" sz="3200" dirty="0" smtClean="0"/>
            </a:br>
            <a:r>
              <a:rPr lang="en-US" sz="3200" dirty="0" smtClean="0"/>
              <a:t> </a:t>
            </a:r>
            <a:br>
              <a:rPr lang="en-US" sz="3200" dirty="0" smtClean="0"/>
            </a:br>
            <a:endParaRPr lang="en-US" sz="3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458200" cy="6355080"/>
          </a:xfrm>
        </p:spPr>
        <p:txBody>
          <a:bodyPr>
            <a:noAutofit/>
          </a:bodyPr>
          <a:lstStyle/>
          <a:p>
            <a:r>
              <a:rPr lang="en-US" sz="4000" dirty="0" smtClean="0"/>
              <a:t>			</a:t>
            </a:r>
            <a:r>
              <a:rPr lang="en-US" sz="4000" dirty="0" smtClean="0">
                <a:solidFill>
                  <a:schemeClr val="accent1">
                    <a:lumMod val="60000"/>
                    <a:lumOff val="40000"/>
                  </a:schemeClr>
                </a:solidFill>
              </a:rPr>
              <a:t>METASTASIS</a:t>
            </a:r>
            <a:r>
              <a:rPr lang="en-US" sz="3200" dirty="0" smtClean="0"/>
              <a:t/>
            </a:r>
            <a:br>
              <a:rPr lang="en-US" sz="3200" dirty="0" smtClean="0"/>
            </a:br>
            <a:r>
              <a:rPr lang="en-US" sz="3200" dirty="0" smtClean="0"/>
              <a:t/>
            </a:r>
            <a:br>
              <a:rPr lang="en-US" sz="3200" dirty="0" smtClean="0"/>
            </a:br>
            <a:r>
              <a:rPr lang="en-US" sz="3200" dirty="0" smtClean="0"/>
              <a:t>D/D s of primary ca having metastases showing </a:t>
            </a:r>
            <a:r>
              <a:rPr lang="en-US" sz="3200" dirty="0" err="1" smtClean="0">
                <a:solidFill>
                  <a:schemeClr val="accent1">
                    <a:lumMod val="60000"/>
                    <a:lumOff val="40000"/>
                  </a:schemeClr>
                </a:solidFill>
              </a:rPr>
              <a:t>hyperintense</a:t>
            </a:r>
            <a:r>
              <a:rPr lang="en-US" sz="3200" dirty="0" smtClean="0"/>
              <a:t> signal on T1W pre contrast –</a:t>
            </a:r>
            <a:br>
              <a:rPr lang="en-US" sz="3200" dirty="0" smtClean="0"/>
            </a:br>
            <a:r>
              <a:rPr lang="en-US" sz="3200" dirty="0" smtClean="0"/>
              <a:t>	Melanoma</a:t>
            </a:r>
            <a:br>
              <a:rPr lang="en-US" sz="3200" dirty="0" smtClean="0"/>
            </a:br>
            <a:r>
              <a:rPr lang="en-US" sz="3200" dirty="0" smtClean="0"/>
              <a:t>	Renal Carcinoma</a:t>
            </a:r>
            <a:br>
              <a:rPr lang="en-US" sz="3200" dirty="0" smtClean="0"/>
            </a:br>
            <a:r>
              <a:rPr lang="en-US" sz="3200" dirty="0" smtClean="0"/>
              <a:t>	Lung Ca</a:t>
            </a:r>
            <a:br>
              <a:rPr lang="en-US" sz="3200" dirty="0" smtClean="0"/>
            </a:br>
            <a:r>
              <a:rPr lang="en-US" sz="3200" dirty="0" smtClean="0"/>
              <a:t>	</a:t>
            </a:r>
            <a:r>
              <a:rPr lang="en-US" sz="3200" dirty="0" err="1" smtClean="0"/>
              <a:t>Choriocarcinoma</a:t>
            </a:r>
            <a:r>
              <a:rPr lang="en-US" sz="3200" dirty="0" smtClean="0"/>
              <a:t/>
            </a:r>
            <a:br>
              <a:rPr lang="en-US" sz="3200" dirty="0" smtClean="0"/>
            </a:br>
            <a:r>
              <a:rPr lang="en-US" sz="3200" dirty="0" smtClean="0"/>
              <a:t>	Bowel Ca (</a:t>
            </a:r>
            <a:r>
              <a:rPr lang="en-US" sz="3200" dirty="0" err="1" smtClean="0"/>
              <a:t>Mucinous</a:t>
            </a:r>
            <a:r>
              <a:rPr lang="en-US" sz="3200" dirty="0" smtClean="0"/>
              <a:t>)</a:t>
            </a:r>
            <a:br>
              <a:rPr lang="en-US" sz="3200" dirty="0" smtClean="0"/>
            </a:br>
            <a:r>
              <a:rPr lang="en-US" sz="3200" dirty="0" smtClean="0"/>
              <a:t/>
            </a:r>
            <a:br>
              <a:rPr lang="en-US" sz="3200" dirty="0" smtClean="0"/>
            </a:br>
            <a:endParaRPr lang="en-US" sz="32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467600" cy="1143000"/>
          </a:xfrm>
        </p:spPr>
        <p:txBody>
          <a:bodyPr>
            <a:normAutofit/>
          </a:bodyPr>
          <a:lstStyle/>
          <a:p>
            <a:pPr algn="ctr"/>
            <a:r>
              <a:rPr lang="en-US" sz="4800" b="1" u="sng" dirty="0" smtClean="0">
                <a:solidFill>
                  <a:srgbClr val="00B0F0"/>
                </a:solidFill>
              </a:rPr>
              <a:t>Metastasis</a:t>
            </a:r>
            <a:endParaRPr lang="en-IN" sz="4800" b="1" u="sng" dirty="0">
              <a:solidFill>
                <a:srgbClr val="00B0F0"/>
              </a:solidFill>
            </a:endParaRPr>
          </a:p>
        </p:txBody>
      </p:sp>
      <p:sp>
        <p:nvSpPr>
          <p:cNvPr id="3" name="Content Placeholder 2"/>
          <p:cNvSpPr>
            <a:spLocks noGrp="1"/>
          </p:cNvSpPr>
          <p:nvPr>
            <p:ph idx="1"/>
          </p:nvPr>
        </p:nvSpPr>
        <p:spPr>
          <a:xfrm>
            <a:off x="0" y="1905000"/>
            <a:ext cx="9144000" cy="4953000"/>
          </a:xfrm>
        </p:spPr>
        <p:txBody>
          <a:bodyPr>
            <a:normAutofit/>
          </a:bodyPr>
          <a:lstStyle/>
          <a:p>
            <a:r>
              <a:rPr lang="en-US" dirty="0" smtClean="0"/>
              <a:t>Breast, lung, melanoma, lymphoma, leukemia</a:t>
            </a:r>
          </a:p>
          <a:p>
            <a:r>
              <a:rPr lang="en-IN" dirty="0" smtClean="0"/>
              <a:t>Can mimic benign </a:t>
            </a:r>
            <a:r>
              <a:rPr lang="en-IN" dirty="0" err="1" smtClean="0"/>
              <a:t>tumors</a:t>
            </a:r>
            <a:r>
              <a:rPr lang="en-IN" dirty="0" smtClean="0"/>
              <a:t> of the CPA </a:t>
            </a:r>
          </a:p>
          <a:p>
            <a:r>
              <a:rPr lang="en-IN" dirty="0" smtClean="0"/>
              <a:t>When an unusual aggressive </a:t>
            </a:r>
            <a:r>
              <a:rPr lang="en-IN" dirty="0" err="1" smtClean="0"/>
              <a:t>schwannoma</a:t>
            </a:r>
            <a:r>
              <a:rPr lang="en-IN" dirty="0" smtClean="0"/>
              <a:t>-like mass is encountered, possibility of metastases should be considered.</a:t>
            </a:r>
          </a:p>
          <a:p>
            <a:r>
              <a:rPr lang="en-IN" dirty="0" smtClean="0"/>
              <a:t>Correlate with a clinical history of carcinoma.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lum contrast="20000"/>
          </a:blip>
          <a:srcRect/>
          <a:stretch>
            <a:fillRect/>
          </a:stretch>
        </p:blipFill>
        <p:spPr bwMode="auto">
          <a:xfrm>
            <a:off x="0" y="0"/>
            <a:ext cx="9014367" cy="4724400"/>
          </a:xfrm>
          <a:prstGeom prst="rect">
            <a:avLst/>
          </a:prstGeom>
          <a:noFill/>
          <a:ln w="9525">
            <a:noFill/>
            <a:miter lim="800000"/>
            <a:headEnd/>
            <a:tailEnd/>
          </a:ln>
          <a:effectLst/>
        </p:spPr>
      </p:pic>
      <p:sp>
        <p:nvSpPr>
          <p:cNvPr id="4" name="Rectangle 3"/>
          <p:cNvSpPr/>
          <p:nvPr/>
        </p:nvSpPr>
        <p:spPr>
          <a:xfrm>
            <a:off x="0" y="4724400"/>
            <a:ext cx="9144000" cy="1815882"/>
          </a:xfrm>
          <a:prstGeom prst="rect">
            <a:avLst/>
          </a:prstGeom>
        </p:spPr>
        <p:txBody>
          <a:bodyPr wrap="square">
            <a:spAutoFit/>
          </a:bodyPr>
          <a:lstStyle/>
          <a:p>
            <a:r>
              <a:rPr lang="en-IN" sz="2800" dirty="0" smtClean="0"/>
              <a:t>Metastases in a 67-year-old man with Ca lung and </a:t>
            </a:r>
            <a:r>
              <a:rPr lang="en-IN" sz="2800" dirty="0" err="1" smtClean="0"/>
              <a:t>rt</a:t>
            </a:r>
            <a:r>
              <a:rPr lang="en-IN" sz="2800" dirty="0" smtClean="0"/>
              <a:t>-sided ear pain. Axial T2WI shows a metastasis to the right CPA that mimics a vestibular </a:t>
            </a:r>
            <a:r>
              <a:rPr lang="en-IN" sz="2800" dirty="0" err="1" smtClean="0"/>
              <a:t>schwannoma</a:t>
            </a:r>
            <a:r>
              <a:rPr lang="en-IN" sz="2800" dirty="0" smtClean="0"/>
              <a:t> with  intense enhancement of the lesion.</a:t>
            </a:r>
            <a:endParaRPr lang="en-IN" sz="2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l="38250" t="36174" r="33750" b="9739"/>
          <a:stretch>
            <a:fillRect/>
          </a:stretch>
        </p:blipFill>
        <p:spPr bwMode="auto">
          <a:xfrm>
            <a:off x="762000" y="304800"/>
            <a:ext cx="4114800" cy="5638800"/>
          </a:xfrm>
          <a:prstGeom prst="rect">
            <a:avLst/>
          </a:prstGeom>
          <a:noFill/>
          <a:ln>
            <a:noFill/>
          </a:ln>
        </p:spPr>
      </p:pic>
      <p:sp>
        <p:nvSpPr>
          <p:cNvPr id="5" name="Rectangle 4"/>
          <p:cNvSpPr/>
          <p:nvPr/>
        </p:nvSpPr>
        <p:spPr>
          <a:xfrm>
            <a:off x="5257800" y="1676400"/>
            <a:ext cx="3657600" cy="2677656"/>
          </a:xfrm>
          <a:prstGeom prst="rect">
            <a:avLst/>
          </a:prstGeom>
        </p:spPr>
        <p:txBody>
          <a:bodyPr wrap="square">
            <a:spAutoFit/>
          </a:bodyPr>
          <a:lstStyle/>
          <a:p>
            <a:r>
              <a:rPr lang="en-IN" sz="2400" b="1" i="1" dirty="0" smtClean="0"/>
              <a:t>En plaque </a:t>
            </a:r>
            <a:r>
              <a:rPr lang="en-IN" sz="2400" b="1" i="1" dirty="0" err="1" smtClean="0"/>
              <a:t>meningeal</a:t>
            </a:r>
            <a:r>
              <a:rPr lang="en-IN" sz="2400" b="1" i="1" dirty="0" smtClean="0"/>
              <a:t> thickening with enhancement . Inner ear  enhancement bilaterally suggests diagnosis of multiple metastatic foci</a:t>
            </a:r>
            <a:r>
              <a:rPr lang="en-IN" b="1" i="1" dirty="0" smtClean="0"/>
              <a:t>.</a:t>
            </a:r>
            <a:endParaRPr lang="en-IN"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9800"/>
          </a:xfrm>
        </p:spPr>
        <p:txBody>
          <a:bodyPr>
            <a:noAutofit/>
          </a:bodyPr>
          <a:lstStyle/>
          <a:p>
            <a:pPr algn="ctr"/>
            <a:r>
              <a:rPr lang="en-US" sz="3600" b="1" dirty="0" smtClean="0">
                <a:solidFill>
                  <a:srgbClr val="00B0F0"/>
                </a:solidFill>
              </a:rPr>
              <a:t>Atypical </a:t>
            </a:r>
            <a:r>
              <a:rPr lang="en-US" sz="3600" b="1" dirty="0" err="1" smtClean="0">
                <a:solidFill>
                  <a:srgbClr val="00B0F0"/>
                </a:solidFill>
              </a:rPr>
              <a:t>Rhabdoid</a:t>
            </a:r>
            <a:r>
              <a:rPr lang="en-US" sz="3600" b="1" dirty="0" smtClean="0">
                <a:solidFill>
                  <a:srgbClr val="00B0F0"/>
                </a:solidFill>
              </a:rPr>
              <a:t>/ </a:t>
            </a:r>
            <a:r>
              <a:rPr lang="en-US" sz="3600" b="1" dirty="0" err="1" smtClean="0">
                <a:solidFill>
                  <a:srgbClr val="00B0F0"/>
                </a:solidFill>
              </a:rPr>
              <a:t>Teratoid</a:t>
            </a:r>
            <a:r>
              <a:rPr lang="en-US" sz="3600" b="1" dirty="0" smtClean="0">
                <a:solidFill>
                  <a:srgbClr val="00B0F0"/>
                </a:solidFill>
              </a:rPr>
              <a:t> tumor</a:t>
            </a:r>
            <a:endParaRPr lang="en-IN" sz="3600" b="1" dirty="0">
              <a:solidFill>
                <a:srgbClr val="00B0F0"/>
              </a:solidFill>
            </a:endParaRPr>
          </a:p>
        </p:txBody>
      </p:sp>
      <p:sp>
        <p:nvSpPr>
          <p:cNvPr id="3" name="Content Placeholder 2"/>
          <p:cNvSpPr>
            <a:spLocks noGrp="1"/>
          </p:cNvSpPr>
          <p:nvPr>
            <p:ph idx="1"/>
          </p:nvPr>
        </p:nvSpPr>
        <p:spPr>
          <a:xfrm>
            <a:off x="0" y="2286000"/>
            <a:ext cx="9144000" cy="3429000"/>
          </a:xfrm>
        </p:spPr>
        <p:txBody>
          <a:bodyPr>
            <a:normAutofit/>
          </a:bodyPr>
          <a:lstStyle/>
          <a:p>
            <a:r>
              <a:rPr lang="en-US" sz="3200" dirty="0" smtClean="0"/>
              <a:t>Extremely rare</a:t>
            </a:r>
          </a:p>
          <a:p>
            <a:r>
              <a:rPr lang="en-US" sz="3200" dirty="0" smtClean="0"/>
              <a:t>Highly malignant</a:t>
            </a:r>
          </a:p>
          <a:p>
            <a:r>
              <a:rPr lang="en-US" sz="3200" dirty="0" smtClean="0"/>
              <a:t>Infants, usually less than 3 years</a:t>
            </a:r>
          </a:p>
          <a:p>
            <a:r>
              <a:rPr lang="en-US" sz="3200" dirty="0" smtClean="0"/>
              <a:t>56% in cerebellum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9458" name="Picture 2"/>
          <p:cNvPicPr>
            <a:picLocks noGrp="1" noChangeAspect="1" noChangeArrowheads="1"/>
          </p:cNvPicPr>
          <p:nvPr>
            <p:ph idx="1"/>
          </p:nvPr>
        </p:nvPicPr>
        <p:blipFill>
          <a:blip r:embed="rId3"/>
          <a:srcRect l="11225" t="25964" r="33673" b="22927"/>
          <a:stretch>
            <a:fillRect/>
          </a:stretch>
        </p:blipFill>
        <p:spPr bwMode="auto">
          <a:xfrm>
            <a:off x="0" y="0"/>
            <a:ext cx="9144000" cy="4572000"/>
          </a:xfrm>
          <a:prstGeom prst="rect">
            <a:avLst/>
          </a:prstGeom>
          <a:noFill/>
          <a:ln w="9525">
            <a:noFill/>
            <a:miter lim="800000"/>
            <a:headEnd/>
            <a:tailEnd/>
          </a:ln>
          <a:effectLst/>
        </p:spPr>
      </p:pic>
      <p:sp>
        <p:nvSpPr>
          <p:cNvPr id="4" name="Content Placeholder 2"/>
          <p:cNvSpPr txBox="1">
            <a:spLocks/>
          </p:cNvSpPr>
          <p:nvPr/>
        </p:nvSpPr>
        <p:spPr>
          <a:xfrm>
            <a:off x="0" y="4648200"/>
            <a:ext cx="4572000" cy="2209800"/>
          </a:xfrm>
          <a:prstGeom prst="rect">
            <a:avLst/>
          </a:prstGeom>
        </p:spPr>
        <p:txBody>
          <a:bodyPr vert="horz">
            <a:normAutofit fontScale="92500" lnSpcReduction="20000"/>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Large at presentation</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Moderate surrounding edema</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Solid/mixed</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Hyperdense on NECT</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4"/>
          <p:cNvSpPr/>
          <p:nvPr/>
        </p:nvSpPr>
        <p:spPr>
          <a:xfrm>
            <a:off x="4572000" y="4572000"/>
            <a:ext cx="4572000" cy="1668149"/>
          </a:xfrm>
          <a:prstGeom prst="rect">
            <a:avLst/>
          </a:prstGeom>
        </p:spPr>
        <p:txBody>
          <a:bodyPr wrap="square">
            <a:spAutoFit/>
          </a:bodyPr>
          <a:lstStyle/>
          <a:p>
            <a:pPr marL="420624" lvl="0" indent="-384048">
              <a:spcBef>
                <a:spcPct val="20000"/>
              </a:spcBef>
              <a:buClr>
                <a:schemeClr val="accent1"/>
              </a:buClr>
              <a:buSzPct val="80000"/>
              <a:buFont typeface="Wingdings 2"/>
              <a:buChar char=""/>
              <a:defRPr/>
            </a:pPr>
            <a:r>
              <a:rPr lang="en-US" sz="3200" dirty="0" smtClean="0"/>
              <a:t>Cysts/necrosis/ca +/-</a:t>
            </a:r>
          </a:p>
          <a:p>
            <a:pPr marL="420624" lvl="0" indent="-384048">
              <a:spcBef>
                <a:spcPct val="20000"/>
              </a:spcBef>
              <a:buClr>
                <a:schemeClr val="accent1"/>
              </a:buClr>
              <a:buSzPct val="80000"/>
              <a:buFont typeface="Wingdings 2"/>
              <a:buChar char=""/>
              <a:defRPr/>
            </a:pPr>
            <a:r>
              <a:rPr lang="en-US" sz="3200" dirty="0" smtClean="0"/>
              <a:t>Inhomogeneous enhancement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pPr algn="ctr"/>
            <a:r>
              <a:rPr lang="en-US" sz="4000" b="1" u="sng" dirty="0" smtClean="0">
                <a:solidFill>
                  <a:srgbClr val="00B0F0"/>
                </a:solidFill>
              </a:rPr>
              <a:t>Dysplastic cerebellar </a:t>
            </a:r>
            <a:r>
              <a:rPr lang="en-US" sz="4000" b="1" u="sng" dirty="0" err="1" smtClean="0">
                <a:solidFill>
                  <a:srgbClr val="00B0F0"/>
                </a:solidFill>
              </a:rPr>
              <a:t>gangliocytoma</a:t>
            </a:r>
            <a:endParaRPr lang="en-IN" sz="4000" b="1" u="sng" dirty="0">
              <a:solidFill>
                <a:srgbClr val="00B0F0"/>
              </a:solidFill>
            </a:endParaRPr>
          </a:p>
        </p:txBody>
      </p:sp>
      <p:sp>
        <p:nvSpPr>
          <p:cNvPr id="3" name="Content Placeholder 2"/>
          <p:cNvSpPr>
            <a:spLocks noGrp="1"/>
          </p:cNvSpPr>
          <p:nvPr>
            <p:ph idx="1"/>
          </p:nvPr>
        </p:nvSpPr>
        <p:spPr>
          <a:xfrm>
            <a:off x="0" y="1143000"/>
            <a:ext cx="9144000" cy="5715000"/>
          </a:xfrm>
        </p:spPr>
        <p:txBody>
          <a:bodyPr>
            <a:normAutofit fontScale="92500" lnSpcReduction="10000"/>
          </a:bodyPr>
          <a:lstStyle/>
          <a:p>
            <a:r>
              <a:rPr lang="en-IN" sz="3600" dirty="0" smtClean="0"/>
              <a:t>Also known as </a:t>
            </a:r>
            <a:r>
              <a:rPr lang="en-IN" sz="3600" dirty="0" err="1" smtClean="0"/>
              <a:t>Lhermite</a:t>
            </a:r>
            <a:r>
              <a:rPr lang="en-IN" sz="3600" dirty="0" smtClean="0"/>
              <a:t> – </a:t>
            </a:r>
            <a:r>
              <a:rPr lang="en-IN" sz="3600" dirty="0" err="1" smtClean="0"/>
              <a:t>Duclos</a:t>
            </a:r>
            <a:r>
              <a:rPr lang="en-IN" sz="3600" dirty="0" smtClean="0"/>
              <a:t>  disease</a:t>
            </a:r>
          </a:p>
          <a:p>
            <a:r>
              <a:rPr lang="en-IN" sz="3600" dirty="0" err="1" smtClean="0"/>
              <a:t>Hamartoma</a:t>
            </a:r>
            <a:r>
              <a:rPr lang="en-IN" sz="3600" dirty="0" smtClean="0"/>
              <a:t>/ malformation/ </a:t>
            </a:r>
            <a:r>
              <a:rPr lang="en-IN" sz="3600" dirty="0" err="1" smtClean="0"/>
              <a:t>tumor</a:t>
            </a:r>
            <a:endParaRPr lang="en-IN" sz="3600" dirty="0" smtClean="0"/>
          </a:p>
          <a:p>
            <a:r>
              <a:rPr lang="en-IN" sz="3600" dirty="0" smtClean="0"/>
              <a:t>Rare disorder</a:t>
            </a:r>
          </a:p>
          <a:p>
            <a:r>
              <a:rPr lang="en-IN" sz="3600" dirty="0" smtClean="0"/>
              <a:t>Characterized by distortion of the normal cerebellar laminar </a:t>
            </a:r>
            <a:r>
              <a:rPr lang="en-IN" sz="3600" dirty="0" err="1" smtClean="0"/>
              <a:t>cytoarchitecture</a:t>
            </a:r>
            <a:endParaRPr lang="en-IN" sz="3600" dirty="0" smtClean="0"/>
          </a:p>
          <a:p>
            <a:r>
              <a:rPr lang="en-IN" sz="3600" dirty="0" smtClean="0"/>
              <a:t>Characteristic </a:t>
            </a:r>
            <a:r>
              <a:rPr lang="en-IN" sz="3600" dirty="0" err="1" smtClean="0"/>
              <a:t>folial</a:t>
            </a:r>
            <a:r>
              <a:rPr lang="en-IN" sz="3600" dirty="0" smtClean="0"/>
              <a:t> /laminated/striated pattern </a:t>
            </a:r>
          </a:p>
          <a:p>
            <a:r>
              <a:rPr lang="en-IN" sz="3600" dirty="0" err="1" smtClean="0"/>
              <a:t>A/w</a:t>
            </a:r>
            <a:r>
              <a:rPr lang="en-IN" sz="3600" dirty="0" smtClean="0"/>
              <a:t> Cowden syndrome.</a:t>
            </a:r>
          </a:p>
          <a:p>
            <a:r>
              <a:rPr lang="en-IN" sz="3600" dirty="0" smtClean="0"/>
              <a:t>Occur in adults, usually in 3rd and 4th decades.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6278880"/>
          </a:xfrm>
        </p:spPr>
        <p:txBody>
          <a:bodyPr>
            <a:normAutofit/>
          </a:bodyPr>
          <a:lstStyle/>
          <a:p>
            <a:r>
              <a:rPr lang="en-US" sz="3200" dirty="0" smtClean="0">
                <a:solidFill>
                  <a:schemeClr val="accent1">
                    <a:lumMod val="60000"/>
                    <a:lumOff val="40000"/>
                  </a:schemeClr>
                </a:solidFill>
              </a:rPr>
              <a:t>4) Fourth ventricle tumor</a:t>
            </a:r>
            <a:r>
              <a:rPr lang="en-US" sz="2800" dirty="0" smtClean="0"/>
              <a:t/>
            </a:r>
            <a:br>
              <a:rPr lang="en-US" sz="2800" dirty="0" smtClean="0"/>
            </a:br>
            <a:r>
              <a:rPr lang="en-US" sz="2800" dirty="0" smtClean="0"/>
              <a:t/>
            </a:r>
            <a:br>
              <a:rPr lang="en-US" sz="2800" dirty="0" smtClean="0"/>
            </a:br>
            <a:r>
              <a:rPr lang="en-US" sz="2800" dirty="0" smtClean="0"/>
              <a:t>    </a:t>
            </a:r>
            <a:r>
              <a:rPr lang="en-US" sz="2800" dirty="0" err="1" smtClean="0"/>
              <a:t>Medulloblastoma</a:t>
            </a:r>
            <a:r>
              <a:rPr lang="en-US" sz="2800" dirty="0" smtClean="0"/>
              <a:t/>
            </a:r>
            <a:br>
              <a:rPr lang="en-US" sz="2800" dirty="0" smtClean="0"/>
            </a:br>
            <a:r>
              <a:rPr lang="en-US" sz="2800" dirty="0" smtClean="0"/>
              <a:t>    </a:t>
            </a:r>
            <a:r>
              <a:rPr lang="en-US" sz="2800" dirty="0" err="1" smtClean="0"/>
              <a:t>Ependymoma</a:t>
            </a:r>
            <a:r>
              <a:rPr lang="en-US" sz="2800" dirty="0" smtClean="0"/>
              <a:t/>
            </a:r>
            <a:br>
              <a:rPr lang="en-US" sz="2800" dirty="0" smtClean="0"/>
            </a:br>
            <a:r>
              <a:rPr lang="en-US" sz="2800" dirty="0" smtClean="0"/>
              <a:t>    Choroid plexus </a:t>
            </a:r>
            <a:r>
              <a:rPr lang="en-US" sz="2800" dirty="0" err="1" smtClean="0"/>
              <a:t>papilloma</a:t>
            </a:r>
            <a:r>
              <a:rPr lang="en-US" sz="2800" dirty="0" smtClean="0"/>
              <a:t>/ carcinoma</a:t>
            </a:r>
            <a:br>
              <a:rPr lang="en-US" sz="2800" dirty="0" smtClean="0"/>
            </a:br>
            <a:r>
              <a:rPr lang="en-US" sz="2800" dirty="0" smtClean="0"/>
              <a:t>    </a:t>
            </a:r>
            <a:r>
              <a:rPr lang="en-US" sz="2800" dirty="0" err="1" smtClean="0"/>
              <a:t>Subependymoma</a:t>
            </a:r>
            <a:r>
              <a:rPr lang="en-US" sz="2800" dirty="0" smtClean="0"/>
              <a:t/>
            </a:r>
            <a:br>
              <a:rPr lang="en-US" sz="2800" dirty="0" smtClean="0"/>
            </a:b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5) Skull Base (posterior </a:t>
            </a:r>
            <a:r>
              <a:rPr lang="en-US" sz="3200" dirty="0" err="1" smtClean="0">
                <a:solidFill>
                  <a:schemeClr val="accent1">
                    <a:lumMod val="60000"/>
                    <a:lumOff val="40000"/>
                  </a:schemeClr>
                </a:solidFill>
              </a:rPr>
              <a:t>fossa</a:t>
            </a:r>
            <a:r>
              <a:rPr lang="en-US" sz="3200" dirty="0" smtClean="0">
                <a:solidFill>
                  <a:schemeClr val="accent1">
                    <a:lumMod val="60000"/>
                    <a:lumOff val="40000"/>
                  </a:schemeClr>
                </a:solidFill>
              </a:rPr>
              <a:t>)</a:t>
            </a:r>
            <a:r>
              <a:rPr lang="en-US" sz="2800" dirty="0" smtClean="0">
                <a:solidFill>
                  <a:schemeClr val="accent1">
                    <a:lumMod val="60000"/>
                    <a:lumOff val="40000"/>
                  </a:schemeClr>
                </a:solidFill>
              </a:rPr>
              <a:t/>
            </a:r>
            <a:br>
              <a:rPr lang="en-US" sz="2800" dirty="0" smtClean="0">
                <a:solidFill>
                  <a:schemeClr val="accent1">
                    <a:lumMod val="60000"/>
                    <a:lumOff val="40000"/>
                  </a:schemeClr>
                </a:solidFill>
              </a:rPr>
            </a:br>
            <a:r>
              <a:rPr lang="en-US" sz="2800" dirty="0" smtClean="0"/>
              <a:t/>
            </a:r>
            <a:br>
              <a:rPr lang="en-US" sz="2800" dirty="0" smtClean="0"/>
            </a:br>
            <a:r>
              <a:rPr lang="en-US" sz="2800" dirty="0" smtClean="0"/>
              <a:t>    </a:t>
            </a:r>
            <a:r>
              <a:rPr lang="en-US" sz="2800" dirty="0" err="1" smtClean="0"/>
              <a:t>Paraganglioma</a:t>
            </a:r>
            <a:r>
              <a:rPr lang="en-US" sz="2800" dirty="0" smtClean="0"/>
              <a:t/>
            </a:r>
            <a:br>
              <a:rPr lang="en-US" sz="2800" dirty="0" smtClean="0"/>
            </a:br>
            <a:r>
              <a:rPr lang="en-US" sz="2800" dirty="0" smtClean="0"/>
              <a:t>    </a:t>
            </a:r>
            <a:r>
              <a:rPr lang="en-US" sz="2800" dirty="0" err="1" smtClean="0"/>
              <a:t>Meningioma</a:t>
            </a:r>
            <a:r>
              <a:rPr lang="en-US" sz="2800" dirty="0" smtClean="0"/>
              <a:t/>
            </a:r>
            <a:br>
              <a:rPr lang="en-US" sz="2800" dirty="0" smtClean="0"/>
            </a:br>
            <a:endParaRPr lang="en-US"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6626" name="Picture 2"/>
          <p:cNvPicPr>
            <a:picLocks noGrp="1" noChangeAspect="1" noChangeArrowheads="1"/>
          </p:cNvPicPr>
          <p:nvPr>
            <p:ph idx="1"/>
          </p:nvPr>
        </p:nvPicPr>
        <p:blipFill>
          <a:blip r:embed="rId3"/>
          <a:srcRect l="8163" t="27857" r="26531" b="11569"/>
          <a:stretch>
            <a:fillRect/>
          </a:stretch>
        </p:blipFill>
        <p:spPr bwMode="auto">
          <a:xfrm>
            <a:off x="0" y="0"/>
            <a:ext cx="9144000" cy="4572000"/>
          </a:xfrm>
          <a:prstGeom prst="rect">
            <a:avLst/>
          </a:prstGeom>
          <a:noFill/>
          <a:ln w="9525">
            <a:noFill/>
            <a:miter lim="800000"/>
            <a:headEnd/>
            <a:tailEnd/>
          </a:ln>
          <a:effectLst/>
        </p:spPr>
      </p:pic>
      <p:sp>
        <p:nvSpPr>
          <p:cNvPr id="4" name="Content Placeholder 2"/>
          <p:cNvSpPr txBox="1">
            <a:spLocks/>
          </p:cNvSpPr>
          <p:nvPr/>
        </p:nvSpPr>
        <p:spPr>
          <a:xfrm>
            <a:off x="0" y="4572000"/>
            <a:ext cx="9144000" cy="2286000"/>
          </a:xfrm>
          <a:prstGeom prst="rect">
            <a:avLst/>
          </a:prstGeom>
        </p:spPr>
        <p:txBody>
          <a:bodyPr vert="horz">
            <a:no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IN" sz="2800" b="0" i="0" u="none" strike="noStrike" kern="1200" cap="none" spc="0" normalizeH="0" baseline="0" noProof="0" dirty="0" smtClean="0">
                <a:ln>
                  <a:noFill/>
                </a:ln>
                <a:solidFill>
                  <a:schemeClr val="tx1"/>
                </a:solidFill>
                <a:effectLst/>
                <a:uLnTx/>
                <a:uFillTx/>
                <a:latin typeface="+mn-lt"/>
                <a:ea typeface="+mn-ea"/>
                <a:cs typeface="+mn-cs"/>
              </a:rPr>
              <a:t>CT: </a:t>
            </a:r>
            <a:r>
              <a:rPr kumimoji="0" lang="en-IN" sz="2800" b="0" i="0" u="none" strike="noStrike" kern="1200" cap="none" spc="0" normalizeH="0" baseline="0" noProof="0" dirty="0" err="1" smtClean="0">
                <a:ln>
                  <a:noFill/>
                </a:ln>
                <a:solidFill>
                  <a:schemeClr val="tx1"/>
                </a:solidFill>
                <a:effectLst/>
                <a:uLnTx/>
                <a:uFillTx/>
                <a:latin typeface="+mn-lt"/>
                <a:ea typeface="+mn-ea"/>
                <a:cs typeface="+mn-cs"/>
              </a:rPr>
              <a:t>noncalcified</a:t>
            </a:r>
            <a:r>
              <a:rPr kumimoji="0" lang="en-IN"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IN" sz="2800" b="0" i="0" u="none" strike="noStrike" kern="1200" cap="none" spc="0" normalizeH="0" baseline="0" noProof="0" dirty="0" err="1" smtClean="0">
                <a:ln>
                  <a:noFill/>
                </a:ln>
                <a:solidFill>
                  <a:schemeClr val="tx1"/>
                </a:solidFill>
                <a:effectLst/>
                <a:uLnTx/>
                <a:uFillTx/>
                <a:latin typeface="+mn-lt"/>
                <a:ea typeface="+mn-ea"/>
                <a:cs typeface="+mn-cs"/>
              </a:rPr>
              <a:t>isodense</a:t>
            </a:r>
            <a:r>
              <a:rPr kumimoji="0" lang="en-IN" sz="2800" b="0" i="0" u="none" strike="noStrike" kern="1200" cap="none" spc="0" normalizeH="0" baseline="0" noProof="0" dirty="0" smtClean="0">
                <a:ln>
                  <a:noFill/>
                </a:ln>
                <a:solidFill>
                  <a:schemeClr val="tx1"/>
                </a:solidFill>
                <a:effectLst/>
                <a:uLnTx/>
                <a:uFillTx/>
                <a:latin typeface="+mn-lt"/>
                <a:ea typeface="+mn-ea"/>
                <a:cs typeface="+mn-cs"/>
              </a:rPr>
              <a:t> cerebellar mass</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IN" sz="2800" b="0" i="0" u="none" strike="noStrike" kern="1200" cap="none" spc="0" normalizeH="0" baseline="0" noProof="0" dirty="0" smtClean="0">
                <a:ln>
                  <a:noFill/>
                </a:ln>
                <a:solidFill>
                  <a:schemeClr val="tx1"/>
                </a:solidFill>
                <a:effectLst/>
                <a:uLnTx/>
                <a:uFillTx/>
                <a:latin typeface="+mn-lt"/>
                <a:ea typeface="+mn-ea"/>
                <a:cs typeface="+mn-cs"/>
              </a:rPr>
              <a:t>Usually located in the cerebellar hemisphere </a:t>
            </a:r>
          </a:p>
          <a:p>
            <a:pPr marL="420624" lvl="0" indent="-384048">
              <a:spcBef>
                <a:spcPct val="20000"/>
              </a:spcBef>
              <a:buClr>
                <a:schemeClr val="accent1"/>
              </a:buClr>
              <a:buSzPct val="80000"/>
              <a:buFont typeface="Wingdings 2"/>
              <a:buChar char=""/>
            </a:pPr>
            <a:r>
              <a:rPr lang="en-IN" sz="2800" dirty="0" smtClean="0"/>
              <a:t>Special preference for the left side </a:t>
            </a:r>
          </a:p>
          <a:p>
            <a:pPr marL="420624" indent="-384048">
              <a:spcBef>
                <a:spcPct val="20000"/>
              </a:spcBef>
              <a:buClr>
                <a:schemeClr val="accent1"/>
              </a:buClr>
              <a:buSzPct val="80000"/>
              <a:buFont typeface="Wingdings 2"/>
              <a:buChar char=""/>
            </a:pPr>
            <a:r>
              <a:rPr lang="en-IN" sz="2800" dirty="0" smtClean="0"/>
              <a:t>Occasionally extends to the </a:t>
            </a:r>
            <a:r>
              <a:rPr lang="en-IN" sz="2800" dirty="0" err="1" smtClean="0"/>
              <a:t>vermis</a:t>
            </a:r>
            <a:r>
              <a:rPr lang="en-IN" sz="2400" dirty="0" smtClean="0"/>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p:cNvPicPr>
            <a:picLocks noGrp="1" noChangeAspect="1" noChangeArrowheads="1"/>
          </p:cNvPicPr>
          <p:nvPr>
            <p:ph idx="1"/>
          </p:nvPr>
        </p:nvPicPr>
        <p:blipFill>
          <a:blip r:embed="rId3"/>
          <a:srcRect t="50169" r="50000" b="2373"/>
          <a:stretch>
            <a:fillRect/>
          </a:stretch>
        </p:blipFill>
        <p:spPr bwMode="auto">
          <a:xfrm>
            <a:off x="0" y="-1"/>
            <a:ext cx="3429000" cy="4261583"/>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r="50667" b="53898"/>
          <a:stretch>
            <a:fillRect/>
          </a:stretch>
        </p:blipFill>
        <p:spPr bwMode="auto">
          <a:xfrm>
            <a:off x="2743200" y="1676400"/>
            <a:ext cx="3352800" cy="38862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50667" b="53898"/>
          <a:stretch>
            <a:fillRect/>
          </a:stretch>
        </p:blipFill>
        <p:spPr bwMode="auto">
          <a:xfrm>
            <a:off x="5715000" y="2961503"/>
            <a:ext cx="3429000" cy="3896497"/>
          </a:xfrm>
          <a:prstGeom prst="rect">
            <a:avLst/>
          </a:prstGeom>
          <a:noFill/>
          <a:ln w="9525">
            <a:noFill/>
            <a:miter lim="800000"/>
            <a:headEnd/>
            <a:tailEnd/>
          </a:ln>
          <a:effectLst/>
        </p:spPr>
      </p:pic>
      <p:sp>
        <p:nvSpPr>
          <p:cNvPr id="7" name="Rectangle 6"/>
          <p:cNvSpPr/>
          <p:nvPr/>
        </p:nvSpPr>
        <p:spPr>
          <a:xfrm>
            <a:off x="0" y="5288340"/>
            <a:ext cx="6019800" cy="1569660"/>
          </a:xfrm>
          <a:prstGeom prst="rect">
            <a:avLst/>
          </a:prstGeom>
        </p:spPr>
        <p:txBody>
          <a:bodyPr wrap="square">
            <a:spAutoFit/>
          </a:bodyPr>
          <a:lstStyle/>
          <a:p>
            <a:r>
              <a:rPr lang="en-IN" dirty="0" smtClean="0"/>
              <a:t> </a:t>
            </a:r>
            <a:r>
              <a:rPr lang="en-IN" sz="2400" dirty="0" err="1" smtClean="0"/>
              <a:t>Nonenhancing</a:t>
            </a:r>
            <a:r>
              <a:rPr lang="en-IN" sz="2400" dirty="0" smtClean="0"/>
              <a:t> mass in the cerebellar hemisphere an alternating striated/</a:t>
            </a:r>
            <a:r>
              <a:rPr lang="en-IN" sz="2400" dirty="0" err="1" smtClean="0"/>
              <a:t>gyriform</a:t>
            </a:r>
            <a:r>
              <a:rPr lang="en-IN" sz="2400" dirty="0" smtClean="0"/>
              <a:t> /corduroy/tiger-striped pattern </a:t>
            </a:r>
            <a:endParaRPr lang="en-IN"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467600" cy="1143000"/>
          </a:xfrm>
        </p:spPr>
        <p:txBody>
          <a:bodyPr/>
          <a:lstStyle/>
          <a:p>
            <a:pPr algn="ctr"/>
            <a:r>
              <a:rPr lang="en-US" b="1" i="1" u="sng" dirty="0" smtClean="0">
                <a:solidFill>
                  <a:srgbClr val="00B0F0"/>
                </a:solidFill>
              </a:rPr>
              <a:t>Brainstem Gliomas</a:t>
            </a:r>
            <a:endParaRPr lang="en-IN" b="1" i="1" u="sng" dirty="0">
              <a:solidFill>
                <a:srgbClr val="00B0F0"/>
              </a:solidFill>
            </a:endParaRPr>
          </a:p>
        </p:txBody>
      </p:sp>
      <p:sp>
        <p:nvSpPr>
          <p:cNvPr id="3" name="Content Placeholder 2"/>
          <p:cNvSpPr>
            <a:spLocks noGrp="1"/>
          </p:cNvSpPr>
          <p:nvPr>
            <p:ph idx="1"/>
          </p:nvPr>
        </p:nvSpPr>
        <p:spPr>
          <a:xfrm>
            <a:off x="0" y="1066801"/>
            <a:ext cx="8686800" cy="5791199"/>
          </a:xfrm>
        </p:spPr>
        <p:txBody>
          <a:bodyPr>
            <a:normAutofit/>
          </a:bodyPr>
          <a:lstStyle/>
          <a:p>
            <a:r>
              <a:rPr lang="en-IN" sz="3200" dirty="0" smtClean="0"/>
              <a:t>Heterogeneous group of focal or diffuse gliomas involving midbrain, pons, or medulla</a:t>
            </a:r>
          </a:p>
          <a:p>
            <a:r>
              <a:rPr lang="en-IN" sz="3200" dirty="0" smtClean="0"/>
              <a:t>75% of brain stem gliomas: younger than 20 years</a:t>
            </a:r>
          </a:p>
          <a:p>
            <a:r>
              <a:rPr lang="en-IN" sz="3200" dirty="0" smtClean="0"/>
              <a:t>Account 10-15% of </a:t>
            </a:r>
            <a:r>
              <a:rPr lang="en-IN" sz="3200" dirty="0" err="1" smtClean="0"/>
              <a:t>pediatric</a:t>
            </a:r>
            <a:r>
              <a:rPr lang="en-IN" sz="3200" dirty="0" smtClean="0"/>
              <a:t> brain </a:t>
            </a:r>
            <a:r>
              <a:rPr lang="en-IN" sz="3200" dirty="0" err="1" smtClean="0"/>
              <a:t>tumors</a:t>
            </a:r>
            <a:r>
              <a:rPr lang="en-IN" sz="3200" dirty="0" smtClean="0"/>
              <a:t> </a:t>
            </a:r>
          </a:p>
          <a:p>
            <a:r>
              <a:rPr lang="en-IN" sz="3200" dirty="0" smtClean="0"/>
              <a:t>Less than 1% of adult brain </a:t>
            </a:r>
            <a:r>
              <a:rPr lang="en-IN" sz="3200" dirty="0" err="1" smtClean="0"/>
              <a:t>tumors</a:t>
            </a:r>
            <a:r>
              <a:rPr lang="en-IN" sz="3200" dirty="0" smtClean="0"/>
              <a:t>. </a:t>
            </a:r>
          </a:p>
          <a:p>
            <a:r>
              <a:rPr lang="en-IN" sz="3200" dirty="0" smtClean="0"/>
              <a:t>Increased incidence of low-grade brain stem gliomas in patients with NF type 1.</a:t>
            </a:r>
          </a:p>
          <a:p>
            <a:endParaRPr lang="en-IN" sz="3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60437"/>
            <a:ext cx="9144000" cy="5897563"/>
          </a:xfrm>
        </p:spPr>
        <p:txBody>
          <a:bodyPr>
            <a:noAutofit/>
          </a:bodyPr>
          <a:lstStyle/>
          <a:p>
            <a:r>
              <a:rPr lang="en-IN" sz="3600" dirty="0" err="1" smtClean="0"/>
              <a:t>Fibrillary</a:t>
            </a:r>
            <a:r>
              <a:rPr lang="en-IN" sz="3600" dirty="0" smtClean="0"/>
              <a:t> variety</a:t>
            </a:r>
          </a:p>
          <a:p>
            <a:r>
              <a:rPr lang="en-IN" sz="3600" dirty="0" smtClean="0"/>
              <a:t>Mean age 7 yrs</a:t>
            </a:r>
          </a:p>
          <a:p>
            <a:r>
              <a:rPr lang="en-IN" sz="3600" dirty="0" smtClean="0"/>
              <a:t>Often large when present</a:t>
            </a:r>
          </a:p>
          <a:p>
            <a:r>
              <a:rPr lang="en-IN" sz="3600" dirty="0" smtClean="0"/>
              <a:t>Most are infiltrative </a:t>
            </a:r>
          </a:p>
          <a:p>
            <a:r>
              <a:rPr lang="en-IN" sz="3600" dirty="0" smtClean="0"/>
              <a:t>Dissemination occurs in 50%</a:t>
            </a:r>
          </a:p>
          <a:p>
            <a:r>
              <a:rPr lang="en-IN" sz="3600" dirty="0" smtClean="0"/>
              <a:t>Poor survival despite chemo/radiotherapy</a:t>
            </a:r>
          </a:p>
          <a:p>
            <a:r>
              <a:rPr lang="en-IN" sz="3600" dirty="0" smtClean="0"/>
              <a:t>Hydrocephalus late</a:t>
            </a:r>
          </a:p>
        </p:txBody>
      </p:sp>
      <p:sp>
        <p:nvSpPr>
          <p:cNvPr id="4" name="Rectangle 3"/>
          <p:cNvSpPr/>
          <p:nvPr/>
        </p:nvSpPr>
        <p:spPr>
          <a:xfrm>
            <a:off x="1447800" y="0"/>
            <a:ext cx="6334130" cy="769441"/>
          </a:xfrm>
          <a:prstGeom prst="rect">
            <a:avLst/>
          </a:prstGeom>
        </p:spPr>
        <p:txBody>
          <a:bodyPr wrap="square">
            <a:spAutoFit/>
          </a:bodyPr>
          <a:lstStyle/>
          <a:p>
            <a:pPr algn="ctr"/>
            <a:r>
              <a:rPr lang="en-US" sz="4400" u="sng" dirty="0" smtClean="0">
                <a:solidFill>
                  <a:srgbClr val="00B0F0"/>
                </a:solidFill>
              </a:rPr>
              <a:t>Diffuse pontine glioma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51750" t="19478" r="14250" b="4174"/>
          <a:stretch>
            <a:fillRect/>
          </a:stretch>
        </p:blipFill>
        <p:spPr bwMode="auto">
          <a:xfrm>
            <a:off x="1371600" y="457200"/>
            <a:ext cx="6629400" cy="5867400"/>
          </a:xfrm>
          <a:prstGeom prst="rect">
            <a:avLst/>
          </a:prstGeom>
          <a:noFill/>
          <a:ln>
            <a:noFill/>
          </a:ln>
          <a:scene3d>
            <a:camera prst="orthographicFront"/>
            <a:lightRig rig="threePt" dir="t"/>
          </a:scene3d>
          <a:sp3d>
            <a:bevelT w="12700"/>
          </a:sp3d>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4800600" cy="6629400"/>
          </a:xfrm>
        </p:spPr>
        <p:txBody>
          <a:bodyPr>
            <a:normAutofit/>
          </a:bodyPr>
          <a:lstStyle/>
          <a:p>
            <a:pPr algn="ctr">
              <a:buNone/>
            </a:pPr>
            <a:r>
              <a:rPr lang="en-IN" b="1" u="sng" dirty="0" smtClean="0">
                <a:solidFill>
                  <a:srgbClr val="00B0F0"/>
                </a:solidFill>
              </a:rPr>
              <a:t>Imaging</a:t>
            </a:r>
            <a:r>
              <a:rPr lang="en-IN" b="1" u="sng" dirty="0" smtClean="0"/>
              <a:t> </a:t>
            </a:r>
            <a:r>
              <a:rPr lang="en-IN" b="1" u="sng" dirty="0" smtClean="0">
                <a:solidFill>
                  <a:srgbClr val="00B0F0"/>
                </a:solidFill>
              </a:rPr>
              <a:t>findings</a:t>
            </a:r>
            <a:r>
              <a:rPr lang="en-IN" b="1" u="sng" dirty="0" smtClean="0"/>
              <a:t>:</a:t>
            </a:r>
          </a:p>
          <a:p>
            <a:r>
              <a:rPr lang="en-IN" dirty="0" smtClean="0"/>
              <a:t> Non-enhancing mass markedly expands pons;</a:t>
            </a:r>
          </a:p>
          <a:p>
            <a:r>
              <a:rPr lang="en-IN" u="sng" dirty="0" smtClean="0"/>
              <a:t>Engulfs basilar artery</a:t>
            </a:r>
          </a:p>
          <a:p>
            <a:endParaRPr lang="en-IN" dirty="0" smtClean="0"/>
          </a:p>
          <a:p>
            <a:pPr algn="ctr">
              <a:buNone/>
            </a:pPr>
            <a:r>
              <a:rPr lang="en-US" sz="3600" b="1" u="sng" dirty="0" smtClean="0">
                <a:solidFill>
                  <a:srgbClr val="00B0F0"/>
                </a:solidFill>
              </a:rPr>
              <a:t>CT</a:t>
            </a:r>
            <a:endParaRPr lang="en-IN" sz="3600" b="1" u="sng" dirty="0" smtClean="0">
              <a:solidFill>
                <a:srgbClr val="00B0F0"/>
              </a:solidFill>
            </a:endParaRPr>
          </a:p>
          <a:p>
            <a:r>
              <a:rPr lang="en-IN" dirty="0" smtClean="0"/>
              <a:t>Decreased density;</a:t>
            </a:r>
          </a:p>
          <a:p>
            <a:r>
              <a:rPr lang="en-IN" dirty="0" smtClean="0"/>
              <a:t>Variable enhancement</a:t>
            </a:r>
          </a:p>
          <a:p>
            <a:r>
              <a:rPr lang="en-IN" dirty="0" smtClean="0"/>
              <a:t> Worse prognosis if enhancement present at initial diagnosis</a:t>
            </a:r>
            <a:endParaRPr lang="en-IN" dirty="0"/>
          </a:p>
        </p:txBody>
      </p:sp>
      <p:pic>
        <p:nvPicPr>
          <p:cNvPr id="4" name="Picture 2"/>
          <p:cNvPicPr>
            <a:picLocks noChangeAspect="1" noChangeArrowheads="1"/>
          </p:cNvPicPr>
          <p:nvPr/>
        </p:nvPicPr>
        <p:blipFill>
          <a:blip r:embed="rId2"/>
          <a:stretch>
            <a:fillRect/>
          </a:stretch>
        </p:blipFill>
        <p:spPr bwMode="auto">
          <a:xfrm>
            <a:off x="4724400" y="-1"/>
            <a:ext cx="4419600" cy="63666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7467600" cy="5516563"/>
          </a:xfrm>
        </p:spPr>
        <p:txBody>
          <a:bodyPr>
            <a:normAutofit/>
          </a:bodyPr>
          <a:lstStyle/>
          <a:p>
            <a:pPr>
              <a:buNone/>
            </a:pPr>
            <a:r>
              <a:rPr lang="en-IN" dirty="0" smtClean="0"/>
              <a:t>MRI FINDINGS </a:t>
            </a:r>
          </a:p>
          <a:p>
            <a:pPr>
              <a:buNone/>
            </a:pPr>
            <a:endParaRPr lang="en-IN" dirty="0" smtClean="0"/>
          </a:p>
          <a:p>
            <a:pPr>
              <a:buNone/>
            </a:pPr>
            <a:r>
              <a:rPr lang="en-IN" dirty="0" err="1" smtClean="0"/>
              <a:t>TlWI</a:t>
            </a:r>
            <a:r>
              <a:rPr lang="en-IN" dirty="0" smtClean="0"/>
              <a:t>:  Low signal</a:t>
            </a:r>
          </a:p>
          <a:p>
            <a:pPr>
              <a:buNone/>
            </a:pPr>
            <a:r>
              <a:rPr lang="en-IN" dirty="0" smtClean="0"/>
              <a:t> </a:t>
            </a:r>
            <a:r>
              <a:rPr lang="en-IN" dirty="0" smtClean="0"/>
              <a:t>T2WI: High signal T2</a:t>
            </a:r>
          </a:p>
          <a:p>
            <a:r>
              <a:rPr lang="en-IN" dirty="0" smtClean="0"/>
              <a:t> expands pons</a:t>
            </a:r>
          </a:p>
          <a:p>
            <a:r>
              <a:rPr lang="en-IN" dirty="0" smtClean="0">
                <a:solidFill>
                  <a:schemeClr val="accent1">
                    <a:lumMod val="60000"/>
                    <a:lumOff val="40000"/>
                  </a:schemeClr>
                </a:solidFill>
              </a:rPr>
              <a:t>engulfs basilar artery</a:t>
            </a:r>
          </a:p>
          <a:p>
            <a:pPr>
              <a:buNone/>
            </a:pPr>
            <a:r>
              <a:rPr lang="en-IN" dirty="0" smtClean="0"/>
              <a:t> </a:t>
            </a:r>
            <a:r>
              <a:rPr lang="en-IN" dirty="0" smtClean="0"/>
              <a:t>FLAIR: High signal</a:t>
            </a:r>
          </a:p>
          <a:p>
            <a:pPr>
              <a:buNone/>
            </a:pPr>
            <a:r>
              <a:rPr lang="en-IN" dirty="0" smtClean="0"/>
              <a:t>  </a:t>
            </a:r>
            <a:r>
              <a:rPr lang="en-IN" dirty="0" smtClean="0"/>
              <a:t>Variable enhancement</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1266" name="Picture 2"/>
          <p:cNvPicPr>
            <a:picLocks noGrp="1" noChangeAspect="1" noChangeArrowheads="1"/>
          </p:cNvPicPr>
          <p:nvPr>
            <p:ph idx="1"/>
          </p:nvPr>
        </p:nvPicPr>
        <p:blipFill>
          <a:blip r:embed="rId3"/>
          <a:srcRect l="37755" t="27857" r="30165" b="11569"/>
          <a:stretch>
            <a:fillRect/>
          </a:stretch>
        </p:blipFill>
        <p:spPr bwMode="auto">
          <a:xfrm>
            <a:off x="5791200" y="3445328"/>
            <a:ext cx="3352800" cy="3412671"/>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3061" t="27857" r="64286" b="11569"/>
          <a:stretch>
            <a:fillRect/>
          </a:stretch>
        </p:blipFill>
        <p:spPr bwMode="auto">
          <a:xfrm>
            <a:off x="0" y="0"/>
            <a:ext cx="3200400" cy="3200400"/>
          </a:xfrm>
          <a:prstGeom prst="rect">
            <a:avLst/>
          </a:prstGeom>
          <a:noFill/>
          <a:ln w="9525">
            <a:noFill/>
            <a:miter lim="800000"/>
            <a:headEnd/>
            <a:tailEnd/>
          </a:ln>
          <a:effectLst/>
        </p:spPr>
      </p:pic>
      <p:pic>
        <p:nvPicPr>
          <p:cNvPr id="5" name="Picture 3"/>
          <p:cNvPicPr>
            <a:picLocks noChangeAspect="1" noChangeArrowheads="1"/>
          </p:cNvPicPr>
          <p:nvPr/>
        </p:nvPicPr>
        <p:blipFill>
          <a:blip r:embed="rId4"/>
          <a:srcRect/>
          <a:stretch>
            <a:fillRect/>
          </a:stretch>
        </p:blipFill>
        <p:spPr bwMode="auto">
          <a:xfrm>
            <a:off x="2819400" y="1752600"/>
            <a:ext cx="3307080" cy="3543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05800" cy="4525963"/>
          </a:xfrm>
        </p:spPr>
        <p:txBody>
          <a:bodyPr/>
          <a:lstStyle/>
          <a:p>
            <a:r>
              <a:rPr lang="en-US" sz="4000" b="1" u="sng" dirty="0" smtClean="0">
                <a:solidFill>
                  <a:srgbClr val="00B0F0"/>
                </a:solidFill>
              </a:rPr>
              <a:t>DD</a:t>
            </a:r>
          </a:p>
          <a:p>
            <a:r>
              <a:rPr lang="en-US" sz="4000" dirty="0" smtClean="0"/>
              <a:t>FASI in NF I</a:t>
            </a:r>
          </a:p>
          <a:p>
            <a:r>
              <a:rPr lang="en-US" sz="4000" dirty="0" smtClean="0"/>
              <a:t>Osmotic </a:t>
            </a:r>
            <a:r>
              <a:rPr lang="en-US" sz="4000" dirty="0" err="1" smtClean="0"/>
              <a:t>demyelination</a:t>
            </a:r>
            <a:r>
              <a:rPr lang="en-US" sz="4000" dirty="0" smtClean="0"/>
              <a:t> syndrome</a:t>
            </a:r>
          </a:p>
          <a:p>
            <a:r>
              <a:rPr lang="en-US" sz="4000" dirty="0" smtClean="0"/>
              <a:t>Brainstem encephalitis </a:t>
            </a:r>
          </a:p>
          <a:p>
            <a:r>
              <a:rPr lang="en-US" sz="4000" dirty="0" smtClean="0"/>
              <a:t>ADEM</a:t>
            </a:r>
            <a:endParaRPr lang="en-IN"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6278880"/>
          </a:xfrm>
        </p:spPr>
        <p:txBody>
          <a:bodyPr>
            <a:normAutofit/>
          </a:bodyPr>
          <a:lstStyle/>
          <a:p>
            <a:pPr>
              <a:buFont typeface="Arial" pitchFamily="34" charset="0"/>
              <a:buChar char="•"/>
            </a:pPr>
            <a:r>
              <a:rPr lang="en-US" sz="2400" dirty="0" smtClean="0">
                <a:solidFill>
                  <a:schemeClr val="accent1">
                    <a:lumMod val="60000"/>
                    <a:lumOff val="40000"/>
                  </a:schemeClr>
                </a:solidFill>
              </a:rPr>
              <a:t>In children</a:t>
            </a:r>
            <a:r>
              <a:rPr lang="en-US" sz="2400" dirty="0" smtClean="0"/>
              <a:t>, 48% of the primary intracranial </a:t>
            </a:r>
            <a:r>
              <a:rPr lang="en-US" sz="2400" dirty="0" err="1" smtClean="0"/>
              <a:t>neoplasms</a:t>
            </a:r>
            <a:r>
              <a:rPr lang="en-US" sz="2400" dirty="0" smtClean="0"/>
              <a:t> are </a:t>
            </a:r>
            <a:r>
              <a:rPr lang="en-US" sz="2400" dirty="0" err="1" smtClean="0"/>
              <a:t>infratentorial</a:t>
            </a:r>
            <a:r>
              <a:rPr lang="en-US" sz="2400" dirty="0" smtClean="0"/>
              <a:t> in location. </a:t>
            </a:r>
            <a:br>
              <a:rPr lang="en-US" sz="2400" dirty="0" smtClean="0"/>
            </a:br>
            <a:r>
              <a:rPr lang="en-US" sz="2400" dirty="0" smtClean="0"/>
              <a:t>     </a:t>
            </a:r>
            <a:r>
              <a:rPr lang="en-US" sz="2400" dirty="0" err="1" smtClean="0"/>
              <a:t>Medulloblastoma</a:t>
            </a:r>
            <a:r>
              <a:rPr lang="en-US" sz="2400" dirty="0" smtClean="0"/>
              <a:t/>
            </a:r>
            <a:br>
              <a:rPr lang="en-US" sz="2400" dirty="0" smtClean="0"/>
            </a:br>
            <a:r>
              <a:rPr lang="en-US" sz="2400" dirty="0" smtClean="0"/>
              <a:t>     </a:t>
            </a:r>
            <a:r>
              <a:rPr lang="en-US" sz="2400" dirty="0" err="1" smtClean="0"/>
              <a:t>Cerebellar</a:t>
            </a:r>
            <a:r>
              <a:rPr lang="en-US" sz="2400" dirty="0" smtClean="0"/>
              <a:t> </a:t>
            </a:r>
            <a:r>
              <a:rPr lang="en-US" sz="2400" dirty="0" err="1" smtClean="0"/>
              <a:t>Astrocytomas</a:t>
            </a:r>
            <a:r>
              <a:rPr lang="en-US" sz="2400" dirty="0" smtClean="0"/>
              <a:t/>
            </a:r>
            <a:br>
              <a:rPr lang="en-US" sz="2400" dirty="0" smtClean="0"/>
            </a:br>
            <a:r>
              <a:rPr lang="en-US" sz="2400" dirty="0" smtClean="0"/>
              <a:t>     Brainstem </a:t>
            </a:r>
            <a:r>
              <a:rPr lang="en-US" sz="2400" dirty="0" err="1" smtClean="0"/>
              <a:t>Gliomas</a:t>
            </a:r>
            <a:r>
              <a:rPr lang="en-US" sz="2400" dirty="0" smtClean="0"/>
              <a:t/>
            </a:r>
            <a:br>
              <a:rPr lang="en-US" sz="2400" dirty="0" smtClean="0"/>
            </a:br>
            <a:r>
              <a:rPr lang="en-US" sz="2400" dirty="0" smtClean="0"/>
              <a:t>     </a:t>
            </a:r>
            <a:r>
              <a:rPr lang="en-US" sz="2400" dirty="0" err="1" smtClean="0"/>
              <a:t>Ependymomas</a:t>
            </a:r>
            <a:r>
              <a:rPr lang="en-US" sz="2400" dirty="0" smtClean="0"/>
              <a:t>.</a:t>
            </a:r>
            <a:br>
              <a:rPr lang="en-US" sz="2400" dirty="0" smtClean="0"/>
            </a:br>
            <a:r>
              <a:rPr lang="en-US" sz="2400" dirty="0" smtClean="0"/>
              <a:t/>
            </a:r>
            <a:br>
              <a:rPr lang="en-US" sz="2400" dirty="0" smtClean="0"/>
            </a:br>
            <a:r>
              <a:rPr lang="en-US" sz="2400" dirty="0" smtClean="0">
                <a:solidFill>
                  <a:schemeClr val="accent1">
                    <a:lumMod val="60000"/>
                    <a:lumOff val="40000"/>
                  </a:schemeClr>
                </a:solidFill>
              </a:rPr>
              <a:t>In adults, </a:t>
            </a:r>
            <a:r>
              <a:rPr lang="en-US" sz="2400" dirty="0" smtClean="0"/>
              <a:t>most </a:t>
            </a:r>
            <a:r>
              <a:rPr lang="en-US" sz="2400" dirty="0" err="1" smtClean="0"/>
              <a:t>infratentorial</a:t>
            </a:r>
            <a:r>
              <a:rPr lang="en-US" sz="2400" dirty="0" smtClean="0"/>
              <a:t> </a:t>
            </a:r>
            <a:r>
              <a:rPr lang="en-US" sz="2400" dirty="0" err="1" smtClean="0"/>
              <a:t>neoplasms</a:t>
            </a:r>
            <a:r>
              <a:rPr lang="en-US" sz="2400" dirty="0" smtClean="0"/>
              <a:t> are extra axial in location. </a:t>
            </a:r>
            <a:br>
              <a:rPr lang="en-US" sz="2400" dirty="0" smtClean="0"/>
            </a:br>
            <a:r>
              <a:rPr lang="en-US" sz="2400" dirty="0" smtClean="0"/>
              <a:t/>
            </a:r>
            <a:br>
              <a:rPr lang="en-US" sz="2400" dirty="0" smtClean="0"/>
            </a:br>
            <a:r>
              <a:rPr lang="en-US" sz="2400" dirty="0" smtClean="0"/>
              <a:t>Most Common </a:t>
            </a:r>
            <a:r>
              <a:rPr lang="en-US" sz="2400" dirty="0" err="1" smtClean="0"/>
              <a:t>extraaxial</a:t>
            </a:r>
            <a:r>
              <a:rPr lang="en-US" sz="2400" dirty="0" smtClean="0"/>
              <a:t> </a:t>
            </a:r>
            <a:br>
              <a:rPr lang="en-US" sz="2400" dirty="0" smtClean="0"/>
            </a:br>
            <a:r>
              <a:rPr lang="en-US" sz="2400" dirty="0" err="1" smtClean="0"/>
              <a:t>Schwannoma</a:t>
            </a:r>
            <a:r>
              <a:rPr lang="en-US" sz="2400" dirty="0" smtClean="0"/>
              <a:t> -&gt;  </a:t>
            </a:r>
            <a:r>
              <a:rPr lang="en-US" sz="2400" dirty="0" err="1" smtClean="0"/>
              <a:t>Meningioma</a:t>
            </a:r>
            <a:r>
              <a:rPr lang="en-US" sz="2400" dirty="0" smtClean="0"/>
              <a:t> -&gt; </a:t>
            </a:r>
            <a:r>
              <a:rPr lang="en-US" sz="2400" dirty="0" err="1" smtClean="0"/>
              <a:t>Epidermoid</a:t>
            </a:r>
            <a:r>
              <a:rPr lang="en-US" sz="2400" dirty="0" smtClean="0"/>
              <a:t>.</a:t>
            </a:r>
            <a:br>
              <a:rPr lang="en-US" sz="2400" dirty="0" smtClean="0"/>
            </a:br>
            <a:r>
              <a:rPr lang="en-US" sz="2400" dirty="0" smtClean="0"/>
              <a:t/>
            </a:r>
            <a:br>
              <a:rPr lang="en-US" sz="2400" dirty="0" smtClean="0"/>
            </a:br>
            <a:r>
              <a:rPr lang="en-US" sz="2400" dirty="0" smtClean="0"/>
              <a:t>Most Common </a:t>
            </a:r>
            <a:r>
              <a:rPr lang="en-US" sz="2400" dirty="0" err="1" smtClean="0"/>
              <a:t>intraaxial</a:t>
            </a:r>
            <a:r>
              <a:rPr lang="en-US" sz="2400" dirty="0" smtClean="0"/>
              <a:t> </a:t>
            </a:r>
            <a:br>
              <a:rPr lang="en-US" sz="2400" dirty="0" smtClean="0"/>
            </a:br>
            <a:r>
              <a:rPr lang="en-US" sz="2400" dirty="0" smtClean="0"/>
              <a:t>Metastasis -&gt; </a:t>
            </a:r>
            <a:r>
              <a:rPr lang="en-US" sz="2400" dirty="0" err="1" smtClean="0"/>
              <a:t>Haemangioblastoma</a:t>
            </a:r>
            <a:r>
              <a:rPr lang="en-US" sz="2400" dirty="0" smtClean="0"/>
              <a:t> -&gt; </a:t>
            </a:r>
            <a:r>
              <a:rPr lang="en-US" sz="2400" dirty="0" err="1" smtClean="0"/>
              <a:t>Glioma</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1143000"/>
          </a:xfrm>
        </p:spPr>
        <p:txBody>
          <a:bodyPr/>
          <a:lstStyle/>
          <a:p>
            <a:pPr algn="ctr"/>
            <a:r>
              <a:rPr lang="en-US" b="1" u="sng" dirty="0" smtClean="0">
                <a:solidFill>
                  <a:srgbClr val="00B0F0"/>
                </a:solidFill>
              </a:rPr>
              <a:t>Focal brainstem glioma</a:t>
            </a:r>
            <a:endParaRPr lang="en-IN" b="1" u="sng" dirty="0">
              <a:solidFill>
                <a:srgbClr val="00B0F0"/>
              </a:solidFill>
            </a:endParaRPr>
          </a:p>
        </p:txBody>
      </p:sp>
      <p:sp>
        <p:nvSpPr>
          <p:cNvPr id="3" name="Content Placeholder 2"/>
          <p:cNvSpPr>
            <a:spLocks noGrp="1"/>
          </p:cNvSpPr>
          <p:nvPr>
            <p:ph idx="1"/>
          </p:nvPr>
        </p:nvSpPr>
        <p:spPr>
          <a:xfrm>
            <a:off x="0" y="914400"/>
            <a:ext cx="8915400" cy="5943600"/>
          </a:xfrm>
        </p:spPr>
        <p:txBody>
          <a:bodyPr>
            <a:normAutofit/>
          </a:bodyPr>
          <a:lstStyle/>
          <a:p>
            <a:r>
              <a:rPr lang="en-US" dirty="0" err="1" smtClean="0"/>
              <a:t>Pilocytic</a:t>
            </a:r>
            <a:r>
              <a:rPr lang="en-US" dirty="0" smtClean="0"/>
              <a:t>: cyst with mural nodule</a:t>
            </a:r>
          </a:p>
          <a:p>
            <a:r>
              <a:rPr lang="en-IN" dirty="0" smtClean="0"/>
              <a:t>Tectal: Indolent course, most only need CSF diversion </a:t>
            </a:r>
          </a:p>
          <a:p>
            <a:r>
              <a:rPr lang="en-IN" dirty="0" smtClean="0"/>
              <a:t>Even small tectal gliomas will obstruct aqueduct, cause early hydrocephalus</a:t>
            </a:r>
          </a:p>
          <a:p>
            <a:r>
              <a:rPr lang="en-IN" dirty="0" smtClean="0"/>
              <a:t>Variable signal mass expands tectal plate</a:t>
            </a:r>
          </a:p>
          <a:p>
            <a:r>
              <a:rPr lang="en-IN" dirty="0" smtClean="0"/>
              <a:t>Ca++ may be seen</a:t>
            </a:r>
          </a:p>
          <a:p>
            <a:r>
              <a:rPr lang="en-IN" dirty="0" smtClean="0"/>
              <a:t>Comma-shaped, extends along cerebral </a:t>
            </a:r>
            <a:r>
              <a:rPr lang="en-IN" dirty="0" err="1" smtClean="0"/>
              <a:t>crus</a:t>
            </a:r>
            <a:r>
              <a:rPr lang="en-IN" dirty="0" smtClean="0"/>
              <a:t> to thalamus</a:t>
            </a:r>
          </a:p>
          <a:p>
            <a:r>
              <a:rPr lang="en-IN" dirty="0" smtClean="0"/>
              <a:t>• T1 C+: Variable enhancement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3"/>
          <a:srcRect l="3061" t="22627" r="30340" b="19141"/>
          <a:stretch>
            <a:fillRect/>
          </a:stretch>
        </p:blipFill>
        <p:spPr bwMode="auto">
          <a:xfrm>
            <a:off x="0" y="838200"/>
            <a:ext cx="91440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990600"/>
          </a:xfrm>
        </p:spPr>
        <p:txBody>
          <a:bodyPr/>
          <a:lstStyle/>
          <a:p>
            <a:r>
              <a:rPr lang="en-US" b="1" u="sng" dirty="0" err="1" smtClean="0">
                <a:solidFill>
                  <a:srgbClr val="00B0F0"/>
                </a:solidFill>
              </a:rPr>
              <a:t>Mesencephalic</a:t>
            </a:r>
            <a:r>
              <a:rPr lang="en-US" b="1" u="sng" dirty="0" smtClean="0">
                <a:solidFill>
                  <a:srgbClr val="00B0F0"/>
                </a:solidFill>
              </a:rPr>
              <a:t> glioma</a:t>
            </a:r>
            <a:endParaRPr lang="en-IN" b="1" u="sng" dirty="0">
              <a:solidFill>
                <a:srgbClr val="00B0F0"/>
              </a:solidFill>
            </a:endParaRPr>
          </a:p>
        </p:txBody>
      </p:sp>
      <p:pic>
        <p:nvPicPr>
          <p:cNvPr id="13314" name="Picture 2"/>
          <p:cNvPicPr>
            <a:picLocks noGrp="1" noChangeAspect="1" noChangeArrowheads="1"/>
          </p:cNvPicPr>
          <p:nvPr>
            <p:ph idx="1"/>
          </p:nvPr>
        </p:nvPicPr>
        <p:blipFill>
          <a:blip r:embed="rId3"/>
          <a:srcRect l="3061" t="25694" r="29592" b="13462"/>
          <a:stretch>
            <a:fillRect/>
          </a:stretch>
        </p:blipFill>
        <p:spPr bwMode="auto">
          <a:xfrm>
            <a:off x="0" y="1143000"/>
            <a:ext cx="9144000"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066800"/>
          </a:xfrm>
        </p:spPr>
        <p:txBody>
          <a:bodyPr/>
          <a:lstStyle/>
          <a:p>
            <a:pPr algn="ctr"/>
            <a:r>
              <a:rPr lang="en-US" b="1" u="sng" dirty="0" smtClean="0">
                <a:solidFill>
                  <a:srgbClr val="00B0F0"/>
                </a:solidFill>
              </a:rPr>
              <a:t>C-P ANGLE TUMORS</a:t>
            </a:r>
            <a:endParaRPr lang="en-IN" b="1" u="sng" dirty="0">
              <a:solidFill>
                <a:srgbClr val="00B0F0"/>
              </a:solidFill>
            </a:endParaRPr>
          </a:p>
        </p:txBody>
      </p:sp>
      <p:sp>
        <p:nvSpPr>
          <p:cNvPr id="3" name="Content Placeholder 2"/>
          <p:cNvSpPr>
            <a:spLocks noGrp="1"/>
          </p:cNvSpPr>
          <p:nvPr>
            <p:ph idx="1"/>
          </p:nvPr>
        </p:nvSpPr>
        <p:spPr>
          <a:xfrm>
            <a:off x="228600" y="1143000"/>
            <a:ext cx="8153400" cy="4983163"/>
          </a:xfrm>
        </p:spPr>
        <p:txBody>
          <a:bodyPr>
            <a:normAutofit/>
          </a:bodyPr>
          <a:lstStyle/>
          <a:p>
            <a:r>
              <a:rPr lang="en-IN" sz="3600" dirty="0" smtClean="0"/>
              <a:t>6%–10% of all intracranial </a:t>
            </a:r>
            <a:r>
              <a:rPr lang="en-IN" sz="3600" dirty="0" err="1" smtClean="0"/>
              <a:t>tumors</a:t>
            </a:r>
            <a:endParaRPr lang="en-IN" sz="3600" dirty="0" smtClean="0"/>
          </a:p>
          <a:p>
            <a:r>
              <a:rPr lang="en-IN" sz="3600" dirty="0" smtClean="0"/>
              <a:t>Most common:</a:t>
            </a:r>
          </a:p>
          <a:p>
            <a:pPr>
              <a:buFont typeface="Wingdings" pitchFamily="2" charset="2"/>
              <a:buChar char="ü"/>
            </a:pPr>
            <a:r>
              <a:rPr lang="en-IN" sz="3600" dirty="0" smtClean="0"/>
              <a:t>Acoustic </a:t>
            </a:r>
            <a:r>
              <a:rPr lang="en-IN" sz="3600" dirty="0" err="1" smtClean="0"/>
              <a:t>schwannomas</a:t>
            </a:r>
            <a:endParaRPr lang="en-IN" sz="3600" dirty="0" smtClean="0"/>
          </a:p>
          <a:p>
            <a:pPr>
              <a:buFont typeface="Wingdings" pitchFamily="2" charset="2"/>
              <a:buChar char="ü"/>
            </a:pPr>
            <a:r>
              <a:rPr lang="en-IN" sz="3600" dirty="0" err="1" smtClean="0"/>
              <a:t>Meningiomas</a:t>
            </a:r>
            <a:endParaRPr lang="en-IN" sz="3600" dirty="0" smtClean="0"/>
          </a:p>
          <a:p>
            <a:r>
              <a:rPr lang="en-IN" sz="3600" dirty="0" smtClean="0"/>
              <a:t>Account for 85%–90% of all CPA </a:t>
            </a:r>
            <a:r>
              <a:rPr lang="en-IN" sz="3600" dirty="0" err="1" smtClean="0"/>
              <a:t>tumors</a:t>
            </a:r>
            <a:endParaRPr lang="en-IN" sz="36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3"/>
          <a:srcRect l="14286" t="9465" r="42857" b="12925"/>
          <a:stretch>
            <a:fillRect/>
          </a:stretch>
        </p:blipFill>
        <p:spPr bwMode="auto">
          <a:xfrm>
            <a:off x="0" y="0"/>
            <a:ext cx="4419600" cy="43434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l="8750" t="22174" r="58750" b="18695"/>
          <a:stretch>
            <a:fillRect/>
          </a:stretch>
        </p:blipFill>
        <p:spPr bwMode="auto">
          <a:xfrm>
            <a:off x="4419600" y="2514600"/>
            <a:ext cx="4724400"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pPr algn="ctr"/>
            <a:r>
              <a:rPr lang="en-US" sz="4800" b="1" u="sng" dirty="0" err="1" smtClean="0">
                <a:solidFill>
                  <a:srgbClr val="00B0F0"/>
                </a:solidFill>
              </a:rPr>
              <a:t>Symptomatology</a:t>
            </a:r>
            <a:endParaRPr lang="en-US" sz="4800" b="1" u="sng" dirty="0">
              <a:solidFill>
                <a:srgbClr val="00B0F0"/>
              </a:solidFill>
            </a:endParaRPr>
          </a:p>
        </p:txBody>
      </p:sp>
      <p:sp>
        <p:nvSpPr>
          <p:cNvPr id="3" name="Content Placeholder 2"/>
          <p:cNvSpPr>
            <a:spLocks noGrp="1"/>
          </p:cNvSpPr>
          <p:nvPr>
            <p:ph idx="1"/>
          </p:nvPr>
        </p:nvSpPr>
        <p:spPr>
          <a:xfrm>
            <a:off x="228600" y="1600200"/>
            <a:ext cx="8382000" cy="4343400"/>
          </a:xfrm>
        </p:spPr>
        <p:txBody>
          <a:bodyPr>
            <a:noAutofit/>
          </a:bodyPr>
          <a:lstStyle/>
          <a:p>
            <a:r>
              <a:rPr lang="en-US" sz="3200" dirty="0" smtClean="0"/>
              <a:t>Related to location rather the pathology.</a:t>
            </a:r>
          </a:p>
          <a:p>
            <a:r>
              <a:rPr lang="en-US" sz="3200" dirty="0" smtClean="0"/>
              <a:t>SNHL</a:t>
            </a:r>
          </a:p>
          <a:p>
            <a:r>
              <a:rPr lang="en-US" sz="3200" dirty="0" smtClean="0"/>
              <a:t>Cranial neuropathies</a:t>
            </a:r>
          </a:p>
          <a:p>
            <a:r>
              <a:rPr lang="en-US" sz="3200" dirty="0" smtClean="0"/>
              <a:t>Headache, nausea, vomiting, disequilibrium, ataxia</a:t>
            </a:r>
          </a:p>
          <a:p>
            <a:r>
              <a:rPr lang="en-US" sz="3200" dirty="0" err="1" smtClean="0"/>
              <a:t>Meningial</a:t>
            </a:r>
            <a:r>
              <a:rPr lang="en-US" sz="3200" dirty="0" smtClean="0"/>
              <a:t> signs – SAH d/t aneurysm, ruptured </a:t>
            </a:r>
            <a:r>
              <a:rPr lang="en-US" sz="3200" dirty="0" err="1" smtClean="0"/>
              <a:t>dermoid</a:t>
            </a:r>
            <a:r>
              <a:rPr lang="en-US" sz="3200" dirty="0" smtClean="0"/>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066800"/>
          </a:xfrm>
        </p:spPr>
        <p:txBody>
          <a:bodyPr>
            <a:normAutofit/>
          </a:bodyPr>
          <a:lstStyle/>
          <a:p>
            <a:pPr algn="ctr"/>
            <a:r>
              <a:rPr lang="en-US" sz="4800" b="1" u="sng" dirty="0" smtClean="0">
                <a:solidFill>
                  <a:srgbClr val="00B0F0"/>
                </a:solidFill>
              </a:rPr>
              <a:t>Imaging Protocol</a:t>
            </a:r>
            <a:endParaRPr lang="en-US" sz="4800" b="1" u="sng" dirty="0">
              <a:solidFill>
                <a:srgbClr val="00B0F0"/>
              </a:solidFill>
            </a:endParaRPr>
          </a:p>
        </p:txBody>
      </p:sp>
      <p:sp>
        <p:nvSpPr>
          <p:cNvPr id="3" name="Content Placeholder 2"/>
          <p:cNvSpPr>
            <a:spLocks noGrp="1"/>
          </p:cNvSpPr>
          <p:nvPr>
            <p:ph idx="1"/>
          </p:nvPr>
        </p:nvSpPr>
        <p:spPr>
          <a:xfrm>
            <a:off x="0" y="1371600"/>
            <a:ext cx="8915400" cy="5486400"/>
          </a:xfrm>
        </p:spPr>
        <p:txBody>
          <a:bodyPr>
            <a:normAutofit/>
          </a:bodyPr>
          <a:lstStyle/>
          <a:p>
            <a:r>
              <a:rPr lang="en-US" dirty="0" smtClean="0"/>
              <a:t>Screening MRI Brain ( DWI, GRE, FLAIR.)</a:t>
            </a:r>
          </a:p>
          <a:p>
            <a:r>
              <a:rPr lang="en-US" dirty="0" smtClean="0"/>
              <a:t>Thin (3 mm) axial &amp; coronal T1W and T2W images through posterior </a:t>
            </a:r>
            <a:r>
              <a:rPr lang="en-US" dirty="0" err="1" smtClean="0"/>
              <a:t>fossa</a:t>
            </a:r>
            <a:endParaRPr lang="en-US" dirty="0" smtClean="0"/>
          </a:p>
          <a:p>
            <a:r>
              <a:rPr lang="en-US" dirty="0" smtClean="0"/>
              <a:t>Post-contrast thin (3 mm) T1W Axial and Coronal images</a:t>
            </a:r>
          </a:p>
          <a:p>
            <a:r>
              <a:rPr lang="en-US" dirty="0" smtClean="0"/>
              <a:t>Highly T2W, high resolution  images i.e. 3D FIESTA </a:t>
            </a:r>
          </a:p>
          <a:p>
            <a:r>
              <a:rPr lang="en-US" dirty="0" smtClean="0"/>
              <a:t>Reformat perpendicular to the course of 7</a:t>
            </a:r>
            <a:r>
              <a:rPr lang="en-US" baseline="30000" dirty="0" smtClean="0"/>
              <a:t>th</a:t>
            </a:r>
            <a:r>
              <a:rPr lang="en-US" dirty="0" smtClean="0"/>
              <a:t> and 8</a:t>
            </a:r>
            <a:r>
              <a:rPr lang="en-US" baseline="30000" dirty="0" smtClean="0"/>
              <a:t>th</a:t>
            </a:r>
            <a:r>
              <a:rPr lang="en-US" dirty="0" smtClean="0"/>
              <a:t> nerve in IAC to L/F individual nerves</a:t>
            </a:r>
          </a:p>
          <a:p>
            <a:r>
              <a:rPr lang="en-US" dirty="0" smtClean="0"/>
              <a:t>FS - if </a:t>
            </a:r>
            <a:r>
              <a:rPr lang="en-US" dirty="0" err="1" smtClean="0"/>
              <a:t>hyperintense</a:t>
            </a:r>
            <a:r>
              <a:rPr lang="en-US" dirty="0" smtClean="0"/>
              <a:t> </a:t>
            </a:r>
            <a:r>
              <a:rPr lang="en-US" dirty="0" smtClean="0"/>
              <a:t>on T1</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066800"/>
          </a:xfrm>
        </p:spPr>
        <p:txBody>
          <a:bodyPr/>
          <a:lstStyle/>
          <a:p>
            <a:r>
              <a:rPr lang="en-US" b="1" u="sng" dirty="0" smtClean="0">
                <a:solidFill>
                  <a:srgbClr val="00B0F0"/>
                </a:solidFill>
              </a:rPr>
              <a:t>Extra-axial if….</a:t>
            </a:r>
            <a:endParaRPr lang="en-US" b="1" u="sng" dirty="0">
              <a:solidFill>
                <a:srgbClr val="00B0F0"/>
              </a:solidFill>
            </a:endParaRPr>
          </a:p>
        </p:txBody>
      </p:sp>
      <p:sp>
        <p:nvSpPr>
          <p:cNvPr id="3" name="Content Placeholder 2"/>
          <p:cNvSpPr>
            <a:spLocks noGrp="1"/>
          </p:cNvSpPr>
          <p:nvPr>
            <p:ph idx="1"/>
          </p:nvPr>
        </p:nvSpPr>
        <p:spPr>
          <a:xfrm>
            <a:off x="228600" y="1371600"/>
            <a:ext cx="8915400" cy="5486400"/>
          </a:xfrm>
        </p:spPr>
        <p:txBody>
          <a:bodyPr>
            <a:normAutofit/>
          </a:bodyPr>
          <a:lstStyle/>
          <a:p>
            <a:r>
              <a:rPr lang="en-US" dirty="0" err="1" smtClean="0"/>
              <a:t>Ipsilateral</a:t>
            </a:r>
            <a:r>
              <a:rPr lang="en-US" dirty="0" smtClean="0"/>
              <a:t> CPA angle cistern enlarged.</a:t>
            </a:r>
          </a:p>
          <a:p>
            <a:r>
              <a:rPr lang="en-US" dirty="0" smtClean="0"/>
              <a:t>CSF  cleft between mass and CB</a:t>
            </a:r>
          </a:p>
          <a:p>
            <a:r>
              <a:rPr lang="en-US" dirty="0" smtClean="0"/>
              <a:t>Displaced G-WM interface around mass</a:t>
            </a:r>
          </a:p>
          <a:p>
            <a:r>
              <a:rPr lang="en-US" dirty="0" smtClean="0"/>
              <a:t>Convex surface towards brainstem</a:t>
            </a:r>
          </a:p>
          <a:p>
            <a:r>
              <a:rPr lang="en-US" dirty="0" smtClean="0"/>
              <a:t>Brainstem rotated, no edema</a:t>
            </a:r>
          </a:p>
          <a:p>
            <a:pPr>
              <a:buNone/>
            </a:pPr>
            <a:endParaRPr lang="en-US" dirty="0" smtClean="0"/>
          </a:p>
          <a:p>
            <a:pPr>
              <a:buFont typeface="Wingdings" pitchFamily="2" charset="2"/>
              <a:buChar char="q"/>
            </a:pPr>
            <a:r>
              <a:rPr lang="en-US" dirty="0" smtClean="0"/>
              <a:t> </a:t>
            </a:r>
            <a:r>
              <a:rPr lang="en-US" dirty="0" smtClean="0">
                <a:solidFill>
                  <a:srgbClr val="00B0F0"/>
                </a:solidFill>
              </a:rPr>
              <a:t>Normal structures </a:t>
            </a:r>
            <a:r>
              <a:rPr lang="en-US" dirty="0" smtClean="0"/>
              <a:t>that can be confused with CPA mass – CB </a:t>
            </a:r>
            <a:r>
              <a:rPr lang="en-US" dirty="0" err="1" smtClean="0"/>
              <a:t>flocculus</a:t>
            </a:r>
            <a:r>
              <a:rPr lang="en-US" dirty="0" smtClean="0"/>
              <a:t>, prominent choroid plexus at foramen of </a:t>
            </a:r>
            <a:r>
              <a:rPr lang="en-US" dirty="0" err="1" smtClean="0"/>
              <a:t>Lushka</a:t>
            </a:r>
            <a:r>
              <a:rPr lang="en-US" dirty="0" smtClean="0"/>
              <a:t>, High jugular bulb, prominent jugular tubercles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66800"/>
          </a:xfrm>
        </p:spPr>
        <p:txBody>
          <a:bodyPr>
            <a:normAutofit/>
          </a:bodyPr>
          <a:lstStyle/>
          <a:p>
            <a:pPr algn="ctr"/>
            <a:r>
              <a:rPr lang="en-US" sz="4800" b="1" u="sng" dirty="0" smtClean="0">
                <a:solidFill>
                  <a:srgbClr val="00B0F0"/>
                </a:solidFill>
              </a:rPr>
              <a:t>Vestibular </a:t>
            </a:r>
            <a:r>
              <a:rPr lang="en-US" sz="4800" b="1" u="sng" dirty="0" err="1" smtClean="0">
                <a:solidFill>
                  <a:srgbClr val="00B0F0"/>
                </a:solidFill>
              </a:rPr>
              <a:t>Schwannoma</a:t>
            </a:r>
            <a:endParaRPr lang="en-US" sz="4800" b="1" u="sng" dirty="0">
              <a:solidFill>
                <a:srgbClr val="00B0F0"/>
              </a:solidFill>
            </a:endParaRPr>
          </a:p>
        </p:txBody>
      </p:sp>
      <p:sp>
        <p:nvSpPr>
          <p:cNvPr id="3" name="Content Placeholder 2"/>
          <p:cNvSpPr>
            <a:spLocks noGrp="1"/>
          </p:cNvSpPr>
          <p:nvPr>
            <p:ph idx="1"/>
          </p:nvPr>
        </p:nvSpPr>
        <p:spPr>
          <a:xfrm>
            <a:off x="0" y="1066800"/>
            <a:ext cx="9144000" cy="5791200"/>
          </a:xfrm>
        </p:spPr>
        <p:txBody>
          <a:bodyPr>
            <a:normAutofit/>
          </a:bodyPr>
          <a:lstStyle/>
          <a:p>
            <a:r>
              <a:rPr lang="en-US" dirty="0" smtClean="0"/>
              <a:t>Encapsulated benign, slow growing neoplasm.</a:t>
            </a:r>
          </a:p>
          <a:p>
            <a:r>
              <a:rPr lang="en-US" dirty="0" smtClean="0"/>
              <a:t>Sporadic / </a:t>
            </a:r>
            <a:r>
              <a:rPr lang="en-US" dirty="0" err="1" smtClean="0"/>
              <a:t>Asso</a:t>
            </a:r>
            <a:r>
              <a:rPr lang="en-US" dirty="0" smtClean="0"/>
              <a:t>. With NF-2. (5-20%)</a:t>
            </a:r>
          </a:p>
          <a:p>
            <a:r>
              <a:rPr lang="en-US" dirty="0" smtClean="0"/>
              <a:t>B/L </a:t>
            </a:r>
            <a:r>
              <a:rPr lang="en-US" dirty="0" err="1" smtClean="0"/>
              <a:t>schwannomas</a:t>
            </a:r>
            <a:r>
              <a:rPr lang="en-US" dirty="0" smtClean="0"/>
              <a:t> – Hallmark of NF 2, with multiple </a:t>
            </a:r>
            <a:r>
              <a:rPr lang="en-US" dirty="0" err="1" smtClean="0"/>
              <a:t>meningioma</a:t>
            </a:r>
            <a:r>
              <a:rPr lang="en-US" dirty="0" smtClean="0"/>
              <a:t>, </a:t>
            </a:r>
            <a:r>
              <a:rPr lang="en-US" dirty="0" err="1" smtClean="0"/>
              <a:t>schwannomas</a:t>
            </a:r>
            <a:r>
              <a:rPr lang="en-US" dirty="0" smtClean="0"/>
              <a:t> and </a:t>
            </a:r>
            <a:r>
              <a:rPr lang="en-US" dirty="0" err="1" smtClean="0"/>
              <a:t>ependymomas</a:t>
            </a:r>
            <a:r>
              <a:rPr lang="en-US" dirty="0" smtClean="0"/>
              <a:t>.</a:t>
            </a:r>
          </a:p>
          <a:p>
            <a:r>
              <a:rPr lang="en-IN" dirty="0" smtClean="0"/>
              <a:t>Most common lesion in patients with unilateral SNHL (&gt; 90%)</a:t>
            </a:r>
          </a:p>
          <a:p>
            <a:r>
              <a:rPr lang="en-IN" dirty="0" smtClean="0"/>
              <a:t>Most common CPA-</a:t>
            </a:r>
            <a:r>
              <a:rPr lang="en-IN" dirty="0" err="1" smtClean="0"/>
              <a:t>lAC</a:t>
            </a:r>
            <a:r>
              <a:rPr lang="en-IN" dirty="0" smtClean="0"/>
              <a:t> mass.</a:t>
            </a:r>
          </a:p>
          <a:p>
            <a:r>
              <a:rPr lang="en-IN" dirty="0" smtClean="0"/>
              <a:t>2</a:t>
            </a:r>
            <a:r>
              <a:rPr lang="en-IN" baseline="30000" dirty="0" smtClean="0"/>
              <a:t>nd</a:t>
            </a:r>
            <a:r>
              <a:rPr lang="en-IN" dirty="0" smtClean="0"/>
              <a:t> most common extra-axial neoplasm in adults</a:t>
            </a:r>
          </a:p>
          <a:p>
            <a:r>
              <a:rPr lang="en-IN" dirty="0" smtClean="0"/>
              <a:t>Most lesions arise on the vestibular portion of 8th cranial nerve </a:t>
            </a:r>
          </a:p>
          <a:p>
            <a:endParaRPr lang="en-US"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3"/>
          <a:srcRect l="8163" t="18392" r="59226" b="21034"/>
          <a:stretch>
            <a:fillRect/>
          </a:stretch>
        </p:blipFill>
        <p:spPr bwMode="auto">
          <a:xfrm>
            <a:off x="4478547" y="685800"/>
            <a:ext cx="4665453" cy="4419600"/>
          </a:xfrm>
          <a:prstGeom prst="rect">
            <a:avLst/>
          </a:prstGeom>
          <a:noFill/>
          <a:ln w="9525">
            <a:noFill/>
            <a:miter lim="800000"/>
            <a:headEnd/>
            <a:tailEnd/>
          </a:ln>
          <a:effectLst/>
        </p:spPr>
      </p:pic>
      <p:sp>
        <p:nvSpPr>
          <p:cNvPr id="4" name="Rectangle 3"/>
          <p:cNvSpPr/>
          <p:nvPr/>
        </p:nvSpPr>
        <p:spPr>
          <a:xfrm>
            <a:off x="0" y="304800"/>
            <a:ext cx="4800600" cy="2677656"/>
          </a:xfrm>
          <a:prstGeom prst="rect">
            <a:avLst/>
          </a:prstGeom>
        </p:spPr>
        <p:txBody>
          <a:bodyPr wrap="square">
            <a:spAutoFit/>
          </a:bodyPr>
          <a:lstStyle/>
          <a:p>
            <a:pPr>
              <a:buFont typeface="Arial" pitchFamily="34" charset="0"/>
              <a:buChar char="•"/>
            </a:pPr>
            <a:r>
              <a:rPr lang="en-US" sz="2800" u="sng" dirty="0" smtClean="0"/>
              <a:t>Small</a:t>
            </a:r>
            <a:r>
              <a:rPr lang="en-US" sz="2800" dirty="0" smtClean="0"/>
              <a:t> – </a:t>
            </a:r>
            <a:r>
              <a:rPr lang="en-US" sz="2800" dirty="0" err="1" smtClean="0"/>
              <a:t>Intracanalicular</a:t>
            </a:r>
            <a:endParaRPr lang="en-US" sz="2800" dirty="0" smtClean="0"/>
          </a:p>
          <a:p>
            <a:pPr>
              <a:buFont typeface="Arial" pitchFamily="34" charset="0"/>
              <a:buChar char="•"/>
            </a:pPr>
            <a:r>
              <a:rPr lang="en-US" sz="2800" u="sng" dirty="0" smtClean="0"/>
              <a:t>Large</a:t>
            </a:r>
            <a:r>
              <a:rPr lang="en-US" sz="2800" dirty="0" smtClean="0"/>
              <a:t> – Ice-cream cone CPA+IAC mass</a:t>
            </a:r>
          </a:p>
          <a:p>
            <a:pPr>
              <a:buFont typeface="Arial" pitchFamily="34" charset="0"/>
              <a:buChar char="•"/>
            </a:pPr>
            <a:r>
              <a:rPr lang="en-US" sz="2800" dirty="0" smtClean="0"/>
              <a:t> centered on </a:t>
            </a:r>
            <a:r>
              <a:rPr lang="en-US" sz="2800" dirty="0" err="1" smtClean="0"/>
              <a:t>porus</a:t>
            </a:r>
            <a:r>
              <a:rPr lang="en-US" sz="2800" dirty="0" smtClean="0"/>
              <a:t> </a:t>
            </a:r>
            <a:r>
              <a:rPr lang="en-US" sz="2800" dirty="0" err="1" smtClean="0"/>
              <a:t>acousticus</a:t>
            </a:r>
            <a:r>
              <a:rPr lang="en-US" sz="2800" dirty="0" smtClean="0"/>
              <a:t>, </a:t>
            </a:r>
          </a:p>
          <a:p>
            <a:pPr>
              <a:buFont typeface="Arial" pitchFamily="34" charset="0"/>
              <a:buChar char="•"/>
            </a:pPr>
            <a:r>
              <a:rPr lang="en-US" sz="2800" dirty="0" smtClean="0"/>
              <a:t>enlarged IAC</a:t>
            </a:r>
          </a:p>
        </p:txBody>
      </p:sp>
      <p:sp>
        <p:nvSpPr>
          <p:cNvPr id="5" name="Rectangle 4"/>
          <p:cNvSpPr/>
          <p:nvPr/>
        </p:nvSpPr>
        <p:spPr>
          <a:xfrm>
            <a:off x="0" y="3200400"/>
            <a:ext cx="4800600" cy="3108543"/>
          </a:xfrm>
          <a:prstGeom prst="rect">
            <a:avLst/>
          </a:prstGeom>
        </p:spPr>
        <p:txBody>
          <a:bodyPr wrap="square">
            <a:spAutoFit/>
          </a:bodyPr>
          <a:lstStyle/>
          <a:p>
            <a:pPr algn="ctr"/>
            <a:r>
              <a:rPr lang="en-US" sz="2800" b="1" u="sng" dirty="0" smtClean="0">
                <a:solidFill>
                  <a:srgbClr val="00B0F0"/>
                </a:solidFill>
              </a:rPr>
              <a:t>CT </a:t>
            </a:r>
            <a:r>
              <a:rPr lang="en-US" sz="2800" dirty="0" smtClean="0"/>
              <a:t>– </a:t>
            </a:r>
          </a:p>
          <a:p>
            <a:pPr>
              <a:buFont typeface="Arial" pitchFamily="34" charset="0"/>
              <a:buChar char="•"/>
            </a:pPr>
            <a:r>
              <a:rPr lang="en-IN" sz="2800" dirty="0" smtClean="0"/>
              <a:t>Well-defined, enhancing mass of CPA-</a:t>
            </a:r>
            <a:r>
              <a:rPr lang="en-IN" sz="2800" dirty="0" err="1" smtClean="0"/>
              <a:t>lAC</a:t>
            </a:r>
            <a:r>
              <a:rPr lang="en-IN" sz="2800" dirty="0" smtClean="0"/>
              <a:t> cistern</a:t>
            </a:r>
          </a:p>
          <a:p>
            <a:pPr>
              <a:buFont typeface="Arial" pitchFamily="34" charset="0"/>
              <a:buChar char="•"/>
            </a:pPr>
            <a:r>
              <a:rPr lang="en-IN" sz="2800" dirty="0" smtClean="0"/>
              <a:t>Calcification not present  </a:t>
            </a:r>
          </a:p>
          <a:p>
            <a:pPr>
              <a:buFont typeface="Arial" pitchFamily="34" charset="0"/>
              <a:buChar char="•"/>
            </a:pPr>
            <a:r>
              <a:rPr lang="en-IN" sz="2800" dirty="0" smtClean="0"/>
              <a:t>Smaller </a:t>
            </a:r>
            <a:r>
              <a:rPr lang="en-IN" sz="2800" dirty="0" err="1" smtClean="0"/>
              <a:t>intracanalicular</a:t>
            </a:r>
            <a:r>
              <a:rPr lang="en-IN" sz="2800" dirty="0" smtClean="0"/>
              <a:t> lesions (« 6 mm) may be missed with CECT</a:t>
            </a:r>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686800" cy="6278880"/>
          </a:xfrm>
        </p:spPr>
        <p:txBody>
          <a:bodyPr>
            <a:normAutofit/>
          </a:bodyPr>
          <a:lstStyle/>
          <a:p>
            <a:r>
              <a:rPr lang="en-US" sz="3200" b="1" i="1" dirty="0" smtClean="0">
                <a:solidFill>
                  <a:schemeClr val="accent1">
                    <a:lumMod val="60000"/>
                    <a:lumOff val="40000"/>
                  </a:schemeClr>
                </a:solidFill>
              </a:rPr>
              <a:t>EXTRA AXIAL 		   	INTRAAXIAL</a:t>
            </a:r>
            <a:r>
              <a:rPr lang="en-US" sz="2400" dirty="0" smtClean="0"/>
              <a:t/>
            </a:r>
            <a:br>
              <a:rPr lang="en-US" sz="2400" dirty="0" smtClean="0"/>
            </a:br>
            <a:r>
              <a:rPr lang="en-US" sz="2400" dirty="0" smtClean="0"/>
              <a:t/>
            </a:r>
            <a:br>
              <a:rPr lang="en-US" sz="2400" dirty="0" smtClean="0"/>
            </a:br>
            <a:r>
              <a:rPr lang="en-US" sz="2400" dirty="0" smtClean="0"/>
              <a:t>DISPLACES NORMAL BRAIN            COMPRESSES CISTERNS</a:t>
            </a:r>
            <a:br>
              <a:rPr lang="en-US" sz="2400" dirty="0" smtClean="0"/>
            </a:br>
            <a:r>
              <a:rPr lang="en-US" sz="2400" dirty="0" smtClean="0"/>
              <a:t>ENLARGED I/L CISTERN   </a:t>
            </a:r>
            <a:br>
              <a:rPr lang="en-US" sz="2400" dirty="0" smtClean="0"/>
            </a:br>
            <a:r>
              <a:rPr lang="en-US" sz="2400" dirty="0" smtClean="0"/>
              <a:t/>
            </a:r>
            <a:br>
              <a:rPr lang="en-US" sz="2400" dirty="0" smtClean="0"/>
            </a:br>
            <a:r>
              <a:rPr lang="en-US" sz="2400" dirty="0" smtClean="0"/>
              <a:t>WELL DEFINED MARGINS 		 ILL DEFINED BLENDS INTO 					           BRAIN TISSUE</a:t>
            </a:r>
            <a:br>
              <a:rPr lang="en-US" sz="2400" dirty="0" smtClean="0"/>
            </a:br>
            <a:r>
              <a:rPr lang="en-US" sz="2400" dirty="0" smtClean="0"/>
              <a:t/>
            </a:r>
            <a:br>
              <a:rPr lang="en-US" sz="2400" dirty="0" smtClean="0"/>
            </a:br>
            <a:r>
              <a:rPr lang="en-US" sz="2400" dirty="0" smtClean="0"/>
              <a:t>CSF CLEFT PRESENT			 CSF CLEFT ABSENT</a:t>
            </a:r>
            <a:br>
              <a:rPr lang="en-US" sz="2400" dirty="0" smtClean="0"/>
            </a:br>
            <a:r>
              <a:rPr lang="en-US" sz="2400" dirty="0" smtClean="0"/>
              <a:t/>
            </a:r>
            <a:br>
              <a:rPr lang="en-US" sz="2400" dirty="0" smtClean="0"/>
            </a:br>
            <a:r>
              <a:rPr lang="en-US" sz="2400" dirty="0" smtClean="0"/>
              <a:t>DISPLACES SUBARACHNOID           DISPLACES SUBARACHNOID </a:t>
            </a:r>
            <a:br>
              <a:rPr lang="en-US" sz="2400" dirty="0" smtClean="0"/>
            </a:br>
            <a:r>
              <a:rPr lang="en-US" sz="2400" dirty="0" smtClean="0"/>
              <a:t> VESSELS MEDIALLY 			VESSELS LATERALLY</a:t>
            </a:r>
            <a:br>
              <a:rPr lang="en-US" sz="2400" dirty="0" smtClean="0"/>
            </a:br>
            <a:endParaRPr lang="en-US" sz="24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382000" cy="5516563"/>
          </a:xfrm>
        </p:spPr>
        <p:txBody>
          <a:bodyPr>
            <a:normAutofit/>
          </a:bodyPr>
          <a:lstStyle/>
          <a:p>
            <a:pPr>
              <a:buNone/>
            </a:pPr>
            <a:r>
              <a:rPr lang="en-IN" u="sng" dirty="0" err="1" smtClean="0"/>
              <a:t>TlWI</a:t>
            </a:r>
            <a:endParaRPr lang="en-IN" u="sng" dirty="0" smtClean="0"/>
          </a:p>
          <a:p>
            <a:r>
              <a:rPr lang="en-IN" dirty="0" smtClean="0"/>
              <a:t>Intermediate signal most common</a:t>
            </a:r>
          </a:p>
          <a:p>
            <a:pPr>
              <a:buNone/>
            </a:pPr>
            <a:r>
              <a:rPr lang="en-IN" dirty="0" smtClean="0"/>
              <a:t> </a:t>
            </a:r>
            <a:r>
              <a:rPr lang="en-IN" u="sng" dirty="0" smtClean="0"/>
              <a:t>T2WI</a:t>
            </a:r>
          </a:p>
          <a:p>
            <a:r>
              <a:rPr lang="en-IN" dirty="0" smtClean="0"/>
              <a:t> High-resolution T2 MR: "Filling defect" in high signal CSF of CPA-</a:t>
            </a:r>
            <a:r>
              <a:rPr lang="en-IN" dirty="0" err="1" smtClean="0"/>
              <a:t>lAC</a:t>
            </a:r>
            <a:r>
              <a:rPr lang="en-IN" dirty="0" smtClean="0"/>
              <a:t> cistern</a:t>
            </a:r>
          </a:p>
          <a:p>
            <a:pPr>
              <a:buNone/>
            </a:pPr>
            <a:r>
              <a:rPr lang="en-IN" u="sng" dirty="0" smtClean="0"/>
              <a:t>T1 C+</a:t>
            </a:r>
          </a:p>
          <a:p>
            <a:r>
              <a:rPr lang="en-IN" dirty="0" smtClean="0"/>
              <a:t> Focal, enhancing mass of CPA-</a:t>
            </a:r>
            <a:r>
              <a:rPr lang="en-IN" dirty="0" err="1" smtClean="0"/>
              <a:t>lAC</a:t>
            </a:r>
            <a:r>
              <a:rPr lang="en-IN" dirty="0" smtClean="0"/>
              <a:t> cistern </a:t>
            </a:r>
            <a:r>
              <a:rPr lang="en-IN" dirty="0" err="1" smtClean="0"/>
              <a:t>centered</a:t>
            </a:r>
            <a:r>
              <a:rPr lang="en-IN" dirty="0" smtClean="0"/>
              <a:t> on </a:t>
            </a:r>
            <a:r>
              <a:rPr lang="en-IN" dirty="0" err="1" smtClean="0"/>
              <a:t>porus</a:t>
            </a:r>
            <a:r>
              <a:rPr lang="en-IN" dirty="0" smtClean="0"/>
              <a:t> </a:t>
            </a:r>
            <a:r>
              <a:rPr lang="en-IN" dirty="0" err="1" smtClean="0"/>
              <a:t>acusticus</a:t>
            </a:r>
            <a:endParaRPr lang="en-IN" dirty="0" smtClean="0"/>
          </a:p>
          <a:p>
            <a:r>
              <a:rPr lang="en-IN" dirty="0" smtClean="0"/>
              <a:t>0.5% associated </a:t>
            </a:r>
            <a:r>
              <a:rPr lang="en-IN" dirty="0" err="1" smtClean="0"/>
              <a:t>arachnoid</a:t>
            </a:r>
            <a:r>
              <a:rPr lang="en-IN" dirty="0" smtClean="0"/>
              <a:t> cyst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p:cNvPicPr>
            <a:picLocks noGrp="1" noChangeAspect="1" noChangeArrowheads="1"/>
          </p:cNvPicPr>
          <p:nvPr>
            <p:ph idx="1"/>
          </p:nvPr>
        </p:nvPicPr>
        <p:blipFill>
          <a:blip r:embed="rId3"/>
          <a:srcRect l="17347" t="18392" r="50000" b="19141"/>
          <a:stretch>
            <a:fillRect/>
          </a:stretch>
        </p:blipFill>
        <p:spPr bwMode="auto">
          <a:xfrm>
            <a:off x="0" y="0"/>
            <a:ext cx="4419601" cy="4557714"/>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53061" t="20285" r="15306" b="21034"/>
          <a:stretch>
            <a:fillRect/>
          </a:stretch>
        </p:blipFill>
        <p:spPr bwMode="auto">
          <a:xfrm>
            <a:off x="4648200" y="2362200"/>
            <a:ext cx="4495800" cy="4495800"/>
          </a:xfrm>
          <a:prstGeom prst="rect">
            <a:avLst/>
          </a:prstGeom>
          <a:noFill/>
          <a:ln w="9525">
            <a:noFill/>
            <a:miter lim="800000"/>
            <a:headEnd/>
            <a:tailEnd/>
          </a:ln>
          <a:effectLst/>
        </p:spPr>
      </p:pic>
      <p:sp>
        <p:nvSpPr>
          <p:cNvPr id="6" name="Rectangle 5"/>
          <p:cNvSpPr/>
          <p:nvPr/>
        </p:nvSpPr>
        <p:spPr>
          <a:xfrm>
            <a:off x="0" y="4648200"/>
            <a:ext cx="4572000" cy="1200329"/>
          </a:xfrm>
          <a:prstGeom prst="rect">
            <a:avLst/>
          </a:prstGeom>
        </p:spPr>
        <p:txBody>
          <a:bodyPr wrap="square">
            <a:spAutoFit/>
          </a:bodyPr>
          <a:lstStyle/>
          <a:p>
            <a:pPr>
              <a:buFont typeface="Arial" pitchFamily="34" charset="0"/>
              <a:buChar char="•"/>
            </a:pPr>
            <a:r>
              <a:rPr lang="en-IN" sz="2400" i="1" dirty="0" smtClean="0"/>
              <a:t>small </a:t>
            </a:r>
            <a:r>
              <a:rPr lang="en-IN" sz="2400" i="1" dirty="0" err="1" smtClean="0"/>
              <a:t>intracanalicular</a:t>
            </a:r>
            <a:r>
              <a:rPr lang="en-IN" sz="2400" i="1" dirty="0" smtClean="0"/>
              <a:t> acoustic</a:t>
            </a:r>
          </a:p>
          <a:p>
            <a:r>
              <a:rPr lang="en-IN" sz="2400" i="1" dirty="0" err="1" smtClean="0"/>
              <a:t>schwannoma</a:t>
            </a:r>
            <a:r>
              <a:rPr lang="en-IN" sz="2400" i="1" dirty="0" smtClean="0"/>
              <a:t>   from superior vestibular nerve.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Hp\Desktop\Untitled1.jpg"/>
          <p:cNvPicPr>
            <a:picLocks noChangeAspect="1" noChangeArrowheads="1"/>
          </p:cNvPicPr>
          <p:nvPr/>
        </p:nvPicPr>
        <p:blipFill>
          <a:blip r:embed="rId2"/>
          <a:srcRect t="1365" r="51280"/>
          <a:stretch>
            <a:fillRect/>
          </a:stretch>
        </p:blipFill>
        <p:spPr bwMode="auto">
          <a:xfrm>
            <a:off x="4191000" y="2133600"/>
            <a:ext cx="4953000" cy="4724400"/>
          </a:xfrm>
          <a:prstGeom prst="rect">
            <a:avLst/>
          </a:prstGeom>
          <a:ln>
            <a:noFill/>
          </a:ln>
          <a:effectLst>
            <a:softEdge rad="112500"/>
          </a:effectLst>
        </p:spPr>
      </p:pic>
      <p:pic>
        <p:nvPicPr>
          <p:cNvPr id="3" name="Picture 2"/>
          <p:cNvPicPr>
            <a:picLocks noChangeAspect="1" noChangeArrowheads="1"/>
          </p:cNvPicPr>
          <p:nvPr/>
        </p:nvPicPr>
        <p:blipFill>
          <a:blip r:embed="rId3"/>
          <a:srcRect/>
          <a:stretch>
            <a:fillRect/>
          </a:stretch>
        </p:blipFill>
        <p:spPr bwMode="auto">
          <a:xfrm>
            <a:off x="0" y="1"/>
            <a:ext cx="4572000" cy="49430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pPr algn="ctr"/>
            <a:r>
              <a:rPr lang="en-US" sz="4800" b="1" u="sng" dirty="0" smtClean="0">
                <a:solidFill>
                  <a:srgbClr val="00B0F0"/>
                </a:solidFill>
              </a:rPr>
              <a:t>DD</a:t>
            </a:r>
            <a:endParaRPr lang="en-US" sz="4800" b="1" u="sng" dirty="0">
              <a:solidFill>
                <a:srgbClr val="00B0F0"/>
              </a:solidFill>
            </a:endParaRPr>
          </a:p>
        </p:txBody>
      </p:sp>
      <p:sp>
        <p:nvSpPr>
          <p:cNvPr id="3" name="Content Placeholder 2"/>
          <p:cNvSpPr>
            <a:spLocks noGrp="1"/>
          </p:cNvSpPr>
          <p:nvPr>
            <p:ph idx="1"/>
          </p:nvPr>
        </p:nvSpPr>
        <p:spPr>
          <a:xfrm>
            <a:off x="228600" y="1371600"/>
            <a:ext cx="8915400" cy="5202936"/>
          </a:xfrm>
        </p:spPr>
        <p:txBody>
          <a:bodyPr>
            <a:normAutofit/>
          </a:bodyPr>
          <a:lstStyle/>
          <a:p>
            <a:r>
              <a:rPr lang="en-US" dirty="0" smtClean="0"/>
              <a:t>Main differential – </a:t>
            </a:r>
            <a:r>
              <a:rPr lang="en-US" dirty="0" err="1" smtClean="0">
                <a:solidFill>
                  <a:srgbClr val="00B0F0"/>
                </a:solidFill>
              </a:rPr>
              <a:t>Meningioma</a:t>
            </a:r>
            <a:endParaRPr lang="en-US" dirty="0" smtClean="0">
              <a:solidFill>
                <a:srgbClr val="00B0F0"/>
              </a:solidFill>
            </a:endParaRPr>
          </a:p>
          <a:p>
            <a:pPr>
              <a:buFont typeface="Wingdings" pitchFamily="2" charset="2"/>
              <a:buChar char="Ø"/>
            </a:pPr>
            <a:r>
              <a:rPr lang="en-US" dirty="0" smtClean="0"/>
              <a:t> Location – Eccentric to </a:t>
            </a:r>
            <a:r>
              <a:rPr lang="en-US" dirty="0" err="1" smtClean="0"/>
              <a:t>porus</a:t>
            </a:r>
            <a:r>
              <a:rPr lang="en-US" dirty="0" smtClean="0"/>
              <a:t> </a:t>
            </a:r>
            <a:r>
              <a:rPr lang="en-US" dirty="0" err="1" smtClean="0"/>
              <a:t>acausticus</a:t>
            </a:r>
            <a:endParaRPr lang="en-US" dirty="0" smtClean="0"/>
          </a:p>
          <a:p>
            <a:pPr>
              <a:buFont typeface="Wingdings" pitchFamily="2" charset="2"/>
              <a:buChar char="Ø"/>
            </a:pPr>
            <a:r>
              <a:rPr lang="en-US" dirty="0" smtClean="0"/>
              <a:t>Broad </a:t>
            </a:r>
            <a:r>
              <a:rPr lang="en-US" dirty="0" err="1" smtClean="0"/>
              <a:t>dural</a:t>
            </a:r>
            <a:r>
              <a:rPr lang="en-US" dirty="0" smtClean="0"/>
              <a:t> base</a:t>
            </a:r>
          </a:p>
          <a:p>
            <a:pPr>
              <a:buFont typeface="Wingdings" pitchFamily="2" charset="2"/>
              <a:buChar char="Ø"/>
            </a:pPr>
            <a:r>
              <a:rPr lang="en-US" dirty="0" smtClean="0"/>
              <a:t>Calcification +</a:t>
            </a:r>
          </a:p>
          <a:p>
            <a:pPr>
              <a:buFont typeface="Wingdings" pitchFamily="2" charset="2"/>
              <a:buChar char="Ø"/>
            </a:pPr>
            <a:r>
              <a:rPr lang="en-US" dirty="0" smtClean="0"/>
              <a:t>Dural Tail +</a:t>
            </a:r>
          </a:p>
          <a:p>
            <a:r>
              <a:rPr lang="en-IN" dirty="0" smtClean="0"/>
              <a:t>Always make sure there is no "labyrinthine tail" on all AS to avoid misdiagnosing a facial nerve </a:t>
            </a:r>
            <a:r>
              <a:rPr lang="en-IN" dirty="0" err="1" smtClean="0"/>
              <a:t>schwannoma</a:t>
            </a:r>
            <a:endParaRPr lang="en-US"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467600" cy="1143000"/>
          </a:xfrm>
        </p:spPr>
        <p:txBody>
          <a:bodyPr>
            <a:normAutofit/>
          </a:bodyPr>
          <a:lstStyle/>
          <a:p>
            <a:pPr algn="ctr"/>
            <a:r>
              <a:rPr lang="en-US" sz="4800" u="sng" dirty="0" smtClean="0">
                <a:solidFill>
                  <a:srgbClr val="00B0F0"/>
                </a:solidFill>
              </a:rPr>
              <a:t>Facial nerve </a:t>
            </a:r>
            <a:r>
              <a:rPr lang="en-US" sz="4800" u="sng" dirty="0" err="1" smtClean="0">
                <a:solidFill>
                  <a:srgbClr val="00B0F0"/>
                </a:solidFill>
              </a:rPr>
              <a:t>schwannoma</a:t>
            </a:r>
            <a:endParaRPr lang="en-IN" sz="4800" u="sng" dirty="0">
              <a:solidFill>
                <a:srgbClr val="00B0F0"/>
              </a:solidFill>
            </a:endParaRPr>
          </a:p>
        </p:txBody>
      </p:sp>
      <p:sp>
        <p:nvSpPr>
          <p:cNvPr id="3" name="Content Placeholder 2"/>
          <p:cNvSpPr>
            <a:spLocks noGrp="1"/>
          </p:cNvSpPr>
          <p:nvPr>
            <p:ph idx="1"/>
          </p:nvPr>
        </p:nvSpPr>
        <p:spPr>
          <a:xfrm>
            <a:off x="0" y="1143000"/>
            <a:ext cx="9144000" cy="5715000"/>
          </a:xfrm>
        </p:spPr>
        <p:txBody>
          <a:bodyPr>
            <a:normAutofit/>
          </a:bodyPr>
          <a:lstStyle/>
          <a:p>
            <a:r>
              <a:rPr lang="en-US" dirty="0" smtClean="0"/>
              <a:t>Rare lesion</a:t>
            </a:r>
          </a:p>
          <a:p>
            <a:r>
              <a:rPr lang="en-US" dirty="0" smtClean="0"/>
              <a:t>Can involve any segment of facial nerve</a:t>
            </a:r>
          </a:p>
          <a:p>
            <a:r>
              <a:rPr lang="en-US" dirty="0" err="1" smtClean="0"/>
              <a:t>Predeliction</a:t>
            </a:r>
            <a:r>
              <a:rPr lang="en-US" dirty="0" smtClean="0"/>
              <a:t> for </a:t>
            </a:r>
            <a:r>
              <a:rPr lang="en-US" dirty="0" err="1" smtClean="0"/>
              <a:t>geniculate</a:t>
            </a:r>
            <a:r>
              <a:rPr lang="en-US" dirty="0" smtClean="0"/>
              <a:t> ganglion</a:t>
            </a:r>
          </a:p>
          <a:p>
            <a:r>
              <a:rPr lang="en-US" dirty="0" smtClean="0"/>
              <a:t>Rarely in CP angle cistern: No specific parameters to diff from vestibular </a:t>
            </a:r>
            <a:r>
              <a:rPr lang="en-US" dirty="0" err="1" smtClean="0"/>
              <a:t>scnwannoma</a:t>
            </a:r>
            <a:endParaRPr lang="en-US" dirty="0" smtClean="0"/>
          </a:p>
          <a:p>
            <a:r>
              <a:rPr lang="en-IN" dirty="0" smtClean="0"/>
              <a:t>Enhancement of the </a:t>
            </a:r>
            <a:r>
              <a:rPr lang="en-IN" dirty="0" err="1" smtClean="0"/>
              <a:t>geniculate</a:t>
            </a:r>
            <a:r>
              <a:rPr lang="en-IN" dirty="0" smtClean="0"/>
              <a:t> ganglion and the </a:t>
            </a:r>
          </a:p>
          <a:p>
            <a:pPr>
              <a:buNone/>
            </a:pPr>
            <a:r>
              <a:rPr lang="en-IN" dirty="0" smtClean="0"/>
              <a:t> labyrinthine portion of the facial nerve are </a:t>
            </a:r>
          </a:p>
          <a:p>
            <a:pPr>
              <a:buNone/>
            </a:pPr>
            <a:r>
              <a:rPr lang="en-IN" dirty="0" smtClean="0"/>
              <a:t> very suggestive of facial nerve </a:t>
            </a:r>
            <a:r>
              <a:rPr lang="en-IN" dirty="0" err="1" smtClean="0"/>
              <a:t>schwannoma</a:t>
            </a:r>
            <a:r>
              <a:rPr lang="en-IN" dirty="0" smtClean="0"/>
              <a:t>.</a:t>
            </a:r>
            <a:endParaRPr lang="en-IN"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990600"/>
          </a:xfrm>
        </p:spPr>
        <p:txBody>
          <a:bodyPr>
            <a:normAutofit/>
          </a:bodyPr>
          <a:lstStyle/>
          <a:p>
            <a:pPr algn="ctr"/>
            <a:r>
              <a:rPr lang="en-US" sz="4800" b="1" u="sng" dirty="0" err="1" smtClean="0">
                <a:solidFill>
                  <a:srgbClr val="00B0F0"/>
                </a:solidFill>
              </a:rPr>
              <a:t>Meningioma</a:t>
            </a:r>
            <a:endParaRPr lang="en-US" sz="4800" b="1" u="sng" dirty="0">
              <a:solidFill>
                <a:srgbClr val="00B0F0"/>
              </a:solidFill>
            </a:endParaRPr>
          </a:p>
        </p:txBody>
      </p:sp>
      <p:sp>
        <p:nvSpPr>
          <p:cNvPr id="3" name="Content Placeholder 2"/>
          <p:cNvSpPr>
            <a:spLocks noGrp="1"/>
          </p:cNvSpPr>
          <p:nvPr>
            <p:ph idx="1"/>
          </p:nvPr>
        </p:nvSpPr>
        <p:spPr>
          <a:xfrm>
            <a:off x="0" y="1219200"/>
            <a:ext cx="8686800" cy="5355336"/>
          </a:xfrm>
        </p:spPr>
        <p:txBody>
          <a:bodyPr>
            <a:normAutofit/>
          </a:bodyPr>
          <a:lstStyle/>
          <a:p>
            <a:r>
              <a:rPr lang="en-US" dirty="0" smtClean="0"/>
              <a:t>Encapsulated, </a:t>
            </a:r>
            <a:r>
              <a:rPr lang="en-US" dirty="0" err="1" smtClean="0"/>
              <a:t>benign,slow</a:t>
            </a:r>
            <a:r>
              <a:rPr lang="en-US" dirty="0" smtClean="0"/>
              <a:t> growing</a:t>
            </a:r>
          </a:p>
          <a:p>
            <a:r>
              <a:rPr lang="en-US" dirty="0" smtClean="0"/>
              <a:t>Arise from </a:t>
            </a:r>
            <a:r>
              <a:rPr lang="en-US" dirty="0" err="1" smtClean="0"/>
              <a:t>arachnoid</a:t>
            </a:r>
            <a:r>
              <a:rPr lang="en-US" dirty="0" smtClean="0"/>
              <a:t> cap cells in the </a:t>
            </a:r>
            <a:r>
              <a:rPr lang="en-US" dirty="0" err="1" smtClean="0"/>
              <a:t>arachnoid</a:t>
            </a:r>
            <a:r>
              <a:rPr lang="en-US" dirty="0" smtClean="0"/>
              <a:t> granulations</a:t>
            </a:r>
          </a:p>
          <a:p>
            <a:r>
              <a:rPr lang="en-US" dirty="0" smtClean="0"/>
              <a:t>Female predilection</a:t>
            </a:r>
          </a:p>
          <a:p>
            <a:r>
              <a:rPr lang="en-US" dirty="0" smtClean="0"/>
              <a:t>Age – 45-55 yrs</a:t>
            </a:r>
          </a:p>
          <a:p>
            <a:r>
              <a:rPr lang="it-IT" dirty="0" smtClean="0"/>
              <a:t>10% occur in posterior fossa</a:t>
            </a:r>
            <a:endParaRPr lang="en-US" dirty="0" smtClean="0"/>
          </a:p>
          <a:p>
            <a:r>
              <a:rPr lang="en-US" dirty="0" smtClean="0"/>
              <a:t>In CPA – arises from posterior  surface of </a:t>
            </a:r>
            <a:r>
              <a:rPr lang="en-US" dirty="0" err="1" smtClean="0"/>
              <a:t>petrous</a:t>
            </a:r>
            <a:r>
              <a:rPr lang="en-US" dirty="0" smtClean="0"/>
              <a:t> temporal bone / </a:t>
            </a:r>
            <a:r>
              <a:rPr lang="en-US" dirty="0" err="1" smtClean="0"/>
              <a:t>clivus</a:t>
            </a:r>
            <a:endParaRPr lang="en-US"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5257800" cy="6400800"/>
          </a:xfrm>
        </p:spPr>
        <p:txBody>
          <a:bodyPr>
            <a:normAutofit/>
          </a:bodyPr>
          <a:lstStyle/>
          <a:p>
            <a:r>
              <a:rPr lang="en-IN" u="sng" dirty="0" smtClean="0">
                <a:solidFill>
                  <a:srgbClr val="00B0F0"/>
                </a:solidFill>
              </a:rPr>
              <a:t>Morphology</a:t>
            </a:r>
          </a:p>
          <a:p>
            <a:r>
              <a:rPr lang="en-IN" dirty="0" smtClean="0"/>
              <a:t> "</a:t>
            </a:r>
            <a:r>
              <a:rPr lang="en-IN" u="sng" dirty="0" smtClean="0"/>
              <a:t>Mushroom cap" </a:t>
            </a:r>
            <a:r>
              <a:rPr lang="en-IN" dirty="0" smtClean="0"/>
              <a:t>(hemispherical) with broad base towards posterior </a:t>
            </a:r>
            <a:r>
              <a:rPr lang="en-IN" dirty="0" err="1" smtClean="0"/>
              <a:t>petrous</a:t>
            </a:r>
            <a:r>
              <a:rPr lang="en-IN" dirty="0" smtClean="0"/>
              <a:t> wall (75%)</a:t>
            </a:r>
          </a:p>
          <a:p>
            <a:r>
              <a:rPr lang="fr-FR" u="sng" dirty="0" smtClean="0"/>
              <a:t>Plaque-</a:t>
            </a:r>
            <a:r>
              <a:rPr lang="fr-FR" u="sng" dirty="0" err="1" smtClean="0"/>
              <a:t>like</a:t>
            </a:r>
            <a:r>
              <a:rPr lang="fr-FR" u="sng" dirty="0" smtClean="0"/>
              <a:t> </a:t>
            </a:r>
            <a:r>
              <a:rPr lang="fr-FR" dirty="0" smtClean="0"/>
              <a:t>(en plaque), +/- </a:t>
            </a:r>
            <a:r>
              <a:rPr lang="fr-FR" dirty="0" err="1" smtClean="0"/>
              <a:t>bone</a:t>
            </a:r>
            <a:r>
              <a:rPr lang="fr-FR" dirty="0" smtClean="0"/>
              <a:t> invasion </a:t>
            </a:r>
            <a:r>
              <a:rPr lang="fr-FR" dirty="0" err="1" smtClean="0"/>
              <a:t>with</a:t>
            </a:r>
            <a:r>
              <a:rPr lang="fr-FR" dirty="0" smtClean="0"/>
              <a:t> </a:t>
            </a:r>
            <a:r>
              <a:rPr lang="en-IN" dirty="0" smtClean="0"/>
              <a:t>hyperostosis (20%)</a:t>
            </a:r>
          </a:p>
          <a:p>
            <a:r>
              <a:rPr lang="en-IN" u="sng" dirty="0" smtClean="0"/>
              <a:t>Ovoid mass </a:t>
            </a:r>
            <a:r>
              <a:rPr lang="en-IN" dirty="0" smtClean="0"/>
              <a:t>mimics acoustic </a:t>
            </a:r>
            <a:r>
              <a:rPr lang="en-IN" dirty="0" err="1" smtClean="0"/>
              <a:t>schwannoma</a:t>
            </a:r>
            <a:r>
              <a:rPr lang="en-IN" dirty="0" smtClean="0"/>
              <a:t> (5%)</a:t>
            </a:r>
          </a:p>
          <a:p>
            <a:r>
              <a:rPr lang="en-IN" dirty="0" smtClean="0"/>
              <a:t>CSF-vascular "cleft" between mass &amp; brain</a:t>
            </a:r>
          </a:p>
        </p:txBody>
      </p:sp>
      <p:pic>
        <p:nvPicPr>
          <p:cNvPr id="4098" name="Picture 2"/>
          <p:cNvPicPr>
            <a:picLocks noChangeAspect="1" noChangeArrowheads="1"/>
          </p:cNvPicPr>
          <p:nvPr/>
        </p:nvPicPr>
        <p:blipFill>
          <a:blip r:embed="rId2"/>
          <a:srcRect l="21875" t="25652" r="46250" b="14058"/>
          <a:stretch>
            <a:fillRect/>
          </a:stretch>
        </p:blipFill>
        <p:spPr bwMode="auto">
          <a:xfrm>
            <a:off x="5257800" y="381000"/>
            <a:ext cx="3886200" cy="396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7924800" cy="5943600"/>
          </a:xfrm>
        </p:spPr>
        <p:txBody>
          <a:bodyPr>
            <a:normAutofit/>
          </a:bodyPr>
          <a:lstStyle/>
          <a:p>
            <a:pPr>
              <a:buNone/>
            </a:pPr>
            <a:endParaRPr lang="en-IN" dirty="0" smtClean="0"/>
          </a:p>
          <a:p>
            <a:pPr>
              <a:buNone/>
            </a:pPr>
            <a:endParaRPr lang="en-IN" dirty="0" smtClean="0"/>
          </a:p>
          <a:p>
            <a:pPr>
              <a:buNone/>
            </a:pPr>
            <a:r>
              <a:rPr lang="en-IN" dirty="0" smtClean="0"/>
              <a:t>NECT</a:t>
            </a:r>
          </a:p>
          <a:p>
            <a:pPr>
              <a:buNone/>
            </a:pPr>
            <a:r>
              <a:rPr lang="en-IN" dirty="0" smtClean="0"/>
              <a:t>o 70% hyperdense</a:t>
            </a:r>
          </a:p>
          <a:p>
            <a:pPr>
              <a:buNone/>
            </a:pPr>
            <a:r>
              <a:rPr lang="en-IN" dirty="0" smtClean="0"/>
              <a:t>o 25% calcified; </a:t>
            </a:r>
          </a:p>
          <a:p>
            <a:pPr>
              <a:buNone/>
            </a:pPr>
            <a:r>
              <a:rPr lang="en-IN" dirty="0" smtClean="0"/>
              <a:t>• Homogeneous, sand-like</a:t>
            </a:r>
          </a:p>
          <a:p>
            <a:pPr>
              <a:buNone/>
            </a:pPr>
            <a:r>
              <a:rPr lang="en-IN" dirty="0" smtClean="0"/>
              <a:t>o Bone window findings</a:t>
            </a:r>
          </a:p>
          <a:p>
            <a:pPr>
              <a:buNone/>
            </a:pPr>
            <a:r>
              <a:rPr lang="en-IN" dirty="0" smtClean="0"/>
              <a:t>• </a:t>
            </a:r>
            <a:r>
              <a:rPr lang="en-IN" dirty="0" err="1" smtClean="0"/>
              <a:t>Hyperostotic</a:t>
            </a:r>
            <a:r>
              <a:rPr lang="en-IN" dirty="0" smtClean="0"/>
              <a:t>/sclerotic bone changes</a:t>
            </a:r>
          </a:p>
          <a:p>
            <a:pPr>
              <a:buNone/>
            </a:pPr>
            <a:r>
              <a:rPr lang="en-IN" dirty="0" smtClean="0"/>
              <a:t>• CECT: 90% strong, uniform enhancement;</a:t>
            </a:r>
            <a:endParaRPr lang="en-IN" dirty="0"/>
          </a:p>
        </p:txBody>
      </p:sp>
      <p:pic>
        <p:nvPicPr>
          <p:cNvPr id="1026" name="Picture 2"/>
          <p:cNvPicPr>
            <a:picLocks noChangeAspect="1" noChangeArrowheads="1"/>
          </p:cNvPicPr>
          <p:nvPr/>
        </p:nvPicPr>
        <p:blipFill>
          <a:blip r:embed="rId2"/>
          <a:srcRect l="23750" t="33954" r="53125" b="36246"/>
          <a:stretch>
            <a:fillRect/>
          </a:stretch>
        </p:blipFill>
        <p:spPr bwMode="auto">
          <a:xfrm>
            <a:off x="4572000" y="0"/>
            <a:ext cx="45720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4724400" cy="6629400"/>
          </a:xfrm>
        </p:spPr>
        <p:txBody>
          <a:bodyPr>
            <a:normAutofit/>
          </a:bodyPr>
          <a:lstStyle/>
          <a:p>
            <a:r>
              <a:rPr lang="en-IN" dirty="0" err="1" smtClean="0"/>
              <a:t>TlWI</a:t>
            </a:r>
            <a:r>
              <a:rPr lang="en-IN" dirty="0" smtClean="0"/>
              <a:t>: Iso-hyperintense</a:t>
            </a:r>
          </a:p>
          <a:p>
            <a:r>
              <a:rPr lang="en-IN" dirty="0" smtClean="0"/>
              <a:t> T2WI: variable</a:t>
            </a:r>
          </a:p>
          <a:p>
            <a:pPr>
              <a:buFont typeface="Wingdings" pitchFamily="2" charset="2"/>
              <a:buChar char="Ø"/>
            </a:pPr>
            <a:r>
              <a:rPr lang="en-IN" dirty="0" smtClean="0"/>
              <a:t>CSF-vascular cleft</a:t>
            </a:r>
          </a:p>
          <a:p>
            <a:pPr>
              <a:buFont typeface="Wingdings" pitchFamily="2" charset="2"/>
              <a:buChar char="Ø"/>
            </a:pPr>
            <a:r>
              <a:rPr lang="en-IN" dirty="0" err="1" smtClean="0"/>
              <a:t>Pial</a:t>
            </a:r>
            <a:r>
              <a:rPr lang="en-IN" dirty="0" smtClean="0"/>
              <a:t> blood vessels seen as surface flow voids between </a:t>
            </a:r>
            <a:r>
              <a:rPr lang="en-IN" dirty="0" err="1" smtClean="0"/>
              <a:t>tumor</a:t>
            </a:r>
            <a:r>
              <a:rPr lang="en-IN" dirty="0" smtClean="0"/>
              <a:t> &amp; brain</a:t>
            </a:r>
          </a:p>
          <a:p>
            <a:pPr>
              <a:buFont typeface="Wingdings" pitchFamily="2" charset="2"/>
              <a:buChar char="Ø"/>
            </a:pPr>
            <a:r>
              <a:rPr lang="en-IN" dirty="0" smtClean="0"/>
              <a:t>Arterial feeders seen as </a:t>
            </a:r>
            <a:r>
              <a:rPr lang="en-IN" dirty="0" err="1" smtClean="0"/>
              <a:t>arborizing</a:t>
            </a:r>
            <a:r>
              <a:rPr lang="en-IN" dirty="0" smtClean="0"/>
              <a:t> flow voids</a:t>
            </a:r>
          </a:p>
          <a:p>
            <a:r>
              <a:rPr lang="en-IN" dirty="0" smtClean="0"/>
              <a:t>T1 C+</a:t>
            </a:r>
          </a:p>
          <a:p>
            <a:pPr>
              <a:buNone/>
            </a:pPr>
            <a:r>
              <a:rPr lang="en-IN" dirty="0" smtClean="0"/>
              <a:t>o Enhancing </a:t>
            </a:r>
            <a:r>
              <a:rPr lang="en-IN" dirty="0" err="1" smtClean="0"/>
              <a:t>dural</a:t>
            </a:r>
            <a:r>
              <a:rPr lang="en-IN" dirty="0" smtClean="0"/>
              <a:t>-based mass with </a:t>
            </a:r>
            <a:r>
              <a:rPr lang="en-IN" dirty="0" err="1" smtClean="0"/>
              <a:t>dural</a:t>
            </a:r>
            <a:r>
              <a:rPr lang="en-IN" dirty="0" smtClean="0"/>
              <a:t> "tails“ </a:t>
            </a:r>
            <a:r>
              <a:rPr lang="en-IN" dirty="0" err="1" smtClean="0"/>
              <a:t>centered</a:t>
            </a:r>
            <a:r>
              <a:rPr lang="en-IN" dirty="0" smtClean="0"/>
              <a:t> along posterior </a:t>
            </a:r>
            <a:r>
              <a:rPr lang="en-IN" dirty="0" err="1" smtClean="0"/>
              <a:t>petrous</a:t>
            </a:r>
            <a:r>
              <a:rPr lang="en-IN" dirty="0" smtClean="0"/>
              <a:t> wall</a:t>
            </a:r>
          </a:p>
        </p:txBody>
      </p:sp>
      <p:pic>
        <p:nvPicPr>
          <p:cNvPr id="4" name="Picture 2"/>
          <p:cNvPicPr>
            <a:picLocks noChangeAspect="1" noChangeArrowheads="1"/>
          </p:cNvPicPr>
          <p:nvPr/>
        </p:nvPicPr>
        <p:blipFill>
          <a:blip r:embed="rId2"/>
          <a:srcRect/>
          <a:stretch>
            <a:fillRect/>
          </a:stretch>
        </p:blipFill>
        <p:spPr bwMode="auto">
          <a:xfrm>
            <a:off x="4572000" y="457200"/>
            <a:ext cx="4572000" cy="601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l="9184" t="18392" r="24490" b="21034"/>
          <a:stretch>
            <a:fillRect/>
          </a:stretch>
        </p:blipFill>
        <p:spPr bwMode="auto">
          <a:xfrm>
            <a:off x="0" y="1066800"/>
            <a:ext cx="9132095" cy="44958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990600"/>
          </a:xfrm>
        </p:spPr>
        <p:txBody>
          <a:bodyPr>
            <a:normAutofit/>
          </a:bodyPr>
          <a:lstStyle/>
          <a:p>
            <a:pPr algn="ctr"/>
            <a:r>
              <a:rPr lang="en-US" sz="5400" b="1" u="sng" dirty="0" smtClean="0">
                <a:solidFill>
                  <a:srgbClr val="00B0F0"/>
                </a:solidFill>
              </a:rPr>
              <a:t>Medulloblastoma</a:t>
            </a:r>
            <a:endParaRPr lang="en-IN" sz="5400" b="1" u="sng" dirty="0">
              <a:solidFill>
                <a:srgbClr val="00B0F0"/>
              </a:solidFill>
            </a:endParaRPr>
          </a:p>
        </p:txBody>
      </p:sp>
      <p:sp>
        <p:nvSpPr>
          <p:cNvPr id="3" name="Content Placeholder 2"/>
          <p:cNvSpPr>
            <a:spLocks noGrp="1"/>
          </p:cNvSpPr>
          <p:nvPr>
            <p:ph idx="1"/>
          </p:nvPr>
        </p:nvSpPr>
        <p:spPr>
          <a:xfrm>
            <a:off x="228600" y="990600"/>
            <a:ext cx="8915400" cy="5638800"/>
          </a:xfrm>
        </p:spPr>
        <p:txBody>
          <a:bodyPr>
            <a:normAutofit fontScale="92500" lnSpcReduction="10000"/>
          </a:bodyPr>
          <a:lstStyle/>
          <a:p>
            <a:r>
              <a:rPr lang="en-IN" sz="3600" dirty="0" smtClean="0"/>
              <a:t>Malignant primitive </a:t>
            </a:r>
            <a:r>
              <a:rPr lang="en-IN" sz="3600" dirty="0" err="1" smtClean="0"/>
              <a:t>ectodermal</a:t>
            </a:r>
            <a:r>
              <a:rPr lang="en-IN" sz="3600" dirty="0" smtClean="0"/>
              <a:t> </a:t>
            </a:r>
            <a:r>
              <a:rPr lang="en-IN" sz="3600" dirty="0" err="1" smtClean="0"/>
              <a:t>tumor</a:t>
            </a:r>
            <a:r>
              <a:rPr lang="en-IN" sz="3600" dirty="0" smtClean="0"/>
              <a:t>.</a:t>
            </a:r>
          </a:p>
          <a:p>
            <a:r>
              <a:rPr lang="en-IN" sz="3600" dirty="0" smtClean="0"/>
              <a:t>WHO Grade IV  </a:t>
            </a:r>
            <a:r>
              <a:rPr lang="en-IN" sz="3600" dirty="0" err="1" smtClean="0"/>
              <a:t>tumor</a:t>
            </a:r>
            <a:r>
              <a:rPr lang="en-IN" sz="3600" dirty="0" smtClean="0"/>
              <a:t>.</a:t>
            </a:r>
          </a:p>
          <a:p>
            <a:r>
              <a:rPr lang="en-IN" sz="3600" dirty="0" smtClean="0"/>
              <a:t>MC posterior </a:t>
            </a:r>
            <a:r>
              <a:rPr lang="en-IN" sz="3600" dirty="0" err="1" smtClean="0"/>
              <a:t>fossa</a:t>
            </a:r>
            <a:r>
              <a:rPr lang="en-IN" sz="3600" dirty="0" smtClean="0"/>
              <a:t> </a:t>
            </a:r>
            <a:r>
              <a:rPr lang="en-IN" sz="3600" dirty="0" err="1" smtClean="0"/>
              <a:t>tumor</a:t>
            </a:r>
            <a:r>
              <a:rPr lang="en-IN" sz="3600" dirty="0" smtClean="0"/>
              <a:t> in children.</a:t>
            </a:r>
          </a:p>
          <a:p>
            <a:r>
              <a:rPr lang="en-IN" sz="3600" dirty="0" smtClean="0"/>
              <a:t>Age 5-15 years.</a:t>
            </a:r>
          </a:p>
          <a:p>
            <a:r>
              <a:rPr lang="en-IN" sz="3600" dirty="0" smtClean="0"/>
              <a:t>Usually midline can be </a:t>
            </a:r>
            <a:r>
              <a:rPr lang="en-IN" sz="3600" dirty="0" err="1" smtClean="0"/>
              <a:t>paramedian</a:t>
            </a:r>
            <a:r>
              <a:rPr lang="en-IN" sz="3600" dirty="0" smtClean="0"/>
              <a:t>.</a:t>
            </a:r>
          </a:p>
          <a:p>
            <a:r>
              <a:rPr lang="en-IN" sz="3600" dirty="0" smtClean="0"/>
              <a:t>MC site </a:t>
            </a:r>
            <a:r>
              <a:rPr lang="en-IN" sz="3600" dirty="0" err="1" smtClean="0"/>
              <a:t>vermis</a:t>
            </a:r>
            <a:r>
              <a:rPr lang="en-IN" sz="3600" dirty="0" smtClean="0"/>
              <a:t> and inferior </a:t>
            </a:r>
            <a:r>
              <a:rPr lang="en-IN" sz="3600" dirty="0" err="1" smtClean="0"/>
              <a:t>medullary</a:t>
            </a:r>
            <a:r>
              <a:rPr lang="en-IN" sz="3600" dirty="0" smtClean="0"/>
              <a:t> velum.</a:t>
            </a:r>
          </a:p>
          <a:p>
            <a:r>
              <a:rPr lang="en-IN" sz="3600" dirty="0" smtClean="0"/>
              <a:t>Roof of 4</a:t>
            </a:r>
            <a:r>
              <a:rPr lang="en-IN" sz="3600" baseline="30000" dirty="0" smtClean="0"/>
              <a:t>th</a:t>
            </a:r>
            <a:r>
              <a:rPr lang="en-IN" sz="3600" dirty="0" smtClean="0"/>
              <a:t> Ventricle.</a:t>
            </a:r>
          </a:p>
          <a:p>
            <a:r>
              <a:rPr lang="en-IN" sz="3600" dirty="0" smtClean="0"/>
              <a:t>Rare in adults, Location </a:t>
            </a:r>
            <a:r>
              <a:rPr lang="en-IN" sz="3600" dirty="0" err="1" smtClean="0"/>
              <a:t>cerebellar</a:t>
            </a:r>
            <a:r>
              <a:rPr lang="en-IN" sz="3600" dirty="0" smtClean="0"/>
              <a:t> hemispheres.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8194" name="Picture 2"/>
          <p:cNvPicPr>
            <a:picLocks noGrp="1" noChangeAspect="1" noChangeArrowheads="1"/>
          </p:cNvPicPr>
          <p:nvPr>
            <p:ph idx="1"/>
          </p:nvPr>
        </p:nvPicPr>
        <p:blipFill>
          <a:blip r:embed="rId2"/>
          <a:srcRect l="8163" t="22178" r="25510" b="17248"/>
          <a:stretch>
            <a:fillRect/>
          </a:stretch>
        </p:blipFill>
        <p:spPr bwMode="auto">
          <a:xfrm>
            <a:off x="0" y="0"/>
            <a:ext cx="9144000" cy="4501662"/>
          </a:xfrm>
          <a:prstGeom prst="rect">
            <a:avLst/>
          </a:prstGeom>
          <a:noFill/>
          <a:ln w="9525">
            <a:noFill/>
            <a:miter lim="800000"/>
            <a:headEnd/>
            <a:tailEnd/>
          </a:ln>
          <a:effectLst/>
        </p:spPr>
      </p:pic>
      <p:sp>
        <p:nvSpPr>
          <p:cNvPr id="5" name="Rectangle 4"/>
          <p:cNvSpPr/>
          <p:nvPr/>
        </p:nvSpPr>
        <p:spPr>
          <a:xfrm>
            <a:off x="0" y="4648200"/>
            <a:ext cx="4572000" cy="1569660"/>
          </a:xfrm>
          <a:prstGeom prst="rect">
            <a:avLst/>
          </a:prstGeom>
        </p:spPr>
        <p:txBody>
          <a:bodyPr wrap="square">
            <a:spAutoFit/>
          </a:bodyPr>
          <a:lstStyle/>
          <a:p>
            <a:r>
              <a:rPr lang="en-IN" sz="3200" i="1" dirty="0" smtClean="0"/>
              <a:t>large CPA </a:t>
            </a:r>
            <a:r>
              <a:rPr lang="en-IN" sz="3200" i="1" dirty="0" err="1" smtClean="0"/>
              <a:t>meningioma</a:t>
            </a:r>
            <a:r>
              <a:rPr lang="en-IN" sz="3200" i="1" dirty="0" smtClean="0"/>
              <a:t> filling both CPA and </a:t>
            </a:r>
            <a:r>
              <a:rPr lang="en-IN" sz="3200" i="1" dirty="0" err="1" smtClean="0"/>
              <a:t>lAC</a:t>
            </a:r>
            <a:endParaRPr lang="en-IN" sz="3200" dirty="0"/>
          </a:p>
        </p:txBody>
      </p:sp>
      <p:sp>
        <p:nvSpPr>
          <p:cNvPr id="6" name="Rectangle 5"/>
          <p:cNvSpPr/>
          <p:nvPr/>
        </p:nvSpPr>
        <p:spPr>
          <a:xfrm>
            <a:off x="4572000" y="4495800"/>
            <a:ext cx="4572000" cy="2246769"/>
          </a:xfrm>
          <a:prstGeom prst="rect">
            <a:avLst/>
          </a:prstGeom>
        </p:spPr>
        <p:txBody>
          <a:bodyPr>
            <a:spAutoFit/>
          </a:bodyPr>
          <a:lstStyle/>
          <a:p>
            <a:r>
              <a:rPr lang="en-IN" sz="2800" i="1" dirty="0" smtClean="0"/>
              <a:t>extensive low CPA  en-plaque </a:t>
            </a:r>
            <a:r>
              <a:rPr lang="en-IN" sz="2800" i="1" dirty="0" err="1" smtClean="0"/>
              <a:t>meningioma</a:t>
            </a:r>
            <a:r>
              <a:rPr lang="en-IN" sz="2800" i="1" dirty="0" smtClean="0"/>
              <a:t>  Left vertebral artery &amp;  ICA in carotid space are engulfed by </a:t>
            </a:r>
            <a:r>
              <a:rPr lang="en-IN" sz="2800" i="1" dirty="0" err="1" smtClean="0"/>
              <a:t>tumor</a:t>
            </a:r>
            <a:r>
              <a:rPr lang="en-IN" sz="2400" i="1" dirty="0" smtClean="0"/>
              <a:t>.</a:t>
            </a:r>
            <a:endParaRPr lang="en-IN" sz="24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257800" cy="6629400"/>
          </a:xfrm>
        </p:spPr>
        <p:txBody>
          <a:bodyPr>
            <a:noAutofit/>
          </a:bodyPr>
          <a:lstStyle/>
          <a:p>
            <a:pPr>
              <a:buNone/>
            </a:pPr>
            <a:r>
              <a:rPr lang="en-IN" sz="3200" b="1" u="sng" dirty="0" smtClean="0">
                <a:solidFill>
                  <a:srgbClr val="00B0F0"/>
                </a:solidFill>
              </a:rPr>
              <a:t>Angiographic Findings</a:t>
            </a:r>
            <a:endParaRPr lang="en-IN" sz="3200" u="sng" dirty="0" smtClean="0">
              <a:solidFill>
                <a:srgbClr val="00B0F0"/>
              </a:solidFill>
            </a:endParaRPr>
          </a:p>
          <a:p>
            <a:pPr>
              <a:buNone/>
            </a:pPr>
            <a:r>
              <a:rPr lang="pt-BR" sz="3200" dirty="0" smtClean="0"/>
              <a:t>o Dural vessels supply tumor center, pial vessels </a:t>
            </a:r>
            <a:r>
              <a:rPr lang="en-IN" sz="3200" dirty="0" smtClean="0"/>
              <a:t>supply rim</a:t>
            </a:r>
          </a:p>
          <a:p>
            <a:pPr>
              <a:buNone/>
            </a:pPr>
            <a:r>
              <a:rPr lang="en-IN" sz="3200" dirty="0" smtClean="0"/>
              <a:t>o "Sunburst" pattern of enlarged </a:t>
            </a:r>
            <a:r>
              <a:rPr lang="en-IN" sz="3200" dirty="0" err="1" smtClean="0"/>
              <a:t>dural</a:t>
            </a:r>
            <a:r>
              <a:rPr lang="en-IN" sz="3200" dirty="0" smtClean="0"/>
              <a:t> feeders</a:t>
            </a:r>
          </a:p>
          <a:p>
            <a:pPr>
              <a:buNone/>
            </a:pPr>
            <a:r>
              <a:rPr lang="en-IN" sz="3200" dirty="0" smtClean="0"/>
              <a:t>o Prolonged vascular "stain" into venous phase</a:t>
            </a:r>
          </a:p>
          <a:p>
            <a:pPr>
              <a:buNone/>
            </a:pPr>
            <a:r>
              <a:rPr lang="en-IN" sz="3200" dirty="0" smtClean="0"/>
              <a:t>o </a:t>
            </a:r>
            <a:r>
              <a:rPr lang="en-IN" sz="3200" dirty="0" err="1" smtClean="0"/>
              <a:t>Arteriovenous</a:t>
            </a:r>
            <a:r>
              <a:rPr lang="en-IN" sz="3200" dirty="0" smtClean="0"/>
              <a:t> shunting may occur</a:t>
            </a:r>
            <a:endParaRPr lang="en-IN" sz="3200" dirty="0"/>
          </a:p>
        </p:txBody>
      </p:sp>
      <p:pic>
        <p:nvPicPr>
          <p:cNvPr id="4" name="Picture 2"/>
          <p:cNvPicPr>
            <a:picLocks noChangeAspect="1" noChangeArrowheads="1"/>
          </p:cNvPicPr>
          <p:nvPr/>
        </p:nvPicPr>
        <p:blipFill>
          <a:blip r:embed="rId2"/>
          <a:srcRect l="3061" t="9398" r="55102" b="19495"/>
          <a:stretch>
            <a:fillRect/>
          </a:stretch>
        </p:blipFill>
        <p:spPr bwMode="auto">
          <a:xfrm>
            <a:off x="5033211" y="914400"/>
            <a:ext cx="4110789" cy="3810000"/>
          </a:xfrm>
          <a:prstGeom prst="rect">
            <a:avLst/>
          </a:prstGeom>
          <a:noFill/>
          <a:ln w="9525">
            <a:noFill/>
            <a:miter lim="800000"/>
            <a:headEnd/>
            <a:tailEnd/>
          </a:ln>
          <a:effectLst/>
        </p:spPr>
      </p:pic>
      <p:sp>
        <p:nvSpPr>
          <p:cNvPr id="5" name="Rectangle 4"/>
          <p:cNvSpPr/>
          <p:nvPr/>
        </p:nvSpPr>
        <p:spPr>
          <a:xfrm>
            <a:off x="4953000" y="4800600"/>
            <a:ext cx="4191000" cy="1569660"/>
          </a:xfrm>
          <a:prstGeom prst="rect">
            <a:avLst/>
          </a:prstGeom>
        </p:spPr>
        <p:txBody>
          <a:bodyPr wrap="square">
            <a:spAutoFit/>
          </a:bodyPr>
          <a:lstStyle/>
          <a:p>
            <a:r>
              <a:rPr lang="en-IN" dirty="0" smtClean="0"/>
              <a:t> </a:t>
            </a:r>
            <a:r>
              <a:rPr lang="en-IN" sz="2400" dirty="0" smtClean="0"/>
              <a:t>CPA </a:t>
            </a:r>
            <a:r>
              <a:rPr lang="en-IN" sz="2400" dirty="0" err="1" smtClean="0"/>
              <a:t>meningioma</a:t>
            </a:r>
            <a:r>
              <a:rPr lang="en-IN" sz="2400" dirty="0" smtClean="0"/>
              <a:t>: Selective </a:t>
            </a:r>
            <a:r>
              <a:rPr lang="en-IN" sz="2400" dirty="0" err="1" smtClean="0"/>
              <a:t>angio</a:t>
            </a:r>
            <a:r>
              <a:rPr lang="en-IN" sz="2400" dirty="0" smtClean="0"/>
              <a:t>- of </a:t>
            </a:r>
            <a:r>
              <a:rPr lang="en-IN" sz="2400" dirty="0" err="1" smtClean="0"/>
              <a:t>rt</a:t>
            </a:r>
            <a:r>
              <a:rPr lang="en-IN" sz="2400" dirty="0" smtClean="0"/>
              <a:t>  occipital artery shows focal </a:t>
            </a:r>
            <a:r>
              <a:rPr lang="en-IN" sz="2400" dirty="0" err="1" smtClean="0"/>
              <a:t>hypervascularity</a:t>
            </a:r>
            <a:r>
              <a:rPr lang="en-IN" sz="2400" dirty="0" smtClean="0"/>
              <a:t> through  auricular artery. </a:t>
            </a:r>
            <a:endParaRPr lang="en-IN" sz="24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066800"/>
          </a:xfrm>
        </p:spPr>
        <p:txBody>
          <a:bodyPr>
            <a:normAutofit/>
          </a:bodyPr>
          <a:lstStyle/>
          <a:p>
            <a:pPr algn="ctr"/>
            <a:r>
              <a:rPr lang="en-US" sz="4800" b="1" u="sng" dirty="0" err="1" smtClean="0">
                <a:solidFill>
                  <a:srgbClr val="00B0F0"/>
                </a:solidFill>
              </a:rPr>
              <a:t>Epidermoid</a:t>
            </a:r>
            <a:r>
              <a:rPr lang="en-US" sz="4800" b="1" u="sng" dirty="0" smtClean="0">
                <a:solidFill>
                  <a:srgbClr val="00B0F0"/>
                </a:solidFill>
              </a:rPr>
              <a:t> cyst</a:t>
            </a:r>
            <a:endParaRPr lang="en-US" sz="4800" b="1" u="sng" dirty="0">
              <a:solidFill>
                <a:srgbClr val="00B0F0"/>
              </a:solidFill>
            </a:endParaRPr>
          </a:p>
        </p:txBody>
      </p:sp>
      <p:sp>
        <p:nvSpPr>
          <p:cNvPr id="3" name="Content Placeholder 2"/>
          <p:cNvSpPr>
            <a:spLocks noGrp="1"/>
          </p:cNvSpPr>
          <p:nvPr>
            <p:ph idx="1"/>
          </p:nvPr>
        </p:nvSpPr>
        <p:spPr>
          <a:xfrm>
            <a:off x="304800" y="1447800"/>
            <a:ext cx="8229600" cy="4745736"/>
          </a:xfrm>
        </p:spPr>
        <p:txBody>
          <a:bodyPr>
            <a:normAutofit/>
          </a:bodyPr>
          <a:lstStyle/>
          <a:p>
            <a:r>
              <a:rPr lang="en-US" dirty="0" smtClean="0"/>
              <a:t>Inclusion cyst, Not a true neoplasm</a:t>
            </a:r>
          </a:p>
          <a:p>
            <a:r>
              <a:rPr lang="en-IN" dirty="0" smtClean="0"/>
              <a:t>Congenital intradural lesion arising from inclusion of </a:t>
            </a:r>
            <a:r>
              <a:rPr lang="en-IN" dirty="0" err="1" smtClean="0"/>
              <a:t>ectodermal</a:t>
            </a:r>
            <a:r>
              <a:rPr lang="en-IN" dirty="0" smtClean="0"/>
              <a:t> epithelial elements into neural tube</a:t>
            </a:r>
          </a:p>
          <a:p>
            <a:r>
              <a:rPr lang="en-IN" dirty="0" smtClean="0"/>
              <a:t>Posterior </a:t>
            </a:r>
            <a:r>
              <a:rPr lang="en-IN" dirty="0" err="1" smtClean="0"/>
              <a:t>fossa</a:t>
            </a:r>
            <a:r>
              <a:rPr lang="en-IN" dirty="0" smtClean="0"/>
              <a:t> mc site</a:t>
            </a:r>
          </a:p>
          <a:p>
            <a:r>
              <a:rPr lang="en-IN" dirty="0" smtClean="0"/>
              <a:t>• CPA 75%, 4th ventricle 25%</a:t>
            </a:r>
          </a:p>
          <a:p>
            <a:r>
              <a:rPr lang="en-US" dirty="0" smtClean="0"/>
              <a:t>Age – 4</a:t>
            </a:r>
            <a:r>
              <a:rPr lang="en-US" baseline="30000" dirty="0" smtClean="0"/>
              <a:t>th</a:t>
            </a:r>
            <a:r>
              <a:rPr lang="en-US" dirty="0" smtClean="0"/>
              <a:t> -5</a:t>
            </a:r>
            <a:r>
              <a:rPr lang="en-US" baseline="30000" dirty="0" smtClean="0"/>
              <a:t>th</a:t>
            </a:r>
            <a:r>
              <a:rPr lang="en-US" dirty="0" smtClean="0"/>
              <a:t> decade at presentation</a:t>
            </a:r>
          </a:p>
          <a:p>
            <a:endParaRPr lang="en-IN" dirty="0" smtClean="0"/>
          </a:p>
          <a:p>
            <a:endParaRPr lang="en-US"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8229600" cy="1981200"/>
          </a:xfrm>
        </p:spPr>
        <p:txBody>
          <a:bodyPr>
            <a:normAutofit lnSpcReduction="10000"/>
          </a:bodyPr>
          <a:lstStyle/>
          <a:p>
            <a:r>
              <a:rPr lang="en-US" dirty="0" smtClean="0"/>
              <a:t>Extensive lesion at the time of diagnosis with </a:t>
            </a:r>
            <a:r>
              <a:rPr lang="en-US" dirty="0" err="1" smtClean="0"/>
              <a:t>adherance</a:t>
            </a:r>
            <a:r>
              <a:rPr lang="en-US" dirty="0" smtClean="0"/>
              <a:t> to adjacent structures .</a:t>
            </a:r>
          </a:p>
          <a:p>
            <a:r>
              <a:rPr lang="en-IN" dirty="0" smtClean="0">
                <a:solidFill>
                  <a:schemeClr val="accent1">
                    <a:lumMod val="60000"/>
                    <a:lumOff val="40000"/>
                  </a:schemeClr>
                </a:solidFill>
              </a:rPr>
              <a:t>Mass insinuates into cisterns, engulfs cranial nerves &amp; vessels.</a:t>
            </a:r>
            <a:endParaRPr lang="en-US" dirty="0" smtClean="0">
              <a:solidFill>
                <a:schemeClr val="accent1">
                  <a:lumMod val="60000"/>
                  <a:lumOff val="40000"/>
                </a:schemeClr>
              </a:solidFill>
            </a:endParaRPr>
          </a:p>
        </p:txBody>
      </p:sp>
      <p:pic>
        <p:nvPicPr>
          <p:cNvPr id="4" name="Picture 2"/>
          <p:cNvPicPr>
            <a:picLocks noChangeAspect="1" noChangeArrowheads="1"/>
          </p:cNvPicPr>
          <p:nvPr/>
        </p:nvPicPr>
        <p:blipFill>
          <a:blip r:embed="rId2"/>
          <a:srcRect l="25000" t="27971" r="45625" b="19855"/>
          <a:stretch>
            <a:fillRect/>
          </a:stretch>
        </p:blipFill>
        <p:spPr bwMode="auto">
          <a:xfrm>
            <a:off x="3200400" y="1752600"/>
            <a:ext cx="3581400" cy="3429000"/>
          </a:xfrm>
          <a:prstGeom prst="rect">
            <a:avLst/>
          </a:prstGeom>
          <a:noFill/>
          <a:ln w="9525">
            <a:noFill/>
            <a:miter lim="800000"/>
            <a:headEnd/>
            <a:tailEnd/>
          </a:ln>
          <a:effectLst/>
        </p:spPr>
      </p:pic>
      <p:sp>
        <p:nvSpPr>
          <p:cNvPr id="6" name="Rectangle 5"/>
          <p:cNvSpPr/>
          <p:nvPr/>
        </p:nvSpPr>
        <p:spPr>
          <a:xfrm>
            <a:off x="0" y="5410200"/>
            <a:ext cx="9144000" cy="1384995"/>
          </a:xfrm>
          <a:prstGeom prst="rect">
            <a:avLst/>
          </a:prstGeom>
        </p:spPr>
        <p:txBody>
          <a:bodyPr wrap="square">
            <a:spAutoFit/>
          </a:bodyPr>
          <a:lstStyle/>
          <a:p>
            <a:r>
              <a:rPr lang="en-IN" i="1" dirty="0" smtClean="0"/>
              <a:t> </a:t>
            </a:r>
            <a:r>
              <a:rPr lang="en-IN" sz="2800" i="1" dirty="0" smtClean="0"/>
              <a:t>large CPA epidermoid cyst in typical "bed of pearls" appearance.  5thand 7th &amp; 8th cranial nerves  are characteristically engulfed</a:t>
            </a:r>
            <a:endParaRPr lang="en-IN" sz="28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l="20408" t="7527" r="40816" b="10139"/>
          <a:stretch>
            <a:fillRect/>
          </a:stretch>
        </p:blipFill>
        <p:spPr bwMode="auto">
          <a:xfrm>
            <a:off x="4724400" y="990600"/>
            <a:ext cx="4419600" cy="5029200"/>
          </a:xfrm>
          <a:prstGeom prst="rect">
            <a:avLst/>
          </a:prstGeom>
          <a:noFill/>
          <a:ln w="9525">
            <a:noFill/>
            <a:miter lim="800000"/>
            <a:headEnd/>
            <a:tailEnd/>
          </a:ln>
          <a:effectLst/>
        </p:spPr>
      </p:pic>
      <p:sp>
        <p:nvSpPr>
          <p:cNvPr id="5" name="Rectangle 4"/>
          <p:cNvSpPr/>
          <p:nvPr/>
        </p:nvSpPr>
        <p:spPr>
          <a:xfrm>
            <a:off x="0" y="1219200"/>
            <a:ext cx="4572000" cy="4524315"/>
          </a:xfrm>
          <a:prstGeom prst="rect">
            <a:avLst/>
          </a:prstGeom>
        </p:spPr>
        <p:txBody>
          <a:bodyPr wrap="square">
            <a:spAutoFit/>
          </a:bodyPr>
          <a:lstStyle/>
          <a:p>
            <a:pPr algn="ctr"/>
            <a:r>
              <a:rPr lang="en-US" sz="3600" b="1" u="sng" dirty="0" smtClean="0">
                <a:solidFill>
                  <a:srgbClr val="00B0F0"/>
                </a:solidFill>
              </a:rPr>
              <a:t>CT </a:t>
            </a:r>
            <a:r>
              <a:rPr lang="en-US" sz="3600" dirty="0" smtClean="0"/>
              <a:t>–</a:t>
            </a:r>
          </a:p>
          <a:p>
            <a:pPr>
              <a:buFont typeface="Wingdings" pitchFamily="2" charset="2"/>
              <a:buChar char="Ø"/>
            </a:pPr>
            <a:r>
              <a:rPr lang="en-US" sz="3600" dirty="0" smtClean="0"/>
              <a:t>Near CSF attenuation, </a:t>
            </a:r>
          </a:p>
          <a:p>
            <a:pPr>
              <a:buFont typeface="Wingdings" pitchFamily="2" charset="2"/>
              <a:buChar char="Ø"/>
            </a:pPr>
            <a:r>
              <a:rPr lang="en-US" sz="3600" dirty="0" smtClean="0"/>
              <a:t>Calcification : 20%, mostly at margins</a:t>
            </a:r>
          </a:p>
          <a:p>
            <a:pPr>
              <a:buFont typeface="Wingdings" pitchFamily="2" charset="2"/>
              <a:buChar char="Ø"/>
            </a:pPr>
            <a:r>
              <a:rPr lang="en-US" sz="3600" dirty="0" smtClean="0"/>
              <a:t>No enhancement .</a:t>
            </a:r>
          </a:p>
          <a:p>
            <a:pPr>
              <a:buFont typeface="Wingdings" pitchFamily="2" charset="2"/>
              <a:buChar char="Ø"/>
            </a:pPr>
            <a:r>
              <a:rPr lang="en-US" sz="3600" dirty="0" smtClean="0"/>
              <a:t>Pressure erosion of temporal bone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096000"/>
          </a:xfrm>
        </p:spPr>
        <p:txBody>
          <a:bodyPr>
            <a:normAutofit/>
          </a:bodyPr>
          <a:lstStyle/>
          <a:p>
            <a:pPr algn="ctr">
              <a:buNone/>
            </a:pPr>
            <a:r>
              <a:rPr lang="en-US" sz="3600" b="1" u="sng" dirty="0" smtClean="0">
                <a:solidFill>
                  <a:srgbClr val="00B0F0"/>
                </a:solidFill>
              </a:rPr>
              <a:t>MRI </a:t>
            </a:r>
          </a:p>
          <a:p>
            <a:r>
              <a:rPr lang="en-US" sz="3600" dirty="0" smtClean="0"/>
              <a:t>T1W, T2W: iso-</a:t>
            </a:r>
            <a:r>
              <a:rPr lang="en-US" sz="3600" dirty="0" err="1" smtClean="0"/>
              <a:t>hyperI</a:t>
            </a:r>
            <a:r>
              <a:rPr lang="en-US" sz="3600" dirty="0" smtClean="0"/>
              <a:t> to CSF</a:t>
            </a:r>
          </a:p>
          <a:p>
            <a:r>
              <a:rPr lang="en-US" sz="3600" i="1" dirty="0" smtClean="0"/>
              <a:t>FLAIR: incomplete attenuation</a:t>
            </a:r>
          </a:p>
          <a:p>
            <a:r>
              <a:rPr lang="en-US" sz="3600" i="1" dirty="0" smtClean="0"/>
              <a:t>DWI: restricted diffusion</a:t>
            </a:r>
          </a:p>
          <a:p>
            <a:r>
              <a:rPr lang="en-US" sz="3600" i="1" dirty="0" smtClean="0">
                <a:solidFill>
                  <a:srgbClr val="92D050"/>
                </a:solidFill>
              </a:rPr>
              <a:t>White epidermoid:</a:t>
            </a:r>
            <a:r>
              <a:rPr lang="en-IN" sz="3600" dirty="0" smtClean="0">
                <a:solidFill>
                  <a:schemeClr val="accent1">
                    <a:lumMod val="60000"/>
                    <a:lumOff val="40000"/>
                  </a:schemeClr>
                </a:solidFill>
              </a:rPr>
              <a:t>Epidermoid cyst with high protein content causing high signal on </a:t>
            </a:r>
            <a:r>
              <a:rPr lang="en-IN" sz="3600" dirty="0" err="1" smtClean="0">
                <a:solidFill>
                  <a:schemeClr val="accent1">
                    <a:lumMod val="60000"/>
                    <a:lumOff val="40000"/>
                  </a:schemeClr>
                </a:solidFill>
              </a:rPr>
              <a:t>Tl</a:t>
            </a:r>
            <a:r>
              <a:rPr lang="en-IN" sz="3600" dirty="0" smtClean="0">
                <a:solidFill>
                  <a:schemeClr val="accent1">
                    <a:lumMod val="60000"/>
                    <a:lumOff val="40000"/>
                  </a:schemeClr>
                </a:solidFill>
              </a:rPr>
              <a:t>, lower signal on T2</a:t>
            </a:r>
            <a:endParaRPr lang="en-US" sz="3600" dirty="0" smtClean="0">
              <a:solidFill>
                <a:schemeClr val="accent1">
                  <a:lumMod val="60000"/>
                  <a:lumOff val="40000"/>
                </a:schemeClr>
              </a:solidFill>
            </a:endParaRPr>
          </a:p>
          <a:p>
            <a:r>
              <a:rPr lang="en-US" sz="3600" dirty="0" smtClean="0"/>
              <a:t>No enhancement</a:t>
            </a:r>
            <a:r>
              <a:rPr lang="en-US" sz="3600" dirty="0"/>
              <a:t>.</a:t>
            </a:r>
            <a:endParaRPr lang="en-US"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Hp\Desktop\Untitled2.jpg"/>
          <p:cNvPicPr>
            <a:picLocks noChangeAspect="1" noChangeArrowheads="1"/>
          </p:cNvPicPr>
          <p:nvPr/>
        </p:nvPicPr>
        <p:blipFill>
          <a:blip r:embed="rId2"/>
          <a:srcRect l="226" b="52340"/>
          <a:stretch>
            <a:fillRect/>
          </a:stretch>
        </p:blipFill>
        <p:spPr bwMode="auto">
          <a:xfrm>
            <a:off x="304800" y="1447800"/>
            <a:ext cx="5786478" cy="3143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C:\Users\Hp\Desktop\post fossa\epidermoid DWI.jpg"/>
          <p:cNvPicPr>
            <a:picLocks noChangeAspect="1" noChangeArrowheads="1"/>
          </p:cNvPicPr>
          <p:nvPr/>
        </p:nvPicPr>
        <p:blipFill>
          <a:blip r:embed="rId3"/>
          <a:srcRect b="6522"/>
          <a:stretch>
            <a:fillRect/>
          </a:stretch>
        </p:blipFill>
        <p:spPr bwMode="auto">
          <a:xfrm>
            <a:off x="6096000" y="1447800"/>
            <a:ext cx="2857520" cy="3143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pPr algn="ctr"/>
            <a:r>
              <a:rPr lang="en-US" u="sng" dirty="0" err="1" smtClean="0">
                <a:solidFill>
                  <a:srgbClr val="00B0F0"/>
                </a:solidFill>
              </a:rPr>
              <a:t>Epidermoid</a:t>
            </a:r>
            <a:r>
              <a:rPr lang="en-US" u="sng" dirty="0" smtClean="0">
                <a:solidFill>
                  <a:srgbClr val="00B0F0"/>
                </a:solidFill>
              </a:rPr>
              <a:t> cyst – DDs </a:t>
            </a:r>
            <a:endParaRPr lang="en-US" u="sng" dirty="0">
              <a:solidFill>
                <a:srgbClr val="00B0F0"/>
              </a:solidFill>
            </a:endParaRPr>
          </a:p>
        </p:txBody>
      </p:sp>
      <p:sp>
        <p:nvSpPr>
          <p:cNvPr id="3" name="Content Placeholder 2"/>
          <p:cNvSpPr>
            <a:spLocks noGrp="1"/>
          </p:cNvSpPr>
          <p:nvPr>
            <p:ph idx="1"/>
          </p:nvPr>
        </p:nvSpPr>
        <p:spPr>
          <a:xfrm>
            <a:off x="228600" y="1143000"/>
            <a:ext cx="8229600" cy="5486400"/>
          </a:xfrm>
        </p:spPr>
        <p:txBody>
          <a:bodyPr>
            <a:noAutofit/>
          </a:bodyPr>
          <a:lstStyle/>
          <a:p>
            <a:r>
              <a:rPr lang="en-US" sz="2600" dirty="0" err="1" smtClean="0">
                <a:solidFill>
                  <a:srgbClr val="00B0F0"/>
                </a:solidFill>
              </a:rPr>
              <a:t>Arachnoid</a:t>
            </a:r>
            <a:r>
              <a:rPr lang="en-US" sz="2600" dirty="0" smtClean="0">
                <a:solidFill>
                  <a:srgbClr val="00B0F0"/>
                </a:solidFill>
              </a:rPr>
              <a:t> cyst –</a:t>
            </a:r>
          </a:p>
          <a:p>
            <a:pPr>
              <a:buFont typeface="Wingdings" pitchFamily="2" charset="2"/>
              <a:buChar char="Ø"/>
            </a:pPr>
            <a:r>
              <a:rPr lang="en-US" sz="2600" dirty="0" smtClean="0"/>
              <a:t>Smooth surface.</a:t>
            </a:r>
          </a:p>
          <a:p>
            <a:pPr>
              <a:buFont typeface="Wingdings" pitchFamily="2" charset="2"/>
              <a:buChar char="Ø"/>
            </a:pPr>
            <a:r>
              <a:rPr lang="en-US" sz="2600" dirty="0" smtClean="0"/>
              <a:t>No restricted diffusion </a:t>
            </a:r>
          </a:p>
          <a:p>
            <a:pPr>
              <a:buFont typeface="Wingdings" pitchFamily="2" charset="2"/>
              <a:buChar char="Ø"/>
            </a:pPr>
            <a:r>
              <a:rPr lang="en-US" sz="2600" dirty="0" smtClean="0"/>
              <a:t>FLAIR attenuation</a:t>
            </a:r>
          </a:p>
          <a:p>
            <a:pPr>
              <a:buFont typeface="Wingdings" pitchFamily="2" charset="2"/>
              <a:buChar char="Ø"/>
            </a:pPr>
            <a:r>
              <a:rPr lang="en-US" sz="2600" dirty="0" smtClean="0"/>
              <a:t>Displaces vessels and nerves</a:t>
            </a:r>
          </a:p>
          <a:p>
            <a:endParaRPr lang="en-US" sz="1800" dirty="0" smtClean="0"/>
          </a:p>
          <a:p>
            <a:r>
              <a:rPr lang="en-US" sz="2600" dirty="0" err="1" smtClean="0">
                <a:solidFill>
                  <a:srgbClr val="00B0F0"/>
                </a:solidFill>
              </a:rPr>
              <a:t>Cholesteatoma</a:t>
            </a:r>
            <a:r>
              <a:rPr lang="en-US" sz="2600" dirty="0" smtClean="0">
                <a:solidFill>
                  <a:srgbClr val="00B0F0"/>
                </a:solidFill>
              </a:rPr>
              <a:t> / </a:t>
            </a:r>
            <a:r>
              <a:rPr lang="en-US" sz="2600" dirty="0" err="1" smtClean="0">
                <a:solidFill>
                  <a:srgbClr val="00B0F0"/>
                </a:solidFill>
              </a:rPr>
              <a:t>Aquired</a:t>
            </a:r>
            <a:r>
              <a:rPr lang="en-US" sz="2600" dirty="0" smtClean="0">
                <a:solidFill>
                  <a:srgbClr val="00B0F0"/>
                </a:solidFill>
              </a:rPr>
              <a:t> </a:t>
            </a:r>
            <a:r>
              <a:rPr lang="en-US" sz="2600" dirty="0" err="1" smtClean="0">
                <a:solidFill>
                  <a:srgbClr val="00B0F0"/>
                </a:solidFill>
              </a:rPr>
              <a:t>epidermoid</a:t>
            </a:r>
            <a:endParaRPr lang="en-US" sz="2600" dirty="0" smtClean="0">
              <a:solidFill>
                <a:srgbClr val="00B0F0"/>
              </a:solidFill>
            </a:endParaRPr>
          </a:p>
          <a:p>
            <a:pPr>
              <a:buFont typeface="Wingdings" pitchFamily="2" charset="2"/>
              <a:buChar char="Ø"/>
            </a:pPr>
            <a:r>
              <a:rPr lang="en-US" sz="2600" dirty="0" smtClean="0"/>
              <a:t>Extradural, centered at middle ear</a:t>
            </a:r>
          </a:p>
          <a:p>
            <a:pPr>
              <a:buFont typeface="Wingdings" pitchFamily="2" charset="2"/>
              <a:buChar char="Ø"/>
            </a:pPr>
            <a:r>
              <a:rPr lang="en-US" sz="2600" dirty="0" err="1" smtClean="0"/>
              <a:t>Asso</a:t>
            </a:r>
            <a:r>
              <a:rPr lang="en-US" sz="2600" dirty="0" smtClean="0"/>
              <a:t>. With middle ear disease</a:t>
            </a:r>
          </a:p>
          <a:p>
            <a:pPr>
              <a:buFont typeface="Wingdings" pitchFamily="2" charset="2"/>
              <a:buChar char="Ø"/>
            </a:pPr>
            <a:endParaRPr lang="en-US" sz="1800" dirty="0" smtClean="0"/>
          </a:p>
          <a:p>
            <a:r>
              <a:rPr lang="en-US" sz="2600" dirty="0" smtClean="0">
                <a:solidFill>
                  <a:srgbClr val="00B0F0"/>
                </a:solidFill>
              </a:rPr>
              <a:t>Cholesterol </a:t>
            </a:r>
            <a:r>
              <a:rPr lang="en-US" sz="2600" dirty="0" err="1" smtClean="0">
                <a:solidFill>
                  <a:srgbClr val="00B0F0"/>
                </a:solidFill>
              </a:rPr>
              <a:t>granuloma</a:t>
            </a:r>
            <a:endParaRPr lang="en-US" sz="2600" dirty="0" smtClean="0">
              <a:solidFill>
                <a:srgbClr val="00B0F0"/>
              </a:solidFill>
            </a:endParaRPr>
          </a:p>
          <a:p>
            <a:pPr>
              <a:buFont typeface="Wingdings" pitchFamily="2" charset="2"/>
              <a:buChar char="Ø"/>
            </a:pPr>
            <a:r>
              <a:rPr lang="en-US" sz="2600" dirty="0" err="1" smtClean="0"/>
              <a:t>Heterogenous</a:t>
            </a:r>
            <a:r>
              <a:rPr lang="en-US" sz="2600" dirty="0" smtClean="0"/>
              <a:t> with </a:t>
            </a:r>
            <a:r>
              <a:rPr lang="en-US" sz="2600" dirty="0" err="1" smtClean="0"/>
              <a:t>hyperintense</a:t>
            </a:r>
            <a:r>
              <a:rPr lang="en-US" sz="2600" dirty="0" smtClean="0"/>
              <a:t> foci on T1W images</a:t>
            </a:r>
            <a:endParaRPr lang="en-US" sz="26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a:bodyPr>
          <a:lstStyle/>
          <a:p>
            <a:pPr algn="ctr"/>
            <a:r>
              <a:rPr lang="en-US" sz="4800" u="sng" dirty="0" smtClean="0">
                <a:solidFill>
                  <a:srgbClr val="00B0F0"/>
                </a:solidFill>
              </a:rPr>
              <a:t>ARACHNOID CYST</a:t>
            </a:r>
            <a:endParaRPr lang="en-IN" sz="4800" u="sng" dirty="0">
              <a:solidFill>
                <a:srgbClr val="00B0F0"/>
              </a:solidFill>
            </a:endParaRPr>
          </a:p>
        </p:txBody>
      </p:sp>
      <p:sp>
        <p:nvSpPr>
          <p:cNvPr id="3" name="Content Placeholder 2"/>
          <p:cNvSpPr>
            <a:spLocks noGrp="1"/>
          </p:cNvSpPr>
          <p:nvPr>
            <p:ph idx="1"/>
          </p:nvPr>
        </p:nvSpPr>
        <p:spPr>
          <a:xfrm>
            <a:off x="0" y="1447800"/>
            <a:ext cx="5105400" cy="5195910"/>
          </a:xfrm>
        </p:spPr>
        <p:txBody>
          <a:bodyPr>
            <a:normAutofit/>
          </a:bodyPr>
          <a:lstStyle/>
          <a:p>
            <a:r>
              <a:rPr lang="en-IN" dirty="0" err="1" smtClean="0"/>
              <a:t>Arachnoid</a:t>
            </a:r>
            <a:r>
              <a:rPr lang="en-IN" dirty="0" smtClean="0"/>
              <a:t> or collagen-lined cavities that do not communicate directly with ventricular system or subarachnoid space</a:t>
            </a:r>
          </a:p>
          <a:p>
            <a:r>
              <a:rPr lang="en-IN" dirty="0" smtClean="0"/>
              <a:t>33% of all AC occur in posterior </a:t>
            </a:r>
            <a:r>
              <a:rPr lang="en-IN" dirty="0" err="1" smtClean="0"/>
              <a:t>fossa</a:t>
            </a:r>
            <a:endParaRPr lang="en-IN" dirty="0" smtClean="0"/>
          </a:p>
          <a:p>
            <a:r>
              <a:rPr lang="en-IN" dirty="0" smtClean="0"/>
              <a:t>• CPA = most common infra </a:t>
            </a:r>
            <a:r>
              <a:rPr lang="en-IN" dirty="0" err="1" smtClean="0"/>
              <a:t>tentorial</a:t>
            </a:r>
            <a:r>
              <a:rPr lang="en-IN" dirty="0" smtClean="0"/>
              <a:t> site</a:t>
            </a:r>
            <a:r>
              <a:rPr lang="en-US" i="1" dirty="0" smtClean="0"/>
              <a:t>   </a:t>
            </a:r>
          </a:p>
          <a:p>
            <a:pPr>
              <a:buFont typeface="Wingdings" pitchFamily="2" charset="2"/>
              <a:buChar char="§"/>
            </a:pPr>
            <a:endParaRPr lang="en-IN" dirty="0"/>
          </a:p>
        </p:txBody>
      </p:sp>
      <p:pic>
        <p:nvPicPr>
          <p:cNvPr id="4" name="Picture 2"/>
          <p:cNvPicPr>
            <a:picLocks noChangeAspect="1" noChangeArrowheads="1"/>
          </p:cNvPicPr>
          <p:nvPr/>
        </p:nvPicPr>
        <p:blipFill>
          <a:blip r:embed="rId2"/>
          <a:srcRect l="26531" t="32180" r="45918" b="5353"/>
          <a:stretch>
            <a:fillRect/>
          </a:stretch>
        </p:blipFill>
        <p:spPr bwMode="auto">
          <a:xfrm>
            <a:off x="4842165" y="1219200"/>
            <a:ext cx="4301836" cy="5257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914400"/>
            <a:ext cx="4657756" cy="5729310"/>
          </a:xfrm>
        </p:spPr>
        <p:txBody>
          <a:bodyPr>
            <a:normAutofit/>
          </a:bodyPr>
          <a:lstStyle/>
          <a:p>
            <a:pPr>
              <a:buFont typeface="Wingdings" pitchFamily="2" charset="2"/>
              <a:buChar char="§"/>
            </a:pPr>
            <a:r>
              <a:rPr lang="en-US" u="sng" dirty="0" smtClean="0"/>
              <a:t>CT</a:t>
            </a:r>
          </a:p>
          <a:p>
            <a:r>
              <a:rPr lang="en-US" i="1" dirty="0" smtClean="0"/>
              <a:t>Non-calcified extra axial lesion</a:t>
            </a:r>
          </a:p>
          <a:p>
            <a:r>
              <a:rPr lang="en-US" i="1" dirty="0" smtClean="0"/>
              <a:t>Similar to CSF in attenuation</a:t>
            </a:r>
          </a:p>
          <a:p>
            <a:r>
              <a:rPr lang="en-US" i="1" dirty="0" smtClean="0"/>
              <a:t>Non enhancing on contrast study</a:t>
            </a:r>
          </a:p>
          <a:p>
            <a:r>
              <a:rPr lang="en-US" i="1" dirty="0" smtClean="0"/>
              <a:t>Pressure erosion of adjacent </a:t>
            </a:r>
            <a:r>
              <a:rPr lang="en-US" i="1" dirty="0" err="1" smtClean="0"/>
              <a:t>calvarium</a:t>
            </a:r>
            <a:r>
              <a:rPr lang="en-US" i="1" dirty="0" smtClean="0"/>
              <a:t> rare</a:t>
            </a:r>
          </a:p>
          <a:p>
            <a:pPr>
              <a:buNone/>
            </a:pPr>
            <a:endParaRPr lang="en-US" i="1" dirty="0" smtClean="0"/>
          </a:p>
        </p:txBody>
      </p:sp>
      <p:pic>
        <p:nvPicPr>
          <p:cNvPr id="3074" name="Picture 2"/>
          <p:cNvPicPr>
            <a:picLocks noChangeAspect="1" noChangeArrowheads="1"/>
          </p:cNvPicPr>
          <p:nvPr/>
        </p:nvPicPr>
        <p:blipFill>
          <a:blip r:embed="rId2"/>
          <a:srcRect l="19375" t="14470" r="45000" b="8739"/>
          <a:stretch>
            <a:fillRect/>
          </a:stretch>
        </p:blipFill>
        <p:spPr bwMode="auto">
          <a:xfrm>
            <a:off x="4606119" y="533400"/>
            <a:ext cx="4537881" cy="5334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990600"/>
          </a:xfrm>
        </p:spPr>
        <p:txBody>
          <a:bodyPr>
            <a:normAutofit/>
          </a:bodyPr>
          <a:lstStyle/>
          <a:p>
            <a:pPr algn="ctr"/>
            <a:r>
              <a:rPr lang="en-US" sz="5400" b="1" u="sng" dirty="0" smtClean="0">
                <a:solidFill>
                  <a:srgbClr val="00B0F0"/>
                </a:solidFill>
              </a:rPr>
              <a:t>Medulloblastoma</a:t>
            </a:r>
            <a:endParaRPr lang="en-IN" sz="5400" b="1" u="sng" dirty="0">
              <a:solidFill>
                <a:srgbClr val="00B0F0"/>
              </a:solidFill>
            </a:endParaRPr>
          </a:p>
        </p:txBody>
      </p:sp>
      <p:sp>
        <p:nvSpPr>
          <p:cNvPr id="3" name="Content Placeholder 2"/>
          <p:cNvSpPr>
            <a:spLocks noGrp="1"/>
          </p:cNvSpPr>
          <p:nvPr>
            <p:ph idx="1"/>
          </p:nvPr>
        </p:nvSpPr>
        <p:spPr>
          <a:xfrm>
            <a:off x="228600" y="990600"/>
            <a:ext cx="8915400" cy="5638800"/>
          </a:xfrm>
        </p:spPr>
        <p:txBody>
          <a:bodyPr>
            <a:normAutofit/>
          </a:bodyPr>
          <a:lstStyle/>
          <a:p>
            <a:r>
              <a:rPr lang="en-IN" sz="3600" dirty="0" smtClean="0"/>
              <a:t>C/F raised ICT.</a:t>
            </a:r>
          </a:p>
          <a:p>
            <a:r>
              <a:rPr lang="en-IN" sz="3600" dirty="0" smtClean="0"/>
              <a:t>CSF seeding occurs in 10-30 %.</a:t>
            </a:r>
          </a:p>
          <a:p>
            <a:r>
              <a:rPr lang="en-IN" sz="3600" dirty="0" smtClean="0"/>
              <a:t>Pathological variants </a:t>
            </a:r>
          </a:p>
          <a:p>
            <a:pPr>
              <a:buNone/>
            </a:pPr>
            <a:r>
              <a:rPr lang="en-IN" sz="3600" dirty="0" smtClean="0"/>
              <a:t>    Classical and </a:t>
            </a:r>
            <a:r>
              <a:rPr lang="en-IN" sz="3600" dirty="0" err="1" smtClean="0"/>
              <a:t>Desmoplastic</a:t>
            </a:r>
            <a:r>
              <a:rPr lang="en-IN" sz="3600" dirty="0" smtClean="0"/>
              <a:t>.</a:t>
            </a:r>
          </a:p>
          <a:p>
            <a:r>
              <a:rPr lang="en-IN" sz="3600" dirty="0" smtClean="0"/>
              <a:t>Later variant arises from cells in superficial part of molecular layer hence invasion into </a:t>
            </a:r>
            <a:r>
              <a:rPr lang="en-IN" sz="3600" dirty="0" err="1" smtClean="0"/>
              <a:t>leptomeningeal</a:t>
            </a:r>
            <a:r>
              <a:rPr lang="en-IN" sz="3600" dirty="0" smtClean="0"/>
              <a:t> space possible.   </a:t>
            </a:r>
            <a:r>
              <a:rPr lang="en-IN" sz="3600" i="1" u="sng" dirty="0" smtClean="0"/>
              <a:t>Needs Spine Screening.</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762000"/>
            <a:ext cx="4581556" cy="5881710"/>
          </a:xfrm>
        </p:spPr>
        <p:txBody>
          <a:bodyPr>
            <a:normAutofit lnSpcReduction="10000"/>
          </a:bodyPr>
          <a:lstStyle/>
          <a:p>
            <a:pPr>
              <a:buNone/>
            </a:pPr>
            <a:endParaRPr lang="en-US" i="1" dirty="0" smtClean="0"/>
          </a:p>
          <a:p>
            <a:pPr>
              <a:buFont typeface="Wingdings" pitchFamily="2" charset="2"/>
              <a:buChar char="§"/>
            </a:pPr>
            <a:r>
              <a:rPr lang="en-US" u="sng" dirty="0" smtClean="0"/>
              <a:t>MRI</a:t>
            </a:r>
          </a:p>
          <a:p>
            <a:r>
              <a:rPr lang="en-US" i="1" dirty="0" smtClean="0"/>
              <a:t>CSF signal intensity lesion on pulse sequences</a:t>
            </a:r>
          </a:p>
          <a:p>
            <a:r>
              <a:rPr lang="en-US" i="1" dirty="0" smtClean="0">
                <a:solidFill>
                  <a:srgbClr val="92D050"/>
                </a:solidFill>
              </a:rPr>
              <a:t>Attenuated completely on FLAIR</a:t>
            </a:r>
          </a:p>
          <a:p>
            <a:r>
              <a:rPr lang="en-US" i="1" dirty="0" smtClean="0">
                <a:solidFill>
                  <a:srgbClr val="92D050"/>
                </a:solidFill>
              </a:rPr>
              <a:t>No restricted diffusion on DWI</a:t>
            </a:r>
          </a:p>
          <a:p>
            <a:r>
              <a:rPr lang="en-US" i="1" dirty="0" smtClean="0"/>
              <a:t>No internal architecture.</a:t>
            </a:r>
          </a:p>
          <a:p>
            <a:r>
              <a:rPr lang="en-US" i="1" dirty="0" smtClean="0"/>
              <a:t>No enhancement</a:t>
            </a:r>
          </a:p>
          <a:p>
            <a:endParaRPr lang="en-US" i="1" dirty="0" smtClean="0"/>
          </a:p>
        </p:txBody>
      </p:sp>
      <p:pic>
        <p:nvPicPr>
          <p:cNvPr id="4" name="Picture 2"/>
          <p:cNvPicPr>
            <a:picLocks noChangeAspect="1" noChangeArrowheads="1"/>
          </p:cNvPicPr>
          <p:nvPr/>
        </p:nvPicPr>
        <p:blipFill>
          <a:blip r:embed="rId2">
            <a:lum bright="-20000" contrast="10000"/>
          </a:blip>
          <a:srcRect l="56696" t="32180" r="16327" b="17775"/>
          <a:stretch>
            <a:fillRect/>
          </a:stretch>
        </p:blipFill>
        <p:spPr bwMode="auto">
          <a:xfrm>
            <a:off x="5181600" y="3276600"/>
            <a:ext cx="3962400" cy="35814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r="50520"/>
          <a:stretch>
            <a:fillRect/>
          </a:stretch>
        </p:blipFill>
        <p:spPr bwMode="auto">
          <a:xfrm>
            <a:off x="5181600" y="0"/>
            <a:ext cx="3962400" cy="3429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ctr"/>
            <a:r>
              <a:rPr lang="en-US" sz="5400" u="sng" dirty="0" smtClean="0">
                <a:solidFill>
                  <a:srgbClr val="00B0F0"/>
                </a:solidFill>
              </a:rPr>
              <a:t>LIPOMA</a:t>
            </a:r>
            <a:endParaRPr lang="en-IN" sz="5400" u="sng" dirty="0">
              <a:solidFill>
                <a:srgbClr val="00B0F0"/>
              </a:solidFill>
            </a:endParaRPr>
          </a:p>
        </p:txBody>
      </p:sp>
      <p:sp>
        <p:nvSpPr>
          <p:cNvPr id="3" name="Content Placeholder 2"/>
          <p:cNvSpPr>
            <a:spLocks noGrp="1"/>
          </p:cNvSpPr>
          <p:nvPr>
            <p:ph idx="1"/>
          </p:nvPr>
        </p:nvSpPr>
        <p:spPr>
          <a:xfrm>
            <a:off x="142844" y="1295400"/>
            <a:ext cx="5419756" cy="5562600"/>
          </a:xfrm>
        </p:spPr>
        <p:txBody>
          <a:bodyPr>
            <a:normAutofit/>
          </a:bodyPr>
          <a:lstStyle/>
          <a:p>
            <a:r>
              <a:rPr lang="en-IN" dirty="0" smtClean="0"/>
              <a:t>Benign, congenital fatty lesion of CPA</a:t>
            </a:r>
            <a:endParaRPr lang="en-US" i="1" dirty="0" smtClean="0"/>
          </a:p>
          <a:p>
            <a:r>
              <a:rPr lang="en-US" i="1" dirty="0" smtClean="0"/>
              <a:t>80% Supratentorial</a:t>
            </a:r>
          </a:p>
          <a:p>
            <a:pPr>
              <a:buNone/>
            </a:pPr>
            <a:r>
              <a:rPr lang="en-US" i="1" dirty="0" smtClean="0"/>
              <a:t>    MC posterior fossa site CPA</a:t>
            </a:r>
          </a:p>
          <a:p>
            <a:r>
              <a:rPr lang="en-IN" dirty="0" smtClean="0"/>
              <a:t>Focal benign-appearing CPA mass</a:t>
            </a:r>
          </a:p>
          <a:p>
            <a:r>
              <a:rPr lang="en-IN" dirty="0" smtClean="0"/>
              <a:t>Follows fat density (CT) &amp; intensity (MR)</a:t>
            </a:r>
          </a:p>
          <a:p>
            <a:r>
              <a:rPr lang="en-IN" dirty="0" smtClean="0"/>
              <a:t>Linear along course of cranial nerves 7 &amp; 8 in CPA</a:t>
            </a:r>
            <a:endParaRPr lang="en-US" i="1" dirty="0" smtClean="0"/>
          </a:p>
          <a:p>
            <a:pPr>
              <a:buNone/>
            </a:pPr>
            <a:endParaRPr lang="en-US" i="1" dirty="0" smtClean="0"/>
          </a:p>
          <a:p>
            <a:pPr>
              <a:buNone/>
            </a:pPr>
            <a:endParaRPr lang="en-IN" dirty="0"/>
          </a:p>
        </p:txBody>
      </p:sp>
      <p:pic>
        <p:nvPicPr>
          <p:cNvPr id="4" name="Picture 2"/>
          <p:cNvPicPr>
            <a:picLocks noChangeAspect="1" noChangeArrowheads="1"/>
          </p:cNvPicPr>
          <p:nvPr/>
        </p:nvPicPr>
        <p:blipFill>
          <a:blip r:embed="rId2"/>
          <a:srcRect l="27551" t="37859" r="44898" b="9139"/>
          <a:stretch>
            <a:fillRect/>
          </a:stretch>
        </p:blipFill>
        <p:spPr bwMode="auto">
          <a:xfrm>
            <a:off x="5543550" y="1752600"/>
            <a:ext cx="3600450" cy="3733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4800600"/>
            <a:ext cx="7010400" cy="2057400"/>
          </a:xfrm>
        </p:spPr>
        <p:txBody>
          <a:bodyPr>
            <a:normAutofit/>
          </a:bodyPr>
          <a:lstStyle/>
          <a:p>
            <a:pPr>
              <a:buFont typeface="Wingdings" pitchFamily="2" charset="2"/>
              <a:buChar char="§"/>
            </a:pPr>
            <a:r>
              <a:rPr lang="en-US" u="sng" dirty="0" smtClean="0"/>
              <a:t>CT</a:t>
            </a:r>
          </a:p>
          <a:p>
            <a:r>
              <a:rPr lang="en-US" i="1" dirty="0" smtClean="0"/>
              <a:t>Hypodense lesion( -50 to -100HU)</a:t>
            </a:r>
          </a:p>
          <a:p>
            <a:r>
              <a:rPr lang="en-US" i="1" dirty="0" smtClean="0"/>
              <a:t>No “</a:t>
            </a:r>
            <a:r>
              <a:rPr lang="en-US" i="1" dirty="0" err="1" smtClean="0"/>
              <a:t>Enh</a:t>
            </a:r>
            <a:r>
              <a:rPr lang="en-US" i="1" dirty="0" smtClean="0"/>
              <a:t>”</a:t>
            </a:r>
          </a:p>
        </p:txBody>
      </p:sp>
      <p:pic>
        <p:nvPicPr>
          <p:cNvPr id="4" name="Picture 2"/>
          <p:cNvPicPr>
            <a:picLocks noChangeAspect="1" noChangeArrowheads="1"/>
          </p:cNvPicPr>
          <p:nvPr/>
        </p:nvPicPr>
        <p:blipFill>
          <a:blip r:embed="rId2"/>
          <a:srcRect r="49898"/>
          <a:stretch>
            <a:fillRect/>
          </a:stretch>
        </p:blipFill>
        <p:spPr bwMode="auto">
          <a:xfrm>
            <a:off x="1828800" y="304800"/>
            <a:ext cx="5562600" cy="411480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4662518" cy="4905396"/>
          </a:xfrm>
        </p:spPr>
        <p:txBody>
          <a:bodyPr>
            <a:normAutofit/>
          </a:bodyPr>
          <a:lstStyle/>
          <a:p>
            <a:pPr>
              <a:buFont typeface="Wingdings" pitchFamily="2" charset="2"/>
              <a:buChar char="§"/>
            </a:pPr>
            <a:r>
              <a:rPr lang="en-US" u="sng" dirty="0" smtClean="0"/>
              <a:t>MRI</a:t>
            </a:r>
          </a:p>
          <a:p>
            <a:r>
              <a:rPr lang="en-US" i="1" dirty="0" smtClean="0"/>
              <a:t>Hyper intense on T1W</a:t>
            </a:r>
          </a:p>
          <a:p>
            <a:r>
              <a:rPr lang="en-US" i="1" dirty="0" smtClean="0">
                <a:solidFill>
                  <a:srgbClr val="92D050"/>
                </a:solidFill>
              </a:rPr>
              <a:t>Fat suppression for confirmation</a:t>
            </a:r>
          </a:p>
          <a:p>
            <a:r>
              <a:rPr lang="en-US" i="1" dirty="0" smtClean="0"/>
              <a:t>Use fat-saturated </a:t>
            </a:r>
            <a:r>
              <a:rPr lang="en-US" i="1" dirty="0" err="1" smtClean="0"/>
              <a:t>postcontrast</a:t>
            </a:r>
            <a:r>
              <a:rPr lang="en-US" i="1" dirty="0" smtClean="0"/>
              <a:t> sequence: no enhancement.</a:t>
            </a:r>
          </a:p>
          <a:p>
            <a:endParaRPr lang="en-US" dirty="0" smtClean="0"/>
          </a:p>
        </p:txBody>
      </p:sp>
      <p:pic>
        <p:nvPicPr>
          <p:cNvPr id="5" name="Picture 2"/>
          <p:cNvPicPr>
            <a:picLocks noChangeAspect="1" noChangeArrowheads="1"/>
          </p:cNvPicPr>
          <p:nvPr/>
        </p:nvPicPr>
        <p:blipFill>
          <a:blip r:embed="rId2"/>
          <a:srcRect l="11225" t="39214" r="63265" b="11570"/>
          <a:stretch>
            <a:fillRect/>
          </a:stretch>
        </p:blipFill>
        <p:spPr bwMode="auto">
          <a:xfrm>
            <a:off x="4495800" y="762000"/>
            <a:ext cx="4366464" cy="4800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838200"/>
          </a:xfrm>
        </p:spPr>
        <p:txBody>
          <a:bodyPr>
            <a:normAutofit/>
          </a:bodyPr>
          <a:lstStyle/>
          <a:p>
            <a:pPr algn="ctr"/>
            <a:r>
              <a:rPr lang="en-US" sz="4800" b="1" u="sng" dirty="0" err="1" smtClean="0">
                <a:solidFill>
                  <a:srgbClr val="00B0F0"/>
                </a:solidFill>
              </a:rPr>
              <a:t>Subependymoma</a:t>
            </a:r>
            <a:r>
              <a:rPr lang="en-US" sz="4800" b="1" dirty="0" smtClean="0">
                <a:solidFill>
                  <a:srgbClr val="00B0F0"/>
                </a:solidFill>
              </a:rPr>
              <a:t> </a:t>
            </a:r>
            <a:endParaRPr lang="en-IN" sz="4800" b="1" dirty="0">
              <a:solidFill>
                <a:srgbClr val="00B0F0"/>
              </a:solidFill>
            </a:endParaRPr>
          </a:p>
        </p:txBody>
      </p:sp>
      <p:sp>
        <p:nvSpPr>
          <p:cNvPr id="3" name="Content Placeholder 2"/>
          <p:cNvSpPr>
            <a:spLocks noGrp="1"/>
          </p:cNvSpPr>
          <p:nvPr>
            <p:ph idx="1"/>
          </p:nvPr>
        </p:nvSpPr>
        <p:spPr>
          <a:xfrm>
            <a:off x="0" y="4495800"/>
            <a:ext cx="9144000" cy="2362200"/>
          </a:xfrm>
        </p:spPr>
        <p:txBody>
          <a:bodyPr>
            <a:normAutofit fontScale="85000" lnSpcReduction="20000"/>
          </a:bodyPr>
          <a:lstStyle/>
          <a:p>
            <a:r>
              <a:rPr lang="en-IN" dirty="0" smtClean="0"/>
              <a:t>Rare, benign well-differentiated </a:t>
            </a:r>
            <a:r>
              <a:rPr lang="en-IN" dirty="0" err="1" smtClean="0"/>
              <a:t>intraventricular</a:t>
            </a:r>
            <a:r>
              <a:rPr lang="en-IN" dirty="0" smtClean="0"/>
              <a:t> </a:t>
            </a:r>
            <a:r>
              <a:rPr lang="en-IN" dirty="0" err="1" smtClean="0"/>
              <a:t>ependymal</a:t>
            </a:r>
            <a:r>
              <a:rPr lang="en-IN" dirty="0" smtClean="0"/>
              <a:t> </a:t>
            </a:r>
            <a:r>
              <a:rPr lang="en-IN" dirty="0" err="1" smtClean="0"/>
              <a:t>tumor</a:t>
            </a:r>
            <a:endParaRPr lang="en-IN" dirty="0" smtClean="0"/>
          </a:p>
          <a:p>
            <a:r>
              <a:rPr lang="en-IN" dirty="0" smtClean="0"/>
              <a:t>Inferior 4th ventricle  (60%)</a:t>
            </a:r>
          </a:p>
          <a:p>
            <a:r>
              <a:rPr lang="en-US" dirty="0" smtClean="0"/>
              <a:t>Usually incidental /asymptomatic</a:t>
            </a:r>
            <a:endParaRPr lang="en-IN" dirty="0" smtClean="0"/>
          </a:p>
          <a:p>
            <a:r>
              <a:rPr lang="en-IN" dirty="0" smtClean="0"/>
              <a:t>Often protrudes through foramen of </a:t>
            </a:r>
            <a:r>
              <a:rPr lang="en-IN" dirty="0" err="1" smtClean="0"/>
              <a:t>Magendie</a:t>
            </a:r>
            <a:endParaRPr lang="en-IN" dirty="0" smtClean="0"/>
          </a:p>
          <a:p>
            <a:r>
              <a:rPr lang="en-IN" dirty="0" smtClean="0"/>
              <a:t>Typically small, 1-2 cm</a:t>
            </a:r>
            <a:endParaRPr lang="en-IN" dirty="0"/>
          </a:p>
        </p:txBody>
      </p:sp>
      <p:pic>
        <p:nvPicPr>
          <p:cNvPr id="4" name="Picture 2"/>
          <p:cNvPicPr>
            <a:picLocks noChangeAspect="1" noChangeArrowheads="1"/>
          </p:cNvPicPr>
          <p:nvPr/>
        </p:nvPicPr>
        <p:blipFill>
          <a:blip r:embed="rId3"/>
          <a:srcRect l="16326" t="27857" r="16327" b="11569"/>
          <a:stretch>
            <a:fillRect/>
          </a:stretch>
        </p:blipFill>
        <p:spPr bwMode="auto">
          <a:xfrm>
            <a:off x="990599" y="762000"/>
            <a:ext cx="7229475"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620000" cy="5364163"/>
          </a:xfrm>
        </p:spPr>
        <p:txBody>
          <a:bodyPr>
            <a:normAutofit/>
          </a:bodyPr>
          <a:lstStyle/>
          <a:p>
            <a:r>
              <a:rPr lang="en-IN" sz="3600" dirty="0" err="1" smtClean="0"/>
              <a:t>Isodense</a:t>
            </a:r>
            <a:r>
              <a:rPr lang="en-IN" sz="3600" dirty="0" smtClean="0"/>
              <a:t> to hypodense </a:t>
            </a:r>
            <a:r>
              <a:rPr lang="en-IN" sz="3600" dirty="0" err="1" smtClean="0"/>
              <a:t>intraventricular</a:t>
            </a:r>
            <a:r>
              <a:rPr lang="en-IN" sz="3600" dirty="0" smtClean="0"/>
              <a:t> mass with  no/mild enhancement</a:t>
            </a:r>
          </a:p>
          <a:p>
            <a:r>
              <a:rPr lang="en-IN" sz="3600" dirty="0" smtClean="0"/>
              <a:t>Cysts or Ca++ may be present</a:t>
            </a:r>
          </a:p>
          <a:p>
            <a:r>
              <a:rPr lang="en-US" sz="3600" dirty="0" smtClean="0"/>
              <a:t>Iso-hypointense on T1WI</a:t>
            </a:r>
          </a:p>
          <a:p>
            <a:r>
              <a:rPr lang="en-US" sz="3600" dirty="0" smtClean="0"/>
              <a:t>Iso-hyperintense on T2WI</a:t>
            </a:r>
          </a:p>
          <a:p>
            <a:r>
              <a:rPr lang="en-US" sz="3600" dirty="0" smtClean="0"/>
              <a:t>Mild enhancement</a:t>
            </a:r>
          </a:p>
          <a:p>
            <a:r>
              <a:rPr lang="en-US" sz="3600" dirty="0" smtClean="0"/>
              <a:t>No </a:t>
            </a:r>
            <a:r>
              <a:rPr lang="en-US" sz="3600" dirty="0" err="1" smtClean="0"/>
              <a:t>perilesional</a:t>
            </a:r>
            <a:r>
              <a:rPr lang="en-US" sz="3600" dirty="0" smtClean="0"/>
              <a:t> edema</a:t>
            </a:r>
            <a:endParaRPr lang="en-US" dirty="0" smtClean="0"/>
          </a:p>
          <a:p>
            <a:endParaRPr lang="en-IN" dirty="0"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3795" name="Picture 3"/>
          <p:cNvPicPr>
            <a:picLocks noChangeAspect="1" noChangeArrowheads="1"/>
          </p:cNvPicPr>
          <p:nvPr/>
        </p:nvPicPr>
        <p:blipFill>
          <a:blip r:embed="rId2"/>
          <a:srcRect l="16875" t="21347" r="51875" b="21347"/>
          <a:stretch>
            <a:fillRect/>
          </a:stretch>
        </p:blipFill>
        <p:spPr bwMode="auto">
          <a:xfrm>
            <a:off x="0" y="3276600"/>
            <a:ext cx="4038600" cy="3581400"/>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l="19261" t="15894" r="37403" b="8168"/>
          <a:stretch>
            <a:fillRect/>
          </a:stretch>
        </p:blipFill>
        <p:spPr bwMode="auto">
          <a:xfrm>
            <a:off x="5715000" y="0"/>
            <a:ext cx="3429000" cy="3429000"/>
          </a:xfrm>
          <a:prstGeom prst="rect">
            <a:avLst/>
          </a:prstGeom>
          <a:noFill/>
          <a:ln w="9525">
            <a:noFill/>
            <a:miter lim="800000"/>
            <a:headEnd/>
            <a:tailEnd/>
          </a:ln>
          <a:effectLst/>
        </p:spPr>
      </p:pic>
      <p:pic>
        <p:nvPicPr>
          <p:cNvPr id="33794" name="Picture 2"/>
          <p:cNvPicPr>
            <a:picLocks noGrp="1" noChangeAspect="1" noChangeArrowheads="1"/>
          </p:cNvPicPr>
          <p:nvPr>
            <p:ph idx="1"/>
          </p:nvPr>
        </p:nvPicPr>
        <p:blipFill>
          <a:blip r:embed="rId4"/>
          <a:srcRect l="15908" t="17504" r="51215" b="24151"/>
          <a:stretch>
            <a:fillRect/>
          </a:stretch>
        </p:blipFill>
        <p:spPr bwMode="auto">
          <a:xfrm>
            <a:off x="0" y="0"/>
            <a:ext cx="4015740" cy="3886200"/>
          </a:xfrm>
          <a:prstGeom prst="rect">
            <a:avLst/>
          </a:prstGeom>
          <a:noFill/>
          <a:ln w="9525">
            <a:noFill/>
            <a:miter lim="800000"/>
            <a:headEnd/>
            <a:tailEnd/>
          </a:ln>
          <a:effectLst/>
        </p:spPr>
      </p:pic>
      <p:pic>
        <p:nvPicPr>
          <p:cNvPr id="5" name="Picture 2"/>
          <p:cNvPicPr>
            <a:picLocks noChangeAspect="1" noChangeArrowheads="1"/>
          </p:cNvPicPr>
          <p:nvPr/>
        </p:nvPicPr>
        <p:blipFill>
          <a:blip r:embed="rId5"/>
          <a:srcRect l="19388" t="14970" r="38776" b="10181"/>
          <a:stretch>
            <a:fillRect/>
          </a:stretch>
        </p:blipFill>
        <p:spPr bwMode="auto">
          <a:xfrm>
            <a:off x="5715000" y="3200400"/>
            <a:ext cx="3429000"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err="1" smtClean="0">
                <a:solidFill>
                  <a:srgbClr val="00B0F0"/>
                </a:solidFill>
              </a:rPr>
              <a:t>Endolymphatic</a:t>
            </a:r>
            <a:r>
              <a:rPr lang="en-US" b="1" u="sng" dirty="0" smtClean="0">
                <a:solidFill>
                  <a:srgbClr val="00B0F0"/>
                </a:solidFill>
              </a:rPr>
              <a:t> sac tumor</a:t>
            </a:r>
            <a:endParaRPr lang="en-IN" b="1" u="sng" dirty="0">
              <a:solidFill>
                <a:srgbClr val="00B0F0"/>
              </a:solidFill>
            </a:endParaRPr>
          </a:p>
        </p:txBody>
      </p:sp>
      <p:pic>
        <p:nvPicPr>
          <p:cNvPr id="4098" name="Picture 2"/>
          <p:cNvPicPr>
            <a:picLocks noGrp="1" noChangeAspect="1" noChangeArrowheads="1"/>
          </p:cNvPicPr>
          <p:nvPr>
            <p:ph idx="1"/>
          </p:nvPr>
        </p:nvPicPr>
        <p:blipFill>
          <a:blip r:embed="rId3"/>
          <a:srcRect l="26530" t="29750" r="21429" b="22927"/>
          <a:stretch>
            <a:fillRect/>
          </a:stretch>
        </p:blipFill>
        <p:spPr bwMode="auto">
          <a:xfrm>
            <a:off x="0" y="1447800"/>
            <a:ext cx="9171432"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1371600"/>
            <a:ext cx="2898550" cy="646331"/>
          </a:xfrm>
          <a:prstGeom prst="rect">
            <a:avLst/>
          </a:prstGeom>
          <a:noFill/>
        </p:spPr>
        <p:txBody>
          <a:bodyPr wrap="none" rtlCol="0">
            <a:spAutoFit/>
          </a:bodyPr>
          <a:lstStyle/>
          <a:p>
            <a:r>
              <a:rPr lang="en-US" sz="3600" b="1" dirty="0" smtClean="0"/>
              <a:t>CPA Lesion</a:t>
            </a:r>
            <a:endParaRPr lang="en-US" sz="3600" b="1" dirty="0"/>
          </a:p>
        </p:txBody>
      </p:sp>
      <p:sp>
        <p:nvSpPr>
          <p:cNvPr id="5" name="TextBox 4"/>
          <p:cNvSpPr txBox="1"/>
          <p:nvPr/>
        </p:nvSpPr>
        <p:spPr>
          <a:xfrm>
            <a:off x="1143000" y="3048000"/>
            <a:ext cx="2159566" cy="523220"/>
          </a:xfrm>
          <a:prstGeom prst="rect">
            <a:avLst/>
          </a:prstGeom>
          <a:noFill/>
        </p:spPr>
        <p:txBody>
          <a:bodyPr wrap="none" rtlCol="0">
            <a:spAutoFit/>
          </a:bodyPr>
          <a:lstStyle/>
          <a:p>
            <a:r>
              <a:rPr lang="en-US" sz="2800" b="1" dirty="0" smtClean="0"/>
              <a:t>Intra-axial</a:t>
            </a:r>
            <a:endParaRPr lang="en-US" sz="2800" b="1" dirty="0"/>
          </a:p>
        </p:txBody>
      </p:sp>
      <p:sp>
        <p:nvSpPr>
          <p:cNvPr id="6" name="TextBox 5"/>
          <p:cNvSpPr txBox="1"/>
          <p:nvPr/>
        </p:nvSpPr>
        <p:spPr>
          <a:xfrm>
            <a:off x="4724400" y="3048000"/>
            <a:ext cx="2222083" cy="523220"/>
          </a:xfrm>
          <a:prstGeom prst="rect">
            <a:avLst/>
          </a:prstGeom>
          <a:noFill/>
        </p:spPr>
        <p:txBody>
          <a:bodyPr wrap="none" rtlCol="0">
            <a:spAutoFit/>
          </a:bodyPr>
          <a:lstStyle/>
          <a:p>
            <a:r>
              <a:rPr lang="en-US" sz="2800" b="1" dirty="0" smtClean="0"/>
              <a:t>Extra-axial</a:t>
            </a:r>
            <a:endParaRPr lang="en-US" b="1" dirty="0"/>
          </a:p>
        </p:txBody>
      </p:sp>
      <p:sp>
        <p:nvSpPr>
          <p:cNvPr id="7" name="TextBox 6"/>
          <p:cNvSpPr txBox="1"/>
          <p:nvPr/>
        </p:nvSpPr>
        <p:spPr>
          <a:xfrm>
            <a:off x="3429000" y="4876800"/>
            <a:ext cx="998991" cy="461665"/>
          </a:xfrm>
          <a:prstGeom prst="rect">
            <a:avLst/>
          </a:prstGeom>
          <a:noFill/>
        </p:spPr>
        <p:txBody>
          <a:bodyPr wrap="none" rtlCol="0">
            <a:spAutoFit/>
          </a:bodyPr>
          <a:lstStyle/>
          <a:p>
            <a:r>
              <a:rPr lang="en-US" sz="2400" b="1" dirty="0" smtClean="0"/>
              <a:t>Solid</a:t>
            </a:r>
            <a:endParaRPr lang="en-US" sz="2400" b="1" dirty="0"/>
          </a:p>
        </p:txBody>
      </p:sp>
      <p:sp>
        <p:nvSpPr>
          <p:cNvPr id="8" name="TextBox 7"/>
          <p:cNvSpPr txBox="1"/>
          <p:nvPr/>
        </p:nvSpPr>
        <p:spPr>
          <a:xfrm>
            <a:off x="6934200" y="4876800"/>
            <a:ext cx="1128835" cy="461665"/>
          </a:xfrm>
          <a:prstGeom prst="rect">
            <a:avLst/>
          </a:prstGeom>
          <a:noFill/>
        </p:spPr>
        <p:txBody>
          <a:bodyPr wrap="none" rtlCol="0">
            <a:spAutoFit/>
          </a:bodyPr>
          <a:lstStyle/>
          <a:p>
            <a:r>
              <a:rPr lang="en-US" sz="2400" b="1" dirty="0" smtClean="0"/>
              <a:t>Cystic</a:t>
            </a:r>
            <a:endParaRPr lang="en-US" sz="2400" b="1" dirty="0"/>
          </a:p>
        </p:txBody>
      </p:sp>
      <p:cxnSp>
        <p:nvCxnSpPr>
          <p:cNvPr id="10" name="Straight Arrow Connector 9"/>
          <p:cNvCxnSpPr/>
          <p:nvPr/>
        </p:nvCxnSpPr>
        <p:spPr>
          <a:xfrm rot="10800000" flipV="1">
            <a:off x="2743200" y="2057400"/>
            <a:ext cx="12954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38600" y="2057400"/>
            <a:ext cx="1219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4114800" y="3733800"/>
            <a:ext cx="14478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562600" y="3733800"/>
            <a:ext cx="14478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609600"/>
            <a:ext cx="4342856" cy="646331"/>
          </a:xfrm>
          <a:prstGeom prst="rect">
            <a:avLst/>
          </a:prstGeom>
          <a:noFill/>
        </p:spPr>
        <p:txBody>
          <a:bodyPr wrap="none" rtlCol="0">
            <a:spAutoFit/>
          </a:bodyPr>
          <a:lstStyle/>
          <a:p>
            <a:r>
              <a:rPr lang="en-US" sz="3600" b="1" dirty="0" smtClean="0"/>
              <a:t>Extra-axial Cystic</a:t>
            </a:r>
            <a:endParaRPr lang="en-US" sz="3600" b="1" dirty="0"/>
          </a:p>
        </p:txBody>
      </p:sp>
      <p:sp>
        <p:nvSpPr>
          <p:cNvPr id="5" name="TextBox 4"/>
          <p:cNvSpPr txBox="1"/>
          <p:nvPr/>
        </p:nvSpPr>
        <p:spPr>
          <a:xfrm>
            <a:off x="5791200" y="1600200"/>
            <a:ext cx="2937022" cy="461665"/>
          </a:xfrm>
          <a:prstGeom prst="rect">
            <a:avLst/>
          </a:prstGeom>
          <a:noFill/>
        </p:spPr>
        <p:txBody>
          <a:bodyPr wrap="none" rtlCol="0">
            <a:spAutoFit/>
          </a:bodyPr>
          <a:lstStyle/>
          <a:p>
            <a:r>
              <a:rPr lang="en-US" sz="2400" b="1" dirty="0" smtClean="0"/>
              <a:t>T1 </a:t>
            </a:r>
            <a:r>
              <a:rPr lang="en-US" sz="2400" b="1" dirty="0" err="1" smtClean="0"/>
              <a:t>hyperintensity</a:t>
            </a:r>
            <a:endParaRPr lang="en-US" sz="2400" b="1" dirty="0"/>
          </a:p>
        </p:txBody>
      </p:sp>
      <p:sp>
        <p:nvSpPr>
          <p:cNvPr id="6" name="TextBox 5"/>
          <p:cNvSpPr txBox="1"/>
          <p:nvPr/>
        </p:nvSpPr>
        <p:spPr>
          <a:xfrm>
            <a:off x="838200" y="1600200"/>
            <a:ext cx="2638864" cy="461665"/>
          </a:xfrm>
          <a:prstGeom prst="rect">
            <a:avLst/>
          </a:prstGeom>
          <a:noFill/>
        </p:spPr>
        <p:txBody>
          <a:bodyPr wrap="none" rtlCol="0">
            <a:spAutoFit/>
          </a:bodyPr>
          <a:lstStyle/>
          <a:p>
            <a:r>
              <a:rPr lang="en-US" sz="2400" b="1" dirty="0" smtClean="0"/>
              <a:t>T1 </a:t>
            </a:r>
            <a:r>
              <a:rPr lang="en-US" sz="2400" b="1" dirty="0" err="1" smtClean="0"/>
              <a:t>Hypointense</a:t>
            </a:r>
            <a:endParaRPr lang="en-US" sz="2400" b="1" dirty="0"/>
          </a:p>
        </p:txBody>
      </p:sp>
      <p:sp>
        <p:nvSpPr>
          <p:cNvPr id="9" name="TextBox 8"/>
          <p:cNvSpPr txBox="1"/>
          <p:nvPr/>
        </p:nvSpPr>
        <p:spPr>
          <a:xfrm>
            <a:off x="914400" y="2438400"/>
            <a:ext cx="2428870" cy="461665"/>
          </a:xfrm>
          <a:prstGeom prst="rect">
            <a:avLst/>
          </a:prstGeom>
          <a:noFill/>
        </p:spPr>
        <p:txBody>
          <a:bodyPr wrap="none" rtlCol="0">
            <a:spAutoFit/>
          </a:bodyPr>
          <a:lstStyle/>
          <a:p>
            <a:r>
              <a:rPr lang="en-US" sz="2400" dirty="0" smtClean="0"/>
              <a:t>Invert on FLAIR</a:t>
            </a:r>
            <a:endParaRPr lang="en-US" sz="2400" dirty="0"/>
          </a:p>
        </p:txBody>
      </p:sp>
      <p:sp>
        <p:nvSpPr>
          <p:cNvPr id="10" name="TextBox 9"/>
          <p:cNvSpPr txBox="1"/>
          <p:nvPr/>
        </p:nvSpPr>
        <p:spPr>
          <a:xfrm>
            <a:off x="914400" y="3429000"/>
            <a:ext cx="538930" cy="369332"/>
          </a:xfrm>
          <a:prstGeom prst="rect">
            <a:avLst/>
          </a:prstGeom>
          <a:noFill/>
        </p:spPr>
        <p:txBody>
          <a:bodyPr wrap="none" rtlCol="0">
            <a:spAutoFit/>
          </a:bodyPr>
          <a:lstStyle/>
          <a:p>
            <a:r>
              <a:rPr lang="en-US" dirty="0" smtClean="0"/>
              <a:t>Yes</a:t>
            </a:r>
            <a:endParaRPr lang="en-US" dirty="0"/>
          </a:p>
        </p:txBody>
      </p:sp>
      <p:sp>
        <p:nvSpPr>
          <p:cNvPr id="11" name="TextBox 10"/>
          <p:cNvSpPr txBox="1"/>
          <p:nvPr/>
        </p:nvSpPr>
        <p:spPr>
          <a:xfrm>
            <a:off x="2971800" y="3429000"/>
            <a:ext cx="486030" cy="369332"/>
          </a:xfrm>
          <a:prstGeom prst="rect">
            <a:avLst/>
          </a:prstGeom>
          <a:noFill/>
        </p:spPr>
        <p:txBody>
          <a:bodyPr wrap="none" rtlCol="0">
            <a:spAutoFit/>
          </a:bodyPr>
          <a:lstStyle/>
          <a:p>
            <a:r>
              <a:rPr lang="en-US" dirty="0" smtClean="0"/>
              <a:t>No</a:t>
            </a:r>
            <a:endParaRPr lang="en-US" dirty="0"/>
          </a:p>
        </p:txBody>
      </p:sp>
      <p:sp>
        <p:nvSpPr>
          <p:cNvPr id="12" name="TextBox 11"/>
          <p:cNvSpPr txBox="1"/>
          <p:nvPr/>
        </p:nvSpPr>
        <p:spPr>
          <a:xfrm>
            <a:off x="2438400" y="4495800"/>
            <a:ext cx="1537600" cy="707886"/>
          </a:xfrm>
          <a:prstGeom prst="rect">
            <a:avLst/>
          </a:prstGeom>
          <a:noFill/>
        </p:spPr>
        <p:txBody>
          <a:bodyPr wrap="none" rtlCol="0">
            <a:spAutoFit/>
          </a:bodyPr>
          <a:lstStyle/>
          <a:p>
            <a:r>
              <a:rPr lang="en-US" sz="2000" dirty="0" err="1" smtClean="0"/>
              <a:t>Epidermoid</a:t>
            </a:r>
            <a:endParaRPr lang="en-US" sz="2000" dirty="0" smtClean="0"/>
          </a:p>
          <a:p>
            <a:r>
              <a:rPr lang="en-US" sz="2000" dirty="0" smtClean="0"/>
              <a:t>Show RD </a:t>
            </a:r>
            <a:endParaRPr lang="en-US" sz="2000" dirty="0"/>
          </a:p>
        </p:txBody>
      </p:sp>
      <p:sp>
        <p:nvSpPr>
          <p:cNvPr id="13" name="TextBox 12"/>
          <p:cNvSpPr txBox="1"/>
          <p:nvPr/>
        </p:nvSpPr>
        <p:spPr>
          <a:xfrm>
            <a:off x="381000" y="4495800"/>
            <a:ext cx="1875835" cy="400110"/>
          </a:xfrm>
          <a:prstGeom prst="rect">
            <a:avLst/>
          </a:prstGeom>
          <a:noFill/>
        </p:spPr>
        <p:txBody>
          <a:bodyPr wrap="none" rtlCol="0">
            <a:spAutoFit/>
          </a:bodyPr>
          <a:lstStyle/>
          <a:p>
            <a:r>
              <a:rPr lang="en-US" sz="2000" dirty="0" err="1" smtClean="0"/>
              <a:t>Arachnoid</a:t>
            </a:r>
            <a:r>
              <a:rPr lang="en-US" sz="2000" dirty="0" smtClean="0"/>
              <a:t> cyst</a:t>
            </a:r>
            <a:endParaRPr lang="en-US" sz="2000" dirty="0"/>
          </a:p>
        </p:txBody>
      </p:sp>
      <p:sp>
        <p:nvSpPr>
          <p:cNvPr id="15" name="TextBox 14"/>
          <p:cNvSpPr txBox="1"/>
          <p:nvPr/>
        </p:nvSpPr>
        <p:spPr>
          <a:xfrm>
            <a:off x="7010400" y="2438400"/>
            <a:ext cx="630301" cy="461665"/>
          </a:xfrm>
          <a:prstGeom prst="rect">
            <a:avLst/>
          </a:prstGeom>
          <a:noFill/>
        </p:spPr>
        <p:txBody>
          <a:bodyPr wrap="none" rtlCol="0">
            <a:spAutoFit/>
          </a:bodyPr>
          <a:lstStyle/>
          <a:p>
            <a:r>
              <a:rPr lang="en-US" sz="2400" dirty="0" smtClean="0"/>
              <a:t>Fat</a:t>
            </a:r>
            <a:endParaRPr lang="en-US" sz="2400" dirty="0"/>
          </a:p>
        </p:txBody>
      </p:sp>
      <p:sp>
        <p:nvSpPr>
          <p:cNvPr id="16" name="TextBox 15"/>
          <p:cNvSpPr txBox="1"/>
          <p:nvPr/>
        </p:nvSpPr>
        <p:spPr>
          <a:xfrm>
            <a:off x="5105400" y="3352800"/>
            <a:ext cx="333746" cy="369332"/>
          </a:xfrm>
          <a:prstGeom prst="rect">
            <a:avLst/>
          </a:prstGeom>
          <a:noFill/>
        </p:spPr>
        <p:txBody>
          <a:bodyPr wrap="none" rtlCol="0">
            <a:spAutoFit/>
          </a:bodyPr>
          <a:lstStyle/>
          <a:p>
            <a:r>
              <a:rPr lang="en-US" dirty="0" smtClean="0"/>
              <a:t>+</a:t>
            </a:r>
            <a:endParaRPr lang="en-US" dirty="0"/>
          </a:p>
        </p:txBody>
      </p:sp>
      <p:sp>
        <p:nvSpPr>
          <p:cNvPr id="17" name="TextBox 16"/>
          <p:cNvSpPr txBox="1"/>
          <p:nvPr/>
        </p:nvSpPr>
        <p:spPr>
          <a:xfrm>
            <a:off x="7848600" y="3352800"/>
            <a:ext cx="271228" cy="369332"/>
          </a:xfrm>
          <a:prstGeom prst="rect">
            <a:avLst/>
          </a:prstGeom>
          <a:noFill/>
        </p:spPr>
        <p:txBody>
          <a:bodyPr wrap="none" rtlCol="0">
            <a:spAutoFit/>
          </a:bodyPr>
          <a:lstStyle/>
          <a:p>
            <a:r>
              <a:rPr lang="en-US" dirty="0" smtClean="0"/>
              <a:t>-</a:t>
            </a:r>
            <a:endParaRPr lang="en-US" dirty="0"/>
          </a:p>
        </p:txBody>
      </p:sp>
      <p:sp>
        <p:nvSpPr>
          <p:cNvPr id="18" name="TextBox 17"/>
          <p:cNvSpPr txBox="1"/>
          <p:nvPr/>
        </p:nvSpPr>
        <p:spPr>
          <a:xfrm>
            <a:off x="4648200" y="4267200"/>
            <a:ext cx="1093569" cy="923330"/>
          </a:xfrm>
          <a:prstGeom prst="rect">
            <a:avLst/>
          </a:prstGeom>
          <a:noFill/>
        </p:spPr>
        <p:txBody>
          <a:bodyPr wrap="none" rtlCol="0">
            <a:spAutoFit/>
          </a:bodyPr>
          <a:lstStyle/>
          <a:p>
            <a:r>
              <a:rPr lang="en-US" dirty="0" err="1" smtClean="0"/>
              <a:t>Dermoid</a:t>
            </a:r>
            <a:endParaRPr lang="en-US" dirty="0" smtClean="0"/>
          </a:p>
          <a:p>
            <a:r>
              <a:rPr lang="en-US" dirty="0" smtClean="0"/>
              <a:t>F-F level</a:t>
            </a:r>
          </a:p>
          <a:p>
            <a:r>
              <a:rPr lang="en-US" dirty="0" err="1" smtClean="0"/>
              <a:t>Calci</a:t>
            </a:r>
            <a:r>
              <a:rPr lang="en-US" dirty="0" smtClean="0"/>
              <a:t> - +</a:t>
            </a:r>
            <a:endParaRPr lang="en-US" dirty="0"/>
          </a:p>
        </p:txBody>
      </p:sp>
      <p:sp>
        <p:nvSpPr>
          <p:cNvPr id="19" name="TextBox 18"/>
          <p:cNvSpPr txBox="1"/>
          <p:nvPr/>
        </p:nvSpPr>
        <p:spPr>
          <a:xfrm>
            <a:off x="7543800" y="4495800"/>
            <a:ext cx="519694" cy="369332"/>
          </a:xfrm>
          <a:prstGeom prst="rect">
            <a:avLst/>
          </a:prstGeom>
          <a:noFill/>
        </p:spPr>
        <p:txBody>
          <a:bodyPr wrap="none" rtlCol="0">
            <a:spAutoFit/>
          </a:bodyPr>
          <a:lstStyle/>
          <a:p>
            <a:r>
              <a:rPr lang="en-US" dirty="0" smtClean="0"/>
              <a:t>RD</a:t>
            </a:r>
            <a:endParaRPr lang="en-US" dirty="0"/>
          </a:p>
        </p:txBody>
      </p:sp>
      <p:sp>
        <p:nvSpPr>
          <p:cNvPr id="21" name="TextBox 20"/>
          <p:cNvSpPr txBox="1"/>
          <p:nvPr/>
        </p:nvSpPr>
        <p:spPr>
          <a:xfrm>
            <a:off x="6096000" y="5181600"/>
            <a:ext cx="333746" cy="369332"/>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a:off x="8001000" y="5181600"/>
            <a:ext cx="271228" cy="369332"/>
          </a:xfrm>
          <a:prstGeom prst="rect">
            <a:avLst/>
          </a:prstGeom>
          <a:noFill/>
        </p:spPr>
        <p:txBody>
          <a:bodyPr wrap="none" rtlCol="0">
            <a:spAutoFit/>
          </a:bodyPr>
          <a:lstStyle/>
          <a:p>
            <a:r>
              <a:rPr lang="en-US" dirty="0" smtClean="0"/>
              <a:t>-</a:t>
            </a:r>
            <a:endParaRPr lang="en-US" dirty="0"/>
          </a:p>
        </p:txBody>
      </p:sp>
      <p:sp>
        <p:nvSpPr>
          <p:cNvPr id="23" name="TextBox 22"/>
          <p:cNvSpPr txBox="1"/>
          <p:nvPr/>
        </p:nvSpPr>
        <p:spPr>
          <a:xfrm>
            <a:off x="4800600" y="6096000"/>
            <a:ext cx="2039341" cy="369332"/>
          </a:xfrm>
          <a:prstGeom prst="rect">
            <a:avLst/>
          </a:prstGeom>
          <a:noFill/>
        </p:spPr>
        <p:txBody>
          <a:bodyPr wrap="none" rtlCol="0">
            <a:spAutoFit/>
          </a:bodyPr>
          <a:lstStyle/>
          <a:p>
            <a:r>
              <a:rPr lang="en-US" dirty="0" smtClean="0"/>
              <a:t>White </a:t>
            </a:r>
            <a:r>
              <a:rPr lang="en-US" dirty="0" err="1" smtClean="0"/>
              <a:t>epidermoid</a:t>
            </a:r>
            <a:endParaRPr lang="en-US" dirty="0"/>
          </a:p>
        </p:txBody>
      </p:sp>
      <p:sp>
        <p:nvSpPr>
          <p:cNvPr id="24" name="TextBox 23"/>
          <p:cNvSpPr txBox="1"/>
          <p:nvPr/>
        </p:nvSpPr>
        <p:spPr>
          <a:xfrm>
            <a:off x="7282593" y="6096000"/>
            <a:ext cx="1861407" cy="369332"/>
          </a:xfrm>
          <a:prstGeom prst="rect">
            <a:avLst/>
          </a:prstGeom>
          <a:noFill/>
        </p:spPr>
        <p:txBody>
          <a:bodyPr wrap="none" rtlCol="0">
            <a:spAutoFit/>
          </a:bodyPr>
          <a:lstStyle/>
          <a:p>
            <a:r>
              <a:rPr lang="en-US" dirty="0" err="1" smtClean="0"/>
              <a:t>Neurenteric</a:t>
            </a:r>
            <a:r>
              <a:rPr lang="en-US" dirty="0" smtClean="0"/>
              <a:t> cyst</a:t>
            </a:r>
            <a:endParaRPr lang="en-US" dirty="0"/>
          </a:p>
        </p:txBody>
      </p:sp>
      <p:sp>
        <p:nvSpPr>
          <p:cNvPr id="27" name="Left-Right Arrow 26"/>
          <p:cNvSpPr/>
          <p:nvPr/>
        </p:nvSpPr>
        <p:spPr>
          <a:xfrm>
            <a:off x="3581400" y="1600200"/>
            <a:ext cx="2133600" cy="484632"/>
          </a:xfrm>
          <a:prstGeom prst="leftRightArrow">
            <a:avLst>
              <a:gd name="adj1" fmla="val 1288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Right Arrow 27"/>
          <p:cNvSpPr/>
          <p:nvPr/>
        </p:nvSpPr>
        <p:spPr>
          <a:xfrm>
            <a:off x="1600200" y="3505200"/>
            <a:ext cx="1143000" cy="152400"/>
          </a:xfrm>
          <a:prstGeom prst="leftRightArrow">
            <a:avLst>
              <a:gd name="adj1" fmla="val 1288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Right Arrow 28"/>
          <p:cNvSpPr/>
          <p:nvPr/>
        </p:nvSpPr>
        <p:spPr>
          <a:xfrm>
            <a:off x="5562600" y="3505200"/>
            <a:ext cx="2133600" cy="304800"/>
          </a:xfrm>
          <a:prstGeom prst="leftRightArrow">
            <a:avLst>
              <a:gd name="adj1" fmla="val 1288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Right Arrow 29"/>
          <p:cNvSpPr/>
          <p:nvPr/>
        </p:nvSpPr>
        <p:spPr>
          <a:xfrm>
            <a:off x="6553200" y="5334000"/>
            <a:ext cx="1219200" cy="152400"/>
          </a:xfrm>
          <a:prstGeom prst="leftRightArrow">
            <a:avLst>
              <a:gd name="adj1" fmla="val 12883"/>
              <a:gd name="adj2" fmla="val 532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4572000" y="1295400"/>
            <a:ext cx="45719"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2133600" y="2895600"/>
            <a:ext cx="45719"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6858000" y="2971800"/>
            <a:ext cx="45719"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7391400" y="4876800"/>
            <a:ext cx="45719"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1143000" y="38862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3200400" y="38862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a:off x="8153400" y="55626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6248400" y="55626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a:off x="7924800" y="38100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5257800" y="37338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38200" y="1600200"/>
            <a:ext cx="2514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91200" y="1600200"/>
            <a:ext cx="2895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38200" y="2438400"/>
            <a:ext cx="2514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553200" y="2438400"/>
            <a:ext cx="16002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38200" y="3352800"/>
            <a:ext cx="6858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895600" y="3352800"/>
            <a:ext cx="6858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029200" y="3352800"/>
            <a:ext cx="4572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772400" y="3352800"/>
            <a:ext cx="4572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19800" y="5181600"/>
            <a:ext cx="4572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924800" y="5181600"/>
            <a:ext cx="4572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chnic">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5045</TotalTime>
  <Words>3063</Words>
  <Application>Microsoft Office PowerPoint</Application>
  <PresentationFormat>On-screen Show (4:3)</PresentationFormat>
  <Paragraphs>542</Paragraphs>
  <Slides>107</Slides>
  <Notes>21</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Technic</vt:lpstr>
      <vt:lpstr>   by dr sagar m raul pg teacher dr manali rahalkar </vt:lpstr>
      <vt:lpstr>Slide 2</vt:lpstr>
      <vt:lpstr>CLASSIFICATION  1) Cerebellum   Medulloblastoma Pilocytic Astrocytoma Ependymoma Haemangioblastoma Atypical tertoid / rhabdoid tumor Metastasis Dysplastic cerebellar gangliocytoma </vt:lpstr>
      <vt:lpstr>2) Brain stem and cervicomedullary junction      Brainstem glioma      3) CP Angle tumors       Vestibular Schwannoma      Meningiomas      Facial  nerve Schwannomas      Metastasis      Epidermoid cyst      Dermoid      Arachnoid cyst      Lipoma      Endolymphatic sac tumor (rare)</vt:lpstr>
      <vt:lpstr>4) Fourth ventricle tumor      Medulloblastoma     Ependymoma     Choroid plexus papilloma/ carcinoma     Subependymoma  5) Skull Base (posterior fossa)      Paraganglioma     Meningioma </vt:lpstr>
      <vt:lpstr>In children, 48% of the primary intracranial neoplasms are infratentorial in location.       Medulloblastoma      Cerebellar Astrocytomas      Brainstem Gliomas      Ependymomas.  In adults, most infratentorial neoplasms are extra axial in location.   Most Common extraaxial  Schwannoma -&gt;  Meningioma -&gt; Epidermoid.  Most Common intraaxial  Metastasis -&gt; Haemangioblastoma -&gt; Glioma.</vt:lpstr>
      <vt:lpstr>EXTRA AXIAL       INTRAAXIAL  DISPLACES NORMAL BRAIN            COMPRESSES CISTERNS ENLARGED I/L CISTERN     WELL DEFINED MARGINS    ILL DEFINED BLENDS INTO                 BRAIN TISSUE  CSF CLEFT PRESENT    CSF CLEFT ABSENT  DISPLACES SUBARACHNOID           DISPLACES SUBARACHNOID   VESSELS MEDIALLY    VESSELS LATERALLY </vt:lpstr>
      <vt:lpstr>Medulloblastoma</vt:lpstr>
      <vt:lpstr>Medulloblastoma</vt:lpstr>
      <vt:lpstr>Medulloblastoma</vt:lpstr>
      <vt:lpstr>Medulloblastoma</vt:lpstr>
      <vt:lpstr>Slide 12</vt:lpstr>
      <vt:lpstr>Slide 13</vt:lpstr>
      <vt:lpstr>Slide 14</vt:lpstr>
      <vt:lpstr>Slide 15</vt:lpstr>
      <vt:lpstr>Slide 16</vt:lpstr>
      <vt:lpstr>Slide 17</vt:lpstr>
      <vt:lpstr>  EPENDYMOMAS  Slow growing tumor of ependymal cells  2/3rd are infratentorial: from floor of 4th ventricle  Third most common brain tumor in children.  Soft or "plastic" tumor: Squeezes out through 4th ventricle foramina into cisterns  Spread via CSF throughout the subarachnoid space is reported, esp. with the higher-grade tumors  Anaplastic variant have greater incidence of CSF dissemination and poorer prognosis.  </vt:lpstr>
      <vt:lpstr>  EPENDYMOMAS  Peak age 1-5 years. Infratentorial in location in 70% cases. Arises from ependymal cells lining the 4th Ventricle and Foramen of Lushka.  C/f Hydrocephalus , Vomiting and nausea.  WHO Classification-   Subependymoma (grade I)  Myxopapillary ependymoma (grade I)  Ependymoma (grade II)  Anaplastic ependymoma (grade III)  </vt:lpstr>
      <vt:lpstr>Slide 20</vt:lpstr>
      <vt:lpstr>EPENDYMOMAS  IMAGING   CT  Irregular, lobulated Isodense mass with cystic component. Calcification (45%).  MRI  Heterogenous   T1 hypo, T2 hyper, heterogenous enhancement.  MR Spectroscopy- Elevated Choline and reduced             NAA PEAKS.  </vt:lpstr>
      <vt:lpstr>EPENDYMOMAS  Intratumoral microcysts, necrosis or haemorrhage.  Peritumoral edema is usually absent.  CSF seeding is present but less as compared to MB.  Extension of tumor through Foramina of Lushka into CP angle and into upper cervical cord through Foramina of Magendie. This feature is not pathognomic.  </vt:lpstr>
      <vt:lpstr>Slide 23</vt:lpstr>
      <vt:lpstr>Slide 24</vt:lpstr>
      <vt:lpstr>Slide 25</vt:lpstr>
      <vt:lpstr>Slide 26</vt:lpstr>
      <vt:lpstr>PILOCYTIC ASTROCYTOMA   Benign tumor of CNS (grade I) First decade of life. Site- Cerebellum (MC)         Hypothalamus         Optic nerve /chaisma         Brain stem. Excellent prognosis with 90 % pt having 25 yr survival rate.</vt:lpstr>
      <vt:lpstr>Pilocytic astrocytoma </vt:lpstr>
      <vt:lpstr>PILOCYTIC ASTROCYTOMA   Cyst with solid mural nodule.  Cyst wall do not include tumor cells.  Tumor is supplied by leaky capillaries that lack complete BBB hence cause intense enhancement and production of protenacious fluid that accumulate into cyst of the tumor.</vt:lpstr>
      <vt:lpstr>CT Findings</vt:lpstr>
      <vt:lpstr>Slide 31</vt:lpstr>
      <vt:lpstr>MR Findings</vt:lpstr>
      <vt:lpstr>Slide 33</vt:lpstr>
      <vt:lpstr>HAEMANGIOBLASTOMA  Benign tumor (WHO grade I) Site- Cerebellum (85%)         Brainstem         Spinal cord         Cerebrum (rare)  Association with Von Hipple-Lindau disease.  Well circumscribed mass with smooth margins. Either Solid (40%)  Cystic with enhancing mural nodule (60%).</vt:lpstr>
      <vt:lpstr>Hemangioblastoma</vt:lpstr>
      <vt:lpstr>HAEMANGIOBLASTOMA  IMAGING-  CT- Well marginated cystic lesion with a mural nodule.       Cystic lesion appears hypodense,        Mural nodule isodense,        Strong homogenous enhancement post cont.  SOLID HB – hyperdense on CT.  MRI – Cystic component is iso-hyper to CSF on T1 &amp; T2          Nodule is hypo on T1 and hyper on T2.          Strong homogenous enhancement post Gd.          Peritumoral edema is slight or absent. </vt:lpstr>
      <vt:lpstr>HAEMANGIOBLASTOMA  MRI-   Low signal (Do not show restricted diffusion) on DWI and high signal on ADC.  Flow voids within and at periphery of tumor represent abnormal tumor vessels.   Perfusion MR reveals high rCBV.</vt:lpstr>
      <vt:lpstr>HAEMANGIOBLASTOMA  Super selective catheterization of the feeding vessels allows preoperative embolization of tumor and significantly reduces mortality and morbidity of surgical resection.</vt:lpstr>
      <vt:lpstr>Slide 39</vt:lpstr>
      <vt:lpstr>Slide 40</vt:lpstr>
      <vt:lpstr>   METASTASIS  MC infratentorial intraaxial neoplasms in adults. Ususally multiple but may be solitary. Primary site- Lung/ Breast        RCC/ Thyroid CA        GI malignancy. Well defined round masses with nodular or ring enhancement (central necrosis) </vt:lpstr>
      <vt:lpstr>   METASTASIS  IMAGING –  Hypodense on CT,  Hypointense on T1W,  Hyperintense on T2W,  Varying enhancement with surrounding edema, May have areas of hemorrhage and calcification. MR Spectroscopy- Elevated choline and           reduced NAA.     Lactate and Lipids are usually high.   </vt:lpstr>
      <vt:lpstr>   METASTASIS  D/D s of primary ca having metastases showing hyperintense signal on T1W pre contrast –  Melanoma  Renal Carcinoma  Lung Ca  Choriocarcinoma  Bowel Ca (Mucinous)  </vt:lpstr>
      <vt:lpstr>Metastasis</vt:lpstr>
      <vt:lpstr>Slide 45</vt:lpstr>
      <vt:lpstr>Slide 46</vt:lpstr>
      <vt:lpstr>Atypical Rhabdoid/ Teratoid tumor</vt:lpstr>
      <vt:lpstr>Slide 48</vt:lpstr>
      <vt:lpstr>Dysplastic cerebellar gangliocytoma</vt:lpstr>
      <vt:lpstr>Slide 50</vt:lpstr>
      <vt:lpstr>Slide 51</vt:lpstr>
      <vt:lpstr>Brainstem Gliomas</vt:lpstr>
      <vt:lpstr>Slide 53</vt:lpstr>
      <vt:lpstr>Slide 54</vt:lpstr>
      <vt:lpstr>Slide 55</vt:lpstr>
      <vt:lpstr>Slide 56</vt:lpstr>
      <vt:lpstr>Slide 57</vt:lpstr>
      <vt:lpstr>Slide 58</vt:lpstr>
      <vt:lpstr>Slide 59</vt:lpstr>
      <vt:lpstr>Focal brainstem glioma</vt:lpstr>
      <vt:lpstr>Slide 61</vt:lpstr>
      <vt:lpstr>Mesencephalic glioma</vt:lpstr>
      <vt:lpstr>C-P ANGLE TUMORS</vt:lpstr>
      <vt:lpstr>Slide 64</vt:lpstr>
      <vt:lpstr>Symptomatology</vt:lpstr>
      <vt:lpstr>Imaging Protocol</vt:lpstr>
      <vt:lpstr>Extra-axial if….</vt:lpstr>
      <vt:lpstr>Vestibular Schwannoma</vt:lpstr>
      <vt:lpstr>Slide 69</vt:lpstr>
      <vt:lpstr>Slide 70</vt:lpstr>
      <vt:lpstr>Slide 71</vt:lpstr>
      <vt:lpstr>Slide 72</vt:lpstr>
      <vt:lpstr>DD</vt:lpstr>
      <vt:lpstr>Facial nerve schwannoma</vt:lpstr>
      <vt:lpstr>Meningioma</vt:lpstr>
      <vt:lpstr>Slide 76</vt:lpstr>
      <vt:lpstr>Slide 77</vt:lpstr>
      <vt:lpstr>Slide 78</vt:lpstr>
      <vt:lpstr>Slide 79</vt:lpstr>
      <vt:lpstr>Slide 80</vt:lpstr>
      <vt:lpstr>Slide 81</vt:lpstr>
      <vt:lpstr>Epidermoid cyst</vt:lpstr>
      <vt:lpstr>Slide 83</vt:lpstr>
      <vt:lpstr>Slide 84</vt:lpstr>
      <vt:lpstr>Slide 85</vt:lpstr>
      <vt:lpstr>Slide 86</vt:lpstr>
      <vt:lpstr>Epidermoid cyst – DDs </vt:lpstr>
      <vt:lpstr>ARACHNOID CYST</vt:lpstr>
      <vt:lpstr>Slide 89</vt:lpstr>
      <vt:lpstr>Slide 90</vt:lpstr>
      <vt:lpstr>LIPOMA</vt:lpstr>
      <vt:lpstr>Slide 92</vt:lpstr>
      <vt:lpstr>Slide 93</vt:lpstr>
      <vt:lpstr>Subependymoma </vt:lpstr>
      <vt:lpstr>Slide 95</vt:lpstr>
      <vt:lpstr>Slide 96</vt:lpstr>
      <vt:lpstr>Endolymphatic sac tumor</vt:lpstr>
      <vt:lpstr>Slide 98</vt:lpstr>
      <vt:lpstr>Slide 99</vt:lpstr>
      <vt:lpstr>Slide 100</vt:lpstr>
      <vt:lpstr>Choroid plexus papilloma</vt:lpstr>
      <vt:lpstr>Slide 102</vt:lpstr>
      <vt:lpstr>Slide 103</vt:lpstr>
      <vt:lpstr>Paraganglioma</vt:lpstr>
      <vt:lpstr>Slide 105</vt:lpstr>
      <vt:lpstr>Slide 106</vt:lpstr>
      <vt:lpstr>Slide 107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Imaging in C-P angle tumours</dc:title>
  <dc:creator>shree</dc:creator>
  <cp:lastModifiedBy>admin</cp:lastModifiedBy>
  <cp:revision>223</cp:revision>
  <dcterms:created xsi:type="dcterms:W3CDTF">2010-08-31T03:09:20Z</dcterms:created>
  <dcterms:modified xsi:type="dcterms:W3CDTF">2016-06-23T18:12:13Z</dcterms:modified>
</cp:coreProperties>
</file>