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2"/>
  </p:notesMasterIdLst>
  <p:sldIdLst>
    <p:sldId id="256" r:id="rId2"/>
    <p:sldId id="259" r:id="rId3"/>
    <p:sldId id="397" r:id="rId4"/>
    <p:sldId id="260" r:id="rId5"/>
    <p:sldId id="261" r:id="rId6"/>
    <p:sldId id="262" r:id="rId7"/>
    <p:sldId id="398" r:id="rId8"/>
    <p:sldId id="263" r:id="rId9"/>
    <p:sldId id="399" r:id="rId10"/>
    <p:sldId id="264" r:id="rId11"/>
    <p:sldId id="265" r:id="rId12"/>
    <p:sldId id="266" r:id="rId13"/>
    <p:sldId id="267" r:id="rId14"/>
    <p:sldId id="268" r:id="rId15"/>
    <p:sldId id="269" r:id="rId16"/>
    <p:sldId id="285" r:id="rId17"/>
    <p:sldId id="286"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8" r:id="rId32"/>
    <p:sldId id="283" r:id="rId33"/>
    <p:sldId id="284" r:id="rId34"/>
    <p:sldId id="289" r:id="rId35"/>
    <p:sldId id="290" r:id="rId36"/>
    <p:sldId id="291" r:id="rId37"/>
    <p:sldId id="292" r:id="rId38"/>
    <p:sldId id="293" r:id="rId39"/>
    <p:sldId id="294" r:id="rId40"/>
    <p:sldId id="297" r:id="rId41"/>
    <p:sldId id="295" r:id="rId42"/>
    <p:sldId id="296" r:id="rId43"/>
    <p:sldId id="298" r:id="rId44"/>
    <p:sldId id="299" r:id="rId45"/>
    <p:sldId id="300" r:id="rId46"/>
    <p:sldId id="301" r:id="rId47"/>
    <p:sldId id="302" r:id="rId48"/>
    <p:sldId id="308" r:id="rId49"/>
    <p:sldId id="303" r:id="rId50"/>
    <p:sldId id="304" r:id="rId51"/>
    <p:sldId id="305" r:id="rId52"/>
    <p:sldId id="306" r:id="rId53"/>
    <p:sldId id="307" r:id="rId54"/>
    <p:sldId id="309" r:id="rId55"/>
    <p:sldId id="310" r:id="rId56"/>
    <p:sldId id="311" r:id="rId57"/>
    <p:sldId id="312" r:id="rId58"/>
    <p:sldId id="313" r:id="rId59"/>
    <p:sldId id="314" r:id="rId60"/>
    <p:sldId id="316" r:id="rId61"/>
    <p:sldId id="317" r:id="rId62"/>
    <p:sldId id="318" r:id="rId63"/>
    <p:sldId id="319" r:id="rId64"/>
    <p:sldId id="320" r:id="rId65"/>
    <p:sldId id="315"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45" r:id="rId80"/>
    <p:sldId id="334" r:id="rId81"/>
    <p:sldId id="335" r:id="rId82"/>
    <p:sldId id="336" r:id="rId83"/>
    <p:sldId id="337" r:id="rId84"/>
    <p:sldId id="338" r:id="rId85"/>
    <p:sldId id="339" r:id="rId86"/>
    <p:sldId id="340" r:id="rId87"/>
    <p:sldId id="341" r:id="rId88"/>
    <p:sldId id="342" r:id="rId89"/>
    <p:sldId id="343" r:id="rId90"/>
    <p:sldId id="344" r:id="rId91"/>
    <p:sldId id="346" r:id="rId92"/>
    <p:sldId id="347" r:id="rId93"/>
    <p:sldId id="348" r:id="rId94"/>
    <p:sldId id="349" r:id="rId95"/>
    <p:sldId id="351" r:id="rId96"/>
    <p:sldId id="352" r:id="rId97"/>
    <p:sldId id="353" r:id="rId98"/>
    <p:sldId id="354" r:id="rId99"/>
    <p:sldId id="355" r:id="rId100"/>
    <p:sldId id="356" r:id="rId101"/>
    <p:sldId id="357" r:id="rId102"/>
    <p:sldId id="350"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4" r:id="rId136"/>
    <p:sldId id="395" r:id="rId137"/>
    <p:sldId id="390" r:id="rId138"/>
    <p:sldId id="391" r:id="rId139"/>
    <p:sldId id="392" r:id="rId140"/>
    <p:sldId id="393" r:id="rId1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90" autoAdjust="0"/>
    <p:restoredTop sz="94660"/>
  </p:normalViewPr>
  <p:slideViewPr>
    <p:cSldViewPr>
      <p:cViewPr>
        <p:scale>
          <a:sx n="78" d="100"/>
          <a:sy n="78" d="100"/>
        </p:scale>
        <p:origin x="-1068" y="-1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2E27D9-00E1-413F-946D-A4AD0A2A7729}" type="datetimeFigureOut">
              <a:rPr lang="en-US" smtClean="0"/>
              <a:t>5/3/2017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E277DB-C065-4CB0-A45D-8BEC5F9B5B61}" type="slidenum">
              <a:rPr lang="en-US" smtClean="0"/>
              <a:t>‹#›</a:t>
            </a:fld>
            <a:endParaRPr lang="en-US"/>
          </a:p>
        </p:txBody>
      </p:sp>
    </p:spTree>
    <p:extLst>
      <p:ext uri="{BB962C8B-B14F-4D97-AF65-F5344CB8AC3E}">
        <p14:creationId xmlns:p14="http://schemas.microsoft.com/office/powerpoint/2010/main" val="228503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E277DB-C065-4CB0-A45D-8BEC5F9B5B61}" type="slidenum">
              <a:rPr lang="en-US" smtClean="0"/>
              <a:t>53</a:t>
            </a:fld>
            <a:endParaRPr lang="en-US"/>
          </a:p>
        </p:txBody>
      </p:sp>
    </p:spTree>
    <p:extLst>
      <p:ext uri="{BB962C8B-B14F-4D97-AF65-F5344CB8AC3E}">
        <p14:creationId xmlns:p14="http://schemas.microsoft.com/office/powerpoint/2010/main" val="85187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5/3/2017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5/3/2017</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5/3/2017</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FF"/>
                </a:solidFill>
              </a:rPr>
              <a:t>Ependymomas</a:t>
            </a:r>
            <a:endParaRPr lang="en-US" dirty="0">
              <a:solidFill>
                <a:srgbClr val="FF00FF"/>
              </a:solidFill>
            </a:endParaRPr>
          </a:p>
        </p:txBody>
      </p:sp>
      <p:sp>
        <p:nvSpPr>
          <p:cNvPr id="3" name="Content Placeholder 2"/>
          <p:cNvSpPr>
            <a:spLocks noGrp="1"/>
          </p:cNvSpPr>
          <p:nvPr>
            <p:ph idx="1"/>
          </p:nvPr>
        </p:nvSpPr>
        <p:spPr/>
        <p:txBody>
          <a:bodyPr/>
          <a:lstStyle/>
          <a:p>
            <a:r>
              <a:rPr lang="en-US" dirty="0" smtClean="0">
                <a:solidFill>
                  <a:srgbClr val="FFFF00"/>
                </a:solidFill>
              </a:rPr>
              <a:t>The most common </a:t>
            </a:r>
            <a:r>
              <a:rPr lang="en-US" dirty="0" err="1" smtClean="0">
                <a:solidFill>
                  <a:srgbClr val="FFFF00"/>
                </a:solidFill>
              </a:rPr>
              <a:t>intramedullary</a:t>
            </a:r>
            <a:r>
              <a:rPr lang="en-US" dirty="0" smtClean="0">
                <a:solidFill>
                  <a:srgbClr val="FFFF00"/>
                </a:solidFill>
              </a:rPr>
              <a:t> neoplasm in adults.</a:t>
            </a:r>
          </a:p>
          <a:p>
            <a:r>
              <a:rPr lang="en-US" dirty="0" smtClean="0">
                <a:solidFill>
                  <a:srgbClr val="FFFF00"/>
                </a:solidFill>
              </a:rPr>
              <a:t>Usually occurs in the cervical region.</a:t>
            </a:r>
          </a:p>
          <a:p>
            <a:r>
              <a:rPr lang="en-US" dirty="0" smtClean="0">
                <a:solidFill>
                  <a:srgbClr val="FFFF00"/>
                </a:solidFill>
              </a:rPr>
              <a:t>Slightly more common in women of 40 to 50 years of age.</a:t>
            </a:r>
          </a:p>
          <a:p>
            <a:r>
              <a:rPr lang="en-US" dirty="0" smtClean="0">
                <a:solidFill>
                  <a:srgbClr val="FFFF00"/>
                </a:solidFill>
              </a:rPr>
              <a:t>Increased incidence of these tumors in patients with NF-2.</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FF"/>
                </a:solidFill>
              </a:rPr>
              <a:t>Osteoblastoma</a:t>
            </a:r>
            <a:endParaRPr lang="en-US" dirty="0">
              <a:solidFill>
                <a:srgbClr val="FF00FF"/>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rPr>
              <a:t>It is classically believed that </a:t>
            </a:r>
            <a:r>
              <a:rPr lang="en-US" dirty="0" err="1" smtClean="0">
                <a:solidFill>
                  <a:srgbClr val="FFFF00"/>
                </a:solidFill>
              </a:rPr>
              <a:t>osteoblastomas</a:t>
            </a:r>
            <a:r>
              <a:rPr lang="en-US" dirty="0" smtClean="0">
                <a:solidFill>
                  <a:srgbClr val="FFFF00"/>
                </a:solidFill>
              </a:rPr>
              <a:t> differ from </a:t>
            </a:r>
            <a:r>
              <a:rPr lang="en-US" dirty="0" err="1" smtClean="0">
                <a:solidFill>
                  <a:srgbClr val="FFFF00"/>
                </a:solidFill>
              </a:rPr>
              <a:t>osteoid</a:t>
            </a:r>
            <a:r>
              <a:rPr lang="en-US" dirty="0" smtClean="0">
                <a:solidFill>
                  <a:srgbClr val="FFFF00"/>
                </a:solidFill>
              </a:rPr>
              <a:t> </a:t>
            </a:r>
            <a:r>
              <a:rPr lang="en-US" dirty="0" err="1" smtClean="0">
                <a:solidFill>
                  <a:srgbClr val="FFFF00"/>
                </a:solidFill>
              </a:rPr>
              <a:t>osteomas</a:t>
            </a:r>
            <a:r>
              <a:rPr lang="en-US" dirty="0" smtClean="0">
                <a:solidFill>
                  <a:srgbClr val="FFFF00"/>
                </a:solidFill>
              </a:rPr>
              <a:t> only in size (&gt;2 cm in diameter). </a:t>
            </a:r>
          </a:p>
          <a:p>
            <a:r>
              <a:rPr lang="en-US" dirty="0" err="1" smtClean="0">
                <a:solidFill>
                  <a:srgbClr val="FFFF00"/>
                </a:solidFill>
              </a:rPr>
              <a:t>Osteoblastomas</a:t>
            </a:r>
            <a:r>
              <a:rPr lang="en-US" dirty="0" smtClean="0">
                <a:solidFill>
                  <a:srgbClr val="FFFF00"/>
                </a:solidFill>
              </a:rPr>
              <a:t> occur in young adults, with 90 percent of cases diagnosed in the 2nd and 3rd decades of life. </a:t>
            </a:r>
          </a:p>
          <a:p>
            <a:r>
              <a:rPr lang="en-US" dirty="0" smtClean="0">
                <a:solidFill>
                  <a:srgbClr val="FFFF00"/>
                </a:solidFill>
              </a:rPr>
              <a:t>There is a male predominance (2:1). </a:t>
            </a:r>
          </a:p>
          <a:p>
            <a:r>
              <a:rPr lang="en-US" dirty="0" smtClean="0">
                <a:solidFill>
                  <a:srgbClr val="FFFF00"/>
                </a:solidFill>
              </a:rPr>
              <a:t>Clinical symptoms often differ from those of </a:t>
            </a:r>
            <a:r>
              <a:rPr lang="en-US" dirty="0" err="1" smtClean="0">
                <a:solidFill>
                  <a:srgbClr val="FFFF00"/>
                </a:solidFill>
              </a:rPr>
              <a:t>osteoid</a:t>
            </a:r>
            <a:r>
              <a:rPr lang="en-US" dirty="0" smtClean="0">
                <a:solidFill>
                  <a:srgbClr val="FFFF00"/>
                </a:solidFill>
              </a:rPr>
              <a:t> </a:t>
            </a:r>
            <a:r>
              <a:rPr lang="en-US" dirty="0" err="1" smtClean="0">
                <a:solidFill>
                  <a:srgbClr val="FFFF00"/>
                </a:solidFill>
              </a:rPr>
              <a:t>osteoma</a:t>
            </a:r>
            <a:r>
              <a:rPr lang="en-US" dirty="0" smtClean="0">
                <a:solidFill>
                  <a:srgbClr val="FFFF00"/>
                </a:solidFill>
              </a:rPr>
              <a:t>, with </a:t>
            </a:r>
            <a:r>
              <a:rPr lang="en-US" dirty="0" err="1" smtClean="0">
                <a:solidFill>
                  <a:srgbClr val="FFFF00"/>
                </a:solidFill>
              </a:rPr>
              <a:t>osteoblastoma</a:t>
            </a:r>
            <a:r>
              <a:rPr lang="en-US" dirty="0" smtClean="0">
                <a:solidFill>
                  <a:srgbClr val="FFFF00"/>
                </a:solidFill>
              </a:rPr>
              <a:t> producing dull localized pain and neurologic</a:t>
            </a:r>
          </a:p>
          <a:p>
            <a:pPr>
              <a:buNone/>
            </a:pPr>
            <a:r>
              <a:rPr lang="en-US" dirty="0" smtClean="0">
                <a:solidFill>
                  <a:srgbClr val="FFFF00"/>
                </a:solidFill>
              </a:rPr>
              <a:t>     symptoms, including </a:t>
            </a:r>
            <a:r>
              <a:rPr lang="en-US" dirty="0" err="1" smtClean="0">
                <a:solidFill>
                  <a:srgbClr val="FFFF00"/>
                </a:solidFill>
              </a:rPr>
              <a:t>paresthesias</a:t>
            </a:r>
            <a:r>
              <a:rPr lang="en-US" dirty="0" smtClean="0">
                <a:solidFill>
                  <a:srgbClr val="FFFF00"/>
                </a:solidFill>
              </a:rPr>
              <a:t>, </a:t>
            </a:r>
            <a:r>
              <a:rPr lang="en-US" dirty="0" err="1" smtClean="0">
                <a:solidFill>
                  <a:srgbClr val="FFFF00"/>
                </a:solidFill>
              </a:rPr>
              <a:t>paraparesis</a:t>
            </a:r>
            <a:r>
              <a:rPr lang="en-US" dirty="0" smtClean="0">
                <a:solidFill>
                  <a:srgbClr val="FFFF00"/>
                </a:solidFill>
              </a:rPr>
              <a:t> and paraplegia.</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FFFF00"/>
                </a:solidFill>
              </a:rPr>
              <a:t>Scoliosis occurs less frequently with </a:t>
            </a:r>
            <a:r>
              <a:rPr lang="en-US" dirty="0" err="1" smtClean="0">
                <a:solidFill>
                  <a:srgbClr val="FFFF00"/>
                </a:solidFill>
              </a:rPr>
              <a:t>osteoblastoma</a:t>
            </a:r>
            <a:r>
              <a:rPr lang="en-US" dirty="0" smtClean="0">
                <a:solidFill>
                  <a:srgbClr val="FFFF00"/>
                </a:solidFill>
              </a:rPr>
              <a:t> than with </a:t>
            </a:r>
            <a:r>
              <a:rPr lang="en-US" dirty="0" err="1" smtClean="0">
                <a:solidFill>
                  <a:srgbClr val="FFFF00"/>
                </a:solidFill>
              </a:rPr>
              <a:t>osteoid</a:t>
            </a:r>
            <a:r>
              <a:rPr lang="en-US" dirty="0" smtClean="0">
                <a:solidFill>
                  <a:srgbClr val="FFFF00"/>
                </a:solidFill>
              </a:rPr>
              <a:t> </a:t>
            </a:r>
            <a:r>
              <a:rPr lang="en-US" dirty="0" err="1" smtClean="0">
                <a:solidFill>
                  <a:srgbClr val="FFFF00"/>
                </a:solidFill>
              </a:rPr>
              <a:t>osteoma</a:t>
            </a:r>
            <a:r>
              <a:rPr lang="en-US" dirty="0" smtClean="0">
                <a:solidFill>
                  <a:srgbClr val="FFFF00"/>
                </a:solidFill>
              </a:rPr>
              <a:t> and may be convex toward the side of the tumor.</a:t>
            </a:r>
          </a:p>
          <a:p>
            <a:r>
              <a:rPr lang="en-US" dirty="0" err="1" smtClean="0">
                <a:solidFill>
                  <a:srgbClr val="FFFF00"/>
                </a:solidFill>
              </a:rPr>
              <a:t>Osteoblastoma</a:t>
            </a:r>
            <a:r>
              <a:rPr lang="en-US" dirty="0" smtClean="0">
                <a:solidFill>
                  <a:srgbClr val="FFFF00"/>
                </a:solidFill>
              </a:rPr>
              <a:t> of the spine accounts for 30-40 percent of all </a:t>
            </a:r>
            <a:r>
              <a:rPr lang="en-US" dirty="0" err="1" smtClean="0">
                <a:solidFill>
                  <a:srgbClr val="FFFF00"/>
                </a:solidFill>
              </a:rPr>
              <a:t>osteoblastomas</a:t>
            </a:r>
            <a:r>
              <a:rPr lang="en-US" dirty="0" smtClean="0">
                <a:solidFill>
                  <a:srgbClr val="FFFF00"/>
                </a:solidFill>
              </a:rPr>
              <a:t> and the lesions are equally distributed in the cervical, thoracic and lumbar segments.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solidFill>
                  <a:srgbClr val="FFFF00"/>
                </a:solidFill>
              </a:rPr>
              <a:t>Osteoblastoma</a:t>
            </a:r>
            <a:r>
              <a:rPr lang="en-US" dirty="0" smtClean="0">
                <a:solidFill>
                  <a:srgbClr val="FFFF00"/>
                </a:solidFill>
              </a:rPr>
              <a:t> most frequently involves the posterior vertebral elements (55 percent of cases), although extension into the vertebral body is also common (42%).</a:t>
            </a:r>
          </a:p>
          <a:p>
            <a:pPr>
              <a:buNone/>
            </a:pPr>
            <a:endParaRPr lang="en-US" dirty="0" smtClean="0">
              <a:solidFill>
                <a:srgbClr val="FFFF00"/>
              </a:solidFill>
            </a:endParaRPr>
          </a:p>
          <a:p>
            <a:r>
              <a:rPr lang="en-US" dirty="0" err="1" smtClean="0">
                <a:solidFill>
                  <a:srgbClr val="FFFF00"/>
                </a:solidFill>
              </a:rPr>
              <a:t>Osteoblastoma</a:t>
            </a:r>
            <a:r>
              <a:rPr lang="en-US" dirty="0" smtClean="0">
                <a:solidFill>
                  <a:srgbClr val="FFFF00"/>
                </a:solidFill>
              </a:rPr>
              <a:t> confined to only the vertebral body is rare</a:t>
            </a:r>
          </a:p>
          <a:p>
            <a:endParaRPr lang="en-US" dirty="0" smtClean="0"/>
          </a:p>
          <a:p>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solidFill>
                  <a:srgbClr val="FFFF00"/>
                </a:solidFill>
              </a:rPr>
              <a:t>Pathologically, the typical </a:t>
            </a:r>
            <a:r>
              <a:rPr lang="en-US" dirty="0" err="1" smtClean="0">
                <a:solidFill>
                  <a:srgbClr val="FFFF00"/>
                </a:solidFill>
              </a:rPr>
              <a:t>osteoblastoma</a:t>
            </a:r>
            <a:r>
              <a:rPr lang="en-US" dirty="0" smtClean="0">
                <a:solidFill>
                  <a:srgbClr val="FFFF00"/>
                </a:solidFill>
              </a:rPr>
              <a:t> is larger than 1.5-2.0 cm in diameter. </a:t>
            </a:r>
          </a:p>
          <a:p>
            <a:r>
              <a:rPr lang="en-US" dirty="0" err="1" smtClean="0">
                <a:solidFill>
                  <a:srgbClr val="FFFF00"/>
                </a:solidFill>
              </a:rPr>
              <a:t>Histologic</a:t>
            </a:r>
            <a:r>
              <a:rPr lang="en-US" dirty="0" smtClean="0">
                <a:solidFill>
                  <a:srgbClr val="FFFF00"/>
                </a:solidFill>
              </a:rPr>
              <a:t> examination may reveal features very</a:t>
            </a:r>
          </a:p>
          <a:p>
            <a:pPr>
              <a:buNone/>
            </a:pPr>
            <a:r>
              <a:rPr lang="en-US" dirty="0" smtClean="0">
                <a:solidFill>
                  <a:srgbClr val="FFFF00"/>
                </a:solidFill>
              </a:rPr>
              <a:t>     similar to those of </a:t>
            </a:r>
            <a:r>
              <a:rPr lang="en-US" dirty="0" err="1" smtClean="0">
                <a:solidFill>
                  <a:srgbClr val="FFFF00"/>
                </a:solidFill>
              </a:rPr>
              <a:t>osteoid</a:t>
            </a:r>
            <a:r>
              <a:rPr lang="en-US" dirty="0" smtClean="0">
                <a:solidFill>
                  <a:srgbClr val="FFFF00"/>
                </a:solidFill>
              </a:rPr>
              <a:t> </a:t>
            </a:r>
            <a:r>
              <a:rPr lang="en-US" dirty="0" err="1" smtClean="0">
                <a:solidFill>
                  <a:srgbClr val="FFFF00"/>
                </a:solidFill>
              </a:rPr>
              <a:t>osteoma</a:t>
            </a:r>
            <a:r>
              <a:rPr lang="en-US" dirty="0" smtClean="0">
                <a:solidFill>
                  <a:srgbClr val="FFFF00"/>
                </a:solidFill>
              </a:rPr>
              <a:t> (interconnecting trabecular bone and </a:t>
            </a:r>
            <a:r>
              <a:rPr lang="en-US" dirty="0" err="1" smtClean="0">
                <a:solidFill>
                  <a:srgbClr val="FFFF00"/>
                </a:solidFill>
              </a:rPr>
              <a:t>fibrovascular</a:t>
            </a:r>
            <a:r>
              <a:rPr lang="en-US" dirty="0" smtClean="0">
                <a:solidFill>
                  <a:srgbClr val="FFFF00"/>
                </a:solidFill>
              </a:rPr>
              <a:t> </a:t>
            </a:r>
            <a:r>
              <a:rPr lang="en-US" dirty="0" err="1" smtClean="0">
                <a:solidFill>
                  <a:srgbClr val="FFFF00"/>
                </a:solidFill>
              </a:rPr>
              <a:t>stroma</a:t>
            </a:r>
            <a:r>
              <a:rPr lang="en-US" dirty="0" smtClean="0">
                <a:solidFill>
                  <a:srgbClr val="FFFF00"/>
                </a:solidFill>
              </a:rPr>
              <a:t>), but overall the microscopic pattern is not as well organized as that seen in </a:t>
            </a:r>
            <a:r>
              <a:rPr lang="en-US" dirty="0" err="1" smtClean="0">
                <a:solidFill>
                  <a:srgbClr val="FFFF00"/>
                </a:solidFill>
              </a:rPr>
              <a:t>osteoid</a:t>
            </a:r>
            <a:r>
              <a:rPr lang="en-US" dirty="0" smtClean="0">
                <a:solidFill>
                  <a:srgbClr val="FFFF00"/>
                </a:solidFill>
              </a:rPr>
              <a:t> </a:t>
            </a:r>
            <a:r>
              <a:rPr lang="en-US" dirty="0" err="1" smtClean="0">
                <a:solidFill>
                  <a:srgbClr val="FFFF00"/>
                </a:solidFill>
              </a:rPr>
              <a:t>osteomas</a:t>
            </a:r>
            <a:r>
              <a:rPr lang="en-US" dirty="0" smtClean="0">
                <a:solidFill>
                  <a:srgbClr val="FFFF00"/>
                </a:solidFill>
              </a:rPr>
              <a:t>.</a:t>
            </a:r>
          </a:p>
          <a:p>
            <a:r>
              <a:rPr lang="en-US" dirty="0" smtClean="0">
                <a:solidFill>
                  <a:srgbClr val="FFFF00"/>
                </a:solidFill>
              </a:rPr>
              <a:t>Three radiographic patterns have been described with </a:t>
            </a:r>
            <a:r>
              <a:rPr lang="en-US" dirty="0" err="1" smtClean="0">
                <a:solidFill>
                  <a:srgbClr val="FFFF00"/>
                </a:solidFill>
              </a:rPr>
              <a:t>osteoblastoma</a:t>
            </a:r>
            <a:r>
              <a:rPr lang="en-US" dirty="0" smtClean="0">
                <a:solidFill>
                  <a:srgbClr val="FFFF00"/>
                </a:solidFill>
              </a:rPr>
              <a:t>. </a:t>
            </a:r>
          </a:p>
          <a:p>
            <a:r>
              <a:rPr lang="en-US" dirty="0" smtClean="0">
                <a:solidFill>
                  <a:srgbClr val="FFFF00"/>
                </a:solidFill>
              </a:rPr>
              <a:t>The first, which consists of a central radiolucent area (with or without calcification) and surrounding osseous sclerosis, is similar to the radiographic appearance of </a:t>
            </a:r>
            <a:r>
              <a:rPr lang="en-US" dirty="0" err="1" smtClean="0">
                <a:solidFill>
                  <a:srgbClr val="FFFF00"/>
                </a:solidFill>
              </a:rPr>
              <a:t>osteoid</a:t>
            </a:r>
            <a:r>
              <a:rPr lang="en-US" dirty="0" smtClean="0">
                <a:solidFill>
                  <a:srgbClr val="FFFF00"/>
                </a:solidFill>
              </a:rPr>
              <a:t> </a:t>
            </a:r>
            <a:r>
              <a:rPr lang="en-US" dirty="0" err="1" smtClean="0">
                <a:solidFill>
                  <a:srgbClr val="FFFF00"/>
                </a:solidFill>
              </a:rPr>
              <a:t>osteoma</a:t>
            </a:r>
            <a:r>
              <a:rPr lang="en-US" dirty="0" smtClean="0">
                <a:solidFill>
                  <a:srgbClr val="FFFF00"/>
                </a:solidFill>
              </a:rPr>
              <a:t>, but the lesion is larger than 1.5 cm in diameter.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The second, an </a:t>
            </a:r>
            <a:r>
              <a:rPr lang="en-US" dirty="0" err="1" smtClean="0">
                <a:solidFill>
                  <a:srgbClr val="FFFF00"/>
                </a:solidFill>
              </a:rPr>
              <a:t>expansile</a:t>
            </a:r>
            <a:r>
              <a:rPr lang="en-US" dirty="0" smtClean="0">
                <a:solidFill>
                  <a:srgbClr val="FFFF00"/>
                </a:solidFill>
              </a:rPr>
              <a:t> lesion with multiple small calcifications and a peripheral sclerotic rim, is the most common appearance of spinal </a:t>
            </a:r>
            <a:r>
              <a:rPr lang="en-US" dirty="0" err="1" smtClean="0">
                <a:solidFill>
                  <a:srgbClr val="FFFF00"/>
                </a:solidFill>
              </a:rPr>
              <a:t>osteoblastomas</a:t>
            </a:r>
            <a:r>
              <a:rPr lang="en-US" dirty="0" smtClean="0">
                <a:solidFill>
                  <a:srgbClr val="FFFF00"/>
                </a:solidFill>
              </a:rPr>
              <a:t>.</a:t>
            </a:r>
          </a:p>
          <a:p>
            <a:r>
              <a:rPr lang="en-US" dirty="0" smtClean="0">
                <a:solidFill>
                  <a:srgbClr val="FFFF00"/>
                </a:solidFill>
              </a:rPr>
              <a:t>The third pattern has a more aggressive appearance, consisting of osseous expansion, bone destruction, infiltration of surrounding soft tissue and intermixed matrix calcification.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rPr>
              <a:t>Mineralization within an </a:t>
            </a:r>
            <a:r>
              <a:rPr lang="en-US" dirty="0" err="1" smtClean="0">
                <a:solidFill>
                  <a:srgbClr val="FFFF00"/>
                </a:solidFill>
              </a:rPr>
              <a:t>osteoblastoma</a:t>
            </a:r>
            <a:r>
              <a:rPr lang="en-US" dirty="0" smtClean="0">
                <a:solidFill>
                  <a:srgbClr val="FFFF00"/>
                </a:solidFill>
              </a:rPr>
              <a:t> may</a:t>
            </a:r>
          </a:p>
          <a:p>
            <a:pPr>
              <a:buNone/>
            </a:pPr>
            <a:r>
              <a:rPr lang="en-US" dirty="0" smtClean="0">
                <a:solidFill>
                  <a:srgbClr val="FFFF00"/>
                </a:solidFill>
              </a:rPr>
              <a:t>     have the radiologic appearance (rings and arcs) of </a:t>
            </a:r>
            <a:r>
              <a:rPr lang="en-US" dirty="0" err="1" smtClean="0">
                <a:solidFill>
                  <a:srgbClr val="FFFF00"/>
                </a:solidFill>
              </a:rPr>
              <a:t>chondroid</a:t>
            </a:r>
            <a:r>
              <a:rPr lang="en-US" dirty="0" smtClean="0">
                <a:solidFill>
                  <a:srgbClr val="FFFF00"/>
                </a:solidFill>
              </a:rPr>
              <a:t> matrix.</a:t>
            </a:r>
          </a:p>
          <a:p>
            <a:r>
              <a:rPr lang="en-US" dirty="0" smtClean="0">
                <a:solidFill>
                  <a:srgbClr val="FFFF00"/>
                </a:solidFill>
              </a:rPr>
              <a:t>At CT, the lesion shows areas of mineralization, </a:t>
            </a:r>
            <a:r>
              <a:rPr lang="en-US" dirty="0" err="1" smtClean="0">
                <a:solidFill>
                  <a:srgbClr val="FFFF00"/>
                </a:solidFill>
              </a:rPr>
              <a:t>expansile</a:t>
            </a:r>
            <a:r>
              <a:rPr lang="en-US" dirty="0" smtClean="0">
                <a:solidFill>
                  <a:srgbClr val="FFFF00"/>
                </a:solidFill>
              </a:rPr>
              <a:t> bone remodeling and sclerosis or a thin osseous shell about its margins.</a:t>
            </a:r>
          </a:p>
          <a:p>
            <a:r>
              <a:rPr lang="en-US" dirty="0" smtClean="0">
                <a:solidFill>
                  <a:srgbClr val="FFFF00"/>
                </a:solidFill>
              </a:rPr>
              <a:t>MR imaging appearance of </a:t>
            </a:r>
            <a:r>
              <a:rPr lang="en-US" dirty="0" err="1" smtClean="0">
                <a:solidFill>
                  <a:srgbClr val="FFFF00"/>
                </a:solidFill>
              </a:rPr>
              <a:t>osteoblastoma</a:t>
            </a:r>
            <a:r>
              <a:rPr lang="en-US" dirty="0" smtClean="0">
                <a:solidFill>
                  <a:srgbClr val="FFFF00"/>
                </a:solidFill>
              </a:rPr>
              <a:t> is generally nonspecific, with low to intermediate signal intensity seen on T1WI and intermediate to high signal intensity seen on T2WI.</a:t>
            </a:r>
          </a:p>
          <a:p>
            <a:endParaRPr lang="en-US" dirty="0" smtClean="0"/>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solidFill>
                  <a:srgbClr val="FFFF00"/>
                </a:solidFill>
              </a:rPr>
              <a:t>MR imaging optimally depicts the effects of the tumor on the spinal canal and surrounding soft tissues and extensive </a:t>
            </a:r>
            <a:r>
              <a:rPr lang="en-US" dirty="0" err="1" smtClean="0">
                <a:solidFill>
                  <a:srgbClr val="FFFF00"/>
                </a:solidFill>
              </a:rPr>
              <a:t>peritumoral</a:t>
            </a:r>
            <a:r>
              <a:rPr lang="en-US" dirty="0" smtClean="0">
                <a:solidFill>
                  <a:srgbClr val="FFFF00"/>
                </a:solidFill>
              </a:rPr>
              <a:t> edema has been reported.</a:t>
            </a:r>
          </a:p>
          <a:p>
            <a:r>
              <a:rPr lang="en-US" dirty="0" smtClean="0">
                <a:solidFill>
                  <a:srgbClr val="FFFF00"/>
                </a:solidFill>
              </a:rPr>
              <a:t> At bone </a:t>
            </a:r>
            <a:r>
              <a:rPr lang="en-US" dirty="0" err="1" smtClean="0">
                <a:solidFill>
                  <a:srgbClr val="FFFF00"/>
                </a:solidFill>
              </a:rPr>
              <a:t>scintigraphy</a:t>
            </a:r>
            <a:r>
              <a:rPr lang="en-US" dirty="0" smtClean="0">
                <a:solidFill>
                  <a:srgbClr val="FFFF00"/>
                </a:solidFill>
              </a:rPr>
              <a:t>, </a:t>
            </a:r>
            <a:r>
              <a:rPr lang="en-US" dirty="0" err="1" smtClean="0">
                <a:solidFill>
                  <a:srgbClr val="FFFF00"/>
                </a:solidFill>
              </a:rPr>
              <a:t>osteoblastoma</a:t>
            </a:r>
            <a:r>
              <a:rPr lang="en-US" dirty="0" smtClean="0">
                <a:solidFill>
                  <a:srgbClr val="FFFF00"/>
                </a:solidFill>
              </a:rPr>
              <a:t> demonstrates marked radionuclide uptake. </a:t>
            </a:r>
          </a:p>
          <a:p>
            <a:r>
              <a:rPr lang="en-US" dirty="0" smtClean="0">
                <a:solidFill>
                  <a:srgbClr val="FFFF00"/>
                </a:solidFill>
              </a:rPr>
              <a:t>Treatment of spinal </a:t>
            </a:r>
            <a:r>
              <a:rPr lang="en-US" dirty="0" err="1" smtClean="0">
                <a:solidFill>
                  <a:srgbClr val="FFFF00"/>
                </a:solidFill>
              </a:rPr>
              <a:t>osteoblastoma</a:t>
            </a:r>
            <a:r>
              <a:rPr lang="en-US" dirty="0" smtClean="0">
                <a:solidFill>
                  <a:srgbClr val="FFFF00"/>
                </a:solidFill>
              </a:rPr>
              <a:t> is surgical resection and the recurrence rate for conventional lesions is 10-15 percent.</a:t>
            </a:r>
          </a:p>
          <a:p>
            <a:endParaRPr lang="en-US" dirty="0" smtClean="0"/>
          </a:p>
          <a:p>
            <a:endParaRPr lang="en-US" dirty="0" smtClean="0"/>
          </a:p>
          <a:p>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FFFF00"/>
                </a:solidFill>
              </a:rPr>
              <a:t>The diagnosis of aggressive </a:t>
            </a:r>
            <a:r>
              <a:rPr lang="en-US" dirty="0" err="1" smtClean="0">
                <a:solidFill>
                  <a:srgbClr val="FFFF00"/>
                </a:solidFill>
              </a:rPr>
              <a:t>osteoblastomas</a:t>
            </a:r>
            <a:r>
              <a:rPr lang="en-US" dirty="0" smtClean="0">
                <a:solidFill>
                  <a:srgbClr val="FFFF00"/>
                </a:solidFill>
              </a:rPr>
              <a:t> is important because they have a far greater recurrence rate (approaching 50%), which is probably related to their larger size and the resultant inability to perform complete resection.</a:t>
            </a:r>
          </a:p>
          <a:p>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a:srcRect/>
          <a:stretch>
            <a:fillRect/>
          </a:stretch>
        </p:blipFill>
        <p:spPr bwMode="auto">
          <a:xfrm>
            <a:off x="1752600" y="1066800"/>
            <a:ext cx="4600575" cy="4333875"/>
          </a:xfrm>
          <a:prstGeom prst="rect">
            <a:avLst/>
          </a:prstGeom>
          <a:noFill/>
          <a:ln w="9525">
            <a:noFill/>
            <a:miter lim="800000"/>
            <a:headEnd/>
            <a:tailEnd/>
          </a:ln>
          <a:effec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FF"/>
                </a:solidFill>
              </a:rPr>
              <a:t>Osteosarcoma</a:t>
            </a:r>
            <a:endParaRPr lang="en-US" dirty="0">
              <a:solidFill>
                <a:srgbClr val="FF00FF"/>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rPr>
              <a:t>Only 4 percent of all </a:t>
            </a:r>
            <a:r>
              <a:rPr lang="en-US" dirty="0" err="1" smtClean="0">
                <a:solidFill>
                  <a:srgbClr val="FFFF00"/>
                </a:solidFill>
              </a:rPr>
              <a:t>osteosarcoma</a:t>
            </a:r>
            <a:r>
              <a:rPr lang="en-US" dirty="0" smtClean="0">
                <a:solidFill>
                  <a:srgbClr val="FFFF00"/>
                </a:solidFill>
              </a:rPr>
              <a:t> involve the spine. </a:t>
            </a:r>
          </a:p>
          <a:p>
            <a:r>
              <a:rPr lang="en-US" dirty="0" smtClean="0">
                <a:solidFill>
                  <a:srgbClr val="FFFF00"/>
                </a:solidFill>
              </a:rPr>
              <a:t>Peak prevalence occurs during the 4th decade of life.</a:t>
            </a:r>
          </a:p>
          <a:p>
            <a:r>
              <a:rPr lang="en-US" dirty="0" smtClean="0">
                <a:solidFill>
                  <a:srgbClr val="FFFF00"/>
                </a:solidFill>
              </a:rPr>
              <a:t>Patients may present with pain, signs of neurologic compression and a palpable mass.</a:t>
            </a:r>
          </a:p>
          <a:p>
            <a:r>
              <a:rPr lang="en-US" dirty="0" smtClean="0">
                <a:solidFill>
                  <a:srgbClr val="FFFF00"/>
                </a:solidFill>
              </a:rPr>
              <a:t>The thoracic and lumbar segments are equally involved, followed by the sacrum and the cervical vertebral column.</a:t>
            </a:r>
          </a:p>
          <a:p>
            <a:r>
              <a:rPr lang="en-US" dirty="0" smtClean="0">
                <a:solidFill>
                  <a:srgbClr val="FFFF00"/>
                </a:solidFill>
              </a:rPr>
              <a:t> In most cases, the posterior elements are primarily involved, but secondary extension into the vertebral body is also common.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FFFF00"/>
                </a:solidFill>
              </a:rPr>
              <a:t>The symptoms are chronic and consist mainly of pain, myelopathy and </a:t>
            </a:r>
            <a:r>
              <a:rPr lang="en-US" dirty="0" err="1" smtClean="0">
                <a:solidFill>
                  <a:srgbClr val="FFFF00"/>
                </a:solidFill>
              </a:rPr>
              <a:t>radiculopathies</a:t>
            </a:r>
            <a:r>
              <a:rPr lang="en-US" dirty="0" smtClean="0">
                <a:solidFill>
                  <a:srgbClr val="FFFF00"/>
                </a:solidFill>
              </a:rPr>
              <a:t>. </a:t>
            </a:r>
          </a:p>
          <a:p>
            <a:pPr>
              <a:buNone/>
            </a:pPr>
            <a:endParaRPr lang="en-US" dirty="0" smtClean="0">
              <a:solidFill>
                <a:srgbClr val="FFFF00"/>
              </a:solidFill>
            </a:endParaRPr>
          </a:p>
          <a:p>
            <a:r>
              <a:rPr lang="en-US" dirty="0" smtClean="0">
                <a:solidFill>
                  <a:srgbClr val="FFFF00"/>
                </a:solidFill>
              </a:rPr>
              <a:t>Occasionally, these </a:t>
            </a:r>
            <a:r>
              <a:rPr lang="en-US" dirty="0" err="1" smtClean="0">
                <a:solidFill>
                  <a:srgbClr val="FFFF00"/>
                </a:solidFill>
              </a:rPr>
              <a:t>ependymomas</a:t>
            </a:r>
            <a:r>
              <a:rPr lang="en-US" dirty="0" smtClean="0">
                <a:solidFill>
                  <a:srgbClr val="FFFF00"/>
                </a:solidFill>
              </a:rPr>
              <a:t> may bleed and produce subarachnoid hemorrhage or </a:t>
            </a:r>
            <a:r>
              <a:rPr lang="en-US" dirty="0" err="1" smtClean="0">
                <a:solidFill>
                  <a:srgbClr val="FFFF00"/>
                </a:solidFill>
              </a:rPr>
              <a:t>hematomyelia</a:t>
            </a:r>
            <a:r>
              <a:rPr lang="en-US" dirty="0" smtClean="0">
                <a:solidFill>
                  <a:srgbClr val="FFFF00"/>
                </a:solidFill>
              </a:rPr>
              <a:t> and hence acute symptoms.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solidFill>
                  <a:srgbClr val="FFFF00"/>
                </a:solidFill>
              </a:rPr>
              <a:t>Pathologically, conventional </a:t>
            </a:r>
            <a:r>
              <a:rPr lang="en-US" dirty="0" err="1" smtClean="0">
                <a:solidFill>
                  <a:srgbClr val="FFFF00"/>
                </a:solidFill>
              </a:rPr>
              <a:t>osteosarcoma</a:t>
            </a:r>
            <a:r>
              <a:rPr lang="en-US" dirty="0" smtClean="0">
                <a:solidFill>
                  <a:srgbClr val="FFFF00"/>
                </a:solidFill>
              </a:rPr>
              <a:t> is a high-grade</a:t>
            </a:r>
          </a:p>
          <a:p>
            <a:pPr>
              <a:buNone/>
            </a:pPr>
            <a:r>
              <a:rPr lang="en-US" dirty="0" smtClean="0">
                <a:solidFill>
                  <a:srgbClr val="FFFF00"/>
                </a:solidFill>
              </a:rPr>
              <a:t>      malignant </a:t>
            </a:r>
            <a:r>
              <a:rPr lang="en-US" dirty="0" err="1" smtClean="0">
                <a:solidFill>
                  <a:srgbClr val="FFFF00"/>
                </a:solidFill>
              </a:rPr>
              <a:t>osteoblastic</a:t>
            </a:r>
            <a:r>
              <a:rPr lang="en-US" dirty="0" smtClean="0">
                <a:solidFill>
                  <a:srgbClr val="FFFF00"/>
                </a:solidFill>
              </a:rPr>
              <a:t> lesion with varying amount of </a:t>
            </a:r>
            <a:r>
              <a:rPr lang="en-US" dirty="0" err="1" smtClean="0">
                <a:solidFill>
                  <a:srgbClr val="FFFF00"/>
                </a:solidFill>
              </a:rPr>
              <a:t>osteoid</a:t>
            </a:r>
            <a:r>
              <a:rPr lang="en-US" dirty="0" smtClean="0">
                <a:solidFill>
                  <a:srgbClr val="FFFF00"/>
                </a:solidFill>
              </a:rPr>
              <a:t> production, cartilage or fibrous tissue.</a:t>
            </a:r>
          </a:p>
          <a:p>
            <a:r>
              <a:rPr lang="en-US" dirty="0" smtClean="0">
                <a:solidFill>
                  <a:srgbClr val="FFFF00"/>
                </a:solidFill>
              </a:rPr>
              <a:t>Radiographs of spinal </a:t>
            </a:r>
            <a:r>
              <a:rPr lang="en-US" dirty="0" err="1" smtClean="0">
                <a:solidFill>
                  <a:srgbClr val="FFFF00"/>
                </a:solidFill>
              </a:rPr>
              <a:t>osteosarcoma</a:t>
            </a:r>
            <a:r>
              <a:rPr lang="en-US" dirty="0" smtClean="0">
                <a:solidFill>
                  <a:srgbClr val="FFFF00"/>
                </a:solidFill>
              </a:rPr>
              <a:t> usually reveal densely mineralized matrix and an ivory vertebral body may be recognized. </a:t>
            </a:r>
          </a:p>
          <a:p>
            <a:r>
              <a:rPr lang="en-US" dirty="0" smtClean="0">
                <a:solidFill>
                  <a:srgbClr val="FFFF00"/>
                </a:solidFill>
              </a:rPr>
              <a:t>Purely </a:t>
            </a:r>
            <a:r>
              <a:rPr lang="en-US" dirty="0" err="1" smtClean="0">
                <a:solidFill>
                  <a:srgbClr val="FFFF00"/>
                </a:solidFill>
              </a:rPr>
              <a:t>lytic</a:t>
            </a:r>
            <a:r>
              <a:rPr lang="en-US" dirty="0" smtClean="0">
                <a:solidFill>
                  <a:srgbClr val="FFFF00"/>
                </a:solidFill>
              </a:rPr>
              <a:t> lesions have also been encountered, although infrequently and are difficult to distinguish from other solitary lesions of the spine.</a:t>
            </a:r>
          </a:p>
          <a:p>
            <a:r>
              <a:rPr lang="en-US" dirty="0" smtClean="0">
                <a:solidFill>
                  <a:srgbClr val="FFFF00"/>
                </a:solidFill>
              </a:rPr>
              <a:t>Lesions with large amounts of matrix</a:t>
            </a:r>
            <a:r>
              <a:rPr lang="en-US" dirty="0" smtClean="0"/>
              <a:t> </a:t>
            </a:r>
            <a:r>
              <a:rPr lang="en-US" dirty="0" smtClean="0">
                <a:solidFill>
                  <a:srgbClr val="FFFF00"/>
                </a:solidFill>
              </a:rPr>
              <a:t>mineralization may remain low signal intensity on all MR images, regardless of pulse sequence. </a:t>
            </a:r>
          </a:p>
          <a:p>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solidFill>
                  <a:srgbClr val="FFFF00"/>
                </a:solidFill>
              </a:rPr>
              <a:t>Fluid-fluid levels have been described in association with </a:t>
            </a:r>
            <a:r>
              <a:rPr lang="en-US" dirty="0" err="1" smtClean="0">
                <a:solidFill>
                  <a:srgbClr val="FFFF00"/>
                </a:solidFill>
              </a:rPr>
              <a:t>telangiectatic</a:t>
            </a:r>
            <a:r>
              <a:rPr lang="en-US" dirty="0" smtClean="0">
                <a:solidFill>
                  <a:srgbClr val="FFFF00"/>
                </a:solidFill>
              </a:rPr>
              <a:t> </a:t>
            </a:r>
            <a:r>
              <a:rPr lang="en-US" dirty="0" err="1" smtClean="0">
                <a:solidFill>
                  <a:srgbClr val="FFFF00"/>
                </a:solidFill>
              </a:rPr>
              <a:t>osteosarcoma</a:t>
            </a:r>
            <a:r>
              <a:rPr lang="en-US" dirty="0" smtClean="0">
                <a:solidFill>
                  <a:srgbClr val="FFFF00"/>
                </a:solidFill>
              </a:rPr>
              <a:t>.</a:t>
            </a:r>
          </a:p>
          <a:p>
            <a:r>
              <a:rPr lang="en-US" dirty="0" smtClean="0">
                <a:solidFill>
                  <a:srgbClr val="FFFF00"/>
                </a:solidFill>
              </a:rPr>
              <a:t>As opposed to ABCs, </a:t>
            </a:r>
            <a:r>
              <a:rPr lang="en-US" dirty="0" err="1" smtClean="0">
                <a:solidFill>
                  <a:srgbClr val="FFFF00"/>
                </a:solidFill>
              </a:rPr>
              <a:t>telangiectatic</a:t>
            </a:r>
            <a:r>
              <a:rPr lang="en-US" dirty="0" smtClean="0">
                <a:solidFill>
                  <a:srgbClr val="FFFF00"/>
                </a:solidFill>
              </a:rPr>
              <a:t> </a:t>
            </a:r>
            <a:r>
              <a:rPr lang="en-US" dirty="0" err="1" smtClean="0">
                <a:solidFill>
                  <a:srgbClr val="FFFF00"/>
                </a:solidFill>
              </a:rPr>
              <a:t>osteosarcomas</a:t>
            </a:r>
            <a:r>
              <a:rPr lang="en-US" dirty="0" smtClean="0">
                <a:solidFill>
                  <a:srgbClr val="FFFF00"/>
                </a:solidFill>
              </a:rPr>
              <a:t> with prominent fluid-filled hemorrhagic spaces are characterized by thick, solid nodular tissue surrounding the cystic spaces, matrix mineralization and a more aggressive growth pattern.</a:t>
            </a:r>
          </a:p>
          <a:p>
            <a:r>
              <a:rPr lang="en-US" dirty="0" smtClean="0">
                <a:solidFill>
                  <a:srgbClr val="FFFF00"/>
                </a:solidFill>
              </a:rPr>
              <a:t>Patients with </a:t>
            </a:r>
            <a:r>
              <a:rPr lang="en-US" dirty="0" err="1" smtClean="0">
                <a:solidFill>
                  <a:srgbClr val="FFFF00"/>
                </a:solidFill>
              </a:rPr>
              <a:t>osteosarcoma</a:t>
            </a:r>
            <a:r>
              <a:rPr lang="en-US" dirty="0" smtClean="0">
                <a:solidFill>
                  <a:srgbClr val="FFFF00"/>
                </a:solidFill>
              </a:rPr>
              <a:t> of the spine should be treated with a combination of chemotherapy and at least marginal excision (assuming the tumors are surgically accessible).</a:t>
            </a:r>
          </a:p>
          <a:p>
            <a:r>
              <a:rPr lang="en-US" dirty="0" smtClean="0">
                <a:solidFill>
                  <a:srgbClr val="FFFF00"/>
                </a:solidFill>
              </a:rPr>
              <a:t>Postoperative radiation therapy may be of benefit in selected patients.</a:t>
            </a:r>
          </a:p>
          <a:p>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FF"/>
                </a:solidFill>
              </a:rPr>
              <a:t>Osteochondromas</a:t>
            </a:r>
            <a:endParaRPr lang="en-US" dirty="0">
              <a:solidFill>
                <a:srgbClr val="FF00FF"/>
              </a:solidFill>
            </a:endParaRPr>
          </a:p>
        </p:txBody>
      </p:sp>
      <p:sp>
        <p:nvSpPr>
          <p:cNvPr id="3" name="Content Placeholder 2"/>
          <p:cNvSpPr>
            <a:spLocks noGrp="1"/>
          </p:cNvSpPr>
          <p:nvPr>
            <p:ph idx="1"/>
          </p:nvPr>
        </p:nvSpPr>
        <p:spPr/>
        <p:txBody>
          <a:bodyPr>
            <a:normAutofit fontScale="92500"/>
          </a:bodyPr>
          <a:lstStyle/>
          <a:p>
            <a:r>
              <a:rPr lang="en-US" dirty="0" smtClean="0">
                <a:solidFill>
                  <a:srgbClr val="FFFF00"/>
                </a:solidFill>
              </a:rPr>
              <a:t>Spinal </a:t>
            </a:r>
            <a:r>
              <a:rPr lang="en-US" dirty="0" err="1" smtClean="0">
                <a:solidFill>
                  <a:srgbClr val="FFFF00"/>
                </a:solidFill>
              </a:rPr>
              <a:t>osteochondromas</a:t>
            </a:r>
            <a:r>
              <a:rPr lang="en-US" dirty="0" smtClean="0">
                <a:solidFill>
                  <a:srgbClr val="FFFF00"/>
                </a:solidFill>
              </a:rPr>
              <a:t> are uncommon, representing only 1-4 percent of solitary </a:t>
            </a:r>
            <a:r>
              <a:rPr lang="en-US" dirty="0" err="1" smtClean="0">
                <a:solidFill>
                  <a:srgbClr val="FFFF00"/>
                </a:solidFill>
              </a:rPr>
              <a:t>exostoses</a:t>
            </a:r>
            <a:r>
              <a:rPr lang="en-US" dirty="0" smtClean="0">
                <a:solidFill>
                  <a:srgbClr val="FFFF00"/>
                </a:solidFill>
              </a:rPr>
              <a:t> and constituting 4 percent of all solitary spinal tumors.</a:t>
            </a:r>
          </a:p>
          <a:p>
            <a:r>
              <a:rPr lang="en-US" dirty="0" smtClean="0">
                <a:solidFill>
                  <a:srgbClr val="FFFF00"/>
                </a:solidFill>
              </a:rPr>
              <a:t>In patients with hereditary multiple </a:t>
            </a:r>
            <a:r>
              <a:rPr lang="en-US" dirty="0" err="1" smtClean="0">
                <a:solidFill>
                  <a:srgbClr val="FFFF00"/>
                </a:solidFill>
              </a:rPr>
              <a:t>exostoses</a:t>
            </a:r>
            <a:r>
              <a:rPr lang="en-US" dirty="0" smtClean="0">
                <a:solidFill>
                  <a:srgbClr val="FFFF00"/>
                </a:solidFill>
              </a:rPr>
              <a:t>, only 7-9 percent of patients have a spinal lesion and usually there is only one spinal </a:t>
            </a:r>
            <a:r>
              <a:rPr lang="en-US" dirty="0" err="1" smtClean="0">
                <a:solidFill>
                  <a:srgbClr val="FFFF00"/>
                </a:solidFill>
              </a:rPr>
              <a:t>osteochondroma</a:t>
            </a:r>
            <a:r>
              <a:rPr lang="en-US" dirty="0" smtClean="0">
                <a:solidFill>
                  <a:srgbClr val="FFFF00"/>
                </a:solidFill>
              </a:rPr>
              <a:t> despite the multiplicity of lesions throughout the remainder of the skeleton.</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rPr>
              <a:t>Spinal </a:t>
            </a:r>
            <a:r>
              <a:rPr lang="en-US" dirty="0" err="1" smtClean="0">
                <a:solidFill>
                  <a:srgbClr val="FFFF00"/>
                </a:solidFill>
              </a:rPr>
              <a:t>osteochondromas</a:t>
            </a:r>
            <a:r>
              <a:rPr lang="en-US" dirty="0" smtClean="0">
                <a:solidFill>
                  <a:srgbClr val="FFFF00"/>
                </a:solidFill>
              </a:rPr>
              <a:t> are usually discovered during the 3rd and 4th decades of life when solitary and one decade earlier in patients with hereditary multiple </a:t>
            </a:r>
            <a:r>
              <a:rPr lang="en-US" dirty="0" err="1" smtClean="0">
                <a:solidFill>
                  <a:srgbClr val="FFFF00"/>
                </a:solidFill>
              </a:rPr>
              <a:t>exostoses</a:t>
            </a:r>
            <a:r>
              <a:rPr lang="en-US" dirty="0" smtClean="0">
                <a:solidFill>
                  <a:srgbClr val="FFFF00"/>
                </a:solidFill>
              </a:rPr>
              <a:t>.</a:t>
            </a:r>
          </a:p>
          <a:p>
            <a:r>
              <a:rPr lang="en-US" dirty="0" smtClean="0">
                <a:solidFill>
                  <a:srgbClr val="FFFF00"/>
                </a:solidFill>
              </a:rPr>
              <a:t>There is a male predominance, which is more striking in solitary </a:t>
            </a:r>
            <a:r>
              <a:rPr lang="en-US" dirty="0" err="1" smtClean="0">
                <a:solidFill>
                  <a:srgbClr val="FFFF00"/>
                </a:solidFill>
              </a:rPr>
              <a:t>osteochondroma</a:t>
            </a:r>
            <a:r>
              <a:rPr lang="en-US" dirty="0" smtClean="0">
                <a:solidFill>
                  <a:srgbClr val="FFFF00"/>
                </a:solidFill>
              </a:rPr>
              <a:t> than in hereditary multiple </a:t>
            </a:r>
            <a:r>
              <a:rPr lang="en-US" dirty="0" err="1" smtClean="0">
                <a:solidFill>
                  <a:srgbClr val="FFFF00"/>
                </a:solidFill>
              </a:rPr>
              <a:t>exostoses</a:t>
            </a:r>
            <a:r>
              <a:rPr lang="en-US" dirty="0" smtClean="0">
                <a:solidFill>
                  <a:srgbClr val="FFFF00"/>
                </a:solidFill>
              </a:rPr>
              <a:t>. </a:t>
            </a:r>
          </a:p>
          <a:p>
            <a:r>
              <a:rPr lang="en-US" dirty="0" err="1" smtClean="0">
                <a:solidFill>
                  <a:srgbClr val="FFFF00"/>
                </a:solidFill>
              </a:rPr>
              <a:t>Osteochondromas</a:t>
            </a:r>
            <a:r>
              <a:rPr lang="en-US" dirty="0" smtClean="0">
                <a:solidFill>
                  <a:srgbClr val="FFFF00"/>
                </a:solidFill>
              </a:rPr>
              <a:t> have been encountered at all levels of the spine, but they have a predilection for the cervical spine, particularly C2. Lesions most commonly arise from the posterior elements, although some originate from the vertebral body as well.</a:t>
            </a:r>
          </a:p>
          <a:p>
            <a:endParaRPr lang="en-US" dirty="0" smtClean="0">
              <a:solidFill>
                <a:srgbClr val="FFFF00"/>
              </a:solidFill>
            </a:endParaRPr>
          </a:p>
          <a:p>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err="1" smtClean="0">
                <a:solidFill>
                  <a:srgbClr val="FFFF00"/>
                </a:solidFill>
              </a:rPr>
              <a:t>Osteochondromas</a:t>
            </a:r>
            <a:r>
              <a:rPr lang="en-US" dirty="0" smtClean="0">
                <a:solidFill>
                  <a:srgbClr val="FFFF00"/>
                </a:solidFill>
              </a:rPr>
              <a:t> are composed of normal bone (cortex and</a:t>
            </a:r>
          </a:p>
          <a:p>
            <a:pPr>
              <a:buNone/>
            </a:pPr>
            <a:r>
              <a:rPr lang="en-US" dirty="0" smtClean="0">
                <a:solidFill>
                  <a:srgbClr val="FFFF00"/>
                </a:solidFill>
              </a:rPr>
              <a:t>      marrow space) with a cartilage cap from which growth occurs.</a:t>
            </a:r>
          </a:p>
          <a:p>
            <a:r>
              <a:rPr lang="en-US" dirty="0" smtClean="0">
                <a:solidFill>
                  <a:srgbClr val="FFFF00"/>
                </a:solidFill>
              </a:rPr>
              <a:t>The pathologic and radiologic hallmark of </a:t>
            </a:r>
            <a:r>
              <a:rPr lang="en-US" dirty="0" err="1" smtClean="0">
                <a:solidFill>
                  <a:srgbClr val="FFFF00"/>
                </a:solidFill>
              </a:rPr>
              <a:t>osteochondroma</a:t>
            </a:r>
            <a:r>
              <a:rPr lang="en-US" dirty="0" smtClean="0">
                <a:solidFill>
                  <a:srgbClr val="FFFF00"/>
                </a:solidFill>
              </a:rPr>
              <a:t> is continuity of the lesion with the marrow and cortex of the underlying bone.</a:t>
            </a:r>
          </a:p>
          <a:p>
            <a:r>
              <a:rPr lang="en-US" dirty="0" smtClean="0">
                <a:solidFill>
                  <a:srgbClr val="FFFF00"/>
                </a:solidFill>
              </a:rPr>
              <a:t>Spinal </a:t>
            </a:r>
            <a:r>
              <a:rPr lang="en-US" dirty="0" err="1" smtClean="0">
                <a:solidFill>
                  <a:srgbClr val="FFFF00"/>
                </a:solidFill>
              </a:rPr>
              <a:t>osteochondromas</a:t>
            </a:r>
            <a:r>
              <a:rPr lang="en-US" dirty="0" smtClean="0">
                <a:solidFill>
                  <a:srgbClr val="FFFF00"/>
                </a:solidFill>
              </a:rPr>
              <a:t> may be sessile or </a:t>
            </a:r>
            <a:r>
              <a:rPr lang="en-US" dirty="0" err="1" smtClean="0">
                <a:solidFill>
                  <a:srgbClr val="FFFF00"/>
                </a:solidFill>
              </a:rPr>
              <a:t>pedunculated</a:t>
            </a:r>
            <a:r>
              <a:rPr lang="en-US" dirty="0" smtClean="0">
                <a:solidFill>
                  <a:srgbClr val="FFFF00"/>
                </a:solidFill>
              </a:rPr>
              <a:t>.</a:t>
            </a:r>
          </a:p>
          <a:p>
            <a:r>
              <a:rPr lang="en-US" dirty="0" smtClean="0">
                <a:solidFill>
                  <a:srgbClr val="FFFF00"/>
                </a:solidFill>
              </a:rPr>
              <a:t>The diagnosis of spinal </a:t>
            </a:r>
            <a:r>
              <a:rPr lang="en-US" dirty="0" err="1" smtClean="0">
                <a:solidFill>
                  <a:srgbClr val="FFFF00"/>
                </a:solidFill>
              </a:rPr>
              <a:t>osteochondroma</a:t>
            </a:r>
            <a:r>
              <a:rPr lang="en-US" dirty="0" smtClean="0">
                <a:solidFill>
                  <a:srgbClr val="FFFF00"/>
                </a:solidFill>
              </a:rPr>
              <a:t> can be definitively</a:t>
            </a:r>
          </a:p>
          <a:p>
            <a:pPr>
              <a:buNone/>
            </a:pPr>
            <a:r>
              <a:rPr lang="en-US" dirty="0" smtClean="0">
                <a:solidFill>
                  <a:srgbClr val="FFFF00"/>
                </a:solidFill>
              </a:rPr>
              <a:t>      made from radiographic findings in only a minority of cases usually in large lesions protruding posteriorly from the spinous process where cortical and marrow continuity is easily assessed.</a:t>
            </a:r>
          </a:p>
          <a:p>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solidFill>
                  <a:srgbClr val="FFFF00"/>
                </a:solidFill>
              </a:rPr>
              <a:t>Thin-section CT is the radiologic examination of choice for detecting the osseous characteristics of the </a:t>
            </a:r>
            <a:r>
              <a:rPr lang="en-US" dirty="0" err="1" smtClean="0">
                <a:solidFill>
                  <a:srgbClr val="FFFF00"/>
                </a:solidFill>
              </a:rPr>
              <a:t>exostosis</a:t>
            </a:r>
            <a:r>
              <a:rPr lang="en-US" dirty="0" smtClean="0">
                <a:solidFill>
                  <a:srgbClr val="FFFF00"/>
                </a:solidFill>
              </a:rPr>
              <a:t> and the </a:t>
            </a:r>
            <a:r>
              <a:rPr lang="en-US" dirty="0" err="1" smtClean="0">
                <a:solidFill>
                  <a:srgbClr val="FFFF00"/>
                </a:solidFill>
              </a:rPr>
              <a:t>pathognomonic</a:t>
            </a:r>
            <a:r>
              <a:rPr lang="en-US" dirty="0" smtClean="0">
                <a:solidFill>
                  <a:srgbClr val="FFFF00"/>
                </a:solidFill>
              </a:rPr>
              <a:t> marrow and cortical continuity of the lesion to the underlying bone. </a:t>
            </a:r>
          </a:p>
          <a:p>
            <a:r>
              <a:rPr lang="en-US" dirty="0" smtClean="0">
                <a:solidFill>
                  <a:srgbClr val="FFFF00"/>
                </a:solidFill>
              </a:rPr>
              <a:t>MR imaging often reveals yellow marrow centrally (which has high signal intensity on T1WI and intermediate signal intensity on T2WI) with a low-signal-intensity cortex.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The hyaline cartilage cap is often small and thin, with low to intermediate signal intensity on T1WI and high signal intensity on T2WI. </a:t>
            </a:r>
          </a:p>
          <a:p>
            <a:r>
              <a:rPr lang="en-US" dirty="0" smtClean="0">
                <a:solidFill>
                  <a:srgbClr val="FFFF00"/>
                </a:solidFill>
              </a:rPr>
              <a:t>In adults, spinal </a:t>
            </a:r>
            <a:r>
              <a:rPr lang="en-US" dirty="0" err="1" smtClean="0">
                <a:solidFill>
                  <a:srgbClr val="FFFF00"/>
                </a:solidFill>
              </a:rPr>
              <a:t>osteochondromas</a:t>
            </a:r>
            <a:r>
              <a:rPr lang="en-US" dirty="0" smtClean="0">
                <a:solidFill>
                  <a:srgbClr val="FFFF00"/>
                </a:solidFill>
              </a:rPr>
              <a:t> with marked thickening (&gt;1.5 cm) of the cartilage cap should be viewed with suspicion of malignant transformation to </a:t>
            </a:r>
            <a:r>
              <a:rPr lang="en-US" dirty="0" err="1" smtClean="0">
                <a:solidFill>
                  <a:srgbClr val="FFFF00"/>
                </a:solidFill>
              </a:rPr>
              <a:t>chondrosarcoma</a:t>
            </a:r>
            <a:r>
              <a:rPr lang="en-US" dirty="0" smtClean="0">
                <a:solidFill>
                  <a:srgbClr val="FFFF00"/>
                </a:solidFill>
              </a:rPr>
              <a:t>. Surgical excision of </a:t>
            </a:r>
            <a:r>
              <a:rPr lang="en-US" dirty="0" err="1" smtClean="0">
                <a:solidFill>
                  <a:srgbClr val="FFFF00"/>
                </a:solidFill>
              </a:rPr>
              <a:t>osteochondroma</a:t>
            </a:r>
            <a:r>
              <a:rPr lang="en-US" dirty="0" smtClean="0">
                <a:solidFill>
                  <a:srgbClr val="FFFF00"/>
                </a:solidFill>
              </a:rPr>
              <a:t> is usually curative.</a:t>
            </a:r>
          </a:p>
          <a:p>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FF"/>
                </a:solidFill>
              </a:rPr>
              <a:t>Chordoma</a:t>
            </a:r>
            <a:endParaRPr lang="en-US" dirty="0">
              <a:solidFill>
                <a:srgbClr val="FF00FF"/>
              </a:solidFill>
            </a:endParaRPr>
          </a:p>
        </p:txBody>
      </p:sp>
      <p:sp>
        <p:nvSpPr>
          <p:cNvPr id="3" name="Content Placeholder 2"/>
          <p:cNvSpPr>
            <a:spLocks noGrp="1"/>
          </p:cNvSpPr>
          <p:nvPr>
            <p:ph idx="1"/>
          </p:nvPr>
        </p:nvSpPr>
        <p:spPr/>
        <p:txBody>
          <a:bodyPr>
            <a:normAutofit fontScale="92500" lnSpcReduction="20000"/>
          </a:bodyPr>
          <a:lstStyle/>
          <a:p>
            <a:r>
              <a:rPr lang="en-US" dirty="0" err="1" smtClean="0">
                <a:solidFill>
                  <a:srgbClr val="FFFF00"/>
                </a:solidFill>
              </a:rPr>
              <a:t>Chordoma</a:t>
            </a:r>
            <a:r>
              <a:rPr lang="en-US" dirty="0" smtClean="0">
                <a:solidFill>
                  <a:srgbClr val="FFFF00"/>
                </a:solidFill>
              </a:rPr>
              <a:t> is the most common non </a:t>
            </a:r>
            <a:r>
              <a:rPr lang="en-US" dirty="0" err="1" smtClean="0">
                <a:solidFill>
                  <a:srgbClr val="FFFF00"/>
                </a:solidFill>
              </a:rPr>
              <a:t>lymphoproliferative</a:t>
            </a:r>
            <a:r>
              <a:rPr lang="en-US" dirty="0" smtClean="0">
                <a:solidFill>
                  <a:srgbClr val="FFFF00"/>
                </a:solidFill>
              </a:rPr>
              <a:t> primary malignant tumor of the spine and accounts for 2-4 percent of malignant osseous </a:t>
            </a:r>
            <a:r>
              <a:rPr lang="en-US" dirty="0" err="1" smtClean="0">
                <a:solidFill>
                  <a:srgbClr val="FFFF00"/>
                </a:solidFill>
              </a:rPr>
              <a:t>neoplasms</a:t>
            </a:r>
            <a:r>
              <a:rPr lang="en-US" dirty="0" smtClean="0">
                <a:solidFill>
                  <a:srgbClr val="FFFF00"/>
                </a:solidFill>
              </a:rPr>
              <a:t>. </a:t>
            </a:r>
          </a:p>
          <a:p>
            <a:r>
              <a:rPr lang="en-US" dirty="0" smtClean="0">
                <a:solidFill>
                  <a:srgbClr val="FFFF00"/>
                </a:solidFill>
              </a:rPr>
              <a:t>These arise from </a:t>
            </a:r>
            <a:r>
              <a:rPr lang="en-US" dirty="0" err="1" smtClean="0">
                <a:solidFill>
                  <a:srgbClr val="FFFF00"/>
                </a:solidFill>
              </a:rPr>
              <a:t>notochordal</a:t>
            </a:r>
            <a:r>
              <a:rPr lang="en-US" dirty="0" smtClean="0">
                <a:solidFill>
                  <a:srgbClr val="FFFF00"/>
                </a:solidFill>
              </a:rPr>
              <a:t> rests and therefore, almost always occur in a midline or paramedian location in relation to the spine. </a:t>
            </a:r>
          </a:p>
          <a:p>
            <a:r>
              <a:rPr lang="en-US" dirty="0" smtClean="0">
                <a:solidFill>
                  <a:srgbClr val="FFFF00"/>
                </a:solidFill>
              </a:rPr>
              <a:t>Nearly 50 percent of all </a:t>
            </a:r>
            <a:r>
              <a:rPr lang="en-US" dirty="0" err="1" smtClean="0">
                <a:solidFill>
                  <a:srgbClr val="FFFF00"/>
                </a:solidFill>
              </a:rPr>
              <a:t>chordomas</a:t>
            </a:r>
            <a:r>
              <a:rPr lang="en-US" dirty="0" smtClean="0">
                <a:solidFill>
                  <a:srgbClr val="FFFF00"/>
                </a:solidFill>
              </a:rPr>
              <a:t> originate in the </a:t>
            </a:r>
            <a:r>
              <a:rPr lang="en-US" dirty="0" err="1" smtClean="0">
                <a:solidFill>
                  <a:srgbClr val="FFFF00"/>
                </a:solidFill>
              </a:rPr>
              <a:t>sacrococcygeal</a:t>
            </a:r>
            <a:r>
              <a:rPr lang="en-US" dirty="0" smtClean="0">
                <a:solidFill>
                  <a:srgbClr val="FFFF00"/>
                </a:solidFill>
              </a:rPr>
              <a:t> region, particularly in the fourth and fifth sacral segments.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rPr>
              <a:t>Another 35 percent are in the </a:t>
            </a:r>
            <a:r>
              <a:rPr lang="en-US" dirty="0" err="1" smtClean="0">
                <a:solidFill>
                  <a:srgbClr val="FFFF00"/>
                </a:solidFill>
              </a:rPr>
              <a:t>sphenooccipital</a:t>
            </a:r>
            <a:r>
              <a:rPr lang="en-US" dirty="0" smtClean="0">
                <a:solidFill>
                  <a:srgbClr val="FFFF00"/>
                </a:solidFill>
              </a:rPr>
              <a:t> region; only 15 percent of </a:t>
            </a:r>
            <a:r>
              <a:rPr lang="en-US" dirty="0" err="1" smtClean="0">
                <a:solidFill>
                  <a:srgbClr val="FFFF00"/>
                </a:solidFill>
              </a:rPr>
              <a:t>chordomas</a:t>
            </a:r>
            <a:r>
              <a:rPr lang="en-US" dirty="0" smtClean="0">
                <a:solidFill>
                  <a:srgbClr val="FFFF00"/>
                </a:solidFill>
              </a:rPr>
              <a:t> occur in the spine above the sacrum. </a:t>
            </a:r>
          </a:p>
          <a:p>
            <a:r>
              <a:rPr lang="en-US" dirty="0" smtClean="0">
                <a:solidFill>
                  <a:srgbClr val="FFFF00"/>
                </a:solidFill>
              </a:rPr>
              <a:t>Men are affected twice as frequently as women; the mean age of patients is 50 years.</a:t>
            </a:r>
          </a:p>
          <a:p>
            <a:r>
              <a:rPr lang="en-US" dirty="0" err="1" smtClean="0">
                <a:solidFill>
                  <a:srgbClr val="FFFF00"/>
                </a:solidFill>
              </a:rPr>
              <a:t>Chordomas</a:t>
            </a:r>
            <a:r>
              <a:rPr lang="en-US" dirty="0" smtClean="0">
                <a:solidFill>
                  <a:srgbClr val="FFFF00"/>
                </a:solidFill>
              </a:rPr>
              <a:t> are slow-growing tumors that are commonly discovered as large masses. As they enlarge, they tend to involve adjacent vertebral bodies and extend into the adjacent </a:t>
            </a:r>
            <a:r>
              <a:rPr lang="en-US" dirty="0" err="1" smtClean="0">
                <a:solidFill>
                  <a:srgbClr val="FFFF00"/>
                </a:solidFill>
              </a:rPr>
              <a:t>paraspinal</a:t>
            </a:r>
            <a:r>
              <a:rPr lang="en-US" dirty="0" smtClean="0">
                <a:solidFill>
                  <a:srgbClr val="FFFF00"/>
                </a:solidFill>
              </a:rPr>
              <a:t> tissues and epidural space; they may even grow into and </a:t>
            </a:r>
            <a:r>
              <a:rPr lang="en-US" dirty="0" err="1" smtClean="0">
                <a:solidFill>
                  <a:srgbClr val="FFFF00"/>
                </a:solidFill>
              </a:rPr>
              <a:t>expandneural</a:t>
            </a:r>
            <a:r>
              <a:rPr lang="en-US" dirty="0" smtClean="0">
                <a:solidFill>
                  <a:srgbClr val="FFFF00"/>
                </a:solidFill>
              </a:rPr>
              <a:t> foramina, potentially mimicking nerve sheath tumors.</a:t>
            </a:r>
          </a:p>
          <a:p>
            <a:endParaRPr lang="en-US" dirty="0" smtClean="0"/>
          </a:p>
          <a:p>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Uncommonly, they can arise solely in the musculature of the </a:t>
            </a:r>
            <a:r>
              <a:rPr lang="en-US" dirty="0" err="1" smtClean="0">
                <a:solidFill>
                  <a:srgbClr val="FFFF00"/>
                </a:solidFill>
              </a:rPr>
              <a:t>perivertebral</a:t>
            </a:r>
            <a:r>
              <a:rPr lang="en-US" dirty="0" smtClean="0">
                <a:solidFill>
                  <a:srgbClr val="FFFF00"/>
                </a:solidFill>
              </a:rPr>
              <a:t> space, presumably from </a:t>
            </a:r>
            <a:r>
              <a:rPr lang="en-US" dirty="0" err="1" smtClean="0">
                <a:solidFill>
                  <a:srgbClr val="FFFF00"/>
                </a:solidFill>
              </a:rPr>
              <a:t>extraosseous</a:t>
            </a:r>
            <a:r>
              <a:rPr lang="en-US" dirty="0" smtClean="0">
                <a:solidFill>
                  <a:srgbClr val="FFFF00"/>
                </a:solidFill>
              </a:rPr>
              <a:t> </a:t>
            </a:r>
            <a:r>
              <a:rPr lang="en-US" dirty="0" err="1" smtClean="0">
                <a:solidFill>
                  <a:srgbClr val="FFFF00"/>
                </a:solidFill>
              </a:rPr>
              <a:t>notochordal</a:t>
            </a:r>
            <a:r>
              <a:rPr lang="en-US" dirty="0" smtClean="0">
                <a:solidFill>
                  <a:srgbClr val="FFFF00"/>
                </a:solidFill>
              </a:rPr>
              <a:t> nests.</a:t>
            </a:r>
          </a:p>
          <a:p>
            <a:r>
              <a:rPr lang="en-US" dirty="0" smtClean="0">
                <a:solidFill>
                  <a:srgbClr val="FFFF00"/>
                </a:solidFill>
              </a:rPr>
              <a:t>Pathologically, typical </a:t>
            </a:r>
            <a:r>
              <a:rPr lang="en-US" dirty="0" err="1" smtClean="0">
                <a:solidFill>
                  <a:srgbClr val="FFFF00"/>
                </a:solidFill>
              </a:rPr>
              <a:t>chordomas</a:t>
            </a:r>
            <a:r>
              <a:rPr lang="en-US" dirty="0" smtClean="0">
                <a:solidFill>
                  <a:srgbClr val="FFFF00"/>
                </a:solidFill>
              </a:rPr>
              <a:t> contain clear cells with </a:t>
            </a:r>
            <a:r>
              <a:rPr lang="en-US" dirty="0" err="1" smtClean="0">
                <a:solidFill>
                  <a:srgbClr val="FFFF00"/>
                </a:solidFill>
              </a:rPr>
              <a:t>intracytoplasmic</a:t>
            </a:r>
            <a:r>
              <a:rPr lang="en-US" dirty="0" smtClean="0">
                <a:solidFill>
                  <a:srgbClr val="FFFF00"/>
                </a:solidFill>
              </a:rPr>
              <a:t> vacuoles (</a:t>
            </a:r>
            <a:r>
              <a:rPr lang="en-US" dirty="0" err="1" smtClean="0">
                <a:solidFill>
                  <a:srgbClr val="FFFF00"/>
                </a:solidFill>
              </a:rPr>
              <a:t>physaliphorous</a:t>
            </a:r>
            <a:r>
              <a:rPr lang="en-US" dirty="0" smtClean="0">
                <a:solidFill>
                  <a:srgbClr val="FFFF00"/>
                </a:solidFill>
              </a:rPr>
              <a:t> cells) and abundant </a:t>
            </a:r>
            <a:r>
              <a:rPr lang="en-US" dirty="0" err="1" smtClean="0">
                <a:solidFill>
                  <a:srgbClr val="FFFF00"/>
                </a:solidFill>
              </a:rPr>
              <a:t>mucin</a:t>
            </a:r>
            <a:r>
              <a:rPr lang="en-US" dirty="0" smtClean="0">
                <a:solidFill>
                  <a:srgbClr val="FFFF00"/>
                </a:solidFill>
              </a:rPr>
              <a:t>, both intracellular and extracellular. </a:t>
            </a:r>
          </a:p>
          <a:p>
            <a:r>
              <a:rPr lang="en-US" dirty="0" smtClean="0">
                <a:solidFill>
                  <a:srgbClr val="FFFF00"/>
                </a:solidFill>
              </a:rPr>
              <a:t>In atypical or dedifferentiated </a:t>
            </a:r>
            <a:r>
              <a:rPr lang="en-US" dirty="0" err="1" smtClean="0">
                <a:solidFill>
                  <a:srgbClr val="FFFF00"/>
                </a:solidFill>
              </a:rPr>
              <a:t>chordomas</a:t>
            </a:r>
            <a:r>
              <a:rPr lang="en-US" dirty="0" smtClean="0">
                <a:solidFill>
                  <a:srgbClr val="FFFF00"/>
                </a:solidFill>
              </a:rPr>
              <a:t>, the </a:t>
            </a:r>
            <a:r>
              <a:rPr lang="en-US" dirty="0" err="1" smtClean="0">
                <a:solidFill>
                  <a:srgbClr val="FFFF00"/>
                </a:solidFill>
              </a:rPr>
              <a:t>mucinous</a:t>
            </a:r>
            <a:r>
              <a:rPr lang="en-US" dirty="0" smtClean="0">
                <a:solidFill>
                  <a:srgbClr val="FFFF00"/>
                </a:solidFill>
              </a:rPr>
              <a:t> matrix is replaced by </a:t>
            </a:r>
            <a:r>
              <a:rPr lang="en-US" dirty="0" err="1" smtClean="0">
                <a:solidFill>
                  <a:srgbClr val="FFFF00"/>
                </a:solidFill>
              </a:rPr>
              <a:t>chondroid</a:t>
            </a:r>
            <a:r>
              <a:rPr lang="en-US" dirty="0" smtClean="0">
                <a:solidFill>
                  <a:srgbClr val="FFFF00"/>
                </a:solidFill>
              </a:rPr>
              <a:t> or </a:t>
            </a:r>
            <a:r>
              <a:rPr lang="en-US" dirty="0" err="1" smtClean="0">
                <a:solidFill>
                  <a:srgbClr val="FFFF00"/>
                </a:solidFill>
              </a:rPr>
              <a:t>osteoid</a:t>
            </a:r>
            <a:r>
              <a:rPr lang="en-US" dirty="0" smtClean="0">
                <a:solidFill>
                  <a:srgbClr val="FFFF00"/>
                </a:solidFill>
              </a:rPr>
              <a:t> elements.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90600"/>
            <a:ext cx="7467600" cy="5135563"/>
          </a:xfrm>
        </p:spPr>
        <p:txBody>
          <a:bodyPr>
            <a:normAutofit fontScale="85000" lnSpcReduction="20000"/>
          </a:bodyPr>
          <a:lstStyle/>
          <a:p>
            <a:r>
              <a:rPr lang="en-US" dirty="0" err="1" smtClean="0">
                <a:solidFill>
                  <a:srgbClr val="FFFF00"/>
                </a:solidFill>
              </a:rPr>
              <a:t>Ependymomas</a:t>
            </a:r>
            <a:r>
              <a:rPr lang="en-US" dirty="0" smtClean="0">
                <a:solidFill>
                  <a:srgbClr val="FFFF00"/>
                </a:solidFill>
              </a:rPr>
              <a:t> are characterized by slow growth and compress rather than infiltrate adjacent spinal cord tissue, generally yielding a cleavage plane that aids in surgical resection.</a:t>
            </a:r>
          </a:p>
          <a:p>
            <a:endParaRPr lang="en-US" dirty="0" smtClean="0">
              <a:solidFill>
                <a:srgbClr val="FFFF00"/>
              </a:solidFill>
            </a:endParaRPr>
          </a:p>
          <a:p>
            <a:r>
              <a:rPr lang="en-US" dirty="0" smtClean="0">
                <a:solidFill>
                  <a:srgbClr val="FFFF00"/>
                </a:solidFill>
              </a:rPr>
              <a:t>These lesions arise from </a:t>
            </a:r>
            <a:r>
              <a:rPr lang="en-US" dirty="0" err="1" smtClean="0">
                <a:solidFill>
                  <a:srgbClr val="FFFF00"/>
                </a:solidFill>
              </a:rPr>
              <a:t>ependymal</a:t>
            </a:r>
            <a:r>
              <a:rPr lang="en-US" dirty="0" smtClean="0">
                <a:solidFill>
                  <a:srgbClr val="FFFF00"/>
                </a:solidFill>
              </a:rPr>
              <a:t> cells that line the central canal and therefore tend to be central in location with respect to the spinal cord. Almost all spinal cord </a:t>
            </a:r>
            <a:r>
              <a:rPr lang="en-US" dirty="0" err="1" smtClean="0">
                <a:solidFill>
                  <a:srgbClr val="FFFF00"/>
                </a:solidFill>
              </a:rPr>
              <a:t>ependymomas</a:t>
            </a:r>
            <a:r>
              <a:rPr lang="en-US" dirty="0" smtClean="0">
                <a:solidFill>
                  <a:srgbClr val="FFFF00"/>
                </a:solidFill>
              </a:rPr>
              <a:t> are low grade, classified as either grade I or grade II by the World Health Organization (WHO);</a:t>
            </a:r>
          </a:p>
          <a:p>
            <a:endParaRPr lang="en-US" dirty="0" smtClean="0">
              <a:solidFill>
                <a:srgbClr val="FFFF00"/>
              </a:solidFill>
            </a:endParaRPr>
          </a:p>
          <a:p>
            <a:r>
              <a:rPr lang="en-US" dirty="0" smtClean="0">
                <a:solidFill>
                  <a:srgbClr val="FFFF00"/>
                </a:solidFill>
              </a:rPr>
              <a:t>Malignant </a:t>
            </a:r>
            <a:r>
              <a:rPr lang="en-US" dirty="0" err="1" smtClean="0">
                <a:solidFill>
                  <a:srgbClr val="FFFF00"/>
                </a:solidFill>
              </a:rPr>
              <a:t>ependymomas</a:t>
            </a:r>
            <a:r>
              <a:rPr lang="en-US" dirty="0" smtClean="0">
                <a:solidFill>
                  <a:srgbClr val="FFFF00"/>
                </a:solidFill>
              </a:rPr>
              <a:t> are quite rare.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solidFill>
                  <a:srgbClr val="FFFF00"/>
                </a:solidFill>
              </a:rPr>
              <a:t>The most suggestive manifestation is a destructive lesion of a vertebral body associated with a soft-tissue mass with a “collar button” or “mushroom” appearance and a “dumbbell” shape, spanning several segments and sparing the disks.</a:t>
            </a:r>
          </a:p>
          <a:p>
            <a:r>
              <a:rPr lang="en-US" dirty="0" smtClean="0">
                <a:solidFill>
                  <a:srgbClr val="FFFF00"/>
                </a:solidFill>
              </a:rPr>
              <a:t>Areas of amorphous calcifications are noted in 40 percent of </a:t>
            </a:r>
            <a:r>
              <a:rPr lang="en-US" dirty="0" err="1" smtClean="0">
                <a:solidFill>
                  <a:srgbClr val="FFFF00"/>
                </a:solidFill>
              </a:rPr>
              <a:t>chordomas</a:t>
            </a:r>
            <a:r>
              <a:rPr lang="en-US" dirty="0" smtClean="0">
                <a:solidFill>
                  <a:srgbClr val="FFFF00"/>
                </a:solidFill>
              </a:rPr>
              <a:t> of the mobile spine and in up to 90 percent of </a:t>
            </a:r>
            <a:r>
              <a:rPr lang="en-US" dirty="0" err="1" smtClean="0">
                <a:solidFill>
                  <a:srgbClr val="FFFF00"/>
                </a:solidFill>
              </a:rPr>
              <a:t>sacrococcygeal</a:t>
            </a:r>
            <a:r>
              <a:rPr lang="en-US" dirty="0" smtClean="0">
                <a:solidFill>
                  <a:srgbClr val="FFFF00"/>
                </a:solidFill>
              </a:rPr>
              <a:t> lesions.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Most </a:t>
            </a:r>
            <a:r>
              <a:rPr lang="en-US" dirty="0" err="1" smtClean="0">
                <a:solidFill>
                  <a:srgbClr val="FFFF00"/>
                </a:solidFill>
              </a:rPr>
              <a:t>chordomas</a:t>
            </a:r>
            <a:r>
              <a:rPr lang="en-US" dirty="0" smtClean="0">
                <a:solidFill>
                  <a:srgbClr val="FFFF00"/>
                </a:solidFill>
              </a:rPr>
              <a:t> are </a:t>
            </a:r>
            <a:r>
              <a:rPr lang="en-US" dirty="0" err="1" smtClean="0">
                <a:solidFill>
                  <a:srgbClr val="FFFF00"/>
                </a:solidFill>
              </a:rPr>
              <a:t>iso</a:t>
            </a:r>
            <a:r>
              <a:rPr lang="en-US" dirty="0" smtClean="0">
                <a:solidFill>
                  <a:srgbClr val="FFFF00"/>
                </a:solidFill>
              </a:rPr>
              <a:t>-or hypointense relative to muscle on T1WI. </a:t>
            </a:r>
          </a:p>
          <a:p>
            <a:r>
              <a:rPr lang="en-US" dirty="0" smtClean="0">
                <a:solidFill>
                  <a:srgbClr val="FFFF00"/>
                </a:solidFill>
              </a:rPr>
              <a:t>The focal areas of hemorrhage and high protein content of the </a:t>
            </a:r>
            <a:r>
              <a:rPr lang="en-US" dirty="0" err="1" smtClean="0">
                <a:solidFill>
                  <a:srgbClr val="FFFF00"/>
                </a:solidFill>
              </a:rPr>
              <a:t>myxoid</a:t>
            </a:r>
            <a:r>
              <a:rPr lang="en-US" dirty="0" smtClean="0">
                <a:solidFill>
                  <a:srgbClr val="FFFF00"/>
                </a:solidFill>
              </a:rPr>
              <a:t> and </a:t>
            </a:r>
            <a:r>
              <a:rPr lang="en-US" dirty="0" err="1" smtClean="0">
                <a:solidFill>
                  <a:srgbClr val="FFFF00"/>
                </a:solidFill>
              </a:rPr>
              <a:t>mucinous</a:t>
            </a:r>
            <a:r>
              <a:rPr lang="en-US" dirty="0" smtClean="0">
                <a:solidFill>
                  <a:srgbClr val="FFFF00"/>
                </a:solidFill>
              </a:rPr>
              <a:t> collections may account for the high signal intensity on T1WI.</a:t>
            </a:r>
          </a:p>
          <a:p>
            <a:r>
              <a:rPr lang="en-US" dirty="0" smtClean="0">
                <a:solidFill>
                  <a:srgbClr val="FFFF00"/>
                </a:solidFill>
              </a:rPr>
              <a:t>On T2WI, most </a:t>
            </a:r>
            <a:r>
              <a:rPr lang="en-US" dirty="0" err="1" smtClean="0">
                <a:solidFill>
                  <a:srgbClr val="FFFF00"/>
                </a:solidFill>
              </a:rPr>
              <a:t>chordomas</a:t>
            </a:r>
            <a:r>
              <a:rPr lang="en-US" dirty="0" smtClean="0">
                <a:solidFill>
                  <a:srgbClr val="FFFF00"/>
                </a:solidFill>
              </a:rPr>
              <a:t> have a high signal intensity due to the presence of their signature</a:t>
            </a:r>
            <a:r>
              <a:rPr lang="en-US" dirty="0" smtClean="0"/>
              <a:t> </a:t>
            </a:r>
            <a:r>
              <a:rPr lang="en-US" dirty="0" err="1" smtClean="0">
                <a:solidFill>
                  <a:srgbClr val="FFFF00"/>
                </a:solidFill>
              </a:rPr>
              <a:t>physaliphorous</a:t>
            </a:r>
            <a:r>
              <a:rPr lang="en-US" dirty="0" smtClean="0">
                <a:solidFill>
                  <a:srgbClr val="FFFF00"/>
                </a:solidFill>
              </a:rPr>
              <a:t> cells (clear cells with </a:t>
            </a:r>
            <a:r>
              <a:rPr lang="en-US" dirty="0" err="1" smtClean="0">
                <a:solidFill>
                  <a:srgbClr val="FFFF00"/>
                </a:solidFill>
              </a:rPr>
              <a:t>intracytoplasmic</a:t>
            </a:r>
            <a:r>
              <a:rPr lang="en-US" dirty="0" smtClean="0">
                <a:solidFill>
                  <a:srgbClr val="FFFF00"/>
                </a:solidFill>
              </a:rPr>
              <a:t> vacuoles and abundant </a:t>
            </a:r>
            <a:r>
              <a:rPr lang="en-US" dirty="0" err="1" smtClean="0">
                <a:solidFill>
                  <a:srgbClr val="FFFF00"/>
                </a:solidFill>
              </a:rPr>
              <a:t>mucin</a:t>
            </a:r>
            <a:r>
              <a:rPr lang="en-US" dirty="0" smtClean="0">
                <a:solidFill>
                  <a:srgbClr val="FFFF00"/>
                </a:solidFill>
              </a:rPr>
              <a:t>).</a:t>
            </a:r>
          </a:p>
          <a:p>
            <a:endParaRPr lang="en-US" dirty="0" smtClean="0"/>
          </a:p>
          <a:p>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solidFill>
                  <a:srgbClr val="FFFF00"/>
                </a:solidFill>
              </a:rPr>
              <a:t>The fibrous septa that divide the gelatinous components of the tumor are seen as areas of low signal intensity on T2WI. </a:t>
            </a:r>
          </a:p>
          <a:p>
            <a:r>
              <a:rPr lang="en-US" dirty="0" smtClean="0">
                <a:solidFill>
                  <a:srgbClr val="FFFF00"/>
                </a:solidFill>
              </a:rPr>
              <a:t>The presence of </a:t>
            </a:r>
            <a:r>
              <a:rPr lang="en-US" dirty="0" err="1" smtClean="0">
                <a:solidFill>
                  <a:srgbClr val="FFFF00"/>
                </a:solidFill>
              </a:rPr>
              <a:t>hemosiderin</a:t>
            </a:r>
            <a:r>
              <a:rPr lang="en-US" dirty="0" smtClean="0">
                <a:solidFill>
                  <a:srgbClr val="FFFF00"/>
                </a:solidFill>
              </a:rPr>
              <a:t> also accounts for the low signal intensity seen on T2WI. </a:t>
            </a:r>
          </a:p>
          <a:p>
            <a:r>
              <a:rPr lang="en-US" dirty="0" smtClean="0">
                <a:solidFill>
                  <a:srgbClr val="FFFF00"/>
                </a:solidFill>
              </a:rPr>
              <a:t>This MR imaging feature has been reported in 72 percent of </a:t>
            </a:r>
            <a:r>
              <a:rPr lang="en-US" dirty="0" err="1" smtClean="0">
                <a:solidFill>
                  <a:srgbClr val="FFFF00"/>
                </a:solidFill>
              </a:rPr>
              <a:t>sacrococcygeal</a:t>
            </a:r>
            <a:r>
              <a:rPr lang="en-US" dirty="0" smtClean="0">
                <a:solidFill>
                  <a:srgbClr val="FFFF00"/>
                </a:solidFill>
              </a:rPr>
              <a:t> </a:t>
            </a:r>
            <a:r>
              <a:rPr lang="en-US" dirty="0" err="1" smtClean="0">
                <a:solidFill>
                  <a:srgbClr val="FFFF00"/>
                </a:solidFill>
              </a:rPr>
              <a:t>chordomas</a:t>
            </a:r>
            <a:r>
              <a:rPr lang="en-US" dirty="0" smtClean="0">
                <a:solidFill>
                  <a:srgbClr val="FFFF00"/>
                </a:solidFill>
              </a:rPr>
              <a:t> but is rare in spinal </a:t>
            </a:r>
            <a:r>
              <a:rPr lang="en-US" dirty="0" err="1" smtClean="0">
                <a:solidFill>
                  <a:srgbClr val="FFFF00"/>
                </a:solidFill>
              </a:rPr>
              <a:t>chordomas</a:t>
            </a:r>
            <a:r>
              <a:rPr lang="en-US" dirty="0" smtClean="0">
                <a:solidFill>
                  <a:srgbClr val="FFFF00"/>
                </a:solidFill>
              </a:rPr>
              <a:t>.</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 After the injection of gadolinium-based contrast material, most tumors demonstrate moderate heterogeneous enhancement, but ring and arc enhancement and peripheral enhancement have also been described.</a:t>
            </a:r>
          </a:p>
          <a:p>
            <a:pPr>
              <a:buNone/>
            </a:pPr>
            <a:endParaRPr lang="en-US" dirty="0" smtClean="0">
              <a:solidFill>
                <a:srgbClr val="FFFF00"/>
              </a:solidFill>
            </a:endParaRPr>
          </a:p>
          <a:p>
            <a:r>
              <a:rPr lang="en-US" dirty="0" smtClean="0">
                <a:solidFill>
                  <a:srgbClr val="FFFF00"/>
                </a:solidFill>
              </a:rPr>
              <a:t> </a:t>
            </a:r>
            <a:r>
              <a:rPr lang="en-US" dirty="0" err="1" smtClean="0">
                <a:solidFill>
                  <a:srgbClr val="FFFF00"/>
                </a:solidFill>
              </a:rPr>
              <a:t>Chordomas</a:t>
            </a:r>
            <a:r>
              <a:rPr lang="en-US" dirty="0" smtClean="0">
                <a:solidFill>
                  <a:srgbClr val="FFFF00"/>
                </a:solidFill>
              </a:rPr>
              <a:t> generally have a poor prognosis due to local recurrence following resection.</a:t>
            </a:r>
            <a:endParaRPr lang="en-US" dirty="0">
              <a:solidFill>
                <a:srgbClr val="FFFF00"/>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FF"/>
                </a:solidFill>
              </a:rPr>
              <a:t>Chondrosarcoma</a:t>
            </a:r>
            <a:endParaRPr lang="en-US" dirty="0">
              <a:solidFill>
                <a:srgbClr val="FF00FF"/>
              </a:solidFill>
            </a:endParaRPr>
          </a:p>
        </p:txBody>
      </p:sp>
      <p:sp>
        <p:nvSpPr>
          <p:cNvPr id="3" name="Content Placeholder 2"/>
          <p:cNvSpPr>
            <a:spLocks noGrp="1"/>
          </p:cNvSpPr>
          <p:nvPr>
            <p:ph idx="1"/>
          </p:nvPr>
        </p:nvSpPr>
        <p:spPr/>
        <p:txBody>
          <a:bodyPr>
            <a:normAutofit fontScale="92500" lnSpcReduction="10000"/>
          </a:bodyPr>
          <a:lstStyle/>
          <a:p>
            <a:r>
              <a:rPr lang="en-US" dirty="0" err="1" smtClean="0">
                <a:solidFill>
                  <a:srgbClr val="FFFF00"/>
                </a:solidFill>
              </a:rPr>
              <a:t>Chondrosarcoma</a:t>
            </a:r>
            <a:r>
              <a:rPr lang="en-US" dirty="0" smtClean="0">
                <a:solidFill>
                  <a:srgbClr val="FFFF00"/>
                </a:solidFill>
              </a:rPr>
              <a:t> is a malignant cartilage-producing neoplasm. It is the second most common </a:t>
            </a:r>
            <a:r>
              <a:rPr lang="en-US" dirty="0" err="1" smtClean="0">
                <a:solidFill>
                  <a:srgbClr val="FFFF00"/>
                </a:solidFill>
              </a:rPr>
              <a:t>nonlymphoproliferative</a:t>
            </a:r>
            <a:r>
              <a:rPr lang="en-US" dirty="0" smtClean="0">
                <a:solidFill>
                  <a:srgbClr val="FFFF00"/>
                </a:solidFill>
              </a:rPr>
              <a:t> primary malignant tumor of the spine following </a:t>
            </a:r>
            <a:r>
              <a:rPr lang="en-US" dirty="0" err="1" smtClean="0">
                <a:solidFill>
                  <a:srgbClr val="FFFF00"/>
                </a:solidFill>
              </a:rPr>
              <a:t>chordoma</a:t>
            </a:r>
            <a:r>
              <a:rPr lang="en-US" dirty="0" smtClean="0">
                <a:solidFill>
                  <a:srgbClr val="FFFF00"/>
                </a:solidFill>
              </a:rPr>
              <a:t>. </a:t>
            </a:r>
          </a:p>
          <a:p>
            <a:r>
              <a:rPr lang="en-US" dirty="0" smtClean="0">
                <a:solidFill>
                  <a:srgbClr val="FFFF00"/>
                </a:solidFill>
              </a:rPr>
              <a:t>The patient may present with pain, neurological symptoms and a palpable mass.</a:t>
            </a:r>
          </a:p>
          <a:p>
            <a:r>
              <a:rPr lang="en-US" dirty="0" smtClean="0">
                <a:solidFill>
                  <a:srgbClr val="FFFF00"/>
                </a:solidFill>
              </a:rPr>
              <a:t>The peak incidence is in the fifth decade, with men affected two to four times more frequently than women. </a:t>
            </a:r>
          </a:p>
          <a:p>
            <a:pPr>
              <a:buNone/>
            </a:pP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FFFF00"/>
                </a:solidFill>
              </a:rPr>
              <a:t>The spine is affected in 3 percent to 12 percent of cases.</a:t>
            </a:r>
          </a:p>
          <a:p>
            <a:r>
              <a:rPr lang="en-US" dirty="0" err="1" smtClean="0">
                <a:solidFill>
                  <a:srgbClr val="FFFF00"/>
                </a:solidFill>
              </a:rPr>
              <a:t>Chondrosarcomas</a:t>
            </a:r>
            <a:r>
              <a:rPr lang="en-US" dirty="0" smtClean="0">
                <a:solidFill>
                  <a:srgbClr val="FFFF00"/>
                </a:solidFill>
              </a:rPr>
              <a:t> are seen at all levels of the spine, although the thoracic spine is the most common site. </a:t>
            </a:r>
          </a:p>
          <a:p>
            <a:r>
              <a:rPr lang="en-US" dirty="0" err="1" smtClean="0">
                <a:solidFill>
                  <a:srgbClr val="FFFF00"/>
                </a:solidFill>
              </a:rPr>
              <a:t>Chondrosarcoma</a:t>
            </a:r>
            <a:r>
              <a:rPr lang="en-US" dirty="0" smtClean="0">
                <a:solidFill>
                  <a:srgbClr val="FFFF00"/>
                </a:solidFill>
              </a:rPr>
              <a:t> originates in the vertebral body (15 percent of cases), posterior element (40%), or both (45%) at presentation.</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err="1" smtClean="0">
                <a:solidFill>
                  <a:srgbClr val="FFFF00"/>
                </a:solidFill>
              </a:rPr>
              <a:t>Chondrosarcoma</a:t>
            </a:r>
            <a:r>
              <a:rPr lang="en-US" dirty="0" smtClean="0">
                <a:solidFill>
                  <a:srgbClr val="FFFF00"/>
                </a:solidFill>
              </a:rPr>
              <a:t> of the spine is usually a relatively low-grade lesion (either grade 1 or grade 2), which likely accounts for the long-term survival of many patients. </a:t>
            </a:r>
          </a:p>
          <a:p>
            <a:r>
              <a:rPr lang="en-US" dirty="0" smtClean="0">
                <a:solidFill>
                  <a:srgbClr val="FFFF00"/>
                </a:solidFill>
              </a:rPr>
              <a:t>Most lesions represent primary </a:t>
            </a:r>
            <a:r>
              <a:rPr lang="en-US" dirty="0" err="1" smtClean="0">
                <a:solidFill>
                  <a:srgbClr val="FFFF00"/>
                </a:solidFill>
              </a:rPr>
              <a:t>chondrosarcoma</a:t>
            </a:r>
            <a:r>
              <a:rPr lang="en-US" dirty="0" smtClean="0">
                <a:solidFill>
                  <a:srgbClr val="FFFF00"/>
                </a:solidFill>
              </a:rPr>
              <a:t>; however, secondary </a:t>
            </a:r>
            <a:r>
              <a:rPr lang="en-US" dirty="0" err="1" smtClean="0">
                <a:solidFill>
                  <a:srgbClr val="FFFF00"/>
                </a:solidFill>
              </a:rPr>
              <a:t>chondrosarcoma</a:t>
            </a:r>
            <a:r>
              <a:rPr lang="en-US" dirty="0" smtClean="0">
                <a:solidFill>
                  <a:srgbClr val="FFFF00"/>
                </a:solidFill>
              </a:rPr>
              <a:t> may also occur when </a:t>
            </a:r>
            <a:r>
              <a:rPr lang="en-US" dirty="0" err="1" smtClean="0">
                <a:solidFill>
                  <a:srgbClr val="FFFF00"/>
                </a:solidFill>
              </a:rPr>
              <a:t>osteochondroma</a:t>
            </a:r>
            <a:r>
              <a:rPr lang="en-US" dirty="0" smtClean="0">
                <a:solidFill>
                  <a:srgbClr val="FFFF00"/>
                </a:solidFill>
              </a:rPr>
              <a:t> (solitary or multiple with hereditary multiple </a:t>
            </a:r>
            <a:r>
              <a:rPr lang="en-US" dirty="0" err="1" smtClean="0">
                <a:solidFill>
                  <a:srgbClr val="FFFF00"/>
                </a:solidFill>
              </a:rPr>
              <a:t>exostoses</a:t>
            </a:r>
            <a:r>
              <a:rPr lang="en-US" dirty="0" smtClean="0">
                <a:solidFill>
                  <a:srgbClr val="FFFF00"/>
                </a:solidFill>
              </a:rPr>
              <a:t>) undergoes malignant transformation.</a:t>
            </a:r>
          </a:p>
          <a:p>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err="1" smtClean="0">
                <a:solidFill>
                  <a:srgbClr val="FFFF00"/>
                </a:solidFill>
              </a:rPr>
              <a:t>Chondrosarcomas</a:t>
            </a:r>
            <a:r>
              <a:rPr lang="en-US" dirty="0" smtClean="0">
                <a:solidFill>
                  <a:srgbClr val="FFFF00"/>
                </a:solidFill>
              </a:rPr>
              <a:t> of the spine usually manifest as a large, calcified mass with bone destruction.</a:t>
            </a:r>
          </a:p>
          <a:p>
            <a:r>
              <a:rPr lang="en-US" dirty="0" smtClean="0">
                <a:solidFill>
                  <a:srgbClr val="FFFF00"/>
                </a:solidFill>
              </a:rPr>
              <a:t>The characteristic </a:t>
            </a:r>
            <a:r>
              <a:rPr lang="en-US" dirty="0" err="1" smtClean="0">
                <a:solidFill>
                  <a:srgbClr val="FFFF00"/>
                </a:solidFill>
              </a:rPr>
              <a:t>chondroid</a:t>
            </a:r>
            <a:r>
              <a:rPr lang="en-US" dirty="0" smtClean="0">
                <a:solidFill>
                  <a:srgbClr val="FFFF00"/>
                </a:solidFill>
              </a:rPr>
              <a:t> matrix mineralization (rings and arcs) may be evident on radiographs, but better evaluated with CT. </a:t>
            </a:r>
          </a:p>
          <a:p>
            <a:r>
              <a:rPr lang="en-US" dirty="0" smtClean="0">
                <a:solidFill>
                  <a:srgbClr val="FFFF00"/>
                </a:solidFill>
              </a:rPr>
              <a:t>Calcified matrix is detected as areas of signal void at MR imaging. </a:t>
            </a:r>
          </a:p>
          <a:p>
            <a:r>
              <a:rPr lang="en-US" dirty="0" smtClean="0">
                <a:solidFill>
                  <a:srgbClr val="FFFF00"/>
                </a:solidFill>
              </a:rPr>
              <a:t>The non-mineralized portion of the tumor has low attenuation on CT scans, low to intermediate signal intensity on T1WI and very high signal intensity on T2WI due to the high water content of hyaline cartilage.</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An enhancement pattern of rings and arcs at gadolinium-enhanced MR imaging reflects the </a:t>
            </a:r>
            <a:r>
              <a:rPr lang="en-US" dirty="0" err="1" smtClean="0">
                <a:solidFill>
                  <a:srgbClr val="FFFF00"/>
                </a:solidFill>
              </a:rPr>
              <a:t>lobulated</a:t>
            </a:r>
            <a:r>
              <a:rPr lang="en-US" dirty="0" smtClean="0">
                <a:solidFill>
                  <a:srgbClr val="FFFF00"/>
                </a:solidFill>
              </a:rPr>
              <a:t> growth pattern of these cartilaginous tumors. </a:t>
            </a:r>
          </a:p>
          <a:p>
            <a:r>
              <a:rPr lang="en-US" dirty="0" smtClean="0">
                <a:solidFill>
                  <a:srgbClr val="FFFF00"/>
                </a:solidFill>
              </a:rPr>
              <a:t>Extension through the intervertebral disk has been reported in 35 percent of cases. </a:t>
            </a:r>
          </a:p>
          <a:p>
            <a:r>
              <a:rPr lang="en-US" dirty="0" err="1" smtClean="0">
                <a:solidFill>
                  <a:srgbClr val="FFFF00"/>
                </a:solidFill>
              </a:rPr>
              <a:t>Chondrosarcomaarising</a:t>
            </a:r>
            <a:r>
              <a:rPr lang="en-US" dirty="0" smtClean="0">
                <a:solidFill>
                  <a:srgbClr val="FFFF00"/>
                </a:solidFill>
              </a:rPr>
              <a:t> from </a:t>
            </a:r>
            <a:r>
              <a:rPr lang="en-US" dirty="0" err="1" smtClean="0">
                <a:solidFill>
                  <a:srgbClr val="FFFF00"/>
                </a:solidFill>
              </a:rPr>
              <a:t>osteochondroma</a:t>
            </a:r>
            <a:r>
              <a:rPr lang="en-US" dirty="0" smtClean="0">
                <a:solidFill>
                  <a:srgbClr val="FFFF00"/>
                </a:solidFill>
              </a:rPr>
              <a:t> is seen as thickening at the peripheral cartilaginous cap and large masses may also develop at this site.</a:t>
            </a:r>
          </a:p>
          <a:p>
            <a:endParaRPr lang="en-US" dirty="0" smtClean="0"/>
          </a:p>
          <a:p>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FFFF00"/>
                </a:solidFill>
              </a:rPr>
              <a:t>Treatment of spinal </a:t>
            </a:r>
            <a:r>
              <a:rPr lang="en-US" dirty="0" err="1" smtClean="0">
                <a:solidFill>
                  <a:srgbClr val="FFFF00"/>
                </a:solidFill>
              </a:rPr>
              <a:t>chondrosarcoma</a:t>
            </a:r>
            <a:r>
              <a:rPr lang="en-US" dirty="0" smtClean="0">
                <a:solidFill>
                  <a:srgbClr val="FFFF00"/>
                </a:solidFill>
              </a:rPr>
              <a:t> is surgical resection and vertebral </a:t>
            </a:r>
            <a:r>
              <a:rPr lang="en-US" dirty="0" err="1" smtClean="0">
                <a:solidFill>
                  <a:srgbClr val="FFFF00"/>
                </a:solidFill>
              </a:rPr>
              <a:t>corpectomy</a:t>
            </a:r>
            <a:r>
              <a:rPr lang="en-US" dirty="0" smtClean="0">
                <a:solidFill>
                  <a:srgbClr val="FFFF00"/>
                </a:solidFill>
              </a:rPr>
              <a:t> with strut bone grafting may be necessary.</a:t>
            </a:r>
          </a:p>
          <a:p>
            <a:r>
              <a:rPr lang="en-US" dirty="0" smtClean="0">
                <a:solidFill>
                  <a:srgbClr val="FFFF00"/>
                </a:solidFill>
              </a:rPr>
              <a:t>Radiation therapy is also used as adjunct treatment, but its effectiveness is controversial.</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solidFill>
                  <a:srgbClr val="FF00FF"/>
                </a:solidFill>
              </a:rPr>
              <a:t>Imaging</a:t>
            </a:r>
            <a:endParaRPr lang="en-US" dirty="0">
              <a:solidFill>
                <a:srgbClr val="FF00FF"/>
              </a:solidFill>
            </a:endParaRPr>
          </a:p>
        </p:txBody>
      </p:sp>
      <p:sp>
        <p:nvSpPr>
          <p:cNvPr id="3" name="Content Placeholder 2"/>
          <p:cNvSpPr>
            <a:spLocks noGrp="1"/>
          </p:cNvSpPr>
          <p:nvPr>
            <p:ph idx="1"/>
          </p:nvPr>
        </p:nvSpPr>
        <p:spPr>
          <a:xfrm>
            <a:off x="381000" y="1371600"/>
            <a:ext cx="8382000" cy="5181600"/>
          </a:xfrm>
        </p:spPr>
        <p:txBody>
          <a:bodyPr>
            <a:normAutofit/>
          </a:bodyPr>
          <a:lstStyle/>
          <a:p>
            <a:r>
              <a:rPr lang="en-US" sz="2600" dirty="0" smtClean="0">
                <a:solidFill>
                  <a:srgbClr val="FFFF00"/>
                </a:solidFill>
              </a:rPr>
              <a:t>On </a:t>
            </a:r>
            <a:r>
              <a:rPr lang="en-US" sz="2600" dirty="0" smtClean="0">
                <a:solidFill>
                  <a:srgbClr val="FF0000"/>
                </a:solidFill>
              </a:rPr>
              <a:t>MRI</a:t>
            </a:r>
            <a:r>
              <a:rPr lang="en-US" sz="2600" dirty="0" smtClean="0">
                <a:solidFill>
                  <a:srgbClr val="FFFF00"/>
                </a:solidFill>
              </a:rPr>
              <a:t>, </a:t>
            </a:r>
            <a:r>
              <a:rPr lang="en-US" sz="2600" dirty="0" err="1" smtClean="0">
                <a:solidFill>
                  <a:srgbClr val="FFFF00"/>
                </a:solidFill>
              </a:rPr>
              <a:t>iso</a:t>
            </a:r>
            <a:r>
              <a:rPr lang="en-US" sz="2600" dirty="0" smtClean="0">
                <a:solidFill>
                  <a:srgbClr val="FFFF00"/>
                </a:solidFill>
              </a:rPr>
              <a:t>- to hypointense on T1WI and hyperintense on T2WI.</a:t>
            </a:r>
          </a:p>
          <a:p>
            <a:r>
              <a:rPr lang="en-US" sz="2600" dirty="0" err="1" smtClean="0">
                <a:solidFill>
                  <a:srgbClr val="FFFF00"/>
                </a:solidFill>
              </a:rPr>
              <a:t>Ependymomas</a:t>
            </a:r>
            <a:r>
              <a:rPr lang="en-US" sz="2600" dirty="0" smtClean="0">
                <a:solidFill>
                  <a:srgbClr val="FFFF00"/>
                </a:solidFill>
              </a:rPr>
              <a:t> tend to produce symmetric spinal cord expansion and usually have solid and cystic components. </a:t>
            </a:r>
          </a:p>
          <a:p>
            <a:r>
              <a:rPr lang="en-US" sz="2600" dirty="0" smtClean="0">
                <a:solidFill>
                  <a:srgbClr val="FFFF00"/>
                </a:solidFill>
              </a:rPr>
              <a:t>Cysts can be </a:t>
            </a:r>
            <a:r>
              <a:rPr lang="en-US" sz="2600" dirty="0" err="1" smtClean="0">
                <a:solidFill>
                  <a:srgbClr val="FFFF00"/>
                </a:solidFill>
              </a:rPr>
              <a:t>intratumoral</a:t>
            </a:r>
            <a:r>
              <a:rPr lang="en-US" sz="2600" dirty="0" smtClean="0">
                <a:solidFill>
                  <a:srgbClr val="FFFF00"/>
                </a:solidFill>
              </a:rPr>
              <a:t>, located within the solid tumor, or </a:t>
            </a:r>
            <a:r>
              <a:rPr lang="en-US" sz="2600" dirty="0" err="1" smtClean="0">
                <a:solidFill>
                  <a:srgbClr val="FFFF00"/>
                </a:solidFill>
              </a:rPr>
              <a:t>peritumoral</a:t>
            </a:r>
            <a:r>
              <a:rPr lang="en-US" sz="2600" dirty="0" smtClean="0">
                <a:solidFill>
                  <a:srgbClr val="FFFF00"/>
                </a:solidFill>
              </a:rPr>
              <a:t> (polar), occurring at the cranial or caudal aspects of the tumor. </a:t>
            </a:r>
          </a:p>
          <a:p>
            <a:r>
              <a:rPr lang="en-US" sz="2600" dirty="0" smtClean="0">
                <a:solidFill>
                  <a:srgbClr val="FFFF00"/>
                </a:solidFill>
              </a:rPr>
              <a:t>These cysts are not specific for </a:t>
            </a:r>
            <a:r>
              <a:rPr lang="en-US" sz="2600" dirty="0" err="1" smtClean="0">
                <a:solidFill>
                  <a:srgbClr val="FFFF00"/>
                </a:solidFill>
              </a:rPr>
              <a:t>ependymomas</a:t>
            </a:r>
            <a:r>
              <a:rPr lang="en-US" sz="2600" dirty="0" smtClean="0">
                <a:solidFill>
                  <a:srgbClr val="FFFF00"/>
                </a:solidFill>
              </a:rPr>
              <a:t> and can be seen with </a:t>
            </a:r>
            <a:r>
              <a:rPr lang="en-US" sz="2600" dirty="0" err="1" smtClean="0">
                <a:solidFill>
                  <a:srgbClr val="FFFF00"/>
                </a:solidFill>
              </a:rPr>
              <a:t>astrocytomas</a:t>
            </a:r>
            <a:r>
              <a:rPr lang="en-US" sz="2600" dirty="0" smtClean="0">
                <a:solidFill>
                  <a:srgbClr val="FFFF00"/>
                </a:solidFill>
              </a:rPr>
              <a:t>, </a:t>
            </a:r>
            <a:r>
              <a:rPr lang="en-US" sz="2600" dirty="0" err="1" smtClean="0">
                <a:solidFill>
                  <a:srgbClr val="FFFF00"/>
                </a:solidFill>
              </a:rPr>
              <a:t>hemangioblastomas</a:t>
            </a:r>
            <a:r>
              <a:rPr lang="en-US" sz="2600" dirty="0" smtClean="0">
                <a:solidFill>
                  <a:srgbClr val="FFFF00"/>
                </a:solidFill>
              </a:rPr>
              <a:t> and </a:t>
            </a:r>
            <a:r>
              <a:rPr lang="en-US" sz="2600" dirty="0" err="1" smtClean="0">
                <a:solidFill>
                  <a:srgbClr val="FFFF00"/>
                </a:solidFill>
              </a:rPr>
              <a:t>gangliogliomas</a:t>
            </a:r>
            <a:r>
              <a:rPr lang="en-US" sz="2600" dirty="0" smtClean="0">
                <a:solidFill>
                  <a:srgbClr val="FFFF00"/>
                </a:solidFill>
              </a:rPr>
              <a:t>. </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FF"/>
                </a:solidFill>
              </a:rPr>
              <a:t>Chondroblastoma</a:t>
            </a:r>
            <a:endParaRPr lang="en-US" dirty="0">
              <a:solidFill>
                <a:srgbClr val="FF00FF"/>
              </a:solidFill>
            </a:endParaRPr>
          </a:p>
        </p:txBody>
      </p:sp>
      <p:sp>
        <p:nvSpPr>
          <p:cNvPr id="3" name="Content Placeholder 2"/>
          <p:cNvSpPr>
            <a:spLocks noGrp="1"/>
          </p:cNvSpPr>
          <p:nvPr>
            <p:ph idx="1"/>
          </p:nvPr>
        </p:nvSpPr>
        <p:spPr/>
        <p:txBody>
          <a:bodyPr>
            <a:normAutofit fontScale="85000" lnSpcReduction="10000"/>
          </a:bodyPr>
          <a:lstStyle/>
          <a:p>
            <a:r>
              <a:rPr lang="en-US" dirty="0" err="1" smtClean="0">
                <a:solidFill>
                  <a:srgbClr val="FFFF00"/>
                </a:solidFill>
              </a:rPr>
              <a:t>Chondroblastoma</a:t>
            </a:r>
            <a:r>
              <a:rPr lang="en-US" dirty="0" smtClean="0">
                <a:solidFill>
                  <a:srgbClr val="FFFF00"/>
                </a:solidFill>
              </a:rPr>
              <a:t> is a benign cartilaginous neoplasm with a predilection for the growing skeleton. </a:t>
            </a:r>
          </a:p>
          <a:p>
            <a:r>
              <a:rPr lang="en-US" dirty="0" err="1" smtClean="0">
                <a:solidFill>
                  <a:srgbClr val="FFFF00"/>
                </a:solidFill>
              </a:rPr>
              <a:t>Chondroblastoma</a:t>
            </a:r>
            <a:r>
              <a:rPr lang="en-US" dirty="0" smtClean="0">
                <a:solidFill>
                  <a:srgbClr val="FFFF00"/>
                </a:solidFill>
              </a:rPr>
              <a:t> of the vertebral column presents in the third decade of life, a decade later than its </a:t>
            </a:r>
            <a:r>
              <a:rPr lang="en-US" dirty="0" err="1" smtClean="0">
                <a:solidFill>
                  <a:srgbClr val="FFFF00"/>
                </a:solidFill>
              </a:rPr>
              <a:t>appendicular</a:t>
            </a:r>
            <a:r>
              <a:rPr lang="en-US" dirty="0" smtClean="0">
                <a:solidFill>
                  <a:srgbClr val="FFFF00"/>
                </a:solidFill>
              </a:rPr>
              <a:t> counterpart. </a:t>
            </a:r>
          </a:p>
          <a:p>
            <a:r>
              <a:rPr lang="en-US" dirty="0" smtClean="0">
                <a:solidFill>
                  <a:srgbClr val="FFFF00"/>
                </a:solidFill>
              </a:rPr>
              <a:t>There is a male predominance(2-3:1, male-to-female ratio). </a:t>
            </a:r>
          </a:p>
          <a:p>
            <a:r>
              <a:rPr lang="en-US" dirty="0" smtClean="0">
                <a:solidFill>
                  <a:srgbClr val="FFFF00"/>
                </a:solidFill>
              </a:rPr>
              <a:t>Back pain is the most common symptom. However, neurologic symptoms may occur when the spinal canal or foramina are invaded.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rPr>
              <a:t>The tumor involves the vertebral body and posterior elements.68</a:t>
            </a:r>
          </a:p>
          <a:p>
            <a:r>
              <a:rPr lang="en-US" dirty="0" smtClean="0">
                <a:solidFill>
                  <a:srgbClr val="FFFF00"/>
                </a:solidFill>
              </a:rPr>
              <a:t>The tumor shows aggressive features at imaging, with bone destruction and a soft-tissue mass but no surrounding bone edema.</a:t>
            </a:r>
          </a:p>
          <a:p>
            <a:r>
              <a:rPr lang="en-US" dirty="0" smtClean="0">
                <a:solidFill>
                  <a:srgbClr val="FFFF00"/>
                </a:solidFill>
              </a:rPr>
              <a:t>In other cases, CT</a:t>
            </a:r>
            <a:r>
              <a:rPr lang="en-US" dirty="0" smtClean="0"/>
              <a:t> </a:t>
            </a:r>
            <a:r>
              <a:rPr lang="en-US" dirty="0" smtClean="0">
                <a:solidFill>
                  <a:srgbClr val="FFFF00"/>
                </a:solidFill>
              </a:rPr>
              <a:t>may demonstrate a geographic lesion with</a:t>
            </a:r>
            <a:r>
              <a:rPr lang="en-US" dirty="0" smtClean="0"/>
              <a:t> </a:t>
            </a:r>
            <a:r>
              <a:rPr lang="en-US" dirty="0" smtClean="0">
                <a:solidFill>
                  <a:srgbClr val="FFFF00"/>
                </a:solidFill>
              </a:rPr>
              <a:t>sclerotic borders.67 Most lesions have hypointense areas on T2WI.</a:t>
            </a:r>
          </a:p>
          <a:p>
            <a:r>
              <a:rPr lang="en-US" dirty="0" smtClean="0">
                <a:solidFill>
                  <a:srgbClr val="FFFF00"/>
                </a:solidFill>
              </a:rPr>
              <a:t>Low signal intensity on T2-WI is associated with immature </a:t>
            </a:r>
            <a:r>
              <a:rPr lang="en-US" dirty="0" err="1" smtClean="0">
                <a:solidFill>
                  <a:srgbClr val="FFFF00"/>
                </a:solidFill>
              </a:rPr>
              <a:t>chondroid</a:t>
            </a:r>
            <a:r>
              <a:rPr lang="en-US" dirty="0" smtClean="0">
                <a:solidFill>
                  <a:srgbClr val="FFFF00"/>
                </a:solidFill>
              </a:rPr>
              <a:t> matrix, </a:t>
            </a:r>
            <a:r>
              <a:rPr lang="en-US" dirty="0" err="1" smtClean="0">
                <a:solidFill>
                  <a:srgbClr val="FFFF00"/>
                </a:solidFill>
              </a:rPr>
              <a:t>hypercellularity</a:t>
            </a:r>
            <a:r>
              <a:rPr lang="en-US" dirty="0" smtClean="0">
                <a:solidFill>
                  <a:srgbClr val="FFFF00"/>
                </a:solidFill>
              </a:rPr>
              <a:t>, calcifications and </a:t>
            </a:r>
            <a:r>
              <a:rPr lang="en-US" dirty="0" err="1" smtClean="0">
                <a:solidFill>
                  <a:srgbClr val="FFFF00"/>
                </a:solidFill>
              </a:rPr>
              <a:t>hemosiderin</a:t>
            </a:r>
            <a:r>
              <a:rPr lang="en-US" dirty="0" smtClean="0">
                <a:solidFill>
                  <a:srgbClr val="FFFF00"/>
                </a:solidFill>
              </a:rPr>
              <a:t> at </a:t>
            </a:r>
            <a:r>
              <a:rPr lang="en-US" dirty="0" err="1" smtClean="0">
                <a:solidFill>
                  <a:srgbClr val="FFFF00"/>
                </a:solidFill>
              </a:rPr>
              <a:t>histologic</a:t>
            </a:r>
            <a:r>
              <a:rPr lang="en-US" dirty="0" smtClean="0">
                <a:solidFill>
                  <a:srgbClr val="FFFF00"/>
                </a:solidFill>
              </a:rPr>
              <a:t> analysis.</a:t>
            </a:r>
          </a:p>
          <a:p>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EPIDURAL LESIONS</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None/>
            </a:pPr>
            <a:r>
              <a:rPr lang="en-US" dirty="0" err="1" smtClean="0">
                <a:solidFill>
                  <a:srgbClr val="FF00FF"/>
                </a:solidFill>
              </a:rPr>
              <a:t>Angiolipoma</a:t>
            </a:r>
            <a:endParaRPr lang="en-US" dirty="0" smtClean="0">
              <a:solidFill>
                <a:srgbClr val="FF00FF"/>
              </a:solidFill>
            </a:endParaRPr>
          </a:p>
          <a:p>
            <a:r>
              <a:rPr lang="en-US" dirty="0" smtClean="0">
                <a:solidFill>
                  <a:srgbClr val="FFFF00"/>
                </a:solidFill>
              </a:rPr>
              <a:t>Spinal </a:t>
            </a:r>
            <a:r>
              <a:rPr lang="en-US" dirty="0" err="1" smtClean="0">
                <a:solidFill>
                  <a:srgbClr val="FFFF00"/>
                </a:solidFill>
              </a:rPr>
              <a:t>angiolipomas</a:t>
            </a:r>
            <a:r>
              <a:rPr lang="en-US" dirty="0" smtClean="0">
                <a:solidFill>
                  <a:srgbClr val="FFFF00"/>
                </a:solidFill>
              </a:rPr>
              <a:t> are rare lesions usually found in the epidural space of the thoracic spine.</a:t>
            </a:r>
          </a:p>
          <a:p>
            <a:r>
              <a:rPr lang="en-US" dirty="0" smtClean="0">
                <a:solidFill>
                  <a:srgbClr val="FFFF00"/>
                </a:solidFill>
              </a:rPr>
              <a:t>Mean age of occurrence is 9 years (range 10 days-85 years) with most patients presenting with slowly progressive symptoms of spinal cord compression. </a:t>
            </a:r>
          </a:p>
          <a:p>
            <a:r>
              <a:rPr lang="en-US" dirty="0" smtClean="0">
                <a:solidFill>
                  <a:srgbClr val="FFFF00"/>
                </a:solidFill>
              </a:rPr>
              <a:t>Most of these lesions are found in adults and in the thoracic region.</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FFFF00"/>
                </a:solidFill>
              </a:rPr>
              <a:t>Spinal </a:t>
            </a:r>
            <a:r>
              <a:rPr lang="en-US" dirty="0" err="1" smtClean="0">
                <a:solidFill>
                  <a:srgbClr val="FFFF00"/>
                </a:solidFill>
              </a:rPr>
              <a:t>angiolipomas</a:t>
            </a:r>
            <a:r>
              <a:rPr lang="en-US" dirty="0" smtClean="0">
                <a:solidFill>
                  <a:srgbClr val="FFFF00"/>
                </a:solidFill>
              </a:rPr>
              <a:t> are typically located in the posterior and lateral aspects of the epidural space. However, infiltrating forms of tumor are generally in the anterior epidural space. </a:t>
            </a:r>
          </a:p>
          <a:p>
            <a:r>
              <a:rPr lang="en-US" dirty="0" smtClean="0">
                <a:solidFill>
                  <a:srgbClr val="FFFF00"/>
                </a:solidFill>
              </a:rPr>
              <a:t>On MRI, </a:t>
            </a:r>
            <a:r>
              <a:rPr lang="en-US" dirty="0" err="1" smtClean="0">
                <a:solidFill>
                  <a:srgbClr val="FFFF00"/>
                </a:solidFill>
              </a:rPr>
              <a:t>angiolipomas</a:t>
            </a:r>
            <a:r>
              <a:rPr lang="en-US" dirty="0" smtClean="0">
                <a:solidFill>
                  <a:srgbClr val="FFFF00"/>
                </a:solidFill>
              </a:rPr>
              <a:t> are predominantly hyperintense on T1WI and inhomogeneous owing to interspersed vascular elements.</a:t>
            </a:r>
          </a:p>
          <a:p>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FFFF00"/>
                </a:solidFill>
              </a:rPr>
              <a:t>A high vascular content is correlated with the presence of large hypointense regions on T1WI. </a:t>
            </a:r>
          </a:p>
          <a:p>
            <a:r>
              <a:rPr lang="en-US" dirty="0" smtClean="0">
                <a:solidFill>
                  <a:srgbClr val="FFFF00"/>
                </a:solidFill>
              </a:rPr>
              <a:t>These masses are hyperintense on T2WI.</a:t>
            </a:r>
          </a:p>
          <a:p>
            <a:r>
              <a:rPr lang="en-US" dirty="0" smtClean="0">
                <a:solidFill>
                  <a:srgbClr val="FFFF00"/>
                </a:solidFill>
              </a:rPr>
              <a:t>The larger tumors may result in compression of the spinal cord. </a:t>
            </a:r>
          </a:p>
          <a:p>
            <a:r>
              <a:rPr lang="en-US" dirty="0" err="1" smtClean="0">
                <a:solidFill>
                  <a:srgbClr val="FFFF00"/>
                </a:solidFill>
              </a:rPr>
              <a:t>Intramedullary</a:t>
            </a:r>
            <a:r>
              <a:rPr lang="en-US" dirty="0" smtClean="0">
                <a:solidFill>
                  <a:srgbClr val="FFFF00"/>
                </a:solidFill>
              </a:rPr>
              <a:t> </a:t>
            </a:r>
            <a:r>
              <a:rPr lang="en-US" dirty="0" err="1" smtClean="0">
                <a:solidFill>
                  <a:srgbClr val="FFFF00"/>
                </a:solidFill>
              </a:rPr>
              <a:t>angiolipomas</a:t>
            </a:r>
            <a:r>
              <a:rPr lang="en-US" dirty="0" smtClean="0">
                <a:solidFill>
                  <a:srgbClr val="FFFF00"/>
                </a:solidFill>
              </a:rPr>
              <a:t> have been rarely described.</a:t>
            </a:r>
          </a:p>
          <a:p>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11" name="Picture 4"/>
          <p:cNvPicPr>
            <a:picLocks noChangeAspect="1" noChangeArrowheads="1"/>
          </p:cNvPicPr>
          <p:nvPr/>
        </p:nvPicPr>
        <p:blipFill>
          <a:blip r:embed="rId3"/>
          <a:srcRect/>
          <a:stretch>
            <a:fillRect/>
          </a:stretch>
        </p:blipFill>
        <p:spPr bwMode="auto">
          <a:xfrm>
            <a:off x="381000" y="0"/>
            <a:ext cx="3038475" cy="3648075"/>
          </a:xfrm>
          <a:prstGeom prst="rect">
            <a:avLst/>
          </a:prstGeom>
          <a:noFill/>
          <a:ln w="9525">
            <a:noFill/>
            <a:miter lim="800000"/>
            <a:headEnd/>
            <a:tailEnd/>
          </a:ln>
          <a:effectLst/>
        </p:spPr>
      </p:pic>
      <p:pic>
        <p:nvPicPr>
          <p:cNvPr id="12" name="Picture 5"/>
          <p:cNvPicPr>
            <a:picLocks noChangeAspect="1" noChangeArrowheads="1"/>
          </p:cNvPicPr>
          <p:nvPr/>
        </p:nvPicPr>
        <p:blipFill>
          <a:blip r:embed="rId4"/>
          <a:srcRect/>
          <a:stretch>
            <a:fillRect/>
          </a:stretch>
        </p:blipFill>
        <p:spPr bwMode="auto">
          <a:xfrm>
            <a:off x="3429000" y="0"/>
            <a:ext cx="3533775" cy="3648075"/>
          </a:xfrm>
          <a:prstGeom prst="rect">
            <a:avLst/>
          </a:prstGeom>
          <a:noFill/>
          <a:ln w="9525">
            <a:noFill/>
            <a:miter lim="800000"/>
            <a:headEnd/>
            <a:tailEnd/>
          </a:ln>
          <a:effectLst/>
        </p:spPr>
      </p:pic>
      <p:pic>
        <p:nvPicPr>
          <p:cNvPr id="13" name="Picture 6"/>
          <p:cNvPicPr>
            <a:picLocks noChangeAspect="1" noChangeArrowheads="1"/>
          </p:cNvPicPr>
          <p:nvPr/>
        </p:nvPicPr>
        <p:blipFill>
          <a:blip r:embed="rId5"/>
          <a:srcRect/>
          <a:stretch>
            <a:fillRect/>
          </a:stretch>
        </p:blipFill>
        <p:spPr bwMode="auto">
          <a:xfrm>
            <a:off x="2133600" y="3655391"/>
            <a:ext cx="2209800" cy="3202609"/>
          </a:xfrm>
          <a:prstGeom prst="rect">
            <a:avLst/>
          </a:prstGeom>
          <a:noFill/>
          <a:ln w="9525">
            <a:noFill/>
            <a:miter lim="800000"/>
            <a:headEnd/>
            <a:tailEnd/>
          </a:ln>
          <a:effectLst/>
        </p:spPr>
      </p:pic>
      <p:pic>
        <p:nvPicPr>
          <p:cNvPr id="14" name="Picture 7"/>
          <p:cNvPicPr>
            <a:picLocks noChangeAspect="1" noChangeArrowheads="1"/>
          </p:cNvPicPr>
          <p:nvPr/>
        </p:nvPicPr>
        <p:blipFill>
          <a:blip r:embed="rId6"/>
          <a:srcRect/>
          <a:stretch>
            <a:fillRect/>
          </a:stretch>
        </p:blipFill>
        <p:spPr bwMode="auto">
          <a:xfrm>
            <a:off x="4800600" y="3657600"/>
            <a:ext cx="2430781" cy="3200400"/>
          </a:xfrm>
          <a:prstGeom prst="rect">
            <a:avLst/>
          </a:prstGeom>
          <a:noFill/>
          <a:ln w="9525">
            <a:noFill/>
            <a:miter lim="800000"/>
            <a:headEnd/>
            <a:tailEnd/>
          </a:ln>
          <a:effec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8" name="Content Placeholder 7"/>
          <p:cNvSpPr>
            <a:spLocks noGrp="1"/>
          </p:cNvSpPr>
          <p:nvPr>
            <p:ph idx="1"/>
          </p:nvPr>
        </p:nvSpPr>
        <p:spPr/>
        <p:txBody>
          <a:bodyPr/>
          <a:lstStyle/>
          <a:p>
            <a:endParaRPr lang="en-US" dirty="0"/>
          </a:p>
        </p:txBody>
      </p:sp>
      <p:pic>
        <p:nvPicPr>
          <p:cNvPr id="9" name="Picture 2"/>
          <p:cNvPicPr>
            <a:picLocks noChangeAspect="1" noChangeArrowheads="1"/>
          </p:cNvPicPr>
          <p:nvPr/>
        </p:nvPicPr>
        <p:blipFill>
          <a:blip r:embed="rId3"/>
          <a:srcRect/>
          <a:stretch>
            <a:fillRect/>
          </a:stretch>
        </p:blipFill>
        <p:spPr bwMode="auto">
          <a:xfrm>
            <a:off x="685800" y="228600"/>
            <a:ext cx="2238375" cy="4286250"/>
          </a:xfrm>
          <a:prstGeom prst="rect">
            <a:avLst/>
          </a:prstGeom>
          <a:noFill/>
          <a:ln w="9525">
            <a:noFill/>
            <a:miter lim="800000"/>
            <a:headEnd/>
            <a:tailEnd/>
          </a:ln>
          <a:effectLst/>
        </p:spPr>
      </p:pic>
      <p:pic>
        <p:nvPicPr>
          <p:cNvPr id="10" name="Picture 3"/>
          <p:cNvPicPr>
            <a:picLocks noChangeAspect="1" noChangeArrowheads="1"/>
          </p:cNvPicPr>
          <p:nvPr/>
        </p:nvPicPr>
        <p:blipFill>
          <a:blip r:embed="rId4"/>
          <a:srcRect/>
          <a:stretch>
            <a:fillRect/>
          </a:stretch>
        </p:blipFill>
        <p:spPr bwMode="auto">
          <a:xfrm>
            <a:off x="2971800" y="990600"/>
            <a:ext cx="2305050" cy="4286250"/>
          </a:xfrm>
          <a:prstGeom prst="rect">
            <a:avLst/>
          </a:prstGeom>
          <a:noFill/>
          <a:ln w="9525">
            <a:noFill/>
            <a:miter lim="800000"/>
            <a:headEnd/>
            <a:tailEnd/>
          </a:ln>
          <a:effectLst/>
        </p:spPr>
      </p:pic>
      <p:pic>
        <p:nvPicPr>
          <p:cNvPr id="11" name="Picture 4"/>
          <p:cNvPicPr>
            <a:picLocks noChangeAspect="1" noChangeArrowheads="1"/>
          </p:cNvPicPr>
          <p:nvPr/>
        </p:nvPicPr>
        <p:blipFill>
          <a:blip r:embed="rId5"/>
          <a:srcRect/>
          <a:stretch>
            <a:fillRect/>
          </a:stretch>
        </p:blipFill>
        <p:spPr bwMode="auto">
          <a:xfrm>
            <a:off x="5334000" y="2438400"/>
            <a:ext cx="1962150" cy="4286250"/>
          </a:xfrm>
          <a:prstGeom prst="rect">
            <a:avLst/>
          </a:prstGeom>
          <a:noFill/>
          <a:ln w="9525">
            <a:noFill/>
            <a:miter lim="800000"/>
            <a:headEnd/>
            <a:tailEnd/>
          </a:ln>
          <a:effec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FF"/>
                </a:solidFill>
              </a:rPr>
              <a:t>Epidural </a:t>
            </a:r>
            <a:r>
              <a:rPr lang="en-US" dirty="0" err="1" smtClean="0">
                <a:solidFill>
                  <a:srgbClr val="FF00FF"/>
                </a:solidFill>
              </a:rPr>
              <a:t>Lipomatosis</a:t>
            </a:r>
            <a:endParaRPr lang="en-US" dirty="0">
              <a:solidFill>
                <a:srgbClr val="FF00FF"/>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rPr>
              <a:t>This entity, although not a tumor, may behave as one and result in compression of neural elements and thus is discussed here. </a:t>
            </a:r>
          </a:p>
          <a:p>
            <a:r>
              <a:rPr lang="en-US" dirty="0" smtClean="0">
                <a:solidFill>
                  <a:srgbClr val="FFFF00"/>
                </a:solidFill>
              </a:rPr>
              <a:t>The most common cause of epidural </a:t>
            </a:r>
            <a:r>
              <a:rPr lang="en-US" dirty="0" err="1" smtClean="0">
                <a:solidFill>
                  <a:srgbClr val="FFFF00"/>
                </a:solidFill>
              </a:rPr>
              <a:t>lipomatosis</a:t>
            </a:r>
            <a:r>
              <a:rPr lang="en-US" dirty="0" smtClean="0">
                <a:solidFill>
                  <a:srgbClr val="FFFF00"/>
                </a:solidFill>
              </a:rPr>
              <a:t> is prolonged therapy with </a:t>
            </a:r>
            <a:r>
              <a:rPr lang="en-US" dirty="0" err="1" smtClean="0">
                <a:solidFill>
                  <a:srgbClr val="FFFF00"/>
                </a:solidFill>
              </a:rPr>
              <a:t>glucocorticoids</a:t>
            </a:r>
            <a:r>
              <a:rPr lang="en-US" dirty="0" smtClean="0">
                <a:solidFill>
                  <a:srgbClr val="FFFF00"/>
                </a:solidFill>
              </a:rPr>
              <a:t>, only a very few cases are related to endogenous Cushing’s syndrome.</a:t>
            </a:r>
          </a:p>
          <a:p>
            <a:r>
              <a:rPr lang="en-US" dirty="0" smtClean="0">
                <a:solidFill>
                  <a:srgbClr val="FFFF00"/>
                </a:solidFill>
              </a:rPr>
              <a:t>Epidural </a:t>
            </a:r>
            <a:r>
              <a:rPr lang="en-US" dirty="0" err="1" smtClean="0">
                <a:solidFill>
                  <a:srgbClr val="FFFF00"/>
                </a:solidFill>
              </a:rPr>
              <a:t>lipomatosis</a:t>
            </a:r>
            <a:r>
              <a:rPr lang="en-US" dirty="0" smtClean="0">
                <a:solidFill>
                  <a:srgbClr val="FFFF00"/>
                </a:solidFill>
              </a:rPr>
              <a:t> may also be seen in morbidly obese patients. In this rare entity, there is hypertrophy of normal epidural fat, particularly in the dorsal aspects of the thoracic spine and less commonly in the lumbar region. </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The most common symptom is back pain, but compression of the spinal cord may occur. If the fat grows at the level of neural foramina, </a:t>
            </a:r>
            <a:r>
              <a:rPr lang="en-US" dirty="0" err="1" smtClean="0">
                <a:solidFill>
                  <a:srgbClr val="FFFF00"/>
                </a:solidFill>
              </a:rPr>
              <a:t>radiculopathies</a:t>
            </a:r>
            <a:r>
              <a:rPr lang="en-US" dirty="0" smtClean="0">
                <a:solidFill>
                  <a:srgbClr val="FFFF00"/>
                </a:solidFill>
              </a:rPr>
              <a:t> also occur.</a:t>
            </a:r>
          </a:p>
          <a:p>
            <a:r>
              <a:rPr lang="en-US" dirty="0" smtClean="0">
                <a:solidFill>
                  <a:srgbClr val="FFFF00"/>
                </a:solidFill>
              </a:rPr>
              <a:t>The typical MRI appearance of epidural </a:t>
            </a:r>
            <a:r>
              <a:rPr lang="en-US" dirty="0" err="1" smtClean="0">
                <a:solidFill>
                  <a:srgbClr val="FFFF00"/>
                </a:solidFill>
              </a:rPr>
              <a:t>lipomatosis</a:t>
            </a:r>
            <a:r>
              <a:rPr lang="en-US" dirty="0" smtClean="0">
                <a:solidFill>
                  <a:srgbClr val="FFFF00"/>
                </a:solidFill>
              </a:rPr>
              <a:t> is that of excessive bright </a:t>
            </a:r>
            <a:r>
              <a:rPr lang="en-US" dirty="0" err="1" smtClean="0">
                <a:solidFill>
                  <a:srgbClr val="FFFF00"/>
                </a:solidFill>
              </a:rPr>
              <a:t>Tl</a:t>
            </a:r>
            <a:r>
              <a:rPr lang="en-US" dirty="0" smtClean="0">
                <a:solidFill>
                  <a:srgbClr val="FFFF00"/>
                </a:solidFill>
              </a:rPr>
              <a:t> fat (&gt;5 to 6 mm) in the posterior aspect of the canal on sagittal images. </a:t>
            </a:r>
          </a:p>
          <a:p>
            <a:r>
              <a:rPr lang="en-US" dirty="0" smtClean="0">
                <a:solidFill>
                  <a:srgbClr val="FFFF00"/>
                </a:solidFill>
              </a:rPr>
              <a:t>The subarachnoid spaces are narrowed and the thoracic spinal cord appears thin.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FFFF00"/>
                </a:solidFill>
              </a:rPr>
              <a:t>The superior and inferior aspects of the </a:t>
            </a:r>
            <a:r>
              <a:rPr lang="en-US" dirty="0" err="1" smtClean="0">
                <a:solidFill>
                  <a:srgbClr val="FFFF00"/>
                </a:solidFill>
              </a:rPr>
              <a:t>lipomatosis</a:t>
            </a:r>
            <a:r>
              <a:rPr lang="en-US" dirty="0" smtClean="0">
                <a:solidFill>
                  <a:srgbClr val="FFFF00"/>
                </a:solidFill>
              </a:rPr>
              <a:t> taper smoothly and usually extend at least six vertebral segments in length. </a:t>
            </a:r>
          </a:p>
          <a:p>
            <a:r>
              <a:rPr lang="en-US" dirty="0" smtClean="0">
                <a:solidFill>
                  <a:srgbClr val="FFFF00"/>
                </a:solidFill>
              </a:rPr>
              <a:t>On axial images, excessive fat is noted in the posterior aspect of the canal and extending laterally. </a:t>
            </a:r>
          </a:p>
          <a:p>
            <a:r>
              <a:rPr lang="en-US" dirty="0" smtClean="0">
                <a:solidFill>
                  <a:srgbClr val="FFFF00"/>
                </a:solidFill>
              </a:rPr>
              <a:t>This normal fat does not enhance after contrast administration. </a:t>
            </a:r>
            <a:endParaRPr lang="en-US" dirty="0">
              <a:solidFill>
                <a:srgbClr val="FF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sz="3400" dirty="0" err="1" smtClean="0">
                <a:solidFill>
                  <a:srgbClr val="FFFF00"/>
                </a:solidFill>
              </a:rPr>
              <a:t>Intratumoral</a:t>
            </a:r>
            <a:r>
              <a:rPr lang="en-US" sz="3400" dirty="0" smtClean="0">
                <a:solidFill>
                  <a:srgbClr val="FFFF00"/>
                </a:solidFill>
              </a:rPr>
              <a:t> cysts should be </a:t>
            </a:r>
            <a:r>
              <a:rPr lang="en-US" sz="3400" dirty="0" err="1" smtClean="0">
                <a:solidFill>
                  <a:srgbClr val="FFFF00"/>
                </a:solidFill>
              </a:rPr>
              <a:t>resected</a:t>
            </a:r>
            <a:r>
              <a:rPr lang="en-US" sz="3400" dirty="0" smtClean="0">
                <a:solidFill>
                  <a:srgbClr val="FFFF00"/>
                </a:solidFill>
              </a:rPr>
              <a:t> with the solid tumor, as they may contain tumor cells within them. However, polar cysts do not contain malignant cells and, therefore, need not be </a:t>
            </a:r>
            <a:r>
              <a:rPr lang="en-US" sz="3400" dirty="0" err="1" smtClean="0">
                <a:solidFill>
                  <a:srgbClr val="FFFF00"/>
                </a:solidFill>
              </a:rPr>
              <a:t>resected</a:t>
            </a:r>
            <a:r>
              <a:rPr lang="en-US" sz="3400" dirty="0" smtClean="0">
                <a:solidFill>
                  <a:srgbClr val="FFFF00"/>
                </a:solidFill>
              </a:rPr>
              <a:t>. The solid components of </a:t>
            </a:r>
            <a:r>
              <a:rPr lang="en-US" sz="3400" dirty="0" err="1" smtClean="0">
                <a:solidFill>
                  <a:srgbClr val="FFFF00"/>
                </a:solidFill>
              </a:rPr>
              <a:t>ependymomas</a:t>
            </a:r>
            <a:r>
              <a:rPr lang="en-US" sz="3400" dirty="0" smtClean="0">
                <a:solidFill>
                  <a:srgbClr val="FFFF00"/>
                </a:solidFill>
              </a:rPr>
              <a:t> usually enhance avidly, although the degree of enhancement may vary considerably.</a:t>
            </a:r>
          </a:p>
          <a:p>
            <a:pPr>
              <a:buNone/>
            </a:pPr>
            <a:endParaRPr lang="en-US" sz="3400" dirty="0" smtClean="0">
              <a:solidFill>
                <a:srgbClr val="FFFF00"/>
              </a:solidFill>
            </a:endParaRPr>
          </a:p>
          <a:p>
            <a:r>
              <a:rPr lang="en-US" sz="3400" dirty="0" smtClean="0">
                <a:solidFill>
                  <a:srgbClr val="FFFF00"/>
                </a:solidFill>
              </a:rPr>
              <a:t> In addition, </a:t>
            </a:r>
            <a:r>
              <a:rPr lang="en-US" sz="3400" dirty="0" err="1" smtClean="0">
                <a:solidFill>
                  <a:srgbClr val="FFFF00"/>
                </a:solidFill>
              </a:rPr>
              <a:t>ependymomas</a:t>
            </a:r>
            <a:r>
              <a:rPr lang="en-US" sz="3400" dirty="0" smtClean="0">
                <a:solidFill>
                  <a:srgbClr val="FFFF00"/>
                </a:solidFill>
              </a:rPr>
              <a:t> can hemorrhage, resulting in the “cap sign”, a hypointense rim at the periphery of the tumor on T2-weighted imaging that is related to </a:t>
            </a:r>
            <a:r>
              <a:rPr lang="en-US" sz="3400" dirty="0" err="1" smtClean="0">
                <a:solidFill>
                  <a:srgbClr val="FFFF00"/>
                </a:solidFill>
              </a:rPr>
              <a:t>hemosiderin</a:t>
            </a:r>
            <a:r>
              <a:rPr lang="en-US" sz="3400" dirty="0" smtClean="0">
                <a:solidFill>
                  <a:srgbClr val="FFFF00"/>
                </a:solidFill>
              </a:rPr>
              <a:t> deposition from prior hemorrhage</a:t>
            </a:r>
          </a:p>
          <a:p>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solidFill>
                  <a:srgbClr val="FFFF00"/>
                </a:solidFill>
              </a:rPr>
              <a:t>On sagittal MRI, the width of the normal posterior epidural fat is less than 3 to 5 mm. </a:t>
            </a:r>
          </a:p>
          <a:p>
            <a:r>
              <a:rPr lang="en-US" dirty="0" smtClean="0">
                <a:solidFill>
                  <a:srgbClr val="FFFF00"/>
                </a:solidFill>
              </a:rPr>
              <a:t>On CT, the abnormal fat is of low density and on </a:t>
            </a:r>
            <a:r>
              <a:rPr lang="en-US" dirty="0" err="1" smtClean="0">
                <a:solidFill>
                  <a:srgbClr val="FFFF00"/>
                </a:solidFill>
              </a:rPr>
              <a:t>myelography</a:t>
            </a:r>
            <a:r>
              <a:rPr lang="en-US" dirty="0" smtClean="0">
                <a:solidFill>
                  <a:srgbClr val="FFFF00"/>
                </a:solidFill>
              </a:rPr>
              <a:t> the fat may compress the canal and result in complete blockage of the passage of contrast. </a:t>
            </a:r>
          </a:p>
          <a:p>
            <a:r>
              <a:rPr lang="en-US" dirty="0" smtClean="0">
                <a:solidFill>
                  <a:srgbClr val="FFFF00"/>
                </a:solidFill>
              </a:rPr>
              <a:t>Similar findings are noted when epidural </a:t>
            </a:r>
            <a:r>
              <a:rPr lang="en-US" dirty="0" err="1" smtClean="0">
                <a:solidFill>
                  <a:srgbClr val="FFFF00"/>
                </a:solidFill>
              </a:rPr>
              <a:t>lipomatosis</a:t>
            </a:r>
            <a:r>
              <a:rPr lang="en-US" dirty="0" smtClean="0">
                <a:solidFill>
                  <a:srgbClr val="FFFF00"/>
                </a:solidFill>
              </a:rPr>
              <a:t> develops in the lumbar region.</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FFFF00"/>
                </a:solidFill>
              </a:rPr>
              <a:t>Clear tumor margins, more uniform enhancement and central locations can help differentiate </a:t>
            </a:r>
            <a:r>
              <a:rPr lang="en-US" dirty="0" err="1" smtClean="0">
                <a:solidFill>
                  <a:srgbClr val="FFFF00"/>
                </a:solidFill>
              </a:rPr>
              <a:t>ependymomas</a:t>
            </a:r>
            <a:r>
              <a:rPr lang="en-US" dirty="0" smtClean="0">
                <a:solidFill>
                  <a:srgbClr val="FFFF00"/>
                </a:solidFill>
              </a:rPr>
              <a:t> from other </a:t>
            </a:r>
            <a:r>
              <a:rPr lang="en-US" dirty="0" err="1" smtClean="0">
                <a:solidFill>
                  <a:srgbClr val="FFFF00"/>
                </a:solidFill>
              </a:rPr>
              <a:t>intramedullary</a:t>
            </a:r>
            <a:r>
              <a:rPr lang="en-US" dirty="0" smtClean="0">
                <a:solidFill>
                  <a:srgbClr val="FFFF00"/>
                </a:solidFill>
              </a:rPr>
              <a:t> spinal cord tumors. </a:t>
            </a:r>
          </a:p>
          <a:p>
            <a:pPr>
              <a:buNone/>
            </a:pPr>
            <a:endParaRPr lang="en-US" dirty="0" smtClean="0">
              <a:solidFill>
                <a:srgbClr val="FFFF00"/>
              </a:solidFill>
            </a:endParaRPr>
          </a:p>
          <a:p>
            <a:r>
              <a:rPr lang="en-US" dirty="0" smtClean="0">
                <a:solidFill>
                  <a:srgbClr val="FFFF00"/>
                </a:solidFill>
              </a:rPr>
              <a:t>Spinal cord </a:t>
            </a:r>
            <a:r>
              <a:rPr lang="en-US" dirty="0" err="1" smtClean="0">
                <a:solidFill>
                  <a:srgbClr val="FFFF00"/>
                </a:solidFill>
              </a:rPr>
              <a:t>ependymomas</a:t>
            </a:r>
            <a:r>
              <a:rPr lang="en-US" dirty="0" smtClean="0">
                <a:solidFill>
                  <a:srgbClr val="FFFF00"/>
                </a:solidFill>
              </a:rPr>
              <a:t> may result in metastases in the subarachnoid space.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8" name="Content Placeholder 7"/>
          <p:cNvSpPr>
            <a:spLocks noGrp="1"/>
          </p:cNvSpPr>
          <p:nvPr>
            <p:ph idx="1"/>
          </p:nvPr>
        </p:nvSpPr>
        <p:spPr/>
        <p:txBody>
          <a:bodyPr/>
          <a:lstStyle/>
          <a:p>
            <a:endParaRPr lang="en-US" dirty="0"/>
          </a:p>
        </p:txBody>
      </p:sp>
      <p:pic>
        <p:nvPicPr>
          <p:cNvPr id="9" name="Picture 2"/>
          <p:cNvPicPr>
            <a:picLocks noChangeAspect="1" noChangeArrowheads="1"/>
          </p:cNvPicPr>
          <p:nvPr/>
        </p:nvPicPr>
        <p:blipFill>
          <a:blip r:embed="rId3"/>
          <a:srcRect/>
          <a:stretch>
            <a:fillRect/>
          </a:stretch>
        </p:blipFill>
        <p:spPr bwMode="auto">
          <a:xfrm>
            <a:off x="1524000" y="-304800"/>
            <a:ext cx="2095500" cy="4286250"/>
          </a:xfrm>
          <a:prstGeom prst="rect">
            <a:avLst/>
          </a:prstGeom>
          <a:noFill/>
          <a:ln w="9525">
            <a:noFill/>
            <a:miter lim="800000"/>
            <a:headEnd/>
            <a:tailEnd/>
          </a:ln>
          <a:effectLst/>
        </p:spPr>
      </p:pic>
      <p:pic>
        <p:nvPicPr>
          <p:cNvPr id="10" name="Picture 2"/>
          <p:cNvPicPr>
            <a:picLocks noChangeAspect="1" noChangeArrowheads="1"/>
          </p:cNvPicPr>
          <p:nvPr/>
        </p:nvPicPr>
        <p:blipFill>
          <a:blip r:embed="rId4"/>
          <a:srcRect/>
          <a:stretch>
            <a:fillRect/>
          </a:stretch>
        </p:blipFill>
        <p:spPr bwMode="auto">
          <a:xfrm>
            <a:off x="3810000" y="1371600"/>
            <a:ext cx="2066925" cy="4286250"/>
          </a:xfrm>
          <a:prstGeom prst="rect">
            <a:avLst/>
          </a:prstGeom>
          <a:noFill/>
          <a:ln w="9525">
            <a:noFill/>
            <a:miter lim="800000"/>
            <a:headEnd/>
            <a:tailEnd/>
          </a:ln>
          <a:effectLst/>
        </p:spPr>
      </p:pic>
      <p:pic>
        <p:nvPicPr>
          <p:cNvPr id="11" name="Picture 3"/>
          <p:cNvPicPr>
            <a:picLocks noChangeAspect="1" noChangeArrowheads="1"/>
          </p:cNvPicPr>
          <p:nvPr/>
        </p:nvPicPr>
        <p:blipFill>
          <a:blip r:embed="rId5"/>
          <a:srcRect/>
          <a:stretch>
            <a:fillRect/>
          </a:stretch>
        </p:blipFill>
        <p:spPr bwMode="auto">
          <a:xfrm>
            <a:off x="6096000" y="2667000"/>
            <a:ext cx="2152650" cy="428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1371600" y="0"/>
            <a:ext cx="1619250" cy="40862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124200" y="1905000"/>
            <a:ext cx="1600200" cy="4086225"/>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4876800" y="3276600"/>
            <a:ext cx="1562100" cy="4086225"/>
          </a:xfrm>
          <a:prstGeom prst="rect">
            <a:avLst/>
          </a:prstGeom>
          <a:noFill/>
          <a:ln w="9525">
            <a:noFill/>
            <a:miter lim="800000"/>
            <a:headEnd/>
            <a:tailEnd/>
          </a:ln>
          <a:effectLst/>
        </p:spPr>
      </p:pic>
      <p:pic>
        <p:nvPicPr>
          <p:cNvPr id="7" name="Picture 6"/>
          <p:cNvPicPr>
            <a:picLocks noChangeAspect="1" noChangeArrowheads="1"/>
          </p:cNvPicPr>
          <p:nvPr/>
        </p:nvPicPr>
        <p:blipFill>
          <a:blip r:embed="rId5"/>
          <a:srcRect/>
          <a:stretch>
            <a:fillRect/>
          </a:stretch>
        </p:blipFill>
        <p:spPr bwMode="auto">
          <a:xfrm>
            <a:off x="0" y="0"/>
            <a:ext cx="9144000" cy="6858000"/>
          </a:xfrm>
          <a:prstGeom prst="rect">
            <a:avLst/>
          </a:prstGeom>
          <a:noFill/>
          <a:ln w="9525">
            <a:noFill/>
            <a:miter lim="800000"/>
            <a:headEnd/>
            <a:tailEnd/>
          </a:ln>
          <a:effectLst/>
        </p:spPr>
      </p:pic>
      <p:pic>
        <p:nvPicPr>
          <p:cNvPr id="11" name="Picture 2"/>
          <p:cNvPicPr>
            <a:picLocks noChangeAspect="1" noChangeArrowheads="1"/>
          </p:cNvPicPr>
          <p:nvPr/>
        </p:nvPicPr>
        <p:blipFill>
          <a:blip r:embed="rId2"/>
          <a:srcRect/>
          <a:stretch>
            <a:fillRect/>
          </a:stretch>
        </p:blipFill>
        <p:spPr bwMode="auto">
          <a:xfrm>
            <a:off x="1447800" y="0"/>
            <a:ext cx="1619250" cy="4086225"/>
          </a:xfrm>
          <a:prstGeom prst="rect">
            <a:avLst/>
          </a:prstGeom>
          <a:noFill/>
          <a:ln w="9525">
            <a:noFill/>
            <a:miter lim="800000"/>
            <a:headEnd/>
            <a:tailEnd/>
          </a:ln>
          <a:effectLst/>
        </p:spPr>
      </p:pic>
      <p:pic>
        <p:nvPicPr>
          <p:cNvPr id="12" name="Picture 3"/>
          <p:cNvPicPr>
            <a:picLocks noChangeAspect="1" noChangeArrowheads="1"/>
          </p:cNvPicPr>
          <p:nvPr/>
        </p:nvPicPr>
        <p:blipFill>
          <a:blip r:embed="rId3"/>
          <a:srcRect/>
          <a:stretch>
            <a:fillRect/>
          </a:stretch>
        </p:blipFill>
        <p:spPr bwMode="auto">
          <a:xfrm>
            <a:off x="3200400" y="1905000"/>
            <a:ext cx="1600200" cy="4086225"/>
          </a:xfrm>
          <a:prstGeom prst="rect">
            <a:avLst/>
          </a:prstGeom>
          <a:noFill/>
          <a:ln w="9525">
            <a:noFill/>
            <a:miter lim="800000"/>
            <a:headEnd/>
            <a:tailEnd/>
          </a:ln>
          <a:effectLst/>
        </p:spPr>
      </p:pic>
      <p:pic>
        <p:nvPicPr>
          <p:cNvPr id="13" name="Picture 4"/>
          <p:cNvPicPr>
            <a:picLocks noChangeAspect="1" noChangeArrowheads="1"/>
          </p:cNvPicPr>
          <p:nvPr/>
        </p:nvPicPr>
        <p:blipFill>
          <a:blip r:embed="rId4"/>
          <a:srcRect/>
          <a:stretch>
            <a:fillRect/>
          </a:stretch>
        </p:blipFill>
        <p:spPr bwMode="auto">
          <a:xfrm>
            <a:off x="4953000" y="3276600"/>
            <a:ext cx="1562100" cy="4086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FF"/>
                </a:solidFill>
              </a:rPr>
              <a:t>Myxopapillary</a:t>
            </a:r>
            <a:r>
              <a:rPr lang="en-US" dirty="0" smtClean="0">
                <a:solidFill>
                  <a:srgbClr val="FF00FF"/>
                </a:solidFill>
              </a:rPr>
              <a:t> </a:t>
            </a:r>
            <a:r>
              <a:rPr lang="en-US" dirty="0" err="1" smtClean="0">
                <a:solidFill>
                  <a:srgbClr val="FF00FF"/>
                </a:solidFill>
              </a:rPr>
              <a:t>Ependymoma</a:t>
            </a:r>
            <a:endParaRPr lang="en-US" dirty="0">
              <a:solidFill>
                <a:srgbClr val="FF00FF"/>
              </a:solidFill>
            </a:endParaRPr>
          </a:p>
        </p:txBody>
      </p:sp>
      <p:sp>
        <p:nvSpPr>
          <p:cNvPr id="5" name="Content Placeholder 4"/>
          <p:cNvSpPr>
            <a:spLocks noGrp="1"/>
          </p:cNvSpPr>
          <p:nvPr>
            <p:ph idx="1"/>
          </p:nvPr>
        </p:nvSpPr>
        <p:spPr/>
        <p:txBody>
          <a:bodyPr>
            <a:normAutofit lnSpcReduction="10000"/>
          </a:bodyPr>
          <a:lstStyle/>
          <a:p>
            <a:r>
              <a:rPr lang="en-US" dirty="0" err="1" smtClean="0">
                <a:solidFill>
                  <a:srgbClr val="FFFF00"/>
                </a:solidFill>
              </a:rPr>
              <a:t>Myxopapillary</a:t>
            </a:r>
            <a:r>
              <a:rPr lang="en-US" dirty="0" smtClean="0">
                <a:solidFill>
                  <a:srgbClr val="FFFF00"/>
                </a:solidFill>
              </a:rPr>
              <a:t> </a:t>
            </a:r>
            <a:r>
              <a:rPr lang="en-US" dirty="0" err="1" smtClean="0">
                <a:solidFill>
                  <a:srgbClr val="FFFF00"/>
                </a:solidFill>
              </a:rPr>
              <a:t>ependymomas</a:t>
            </a:r>
            <a:r>
              <a:rPr lang="en-US" dirty="0" smtClean="0">
                <a:solidFill>
                  <a:srgbClr val="FFFF00"/>
                </a:solidFill>
              </a:rPr>
              <a:t> represent the most frequent type of </a:t>
            </a:r>
            <a:r>
              <a:rPr lang="en-US" dirty="0" err="1" smtClean="0">
                <a:solidFill>
                  <a:srgbClr val="FFFF00"/>
                </a:solidFill>
              </a:rPr>
              <a:t>ependymomas</a:t>
            </a:r>
            <a:r>
              <a:rPr lang="en-US" dirty="0" smtClean="0">
                <a:solidFill>
                  <a:srgbClr val="FFFF00"/>
                </a:solidFill>
              </a:rPr>
              <a:t> found at the </a:t>
            </a:r>
            <a:r>
              <a:rPr lang="en-US" dirty="0" err="1" smtClean="0">
                <a:solidFill>
                  <a:srgbClr val="FFFF00"/>
                </a:solidFill>
              </a:rPr>
              <a:t>conus</a:t>
            </a:r>
            <a:r>
              <a:rPr lang="en-US" dirty="0" smtClean="0">
                <a:solidFill>
                  <a:srgbClr val="FFFF00"/>
                </a:solidFill>
              </a:rPr>
              <a:t> </a:t>
            </a:r>
            <a:r>
              <a:rPr lang="en-US" dirty="0" err="1" smtClean="0">
                <a:solidFill>
                  <a:srgbClr val="FFFF00"/>
                </a:solidFill>
              </a:rPr>
              <a:t>medullaris-cauda</a:t>
            </a:r>
            <a:r>
              <a:rPr lang="en-US" dirty="0" smtClean="0">
                <a:solidFill>
                  <a:srgbClr val="FFFF00"/>
                </a:solidFill>
              </a:rPr>
              <a:t> </a:t>
            </a:r>
            <a:r>
              <a:rPr lang="en-US" dirty="0" err="1" smtClean="0">
                <a:solidFill>
                  <a:srgbClr val="FFFF00"/>
                </a:solidFill>
              </a:rPr>
              <a:t>equina</a:t>
            </a:r>
            <a:r>
              <a:rPr lang="en-US" dirty="0" smtClean="0">
                <a:solidFill>
                  <a:srgbClr val="FFFF00"/>
                </a:solidFill>
              </a:rPr>
              <a:t>- </a:t>
            </a:r>
            <a:r>
              <a:rPr lang="en-US" dirty="0" err="1" smtClean="0">
                <a:solidFill>
                  <a:srgbClr val="FFFF00"/>
                </a:solidFill>
              </a:rPr>
              <a:t>filum</a:t>
            </a:r>
            <a:r>
              <a:rPr lang="en-US" dirty="0" smtClean="0">
                <a:solidFill>
                  <a:srgbClr val="FFFF00"/>
                </a:solidFill>
              </a:rPr>
              <a:t> </a:t>
            </a:r>
            <a:r>
              <a:rPr lang="en-US" dirty="0" err="1" smtClean="0">
                <a:solidFill>
                  <a:srgbClr val="FFFF00"/>
                </a:solidFill>
              </a:rPr>
              <a:t>terminale</a:t>
            </a:r>
            <a:r>
              <a:rPr lang="en-US" dirty="0" smtClean="0">
                <a:solidFill>
                  <a:srgbClr val="FFFF00"/>
                </a:solidFill>
              </a:rPr>
              <a:t> level.</a:t>
            </a:r>
          </a:p>
          <a:p>
            <a:pPr>
              <a:buNone/>
            </a:pPr>
            <a:endParaRPr lang="en-US" dirty="0" smtClean="0">
              <a:solidFill>
                <a:srgbClr val="FFFF00"/>
              </a:solidFill>
            </a:endParaRPr>
          </a:p>
          <a:p>
            <a:r>
              <a:rPr lang="en-US" dirty="0" err="1" smtClean="0">
                <a:solidFill>
                  <a:srgbClr val="FFFF00"/>
                </a:solidFill>
              </a:rPr>
              <a:t>Neuroectodermal</a:t>
            </a:r>
            <a:r>
              <a:rPr lang="en-US" dirty="0" smtClean="0">
                <a:solidFill>
                  <a:srgbClr val="FFFF00"/>
                </a:solidFill>
              </a:rPr>
              <a:t> tumors.</a:t>
            </a:r>
          </a:p>
          <a:p>
            <a:pPr>
              <a:buNone/>
            </a:pPr>
            <a:endParaRPr lang="en-US" dirty="0" smtClean="0">
              <a:solidFill>
                <a:srgbClr val="FFFF00"/>
              </a:solidFill>
            </a:endParaRPr>
          </a:p>
          <a:p>
            <a:r>
              <a:rPr lang="en-US" dirty="0" smtClean="0">
                <a:solidFill>
                  <a:srgbClr val="FFFF00"/>
                </a:solidFill>
              </a:rPr>
              <a:t>Mainly observed during the </a:t>
            </a:r>
            <a:r>
              <a:rPr lang="en-US" dirty="0" smtClean="0">
                <a:solidFill>
                  <a:srgbClr val="FF0000"/>
                </a:solidFill>
              </a:rPr>
              <a:t>fourth</a:t>
            </a:r>
            <a:r>
              <a:rPr lang="en-US" dirty="0" smtClean="0">
                <a:solidFill>
                  <a:srgbClr val="FFFF00"/>
                </a:solidFill>
              </a:rPr>
              <a:t> decade of life.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FF0000"/>
                </a:solidFill>
              </a:rPr>
              <a:t>Pediatric cases </a:t>
            </a:r>
            <a:r>
              <a:rPr lang="en-US" dirty="0" smtClean="0">
                <a:solidFill>
                  <a:srgbClr val="FFFF00"/>
                </a:solidFill>
              </a:rPr>
              <a:t>have been rarely described at an age range of 10 to 13 years. </a:t>
            </a:r>
          </a:p>
          <a:p>
            <a:pPr>
              <a:buNone/>
            </a:pPr>
            <a:endParaRPr lang="en-US" dirty="0" smtClean="0">
              <a:solidFill>
                <a:srgbClr val="FFFF00"/>
              </a:solidFill>
            </a:endParaRPr>
          </a:p>
          <a:p>
            <a:r>
              <a:rPr lang="en-US" dirty="0" err="1" smtClean="0">
                <a:solidFill>
                  <a:srgbClr val="FFFF00"/>
                </a:solidFill>
              </a:rPr>
              <a:t>Myxopapillary</a:t>
            </a:r>
            <a:r>
              <a:rPr lang="en-US" dirty="0" smtClean="0">
                <a:solidFill>
                  <a:srgbClr val="FFFF00"/>
                </a:solidFill>
              </a:rPr>
              <a:t> </a:t>
            </a:r>
            <a:r>
              <a:rPr lang="en-US" dirty="0" err="1" smtClean="0">
                <a:solidFill>
                  <a:srgbClr val="FFFF00"/>
                </a:solidFill>
              </a:rPr>
              <a:t>ependymomas</a:t>
            </a:r>
            <a:r>
              <a:rPr lang="en-US" dirty="0" smtClean="0">
                <a:solidFill>
                  <a:srgbClr val="FFFF00"/>
                </a:solidFill>
              </a:rPr>
              <a:t> usually manifest with lower back, leg, or sacral pain and weakness or sphincter dysfunction.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FF"/>
                </a:solidFill>
              </a:rPr>
              <a:t>CLASSIFICATION OF LESIONS</a:t>
            </a:r>
            <a:endParaRPr lang="en-US" dirty="0">
              <a:solidFill>
                <a:srgbClr val="FF00FF"/>
              </a:solidFill>
            </a:endParaRPr>
          </a:p>
        </p:txBody>
      </p:sp>
      <p:sp>
        <p:nvSpPr>
          <p:cNvPr id="3" name="Content Placeholder 2"/>
          <p:cNvSpPr>
            <a:spLocks noGrp="1"/>
          </p:cNvSpPr>
          <p:nvPr>
            <p:ph idx="1"/>
          </p:nvPr>
        </p:nvSpPr>
        <p:spPr/>
        <p:txBody>
          <a:bodyPr/>
          <a:lstStyle/>
          <a:p>
            <a:pPr>
              <a:buNone/>
            </a:pPr>
            <a:r>
              <a:rPr lang="en-US" dirty="0" smtClean="0">
                <a:solidFill>
                  <a:srgbClr val="FFFF00"/>
                </a:solidFill>
              </a:rPr>
              <a:t>Spinal tumors are subdivided according to their point of origin:</a:t>
            </a:r>
          </a:p>
          <a:p>
            <a:pPr>
              <a:buNone/>
            </a:pPr>
            <a:endParaRPr lang="en-US" dirty="0" smtClean="0">
              <a:solidFill>
                <a:srgbClr val="FFFF00"/>
              </a:solidFill>
            </a:endParaRPr>
          </a:p>
          <a:p>
            <a:r>
              <a:rPr lang="en-US" dirty="0" err="1" smtClean="0">
                <a:solidFill>
                  <a:srgbClr val="FFFF00"/>
                </a:solidFill>
              </a:rPr>
              <a:t>Intramedullary</a:t>
            </a:r>
            <a:r>
              <a:rPr lang="en-US" dirty="0" smtClean="0">
                <a:solidFill>
                  <a:srgbClr val="FFFF00"/>
                </a:solidFill>
              </a:rPr>
              <a:t>, </a:t>
            </a:r>
          </a:p>
          <a:p>
            <a:r>
              <a:rPr lang="en-US" dirty="0" err="1" smtClean="0">
                <a:solidFill>
                  <a:srgbClr val="FFFF00"/>
                </a:solidFill>
              </a:rPr>
              <a:t>Extramedullary</a:t>
            </a:r>
            <a:r>
              <a:rPr lang="en-US" dirty="0" smtClean="0">
                <a:solidFill>
                  <a:srgbClr val="FFFF00"/>
                </a:solidFill>
              </a:rPr>
              <a:t> – </a:t>
            </a:r>
            <a:r>
              <a:rPr lang="en-US" dirty="0" err="1" smtClean="0">
                <a:solidFill>
                  <a:srgbClr val="FFFF00"/>
                </a:solidFill>
              </a:rPr>
              <a:t>Intradural</a:t>
            </a:r>
            <a:r>
              <a:rPr lang="en-US" dirty="0" smtClean="0">
                <a:solidFill>
                  <a:srgbClr val="FFFF00"/>
                </a:solidFill>
              </a:rPr>
              <a:t>,</a:t>
            </a:r>
          </a:p>
          <a:p>
            <a:r>
              <a:rPr lang="en-US" dirty="0" err="1" smtClean="0">
                <a:solidFill>
                  <a:srgbClr val="FFFF00"/>
                </a:solidFill>
              </a:rPr>
              <a:t>Extradural</a:t>
            </a:r>
            <a:r>
              <a:rPr lang="en-US" dirty="0" smtClean="0">
                <a:solidFill>
                  <a:srgbClr val="FFFF00"/>
                </a:solidFill>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FFFF00"/>
                </a:solidFill>
              </a:rPr>
              <a:t>Thought to arise from the </a:t>
            </a:r>
            <a:r>
              <a:rPr lang="en-US" dirty="0" err="1" smtClean="0">
                <a:solidFill>
                  <a:srgbClr val="FFFF00"/>
                </a:solidFill>
              </a:rPr>
              <a:t>ependymal</a:t>
            </a:r>
            <a:r>
              <a:rPr lang="en-US" dirty="0" smtClean="0">
                <a:solidFill>
                  <a:srgbClr val="FFFF00"/>
                </a:solidFill>
              </a:rPr>
              <a:t> </a:t>
            </a:r>
            <a:r>
              <a:rPr lang="en-US" dirty="0" err="1" smtClean="0">
                <a:solidFill>
                  <a:srgbClr val="FFFF00"/>
                </a:solidFill>
              </a:rPr>
              <a:t>glia</a:t>
            </a:r>
            <a:r>
              <a:rPr lang="en-US" dirty="0" smtClean="0">
                <a:solidFill>
                  <a:srgbClr val="FFFF00"/>
                </a:solidFill>
              </a:rPr>
              <a:t> of the </a:t>
            </a:r>
            <a:r>
              <a:rPr lang="en-US" dirty="0" err="1" smtClean="0">
                <a:solidFill>
                  <a:srgbClr val="FFFF00"/>
                </a:solidFill>
              </a:rPr>
              <a:t>filum</a:t>
            </a:r>
            <a:r>
              <a:rPr lang="en-US" dirty="0" smtClean="0">
                <a:solidFill>
                  <a:srgbClr val="FFFF00"/>
                </a:solidFill>
              </a:rPr>
              <a:t> </a:t>
            </a:r>
            <a:r>
              <a:rPr lang="en-US" dirty="0" err="1" smtClean="0">
                <a:solidFill>
                  <a:srgbClr val="FFFF00"/>
                </a:solidFill>
              </a:rPr>
              <a:t>terminale</a:t>
            </a:r>
            <a:r>
              <a:rPr lang="en-US" dirty="0" smtClean="0">
                <a:solidFill>
                  <a:srgbClr val="FFFF00"/>
                </a:solidFill>
              </a:rPr>
              <a:t>. </a:t>
            </a:r>
          </a:p>
          <a:p>
            <a:endParaRPr lang="en-US" dirty="0" smtClean="0">
              <a:solidFill>
                <a:srgbClr val="FFFF00"/>
              </a:solidFill>
            </a:endParaRPr>
          </a:p>
          <a:p>
            <a:pPr>
              <a:buNone/>
            </a:pPr>
            <a:endParaRPr lang="en-US" dirty="0" smtClean="0">
              <a:solidFill>
                <a:srgbClr val="FFFF00"/>
              </a:solidFill>
            </a:endParaRPr>
          </a:p>
          <a:p>
            <a:r>
              <a:rPr lang="en-US" dirty="0" smtClean="0">
                <a:solidFill>
                  <a:srgbClr val="FFFF00"/>
                </a:solidFill>
              </a:rPr>
              <a:t>Occasionally, they occur in the </a:t>
            </a:r>
            <a:r>
              <a:rPr lang="en-US" dirty="0" err="1" smtClean="0">
                <a:solidFill>
                  <a:srgbClr val="FFFF00"/>
                </a:solidFill>
              </a:rPr>
              <a:t>extradural</a:t>
            </a:r>
            <a:r>
              <a:rPr lang="en-US" dirty="0" smtClean="0">
                <a:solidFill>
                  <a:srgbClr val="FFFF00"/>
                </a:solidFill>
              </a:rPr>
              <a:t> space, probably arising from the </a:t>
            </a:r>
            <a:r>
              <a:rPr lang="en-US" dirty="0" err="1" smtClean="0">
                <a:solidFill>
                  <a:srgbClr val="FFFF00"/>
                </a:solidFill>
              </a:rPr>
              <a:t>coccygeal</a:t>
            </a:r>
            <a:r>
              <a:rPr lang="en-US" dirty="0" smtClean="0">
                <a:solidFill>
                  <a:srgbClr val="FFFF00"/>
                </a:solidFill>
              </a:rPr>
              <a:t> medullary vestige at the distal portion of the neural tube.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FF"/>
                </a:solidFill>
              </a:rPr>
              <a:t>Imaging</a:t>
            </a:r>
            <a:endParaRPr lang="en-US" dirty="0">
              <a:solidFill>
                <a:srgbClr val="FF00FF"/>
              </a:solidFill>
            </a:endParaRPr>
          </a:p>
        </p:txBody>
      </p:sp>
      <p:sp>
        <p:nvSpPr>
          <p:cNvPr id="3" name="Content Placeholder 2"/>
          <p:cNvSpPr>
            <a:spLocks noGrp="1"/>
          </p:cNvSpPr>
          <p:nvPr>
            <p:ph idx="1"/>
          </p:nvPr>
        </p:nvSpPr>
        <p:spPr/>
        <p:txBody>
          <a:bodyPr>
            <a:noAutofit/>
          </a:bodyPr>
          <a:lstStyle/>
          <a:p>
            <a:r>
              <a:rPr lang="en-US" sz="2600" dirty="0" err="1" smtClean="0">
                <a:solidFill>
                  <a:srgbClr val="FFFF00"/>
                </a:solidFill>
              </a:rPr>
              <a:t>Myxopapillary</a:t>
            </a:r>
            <a:r>
              <a:rPr lang="en-US" sz="2600" dirty="0" smtClean="0">
                <a:solidFill>
                  <a:srgbClr val="FFFF00"/>
                </a:solidFill>
              </a:rPr>
              <a:t> </a:t>
            </a:r>
            <a:r>
              <a:rPr lang="en-US" sz="2600" dirty="0" err="1" smtClean="0">
                <a:solidFill>
                  <a:srgbClr val="FFFF00"/>
                </a:solidFill>
              </a:rPr>
              <a:t>ependymomas</a:t>
            </a:r>
            <a:r>
              <a:rPr lang="en-US" sz="2600" dirty="0" smtClean="0">
                <a:solidFill>
                  <a:srgbClr val="FFFF00"/>
                </a:solidFill>
              </a:rPr>
              <a:t> are </a:t>
            </a:r>
            <a:r>
              <a:rPr lang="en-US" sz="2600" dirty="0" err="1" smtClean="0">
                <a:solidFill>
                  <a:srgbClr val="FFFF00"/>
                </a:solidFill>
              </a:rPr>
              <a:t>lobulated</a:t>
            </a:r>
            <a:r>
              <a:rPr lang="en-US" sz="2600" dirty="0" smtClean="0">
                <a:solidFill>
                  <a:srgbClr val="FFFF00"/>
                </a:solidFill>
              </a:rPr>
              <a:t>, soft, sausage-shaped masses that are often encapsulated.</a:t>
            </a:r>
          </a:p>
          <a:p>
            <a:r>
              <a:rPr lang="en-US" sz="2600" dirty="0" smtClean="0">
                <a:solidFill>
                  <a:srgbClr val="FFFF00"/>
                </a:solidFill>
              </a:rPr>
              <a:t>Isointense relative to the spinal cord on T1WI and hyperintense on T2WI</a:t>
            </a:r>
          </a:p>
          <a:p>
            <a:r>
              <a:rPr lang="en-US" sz="2600" dirty="0" err="1" smtClean="0">
                <a:solidFill>
                  <a:srgbClr val="FFFF00"/>
                </a:solidFill>
              </a:rPr>
              <a:t>Hyperintensity</a:t>
            </a:r>
            <a:r>
              <a:rPr lang="en-US" sz="2600" dirty="0" smtClean="0">
                <a:solidFill>
                  <a:srgbClr val="FFFF00"/>
                </a:solidFill>
              </a:rPr>
              <a:t> on both T1 and T2WI may be noted occasionally, a finding that reflects </a:t>
            </a:r>
            <a:r>
              <a:rPr lang="en-US" sz="2600" dirty="0" err="1" smtClean="0">
                <a:solidFill>
                  <a:srgbClr val="FFFF00"/>
                </a:solidFill>
              </a:rPr>
              <a:t>mucin</a:t>
            </a:r>
            <a:r>
              <a:rPr lang="en-US" sz="2600" dirty="0" smtClean="0">
                <a:solidFill>
                  <a:srgbClr val="FFFF00"/>
                </a:solidFill>
              </a:rPr>
              <a:t> content or hemorrhage.</a:t>
            </a:r>
          </a:p>
          <a:p>
            <a:r>
              <a:rPr lang="en-US" sz="2600" dirty="0" smtClean="0">
                <a:solidFill>
                  <a:srgbClr val="FFFF00"/>
                </a:solidFill>
              </a:rPr>
              <a:t>Superficial </a:t>
            </a:r>
            <a:r>
              <a:rPr lang="en-US" sz="2600" dirty="0" err="1" smtClean="0">
                <a:solidFill>
                  <a:srgbClr val="FFFF00"/>
                </a:solidFill>
              </a:rPr>
              <a:t>siderosis</a:t>
            </a:r>
            <a:r>
              <a:rPr lang="en-US" sz="2600" dirty="0" smtClean="0">
                <a:solidFill>
                  <a:srgbClr val="FFFF00"/>
                </a:solidFill>
              </a:rPr>
              <a:t> may be seen but is not specific, as it has been noted in association with other highly vascular tumors. </a:t>
            </a:r>
            <a:endParaRPr lang="en-US" sz="2600"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dirty="0" smtClean="0">
                <a:solidFill>
                  <a:srgbClr val="FFFF00"/>
                </a:solidFill>
              </a:rPr>
              <a:t>The differential diagnoses of a mass arising in the </a:t>
            </a:r>
            <a:r>
              <a:rPr lang="en-US" dirty="0" err="1" smtClean="0">
                <a:solidFill>
                  <a:srgbClr val="FF0000"/>
                </a:solidFill>
              </a:rPr>
              <a:t>filum</a:t>
            </a:r>
            <a:r>
              <a:rPr lang="en-US" dirty="0" smtClean="0">
                <a:solidFill>
                  <a:srgbClr val="FF0000"/>
                </a:solidFill>
              </a:rPr>
              <a:t> </a:t>
            </a:r>
            <a:r>
              <a:rPr lang="en-US" dirty="0" err="1" smtClean="0">
                <a:solidFill>
                  <a:srgbClr val="FF0000"/>
                </a:solidFill>
              </a:rPr>
              <a:t>terminale</a:t>
            </a:r>
            <a:r>
              <a:rPr lang="en-US" dirty="0" smtClean="0">
                <a:solidFill>
                  <a:srgbClr val="FF0000"/>
                </a:solidFill>
              </a:rPr>
              <a:t> </a:t>
            </a:r>
            <a:r>
              <a:rPr lang="en-US" dirty="0" smtClean="0">
                <a:solidFill>
                  <a:srgbClr val="FFFF00"/>
                </a:solidFill>
              </a:rPr>
              <a:t>are: </a:t>
            </a:r>
          </a:p>
          <a:p>
            <a:pPr>
              <a:buNone/>
            </a:pPr>
            <a:endParaRPr lang="en-US" dirty="0" smtClean="0">
              <a:solidFill>
                <a:srgbClr val="FFFF00"/>
              </a:solidFill>
            </a:endParaRPr>
          </a:p>
          <a:p>
            <a:r>
              <a:rPr lang="en-US" dirty="0" err="1" smtClean="0">
                <a:solidFill>
                  <a:srgbClr val="FFFF00"/>
                </a:solidFill>
              </a:rPr>
              <a:t>Ependymoma</a:t>
            </a:r>
            <a:r>
              <a:rPr lang="en-US" dirty="0" smtClean="0">
                <a:solidFill>
                  <a:srgbClr val="FFFF00"/>
                </a:solidFill>
              </a:rPr>
              <a:t>,</a:t>
            </a:r>
          </a:p>
          <a:p>
            <a:r>
              <a:rPr lang="en-US" dirty="0" err="1" smtClean="0">
                <a:solidFill>
                  <a:srgbClr val="FFFF00"/>
                </a:solidFill>
              </a:rPr>
              <a:t>Astrocytoma</a:t>
            </a:r>
            <a:r>
              <a:rPr lang="en-US" dirty="0" smtClean="0">
                <a:solidFill>
                  <a:srgbClr val="FFFF00"/>
                </a:solidFill>
              </a:rPr>
              <a:t>, </a:t>
            </a:r>
          </a:p>
          <a:p>
            <a:r>
              <a:rPr lang="en-US" dirty="0" smtClean="0">
                <a:solidFill>
                  <a:srgbClr val="FFFF00"/>
                </a:solidFill>
              </a:rPr>
              <a:t>Nerve sheath tumor, </a:t>
            </a:r>
          </a:p>
          <a:p>
            <a:r>
              <a:rPr lang="en-US" dirty="0" smtClean="0">
                <a:solidFill>
                  <a:srgbClr val="FFFF00"/>
                </a:solidFill>
              </a:rPr>
              <a:t>Metastases, </a:t>
            </a:r>
          </a:p>
          <a:p>
            <a:r>
              <a:rPr lang="en-US" dirty="0" err="1" smtClean="0">
                <a:solidFill>
                  <a:srgbClr val="FFFF00"/>
                </a:solidFill>
              </a:rPr>
              <a:t>Paraganglioma</a:t>
            </a:r>
            <a:r>
              <a:rPr lang="en-US" dirty="0" smtClean="0">
                <a:solidFill>
                  <a:srgbClr val="FFFF00"/>
                </a:solidFill>
              </a:rPr>
              <a:t>, </a:t>
            </a:r>
          </a:p>
          <a:p>
            <a:r>
              <a:rPr lang="en-US" dirty="0" err="1" smtClean="0">
                <a:solidFill>
                  <a:srgbClr val="FFFF00"/>
                </a:solidFill>
              </a:rPr>
              <a:t>Hemangioblastoma</a:t>
            </a:r>
            <a:r>
              <a:rPr lang="en-US" dirty="0" smtClean="0">
                <a:solidFill>
                  <a:srgbClr val="FFFF00"/>
                </a:solidFill>
              </a:rPr>
              <a:t>.</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8" name="Content Placeholder 7"/>
          <p:cNvSpPr>
            <a:spLocks noGrp="1"/>
          </p:cNvSpPr>
          <p:nvPr>
            <p:ph idx="1"/>
          </p:nvPr>
        </p:nvSpPr>
        <p:spPr/>
        <p:txBody>
          <a:bodyPr/>
          <a:lstStyle/>
          <a:p>
            <a:endParaRPr lang="en-US" dirty="0"/>
          </a:p>
        </p:txBody>
      </p:sp>
      <p:pic>
        <p:nvPicPr>
          <p:cNvPr id="9" name="Picture 2"/>
          <p:cNvPicPr>
            <a:picLocks noChangeAspect="1" noChangeArrowheads="1"/>
          </p:cNvPicPr>
          <p:nvPr/>
        </p:nvPicPr>
        <p:blipFill>
          <a:blip r:embed="rId3"/>
          <a:srcRect/>
          <a:stretch>
            <a:fillRect/>
          </a:stretch>
        </p:blipFill>
        <p:spPr bwMode="auto">
          <a:xfrm>
            <a:off x="990600" y="228600"/>
            <a:ext cx="2105025" cy="4286250"/>
          </a:xfrm>
          <a:prstGeom prst="rect">
            <a:avLst/>
          </a:prstGeom>
          <a:noFill/>
          <a:ln w="9525">
            <a:noFill/>
            <a:miter lim="800000"/>
            <a:headEnd/>
            <a:tailEnd/>
          </a:ln>
          <a:effectLst/>
        </p:spPr>
      </p:pic>
      <p:pic>
        <p:nvPicPr>
          <p:cNvPr id="10" name="Picture 3"/>
          <p:cNvPicPr>
            <a:picLocks noChangeAspect="1" noChangeArrowheads="1"/>
          </p:cNvPicPr>
          <p:nvPr/>
        </p:nvPicPr>
        <p:blipFill>
          <a:blip r:embed="rId4"/>
          <a:srcRect/>
          <a:stretch>
            <a:fillRect/>
          </a:stretch>
        </p:blipFill>
        <p:spPr bwMode="auto">
          <a:xfrm>
            <a:off x="3200400" y="1447800"/>
            <a:ext cx="1914525" cy="4286250"/>
          </a:xfrm>
          <a:prstGeom prst="rect">
            <a:avLst/>
          </a:prstGeom>
          <a:noFill/>
          <a:ln w="9525">
            <a:noFill/>
            <a:miter lim="800000"/>
            <a:headEnd/>
            <a:tailEnd/>
          </a:ln>
          <a:effectLst/>
        </p:spPr>
      </p:pic>
      <p:pic>
        <p:nvPicPr>
          <p:cNvPr id="11" name="Picture 4"/>
          <p:cNvPicPr>
            <a:picLocks noChangeAspect="1" noChangeArrowheads="1"/>
          </p:cNvPicPr>
          <p:nvPr/>
        </p:nvPicPr>
        <p:blipFill>
          <a:blip r:embed="rId5"/>
          <a:srcRect/>
          <a:stretch>
            <a:fillRect/>
          </a:stretch>
        </p:blipFill>
        <p:spPr bwMode="auto">
          <a:xfrm>
            <a:off x="5257800" y="2819400"/>
            <a:ext cx="1933575" cy="428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FF"/>
                </a:solidFill>
              </a:rPr>
              <a:t>Subependymoma</a:t>
            </a:r>
            <a:endParaRPr lang="en-US" dirty="0">
              <a:solidFill>
                <a:srgbClr val="FF00FF"/>
              </a:solidFill>
            </a:endParaRPr>
          </a:p>
        </p:txBody>
      </p:sp>
      <p:sp>
        <p:nvSpPr>
          <p:cNvPr id="3" name="Content Placeholder 2"/>
          <p:cNvSpPr>
            <a:spLocks noGrp="1"/>
          </p:cNvSpPr>
          <p:nvPr>
            <p:ph idx="1"/>
          </p:nvPr>
        </p:nvSpPr>
        <p:spPr/>
        <p:txBody>
          <a:bodyPr>
            <a:normAutofit/>
          </a:bodyPr>
          <a:lstStyle/>
          <a:p>
            <a:r>
              <a:rPr lang="en-US" sz="2600" dirty="0" smtClean="0">
                <a:solidFill>
                  <a:srgbClr val="FFFF00"/>
                </a:solidFill>
              </a:rPr>
              <a:t>Represent a variant of CNS </a:t>
            </a:r>
            <a:r>
              <a:rPr lang="en-US" sz="2600" dirty="0" err="1" smtClean="0">
                <a:solidFill>
                  <a:srgbClr val="FFFF00"/>
                </a:solidFill>
              </a:rPr>
              <a:t>ependymomas</a:t>
            </a:r>
            <a:r>
              <a:rPr lang="en-US" sz="2600" dirty="0" smtClean="0">
                <a:solidFill>
                  <a:srgbClr val="FFFF00"/>
                </a:solidFill>
              </a:rPr>
              <a:t> that may also occur in the spinal cord.</a:t>
            </a:r>
          </a:p>
          <a:p>
            <a:pPr>
              <a:buNone/>
            </a:pPr>
            <a:endParaRPr lang="en-US" sz="2600" dirty="0" smtClean="0">
              <a:solidFill>
                <a:srgbClr val="FFFF00"/>
              </a:solidFill>
            </a:endParaRPr>
          </a:p>
          <a:p>
            <a:r>
              <a:rPr lang="en-US" sz="2600" dirty="0" smtClean="0">
                <a:solidFill>
                  <a:srgbClr val="FFFF00"/>
                </a:solidFill>
              </a:rPr>
              <a:t>Originally thought to arise from the </a:t>
            </a:r>
            <a:r>
              <a:rPr lang="en-US" sz="2600" dirty="0" err="1" smtClean="0">
                <a:solidFill>
                  <a:srgbClr val="FFFF00"/>
                </a:solidFill>
              </a:rPr>
              <a:t>pluripotential</a:t>
            </a:r>
            <a:r>
              <a:rPr lang="en-US" sz="2600" dirty="0" smtClean="0">
                <a:solidFill>
                  <a:srgbClr val="FFFF00"/>
                </a:solidFill>
              </a:rPr>
              <a:t> cells of the </a:t>
            </a:r>
            <a:r>
              <a:rPr lang="en-US" sz="2600" dirty="0" err="1" smtClean="0">
                <a:solidFill>
                  <a:srgbClr val="FFFF00"/>
                </a:solidFill>
              </a:rPr>
              <a:t>subependymal</a:t>
            </a:r>
            <a:r>
              <a:rPr lang="en-US" sz="2600" dirty="0" smtClean="0">
                <a:solidFill>
                  <a:srgbClr val="FFFF00"/>
                </a:solidFill>
              </a:rPr>
              <a:t> plate, these tumors are now believed to have their origin from </a:t>
            </a:r>
            <a:r>
              <a:rPr lang="en-US" sz="2600" dirty="0" err="1" smtClean="0">
                <a:solidFill>
                  <a:srgbClr val="FFFF00"/>
                </a:solidFill>
              </a:rPr>
              <a:t>tanycytes</a:t>
            </a:r>
            <a:r>
              <a:rPr lang="en-US" sz="2600" dirty="0" smtClean="0">
                <a:solidFill>
                  <a:srgbClr val="FFFF00"/>
                </a:solidFill>
              </a:rPr>
              <a:t> cells that bridge the </a:t>
            </a:r>
            <a:r>
              <a:rPr lang="en-US" sz="2600" dirty="0" err="1" smtClean="0">
                <a:solidFill>
                  <a:srgbClr val="FFFF00"/>
                </a:solidFill>
              </a:rPr>
              <a:t>pial</a:t>
            </a:r>
            <a:r>
              <a:rPr lang="en-US" sz="2600" dirty="0" smtClean="0">
                <a:solidFill>
                  <a:srgbClr val="FFFF00"/>
                </a:solidFill>
              </a:rPr>
              <a:t> and </a:t>
            </a:r>
            <a:r>
              <a:rPr lang="en-US" sz="2600" dirty="0" err="1" smtClean="0">
                <a:solidFill>
                  <a:srgbClr val="FFFF00"/>
                </a:solidFill>
              </a:rPr>
              <a:t>ependymal</a:t>
            </a:r>
            <a:r>
              <a:rPr lang="en-US" sz="2600" dirty="0" smtClean="0">
                <a:solidFill>
                  <a:srgbClr val="FFFF00"/>
                </a:solidFill>
              </a:rPr>
              <a:t> layers.</a:t>
            </a:r>
            <a:endParaRPr lang="en-US" sz="2600"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FFFF00"/>
                </a:solidFill>
              </a:rPr>
              <a:t>Similar to </a:t>
            </a:r>
            <a:r>
              <a:rPr lang="en-US" dirty="0" err="1" smtClean="0">
                <a:solidFill>
                  <a:srgbClr val="FFFF00"/>
                </a:solidFill>
              </a:rPr>
              <a:t>ependymomas</a:t>
            </a:r>
            <a:r>
              <a:rPr lang="en-US" dirty="0" smtClean="0">
                <a:solidFill>
                  <a:srgbClr val="FFFF00"/>
                </a:solidFill>
              </a:rPr>
              <a:t>, these tumors produce a slowly progressive clinical course with pain as the most common symptom. </a:t>
            </a:r>
          </a:p>
          <a:p>
            <a:endParaRPr lang="en-US" dirty="0" smtClean="0">
              <a:solidFill>
                <a:srgbClr val="FFFF00"/>
              </a:solidFill>
            </a:endParaRPr>
          </a:p>
          <a:p>
            <a:r>
              <a:rPr lang="en-US" dirty="0" smtClean="0">
                <a:solidFill>
                  <a:srgbClr val="FFFF00"/>
                </a:solidFill>
              </a:rPr>
              <a:t>Sensory and motor dysfunctions are reported less frequently.</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FF"/>
                </a:solidFill>
              </a:rPr>
              <a:t>Imaging.</a:t>
            </a:r>
            <a:endParaRPr lang="en-US" dirty="0">
              <a:solidFill>
                <a:srgbClr val="FF00FF"/>
              </a:solidFill>
            </a:endParaRPr>
          </a:p>
        </p:txBody>
      </p:sp>
      <p:sp>
        <p:nvSpPr>
          <p:cNvPr id="3" name="Content Placeholder 2"/>
          <p:cNvSpPr>
            <a:spLocks noGrp="1"/>
          </p:cNvSpPr>
          <p:nvPr>
            <p:ph idx="1"/>
          </p:nvPr>
        </p:nvSpPr>
        <p:spPr/>
        <p:txBody>
          <a:bodyPr>
            <a:noAutofit/>
          </a:bodyPr>
          <a:lstStyle/>
          <a:p>
            <a:r>
              <a:rPr lang="en-US" sz="2600" dirty="0" smtClean="0">
                <a:solidFill>
                  <a:srgbClr val="FFFF00"/>
                </a:solidFill>
              </a:rPr>
              <a:t>At MR imaging, they manifest with </a:t>
            </a:r>
            <a:r>
              <a:rPr lang="en-US" sz="2600" dirty="0" err="1" smtClean="0">
                <a:solidFill>
                  <a:srgbClr val="FFFF00"/>
                </a:solidFill>
              </a:rPr>
              <a:t>fusiform</a:t>
            </a:r>
            <a:r>
              <a:rPr lang="en-US" sz="2600" dirty="0" smtClean="0">
                <a:solidFill>
                  <a:srgbClr val="FFFF00"/>
                </a:solidFill>
              </a:rPr>
              <a:t> dilatation of the spinal cord with well-defined borders. </a:t>
            </a:r>
          </a:p>
          <a:p>
            <a:pPr>
              <a:buNone/>
            </a:pPr>
            <a:endParaRPr lang="en-US" sz="2600" dirty="0" smtClean="0">
              <a:solidFill>
                <a:srgbClr val="FFFF00"/>
              </a:solidFill>
            </a:endParaRPr>
          </a:p>
          <a:p>
            <a:r>
              <a:rPr lang="en-US" sz="2600" dirty="0" smtClean="0">
                <a:solidFill>
                  <a:srgbClr val="FFFF00"/>
                </a:solidFill>
              </a:rPr>
              <a:t>Unlike other </a:t>
            </a:r>
            <a:r>
              <a:rPr lang="en-US" sz="2600" dirty="0" err="1" smtClean="0">
                <a:solidFill>
                  <a:srgbClr val="FFFF00"/>
                </a:solidFill>
              </a:rPr>
              <a:t>ependymomas</a:t>
            </a:r>
            <a:r>
              <a:rPr lang="en-US" sz="2600" dirty="0" smtClean="0">
                <a:solidFill>
                  <a:srgbClr val="FFFF00"/>
                </a:solidFill>
              </a:rPr>
              <a:t>, they are eccentrically located. </a:t>
            </a:r>
          </a:p>
          <a:p>
            <a:pPr>
              <a:buNone/>
            </a:pPr>
            <a:endParaRPr lang="en-US" sz="2600" dirty="0" smtClean="0">
              <a:solidFill>
                <a:srgbClr val="FFFF00"/>
              </a:solidFill>
            </a:endParaRPr>
          </a:p>
          <a:p>
            <a:r>
              <a:rPr lang="en-US" sz="2600" dirty="0" smtClean="0">
                <a:solidFill>
                  <a:srgbClr val="FFFF00"/>
                </a:solidFill>
              </a:rPr>
              <a:t>Enhancement had sharply defined margins (50 % of cases), whereas those that did not enhance have diffuse symmetric spinal cord enlargement.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600" dirty="0" smtClean="0">
                <a:solidFill>
                  <a:srgbClr val="FFFF00"/>
                </a:solidFill>
              </a:rPr>
              <a:t>Edema may or may not accompany the main lesion. </a:t>
            </a:r>
          </a:p>
          <a:p>
            <a:endParaRPr lang="en-US" sz="2600" dirty="0" smtClean="0">
              <a:solidFill>
                <a:srgbClr val="FFFF00"/>
              </a:solidFill>
            </a:endParaRPr>
          </a:p>
          <a:p>
            <a:pPr>
              <a:buNone/>
            </a:pPr>
            <a:endParaRPr lang="en-US" sz="2600" dirty="0" smtClean="0">
              <a:solidFill>
                <a:srgbClr val="FFFF00"/>
              </a:solidFill>
            </a:endParaRPr>
          </a:p>
          <a:p>
            <a:r>
              <a:rPr lang="en-US" sz="2600" dirty="0" smtClean="0">
                <a:solidFill>
                  <a:srgbClr val="FFFF00"/>
                </a:solidFill>
              </a:rPr>
              <a:t>Spinal </a:t>
            </a:r>
            <a:r>
              <a:rPr lang="en-US" sz="2600" dirty="0" err="1" smtClean="0">
                <a:solidFill>
                  <a:srgbClr val="FFFF00"/>
                </a:solidFill>
              </a:rPr>
              <a:t>subependymoma</a:t>
            </a:r>
            <a:r>
              <a:rPr lang="en-US" sz="2600" dirty="0" smtClean="0">
                <a:solidFill>
                  <a:srgbClr val="FFFF00"/>
                </a:solidFill>
              </a:rPr>
              <a:t> may manifest as an </a:t>
            </a:r>
            <a:r>
              <a:rPr lang="en-US" sz="2600" dirty="0" err="1" smtClean="0">
                <a:solidFill>
                  <a:srgbClr val="FFFF00"/>
                </a:solidFill>
              </a:rPr>
              <a:t>extramedullary</a:t>
            </a:r>
            <a:r>
              <a:rPr lang="en-US" sz="2600" dirty="0" smtClean="0">
                <a:solidFill>
                  <a:srgbClr val="FFFF00"/>
                </a:solidFill>
              </a:rPr>
              <a:t> lesion within the subarachnoid space, perhaps secondary to leptomeningeal </a:t>
            </a:r>
            <a:r>
              <a:rPr lang="en-US" sz="2600" dirty="0" err="1" smtClean="0">
                <a:solidFill>
                  <a:srgbClr val="FFFF00"/>
                </a:solidFill>
              </a:rPr>
              <a:t>heterotopic</a:t>
            </a:r>
            <a:r>
              <a:rPr lang="en-US" sz="2600" dirty="0" smtClean="0">
                <a:solidFill>
                  <a:srgbClr val="FFFF00"/>
                </a:solidFill>
              </a:rPr>
              <a:t> </a:t>
            </a:r>
            <a:r>
              <a:rPr lang="en-US" sz="2600" dirty="0" err="1" smtClean="0">
                <a:solidFill>
                  <a:srgbClr val="FFFF00"/>
                </a:solidFill>
              </a:rPr>
              <a:t>glial</a:t>
            </a:r>
            <a:r>
              <a:rPr lang="en-US" sz="2600" dirty="0" smtClean="0">
                <a:solidFill>
                  <a:srgbClr val="FFFF00"/>
                </a:solidFill>
              </a:rPr>
              <a:t> cells.</a:t>
            </a:r>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FF"/>
                </a:solidFill>
              </a:rPr>
              <a:t>Astrocytomas</a:t>
            </a:r>
            <a:endParaRPr lang="en-US" dirty="0">
              <a:solidFill>
                <a:srgbClr val="FF00FF"/>
              </a:solidFill>
            </a:endParaRPr>
          </a:p>
        </p:txBody>
      </p:sp>
      <p:sp>
        <p:nvSpPr>
          <p:cNvPr id="3" name="Content Placeholder 2"/>
          <p:cNvSpPr>
            <a:spLocks noGrp="1"/>
          </p:cNvSpPr>
          <p:nvPr>
            <p:ph idx="1"/>
          </p:nvPr>
        </p:nvSpPr>
        <p:spPr/>
        <p:txBody>
          <a:bodyPr>
            <a:normAutofit fontScale="92500"/>
          </a:bodyPr>
          <a:lstStyle/>
          <a:p>
            <a:r>
              <a:rPr lang="en-US" sz="2600" dirty="0" smtClean="0">
                <a:solidFill>
                  <a:srgbClr val="FFFF00"/>
                </a:solidFill>
              </a:rPr>
              <a:t>They are the most common childhood </a:t>
            </a:r>
            <a:r>
              <a:rPr lang="en-US" sz="2600" dirty="0" err="1" smtClean="0">
                <a:solidFill>
                  <a:srgbClr val="FFFF00"/>
                </a:solidFill>
              </a:rPr>
              <a:t>intramedullary</a:t>
            </a:r>
            <a:r>
              <a:rPr lang="en-US" sz="2600" dirty="0" smtClean="0">
                <a:solidFill>
                  <a:srgbClr val="FFFF00"/>
                </a:solidFill>
              </a:rPr>
              <a:t> </a:t>
            </a:r>
            <a:r>
              <a:rPr lang="en-US" sz="2600" dirty="0" err="1" smtClean="0">
                <a:solidFill>
                  <a:srgbClr val="FFFF00"/>
                </a:solidFill>
              </a:rPr>
              <a:t>neoplasms</a:t>
            </a:r>
            <a:r>
              <a:rPr lang="en-US" sz="2600" dirty="0" smtClean="0">
                <a:solidFill>
                  <a:srgbClr val="FFFF00"/>
                </a:solidFill>
              </a:rPr>
              <a:t> of the spinal cord and are second only to </a:t>
            </a:r>
            <a:r>
              <a:rPr lang="en-US" sz="2600" dirty="0" err="1" smtClean="0">
                <a:solidFill>
                  <a:srgbClr val="FFFF00"/>
                </a:solidFill>
              </a:rPr>
              <a:t>ependymomas</a:t>
            </a:r>
            <a:r>
              <a:rPr lang="en-US" sz="2600" dirty="0" smtClean="0">
                <a:solidFill>
                  <a:srgbClr val="FFFF00"/>
                </a:solidFill>
              </a:rPr>
              <a:t> in adults.</a:t>
            </a:r>
          </a:p>
          <a:p>
            <a:pPr>
              <a:buNone/>
            </a:pPr>
            <a:endParaRPr lang="en-US" sz="2600" dirty="0" smtClean="0">
              <a:solidFill>
                <a:srgbClr val="FFFF00"/>
              </a:solidFill>
            </a:endParaRPr>
          </a:p>
          <a:p>
            <a:r>
              <a:rPr lang="en-US" sz="2600" dirty="0" smtClean="0">
                <a:solidFill>
                  <a:srgbClr val="FFFF00"/>
                </a:solidFill>
              </a:rPr>
              <a:t>Clinical presentation varies from nonspecific </a:t>
            </a:r>
            <a:r>
              <a:rPr lang="en-US" sz="2600" dirty="0" err="1" smtClean="0">
                <a:solidFill>
                  <a:srgbClr val="FFFF00"/>
                </a:solidFill>
              </a:rPr>
              <a:t>backpain</a:t>
            </a:r>
            <a:r>
              <a:rPr lang="en-US" sz="2600" dirty="0" smtClean="0">
                <a:solidFill>
                  <a:srgbClr val="FFFF00"/>
                </a:solidFill>
              </a:rPr>
              <a:t> to sensory and motor deficits, according to the size and location.</a:t>
            </a:r>
          </a:p>
          <a:p>
            <a:pPr>
              <a:buNone/>
            </a:pPr>
            <a:endParaRPr lang="en-US" sz="2600" dirty="0" smtClean="0">
              <a:solidFill>
                <a:srgbClr val="FFFF00"/>
              </a:solidFill>
            </a:endParaRPr>
          </a:p>
          <a:p>
            <a:r>
              <a:rPr lang="en-US" sz="2600" dirty="0" smtClean="0">
                <a:solidFill>
                  <a:srgbClr val="FFFF00"/>
                </a:solidFill>
              </a:rPr>
              <a:t>In contradistinction to </a:t>
            </a:r>
            <a:r>
              <a:rPr lang="en-US" sz="2600" dirty="0" err="1" smtClean="0">
                <a:solidFill>
                  <a:srgbClr val="FFFF00"/>
                </a:solidFill>
              </a:rPr>
              <a:t>ependymomas</a:t>
            </a:r>
            <a:r>
              <a:rPr lang="en-US" sz="2600" dirty="0" smtClean="0">
                <a:solidFill>
                  <a:srgbClr val="FFFF00"/>
                </a:solidFill>
              </a:rPr>
              <a:t>, </a:t>
            </a:r>
            <a:r>
              <a:rPr lang="en-US" sz="2600" dirty="0" err="1" smtClean="0">
                <a:solidFill>
                  <a:srgbClr val="FFFF00"/>
                </a:solidFill>
              </a:rPr>
              <a:t>astrocytomas</a:t>
            </a:r>
            <a:r>
              <a:rPr lang="en-US" sz="2600" dirty="0" smtClean="0">
                <a:solidFill>
                  <a:srgbClr val="FFFF00"/>
                </a:solidFill>
              </a:rPr>
              <a:t> are located eccentrically within the spinal cord. </a:t>
            </a:r>
          </a:p>
          <a:p>
            <a:endParaRPr lang="en-US" sz="2600"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600" dirty="0" smtClean="0">
                <a:solidFill>
                  <a:srgbClr val="FFFF00"/>
                </a:solidFill>
              </a:rPr>
              <a:t>The vast majority of spinal cord </a:t>
            </a:r>
            <a:r>
              <a:rPr lang="en-US" sz="2600" dirty="0" err="1" smtClean="0">
                <a:solidFill>
                  <a:srgbClr val="FFFF00"/>
                </a:solidFill>
              </a:rPr>
              <a:t>astrocytomas</a:t>
            </a:r>
            <a:r>
              <a:rPr lang="en-US" sz="2600" dirty="0" smtClean="0">
                <a:solidFill>
                  <a:srgbClr val="FFFF00"/>
                </a:solidFill>
              </a:rPr>
              <a:t> in adults are of low malignancy, classified either as </a:t>
            </a:r>
            <a:r>
              <a:rPr lang="en-US" sz="2600" dirty="0" err="1" smtClean="0">
                <a:solidFill>
                  <a:srgbClr val="FFFF00"/>
                </a:solidFill>
              </a:rPr>
              <a:t>pilocytic</a:t>
            </a:r>
            <a:r>
              <a:rPr lang="en-US" sz="2600" dirty="0" smtClean="0">
                <a:solidFill>
                  <a:srgbClr val="FFFF00"/>
                </a:solidFill>
              </a:rPr>
              <a:t> (grade I) or low-grade </a:t>
            </a:r>
            <a:r>
              <a:rPr lang="en-US" sz="2600" dirty="0" err="1" smtClean="0">
                <a:solidFill>
                  <a:srgbClr val="FFFF00"/>
                </a:solidFill>
              </a:rPr>
              <a:t>astrocytomas</a:t>
            </a:r>
            <a:r>
              <a:rPr lang="en-US" sz="2600" dirty="0" smtClean="0">
                <a:solidFill>
                  <a:srgbClr val="FFFF00"/>
                </a:solidFill>
              </a:rPr>
              <a:t> (grade II), although </a:t>
            </a:r>
            <a:r>
              <a:rPr lang="en-US" sz="2600" dirty="0" err="1" smtClean="0">
                <a:solidFill>
                  <a:srgbClr val="FFFF00"/>
                </a:solidFill>
              </a:rPr>
              <a:t>anaplastic</a:t>
            </a:r>
            <a:r>
              <a:rPr lang="en-US" sz="2600" dirty="0" smtClean="0">
                <a:solidFill>
                  <a:srgbClr val="FFFF00"/>
                </a:solidFill>
              </a:rPr>
              <a:t> </a:t>
            </a:r>
            <a:r>
              <a:rPr lang="en-US" sz="2600" dirty="0" err="1" smtClean="0">
                <a:solidFill>
                  <a:srgbClr val="FFFF00"/>
                </a:solidFill>
              </a:rPr>
              <a:t>astrocytomas</a:t>
            </a:r>
            <a:r>
              <a:rPr lang="en-US" sz="2600" dirty="0" smtClean="0">
                <a:solidFill>
                  <a:srgbClr val="FFFF00"/>
                </a:solidFill>
              </a:rPr>
              <a:t> and </a:t>
            </a:r>
            <a:r>
              <a:rPr lang="en-US" sz="2600" dirty="0" err="1" smtClean="0">
                <a:solidFill>
                  <a:srgbClr val="FFFF00"/>
                </a:solidFill>
              </a:rPr>
              <a:t>glioblastomas</a:t>
            </a:r>
            <a:r>
              <a:rPr lang="en-US" sz="2600" dirty="0" smtClean="0">
                <a:solidFill>
                  <a:srgbClr val="FFFF00"/>
                </a:solidFill>
              </a:rPr>
              <a:t> rarely occur.</a:t>
            </a:r>
          </a:p>
          <a:p>
            <a:pPr>
              <a:buNone/>
            </a:pPr>
            <a:endParaRPr lang="en-US" sz="2600" dirty="0" smtClean="0">
              <a:solidFill>
                <a:srgbClr val="FFFF00"/>
              </a:solidFill>
            </a:endParaRPr>
          </a:p>
          <a:p>
            <a:r>
              <a:rPr lang="en-US" sz="2600" dirty="0" smtClean="0">
                <a:solidFill>
                  <a:srgbClr val="FFFF00"/>
                </a:solidFill>
              </a:rPr>
              <a:t>However, spinal cord </a:t>
            </a:r>
            <a:r>
              <a:rPr lang="en-US" sz="2600" dirty="0" err="1" smtClean="0">
                <a:solidFill>
                  <a:srgbClr val="FFFF00"/>
                </a:solidFill>
              </a:rPr>
              <a:t>astrocytomas</a:t>
            </a:r>
            <a:r>
              <a:rPr lang="en-US" sz="2600" dirty="0" smtClean="0">
                <a:solidFill>
                  <a:srgbClr val="FFFF00"/>
                </a:solidFill>
              </a:rPr>
              <a:t> tend to infiltrate the cord and are, therefore, difficult to </a:t>
            </a:r>
            <a:r>
              <a:rPr lang="en-US" sz="2600" dirty="0" err="1" smtClean="0">
                <a:solidFill>
                  <a:srgbClr val="FFFF00"/>
                </a:solidFill>
              </a:rPr>
              <a:t>resect</a:t>
            </a:r>
            <a:r>
              <a:rPr lang="en-US" sz="2600" dirty="0" smtClean="0">
                <a:solidFill>
                  <a:srgbClr val="FFFF00"/>
                </a:solidFill>
              </a:rPr>
              <a:t> completely and have worse prognosis.</a:t>
            </a:r>
            <a:endParaRPr lang="en-US" sz="2600"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6" name="Picture 2"/>
          <p:cNvPicPr>
            <a:picLocks noGrp="1" noChangeAspect="1" noChangeArrowheads="1"/>
          </p:cNvPicPr>
          <p:nvPr>
            <p:ph idx="1"/>
          </p:nvPr>
        </p:nvPicPr>
        <p:blipFill>
          <a:blip r:embed="rId3"/>
          <a:srcRect/>
          <a:stretch>
            <a:fillRect/>
          </a:stretch>
        </p:blipFill>
        <p:spPr bwMode="auto">
          <a:xfrm>
            <a:off x="838200" y="1371600"/>
            <a:ext cx="7467600" cy="3829538"/>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FF"/>
                </a:solidFill>
              </a:rPr>
              <a:t>Imaging.</a:t>
            </a:r>
            <a:endParaRPr lang="en-US" dirty="0">
              <a:solidFill>
                <a:srgbClr val="FF00FF"/>
              </a:solidFill>
            </a:endParaRPr>
          </a:p>
        </p:txBody>
      </p:sp>
      <p:sp>
        <p:nvSpPr>
          <p:cNvPr id="3" name="Content Placeholder 2"/>
          <p:cNvSpPr>
            <a:spLocks noGrp="1"/>
          </p:cNvSpPr>
          <p:nvPr>
            <p:ph idx="1"/>
          </p:nvPr>
        </p:nvSpPr>
        <p:spPr/>
        <p:txBody>
          <a:bodyPr>
            <a:noAutofit/>
          </a:bodyPr>
          <a:lstStyle/>
          <a:p>
            <a:r>
              <a:rPr lang="en-US" sz="2600" dirty="0" smtClean="0">
                <a:solidFill>
                  <a:srgbClr val="FFFF00"/>
                </a:solidFill>
              </a:rPr>
              <a:t>The </a:t>
            </a:r>
            <a:r>
              <a:rPr lang="en-US" sz="2600" dirty="0" err="1" smtClean="0">
                <a:solidFill>
                  <a:srgbClr val="FFFF00"/>
                </a:solidFill>
              </a:rPr>
              <a:t>cervicomedullary</a:t>
            </a:r>
            <a:r>
              <a:rPr lang="en-US" sz="2600" dirty="0" smtClean="0">
                <a:solidFill>
                  <a:srgbClr val="FFFF00"/>
                </a:solidFill>
              </a:rPr>
              <a:t> junction and the </a:t>
            </a:r>
            <a:r>
              <a:rPr lang="en-US" sz="2600" dirty="0" err="1" smtClean="0">
                <a:solidFill>
                  <a:srgbClr val="FFFF00"/>
                </a:solidFill>
              </a:rPr>
              <a:t>cervico</a:t>
            </a:r>
            <a:r>
              <a:rPr lang="en-US" sz="2600" dirty="0" smtClean="0">
                <a:solidFill>
                  <a:srgbClr val="FFFF00"/>
                </a:solidFill>
              </a:rPr>
              <a:t>-thoracic cord .</a:t>
            </a:r>
          </a:p>
          <a:p>
            <a:pPr>
              <a:buNone/>
            </a:pPr>
            <a:endParaRPr lang="en-US" sz="2600" dirty="0" smtClean="0">
              <a:solidFill>
                <a:srgbClr val="FFFF00"/>
              </a:solidFill>
            </a:endParaRPr>
          </a:p>
          <a:p>
            <a:r>
              <a:rPr lang="en-US" sz="2600" dirty="0" smtClean="0">
                <a:solidFill>
                  <a:srgbClr val="FFFF00"/>
                </a:solidFill>
              </a:rPr>
              <a:t>On MR imaging, </a:t>
            </a:r>
            <a:r>
              <a:rPr lang="en-US" sz="2600" dirty="0" err="1" smtClean="0">
                <a:solidFill>
                  <a:srgbClr val="FFFF00"/>
                </a:solidFill>
              </a:rPr>
              <a:t>pilocytic</a:t>
            </a:r>
            <a:r>
              <a:rPr lang="en-US" sz="2600" dirty="0" smtClean="0">
                <a:solidFill>
                  <a:srgbClr val="FFFF00"/>
                </a:solidFill>
              </a:rPr>
              <a:t> </a:t>
            </a:r>
            <a:r>
              <a:rPr lang="en-US" sz="2600" dirty="0" err="1" smtClean="0">
                <a:solidFill>
                  <a:srgbClr val="FFFF00"/>
                </a:solidFill>
              </a:rPr>
              <a:t>astrocytomas</a:t>
            </a:r>
            <a:r>
              <a:rPr lang="en-US" sz="2600" dirty="0" smtClean="0">
                <a:solidFill>
                  <a:srgbClr val="FFFF00"/>
                </a:solidFill>
              </a:rPr>
              <a:t> are characterized by enlargement of the spinal cord within a widened spinal canal. </a:t>
            </a:r>
          </a:p>
          <a:p>
            <a:pPr>
              <a:buNone/>
            </a:pPr>
            <a:endParaRPr lang="en-US" sz="2600" dirty="0" smtClean="0">
              <a:solidFill>
                <a:srgbClr val="FFFF00"/>
              </a:solidFill>
            </a:endParaRPr>
          </a:p>
          <a:p>
            <a:r>
              <a:rPr lang="en-US" sz="2600" dirty="0" smtClean="0">
                <a:solidFill>
                  <a:srgbClr val="FFFF00"/>
                </a:solidFill>
              </a:rPr>
              <a:t>They frequently involve a large portion of the cord, spanning multiple vertebral levels in length.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sz="2800" dirty="0" smtClean="0">
                <a:solidFill>
                  <a:srgbClr val="FFFF00"/>
                </a:solidFill>
              </a:rPr>
              <a:t>True ‘‘</a:t>
            </a:r>
            <a:r>
              <a:rPr lang="en-US" sz="2800" dirty="0" err="1" smtClean="0">
                <a:solidFill>
                  <a:srgbClr val="FFFF00"/>
                </a:solidFill>
              </a:rPr>
              <a:t>holocord</a:t>
            </a:r>
            <a:r>
              <a:rPr lang="en-US" sz="2800" dirty="0" smtClean="0">
                <a:solidFill>
                  <a:srgbClr val="FFFF00"/>
                </a:solidFill>
              </a:rPr>
              <a:t>’’ tumors are rare; in most cases, involvement of the whole length of the spinal cord is caused by extensive spinal cord edema rather than by a tumor. Tumors can show areas of necrotic-cystic degeneration (60 % of cases), can have a ‘‘cyst with mural nodule’’ appearance, or can be structurally solid (about 40 % of cases). </a:t>
            </a:r>
          </a:p>
          <a:p>
            <a:pPr>
              <a:buNone/>
            </a:pPr>
            <a:endParaRPr lang="en-US" sz="2800" dirty="0" smtClean="0">
              <a:solidFill>
                <a:srgbClr val="FFFF00"/>
              </a:solidFill>
            </a:endParaRPr>
          </a:p>
          <a:p>
            <a:r>
              <a:rPr lang="en-US" sz="2800" dirty="0" smtClean="0">
                <a:solidFill>
                  <a:srgbClr val="FFFF00"/>
                </a:solidFill>
              </a:rPr>
              <a:t>The solid components are </a:t>
            </a:r>
            <a:r>
              <a:rPr lang="en-US" sz="2800" dirty="0" err="1" smtClean="0">
                <a:solidFill>
                  <a:srgbClr val="FFFF00"/>
                </a:solidFill>
              </a:rPr>
              <a:t>iso</a:t>
            </a:r>
            <a:r>
              <a:rPr lang="en-US" sz="2800" dirty="0" smtClean="0">
                <a:solidFill>
                  <a:srgbClr val="FFFF00"/>
                </a:solidFill>
              </a:rPr>
              <a:t>- to hypointense on T1WIs and hyperintense on T2WIs , whereas necrotic-cystic components display higher relaxation times on T1 and T2WIs.</a:t>
            </a:r>
          </a:p>
          <a:p>
            <a:pPr>
              <a:buNone/>
            </a:pPr>
            <a:endParaRPr lang="en-US" sz="2600" dirty="0" smtClean="0">
              <a:solidFill>
                <a:srgbClr val="FFFF00"/>
              </a:solidFill>
            </a:endParaRP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sz="2800" dirty="0" smtClean="0">
                <a:solidFill>
                  <a:srgbClr val="FFFF00"/>
                </a:solidFill>
              </a:rPr>
              <a:t>The pattern of enhancement can be focal nodular, patchy or inhomogeneous, diffuse enhancement and does not define tumor margins.  </a:t>
            </a:r>
          </a:p>
          <a:p>
            <a:pPr>
              <a:buNone/>
            </a:pPr>
            <a:endParaRPr lang="en-US" sz="2800" dirty="0" smtClean="0">
              <a:solidFill>
                <a:srgbClr val="FFFF00"/>
              </a:solidFill>
            </a:endParaRPr>
          </a:p>
          <a:p>
            <a:r>
              <a:rPr lang="en-US" sz="2800" dirty="0" smtClean="0">
                <a:solidFill>
                  <a:srgbClr val="FFFF00"/>
                </a:solidFill>
              </a:rPr>
              <a:t>Nonenhancing </a:t>
            </a:r>
            <a:r>
              <a:rPr lang="en-US" sz="2800" dirty="0" err="1" smtClean="0">
                <a:solidFill>
                  <a:srgbClr val="FFFF00"/>
                </a:solidFill>
              </a:rPr>
              <a:t>intramedullary</a:t>
            </a:r>
            <a:r>
              <a:rPr lang="en-US" sz="2800" dirty="0" smtClean="0">
                <a:solidFill>
                  <a:srgbClr val="FFFF00"/>
                </a:solidFill>
              </a:rPr>
              <a:t> </a:t>
            </a:r>
            <a:r>
              <a:rPr lang="en-US" sz="2800" dirty="0" err="1" smtClean="0">
                <a:solidFill>
                  <a:srgbClr val="FFFF00"/>
                </a:solidFill>
              </a:rPr>
              <a:t>astrocytomas</a:t>
            </a:r>
            <a:r>
              <a:rPr lang="en-US" sz="2800" dirty="0" smtClean="0">
                <a:solidFill>
                  <a:srgbClr val="FFFF00"/>
                </a:solidFill>
              </a:rPr>
              <a:t> are not uncommon and comprise between 20 percent and 30 percent of </a:t>
            </a:r>
            <a:r>
              <a:rPr lang="en-US" sz="2800" dirty="0" err="1" smtClean="0">
                <a:solidFill>
                  <a:srgbClr val="FFFF00"/>
                </a:solidFill>
              </a:rPr>
              <a:t>intramedullary</a:t>
            </a:r>
            <a:r>
              <a:rPr lang="en-US" sz="2800" dirty="0" smtClean="0">
                <a:solidFill>
                  <a:srgbClr val="FFFF00"/>
                </a:solidFill>
              </a:rPr>
              <a:t> </a:t>
            </a:r>
            <a:r>
              <a:rPr lang="en-US" sz="2800" dirty="0" err="1" smtClean="0">
                <a:solidFill>
                  <a:srgbClr val="FFFF00"/>
                </a:solidFill>
              </a:rPr>
              <a:t>astrocytomas</a:t>
            </a:r>
            <a:r>
              <a:rPr lang="en-US" sz="2800" dirty="0" smtClean="0">
                <a:solidFill>
                  <a:srgbClr val="FFFF00"/>
                </a:solidFill>
              </a:rPr>
              <a:t>. </a:t>
            </a:r>
          </a:p>
          <a:p>
            <a:pPr>
              <a:buNone/>
            </a:pPr>
            <a:endParaRPr lang="en-US" sz="2800" dirty="0" smtClean="0">
              <a:solidFill>
                <a:srgbClr val="FFFF00"/>
              </a:solidFill>
            </a:endParaRPr>
          </a:p>
          <a:p>
            <a:r>
              <a:rPr lang="en-US" sz="2800" dirty="0" smtClean="0">
                <a:solidFill>
                  <a:srgbClr val="FFFF00"/>
                </a:solidFill>
              </a:rPr>
              <a:t>Like </a:t>
            </a:r>
            <a:r>
              <a:rPr lang="en-US" sz="2800" dirty="0" err="1" smtClean="0">
                <a:solidFill>
                  <a:srgbClr val="FFFF00"/>
                </a:solidFill>
              </a:rPr>
              <a:t>ependymomas</a:t>
            </a:r>
            <a:r>
              <a:rPr lang="en-US" sz="2800" dirty="0" smtClean="0">
                <a:solidFill>
                  <a:srgbClr val="FFFF00"/>
                </a:solidFill>
              </a:rPr>
              <a:t>, they can have  </a:t>
            </a:r>
            <a:r>
              <a:rPr lang="en-US" sz="2800" dirty="0" err="1" smtClean="0">
                <a:solidFill>
                  <a:srgbClr val="FFFF00"/>
                </a:solidFill>
              </a:rPr>
              <a:t>intratumoral</a:t>
            </a:r>
            <a:r>
              <a:rPr lang="en-US" sz="2800" dirty="0" smtClean="0">
                <a:solidFill>
                  <a:srgbClr val="FFFF00"/>
                </a:solidFill>
              </a:rPr>
              <a:t> or polar cysts but do not tend to hemorrhage and, therefore, do not usually display a cap sign.</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Picture 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10" name="Content Placeholder 9"/>
          <p:cNvSpPr>
            <a:spLocks noGrp="1"/>
          </p:cNvSpPr>
          <p:nvPr>
            <p:ph idx="1"/>
          </p:nvPr>
        </p:nvSpPr>
        <p:spPr/>
        <p:txBody>
          <a:bodyPr/>
          <a:lstStyle/>
          <a:p>
            <a:endParaRPr lang="en-US" dirty="0"/>
          </a:p>
        </p:txBody>
      </p:sp>
      <p:pic>
        <p:nvPicPr>
          <p:cNvPr id="11" name="Picture 2"/>
          <p:cNvPicPr>
            <a:picLocks noChangeAspect="1" noChangeArrowheads="1"/>
          </p:cNvPicPr>
          <p:nvPr/>
        </p:nvPicPr>
        <p:blipFill>
          <a:blip r:embed="rId3"/>
          <a:srcRect/>
          <a:stretch>
            <a:fillRect/>
          </a:stretch>
        </p:blipFill>
        <p:spPr bwMode="auto">
          <a:xfrm>
            <a:off x="228600" y="0"/>
            <a:ext cx="1714500" cy="3762375"/>
          </a:xfrm>
          <a:prstGeom prst="rect">
            <a:avLst/>
          </a:prstGeom>
          <a:noFill/>
          <a:ln w="9525">
            <a:noFill/>
            <a:miter lim="800000"/>
            <a:headEnd/>
            <a:tailEnd/>
          </a:ln>
          <a:effectLst/>
        </p:spPr>
      </p:pic>
      <p:pic>
        <p:nvPicPr>
          <p:cNvPr id="12" name="Picture 3"/>
          <p:cNvPicPr>
            <a:picLocks noChangeAspect="1" noChangeArrowheads="1"/>
          </p:cNvPicPr>
          <p:nvPr/>
        </p:nvPicPr>
        <p:blipFill>
          <a:blip r:embed="rId4"/>
          <a:srcRect/>
          <a:stretch>
            <a:fillRect/>
          </a:stretch>
        </p:blipFill>
        <p:spPr bwMode="auto">
          <a:xfrm>
            <a:off x="1905000" y="0"/>
            <a:ext cx="1676400" cy="3762375"/>
          </a:xfrm>
          <a:prstGeom prst="rect">
            <a:avLst/>
          </a:prstGeom>
          <a:noFill/>
          <a:ln w="9525">
            <a:noFill/>
            <a:miter lim="800000"/>
            <a:headEnd/>
            <a:tailEnd/>
          </a:ln>
          <a:effectLst/>
        </p:spPr>
      </p:pic>
      <p:pic>
        <p:nvPicPr>
          <p:cNvPr id="13" name="Picture 4"/>
          <p:cNvPicPr>
            <a:picLocks noChangeAspect="1" noChangeArrowheads="1"/>
          </p:cNvPicPr>
          <p:nvPr/>
        </p:nvPicPr>
        <p:blipFill>
          <a:blip r:embed="rId5"/>
          <a:srcRect/>
          <a:stretch>
            <a:fillRect/>
          </a:stretch>
        </p:blipFill>
        <p:spPr bwMode="auto">
          <a:xfrm>
            <a:off x="3581400" y="0"/>
            <a:ext cx="1676400" cy="3762375"/>
          </a:xfrm>
          <a:prstGeom prst="rect">
            <a:avLst/>
          </a:prstGeom>
          <a:noFill/>
          <a:ln w="9525">
            <a:noFill/>
            <a:miter lim="800000"/>
            <a:headEnd/>
            <a:tailEnd/>
          </a:ln>
          <a:effectLst/>
        </p:spPr>
      </p:pic>
      <p:pic>
        <p:nvPicPr>
          <p:cNvPr id="14" name="Picture 5"/>
          <p:cNvPicPr>
            <a:picLocks noChangeAspect="1" noChangeArrowheads="1"/>
          </p:cNvPicPr>
          <p:nvPr/>
        </p:nvPicPr>
        <p:blipFill>
          <a:blip r:embed="rId6"/>
          <a:srcRect/>
          <a:stretch>
            <a:fillRect/>
          </a:stretch>
        </p:blipFill>
        <p:spPr bwMode="auto">
          <a:xfrm>
            <a:off x="3962400" y="4114800"/>
            <a:ext cx="2524125" cy="2619375"/>
          </a:xfrm>
          <a:prstGeom prst="rect">
            <a:avLst/>
          </a:prstGeom>
          <a:noFill/>
          <a:ln w="9525">
            <a:noFill/>
            <a:miter lim="800000"/>
            <a:headEnd/>
            <a:tailEnd/>
          </a:ln>
          <a:effectLst/>
        </p:spPr>
      </p:pic>
      <p:pic>
        <p:nvPicPr>
          <p:cNvPr id="15" name="Picture 6"/>
          <p:cNvPicPr>
            <a:picLocks noChangeAspect="1" noChangeArrowheads="1"/>
          </p:cNvPicPr>
          <p:nvPr/>
        </p:nvPicPr>
        <p:blipFill>
          <a:blip r:embed="rId7"/>
          <a:srcRect/>
          <a:stretch>
            <a:fillRect/>
          </a:stretch>
        </p:blipFill>
        <p:spPr bwMode="auto">
          <a:xfrm>
            <a:off x="6600825" y="4114800"/>
            <a:ext cx="2543175" cy="2619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solidFill>
                  <a:srgbClr val="FFFF00"/>
                </a:solidFill>
              </a:rPr>
              <a:t>Rarely, </a:t>
            </a:r>
            <a:r>
              <a:rPr lang="en-US" dirty="0" err="1" smtClean="0">
                <a:solidFill>
                  <a:srgbClr val="FFFF00"/>
                </a:solidFill>
              </a:rPr>
              <a:t>astrocytomas</a:t>
            </a:r>
            <a:r>
              <a:rPr lang="en-US" dirty="0" smtClean="0">
                <a:solidFill>
                  <a:srgbClr val="FFFF00"/>
                </a:solidFill>
              </a:rPr>
              <a:t> arise following radiation therapy, either for a primary central nervous system lesion or for a lesion occurring outside the spine.</a:t>
            </a:r>
          </a:p>
          <a:p>
            <a:pPr>
              <a:buNone/>
            </a:pPr>
            <a:endParaRPr lang="en-US" dirty="0" smtClean="0">
              <a:solidFill>
                <a:srgbClr val="FFFF00"/>
              </a:solidFill>
            </a:endParaRPr>
          </a:p>
          <a:p>
            <a:pPr>
              <a:buNone/>
            </a:pPr>
            <a:endParaRPr lang="en-US" dirty="0" smtClean="0">
              <a:solidFill>
                <a:srgbClr val="FFFF00"/>
              </a:solidFill>
            </a:endParaRPr>
          </a:p>
          <a:p>
            <a:r>
              <a:rPr lang="en-US" dirty="0" smtClean="0">
                <a:solidFill>
                  <a:srgbClr val="FFFF00"/>
                </a:solidFill>
              </a:rPr>
              <a:t>There are no specific imaging findings for radiation-induced </a:t>
            </a:r>
            <a:r>
              <a:rPr lang="en-US" dirty="0" err="1" smtClean="0">
                <a:solidFill>
                  <a:srgbClr val="FFFF00"/>
                </a:solidFill>
              </a:rPr>
              <a:t>astrocytomas</a:t>
            </a:r>
            <a:r>
              <a:rPr lang="en-US" dirty="0" smtClean="0">
                <a:solidFill>
                  <a:srgbClr val="FFFF00"/>
                </a:solidFill>
              </a:rPr>
              <a:t> and the main differential for these lesions is tumor recurrence (if there was a spinal cord tumor present initially) or radiation necrosis. </a:t>
            </a:r>
          </a:p>
          <a:p>
            <a:pPr>
              <a:buNone/>
            </a:pPr>
            <a:endParaRPr lang="en-US" dirty="0" smtClean="0">
              <a:solidFill>
                <a:srgbClr val="FFFF00"/>
              </a:solidFill>
            </a:endParaRPr>
          </a:p>
          <a:p>
            <a:pPr>
              <a:buNone/>
            </a:pPr>
            <a:endParaRPr lang="en-US" dirty="0" smtClean="0">
              <a:solidFill>
                <a:srgbClr val="FFFF00"/>
              </a:solidFill>
            </a:endParaRPr>
          </a:p>
          <a:p>
            <a:r>
              <a:rPr lang="en-US" dirty="0" smtClean="0">
                <a:solidFill>
                  <a:srgbClr val="FFFF00"/>
                </a:solidFill>
              </a:rPr>
              <a:t>Radiation-induced </a:t>
            </a:r>
            <a:r>
              <a:rPr lang="en-US" dirty="0" err="1" smtClean="0">
                <a:solidFill>
                  <a:srgbClr val="FFFF00"/>
                </a:solidFill>
              </a:rPr>
              <a:t>astrocytomas</a:t>
            </a:r>
            <a:r>
              <a:rPr lang="en-US" dirty="0" smtClean="0">
                <a:solidFill>
                  <a:srgbClr val="FFFF00"/>
                </a:solidFill>
              </a:rPr>
              <a:t> tend to be of a higher grade than idiopathic </a:t>
            </a:r>
            <a:r>
              <a:rPr lang="en-US" dirty="0" err="1" smtClean="0">
                <a:solidFill>
                  <a:srgbClr val="FFFF00"/>
                </a:solidFill>
              </a:rPr>
              <a:t>astrocytomas</a:t>
            </a:r>
            <a:r>
              <a:rPr lang="en-US" dirty="0" smtClean="0">
                <a:solidFill>
                  <a:srgbClr val="FFFF00"/>
                </a:solidFill>
              </a:rPr>
              <a: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600" dirty="0" smtClean="0">
                <a:solidFill>
                  <a:srgbClr val="FFFF00"/>
                </a:solidFill>
              </a:rPr>
              <a:t>An acute cord lesion in patients with </a:t>
            </a:r>
            <a:r>
              <a:rPr lang="en-US" sz="2600" dirty="0" smtClean="0">
                <a:solidFill>
                  <a:srgbClr val="FF0000"/>
                </a:solidFill>
              </a:rPr>
              <a:t>multiple sclerosis (MS)</a:t>
            </a:r>
            <a:r>
              <a:rPr lang="en-US" sz="2600" dirty="0" smtClean="0">
                <a:solidFill>
                  <a:srgbClr val="FF00FF"/>
                </a:solidFill>
              </a:rPr>
              <a:t> </a:t>
            </a:r>
            <a:r>
              <a:rPr lang="en-US" sz="2600" dirty="0" smtClean="0">
                <a:solidFill>
                  <a:srgbClr val="FFFF00"/>
                </a:solidFill>
              </a:rPr>
              <a:t>may be virtually indistinguishable from an </a:t>
            </a:r>
            <a:r>
              <a:rPr lang="en-US" sz="2600" dirty="0" err="1" smtClean="0">
                <a:solidFill>
                  <a:srgbClr val="FFFF00"/>
                </a:solidFill>
              </a:rPr>
              <a:t>astrocytoma</a:t>
            </a:r>
            <a:r>
              <a:rPr lang="en-US" sz="2600" dirty="0" smtClean="0">
                <a:solidFill>
                  <a:srgbClr val="FFFF00"/>
                </a:solidFill>
              </a:rPr>
              <a:t>. MS lesions, however, generally appear more homogeneous than </a:t>
            </a:r>
            <a:r>
              <a:rPr lang="en-US" sz="2600" dirty="0" err="1" smtClean="0">
                <a:solidFill>
                  <a:srgbClr val="FFFF00"/>
                </a:solidFill>
              </a:rPr>
              <a:t>astrocytomas</a:t>
            </a:r>
            <a:r>
              <a:rPr lang="en-US" sz="2600" dirty="0" smtClean="0">
                <a:solidFill>
                  <a:srgbClr val="FFFF00"/>
                </a:solidFill>
              </a:rPr>
              <a:t> and typically demonstrate a surrounding rim of normal cord intensity, which is less common in </a:t>
            </a:r>
            <a:r>
              <a:rPr lang="en-US" sz="2600" dirty="0" err="1" smtClean="0">
                <a:solidFill>
                  <a:srgbClr val="FFFF00"/>
                </a:solidFill>
              </a:rPr>
              <a:t>astrocytomas</a:t>
            </a:r>
            <a:r>
              <a:rPr lang="en-US" sz="2600" dirty="0" smtClean="0">
                <a:solidFill>
                  <a:srgbClr val="FFFF00"/>
                </a:solidFill>
              </a:rPr>
              <a:t>.</a:t>
            </a:r>
            <a:endParaRPr lang="en-US" sz="2600" dirty="0">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FF"/>
                </a:solidFill>
              </a:rPr>
              <a:t>Gangliogliomas</a:t>
            </a:r>
            <a:endParaRPr lang="en-US" dirty="0">
              <a:solidFill>
                <a:srgbClr val="FF00FF"/>
              </a:solidFill>
            </a:endParaRPr>
          </a:p>
        </p:txBody>
      </p:sp>
      <p:sp>
        <p:nvSpPr>
          <p:cNvPr id="3" name="Content Placeholder 2"/>
          <p:cNvSpPr>
            <a:spLocks noGrp="1"/>
          </p:cNvSpPr>
          <p:nvPr>
            <p:ph idx="1"/>
          </p:nvPr>
        </p:nvSpPr>
        <p:spPr/>
        <p:txBody>
          <a:bodyPr>
            <a:normAutofit fontScale="25000" lnSpcReduction="20000"/>
          </a:bodyPr>
          <a:lstStyle/>
          <a:p>
            <a:r>
              <a:rPr lang="en-US" sz="10400" dirty="0" err="1" smtClean="0">
                <a:solidFill>
                  <a:srgbClr val="FFFF00"/>
                </a:solidFill>
              </a:rPr>
              <a:t>Gangliogliomas</a:t>
            </a:r>
            <a:r>
              <a:rPr lang="en-US" sz="10400" dirty="0" smtClean="0">
                <a:solidFill>
                  <a:srgbClr val="FFFF00"/>
                </a:solidFill>
              </a:rPr>
              <a:t> are composed of a mixture of ganglion cells and neoplastic </a:t>
            </a:r>
            <a:r>
              <a:rPr lang="en-US" sz="10400" dirty="0" err="1" smtClean="0">
                <a:solidFill>
                  <a:srgbClr val="FFFF00"/>
                </a:solidFill>
              </a:rPr>
              <a:t>glial</a:t>
            </a:r>
            <a:r>
              <a:rPr lang="en-US" sz="10400" dirty="0" smtClean="0">
                <a:solidFill>
                  <a:srgbClr val="FFFF00"/>
                </a:solidFill>
              </a:rPr>
              <a:t> elements; the majority of neoplastic </a:t>
            </a:r>
            <a:r>
              <a:rPr lang="en-US" sz="10400" dirty="0" err="1" smtClean="0">
                <a:solidFill>
                  <a:srgbClr val="FFFF00"/>
                </a:solidFill>
              </a:rPr>
              <a:t>glial</a:t>
            </a:r>
            <a:r>
              <a:rPr lang="en-US" sz="10400" dirty="0" smtClean="0">
                <a:solidFill>
                  <a:srgbClr val="FFFF00"/>
                </a:solidFill>
              </a:rPr>
              <a:t> cell types are of </a:t>
            </a:r>
            <a:r>
              <a:rPr lang="en-US" sz="10400" dirty="0" err="1" smtClean="0">
                <a:solidFill>
                  <a:srgbClr val="FFFF00"/>
                </a:solidFill>
              </a:rPr>
              <a:t>astrocytic</a:t>
            </a:r>
            <a:r>
              <a:rPr lang="en-US" sz="10400" dirty="0" smtClean="0">
                <a:solidFill>
                  <a:srgbClr val="FFFF00"/>
                </a:solidFill>
              </a:rPr>
              <a:t> subtype.</a:t>
            </a:r>
          </a:p>
          <a:p>
            <a:endParaRPr lang="en-US" sz="10400" dirty="0" smtClean="0">
              <a:solidFill>
                <a:srgbClr val="FFFF00"/>
              </a:solidFill>
            </a:endParaRPr>
          </a:p>
          <a:p>
            <a:r>
              <a:rPr lang="en-US" sz="10400" dirty="0" err="1" smtClean="0">
                <a:solidFill>
                  <a:srgbClr val="FFFF00"/>
                </a:solidFill>
              </a:rPr>
              <a:t>Gangliogliomas</a:t>
            </a:r>
            <a:r>
              <a:rPr lang="en-US" sz="10400" dirty="0" smtClean="0">
                <a:solidFill>
                  <a:srgbClr val="FFFF00"/>
                </a:solidFill>
              </a:rPr>
              <a:t> are the second most common </a:t>
            </a:r>
            <a:r>
              <a:rPr lang="en-US" sz="10400" dirty="0" err="1" smtClean="0">
                <a:solidFill>
                  <a:srgbClr val="FFFF00"/>
                </a:solidFill>
              </a:rPr>
              <a:t>intramedullary</a:t>
            </a:r>
            <a:r>
              <a:rPr lang="en-US" sz="10400" dirty="0" smtClean="0">
                <a:solidFill>
                  <a:srgbClr val="FFFF00"/>
                </a:solidFill>
              </a:rPr>
              <a:t> tumor in the pediatric age group (15 % of cases) and mostly affect children between 1 and 5 years of age, as do </a:t>
            </a:r>
            <a:r>
              <a:rPr lang="en-US" sz="10400" dirty="0" err="1" smtClean="0">
                <a:solidFill>
                  <a:srgbClr val="FFFF00"/>
                </a:solidFill>
              </a:rPr>
              <a:t>pilocytic</a:t>
            </a:r>
            <a:r>
              <a:rPr lang="en-US" sz="10400" dirty="0" smtClean="0">
                <a:solidFill>
                  <a:srgbClr val="FFFF00"/>
                </a:solidFill>
              </a:rPr>
              <a:t> astrocytomas.10 Spinal cord </a:t>
            </a:r>
            <a:r>
              <a:rPr lang="en-US" sz="10400" dirty="0" err="1" smtClean="0">
                <a:solidFill>
                  <a:srgbClr val="FFFF00"/>
                </a:solidFill>
              </a:rPr>
              <a:t>gangliogliomas</a:t>
            </a:r>
            <a:r>
              <a:rPr lang="en-US" sz="10400" dirty="0" smtClean="0">
                <a:solidFill>
                  <a:srgbClr val="FFFF00"/>
                </a:solidFill>
              </a:rPr>
              <a:t> are found more often in the cervical spine, followed by the thoracic region, but also may occur in the </a:t>
            </a:r>
            <a:r>
              <a:rPr lang="en-US" sz="10400" dirty="0" err="1" smtClean="0">
                <a:solidFill>
                  <a:srgbClr val="FFFF00"/>
                </a:solidFill>
              </a:rPr>
              <a:t>filum</a:t>
            </a:r>
            <a:r>
              <a:rPr lang="en-US" sz="10400" dirty="0" smtClean="0">
                <a:solidFill>
                  <a:srgbClr val="FFFF00"/>
                </a:solidFill>
              </a:rPr>
              <a:t> </a:t>
            </a:r>
            <a:r>
              <a:rPr lang="en-US" sz="10400" dirty="0" err="1" smtClean="0">
                <a:solidFill>
                  <a:srgbClr val="FFFF00"/>
                </a:solidFill>
              </a:rPr>
              <a:t>terminale</a:t>
            </a:r>
            <a:r>
              <a:rPr lang="en-US" sz="10400" dirty="0" smtClean="0">
                <a:solidFill>
                  <a:srgbClr val="FFFF00"/>
                </a:solidFill>
              </a:rPr>
              <a:t>.</a:t>
            </a:r>
          </a:p>
          <a:p>
            <a:pPr>
              <a:buNone/>
            </a:pPr>
            <a:r>
              <a:rPr lang="en-US"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600" dirty="0" smtClean="0">
                <a:solidFill>
                  <a:srgbClr val="FFFF00"/>
                </a:solidFill>
              </a:rPr>
              <a:t>These tumors tend to have a low malignant potential, slow growth, but they have a significant propensity for local recurrence. </a:t>
            </a:r>
            <a:r>
              <a:rPr lang="en-US" sz="2600" dirty="0" err="1" smtClean="0">
                <a:solidFill>
                  <a:srgbClr val="FFFF00"/>
                </a:solidFill>
              </a:rPr>
              <a:t>Gangliogliomas</a:t>
            </a:r>
            <a:r>
              <a:rPr lang="en-US" sz="2600" dirty="0" smtClean="0">
                <a:solidFill>
                  <a:srgbClr val="FFFF00"/>
                </a:solidFill>
              </a:rPr>
              <a:t> tend to be extensive on presentation, occupying an average length of 8vertebral segments, compared with </a:t>
            </a:r>
            <a:r>
              <a:rPr lang="en-US" sz="2600" dirty="0" err="1" smtClean="0">
                <a:solidFill>
                  <a:srgbClr val="FFFF00"/>
                </a:solidFill>
              </a:rPr>
              <a:t>ependymomas</a:t>
            </a:r>
            <a:r>
              <a:rPr lang="en-US" sz="2600" dirty="0" smtClean="0">
                <a:solidFill>
                  <a:srgbClr val="FFFF00"/>
                </a:solidFill>
              </a:rPr>
              <a:t> </a:t>
            </a:r>
            <a:r>
              <a:rPr lang="en-US" sz="2600" dirty="0" err="1" smtClean="0">
                <a:solidFill>
                  <a:srgbClr val="FFFF00"/>
                </a:solidFill>
              </a:rPr>
              <a:t>andastrocytomas</a:t>
            </a:r>
            <a:r>
              <a:rPr lang="en-US" sz="2600" dirty="0" smtClean="0">
                <a:solidFill>
                  <a:srgbClr val="FFFF00"/>
                </a:solidFill>
              </a:rPr>
              <a:t>, which average 4 vertebral segments in length.</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FF"/>
                </a:solidFill>
              </a:rPr>
              <a:t>Imaging</a:t>
            </a:r>
            <a:endParaRPr lang="en-US" dirty="0"/>
          </a:p>
        </p:txBody>
      </p:sp>
      <p:sp>
        <p:nvSpPr>
          <p:cNvPr id="3" name="Content Placeholder 2"/>
          <p:cNvSpPr>
            <a:spLocks noGrp="1"/>
          </p:cNvSpPr>
          <p:nvPr>
            <p:ph idx="1"/>
          </p:nvPr>
        </p:nvSpPr>
        <p:spPr/>
        <p:txBody>
          <a:bodyPr>
            <a:normAutofit lnSpcReduction="10000"/>
          </a:bodyPr>
          <a:lstStyle/>
          <a:p>
            <a:r>
              <a:rPr lang="en-US" sz="2600" dirty="0" smtClean="0">
                <a:solidFill>
                  <a:srgbClr val="FFFF00"/>
                </a:solidFill>
              </a:rPr>
              <a:t>Calcification is probably the single most suggestive feature of </a:t>
            </a:r>
            <a:r>
              <a:rPr lang="en-US" sz="2600" dirty="0" err="1" smtClean="0">
                <a:solidFill>
                  <a:srgbClr val="FFFF00"/>
                </a:solidFill>
              </a:rPr>
              <a:t>gangliogliomas</a:t>
            </a:r>
            <a:r>
              <a:rPr lang="en-US" sz="2600" dirty="0" smtClean="0">
                <a:solidFill>
                  <a:srgbClr val="FFFF00"/>
                </a:solidFill>
              </a:rPr>
              <a:t>.</a:t>
            </a:r>
          </a:p>
          <a:p>
            <a:pPr>
              <a:buNone/>
            </a:pPr>
            <a:endParaRPr lang="en-US" sz="2600" dirty="0" smtClean="0">
              <a:solidFill>
                <a:srgbClr val="FFFF00"/>
              </a:solidFill>
            </a:endParaRPr>
          </a:p>
          <a:p>
            <a:r>
              <a:rPr lang="en-US" sz="2600" dirty="0" smtClean="0">
                <a:solidFill>
                  <a:srgbClr val="FFFF00"/>
                </a:solidFill>
              </a:rPr>
              <a:t> In the absence of gross calcification, the MR imaging appearance of </a:t>
            </a:r>
            <a:r>
              <a:rPr lang="en-US" sz="2600" dirty="0" err="1" smtClean="0">
                <a:solidFill>
                  <a:srgbClr val="FFFF00"/>
                </a:solidFill>
              </a:rPr>
              <a:t>gangliogliomas</a:t>
            </a:r>
            <a:r>
              <a:rPr lang="en-US" sz="2600" dirty="0" smtClean="0">
                <a:solidFill>
                  <a:srgbClr val="FFFF00"/>
                </a:solidFill>
              </a:rPr>
              <a:t> is nonspecific and does not allow differentiation from </a:t>
            </a:r>
            <a:r>
              <a:rPr lang="en-US" sz="2600" dirty="0" err="1" smtClean="0">
                <a:solidFill>
                  <a:srgbClr val="FFFF00"/>
                </a:solidFill>
              </a:rPr>
              <a:t>astrocytomas</a:t>
            </a:r>
            <a:r>
              <a:rPr lang="en-US" sz="2600" dirty="0" smtClean="0">
                <a:solidFill>
                  <a:srgbClr val="FFFF00"/>
                </a:solidFill>
              </a:rPr>
              <a:t>. </a:t>
            </a:r>
          </a:p>
          <a:p>
            <a:pPr>
              <a:buNone/>
            </a:pPr>
            <a:endParaRPr lang="en-US" sz="2600" dirty="0" smtClean="0"/>
          </a:p>
          <a:p>
            <a:r>
              <a:rPr lang="en-US" sz="2600" dirty="0" smtClean="0">
                <a:solidFill>
                  <a:srgbClr val="FFFF00"/>
                </a:solidFill>
              </a:rPr>
              <a:t>Solid portions have mixed </a:t>
            </a:r>
            <a:r>
              <a:rPr lang="en-US" sz="2600" dirty="0" err="1" smtClean="0">
                <a:solidFill>
                  <a:srgbClr val="FFFF00"/>
                </a:solidFill>
              </a:rPr>
              <a:t>iso-hypointensity</a:t>
            </a:r>
            <a:r>
              <a:rPr lang="en-US" sz="2600" dirty="0" smtClean="0">
                <a:solidFill>
                  <a:srgbClr val="FFFF00"/>
                </a:solidFill>
              </a:rPr>
              <a:t> on T1WI and heterogeneous </a:t>
            </a:r>
            <a:r>
              <a:rPr lang="en-US" sz="2600" dirty="0" err="1" smtClean="0">
                <a:solidFill>
                  <a:srgbClr val="FFFF00"/>
                </a:solidFill>
              </a:rPr>
              <a:t>iso</a:t>
            </a:r>
            <a:r>
              <a:rPr lang="en-US" sz="2600" dirty="0" smtClean="0">
                <a:solidFill>
                  <a:srgbClr val="FFFF00"/>
                </a:solidFill>
              </a:rPr>
              <a:t>- </a:t>
            </a:r>
            <a:r>
              <a:rPr lang="en-US" sz="2600" dirty="0" err="1" smtClean="0">
                <a:solidFill>
                  <a:srgbClr val="FFFF00"/>
                </a:solidFill>
              </a:rPr>
              <a:t>hyperintensity</a:t>
            </a:r>
            <a:r>
              <a:rPr lang="en-US" sz="2600" dirty="0" smtClean="0">
                <a:solidFill>
                  <a:srgbClr val="FFFF00"/>
                </a:solidFill>
              </a:rPr>
              <a:t> on T2WI.</a:t>
            </a:r>
            <a:endParaRPr lang="en-US" sz="2600" dirty="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600200"/>
            <a:ext cx="7467600" cy="4525963"/>
          </a:xfrm>
        </p:spPr>
        <p:txBody>
          <a:bodyPr>
            <a:noAutofit/>
          </a:bodyPr>
          <a:lstStyle/>
          <a:p>
            <a:r>
              <a:rPr lang="en-US" sz="2600" dirty="0" err="1" smtClean="0">
                <a:solidFill>
                  <a:srgbClr val="FFFF00"/>
                </a:solidFill>
              </a:rPr>
              <a:t>Gangliogliomas</a:t>
            </a:r>
            <a:r>
              <a:rPr lang="en-US" sz="2600" dirty="0" smtClean="0">
                <a:solidFill>
                  <a:srgbClr val="FFFF00"/>
                </a:solidFill>
              </a:rPr>
              <a:t> are perhaps the second most common tumor after </a:t>
            </a:r>
            <a:r>
              <a:rPr lang="en-US" sz="2600" dirty="0" err="1" smtClean="0">
                <a:solidFill>
                  <a:srgbClr val="FFFF00"/>
                </a:solidFill>
              </a:rPr>
              <a:t>astrocytomas</a:t>
            </a:r>
            <a:r>
              <a:rPr lang="en-US" sz="2600" dirty="0" smtClean="0">
                <a:solidFill>
                  <a:srgbClr val="FFFF00"/>
                </a:solidFill>
              </a:rPr>
              <a:t> to have a </a:t>
            </a:r>
            <a:r>
              <a:rPr lang="en-US" sz="2600" dirty="0" err="1" smtClean="0">
                <a:solidFill>
                  <a:srgbClr val="FFFF00"/>
                </a:solidFill>
              </a:rPr>
              <a:t>holocord</a:t>
            </a:r>
            <a:r>
              <a:rPr lang="en-US" sz="2600" dirty="0" smtClean="0">
                <a:solidFill>
                  <a:srgbClr val="FFFF00"/>
                </a:solidFill>
              </a:rPr>
              <a:t> distribution. </a:t>
            </a:r>
          </a:p>
          <a:p>
            <a:pPr>
              <a:buNone/>
            </a:pPr>
            <a:endParaRPr lang="en-US" sz="2600" dirty="0" smtClean="0">
              <a:solidFill>
                <a:srgbClr val="FFFF00"/>
              </a:solidFill>
            </a:endParaRPr>
          </a:p>
          <a:p>
            <a:r>
              <a:rPr lang="en-US" sz="2600" dirty="0" smtClean="0">
                <a:solidFill>
                  <a:srgbClr val="FFFF00"/>
                </a:solidFill>
              </a:rPr>
              <a:t>Like </a:t>
            </a:r>
            <a:r>
              <a:rPr lang="en-US" sz="2600" dirty="0" err="1" smtClean="0">
                <a:solidFill>
                  <a:srgbClr val="FFFF00"/>
                </a:solidFill>
              </a:rPr>
              <a:t>astrocytomas</a:t>
            </a:r>
            <a:r>
              <a:rPr lang="en-US" sz="2600" dirty="0" smtClean="0">
                <a:solidFill>
                  <a:srgbClr val="FFFF00"/>
                </a:solidFill>
              </a:rPr>
              <a:t>, </a:t>
            </a:r>
            <a:r>
              <a:rPr lang="en-US" sz="2600" dirty="0" err="1" smtClean="0">
                <a:solidFill>
                  <a:srgbClr val="FFFF00"/>
                </a:solidFill>
              </a:rPr>
              <a:t>gangliogliomas</a:t>
            </a:r>
            <a:r>
              <a:rPr lang="en-US" sz="2600" dirty="0" smtClean="0">
                <a:solidFill>
                  <a:srgbClr val="FFFF00"/>
                </a:solidFill>
              </a:rPr>
              <a:t> tend to be eccentrically located within the spinal cord.</a:t>
            </a:r>
          </a:p>
          <a:p>
            <a:pPr>
              <a:buNone/>
            </a:pPr>
            <a:endParaRPr lang="en-US" sz="2600" dirty="0" smtClean="0">
              <a:solidFill>
                <a:srgbClr val="FFFF00"/>
              </a:solidFill>
            </a:endParaRPr>
          </a:p>
          <a:p>
            <a:r>
              <a:rPr lang="en-US" sz="2600" dirty="0" err="1" smtClean="0">
                <a:solidFill>
                  <a:srgbClr val="FFFF00"/>
                </a:solidFill>
              </a:rPr>
              <a:t>Tumoral</a:t>
            </a:r>
            <a:r>
              <a:rPr lang="en-US" sz="2600" dirty="0" smtClean="0">
                <a:solidFill>
                  <a:srgbClr val="FFFF00"/>
                </a:solidFill>
              </a:rPr>
              <a:t> cysts are more common in </a:t>
            </a:r>
            <a:r>
              <a:rPr lang="en-US" sz="2600" dirty="0" err="1" smtClean="0">
                <a:solidFill>
                  <a:srgbClr val="FFFF00"/>
                </a:solidFill>
              </a:rPr>
              <a:t>gangliogliomas</a:t>
            </a:r>
            <a:r>
              <a:rPr lang="en-US" sz="2600" dirty="0" smtClean="0">
                <a:solidFill>
                  <a:srgbClr val="FFFF00"/>
                </a:solidFill>
              </a:rPr>
              <a:t> than in either </a:t>
            </a:r>
            <a:r>
              <a:rPr lang="en-US" sz="2600" dirty="0" err="1" smtClean="0">
                <a:solidFill>
                  <a:srgbClr val="FFFF00"/>
                </a:solidFill>
              </a:rPr>
              <a:t>astrocytomas</a:t>
            </a:r>
            <a:r>
              <a:rPr lang="en-US" sz="2600" dirty="0" smtClean="0">
                <a:solidFill>
                  <a:srgbClr val="FFFF00"/>
                </a:solidFill>
              </a:rPr>
              <a:t> or </a:t>
            </a:r>
            <a:r>
              <a:rPr lang="en-US" sz="2600" dirty="0" err="1" smtClean="0">
                <a:solidFill>
                  <a:srgbClr val="FFFF00"/>
                </a:solidFill>
              </a:rPr>
              <a:t>ependymomas</a:t>
            </a:r>
            <a:r>
              <a:rPr lang="en-US" sz="2600" dirty="0" smtClean="0">
                <a:solidFill>
                  <a:srgbClr val="FFFF00"/>
                </a:solidFill>
              </a:rPr>
              <a:t>.</a:t>
            </a:r>
          </a:p>
          <a:p>
            <a:pPr>
              <a:buNone/>
            </a:pPr>
            <a:endParaRPr lang="en-US" sz="2600" dirty="0" smtClean="0">
              <a:solidFill>
                <a:srgbClr val="FFFF00"/>
              </a:solidFill>
            </a:endParaRPr>
          </a:p>
          <a:p>
            <a:endParaRPr lang="en-US" sz="2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FF"/>
                </a:solidFill>
              </a:rPr>
              <a:t>Intramedullary</a:t>
            </a:r>
            <a:r>
              <a:rPr lang="en-US" dirty="0" smtClean="0">
                <a:solidFill>
                  <a:srgbClr val="FF00FF"/>
                </a:solidFill>
              </a:rPr>
              <a:t> Tumors</a:t>
            </a:r>
            <a:endParaRPr lang="en-US" dirty="0">
              <a:solidFill>
                <a:srgbClr val="FF00FF"/>
              </a:solidFill>
            </a:endParaRPr>
          </a:p>
        </p:txBody>
      </p:sp>
      <p:sp>
        <p:nvSpPr>
          <p:cNvPr id="3" name="Content Placeholder 2"/>
          <p:cNvSpPr>
            <a:spLocks noGrp="1"/>
          </p:cNvSpPr>
          <p:nvPr>
            <p:ph idx="1"/>
          </p:nvPr>
        </p:nvSpPr>
        <p:spPr>
          <a:xfrm>
            <a:off x="457200" y="1600200"/>
            <a:ext cx="8686800" cy="4525963"/>
          </a:xfrm>
        </p:spPr>
        <p:txBody>
          <a:bodyPr>
            <a:normAutofit lnSpcReduction="10000"/>
          </a:bodyPr>
          <a:lstStyle/>
          <a:p>
            <a:pPr>
              <a:buNone/>
            </a:pPr>
            <a:r>
              <a:rPr lang="en-US" dirty="0" smtClean="0">
                <a:solidFill>
                  <a:srgbClr val="FF0000"/>
                </a:solidFill>
              </a:rPr>
              <a:t>Single: 				     Multiple: </a:t>
            </a:r>
          </a:p>
          <a:p>
            <a:pPr>
              <a:buNone/>
            </a:pPr>
            <a:endParaRPr lang="en-US" dirty="0" smtClean="0">
              <a:solidFill>
                <a:srgbClr val="FF0000"/>
              </a:solidFill>
            </a:endParaRPr>
          </a:p>
          <a:p>
            <a:pPr>
              <a:buNone/>
            </a:pPr>
            <a:r>
              <a:rPr lang="en-US" sz="2800" dirty="0" err="1" smtClean="0">
                <a:solidFill>
                  <a:srgbClr val="FFFF00"/>
                </a:solidFill>
              </a:rPr>
              <a:t>Ependymoma</a:t>
            </a:r>
            <a:r>
              <a:rPr lang="en-US" sz="2800" dirty="0" smtClean="0">
                <a:solidFill>
                  <a:srgbClr val="FFFF00"/>
                </a:solidFill>
              </a:rPr>
              <a:t>, 			     </a:t>
            </a:r>
            <a:r>
              <a:rPr lang="en-US" sz="2800" dirty="0" err="1" smtClean="0">
                <a:solidFill>
                  <a:srgbClr val="FFFF00"/>
                </a:solidFill>
              </a:rPr>
              <a:t>Hemangioblastomas</a:t>
            </a:r>
            <a:r>
              <a:rPr lang="en-US" sz="2800" dirty="0" smtClean="0">
                <a:solidFill>
                  <a:srgbClr val="FFFF00"/>
                </a:solidFill>
              </a:rPr>
              <a:t>,</a:t>
            </a:r>
          </a:p>
          <a:p>
            <a:pPr>
              <a:buNone/>
            </a:pPr>
            <a:r>
              <a:rPr lang="en-US" sz="2800" dirty="0" err="1" smtClean="0">
                <a:solidFill>
                  <a:srgbClr val="FFFF00"/>
                </a:solidFill>
              </a:rPr>
              <a:t>Myxopapillary</a:t>
            </a:r>
            <a:r>
              <a:rPr lang="en-US" sz="2800" dirty="0" smtClean="0">
                <a:solidFill>
                  <a:srgbClr val="FFFF00"/>
                </a:solidFill>
              </a:rPr>
              <a:t> </a:t>
            </a:r>
            <a:r>
              <a:rPr lang="en-US" sz="2800" dirty="0" err="1" smtClean="0">
                <a:solidFill>
                  <a:srgbClr val="FFFF00"/>
                </a:solidFill>
              </a:rPr>
              <a:t>ependymoma</a:t>
            </a:r>
            <a:r>
              <a:rPr lang="en-US" sz="2800" dirty="0" smtClean="0">
                <a:solidFill>
                  <a:srgbClr val="FFFF00"/>
                </a:solidFill>
              </a:rPr>
              <a:t>,     Metastases</a:t>
            </a:r>
          </a:p>
          <a:p>
            <a:pPr>
              <a:buNone/>
            </a:pPr>
            <a:r>
              <a:rPr lang="en-US" sz="2800" dirty="0" err="1" smtClean="0">
                <a:solidFill>
                  <a:srgbClr val="FFFF00"/>
                </a:solidFill>
              </a:rPr>
              <a:t>Astrocytoma</a:t>
            </a:r>
            <a:r>
              <a:rPr lang="en-US" sz="2800" dirty="0" smtClean="0">
                <a:solidFill>
                  <a:srgbClr val="FFFF00"/>
                </a:solidFill>
              </a:rPr>
              <a:t>, 			     Lymphoma</a:t>
            </a:r>
          </a:p>
          <a:p>
            <a:pPr>
              <a:buNone/>
            </a:pPr>
            <a:r>
              <a:rPr lang="en-US" sz="2800" dirty="0" err="1" smtClean="0">
                <a:solidFill>
                  <a:srgbClr val="FFFF00"/>
                </a:solidFill>
              </a:rPr>
              <a:t>Ganglioglioma</a:t>
            </a:r>
            <a:r>
              <a:rPr lang="en-US" sz="2800" dirty="0" smtClean="0">
                <a:solidFill>
                  <a:srgbClr val="FFFF00"/>
                </a:solidFill>
              </a:rPr>
              <a:t>, </a:t>
            </a:r>
          </a:p>
          <a:p>
            <a:pPr>
              <a:buNone/>
            </a:pPr>
            <a:r>
              <a:rPr lang="en-US" sz="2800" dirty="0" err="1" smtClean="0">
                <a:solidFill>
                  <a:srgbClr val="FFFF00"/>
                </a:solidFill>
              </a:rPr>
              <a:t>Hemangioblastoma</a:t>
            </a:r>
            <a:r>
              <a:rPr lang="en-US" sz="2800" dirty="0" smtClean="0">
                <a:solidFill>
                  <a:srgbClr val="FFFF00"/>
                </a:solidFill>
              </a:rPr>
              <a:t>, </a:t>
            </a:r>
          </a:p>
          <a:p>
            <a:pPr>
              <a:buNone/>
            </a:pPr>
            <a:r>
              <a:rPr lang="en-US" sz="2800" dirty="0" err="1" smtClean="0">
                <a:solidFill>
                  <a:srgbClr val="FFFF00"/>
                </a:solidFill>
              </a:rPr>
              <a:t>Subependymoma</a:t>
            </a:r>
            <a:r>
              <a:rPr lang="en-US" sz="2800" dirty="0" smtClean="0">
                <a:solidFill>
                  <a:srgbClr val="FFFF00"/>
                </a:solidFill>
              </a:rPr>
              <a:t>, </a:t>
            </a:r>
          </a:p>
          <a:p>
            <a:pPr>
              <a:buNone/>
            </a:pPr>
            <a:r>
              <a:rPr lang="en-US" sz="2800" dirty="0" err="1" smtClean="0">
                <a:solidFill>
                  <a:srgbClr val="FFFF00"/>
                </a:solidFill>
              </a:rPr>
              <a:t>Paraganglioma</a:t>
            </a:r>
            <a:endParaRPr lang="en-US" sz="2800" dirty="0" smtClean="0">
              <a:solidFill>
                <a:srgbClr val="FFFF00"/>
              </a:solidFill>
            </a:endParaRPr>
          </a:p>
          <a:p>
            <a:pPr>
              <a:buNone/>
            </a:pPr>
            <a:endParaRPr lang="en-US" dirty="0" smtClean="0">
              <a:solidFill>
                <a:srgbClr val="FFFF00"/>
              </a:solidFill>
            </a:endParaRPr>
          </a:p>
          <a:p>
            <a:pPr>
              <a:buNone/>
            </a:pPr>
            <a:endParaRPr lang="en-US" dirty="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1447800"/>
            <a:ext cx="7467600" cy="4525963"/>
          </a:xfrm>
        </p:spPr>
        <p:txBody>
          <a:bodyPr>
            <a:noAutofit/>
          </a:bodyPr>
          <a:lstStyle/>
          <a:p>
            <a:r>
              <a:rPr lang="en-US" sz="2600" dirty="0" smtClean="0">
                <a:solidFill>
                  <a:srgbClr val="FFFF00"/>
                </a:solidFill>
              </a:rPr>
              <a:t>Chronic bony changes, including scoliosis and erosions, are often seen with </a:t>
            </a:r>
            <a:r>
              <a:rPr lang="en-US" sz="2600" dirty="0" err="1" smtClean="0">
                <a:solidFill>
                  <a:srgbClr val="FFFF00"/>
                </a:solidFill>
              </a:rPr>
              <a:t>gangliogliomas</a:t>
            </a:r>
            <a:r>
              <a:rPr lang="en-US" sz="2600" dirty="0" smtClean="0">
                <a:solidFill>
                  <a:srgbClr val="FFFF00"/>
                </a:solidFill>
              </a:rPr>
              <a:t> due to their relatively slow growth; these are rarely seen with </a:t>
            </a:r>
            <a:r>
              <a:rPr lang="en-US" sz="2600" dirty="0" err="1" smtClean="0">
                <a:solidFill>
                  <a:srgbClr val="FFFF00"/>
                </a:solidFill>
              </a:rPr>
              <a:t>ependymomas</a:t>
            </a:r>
            <a:r>
              <a:rPr lang="en-US" sz="2600" dirty="0" smtClean="0">
                <a:solidFill>
                  <a:srgbClr val="FFFF00"/>
                </a:solidFill>
              </a:rPr>
              <a:t> or </a:t>
            </a:r>
            <a:r>
              <a:rPr lang="en-US" sz="2600" dirty="0" err="1" smtClean="0">
                <a:solidFill>
                  <a:srgbClr val="FFFF00"/>
                </a:solidFill>
              </a:rPr>
              <a:t>astrocytomas</a:t>
            </a:r>
            <a:r>
              <a:rPr lang="en-US" sz="2600" dirty="0" smtClean="0">
                <a:solidFill>
                  <a:srgbClr val="FFFF00"/>
                </a:solidFill>
              </a:rPr>
              <a:t>.</a:t>
            </a:r>
          </a:p>
          <a:p>
            <a:r>
              <a:rPr lang="en-US" sz="2600" dirty="0" smtClean="0">
                <a:solidFill>
                  <a:srgbClr val="FFFF00"/>
                </a:solidFill>
              </a:rPr>
              <a:t>T1 signal characteristics of </a:t>
            </a:r>
            <a:r>
              <a:rPr lang="en-US" sz="2600" dirty="0" err="1" smtClean="0">
                <a:solidFill>
                  <a:srgbClr val="FFFF00"/>
                </a:solidFill>
              </a:rPr>
              <a:t>gangliogliomas</a:t>
            </a:r>
            <a:r>
              <a:rPr lang="en-US" sz="2600" dirty="0" smtClean="0">
                <a:solidFill>
                  <a:srgbClr val="FFFF00"/>
                </a:solidFill>
              </a:rPr>
              <a:t> are most often mixed, possibly secondary to the fact that </a:t>
            </a:r>
            <a:r>
              <a:rPr lang="en-US" sz="2600" dirty="0" err="1" smtClean="0">
                <a:solidFill>
                  <a:srgbClr val="FFFF00"/>
                </a:solidFill>
              </a:rPr>
              <a:t>gangliogliomas</a:t>
            </a:r>
            <a:r>
              <a:rPr lang="en-US" sz="2600" dirty="0" smtClean="0">
                <a:solidFill>
                  <a:srgbClr val="FFFF00"/>
                </a:solidFill>
              </a:rPr>
              <a:t> have a dual cell population composed of ganglion cells and </a:t>
            </a:r>
            <a:r>
              <a:rPr lang="en-US" sz="2600" dirty="0" err="1" smtClean="0">
                <a:solidFill>
                  <a:srgbClr val="FFFF00"/>
                </a:solidFill>
              </a:rPr>
              <a:t>glial</a:t>
            </a:r>
            <a:r>
              <a:rPr lang="en-US" sz="2600" dirty="0" smtClean="0">
                <a:solidFill>
                  <a:srgbClr val="FFFF00"/>
                </a:solidFill>
              </a:rPr>
              <a:t> elements.</a:t>
            </a:r>
          </a:p>
          <a:p>
            <a:pPr>
              <a:buNone/>
            </a:pPr>
            <a:endParaRPr lang="en-US" sz="2600" dirty="0" smtClean="0">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dirty="0" smtClean="0">
                <a:solidFill>
                  <a:srgbClr val="FFFF00"/>
                </a:solidFill>
              </a:rPr>
              <a:t>T2 signal characteristics of </a:t>
            </a:r>
            <a:r>
              <a:rPr lang="en-US" sz="3200" dirty="0" err="1" smtClean="0">
                <a:solidFill>
                  <a:srgbClr val="FFFF00"/>
                </a:solidFill>
              </a:rPr>
              <a:t>gangliogliomas</a:t>
            </a:r>
            <a:r>
              <a:rPr lang="en-US" sz="3200" dirty="0" smtClean="0">
                <a:solidFill>
                  <a:srgbClr val="FFFF00"/>
                </a:solidFill>
              </a:rPr>
              <a:t> are generally hyperintense, although surrounding edema is not as commonly seen as with </a:t>
            </a:r>
            <a:r>
              <a:rPr lang="en-US" sz="3200" dirty="0" err="1" smtClean="0">
                <a:solidFill>
                  <a:srgbClr val="FFFF00"/>
                </a:solidFill>
              </a:rPr>
              <a:t>ependymomas</a:t>
            </a:r>
            <a:r>
              <a:rPr lang="en-US" sz="3200" dirty="0" smtClean="0">
                <a:solidFill>
                  <a:srgbClr val="FFFF00"/>
                </a:solidFill>
              </a:rPr>
              <a:t> or </a:t>
            </a:r>
            <a:r>
              <a:rPr lang="en-US" sz="3200" dirty="0" err="1" smtClean="0">
                <a:solidFill>
                  <a:srgbClr val="FFFF00"/>
                </a:solidFill>
              </a:rPr>
              <a:t>astrocytomas</a:t>
            </a:r>
            <a:r>
              <a:rPr lang="en-US" sz="3200" dirty="0" smtClean="0">
                <a:solidFill>
                  <a:srgbClr val="FFFF00"/>
                </a:solidFill>
              </a:rPr>
              <a:t>. </a:t>
            </a:r>
          </a:p>
          <a:p>
            <a:pPr>
              <a:buNone/>
            </a:pPr>
            <a:endParaRPr lang="en-US" sz="3200" dirty="0" smtClean="0">
              <a:solidFill>
                <a:srgbClr val="FFFF00"/>
              </a:solidFill>
            </a:endParaRPr>
          </a:p>
          <a:p>
            <a:r>
              <a:rPr lang="en-US" sz="3200" dirty="0" smtClean="0">
                <a:solidFill>
                  <a:srgbClr val="FFFF00"/>
                </a:solidFill>
              </a:rPr>
              <a:t>The majority of </a:t>
            </a:r>
            <a:r>
              <a:rPr lang="en-US" sz="3200" dirty="0" err="1" smtClean="0">
                <a:solidFill>
                  <a:srgbClr val="FFFF00"/>
                </a:solidFill>
              </a:rPr>
              <a:t>gangliogliomas</a:t>
            </a:r>
            <a:r>
              <a:rPr lang="en-US" sz="3200" dirty="0" smtClean="0">
                <a:solidFill>
                  <a:srgbClr val="FFFF00"/>
                </a:solidFill>
              </a:rPr>
              <a:t> show patchy enhancement.</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 name="Picture 1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20" name="Picture 6"/>
          <p:cNvPicPr>
            <a:picLocks noChangeAspect="1" noChangeArrowheads="1"/>
          </p:cNvPicPr>
          <p:nvPr/>
        </p:nvPicPr>
        <p:blipFill>
          <a:blip r:embed="rId3"/>
          <a:srcRect/>
          <a:stretch>
            <a:fillRect/>
          </a:stretch>
        </p:blipFill>
        <p:spPr bwMode="auto">
          <a:xfrm>
            <a:off x="0" y="0"/>
            <a:ext cx="2238375" cy="4495800"/>
          </a:xfrm>
          <a:prstGeom prst="rect">
            <a:avLst/>
          </a:prstGeom>
          <a:noFill/>
          <a:ln w="9525">
            <a:noFill/>
            <a:miter lim="800000"/>
            <a:headEnd/>
            <a:tailEnd/>
          </a:ln>
          <a:effectLst/>
        </p:spPr>
      </p:pic>
      <p:pic>
        <p:nvPicPr>
          <p:cNvPr id="21" name="Picture 8"/>
          <p:cNvPicPr>
            <a:picLocks noChangeAspect="1" noChangeArrowheads="1"/>
          </p:cNvPicPr>
          <p:nvPr/>
        </p:nvPicPr>
        <p:blipFill>
          <a:blip r:embed="rId4"/>
          <a:srcRect/>
          <a:stretch>
            <a:fillRect/>
          </a:stretch>
        </p:blipFill>
        <p:spPr bwMode="auto">
          <a:xfrm>
            <a:off x="3581400" y="914400"/>
            <a:ext cx="1905000" cy="4515000"/>
          </a:xfrm>
          <a:prstGeom prst="rect">
            <a:avLst/>
          </a:prstGeom>
          <a:noFill/>
          <a:ln w="9525">
            <a:noFill/>
            <a:miter lim="800000"/>
            <a:headEnd/>
            <a:tailEnd/>
          </a:ln>
          <a:effectLst/>
        </p:spPr>
      </p:pic>
      <p:pic>
        <p:nvPicPr>
          <p:cNvPr id="22" name="Picture 5"/>
          <p:cNvPicPr>
            <a:picLocks noChangeAspect="1" noChangeArrowheads="1"/>
          </p:cNvPicPr>
          <p:nvPr/>
        </p:nvPicPr>
        <p:blipFill>
          <a:blip r:embed="rId5"/>
          <a:srcRect/>
          <a:stretch>
            <a:fillRect/>
          </a:stretch>
        </p:blipFill>
        <p:spPr bwMode="auto">
          <a:xfrm>
            <a:off x="1905000" y="381000"/>
            <a:ext cx="1676400" cy="4629150"/>
          </a:xfrm>
          <a:prstGeom prst="rect">
            <a:avLst/>
          </a:prstGeom>
          <a:noFill/>
          <a:ln w="9525">
            <a:noFill/>
            <a:miter lim="800000"/>
            <a:headEnd/>
            <a:tailEnd/>
          </a:ln>
          <a:effectLst/>
        </p:spPr>
      </p:pic>
      <p:pic>
        <p:nvPicPr>
          <p:cNvPr id="23" name="Picture 10"/>
          <p:cNvPicPr>
            <a:picLocks noChangeAspect="1" noChangeArrowheads="1"/>
          </p:cNvPicPr>
          <p:nvPr/>
        </p:nvPicPr>
        <p:blipFill>
          <a:blip r:embed="rId6"/>
          <a:srcRect/>
          <a:stretch>
            <a:fillRect/>
          </a:stretch>
        </p:blipFill>
        <p:spPr bwMode="auto">
          <a:xfrm>
            <a:off x="5638800" y="3048000"/>
            <a:ext cx="1571625" cy="1657350"/>
          </a:xfrm>
          <a:prstGeom prst="rect">
            <a:avLst/>
          </a:prstGeom>
          <a:noFill/>
          <a:ln w="9525">
            <a:noFill/>
            <a:miter lim="800000"/>
            <a:headEnd/>
            <a:tailEnd/>
          </a:ln>
          <a:effectLst/>
        </p:spPr>
      </p:pic>
      <p:pic>
        <p:nvPicPr>
          <p:cNvPr id="24" name="Picture 13"/>
          <p:cNvPicPr>
            <a:picLocks noChangeAspect="1" noChangeArrowheads="1"/>
          </p:cNvPicPr>
          <p:nvPr/>
        </p:nvPicPr>
        <p:blipFill>
          <a:blip r:embed="rId7"/>
          <a:srcRect/>
          <a:stretch>
            <a:fillRect/>
          </a:stretch>
        </p:blipFill>
        <p:spPr bwMode="auto">
          <a:xfrm>
            <a:off x="5638800" y="4876800"/>
            <a:ext cx="1790982" cy="1676400"/>
          </a:xfrm>
          <a:prstGeom prst="rect">
            <a:avLst/>
          </a:prstGeom>
          <a:noFill/>
          <a:ln w="9525">
            <a:noFill/>
            <a:miter lim="800000"/>
            <a:headEnd/>
            <a:tailEnd/>
          </a:ln>
          <a:effectLst/>
        </p:spPr>
      </p:pic>
      <p:pic>
        <p:nvPicPr>
          <p:cNvPr id="8206" name="Picture 14"/>
          <p:cNvPicPr>
            <a:picLocks noGrp="1" noChangeAspect="1" noChangeArrowheads="1"/>
          </p:cNvPicPr>
          <p:nvPr>
            <p:ph idx="1"/>
          </p:nvPr>
        </p:nvPicPr>
        <p:blipFill>
          <a:blip r:embed="rId8"/>
          <a:srcRect/>
          <a:stretch>
            <a:fillRect/>
          </a:stretch>
        </p:blipFill>
        <p:spPr bwMode="auto">
          <a:xfrm>
            <a:off x="7443787" y="4953000"/>
            <a:ext cx="1700213" cy="1443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dirty="0" smtClean="0">
                <a:solidFill>
                  <a:srgbClr val="FFFF00"/>
                </a:solidFill>
              </a:rPr>
              <a:t>The upper cervical cord is expanded (opposite C1 and C2) by an eccentric mass which is high on T2 and </a:t>
            </a:r>
            <a:r>
              <a:rPr lang="en-US" dirty="0" err="1" smtClean="0">
                <a:solidFill>
                  <a:srgbClr val="FFFF00"/>
                </a:solidFill>
              </a:rPr>
              <a:t>iso</a:t>
            </a:r>
            <a:r>
              <a:rPr lang="en-US" dirty="0" smtClean="0">
                <a:solidFill>
                  <a:srgbClr val="FFFF00"/>
                </a:solidFill>
              </a:rPr>
              <a:t>-intense to cord on T1 weighted images. The region demonstrates no convincing contrast enhancement and no evidence of </a:t>
            </a:r>
            <a:r>
              <a:rPr lang="en-US" dirty="0" err="1" smtClean="0">
                <a:solidFill>
                  <a:srgbClr val="FFFF00"/>
                </a:solidFill>
              </a:rPr>
              <a:t>haemorrhage</a:t>
            </a:r>
            <a:r>
              <a:rPr lang="en-US" dirty="0" smtClean="0">
                <a:solidFill>
                  <a:srgbClr val="FFFF00"/>
                </a:solidFill>
              </a:rPr>
              <a:t>. There is evidence of previous surgery in the area. </a:t>
            </a:r>
          </a:p>
          <a:p>
            <a:endParaRPr lang="en-US" dirty="0" smtClean="0">
              <a:solidFill>
                <a:srgbClr val="FFFF00"/>
              </a:solidFill>
            </a:endParaRPr>
          </a:p>
          <a:p>
            <a:r>
              <a:rPr lang="en-US" dirty="0" smtClean="0">
                <a:solidFill>
                  <a:srgbClr val="FFFF00"/>
                </a:solidFill>
              </a:rPr>
              <a:t>An </a:t>
            </a:r>
            <a:r>
              <a:rPr lang="en-US" dirty="0" err="1" smtClean="0">
                <a:solidFill>
                  <a:srgbClr val="FFFF00"/>
                </a:solidFill>
              </a:rPr>
              <a:t>astrocytoma</a:t>
            </a:r>
            <a:r>
              <a:rPr lang="en-US" dirty="0" smtClean="0">
                <a:solidFill>
                  <a:srgbClr val="FFFF00"/>
                </a:solidFill>
              </a:rPr>
              <a:t> is the more likely diagnosis, as the mass is eccentric and slightly </a:t>
            </a:r>
            <a:r>
              <a:rPr lang="en-US" dirty="0" err="1" smtClean="0">
                <a:solidFill>
                  <a:srgbClr val="FFFF00"/>
                </a:solidFill>
              </a:rPr>
              <a:t>expansile</a:t>
            </a:r>
            <a:r>
              <a:rPr lang="en-US" dirty="0" smtClean="0">
                <a:solidFill>
                  <a:srgbClr val="FFFF00"/>
                </a:solidFill>
              </a:rPr>
              <a:t>. Other </a:t>
            </a:r>
            <a:r>
              <a:rPr lang="en-US" dirty="0" err="1" smtClean="0">
                <a:solidFill>
                  <a:srgbClr val="FFFF00"/>
                </a:solidFill>
              </a:rPr>
              <a:t>tumours</a:t>
            </a:r>
            <a:r>
              <a:rPr lang="en-US" dirty="0" smtClean="0">
                <a:solidFill>
                  <a:srgbClr val="FFFF00"/>
                </a:solidFill>
              </a:rPr>
              <a:t> to be considered include </a:t>
            </a:r>
            <a:r>
              <a:rPr lang="en-US" dirty="0" err="1" smtClean="0">
                <a:solidFill>
                  <a:srgbClr val="FFFF00"/>
                </a:solidFill>
              </a:rPr>
              <a:t>ganglioglioma</a:t>
            </a:r>
            <a:r>
              <a:rPr lang="en-US" dirty="0" smtClean="0">
                <a:solidFill>
                  <a:srgbClr val="FFFF00"/>
                </a:solidFill>
              </a:rPr>
              <a:t>, PNET, metastases, although in all cases absence of enhancement is unusual. Non-neoplastic lesions to be considered are </a:t>
            </a:r>
            <a:r>
              <a:rPr lang="en-US" dirty="0" err="1" smtClean="0">
                <a:solidFill>
                  <a:srgbClr val="FFFF00"/>
                </a:solidFill>
              </a:rPr>
              <a:t>demyelination</a:t>
            </a:r>
            <a:r>
              <a:rPr lang="en-US" dirty="0" smtClean="0">
                <a:solidFill>
                  <a:srgbClr val="FFFF00"/>
                </a:solidFill>
              </a:rPr>
              <a:t> / transverse </a:t>
            </a:r>
            <a:r>
              <a:rPr lang="en-US" dirty="0" err="1" smtClean="0">
                <a:solidFill>
                  <a:srgbClr val="FFFF00"/>
                </a:solidFill>
              </a:rPr>
              <a:t>myelitis</a:t>
            </a:r>
            <a:r>
              <a:rPr lang="en-US" dirty="0" smtClean="0">
                <a:solidFill>
                  <a:srgbClr val="FFFF00"/>
                </a:solidFill>
              </a:rPr>
              <a:t> - in the setting of an exam, the fact that someone thought it was likely enough to be a </a:t>
            </a:r>
            <a:r>
              <a:rPr lang="en-US" dirty="0" err="1" smtClean="0">
                <a:solidFill>
                  <a:srgbClr val="FFFF00"/>
                </a:solidFill>
              </a:rPr>
              <a:t>tumour</a:t>
            </a:r>
            <a:r>
              <a:rPr lang="en-US" dirty="0" smtClean="0">
                <a:solidFill>
                  <a:srgbClr val="FFFF00"/>
                </a:solidFill>
              </a:rPr>
              <a:t> to undergo the risk of biopsy is helpful :)</a:t>
            </a:r>
          </a:p>
          <a:p>
            <a:endParaRPr lang="en-US" dirty="0" smtClean="0">
              <a:solidFill>
                <a:srgbClr val="FFFF00"/>
              </a:solidFill>
            </a:endParaRPr>
          </a:p>
          <a:p>
            <a:endParaRPr lang="en-US" dirty="0" smtClean="0">
              <a:solidFill>
                <a:srgbClr val="FFFF00"/>
              </a:solidFill>
            </a:endParaRPr>
          </a:p>
          <a:p>
            <a:r>
              <a:rPr lang="en-US" b="1" dirty="0" smtClean="0">
                <a:solidFill>
                  <a:srgbClr val="FFFF00"/>
                </a:solidFill>
              </a:rPr>
              <a:t> </a:t>
            </a:r>
            <a:r>
              <a:rPr lang="en-US" dirty="0" smtClean="0">
                <a:solidFill>
                  <a:srgbClr val="FFFF00"/>
                </a:solidFill>
              </a:rPr>
              <a:t>This mass is very eccentric, clearly located in the lateral aspect of the cord. There are no cysts, no features of </a:t>
            </a:r>
            <a:r>
              <a:rPr lang="en-US" dirty="0" err="1" smtClean="0">
                <a:solidFill>
                  <a:srgbClr val="FFFF00"/>
                </a:solidFill>
              </a:rPr>
              <a:t>haemorrhage</a:t>
            </a:r>
            <a:r>
              <a:rPr lang="en-US" dirty="0" smtClean="0">
                <a:solidFill>
                  <a:srgbClr val="FFFF00"/>
                </a:solidFill>
              </a:rPr>
              <a:t> and enhancement.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6" name="Content Placeholder 5"/>
          <p:cNvSpPr>
            <a:spLocks noGrp="1"/>
          </p:cNvSpPr>
          <p:nvPr>
            <p:ph idx="1"/>
          </p:nvPr>
        </p:nvSpPr>
        <p:spPr/>
        <p:txBody>
          <a:bodyPr/>
          <a:lstStyle/>
          <a:p>
            <a:endParaRPr lang="en-US" dirty="0"/>
          </a:p>
        </p:txBody>
      </p:sp>
      <p:pic>
        <p:nvPicPr>
          <p:cNvPr id="7" name="Picture 5" descr="C:\Users\PNDT\Desktop\shef\spialtumors\ganglio.jpg"/>
          <p:cNvPicPr>
            <a:picLocks noChangeAspect="1" noChangeArrowheads="1"/>
          </p:cNvPicPr>
          <p:nvPr/>
        </p:nvPicPr>
        <p:blipFill>
          <a:blip r:embed="rId3"/>
          <a:srcRect/>
          <a:stretch>
            <a:fillRect/>
          </a:stretch>
        </p:blipFill>
        <p:spPr bwMode="auto">
          <a:xfrm>
            <a:off x="2362200" y="1524000"/>
            <a:ext cx="2362200" cy="3311638"/>
          </a:xfrm>
          <a:prstGeom prst="rect">
            <a:avLst/>
          </a:prstGeom>
          <a:noFill/>
        </p:spPr>
      </p:pic>
      <p:pic>
        <p:nvPicPr>
          <p:cNvPr id="8" name="Picture 6" descr="C:\Users\PNDT\Desktop\shef\spialtumors\ganglio 2.jpg"/>
          <p:cNvPicPr>
            <a:picLocks noChangeAspect="1" noChangeArrowheads="1"/>
          </p:cNvPicPr>
          <p:nvPr/>
        </p:nvPicPr>
        <p:blipFill>
          <a:blip r:embed="rId4"/>
          <a:srcRect/>
          <a:stretch>
            <a:fillRect/>
          </a:stretch>
        </p:blipFill>
        <p:spPr bwMode="auto">
          <a:xfrm>
            <a:off x="4953000" y="3214216"/>
            <a:ext cx="2450592" cy="3643784"/>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14-month-old female child with spinal cord </a:t>
            </a:r>
            <a:r>
              <a:rPr lang="en-US" dirty="0" err="1" smtClean="0">
                <a:solidFill>
                  <a:srgbClr val="FFFF00"/>
                </a:solidFill>
              </a:rPr>
              <a:t>ganglioglioma</a:t>
            </a:r>
            <a:r>
              <a:rPr lang="en-US" dirty="0" smtClean="0">
                <a:solidFill>
                  <a:srgbClr val="FFFF00"/>
                </a:solidFill>
              </a:rPr>
              <a:t>. Sagittal T1 fat-suppressed gadolinium contrast-enhanced MR image of the cervical and thoracic spine shows a long segment enhancing </a:t>
            </a:r>
            <a:r>
              <a:rPr lang="en-US" dirty="0" err="1" smtClean="0">
                <a:solidFill>
                  <a:srgbClr val="FFFF00"/>
                </a:solidFill>
              </a:rPr>
              <a:t>intramedullary</a:t>
            </a:r>
            <a:r>
              <a:rPr lang="en-US" dirty="0" smtClean="0">
                <a:solidFill>
                  <a:srgbClr val="FFFF00"/>
                </a:solidFill>
              </a:rPr>
              <a:t> lesion (arrows) extending from T1 to T11 with cord expansion and </a:t>
            </a:r>
            <a:r>
              <a:rPr lang="en-US" dirty="0" err="1" smtClean="0">
                <a:solidFill>
                  <a:srgbClr val="FFFF00"/>
                </a:solidFill>
              </a:rPr>
              <a:t>syringomyelia</a:t>
            </a:r>
            <a:r>
              <a:rPr lang="en-US" dirty="0" smtClean="0">
                <a:solidFill>
                  <a:srgbClr val="FFFF00"/>
                </a:solidFill>
              </a:rPr>
              <a:t> (arrowheads) at the </a:t>
            </a:r>
            <a:r>
              <a:rPr lang="en-US" dirty="0" err="1" smtClean="0">
                <a:solidFill>
                  <a:srgbClr val="FFFF00"/>
                </a:solidFill>
              </a:rPr>
              <a:t>rostral</a:t>
            </a:r>
            <a:r>
              <a:rPr lang="en-US" dirty="0" smtClean="0">
                <a:solidFill>
                  <a:srgbClr val="FFFF00"/>
                </a:solidFill>
              </a:rPr>
              <a:t> and caudal aspects of the enhancing tumor.</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FF"/>
                </a:solidFill>
              </a:rPr>
              <a:t>Hemangioblastomas</a:t>
            </a:r>
            <a:endParaRPr lang="en-US" dirty="0">
              <a:solidFill>
                <a:srgbClr val="FF00FF"/>
              </a:solidFill>
            </a:endParaRPr>
          </a:p>
        </p:txBody>
      </p:sp>
      <p:sp>
        <p:nvSpPr>
          <p:cNvPr id="3" name="Content Placeholder 2"/>
          <p:cNvSpPr>
            <a:spLocks noGrp="1"/>
          </p:cNvSpPr>
          <p:nvPr>
            <p:ph idx="1"/>
          </p:nvPr>
        </p:nvSpPr>
        <p:spPr/>
        <p:txBody>
          <a:bodyPr>
            <a:normAutofit fontScale="92500" lnSpcReduction="20000"/>
          </a:bodyPr>
          <a:lstStyle/>
          <a:p>
            <a:r>
              <a:rPr lang="en-US" sz="2600" dirty="0" err="1" smtClean="0">
                <a:solidFill>
                  <a:srgbClr val="FFFF00"/>
                </a:solidFill>
              </a:rPr>
              <a:t>Hemangioblastomas</a:t>
            </a:r>
            <a:r>
              <a:rPr lang="en-US" sz="2600" dirty="0" smtClean="0">
                <a:solidFill>
                  <a:srgbClr val="FFFF00"/>
                </a:solidFill>
              </a:rPr>
              <a:t> are </a:t>
            </a:r>
            <a:r>
              <a:rPr lang="en-US" sz="2600" dirty="0" err="1" smtClean="0">
                <a:solidFill>
                  <a:srgbClr val="FFFF00"/>
                </a:solidFill>
              </a:rPr>
              <a:t>nonglial</a:t>
            </a:r>
            <a:r>
              <a:rPr lang="en-US" sz="2600" dirty="0" smtClean="0">
                <a:solidFill>
                  <a:srgbClr val="FFFF00"/>
                </a:solidFill>
              </a:rPr>
              <a:t>, highly vascular </a:t>
            </a:r>
            <a:r>
              <a:rPr lang="en-US" sz="2600" dirty="0" err="1" smtClean="0">
                <a:solidFill>
                  <a:srgbClr val="FFFF00"/>
                </a:solidFill>
              </a:rPr>
              <a:t>neoplasms</a:t>
            </a:r>
            <a:r>
              <a:rPr lang="en-US" sz="2600" dirty="0" smtClean="0">
                <a:solidFill>
                  <a:srgbClr val="FFFF00"/>
                </a:solidFill>
              </a:rPr>
              <a:t> of unknown cell origin.</a:t>
            </a:r>
          </a:p>
          <a:p>
            <a:pPr>
              <a:buNone/>
            </a:pPr>
            <a:endParaRPr lang="en-US" sz="2600" dirty="0" smtClean="0">
              <a:solidFill>
                <a:srgbClr val="FFFF00"/>
              </a:solidFill>
            </a:endParaRPr>
          </a:p>
          <a:p>
            <a:r>
              <a:rPr lang="en-US" sz="2600" dirty="0" smtClean="0">
                <a:solidFill>
                  <a:srgbClr val="FFFF00"/>
                </a:solidFill>
              </a:rPr>
              <a:t>Although most of these tumors (75%) are </a:t>
            </a:r>
            <a:r>
              <a:rPr lang="en-US" sz="2600" dirty="0" err="1" smtClean="0">
                <a:solidFill>
                  <a:srgbClr val="FFFF00"/>
                </a:solidFill>
              </a:rPr>
              <a:t>intramedullary</a:t>
            </a:r>
            <a:r>
              <a:rPr lang="en-US" sz="2600" dirty="0" smtClean="0">
                <a:solidFill>
                  <a:srgbClr val="FFFF00"/>
                </a:solidFill>
              </a:rPr>
              <a:t>, they may involve the </a:t>
            </a:r>
            <a:r>
              <a:rPr lang="en-US" sz="2600" dirty="0" err="1" smtClean="0">
                <a:solidFill>
                  <a:srgbClr val="FFFF00"/>
                </a:solidFill>
              </a:rPr>
              <a:t>intradural</a:t>
            </a:r>
            <a:r>
              <a:rPr lang="en-US" sz="2600" dirty="0" smtClean="0">
                <a:solidFill>
                  <a:srgbClr val="FFFF00"/>
                </a:solidFill>
              </a:rPr>
              <a:t> space or even be </a:t>
            </a:r>
            <a:r>
              <a:rPr lang="en-US" sz="2600" dirty="0" err="1" smtClean="0">
                <a:solidFill>
                  <a:srgbClr val="FFFF00"/>
                </a:solidFill>
              </a:rPr>
              <a:t>extradural</a:t>
            </a:r>
            <a:r>
              <a:rPr lang="en-US" sz="2600" dirty="0" smtClean="0">
                <a:solidFill>
                  <a:srgbClr val="FFFF00"/>
                </a:solidFill>
              </a:rPr>
              <a:t>. </a:t>
            </a:r>
          </a:p>
          <a:p>
            <a:pPr>
              <a:buNone/>
            </a:pPr>
            <a:endParaRPr lang="en-US" sz="2600" dirty="0" smtClean="0">
              <a:solidFill>
                <a:srgbClr val="FFFF00"/>
              </a:solidFill>
            </a:endParaRPr>
          </a:p>
          <a:p>
            <a:r>
              <a:rPr lang="en-US" sz="2600" dirty="0" smtClean="0">
                <a:solidFill>
                  <a:srgbClr val="FFFF00"/>
                </a:solidFill>
              </a:rPr>
              <a:t>Thoracic spinal cord &gt; cervical spinal cord.</a:t>
            </a:r>
          </a:p>
          <a:p>
            <a:pPr>
              <a:buNone/>
            </a:pPr>
            <a:endParaRPr lang="en-US" sz="2600" dirty="0" smtClean="0">
              <a:solidFill>
                <a:srgbClr val="FFFF00"/>
              </a:solidFill>
            </a:endParaRPr>
          </a:p>
          <a:p>
            <a:r>
              <a:rPr lang="en-US" sz="2600" dirty="0" smtClean="0">
                <a:solidFill>
                  <a:srgbClr val="FFFF00"/>
                </a:solidFill>
              </a:rPr>
              <a:t>Most spinal </a:t>
            </a:r>
            <a:r>
              <a:rPr lang="en-US" sz="2600" dirty="0" err="1" smtClean="0">
                <a:solidFill>
                  <a:srgbClr val="FFFF00"/>
                </a:solidFill>
              </a:rPr>
              <a:t>hemangioblastomas</a:t>
            </a:r>
            <a:r>
              <a:rPr lang="en-US" sz="2600" dirty="0" smtClean="0">
                <a:solidFill>
                  <a:srgbClr val="FFFF00"/>
                </a:solidFill>
              </a:rPr>
              <a:t> occur sporadically, but approximately one-third of cases occur in association with von </a:t>
            </a:r>
            <a:r>
              <a:rPr lang="en-US" sz="2600" dirty="0" err="1" smtClean="0">
                <a:solidFill>
                  <a:srgbClr val="FFFF00"/>
                </a:solidFill>
              </a:rPr>
              <a:t>Hippel-Lindau</a:t>
            </a:r>
            <a:r>
              <a:rPr lang="en-US" sz="2600" dirty="0" smtClean="0">
                <a:solidFill>
                  <a:srgbClr val="FFFF00"/>
                </a:solidFill>
              </a:rPr>
              <a:t> disease.14</a:t>
            </a:r>
            <a:endParaRPr lang="en-US" sz="2600" dirty="0">
              <a:solidFill>
                <a:srgbClr val="FFFF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FF"/>
                </a:solidFill>
              </a:rPr>
              <a:t>Imaging.</a:t>
            </a:r>
            <a:endParaRPr lang="en-US" dirty="0">
              <a:solidFill>
                <a:srgbClr val="FF00FF"/>
              </a:solidFill>
            </a:endParaRPr>
          </a:p>
        </p:txBody>
      </p:sp>
      <p:sp>
        <p:nvSpPr>
          <p:cNvPr id="3" name="Content Placeholder 2"/>
          <p:cNvSpPr>
            <a:spLocks noGrp="1"/>
          </p:cNvSpPr>
          <p:nvPr>
            <p:ph idx="1"/>
          </p:nvPr>
        </p:nvSpPr>
        <p:spPr/>
        <p:txBody>
          <a:bodyPr>
            <a:noAutofit/>
          </a:bodyPr>
          <a:lstStyle/>
          <a:p>
            <a:r>
              <a:rPr lang="en-US" sz="2600" dirty="0" smtClean="0">
                <a:solidFill>
                  <a:srgbClr val="FFFF00"/>
                </a:solidFill>
              </a:rPr>
              <a:t>MR features of spinal </a:t>
            </a:r>
            <a:r>
              <a:rPr lang="en-US" sz="2600" dirty="0" err="1" smtClean="0">
                <a:solidFill>
                  <a:srgbClr val="FFFF00"/>
                </a:solidFill>
              </a:rPr>
              <a:t>hemangioblastoma</a:t>
            </a:r>
            <a:r>
              <a:rPr lang="en-US" sz="2600" dirty="0" smtClean="0">
                <a:solidFill>
                  <a:srgbClr val="FFFF00"/>
                </a:solidFill>
              </a:rPr>
              <a:t> depend on the size of the tumor. </a:t>
            </a:r>
          </a:p>
          <a:p>
            <a:pPr>
              <a:buNone/>
            </a:pPr>
            <a:endParaRPr lang="en-US" sz="2600" dirty="0" smtClean="0">
              <a:solidFill>
                <a:srgbClr val="FFFF00"/>
              </a:solidFill>
            </a:endParaRPr>
          </a:p>
          <a:p>
            <a:pPr>
              <a:buNone/>
            </a:pPr>
            <a:r>
              <a:rPr lang="en-US" sz="2600" dirty="0" smtClean="0">
                <a:solidFill>
                  <a:srgbClr val="FFFF00"/>
                </a:solidFill>
              </a:rPr>
              <a:t>	</a:t>
            </a:r>
            <a:r>
              <a:rPr lang="en-US" sz="2600" dirty="0" smtClean="0">
                <a:solidFill>
                  <a:srgbClr val="FF0000"/>
                </a:solidFill>
              </a:rPr>
              <a:t>Small (&lt;10 mm)- </a:t>
            </a:r>
            <a:r>
              <a:rPr lang="en-US" sz="2600" dirty="0" smtClean="0">
                <a:solidFill>
                  <a:srgbClr val="FFFF00"/>
                </a:solidFill>
              </a:rPr>
              <a:t>isointense on T1WI   </a:t>
            </a:r>
          </a:p>
          <a:p>
            <a:pPr>
              <a:buNone/>
            </a:pPr>
            <a:r>
              <a:rPr lang="en-US" sz="2600" dirty="0" smtClean="0">
                <a:solidFill>
                  <a:srgbClr val="FFFF00"/>
                </a:solidFill>
              </a:rPr>
              <a:t>				  hyperintense on T2WI 			            homogeneous enhancement,</a:t>
            </a:r>
          </a:p>
          <a:p>
            <a:pPr>
              <a:buNone/>
            </a:pPr>
            <a:endParaRPr lang="en-US" sz="2600" dirty="0" smtClean="0">
              <a:solidFill>
                <a:srgbClr val="FFFF00"/>
              </a:solidFill>
            </a:endParaRPr>
          </a:p>
          <a:p>
            <a:pPr>
              <a:buNone/>
            </a:pPr>
            <a:r>
              <a:rPr lang="en-US" sz="2600" dirty="0" smtClean="0">
                <a:solidFill>
                  <a:srgbClr val="FF0000"/>
                </a:solidFill>
              </a:rPr>
              <a:t>    Large (&gt;10mm) </a:t>
            </a:r>
            <a:r>
              <a:rPr lang="en-US" sz="2600" dirty="0" smtClean="0">
                <a:solidFill>
                  <a:srgbClr val="FFFF00"/>
                </a:solidFill>
              </a:rPr>
              <a:t>- hypo or mixed onT1WI 			            heterogeneous on T2WI 			  heterogeneous enhancement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sz="2600" dirty="0" smtClean="0">
                <a:solidFill>
                  <a:srgbClr val="FFFF00"/>
                </a:solidFill>
              </a:rPr>
              <a:t>Small </a:t>
            </a:r>
            <a:r>
              <a:rPr lang="en-US" sz="2600" dirty="0" err="1" smtClean="0">
                <a:solidFill>
                  <a:srgbClr val="FFFF00"/>
                </a:solidFill>
              </a:rPr>
              <a:t>hemangioblastomas</a:t>
            </a:r>
            <a:r>
              <a:rPr lang="en-US" sz="2600" dirty="0" smtClean="0">
                <a:solidFill>
                  <a:srgbClr val="FFFF00"/>
                </a:solidFill>
              </a:rPr>
              <a:t> are located at the surface of the spinal cord, most frequently at the posterior aspect and show well-demarcated, intense enhancement. </a:t>
            </a:r>
          </a:p>
          <a:p>
            <a:pPr>
              <a:buNone/>
            </a:pPr>
            <a:endParaRPr lang="en-US" sz="2600" dirty="0" smtClean="0">
              <a:solidFill>
                <a:srgbClr val="FFFF00"/>
              </a:solidFill>
            </a:endParaRPr>
          </a:p>
          <a:p>
            <a:r>
              <a:rPr lang="en-US" sz="2600" dirty="0" smtClean="0">
                <a:solidFill>
                  <a:srgbClr val="FFFF00"/>
                </a:solidFill>
              </a:rPr>
              <a:t>A </a:t>
            </a:r>
            <a:r>
              <a:rPr lang="en-US" sz="2600" dirty="0" err="1" smtClean="0">
                <a:solidFill>
                  <a:srgbClr val="FFFF00"/>
                </a:solidFill>
              </a:rPr>
              <a:t>hemangioblastoma</a:t>
            </a:r>
            <a:r>
              <a:rPr lang="en-US" sz="2600" dirty="0" smtClean="0">
                <a:solidFill>
                  <a:srgbClr val="FFFF00"/>
                </a:solidFill>
              </a:rPr>
              <a:t> larger than 24 mm is usually accompanied by vascular flow-voids.</a:t>
            </a:r>
          </a:p>
          <a:p>
            <a:endParaRPr lang="en-US" sz="2600" dirty="0" smtClean="0">
              <a:solidFill>
                <a:srgbClr val="FFFF00"/>
              </a:solidFill>
            </a:endParaRPr>
          </a:p>
          <a:p>
            <a:r>
              <a:rPr lang="en-US" sz="2800" dirty="0" smtClean="0">
                <a:solidFill>
                  <a:srgbClr val="FFFF00"/>
                </a:solidFill>
              </a:rPr>
              <a:t>A tumor is not likely to be a </a:t>
            </a:r>
            <a:r>
              <a:rPr lang="en-US" sz="2800" dirty="0" err="1" smtClean="0">
                <a:solidFill>
                  <a:srgbClr val="FFFF00"/>
                </a:solidFill>
              </a:rPr>
              <a:t>hemangioblastoma</a:t>
            </a:r>
            <a:r>
              <a:rPr lang="en-US" sz="2800" dirty="0" smtClean="0">
                <a:solidFill>
                  <a:srgbClr val="FFFF00"/>
                </a:solidFill>
              </a:rPr>
              <a:t> if it is 25 mm or larger and is not associated with vascular flow voids on MR images.</a:t>
            </a:r>
            <a:endParaRPr lang="en-US" sz="2600" dirty="0" smtClean="0">
              <a:solidFill>
                <a:srgbClr val="FFFF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600" dirty="0" smtClean="0">
                <a:solidFill>
                  <a:srgbClr val="FFFF00"/>
                </a:solidFill>
              </a:rPr>
              <a:t>Spinal </a:t>
            </a:r>
            <a:r>
              <a:rPr lang="en-US" sz="2600" dirty="0" err="1" smtClean="0">
                <a:solidFill>
                  <a:srgbClr val="FFFF00"/>
                </a:solidFill>
              </a:rPr>
              <a:t>hemangioblastomas</a:t>
            </a:r>
            <a:r>
              <a:rPr lang="en-US" sz="2600" dirty="0" smtClean="0">
                <a:solidFill>
                  <a:srgbClr val="FFFF00"/>
                </a:solidFill>
              </a:rPr>
              <a:t> may be associated with </a:t>
            </a:r>
            <a:r>
              <a:rPr lang="en-US" sz="2600" dirty="0" err="1" smtClean="0">
                <a:solidFill>
                  <a:srgbClr val="FFFF00"/>
                </a:solidFill>
              </a:rPr>
              <a:t>syrinx</a:t>
            </a:r>
            <a:r>
              <a:rPr lang="en-US" sz="2600" dirty="0" smtClean="0">
                <a:solidFill>
                  <a:srgbClr val="FFFF00"/>
                </a:solidFill>
              </a:rPr>
              <a:t> that are usually more extensive than those seen with </a:t>
            </a:r>
            <a:r>
              <a:rPr lang="en-US" sz="2600" dirty="0" err="1" smtClean="0">
                <a:solidFill>
                  <a:srgbClr val="FFFF00"/>
                </a:solidFill>
              </a:rPr>
              <a:t>ependymomas</a:t>
            </a:r>
            <a:r>
              <a:rPr lang="en-US" sz="2600" dirty="0" smtClean="0">
                <a:solidFill>
                  <a:srgbClr val="FFFF00"/>
                </a:solidFill>
              </a:rPr>
              <a:t> or </a:t>
            </a:r>
            <a:r>
              <a:rPr lang="en-US" sz="2600" dirty="0" err="1" smtClean="0">
                <a:solidFill>
                  <a:srgbClr val="FFFF00"/>
                </a:solidFill>
              </a:rPr>
              <a:t>astrocytomas</a:t>
            </a:r>
            <a:r>
              <a:rPr lang="en-US" sz="2600" dirty="0" smtClean="0">
                <a:solidFill>
                  <a:srgbClr val="FFFF00"/>
                </a:solidFill>
              </a:rPr>
              <a:t>.</a:t>
            </a:r>
          </a:p>
          <a:p>
            <a:pPr>
              <a:buNone/>
            </a:pPr>
            <a:endParaRPr lang="en-US" sz="2600" dirty="0" smtClean="0">
              <a:solidFill>
                <a:srgbClr val="FFFF00"/>
              </a:solidFill>
            </a:endParaRPr>
          </a:p>
          <a:p>
            <a:r>
              <a:rPr lang="en-US" sz="2600" dirty="0" smtClean="0">
                <a:solidFill>
                  <a:srgbClr val="FFFF00"/>
                </a:solidFill>
              </a:rPr>
              <a:t>In patients with von </a:t>
            </a:r>
            <a:r>
              <a:rPr lang="en-US" sz="2600" dirty="0" err="1" smtClean="0">
                <a:solidFill>
                  <a:srgbClr val="FFFF00"/>
                </a:solidFill>
              </a:rPr>
              <a:t>Hippel</a:t>
            </a:r>
            <a:r>
              <a:rPr lang="en-US" sz="2600" dirty="0" smtClean="0">
                <a:solidFill>
                  <a:srgbClr val="FFFF00"/>
                </a:solidFill>
              </a:rPr>
              <a:t>- </a:t>
            </a:r>
            <a:r>
              <a:rPr lang="en-US" sz="2600" dirty="0" err="1" smtClean="0">
                <a:solidFill>
                  <a:srgbClr val="FFFF00"/>
                </a:solidFill>
              </a:rPr>
              <a:t>Lindau</a:t>
            </a:r>
            <a:r>
              <a:rPr lang="en-US" sz="2600" dirty="0" smtClean="0">
                <a:solidFill>
                  <a:srgbClr val="FFFF00"/>
                </a:solidFill>
              </a:rPr>
              <a:t> disease, </a:t>
            </a:r>
            <a:r>
              <a:rPr lang="en-US" sz="2600" dirty="0" err="1" smtClean="0">
                <a:solidFill>
                  <a:srgbClr val="FFFF00"/>
                </a:solidFill>
              </a:rPr>
              <a:t>hemangioblastomas</a:t>
            </a:r>
            <a:r>
              <a:rPr lang="en-US" sz="2600" dirty="0" smtClean="0">
                <a:solidFill>
                  <a:srgbClr val="FFFF00"/>
                </a:solidFill>
              </a:rPr>
              <a:t> are often multiple and this necessitates screening of the entire spine and brain.</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00FF"/>
                </a:solidFill>
              </a:rPr>
              <a:t>Intradural-extramedullary</a:t>
            </a:r>
            <a:r>
              <a:rPr lang="en-US" dirty="0" smtClean="0">
                <a:solidFill>
                  <a:srgbClr val="FF00FF"/>
                </a:solidFill>
              </a:rPr>
              <a:t> Tumors</a:t>
            </a:r>
            <a:endParaRPr lang="en-US" dirty="0">
              <a:solidFill>
                <a:srgbClr val="FF00FF"/>
              </a:solidFill>
            </a:endParaRPr>
          </a:p>
        </p:txBody>
      </p:sp>
      <p:sp>
        <p:nvSpPr>
          <p:cNvPr id="3" name="Content Placeholder 2"/>
          <p:cNvSpPr>
            <a:spLocks noGrp="1"/>
          </p:cNvSpPr>
          <p:nvPr>
            <p:ph idx="1"/>
          </p:nvPr>
        </p:nvSpPr>
        <p:spPr/>
        <p:txBody>
          <a:bodyPr>
            <a:normAutofit/>
          </a:bodyPr>
          <a:lstStyle/>
          <a:p>
            <a:pPr>
              <a:buNone/>
            </a:pPr>
            <a:r>
              <a:rPr lang="en-US" dirty="0" smtClean="0">
                <a:solidFill>
                  <a:srgbClr val="FF0000"/>
                </a:solidFill>
              </a:rPr>
              <a:t>Single: 				Multiple: </a:t>
            </a:r>
          </a:p>
          <a:p>
            <a:pPr>
              <a:buNone/>
            </a:pPr>
            <a:r>
              <a:rPr lang="en-US" dirty="0" err="1" smtClean="0">
                <a:solidFill>
                  <a:srgbClr val="FFFF00"/>
                </a:solidFill>
              </a:rPr>
              <a:t>Meningiomas</a:t>
            </a:r>
            <a:r>
              <a:rPr lang="en-US" dirty="0" smtClean="0">
                <a:solidFill>
                  <a:srgbClr val="FFFF00"/>
                </a:solidFill>
              </a:rPr>
              <a:t>, 		         All except</a:t>
            </a:r>
          </a:p>
          <a:p>
            <a:pPr>
              <a:buNone/>
            </a:pPr>
            <a:r>
              <a:rPr lang="en-US" dirty="0" smtClean="0">
                <a:solidFill>
                  <a:srgbClr val="FFFF00"/>
                </a:solidFill>
              </a:rPr>
              <a:t>Nerve sheath tumors,        </a:t>
            </a:r>
            <a:r>
              <a:rPr lang="en-US" dirty="0" err="1" smtClean="0">
                <a:solidFill>
                  <a:srgbClr val="FFFF00"/>
                </a:solidFill>
              </a:rPr>
              <a:t>paragaglioma</a:t>
            </a:r>
            <a:endParaRPr lang="en-US" dirty="0" smtClean="0">
              <a:solidFill>
                <a:srgbClr val="FFFF00"/>
              </a:solidFill>
            </a:endParaRPr>
          </a:p>
          <a:p>
            <a:pPr>
              <a:buNone/>
            </a:pPr>
            <a:r>
              <a:rPr lang="en-US" dirty="0" err="1" smtClean="0">
                <a:solidFill>
                  <a:srgbClr val="FFFF00"/>
                </a:solidFill>
              </a:rPr>
              <a:t>Intradural</a:t>
            </a:r>
            <a:r>
              <a:rPr lang="en-US" dirty="0" smtClean="0">
                <a:solidFill>
                  <a:srgbClr val="FFFF00"/>
                </a:solidFill>
              </a:rPr>
              <a:t> metastases, </a:t>
            </a:r>
          </a:p>
          <a:p>
            <a:pPr>
              <a:buNone/>
            </a:pPr>
            <a:r>
              <a:rPr lang="en-US" dirty="0" smtClean="0">
                <a:solidFill>
                  <a:srgbClr val="FFFF00"/>
                </a:solidFill>
              </a:rPr>
              <a:t>Lymphoma/leukemia, </a:t>
            </a:r>
          </a:p>
          <a:p>
            <a:pPr>
              <a:buNone/>
            </a:pPr>
            <a:r>
              <a:rPr lang="en-US" dirty="0" err="1" smtClean="0">
                <a:solidFill>
                  <a:srgbClr val="FFFF00"/>
                </a:solidFill>
              </a:rPr>
              <a:t>Paraganglioma</a:t>
            </a:r>
            <a:endParaRPr lang="en-US" dirty="0" smtClean="0">
              <a:solidFill>
                <a:srgbClr val="FFFF00"/>
              </a:solidFill>
            </a:endParaRPr>
          </a:p>
          <a:p>
            <a:pPr>
              <a:buNone/>
            </a:pPr>
            <a:endParaRPr lang="en-US" dirty="0" smtClean="0">
              <a:solidFill>
                <a:srgbClr val="FFFF00"/>
              </a:solidFill>
            </a:endParaRPr>
          </a:p>
          <a:p>
            <a:pPr>
              <a:buNone/>
            </a:pPr>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8" name="Content Placeholder 7"/>
          <p:cNvSpPr>
            <a:spLocks noGrp="1"/>
          </p:cNvSpPr>
          <p:nvPr>
            <p:ph idx="1"/>
          </p:nvPr>
        </p:nvSpPr>
        <p:spPr/>
        <p:txBody>
          <a:bodyPr/>
          <a:lstStyle/>
          <a:p>
            <a:endParaRPr lang="en-US" dirty="0"/>
          </a:p>
        </p:txBody>
      </p:sp>
      <p:pic>
        <p:nvPicPr>
          <p:cNvPr id="9" name="Picture 2"/>
          <p:cNvPicPr>
            <a:picLocks noChangeAspect="1" noChangeArrowheads="1"/>
          </p:cNvPicPr>
          <p:nvPr/>
        </p:nvPicPr>
        <p:blipFill>
          <a:blip r:embed="rId3"/>
          <a:srcRect/>
          <a:stretch>
            <a:fillRect/>
          </a:stretch>
        </p:blipFill>
        <p:spPr bwMode="auto">
          <a:xfrm>
            <a:off x="990600" y="0"/>
            <a:ext cx="1581150" cy="4048125"/>
          </a:xfrm>
          <a:prstGeom prst="rect">
            <a:avLst/>
          </a:prstGeom>
          <a:noFill/>
          <a:ln w="9525">
            <a:noFill/>
            <a:miter lim="800000"/>
            <a:headEnd/>
            <a:tailEnd/>
          </a:ln>
          <a:effectLst/>
        </p:spPr>
      </p:pic>
      <p:pic>
        <p:nvPicPr>
          <p:cNvPr id="10" name="Picture 3"/>
          <p:cNvPicPr>
            <a:picLocks noChangeAspect="1" noChangeArrowheads="1"/>
          </p:cNvPicPr>
          <p:nvPr/>
        </p:nvPicPr>
        <p:blipFill>
          <a:blip r:embed="rId4"/>
          <a:srcRect/>
          <a:stretch>
            <a:fillRect/>
          </a:stretch>
        </p:blipFill>
        <p:spPr bwMode="auto">
          <a:xfrm>
            <a:off x="2667000" y="2133600"/>
            <a:ext cx="1800225" cy="4048125"/>
          </a:xfrm>
          <a:prstGeom prst="rect">
            <a:avLst/>
          </a:prstGeom>
          <a:noFill/>
          <a:ln w="9525">
            <a:noFill/>
            <a:miter lim="800000"/>
            <a:headEnd/>
            <a:tailEnd/>
          </a:ln>
          <a:effectLst/>
        </p:spPr>
      </p:pic>
      <p:pic>
        <p:nvPicPr>
          <p:cNvPr id="11" name="Picture 4"/>
          <p:cNvPicPr>
            <a:picLocks noChangeAspect="1" noChangeArrowheads="1"/>
          </p:cNvPicPr>
          <p:nvPr/>
        </p:nvPicPr>
        <p:blipFill>
          <a:blip r:embed="rId5"/>
          <a:srcRect/>
          <a:stretch>
            <a:fillRect/>
          </a:stretch>
        </p:blipFill>
        <p:spPr bwMode="auto">
          <a:xfrm>
            <a:off x="4572000" y="3048000"/>
            <a:ext cx="1638300" cy="4048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7" name="Content Placeholder 6"/>
          <p:cNvSpPr>
            <a:spLocks noGrp="1"/>
          </p:cNvSpPr>
          <p:nvPr>
            <p:ph idx="1"/>
          </p:nvPr>
        </p:nvSpPr>
        <p:spPr/>
        <p:txBody>
          <a:bodyPr/>
          <a:lstStyle/>
          <a:p>
            <a:endParaRPr lang="en-US" dirty="0"/>
          </a:p>
        </p:txBody>
      </p:sp>
      <p:pic>
        <p:nvPicPr>
          <p:cNvPr id="8" name="Picture 2"/>
          <p:cNvPicPr>
            <a:picLocks noChangeAspect="1" noChangeArrowheads="1"/>
          </p:cNvPicPr>
          <p:nvPr/>
        </p:nvPicPr>
        <p:blipFill>
          <a:blip r:embed="rId3"/>
          <a:srcRect/>
          <a:stretch>
            <a:fillRect/>
          </a:stretch>
        </p:blipFill>
        <p:spPr bwMode="auto">
          <a:xfrm>
            <a:off x="0" y="0"/>
            <a:ext cx="3840480" cy="6858000"/>
          </a:xfrm>
          <a:prstGeom prst="rect">
            <a:avLst/>
          </a:prstGeom>
          <a:noFill/>
          <a:ln w="9525">
            <a:noFill/>
            <a:miter lim="800000"/>
            <a:headEnd/>
            <a:tailEnd/>
          </a:ln>
          <a:effectLst/>
        </p:spPr>
      </p:pic>
      <p:pic>
        <p:nvPicPr>
          <p:cNvPr id="9" name="Picture 3"/>
          <p:cNvPicPr>
            <a:picLocks noChangeAspect="1" noChangeArrowheads="1"/>
          </p:cNvPicPr>
          <p:nvPr/>
        </p:nvPicPr>
        <p:blipFill>
          <a:blip r:embed="rId4"/>
          <a:srcRect/>
          <a:stretch>
            <a:fillRect/>
          </a:stretch>
        </p:blipFill>
        <p:spPr bwMode="auto">
          <a:xfrm>
            <a:off x="5334000" y="27322"/>
            <a:ext cx="3810000" cy="68306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FF"/>
                </a:solidFill>
              </a:rPr>
              <a:t>Paraganglioma</a:t>
            </a:r>
            <a:endParaRPr lang="en-US" dirty="0">
              <a:solidFill>
                <a:srgbClr val="FF00FF"/>
              </a:solidFill>
            </a:endParaRPr>
          </a:p>
        </p:txBody>
      </p:sp>
      <p:sp>
        <p:nvSpPr>
          <p:cNvPr id="3" name="Content Placeholder 2"/>
          <p:cNvSpPr>
            <a:spLocks noGrp="1"/>
          </p:cNvSpPr>
          <p:nvPr>
            <p:ph idx="1"/>
          </p:nvPr>
        </p:nvSpPr>
        <p:spPr/>
        <p:txBody>
          <a:bodyPr>
            <a:normAutofit/>
          </a:bodyPr>
          <a:lstStyle/>
          <a:p>
            <a:r>
              <a:rPr lang="en-US" sz="2600" dirty="0" smtClean="0">
                <a:solidFill>
                  <a:srgbClr val="FFFF00"/>
                </a:solidFill>
              </a:rPr>
              <a:t>Although spinal </a:t>
            </a:r>
            <a:r>
              <a:rPr lang="en-US" sz="2600" dirty="0" err="1" smtClean="0">
                <a:solidFill>
                  <a:srgbClr val="FFFF00"/>
                </a:solidFill>
              </a:rPr>
              <a:t>paragangliomas</a:t>
            </a:r>
            <a:r>
              <a:rPr lang="en-US" sz="2600" dirty="0" smtClean="0">
                <a:solidFill>
                  <a:srgbClr val="FFFF00"/>
                </a:solidFill>
              </a:rPr>
              <a:t> are rare, they are the third most common primary tumor to arise in the </a:t>
            </a:r>
            <a:r>
              <a:rPr lang="en-US" sz="2600" dirty="0" err="1" smtClean="0">
                <a:solidFill>
                  <a:srgbClr val="FFFF00"/>
                </a:solidFill>
              </a:rPr>
              <a:t>filum</a:t>
            </a:r>
            <a:r>
              <a:rPr lang="en-US" sz="2600" dirty="0" smtClean="0">
                <a:solidFill>
                  <a:srgbClr val="FFFF00"/>
                </a:solidFill>
              </a:rPr>
              <a:t> </a:t>
            </a:r>
            <a:r>
              <a:rPr lang="en-US" sz="2600" dirty="0" err="1" smtClean="0">
                <a:solidFill>
                  <a:srgbClr val="FFFF00"/>
                </a:solidFill>
              </a:rPr>
              <a:t>terminale</a:t>
            </a:r>
            <a:r>
              <a:rPr lang="en-US" sz="2600" dirty="0" smtClean="0">
                <a:solidFill>
                  <a:srgbClr val="FFFF00"/>
                </a:solidFill>
              </a:rPr>
              <a:t> (after </a:t>
            </a:r>
            <a:r>
              <a:rPr lang="en-US" sz="2600" dirty="0" err="1" smtClean="0">
                <a:solidFill>
                  <a:srgbClr val="FFFF00"/>
                </a:solidFill>
              </a:rPr>
              <a:t>ependymoma</a:t>
            </a:r>
            <a:r>
              <a:rPr lang="en-US" sz="2600" dirty="0" smtClean="0">
                <a:solidFill>
                  <a:srgbClr val="FFFF00"/>
                </a:solidFill>
              </a:rPr>
              <a:t> and </a:t>
            </a:r>
            <a:r>
              <a:rPr lang="en-US" sz="2600" dirty="0" err="1" smtClean="0">
                <a:solidFill>
                  <a:srgbClr val="FFFF00"/>
                </a:solidFill>
              </a:rPr>
              <a:t>astrocytoma</a:t>
            </a:r>
            <a:r>
              <a:rPr lang="en-US" sz="2600" dirty="0" smtClean="0">
                <a:solidFill>
                  <a:srgbClr val="FFFF00"/>
                </a:solidFill>
              </a:rPr>
              <a:t>).</a:t>
            </a:r>
          </a:p>
          <a:p>
            <a:endParaRPr lang="en-US" sz="2600" dirty="0" smtClean="0">
              <a:solidFill>
                <a:srgbClr val="FFFF00"/>
              </a:solidFill>
            </a:endParaRPr>
          </a:p>
          <a:p>
            <a:pPr>
              <a:buNone/>
            </a:pPr>
            <a:endParaRPr lang="en-US" sz="2600" dirty="0" smtClean="0">
              <a:solidFill>
                <a:srgbClr val="FFFF00"/>
              </a:solidFill>
            </a:endParaRPr>
          </a:p>
          <a:p>
            <a:r>
              <a:rPr lang="en-US" sz="2600" dirty="0" smtClean="0">
                <a:solidFill>
                  <a:srgbClr val="FFFF00"/>
                </a:solidFill>
              </a:rPr>
              <a:t>MR imaging studies of these lesions typically reveal a well-circumscribed mass that is isointense relative to the spinal cord on T1WI and </a:t>
            </a:r>
            <a:r>
              <a:rPr lang="en-US" sz="2600" dirty="0" err="1" smtClean="0">
                <a:solidFill>
                  <a:srgbClr val="FFFF00"/>
                </a:solidFill>
              </a:rPr>
              <a:t>iso</a:t>
            </a:r>
            <a:r>
              <a:rPr lang="en-US" sz="2600" dirty="0" smtClean="0">
                <a:solidFill>
                  <a:srgbClr val="FFFF00"/>
                </a:solidFill>
              </a:rPr>
              <a:t>- to hyperintense on T2WI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rPr>
              <a:t>Hemorrhage is common (third most common after </a:t>
            </a:r>
            <a:r>
              <a:rPr lang="en-US" dirty="0" err="1" smtClean="0">
                <a:solidFill>
                  <a:srgbClr val="FFFF00"/>
                </a:solidFill>
              </a:rPr>
              <a:t>ependymoma</a:t>
            </a:r>
            <a:r>
              <a:rPr lang="en-US" dirty="0" smtClean="0">
                <a:solidFill>
                  <a:srgbClr val="FFFF00"/>
                </a:solidFill>
              </a:rPr>
              <a:t> and </a:t>
            </a:r>
            <a:r>
              <a:rPr lang="en-US" dirty="0" err="1" smtClean="0">
                <a:solidFill>
                  <a:srgbClr val="FFFF00"/>
                </a:solidFill>
              </a:rPr>
              <a:t>hemangioblastoma</a:t>
            </a:r>
            <a:r>
              <a:rPr lang="en-US" dirty="0" smtClean="0">
                <a:solidFill>
                  <a:srgbClr val="FFFF00"/>
                </a:solidFill>
              </a:rPr>
              <a:t>) and a low signal- intensity rim (cap sign) may be seen on T2WI. </a:t>
            </a:r>
          </a:p>
          <a:p>
            <a:pPr>
              <a:buNone/>
            </a:pPr>
            <a:endParaRPr lang="en-US" dirty="0" smtClean="0">
              <a:solidFill>
                <a:srgbClr val="FFFF00"/>
              </a:solidFill>
            </a:endParaRPr>
          </a:p>
          <a:p>
            <a:r>
              <a:rPr lang="en-US" dirty="0" smtClean="0">
                <a:solidFill>
                  <a:srgbClr val="FFFF00"/>
                </a:solidFill>
              </a:rPr>
              <a:t>Heterogeneous and intense enhancement is virtually always seen.</a:t>
            </a:r>
          </a:p>
          <a:p>
            <a:pPr>
              <a:buNone/>
            </a:pPr>
            <a:endParaRPr lang="en-US" dirty="0" smtClean="0">
              <a:solidFill>
                <a:srgbClr val="FFFF00"/>
              </a:solidFill>
            </a:endParaRPr>
          </a:p>
          <a:p>
            <a:r>
              <a:rPr lang="en-US" dirty="0" smtClean="0">
                <a:solidFill>
                  <a:srgbClr val="FFFF00"/>
                </a:solidFill>
              </a:rPr>
              <a:t>Multiple </a:t>
            </a:r>
            <a:r>
              <a:rPr lang="en-US" dirty="0" err="1" smtClean="0">
                <a:solidFill>
                  <a:srgbClr val="FFFF00"/>
                </a:solidFill>
              </a:rPr>
              <a:t>punctate</a:t>
            </a:r>
            <a:r>
              <a:rPr lang="en-US" dirty="0" smtClean="0">
                <a:solidFill>
                  <a:srgbClr val="FFFF00"/>
                </a:solidFill>
              </a:rPr>
              <a:t> and </a:t>
            </a:r>
            <a:r>
              <a:rPr lang="en-US" dirty="0" err="1" smtClean="0">
                <a:solidFill>
                  <a:srgbClr val="FFFF00"/>
                </a:solidFill>
              </a:rPr>
              <a:t>serpiginous</a:t>
            </a:r>
            <a:r>
              <a:rPr lang="en-US" dirty="0" smtClean="0">
                <a:solidFill>
                  <a:srgbClr val="FFFF00"/>
                </a:solidFill>
              </a:rPr>
              <a:t> structures of signal void due to high-velocity flow may be </a:t>
            </a:r>
            <a:r>
              <a:rPr lang="en-US" dirty="0" err="1" smtClean="0">
                <a:solidFill>
                  <a:srgbClr val="FFFF00"/>
                </a:solidFill>
              </a:rPr>
              <a:t>seenaround</a:t>
            </a:r>
            <a:r>
              <a:rPr lang="en-US" dirty="0" smtClean="0">
                <a:solidFill>
                  <a:srgbClr val="FFFF00"/>
                </a:solidFill>
              </a:rPr>
              <a:t> and within the tumors on all sequences.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8" name="Content Placeholder 7"/>
          <p:cNvSpPr>
            <a:spLocks noGrp="1"/>
          </p:cNvSpPr>
          <p:nvPr>
            <p:ph idx="1"/>
          </p:nvPr>
        </p:nvSpPr>
        <p:spPr/>
        <p:txBody>
          <a:bodyPr/>
          <a:lstStyle/>
          <a:p>
            <a:endParaRPr lang="en-US" dirty="0"/>
          </a:p>
        </p:txBody>
      </p:sp>
      <p:pic>
        <p:nvPicPr>
          <p:cNvPr id="9" name="Picture 2"/>
          <p:cNvPicPr>
            <a:picLocks noChangeAspect="1" noChangeArrowheads="1"/>
          </p:cNvPicPr>
          <p:nvPr/>
        </p:nvPicPr>
        <p:blipFill>
          <a:blip r:embed="rId3"/>
          <a:srcRect/>
          <a:stretch>
            <a:fillRect/>
          </a:stretch>
        </p:blipFill>
        <p:spPr bwMode="auto">
          <a:xfrm>
            <a:off x="1828800" y="0"/>
            <a:ext cx="1600200" cy="4445000"/>
          </a:xfrm>
          <a:prstGeom prst="rect">
            <a:avLst/>
          </a:prstGeom>
          <a:noFill/>
          <a:ln w="9525">
            <a:noFill/>
            <a:miter lim="800000"/>
            <a:headEnd/>
            <a:tailEnd/>
          </a:ln>
          <a:effectLst/>
        </p:spPr>
      </p:pic>
      <p:pic>
        <p:nvPicPr>
          <p:cNvPr id="10" name="Picture 3"/>
          <p:cNvPicPr>
            <a:picLocks noChangeAspect="1" noChangeArrowheads="1"/>
          </p:cNvPicPr>
          <p:nvPr/>
        </p:nvPicPr>
        <p:blipFill>
          <a:blip r:embed="rId4"/>
          <a:srcRect/>
          <a:stretch>
            <a:fillRect/>
          </a:stretch>
        </p:blipFill>
        <p:spPr bwMode="auto">
          <a:xfrm>
            <a:off x="3429000" y="838200"/>
            <a:ext cx="1524000" cy="4762500"/>
          </a:xfrm>
          <a:prstGeom prst="rect">
            <a:avLst/>
          </a:prstGeom>
          <a:noFill/>
          <a:ln w="9525">
            <a:noFill/>
            <a:miter lim="800000"/>
            <a:headEnd/>
            <a:tailEnd/>
          </a:ln>
          <a:effectLst/>
        </p:spPr>
      </p:pic>
      <p:pic>
        <p:nvPicPr>
          <p:cNvPr id="11" name="Picture 4"/>
          <p:cNvPicPr>
            <a:picLocks noChangeAspect="1" noChangeArrowheads="1"/>
          </p:cNvPicPr>
          <p:nvPr/>
        </p:nvPicPr>
        <p:blipFill>
          <a:blip r:embed="rId5"/>
          <a:srcRect/>
          <a:stretch>
            <a:fillRect/>
          </a:stretch>
        </p:blipFill>
        <p:spPr bwMode="auto">
          <a:xfrm>
            <a:off x="4953000" y="2333625"/>
            <a:ext cx="1447800" cy="4524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FF"/>
                </a:solidFill>
              </a:rPr>
              <a:t>Intramedullary</a:t>
            </a:r>
            <a:r>
              <a:rPr lang="en-US" dirty="0" smtClean="0">
                <a:solidFill>
                  <a:srgbClr val="FF00FF"/>
                </a:solidFill>
              </a:rPr>
              <a:t> Lymphoma</a:t>
            </a:r>
            <a:endParaRPr lang="en-US" dirty="0">
              <a:solidFill>
                <a:srgbClr val="FF00FF"/>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00"/>
                </a:solidFill>
              </a:rPr>
              <a:t>Primary </a:t>
            </a:r>
            <a:r>
              <a:rPr lang="en-US" dirty="0" err="1" smtClean="0">
                <a:solidFill>
                  <a:srgbClr val="FFFF00"/>
                </a:solidFill>
              </a:rPr>
              <a:t>intramedullary</a:t>
            </a:r>
            <a:r>
              <a:rPr lang="en-US" dirty="0" smtClean="0">
                <a:solidFill>
                  <a:srgbClr val="FFFF00"/>
                </a:solidFill>
              </a:rPr>
              <a:t> spinal lymphomas are extremely rare.</a:t>
            </a:r>
          </a:p>
          <a:p>
            <a:pPr>
              <a:buNone/>
            </a:pPr>
            <a:endParaRPr lang="en-US" dirty="0" smtClean="0">
              <a:solidFill>
                <a:srgbClr val="FFFF00"/>
              </a:solidFill>
            </a:endParaRPr>
          </a:p>
          <a:p>
            <a:r>
              <a:rPr lang="en-US" dirty="0" smtClean="0">
                <a:solidFill>
                  <a:srgbClr val="FFFF00"/>
                </a:solidFill>
              </a:rPr>
              <a:t>These tumors are of the non-Hodgkin variety and can occur in both the </a:t>
            </a:r>
            <a:r>
              <a:rPr lang="en-US" dirty="0" err="1" smtClean="0">
                <a:solidFill>
                  <a:srgbClr val="FFFF00"/>
                </a:solidFill>
              </a:rPr>
              <a:t>immunocompromised</a:t>
            </a:r>
            <a:r>
              <a:rPr lang="en-US" dirty="0" smtClean="0">
                <a:solidFill>
                  <a:srgbClr val="FFFF00"/>
                </a:solidFill>
              </a:rPr>
              <a:t> and </a:t>
            </a:r>
            <a:r>
              <a:rPr lang="en-US" dirty="0" err="1" smtClean="0">
                <a:solidFill>
                  <a:srgbClr val="FFFF00"/>
                </a:solidFill>
              </a:rPr>
              <a:t>immunocompetent</a:t>
            </a:r>
            <a:r>
              <a:rPr lang="en-US" dirty="0" smtClean="0">
                <a:solidFill>
                  <a:srgbClr val="FFFF00"/>
                </a:solidFill>
              </a:rPr>
              <a:t> patients.</a:t>
            </a:r>
          </a:p>
          <a:p>
            <a:pPr>
              <a:buNone/>
            </a:pPr>
            <a:endParaRPr lang="en-US" dirty="0" smtClean="0">
              <a:solidFill>
                <a:srgbClr val="FFFF00"/>
              </a:solidFill>
            </a:endParaRPr>
          </a:p>
          <a:p>
            <a:r>
              <a:rPr lang="en-US" dirty="0" smtClean="0">
                <a:solidFill>
                  <a:srgbClr val="FFFF00"/>
                </a:solidFill>
              </a:rPr>
              <a:t>The majority of these tumors occur in the cervical or thoracic regions of the spinal cord. </a:t>
            </a:r>
          </a:p>
          <a:p>
            <a:pPr>
              <a:buNone/>
            </a:pP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They are solid tumors without necrosis.</a:t>
            </a:r>
          </a:p>
          <a:p>
            <a:pPr>
              <a:buNone/>
            </a:pPr>
            <a:endParaRPr lang="en-US" dirty="0" smtClean="0">
              <a:solidFill>
                <a:srgbClr val="FFFF00"/>
              </a:solidFill>
            </a:endParaRPr>
          </a:p>
          <a:p>
            <a:r>
              <a:rPr lang="en-US" dirty="0" smtClean="0">
                <a:solidFill>
                  <a:srgbClr val="FFFF00"/>
                </a:solidFill>
              </a:rPr>
              <a:t>Marked T2 </a:t>
            </a:r>
            <a:r>
              <a:rPr lang="en-US" dirty="0" err="1" smtClean="0">
                <a:solidFill>
                  <a:srgbClr val="FFFF00"/>
                </a:solidFill>
              </a:rPr>
              <a:t>hyperintensity</a:t>
            </a:r>
            <a:r>
              <a:rPr lang="en-US" dirty="0" smtClean="0">
                <a:solidFill>
                  <a:srgbClr val="FFFF00"/>
                </a:solidFill>
              </a:rPr>
              <a:t> and enhance following gadolinium administration. </a:t>
            </a:r>
          </a:p>
          <a:p>
            <a:pPr>
              <a:buNone/>
            </a:pPr>
            <a:endParaRPr lang="en-US" dirty="0" smtClean="0">
              <a:solidFill>
                <a:srgbClr val="FFFF00"/>
              </a:solidFill>
            </a:endParaRPr>
          </a:p>
          <a:p>
            <a:r>
              <a:rPr lang="en-US" dirty="0" smtClean="0">
                <a:solidFill>
                  <a:srgbClr val="FFFF00"/>
                </a:solidFill>
              </a:rPr>
              <a:t>There is no associated </a:t>
            </a:r>
            <a:r>
              <a:rPr lang="en-US" dirty="0" err="1" smtClean="0">
                <a:solidFill>
                  <a:srgbClr val="FFFF00"/>
                </a:solidFill>
              </a:rPr>
              <a:t>syringomyelia</a:t>
            </a:r>
            <a:r>
              <a:rPr lang="en-US" dirty="0" smtClean="0">
                <a:solidFill>
                  <a:srgbClr val="FFFF00"/>
                </a:solidFill>
              </a:rPr>
              <a:t>. </a:t>
            </a:r>
          </a:p>
          <a:p>
            <a:pPr>
              <a:buNone/>
            </a:pPr>
            <a:endParaRPr lang="en-US" dirty="0" smtClean="0">
              <a:solidFill>
                <a:srgbClr val="FFFF00"/>
              </a:solidFill>
            </a:endParaRPr>
          </a:p>
          <a:p>
            <a:r>
              <a:rPr lang="en-US" dirty="0" smtClean="0">
                <a:solidFill>
                  <a:srgbClr val="FFFF00"/>
                </a:solidFill>
              </a:rPr>
              <a:t>Clinically, these patients initially respond to steroid treatment for a short time but usually recur after treatment.</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FF"/>
                </a:solidFill>
              </a:rPr>
              <a:t>Intramedullary</a:t>
            </a:r>
            <a:r>
              <a:rPr lang="en-US" dirty="0" smtClean="0">
                <a:solidFill>
                  <a:srgbClr val="FF00FF"/>
                </a:solidFill>
              </a:rPr>
              <a:t> Metastases</a:t>
            </a:r>
            <a:endParaRPr lang="en-US" dirty="0">
              <a:solidFill>
                <a:srgbClr val="FF00FF"/>
              </a:solidFill>
            </a:endParaRPr>
          </a:p>
        </p:txBody>
      </p:sp>
      <p:sp>
        <p:nvSpPr>
          <p:cNvPr id="3" name="Content Placeholder 2"/>
          <p:cNvSpPr>
            <a:spLocks noGrp="1"/>
          </p:cNvSpPr>
          <p:nvPr>
            <p:ph idx="1"/>
          </p:nvPr>
        </p:nvSpPr>
        <p:spPr/>
        <p:txBody>
          <a:bodyPr>
            <a:normAutofit fontScale="77500" lnSpcReduction="20000"/>
          </a:bodyPr>
          <a:lstStyle/>
          <a:p>
            <a:r>
              <a:rPr lang="en-US" dirty="0" err="1" smtClean="0">
                <a:solidFill>
                  <a:srgbClr val="FFFF00"/>
                </a:solidFill>
              </a:rPr>
              <a:t>Intramedullary</a:t>
            </a:r>
            <a:r>
              <a:rPr lang="en-US" dirty="0" smtClean="0">
                <a:solidFill>
                  <a:srgbClr val="FFFF00"/>
                </a:solidFill>
              </a:rPr>
              <a:t> spinal cord metastases are rare but, with increasing use of MR imaging are being encountered with increasing frequency. </a:t>
            </a:r>
          </a:p>
          <a:p>
            <a:pPr>
              <a:buNone/>
            </a:pPr>
            <a:endParaRPr lang="en-US" dirty="0" smtClean="0">
              <a:solidFill>
                <a:srgbClr val="FFFF00"/>
              </a:solidFill>
            </a:endParaRPr>
          </a:p>
          <a:p>
            <a:r>
              <a:rPr lang="en-US" dirty="0" smtClean="0">
                <a:solidFill>
                  <a:srgbClr val="FFFF00"/>
                </a:solidFill>
              </a:rPr>
              <a:t>These represent approximately 2 percent of all metastases to the central nervous system; these usually involve the cervical cord. </a:t>
            </a:r>
          </a:p>
          <a:p>
            <a:pPr>
              <a:buNone/>
            </a:pPr>
            <a:endParaRPr lang="en-US" dirty="0" smtClean="0">
              <a:solidFill>
                <a:srgbClr val="FFFF00"/>
              </a:solidFill>
            </a:endParaRPr>
          </a:p>
          <a:p>
            <a:r>
              <a:rPr lang="en-US" dirty="0" smtClean="0">
                <a:solidFill>
                  <a:srgbClr val="FFFF00"/>
                </a:solidFill>
              </a:rPr>
              <a:t>The most common primary tumors that metastasize to the spinal cord include lung, breast, colon, lymphoma and kidney; rarely, </a:t>
            </a:r>
            <a:r>
              <a:rPr lang="en-US" dirty="0" err="1" smtClean="0">
                <a:solidFill>
                  <a:srgbClr val="FFFF00"/>
                </a:solidFill>
              </a:rPr>
              <a:t>intramedullary</a:t>
            </a:r>
            <a:r>
              <a:rPr lang="en-US" dirty="0" smtClean="0">
                <a:solidFill>
                  <a:srgbClr val="FFFF00"/>
                </a:solidFill>
              </a:rPr>
              <a:t> spinal cord metastasis may be</a:t>
            </a:r>
          </a:p>
          <a:p>
            <a:pPr>
              <a:buNone/>
            </a:pPr>
            <a:r>
              <a:rPr lang="en-US" dirty="0" smtClean="0">
                <a:solidFill>
                  <a:srgbClr val="FFFF00"/>
                </a:solidFill>
              </a:rPr>
              <a:t>      the initial presentation of the malignancy.</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600" dirty="0" smtClean="0">
                <a:solidFill>
                  <a:srgbClr val="FFFF00"/>
                </a:solidFill>
              </a:rPr>
              <a:t>On MRI, </a:t>
            </a:r>
            <a:r>
              <a:rPr lang="en-US" sz="2600" dirty="0" err="1" smtClean="0">
                <a:solidFill>
                  <a:srgbClr val="FFFF00"/>
                </a:solidFill>
              </a:rPr>
              <a:t>intramedullary</a:t>
            </a:r>
            <a:r>
              <a:rPr lang="en-US" sz="2600" dirty="0" smtClean="0">
                <a:solidFill>
                  <a:srgbClr val="FFFF00"/>
                </a:solidFill>
              </a:rPr>
              <a:t> spinal cord metastases are T1- hypointense, T2-hyperintense and demonstrate homogeneous</a:t>
            </a:r>
          </a:p>
          <a:p>
            <a:pPr>
              <a:buNone/>
            </a:pPr>
            <a:r>
              <a:rPr lang="en-US" sz="2600" dirty="0" smtClean="0">
                <a:solidFill>
                  <a:srgbClr val="FFFF00"/>
                </a:solidFill>
              </a:rPr>
              <a:t>    enhancement.</a:t>
            </a:r>
          </a:p>
          <a:p>
            <a:pPr>
              <a:buNone/>
            </a:pPr>
            <a:endParaRPr lang="en-US" sz="2600" dirty="0" smtClean="0">
              <a:solidFill>
                <a:srgbClr val="FFFF00"/>
              </a:solidFill>
            </a:endParaRPr>
          </a:p>
          <a:p>
            <a:pPr>
              <a:buNone/>
            </a:pPr>
            <a:endParaRPr lang="en-US" sz="2600" dirty="0" smtClean="0">
              <a:solidFill>
                <a:srgbClr val="FFFF00"/>
              </a:solidFill>
            </a:endParaRPr>
          </a:p>
          <a:p>
            <a:r>
              <a:rPr lang="en-US" sz="2600" dirty="0" smtClean="0">
                <a:solidFill>
                  <a:srgbClr val="FFFF00"/>
                </a:solidFill>
              </a:rPr>
              <a:t>The amount of surrounding edema is out of proportion to the size of the lesion.</a:t>
            </a:r>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FF"/>
                </a:solidFill>
              </a:rPr>
              <a:t>EXTRADURAL TUMORS</a:t>
            </a:r>
            <a:endParaRPr lang="en-US" dirty="0">
              <a:solidFill>
                <a:srgbClr val="FF00FF"/>
              </a:solidFill>
            </a:endParaRPr>
          </a:p>
        </p:txBody>
      </p:sp>
      <p:sp>
        <p:nvSpPr>
          <p:cNvPr id="3" name="Content Placeholder 2"/>
          <p:cNvSpPr>
            <a:spLocks noGrp="1"/>
          </p:cNvSpPr>
          <p:nvPr>
            <p:ph idx="1"/>
          </p:nvPr>
        </p:nvSpPr>
        <p:spPr/>
        <p:txBody>
          <a:bodyPr>
            <a:normAutofit fontScale="85000" lnSpcReduction="10000"/>
          </a:bodyPr>
          <a:lstStyle/>
          <a:p>
            <a:pPr>
              <a:buNone/>
            </a:pPr>
            <a:r>
              <a:rPr lang="en-US" dirty="0" smtClean="0">
                <a:solidFill>
                  <a:srgbClr val="FF0000"/>
                </a:solidFill>
              </a:rPr>
              <a:t>     METASTASES.</a:t>
            </a:r>
          </a:p>
          <a:p>
            <a:pPr>
              <a:buNone/>
            </a:pPr>
            <a:endParaRPr lang="en-US" dirty="0" smtClean="0">
              <a:solidFill>
                <a:srgbClr val="FF0000"/>
              </a:solidFill>
            </a:endParaRPr>
          </a:p>
          <a:p>
            <a:r>
              <a:rPr lang="en-US" dirty="0" smtClean="0">
                <a:solidFill>
                  <a:srgbClr val="FFFF00"/>
                </a:solidFill>
              </a:rPr>
              <a:t>Spinal metastasis is the most common tumor of the spine.</a:t>
            </a:r>
          </a:p>
          <a:p>
            <a:r>
              <a:rPr lang="en-US" dirty="0" smtClean="0">
                <a:solidFill>
                  <a:srgbClr val="FFFF00"/>
                </a:solidFill>
              </a:rPr>
              <a:t>Multiple in 90 % of cases. </a:t>
            </a:r>
          </a:p>
          <a:p>
            <a:r>
              <a:rPr lang="en-US" dirty="0" smtClean="0">
                <a:solidFill>
                  <a:srgbClr val="FFFF00"/>
                </a:solidFill>
              </a:rPr>
              <a:t>In </a:t>
            </a:r>
            <a:r>
              <a:rPr lang="en-US" dirty="0" smtClean="0">
                <a:solidFill>
                  <a:srgbClr val="FF0000"/>
                </a:solidFill>
              </a:rPr>
              <a:t>adults</a:t>
            </a:r>
            <a:r>
              <a:rPr lang="en-US" dirty="0" smtClean="0">
                <a:solidFill>
                  <a:srgbClr val="FFFF00"/>
                </a:solidFill>
              </a:rPr>
              <a:t>, the most common primary tumors are </a:t>
            </a:r>
            <a:r>
              <a:rPr lang="en-US" dirty="0" err="1" smtClean="0">
                <a:solidFill>
                  <a:srgbClr val="FFFF00"/>
                </a:solidFill>
              </a:rPr>
              <a:t>adenocarcinomas</a:t>
            </a:r>
            <a:r>
              <a:rPr lang="en-US" dirty="0" smtClean="0">
                <a:solidFill>
                  <a:srgbClr val="FFFF00"/>
                </a:solidFill>
              </a:rPr>
              <a:t> of lung, prostate and breast.</a:t>
            </a:r>
          </a:p>
          <a:p>
            <a:r>
              <a:rPr lang="en-US" dirty="0" smtClean="0">
                <a:solidFill>
                  <a:srgbClr val="FFFF00"/>
                </a:solidFill>
              </a:rPr>
              <a:t>In </a:t>
            </a:r>
            <a:r>
              <a:rPr lang="en-US" dirty="0" smtClean="0">
                <a:solidFill>
                  <a:srgbClr val="FF0000"/>
                </a:solidFill>
              </a:rPr>
              <a:t>children</a:t>
            </a:r>
            <a:r>
              <a:rPr lang="en-US" dirty="0" smtClean="0">
                <a:solidFill>
                  <a:srgbClr val="FFFF00"/>
                </a:solidFill>
              </a:rPr>
              <a:t>, most vertebral metastases arise from </a:t>
            </a:r>
            <a:r>
              <a:rPr lang="en-US" dirty="0" err="1" smtClean="0">
                <a:solidFill>
                  <a:srgbClr val="FFFF00"/>
                </a:solidFill>
              </a:rPr>
              <a:t>neuroblastoma</a:t>
            </a:r>
            <a:r>
              <a:rPr lang="en-US" dirty="0" smtClean="0">
                <a:solidFill>
                  <a:srgbClr val="FFFF00"/>
                </a:solidFill>
              </a:rPr>
              <a:t> and Ewing’s sarcoma.</a:t>
            </a:r>
          </a:p>
          <a:p>
            <a:r>
              <a:rPr lang="en-US" dirty="0" smtClean="0">
                <a:solidFill>
                  <a:srgbClr val="FFFF00"/>
                </a:solidFill>
              </a:rPr>
              <a:t>Thoracic &gt; lumbar &gt; cervical spine.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00FF"/>
                </a:solidFill>
              </a:rPr>
              <a:t>Extradural</a:t>
            </a:r>
            <a:r>
              <a:rPr lang="en-US" dirty="0" smtClean="0">
                <a:solidFill>
                  <a:srgbClr val="FF00FF"/>
                </a:solidFill>
              </a:rPr>
              <a:t> Tumors</a:t>
            </a:r>
            <a:br>
              <a:rPr lang="en-US" dirty="0" smtClean="0">
                <a:solidFill>
                  <a:srgbClr val="FF00FF"/>
                </a:solidFill>
              </a:rPr>
            </a:br>
            <a:endParaRPr lang="en-US" dirty="0">
              <a:solidFill>
                <a:srgbClr val="FF00FF"/>
              </a:solidFill>
            </a:endParaRPr>
          </a:p>
        </p:txBody>
      </p:sp>
      <p:sp>
        <p:nvSpPr>
          <p:cNvPr id="3" name="Content Placeholder 2"/>
          <p:cNvSpPr>
            <a:spLocks noGrp="1"/>
          </p:cNvSpPr>
          <p:nvPr>
            <p:ph idx="1"/>
          </p:nvPr>
        </p:nvSpPr>
        <p:spPr/>
        <p:txBody>
          <a:bodyPr>
            <a:normAutofit fontScale="25000" lnSpcReduction="20000"/>
          </a:bodyPr>
          <a:lstStyle/>
          <a:p>
            <a:r>
              <a:rPr lang="en-US" sz="10400" dirty="0" smtClean="0">
                <a:solidFill>
                  <a:srgbClr val="FF0000"/>
                </a:solidFill>
              </a:rPr>
              <a:t>Single: 				Multiple: </a:t>
            </a:r>
          </a:p>
          <a:p>
            <a:endParaRPr lang="en-US" sz="9600" dirty="0" smtClean="0">
              <a:solidFill>
                <a:srgbClr val="FF0000"/>
              </a:solidFill>
            </a:endParaRPr>
          </a:p>
          <a:p>
            <a:pPr>
              <a:buNone/>
            </a:pPr>
            <a:r>
              <a:rPr lang="en-US" sz="9600" dirty="0" err="1" smtClean="0">
                <a:solidFill>
                  <a:srgbClr val="FFFF00"/>
                </a:solidFill>
              </a:rPr>
              <a:t>Aneurysmal</a:t>
            </a:r>
            <a:r>
              <a:rPr lang="en-US" sz="9600" dirty="0" smtClean="0">
                <a:solidFill>
                  <a:srgbClr val="FFFF00"/>
                </a:solidFill>
              </a:rPr>
              <a:t> bone cyst, 	     Metastatic disease</a:t>
            </a:r>
          </a:p>
          <a:p>
            <a:pPr>
              <a:buNone/>
            </a:pPr>
            <a:r>
              <a:rPr lang="en-US" sz="9600" dirty="0" smtClean="0">
                <a:solidFill>
                  <a:srgbClr val="FFFF00"/>
                </a:solidFill>
              </a:rPr>
              <a:t>giant cell tumor, 	                </a:t>
            </a:r>
            <a:r>
              <a:rPr lang="en-US" sz="9600" dirty="0" err="1" smtClean="0">
                <a:solidFill>
                  <a:srgbClr val="FFFF00"/>
                </a:solidFill>
              </a:rPr>
              <a:t>Hemangiomas</a:t>
            </a:r>
            <a:endParaRPr lang="en-US" sz="9600" dirty="0" smtClean="0">
              <a:solidFill>
                <a:srgbClr val="FFFF00"/>
              </a:solidFill>
            </a:endParaRPr>
          </a:p>
          <a:p>
            <a:pPr>
              <a:buNone/>
            </a:pPr>
            <a:r>
              <a:rPr lang="en-US" sz="9600" dirty="0" err="1" smtClean="0">
                <a:solidFill>
                  <a:srgbClr val="FFFF00"/>
                </a:solidFill>
              </a:rPr>
              <a:t>osteoblastoma</a:t>
            </a:r>
            <a:r>
              <a:rPr lang="en-US" sz="9600" dirty="0" smtClean="0">
                <a:solidFill>
                  <a:srgbClr val="FFFF00"/>
                </a:solidFill>
              </a:rPr>
              <a:t>,		     Multiple myeloma</a:t>
            </a:r>
          </a:p>
          <a:p>
            <a:pPr>
              <a:buNone/>
            </a:pPr>
            <a:r>
              <a:rPr lang="en-US" sz="9600" dirty="0" err="1" smtClean="0">
                <a:solidFill>
                  <a:srgbClr val="FFFF00"/>
                </a:solidFill>
              </a:rPr>
              <a:t>osteochondromas</a:t>
            </a:r>
            <a:r>
              <a:rPr lang="en-US" sz="9600" dirty="0" smtClean="0">
                <a:solidFill>
                  <a:srgbClr val="FFFF00"/>
                </a:solidFill>
              </a:rPr>
              <a:t>, 		     Lymphoma.</a:t>
            </a:r>
          </a:p>
          <a:p>
            <a:pPr>
              <a:buNone/>
            </a:pPr>
            <a:r>
              <a:rPr lang="en-US" sz="9600" dirty="0" err="1" smtClean="0">
                <a:solidFill>
                  <a:srgbClr val="FFFF00"/>
                </a:solidFill>
              </a:rPr>
              <a:t>chordoma</a:t>
            </a:r>
            <a:r>
              <a:rPr lang="en-US" sz="9600" dirty="0" smtClean="0">
                <a:solidFill>
                  <a:srgbClr val="FFFF00"/>
                </a:solidFill>
              </a:rPr>
              <a:t>, </a:t>
            </a:r>
          </a:p>
          <a:p>
            <a:pPr>
              <a:buNone/>
            </a:pPr>
            <a:r>
              <a:rPr lang="en-US" sz="9600" dirty="0" err="1" smtClean="0">
                <a:solidFill>
                  <a:srgbClr val="FFFF00"/>
                </a:solidFill>
              </a:rPr>
              <a:t>chondrosarcoma</a:t>
            </a:r>
            <a:r>
              <a:rPr lang="en-US" sz="9600" dirty="0" smtClean="0">
                <a:solidFill>
                  <a:srgbClr val="FFFF00"/>
                </a:solidFill>
              </a:rPr>
              <a:t>,</a:t>
            </a:r>
          </a:p>
          <a:p>
            <a:pPr>
              <a:buNone/>
            </a:pPr>
            <a:r>
              <a:rPr lang="en-US" sz="9600" dirty="0" err="1" smtClean="0">
                <a:solidFill>
                  <a:srgbClr val="FFFF00"/>
                </a:solidFill>
              </a:rPr>
              <a:t>chondroblastoma</a:t>
            </a:r>
            <a:r>
              <a:rPr lang="en-US" sz="9600" dirty="0" smtClean="0">
                <a:solidFill>
                  <a:srgbClr val="FFFF00"/>
                </a:solidFill>
              </a:rPr>
              <a:t>, </a:t>
            </a:r>
          </a:p>
          <a:p>
            <a:pPr>
              <a:buNone/>
            </a:pPr>
            <a:r>
              <a:rPr lang="en-US" sz="9600" dirty="0" smtClean="0">
                <a:solidFill>
                  <a:srgbClr val="FFFF00"/>
                </a:solidFill>
              </a:rPr>
              <a:t>metastasis, </a:t>
            </a:r>
          </a:p>
          <a:p>
            <a:pPr>
              <a:buNone/>
            </a:pPr>
            <a:r>
              <a:rPr lang="en-US" sz="9600" dirty="0" err="1" smtClean="0">
                <a:solidFill>
                  <a:srgbClr val="FFFF00"/>
                </a:solidFill>
              </a:rPr>
              <a:t>hemangioma</a:t>
            </a:r>
            <a:r>
              <a:rPr lang="en-US" sz="9600" dirty="0" smtClean="0">
                <a:solidFill>
                  <a:srgbClr val="FFFF00"/>
                </a:solidFill>
              </a:rPr>
              <a:t>, </a:t>
            </a:r>
          </a:p>
          <a:p>
            <a:pPr>
              <a:buNone/>
            </a:pPr>
            <a:r>
              <a:rPr lang="en-US" sz="9600" dirty="0" smtClean="0">
                <a:solidFill>
                  <a:srgbClr val="FFFF00"/>
                </a:solidFill>
              </a:rPr>
              <a:t>solitary </a:t>
            </a:r>
            <a:r>
              <a:rPr lang="en-US" sz="9600" dirty="0" err="1" smtClean="0">
                <a:solidFill>
                  <a:srgbClr val="FFFF00"/>
                </a:solidFill>
              </a:rPr>
              <a:t>plasmacytoma</a:t>
            </a:r>
            <a:r>
              <a:rPr lang="en-US" sz="9600" dirty="0" smtClean="0">
                <a:solidFill>
                  <a:srgbClr val="FFFF00"/>
                </a:solidFill>
              </a:rPr>
              <a:t>, </a:t>
            </a:r>
          </a:p>
          <a:p>
            <a:pPr>
              <a:buNone/>
            </a:pPr>
            <a:r>
              <a:rPr lang="en-US" sz="9600" dirty="0" smtClean="0">
                <a:solidFill>
                  <a:srgbClr val="FFFF00"/>
                </a:solidFill>
              </a:rPr>
              <a:t>lymphoma.</a:t>
            </a:r>
          </a:p>
          <a:p>
            <a:pPr>
              <a:buNone/>
            </a:pPr>
            <a:endParaRPr lang="en-US" sz="10400" dirty="0" smtClean="0">
              <a:solidFill>
                <a:srgbClr val="FFFF00"/>
              </a:solidFill>
            </a:endParaRPr>
          </a:p>
          <a:p>
            <a:endParaRPr lang="en-US" dirty="0" smtClean="0">
              <a:solidFill>
                <a:srgbClr val="FFFF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00"/>
                </a:solidFill>
              </a:rPr>
              <a:t>The metastatic foci may be in posterior elements or the vertebral bodies.</a:t>
            </a:r>
          </a:p>
          <a:p>
            <a:r>
              <a:rPr lang="en-US" dirty="0" smtClean="0">
                <a:solidFill>
                  <a:srgbClr val="FFFF00"/>
                </a:solidFill>
              </a:rPr>
              <a:t>Symptomatic spinal metastases produce a characteristic clinical</a:t>
            </a:r>
          </a:p>
          <a:p>
            <a:pPr>
              <a:buNone/>
            </a:pPr>
            <a:r>
              <a:rPr lang="en-US" dirty="0" smtClean="0">
                <a:solidFill>
                  <a:srgbClr val="FFFF00"/>
                </a:solidFill>
              </a:rPr>
              <a:t>      syndrome beginning with local back or neck pain. Pain is followed by weakness, numbness and sphincter dysfunction.</a:t>
            </a:r>
          </a:p>
          <a:p>
            <a:r>
              <a:rPr lang="en-US" dirty="0" smtClean="0">
                <a:solidFill>
                  <a:srgbClr val="FFFF00"/>
                </a:solidFill>
              </a:rPr>
              <a:t>Most spinal metastases are </a:t>
            </a:r>
            <a:r>
              <a:rPr lang="en-US" dirty="0" err="1" smtClean="0">
                <a:solidFill>
                  <a:srgbClr val="FFFF00"/>
                </a:solidFill>
              </a:rPr>
              <a:t>lytic</a:t>
            </a:r>
            <a:r>
              <a:rPr lang="en-US" dirty="0" smtClean="0">
                <a:solidFill>
                  <a:srgbClr val="FFFF00"/>
                </a:solidFill>
              </a:rPr>
              <a:t>.</a:t>
            </a:r>
          </a:p>
          <a:p>
            <a:r>
              <a:rPr lang="en-US" dirty="0" smtClean="0">
                <a:solidFill>
                  <a:srgbClr val="FFFF00"/>
                </a:solidFill>
              </a:rPr>
              <a:t>Densely sclerotic metastases are typical for prostrate and rare cancers such as </a:t>
            </a:r>
            <a:r>
              <a:rPr lang="en-US" dirty="0" err="1" smtClean="0">
                <a:solidFill>
                  <a:srgbClr val="FFFF00"/>
                </a:solidFill>
              </a:rPr>
              <a:t>carcinoid</a:t>
            </a:r>
            <a:r>
              <a:rPr lang="en-US" dirty="0" smtClean="0">
                <a:solidFill>
                  <a:srgbClr val="FFFF00"/>
                </a:solidFill>
              </a:rPr>
              <a:t> tumors. </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Although nuclear medicine studies are very sensitive, however, the specificity is low and uptake of most tracers requires destruction of cortical bone and thus metastases limited to bone marrow may be missed. Because of this reason, MRI is the imaging method of choice in these patients.</a:t>
            </a:r>
          </a:p>
          <a:p>
            <a:pPr>
              <a:buNone/>
            </a:pPr>
            <a:r>
              <a:rPr lang="en-US" dirty="0" smtClean="0">
                <a:solidFill>
                  <a:srgbClr val="FFFF00"/>
                </a:solidFill>
              </a:rPr>
              <a:t> </a:t>
            </a:r>
          </a:p>
          <a:p>
            <a:r>
              <a:rPr lang="en-US" dirty="0" smtClean="0">
                <a:solidFill>
                  <a:srgbClr val="FFFF00"/>
                </a:solidFill>
              </a:rPr>
              <a:t>Not only does MRI provide information regarding bone, it demonstrates overt or impending compression of the bone</a:t>
            </a:r>
            <a:r>
              <a:rPr lang="en-US" dirty="0" smtClean="0"/>
              <a:t>.</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solidFill>
                  <a:srgbClr val="FFFF00"/>
                </a:solidFill>
              </a:rPr>
              <a:t>Metastases to spine generally present as T1-hypointense and T2- hyperintense lesions that replace normal marrow. </a:t>
            </a:r>
          </a:p>
          <a:p>
            <a:pPr>
              <a:buNone/>
            </a:pPr>
            <a:endParaRPr lang="en-US" sz="2800" dirty="0" smtClean="0">
              <a:solidFill>
                <a:srgbClr val="FFFF00"/>
              </a:solidFill>
            </a:endParaRPr>
          </a:p>
          <a:p>
            <a:r>
              <a:rPr lang="en-US" sz="2800" dirty="0" smtClean="0">
                <a:solidFill>
                  <a:srgbClr val="FFFF00"/>
                </a:solidFill>
              </a:rPr>
              <a:t>Most metastases enhance. </a:t>
            </a:r>
          </a:p>
          <a:p>
            <a:pPr>
              <a:buNone/>
            </a:pPr>
            <a:endParaRPr lang="en-US" sz="2800" dirty="0" smtClean="0">
              <a:solidFill>
                <a:srgbClr val="FFFF00"/>
              </a:solidFill>
            </a:endParaRPr>
          </a:p>
          <a:p>
            <a:r>
              <a:rPr lang="en-US" sz="2800" dirty="0" smtClean="0">
                <a:solidFill>
                  <a:srgbClr val="FFFF00"/>
                </a:solidFill>
              </a:rPr>
              <a:t>MRI may be helpful to differentiate between an osteoporotic and a neoplastic compression fracture. </a:t>
            </a:r>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sz="3200" dirty="0" smtClean="0">
                <a:solidFill>
                  <a:srgbClr val="FFFF00"/>
                </a:solidFill>
              </a:rPr>
              <a:t>The latter tends to show complete replacement of the fatty marrow in the vertebral body and a possible soft tissue component that extends beyond the bone.</a:t>
            </a:r>
          </a:p>
          <a:p>
            <a:pPr>
              <a:buNone/>
            </a:pPr>
            <a:endParaRPr lang="en-US" sz="3200" dirty="0" smtClean="0">
              <a:solidFill>
                <a:srgbClr val="FFFF00"/>
              </a:solidFill>
            </a:endParaRPr>
          </a:p>
          <a:p>
            <a:r>
              <a:rPr lang="en-US" sz="3200" dirty="0" smtClean="0">
                <a:solidFill>
                  <a:srgbClr val="FFFF00"/>
                </a:solidFill>
              </a:rPr>
              <a:t>Osteoporotic compression fractures may only demonstrate a band of marrow replacement representing edema. </a:t>
            </a:r>
          </a:p>
          <a:p>
            <a:pPr>
              <a:buNone/>
            </a:pP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00"/>
                </a:solidFill>
              </a:rPr>
              <a:t>Gradual return to the normal fatty marrow on follow-up.</a:t>
            </a:r>
          </a:p>
          <a:p>
            <a:pPr>
              <a:buNone/>
            </a:pPr>
            <a:endParaRPr lang="en-US" dirty="0" smtClean="0">
              <a:solidFill>
                <a:srgbClr val="FFFF00"/>
              </a:solidFill>
            </a:endParaRPr>
          </a:p>
          <a:p>
            <a:r>
              <a:rPr lang="en-US" dirty="0" smtClean="0">
                <a:solidFill>
                  <a:srgbClr val="FFFF00"/>
                </a:solidFill>
              </a:rPr>
              <a:t>Studies indicates an osteoporotic fracture.</a:t>
            </a:r>
          </a:p>
          <a:p>
            <a:pPr>
              <a:buNone/>
            </a:pPr>
            <a:r>
              <a:rPr lang="en-US" dirty="0" smtClean="0">
                <a:solidFill>
                  <a:srgbClr val="FFFF00"/>
                </a:solidFill>
              </a:rPr>
              <a:t> </a:t>
            </a:r>
          </a:p>
          <a:p>
            <a:r>
              <a:rPr lang="en-US" dirty="0" smtClean="0">
                <a:solidFill>
                  <a:srgbClr val="FFFF00"/>
                </a:solidFill>
              </a:rPr>
              <a:t>Diffusion weighted imaging may be helpful in differentiating benign osteoporotic.</a:t>
            </a:r>
          </a:p>
          <a:p>
            <a:pPr>
              <a:buNone/>
            </a:pPr>
            <a:endParaRPr lang="en-US" dirty="0" smtClean="0">
              <a:solidFill>
                <a:srgbClr val="FFFF00"/>
              </a:solidFill>
            </a:endParaRPr>
          </a:p>
          <a:p>
            <a:r>
              <a:rPr lang="en-US" dirty="0" smtClean="0">
                <a:solidFill>
                  <a:srgbClr val="FFFF00"/>
                </a:solidFill>
              </a:rPr>
              <a:t>Vertebral body fractures (which have low signal intensity) from malignant ones (which have relatively high signal intensity).</a:t>
            </a:r>
          </a:p>
          <a:p>
            <a:pPr>
              <a:buNone/>
            </a:pP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Multiple Myeloma</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rPr>
              <a:t>Multiple myeloma (MM) is a malignancy characterized by monoclonal proliferation of malignant plasma cells.</a:t>
            </a:r>
          </a:p>
          <a:p>
            <a:r>
              <a:rPr lang="en-US" dirty="0" smtClean="0">
                <a:solidFill>
                  <a:srgbClr val="FFFF00"/>
                </a:solidFill>
              </a:rPr>
              <a:t>Nearly always, the disease is systemic, but occasionally it may be isolated (</a:t>
            </a:r>
            <a:r>
              <a:rPr lang="en-US" dirty="0" err="1" smtClean="0">
                <a:solidFill>
                  <a:srgbClr val="FFFF00"/>
                </a:solidFill>
              </a:rPr>
              <a:t>plasmacytoma</a:t>
            </a:r>
            <a:r>
              <a:rPr lang="en-US" dirty="0" smtClean="0">
                <a:solidFill>
                  <a:srgbClr val="FFFF00"/>
                </a:solidFill>
              </a:rPr>
              <a:t>). </a:t>
            </a:r>
          </a:p>
          <a:p>
            <a:r>
              <a:rPr lang="en-US" dirty="0" smtClean="0">
                <a:solidFill>
                  <a:srgbClr val="FFFF00"/>
                </a:solidFill>
              </a:rPr>
              <a:t>In most patients, </a:t>
            </a:r>
            <a:r>
              <a:rPr lang="en-US" dirty="0" err="1" smtClean="0">
                <a:solidFill>
                  <a:srgbClr val="FFFF00"/>
                </a:solidFill>
              </a:rPr>
              <a:t>plasmacytoma</a:t>
            </a:r>
            <a:r>
              <a:rPr lang="en-US" dirty="0" smtClean="0">
                <a:solidFill>
                  <a:srgbClr val="FFFF00"/>
                </a:solidFill>
              </a:rPr>
              <a:t> is the initial manifestation of the disease and MM develops in most of the cases 5 to 10 years after the initial diagnosis. </a:t>
            </a:r>
          </a:p>
          <a:p>
            <a:r>
              <a:rPr lang="en-US" dirty="0" smtClean="0">
                <a:solidFill>
                  <a:srgbClr val="FFFF00"/>
                </a:solidFill>
              </a:rPr>
              <a:t>MM is most common primary neoplasm of spine with the majority occurring in the thoracic and lumbar spine.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solidFill>
                  <a:srgbClr val="FFFF00"/>
                </a:solidFill>
              </a:rPr>
              <a:t>Most patients are men, 60 years of age or older.</a:t>
            </a:r>
          </a:p>
          <a:p>
            <a:r>
              <a:rPr lang="en-US" dirty="0" err="1" smtClean="0">
                <a:solidFill>
                  <a:srgbClr val="FFFF00"/>
                </a:solidFill>
              </a:rPr>
              <a:t>Plasmacytomas</a:t>
            </a:r>
            <a:r>
              <a:rPr lang="en-US" dirty="0" smtClean="0">
                <a:solidFill>
                  <a:srgbClr val="FFFF00"/>
                </a:solidFill>
              </a:rPr>
              <a:t> are </a:t>
            </a:r>
            <a:r>
              <a:rPr lang="en-US" dirty="0" err="1" smtClean="0">
                <a:solidFill>
                  <a:srgbClr val="FFFF00"/>
                </a:solidFill>
              </a:rPr>
              <a:t>expansile</a:t>
            </a:r>
            <a:r>
              <a:rPr lang="en-US" dirty="0" smtClean="0">
                <a:solidFill>
                  <a:srgbClr val="FFFF00"/>
                </a:solidFill>
              </a:rPr>
              <a:t> </a:t>
            </a:r>
            <a:r>
              <a:rPr lang="en-US" dirty="0" err="1" smtClean="0">
                <a:solidFill>
                  <a:srgbClr val="FFFF00"/>
                </a:solidFill>
              </a:rPr>
              <a:t>lytic</a:t>
            </a:r>
            <a:r>
              <a:rPr lang="en-US" dirty="0" smtClean="0">
                <a:solidFill>
                  <a:srgbClr val="FFFF00"/>
                </a:solidFill>
              </a:rPr>
              <a:t> masses that may extend into the epidural space; as with other tumors of the spine, they may undergo pathologic fracture.</a:t>
            </a:r>
          </a:p>
          <a:p>
            <a:r>
              <a:rPr lang="en-US" dirty="0" smtClean="0">
                <a:solidFill>
                  <a:srgbClr val="FFFF00"/>
                </a:solidFill>
              </a:rPr>
              <a:t>On plain film or CT, they usually appear as focal </a:t>
            </a:r>
            <a:r>
              <a:rPr lang="en-US" dirty="0" err="1" smtClean="0">
                <a:solidFill>
                  <a:srgbClr val="FFFF00"/>
                </a:solidFill>
              </a:rPr>
              <a:t>lytic</a:t>
            </a:r>
            <a:r>
              <a:rPr lang="en-US" dirty="0" smtClean="0">
                <a:solidFill>
                  <a:srgbClr val="FFFF00"/>
                </a:solidFill>
              </a:rPr>
              <a:t> lesions, but often the disease may present innocuously, appearing only as diffuse </a:t>
            </a:r>
            <a:r>
              <a:rPr lang="en-US" dirty="0" err="1" smtClean="0">
                <a:solidFill>
                  <a:srgbClr val="FFFF00"/>
                </a:solidFill>
              </a:rPr>
              <a:t>osteopenia</a:t>
            </a:r>
            <a:r>
              <a:rPr lang="en-US" dirty="0" smtClean="0">
                <a:solidFill>
                  <a:srgbClr val="FFFF00"/>
                </a:solidFill>
              </a:rPr>
              <a:t>. </a:t>
            </a:r>
          </a:p>
          <a:p>
            <a:r>
              <a:rPr lang="en-US" dirty="0" smtClean="0">
                <a:solidFill>
                  <a:srgbClr val="FFFF00"/>
                </a:solidFill>
              </a:rPr>
              <a:t>In case of POEMS (</a:t>
            </a:r>
            <a:r>
              <a:rPr lang="en-US" dirty="0" err="1" smtClean="0">
                <a:solidFill>
                  <a:srgbClr val="FFFF00"/>
                </a:solidFill>
              </a:rPr>
              <a:t>polyneuropathy,organomegaly</a:t>
            </a:r>
            <a:r>
              <a:rPr lang="en-US" dirty="0" smtClean="0">
                <a:solidFill>
                  <a:srgbClr val="FFFF00"/>
                </a:solidFill>
              </a:rPr>
              <a:t>, </a:t>
            </a:r>
            <a:r>
              <a:rPr lang="en-US" dirty="0" err="1" smtClean="0">
                <a:solidFill>
                  <a:srgbClr val="FFFF00"/>
                </a:solidFill>
              </a:rPr>
              <a:t>endocrinopathy</a:t>
            </a:r>
            <a:r>
              <a:rPr lang="en-US" dirty="0" smtClean="0">
                <a:solidFill>
                  <a:srgbClr val="FFFF00"/>
                </a:solidFill>
              </a:rPr>
              <a:t>, myeloma and skin changes) syndrome, the lesion may be sclerotic rather than </a:t>
            </a:r>
            <a:r>
              <a:rPr lang="en-US" dirty="0" err="1" smtClean="0">
                <a:solidFill>
                  <a:srgbClr val="FFFF00"/>
                </a:solidFill>
              </a:rPr>
              <a:t>lytic</a:t>
            </a:r>
            <a:r>
              <a:rPr lang="en-US" dirty="0" smtClean="0">
                <a:solidFill>
                  <a:srgbClr val="FFFF00"/>
                </a:solidFill>
              </a:rPr>
              <a:t>. </a:t>
            </a:r>
          </a:p>
          <a:p>
            <a:r>
              <a:rPr lang="en-US" dirty="0" smtClean="0">
                <a:solidFill>
                  <a:srgbClr val="FFFF00"/>
                </a:solidFill>
              </a:rPr>
              <a:t>Treated myeloma, after chemotherapy and/or radiation, may also exhibit reconversion to fatty marrow can be seen.</a:t>
            </a:r>
          </a:p>
          <a:p>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solidFill>
                  <a:srgbClr val="FFFF00"/>
                </a:solidFill>
              </a:rPr>
              <a:t>MRI is superior to radiography for both, focal and diffuse involvement. </a:t>
            </a:r>
          </a:p>
          <a:p>
            <a:r>
              <a:rPr lang="en-US" dirty="0" smtClean="0">
                <a:solidFill>
                  <a:srgbClr val="FFFF00"/>
                </a:solidFill>
              </a:rPr>
              <a:t>Five different infiltration patterns can be differentiated: </a:t>
            </a:r>
          </a:p>
          <a:p>
            <a:pPr>
              <a:buNone/>
            </a:pPr>
            <a:r>
              <a:rPr lang="en-US" dirty="0" smtClean="0">
                <a:solidFill>
                  <a:srgbClr val="FFFF00"/>
                </a:solidFill>
              </a:rPr>
              <a:t>     (1) normal appearance of bone marrow despite minor microscopic plasma cell infiltration</a:t>
            </a:r>
          </a:p>
          <a:p>
            <a:pPr>
              <a:buNone/>
            </a:pPr>
            <a:r>
              <a:rPr lang="en-US" dirty="0" smtClean="0">
                <a:solidFill>
                  <a:srgbClr val="FFFF00"/>
                </a:solidFill>
              </a:rPr>
              <a:t>     (2) focal involvement</a:t>
            </a:r>
          </a:p>
          <a:p>
            <a:pPr>
              <a:buNone/>
            </a:pPr>
            <a:r>
              <a:rPr lang="en-US" dirty="0" smtClean="0">
                <a:solidFill>
                  <a:srgbClr val="FFFF00"/>
                </a:solidFill>
              </a:rPr>
              <a:t>     (3) homogeneous diffuse infiltration</a:t>
            </a:r>
          </a:p>
          <a:p>
            <a:pPr>
              <a:buNone/>
            </a:pPr>
            <a:r>
              <a:rPr lang="en-US" dirty="0" smtClean="0">
                <a:solidFill>
                  <a:srgbClr val="FFFF00"/>
                </a:solidFill>
              </a:rPr>
              <a:t>     (4) combined diffuse and focal infiltration</a:t>
            </a:r>
          </a:p>
          <a:p>
            <a:pPr>
              <a:buNone/>
            </a:pPr>
            <a:r>
              <a:rPr lang="en-US" dirty="0" smtClean="0">
                <a:solidFill>
                  <a:srgbClr val="FFFF00"/>
                </a:solidFill>
              </a:rPr>
              <a:t>     (5) “salt-and-pepper” pattern with inhomogeneous bone marrow with interposition of fat islands.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solidFill>
                  <a:srgbClr val="FFFF00"/>
                </a:solidFill>
              </a:rPr>
              <a:t>In general, abnormalities are identified as </a:t>
            </a:r>
            <a:r>
              <a:rPr lang="en-US" dirty="0" err="1" smtClean="0">
                <a:solidFill>
                  <a:srgbClr val="FFFF00"/>
                </a:solidFill>
              </a:rPr>
              <a:t>hypointensities</a:t>
            </a:r>
            <a:r>
              <a:rPr lang="en-US" dirty="0" smtClean="0">
                <a:solidFill>
                  <a:srgbClr val="FFFF00"/>
                </a:solidFill>
              </a:rPr>
              <a:t> on T1WI, </a:t>
            </a:r>
            <a:r>
              <a:rPr lang="en-US" dirty="0" err="1" smtClean="0">
                <a:solidFill>
                  <a:srgbClr val="FFFF00"/>
                </a:solidFill>
              </a:rPr>
              <a:t>hyperintensities</a:t>
            </a:r>
            <a:r>
              <a:rPr lang="en-US" dirty="0" smtClean="0">
                <a:solidFill>
                  <a:srgbClr val="FFFF00"/>
                </a:solidFill>
              </a:rPr>
              <a:t> on STIR images and enhancement on gadolinium-enhanced images.</a:t>
            </a:r>
          </a:p>
          <a:p>
            <a:r>
              <a:rPr lang="en-US" dirty="0" smtClean="0">
                <a:solidFill>
                  <a:srgbClr val="FFFF00"/>
                </a:solidFill>
              </a:rPr>
              <a:t>These imaging features are not </a:t>
            </a:r>
            <a:r>
              <a:rPr lang="en-US" dirty="0" err="1" smtClean="0">
                <a:solidFill>
                  <a:srgbClr val="FFFF00"/>
                </a:solidFill>
              </a:rPr>
              <a:t>pathognomonic</a:t>
            </a:r>
            <a:r>
              <a:rPr lang="en-US" dirty="0" smtClean="0">
                <a:solidFill>
                  <a:srgbClr val="FFFF00"/>
                </a:solidFill>
              </a:rPr>
              <a:t> for MM and may also be seen in other diseases that affect the marrow. </a:t>
            </a:r>
          </a:p>
          <a:p>
            <a:r>
              <a:rPr lang="en-US" dirty="0" smtClean="0">
                <a:solidFill>
                  <a:srgbClr val="FFFF00"/>
                </a:solidFill>
              </a:rPr>
              <a:t>In general, however, MM is suspected whenever MR images depict an </a:t>
            </a:r>
            <a:r>
              <a:rPr lang="en-US" dirty="0" err="1" smtClean="0">
                <a:solidFill>
                  <a:srgbClr val="FFFF00"/>
                </a:solidFill>
              </a:rPr>
              <a:t>expansile</a:t>
            </a:r>
            <a:r>
              <a:rPr lang="en-US" dirty="0" smtClean="0">
                <a:solidFill>
                  <a:srgbClr val="FFFF00"/>
                </a:solidFill>
              </a:rPr>
              <a:t> focal mass; multiple focal masses in the axial skeleton; diffuse marrow involvement, particularly at known sites of normal</a:t>
            </a:r>
            <a:r>
              <a:rPr lang="en-US" dirty="0" smtClean="0"/>
              <a:t> </a:t>
            </a:r>
            <a:r>
              <a:rPr lang="en-US" dirty="0" err="1" smtClean="0">
                <a:solidFill>
                  <a:srgbClr val="FFFF00"/>
                </a:solidFill>
              </a:rPr>
              <a:t>hematopoiesis</a:t>
            </a:r>
            <a:r>
              <a:rPr lang="en-US" dirty="0" smtClean="0">
                <a:solidFill>
                  <a:srgbClr val="FFFF00"/>
                </a:solidFill>
              </a:rPr>
              <a:t> or multiple compression fractures in a patient with no known primary malignancy.</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FFFF00"/>
                </a:solidFill>
              </a:rPr>
              <a:t>Diffuse involvement manifests as homogeneous signal reduction on T1WI. It can be quantified objectively by calculation of the percentage of signal intensity increase after contrast material injection.</a:t>
            </a:r>
          </a:p>
          <a:p>
            <a:r>
              <a:rPr lang="en-US" dirty="0" smtClean="0">
                <a:solidFill>
                  <a:srgbClr val="FFFF00"/>
                </a:solidFill>
              </a:rPr>
              <a:t>Recently, MRI has been implemented in the clinical staging of patients with multiple myeloma and guiding biopsies.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r>
            <a:br>
              <a:rPr lang="en-US" dirty="0" smtClean="0">
                <a:solidFill>
                  <a:srgbClr val="FF0000"/>
                </a:solidFill>
              </a:rPr>
            </a:br>
            <a:r>
              <a:rPr lang="en-US" dirty="0" smtClean="0">
                <a:solidFill>
                  <a:srgbClr val="FF0000"/>
                </a:solidFill>
              </a:rPr>
              <a:t>Epidural Lesions: </a:t>
            </a:r>
            <a:br>
              <a:rPr lang="en-US" dirty="0" smtClean="0">
                <a:solidFill>
                  <a:srgbClr val="FF0000"/>
                </a:solidFill>
              </a:rPr>
            </a:br>
            <a:endParaRPr lang="en-US" dirty="0"/>
          </a:p>
        </p:txBody>
      </p:sp>
      <p:sp>
        <p:nvSpPr>
          <p:cNvPr id="3" name="Content Placeholder 2"/>
          <p:cNvSpPr>
            <a:spLocks noGrp="1"/>
          </p:cNvSpPr>
          <p:nvPr>
            <p:ph idx="1"/>
          </p:nvPr>
        </p:nvSpPr>
        <p:spPr/>
        <p:txBody>
          <a:bodyPr/>
          <a:lstStyle/>
          <a:p>
            <a:pPr>
              <a:buNone/>
            </a:pPr>
            <a:r>
              <a:rPr lang="en-US" dirty="0" err="1" smtClean="0">
                <a:solidFill>
                  <a:srgbClr val="FFFF00"/>
                </a:solidFill>
              </a:rPr>
              <a:t>Angiolipoma</a:t>
            </a:r>
            <a:endParaRPr lang="en-US" dirty="0" smtClean="0">
              <a:solidFill>
                <a:srgbClr val="FFFF00"/>
              </a:solidFill>
            </a:endParaRPr>
          </a:p>
          <a:p>
            <a:pPr>
              <a:buNone/>
            </a:pPr>
            <a:r>
              <a:rPr lang="en-US" dirty="0" err="1" smtClean="0">
                <a:solidFill>
                  <a:srgbClr val="FFFF00"/>
                </a:solidFill>
              </a:rPr>
              <a:t>Angiomyolipoma</a:t>
            </a:r>
            <a:r>
              <a:rPr lang="en-US" dirty="0" smtClean="0">
                <a:solidFill>
                  <a:srgbClr val="FFFF00"/>
                </a:solidFill>
              </a:rPr>
              <a:t>, </a:t>
            </a:r>
          </a:p>
          <a:p>
            <a:pPr>
              <a:buNone/>
            </a:pPr>
            <a:r>
              <a:rPr lang="en-US" dirty="0" smtClean="0">
                <a:solidFill>
                  <a:srgbClr val="FFFF00"/>
                </a:solidFill>
              </a:rPr>
              <a:t>Epidural, </a:t>
            </a:r>
          </a:p>
          <a:p>
            <a:pPr>
              <a:buNone/>
            </a:pPr>
            <a:r>
              <a:rPr lang="en-US" dirty="0" err="1" smtClean="0">
                <a:solidFill>
                  <a:srgbClr val="FFFF00"/>
                </a:solidFill>
              </a:rPr>
              <a:t>Lipomatosis</a:t>
            </a:r>
            <a:r>
              <a:rPr lang="en-US" dirty="0" smtClean="0">
                <a:solidFill>
                  <a:srgbClr val="FFFF00"/>
                </a:solidFill>
              </a:rPr>
              <a:t>, </a:t>
            </a:r>
          </a:p>
          <a:p>
            <a:pPr>
              <a:buNone/>
            </a:pPr>
            <a:r>
              <a:rPr lang="en-US" dirty="0" smtClean="0">
                <a:solidFill>
                  <a:srgbClr val="FFFF00"/>
                </a:solidFill>
              </a:rPr>
              <a:t>Lymphoma</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MRI may also monitor response to therapy. </a:t>
            </a:r>
          </a:p>
          <a:p>
            <a:r>
              <a:rPr lang="en-US" dirty="0" smtClean="0">
                <a:solidFill>
                  <a:srgbClr val="FFFF00"/>
                </a:solidFill>
              </a:rPr>
              <a:t>Signs of good response in cases with focal involvement are: reduction of signal intensity on T2WI, lack of rim-like enhancement after contrast material injection or even a normalization of bone marrow signal.</a:t>
            </a:r>
          </a:p>
          <a:p>
            <a:r>
              <a:rPr lang="en-US" dirty="0" smtClean="0">
                <a:solidFill>
                  <a:srgbClr val="FFFF00"/>
                </a:solidFill>
              </a:rPr>
              <a:t>In case of diffuse involvement a partly patchy</a:t>
            </a:r>
            <a:r>
              <a:rPr lang="en-US" dirty="0" smtClean="0"/>
              <a:t> </a:t>
            </a:r>
            <a:r>
              <a:rPr lang="en-US" dirty="0" smtClean="0">
                <a:solidFill>
                  <a:srgbClr val="FFFF00"/>
                </a:solidFill>
              </a:rPr>
              <a:t>reconversion to fatty marrow can be</a:t>
            </a:r>
          </a:p>
          <a:p>
            <a:r>
              <a:rPr lang="en-US" dirty="0" smtClean="0">
                <a:solidFill>
                  <a:srgbClr val="FFFF00"/>
                </a:solidFill>
              </a:rPr>
              <a:t>seen.</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FF"/>
                </a:solidFill>
              </a:rPr>
              <a:t>Lymphoma</a:t>
            </a:r>
            <a:endParaRPr lang="en-US" dirty="0">
              <a:solidFill>
                <a:srgbClr val="FF00FF"/>
              </a:solidFill>
            </a:endParaRPr>
          </a:p>
        </p:txBody>
      </p:sp>
      <p:sp>
        <p:nvSpPr>
          <p:cNvPr id="3" name="Content Placeholder 2"/>
          <p:cNvSpPr>
            <a:spLocks noGrp="1"/>
          </p:cNvSpPr>
          <p:nvPr>
            <p:ph idx="1"/>
          </p:nvPr>
        </p:nvSpPr>
        <p:spPr/>
        <p:txBody>
          <a:bodyPr>
            <a:normAutofit/>
          </a:bodyPr>
          <a:lstStyle/>
          <a:p>
            <a:r>
              <a:rPr lang="en-US" dirty="0" smtClean="0">
                <a:solidFill>
                  <a:srgbClr val="FFFF00"/>
                </a:solidFill>
              </a:rPr>
              <a:t>Spinal lymphoma is found most often between the 5th and 7</a:t>
            </a:r>
            <a:r>
              <a:rPr lang="en-US" baseline="30000" dirty="0" smtClean="0">
                <a:solidFill>
                  <a:srgbClr val="FFFF00"/>
                </a:solidFill>
              </a:rPr>
              <a:t>th</a:t>
            </a:r>
            <a:r>
              <a:rPr lang="en-US" dirty="0" smtClean="0">
                <a:solidFill>
                  <a:srgbClr val="FFFF00"/>
                </a:solidFill>
              </a:rPr>
              <a:t> decades of life.</a:t>
            </a:r>
          </a:p>
          <a:p>
            <a:r>
              <a:rPr lang="en-US" dirty="0" smtClean="0">
                <a:solidFill>
                  <a:srgbClr val="FFFF00"/>
                </a:solidFill>
              </a:rPr>
              <a:t>Most patients have underlying non-Hodgkin’s lymphoma. </a:t>
            </a:r>
          </a:p>
          <a:p>
            <a:r>
              <a:rPr lang="en-US" dirty="0" smtClean="0">
                <a:solidFill>
                  <a:srgbClr val="FFFF00"/>
                </a:solidFill>
              </a:rPr>
              <a:t>Spinal involvement develops in approximately 2 % of these patients and affects mostly epidural space. </a:t>
            </a:r>
          </a:p>
          <a:p>
            <a:r>
              <a:rPr lang="en-US" dirty="0" smtClean="0">
                <a:solidFill>
                  <a:srgbClr val="FFFF00"/>
                </a:solidFill>
              </a:rPr>
              <a:t>Bone lesions also occur, most frequently in the dorsal and lumbar spine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err="1" smtClean="0">
                <a:solidFill>
                  <a:srgbClr val="FFFF00"/>
                </a:solidFill>
              </a:rPr>
              <a:t>Osteolysis</a:t>
            </a:r>
            <a:r>
              <a:rPr lang="en-US" dirty="0" smtClean="0">
                <a:solidFill>
                  <a:srgbClr val="FFFF00"/>
                </a:solidFill>
              </a:rPr>
              <a:t> is the rule, but patchy sclerosis and “ivory vertebrae” as well as mixed </a:t>
            </a:r>
            <a:r>
              <a:rPr lang="en-US" dirty="0" err="1" smtClean="0">
                <a:solidFill>
                  <a:srgbClr val="FFFF00"/>
                </a:solidFill>
              </a:rPr>
              <a:t>lytic</a:t>
            </a:r>
            <a:r>
              <a:rPr lang="en-US" dirty="0" smtClean="0">
                <a:solidFill>
                  <a:srgbClr val="FFFF00"/>
                </a:solidFill>
              </a:rPr>
              <a:t> and </a:t>
            </a:r>
            <a:r>
              <a:rPr lang="en-US" dirty="0" err="1" smtClean="0">
                <a:solidFill>
                  <a:srgbClr val="FFFF00"/>
                </a:solidFill>
              </a:rPr>
              <a:t>blastic</a:t>
            </a:r>
            <a:r>
              <a:rPr lang="en-US" dirty="0" smtClean="0">
                <a:solidFill>
                  <a:srgbClr val="FFFF00"/>
                </a:solidFill>
              </a:rPr>
              <a:t> lesions are frequently seen.</a:t>
            </a:r>
          </a:p>
          <a:p>
            <a:r>
              <a:rPr lang="en-US" dirty="0" smtClean="0">
                <a:solidFill>
                  <a:srgbClr val="FFFF00"/>
                </a:solidFill>
              </a:rPr>
              <a:t>Vertebral collapse is also common.</a:t>
            </a:r>
          </a:p>
          <a:p>
            <a:r>
              <a:rPr lang="en-US" dirty="0" smtClean="0">
                <a:solidFill>
                  <a:srgbClr val="FFFF00"/>
                </a:solidFill>
              </a:rPr>
              <a:t>On MRI, lymphoma appears as a nonspecific mass that is hyperintense on T1 images and hypointense or bright on T2 images.</a:t>
            </a:r>
          </a:p>
          <a:p>
            <a:r>
              <a:rPr lang="en-US" dirty="0" smtClean="0">
                <a:solidFill>
                  <a:srgbClr val="FFFF00"/>
                </a:solidFill>
              </a:rPr>
              <a:t>The T2 signal characteristics are related to the fact that lymphomas have a high nuclear-to-</a:t>
            </a:r>
            <a:r>
              <a:rPr lang="en-US" dirty="0" err="1" smtClean="0">
                <a:solidFill>
                  <a:srgbClr val="FFFF00"/>
                </a:solidFill>
              </a:rPr>
              <a:t>cytoplasmic</a:t>
            </a:r>
            <a:r>
              <a:rPr lang="en-US" dirty="0" smtClean="0">
                <a:solidFill>
                  <a:srgbClr val="FFFF00"/>
                </a:solidFill>
              </a:rPr>
              <a:t> ratio. </a:t>
            </a:r>
          </a:p>
          <a:p>
            <a:r>
              <a:rPr lang="en-US" dirty="0" smtClean="0">
                <a:solidFill>
                  <a:srgbClr val="FFFF00"/>
                </a:solidFill>
              </a:rPr>
              <a:t>For similar reasons, lymphomas have restricted diffusion on DWI.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rPr>
              <a:t>Lymphomas demonstrate intense enhancement and may narrow the spinal canal, resulting in compression of the spinal cord. </a:t>
            </a:r>
          </a:p>
          <a:p>
            <a:r>
              <a:rPr lang="en-US" dirty="0" smtClean="0">
                <a:solidFill>
                  <a:srgbClr val="FFFF00"/>
                </a:solidFill>
              </a:rPr>
              <a:t>Accurate diagnosis is of particular importance with lymphomas, since radiation therapy can result in rapid reduction in the size and compressive effects of these lesions.</a:t>
            </a:r>
          </a:p>
          <a:p>
            <a:r>
              <a:rPr lang="en-US" dirty="0" err="1" smtClean="0">
                <a:solidFill>
                  <a:srgbClr val="FFFF00"/>
                </a:solidFill>
              </a:rPr>
              <a:t>Paravertebral</a:t>
            </a:r>
            <a:r>
              <a:rPr lang="en-US" dirty="0" smtClean="0">
                <a:solidFill>
                  <a:srgbClr val="FFFF00"/>
                </a:solidFill>
              </a:rPr>
              <a:t> soft-tissue masses occur consistently.</a:t>
            </a:r>
          </a:p>
          <a:p>
            <a:r>
              <a:rPr lang="en-US" dirty="0" smtClean="0">
                <a:solidFill>
                  <a:srgbClr val="FFFF00"/>
                </a:solidFill>
              </a:rPr>
              <a:t>Gouge defects of the anterior border of the vertebrae are frequently the result of erosion by lymph nodes.</a:t>
            </a:r>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FF"/>
                </a:solidFill>
              </a:rPr>
              <a:t>Hemangioma</a:t>
            </a:r>
            <a:endParaRPr lang="en-US" dirty="0">
              <a:solidFill>
                <a:srgbClr val="FF00FF"/>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Vertebral body </a:t>
            </a:r>
            <a:r>
              <a:rPr lang="en-US" dirty="0" err="1" smtClean="0">
                <a:solidFill>
                  <a:srgbClr val="FFFF00"/>
                </a:solidFill>
              </a:rPr>
              <a:t>hemangiomas</a:t>
            </a:r>
            <a:r>
              <a:rPr lang="en-US" dirty="0" smtClean="0">
                <a:solidFill>
                  <a:srgbClr val="FFFF00"/>
                </a:solidFill>
              </a:rPr>
              <a:t> are the most common primary bone tumor and are found in over 10 percent of population. </a:t>
            </a:r>
          </a:p>
          <a:p>
            <a:r>
              <a:rPr lang="en-US" dirty="0" smtClean="0">
                <a:solidFill>
                  <a:srgbClr val="FFFF00"/>
                </a:solidFill>
              </a:rPr>
              <a:t>They are composed of thin-walled vessels lined by endothelial cells</a:t>
            </a:r>
          </a:p>
          <a:p>
            <a:pPr>
              <a:buNone/>
            </a:pPr>
            <a:r>
              <a:rPr lang="en-US" dirty="0" smtClean="0">
                <a:solidFill>
                  <a:srgbClr val="FFFF00"/>
                </a:solidFill>
              </a:rPr>
              <a:t>       infiltrating the medullary cavity between bone trabeculae. </a:t>
            </a:r>
          </a:p>
          <a:p>
            <a:r>
              <a:rPr lang="en-US" dirty="0" smtClean="0">
                <a:solidFill>
                  <a:srgbClr val="FFFF00"/>
                </a:solidFill>
              </a:rPr>
              <a:t>They are most commonly found in the fourth to sixth decades with slight female predominance.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rPr>
              <a:t>They may be solitary (70%) or multiple (30%).</a:t>
            </a:r>
          </a:p>
          <a:p>
            <a:r>
              <a:rPr lang="en-US" dirty="0" smtClean="0">
                <a:solidFill>
                  <a:srgbClr val="FFFF00"/>
                </a:solidFill>
              </a:rPr>
              <a:t>The most common locations are the thoracic, lumbar and cervical regions. </a:t>
            </a:r>
          </a:p>
          <a:p>
            <a:r>
              <a:rPr lang="en-US" dirty="0" smtClean="0">
                <a:solidFill>
                  <a:srgbClr val="FFFF00"/>
                </a:solidFill>
              </a:rPr>
              <a:t>Most of the </a:t>
            </a:r>
            <a:r>
              <a:rPr lang="en-US" dirty="0" err="1" smtClean="0">
                <a:solidFill>
                  <a:srgbClr val="FFFF00"/>
                </a:solidFill>
              </a:rPr>
              <a:t>hemangiomas</a:t>
            </a:r>
            <a:r>
              <a:rPr lang="en-US" dirty="0" smtClean="0">
                <a:solidFill>
                  <a:srgbClr val="FFFF00"/>
                </a:solidFill>
              </a:rPr>
              <a:t> arise in the body of the vertebra, but may also involve the pedicles. The majority of </a:t>
            </a:r>
            <a:r>
              <a:rPr lang="en-US" dirty="0" err="1" smtClean="0">
                <a:solidFill>
                  <a:srgbClr val="FFFF00"/>
                </a:solidFill>
              </a:rPr>
              <a:t>hemangiomas</a:t>
            </a:r>
            <a:r>
              <a:rPr lang="en-US" dirty="0" smtClean="0">
                <a:solidFill>
                  <a:srgbClr val="FFFF00"/>
                </a:solidFill>
              </a:rPr>
              <a:t> that involve bone are discovered incidentally in asymptomatic patients, but occasionally they may present as large and aggressive masses destroying a vertebra and producing pain and even compression of the spinal canal. </a:t>
            </a:r>
          </a:p>
          <a:p>
            <a:r>
              <a:rPr lang="en-US" dirty="0" smtClean="0">
                <a:solidFill>
                  <a:srgbClr val="FFFF00"/>
                </a:solidFill>
              </a:rPr>
              <a:t>Some </a:t>
            </a:r>
            <a:r>
              <a:rPr lang="en-US" dirty="0" err="1" smtClean="0">
                <a:solidFill>
                  <a:srgbClr val="FFFF00"/>
                </a:solidFill>
              </a:rPr>
              <a:t>hemangiomas</a:t>
            </a:r>
            <a:r>
              <a:rPr lang="en-US" dirty="0" smtClean="0">
                <a:solidFill>
                  <a:srgbClr val="FFFF00"/>
                </a:solidFill>
              </a:rPr>
              <a:t> enlarge and become symptomatic during pregnancy.</a:t>
            </a:r>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00"/>
                </a:solidFill>
              </a:rPr>
              <a:t>At radiography, vertebral </a:t>
            </a:r>
            <a:r>
              <a:rPr lang="en-US" dirty="0" err="1" smtClean="0">
                <a:solidFill>
                  <a:srgbClr val="FFFF00"/>
                </a:solidFill>
              </a:rPr>
              <a:t>hemangiomas</a:t>
            </a:r>
            <a:r>
              <a:rPr lang="en-US" dirty="0" smtClean="0">
                <a:solidFill>
                  <a:srgbClr val="FFFF00"/>
                </a:solidFill>
              </a:rPr>
              <a:t> classically have a coarse, vertical, trabecular pattern, with osseous reinforcement (trabecular thickening) adjacent to the vascular channels that have caused bone </a:t>
            </a:r>
            <a:r>
              <a:rPr lang="en-US" dirty="0" err="1" smtClean="0">
                <a:solidFill>
                  <a:srgbClr val="FFFF00"/>
                </a:solidFill>
              </a:rPr>
              <a:t>resorption</a:t>
            </a:r>
            <a:r>
              <a:rPr lang="en-US" dirty="0" smtClean="0">
                <a:solidFill>
                  <a:srgbClr val="FFFF00"/>
                </a:solidFill>
              </a:rPr>
              <a:t>. This appearance on radiographs represents a response to stress and has been likened to corduroy.</a:t>
            </a:r>
          </a:p>
          <a:p>
            <a:r>
              <a:rPr lang="en-US" dirty="0" smtClean="0">
                <a:solidFill>
                  <a:srgbClr val="FFFF00"/>
                </a:solidFill>
              </a:rPr>
              <a:t>At CT, the thickened trabeculae are seen in cross section as small </a:t>
            </a:r>
            <a:r>
              <a:rPr lang="en-US" dirty="0" err="1" smtClean="0">
                <a:solidFill>
                  <a:srgbClr val="FFFF00"/>
                </a:solidFill>
              </a:rPr>
              <a:t>punctate</a:t>
            </a:r>
            <a:r>
              <a:rPr lang="en-US" dirty="0" smtClean="0">
                <a:solidFill>
                  <a:srgbClr val="FFFF00"/>
                </a:solidFill>
              </a:rPr>
              <a:t> areas of sclerosis, often called the ‘polka-dot’ appearance.</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solidFill>
                  <a:srgbClr val="FFFF00"/>
                </a:solidFill>
              </a:rPr>
              <a:t>The </a:t>
            </a:r>
            <a:r>
              <a:rPr lang="en-US" dirty="0" err="1" smtClean="0">
                <a:solidFill>
                  <a:srgbClr val="FFFF00"/>
                </a:solidFill>
              </a:rPr>
              <a:t>histopathologic</a:t>
            </a:r>
            <a:r>
              <a:rPr lang="en-US" dirty="0" smtClean="0">
                <a:solidFill>
                  <a:srgbClr val="FFFF00"/>
                </a:solidFill>
              </a:rPr>
              <a:t> features of </a:t>
            </a:r>
            <a:r>
              <a:rPr lang="en-US" dirty="0" err="1" smtClean="0">
                <a:solidFill>
                  <a:srgbClr val="FFFF00"/>
                </a:solidFill>
              </a:rPr>
              <a:t>hemangiomas</a:t>
            </a:r>
            <a:r>
              <a:rPr lang="en-US" dirty="0" smtClean="0">
                <a:solidFill>
                  <a:srgbClr val="FFFF00"/>
                </a:solidFill>
              </a:rPr>
              <a:t> -</a:t>
            </a:r>
            <a:r>
              <a:rPr lang="en-US" dirty="0" err="1" smtClean="0">
                <a:solidFill>
                  <a:srgbClr val="FFFF00"/>
                </a:solidFill>
              </a:rPr>
              <a:t>highvascularity</a:t>
            </a:r>
            <a:r>
              <a:rPr lang="en-US" dirty="0" smtClean="0">
                <a:solidFill>
                  <a:srgbClr val="FFFF00"/>
                </a:solidFill>
              </a:rPr>
              <a:t>, interstitial edema and interspersed fat—dictate the MR imaging appearance.</a:t>
            </a:r>
          </a:p>
          <a:p>
            <a:r>
              <a:rPr lang="en-US" dirty="0" smtClean="0">
                <a:solidFill>
                  <a:srgbClr val="FFFF00"/>
                </a:solidFill>
              </a:rPr>
              <a:t>The presence of high signal intensity on T1 and T2WI is related to the amount of </a:t>
            </a:r>
            <a:r>
              <a:rPr lang="en-US" dirty="0" err="1" smtClean="0">
                <a:solidFill>
                  <a:srgbClr val="FFFF00"/>
                </a:solidFill>
              </a:rPr>
              <a:t>adipocytes</a:t>
            </a:r>
            <a:r>
              <a:rPr lang="en-US" dirty="0" smtClean="0">
                <a:solidFill>
                  <a:srgbClr val="FFFF00"/>
                </a:solidFill>
              </a:rPr>
              <a:t> or vessels and interstitial edema, respectively.</a:t>
            </a:r>
          </a:p>
          <a:p>
            <a:r>
              <a:rPr lang="en-US" dirty="0" smtClean="0">
                <a:solidFill>
                  <a:srgbClr val="FFFF00"/>
                </a:solidFill>
              </a:rPr>
              <a:t>Thick, low signal- intensity vertical struts may be seen within </a:t>
            </a:r>
            <a:r>
              <a:rPr lang="en-US" dirty="0" err="1" smtClean="0">
                <a:solidFill>
                  <a:srgbClr val="FFFF00"/>
                </a:solidFill>
              </a:rPr>
              <a:t>hemangiomas</a:t>
            </a:r>
            <a:r>
              <a:rPr lang="en-US" dirty="0" smtClean="0">
                <a:solidFill>
                  <a:srgbClr val="FFFF00"/>
                </a:solidFill>
              </a:rPr>
              <a:t>.</a:t>
            </a:r>
          </a:p>
          <a:p>
            <a:r>
              <a:rPr lang="en-US" dirty="0" smtClean="0">
                <a:solidFill>
                  <a:srgbClr val="FFFF00"/>
                </a:solidFill>
              </a:rPr>
              <a:t>Fatty vertebral </a:t>
            </a:r>
            <a:r>
              <a:rPr lang="en-US" dirty="0" err="1" smtClean="0">
                <a:solidFill>
                  <a:srgbClr val="FFFF00"/>
                </a:solidFill>
              </a:rPr>
              <a:t>hemangiomas</a:t>
            </a:r>
            <a:r>
              <a:rPr lang="en-US" dirty="0" smtClean="0">
                <a:solidFill>
                  <a:srgbClr val="FFFF00"/>
                </a:solidFill>
              </a:rPr>
              <a:t> may represent inactive forms of this lesion, whereas low signal intensity at MR imaging may indicate amore active lesion with the potential to compress the spinal cord.</a:t>
            </a:r>
          </a:p>
          <a:p>
            <a:endParaRPr lang="en-US" dirty="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solidFill>
                  <a:srgbClr val="FFFF00"/>
                </a:solidFill>
              </a:rPr>
              <a:t>Mottled high signal intensity on T1WI can be expected in only about 50 percent of compressive vertebral </a:t>
            </a:r>
            <a:r>
              <a:rPr lang="en-US" dirty="0" err="1" smtClean="0">
                <a:solidFill>
                  <a:srgbClr val="FFFF00"/>
                </a:solidFill>
              </a:rPr>
              <a:t>hemangiomas</a:t>
            </a:r>
            <a:r>
              <a:rPr lang="en-US" dirty="0" smtClean="0">
                <a:solidFill>
                  <a:srgbClr val="FFFF00"/>
                </a:solidFill>
              </a:rPr>
              <a:t> and signal voids are the most useful additional </a:t>
            </a:r>
          </a:p>
          <a:p>
            <a:r>
              <a:rPr lang="en-US" dirty="0" smtClean="0">
                <a:solidFill>
                  <a:srgbClr val="FFFF00"/>
                </a:solidFill>
              </a:rPr>
              <a:t>MR imaging sign in lesions that are hypointense on T1-weighted images.</a:t>
            </a:r>
          </a:p>
          <a:p>
            <a:r>
              <a:rPr lang="en-US" dirty="0" smtClean="0">
                <a:solidFill>
                  <a:srgbClr val="FFFF00"/>
                </a:solidFill>
              </a:rPr>
              <a:t>CT or MR images obtained after intravenous administration of contrast material demonstrate lesion enhancement.</a:t>
            </a: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9" name="Content Placeholder 8"/>
          <p:cNvSpPr>
            <a:spLocks noGrp="1"/>
          </p:cNvSpPr>
          <p:nvPr>
            <p:ph idx="1"/>
          </p:nvPr>
        </p:nvSpPr>
        <p:spPr/>
        <p:txBody>
          <a:bodyPr/>
          <a:lstStyle/>
          <a:p>
            <a:endParaRPr lang="en-US" dirty="0"/>
          </a:p>
        </p:txBody>
      </p:sp>
      <p:pic>
        <p:nvPicPr>
          <p:cNvPr id="10" name="Picture 2"/>
          <p:cNvPicPr>
            <a:picLocks noChangeAspect="1" noChangeArrowheads="1"/>
          </p:cNvPicPr>
          <p:nvPr/>
        </p:nvPicPr>
        <p:blipFill>
          <a:blip r:embed="rId3"/>
          <a:srcRect/>
          <a:stretch>
            <a:fillRect/>
          </a:stretch>
        </p:blipFill>
        <p:spPr bwMode="auto">
          <a:xfrm>
            <a:off x="152400" y="152400"/>
            <a:ext cx="2457450" cy="4286250"/>
          </a:xfrm>
          <a:prstGeom prst="rect">
            <a:avLst/>
          </a:prstGeom>
          <a:noFill/>
          <a:ln w="9525">
            <a:noFill/>
            <a:miter lim="800000"/>
            <a:headEnd/>
            <a:tailEnd/>
          </a:ln>
          <a:effectLst/>
        </p:spPr>
      </p:pic>
      <p:pic>
        <p:nvPicPr>
          <p:cNvPr id="11" name="Picture 3"/>
          <p:cNvPicPr>
            <a:picLocks noChangeAspect="1" noChangeArrowheads="1"/>
          </p:cNvPicPr>
          <p:nvPr/>
        </p:nvPicPr>
        <p:blipFill>
          <a:blip r:embed="rId4"/>
          <a:srcRect/>
          <a:stretch>
            <a:fillRect/>
          </a:stretch>
        </p:blipFill>
        <p:spPr bwMode="auto">
          <a:xfrm>
            <a:off x="2667000" y="1676400"/>
            <a:ext cx="2552700" cy="4286250"/>
          </a:xfrm>
          <a:prstGeom prst="rect">
            <a:avLst/>
          </a:prstGeom>
          <a:noFill/>
          <a:ln w="9525">
            <a:noFill/>
            <a:miter lim="800000"/>
            <a:headEnd/>
            <a:tailEnd/>
          </a:ln>
          <a:effectLst/>
        </p:spPr>
      </p:pic>
      <p:pic>
        <p:nvPicPr>
          <p:cNvPr id="12" name="Picture 4"/>
          <p:cNvPicPr>
            <a:picLocks noChangeAspect="1" noChangeArrowheads="1"/>
          </p:cNvPicPr>
          <p:nvPr/>
        </p:nvPicPr>
        <p:blipFill>
          <a:blip r:embed="rId5"/>
          <a:srcRect/>
          <a:stretch>
            <a:fillRect/>
          </a:stretch>
        </p:blipFill>
        <p:spPr bwMode="auto">
          <a:xfrm>
            <a:off x="5257800" y="2819400"/>
            <a:ext cx="3619500" cy="428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FF"/>
                </a:solidFill>
              </a:rPr>
              <a:t>Intramedullary</a:t>
            </a:r>
            <a:r>
              <a:rPr lang="en-US" dirty="0" smtClean="0">
                <a:solidFill>
                  <a:srgbClr val="FF00FF"/>
                </a:solidFill>
              </a:rPr>
              <a:t> tumors</a:t>
            </a:r>
            <a:endParaRPr lang="en-US" dirty="0">
              <a:solidFill>
                <a:srgbClr val="FF00FF"/>
              </a:solidFill>
            </a:endParaRPr>
          </a:p>
        </p:txBody>
      </p:sp>
      <p:sp>
        <p:nvSpPr>
          <p:cNvPr id="3" name="Content Placeholder 2"/>
          <p:cNvSpPr>
            <a:spLocks noGrp="1"/>
          </p:cNvSpPr>
          <p:nvPr>
            <p:ph idx="1"/>
          </p:nvPr>
        </p:nvSpPr>
        <p:spPr>
          <a:xfrm>
            <a:off x="457200" y="1371600"/>
            <a:ext cx="7467600" cy="4754563"/>
          </a:xfrm>
        </p:spPr>
        <p:txBody>
          <a:bodyPr>
            <a:normAutofit fontScale="92500"/>
          </a:bodyPr>
          <a:lstStyle/>
          <a:p>
            <a:r>
              <a:rPr lang="en-US" dirty="0" err="1" smtClean="0">
                <a:solidFill>
                  <a:srgbClr val="FFFF00"/>
                </a:solidFill>
              </a:rPr>
              <a:t>Intramedullary</a:t>
            </a:r>
            <a:r>
              <a:rPr lang="en-US" dirty="0" smtClean="0">
                <a:solidFill>
                  <a:srgbClr val="FFFF00"/>
                </a:solidFill>
              </a:rPr>
              <a:t> spinal cord </a:t>
            </a:r>
            <a:r>
              <a:rPr lang="en-US" dirty="0" err="1" smtClean="0">
                <a:solidFill>
                  <a:srgbClr val="FFFF00"/>
                </a:solidFill>
              </a:rPr>
              <a:t>neoplasms</a:t>
            </a:r>
            <a:r>
              <a:rPr lang="en-US" dirty="0" smtClean="0">
                <a:solidFill>
                  <a:srgbClr val="FFFF00"/>
                </a:solidFill>
              </a:rPr>
              <a:t> are rare, accounting for about 4-10 percent of all central nervous system tumors.</a:t>
            </a:r>
          </a:p>
          <a:p>
            <a:pPr>
              <a:buNone/>
            </a:pPr>
            <a:endParaRPr lang="en-US" dirty="0" smtClean="0">
              <a:solidFill>
                <a:srgbClr val="FFFF00"/>
              </a:solidFill>
            </a:endParaRPr>
          </a:p>
          <a:p>
            <a:r>
              <a:rPr lang="en-US" dirty="0" err="1" smtClean="0">
                <a:solidFill>
                  <a:srgbClr val="FFFF00"/>
                </a:solidFill>
              </a:rPr>
              <a:t>Intramedullary</a:t>
            </a:r>
            <a:r>
              <a:rPr lang="en-US" dirty="0" smtClean="0">
                <a:solidFill>
                  <a:srgbClr val="FFFF00"/>
                </a:solidFill>
              </a:rPr>
              <a:t> tumors include </a:t>
            </a:r>
          </a:p>
          <a:p>
            <a:pPr marL="550926" indent="-514350">
              <a:buAutoNum type="arabicPeriod"/>
            </a:pPr>
            <a:r>
              <a:rPr lang="en-US" dirty="0" err="1" smtClean="0">
                <a:solidFill>
                  <a:srgbClr val="FF0000"/>
                </a:solidFill>
              </a:rPr>
              <a:t>Gliomas</a:t>
            </a:r>
            <a:r>
              <a:rPr lang="en-US" dirty="0" smtClean="0">
                <a:solidFill>
                  <a:srgbClr val="FFFF00"/>
                </a:solidFill>
              </a:rPr>
              <a:t> (</a:t>
            </a:r>
            <a:r>
              <a:rPr lang="en-US" dirty="0" err="1" smtClean="0">
                <a:solidFill>
                  <a:srgbClr val="FFFF00"/>
                </a:solidFill>
              </a:rPr>
              <a:t>ependymomas</a:t>
            </a:r>
            <a:r>
              <a:rPr lang="en-US" dirty="0" smtClean="0">
                <a:solidFill>
                  <a:srgbClr val="FFFF00"/>
                </a:solidFill>
              </a:rPr>
              <a:t>, </a:t>
            </a:r>
            <a:r>
              <a:rPr lang="en-US" dirty="0" err="1" smtClean="0">
                <a:solidFill>
                  <a:srgbClr val="FFFF00"/>
                </a:solidFill>
              </a:rPr>
              <a:t>astrocytomas</a:t>
            </a:r>
            <a:r>
              <a:rPr lang="en-US" dirty="0" smtClean="0">
                <a:solidFill>
                  <a:srgbClr val="FFFF00"/>
                </a:solidFill>
              </a:rPr>
              <a:t> and </a:t>
            </a:r>
            <a:r>
              <a:rPr lang="en-US" dirty="0" err="1" smtClean="0">
                <a:solidFill>
                  <a:srgbClr val="FFFF00"/>
                </a:solidFill>
              </a:rPr>
              <a:t>gangliogliomas</a:t>
            </a:r>
            <a:r>
              <a:rPr lang="en-US" dirty="0" smtClean="0">
                <a:solidFill>
                  <a:srgbClr val="FFFF00"/>
                </a:solidFill>
              </a:rPr>
              <a:t>) and </a:t>
            </a:r>
          </a:p>
          <a:p>
            <a:pPr marL="550926" indent="-514350">
              <a:buAutoNum type="arabicPeriod"/>
            </a:pPr>
            <a:r>
              <a:rPr lang="en-US" dirty="0" err="1" smtClean="0">
                <a:solidFill>
                  <a:srgbClr val="FF0000"/>
                </a:solidFill>
              </a:rPr>
              <a:t>Nonglial</a:t>
            </a:r>
            <a:r>
              <a:rPr lang="en-US" dirty="0" smtClean="0">
                <a:solidFill>
                  <a:srgbClr val="FF0000"/>
                </a:solidFill>
              </a:rPr>
              <a:t> tumors </a:t>
            </a:r>
            <a:r>
              <a:rPr lang="en-US" dirty="0" smtClean="0">
                <a:solidFill>
                  <a:srgbClr val="FFFF00"/>
                </a:solidFill>
              </a:rPr>
              <a:t>(such as </a:t>
            </a:r>
            <a:r>
              <a:rPr lang="en-US" dirty="0" err="1" smtClean="0">
                <a:solidFill>
                  <a:srgbClr val="FFFF00"/>
                </a:solidFill>
              </a:rPr>
              <a:t>hemangioblastomas</a:t>
            </a:r>
            <a:r>
              <a:rPr lang="en-US" dirty="0" smtClean="0">
                <a:solidFill>
                  <a:srgbClr val="FFFF00"/>
                </a:solidFill>
              </a:rPr>
              <a:t>, lymphoma and metastases).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FF"/>
                </a:solidFill>
              </a:rPr>
              <a:t>Solitary Lesions</a:t>
            </a:r>
            <a:endParaRPr lang="en-US" dirty="0">
              <a:solidFill>
                <a:srgbClr val="FF00FF"/>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err="1" smtClean="0">
                <a:solidFill>
                  <a:srgbClr val="FF0000"/>
                </a:solidFill>
              </a:rPr>
              <a:t>Aneurysmal</a:t>
            </a:r>
            <a:r>
              <a:rPr lang="en-US" dirty="0" smtClean="0">
                <a:solidFill>
                  <a:srgbClr val="FF0000"/>
                </a:solidFill>
              </a:rPr>
              <a:t> Bone Cyst.</a:t>
            </a:r>
          </a:p>
          <a:p>
            <a:r>
              <a:rPr lang="en-US" dirty="0" err="1" smtClean="0">
                <a:solidFill>
                  <a:srgbClr val="FFFF00"/>
                </a:solidFill>
              </a:rPr>
              <a:t>Aneurysmal</a:t>
            </a:r>
            <a:r>
              <a:rPr lang="en-US" dirty="0" smtClean="0">
                <a:solidFill>
                  <a:srgbClr val="FFFF00"/>
                </a:solidFill>
              </a:rPr>
              <a:t> bone cyst (ABC) represents fewer than 1 percent of all primary bone tumors.</a:t>
            </a:r>
          </a:p>
          <a:p>
            <a:pPr>
              <a:buNone/>
            </a:pPr>
            <a:endParaRPr lang="en-US" dirty="0" smtClean="0">
              <a:solidFill>
                <a:srgbClr val="FFFF00"/>
              </a:solidFill>
            </a:endParaRPr>
          </a:p>
          <a:p>
            <a:r>
              <a:rPr lang="en-US" dirty="0" smtClean="0">
                <a:solidFill>
                  <a:srgbClr val="FFFF00"/>
                </a:solidFill>
              </a:rPr>
              <a:t>Approximately 20 percent of all ABCs are located in the spine, particularly in the cervical and thoracic regions, where the posterior elements are typically involved; sacral involvement represents fewer than 20 percent of all spinal ABCs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solidFill>
                  <a:srgbClr val="FFFF00"/>
                </a:solidFill>
              </a:rPr>
              <a:t>The peak incidence is in the second decade of life with a slight female predominance.</a:t>
            </a:r>
          </a:p>
          <a:p>
            <a:r>
              <a:rPr lang="en-US" dirty="0" smtClean="0">
                <a:solidFill>
                  <a:srgbClr val="FFFF00"/>
                </a:solidFill>
              </a:rPr>
              <a:t>Patients complain of back pain and neurologic symptoms resulting from encroachment on the spinal canal.</a:t>
            </a:r>
          </a:p>
          <a:p>
            <a:r>
              <a:rPr lang="en-US" dirty="0" smtClean="0">
                <a:solidFill>
                  <a:srgbClr val="FFFF00"/>
                </a:solidFill>
              </a:rPr>
              <a:t>ABC may be primary (70%) or secondary.</a:t>
            </a:r>
          </a:p>
          <a:p>
            <a:r>
              <a:rPr lang="en-US" dirty="0" smtClean="0">
                <a:solidFill>
                  <a:srgbClr val="FFFF00"/>
                </a:solidFill>
              </a:rPr>
              <a:t>Secondary ABC may be associated with GCT, </a:t>
            </a:r>
            <a:r>
              <a:rPr lang="en-US" dirty="0" err="1" smtClean="0">
                <a:solidFill>
                  <a:srgbClr val="FFFF00"/>
                </a:solidFill>
              </a:rPr>
              <a:t>osteoblastoma</a:t>
            </a:r>
            <a:r>
              <a:rPr lang="en-US" dirty="0" smtClean="0">
                <a:solidFill>
                  <a:srgbClr val="FFFF00"/>
                </a:solidFill>
              </a:rPr>
              <a:t>, </a:t>
            </a:r>
            <a:r>
              <a:rPr lang="en-US" dirty="0" err="1" smtClean="0">
                <a:solidFill>
                  <a:srgbClr val="FFFF00"/>
                </a:solidFill>
              </a:rPr>
              <a:t>chondroblastoma</a:t>
            </a:r>
            <a:r>
              <a:rPr lang="en-US" dirty="0" smtClean="0">
                <a:solidFill>
                  <a:srgbClr val="FFFF00"/>
                </a:solidFill>
              </a:rPr>
              <a:t>, metastases and </a:t>
            </a:r>
            <a:r>
              <a:rPr lang="en-US" dirty="0" err="1" smtClean="0">
                <a:solidFill>
                  <a:srgbClr val="FFFF00"/>
                </a:solidFill>
              </a:rPr>
              <a:t>osteosarcoma</a:t>
            </a:r>
            <a:r>
              <a:rPr lang="en-US" dirty="0" smtClean="0">
                <a:solidFill>
                  <a:srgbClr val="FFFF00"/>
                </a:solidFill>
              </a:rPr>
              <a:t>. </a:t>
            </a:r>
          </a:p>
          <a:p>
            <a:r>
              <a:rPr lang="en-US" dirty="0" smtClean="0">
                <a:solidFill>
                  <a:srgbClr val="FFFF00"/>
                </a:solidFill>
              </a:rPr>
              <a:t>Pathologically, ABC often has a characteristic appearance consisting of </a:t>
            </a:r>
            <a:r>
              <a:rPr lang="en-US" dirty="0" err="1" smtClean="0">
                <a:solidFill>
                  <a:srgbClr val="FFFF00"/>
                </a:solidFill>
              </a:rPr>
              <a:t>multiloculated</a:t>
            </a:r>
            <a:r>
              <a:rPr lang="en-US" dirty="0" smtClean="0">
                <a:solidFill>
                  <a:srgbClr val="FFFF00"/>
                </a:solidFill>
              </a:rPr>
              <a:t> blood-filled spaces, which are not lined by endothelium and, therefore, do not represent vascular channels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solidFill>
                  <a:srgbClr val="FFFF00"/>
                </a:solidFill>
              </a:rPr>
              <a:t>Solid components are usually in </a:t>
            </a:r>
            <a:r>
              <a:rPr lang="en-US" dirty="0" err="1" smtClean="0">
                <a:solidFill>
                  <a:srgbClr val="FFFF00"/>
                </a:solidFill>
              </a:rPr>
              <a:t>septations</a:t>
            </a:r>
            <a:r>
              <a:rPr lang="en-US" dirty="0" smtClean="0">
                <a:solidFill>
                  <a:srgbClr val="FFFF00"/>
                </a:solidFill>
              </a:rPr>
              <a:t> and are composed of fibrous tissue, reactive bone and giant cells. </a:t>
            </a:r>
          </a:p>
          <a:p>
            <a:r>
              <a:rPr lang="en-US" dirty="0" smtClean="0">
                <a:solidFill>
                  <a:srgbClr val="FFFF00"/>
                </a:solidFill>
              </a:rPr>
              <a:t>In 5-7.5 percent of cases, the solid component predominates </a:t>
            </a:r>
            <a:r>
              <a:rPr lang="en-US" dirty="0" err="1" smtClean="0">
                <a:solidFill>
                  <a:srgbClr val="FFFF00"/>
                </a:solidFill>
              </a:rPr>
              <a:t>histologically</a:t>
            </a:r>
            <a:r>
              <a:rPr lang="en-US" dirty="0" smtClean="0">
                <a:solidFill>
                  <a:srgbClr val="FFFF00"/>
                </a:solidFill>
              </a:rPr>
              <a:t>.</a:t>
            </a:r>
          </a:p>
          <a:p>
            <a:r>
              <a:rPr lang="en-US" dirty="0" smtClean="0">
                <a:solidFill>
                  <a:srgbClr val="FFFF00"/>
                </a:solidFill>
              </a:rPr>
              <a:t>Radiographs of spinal ABCs generally show marked </a:t>
            </a:r>
            <a:r>
              <a:rPr lang="en-US" dirty="0" err="1" smtClean="0">
                <a:solidFill>
                  <a:srgbClr val="FFFF00"/>
                </a:solidFill>
              </a:rPr>
              <a:t>expansile</a:t>
            </a:r>
            <a:r>
              <a:rPr lang="en-US" dirty="0" smtClean="0">
                <a:solidFill>
                  <a:srgbClr val="FFFF00"/>
                </a:solidFill>
              </a:rPr>
              <a:t> remodeling of bone centered in the posterior elements, although extension into the vertebral body is frequently seen.</a:t>
            </a:r>
          </a:p>
          <a:p>
            <a:r>
              <a:rPr lang="en-US" dirty="0" smtClean="0">
                <a:solidFill>
                  <a:srgbClr val="FFFF00"/>
                </a:solidFill>
              </a:rPr>
              <a:t>A thin, outer </a:t>
            </a:r>
            <a:r>
              <a:rPr lang="en-US" dirty="0" err="1" smtClean="0">
                <a:solidFill>
                  <a:srgbClr val="FFFF00"/>
                </a:solidFill>
              </a:rPr>
              <a:t>periosteal</a:t>
            </a:r>
            <a:r>
              <a:rPr lang="en-US" dirty="0" smtClean="0">
                <a:solidFill>
                  <a:srgbClr val="FFFF00"/>
                </a:solidFill>
              </a:rPr>
              <a:t> rim and </a:t>
            </a:r>
            <a:r>
              <a:rPr lang="en-US" dirty="0" err="1" smtClean="0">
                <a:solidFill>
                  <a:srgbClr val="FFFF00"/>
                </a:solidFill>
              </a:rPr>
              <a:t>septations</a:t>
            </a:r>
            <a:r>
              <a:rPr lang="en-US" dirty="0" smtClean="0">
                <a:solidFill>
                  <a:srgbClr val="FFFF00"/>
                </a:solidFill>
              </a:rPr>
              <a:t> may be</a:t>
            </a:r>
          </a:p>
          <a:p>
            <a:pPr>
              <a:buNone/>
            </a:pPr>
            <a:r>
              <a:rPr lang="en-US" dirty="0" smtClean="0">
                <a:solidFill>
                  <a:srgbClr val="FFFF00"/>
                </a:solidFill>
              </a:rPr>
              <a:t>      apparent. </a:t>
            </a:r>
          </a:p>
          <a:p>
            <a:r>
              <a:rPr lang="en-US" dirty="0" smtClean="0">
                <a:solidFill>
                  <a:srgbClr val="FFFF00"/>
                </a:solidFill>
              </a:rPr>
              <a:t>Spinal ABC, similar to GCT and </a:t>
            </a:r>
            <a:r>
              <a:rPr lang="en-US" dirty="0" err="1" smtClean="0">
                <a:solidFill>
                  <a:srgbClr val="FFFF00"/>
                </a:solidFill>
              </a:rPr>
              <a:t>chordoma</a:t>
            </a:r>
            <a:r>
              <a:rPr lang="en-US" dirty="0" smtClean="0">
                <a:solidFill>
                  <a:srgbClr val="FFFF00"/>
                </a:solidFill>
              </a:rPr>
              <a:t>, may extend into adjacent vertebral bodies, intervertebral disks, posterior ribs and </a:t>
            </a:r>
            <a:r>
              <a:rPr lang="en-US" dirty="0" err="1" smtClean="0">
                <a:solidFill>
                  <a:srgbClr val="FFFF00"/>
                </a:solidFill>
              </a:rPr>
              <a:t>paravertebral</a:t>
            </a:r>
            <a:r>
              <a:rPr lang="en-US" dirty="0" smtClean="0">
                <a:solidFill>
                  <a:srgbClr val="FFFF00"/>
                </a:solidFill>
              </a:rPr>
              <a:t> soft tissues.</a:t>
            </a: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solidFill>
                  <a:srgbClr val="FFFF00"/>
                </a:solidFill>
              </a:rPr>
              <a:t>The predominant bone </a:t>
            </a:r>
            <a:r>
              <a:rPr lang="en-US" dirty="0" err="1" smtClean="0">
                <a:solidFill>
                  <a:srgbClr val="FFFF00"/>
                </a:solidFill>
              </a:rPr>
              <a:t>scintigraphic</a:t>
            </a:r>
            <a:r>
              <a:rPr lang="en-US" dirty="0" smtClean="0">
                <a:solidFill>
                  <a:srgbClr val="FFFF00"/>
                </a:solidFill>
              </a:rPr>
              <a:t> pattern in ABC is moderate</a:t>
            </a:r>
          </a:p>
          <a:p>
            <a:pPr>
              <a:buNone/>
            </a:pPr>
            <a:r>
              <a:rPr lang="en-US" dirty="0" smtClean="0">
                <a:solidFill>
                  <a:srgbClr val="FFFF00"/>
                </a:solidFill>
              </a:rPr>
              <a:t>      to intense radiotracer accumulation at the periphery of the lesion with little activity at its center (doughnut sign), a finding that is evident in about 64 percent of cases. </a:t>
            </a:r>
          </a:p>
          <a:p>
            <a:r>
              <a:rPr lang="en-US" dirty="0" smtClean="0">
                <a:solidFill>
                  <a:srgbClr val="FFFF00"/>
                </a:solidFill>
              </a:rPr>
              <a:t>However, this </a:t>
            </a:r>
            <a:r>
              <a:rPr lang="en-US" dirty="0" err="1" smtClean="0">
                <a:solidFill>
                  <a:srgbClr val="FFFF00"/>
                </a:solidFill>
              </a:rPr>
              <a:t>scintigraphic</a:t>
            </a:r>
            <a:r>
              <a:rPr lang="en-US" dirty="0" smtClean="0">
                <a:solidFill>
                  <a:srgbClr val="FFFF00"/>
                </a:solidFill>
              </a:rPr>
              <a:t> pattern lacks specificity, since it is also found in giant cell tumor, </a:t>
            </a:r>
            <a:r>
              <a:rPr lang="en-US" dirty="0" err="1" smtClean="0">
                <a:solidFill>
                  <a:srgbClr val="FFFF00"/>
                </a:solidFill>
              </a:rPr>
              <a:t>chondrosarcoma</a:t>
            </a:r>
            <a:r>
              <a:rPr lang="en-US" dirty="0" smtClean="0">
                <a:solidFill>
                  <a:srgbClr val="FFFF00"/>
                </a:solidFill>
              </a:rPr>
              <a:t> and </a:t>
            </a:r>
            <a:r>
              <a:rPr lang="en-US" dirty="0" err="1" smtClean="0">
                <a:solidFill>
                  <a:srgbClr val="FFFF00"/>
                </a:solidFill>
              </a:rPr>
              <a:t>telangiectatic</a:t>
            </a:r>
            <a:r>
              <a:rPr lang="en-US" dirty="0" smtClean="0">
                <a:solidFill>
                  <a:srgbClr val="FFFF00"/>
                </a:solidFill>
              </a:rPr>
              <a:t> </a:t>
            </a:r>
            <a:r>
              <a:rPr lang="en-US" dirty="0" err="1" smtClean="0">
                <a:solidFill>
                  <a:srgbClr val="FFFF00"/>
                </a:solidFill>
              </a:rPr>
              <a:t>osteosarcoma</a:t>
            </a:r>
            <a:r>
              <a:rPr lang="en-US" dirty="0" smtClean="0">
                <a:solidFill>
                  <a:srgbClr val="FFFF00"/>
                </a:solidFill>
              </a:rPr>
              <a:t>.</a:t>
            </a:r>
          </a:p>
          <a:p>
            <a:r>
              <a:rPr lang="en-US" dirty="0" smtClean="0">
                <a:solidFill>
                  <a:srgbClr val="FFFF00"/>
                </a:solidFill>
              </a:rPr>
              <a:t>Angiography reveals a </a:t>
            </a:r>
            <a:r>
              <a:rPr lang="en-US" dirty="0" err="1" smtClean="0">
                <a:solidFill>
                  <a:srgbClr val="FFFF00"/>
                </a:solidFill>
              </a:rPr>
              <a:t>hypervascular</a:t>
            </a:r>
            <a:r>
              <a:rPr lang="en-US" dirty="0" smtClean="0">
                <a:solidFill>
                  <a:srgbClr val="FFFF00"/>
                </a:solidFill>
              </a:rPr>
              <a:t> lesion in 75 percent of cases and, as seen with bone </a:t>
            </a:r>
            <a:r>
              <a:rPr lang="en-US" dirty="0" err="1" smtClean="0">
                <a:solidFill>
                  <a:srgbClr val="FFFF00"/>
                </a:solidFill>
              </a:rPr>
              <a:t>scintigraphy</a:t>
            </a:r>
            <a:r>
              <a:rPr lang="en-US" dirty="0" smtClean="0">
                <a:solidFill>
                  <a:srgbClr val="FFFF00"/>
                </a:solidFill>
              </a:rPr>
              <a:t>, the vascularity is predominantly peripheral.</a:t>
            </a:r>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solidFill>
                  <a:srgbClr val="FFFF00"/>
                </a:solidFill>
              </a:rPr>
              <a:t>CT and MR imaging may reveal multiple fluid-fluid levels reflecting hemorrhage with sedimentation, a characteristic feature of this tumor.</a:t>
            </a:r>
          </a:p>
          <a:p>
            <a:r>
              <a:rPr lang="en-US" dirty="0" smtClean="0">
                <a:solidFill>
                  <a:srgbClr val="FFFF00"/>
                </a:solidFill>
              </a:rPr>
              <a:t>On T1 or T2WI, they may have increased signal intensity due to </a:t>
            </a:r>
            <a:r>
              <a:rPr lang="en-US" dirty="0" err="1" smtClean="0">
                <a:solidFill>
                  <a:srgbClr val="FFFF00"/>
                </a:solidFill>
              </a:rPr>
              <a:t>methemoglobin</a:t>
            </a:r>
            <a:r>
              <a:rPr lang="en-US" dirty="0" smtClean="0">
                <a:solidFill>
                  <a:srgbClr val="FFFF00"/>
                </a:solidFill>
              </a:rPr>
              <a:t> in either the dependent or nondependent component.</a:t>
            </a:r>
          </a:p>
          <a:p>
            <a:r>
              <a:rPr lang="en-US" dirty="0" smtClean="0">
                <a:solidFill>
                  <a:srgbClr val="FFFF00"/>
                </a:solidFill>
              </a:rPr>
              <a:t>Other areas in ABCs usually show high signal intensity on T2WI. </a:t>
            </a:r>
          </a:p>
          <a:p>
            <a:r>
              <a:rPr lang="en-US" dirty="0" smtClean="0">
                <a:solidFill>
                  <a:srgbClr val="FFFF00"/>
                </a:solidFill>
              </a:rPr>
              <a:t>These lesions often have a soft-tissue-attenuation or low-signal-intensity rim on CT and MR images (all pulse sequences), respectively, that corresponds to an intact, thickened </a:t>
            </a:r>
            <a:r>
              <a:rPr lang="en-US" dirty="0" err="1" smtClean="0">
                <a:solidFill>
                  <a:srgbClr val="FFFF00"/>
                </a:solidFill>
              </a:rPr>
              <a:t>periosteal</a:t>
            </a:r>
            <a:r>
              <a:rPr lang="en-US" dirty="0" smtClean="0">
                <a:solidFill>
                  <a:srgbClr val="FFFF00"/>
                </a:solidFill>
              </a:rPr>
              <a:t> membrane.</a:t>
            </a:r>
          </a:p>
          <a:p>
            <a:endParaRPr lang="en-US" dirty="0" smtClean="0">
              <a:solidFill>
                <a:srgbClr val="FFFF0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solidFill>
                  <a:srgbClr val="FFFF00"/>
                </a:solidFill>
              </a:rPr>
              <a:t>Gadolinium enhancement of these lesions on MR images is usually seen within the rim and </a:t>
            </a:r>
            <a:r>
              <a:rPr lang="en-US" dirty="0" err="1" smtClean="0">
                <a:solidFill>
                  <a:srgbClr val="FFFF00"/>
                </a:solidFill>
              </a:rPr>
              <a:t>septations</a:t>
            </a:r>
            <a:r>
              <a:rPr lang="en-US" dirty="0" smtClean="0">
                <a:solidFill>
                  <a:srgbClr val="FFFF00"/>
                </a:solidFill>
              </a:rPr>
              <a:t>, rather than the cystic spaces.</a:t>
            </a:r>
          </a:p>
          <a:p>
            <a:r>
              <a:rPr lang="en-US" dirty="0" smtClean="0">
                <a:solidFill>
                  <a:srgbClr val="FFFF00"/>
                </a:solidFill>
              </a:rPr>
              <a:t>The presence of fluid-fluid or </a:t>
            </a:r>
            <a:r>
              <a:rPr lang="en-US" dirty="0" err="1" smtClean="0">
                <a:solidFill>
                  <a:srgbClr val="FFFF00"/>
                </a:solidFill>
              </a:rPr>
              <a:t>hematocrit</a:t>
            </a:r>
            <a:r>
              <a:rPr lang="en-US" dirty="0" smtClean="0">
                <a:solidFill>
                  <a:srgbClr val="FFFF00"/>
                </a:solidFill>
              </a:rPr>
              <a:t> levels is suggestive, but not </a:t>
            </a:r>
            <a:r>
              <a:rPr lang="en-US" dirty="0" err="1" smtClean="0">
                <a:solidFill>
                  <a:srgbClr val="FFFF00"/>
                </a:solidFill>
              </a:rPr>
              <a:t>pathognomic</a:t>
            </a:r>
            <a:r>
              <a:rPr lang="en-US" dirty="0" smtClean="0">
                <a:solidFill>
                  <a:srgbClr val="FFFF00"/>
                </a:solidFill>
              </a:rPr>
              <a:t> of ABC and have also been reported in giant cell tumors, </a:t>
            </a:r>
            <a:r>
              <a:rPr lang="en-US" dirty="0" err="1" smtClean="0">
                <a:solidFill>
                  <a:srgbClr val="FFFF00"/>
                </a:solidFill>
              </a:rPr>
              <a:t>chondroblastoma</a:t>
            </a:r>
            <a:r>
              <a:rPr lang="en-US" dirty="0" smtClean="0">
                <a:solidFill>
                  <a:srgbClr val="FFFF00"/>
                </a:solidFill>
              </a:rPr>
              <a:t>, fractured simple cyst, fibrous dysplasia and malignant fibrous </a:t>
            </a:r>
            <a:r>
              <a:rPr lang="en-US" dirty="0" err="1" smtClean="0">
                <a:solidFill>
                  <a:srgbClr val="FFFF00"/>
                </a:solidFill>
              </a:rPr>
              <a:t>histiocytosis</a:t>
            </a:r>
            <a:r>
              <a:rPr lang="en-US" dirty="0" smtClean="0">
                <a:solidFill>
                  <a:srgbClr val="FFFF00"/>
                </a:solidFill>
              </a:rPr>
              <a: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solidFill>
                  <a:srgbClr val="FFFF00"/>
                </a:solidFill>
              </a:rPr>
              <a:t>The presence of a solid component with diffuse contrast enhancement should raise suspicion for secondary ABC, although it might be encountered in the solid variant of ABC.</a:t>
            </a:r>
          </a:p>
          <a:p>
            <a:r>
              <a:rPr lang="en-US" dirty="0" err="1" smtClean="0">
                <a:solidFill>
                  <a:srgbClr val="FFFF00"/>
                </a:solidFill>
              </a:rPr>
              <a:t>Embolotherapy</a:t>
            </a:r>
            <a:r>
              <a:rPr lang="en-US" dirty="0" smtClean="0">
                <a:solidFill>
                  <a:srgbClr val="FFFF00"/>
                </a:solidFill>
              </a:rPr>
              <a:t>, performed with multiple agents, has been employed with substantial success as both, a preliminary procedure to lessen blood loss at surgery and as the sole treatment.</a:t>
            </a:r>
          </a:p>
          <a:p>
            <a:endParaRPr lang="en-US" dirty="0" smtClean="0"/>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8" name="Content Placeholder 7"/>
          <p:cNvSpPr>
            <a:spLocks noGrp="1"/>
          </p:cNvSpPr>
          <p:nvPr>
            <p:ph idx="1"/>
          </p:nvPr>
        </p:nvSpPr>
        <p:spPr/>
        <p:txBody>
          <a:bodyPr/>
          <a:lstStyle/>
          <a:p>
            <a:endParaRPr lang="en-US"/>
          </a:p>
        </p:txBody>
      </p:sp>
      <p:pic>
        <p:nvPicPr>
          <p:cNvPr id="9" name="Picture 2"/>
          <p:cNvPicPr>
            <a:picLocks noChangeAspect="1" noChangeArrowheads="1"/>
          </p:cNvPicPr>
          <p:nvPr/>
        </p:nvPicPr>
        <p:blipFill>
          <a:blip r:embed="rId3"/>
          <a:srcRect/>
          <a:stretch>
            <a:fillRect/>
          </a:stretch>
        </p:blipFill>
        <p:spPr bwMode="auto">
          <a:xfrm>
            <a:off x="0" y="0"/>
            <a:ext cx="1847850" cy="3876675"/>
          </a:xfrm>
          <a:prstGeom prst="rect">
            <a:avLst/>
          </a:prstGeom>
          <a:noFill/>
          <a:ln w="9525">
            <a:noFill/>
            <a:miter lim="800000"/>
            <a:headEnd/>
            <a:tailEnd/>
          </a:ln>
          <a:effectLst/>
        </p:spPr>
      </p:pic>
      <p:pic>
        <p:nvPicPr>
          <p:cNvPr id="10" name="Picture 3"/>
          <p:cNvPicPr>
            <a:picLocks noChangeAspect="1" noChangeArrowheads="1"/>
          </p:cNvPicPr>
          <p:nvPr/>
        </p:nvPicPr>
        <p:blipFill>
          <a:blip r:embed="rId4"/>
          <a:srcRect/>
          <a:stretch>
            <a:fillRect/>
          </a:stretch>
        </p:blipFill>
        <p:spPr bwMode="auto">
          <a:xfrm>
            <a:off x="1828800" y="2438400"/>
            <a:ext cx="3848100" cy="3876675"/>
          </a:xfrm>
          <a:prstGeom prst="rect">
            <a:avLst/>
          </a:prstGeom>
          <a:noFill/>
          <a:ln w="9525">
            <a:noFill/>
            <a:miter lim="800000"/>
            <a:headEnd/>
            <a:tailEnd/>
          </a:ln>
          <a:effectLst/>
        </p:spPr>
      </p:pic>
      <p:pic>
        <p:nvPicPr>
          <p:cNvPr id="11" name="Picture 4"/>
          <p:cNvPicPr>
            <a:picLocks noChangeAspect="1" noChangeArrowheads="1"/>
          </p:cNvPicPr>
          <p:nvPr/>
        </p:nvPicPr>
        <p:blipFill>
          <a:blip r:embed="rId5"/>
          <a:srcRect/>
          <a:stretch>
            <a:fillRect/>
          </a:stretch>
        </p:blipFill>
        <p:spPr bwMode="auto">
          <a:xfrm>
            <a:off x="5625882" y="3581400"/>
            <a:ext cx="3518118"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FF"/>
                </a:solidFill>
              </a:rPr>
              <a:t>Giant Cell Tumor</a:t>
            </a:r>
            <a:endParaRPr lang="en-US" dirty="0">
              <a:solidFill>
                <a:srgbClr val="FF00FF"/>
              </a:solidFill>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rPr>
              <a:t>Giant cell tumors (GCT) of the spine, representing only 3-7 percent of all GCT, are uncommon. Spinal lesions are more frequent in women and affect patients in the 2nd to 4th decades of life. </a:t>
            </a:r>
          </a:p>
          <a:p>
            <a:r>
              <a:rPr lang="en-US" dirty="0" smtClean="0">
                <a:solidFill>
                  <a:srgbClr val="FFFF00"/>
                </a:solidFill>
              </a:rPr>
              <a:t>Clinical symptoms are primarily pain (often with </a:t>
            </a:r>
            <a:r>
              <a:rPr lang="en-US" dirty="0" err="1" smtClean="0">
                <a:solidFill>
                  <a:srgbClr val="FFFF00"/>
                </a:solidFill>
              </a:rPr>
              <a:t>radicular</a:t>
            </a:r>
            <a:r>
              <a:rPr lang="en-US" dirty="0" smtClean="0">
                <a:solidFill>
                  <a:srgbClr val="FFFF00"/>
                </a:solidFill>
              </a:rPr>
              <a:t> distribution), weakness and sensory deficits.</a:t>
            </a:r>
          </a:p>
          <a:p>
            <a:r>
              <a:rPr lang="en-US" dirty="0" smtClean="0">
                <a:solidFill>
                  <a:srgbClr val="FFFF00"/>
                </a:solidFill>
              </a:rPr>
              <a:t>Most GCT of the spine occur in the sacrum. </a:t>
            </a:r>
          </a:p>
          <a:p>
            <a:r>
              <a:rPr lang="en-US" dirty="0" smtClean="0">
                <a:solidFill>
                  <a:srgbClr val="FFFF00"/>
                </a:solidFill>
              </a:rPr>
              <a:t>Compared with </a:t>
            </a:r>
            <a:r>
              <a:rPr lang="en-US" dirty="0" err="1" smtClean="0">
                <a:solidFill>
                  <a:srgbClr val="FFFF00"/>
                </a:solidFill>
              </a:rPr>
              <a:t>chordomas</a:t>
            </a:r>
            <a:r>
              <a:rPr lang="en-US" dirty="0" smtClean="0">
                <a:solidFill>
                  <a:srgbClr val="FFFF00"/>
                </a:solidFill>
              </a:rPr>
              <a:t>, which are central lesions, sacral GCT are </a:t>
            </a:r>
            <a:r>
              <a:rPr lang="en-US" dirty="0" err="1" smtClean="0">
                <a:solidFill>
                  <a:srgbClr val="FFFF00"/>
                </a:solidFill>
              </a:rPr>
              <a:t>frequentlyeccentric</a:t>
            </a:r>
            <a:r>
              <a:rPr lang="en-US" dirty="0" smtClean="0">
                <a:solidFill>
                  <a:srgbClr val="FFFF00"/>
                </a:solidFill>
              </a:rPr>
              <a:t> and abut or extend across the sacroiliac </a:t>
            </a:r>
            <a:r>
              <a:rPr lang="en-US" dirty="0" smtClean="0"/>
              <a:t>joint.</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When GCT occurs in the spine above the sacrum, it is usually located in the vertebral body with or without extension to the posterior elements.</a:t>
            </a:r>
          </a:p>
          <a:p>
            <a:r>
              <a:rPr lang="en-US" dirty="0" smtClean="0">
                <a:solidFill>
                  <a:srgbClr val="FFFF00"/>
                </a:solidFill>
              </a:rPr>
              <a:t>Involvement of the adjacent intervertebral disks and vertebrae is not uncommon. </a:t>
            </a:r>
          </a:p>
          <a:p>
            <a:r>
              <a:rPr lang="en-US" dirty="0" smtClean="0">
                <a:solidFill>
                  <a:srgbClr val="FFFF00"/>
                </a:solidFill>
              </a:rPr>
              <a:t>Pathologically, GCT is composed of abundant </a:t>
            </a:r>
            <a:r>
              <a:rPr lang="en-US" dirty="0" err="1" smtClean="0">
                <a:solidFill>
                  <a:srgbClr val="FFFF00"/>
                </a:solidFill>
              </a:rPr>
              <a:t>osteoclastic</a:t>
            </a:r>
            <a:r>
              <a:rPr lang="en-US" dirty="0" smtClean="0">
                <a:solidFill>
                  <a:srgbClr val="FFFF00"/>
                </a:solidFill>
              </a:rPr>
              <a:t> giant cells intermixed throughout a spindle cell </a:t>
            </a:r>
            <a:r>
              <a:rPr lang="en-US" dirty="0" err="1" smtClean="0">
                <a:solidFill>
                  <a:srgbClr val="FFFF00"/>
                </a:solidFill>
              </a:rPr>
              <a:t>stroma</a:t>
            </a:r>
            <a:r>
              <a:rPr lang="en-US" dirty="0" smtClean="0">
                <a:solidFill>
                  <a:srgbClr val="FFFF00"/>
                </a:solidFill>
              </a:rPr>
              <a:t>.</a:t>
            </a:r>
          </a:p>
          <a:p>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FF"/>
                </a:solidFill>
              </a:rPr>
              <a:t>Intramedullary</a:t>
            </a:r>
            <a:r>
              <a:rPr lang="en-US" dirty="0" smtClean="0">
                <a:solidFill>
                  <a:srgbClr val="FF00FF"/>
                </a:solidFill>
              </a:rPr>
              <a:t> Tumors</a:t>
            </a:r>
            <a:endParaRPr lang="en-US" dirty="0">
              <a:solidFill>
                <a:srgbClr val="FF00FF"/>
              </a:solidFill>
            </a:endParaRPr>
          </a:p>
        </p:txBody>
      </p:sp>
      <p:sp>
        <p:nvSpPr>
          <p:cNvPr id="3" name="Content Placeholder 2"/>
          <p:cNvSpPr>
            <a:spLocks noGrp="1"/>
          </p:cNvSpPr>
          <p:nvPr>
            <p:ph idx="1"/>
          </p:nvPr>
        </p:nvSpPr>
        <p:spPr>
          <a:xfrm>
            <a:off x="457200" y="1600200"/>
            <a:ext cx="8686800" cy="4525963"/>
          </a:xfrm>
          <a:effectLst>
            <a:glow rad="228600">
              <a:schemeClr val="accent2">
                <a:satMod val="175000"/>
                <a:alpha val="40000"/>
              </a:schemeClr>
            </a:glow>
          </a:effectLst>
        </p:spPr>
        <p:txBody>
          <a:bodyPr>
            <a:normAutofit lnSpcReduction="10000"/>
          </a:bodyPr>
          <a:lstStyle/>
          <a:p>
            <a:pPr>
              <a:buNone/>
            </a:pPr>
            <a:r>
              <a:rPr lang="en-US" dirty="0" smtClean="0">
                <a:solidFill>
                  <a:srgbClr val="FF0000"/>
                </a:solidFill>
              </a:rPr>
              <a:t>Single: 				     Multiple: </a:t>
            </a:r>
          </a:p>
          <a:p>
            <a:pPr>
              <a:buNone/>
            </a:pPr>
            <a:endParaRPr lang="en-US" dirty="0" smtClean="0">
              <a:solidFill>
                <a:srgbClr val="FF0000"/>
              </a:solidFill>
            </a:endParaRPr>
          </a:p>
          <a:p>
            <a:pPr>
              <a:buNone/>
            </a:pPr>
            <a:r>
              <a:rPr lang="en-US" sz="2800" b="1" dirty="0" err="1" smtClean="0">
                <a:solidFill>
                  <a:srgbClr val="00B0F0"/>
                </a:solidFill>
                <a:latin typeface="Arial Rounded MT Bold" pitchFamily="34" charset="0"/>
                <a:cs typeface="AngsanaUPC" pitchFamily="18" charset="-34"/>
              </a:rPr>
              <a:t>Ependymoma</a:t>
            </a:r>
            <a:r>
              <a:rPr lang="en-US" sz="2800" b="1" dirty="0" smtClean="0">
                <a:solidFill>
                  <a:srgbClr val="00B0F0"/>
                </a:solidFill>
                <a:latin typeface="Arial Rounded MT Bold" pitchFamily="34" charset="0"/>
                <a:cs typeface="AngsanaUPC" pitchFamily="18" charset="-34"/>
              </a:rPr>
              <a:t>, </a:t>
            </a:r>
            <a:r>
              <a:rPr lang="en-US" sz="2800" dirty="0" smtClean="0">
                <a:solidFill>
                  <a:srgbClr val="FFFF00"/>
                </a:solidFill>
                <a:latin typeface="Arial Rounded MT Bold" pitchFamily="34" charset="0"/>
                <a:cs typeface="AngsanaUPC" pitchFamily="18" charset="-34"/>
              </a:rPr>
              <a:t>	</a:t>
            </a:r>
            <a:r>
              <a:rPr lang="en-US" sz="2800" dirty="0" smtClean="0">
                <a:solidFill>
                  <a:srgbClr val="FFFF00"/>
                </a:solidFill>
              </a:rPr>
              <a:t>		     </a:t>
            </a:r>
            <a:r>
              <a:rPr lang="en-US" sz="2800" dirty="0" err="1" smtClean="0">
                <a:solidFill>
                  <a:srgbClr val="FFFF00"/>
                </a:solidFill>
              </a:rPr>
              <a:t>Hemangioblastomas</a:t>
            </a:r>
            <a:r>
              <a:rPr lang="en-US" sz="2800" dirty="0" smtClean="0">
                <a:solidFill>
                  <a:srgbClr val="FFFF00"/>
                </a:solidFill>
              </a:rPr>
              <a:t>,</a:t>
            </a:r>
          </a:p>
          <a:p>
            <a:pPr>
              <a:buNone/>
            </a:pPr>
            <a:r>
              <a:rPr lang="en-US" sz="2800" dirty="0" err="1" smtClean="0">
                <a:solidFill>
                  <a:srgbClr val="FFFF00"/>
                </a:solidFill>
              </a:rPr>
              <a:t>Myxopapillary</a:t>
            </a:r>
            <a:r>
              <a:rPr lang="en-US" sz="2800" dirty="0" smtClean="0">
                <a:solidFill>
                  <a:srgbClr val="FFFF00"/>
                </a:solidFill>
              </a:rPr>
              <a:t> </a:t>
            </a:r>
            <a:r>
              <a:rPr lang="en-US" sz="2800" dirty="0" err="1" smtClean="0">
                <a:solidFill>
                  <a:srgbClr val="FFFF00"/>
                </a:solidFill>
              </a:rPr>
              <a:t>ependymoma</a:t>
            </a:r>
            <a:r>
              <a:rPr lang="en-US" sz="2800" dirty="0" smtClean="0">
                <a:solidFill>
                  <a:srgbClr val="FFFF00"/>
                </a:solidFill>
              </a:rPr>
              <a:t>,     Metastases</a:t>
            </a:r>
          </a:p>
          <a:p>
            <a:pPr>
              <a:buNone/>
            </a:pPr>
            <a:r>
              <a:rPr lang="en-US" sz="2800" dirty="0" err="1" smtClean="0">
                <a:solidFill>
                  <a:srgbClr val="FFFF00"/>
                </a:solidFill>
              </a:rPr>
              <a:t>Astrocytoma</a:t>
            </a:r>
            <a:r>
              <a:rPr lang="en-US" sz="2800" dirty="0" smtClean="0">
                <a:solidFill>
                  <a:srgbClr val="FFFF00"/>
                </a:solidFill>
              </a:rPr>
              <a:t>, 			     Lymphoma</a:t>
            </a:r>
          </a:p>
          <a:p>
            <a:pPr>
              <a:buNone/>
            </a:pPr>
            <a:r>
              <a:rPr lang="en-US" sz="2800" dirty="0" err="1" smtClean="0">
                <a:solidFill>
                  <a:srgbClr val="FFFF00"/>
                </a:solidFill>
              </a:rPr>
              <a:t>Ganglioglioma</a:t>
            </a:r>
            <a:r>
              <a:rPr lang="en-US" sz="2800" dirty="0" smtClean="0">
                <a:solidFill>
                  <a:srgbClr val="FFFF00"/>
                </a:solidFill>
              </a:rPr>
              <a:t>, </a:t>
            </a:r>
          </a:p>
          <a:p>
            <a:pPr>
              <a:buNone/>
            </a:pPr>
            <a:r>
              <a:rPr lang="en-US" sz="2800" dirty="0" err="1" smtClean="0">
                <a:solidFill>
                  <a:srgbClr val="FFFF00"/>
                </a:solidFill>
              </a:rPr>
              <a:t>Hemangioblastoma</a:t>
            </a:r>
            <a:r>
              <a:rPr lang="en-US" sz="2800" dirty="0" smtClean="0">
                <a:solidFill>
                  <a:srgbClr val="FFFF00"/>
                </a:solidFill>
              </a:rPr>
              <a:t>, </a:t>
            </a:r>
          </a:p>
          <a:p>
            <a:pPr>
              <a:buNone/>
            </a:pPr>
            <a:r>
              <a:rPr lang="en-US" sz="2800" dirty="0" err="1" smtClean="0">
                <a:solidFill>
                  <a:srgbClr val="FFFF00"/>
                </a:solidFill>
              </a:rPr>
              <a:t>Subependymoma</a:t>
            </a:r>
            <a:r>
              <a:rPr lang="en-US" sz="2800" dirty="0" smtClean="0">
                <a:solidFill>
                  <a:srgbClr val="FFFF00"/>
                </a:solidFill>
              </a:rPr>
              <a:t>, </a:t>
            </a:r>
          </a:p>
          <a:p>
            <a:pPr>
              <a:buNone/>
            </a:pPr>
            <a:r>
              <a:rPr lang="en-US" sz="2800" dirty="0" err="1" smtClean="0">
                <a:solidFill>
                  <a:srgbClr val="FFFF00"/>
                </a:solidFill>
              </a:rPr>
              <a:t>Paraganglioma</a:t>
            </a:r>
            <a:endParaRPr lang="en-US" sz="2800" dirty="0" smtClean="0">
              <a:solidFill>
                <a:srgbClr val="FFFF00"/>
              </a:solidFill>
            </a:endParaRPr>
          </a:p>
          <a:p>
            <a:pPr>
              <a:buNone/>
            </a:pPr>
            <a:endParaRPr lang="en-US" dirty="0" smtClean="0">
              <a:solidFill>
                <a:srgbClr val="FFFF00"/>
              </a:solidFill>
            </a:endParaRPr>
          </a:p>
          <a:p>
            <a:pPr>
              <a:buNone/>
            </a:pPr>
            <a:endParaRPr lang="en-US" dirty="0">
              <a:solidFill>
                <a:srgbClr val="FFFF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Cystic areas(similar to those seen in ABC), hemorrhage with </a:t>
            </a:r>
            <a:r>
              <a:rPr lang="en-US" dirty="0" err="1" smtClean="0">
                <a:solidFill>
                  <a:srgbClr val="FFFF00"/>
                </a:solidFill>
              </a:rPr>
              <a:t>hemosiderin</a:t>
            </a:r>
            <a:r>
              <a:rPr lang="en-US" dirty="0" smtClean="0">
                <a:solidFill>
                  <a:srgbClr val="FFFF00"/>
                </a:solidFill>
              </a:rPr>
              <a:t> and prominent areas of fibrous tissue that are high in collagen content are a frequent finding.</a:t>
            </a:r>
          </a:p>
          <a:p>
            <a:r>
              <a:rPr lang="en-US" dirty="0" smtClean="0">
                <a:solidFill>
                  <a:srgbClr val="FFFF00"/>
                </a:solidFill>
              </a:rPr>
              <a:t>Despite benign pathology, they may rarely</a:t>
            </a:r>
          </a:p>
          <a:p>
            <a:pPr>
              <a:buNone/>
            </a:pPr>
            <a:r>
              <a:rPr lang="en-US" dirty="0" smtClean="0">
                <a:solidFill>
                  <a:srgbClr val="FFFF00"/>
                </a:solidFill>
              </a:rPr>
              <a:t>    metastasize and they recur without complete resection.</a:t>
            </a:r>
          </a:p>
          <a:p>
            <a:r>
              <a:rPr lang="en-US" dirty="0" smtClean="0">
                <a:solidFill>
                  <a:srgbClr val="FFFF00"/>
                </a:solidFill>
              </a:rPr>
              <a:t>Approximately 5-10 percent of giant cell tumors are malignant</a:t>
            </a:r>
            <a:endParaRPr lang="en-US" dirty="0">
              <a:solidFill>
                <a:srgbClr val="FFFF00"/>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Radiography typically shows a </a:t>
            </a:r>
            <a:r>
              <a:rPr lang="en-US" dirty="0" err="1" smtClean="0">
                <a:solidFill>
                  <a:srgbClr val="FFFF00"/>
                </a:solidFill>
              </a:rPr>
              <a:t>lytic</a:t>
            </a:r>
            <a:r>
              <a:rPr lang="en-US" dirty="0" smtClean="0">
                <a:solidFill>
                  <a:srgbClr val="FFFF00"/>
                </a:solidFill>
              </a:rPr>
              <a:t> lesion with cortical expansion.</a:t>
            </a:r>
          </a:p>
          <a:p>
            <a:r>
              <a:rPr lang="en-US" dirty="0" smtClean="0">
                <a:solidFill>
                  <a:srgbClr val="FFFF00"/>
                </a:solidFill>
              </a:rPr>
              <a:t>A purely </a:t>
            </a:r>
            <a:r>
              <a:rPr lang="en-US" dirty="0" err="1" smtClean="0">
                <a:solidFill>
                  <a:srgbClr val="FFFF00"/>
                </a:solidFill>
              </a:rPr>
              <a:t>osteolytic</a:t>
            </a:r>
            <a:r>
              <a:rPr lang="en-US" dirty="0" smtClean="0">
                <a:solidFill>
                  <a:srgbClr val="FFFF00"/>
                </a:solidFill>
              </a:rPr>
              <a:t> pattern is also possible. On CT scans, the tumor has soft-tissue attenuation with well-defined margins that may show a thin rim of sclerosis.</a:t>
            </a:r>
          </a:p>
          <a:p>
            <a:r>
              <a:rPr lang="en-US" dirty="0" smtClean="0">
                <a:solidFill>
                  <a:srgbClr val="FFFF00"/>
                </a:solidFill>
              </a:rPr>
              <a:t>These very vascular </a:t>
            </a:r>
            <a:r>
              <a:rPr lang="en-US" dirty="0" err="1" smtClean="0">
                <a:solidFill>
                  <a:srgbClr val="FFFF00"/>
                </a:solidFill>
              </a:rPr>
              <a:t>neoplasms</a:t>
            </a:r>
            <a:r>
              <a:rPr lang="en-US" dirty="0" smtClean="0">
                <a:solidFill>
                  <a:srgbClr val="FFFF00"/>
                </a:solidFill>
              </a:rPr>
              <a:t> show heterogeneous signal intensity on both T1 and T2WI because of the presence of necrosis, hemorrhage, or cystic spaces.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FFFF00"/>
                </a:solidFill>
              </a:rPr>
              <a:t>Low signal intensity is frequently noted on T2WI and is related to the hemorrhagic and fibrotic content of this tumor.</a:t>
            </a:r>
          </a:p>
          <a:p>
            <a:r>
              <a:rPr lang="en-US" dirty="0" smtClean="0">
                <a:solidFill>
                  <a:srgbClr val="FFFF00"/>
                </a:solidFill>
              </a:rPr>
              <a:t>There is usually no marrow edema in the absence of a pathologic fracture.</a:t>
            </a:r>
          </a:p>
          <a:p>
            <a:r>
              <a:rPr lang="en-US" dirty="0" smtClean="0">
                <a:solidFill>
                  <a:srgbClr val="FFFF00"/>
                </a:solidFill>
              </a:rPr>
              <a:t>The lesion enhances after intravenous injection of contrast material.</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At bone </a:t>
            </a:r>
            <a:r>
              <a:rPr lang="en-US" dirty="0" err="1" smtClean="0">
                <a:solidFill>
                  <a:srgbClr val="FFFF00"/>
                </a:solidFill>
              </a:rPr>
              <a:t>scintigraphy</a:t>
            </a:r>
            <a:r>
              <a:rPr lang="en-US" dirty="0" smtClean="0">
                <a:solidFill>
                  <a:srgbClr val="FFFF00"/>
                </a:solidFill>
              </a:rPr>
              <a:t>, GCT may demonstrate diffusely increased uptake of radionuclide.</a:t>
            </a:r>
          </a:p>
          <a:p>
            <a:r>
              <a:rPr lang="en-US" dirty="0" smtClean="0">
                <a:solidFill>
                  <a:srgbClr val="FFFF00"/>
                </a:solidFill>
              </a:rPr>
              <a:t>However, sacral GCTs commonly demonstrate the “</a:t>
            </a:r>
            <a:r>
              <a:rPr lang="en-US" dirty="0" err="1" smtClean="0">
                <a:solidFill>
                  <a:srgbClr val="FFFF00"/>
                </a:solidFill>
              </a:rPr>
              <a:t>dougnut</a:t>
            </a:r>
            <a:r>
              <a:rPr lang="en-US" dirty="0" smtClean="0">
                <a:solidFill>
                  <a:srgbClr val="FFFF00"/>
                </a:solidFill>
              </a:rPr>
              <a:t>” sign of central </a:t>
            </a:r>
            <a:r>
              <a:rPr lang="en-US" dirty="0" err="1" smtClean="0">
                <a:solidFill>
                  <a:srgbClr val="FFFF00"/>
                </a:solidFill>
              </a:rPr>
              <a:t>photopenia</a:t>
            </a:r>
            <a:r>
              <a:rPr lang="en-US" dirty="0" smtClean="0">
                <a:solidFill>
                  <a:srgbClr val="FFFF00"/>
                </a:solidFill>
              </a:rPr>
              <a:t> and</a:t>
            </a:r>
          </a:p>
          <a:p>
            <a:pPr>
              <a:buNone/>
            </a:pPr>
            <a:r>
              <a:rPr lang="en-US" dirty="0" smtClean="0">
                <a:solidFill>
                  <a:srgbClr val="FFFF00"/>
                </a:solidFill>
              </a:rPr>
              <a:t>     increased peripheral activity. Angiography allows confirmation of the prominent vascularity of these tumors and is often performed along with </a:t>
            </a:r>
            <a:r>
              <a:rPr lang="en-US" dirty="0" err="1" smtClean="0">
                <a:solidFill>
                  <a:srgbClr val="FFFF00"/>
                </a:solidFill>
              </a:rPr>
              <a:t>embolization</a:t>
            </a:r>
            <a:r>
              <a:rPr lang="en-US" dirty="0" smtClean="0">
                <a:solidFill>
                  <a:srgbClr val="FFFF00"/>
                </a:solidFill>
              </a:rPr>
              <a:t> prior to attempted surgical resection.</a:t>
            </a:r>
          </a:p>
          <a:p>
            <a:endParaRPr lang="en-US" dirty="0" smtClean="0"/>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srcRect/>
          <a:stretch>
            <a:fillRect/>
          </a:stretch>
        </p:blipFill>
        <p:spPr bwMode="auto">
          <a:xfrm>
            <a:off x="381000" y="838200"/>
            <a:ext cx="3962400" cy="5213684"/>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a:stretch>
            <a:fillRect/>
          </a:stretch>
        </p:blipFill>
        <p:spPr bwMode="auto">
          <a:xfrm>
            <a:off x="4648200" y="838200"/>
            <a:ext cx="3943350" cy="5188618"/>
          </a:xfrm>
          <a:prstGeom prst="rect">
            <a:avLst/>
          </a:prstGeom>
          <a:noFill/>
          <a:ln w="9525">
            <a:noFill/>
            <a:miter lim="800000"/>
            <a:headEnd/>
            <a:tailEnd/>
          </a:ln>
          <a:effec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FF"/>
                </a:solidFill>
              </a:rPr>
              <a:t>Osteoid</a:t>
            </a:r>
            <a:r>
              <a:rPr lang="en-US" dirty="0" smtClean="0">
                <a:solidFill>
                  <a:srgbClr val="FF00FF"/>
                </a:solidFill>
              </a:rPr>
              <a:t> </a:t>
            </a:r>
            <a:r>
              <a:rPr lang="en-US" dirty="0" err="1" smtClean="0">
                <a:solidFill>
                  <a:srgbClr val="FF00FF"/>
                </a:solidFill>
              </a:rPr>
              <a:t>Osteoma</a:t>
            </a:r>
            <a:endParaRPr lang="en-US" dirty="0">
              <a:solidFill>
                <a:srgbClr val="FF00FF"/>
              </a:solidFill>
            </a:endParaRPr>
          </a:p>
        </p:txBody>
      </p:sp>
      <p:sp>
        <p:nvSpPr>
          <p:cNvPr id="3" name="Content Placeholder 2"/>
          <p:cNvSpPr>
            <a:spLocks noGrp="1"/>
          </p:cNvSpPr>
          <p:nvPr>
            <p:ph idx="1"/>
          </p:nvPr>
        </p:nvSpPr>
        <p:spPr/>
        <p:txBody>
          <a:bodyPr>
            <a:normAutofit fontScale="85000" lnSpcReduction="20000"/>
          </a:bodyPr>
          <a:lstStyle/>
          <a:p>
            <a:r>
              <a:rPr lang="en-US" dirty="0" err="1" smtClean="0">
                <a:solidFill>
                  <a:srgbClr val="FFFF00"/>
                </a:solidFill>
              </a:rPr>
              <a:t>Osteoid</a:t>
            </a:r>
            <a:r>
              <a:rPr lang="en-US" dirty="0" smtClean="0">
                <a:solidFill>
                  <a:srgbClr val="FFFF00"/>
                </a:solidFill>
              </a:rPr>
              <a:t> </a:t>
            </a:r>
            <a:r>
              <a:rPr lang="en-US" dirty="0" err="1" smtClean="0">
                <a:solidFill>
                  <a:srgbClr val="FFFF00"/>
                </a:solidFill>
              </a:rPr>
              <a:t>osteoma</a:t>
            </a:r>
            <a:r>
              <a:rPr lang="en-US" dirty="0" smtClean="0">
                <a:solidFill>
                  <a:srgbClr val="FFFF00"/>
                </a:solidFill>
              </a:rPr>
              <a:t>, relatively common benign osseous lesion, involves the axial skeleton in 10 percent of cases.</a:t>
            </a:r>
          </a:p>
          <a:p>
            <a:r>
              <a:rPr lang="en-US" dirty="0" smtClean="0">
                <a:solidFill>
                  <a:srgbClr val="FFFF00"/>
                </a:solidFill>
              </a:rPr>
              <a:t>Patients are usually affected between the ages of 10 and 20 years, with a male to female distribution of 1.5:2.</a:t>
            </a:r>
          </a:p>
          <a:p>
            <a:r>
              <a:rPr lang="en-US" dirty="0" smtClean="0">
                <a:solidFill>
                  <a:srgbClr val="FFFF00"/>
                </a:solidFill>
              </a:rPr>
              <a:t>Clinical symptoms include painful scoliosis, focal or </a:t>
            </a:r>
            <a:r>
              <a:rPr lang="en-US" dirty="0" err="1" smtClean="0">
                <a:solidFill>
                  <a:srgbClr val="FFFF00"/>
                </a:solidFill>
              </a:rPr>
              <a:t>radicular</a:t>
            </a:r>
            <a:r>
              <a:rPr lang="en-US" dirty="0" smtClean="0">
                <a:solidFill>
                  <a:srgbClr val="FFFF00"/>
                </a:solidFill>
              </a:rPr>
              <a:t> pain, gait disturbance and muscle atrophy. The pain is worse at night and is relieved with aspirin.</a:t>
            </a:r>
          </a:p>
          <a:p>
            <a:r>
              <a:rPr lang="en-US" dirty="0" smtClean="0">
                <a:solidFill>
                  <a:srgbClr val="FFFF00"/>
                </a:solidFill>
              </a:rPr>
              <a:t>The lumbar spine is most commonly affected, followed by the cervical, thoracic and sacral segments.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sz="2800" dirty="0" smtClean="0">
                <a:solidFill>
                  <a:srgbClr val="FFFF00"/>
                </a:solidFill>
              </a:rPr>
              <a:t>The majority of axial </a:t>
            </a:r>
            <a:r>
              <a:rPr lang="en-US" sz="2800" dirty="0" err="1" smtClean="0">
                <a:solidFill>
                  <a:srgbClr val="FFFF00"/>
                </a:solidFill>
              </a:rPr>
              <a:t>osteoid</a:t>
            </a:r>
            <a:r>
              <a:rPr lang="en-US" sz="2800" dirty="0" smtClean="0">
                <a:solidFill>
                  <a:srgbClr val="FFFF00"/>
                </a:solidFill>
              </a:rPr>
              <a:t> </a:t>
            </a:r>
            <a:r>
              <a:rPr lang="en-US" sz="2800" dirty="0" err="1" smtClean="0">
                <a:solidFill>
                  <a:srgbClr val="FFFF00"/>
                </a:solidFill>
              </a:rPr>
              <a:t>osteomas</a:t>
            </a:r>
            <a:r>
              <a:rPr lang="en-US" sz="2800" dirty="0" smtClean="0">
                <a:solidFill>
                  <a:srgbClr val="FFFF00"/>
                </a:solidFill>
              </a:rPr>
              <a:t> (75%) are located in the posterior elements of the vertebra (pedicles, articular facets and </a:t>
            </a:r>
            <a:r>
              <a:rPr lang="en-US" sz="2800" dirty="0" err="1" smtClean="0">
                <a:solidFill>
                  <a:srgbClr val="FFFF00"/>
                </a:solidFill>
              </a:rPr>
              <a:t>laminae</a:t>
            </a:r>
            <a:r>
              <a:rPr lang="en-US" sz="2800" dirty="0" smtClean="0">
                <a:solidFill>
                  <a:srgbClr val="FFFF00"/>
                </a:solidFill>
              </a:rPr>
              <a:t>) and only 7 percent are in the vertebral body.</a:t>
            </a:r>
          </a:p>
          <a:p>
            <a:pPr>
              <a:buNone/>
            </a:pPr>
            <a:endParaRPr lang="en-US" sz="2800" dirty="0" smtClean="0">
              <a:solidFill>
                <a:srgbClr val="FFFF00"/>
              </a:solidFill>
            </a:endParaRPr>
          </a:p>
          <a:p>
            <a:r>
              <a:rPr lang="en-US" sz="2800" dirty="0" smtClean="0">
                <a:solidFill>
                  <a:srgbClr val="FFFF00"/>
                </a:solidFill>
              </a:rPr>
              <a:t>Pathologically, the </a:t>
            </a:r>
            <a:r>
              <a:rPr lang="en-US" sz="2800" dirty="0" err="1" smtClean="0">
                <a:solidFill>
                  <a:srgbClr val="FFFF00"/>
                </a:solidFill>
              </a:rPr>
              <a:t>nidus</a:t>
            </a:r>
            <a:r>
              <a:rPr lang="en-US" sz="2800" dirty="0" smtClean="0">
                <a:solidFill>
                  <a:srgbClr val="FFFF00"/>
                </a:solidFill>
              </a:rPr>
              <a:t> of an </a:t>
            </a:r>
            <a:r>
              <a:rPr lang="en-US" sz="2800" dirty="0" err="1" smtClean="0">
                <a:solidFill>
                  <a:srgbClr val="FFFF00"/>
                </a:solidFill>
              </a:rPr>
              <a:t>osteoid</a:t>
            </a:r>
            <a:r>
              <a:rPr lang="en-US" sz="2800" dirty="0" smtClean="0">
                <a:solidFill>
                  <a:srgbClr val="FFFF00"/>
                </a:solidFill>
              </a:rPr>
              <a:t> </a:t>
            </a:r>
            <a:r>
              <a:rPr lang="en-US" sz="2800" dirty="0" err="1" smtClean="0">
                <a:solidFill>
                  <a:srgbClr val="FFFF00"/>
                </a:solidFill>
              </a:rPr>
              <a:t>osteoma</a:t>
            </a:r>
            <a:r>
              <a:rPr lang="en-US" sz="2800" dirty="0" smtClean="0">
                <a:solidFill>
                  <a:srgbClr val="FFFF00"/>
                </a:solidFill>
              </a:rPr>
              <a:t> is a small (&lt;1.5-2.0 cm in diameter), round mass of pink to red tissue, which reflects the vascularity of the lesion.</a:t>
            </a:r>
          </a:p>
          <a:p>
            <a:pPr>
              <a:buNone/>
            </a:pPr>
            <a:endParaRPr lang="en-US" sz="2800" dirty="0" smtClean="0">
              <a:solidFill>
                <a:srgbClr val="FFFF00"/>
              </a:solidFill>
            </a:endParaRPr>
          </a:p>
          <a:p>
            <a:r>
              <a:rPr lang="en-US" sz="2800" dirty="0" smtClean="0">
                <a:solidFill>
                  <a:srgbClr val="FFFF00"/>
                </a:solidFill>
              </a:rPr>
              <a:t>Frequently, the </a:t>
            </a:r>
            <a:r>
              <a:rPr lang="en-US" sz="2800" dirty="0" err="1" smtClean="0">
                <a:solidFill>
                  <a:srgbClr val="FFFF00"/>
                </a:solidFill>
              </a:rPr>
              <a:t>nidus</a:t>
            </a:r>
            <a:r>
              <a:rPr lang="en-US" sz="2800" dirty="0" smtClean="0">
                <a:solidFill>
                  <a:srgbClr val="FFFF00"/>
                </a:solidFill>
              </a:rPr>
              <a:t> is surrounded by a variable degree of reactive cortical bone.</a:t>
            </a:r>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solidFill>
                  <a:srgbClr val="FFFF00"/>
                </a:solidFill>
              </a:rPr>
              <a:t>Radionuclide bone scans are extremely sensitive in the detection of </a:t>
            </a:r>
            <a:r>
              <a:rPr lang="en-US" dirty="0" err="1" smtClean="0">
                <a:solidFill>
                  <a:srgbClr val="FFFF00"/>
                </a:solidFill>
              </a:rPr>
              <a:t>osteoid</a:t>
            </a:r>
            <a:r>
              <a:rPr lang="en-US" dirty="0" smtClean="0">
                <a:solidFill>
                  <a:srgbClr val="FFFF00"/>
                </a:solidFill>
              </a:rPr>
              <a:t> </a:t>
            </a:r>
            <a:r>
              <a:rPr lang="en-US" dirty="0" err="1" smtClean="0">
                <a:solidFill>
                  <a:srgbClr val="FFFF00"/>
                </a:solidFill>
              </a:rPr>
              <a:t>osteomas</a:t>
            </a:r>
            <a:r>
              <a:rPr lang="en-US" dirty="0" smtClean="0">
                <a:solidFill>
                  <a:srgbClr val="FFFF00"/>
                </a:solidFill>
              </a:rPr>
              <a:t>. </a:t>
            </a:r>
          </a:p>
          <a:p>
            <a:r>
              <a:rPr lang="en-US" dirty="0" smtClean="0">
                <a:solidFill>
                  <a:srgbClr val="FFFF00"/>
                </a:solidFill>
              </a:rPr>
              <a:t>CT shows the </a:t>
            </a:r>
            <a:r>
              <a:rPr lang="en-US" dirty="0" err="1" smtClean="0">
                <a:solidFill>
                  <a:srgbClr val="FFFF00"/>
                </a:solidFill>
              </a:rPr>
              <a:t>nidus</a:t>
            </a:r>
            <a:r>
              <a:rPr lang="en-US" dirty="0" smtClean="0">
                <a:solidFill>
                  <a:srgbClr val="FFFF00"/>
                </a:solidFill>
              </a:rPr>
              <a:t> as a rounded hypodense</a:t>
            </a:r>
          </a:p>
          <a:p>
            <a:pPr>
              <a:buNone/>
            </a:pPr>
            <a:r>
              <a:rPr lang="en-US" dirty="0" smtClean="0">
                <a:solidFill>
                  <a:srgbClr val="FFFF00"/>
                </a:solidFill>
              </a:rPr>
              <a:t>     lesion surrounded by a hyperdense sclerotic ring. </a:t>
            </a:r>
          </a:p>
          <a:p>
            <a:r>
              <a:rPr lang="en-US" dirty="0" smtClean="0">
                <a:solidFill>
                  <a:srgbClr val="FFFF00"/>
                </a:solidFill>
              </a:rPr>
              <a:t>Calcification within the </a:t>
            </a:r>
            <a:r>
              <a:rPr lang="en-US" dirty="0" err="1" smtClean="0">
                <a:solidFill>
                  <a:srgbClr val="FFFF00"/>
                </a:solidFill>
              </a:rPr>
              <a:t>nidus</a:t>
            </a:r>
            <a:r>
              <a:rPr lang="en-US" dirty="0" smtClean="0">
                <a:solidFill>
                  <a:srgbClr val="FFFF00"/>
                </a:solidFill>
              </a:rPr>
              <a:t> results in a target appearance of the lesion. </a:t>
            </a:r>
          </a:p>
          <a:p>
            <a:r>
              <a:rPr lang="en-US" dirty="0" smtClean="0">
                <a:solidFill>
                  <a:srgbClr val="FFFF00"/>
                </a:solidFill>
              </a:rPr>
              <a:t>On MR imaging, </a:t>
            </a:r>
            <a:r>
              <a:rPr lang="en-US" dirty="0" err="1" smtClean="0">
                <a:solidFill>
                  <a:srgbClr val="FFFF00"/>
                </a:solidFill>
              </a:rPr>
              <a:t>nidus</a:t>
            </a:r>
            <a:r>
              <a:rPr lang="en-US" dirty="0" smtClean="0">
                <a:solidFill>
                  <a:srgbClr val="FFFF00"/>
                </a:solidFill>
              </a:rPr>
              <a:t> is generally low to intermediate signal intensity on T1WI, intermediate to high signal intensity on T2WI and enhances markedly; the surrounding </a:t>
            </a:r>
            <a:r>
              <a:rPr lang="en-US" dirty="0" err="1" smtClean="0">
                <a:solidFill>
                  <a:srgbClr val="FFFF00"/>
                </a:solidFill>
              </a:rPr>
              <a:t>osteosclerotic</a:t>
            </a:r>
            <a:r>
              <a:rPr lang="en-US" dirty="0" smtClean="0">
                <a:solidFill>
                  <a:srgbClr val="FFFF00"/>
                </a:solidFill>
              </a:rPr>
              <a:t> component</a:t>
            </a:r>
            <a:r>
              <a:rPr lang="en-US" dirty="0" smtClean="0"/>
              <a:t> </a:t>
            </a:r>
            <a:r>
              <a:rPr lang="en-US" dirty="0" smtClean="0">
                <a:solidFill>
                  <a:srgbClr val="FFFF00"/>
                </a:solidFill>
              </a:rPr>
              <a:t>results in a hypointense ring.</a:t>
            </a:r>
          </a:p>
          <a:p>
            <a:endParaRPr lang="en-US" dirty="0" smtClean="0">
              <a:solidFill>
                <a:srgbClr val="FFFF00"/>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Areas of calcification have low signal intensity with all pulse sequences. The appearance of </a:t>
            </a:r>
            <a:r>
              <a:rPr lang="en-US" dirty="0" err="1" smtClean="0">
                <a:solidFill>
                  <a:srgbClr val="FFFF00"/>
                </a:solidFill>
              </a:rPr>
              <a:t>osteoid</a:t>
            </a:r>
            <a:r>
              <a:rPr lang="en-US" dirty="0" smtClean="0">
                <a:solidFill>
                  <a:srgbClr val="FFFF00"/>
                </a:solidFill>
              </a:rPr>
              <a:t> </a:t>
            </a:r>
            <a:r>
              <a:rPr lang="en-US" dirty="0" err="1" smtClean="0">
                <a:solidFill>
                  <a:srgbClr val="FFFF00"/>
                </a:solidFill>
              </a:rPr>
              <a:t>osteoma</a:t>
            </a:r>
            <a:r>
              <a:rPr lang="en-US" dirty="0" smtClean="0">
                <a:solidFill>
                  <a:srgbClr val="FFFF00"/>
                </a:solidFill>
              </a:rPr>
              <a:t> on MR images can be misleading when small lesions are located in the lamina or pedicle. </a:t>
            </a:r>
          </a:p>
          <a:p>
            <a:pPr>
              <a:buNone/>
            </a:pPr>
            <a:endParaRPr lang="en-US" dirty="0" smtClean="0">
              <a:solidFill>
                <a:srgbClr val="FFFF00"/>
              </a:solidFill>
            </a:endParaRPr>
          </a:p>
          <a:p>
            <a:r>
              <a:rPr lang="en-US" dirty="0" smtClean="0">
                <a:solidFill>
                  <a:srgbClr val="FFFF00"/>
                </a:solidFill>
              </a:rPr>
              <a:t>The </a:t>
            </a:r>
            <a:r>
              <a:rPr lang="en-US" dirty="0" err="1" smtClean="0">
                <a:solidFill>
                  <a:srgbClr val="FFFF00"/>
                </a:solidFill>
              </a:rPr>
              <a:t>nidus</a:t>
            </a:r>
            <a:r>
              <a:rPr lang="en-US" dirty="0" smtClean="0">
                <a:solidFill>
                  <a:srgbClr val="FFFF00"/>
                </a:solidFill>
              </a:rPr>
              <a:t> may become </a:t>
            </a:r>
            <a:r>
              <a:rPr lang="en-US" dirty="0" err="1" smtClean="0">
                <a:solidFill>
                  <a:srgbClr val="FFFF00"/>
                </a:solidFill>
              </a:rPr>
              <a:t>obscuredby</a:t>
            </a:r>
            <a:r>
              <a:rPr lang="en-US" dirty="0" smtClean="0">
                <a:solidFill>
                  <a:srgbClr val="FFFF00"/>
                </a:solidFill>
              </a:rPr>
              <a:t> signal changes due to associated surrounding sclerosis, marrow edema and soft-tissue inflammation.</a:t>
            </a:r>
          </a:p>
          <a:p>
            <a:endParaRPr lang="en-US" dirty="0" smtClean="0"/>
          </a:p>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solidFill>
                  <a:srgbClr val="FFFF00"/>
                </a:solidFill>
              </a:rPr>
              <a:t>Treatment of spinal </a:t>
            </a:r>
            <a:r>
              <a:rPr lang="en-US" dirty="0" err="1" smtClean="0">
                <a:solidFill>
                  <a:srgbClr val="FFFF00"/>
                </a:solidFill>
              </a:rPr>
              <a:t>osteoid</a:t>
            </a:r>
            <a:r>
              <a:rPr lang="en-US" dirty="0" smtClean="0">
                <a:solidFill>
                  <a:srgbClr val="FFFF00"/>
                </a:solidFill>
              </a:rPr>
              <a:t> </a:t>
            </a:r>
            <a:r>
              <a:rPr lang="en-US" dirty="0" err="1" smtClean="0">
                <a:solidFill>
                  <a:srgbClr val="FFFF00"/>
                </a:solidFill>
              </a:rPr>
              <a:t>osteoma</a:t>
            </a:r>
            <a:r>
              <a:rPr lang="en-US" dirty="0" smtClean="0">
                <a:solidFill>
                  <a:srgbClr val="FFFF00"/>
                </a:solidFill>
              </a:rPr>
              <a:t> is complete resection of the </a:t>
            </a:r>
            <a:r>
              <a:rPr lang="en-US" dirty="0" err="1" smtClean="0">
                <a:solidFill>
                  <a:srgbClr val="FFFF00"/>
                </a:solidFill>
              </a:rPr>
              <a:t>nidus</a:t>
            </a:r>
            <a:r>
              <a:rPr lang="en-US" dirty="0" smtClean="0">
                <a:solidFill>
                  <a:srgbClr val="FFFF00"/>
                </a:solidFill>
              </a:rPr>
              <a:t>. </a:t>
            </a:r>
          </a:p>
          <a:p>
            <a:pPr>
              <a:buNone/>
            </a:pPr>
            <a:endParaRPr lang="en-US" dirty="0" smtClean="0">
              <a:solidFill>
                <a:srgbClr val="FFFF00"/>
              </a:solidFill>
            </a:endParaRPr>
          </a:p>
          <a:p>
            <a:r>
              <a:rPr lang="en-US" dirty="0" smtClean="0">
                <a:solidFill>
                  <a:srgbClr val="FFFF00"/>
                </a:solidFill>
              </a:rPr>
              <a:t>New methods of treatment include </a:t>
            </a:r>
            <a:r>
              <a:rPr lang="en-US" dirty="0" err="1" smtClean="0">
                <a:solidFill>
                  <a:srgbClr val="FFFF00"/>
                </a:solidFill>
              </a:rPr>
              <a:t>percutaneous</a:t>
            </a:r>
            <a:r>
              <a:rPr lang="en-US" dirty="0" smtClean="0">
                <a:solidFill>
                  <a:srgbClr val="FFFF00"/>
                </a:solidFill>
              </a:rPr>
              <a:t> </a:t>
            </a:r>
            <a:r>
              <a:rPr lang="en-US" dirty="0" err="1" smtClean="0">
                <a:solidFill>
                  <a:srgbClr val="FFFF00"/>
                </a:solidFill>
              </a:rPr>
              <a:t>Ctguided</a:t>
            </a:r>
            <a:r>
              <a:rPr lang="en-US" dirty="0" smtClean="0">
                <a:solidFill>
                  <a:srgbClr val="FFFF00"/>
                </a:solidFill>
              </a:rPr>
              <a:t> removal and </a:t>
            </a:r>
            <a:r>
              <a:rPr lang="en-US" dirty="0" err="1" smtClean="0">
                <a:solidFill>
                  <a:srgbClr val="FFFF00"/>
                </a:solidFill>
              </a:rPr>
              <a:t>percutaneous</a:t>
            </a:r>
            <a:r>
              <a:rPr lang="en-US" dirty="0" smtClean="0">
                <a:solidFill>
                  <a:srgbClr val="FFFF00"/>
                </a:solidFill>
              </a:rPr>
              <a:t> ablation with a radio-frequency electrode, laser or alcohol.</a:t>
            </a:r>
          </a:p>
          <a:p>
            <a:endParaRPr lang="en-US" dirty="0"/>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800</TotalTime>
  <Words>7241</Words>
  <Application>Microsoft Office PowerPoint</Application>
  <PresentationFormat>On-screen Show (4:3)</PresentationFormat>
  <Paragraphs>534</Paragraphs>
  <Slides>140</Slides>
  <Notes>1</Notes>
  <HiddenSlides>0</HiddenSlides>
  <MMClips>0</MMClips>
  <ScaleCrop>false</ScaleCrop>
  <HeadingPairs>
    <vt:vector size="4" baseType="variant">
      <vt:variant>
        <vt:lpstr>Theme</vt:lpstr>
      </vt:variant>
      <vt:variant>
        <vt:i4>1</vt:i4>
      </vt:variant>
      <vt:variant>
        <vt:lpstr>Slide Titles</vt:lpstr>
      </vt:variant>
      <vt:variant>
        <vt:i4>140</vt:i4>
      </vt:variant>
    </vt:vector>
  </HeadingPairs>
  <TitlesOfParts>
    <vt:vector size="141" baseType="lpstr">
      <vt:lpstr>Technic</vt:lpstr>
      <vt:lpstr>PowerPoint Presentation</vt:lpstr>
      <vt:lpstr>CLASSIFICATION OF LESIONS</vt:lpstr>
      <vt:lpstr>PowerPoint Presentation</vt:lpstr>
      <vt:lpstr>Intramedullary Tumors</vt:lpstr>
      <vt:lpstr>Intradural-extramedullary Tumors</vt:lpstr>
      <vt:lpstr>Extradural Tumors </vt:lpstr>
      <vt:lpstr> Epidural Lesions:  </vt:lpstr>
      <vt:lpstr>Intramedullary tumors</vt:lpstr>
      <vt:lpstr>Intramedullary Tumors</vt:lpstr>
      <vt:lpstr>Ependymomas</vt:lpstr>
      <vt:lpstr>PowerPoint Presentation</vt:lpstr>
      <vt:lpstr>PowerPoint Presentation</vt:lpstr>
      <vt:lpstr>Imaging</vt:lpstr>
      <vt:lpstr>PowerPoint Presentation</vt:lpstr>
      <vt:lpstr>PowerPoint Presentation</vt:lpstr>
      <vt:lpstr>PowerPoint Presentation</vt:lpstr>
      <vt:lpstr>PowerPoint Presentation</vt:lpstr>
      <vt:lpstr>Myxopapillary Ependymoma</vt:lpstr>
      <vt:lpstr>PowerPoint Presentation</vt:lpstr>
      <vt:lpstr>PowerPoint Presentation</vt:lpstr>
      <vt:lpstr>Imaging</vt:lpstr>
      <vt:lpstr>PowerPoint Presentation</vt:lpstr>
      <vt:lpstr>PowerPoint Presentation</vt:lpstr>
      <vt:lpstr>Subependymoma</vt:lpstr>
      <vt:lpstr>PowerPoint Presentation</vt:lpstr>
      <vt:lpstr>Imaging.</vt:lpstr>
      <vt:lpstr>PowerPoint Presentation</vt:lpstr>
      <vt:lpstr>Astrocytomas</vt:lpstr>
      <vt:lpstr>PowerPoint Presentation</vt:lpstr>
      <vt:lpstr>Imaging.</vt:lpstr>
      <vt:lpstr>PowerPoint Presentation</vt:lpstr>
      <vt:lpstr>PowerPoint Presentation</vt:lpstr>
      <vt:lpstr>PowerPoint Presentation</vt:lpstr>
      <vt:lpstr>PowerPoint Presentation</vt:lpstr>
      <vt:lpstr>PowerPoint Presentation</vt:lpstr>
      <vt:lpstr>Gangliogliomas</vt:lpstr>
      <vt:lpstr>PowerPoint Presentation</vt:lpstr>
      <vt:lpstr>Imaging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Hemangioblastomas</vt:lpstr>
      <vt:lpstr>Imaging.</vt:lpstr>
      <vt:lpstr>PowerPoint Presentation</vt:lpstr>
      <vt:lpstr>PowerPoint Presentation</vt:lpstr>
      <vt:lpstr>PowerPoint Presentation</vt:lpstr>
      <vt:lpstr>PowerPoint Presentation</vt:lpstr>
      <vt:lpstr>Paraganglioma</vt:lpstr>
      <vt:lpstr>PowerPoint Presentation</vt:lpstr>
      <vt:lpstr>PowerPoint Presentation</vt:lpstr>
      <vt:lpstr>Intramedullary Lymphoma</vt:lpstr>
      <vt:lpstr>PowerPoint Presentation</vt:lpstr>
      <vt:lpstr>Intramedullary Metastases</vt:lpstr>
      <vt:lpstr>PowerPoint Presentation</vt:lpstr>
      <vt:lpstr>EXTRADURAL TUMORS</vt:lpstr>
      <vt:lpstr>PowerPoint Presentation</vt:lpstr>
      <vt:lpstr>PowerPoint Presentation</vt:lpstr>
      <vt:lpstr>PowerPoint Presentation</vt:lpstr>
      <vt:lpstr>PowerPoint Presentation</vt:lpstr>
      <vt:lpstr>PowerPoint Presentation</vt:lpstr>
      <vt:lpstr>Multiple Myeloma</vt:lpstr>
      <vt:lpstr>PowerPoint Presentation</vt:lpstr>
      <vt:lpstr>PowerPoint Presentation</vt:lpstr>
      <vt:lpstr>PowerPoint Presentation</vt:lpstr>
      <vt:lpstr>PowerPoint Presentation</vt:lpstr>
      <vt:lpstr>PowerPoint Presentation</vt:lpstr>
      <vt:lpstr>Lymphoma</vt:lpstr>
      <vt:lpstr>PowerPoint Presentation</vt:lpstr>
      <vt:lpstr>PowerPoint Presentation</vt:lpstr>
      <vt:lpstr>Hemangioma</vt:lpstr>
      <vt:lpstr>PowerPoint Presentation</vt:lpstr>
      <vt:lpstr>PowerPoint Presentation</vt:lpstr>
      <vt:lpstr>PowerPoint Presentation</vt:lpstr>
      <vt:lpstr>PowerPoint Presentation</vt:lpstr>
      <vt:lpstr>PowerPoint Presentation</vt:lpstr>
      <vt:lpstr>Solitary Lesions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Giant Cell Tumor</vt:lpstr>
      <vt:lpstr>PowerPoint Presentation</vt:lpstr>
      <vt:lpstr>PowerPoint Presentation</vt:lpstr>
      <vt:lpstr>PowerPoint Presentation</vt:lpstr>
      <vt:lpstr>PowerPoint Presentation</vt:lpstr>
      <vt:lpstr>PowerPoint Presentation</vt:lpstr>
      <vt:lpstr>PowerPoint Presentation</vt:lpstr>
      <vt:lpstr>Osteoid Osteoma</vt:lpstr>
      <vt:lpstr>PowerPoint Presentation</vt:lpstr>
      <vt:lpstr>PowerPoint Presentation</vt:lpstr>
      <vt:lpstr>PowerPoint Presentation</vt:lpstr>
      <vt:lpstr>PowerPoint Presentation</vt:lpstr>
      <vt:lpstr>Osteoblastoma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Osteosarcoma</vt:lpstr>
      <vt:lpstr>PowerPoint Presentation</vt:lpstr>
      <vt:lpstr>PowerPoint Presentation</vt:lpstr>
      <vt:lpstr>Osteochondromas</vt:lpstr>
      <vt:lpstr>PowerPoint Presentation</vt:lpstr>
      <vt:lpstr>PowerPoint Presentation</vt:lpstr>
      <vt:lpstr>PowerPoint Presentation</vt:lpstr>
      <vt:lpstr>PowerPoint Presentation</vt:lpstr>
      <vt:lpstr>Chordoma</vt:lpstr>
      <vt:lpstr>PowerPoint Presentation</vt:lpstr>
      <vt:lpstr>PowerPoint Presentation</vt:lpstr>
      <vt:lpstr>PowerPoint Presentation</vt:lpstr>
      <vt:lpstr>PowerPoint Presentation</vt:lpstr>
      <vt:lpstr>PowerPoint Presentation</vt:lpstr>
      <vt:lpstr>PowerPoint Presentation</vt:lpstr>
      <vt:lpstr>Chondrosarcoma</vt:lpstr>
      <vt:lpstr>PowerPoint Presentation</vt:lpstr>
      <vt:lpstr>PowerPoint Presentation</vt:lpstr>
      <vt:lpstr>PowerPoint Presentation</vt:lpstr>
      <vt:lpstr>PowerPoint Presentation</vt:lpstr>
      <vt:lpstr>PowerPoint Presentation</vt:lpstr>
      <vt:lpstr>Chondroblastoma</vt:lpstr>
      <vt:lpstr>PowerPoint Presentation</vt:lpstr>
      <vt:lpstr>EPIDURAL LESIONS</vt:lpstr>
      <vt:lpstr>PowerPoint Presentation</vt:lpstr>
      <vt:lpstr>PowerPoint Presentation</vt:lpstr>
      <vt:lpstr>PowerPoint Presentation</vt:lpstr>
      <vt:lpstr>PowerPoint Presentation</vt:lpstr>
      <vt:lpstr>Epidural Lipomatosis</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PNDT</dc:creator>
  <cp:lastModifiedBy>shwetashendey</cp:lastModifiedBy>
  <cp:revision>98</cp:revision>
  <dcterms:created xsi:type="dcterms:W3CDTF">2006-08-16T00:00:00Z</dcterms:created>
  <dcterms:modified xsi:type="dcterms:W3CDTF">2017-05-03T13:01:16Z</dcterms:modified>
</cp:coreProperties>
</file>