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59" r:id="rId2"/>
    <p:sldId id="256" r:id="rId3"/>
    <p:sldId id="257" r:id="rId4"/>
    <p:sldId id="260" r:id="rId5"/>
    <p:sldId id="261" r:id="rId6"/>
    <p:sldId id="262" r:id="rId7"/>
    <p:sldId id="277" r:id="rId8"/>
    <p:sldId id="263" r:id="rId9"/>
    <p:sldId id="278" r:id="rId10"/>
    <p:sldId id="264" r:id="rId11"/>
    <p:sldId id="279" r:id="rId12"/>
    <p:sldId id="265" r:id="rId13"/>
    <p:sldId id="266" r:id="rId14"/>
    <p:sldId id="267" r:id="rId15"/>
    <p:sldId id="268" r:id="rId16"/>
    <p:sldId id="299" r:id="rId17"/>
    <p:sldId id="300" r:id="rId18"/>
    <p:sldId id="269" r:id="rId19"/>
    <p:sldId id="270" r:id="rId20"/>
    <p:sldId id="271" r:id="rId21"/>
    <p:sldId id="280" r:id="rId22"/>
    <p:sldId id="272" r:id="rId23"/>
    <p:sldId id="273" r:id="rId24"/>
    <p:sldId id="274" r:id="rId25"/>
    <p:sldId id="275" r:id="rId26"/>
    <p:sldId id="281" r:id="rId27"/>
    <p:sldId id="282" r:id="rId28"/>
    <p:sldId id="284" r:id="rId29"/>
    <p:sldId id="297" r:id="rId30"/>
    <p:sldId id="296" r:id="rId31"/>
    <p:sldId id="285" r:id="rId32"/>
    <p:sldId id="286" r:id="rId33"/>
    <p:sldId id="287" r:id="rId34"/>
    <p:sldId id="288" r:id="rId35"/>
    <p:sldId id="289" r:id="rId36"/>
    <p:sldId id="301" r:id="rId37"/>
    <p:sldId id="302" r:id="rId38"/>
    <p:sldId id="290" r:id="rId39"/>
    <p:sldId id="291" r:id="rId40"/>
    <p:sldId id="298" r:id="rId41"/>
    <p:sldId id="303" r:id="rId42"/>
    <p:sldId id="304" r:id="rId43"/>
    <p:sldId id="29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37438B7-5261-4521-AAE4-935B8D31C832}" type="datetimeFigureOut">
              <a:rPr lang="en-US"/>
              <a:pPr>
                <a:defRPr/>
              </a:pPr>
              <a:t>05-Aug-16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B56AD2-AB76-4340-A3A4-C82B36E38FFB}" type="slidenum">
              <a:rPr lang="en-US"/>
              <a:pPr>
                <a:defRPr/>
              </a:pPr>
              <a:t>‹#›</a:t>
            </a:fld>
            <a:endParaRPr lang="en-US"/>
          </a:p>
        </p:txBody>
      </p:sp>
    </p:spTree>
    <p:extLst>
      <p:ext uri="{BB962C8B-B14F-4D97-AF65-F5344CB8AC3E}">
        <p14:creationId xmlns:p14="http://schemas.microsoft.com/office/powerpoint/2010/main" xmlns="" val="1381647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66841E1-E498-46F0-B1EA-15A001AE1118}"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lgn="just">
              <a:buFontTx/>
              <a:buAutoNum type="alphaUcParenBoth" startAt="3"/>
            </a:pPr>
            <a:r>
              <a:rPr lang="en-US" sz="1200" dirty="0" smtClean="0">
                <a:latin typeface="Arial" charset="0"/>
              </a:rPr>
              <a:t>CT </a:t>
            </a:r>
            <a:r>
              <a:rPr lang="en-US" sz="1200" dirty="0" err="1" smtClean="0">
                <a:latin typeface="Arial" charset="0"/>
              </a:rPr>
              <a:t>postcontrast</a:t>
            </a:r>
            <a:r>
              <a:rPr lang="en-US" sz="1200" dirty="0" smtClean="0">
                <a:latin typeface="Arial" charset="0"/>
              </a:rPr>
              <a:t> imaging showed a tumor in midline causing a bilateral obstructive hydrocephalus.</a:t>
            </a:r>
          </a:p>
          <a:p>
            <a:pPr marL="457200" indent="-457200" algn="just">
              <a:buFontTx/>
              <a:buAutoNum type="alphaUcParenBoth" startAt="3"/>
            </a:pPr>
            <a:r>
              <a:rPr lang="en-US" sz="1200" dirty="0" smtClean="0">
                <a:latin typeface="Arial" charset="0"/>
              </a:rPr>
              <a:t>Tumor was removed in this postoperative image.</a:t>
            </a: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Brain CT at level of Vein of Galen demonstrating thrombus.</a:t>
            </a: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latin typeface="Arial" charset="0"/>
              </a:rPr>
              <a:t>Sagittal</a:t>
            </a:r>
            <a:r>
              <a:rPr lang="en-US" sz="1200" dirty="0" smtClean="0">
                <a:latin typeface="Arial" charset="0"/>
              </a:rPr>
              <a:t> view MR T1 post contrast showing </a:t>
            </a:r>
            <a:r>
              <a:rPr lang="en-US" sz="1200" dirty="0" err="1" smtClean="0">
                <a:latin typeface="Arial" charset="0"/>
              </a:rPr>
              <a:t>Pineocytoma</a:t>
            </a:r>
            <a:r>
              <a:rPr lang="en-US" sz="1200" dirty="0" smtClean="0">
                <a:latin typeface="Arial" charset="0"/>
              </a:rPr>
              <a:t> causing hydrocephalus</a:t>
            </a:r>
            <a:endParaRPr lang="en-US" sz="1200" dirty="0">
              <a:latin typeface="Arial" charset="0"/>
            </a:endParaRPr>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D0B7E70-D366-47DF-8870-AD5CF97E8474}" type="slidenum">
              <a:rPr lang="en-US">
                <a:latin typeface="Calibri" pitchFamily="34" charset="0"/>
              </a:rPr>
              <a:pPr fontAlgn="base">
                <a:spcBef>
                  <a:spcPct val="0"/>
                </a:spcBef>
                <a:spcAft>
                  <a:spcPct val="0"/>
                </a:spcAft>
              </a:pPr>
              <a:t>8</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Overproduction causes</a:t>
            </a:r>
            <a:r>
              <a:rPr lang="en-US" baseline="0" dirty="0" smtClean="0"/>
              <a:t> – CPP, </a:t>
            </a:r>
            <a:r>
              <a:rPr lang="en-US" baseline="0" dirty="0" err="1" smtClean="0"/>
              <a:t>CPCas</a:t>
            </a:r>
            <a:r>
              <a:rPr lang="en-US" baseline="0" dirty="0" smtClean="0"/>
              <a:t>. Diffuse villous hyperplasia of choroid.</a:t>
            </a:r>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charset="0"/>
              </a:rPr>
              <a:t>Thinning of the choroid plexus.</a:t>
            </a:r>
          </a:p>
          <a:p>
            <a:r>
              <a:rPr lang="en-US" sz="1200" dirty="0" smtClean="0">
                <a:latin typeface="Arial" charset="0"/>
              </a:rPr>
              <a:t>Displacement of the medial and lateral walls of the lateral ventricle</a:t>
            </a: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Colloid cyst with obstructive hydrocephalus. </a:t>
            </a:r>
            <a:r>
              <a:rPr lang="en-US" sz="1200" dirty="0" err="1" smtClean="0">
                <a:latin typeface="Arial" charset="0"/>
              </a:rPr>
              <a:t>Sagittal</a:t>
            </a:r>
            <a:r>
              <a:rPr lang="en-US" sz="1200" dirty="0" smtClean="0">
                <a:latin typeface="Arial" charset="0"/>
              </a:rPr>
              <a:t> T1-weighted MR image shows a </a:t>
            </a:r>
            <a:r>
              <a:rPr lang="en-US" sz="1200" dirty="0" err="1" smtClean="0">
                <a:latin typeface="Arial" charset="0"/>
              </a:rPr>
              <a:t>hyperintense</a:t>
            </a:r>
            <a:r>
              <a:rPr lang="en-US" sz="1200" dirty="0" smtClean="0">
                <a:latin typeface="Arial" charset="0"/>
              </a:rPr>
              <a:t> nodular mass at the foramen of </a:t>
            </a:r>
            <a:r>
              <a:rPr lang="en-US" sz="1200" dirty="0" err="1" smtClean="0">
                <a:latin typeface="Arial" charset="0"/>
              </a:rPr>
              <a:t>Monro</a:t>
            </a:r>
            <a:r>
              <a:rPr lang="en-US" sz="1200" dirty="0" smtClean="0">
                <a:latin typeface="Arial" charset="0"/>
              </a:rPr>
              <a:t>. Dilatation of both lateral ventricles is due to obstruction of CSF flow at the foramen of </a:t>
            </a:r>
            <a:r>
              <a:rPr lang="en-US" sz="1200" dirty="0" err="1" smtClean="0">
                <a:latin typeface="Arial" charset="0"/>
              </a:rPr>
              <a:t>Monro</a:t>
            </a:r>
            <a:r>
              <a:rPr lang="en-US" sz="1200" dirty="0" smtClean="0">
                <a:latin typeface="Arial" charset="0"/>
              </a:rPr>
              <a:t>.</a:t>
            </a:r>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latin typeface="Arial" charset="0"/>
              </a:rPr>
              <a:t>Axial T2 weighted image demonstrates a well-</a:t>
            </a:r>
            <a:r>
              <a:rPr lang="en-US" dirty="0" err="1" smtClean="0">
                <a:latin typeface="Arial" charset="0"/>
              </a:rPr>
              <a:t>marginated</a:t>
            </a:r>
            <a:r>
              <a:rPr lang="en-US" dirty="0" smtClean="0">
                <a:latin typeface="Arial" charset="0"/>
              </a:rPr>
              <a:t> </a:t>
            </a:r>
            <a:r>
              <a:rPr lang="en-US" dirty="0" err="1" smtClean="0">
                <a:latin typeface="Arial" charset="0"/>
              </a:rPr>
              <a:t>intraventricular</a:t>
            </a:r>
            <a:r>
              <a:rPr lang="en-US" dirty="0" smtClean="0">
                <a:latin typeface="Arial" charset="0"/>
              </a:rPr>
              <a:t> mass near the foramen of </a:t>
            </a:r>
            <a:r>
              <a:rPr lang="en-US" dirty="0" err="1" smtClean="0">
                <a:latin typeface="Arial" charset="0"/>
              </a:rPr>
              <a:t>Monro</a:t>
            </a:r>
            <a:r>
              <a:rPr lang="en-US" dirty="0" smtClean="0">
                <a:latin typeface="Arial" charset="0"/>
              </a:rPr>
              <a:t>. The lesion is </a:t>
            </a:r>
            <a:r>
              <a:rPr lang="en-US" dirty="0" err="1" smtClean="0">
                <a:latin typeface="Arial" charset="0"/>
              </a:rPr>
              <a:t>lobulated</a:t>
            </a:r>
            <a:r>
              <a:rPr lang="en-US" dirty="0" smtClean="0">
                <a:latin typeface="Arial" charset="0"/>
              </a:rPr>
              <a:t> in appearance and is causing obstructive hydrocephalus. Associated </a:t>
            </a:r>
            <a:r>
              <a:rPr lang="en-US" dirty="0" err="1" smtClean="0">
                <a:latin typeface="Arial" charset="0"/>
              </a:rPr>
              <a:t>vasogenic</a:t>
            </a:r>
            <a:r>
              <a:rPr lang="en-US" dirty="0" smtClean="0">
                <a:latin typeface="Arial" charset="0"/>
              </a:rPr>
              <a:t> edema is noted extending into the left frontal lobe. Coronal T1 contrast-enhanced MR sequences demonstrate intense, heterogeneous enhancement of the mass. </a:t>
            </a:r>
          </a:p>
          <a:p>
            <a:pPr algn="just"/>
            <a:endParaRPr lang="en-US" dirty="0" smtClean="0">
              <a:latin typeface="Arial" charset="0"/>
            </a:endParaRPr>
          </a:p>
          <a:p>
            <a:pPr algn="just"/>
            <a:r>
              <a:rPr lang="en-US" b="1" dirty="0" smtClean="0">
                <a:latin typeface="Arial" charset="0"/>
              </a:rPr>
              <a:t>Diagnosis</a:t>
            </a:r>
            <a:r>
              <a:rPr lang="en-US" dirty="0" smtClean="0">
                <a:latin typeface="Arial" charset="0"/>
              </a:rPr>
              <a:t>: </a:t>
            </a:r>
            <a:r>
              <a:rPr lang="en-US" dirty="0" err="1" smtClean="0">
                <a:latin typeface="Arial" charset="0"/>
              </a:rPr>
              <a:t>Subependymal</a:t>
            </a:r>
            <a:r>
              <a:rPr lang="en-US" dirty="0" smtClean="0">
                <a:latin typeface="Arial" charset="0"/>
              </a:rPr>
              <a:t> giant cell </a:t>
            </a:r>
            <a:r>
              <a:rPr lang="en-US" dirty="0" err="1" smtClean="0">
                <a:latin typeface="Arial" charset="0"/>
              </a:rPr>
              <a:t>astrocytoma</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A </a:t>
            </a:r>
            <a:r>
              <a:rPr lang="en-US" dirty="0" err="1" smtClean="0">
                <a:latin typeface="Arial" charset="0"/>
              </a:rPr>
              <a:t>sagittal</a:t>
            </a:r>
            <a:r>
              <a:rPr lang="en-US" dirty="0" smtClean="0">
                <a:latin typeface="Arial" charset="0"/>
              </a:rPr>
              <a:t> T1-weighted MRI  shows a large posterior </a:t>
            </a:r>
            <a:r>
              <a:rPr lang="en-US" dirty="0" err="1" smtClean="0">
                <a:latin typeface="Arial" charset="0"/>
              </a:rPr>
              <a:t>fossa</a:t>
            </a:r>
            <a:r>
              <a:rPr lang="en-US" dirty="0" smtClean="0">
                <a:latin typeface="Arial" charset="0"/>
              </a:rPr>
              <a:t> cyst. The </a:t>
            </a:r>
            <a:r>
              <a:rPr lang="en-US" dirty="0" err="1" smtClean="0">
                <a:latin typeface="Arial" charset="0"/>
              </a:rPr>
              <a:t>hypoplastic</a:t>
            </a:r>
            <a:r>
              <a:rPr lang="en-US" dirty="0" smtClean="0">
                <a:latin typeface="Arial" charset="0"/>
              </a:rPr>
              <a:t> </a:t>
            </a:r>
            <a:r>
              <a:rPr lang="en-US" dirty="0" err="1" smtClean="0">
                <a:latin typeface="Arial" charset="0"/>
              </a:rPr>
              <a:t>vermis</a:t>
            </a:r>
            <a:r>
              <a:rPr lang="en-US" dirty="0" smtClean="0">
                <a:latin typeface="Arial" charset="0"/>
              </a:rPr>
              <a:t> is </a:t>
            </a:r>
            <a:r>
              <a:rPr lang="en-US" dirty="0" err="1" smtClean="0">
                <a:latin typeface="Arial" charset="0"/>
              </a:rPr>
              <a:t>everted</a:t>
            </a:r>
            <a:r>
              <a:rPr lang="en-US" dirty="0" smtClean="0">
                <a:latin typeface="Arial" charset="0"/>
              </a:rPr>
              <a:t> over the posterior </a:t>
            </a:r>
            <a:r>
              <a:rPr lang="en-US" dirty="0" err="1" smtClean="0">
                <a:latin typeface="Arial" charset="0"/>
              </a:rPr>
              <a:t>fossa</a:t>
            </a:r>
            <a:r>
              <a:rPr lang="en-US" dirty="0" smtClean="0">
                <a:latin typeface="Arial" charset="0"/>
              </a:rPr>
              <a:t> cyst (long arrow). The </a:t>
            </a:r>
            <a:r>
              <a:rPr lang="en-US" dirty="0" err="1" smtClean="0">
                <a:latin typeface="Arial" charset="0"/>
              </a:rPr>
              <a:t>cerebellar</a:t>
            </a:r>
            <a:r>
              <a:rPr lang="en-US" dirty="0" smtClean="0">
                <a:latin typeface="Arial" charset="0"/>
              </a:rPr>
              <a:t> hemispheres and brainstem (b) are </a:t>
            </a:r>
            <a:r>
              <a:rPr lang="en-US" dirty="0" err="1" smtClean="0">
                <a:latin typeface="Arial" charset="0"/>
              </a:rPr>
              <a:t>hypoplastic</a:t>
            </a:r>
            <a:r>
              <a:rPr lang="en-US" dirty="0" smtClean="0">
                <a:latin typeface="Arial" charset="0"/>
              </a:rPr>
              <a:t>. Thinned occipital </a:t>
            </a:r>
            <a:r>
              <a:rPr lang="en-US" dirty="0" err="1" smtClean="0">
                <a:latin typeface="Arial" charset="0"/>
              </a:rPr>
              <a:t>squama</a:t>
            </a:r>
            <a:r>
              <a:rPr lang="en-US" dirty="0" smtClean="0">
                <a:latin typeface="Arial" charset="0"/>
              </a:rPr>
              <a:t> is seen (arrowheads).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An axial T1-weighted MRI  showing </a:t>
            </a:r>
            <a:r>
              <a:rPr lang="en-US" dirty="0" err="1" smtClean="0">
                <a:latin typeface="Arial" charset="0"/>
              </a:rPr>
              <a:t>ventriculomegaly</a:t>
            </a:r>
            <a:r>
              <a:rPr lang="en-US" dirty="0" smtClean="0">
                <a:latin typeface="Arial" charset="0"/>
              </a:rPr>
              <a:t> and a superiorly displaced posterior </a:t>
            </a:r>
            <a:r>
              <a:rPr lang="en-US" dirty="0" err="1" smtClean="0">
                <a:latin typeface="Arial" charset="0"/>
              </a:rPr>
              <a:t>fossa</a:t>
            </a:r>
            <a:r>
              <a:rPr lang="en-US" dirty="0" smtClean="0">
                <a:latin typeface="Arial" charset="0"/>
              </a:rPr>
              <a:t> cyst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MRI </a:t>
            </a:r>
            <a:r>
              <a:rPr lang="en-US" sz="1200" dirty="0" err="1" smtClean="0">
                <a:latin typeface="Arial" charset="0"/>
              </a:rPr>
              <a:t>sagittal</a:t>
            </a:r>
            <a:r>
              <a:rPr lang="en-US" sz="1200" dirty="0" smtClean="0">
                <a:latin typeface="Arial" charset="0"/>
              </a:rPr>
              <a:t> view showing Aqueduct </a:t>
            </a:r>
            <a:r>
              <a:rPr lang="en-US" sz="1200" dirty="0" err="1" smtClean="0">
                <a:latin typeface="Arial" charset="0"/>
              </a:rPr>
              <a:t>Stenosis</a:t>
            </a:r>
            <a:r>
              <a:rPr lang="en-US" sz="1200" dirty="0" smtClean="0">
                <a:latin typeface="Arial" charset="0"/>
              </a:rPr>
              <a:t> causing Hydrocephalus</a:t>
            </a: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charset="0"/>
              </a:rPr>
              <a:t>Non contrast CT of the brain demonstrates marked hydrocephalus involving the lateral and third ventricles but sparing the fourth ventricle. .</a:t>
            </a:r>
          </a:p>
          <a:p>
            <a:endParaRPr lang="en-US" dirty="0"/>
          </a:p>
        </p:txBody>
      </p:sp>
      <p:sp>
        <p:nvSpPr>
          <p:cNvPr id="4" name="Slide Number Placeholder 3"/>
          <p:cNvSpPr>
            <a:spLocks noGrp="1"/>
          </p:cNvSpPr>
          <p:nvPr>
            <p:ph type="sldNum" sz="quarter" idx="10"/>
          </p:nvPr>
        </p:nvSpPr>
        <p:spPr/>
        <p:txBody>
          <a:bodyPr/>
          <a:lstStyle/>
          <a:p>
            <a:pPr>
              <a:defRPr/>
            </a:pPr>
            <a:fld id="{EDB56AD2-AB76-4340-A3A4-C82B36E38FFB}" type="slidenum">
              <a:rPr lang="en-US" smtClean="0"/>
              <a:pPr>
                <a:defRPr/>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AB75746D-D559-4913-BF1C-9361DFB2AFAD}" type="datetime1">
              <a:rPr lang="en-US"/>
              <a:pPr>
                <a:defRPr/>
              </a:pPr>
              <a:t>05-Aug-16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ECC685D-F6B8-466C-BC90-4813E13FAE21}" type="slidenum">
              <a:rPr lang="en-US"/>
              <a:pPr>
                <a:defRPr/>
              </a:pPr>
              <a:t>‹#›</a:t>
            </a:fld>
            <a:endParaRPr lang="en-US"/>
          </a:p>
        </p:txBody>
      </p:sp>
    </p:spTree>
    <p:extLst>
      <p:ext uri="{BB962C8B-B14F-4D97-AF65-F5344CB8AC3E}">
        <p14:creationId xmlns:p14="http://schemas.microsoft.com/office/powerpoint/2010/main" xmlns="" val="23844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FB30DAB-B1C2-45A1-86A8-CE4CA73B359A}" type="datetime1">
              <a:rPr lang="en-US"/>
              <a:pPr>
                <a:defRPr/>
              </a:pPr>
              <a:t>05-Aug-16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4E6730-AC08-494E-8793-9E9E5B10B170}" type="slidenum">
              <a:rPr lang="en-US"/>
              <a:pPr>
                <a:defRPr/>
              </a:pPr>
              <a:t>‹#›</a:t>
            </a:fld>
            <a:endParaRPr lang="en-US"/>
          </a:p>
        </p:txBody>
      </p:sp>
    </p:spTree>
    <p:extLst>
      <p:ext uri="{BB962C8B-B14F-4D97-AF65-F5344CB8AC3E}">
        <p14:creationId xmlns:p14="http://schemas.microsoft.com/office/powerpoint/2010/main" xmlns="" val="312463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88CC5D3-B57D-4B1E-9A10-2B86B1034279}" type="datetime1">
              <a:rPr lang="en-US"/>
              <a:pPr>
                <a:defRPr/>
              </a:pPr>
              <a:t>05-Aug-16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3CD6A6-63F9-430B-93EC-5FF84AABFCEA}" type="slidenum">
              <a:rPr lang="en-US"/>
              <a:pPr>
                <a:defRPr/>
              </a:pPr>
              <a:t>‹#›</a:t>
            </a:fld>
            <a:endParaRPr lang="en-US"/>
          </a:p>
        </p:txBody>
      </p:sp>
    </p:spTree>
    <p:extLst>
      <p:ext uri="{BB962C8B-B14F-4D97-AF65-F5344CB8AC3E}">
        <p14:creationId xmlns:p14="http://schemas.microsoft.com/office/powerpoint/2010/main" xmlns="" val="35259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ctr">
            <a:normAutofit/>
          </a:bodyPr>
          <a:lstStyle>
            <a:lvl1pPr algn="ctr">
              <a:defRPr sz="4000" b="1">
                <a:solidFill>
                  <a:srgbClr val="FFC000"/>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76400"/>
            <a:ext cx="8229600" cy="4648200"/>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100">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E6162E-E076-4C7D-BB76-80624A87E926}" type="datetime1">
              <a:rPr lang="en-US"/>
              <a:pPr>
                <a:defRPr/>
              </a:pPr>
              <a:t>05-Aug-16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200" smtClean="0">
                <a:solidFill>
                  <a:schemeClr val="tx1"/>
                </a:solidFill>
                <a:latin typeface="Arial" pitchFamily="34" charset="0"/>
                <a:cs typeface="Arial" pitchFamily="34" charset="0"/>
              </a:defRPr>
            </a:lvl1pPr>
          </a:lstStyle>
          <a:p>
            <a:pPr>
              <a:defRPr/>
            </a:pPr>
            <a:fld id="{FE612CDB-EFC4-4144-9984-65CFD026C939}" type="slidenum">
              <a:rPr lang="en-US"/>
              <a:pPr>
                <a:defRPr/>
              </a:pPr>
              <a:t>‹#›</a:t>
            </a:fld>
            <a:endParaRPr lang="en-US" dirty="0"/>
          </a:p>
        </p:txBody>
      </p:sp>
    </p:spTree>
    <p:extLst>
      <p:ext uri="{BB962C8B-B14F-4D97-AF65-F5344CB8AC3E}">
        <p14:creationId xmlns:p14="http://schemas.microsoft.com/office/powerpoint/2010/main" xmlns="" val="42886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3128E8F2-B461-447A-B58D-B2F91EE8ECFF}" type="datetime1">
              <a:rPr lang="en-US"/>
              <a:pPr>
                <a:defRPr/>
              </a:pPr>
              <a:t>05-Aug-16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85931BE-9927-4C6A-8E6D-A1C268593621}" type="slidenum">
              <a:rPr lang="en-US"/>
              <a:pPr>
                <a:defRPr/>
              </a:pPr>
              <a:t>‹#›</a:t>
            </a:fld>
            <a:endParaRPr lang="en-US"/>
          </a:p>
        </p:txBody>
      </p:sp>
    </p:spTree>
    <p:extLst>
      <p:ext uri="{BB962C8B-B14F-4D97-AF65-F5344CB8AC3E}">
        <p14:creationId xmlns:p14="http://schemas.microsoft.com/office/powerpoint/2010/main" xmlns="" val="340849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E71DBB0-EFD1-4FF5-93E8-EAAF478DE233}" type="datetime1">
              <a:rPr lang="en-US"/>
              <a:pPr>
                <a:defRPr/>
              </a:pPr>
              <a:t>05-Aug-16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8FF7BF1-B530-4BB4-AEC4-A4B6A3A763ED}" type="slidenum">
              <a:rPr lang="en-US"/>
              <a:pPr>
                <a:defRPr/>
              </a:pPr>
              <a:t>‹#›</a:t>
            </a:fld>
            <a:endParaRPr lang="en-US"/>
          </a:p>
        </p:txBody>
      </p:sp>
    </p:spTree>
    <p:extLst>
      <p:ext uri="{BB962C8B-B14F-4D97-AF65-F5344CB8AC3E}">
        <p14:creationId xmlns:p14="http://schemas.microsoft.com/office/powerpoint/2010/main" xmlns="" val="103166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636A28E-5B7A-4CDC-982B-7599921DFE73}" type="datetime1">
              <a:rPr lang="en-US"/>
              <a:pPr>
                <a:defRPr/>
              </a:pPr>
              <a:t>05-Aug-16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058A30B-5D2A-41B4-9DAD-6E4D27F0E27A}" type="slidenum">
              <a:rPr lang="en-US"/>
              <a:pPr>
                <a:defRPr/>
              </a:pPr>
              <a:t>‹#›</a:t>
            </a:fld>
            <a:endParaRPr lang="en-US"/>
          </a:p>
        </p:txBody>
      </p:sp>
    </p:spTree>
    <p:extLst>
      <p:ext uri="{BB962C8B-B14F-4D97-AF65-F5344CB8AC3E}">
        <p14:creationId xmlns:p14="http://schemas.microsoft.com/office/powerpoint/2010/main" xmlns="" val="295683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D384D8-92A9-4A7E-AEEA-FEB4CAF81C42}" type="datetime1">
              <a:rPr lang="en-US"/>
              <a:pPr>
                <a:defRPr/>
              </a:pPr>
              <a:t>05-Aug-16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EEA4207-D6BD-4E82-8123-8E8F4068B84A}" type="slidenum">
              <a:rPr lang="en-US"/>
              <a:pPr>
                <a:defRPr/>
              </a:pPr>
              <a:t>‹#›</a:t>
            </a:fld>
            <a:endParaRPr lang="en-US"/>
          </a:p>
        </p:txBody>
      </p:sp>
    </p:spTree>
    <p:extLst>
      <p:ext uri="{BB962C8B-B14F-4D97-AF65-F5344CB8AC3E}">
        <p14:creationId xmlns:p14="http://schemas.microsoft.com/office/powerpoint/2010/main" xmlns="" val="3215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8996952-927E-4110-87BF-98B213E3A63D}" type="datetime1">
              <a:rPr lang="en-US"/>
              <a:pPr>
                <a:defRPr/>
              </a:pPr>
              <a:t>05-Aug-16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E09258-EC3B-4012-B2FA-6DFFA2794941}" type="slidenum">
              <a:rPr lang="en-US"/>
              <a:pPr>
                <a:defRPr/>
              </a:pPr>
              <a:t>‹#›</a:t>
            </a:fld>
            <a:endParaRPr lang="en-US"/>
          </a:p>
        </p:txBody>
      </p:sp>
    </p:spTree>
    <p:extLst>
      <p:ext uri="{BB962C8B-B14F-4D97-AF65-F5344CB8AC3E}">
        <p14:creationId xmlns:p14="http://schemas.microsoft.com/office/powerpoint/2010/main" xmlns="" val="207532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39CA9D8-311B-4D50-A794-C2D8AFCE75F5}" type="datetime1">
              <a:rPr lang="en-US"/>
              <a:pPr>
                <a:defRPr/>
              </a:pPr>
              <a:t>05-Aug-16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2AD33D4-3337-4936-BEF9-6EA32568BE59}" type="slidenum">
              <a:rPr lang="en-US"/>
              <a:pPr>
                <a:defRPr/>
              </a:pPr>
              <a:t>‹#›</a:t>
            </a:fld>
            <a:endParaRPr lang="en-US"/>
          </a:p>
        </p:txBody>
      </p:sp>
    </p:spTree>
    <p:extLst>
      <p:ext uri="{BB962C8B-B14F-4D97-AF65-F5344CB8AC3E}">
        <p14:creationId xmlns:p14="http://schemas.microsoft.com/office/powerpoint/2010/main" xmlns="" val="137002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C7E7704-3318-4796-98C0-09F5E9F48FF6}" type="datetime1">
              <a:rPr lang="en-US"/>
              <a:pPr>
                <a:defRPr/>
              </a:pPr>
              <a:t>05-Aug-16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17CDD3E-2CA2-4D86-A625-4ED5C767AA8A}" type="slidenum">
              <a:rPr lang="en-US"/>
              <a:pPr>
                <a:defRPr/>
              </a:pPr>
              <a:t>‹#›</a:t>
            </a:fld>
            <a:endParaRPr lang="en-US"/>
          </a:p>
        </p:txBody>
      </p:sp>
    </p:spTree>
    <p:extLst>
      <p:ext uri="{BB962C8B-B14F-4D97-AF65-F5344CB8AC3E}">
        <p14:creationId xmlns:p14="http://schemas.microsoft.com/office/powerpoint/2010/main" xmlns="" val="6686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DCF888A-F461-439D-BEA0-4766B9A466D2}" type="datetime1">
              <a:rPr lang="en-US"/>
              <a:pPr>
                <a:defRPr/>
              </a:pPr>
              <a:t>05-Aug-16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64C8188-9466-4036-8475-485F136D928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dk1" tx1="lt1" bg2="dk2" tx2="lt2" accent1="accent1" accent2="accent2" accent3="accent3" accent4="accent4" accent5="accent5" accent6="accent6" hlink="hlink" folHlink="folHlink"/>
  <p:sldLayoutIdLst>
    <p:sldLayoutId id="2147483818" r:id="rId1"/>
    <p:sldLayoutId id="2147483827" r:id="rId2"/>
    <p:sldLayoutId id="2147483819" r:id="rId3"/>
    <p:sldLayoutId id="2147483820" r:id="rId4"/>
    <p:sldLayoutId id="2147483821" r:id="rId5"/>
    <p:sldLayoutId id="2147483822" r:id="rId6"/>
    <p:sldLayoutId id="2147483823" r:id="rId7"/>
    <p:sldLayoutId id="2147483824" r:id="rId8"/>
    <p:sldLayoutId id="2147483828" r:id="rId9"/>
    <p:sldLayoutId id="2147483825" r:id="rId10"/>
    <p:sldLayoutId id="2147483826" r:id="rId11"/>
  </p:sldLayoutIdLst>
  <p:hf hdr="0" ft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7F8FA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7F8FA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4A66A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1852613"/>
            <a:ext cx="8610600" cy="1042987"/>
          </a:xfrm>
        </p:spPr>
        <p:txBody>
          <a:bodyPr/>
          <a:lstStyle/>
          <a:p>
            <a:r>
              <a:rPr lang="en-US" sz="4400" dirty="0" smtClean="0">
                <a:latin typeface="Arial" charset="0"/>
                <a:cs typeface="Arial" charset="0"/>
              </a:rPr>
              <a:t>HYDROCEPHALUS</a:t>
            </a:r>
          </a:p>
        </p:txBody>
      </p:sp>
      <p:sp>
        <p:nvSpPr>
          <p:cNvPr id="5123" name="Title 1"/>
          <p:cNvSpPr txBox="1">
            <a:spLocks/>
          </p:cNvSpPr>
          <p:nvPr/>
        </p:nvSpPr>
        <p:spPr bwMode="auto">
          <a:xfrm>
            <a:off x="838200" y="4460875"/>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lnSpc>
                <a:spcPct val="150000"/>
              </a:lnSpc>
            </a:pPr>
            <a:r>
              <a:rPr lang="en-US" sz="3200" b="1" dirty="0" smtClean="0">
                <a:latin typeface="Arial" charset="0"/>
              </a:rPr>
              <a:t>			Dr Sagar M </a:t>
            </a:r>
            <a:r>
              <a:rPr lang="en-US" sz="3200" b="1" dirty="0" smtClean="0">
                <a:latin typeface="Arial" charset="0"/>
              </a:rPr>
              <a:t>Raul</a:t>
            </a:r>
          </a:p>
          <a:p>
            <a:pPr algn="r">
              <a:lnSpc>
                <a:spcPct val="150000"/>
              </a:lnSpc>
            </a:pPr>
            <a:r>
              <a:rPr lang="en-US" sz="3200" b="1" dirty="0" smtClean="0">
                <a:latin typeface="Arial" charset="0"/>
              </a:rPr>
              <a:t>Guide </a:t>
            </a:r>
            <a:r>
              <a:rPr lang="en-US" sz="3200" b="1" dirty="0" smtClean="0">
                <a:latin typeface="Arial" charset="0"/>
              </a:rPr>
              <a:t>: Dr S </a:t>
            </a:r>
            <a:r>
              <a:rPr lang="en-US" sz="3200" b="1" dirty="0" err="1" smtClean="0">
                <a:latin typeface="Arial" charset="0"/>
              </a:rPr>
              <a:t>S</a:t>
            </a:r>
            <a:r>
              <a:rPr lang="en-US" sz="3200" b="1" dirty="0" smtClean="0">
                <a:latin typeface="Arial" charset="0"/>
              </a:rPr>
              <a:t> </a:t>
            </a:r>
            <a:r>
              <a:rPr lang="en-US" sz="3200" b="1" dirty="0" err="1" smtClean="0">
                <a:latin typeface="Arial" charset="0"/>
              </a:rPr>
              <a:t>Pawar</a:t>
            </a:r>
            <a:r>
              <a:rPr lang="en-US" sz="3200" b="1" dirty="0" smtClean="0">
                <a:latin typeface="Arial" charset="0"/>
              </a:rPr>
              <a:t> </a:t>
            </a:r>
            <a:r>
              <a:rPr lang="en-US" sz="3200" b="1" dirty="0" smtClean="0">
                <a:latin typeface="Arial" charset="0"/>
              </a:rPr>
              <a:t>Madam</a:t>
            </a:r>
            <a:r>
              <a:rPr lang="en-US" sz="3200" b="1" dirty="0" smtClean="0">
                <a:latin typeface="Arial" charset="0"/>
              </a:rPr>
              <a:t>. </a:t>
            </a:r>
            <a:endParaRPr lang="en-US" sz="3200" b="1" dirty="0">
              <a:latin typeface="Arial" charset="0"/>
            </a:endParaRPr>
          </a:p>
        </p:txBody>
      </p:sp>
      <p:sp>
        <p:nvSpPr>
          <p:cNvPr id="5124" name="Slide Number Placeholder 4"/>
          <p:cNvSpPr>
            <a:spLocks noGrp="1"/>
          </p:cNvSpPr>
          <p:nvPr>
            <p:ph type="sldNum" sz="quarter" idx="12"/>
          </p:nvPr>
        </p:nvSpPr>
        <p:spPr bwMode="auto">
          <a:xfrm>
            <a:off x="8229600" y="6324600"/>
            <a:ext cx="762000"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fontAlgn="base">
              <a:spcBef>
                <a:spcPct val="0"/>
              </a:spcBef>
              <a:spcAft>
                <a:spcPct val="0"/>
              </a:spcAft>
            </a:pPr>
            <a:fld id="{C81BC710-1998-4CDA-AC26-F83629A56B13}" type="slidenum">
              <a:rPr lang="en-US">
                <a:latin typeface="Arial" charset="0"/>
                <a:cs typeface="Arial" charset="0"/>
              </a:rPr>
              <a:pPr algn="ctr" fontAlgn="base">
                <a:spcBef>
                  <a:spcPct val="0"/>
                </a:spcBef>
                <a:spcAft>
                  <a:spcPct val="0"/>
                </a:spcAft>
              </a:pPr>
              <a:t>1</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l="11774" r="11102" b="21099"/>
          <a:stretch>
            <a:fillRect/>
          </a:stretch>
        </p:blipFill>
        <p:spPr>
          <a:xfrm>
            <a:off x="1905000" y="1524000"/>
            <a:ext cx="5410200" cy="4150672"/>
          </a:xfrm>
        </p:spPr>
      </p:pic>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679D0D7-3689-4226-93C6-84FEA7430BD9}" type="slidenum">
              <a:rPr lang="en-US">
                <a:latin typeface="Arial" charset="0"/>
                <a:cs typeface="Arial" charset="0"/>
              </a:rPr>
              <a:pPr fontAlgn="base">
                <a:spcBef>
                  <a:spcPct val="0"/>
                </a:spcBef>
                <a:spcAft>
                  <a:spcPct val="0"/>
                </a:spcAft>
              </a:pPr>
              <a:t>10</a:t>
            </a:fld>
            <a:endParaRPr lang="en-US">
              <a:latin typeface="Arial" charset="0"/>
              <a:cs typeface="Arial" charset="0"/>
            </a:endParaRPr>
          </a:p>
        </p:txBody>
      </p:sp>
      <p:sp>
        <p:nvSpPr>
          <p:cNvPr id="14340" name="Title 1"/>
          <p:cNvSpPr>
            <a:spLocks noGrp="1"/>
          </p:cNvSpPr>
          <p:nvPr>
            <p:ph type="title"/>
          </p:nvPr>
        </p:nvSpPr>
        <p:spPr/>
        <p:txBody>
          <a:bodyPr/>
          <a:lstStyle/>
          <a:p>
            <a:pPr algn="l"/>
            <a:r>
              <a:rPr lang="en-US" dirty="0" smtClean="0">
                <a:latin typeface="Arial" charset="0"/>
                <a:cs typeface="Arial" charset="0"/>
              </a:rPr>
              <a:t>            Circulation of CSF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905000"/>
            <a:ext cx="8229600" cy="4648200"/>
          </a:xfrm>
        </p:spPr>
        <p:txBody>
          <a:bodyPr/>
          <a:lstStyle/>
          <a:p>
            <a:pPr algn="just"/>
            <a:r>
              <a:rPr lang="en-US" smtClean="0">
                <a:latin typeface="Arial" charset="0"/>
                <a:cs typeface="Arial" charset="0"/>
              </a:rPr>
              <a:t>The balance between production and absorption of CSF is critically important. Because CSF is made continuously, medical conditions that block its normal flow or absorption will result in an over-accumulation of CSF.  The resulting pressure of the fluid against brain tissue is what causes Hydrocephalus.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C355686-FADB-41C1-B11F-EA1FDC4C22AF}" type="slidenum">
              <a:rPr lang="en-US">
                <a:latin typeface="Arial" charset="0"/>
                <a:cs typeface="Arial" charset="0"/>
              </a:rPr>
              <a:pPr fontAlgn="base">
                <a:spcBef>
                  <a:spcPct val="0"/>
                </a:spcBef>
                <a:spcAft>
                  <a:spcPct val="0"/>
                </a:spcAft>
              </a:pPr>
              <a:t>11</a:t>
            </a:fld>
            <a:endParaRPr lang="en-US">
              <a:latin typeface="Arial" charset="0"/>
              <a:cs typeface="Arial" charset="0"/>
            </a:endParaRPr>
          </a:p>
        </p:txBody>
      </p:sp>
      <p:sp>
        <p:nvSpPr>
          <p:cNvPr id="15364" name="Title 1"/>
          <p:cNvSpPr>
            <a:spLocks noGrp="1"/>
          </p:cNvSpPr>
          <p:nvPr>
            <p:ph type="title"/>
          </p:nvPr>
        </p:nvSpPr>
        <p:spPr>
          <a:xfrm>
            <a:off x="533400" y="533400"/>
            <a:ext cx="8229600" cy="1143000"/>
          </a:xfrm>
        </p:spPr>
        <p:txBody>
          <a:bodyPr/>
          <a:lstStyle/>
          <a:p>
            <a:r>
              <a:rPr lang="en-US" smtClean="0">
                <a:latin typeface="Arial" charset="0"/>
                <a:cs typeface="Arial" charset="0"/>
              </a:rPr>
              <a:t>Cause of Hydrocephalus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r>
              <a:rPr lang="en-US" smtClean="0">
                <a:latin typeface="Arial" charset="0"/>
                <a:cs typeface="Arial" charset="0"/>
              </a:rPr>
              <a:t>Causes of Hydrocephalus</a:t>
            </a:r>
          </a:p>
        </p:txBody>
      </p:sp>
      <p:pic>
        <p:nvPicPr>
          <p:cNvPr id="16387"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l="4395" t="5962" r="2608" b="15350"/>
          <a:stretch>
            <a:fillRect/>
          </a:stretch>
        </p:blipFill>
        <p:spPr>
          <a:xfrm>
            <a:off x="277813" y="1295400"/>
            <a:ext cx="8610600" cy="5464175"/>
          </a:xfrm>
        </p:spPr>
      </p:pic>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FB9B642-5ED6-4285-BC2C-19AE2A0D2A5C}" type="slidenum">
              <a:rPr lang="en-US">
                <a:latin typeface="Arial" charset="0"/>
                <a:cs typeface="Arial" charset="0"/>
              </a:rPr>
              <a:pPr fontAlgn="base">
                <a:spcBef>
                  <a:spcPct val="0"/>
                </a:spcBef>
                <a:spcAft>
                  <a:spcPct val="0"/>
                </a:spcAft>
              </a:pPr>
              <a:t>12</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latin typeface="Arial" charset="0"/>
                <a:cs typeface="Arial" charset="0"/>
              </a:rPr>
              <a:t>Types of Hydrocephalus</a:t>
            </a:r>
          </a:p>
        </p:txBody>
      </p:sp>
      <p:sp>
        <p:nvSpPr>
          <p:cNvPr id="3" name="Content Placeholder 2"/>
          <p:cNvSpPr>
            <a:spLocks noGrp="1"/>
          </p:cNvSpPr>
          <p:nvPr>
            <p:ph idx="1"/>
          </p:nvPr>
        </p:nvSpPr>
        <p:spPr>
          <a:xfrm>
            <a:off x="457200" y="1752600"/>
            <a:ext cx="8229600" cy="4648200"/>
          </a:xfrm>
        </p:spPr>
        <p:txBody>
          <a:bodyPr>
            <a:normAutofit/>
          </a:bodyPr>
          <a:lstStyle/>
          <a:p>
            <a:pPr marL="274320" indent="-274320" fontAlgn="auto">
              <a:spcAft>
                <a:spcPts val="0"/>
              </a:spcAft>
              <a:buClr>
                <a:schemeClr val="accent3"/>
              </a:buClr>
              <a:buFont typeface="Wingdings 2"/>
              <a:buChar char=""/>
              <a:defRPr/>
            </a:pPr>
            <a:endParaRPr lang="en-US" sz="1600" dirty="0"/>
          </a:p>
          <a:p>
            <a:pPr marL="640080" lvl="1" indent="-246888" fontAlgn="auto">
              <a:spcAft>
                <a:spcPts val="0"/>
              </a:spcAft>
              <a:buFont typeface="Wingdings 2"/>
              <a:buChar char=""/>
              <a:defRPr/>
            </a:pPr>
            <a:r>
              <a:rPr lang="en-US" dirty="0"/>
              <a:t>Congenital hydrocephalus</a:t>
            </a:r>
          </a:p>
          <a:p>
            <a:pPr marL="640080" lvl="1" indent="-246888" fontAlgn="auto">
              <a:spcAft>
                <a:spcPts val="0"/>
              </a:spcAft>
              <a:buFont typeface="Wingdings 2"/>
              <a:buChar char=""/>
              <a:defRPr/>
            </a:pPr>
            <a:r>
              <a:rPr lang="en-US" dirty="0"/>
              <a:t>Acquired hydrocephalus</a:t>
            </a:r>
          </a:p>
          <a:p>
            <a:pPr marL="640080" lvl="1" indent="-246888" fontAlgn="auto">
              <a:spcAft>
                <a:spcPts val="0"/>
              </a:spcAft>
              <a:buFont typeface="Wingdings 2"/>
              <a:buChar char=""/>
              <a:defRPr/>
            </a:pPr>
            <a:r>
              <a:rPr lang="en-US" dirty="0" smtClean="0"/>
              <a:t>Acute hydrocephalus</a:t>
            </a:r>
          </a:p>
          <a:p>
            <a:pPr marL="640080" lvl="1" indent="-246888" fontAlgn="auto">
              <a:spcAft>
                <a:spcPts val="0"/>
              </a:spcAft>
              <a:buFont typeface="Wingdings 2"/>
              <a:buChar char=""/>
              <a:defRPr/>
            </a:pPr>
            <a:r>
              <a:rPr lang="en-US" dirty="0" smtClean="0"/>
              <a:t>Chronic </a:t>
            </a:r>
            <a:r>
              <a:rPr lang="en-US" dirty="0" err="1" smtClean="0"/>
              <a:t>hydrocepahlus</a:t>
            </a:r>
            <a:endParaRPr lang="en-US" dirty="0" smtClean="0"/>
          </a:p>
          <a:p>
            <a:pPr marL="640080" lvl="1" indent="-246888" fontAlgn="auto">
              <a:spcAft>
                <a:spcPts val="0"/>
              </a:spcAft>
              <a:buFont typeface="Wingdings 2"/>
              <a:buChar char=""/>
              <a:defRPr/>
            </a:pPr>
            <a:r>
              <a:rPr lang="en-US" dirty="0" err="1" smtClean="0"/>
              <a:t>Extraventricular</a:t>
            </a:r>
            <a:r>
              <a:rPr lang="en-US" dirty="0" smtClean="0"/>
              <a:t> (Communicating) hydrocephalus</a:t>
            </a:r>
            <a:endParaRPr lang="en-US" dirty="0"/>
          </a:p>
          <a:p>
            <a:pPr marL="640080" lvl="1" indent="-246888" fontAlgn="auto">
              <a:spcAft>
                <a:spcPts val="0"/>
              </a:spcAft>
              <a:buFont typeface="Wingdings 2"/>
              <a:buChar char=""/>
              <a:defRPr/>
            </a:pPr>
            <a:r>
              <a:rPr lang="en-US" dirty="0" err="1" smtClean="0"/>
              <a:t>Intraventricular</a:t>
            </a:r>
            <a:r>
              <a:rPr lang="en-US" dirty="0" smtClean="0"/>
              <a:t> hydrocephalus</a:t>
            </a:r>
          </a:p>
          <a:p>
            <a:pPr marL="640080" lvl="1" indent="-246888" fontAlgn="auto">
              <a:spcAft>
                <a:spcPts val="0"/>
              </a:spcAft>
              <a:buNone/>
              <a:defRPr/>
            </a:pPr>
            <a:endParaRPr lang="en-US" dirty="0"/>
          </a:p>
          <a:p>
            <a:pPr marL="393192" lvl="1" indent="0" fontAlgn="auto">
              <a:spcAft>
                <a:spcPts val="0"/>
              </a:spcAft>
              <a:buFont typeface="Wingdings 2"/>
              <a:buNone/>
              <a:defRPr/>
            </a:pPr>
            <a:endParaRPr lang="en-US" dirty="0"/>
          </a:p>
          <a:p>
            <a:pPr marL="274320" indent="-274320" fontAlgn="auto">
              <a:spcAft>
                <a:spcPts val="0"/>
              </a:spcAft>
              <a:buClr>
                <a:schemeClr val="accent3"/>
              </a:buClr>
              <a:buFont typeface="Wingdings 2"/>
              <a:buChar char=""/>
              <a:defRPr/>
            </a:pPr>
            <a:endParaRPr lang="en-US" dirty="0"/>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558C9B1-CA89-4B37-827C-994F9202CCCD}" type="slidenum">
              <a:rPr lang="en-US">
                <a:latin typeface="Arial" charset="0"/>
                <a:cs typeface="Arial" charset="0"/>
              </a:rPr>
              <a:pPr fontAlgn="base">
                <a:spcBef>
                  <a:spcPct val="0"/>
                </a:spcBef>
                <a:spcAft>
                  <a:spcPct val="0"/>
                </a:spcAft>
              </a:pPr>
              <a:t>13</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latin typeface="Arial" charset="0"/>
                <a:cs typeface="Arial" charset="0"/>
              </a:rPr>
              <a:t>Congenital Hydrocephalus</a:t>
            </a:r>
          </a:p>
        </p:txBody>
      </p:sp>
      <p:sp>
        <p:nvSpPr>
          <p:cNvPr id="18435" name="Content Placeholder 2"/>
          <p:cNvSpPr>
            <a:spLocks noGrp="1"/>
          </p:cNvSpPr>
          <p:nvPr>
            <p:ph idx="1"/>
          </p:nvPr>
        </p:nvSpPr>
        <p:spPr/>
        <p:txBody>
          <a:bodyPr/>
          <a:lstStyle/>
          <a:p>
            <a:r>
              <a:rPr lang="en-US" smtClean="0">
                <a:latin typeface="Arial" charset="0"/>
                <a:cs typeface="Arial" charset="0"/>
              </a:rPr>
              <a:t>Congenital hydrocephalus is present at birth and may be caused by environmental influences during fetal development or by genetic factors.</a:t>
            </a:r>
          </a:p>
          <a:p>
            <a:r>
              <a:rPr lang="en-US" smtClean="0">
                <a:latin typeface="Arial" charset="0"/>
                <a:cs typeface="Arial" charset="0"/>
              </a:rPr>
              <a:t>Causes are:</a:t>
            </a:r>
          </a:p>
          <a:p>
            <a:pPr lvl="1"/>
            <a:r>
              <a:rPr lang="en-US" smtClean="0">
                <a:latin typeface="Arial" charset="0"/>
                <a:cs typeface="Arial" charset="0"/>
              </a:rPr>
              <a:t>Aqueduct Stenosis</a:t>
            </a:r>
          </a:p>
          <a:p>
            <a:pPr lvl="1"/>
            <a:r>
              <a:rPr lang="en-US" smtClean="0">
                <a:latin typeface="Arial" charset="0"/>
                <a:cs typeface="Arial" charset="0"/>
              </a:rPr>
              <a:t>Colloid Cyst</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FCD8C6B-960F-4B3D-A0E2-D09AEFDB05DD}" type="slidenum">
              <a:rPr lang="en-US">
                <a:latin typeface="Arial" charset="0"/>
                <a:cs typeface="Arial" charset="0"/>
              </a:rPr>
              <a:pPr fontAlgn="base">
                <a:spcBef>
                  <a:spcPct val="0"/>
                </a:spcBef>
                <a:spcAft>
                  <a:spcPct val="0"/>
                </a:spcAft>
              </a:pPr>
              <a:t>14</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l="13364" t="8916" r="6682" b="11889"/>
          <a:stretch>
            <a:fillRect/>
          </a:stretch>
        </p:blipFill>
        <p:spPr>
          <a:xfrm>
            <a:off x="1836200" y="980403"/>
            <a:ext cx="5970572" cy="4646571"/>
          </a:xfrm>
        </p:spPr>
      </p:pic>
      <p:sp>
        <p:nvSpPr>
          <p:cNvPr id="1945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CBA8D06-5A39-4219-947D-90653D590F1C}" type="slidenum">
              <a:rPr lang="en-US">
                <a:latin typeface="Arial" charset="0"/>
                <a:cs typeface="Arial" charset="0"/>
              </a:rPr>
              <a:pPr fontAlgn="base">
                <a:spcBef>
                  <a:spcPct val="0"/>
                </a:spcBef>
                <a:spcAft>
                  <a:spcPct val="0"/>
                </a:spcAft>
              </a:pPr>
              <a:t>15</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3600" dirty="0" smtClean="0">
                <a:solidFill>
                  <a:srgbClr val="FF0000"/>
                </a:solidFill>
              </a:rPr>
              <a:t>DROOPY / DANGLING CHOROIDS</a:t>
            </a:r>
            <a:r>
              <a:rPr lang="en-US" sz="2800" dirty="0" smtClean="0"/>
              <a:t> : -</a:t>
            </a:r>
            <a:br>
              <a:rPr lang="en-US" sz="2800" dirty="0" smtClean="0"/>
            </a:br>
            <a:r>
              <a:rPr lang="en-US" sz="2800" dirty="0" smtClean="0"/>
              <a:t>In marked hydrocephalus the choroid plexus will no longer lie in parallel fashion,  tethered at foramen of Munro the free choroid will hang / dangle in CSF as it is denser than CSF. </a:t>
            </a:r>
            <a:br>
              <a:rPr lang="en-US" sz="2800" dirty="0" smtClean="0"/>
            </a:br>
            <a:r>
              <a:rPr lang="en-US" sz="2800" dirty="0" smtClean="0"/>
              <a:t/>
            </a:r>
            <a:br>
              <a:rPr lang="en-US" sz="2800" dirty="0" smtClean="0"/>
            </a:br>
            <a:r>
              <a:rPr lang="en-US" sz="2800" dirty="0" smtClean="0"/>
              <a:t/>
            </a:r>
            <a:br>
              <a:rPr lang="en-US" sz="2800" dirty="0" smtClean="0"/>
            </a:br>
            <a:r>
              <a:rPr lang="en-US" sz="3200" dirty="0" smtClean="0">
                <a:solidFill>
                  <a:srgbClr val="FF0000"/>
                </a:solidFill>
              </a:rPr>
              <a:t>VENTRICULOMEGALY</a:t>
            </a:r>
            <a:r>
              <a:rPr lang="en-US" sz="3200" dirty="0" smtClean="0"/>
              <a:t> </a:t>
            </a:r>
            <a:r>
              <a:rPr lang="en-US" sz="2800" dirty="0" smtClean="0"/>
              <a:t>:-</a:t>
            </a:r>
            <a:br>
              <a:rPr lang="en-US" sz="2800" dirty="0" smtClean="0"/>
            </a:br>
            <a:r>
              <a:rPr lang="en-US" sz="2800" dirty="0" smtClean="0"/>
              <a:t/>
            </a:r>
            <a:br>
              <a:rPr lang="en-US" sz="2800" dirty="0" smtClean="0"/>
            </a:br>
            <a:r>
              <a:rPr lang="en-US" sz="2800" dirty="0" smtClean="0"/>
              <a:t>Mild VM – 10 to 12 mm.</a:t>
            </a:r>
            <a:br>
              <a:rPr lang="en-US" sz="2800" dirty="0" smtClean="0"/>
            </a:br>
            <a:r>
              <a:rPr lang="en-US" sz="2800" dirty="0" smtClean="0"/>
              <a:t>Mod VM – 12 to 15 mm.</a:t>
            </a:r>
            <a:br>
              <a:rPr lang="en-US" sz="2800" dirty="0" smtClean="0"/>
            </a:br>
            <a:r>
              <a:rPr lang="en-US" sz="2800" dirty="0" smtClean="0"/>
              <a:t>Severe VM - &gt;15 mm.</a:t>
            </a:r>
            <a:br>
              <a:rPr lang="en-US" sz="2800" dirty="0" smtClean="0"/>
            </a:br>
            <a:endParaRPr lang="en-US" sz="2800" dirty="0"/>
          </a:p>
        </p:txBody>
      </p:sp>
      <p:sp>
        <p:nvSpPr>
          <p:cNvPr id="3" name="Slide Number Placeholder 2"/>
          <p:cNvSpPr>
            <a:spLocks noGrp="1"/>
          </p:cNvSpPr>
          <p:nvPr>
            <p:ph type="sldNum" sz="quarter" idx="12"/>
          </p:nvPr>
        </p:nvSpPr>
        <p:spPr/>
        <p:txBody>
          <a:bodyPr/>
          <a:lstStyle/>
          <a:p>
            <a:pPr>
              <a:defRPr/>
            </a:pPr>
            <a:fld id="{9EEA4207-D6BD-4E82-8123-8E8F4068B84A}" type="slidenum">
              <a:rPr lang="en-US" smtClean="0"/>
              <a:pPr>
                <a:defRPr/>
              </a:pPr>
              <a:t>16</a:t>
            </a:fld>
            <a:endParaRPr lang="en-US"/>
          </a:p>
        </p:txBody>
      </p:sp>
      <p:pic>
        <p:nvPicPr>
          <p:cNvPr id="1026" name="Picture 2" descr="C:\Users\admin\Desktop\hydrocephalus pgp\dangling choroid.jpg"/>
          <p:cNvPicPr>
            <a:picLocks noChangeAspect="1" noChangeArrowheads="1"/>
          </p:cNvPicPr>
          <p:nvPr/>
        </p:nvPicPr>
        <p:blipFill>
          <a:blip r:embed="rId2"/>
          <a:srcRect/>
          <a:stretch>
            <a:fillRect/>
          </a:stretch>
        </p:blipFill>
        <p:spPr bwMode="auto">
          <a:xfrm>
            <a:off x="4419600" y="2971800"/>
            <a:ext cx="4038600" cy="3276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EA4207-D6BD-4E82-8123-8E8F4068B84A}" type="slidenum">
              <a:rPr lang="en-US" smtClean="0"/>
              <a:pPr>
                <a:defRPr/>
              </a:pPr>
              <a:t>17</a:t>
            </a:fld>
            <a:endParaRPr lang="en-US"/>
          </a:p>
        </p:txBody>
      </p:sp>
      <p:pic>
        <p:nvPicPr>
          <p:cNvPr id="2050" name="Picture 2" descr="C:\Users\admin\Desktop\hydrocephalus pgp\dangling cp.jpg"/>
          <p:cNvPicPr>
            <a:picLocks noChangeAspect="1" noChangeArrowheads="1"/>
          </p:cNvPicPr>
          <p:nvPr/>
        </p:nvPicPr>
        <p:blipFill>
          <a:blip r:embed="rId2"/>
          <a:srcRect/>
          <a:stretch>
            <a:fillRect/>
          </a:stretch>
        </p:blipFill>
        <p:spPr bwMode="auto">
          <a:xfrm>
            <a:off x="1143000" y="762000"/>
            <a:ext cx="7010400" cy="55626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Arial" charset="0"/>
                <a:cs typeface="Arial" charset="0"/>
              </a:rPr>
              <a:t>Acquired Hydrocephalus</a:t>
            </a:r>
          </a:p>
        </p:txBody>
      </p:sp>
      <p:sp>
        <p:nvSpPr>
          <p:cNvPr id="20483" name="Content Placeholder 2"/>
          <p:cNvSpPr>
            <a:spLocks noGrp="1"/>
          </p:cNvSpPr>
          <p:nvPr>
            <p:ph idx="1"/>
          </p:nvPr>
        </p:nvSpPr>
        <p:spPr/>
        <p:txBody>
          <a:bodyPr/>
          <a:lstStyle/>
          <a:p>
            <a:r>
              <a:rPr lang="en-US" dirty="0" smtClean="0">
                <a:latin typeface="Arial" charset="0"/>
                <a:cs typeface="Arial" charset="0"/>
              </a:rPr>
              <a:t>Develops at the time of birth or at some point afterward. This type of hydrocephalus can affect individuals of all ages and may be caused by injury or disease.</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BB5550F-12F4-4B40-A096-3902B5CDCC79}" type="slidenum">
              <a:rPr lang="en-US">
                <a:latin typeface="Arial" charset="0"/>
                <a:cs typeface="Arial" charset="0"/>
              </a:rPr>
              <a:pPr fontAlgn="base">
                <a:spcBef>
                  <a:spcPct val="0"/>
                </a:spcBef>
                <a:spcAft>
                  <a:spcPct val="0"/>
                </a:spcAft>
              </a:pPr>
              <a:t>18</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r>
              <a:rPr lang="en-US" smtClean="0">
                <a:latin typeface="Arial" charset="0"/>
                <a:cs typeface="Arial" charset="0"/>
              </a:rPr>
              <a:t>Acquired Hydrocephalus is due to:</a:t>
            </a:r>
          </a:p>
          <a:p>
            <a:pPr lvl="1"/>
            <a:r>
              <a:rPr lang="en-US" smtClean="0">
                <a:latin typeface="Arial" charset="0"/>
                <a:cs typeface="Arial" charset="0"/>
              </a:rPr>
              <a:t>Tumors</a:t>
            </a:r>
          </a:p>
          <a:p>
            <a:pPr lvl="1"/>
            <a:r>
              <a:rPr lang="en-US" smtClean="0">
                <a:latin typeface="Arial" charset="0"/>
                <a:cs typeface="Arial" charset="0"/>
              </a:rPr>
              <a:t>Hemorrhage</a:t>
            </a:r>
          </a:p>
          <a:p>
            <a:pPr lvl="1"/>
            <a:r>
              <a:rPr lang="en-US" smtClean="0">
                <a:latin typeface="Arial" charset="0"/>
                <a:cs typeface="Arial" charset="0"/>
              </a:rPr>
              <a:t>Ventriculitis</a:t>
            </a:r>
          </a:p>
        </p:txBody>
      </p:sp>
      <p:sp>
        <p:nvSpPr>
          <p:cNvPr id="21507" name="Title 1"/>
          <p:cNvSpPr>
            <a:spLocks noGrp="1"/>
          </p:cNvSpPr>
          <p:nvPr>
            <p:ph type="title"/>
          </p:nvPr>
        </p:nvSpPr>
        <p:spPr/>
        <p:txBody>
          <a:bodyPr/>
          <a:lstStyle/>
          <a:p>
            <a:r>
              <a:rPr lang="en-US" smtClean="0">
                <a:latin typeface="Arial" charset="0"/>
                <a:cs typeface="Arial" charset="0"/>
              </a:rPr>
              <a:t>Acquired Hydrocephalus</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1F9BE6F-8846-4B7A-AAE3-62AB2DDE7DCD}" type="slidenum">
              <a:rPr lang="en-US">
                <a:latin typeface="Arial" charset="0"/>
                <a:cs typeface="Arial" charset="0"/>
              </a:rPr>
              <a:pPr fontAlgn="base">
                <a:spcBef>
                  <a:spcPct val="0"/>
                </a:spcBef>
                <a:spcAft>
                  <a:spcPct val="0"/>
                </a:spcAft>
              </a:pPr>
              <a:t>19</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smtClean="0">
                <a:latin typeface="Arial" charset="0"/>
                <a:cs typeface="Arial" charset="0"/>
              </a:rPr>
              <a:t>Introduction</a:t>
            </a:r>
          </a:p>
        </p:txBody>
      </p:sp>
      <p:sp>
        <p:nvSpPr>
          <p:cNvPr id="5" name="Content Placeholder 4"/>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Derived from Greek word “</a:t>
            </a:r>
            <a:r>
              <a:rPr lang="en-US" b="1" dirty="0" smtClean="0"/>
              <a:t>Hydro</a:t>
            </a:r>
            <a:r>
              <a:rPr lang="en-US" dirty="0" smtClean="0"/>
              <a:t>” meaning “Water”, and “</a:t>
            </a:r>
            <a:r>
              <a:rPr lang="en-US" b="1" dirty="0" err="1" smtClean="0"/>
              <a:t>Cephalus</a:t>
            </a:r>
            <a:r>
              <a:rPr lang="en-US" dirty="0" smtClean="0"/>
              <a:t>”, </a:t>
            </a:r>
            <a:r>
              <a:rPr lang="en-US" dirty="0"/>
              <a:t>meaning </a:t>
            </a:r>
            <a:r>
              <a:rPr lang="en-US" dirty="0" smtClean="0"/>
              <a:t>“Head”.</a:t>
            </a:r>
          </a:p>
          <a:p>
            <a:pPr marL="0" indent="0" fontAlgn="auto">
              <a:spcAft>
                <a:spcPts val="0"/>
              </a:spcAft>
              <a:buClr>
                <a:schemeClr val="accent3"/>
              </a:buClr>
              <a:buFont typeface="Wingdings 2"/>
              <a:buNone/>
              <a:defRPr/>
            </a:pPr>
            <a:endParaRPr lang="en-US" sz="2000" dirty="0" smtClean="0"/>
          </a:p>
          <a:p>
            <a:pPr marL="274320" indent="-274320" fontAlgn="auto">
              <a:spcAft>
                <a:spcPts val="0"/>
              </a:spcAft>
              <a:buClr>
                <a:schemeClr val="accent3"/>
              </a:buClr>
              <a:buFont typeface="Wingdings 2"/>
              <a:buChar char=""/>
              <a:defRPr/>
            </a:pPr>
            <a:r>
              <a:rPr lang="en-US" dirty="0" smtClean="0"/>
              <a:t>Excessive accumulation of cerebrospinal fluid (CSF) resulting in abnormal widening of the spaces in the brain.</a:t>
            </a:r>
            <a:endParaRPr lang="en-US" dirty="0"/>
          </a:p>
        </p:txBody>
      </p:sp>
      <p:sp>
        <p:nvSpPr>
          <p:cNvPr id="614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CC9D181-CAA1-454E-9287-B5C11381C441}" type="slidenum">
              <a:rPr lang="en-US">
                <a:latin typeface="Arial" charset="0"/>
                <a:cs typeface="Arial" charset="0"/>
              </a:rPr>
              <a:pPr fontAlgn="base">
                <a:spcBef>
                  <a:spcPct val="0"/>
                </a:spcBef>
                <a:spcAft>
                  <a:spcPct val="0"/>
                </a:spcAft>
              </a:pPr>
              <a:t>2</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Arial" charset="0"/>
                <a:cs typeface="Arial" charset="0"/>
              </a:rPr>
              <a:t>Communicating Hydrocephalus</a:t>
            </a:r>
          </a:p>
        </p:txBody>
      </p:sp>
      <p:sp>
        <p:nvSpPr>
          <p:cNvPr id="22531" name="Content Placeholder 2"/>
          <p:cNvSpPr>
            <a:spLocks noGrp="1"/>
          </p:cNvSpPr>
          <p:nvPr>
            <p:ph idx="1"/>
          </p:nvPr>
        </p:nvSpPr>
        <p:spPr/>
        <p:txBody>
          <a:bodyPr/>
          <a:lstStyle/>
          <a:p>
            <a:r>
              <a:rPr lang="en-US" smtClean="0">
                <a:latin typeface="Arial" charset="0"/>
                <a:cs typeface="Arial" charset="0"/>
              </a:rPr>
              <a:t>Communicating hydrocephalus occurs when the flow of cerebrospinal fluid (CSF) is blocked after it exits the ventricles. This form is called communicating, because the CSF can still flow between the ventricles, which remain open.</a:t>
            </a: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2E21835-30B8-4F58-A4F5-6CE854C0D5F4}" type="slidenum">
              <a:rPr lang="en-US">
                <a:latin typeface="Arial" charset="0"/>
                <a:cs typeface="Arial" charset="0"/>
              </a:rPr>
              <a:pPr fontAlgn="base">
                <a:spcBef>
                  <a:spcPct val="0"/>
                </a:spcBef>
                <a:spcAft>
                  <a:spcPct val="0"/>
                </a:spcAft>
              </a:pPr>
              <a:t>20</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09800" y="1243013"/>
            <a:ext cx="4800600" cy="4929187"/>
          </a:xfrm>
        </p:spPr>
      </p:pic>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32CC9F-3E84-4E98-8C8F-1EA1BEFE86F7}" type="slidenum">
              <a:rPr lang="en-US">
                <a:latin typeface="Arial" charset="0"/>
                <a:cs typeface="Arial" charset="0"/>
              </a:rPr>
              <a:pPr fontAlgn="base">
                <a:spcBef>
                  <a:spcPct val="0"/>
                </a:spcBef>
                <a:spcAft>
                  <a:spcPct val="0"/>
                </a:spcAft>
              </a:pPr>
              <a:t>21</a:t>
            </a:fld>
            <a:endParaRPr lang="en-US">
              <a:latin typeface="Arial"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Causes are due to:</a:t>
            </a:r>
          </a:p>
          <a:p>
            <a:pPr marL="0" indent="0" fontAlgn="auto">
              <a:spcAft>
                <a:spcPts val="0"/>
              </a:spcAft>
              <a:buClr>
                <a:schemeClr val="accent3"/>
              </a:buClr>
              <a:buFont typeface="Wingdings 2"/>
              <a:buNone/>
              <a:defRPr/>
            </a:pPr>
            <a:endParaRPr lang="en-US" sz="1800" dirty="0" smtClean="0"/>
          </a:p>
          <a:p>
            <a:pPr marL="640080" lvl="1" indent="-246888" fontAlgn="auto">
              <a:spcAft>
                <a:spcPts val="0"/>
              </a:spcAft>
              <a:buFont typeface="Wingdings 2"/>
              <a:buChar char=""/>
              <a:defRPr/>
            </a:pPr>
            <a:r>
              <a:rPr lang="en-US" dirty="0" smtClean="0"/>
              <a:t>Post-hemorrhage</a:t>
            </a:r>
          </a:p>
          <a:p>
            <a:pPr marL="640080" lvl="1" indent="-246888" fontAlgn="auto">
              <a:spcAft>
                <a:spcPts val="0"/>
              </a:spcAft>
              <a:buFont typeface="Wingdings 2"/>
              <a:buChar char=""/>
              <a:defRPr/>
            </a:pPr>
            <a:r>
              <a:rPr lang="en-US" dirty="0" smtClean="0"/>
              <a:t>Bacterial Meningitis</a:t>
            </a:r>
          </a:p>
          <a:p>
            <a:pPr marL="640080" lvl="1" indent="-246888" fontAlgn="auto">
              <a:spcAft>
                <a:spcPts val="0"/>
              </a:spcAft>
              <a:buFont typeface="Wingdings 2"/>
              <a:buChar char=""/>
              <a:defRPr/>
            </a:pPr>
            <a:r>
              <a:rPr lang="en-US" dirty="0" smtClean="0"/>
              <a:t>Malignant Meningitis</a:t>
            </a:r>
          </a:p>
          <a:p>
            <a:pPr marL="640080" lvl="1" indent="-246888" fontAlgn="auto">
              <a:spcAft>
                <a:spcPts val="0"/>
              </a:spcAft>
              <a:buFont typeface="Wingdings 2"/>
              <a:buChar char=""/>
              <a:defRPr/>
            </a:pPr>
            <a:r>
              <a:rPr lang="en-US" dirty="0" smtClean="0"/>
              <a:t>Increased Venous Pressure</a:t>
            </a:r>
            <a:endParaRPr lang="en-US" dirty="0"/>
          </a:p>
        </p:txBody>
      </p:sp>
      <p:sp>
        <p:nvSpPr>
          <p:cNvPr id="24579" name="Title 1"/>
          <p:cNvSpPr>
            <a:spLocks noGrp="1"/>
          </p:cNvSpPr>
          <p:nvPr>
            <p:ph type="title"/>
          </p:nvPr>
        </p:nvSpPr>
        <p:spPr/>
        <p:txBody>
          <a:bodyPr/>
          <a:lstStyle/>
          <a:p>
            <a:r>
              <a:rPr lang="en-US" smtClean="0">
                <a:latin typeface="Arial" charset="0"/>
                <a:cs typeface="Arial" charset="0"/>
              </a:rPr>
              <a:t>Communicating Hydrocephalus</a:t>
            </a:r>
          </a:p>
        </p:txBody>
      </p:sp>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B25A4A9-00BF-4B7A-8952-D9B429F0A799}" type="slidenum">
              <a:rPr lang="en-US">
                <a:latin typeface="Arial" charset="0"/>
                <a:cs typeface="Arial" charset="0"/>
              </a:rPr>
              <a:pPr fontAlgn="base">
                <a:spcBef>
                  <a:spcPct val="0"/>
                </a:spcBef>
                <a:spcAft>
                  <a:spcPct val="0"/>
                </a:spcAft>
              </a:pPr>
              <a:t>22</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Non-Communicating </a:t>
            </a:r>
            <a:r>
              <a:rPr lang="en-US" dirty="0"/>
              <a:t>Hydrocephalus</a:t>
            </a:r>
          </a:p>
        </p:txBody>
      </p:sp>
      <p:sp>
        <p:nvSpPr>
          <p:cNvPr id="25603" name="Content Placeholder 2"/>
          <p:cNvSpPr>
            <a:spLocks noGrp="1"/>
          </p:cNvSpPr>
          <p:nvPr>
            <p:ph idx="1"/>
          </p:nvPr>
        </p:nvSpPr>
        <p:spPr>
          <a:xfrm>
            <a:off x="457200" y="1676400"/>
            <a:ext cx="8382000" cy="4648200"/>
          </a:xfrm>
        </p:spPr>
        <p:txBody>
          <a:bodyPr/>
          <a:lstStyle/>
          <a:p>
            <a:r>
              <a:rPr lang="en-US" smtClean="0">
                <a:latin typeface="Arial" charset="0"/>
                <a:cs typeface="Arial" charset="0"/>
              </a:rPr>
              <a:t>Non-communicating hydrocephalus, also called "obstructive" hydrocephalus, occurs when the flow of CSF is blocked along one or more of the narrow pathways connecting the ventricles.</a:t>
            </a:r>
          </a:p>
          <a:p>
            <a:r>
              <a:rPr lang="en-US" smtClean="0">
                <a:latin typeface="Arial" charset="0"/>
                <a:cs typeface="Arial" charset="0"/>
              </a:rPr>
              <a:t>Causes include:</a:t>
            </a:r>
          </a:p>
          <a:p>
            <a:pPr lvl="1"/>
            <a:r>
              <a:rPr lang="en-US" smtClean="0">
                <a:latin typeface="Arial" charset="0"/>
                <a:cs typeface="Arial" charset="0"/>
              </a:rPr>
              <a:t>Congenital</a:t>
            </a:r>
          </a:p>
          <a:p>
            <a:pPr lvl="1"/>
            <a:r>
              <a:rPr lang="en-US" smtClean="0">
                <a:latin typeface="Arial" charset="0"/>
                <a:cs typeface="Arial" charset="0"/>
              </a:rPr>
              <a:t>Acquired</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E155D20-A246-4730-9641-9FBDC0C5113B}" type="slidenum">
              <a:rPr lang="en-US">
                <a:latin typeface="Arial" charset="0"/>
                <a:cs typeface="Arial" charset="0"/>
              </a:rPr>
              <a:pPr fontAlgn="base">
                <a:spcBef>
                  <a:spcPct val="0"/>
                </a:spcBef>
                <a:spcAft>
                  <a:spcPct val="0"/>
                </a:spcAft>
              </a:pPr>
              <a:t>23</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3DF47AF-EDCD-4FB2-BAEA-604CCE4E3471}" type="slidenum">
              <a:rPr lang="en-US">
                <a:latin typeface="Arial" charset="0"/>
                <a:cs typeface="Arial" charset="0"/>
              </a:rPr>
              <a:pPr fontAlgn="base">
                <a:spcBef>
                  <a:spcPct val="0"/>
                </a:spcBef>
                <a:spcAft>
                  <a:spcPct val="0"/>
                </a:spcAft>
              </a:pPr>
              <a:t>24</a:t>
            </a:fld>
            <a:endParaRPr lang="en-US">
              <a:latin typeface="Arial" charset="0"/>
              <a:cs typeface="Arial" charset="0"/>
            </a:endParaRPr>
          </a:p>
        </p:txBody>
      </p:sp>
      <p:pic>
        <p:nvPicPr>
          <p:cNvPr id="2662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19225" y="685800"/>
            <a:ext cx="6429375" cy="5334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914400" y="1600200"/>
            <a:ext cx="4138613" cy="3481388"/>
          </a:xfrm>
        </p:spPr>
      </p:pic>
      <p:pic>
        <p:nvPicPr>
          <p:cNvPr id="27651" name="Picture 2" descr="C:\Users\Afridi\Desktop\HYDRPCEPHALUS presentation\skul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1600200"/>
            <a:ext cx="2667000"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990600" y="5257800"/>
            <a:ext cx="7315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latin typeface="Arial" charset="0"/>
              </a:rPr>
              <a:t>Hydrocephaly is often suggested as the cause of the unusual parietal bossing (bulging of the bones at the rear sides of the skull) in the Starchild Skull. </a:t>
            </a:r>
          </a:p>
        </p:txBody>
      </p:sp>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DEE569-07DA-4EEF-B04D-22617EDB9E26}" type="slidenum">
              <a:rPr lang="en-US">
                <a:latin typeface="Arial" charset="0"/>
                <a:cs typeface="Arial" charset="0"/>
              </a:rPr>
              <a:pPr fontAlgn="base">
                <a:spcBef>
                  <a:spcPct val="0"/>
                </a:spcBef>
                <a:spcAft>
                  <a:spcPct val="0"/>
                </a:spcAft>
              </a:pPr>
              <a:t>25</a:t>
            </a:fld>
            <a:endParaRPr lang="en-US">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057400" y="1066800"/>
            <a:ext cx="5016500" cy="4191000"/>
          </a:xfrm>
        </p:spPr>
      </p:pic>
      <p:sp>
        <p:nvSpPr>
          <p:cNvPr id="5" name="Rectangle 4"/>
          <p:cNvSpPr>
            <a:spLocks noChangeArrowheads="1"/>
          </p:cNvSpPr>
          <p:nvPr/>
        </p:nvSpPr>
        <p:spPr bwMode="auto">
          <a:xfrm>
            <a:off x="1066800" y="5410200"/>
            <a:ext cx="7315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dirty="0">
                <a:latin typeface="Arial" charset="0"/>
              </a:rPr>
              <a:t>J-shaped </a:t>
            </a:r>
            <a:r>
              <a:rPr lang="en-US" sz="2400" b="1" dirty="0" err="1">
                <a:latin typeface="Arial" charset="0"/>
              </a:rPr>
              <a:t>Sella</a:t>
            </a:r>
            <a:r>
              <a:rPr lang="en-US" sz="2400" b="1" dirty="0">
                <a:latin typeface="Arial" charset="0"/>
              </a:rPr>
              <a:t>: </a:t>
            </a:r>
            <a:r>
              <a:rPr lang="en-US" sz="2400" dirty="0" err="1">
                <a:latin typeface="Arial" charset="0"/>
              </a:rPr>
              <a:t>Sella</a:t>
            </a:r>
            <a:r>
              <a:rPr lang="en-US" sz="2400" dirty="0">
                <a:latin typeface="Arial" charset="0"/>
              </a:rPr>
              <a:t> extends under anterior </a:t>
            </a:r>
            <a:r>
              <a:rPr lang="en-US" sz="2400" dirty="0" err="1">
                <a:latin typeface="Arial" charset="0"/>
              </a:rPr>
              <a:t>clinoid</a:t>
            </a:r>
            <a:r>
              <a:rPr lang="en-US" sz="2400" dirty="0">
                <a:latin typeface="Arial" charset="0"/>
              </a:rPr>
              <a:t> process and looks like “J” on side; seen in </a:t>
            </a:r>
            <a:r>
              <a:rPr lang="en-US" sz="2400" dirty="0" err="1">
                <a:latin typeface="Arial" charset="0"/>
              </a:rPr>
              <a:t>normals</a:t>
            </a:r>
            <a:r>
              <a:rPr lang="en-US" sz="2400" dirty="0">
                <a:latin typeface="Arial" charset="0"/>
              </a:rPr>
              <a:t>, Hydrocephalus or optic chiasm </a:t>
            </a:r>
            <a:r>
              <a:rPr lang="en-US" sz="2400" dirty="0" err="1">
                <a:latin typeface="Arial" charset="0"/>
              </a:rPr>
              <a:t>glioma</a:t>
            </a:r>
            <a:r>
              <a:rPr lang="en-US" sz="2400" dirty="0">
                <a:latin typeface="Arial" charset="0"/>
              </a:rPr>
              <a:t>. </a:t>
            </a:r>
          </a:p>
        </p:txBody>
      </p:sp>
      <p:sp>
        <p:nvSpPr>
          <p:cNvPr id="2867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FD90816-1EB5-447C-8B8C-4A9A5AA1BD50}" type="slidenum">
              <a:rPr lang="en-US">
                <a:latin typeface="Arial" charset="0"/>
                <a:cs typeface="Arial" charset="0"/>
              </a:rPr>
              <a:pPr fontAlgn="base">
                <a:spcBef>
                  <a:spcPct val="0"/>
                </a:spcBef>
                <a:spcAft>
                  <a:spcPct val="0"/>
                </a:spcAft>
              </a:pPr>
              <a:t>26</a:t>
            </a:fld>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B58EC40-2E76-4631-A596-86370CAD4098}" type="slidenum">
              <a:rPr lang="en-US">
                <a:latin typeface="Arial" charset="0"/>
                <a:cs typeface="Arial" charset="0"/>
              </a:rPr>
              <a:pPr fontAlgn="base">
                <a:spcBef>
                  <a:spcPct val="0"/>
                </a:spcBef>
                <a:spcAft>
                  <a:spcPct val="0"/>
                </a:spcAft>
              </a:pPr>
              <a:t>27</a:t>
            </a:fld>
            <a:endParaRPr lang="en-US">
              <a:latin typeface="Arial" charset="0"/>
              <a:cs typeface="Arial" charset="0"/>
            </a:endParaRPr>
          </a:p>
        </p:txBody>
      </p:sp>
      <p:pic>
        <p:nvPicPr>
          <p:cNvPr id="3077" name="Picture 5" descr="C:\Users\admin\Desktop\hydrocephalus pgp\vp shunt.jpg"/>
          <p:cNvPicPr>
            <a:picLocks noGrp="1" noChangeAspect="1" noChangeArrowheads="1"/>
          </p:cNvPicPr>
          <p:nvPr>
            <p:ph idx="1"/>
          </p:nvPr>
        </p:nvPicPr>
        <p:blipFill>
          <a:blip r:embed="rId2"/>
          <a:srcRect/>
          <a:stretch>
            <a:fillRect/>
          </a:stretch>
        </p:blipFill>
        <p:spPr bwMode="auto">
          <a:xfrm>
            <a:off x="533400" y="457200"/>
            <a:ext cx="3276600" cy="2991024"/>
          </a:xfrm>
          <a:prstGeom prst="rect">
            <a:avLst/>
          </a:prstGeom>
          <a:noFill/>
        </p:spPr>
      </p:pic>
      <p:pic>
        <p:nvPicPr>
          <p:cNvPr id="3078" name="Picture 6" descr="C:\Users\admin\Desktop\hydrocephalus pgp\vp shunt catheter.png"/>
          <p:cNvPicPr>
            <a:picLocks noChangeAspect="1" noChangeArrowheads="1"/>
          </p:cNvPicPr>
          <p:nvPr/>
        </p:nvPicPr>
        <p:blipFill>
          <a:blip r:embed="rId3"/>
          <a:srcRect/>
          <a:stretch>
            <a:fillRect/>
          </a:stretch>
        </p:blipFill>
        <p:spPr bwMode="auto">
          <a:xfrm>
            <a:off x="533400" y="3657600"/>
            <a:ext cx="3352800" cy="2819400"/>
          </a:xfrm>
          <a:prstGeom prst="rect">
            <a:avLst/>
          </a:prstGeom>
          <a:noFill/>
        </p:spPr>
      </p:pic>
      <p:pic>
        <p:nvPicPr>
          <p:cNvPr id="3079" name="Picture 7" descr="C:\Users\admin\Desktop\hydrocephalus pgp\vp shunt2.jpg"/>
          <p:cNvPicPr>
            <a:picLocks noChangeAspect="1" noChangeArrowheads="1"/>
          </p:cNvPicPr>
          <p:nvPr/>
        </p:nvPicPr>
        <p:blipFill>
          <a:blip r:embed="rId4"/>
          <a:srcRect/>
          <a:stretch>
            <a:fillRect/>
          </a:stretch>
        </p:blipFill>
        <p:spPr bwMode="auto">
          <a:xfrm>
            <a:off x="5105400" y="609600"/>
            <a:ext cx="3200400" cy="5334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charset="0"/>
                <a:cs typeface="Arial" charset="0"/>
              </a:rPr>
              <a:t>?</a:t>
            </a:r>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l="20238" t="5569" r="20888" b="2583"/>
          <a:stretch>
            <a:fillRect/>
          </a:stretch>
        </p:blipFill>
        <p:spPr>
          <a:xfrm>
            <a:off x="2687638" y="1524000"/>
            <a:ext cx="3768725" cy="3630613"/>
          </a:xfrm>
        </p:spPr>
      </p:pic>
      <p:sp>
        <p:nvSpPr>
          <p:cNvPr id="5" name="Rectangle 4"/>
          <p:cNvSpPr>
            <a:spLocks noChangeArrowheads="1"/>
          </p:cNvSpPr>
          <p:nvPr/>
        </p:nvSpPr>
        <p:spPr bwMode="auto">
          <a:xfrm>
            <a:off x="990600" y="5334000"/>
            <a:ext cx="7239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Arial" charset="0"/>
              </a:rPr>
              <a:t>Colloid Cysts are usually located in the anterior (front) portion of the third ventricle, resting against the hypothalamus, where they may block the outflow pathways for the cerebrospinal fluid and cause hydrocephalus</a:t>
            </a:r>
          </a:p>
        </p:txBody>
      </p:sp>
      <p:sp>
        <p:nvSpPr>
          <p:cNvPr id="31749"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4AF4935-476B-4785-B13D-DBF3F906F5B2}" type="slidenum">
              <a:rPr lang="en-US">
                <a:latin typeface="Arial" charset="0"/>
                <a:cs typeface="Arial" charset="0"/>
              </a:rPr>
              <a:pPr fontAlgn="base">
                <a:spcBef>
                  <a:spcPct val="0"/>
                </a:spcBef>
                <a:spcAft>
                  <a:spcPct val="0"/>
                </a:spcAft>
              </a:pPr>
              <a:t>28</a:t>
            </a:fld>
            <a:endParaRPr lang="en-US">
              <a:latin typeface="Arial" charset="0"/>
              <a:cs typeface="Arial" charset="0"/>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xmlns="" val="0"/>
              </a:ext>
            </a:extLst>
          </a:blip>
          <a:srcRect l="4395" t="5962" r="2608" b="15350"/>
          <a:stretch>
            <a:fillRect/>
          </a:stretch>
        </p:blipFill>
        <p:spPr bwMode="auto">
          <a:xfrm>
            <a:off x="319088" y="838200"/>
            <a:ext cx="8610600" cy="546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rcRect b="8328"/>
          <a:stretch>
            <a:fillRect/>
          </a:stretch>
        </p:blipFill>
        <p:spPr>
          <a:xfrm>
            <a:off x="2209800" y="990600"/>
            <a:ext cx="5029200" cy="4572000"/>
          </a:xfrm>
        </p:spPr>
      </p:pic>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2E121CA-4973-4874-81BE-74BE90929FAF}" type="slidenum">
              <a:rPr lang="en-US">
                <a:latin typeface="Arial" charset="0"/>
                <a:cs typeface="Arial" charset="0"/>
              </a:rPr>
              <a:pPr fontAlgn="base">
                <a:spcBef>
                  <a:spcPct val="0"/>
                </a:spcBef>
                <a:spcAft>
                  <a:spcPct val="0"/>
                </a:spcAft>
              </a:pPr>
              <a:t>29</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fridi\Desktop\HYDRPCEPHALUS presentation\normal-hydrocephalus-comparis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1539875"/>
            <a:ext cx="5410200" cy="432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2E87610-094C-41F7-BF81-7D30854FE8E1}" type="slidenum">
              <a:rPr lang="en-US">
                <a:latin typeface="Arial" charset="0"/>
                <a:cs typeface="Arial" charset="0"/>
              </a:rPr>
              <a:pPr fontAlgn="base">
                <a:spcBef>
                  <a:spcPct val="0"/>
                </a:spcBef>
                <a:spcAft>
                  <a:spcPct val="0"/>
                </a:spcAft>
              </a:pPr>
              <a:t>3</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t="6667" b="8333"/>
          <a:stretch>
            <a:fillRect/>
          </a:stretch>
        </p:blipFill>
        <p:spPr>
          <a:xfrm>
            <a:off x="733425" y="1681493"/>
            <a:ext cx="3533775" cy="3950959"/>
          </a:xfrm>
        </p:spPr>
      </p:pic>
      <p:sp>
        <p:nvSpPr>
          <p:cNvPr id="33797"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9BDBB08-EBDA-4DFC-97AF-2493193FB02D}" type="slidenum">
              <a:rPr lang="en-US">
                <a:latin typeface="Arial" charset="0"/>
                <a:cs typeface="Arial" charset="0"/>
              </a:rPr>
              <a:pPr fontAlgn="base">
                <a:spcBef>
                  <a:spcPct val="0"/>
                </a:spcBef>
                <a:spcAft>
                  <a:spcPct val="0"/>
                </a:spcAft>
              </a:pPr>
              <a:t>30</a:t>
            </a:fld>
            <a:endParaRPr lang="en-US">
              <a:latin typeface="Arial" charset="0"/>
              <a:cs typeface="Arial" charset="0"/>
            </a:endParaRPr>
          </a:p>
        </p:txBody>
      </p:sp>
      <p:pic>
        <p:nvPicPr>
          <p:cNvPr id="33798" name="Picture 2" descr="C:\Users\Afridi\Desktop\HYDRPCEPHALUS presentation\astro.JPG"/>
          <p:cNvPicPr>
            <a:picLocks noChangeAspect="1" noChangeArrowheads="1"/>
          </p:cNvPicPr>
          <p:nvPr/>
        </p:nvPicPr>
        <p:blipFill>
          <a:blip r:embed="rId4">
            <a:extLst>
              <a:ext uri="{28A0092B-C50C-407E-A947-70E740481C1C}">
                <a14:useLocalDpi xmlns:a14="http://schemas.microsoft.com/office/drawing/2010/main" xmlns="" val="0"/>
              </a:ext>
            </a:extLst>
          </a:blip>
          <a:srcRect t="8333" b="6667"/>
          <a:stretch>
            <a:fillRect/>
          </a:stretch>
        </p:blipFill>
        <p:spPr bwMode="auto">
          <a:xfrm>
            <a:off x="4876800" y="1758947"/>
            <a:ext cx="3581400" cy="395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3.33333E-6 L 0.45833 -3.33333E-6 " pathEditMode="relative" rAng="0" ptsTypes="AA">
                                      <p:cBhvr>
                                        <p:cTn id="6" dur="2000" fill="hold"/>
                                        <p:tgtEl>
                                          <p:spTgt spid="4"/>
                                        </p:tgtEl>
                                        <p:attrNameLst>
                                          <p:attrName>ppt_x</p:attrName>
                                          <p:attrName>ppt_y</p:attrName>
                                        </p:attrNameLst>
                                      </p:cBhvr>
                                      <p:rCtr x="22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15"/>
          <p:cNvPicPr>
            <a:picLocks noGrp="1" noChangeAspect="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457200" y="1447800"/>
            <a:ext cx="4038600" cy="4114800"/>
          </a:xfrm>
        </p:spPr>
      </p:pic>
      <p:pic>
        <p:nvPicPr>
          <p:cNvPr id="34819" name="Content Placeholder 16"/>
          <p:cNvPicPr>
            <a:picLocks noGrp="1" noChangeAspect="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932363" y="1447800"/>
            <a:ext cx="3730625" cy="4144963"/>
          </a:xfrm>
        </p:spPr>
      </p:pic>
      <p:sp>
        <p:nvSpPr>
          <p:cNvPr id="34820"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E29D94C-9050-4517-A4F5-5A762DFDD77C}" type="slidenum">
              <a:rPr lang="en-US">
                <a:latin typeface="Arial" charset="0"/>
                <a:cs typeface="Arial" charset="0"/>
              </a:rPr>
              <a:pPr fontAlgn="base">
                <a:spcBef>
                  <a:spcPct val="0"/>
                </a:spcBef>
                <a:spcAft>
                  <a:spcPct val="0"/>
                </a:spcAft>
              </a:pPr>
              <a:t>31</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647950" y="1524000"/>
            <a:ext cx="3981450" cy="3981450"/>
          </a:xfrm>
        </p:spPr>
      </p:pic>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218A489-607A-4958-8108-C852E4233307}" type="slidenum">
              <a:rPr lang="en-US">
                <a:latin typeface="Arial" charset="0"/>
                <a:cs typeface="Arial" charset="0"/>
              </a:rPr>
              <a:pPr fontAlgn="base">
                <a:spcBef>
                  <a:spcPct val="0"/>
                </a:spcBef>
                <a:spcAft>
                  <a:spcPct val="0"/>
                </a:spcAft>
              </a:pPr>
              <a:t>32</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743200" y="1371600"/>
            <a:ext cx="3810000" cy="3810000"/>
          </a:xfrm>
        </p:spPr>
      </p:pic>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51B2AC9-4DAC-4C7A-84F9-E97B9154FD70}" type="slidenum">
              <a:rPr lang="en-US">
                <a:latin typeface="Arial" charset="0"/>
                <a:cs typeface="Arial" charset="0"/>
              </a:rPr>
              <a:pPr fontAlgn="base">
                <a:spcBef>
                  <a:spcPct val="0"/>
                </a:spcBef>
                <a:spcAft>
                  <a:spcPct val="0"/>
                </a:spcAft>
              </a:pPr>
              <a:t>33</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30513" y="1524000"/>
            <a:ext cx="3570287" cy="4191000"/>
          </a:xfrm>
        </p:spPr>
      </p:pic>
      <p:sp>
        <p:nvSpPr>
          <p:cNvPr id="5" name="TextBox 4"/>
          <p:cNvSpPr txBox="1">
            <a:spLocks noChangeArrowheads="1"/>
          </p:cNvSpPr>
          <p:nvPr/>
        </p:nvSpPr>
        <p:spPr bwMode="auto">
          <a:xfrm>
            <a:off x="3048000" y="5943600"/>
            <a:ext cx="3124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000" dirty="0">
                <a:latin typeface="Arial" charset="0"/>
              </a:rPr>
              <a:t>Shunt Catheter in Situ</a:t>
            </a:r>
          </a:p>
        </p:txBody>
      </p:sp>
      <p:sp>
        <p:nvSpPr>
          <p:cNvPr id="3789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EF99094-A62F-4243-B6E6-F34308C4730B}" type="slidenum">
              <a:rPr lang="en-US">
                <a:latin typeface="Arial" charset="0"/>
                <a:cs typeface="Arial" charset="0"/>
              </a:rPr>
              <a:pPr fontAlgn="base">
                <a:spcBef>
                  <a:spcPct val="0"/>
                </a:spcBef>
                <a:spcAft>
                  <a:spcPct val="0"/>
                </a:spcAft>
              </a:pPr>
              <a:t>34</a:t>
            </a:fld>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t="49442"/>
          <a:stretch>
            <a:fillRect/>
          </a:stretch>
        </p:blipFill>
        <p:spPr>
          <a:xfrm>
            <a:off x="1447800" y="685800"/>
            <a:ext cx="6477000" cy="5410200"/>
          </a:xfrm>
        </p:spPr>
      </p:pic>
      <p:sp>
        <p:nvSpPr>
          <p:cNvPr id="3891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F1BAEC5-4AFF-47E5-8FDC-9C4A03F7E6E2}" type="slidenum">
              <a:rPr lang="en-US">
                <a:latin typeface="Arial" charset="0"/>
                <a:cs typeface="Arial" charset="0"/>
              </a:rPr>
              <a:pPr fontAlgn="base">
                <a:spcBef>
                  <a:spcPct val="0"/>
                </a:spcBef>
                <a:spcAft>
                  <a:spcPct val="0"/>
                </a:spcAft>
              </a:pPr>
              <a:t>35</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EA4207-D6BD-4E82-8123-8E8F4068B84A}" type="slidenum">
              <a:rPr lang="en-US" smtClean="0"/>
              <a:pPr>
                <a:defRPr/>
              </a:pPr>
              <a:t>36</a:t>
            </a:fld>
            <a:endParaRPr lang="en-US"/>
          </a:p>
        </p:txBody>
      </p:sp>
      <p:pic>
        <p:nvPicPr>
          <p:cNvPr id="4098" name="Picture 2" descr="C:\Users\admin\Desktop\hydrocephalus pgp\CPP.jpg"/>
          <p:cNvPicPr>
            <a:picLocks noChangeAspect="1" noChangeArrowheads="1"/>
          </p:cNvPicPr>
          <p:nvPr/>
        </p:nvPicPr>
        <p:blipFill>
          <a:blip r:embed="rId2"/>
          <a:srcRect/>
          <a:stretch>
            <a:fillRect/>
          </a:stretch>
        </p:blipFill>
        <p:spPr bwMode="auto">
          <a:xfrm>
            <a:off x="685800" y="1600200"/>
            <a:ext cx="3276600" cy="4114800"/>
          </a:xfrm>
          <a:prstGeom prst="rect">
            <a:avLst/>
          </a:prstGeom>
          <a:noFill/>
        </p:spPr>
      </p:pic>
      <p:pic>
        <p:nvPicPr>
          <p:cNvPr id="4099" name="Picture 3" descr="C:\Users\admin\Desktop\hydrocephalus pgp\CPP2.jpg"/>
          <p:cNvPicPr>
            <a:picLocks noChangeAspect="1" noChangeArrowheads="1"/>
          </p:cNvPicPr>
          <p:nvPr/>
        </p:nvPicPr>
        <p:blipFill>
          <a:blip r:embed="rId3"/>
          <a:srcRect/>
          <a:stretch>
            <a:fillRect/>
          </a:stretch>
        </p:blipFill>
        <p:spPr bwMode="auto">
          <a:xfrm>
            <a:off x="4876800" y="1600201"/>
            <a:ext cx="3600449" cy="411479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EA4207-D6BD-4E82-8123-8E8F4068B84A}" type="slidenum">
              <a:rPr lang="en-US" smtClean="0"/>
              <a:pPr>
                <a:defRPr/>
              </a:pPr>
              <a:t>37</a:t>
            </a:fld>
            <a:endParaRPr lang="en-US"/>
          </a:p>
        </p:txBody>
      </p:sp>
      <p:pic>
        <p:nvPicPr>
          <p:cNvPr id="5122" name="Picture 2" descr="C:\Users\admin\Desktop\hydrocephalus pgp\cpca.jpg"/>
          <p:cNvPicPr>
            <a:picLocks noChangeAspect="1" noChangeArrowheads="1"/>
          </p:cNvPicPr>
          <p:nvPr/>
        </p:nvPicPr>
        <p:blipFill>
          <a:blip r:embed="rId2"/>
          <a:srcRect/>
          <a:stretch>
            <a:fillRect/>
          </a:stretch>
        </p:blipFill>
        <p:spPr bwMode="auto">
          <a:xfrm>
            <a:off x="609600" y="685800"/>
            <a:ext cx="3733800" cy="4648200"/>
          </a:xfrm>
          <a:prstGeom prst="rect">
            <a:avLst/>
          </a:prstGeom>
          <a:noFill/>
        </p:spPr>
      </p:pic>
      <p:pic>
        <p:nvPicPr>
          <p:cNvPr id="5123" name="Picture 3" descr="C:\Users\admin\Desktop\hydrocephalus pgp\cpca123.jpg"/>
          <p:cNvPicPr>
            <a:picLocks noChangeAspect="1" noChangeArrowheads="1"/>
          </p:cNvPicPr>
          <p:nvPr/>
        </p:nvPicPr>
        <p:blipFill>
          <a:blip r:embed="rId3"/>
          <a:srcRect/>
          <a:stretch>
            <a:fillRect/>
          </a:stretch>
        </p:blipFill>
        <p:spPr bwMode="auto">
          <a:xfrm>
            <a:off x="4724400" y="762000"/>
            <a:ext cx="3886200" cy="4572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charset="0"/>
                <a:cs typeface="Arial" charset="0"/>
              </a:rPr>
              <a:t>?</a:t>
            </a:r>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90800" y="1600200"/>
            <a:ext cx="3810000" cy="3689350"/>
          </a:xfrm>
        </p:spPr>
      </p:pic>
      <p:sp>
        <p:nvSpPr>
          <p:cNvPr id="5" name="Rectangle 4"/>
          <p:cNvSpPr>
            <a:spLocks noChangeArrowheads="1"/>
          </p:cNvSpPr>
          <p:nvPr/>
        </p:nvSpPr>
        <p:spPr bwMode="auto">
          <a:xfrm>
            <a:off x="304800" y="5602288"/>
            <a:ext cx="8610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Arial" charset="0"/>
              </a:rPr>
              <a:t>Medulloblastoma: sagittal view MRI showing an avidly enhancing solid and cystic lesion filling the fourth ventricle; obstructive hydrocephalus present</a:t>
            </a:r>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7725C96-A6DC-43C0-8249-B930A9F786DF}" type="slidenum">
              <a:rPr lang="en-US">
                <a:latin typeface="Arial" charset="0"/>
                <a:cs typeface="Arial" charset="0"/>
              </a:rPr>
              <a:pPr fontAlgn="base">
                <a:spcBef>
                  <a:spcPct val="0"/>
                </a:spcBef>
                <a:spcAft>
                  <a:spcPct val="0"/>
                </a:spcAft>
              </a:pPr>
              <a:t>38</a:t>
            </a:fld>
            <a:endParaRPr lang="en-US">
              <a:latin typeface="Arial" charset="0"/>
              <a:cs typeface="Arial" charset="0"/>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xmlns="" val="0"/>
              </a:ext>
            </a:extLst>
          </a:blip>
          <a:srcRect l="4395" t="5962" r="2608" b="15350"/>
          <a:stretch>
            <a:fillRect/>
          </a:stretch>
        </p:blipFill>
        <p:spPr bwMode="auto">
          <a:xfrm>
            <a:off x="269875" y="838200"/>
            <a:ext cx="8610600" cy="546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408" t="7467" r="1136"/>
          <a:stretch>
            <a:fillRect/>
          </a:stretch>
        </p:blipFill>
        <p:spPr>
          <a:xfrm>
            <a:off x="1219200" y="914400"/>
            <a:ext cx="6400799" cy="4876799"/>
          </a:xfrm>
        </p:spPr>
      </p:pic>
      <p:sp>
        <p:nvSpPr>
          <p:cNvPr id="4096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788F563-F464-461F-A635-7BB91F7D19A1}" type="slidenum">
              <a:rPr lang="en-US">
                <a:latin typeface="Arial" charset="0"/>
                <a:cs typeface="Arial" charset="0"/>
              </a:rPr>
              <a:pPr fontAlgn="base">
                <a:spcBef>
                  <a:spcPct val="0"/>
                </a:spcBef>
                <a:spcAft>
                  <a:spcPct val="0"/>
                </a:spcAft>
              </a:pPr>
              <a:t>39</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latin typeface="Arial" charset="0"/>
                <a:cs typeface="Arial" charset="0"/>
              </a:rPr>
              <a:t>Ventricles of The Brain</a:t>
            </a:r>
          </a:p>
        </p:txBody>
      </p:sp>
      <p:sp>
        <p:nvSpPr>
          <p:cNvPr id="3" name="Content Placeholder 2"/>
          <p:cNvSpPr>
            <a:spLocks noGrp="1"/>
          </p:cNvSpPr>
          <p:nvPr>
            <p:ph idx="1"/>
          </p:nvPr>
        </p:nvSpPr>
        <p:spPr>
          <a:xfrm>
            <a:off x="457200" y="1752600"/>
            <a:ext cx="8229600" cy="4572000"/>
          </a:xfrm>
        </p:spPr>
        <p:txBody>
          <a:bodyPr>
            <a:normAutofit/>
          </a:bodyPr>
          <a:lstStyle/>
          <a:p>
            <a:pPr marL="274320" indent="-274320" fontAlgn="auto">
              <a:spcAft>
                <a:spcPts val="0"/>
              </a:spcAft>
              <a:buClr>
                <a:schemeClr val="accent3"/>
              </a:buClr>
              <a:buFont typeface="Wingdings 2"/>
              <a:buChar char=""/>
              <a:defRPr/>
            </a:pPr>
            <a:r>
              <a:rPr lang="en-US" dirty="0" smtClean="0"/>
              <a:t>Lateral Ventricle</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Third Ventricle</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Fourth Ventricle</a:t>
            </a:r>
          </a:p>
          <a:p>
            <a:pPr marL="274320" indent="-274320" fontAlgn="auto">
              <a:spcAft>
                <a:spcPts val="0"/>
              </a:spcAft>
              <a:buClr>
                <a:schemeClr val="accent3"/>
              </a:buClr>
              <a:buFont typeface="Wingdings 2"/>
              <a:buChar char=""/>
              <a:defRPr/>
            </a:pPr>
            <a:endParaRPr lang="en-US" dirty="0"/>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DF65907-39A8-45A1-A5E0-1BD1B89E96D1}" type="slidenum">
              <a:rPr lang="en-US">
                <a:latin typeface="Arial" charset="0"/>
                <a:cs typeface="Arial" charset="0"/>
              </a:rPr>
              <a:pPr fontAlgn="base">
                <a:spcBef>
                  <a:spcPct val="0"/>
                </a:spcBef>
                <a:spcAft>
                  <a:spcPct val="0"/>
                </a:spcAft>
              </a:pPr>
              <a:t>4</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rcRect b="6000"/>
          <a:stretch>
            <a:fillRect/>
          </a:stretch>
        </p:blipFill>
        <p:spPr>
          <a:xfrm>
            <a:off x="1066800" y="1066800"/>
            <a:ext cx="6935788" cy="5013960"/>
          </a:xfrm>
        </p:spPr>
      </p:pic>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59195BE-0EA6-4122-A65F-3BA7A832A905}" type="slidenum">
              <a:rPr lang="en-US">
                <a:latin typeface="Arial" charset="0"/>
                <a:cs typeface="Arial" charset="0"/>
              </a:rPr>
              <a:pPr fontAlgn="base">
                <a:spcBef>
                  <a:spcPct val="0"/>
                </a:spcBef>
                <a:spcAft>
                  <a:spcPct val="0"/>
                </a:spcAft>
              </a:pPr>
              <a:t>40</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EA4207-D6BD-4E82-8123-8E8F4068B84A}" type="slidenum">
              <a:rPr lang="en-US" smtClean="0"/>
              <a:pPr>
                <a:defRPr/>
              </a:pPr>
              <a:t>41</a:t>
            </a:fld>
            <a:endParaRPr lang="en-US"/>
          </a:p>
        </p:txBody>
      </p:sp>
      <p:pic>
        <p:nvPicPr>
          <p:cNvPr id="6146" name="Picture 2" descr="C:\Users\admin\Desktop\hydrocephalus pgp\b en sub ar.jpg"/>
          <p:cNvPicPr>
            <a:picLocks noChangeAspect="1" noChangeArrowheads="1"/>
          </p:cNvPicPr>
          <p:nvPr/>
        </p:nvPicPr>
        <p:blipFill>
          <a:blip r:embed="rId2"/>
          <a:srcRect/>
          <a:stretch>
            <a:fillRect/>
          </a:stretch>
        </p:blipFill>
        <p:spPr bwMode="auto">
          <a:xfrm>
            <a:off x="457200" y="1600200"/>
            <a:ext cx="3048000" cy="3810000"/>
          </a:xfrm>
          <a:prstGeom prst="rect">
            <a:avLst/>
          </a:prstGeom>
          <a:noFill/>
        </p:spPr>
      </p:pic>
      <p:pic>
        <p:nvPicPr>
          <p:cNvPr id="6147" name="Picture 3" descr="C:\Users\admin\Desktop\hydrocephalus pgp\b en laregemnt sub arch.jpg"/>
          <p:cNvPicPr>
            <a:picLocks noChangeAspect="1" noChangeArrowheads="1"/>
          </p:cNvPicPr>
          <p:nvPr/>
        </p:nvPicPr>
        <p:blipFill>
          <a:blip r:embed="rId3"/>
          <a:srcRect/>
          <a:stretch>
            <a:fillRect/>
          </a:stretch>
        </p:blipFill>
        <p:spPr bwMode="auto">
          <a:xfrm>
            <a:off x="3733800" y="1600200"/>
            <a:ext cx="4876800" cy="3810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3200" dirty="0" smtClean="0"/>
              <a:t>NORMAL PRESSURE HYDROCEPHALUS </a:t>
            </a:r>
            <a:br>
              <a:rPr lang="en-US" sz="3200" dirty="0" smtClean="0"/>
            </a:br>
            <a:r>
              <a:rPr lang="en-US" sz="3200" dirty="0" smtClean="0"/>
              <a:t/>
            </a:r>
            <a:br>
              <a:rPr lang="en-US" sz="3200" dirty="0" smtClean="0"/>
            </a:br>
            <a:r>
              <a:rPr lang="en-US" sz="3200" dirty="0" smtClean="0"/>
              <a:t>Triad: - Dementia, gait </a:t>
            </a:r>
            <a:r>
              <a:rPr lang="en-US" sz="3200" dirty="0" err="1" smtClean="0"/>
              <a:t>apraxia</a:t>
            </a:r>
            <a:r>
              <a:rPr lang="en-US" sz="3200" dirty="0" smtClean="0"/>
              <a:t>, urinary incontinence.</a:t>
            </a:r>
            <a:br>
              <a:rPr lang="en-US" sz="3200" dirty="0" smtClean="0"/>
            </a:br>
            <a:r>
              <a:rPr lang="en-US" sz="3200" dirty="0" smtClean="0"/>
              <a:t>Dilated ventricles, </a:t>
            </a:r>
            <a:r>
              <a:rPr lang="en-US" sz="3200" dirty="0" err="1" smtClean="0"/>
              <a:t>periventricular</a:t>
            </a:r>
            <a:r>
              <a:rPr lang="en-US" sz="3200" dirty="0" smtClean="0"/>
              <a:t> WM halo.</a:t>
            </a:r>
            <a:br>
              <a:rPr lang="en-US" sz="3200" dirty="0" smtClean="0"/>
            </a:br>
            <a:r>
              <a:rPr lang="en-US" sz="3200" dirty="0" err="1" smtClean="0"/>
              <a:t>Ventriculo-sulcal</a:t>
            </a:r>
            <a:r>
              <a:rPr lang="en-US" sz="3200" dirty="0" smtClean="0"/>
              <a:t> disproportion. </a:t>
            </a:r>
            <a:br>
              <a:rPr lang="en-US" sz="3200" dirty="0" smtClean="0"/>
            </a:br>
            <a:r>
              <a:rPr lang="en-US" sz="3200" dirty="0" smtClean="0"/>
              <a:t>Fourth ventricle may appear normal.</a:t>
            </a:r>
            <a:br>
              <a:rPr lang="en-US" sz="3200" dirty="0" smtClean="0"/>
            </a:br>
            <a:r>
              <a:rPr lang="en-US" sz="3200" dirty="0" smtClean="0"/>
              <a:t>Prominent ventricular activity at 24 hrs in In 111 DTPA </a:t>
            </a:r>
            <a:r>
              <a:rPr lang="en-US" sz="3200" dirty="0" err="1" smtClean="0"/>
              <a:t>cisternography</a:t>
            </a:r>
            <a:r>
              <a:rPr lang="en-US" sz="3200" dirty="0" smtClean="0"/>
              <a:t> is good indicator of NPH.</a:t>
            </a:r>
            <a:br>
              <a:rPr lang="en-US" sz="3200" dirty="0" smtClean="0"/>
            </a:br>
            <a:r>
              <a:rPr lang="en-US" sz="3200" dirty="0" smtClean="0"/>
              <a:t> </a:t>
            </a:r>
            <a:endParaRPr lang="en-US" sz="3200" dirty="0"/>
          </a:p>
        </p:txBody>
      </p:sp>
      <p:sp>
        <p:nvSpPr>
          <p:cNvPr id="3" name="Slide Number Placeholder 2"/>
          <p:cNvSpPr>
            <a:spLocks noGrp="1"/>
          </p:cNvSpPr>
          <p:nvPr>
            <p:ph type="sldNum" sz="quarter" idx="12"/>
          </p:nvPr>
        </p:nvSpPr>
        <p:spPr/>
        <p:txBody>
          <a:bodyPr/>
          <a:lstStyle/>
          <a:p>
            <a:pPr>
              <a:defRPr/>
            </a:pPr>
            <a:fld id="{9EEA4207-D6BD-4E82-8123-8E8F4068B84A}"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447800" y="2971800"/>
            <a:ext cx="8229600" cy="1981200"/>
          </a:xfrm>
        </p:spPr>
        <p:txBody>
          <a:bodyPr>
            <a:normAutofit/>
          </a:bodyPr>
          <a:lstStyle/>
          <a:p>
            <a:r>
              <a:rPr lang="en-US" sz="4400" dirty="0" smtClean="0">
                <a:latin typeface="Arial" charset="0"/>
                <a:cs typeface="Arial" charset="0"/>
              </a:rPr>
              <a:t/>
            </a:r>
            <a:br>
              <a:rPr lang="en-US" sz="4400" dirty="0" smtClean="0">
                <a:latin typeface="Arial" charset="0"/>
                <a:cs typeface="Arial" charset="0"/>
              </a:rPr>
            </a:br>
            <a:r>
              <a:rPr lang="en-US" sz="4400" dirty="0" smtClean="0">
                <a:latin typeface="Arial" charset="0"/>
                <a:cs typeface="Arial" charset="0"/>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l="16914" t="3279" r="14456" b="22857"/>
          <a:stretch>
            <a:fillRect/>
          </a:stretch>
        </p:blipFill>
        <p:spPr>
          <a:xfrm>
            <a:off x="2667000" y="1828800"/>
            <a:ext cx="4505325" cy="3636256"/>
          </a:xfrm>
        </p:spPr>
      </p:pic>
      <p:sp>
        <p:nvSpPr>
          <p:cNvPr id="921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3190DD4-9B4A-448C-BF27-BBD1761924D1}" type="slidenum">
              <a:rPr lang="en-US">
                <a:latin typeface="Arial" charset="0"/>
                <a:cs typeface="Arial" charset="0"/>
              </a:rPr>
              <a:pPr fontAlgn="base">
                <a:spcBef>
                  <a:spcPct val="0"/>
                </a:spcBef>
                <a:spcAft>
                  <a:spcPct val="0"/>
                </a:spcAft>
              </a:pPr>
              <a:t>5</a:t>
            </a:fld>
            <a:endParaRPr lang="en-US">
              <a:latin typeface="Arial" charset="0"/>
              <a:cs typeface="Arial" charset="0"/>
            </a:endParaRPr>
          </a:p>
        </p:txBody>
      </p:sp>
      <p:sp>
        <p:nvSpPr>
          <p:cNvPr id="9220" name="Title 1"/>
          <p:cNvSpPr>
            <a:spLocks noGrp="1"/>
          </p:cNvSpPr>
          <p:nvPr>
            <p:ph type="title"/>
          </p:nvPr>
        </p:nvSpPr>
        <p:spPr/>
        <p:txBody>
          <a:bodyPr/>
          <a:lstStyle/>
          <a:p>
            <a:r>
              <a:rPr lang="en-US" smtClean="0">
                <a:latin typeface="Arial" charset="0"/>
                <a:cs typeface="Arial" charset="0"/>
              </a:rPr>
              <a:t>Anatomy of Ventricles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l="19374" r="14456" b="14066"/>
          <a:stretch>
            <a:fillRect/>
          </a:stretch>
        </p:blipFill>
        <p:spPr>
          <a:xfrm>
            <a:off x="2819400" y="1524000"/>
            <a:ext cx="4419600" cy="4304190"/>
          </a:xfrm>
        </p:spPr>
      </p:pic>
      <p:sp>
        <p:nvSpPr>
          <p:cNvPr id="1024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B4FA889-D231-473B-876D-C3647610FD4B}" type="slidenum">
              <a:rPr lang="en-US">
                <a:latin typeface="Arial" charset="0"/>
                <a:cs typeface="Arial" charset="0"/>
              </a:rPr>
              <a:pPr fontAlgn="base">
                <a:spcBef>
                  <a:spcPct val="0"/>
                </a:spcBef>
                <a:spcAft>
                  <a:spcPct val="0"/>
                </a:spcAft>
              </a:pPr>
              <a:t>6</a:t>
            </a:fld>
            <a:endParaRPr lang="en-US">
              <a:latin typeface="Arial" charset="0"/>
              <a:cs typeface="Arial" charset="0"/>
            </a:endParaRPr>
          </a:p>
        </p:txBody>
      </p:sp>
      <p:sp>
        <p:nvSpPr>
          <p:cNvPr id="10244" name="Title 1"/>
          <p:cNvSpPr>
            <a:spLocks noGrp="1"/>
          </p:cNvSpPr>
          <p:nvPr>
            <p:ph type="title"/>
          </p:nvPr>
        </p:nvSpPr>
        <p:spPr>
          <a:xfrm>
            <a:off x="457200" y="381000"/>
            <a:ext cx="8229600" cy="1143000"/>
          </a:xfrm>
        </p:spPr>
        <p:txBody>
          <a:bodyPr/>
          <a:lstStyle/>
          <a:p>
            <a:r>
              <a:rPr lang="en-US" dirty="0" smtClean="0">
                <a:latin typeface="Arial" charset="0"/>
                <a:cs typeface="Arial" charset="0"/>
              </a:rPr>
              <a:t>         Anatomy of Ventricles</a:t>
            </a: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Arial" charset="0"/>
                <a:cs typeface="Arial" charset="0"/>
              </a:rPr>
              <a:t>Circulation of CSF</a:t>
            </a:r>
          </a:p>
        </p:txBody>
      </p:sp>
      <p:sp>
        <p:nvSpPr>
          <p:cNvPr id="11267" name="Content Placeholder 2"/>
          <p:cNvSpPr>
            <a:spLocks noGrp="1"/>
          </p:cNvSpPr>
          <p:nvPr>
            <p:ph idx="1"/>
          </p:nvPr>
        </p:nvSpPr>
        <p:spPr>
          <a:xfrm>
            <a:off x="457200" y="1828800"/>
            <a:ext cx="8229600" cy="4495800"/>
          </a:xfrm>
        </p:spPr>
        <p:txBody>
          <a:bodyPr/>
          <a:lstStyle/>
          <a:p>
            <a:r>
              <a:rPr lang="en-US" dirty="0" smtClean="0">
                <a:latin typeface="Arial" charset="0"/>
                <a:cs typeface="Arial" charset="0"/>
              </a:rPr>
              <a:t>Normally, CSF flows continually from the interior cavities in the brain (ventricles) to the thin subarachnoid space that surrounds the brain and spinal cord</a:t>
            </a:r>
            <a:r>
              <a:rPr lang="en-US" dirty="0" smtClean="0">
                <a:latin typeface="Arial" charset="0"/>
                <a:cs typeface="Arial" charset="0"/>
              </a:rPr>
              <a:t>.</a:t>
            </a:r>
          </a:p>
          <a:p>
            <a:r>
              <a:rPr lang="en-US" dirty="0" smtClean="0">
                <a:latin typeface="Arial" charset="0"/>
                <a:cs typeface="Arial" charset="0"/>
              </a:rPr>
              <a:t>CSF production rate 0.4 ml/min or </a:t>
            </a:r>
          </a:p>
          <a:p>
            <a:pPr>
              <a:buNone/>
            </a:pPr>
            <a:r>
              <a:rPr lang="en-US" dirty="0" smtClean="0">
                <a:latin typeface="Arial" charset="0"/>
                <a:cs typeface="Arial" charset="0"/>
              </a:rPr>
              <a:t> </a:t>
            </a:r>
            <a:r>
              <a:rPr lang="en-US" dirty="0" smtClean="0">
                <a:latin typeface="Arial" charset="0"/>
                <a:cs typeface="Arial" charset="0"/>
              </a:rPr>
              <a:t>  500 ml/day.</a:t>
            </a:r>
          </a:p>
          <a:p>
            <a:r>
              <a:rPr lang="en-US" dirty="0" smtClean="0">
                <a:latin typeface="Arial" charset="0"/>
                <a:cs typeface="Arial" charset="0"/>
              </a:rPr>
              <a:t>CSF Volume : </a:t>
            </a:r>
          </a:p>
          <a:p>
            <a:pPr>
              <a:buNone/>
            </a:pPr>
            <a:r>
              <a:rPr lang="en-US" dirty="0" smtClean="0">
                <a:latin typeface="Arial" charset="0"/>
                <a:cs typeface="Arial" charset="0"/>
              </a:rPr>
              <a:t> </a:t>
            </a:r>
            <a:r>
              <a:rPr lang="en-US" dirty="0" smtClean="0">
                <a:latin typeface="Arial" charset="0"/>
                <a:cs typeface="Arial" charset="0"/>
              </a:rPr>
              <a:t>      10-60 ml in neonates.</a:t>
            </a:r>
          </a:p>
          <a:p>
            <a:pPr>
              <a:buNone/>
            </a:pPr>
            <a:r>
              <a:rPr lang="en-US" dirty="0" smtClean="0">
                <a:latin typeface="Arial" charset="0"/>
                <a:cs typeface="Arial" charset="0"/>
              </a:rPr>
              <a:t> </a:t>
            </a:r>
            <a:r>
              <a:rPr lang="en-US" dirty="0" smtClean="0">
                <a:latin typeface="Arial" charset="0"/>
                <a:cs typeface="Arial" charset="0"/>
              </a:rPr>
              <a:t>   ~ 150 ml in adults.</a:t>
            </a:r>
          </a:p>
          <a:p>
            <a:pPr>
              <a:buNone/>
            </a:pPr>
            <a:endParaRPr lang="en-US" dirty="0" smtClean="0">
              <a:latin typeface="Arial" charset="0"/>
              <a:cs typeface="Arial" charset="0"/>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09775EC-A1FE-4F82-9FA1-CF8320AE6141}" type="slidenum">
              <a:rPr lang="en-US">
                <a:latin typeface="Arial" charset="0"/>
                <a:cs typeface="Arial" charset="0"/>
              </a:rPr>
              <a:pPr fontAlgn="base">
                <a:spcBef>
                  <a:spcPct val="0"/>
                </a:spcBef>
                <a:spcAft>
                  <a:spcPct val="0"/>
                </a:spcAft>
              </a:pPr>
              <a:t>7</a:t>
            </a:fld>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l="11868" r="18462" b="12308"/>
          <a:stretch>
            <a:fillRect/>
          </a:stretch>
        </p:blipFill>
        <p:spPr>
          <a:xfrm>
            <a:off x="2337130" y="1371598"/>
            <a:ext cx="4767184" cy="4500618"/>
          </a:xfrm>
        </p:spPr>
      </p:pic>
      <p:sp>
        <p:nvSpPr>
          <p:cNvPr id="1229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28B217F-9686-415D-BD75-A7D92AD2F0B0}" type="slidenum">
              <a:rPr lang="en-US">
                <a:latin typeface="Arial" charset="0"/>
                <a:cs typeface="Arial" charset="0"/>
              </a:rPr>
              <a:pPr fontAlgn="base">
                <a:spcBef>
                  <a:spcPct val="0"/>
                </a:spcBef>
                <a:spcAft>
                  <a:spcPct val="0"/>
                </a:spcAft>
              </a:pPr>
              <a:t>8</a:t>
            </a:fld>
            <a:endParaRPr lang="en-US">
              <a:latin typeface="Arial" charset="0"/>
              <a:cs typeface="Arial" charset="0"/>
            </a:endParaRPr>
          </a:p>
        </p:txBody>
      </p:sp>
      <p:sp>
        <p:nvSpPr>
          <p:cNvPr id="12292" name="Title 1"/>
          <p:cNvSpPr>
            <a:spLocks noGrp="1"/>
          </p:cNvSpPr>
          <p:nvPr>
            <p:ph type="title"/>
          </p:nvPr>
        </p:nvSpPr>
        <p:spPr>
          <a:xfrm>
            <a:off x="457200" y="381000"/>
            <a:ext cx="8229600" cy="1143000"/>
          </a:xfrm>
        </p:spPr>
        <p:txBody>
          <a:bodyPr/>
          <a:lstStyle/>
          <a:p>
            <a:pPr algn="l"/>
            <a:r>
              <a:rPr lang="en-US" dirty="0" smtClean="0">
                <a:latin typeface="Arial" charset="0"/>
                <a:cs typeface="Arial" charset="0"/>
              </a:rPr>
              <a:t>            Circulation of CSF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r>
              <a:rPr lang="en-US" dirty="0" smtClean="0">
                <a:latin typeface="Arial" charset="0"/>
                <a:cs typeface="Arial" charset="0"/>
              </a:rPr>
              <a:t>Normally, CSF flows through the ventricles, exits into cisterns (closed spaces that serve as reservoirs) at the base of the brain, bathes the surfaces of the brain and spinal cord, and then reabsorbs into the bloodstream.</a:t>
            </a: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047AF4B-DBB5-4CBD-AD2E-244905F75BAE}" type="slidenum">
              <a:rPr lang="en-US">
                <a:latin typeface="Arial" charset="0"/>
                <a:cs typeface="Arial" charset="0"/>
              </a:rPr>
              <a:pPr fontAlgn="base">
                <a:spcBef>
                  <a:spcPct val="0"/>
                </a:spcBef>
                <a:spcAft>
                  <a:spcPct val="0"/>
                </a:spcAft>
              </a:pPr>
              <a:t>9</a:t>
            </a:fld>
            <a:endParaRPr lang="en-US">
              <a:latin typeface="Arial" charset="0"/>
              <a:cs typeface="Arial" charset="0"/>
            </a:endParaRPr>
          </a:p>
        </p:txBody>
      </p:sp>
      <p:sp>
        <p:nvSpPr>
          <p:cNvPr id="13316" name="Title 1"/>
          <p:cNvSpPr>
            <a:spLocks noGrp="1"/>
          </p:cNvSpPr>
          <p:nvPr>
            <p:ph type="title"/>
          </p:nvPr>
        </p:nvSpPr>
        <p:spPr>
          <a:xfrm>
            <a:off x="457200" y="533400"/>
            <a:ext cx="8229600" cy="1143000"/>
          </a:xfrm>
        </p:spPr>
        <p:txBody>
          <a:bodyPr/>
          <a:lstStyle/>
          <a:p>
            <a:pPr algn="l"/>
            <a:r>
              <a:rPr lang="en-US" dirty="0" smtClean="0">
                <a:latin typeface="Arial" charset="0"/>
                <a:cs typeface="Arial" charset="0"/>
              </a:rPr>
              <a:t>            Circulation of CSF</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drocephalus-May1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Hydrocephalus-May12</Template>
  <TotalTime>109</TotalTime>
  <Words>789</Words>
  <Application>Microsoft Office PowerPoint</Application>
  <PresentationFormat>On-screen Show (4:3)</PresentationFormat>
  <Paragraphs>143</Paragraphs>
  <Slides>43</Slides>
  <Notes>12</Notes>
  <HiddenSlides>4</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Hydrocephalus-May12</vt:lpstr>
      <vt:lpstr>HYDROCEPHALUS</vt:lpstr>
      <vt:lpstr>Introduction</vt:lpstr>
      <vt:lpstr>Slide 3</vt:lpstr>
      <vt:lpstr>Ventricles of The Brain</vt:lpstr>
      <vt:lpstr>Anatomy of Ventricles</vt:lpstr>
      <vt:lpstr>         Anatomy of Ventricles</vt:lpstr>
      <vt:lpstr>Circulation of CSF</vt:lpstr>
      <vt:lpstr>            Circulation of CSF</vt:lpstr>
      <vt:lpstr>            Circulation of CSF</vt:lpstr>
      <vt:lpstr>            Circulation of CSF</vt:lpstr>
      <vt:lpstr>Cause of Hydrocephalus</vt:lpstr>
      <vt:lpstr>Causes of Hydrocephalus</vt:lpstr>
      <vt:lpstr>Types of Hydrocephalus</vt:lpstr>
      <vt:lpstr>Congenital Hydrocephalus</vt:lpstr>
      <vt:lpstr>Slide 15</vt:lpstr>
      <vt:lpstr>DROOPY / DANGLING CHOROIDS : - In marked hydrocephalus the choroid plexus will no longer lie in parallel fashion,  tethered at foramen of Munro the free choroid will hang / dangle in CSF as it is denser than CSF.    VENTRICULOMEGALY :-  Mild VM – 10 to 12 mm. Mod VM – 12 to 15 mm. Severe VM - &gt;15 mm. </vt:lpstr>
      <vt:lpstr>Slide 17</vt:lpstr>
      <vt:lpstr>Acquired Hydrocephalus</vt:lpstr>
      <vt:lpstr>Acquired Hydrocephalus</vt:lpstr>
      <vt:lpstr>Communicating Hydrocephalus</vt:lpstr>
      <vt:lpstr>Slide 21</vt:lpstr>
      <vt:lpstr>Communicating Hydrocephalus</vt:lpstr>
      <vt:lpstr>Non-Communicating Hydrocephalus</vt:lpstr>
      <vt:lpstr>Slide 24</vt:lpstr>
      <vt:lpstr>Slide 25</vt:lpstr>
      <vt:lpstr>Slide 26</vt:lpstr>
      <vt:lpstr>Slide 27</vt:lpstr>
      <vt:lpstr>?</vt:lpstr>
      <vt:lpstr>Slide 29</vt:lpstr>
      <vt:lpstr>Slide 30</vt:lpstr>
      <vt:lpstr>Slide 31</vt:lpstr>
      <vt:lpstr>Slide 32</vt:lpstr>
      <vt:lpstr>Slide 33</vt:lpstr>
      <vt:lpstr>Slide 34</vt:lpstr>
      <vt:lpstr>Slide 35</vt:lpstr>
      <vt:lpstr>Slide 36</vt:lpstr>
      <vt:lpstr>Slide 37</vt:lpstr>
      <vt:lpstr>?</vt:lpstr>
      <vt:lpstr>Slide 39</vt:lpstr>
      <vt:lpstr>Slide 40</vt:lpstr>
      <vt:lpstr>Slide 41</vt:lpstr>
      <vt:lpstr>NORMAL PRESSURE HYDROCEPHALUS   Triad: - Dementia, gait apraxia, urinary incontinence. Dilated ventricles, periventricular WM halo. Ventriculo-sulcal disproportion.  Fourth ventricle may appear normal. Prominent ventricular activity at 24 hrs in In 111 DTPA cisternography is good indicator of NPH.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HYDROCEPHALUS</dc:title>
  <dc:creator>Aftab</dc:creator>
  <cp:lastModifiedBy>admin</cp:lastModifiedBy>
  <cp:revision>9</cp:revision>
  <dcterms:created xsi:type="dcterms:W3CDTF">2014-02-24T12:48:46Z</dcterms:created>
  <dcterms:modified xsi:type="dcterms:W3CDTF">2016-08-04T20:59:14Z</dcterms:modified>
</cp:coreProperties>
</file>