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257" r:id="rId3"/>
    <p:sldId id="258" r:id="rId4"/>
    <p:sldId id="259" r:id="rId5"/>
    <p:sldId id="260" r:id="rId6"/>
    <p:sldId id="261" r:id="rId7"/>
    <p:sldId id="262" r:id="rId8"/>
    <p:sldId id="264" r:id="rId9"/>
    <p:sldId id="265" r:id="rId10"/>
    <p:sldId id="266" r:id="rId11"/>
    <p:sldId id="309" r:id="rId12"/>
    <p:sldId id="310" r:id="rId13"/>
    <p:sldId id="311" r:id="rId14"/>
    <p:sldId id="312" r:id="rId15"/>
    <p:sldId id="267" r:id="rId16"/>
    <p:sldId id="268" r:id="rId17"/>
    <p:sldId id="269" r:id="rId18"/>
    <p:sldId id="270" r:id="rId19"/>
    <p:sldId id="273" r:id="rId20"/>
    <p:sldId id="274" r:id="rId21"/>
    <p:sldId id="275" r:id="rId22"/>
    <p:sldId id="313" r:id="rId23"/>
    <p:sldId id="314" r:id="rId24"/>
    <p:sldId id="276" r:id="rId25"/>
    <p:sldId id="315" r:id="rId26"/>
    <p:sldId id="271" r:id="rId27"/>
    <p:sldId id="272" r:id="rId28"/>
    <p:sldId id="277" r:id="rId29"/>
    <p:sldId id="278" r:id="rId30"/>
    <p:sldId id="316" r:id="rId31"/>
    <p:sldId id="279" r:id="rId32"/>
    <p:sldId id="280" r:id="rId33"/>
    <p:sldId id="317" r:id="rId34"/>
    <p:sldId id="335" r:id="rId35"/>
    <p:sldId id="342" r:id="rId36"/>
    <p:sldId id="281" r:id="rId37"/>
    <p:sldId id="323" r:id="rId38"/>
    <p:sldId id="282" r:id="rId39"/>
    <p:sldId id="339" r:id="rId40"/>
    <p:sldId id="283" r:id="rId41"/>
    <p:sldId id="284" r:id="rId42"/>
    <p:sldId id="285" r:id="rId43"/>
    <p:sldId id="318" r:id="rId44"/>
    <p:sldId id="286" r:id="rId45"/>
    <p:sldId id="287" r:id="rId46"/>
    <p:sldId id="288" r:id="rId47"/>
    <p:sldId id="336" r:id="rId48"/>
    <p:sldId id="289" r:id="rId49"/>
    <p:sldId id="290" r:id="rId50"/>
    <p:sldId id="320" r:id="rId51"/>
    <p:sldId id="321" r:id="rId52"/>
    <p:sldId id="291" r:id="rId53"/>
    <p:sldId id="292" r:id="rId54"/>
    <p:sldId id="293" r:id="rId55"/>
    <p:sldId id="294" r:id="rId56"/>
    <p:sldId id="322" r:id="rId57"/>
    <p:sldId id="334" r:id="rId58"/>
    <p:sldId id="295" r:id="rId59"/>
    <p:sldId id="296" r:id="rId60"/>
    <p:sldId id="297" r:id="rId61"/>
    <p:sldId id="298" r:id="rId62"/>
    <p:sldId id="338" r:id="rId63"/>
    <p:sldId id="299" r:id="rId64"/>
    <p:sldId id="300" r:id="rId65"/>
    <p:sldId id="301" r:id="rId66"/>
    <p:sldId id="302" r:id="rId67"/>
    <p:sldId id="303" r:id="rId68"/>
    <p:sldId id="304" r:id="rId69"/>
    <p:sldId id="340" r:id="rId70"/>
    <p:sldId id="341" r:id="rId71"/>
    <p:sldId id="305" r:id="rId72"/>
    <p:sldId id="306" r:id="rId73"/>
    <p:sldId id="308" r:id="rId74"/>
    <p:sldId id="343" r:id="rId75"/>
    <p:sldId id="307" r:id="rId76"/>
    <p:sldId id="34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39DC3-8CD3-45AD-AAE5-93DF3B61382D}" type="datetimeFigureOut">
              <a:rPr lang="en-US" smtClean="0"/>
              <a:pPr/>
              <a:t>4/27/2017</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5DB74-980D-4623-85F0-67ED2438637C}" type="slidenum">
              <a:rPr lang="en-IN" smtClean="0"/>
              <a:pPr/>
              <a:t>‹#›</a:t>
            </a:fld>
            <a:endParaRPr lang="en-IN" dirty="0"/>
          </a:p>
        </p:txBody>
      </p:sp>
    </p:spTree>
    <p:extLst>
      <p:ext uri="{BB962C8B-B14F-4D97-AF65-F5344CB8AC3E}">
        <p14:creationId xmlns:p14="http://schemas.microsoft.com/office/powerpoint/2010/main" val="264023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325DB74-980D-4623-85F0-67ED2438637C}" type="slidenum">
              <a:rPr lang="en-IN" smtClean="0"/>
              <a:pPr/>
              <a:t>36</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4/27/2017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ACUTE ABDOMEN</a:t>
            </a:r>
            <a:endParaRPr lang="en-IN" dirty="0"/>
          </a:p>
        </p:txBody>
      </p:sp>
      <p:sp>
        <p:nvSpPr>
          <p:cNvPr id="3" name="Subtitle 2"/>
          <p:cNvSpPr>
            <a:spLocks noGrp="1"/>
          </p:cNvSpPr>
          <p:nvPr>
            <p:ph type="subTitle" idx="1"/>
          </p:nvPr>
        </p:nvSpPr>
        <p:spPr/>
        <p:txBody>
          <a:bodyPr/>
          <a:lstStyle/>
          <a:p>
            <a:r>
              <a:rPr lang="en-IN" dirty="0" smtClean="0"/>
              <a:t>BY Dr. TEJAS MANKESHWAR</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57200"/>
            <a:ext cx="8229600" cy="5852160"/>
          </a:xfrm>
        </p:spPr>
        <p:txBody>
          <a:bodyPr>
            <a:normAutofit/>
          </a:bodyPr>
          <a:lstStyle/>
          <a:p>
            <a:r>
              <a:rPr lang="en-IN" dirty="0" smtClean="0"/>
              <a:t>`Football' sign:- Large amounts of gas may accumulate in the centre of the abdomen over a fluid collection.</a:t>
            </a:r>
          </a:p>
          <a:p>
            <a:r>
              <a:rPr lang="en-IN" dirty="0" smtClean="0"/>
              <a:t>Free gas may also be identified in the fissure for the ligamentum teres.</a:t>
            </a:r>
          </a:p>
          <a:p>
            <a:r>
              <a:rPr lang="en-IN" dirty="0" smtClean="0"/>
              <a:t>Collection may be seen in the right upper quadrant adjacent to the liver and lying mainly in the sub-hepatic space and Morison's pouch, and visible as an oval or linear collection of gas.</a:t>
            </a:r>
          </a:p>
          <a:p>
            <a:r>
              <a:rPr lang="en-IN" dirty="0" smtClean="0"/>
              <a:t>CT is the most sensitive imaging modality for detection of minimal pneumoperitoneum.</a:t>
            </a: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p:txBody>
          <a:bodyPr/>
          <a:lstStyle/>
          <a:p>
            <a:endParaRPr lang="en-IN" dirty="0" smtClean="0"/>
          </a:p>
          <a:p>
            <a:endParaRPr lang="en-IN" dirty="0"/>
          </a:p>
        </p:txBody>
      </p:sp>
      <p:sp>
        <p:nvSpPr>
          <p:cNvPr id="6" name="Text Placeholder 5"/>
          <p:cNvSpPr>
            <a:spLocks noGrp="1"/>
          </p:cNvSpPr>
          <p:nvPr>
            <p:ph type="body" idx="4294967295"/>
          </p:nvPr>
        </p:nvSpPr>
        <p:spPr>
          <a:xfrm>
            <a:off x="0" y="1524000"/>
            <a:ext cx="3008313" cy="4602163"/>
          </a:xfrm>
        </p:spPr>
        <p:txBody>
          <a:bodyPr>
            <a:normAutofit fontScale="92500"/>
          </a:bodyPr>
          <a:lstStyle/>
          <a:p>
            <a:r>
              <a:rPr lang="en-IN" dirty="0" smtClean="0"/>
              <a:t>Under the left</a:t>
            </a:r>
          </a:p>
          <a:p>
            <a:pPr>
              <a:buNone/>
            </a:pPr>
            <a:r>
              <a:rPr lang="en-IN" dirty="0" smtClean="0"/>
              <a:t>   hemidiaphragm a small triangular collection of free gas can be identified between loops of gas-filled bowel (arrow).</a:t>
            </a:r>
          </a:p>
          <a:p>
            <a:endParaRPr lang="en-IN" dirty="0"/>
          </a:p>
        </p:txBody>
      </p:sp>
      <p:pic>
        <p:nvPicPr>
          <p:cNvPr id="1026" name="Picture 2"/>
          <p:cNvPicPr>
            <a:picLocks noChangeAspect="1" noChangeArrowheads="1"/>
          </p:cNvPicPr>
          <p:nvPr/>
        </p:nvPicPr>
        <p:blipFill>
          <a:blip r:embed="rId2"/>
          <a:srcRect/>
          <a:stretch>
            <a:fillRect/>
          </a:stretch>
        </p:blipFill>
        <p:spPr bwMode="auto">
          <a:xfrm>
            <a:off x="3657600" y="533400"/>
            <a:ext cx="5010150" cy="57626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r>
            <a:br>
              <a:rPr lang="en-IN" dirty="0" smtClean="0"/>
            </a:br>
            <a:endParaRPr lang="en-IN" dirty="0"/>
          </a:p>
        </p:txBody>
      </p:sp>
      <p:sp>
        <p:nvSpPr>
          <p:cNvPr id="3" name="Text Placeholder 2"/>
          <p:cNvSpPr>
            <a:spLocks noGrp="1"/>
          </p:cNvSpPr>
          <p:nvPr>
            <p:ph type="body" idx="2"/>
          </p:nvPr>
        </p:nvSpPr>
        <p:spPr/>
        <p:txBody>
          <a:bodyPr>
            <a:normAutofit/>
          </a:bodyPr>
          <a:lstStyle/>
          <a:p>
            <a:r>
              <a:rPr lang="en-IN" sz="2800" dirty="0" smtClean="0">
                <a:latin typeface="Arial" pitchFamily="34" charset="0"/>
                <a:cs typeface="Arial" pitchFamily="34" charset="0"/>
              </a:rPr>
              <a:t>A triangular collection</a:t>
            </a:r>
          </a:p>
          <a:p>
            <a:r>
              <a:rPr lang="en-IN" sz="2800" dirty="0" smtClean="0">
                <a:latin typeface="Arial" pitchFamily="34" charset="0"/>
                <a:cs typeface="Arial" pitchFamily="34" charset="0"/>
              </a:rPr>
              <a:t>of free gas is demonstrated in the sub-hepatic region (arrows). The falciform</a:t>
            </a:r>
          </a:p>
          <a:p>
            <a:r>
              <a:rPr lang="en-IN" sz="2800" dirty="0" smtClean="0">
                <a:latin typeface="Arial" pitchFamily="34" charset="0"/>
                <a:cs typeface="Arial" pitchFamily="34" charset="0"/>
              </a:rPr>
              <a:t>ligament is also outlined.</a:t>
            </a:r>
            <a:endParaRPr lang="en-IN" sz="2800" dirty="0">
              <a:latin typeface="Arial" pitchFamily="34" charset="0"/>
              <a:cs typeface="Arial" pitchFamily="34" charset="0"/>
            </a:endParaRPr>
          </a:p>
        </p:txBody>
      </p:sp>
      <p:pic>
        <p:nvPicPr>
          <p:cNvPr id="2050" name="Picture 2"/>
          <p:cNvPicPr>
            <a:picLocks noGrp="1" noChangeAspect="1" noChangeArrowheads="1"/>
          </p:cNvPicPr>
          <p:nvPr>
            <p:ph sz="half" idx="1"/>
          </p:nvPr>
        </p:nvPicPr>
        <p:blipFill>
          <a:blip r:embed="rId2"/>
          <a:srcRect/>
          <a:stretch>
            <a:fillRect/>
          </a:stretch>
        </p:blipFill>
        <p:spPr bwMode="auto">
          <a:xfrm>
            <a:off x="3749689" y="273050"/>
            <a:ext cx="4762471" cy="585311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r>
            <a:br>
              <a:rPr lang="en-IN" dirty="0" smtClean="0"/>
            </a:br>
            <a:endParaRPr lang="en-IN" dirty="0"/>
          </a:p>
        </p:txBody>
      </p:sp>
      <p:sp>
        <p:nvSpPr>
          <p:cNvPr id="3" name="Text Placeholder 2"/>
          <p:cNvSpPr>
            <a:spLocks noGrp="1"/>
          </p:cNvSpPr>
          <p:nvPr>
            <p:ph type="body" idx="2"/>
          </p:nvPr>
        </p:nvSpPr>
        <p:spPr/>
        <p:txBody>
          <a:bodyPr>
            <a:noAutofit/>
          </a:bodyPr>
          <a:lstStyle/>
          <a:p>
            <a:r>
              <a:rPr lang="en-IN" sz="2400" dirty="0" smtClean="0">
                <a:latin typeface="Arial" pitchFamily="34" charset="0"/>
                <a:cs typeface="Arial" pitchFamily="34" charset="0"/>
              </a:rPr>
              <a:t>Visualisation of both</a:t>
            </a:r>
          </a:p>
          <a:p>
            <a:r>
              <a:rPr lang="en-IN" sz="2400" dirty="0" smtClean="0">
                <a:latin typeface="Arial" pitchFamily="34" charset="0"/>
                <a:cs typeface="Arial" pitchFamily="34" charset="0"/>
              </a:rPr>
              <a:t>sides of the bowel wall (Rigler's sign). Both the inside and outside wall of</a:t>
            </a:r>
          </a:p>
          <a:p>
            <a:r>
              <a:rPr lang="en-IN" sz="2400" dirty="0" smtClean="0">
                <a:latin typeface="Arial" pitchFamily="34" charset="0"/>
                <a:cs typeface="Arial" pitchFamily="34" charset="0"/>
              </a:rPr>
              <a:t>multiple loops of small bowel can be clearly identified.</a:t>
            </a:r>
            <a:endParaRPr lang="en-IN" sz="2400" dirty="0">
              <a:latin typeface="Arial" pitchFamily="34" charset="0"/>
              <a:cs typeface="Arial" pitchFamily="34" charset="0"/>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3756207" y="273050"/>
            <a:ext cx="4749435" cy="585311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r>
            <a:br>
              <a:rPr lang="en-IN" dirty="0" smtClean="0"/>
            </a:br>
            <a:endParaRPr lang="en-IN" dirty="0"/>
          </a:p>
        </p:txBody>
      </p:sp>
      <p:sp>
        <p:nvSpPr>
          <p:cNvPr id="3" name="Text Placeholder 2"/>
          <p:cNvSpPr>
            <a:spLocks noGrp="1"/>
          </p:cNvSpPr>
          <p:nvPr>
            <p:ph type="body" idx="2"/>
          </p:nvPr>
        </p:nvSpPr>
        <p:spPr/>
        <p:txBody>
          <a:bodyPr/>
          <a:lstStyle/>
          <a:p>
            <a:endParaRPr lang="en-IN" dirty="0" smtClean="0"/>
          </a:p>
          <a:p>
            <a:endParaRPr lang="en-IN" dirty="0" smtClean="0"/>
          </a:p>
        </p:txBody>
      </p:sp>
      <p:pic>
        <p:nvPicPr>
          <p:cNvPr id="4098" name="Picture 2"/>
          <p:cNvPicPr>
            <a:picLocks noGrp="1" noChangeAspect="1" noChangeArrowheads="1"/>
          </p:cNvPicPr>
          <p:nvPr>
            <p:ph sz="half" idx="1"/>
          </p:nvPr>
        </p:nvPicPr>
        <p:blipFill>
          <a:blip r:embed="rId2"/>
          <a:srcRect/>
          <a:stretch>
            <a:fillRect/>
          </a:stretch>
        </p:blipFill>
        <p:spPr bwMode="auto">
          <a:xfrm>
            <a:off x="1676400" y="990600"/>
            <a:ext cx="5711825" cy="44658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IN" dirty="0" smtClean="0"/>
              <a:t>PSEUDO-PNEUMOPERITONEUM</a:t>
            </a:r>
            <a:endParaRPr lang="en-IN" dirty="0"/>
          </a:p>
        </p:txBody>
      </p:sp>
      <p:sp>
        <p:nvSpPr>
          <p:cNvPr id="3" name="Content Placeholder 2"/>
          <p:cNvSpPr>
            <a:spLocks noGrp="1"/>
          </p:cNvSpPr>
          <p:nvPr>
            <p:ph idx="1"/>
          </p:nvPr>
        </p:nvSpPr>
        <p:spPr>
          <a:xfrm>
            <a:off x="457200" y="1143000"/>
            <a:ext cx="8229600" cy="4709160"/>
          </a:xfrm>
        </p:spPr>
        <p:txBody>
          <a:bodyPr>
            <a:normAutofit fontScale="85000" lnSpcReduction="20000"/>
          </a:bodyPr>
          <a:lstStyle/>
          <a:p>
            <a:r>
              <a:rPr lang="en-IN" dirty="0" smtClean="0"/>
              <a:t>A number of conditions have been described which simulate free air in the peritoneal cavity on plain film (pseudo-pneumoperitoneum).</a:t>
            </a:r>
          </a:p>
          <a:p>
            <a:pPr marL="651510" indent="-514350">
              <a:buFont typeface="+mj-lt"/>
              <a:buAutoNum type="arabicPeriod"/>
            </a:pPr>
            <a:r>
              <a:rPr lang="en-IN" dirty="0" smtClean="0"/>
              <a:t>Chiladiti syndrome.</a:t>
            </a:r>
          </a:p>
          <a:p>
            <a:pPr marL="651510" indent="-514350">
              <a:buFont typeface="+mj-lt"/>
              <a:buAutoNum type="arabicPeriod"/>
            </a:pPr>
            <a:r>
              <a:rPr lang="en-IN" dirty="0" smtClean="0"/>
              <a:t>Sub-diaphragmatic fat.</a:t>
            </a:r>
          </a:p>
          <a:p>
            <a:pPr marL="651510" indent="-514350">
              <a:buFont typeface="+mj-lt"/>
              <a:buAutoNum type="arabicPeriod"/>
            </a:pPr>
            <a:r>
              <a:rPr lang="en-IN" dirty="0" smtClean="0"/>
              <a:t>Curvilinear pulmonary collapse.</a:t>
            </a:r>
          </a:p>
          <a:p>
            <a:pPr marL="651510" indent="-514350">
              <a:buFont typeface="+mj-lt"/>
              <a:buAutoNum type="arabicPeriod"/>
            </a:pPr>
            <a:r>
              <a:rPr lang="en-IN" dirty="0" smtClean="0"/>
              <a:t>Omental fat.</a:t>
            </a:r>
          </a:p>
          <a:p>
            <a:pPr marL="651510" indent="-514350">
              <a:buFont typeface="+mj-lt"/>
              <a:buAutoNum type="arabicPeriod"/>
            </a:pPr>
            <a:r>
              <a:rPr lang="en-IN" dirty="0" smtClean="0"/>
              <a:t>Sub-phrenic abscess.</a:t>
            </a:r>
          </a:p>
          <a:p>
            <a:pPr marL="651510" indent="-514350">
              <a:buFont typeface="+mj-lt"/>
              <a:buAutoNum type="arabicPeriod"/>
            </a:pPr>
            <a:r>
              <a:rPr lang="en-IN" dirty="0" smtClean="0"/>
              <a:t>Sub-pulmonary pneumothorax.</a:t>
            </a:r>
          </a:p>
          <a:p>
            <a:pPr marL="651510" indent="-514350">
              <a:buFont typeface="+mj-lt"/>
              <a:buAutoNum type="arabicPeriod"/>
            </a:pPr>
            <a:r>
              <a:rPr lang="en-IN" dirty="0" smtClean="0"/>
              <a:t>Intramural gas in pneumatosis intestinalis.</a:t>
            </a:r>
          </a:p>
          <a:p>
            <a:pPr marL="651510" indent="-514350">
              <a:buFont typeface="+mj-lt"/>
              <a:buAutoNum type="arabicPeriod"/>
            </a:pPr>
            <a:r>
              <a:rPr lang="en-IN" dirty="0" smtClean="0"/>
              <a:t>In cases of post operative pneumoperitoneum it may take as long as 24 days to resolve and is more common in thin patients than in obese.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Intestinal obstruction</a:t>
            </a:r>
            <a:endParaRPr lang="en-IN" dirty="0"/>
          </a:p>
        </p:txBody>
      </p:sp>
      <p:sp>
        <p:nvSpPr>
          <p:cNvPr id="3" name="Content Placeholder 2"/>
          <p:cNvSpPr>
            <a:spLocks noGrp="1"/>
          </p:cNvSpPr>
          <p:nvPr>
            <p:ph idx="1"/>
          </p:nvPr>
        </p:nvSpPr>
        <p:spPr/>
        <p:txBody>
          <a:bodyPr/>
          <a:lstStyle/>
          <a:p>
            <a:r>
              <a:rPr lang="en-IN" dirty="0" smtClean="0"/>
              <a:t>The diagnosis of intestinal obstruction depends on the demonstration of dilated loops of bowel proximally with non-dilated or collapsed bowel distal to the presumed point of obstruction.</a:t>
            </a:r>
          </a:p>
          <a:p>
            <a:r>
              <a:rPr lang="en-IN" dirty="0" smtClean="0"/>
              <a:t>Dilatation of small and large bowel loops upto rectum usually indicates paralytic ileus.</a:t>
            </a:r>
          </a:p>
          <a:p>
            <a:r>
              <a:rPr lang="en-IN" dirty="0" smtClean="0"/>
              <a:t>Lateral view to look for air in rectum may be useful.</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81000"/>
            <a:ext cx="8229600" cy="5928360"/>
          </a:xfrm>
        </p:spPr>
        <p:txBody>
          <a:bodyPr>
            <a:normAutofit fontScale="85000" lnSpcReduction="20000"/>
          </a:bodyPr>
          <a:lstStyle/>
          <a:p>
            <a:r>
              <a:rPr lang="en-IN" dirty="0" smtClean="0"/>
              <a:t>Valvulae conniventes, usually form thin complete lines across the dilated small bowel and are prominent in the jejunum but become less marked as the ileum is reached.</a:t>
            </a:r>
          </a:p>
          <a:p>
            <a:r>
              <a:rPr lang="en-IN" dirty="0" smtClean="0"/>
              <a:t>The valvulae conniventes are situated much closer together than colonic haustra and become thinner when stretched, but still remain relatively close to each other even as the calibre of the small bowel increases.</a:t>
            </a:r>
          </a:p>
          <a:p>
            <a:r>
              <a:rPr lang="en-IN" dirty="0" smtClean="0"/>
              <a:t>Haustra usually form thick, incomplete bands across the colonic gas shadow, they may form complete transverse bands. </a:t>
            </a:r>
          </a:p>
          <a:p>
            <a:r>
              <a:rPr lang="en-IN" dirty="0" smtClean="0"/>
              <a:t>They are thicker and further apart than the small-bowel folds. </a:t>
            </a:r>
          </a:p>
          <a:p>
            <a:r>
              <a:rPr lang="en-IN" dirty="0" smtClean="0"/>
              <a:t>Haustra may be completely absent from the descending and sigmoid colon, although they can usually still be identified in other parts of the colon even when it is massively distended.</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Distinction between small and large bowel </a:t>
            </a:r>
            <a:endParaRPr lang="en-IN" dirty="0"/>
          </a:p>
        </p:txBody>
      </p:sp>
      <p:sp>
        <p:nvSpPr>
          <p:cNvPr id="3" name="Content Placeholder 2"/>
          <p:cNvSpPr>
            <a:spLocks noGrp="1"/>
          </p:cNvSpPr>
          <p:nvPr>
            <p:ph idx="1"/>
          </p:nvPr>
        </p:nvSpPr>
        <p:spPr>
          <a:xfrm>
            <a:off x="0" y="1600200"/>
            <a:ext cx="9144000" cy="4709160"/>
          </a:xfrm>
        </p:spPr>
        <p:txBody>
          <a:bodyPr>
            <a:normAutofit/>
          </a:bodyPr>
          <a:lstStyle/>
          <a:p>
            <a:pPr>
              <a:buNone/>
            </a:pPr>
            <a:r>
              <a:rPr lang="en-IN" dirty="0" smtClean="0"/>
              <a:t>                                           Small bowel          Large bowel</a:t>
            </a:r>
          </a:p>
          <a:p>
            <a:r>
              <a:rPr lang="en-IN" dirty="0" smtClean="0"/>
              <a:t>Valvulae conniventes      +                                  -</a:t>
            </a:r>
          </a:p>
          <a:p>
            <a:r>
              <a:rPr lang="en-IN" dirty="0" smtClean="0"/>
              <a:t>Number of loops            Many                      Few</a:t>
            </a:r>
          </a:p>
          <a:p>
            <a:r>
              <a:rPr lang="en-IN" dirty="0" smtClean="0"/>
              <a:t>Distribution                      Central                  Peripheral</a:t>
            </a:r>
          </a:p>
          <a:p>
            <a:r>
              <a:rPr lang="en-IN" dirty="0" smtClean="0"/>
              <a:t>Haustra                              -                                 +</a:t>
            </a:r>
          </a:p>
          <a:p>
            <a:r>
              <a:rPr lang="en-IN" dirty="0" smtClean="0"/>
              <a:t>Diameter                            3-5cm                      5cm+</a:t>
            </a:r>
          </a:p>
          <a:p>
            <a:r>
              <a:rPr lang="en-IN" dirty="0" smtClean="0"/>
              <a:t>Solid faeces                        Absent                      Present</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SMALL BOWEL OBSTRUCTION</a:t>
            </a:r>
            <a:endParaRPr lang="en-IN" dirty="0"/>
          </a:p>
        </p:txBody>
      </p:sp>
      <p:sp>
        <p:nvSpPr>
          <p:cNvPr id="3" name="Content Placeholder 2"/>
          <p:cNvSpPr>
            <a:spLocks noGrp="1"/>
          </p:cNvSpPr>
          <p:nvPr>
            <p:ph idx="1"/>
          </p:nvPr>
        </p:nvSpPr>
        <p:spPr>
          <a:xfrm>
            <a:off x="457200" y="1066800"/>
            <a:ext cx="8229600" cy="5242560"/>
          </a:xfrm>
        </p:spPr>
        <p:txBody>
          <a:bodyPr>
            <a:normAutofit fontScale="92500" lnSpcReduction="20000"/>
          </a:bodyPr>
          <a:lstStyle/>
          <a:p>
            <a:r>
              <a:rPr lang="en-IN" dirty="0" smtClean="0"/>
              <a:t>The commonest cause of small-bowel obstruction in the developed world is adhesions due to previous surgery.</a:t>
            </a:r>
          </a:p>
          <a:p>
            <a:r>
              <a:rPr lang="en-IN" dirty="0" smtClean="0"/>
              <a:t>Complete obstruction of the small bowel usually causes small-bowel dilatation with accumulation of both gas and fluid and a reduction in calibre of the large bowel.</a:t>
            </a:r>
          </a:p>
          <a:p>
            <a:r>
              <a:rPr lang="en-IN" dirty="0" smtClean="0"/>
              <a:t>Plain film changes in small-bowel obstruction may appear after 3-5 hrs if there is complete small-bowel obstruction, and such changes are usually marked after 12 h.</a:t>
            </a:r>
          </a:p>
          <a:p>
            <a:r>
              <a:rPr lang="en-IN" dirty="0" smtClean="0"/>
              <a:t> With incomplete obstruction, plain films may be normal and barium studies or ultrasound may have to be done to establish a diagnosis.</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p:txBody>
          <a:bodyPr>
            <a:normAutofit lnSpcReduction="10000"/>
          </a:bodyPr>
          <a:lstStyle/>
          <a:p>
            <a:r>
              <a:rPr lang="en-IN" dirty="0" smtClean="0"/>
              <a:t>Acute abdomen is defined as a clinical syndrome characterised by acute pain abdomen of sudden onset.</a:t>
            </a:r>
          </a:p>
          <a:p>
            <a:r>
              <a:rPr lang="en-IN" dirty="0" smtClean="0"/>
              <a:t>Patients with acute abdomen represent the largest group presenting to surgical emergency.</a:t>
            </a:r>
          </a:p>
          <a:p>
            <a:r>
              <a:rPr lang="en-IN" dirty="0" smtClean="0"/>
              <a:t>Acute abdomen may be due to variety of diseases which may involve GIT, Biliary tree, solid viscera and genitourinary system.</a:t>
            </a:r>
          </a:p>
          <a:p>
            <a:r>
              <a:rPr lang="en-IN" dirty="0" smtClean="0"/>
              <a:t>Acute appendicitis is the most common cause of acute abdomen, particularly in young adults.</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0"/>
            <a:ext cx="8229600" cy="6309360"/>
          </a:xfrm>
        </p:spPr>
        <p:txBody>
          <a:bodyPr>
            <a:normAutofit lnSpcReduction="10000"/>
          </a:bodyPr>
          <a:lstStyle/>
          <a:p>
            <a:r>
              <a:rPr lang="en-IN" dirty="0" smtClean="0"/>
              <a:t>Dilated fluid-filled loops of small bowel may be identified as sausage shaped, oval or round soft-tissue densities that change in position in different views.</a:t>
            </a:r>
          </a:p>
          <a:p>
            <a:r>
              <a:rPr lang="en-IN" dirty="0" smtClean="0"/>
              <a:t> In dilated small bowel which is almost completely filled with fluid, small bubbles of gas may be trapped in rows between the valvulae conniventes on horizontal-ray films; this is known as the `string of beads' sign. This sign, if present, is virtually diagnostic of small-bowel obstruction.</a:t>
            </a:r>
          </a:p>
          <a:p>
            <a:r>
              <a:rPr lang="en-IN" dirty="0" smtClean="0"/>
              <a:t>Giving an oral dose of 100 ml of non-ionic contrast medium and a plain film of the abdomen is taken at 4 h. Contrast should reach caecum by 4 h.</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152400"/>
            <a:ext cx="8229600" cy="6156960"/>
          </a:xfrm>
        </p:spPr>
        <p:txBody>
          <a:bodyPr/>
          <a:lstStyle/>
          <a:p>
            <a:r>
              <a:rPr lang="en-IN" dirty="0" smtClean="0"/>
              <a:t>Ultrasound can he used to demonstrate the dilated fluid-filled loops of small bowel obstruction, and an assessment of the peristaltic activity can be made at the same time. </a:t>
            </a:r>
          </a:p>
          <a:p>
            <a:r>
              <a:rPr lang="en-IN" dirty="0" smtClean="0"/>
              <a:t>CT scanning is used for diagnosis because it demonstrates the presence of bowel calibre change, and the level.</a:t>
            </a:r>
          </a:p>
          <a:p>
            <a:r>
              <a:rPr lang="en-IN" dirty="0" smtClean="0"/>
              <a:t> Fluid filled loops are difficult to visualise on plain film, but are clearly visible on CT.</a:t>
            </a:r>
          </a:p>
          <a:p>
            <a:r>
              <a:rPr lang="en-IN" dirty="0" smtClean="0"/>
              <a:t>Level of obstruction can be demonstrated.</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5822950"/>
          </a:xfrm>
        </p:spPr>
        <p:txBody>
          <a:bodyPr>
            <a:normAutofit fontScale="90000"/>
          </a:bodyPr>
          <a:lstStyle/>
          <a:p>
            <a:r>
              <a:rPr lang="en-IN" dirty="0" smtClean="0"/>
              <a:t>Small-bowel obstruction, 'string of beads' sign. Erect film. The</a:t>
            </a:r>
            <a:br>
              <a:rPr lang="en-IN" dirty="0" smtClean="0"/>
            </a:br>
            <a:r>
              <a:rPr lang="en-IN" dirty="0" smtClean="0"/>
              <a:t>dilated proximal small bowel is predominantly gas filled with a few long</a:t>
            </a:r>
            <a:br>
              <a:rPr lang="en-IN" dirty="0" smtClean="0"/>
            </a:br>
            <a:r>
              <a:rPr lang="en-IN" dirty="0" smtClean="0"/>
              <a:t>fluid levels. More distally, the small bowel is fluid filled and bubbles of gas are trapped between the valvulae conniventes, producing a chain of</a:t>
            </a:r>
            <a:br>
              <a:rPr lang="en-IN" dirty="0" smtClean="0"/>
            </a:br>
            <a:r>
              <a:rPr lang="en-IN" dirty="0" smtClean="0"/>
              <a:t>bubbles</a:t>
            </a:r>
            <a:endParaRPr lang="en-IN" dirty="0"/>
          </a:p>
        </p:txBody>
      </p:sp>
      <p:sp>
        <p:nvSpPr>
          <p:cNvPr id="6" name="Text Placeholder 5"/>
          <p:cNvSpPr>
            <a:spLocks noGrp="1"/>
          </p:cNvSpPr>
          <p:nvPr>
            <p:ph type="body" idx="2"/>
          </p:nvPr>
        </p:nvSpPr>
        <p:spPr/>
        <p:txBody>
          <a:bodyPr/>
          <a:lstStyle/>
          <a:p>
            <a:endParaRPr lang="en-IN" dirty="0" smtClean="0"/>
          </a:p>
          <a:p>
            <a:endParaRPr lang="en-IN" dirty="0"/>
          </a:p>
        </p:txBody>
      </p:sp>
      <p:pic>
        <p:nvPicPr>
          <p:cNvPr id="5123" name="Picture 3"/>
          <p:cNvPicPr>
            <a:picLocks noGrp="1" noChangeAspect="1" noChangeArrowheads="1"/>
          </p:cNvPicPr>
          <p:nvPr>
            <p:ph sz="half" idx="1"/>
          </p:nvPr>
        </p:nvPicPr>
        <p:blipFill>
          <a:blip r:embed="rId2"/>
          <a:stretch>
            <a:fillRect/>
          </a:stretch>
        </p:blipFill>
        <p:spPr bwMode="auto">
          <a:xfrm>
            <a:off x="3621087" y="708819"/>
            <a:ext cx="5019675" cy="49815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4" name="Text Placeholder 3"/>
          <p:cNvSpPr>
            <a:spLocks noGrp="1"/>
          </p:cNvSpPr>
          <p:nvPr>
            <p:ph type="body" sz="half" idx="2"/>
          </p:nvPr>
        </p:nvSpPr>
        <p:spPr/>
        <p:txBody>
          <a:bodyPr/>
          <a:lstStyle/>
          <a:p>
            <a:endParaRPr lang="en-IN" dirty="0" smtClean="0"/>
          </a:p>
          <a:p>
            <a:endParaRPr lang="en-IN" dirty="0"/>
          </a:p>
        </p:txBody>
      </p:sp>
      <p:pic>
        <p:nvPicPr>
          <p:cNvPr id="6146" name="Picture 2"/>
          <p:cNvPicPr>
            <a:picLocks noGrp="1" noChangeAspect="1" noChangeArrowheads="1"/>
          </p:cNvPicPr>
          <p:nvPr>
            <p:ph type="pic" idx="1"/>
          </p:nvPr>
        </p:nvPicPr>
        <p:blipFill>
          <a:blip r:embed="rId2"/>
          <a:srcRect t="614" b="614"/>
          <a:stretch>
            <a:fillRect/>
          </a:stretch>
        </p:blipFill>
        <p:spPr bwMode="auto">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IN" dirty="0" smtClean="0"/>
              <a:t>STRANGULATED OBSTRUCTION</a:t>
            </a:r>
            <a:endParaRPr lang="en-IN" dirty="0"/>
          </a:p>
        </p:txBody>
      </p:sp>
      <p:sp>
        <p:nvSpPr>
          <p:cNvPr id="3" name="Content Placeholder 2"/>
          <p:cNvSpPr>
            <a:spLocks noGrp="1"/>
          </p:cNvSpPr>
          <p:nvPr>
            <p:ph idx="1"/>
          </p:nvPr>
        </p:nvSpPr>
        <p:spPr>
          <a:xfrm>
            <a:off x="533400" y="990600"/>
            <a:ext cx="8229600" cy="5867400"/>
          </a:xfrm>
        </p:spPr>
        <p:txBody>
          <a:bodyPr>
            <a:normAutofit fontScale="92500" lnSpcReduction="10000"/>
          </a:bodyPr>
          <a:lstStyle/>
          <a:p>
            <a:r>
              <a:rPr lang="en-IN" dirty="0" smtClean="0"/>
              <a:t>` Strangulating obstruction' means mechanical small-bowel obstruction caused when two limbs of a loop are incarcerated by a band or in a hernia, frequently compromising the blood supply due to compression of the mesenteric vessels.</a:t>
            </a:r>
          </a:p>
          <a:p>
            <a:r>
              <a:rPr lang="en-IN" dirty="0" smtClean="0"/>
              <a:t>CT is much more sensitive for bowel loop strangulation than plain films. </a:t>
            </a:r>
          </a:p>
          <a:p>
            <a:r>
              <a:rPr lang="en-IN" dirty="0" smtClean="0"/>
              <a:t>A closed loop is usually fluid-filled, and V-shaped or radial, with mesenteric vessels converging towards the point of obstruction. </a:t>
            </a:r>
          </a:p>
          <a:p>
            <a:r>
              <a:rPr lang="en-IN" dirty="0" smtClean="0"/>
              <a:t>If the loop is strangulated it becomes thickened with venous congestion of the mesentery locally.</a:t>
            </a:r>
          </a:p>
          <a:p>
            <a:r>
              <a:rPr lang="en-IN" dirty="0" smtClean="0"/>
              <a:t>There may be thickening of bowel wall due to haemorrhage within the wall.</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609600"/>
            <a:ext cx="7162800" cy="522288"/>
          </a:xfrm>
        </p:spPr>
        <p:txBody>
          <a:bodyPr>
            <a:normAutofit fontScale="90000"/>
          </a:bodyPr>
          <a:lstStyle/>
          <a:p>
            <a:r>
              <a:rPr lang="en-IN" dirty="0" smtClean="0"/>
              <a:t>There is whorled mesenteric thickening with an adjacent loop of small bowel with a thickened wall.</a:t>
            </a:r>
            <a:endParaRPr lang="en-IN" dirty="0"/>
          </a:p>
        </p:txBody>
      </p:sp>
      <p:sp>
        <p:nvSpPr>
          <p:cNvPr id="6" name="Text Placeholder 5"/>
          <p:cNvSpPr>
            <a:spLocks noGrp="1"/>
          </p:cNvSpPr>
          <p:nvPr>
            <p:ph type="body" sz="half" idx="2"/>
          </p:nvPr>
        </p:nvSpPr>
        <p:spPr/>
        <p:txBody>
          <a:bodyPr/>
          <a:lstStyle/>
          <a:p>
            <a:endParaRPr lang="en-IN" dirty="0" smtClean="0"/>
          </a:p>
          <a:p>
            <a:endParaRPr lang="en-IN" dirty="0"/>
          </a:p>
        </p:txBody>
      </p:sp>
      <p:pic>
        <p:nvPicPr>
          <p:cNvPr id="7170" name="Picture 2"/>
          <p:cNvPicPr>
            <a:picLocks noGrp="1" noChangeAspect="1" noChangeArrowheads="1"/>
          </p:cNvPicPr>
          <p:nvPr>
            <p:ph type="pic" idx="1"/>
          </p:nvPr>
        </p:nvPicPr>
        <p:blipFill>
          <a:blip r:embed="rId2"/>
          <a:srcRect l="8015" r="8015"/>
          <a:stretch>
            <a:fillRect/>
          </a:stretch>
        </p:blipFill>
        <p:spPr bwMode="auto">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GASTRIC DILATATION</a:t>
            </a:r>
            <a:endParaRPr lang="en-IN" dirty="0"/>
          </a:p>
        </p:txBody>
      </p:sp>
      <p:sp>
        <p:nvSpPr>
          <p:cNvPr id="3" name="Content Placeholder 2"/>
          <p:cNvSpPr>
            <a:spLocks noGrp="1"/>
          </p:cNvSpPr>
          <p:nvPr>
            <p:ph idx="1"/>
          </p:nvPr>
        </p:nvSpPr>
        <p:spPr/>
        <p:txBody>
          <a:bodyPr>
            <a:normAutofit lnSpcReduction="10000"/>
          </a:bodyPr>
          <a:lstStyle/>
          <a:p>
            <a:r>
              <a:rPr lang="en-IN" dirty="0" smtClean="0"/>
              <a:t>Gastric dilatation can be caused by four main groups of conditions: mechanical gastric outlet obstruction, paralytic ileus, gastric volvulus and air swallowing. </a:t>
            </a:r>
          </a:p>
          <a:p>
            <a:r>
              <a:rPr lang="en-IN" dirty="0" smtClean="0"/>
              <a:t>Mechanical gastric outlet obstruction, caused by peptic ulceration or a carcinoma of the pyloric antrum, often leads to a massive fluid filled stomach which occupies most of the upper abdomen and is demonstrable as a large soft-tissue mass with little or no bowel gas beyond.</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0"/>
            <a:ext cx="8229600" cy="6309360"/>
          </a:xfrm>
        </p:spPr>
        <p:txBody>
          <a:bodyPr>
            <a:normAutofit fontScale="92500" lnSpcReduction="10000"/>
          </a:bodyPr>
          <a:lstStyle/>
          <a:p>
            <a:r>
              <a:rPr lang="en-IN" dirty="0" smtClean="0"/>
              <a:t>Volvulus of the stomach results from the stomach twisting around the longitudinal or mesenteric axis.</a:t>
            </a:r>
          </a:p>
          <a:p>
            <a:r>
              <a:rPr lang="en-IN" dirty="0" smtClean="0"/>
              <a:t>It is identified as spherical viscus, displaced upward and to the left with elevation of left hemidiaphragm.</a:t>
            </a:r>
          </a:p>
          <a:p>
            <a:r>
              <a:rPr lang="en-IN" dirty="0" smtClean="0"/>
              <a:t>Distal small bowel is usually collapsed.</a:t>
            </a:r>
          </a:p>
          <a:p>
            <a:r>
              <a:rPr lang="en-IN" dirty="0" smtClean="0"/>
              <a:t>It is important to differentiate gastric volvulus from caecal volvulus.</a:t>
            </a:r>
          </a:p>
          <a:p>
            <a:r>
              <a:rPr lang="en-IN" dirty="0" smtClean="0"/>
              <a:t>When supine, the gas-filled stomach can usually be identified, with the wall of </a:t>
            </a:r>
            <a:r>
              <a:rPr lang="en-IN" i="1" dirty="0" smtClean="0"/>
              <a:t>the greater curvature convex caudally and the </a:t>
            </a:r>
            <a:r>
              <a:rPr lang="en-IN" dirty="0" smtClean="0"/>
              <a:t>pyloric antrum pointing cranially.</a:t>
            </a:r>
          </a:p>
          <a:p>
            <a:r>
              <a:rPr lang="en-IN" dirty="0" smtClean="0"/>
              <a:t>In caecal volvulus, one or two haustra can frequently be identified and the inferior part of the caecum usually points caudally.</a:t>
            </a:r>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IN" dirty="0" smtClean="0"/>
              <a:t>GALL STONE ILEUS</a:t>
            </a:r>
            <a:endParaRPr lang="en-IN" dirty="0"/>
          </a:p>
        </p:txBody>
      </p:sp>
      <p:sp>
        <p:nvSpPr>
          <p:cNvPr id="3" name="Content Placeholder 2"/>
          <p:cNvSpPr>
            <a:spLocks noGrp="1"/>
          </p:cNvSpPr>
          <p:nvPr>
            <p:ph idx="1"/>
          </p:nvPr>
        </p:nvSpPr>
        <p:spPr>
          <a:xfrm>
            <a:off x="457200" y="838200"/>
            <a:ext cx="8229600" cy="5471160"/>
          </a:xfrm>
        </p:spPr>
        <p:txBody>
          <a:bodyPr/>
          <a:lstStyle/>
          <a:p>
            <a:r>
              <a:rPr lang="en-IN" dirty="0" smtClean="0"/>
              <a:t>Gallstone ileus is mechanical intestinal obstruction caused by the impaction of one or more gallstones in the intestine, usually in the terminal ileum, but rarely in the duodenum or colon.</a:t>
            </a:r>
          </a:p>
          <a:p>
            <a:r>
              <a:rPr lang="en-IN" dirty="0" smtClean="0"/>
              <a:t>Usually middle-aged or elderly woman, with recurrent episodes of right hypochondrial pain.</a:t>
            </a:r>
          </a:p>
          <a:p>
            <a:r>
              <a:rPr lang="en-IN" dirty="0" smtClean="0"/>
              <a:t>Gall stones pass into the duodenum or rarely into the colon by eroding through the inflamed gallbladder wall.</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304800" y="0"/>
            <a:ext cx="8458200" cy="6477000"/>
          </a:xfrm>
        </p:spPr>
        <p:txBody>
          <a:bodyPr>
            <a:normAutofit lnSpcReduction="10000"/>
          </a:bodyPr>
          <a:lstStyle/>
          <a:p>
            <a:r>
              <a:rPr lang="en-IN" b="1" dirty="0" smtClean="0"/>
              <a:t>Signs of gallstone ileus :-</a:t>
            </a:r>
          </a:p>
          <a:p>
            <a:pPr marL="651510" indent="-514350">
              <a:buFont typeface="+mj-lt"/>
              <a:buAutoNum type="arabicPeriod"/>
            </a:pPr>
            <a:r>
              <a:rPr lang="en-IN" dirty="0" smtClean="0"/>
              <a:t>Gas within the bile ducts and/or the gallbladder.</a:t>
            </a:r>
          </a:p>
          <a:p>
            <a:pPr marL="651510" indent="-514350">
              <a:buFont typeface="+mj-lt"/>
              <a:buAutoNum type="arabicPeriod"/>
            </a:pPr>
            <a:r>
              <a:rPr lang="en-IN" dirty="0" smtClean="0"/>
              <a:t>Complete or incomplete small-bowel obstruction.</a:t>
            </a:r>
          </a:p>
          <a:p>
            <a:pPr marL="651510" indent="-514350">
              <a:buFont typeface="+mj-lt"/>
              <a:buAutoNum type="arabicPeriod"/>
            </a:pPr>
            <a:r>
              <a:rPr lang="en-IN" dirty="0" smtClean="0"/>
              <a:t>Abnormal location of gallstone.</a:t>
            </a:r>
          </a:p>
          <a:p>
            <a:pPr marL="651510" indent="-514350">
              <a:buFont typeface="+mj-lt"/>
              <a:buAutoNum type="arabicPeriod"/>
            </a:pPr>
            <a:r>
              <a:rPr lang="en-IN" dirty="0" smtClean="0"/>
              <a:t>Change in position of gallstone.</a:t>
            </a:r>
          </a:p>
          <a:p>
            <a:r>
              <a:rPr lang="en-IN" dirty="0" smtClean="0"/>
              <a:t>Gas in the biliary tree can be recognised by its branching pattern, with the gas more prominent centrally; gas in the portal vein, tends to be more peripherally located, in small veins around the edge of the liver.</a:t>
            </a:r>
          </a:p>
          <a:p>
            <a:r>
              <a:rPr lang="en-IN" dirty="0" smtClean="0"/>
              <a:t>The obstructing gallstone, which is frequently located in the pelvic loops of ileum overlying the sacrum.</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INVESTIGATIONS</a:t>
            </a:r>
            <a:endParaRPr lang="en-IN" dirty="0"/>
          </a:p>
        </p:txBody>
      </p:sp>
      <p:sp>
        <p:nvSpPr>
          <p:cNvPr id="3" name="Content Placeholder 2"/>
          <p:cNvSpPr>
            <a:spLocks noGrp="1"/>
          </p:cNvSpPr>
          <p:nvPr>
            <p:ph idx="1"/>
          </p:nvPr>
        </p:nvSpPr>
        <p:spPr/>
        <p:txBody>
          <a:bodyPr>
            <a:normAutofit lnSpcReduction="10000"/>
          </a:bodyPr>
          <a:lstStyle/>
          <a:p>
            <a:r>
              <a:rPr lang="en-IN" dirty="0" smtClean="0"/>
              <a:t>The various imaging modalities which are available for investigating the acute abdomen are-</a:t>
            </a:r>
          </a:p>
          <a:p>
            <a:pPr marL="651510" indent="-514350">
              <a:buFont typeface="+mj-lt"/>
              <a:buAutoNum type="arabicPeriod"/>
            </a:pPr>
            <a:r>
              <a:rPr lang="en-IN" dirty="0" smtClean="0"/>
              <a:t>Plain films</a:t>
            </a:r>
          </a:p>
          <a:p>
            <a:pPr marL="651510" indent="-514350">
              <a:buFont typeface="+mj-lt"/>
              <a:buAutoNum type="arabicPeriod"/>
            </a:pPr>
            <a:r>
              <a:rPr lang="en-IN" dirty="0" smtClean="0"/>
              <a:t>Contrast films</a:t>
            </a:r>
          </a:p>
          <a:p>
            <a:pPr marL="651510" indent="-514350">
              <a:buFont typeface="+mj-lt"/>
              <a:buAutoNum type="arabicPeriod"/>
            </a:pPr>
            <a:r>
              <a:rPr lang="en-IN" dirty="0" smtClean="0"/>
              <a:t>Ultrasound</a:t>
            </a:r>
          </a:p>
          <a:p>
            <a:pPr marL="651510" indent="-514350">
              <a:buFont typeface="+mj-lt"/>
              <a:buAutoNum type="arabicPeriod"/>
            </a:pPr>
            <a:r>
              <a:rPr lang="en-IN" dirty="0" smtClean="0"/>
              <a:t>CT scan</a:t>
            </a:r>
          </a:p>
          <a:p>
            <a:pPr marL="651510" indent="-514350">
              <a:buFont typeface="+mj-lt"/>
              <a:buAutoNum type="arabicPeriod"/>
            </a:pPr>
            <a:r>
              <a:rPr lang="en-IN" dirty="0" smtClean="0"/>
              <a:t>MRI</a:t>
            </a:r>
          </a:p>
          <a:p>
            <a:r>
              <a:rPr lang="en-IN" dirty="0" smtClean="0"/>
              <a:t>The choice of imaging modality depends upon the disease suspected on clinical grounds.</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3841750"/>
          </a:xfrm>
        </p:spPr>
        <p:txBody>
          <a:bodyPr>
            <a:normAutofit/>
          </a:bodyPr>
          <a:lstStyle/>
          <a:p>
            <a:r>
              <a:rPr lang="en-IN" dirty="0" smtClean="0"/>
              <a:t>Multiple dilated loops of small bowel are seen. A band of gas in the right hypochondrium (arrowheads) lies within the common bile duct. The obstructing gallstone cannot be seen.</a:t>
            </a:r>
            <a:endParaRPr lang="en-IN" dirty="0"/>
          </a:p>
        </p:txBody>
      </p:sp>
      <p:sp>
        <p:nvSpPr>
          <p:cNvPr id="6" name="Text Placeholder 5"/>
          <p:cNvSpPr>
            <a:spLocks noGrp="1"/>
          </p:cNvSpPr>
          <p:nvPr>
            <p:ph type="body" idx="2"/>
          </p:nvPr>
        </p:nvSpPr>
        <p:spPr>
          <a:xfrm>
            <a:off x="457200" y="2057401"/>
            <a:ext cx="3008313" cy="3352800"/>
          </a:xfrm>
        </p:spPr>
        <p:txBody>
          <a:bodyP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r>
              <a:rPr lang="en-IN" dirty="0" smtClean="0"/>
              <a:t> </a:t>
            </a:r>
          </a:p>
          <a:p>
            <a:r>
              <a:rPr lang="en-IN" dirty="0" smtClean="0"/>
              <a:t> </a:t>
            </a:r>
          </a:p>
          <a:p>
            <a:endParaRPr lang="en-IN" dirty="0" smtClean="0"/>
          </a:p>
          <a:p>
            <a:endParaRPr lang="en-IN" dirty="0"/>
          </a:p>
        </p:txBody>
      </p:sp>
      <p:pic>
        <p:nvPicPr>
          <p:cNvPr id="8194" name="Picture 2"/>
          <p:cNvPicPr>
            <a:picLocks noGrp="1" noChangeAspect="1" noChangeArrowheads="1"/>
          </p:cNvPicPr>
          <p:nvPr>
            <p:ph sz="half" idx="1"/>
          </p:nvPr>
        </p:nvPicPr>
        <p:blipFill>
          <a:blip r:embed="rId2"/>
          <a:stretch>
            <a:fillRect/>
          </a:stretch>
        </p:blipFill>
        <p:spPr bwMode="auto">
          <a:xfrm>
            <a:off x="3666456" y="273050"/>
            <a:ext cx="4928937" cy="585311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IN" dirty="0" smtClean="0"/>
              <a:t>INTUSSUSCEPTION</a:t>
            </a:r>
            <a:endParaRPr lang="en-IN" dirty="0"/>
          </a:p>
        </p:txBody>
      </p:sp>
      <p:sp>
        <p:nvSpPr>
          <p:cNvPr id="3" name="Content Placeholder 2"/>
          <p:cNvSpPr>
            <a:spLocks noGrp="1"/>
          </p:cNvSpPr>
          <p:nvPr>
            <p:ph idx="1"/>
          </p:nvPr>
        </p:nvSpPr>
        <p:spPr>
          <a:xfrm>
            <a:off x="457200" y="990600"/>
            <a:ext cx="8229600" cy="5486400"/>
          </a:xfrm>
        </p:spPr>
        <p:txBody>
          <a:bodyPr>
            <a:normAutofit fontScale="92500" lnSpcReduction="20000"/>
          </a:bodyPr>
          <a:lstStyle/>
          <a:p>
            <a:r>
              <a:rPr lang="en-IN" dirty="0" smtClean="0"/>
              <a:t>It is most frequently seen in children under 2 years of age.</a:t>
            </a:r>
          </a:p>
          <a:p>
            <a:r>
              <a:rPr lang="en-IN" dirty="0" smtClean="0"/>
              <a:t> In children it usually commences in the ileum as the result of inflammation of the lymphoid tissue and tends to be associated with mesenteric adenitis.</a:t>
            </a:r>
          </a:p>
          <a:p>
            <a:r>
              <a:rPr lang="en-IN" dirty="0" smtClean="0"/>
              <a:t>It is usually recognised clinically by pain, vomiting, blood in the stool and a palpable tumour.</a:t>
            </a:r>
          </a:p>
          <a:p>
            <a:r>
              <a:rPr lang="en-IN" dirty="0" smtClean="0"/>
              <a:t>In adults, an intussusception is invariably caused by a tumour of the bowel, which may be large or small, benign or malignant.</a:t>
            </a:r>
          </a:p>
          <a:p>
            <a:r>
              <a:rPr lang="en-IN" dirty="0" smtClean="0"/>
              <a:t>Any part of the small bowel may be involved, although the terminal ileum is still the most common site. </a:t>
            </a:r>
          </a:p>
          <a:p>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28600"/>
            <a:ext cx="8229600" cy="6080760"/>
          </a:xfrm>
        </p:spPr>
        <p:txBody>
          <a:bodyPr>
            <a:normAutofit lnSpcReduction="10000"/>
          </a:bodyPr>
          <a:lstStyle/>
          <a:p>
            <a:r>
              <a:rPr lang="en-IN" dirty="0" smtClean="0"/>
              <a:t>Plain films try show evidence of small-bowel obstruction, or the intussusception itself may be identified as a soft-tissue mass sometimes surrounded by a crescent of gas and most frequently identified in the right hypochondrium.</a:t>
            </a:r>
          </a:p>
          <a:p>
            <a:r>
              <a:rPr lang="en-IN" dirty="0" smtClean="0"/>
              <a:t>`Target sign’ comprising two concentric circles of fat density lying to the right of the spine-often superimposed on the kidney.</a:t>
            </a:r>
          </a:p>
          <a:p>
            <a:r>
              <a:rPr lang="en-IN" dirty="0" smtClean="0"/>
              <a:t> It is due to the layers of peritoneal fat surrounding and within the intussusceptum alternating with the layers of mucosa and muscle but seen `end on’.</a:t>
            </a:r>
          </a:p>
          <a:p>
            <a:r>
              <a:rPr lang="en-IN" dirty="0" smtClean="0"/>
              <a:t>Barium examination will reveal claw sign.</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
            </a:r>
            <a:br>
              <a:rPr lang="en-IN" dirty="0" smtClean="0"/>
            </a:br>
            <a:endParaRPr lang="en-IN" dirty="0"/>
          </a:p>
        </p:txBody>
      </p:sp>
      <p:sp>
        <p:nvSpPr>
          <p:cNvPr id="6" name="Text Placeholder 5"/>
          <p:cNvSpPr>
            <a:spLocks noGrp="1"/>
          </p:cNvSpPr>
          <p:nvPr>
            <p:ph type="body" idx="2"/>
          </p:nvPr>
        </p:nvSpPr>
        <p:spPr/>
        <p:txBody>
          <a:bodyPr>
            <a:normAutofit/>
          </a:bodyPr>
          <a:lstStyle/>
          <a:p>
            <a:r>
              <a:rPr lang="en-IN" sz="2400" dirty="0" smtClean="0">
                <a:latin typeface="Arial" pitchFamily="34" charset="0"/>
                <a:cs typeface="Arial" pitchFamily="34" charset="0"/>
              </a:rPr>
              <a:t>Supine film. There are multiple gas-filled loops of slightly dilated small bowel. In addition, there is a soft-tissue mass</a:t>
            </a:r>
          </a:p>
          <a:p>
            <a:r>
              <a:rPr lang="en-IN" sz="2400" dirty="0" smtClean="0">
                <a:latin typeface="Arial" pitchFamily="34" charset="0"/>
                <a:cs typeface="Arial" pitchFamily="34" charset="0"/>
              </a:rPr>
              <a:t>in the right iliac fossa (arrow).</a:t>
            </a:r>
            <a:endParaRPr lang="en-IN" sz="2400" dirty="0">
              <a:latin typeface="Arial" pitchFamily="34" charset="0"/>
              <a:cs typeface="Arial" pitchFamily="34" charset="0"/>
            </a:endParaRPr>
          </a:p>
        </p:txBody>
      </p:sp>
      <p:pic>
        <p:nvPicPr>
          <p:cNvPr id="9218" name="Picture 2"/>
          <p:cNvPicPr>
            <a:picLocks noGrp="1" noChangeAspect="1" noChangeArrowheads="1"/>
          </p:cNvPicPr>
          <p:nvPr>
            <p:ph sz="half" idx="1"/>
          </p:nvPr>
        </p:nvPicPr>
        <p:blipFill>
          <a:blip r:embed="rId2"/>
          <a:srcRect/>
          <a:stretch>
            <a:fillRect/>
          </a:stretch>
        </p:blipFill>
        <p:spPr bwMode="auto">
          <a:xfrm>
            <a:off x="3827413" y="273050"/>
            <a:ext cx="4607023" cy="585311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3_185630-1.jpg"/>
          <p:cNvPicPr>
            <a:picLocks noGrp="1" noChangeAspect="1"/>
          </p:cNvPicPr>
          <p:nvPr>
            <p:ph idx="1"/>
          </p:nvPr>
        </p:nvPicPr>
        <p:blipFill>
          <a:blip r:embed="rId2" cstate="print"/>
          <a:stretch>
            <a:fillRect/>
          </a:stretch>
        </p:blipFill>
        <p:spPr>
          <a:xfrm>
            <a:off x="2877109" y="1600200"/>
            <a:ext cx="3389781" cy="470852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4_102536-1.jpg"/>
          <p:cNvPicPr>
            <a:picLocks noGrp="1" noChangeAspect="1"/>
          </p:cNvPicPr>
          <p:nvPr>
            <p:ph idx="1"/>
          </p:nvPr>
        </p:nvPicPr>
        <p:blipFill>
          <a:blip r:embed="rId2" cstate="print"/>
          <a:stretch>
            <a:fillRect/>
          </a:stretch>
        </p:blipFill>
        <p:spPr>
          <a:xfrm>
            <a:off x="2262570" y="1600200"/>
            <a:ext cx="4618859" cy="47085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MESENTERIC THROMBOSIS</a:t>
            </a:r>
            <a:endParaRPr lang="en-IN" dirty="0"/>
          </a:p>
        </p:txBody>
      </p:sp>
      <p:sp>
        <p:nvSpPr>
          <p:cNvPr id="3" name="Content Placeholder 2"/>
          <p:cNvSpPr>
            <a:spLocks noGrp="1"/>
          </p:cNvSpPr>
          <p:nvPr>
            <p:ph idx="1"/>
          </p:nvPr>
        </p:nvSpPr>
        <p:spPr>
          <a:xfrm>
            <a:off x="457200" y="990600"/>
            <a:ext cx="8229600" cy="5318760"/>
          </a:xfrm>
        </p:spPr>
        <p:txBody>
          <a:bodyPr>
            <a:normAutofit fontScale="92500" lnSpcReduction="20000"/>
          </a:bodyPr>
          <a:lstStyle/>
          <a:p>
            <a:r>
              <a:rPr lang="en-IN" dirty="0" smtClean="0"/>
              <a:t>Necrosis of the small bowel is the most serious abdominal condition caused by thrombosis or embolism of the superior mesenteric artery. </a:t>
            </a:r>
          </a:p>
          <a:p>
            <a:r>
              <a:rPr lang="en-IN" dirty="0" smtClean="0"/>
              <a:t>Clinically sudden onset of abdominal pain, often associated with bloody diarrhoea, in an elderly person is very suggestive of this condition.</a:t>
            </a:r>
          </a:p>
          <a:p>
            <a:r>
              <a:rPr lang="en-IN" dirty="0" smtClean="0"/>
              <a:t>Gas-filled, slightly dilated loops of small bowel with multiple fluid levels may be seen.</a:t>
            </a:r>
          </a:p>
          <a:p>
            <a:r>
              <a:rPr lang="en-IN" dirty="0" smtClean="0"/>
              <a:t>The walls of the small bowel may be thickened due to sub-mucosal haemorrhage and oedema.</a:t>
            </a:r>
          </a:p>
          <a:p>
            <a:r>
              <a:rPr lang="en-IN" dirty="0" smtClean="0"/>
              <a:t> Linear gas streaks in the bowel wall may be seen.</a:t>
            </a:r>
          </a:p>
          <a:p>
            <a:r>
              <a:rPr lang="en-IN" dirty="0" smtClean="0"/>
              <a:t>Gas in the portal vein may occur secondary to bowel necrosis and is a </a:t>
            </a:r>
            <a:r>
              <a:rPr lang="it-IT" dirty="0" smtClean="0"/>
              <a:t>grave prognostic sign in adults.</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09600"/>
            <a:ext cx="8229600" cy="5699760"/>
          </a:xfrm>
        </p:spPr>
        <p:txBody>
          <a:bodyPr/>
          <a:lstStyle/>
          <a:p>
            <a:r>
              <a:rPr lang="en-IN" dirty="0" smtClean="0"/>
              <a:t>Three stages of mesenteric ischaemia.</a:t>
            </a:r>
          </a:p>
          <a:p>
            <a:r>
              <a:rPr lang="en-IN" dirty="0" smtClean="0"/>
              <a:t>Stage I :- Mucosal involvement with necrosis, ulcerations and haemorrhage.</a:t>
            </a:r>
          </a:p>
          <a:p>
            <a:r>
              <a:rPr lang="en-IN" dirty="0" smtClean="0"/>
              <a:t>Stage II:- Necrosis of deep submucosal and muscular layers which may lead to development of fibrous strictures.</a:t>
            </a:r>
          </a:p>
          <a:p>
            <a:r>
              <a:rPr lang="en-IN" dirty="0" smtClean="0"/>
              <a:t>Stage III:- Transmural bowel necrosis which requires surgery.</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81000"/>
            <a:ext cx="8229600" cy="5928360"/>
          </a:xfrm>
        </p:spPr>
        <p:txBody>
          <a:bodyPr>
            <a:normAutofit/>
          </a:bodyPr>
          <a:lstStyle/>
          <a:p>
            <a:r>
              <a:rPr lang="en-IN" dirty="0" smtClean="0"/>
              <a:t>Bowel wall thickening is the most common feature on CT. </a:t>
            </a:r>
          </a:p>
          <a:p>
            <a:r>
              <a:rPr lang="en-IN" dirty="0" smtClean="0"/>
              <a:t>This is due to oedema and haemorrhage in the sub-mucosa, and may be diffuse or forming submucosal nodules.</a:t>
            </a:r>
          </a:p>
          <a:p>
            <a:r>
              <a:rPr lang="en-IN" dirty="0" smtClean="0"/>
              <a:t>Bowel wall may be hypodense due to edema or hyper dense due to haemorrhage.</a:t>
            </a:r>
          </a:p>
          <a:p>
            <a:r>
              <a:rPr lang="en-IN" dirty="0" smtClean="0"/>
              <a:t>Associated engorgement of mesenteric veins.</a:t>
            </a:r>
          </a:p>
          <a:p>
            <a:r>
              <a:rPr lang="en-IN" dirty="0" smtClean="0"/>
              <a:t>Gas within the bowel wall is diagnostic.</a:t>
            </a:r>
          </a:p>
          <a:p>
            <a:r>
              <a:rPr lang="en-IN" dirty="0" smtClean="0"/>
              <a:t>Non-enhancement of the superior mesenteric artery and vein after intravenous contrast.</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3_190406-1.jpg"/>
          <p:cNvPicPr>
            <a:picLocks noGrp="1" noChangeAspect="1"/>
          </p:cNvPicPr>
          <p:nvPr>
            <p:ph idx="1"/>
          </p:nvPr>
        </p:nvPicPr>
        <p:blipFill>
          <a:blip r:embed="rId2" cstate="print"/>
          <a:stretch>
            <a:fillRect/>
          </a:stretch>
        </p:blipFill>
        <p:spPr>
          <a:xfrm>
            <a:off x="2693669" y="1600200"/>
            <a:ext cx="3756662" cy="47085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Plain radiographs</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Plain radiographs are usually the imaging modality of choice in suspected cases of perforation and intestinal obstruction.</a:t>
            </a:r>
          </a:p>
          <a:p>
            <a:r>
              <a:rPr lang="en-IN" dirty="0" smtClean="0"/>
              <a:t>RADIOGRAPHIC TECHNIQUE:-</a:t>
            </a:r>
          </a:p>
          <a:p>
            <a:r>
              <a:rPr lang="en-IN" dirty="0" smtClean="0"/>
              <a:t>Supine abdomen and erect chest are basic standard radiographs.</a:t>
            </a:r>
          </a:p>
          <a:p>
            <a:r>
              <a:rPr lang="en-IN" dirty="0" smtClean="0"/>
              <a:t>Erect or left lateral decubitus can be taken to add more information and to demonstrate fluid levels.</a:t>
            </a:r>
          </a:p>
          <a:p>
            <a:r>
              <a:rPr lang="en-IN" dirty="0" smtClean="0"/>
              <a:t>It is essential that the patient must be in position for atleast 10 min prior to the procedure to allow free gas time to rise to the highest point.</a:t>
            </a:r>
          </a:p>
          <a:p>
            <a:r>
              <a:rPr lang="en-IN" dirty="0" smtClean="0"/>
              <a:t>Wherever possible bladder should be emptied before the supine radiograph is taken and should always include area from diaphragm to the hernial orifices.</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LARGE BOWEL OBSTRUCTION</a:t>
            </a:r>
            <a:endParaRPr lang="en-IN" dirty="0"/>
          </a:p>
        </p:txBody>
      </p:sp>
      <p:sp>
        <p:nvSpPr>
          <p:cNvPr id="3" name="Content Placeholder 2"/>
          <p:cNvSpPr>
            <a:spLocks noGrp="1"/>
          </p:cNvSpPr>
          <p:nvPr>
            <p:ph idx="1"/>
          </p:nvPr>
        </p:nvSpPr>
        <p:spPr>
          <a:xfrm>
            <a:off x="457200" y="914400"/>
            <a:ext cx="8229600" cy="5943600"/>
          </a:xfrm>
        </p:spPr>
        <p:txBody>
          <a:bodyPr>
            <a:noAutofit/>
          </a:bodyPr>
          <a:lstStyle/>
          <a:p>
            <a:r>
              <a:rPr lang="en-IN" sz="2200" dirty="0" smtClean="0"/>
              <a:t>The commonest cause of large-bowel obstruction is carcinoma.</a:t>
            </a:r>
          </a:p>
          <a:p>
            <a:r>
              <a:rPr lang="en-IN" sz="2200" dirty="0" smtClean="0"/>
              <a:t>The key to the radiological appearances of large-bowel obstruction depends on the state of competence of the ileocaecal valve.</a:t>
            </a:r>
          </a:p>
          <a:p>
            <a:r>
              <a:rPr lang="en-IN" sz="2200" dirty="0" smtClean="0"/>
              <a:t> Three patterns of obstruction have been described.</a:t>
            </a:r>
          </a:p>
          <a:p>
            <a:r>
              <a:rPr lang="en-IN" sz="2200" dirty="0" smtClean="0"/>
              <a:t> In type IA the ileocaecal valve is competent and the radiological appearance is one of dilated colon with a distended thin-walled caecum but no distension of small bowel .</a:t>
            </a:r>
          </a:p>
          <a:p>
            <a:r>
              <a:rPr lang="en-IN" sz="2200" dirty="0" smtClean="0"/>
              <a:t>As this type progresses, small-bowel distension occurs (type IB), probably secondary to the tightly closed ileocaecal valve.</a:t>
            </a:r>
          </a:p>
          <a:p>
            <a:r>
              <a:rPr lang="en-IN" sz="2200" dirty="0" smtClean="0"/>
              <a:t> Both type I obstructions can lead to massive caecal distension.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0"/>
            <a:ext cx="8229600" cy="6309360"/>
          </a:xfrm>
        </p:spPr>
        <p:txBody>
          <a:bodyPr>
            <a:normAutofit fontScale="92500" lnSpcReduction="20000"/>
          </a:bodyPr>
          <a:lstStyle/>
          <a:p>
            <a:r>
              <a:rPr lang="en-IN" dirty="0" smtClean="0"/>
              <a:t>In type II obstruction the ileocaecal valve is incompetent and the caecum and ascending colon are not distended, but the back-pressure from the colon extends into the small bowel and there are numerous dilated small bowel loops of which may simulate small-bowel obstruction.</a:t>
            </a:r>
          </a:p>
          <a:p>
            <a:r>
              <a:rPr lang="en-IN" dirty="0" smtClean="0"/>
              <a:t>The obstructed colon can be identified by its haustral pattern around the periphery of abdomen.</a:t>
            </a:r>
          </a:p>
          <a:p>
            <a:r>
              <a:rPr lang="en-IN" dirty="0" smtClean="0"/>
              <a:t>When both small- and large-bowel dilatation are present in large bowel obstruction, the radiographic appearances may be identical to those of a paralytic ileus. a left lateral radiograph, by demonstrating air in the rectum, is useful.</a:t>
            </a:r>
          </a:p>
          <a:p>
            <a:r>
              <a:rPr lang="en-IN" dirty="0" smtClean="0"/>
              <a:t>Prior to surgery for 'obstruction' a single-contrast diluted barium enema or CT examination is performed to confirm mechanical obstruction and to exclude pseudo-obstruction or colonic ileus.</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IN" dirty="0" smtClean="0"/>
              <a:t>CAECAL VOLVULUS</a:t>
            </a:r>
            <a:endParaRPr lang="en-IN" dirty="0"/>
          </a:p>
        </p:txBody>
      </p:sp>
      <p:sp>
        <p:nvSpPr>
          <p:cNvPr id="3" name="Content Placeholder 2"/>
          <p:cNvSpPr>
            <a:spLocks noGrp="1"/>
          </p:cNvSpPr>
          <p:nvPr>
            <p:ph idx="1"/>
          </p:nvPr>
        </p:nvSpPr>
        <p:spPr>
          <a:xfrm>
            <a:off x="457200" y="1066800"/>
            <a:ext cx="8229600" cy="5242560"/>
          </a:xfrm>
        </p:spPr>
        <p:txBody>
          <a:bodyPr>
            <a:normAutofit fontScale="85000" lnSpcReduction="20000"/>
          </a:bodyPr>
          <a:lstStyle/>
          <a:p>
            <a:r>
              <a:rPr lang="en-IN" dirty="0" smtClean="0"/>
              <a:t>Caecal or right-colon volvulus can only occur when the caecum and ascending colon are on a mesentery, and this is often associated with a degree of malrotation.</a:t>
            </a:r>
          </a:p>
          <a:p>
            <a:r>
              <a:rPr lang="en-IN" dirty="0" smtClean="0"/>
              <a:t>The caecum twists and inverts so that the pole of the caecum and appendix occupy the left upper quadrant. It may twist in an axial plane without inversion, and then the caecum still occupies the right half or the central part of the abdomen.</a:t>
            </a:r>
          </a:p>
          <a:p>
            <a:r>
              <a:rPr lang="en-IN" dirty="0" smtClean="0"/>
              <a:t>The distended caecum is identified as large gas and fluid filled viscus situated almost anywhere in abdomen with associated gas filled appendix, one or two haustral markings can usually be identified, unlike sigmoid volvulus where haustral markings are usually absent.</a:t>
            </a:r>
          </a:p>
          <a:p>
            <a:r>
              <a:rPr lang="en-IN" dirty="0" smtClean="0"/>
              <a:t>Left half of colon is collapsed.</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
            </a:r>
            <a:br>
              <a:rPr lang="en-IN" dirty="0" smtClean="0"/>
            </a:br>
            <a:endParaRPr lang="en-IN" dirty="0"/>
          </a:p>
        </p:txBody>
      </p:sp>
      <p:sp>
        <p:nvSpPr>
          <p:cNvPr id="6" name="Text Placeholder 5"/>
          <p:cNvSpPr>
            <a:spLocks noGrp="1"/>
          </p:cNvSpPr>
          <p:nvPr>
            <p:ph type="body" idx="2"/>
          </p:nvPr>
        </p:nvSpPr>
        <p:spPr>
          <a:xfrm>
            <a:off x="457200" y="533400"/>
            <a:ext cx="3008313" cy="4602163"/>
          </a:xfrm>
        </p:spPr>
        <p:txBody>
          <a:bodyPr>
            <a:noAutofit/>
          </a:bodyPr>
          <a:lstStyle/>
          <a:p>
            <a:r>
              <a:rPr lang="en-IN" sz="2800" dirty="0" smtClean="0">
                <a:latin typeface="Arial" pitchFamily="34" charset="0"/>
                <a:cs typeface="Arial" pitchFamily="34" charset="0"/>
              </a:rPr>
              <a:t>The considerably distended caecum</a:t>
            </a:r>
          </a:p>
          <a:p>
            <a:r>
              <a:rPr lang="en-IN" sz="2800" dirty="0" smtClean="0">
                <a:latin typeface="Arial" pitchFamily="34" charset="0"/>
                <a:cs typeface="Arial" pitchFamily="34" charset="0"/>
              </a:rPr>
              <a:t>with its haustral markings is readily identified lying low in the central</a:t>
            </a:r>
          </a:p>
          <a:p>
            <a:r>
              <a:rPr lang="en-IN" sz="2800" dirty="0" smtClean="0">
                <a:latin typeface="Arial" pitchFamily="34" charset="0"/>
                <a:cs typeface="Arial" pitchFamily="34" charset="0"/>
              </a:rPr>
              <a:t>abdomen. There is no significant small-bowel distension</a:t>
            </a:r>
            <a:endParaRPr lang="en-IN" sz="2800" dirty="0">
              <a:latin typeface="Arial" pitchFamily="34" charset="0"/>
              <a:cs typeface="Arial" pitchFamily="34" charset="0"/>
            </a:endParaRPr>
          </a:p>
        </p:txBody>
      </p:sp>
      <p:pic>
        <p:nvPicPr>
          <p:cNvPr id="10242" name="Picture 2"/>
          <p:cNvPicPr>
            <a:picLocks noGrp="1" noChangeAspect="1" noChangeArrowheads="1"/>
          </p:cNvPicPr>
          <p:nvPr>
            <p:ph sz="half" idx="1"/>
          </p:nvPr>
        </p:nvPicPr>
        <p:blipFill>
          <a:blip r:embed="rId2"/>
          <a:srcRect/>
          <a:stretch>
            <a:fillRect/>
          </a:stretch>
        </p:blipFill>
        <p:spPr bwMode="auto">
          <a:xfrm>
            <a:off x="3761808" y="273050"/>
            <a:ext cx="4738234" cy="5853113"/>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rmAutofit/>
          </a:bodyPr>
          <a:lstStyle/>
          <a:p>
            <a:r>
              <a:rPr lang="en-IN" sz="3200" dirty="0" smtClean="0"/>
              <a:t>SIGMOID VOLVULUS</a:t>
            </a:r>
            <a:endParaRPr lang="en-IN" sz="3200" dirty="0"/>
          </a:p>
        </p:txBody>
      </p:sp>
      <p:sp>
        <p:nvSpPr>
          <p:cNvPr id="3" name="Content Placeholder 2"/>
          <p:cNvSpPr>
            <a:spLocks noGrp="1"/>
          </p:cNvSpPr>
          <p:nvPr>
            <p:ph idx="1"/>
          </p:nvPr>
        </p:nvSpPr>
        <p:spPr>
          <a:xfrm>
            <a:off x="457200" y="609600"/>
            <a:ext cx="8229600" cy="5867400"/>
          </a:xfrm>
        </p:spPr>
        <p:txBody>
          <a:bodyPr>
            <a:normAutofit fontScale="77500" lnSpcReduction="20000"/>
          </a:bodyPr>
          <a:lstStyle/>
          <a:p>
            <a:r>
              <a:rPr lang="en-IN" dirty="0" smtClean="0"/>
              <a:t>Occurs in old or mentally subnormal people.</a:t>
            </a:r>
          </a:p>
          <a:p>
            <a:r>
              <a:rPr lang="en-IN" dirty="0" smtClean="0"/>
              <a:t>The usual mechanism is twisting of the sigmoid loop around the mesenteric axis.</a:t>
            </a:r>
          </a:p>
          <a:p>
            <a:r>
              <a:rPr lang="en-IN" dirty="0" smtClean="0"/>
              <a:t>The essential feature for diagnosis is to identify the wall of the twisted sigmoid loop separate from the remaining distended colon. </a:t>
            </a:r>
          </a:p>
          <a:p>
            <a:r>
              <a:rPr lang="en-IN" dirty="0" smtClean="0"/>
              <a:t>When a sigmoid volvulus occurs, the inverted U-shaped loop is usually massively distended and it is commonly devoid of haustra (ahaustral). This is a most important diagnostic point.</a:t>
            </a:r>
          </a:p>
          <a:p>
            <a:r>
              <a:rPr lang="en-IN" dirty="0" smtClean="0"/>
              <a:t> The ahaustral margin can often be identified overlapping the lower border of the liver shadow-the `liver overlap' sign.</a:t>
            </a:r>
          </a:p>
          <a:p>
            <a:r>
              <a:rPr lang="en-IN" dirty="0" smtClean="0"/>
              <a:t> Where the ahaustral margin of the volvulus overlies the haustrated and dilated descending colon, the term `left flank overlap sign' has been used. </a:t>
            </a:r>
          </a:p>
          <a:p>
            <a:r>
              <a:rPr lang="en-IN" dirty="0" smtClean="0"/>
              <a:t>The apex of the sigmoid volvulus usually lies high in the abdomen, under the left hemidiaphragm, with its apex at or above the level of T10.</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04800"/>
            <a:ext cx="8229600" cy="6004560"/>
          </a:xfrm>
        </p:spPr>
        <p:txBody>
          <a:bodyPr>
            <a:normAutofit/>
          </a:bodyPr>
          <a:lstStyle/>
          <a:p>
            <a:r>
              <a:rPr lang="en-IN" dirty="0" smtClean="0"/>
              <a:t>Inferiorly, where the two limbs of the loop converge, three white lines, representing the outer walls and the two adjacent inner walls of the involved loop meet. This is called the inferior convergence.</a:t>
            </a:r>
          </a:p>
          <a:p>
            <a:r>
              <a:rPr lang="en-IN" dirty="0" smtClean="0"/>
              <a:t>It is usually on the left side of the pelvis at the level of the upper sacral segments. </a:t>
            </a:r>
          </a:p>
          <a:p>
            <a:r>
              <a:rPr lang="en-IN" dirty="0" smtClean="0"/>
              <a:t>Frequently a huge amount of air is present in sigmoid volvulus and an air-fluid ratio greater than 2:1 is usual .</a:t>
            </a:r>
          </a:p>
          <a:p>
            <a:r>
              <a:rPr lang="en-IN" dirty="0" smtClean="0"/>
              <a:t>The `left flank overlap', apex above TIO and inferior convergence on the left are highly specific and sensitive signs.</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85800"/>
            <a:ext cx="8229600" cy="6019800"/>
          </a:xfrm>
        </p:spPr>
        <p:txBody>
          <a:bodyPr/>
          <a:lstStyle/>
          <a:p>
            <a:r>
              <a:rPr lang="en-IN" dirty="0" smtClean="0"/>
              <a:t>On Barium enema:- Features seen at the point of torsion include a smooth tapered narrowing-the `bird of prey' sign-and the mucosal folds often show a screw pattern at the point of twist.</a:t>
            </a:r>
          </a:p>
          <a:p>
            <a:r>
              <a:rPr lang="en-IN" dirty="0" smtClean="0"/>
              <a:t> In chronic sigmoid volvulus, shouldering may be seen at the point of torsion, and this corresponds to the localised thickening which is frequently found in the wall of the sigmoid at the site of the chronic volvulus.</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3_190901-1.jpg"/>
          <p:cNvPicPr>
            <a:picLocks noGrp="1" noChangeAspect="1"/>
          </p:cNvPicPr>
          <p:nvPr>
            <p:ph idx="1"/>
          </p:nvPr>
        </p:nvPicPr>
        <p:blipFill>
          <a:blip r:embed="rId2" cstate="print"/>
          <a:stretch>
            <a:fillRect/>
          </a:stretch>
        </p:blipFill>
        <p:spPr>
          <a:xfrm>
            <a:off x="2602087" y="1600200"/>
            <a:ext cx="3939826" cy="470852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ACUTE APPENDICITIS</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Acute appendicitis is the commonest acute surgical condition in the developed world. </a:t>
            </a:r>
          </a:p>
          <a:p>
            <a:r>
              <a:rPr lang="en-IN" dirty="0" smtClean="0"/>
              <a:t>Signs of acute appendicitis on plain x ray-</a:t>
            </a:r>
          </a:p>
          <a:p>
            <a:pPr marL="651510" indent="-514350">
              <a:buFont typeface="+mj-lt"/>
              <a:buAutoNum type="arabicPeriod"/>
            </a:pPr>
            <a:r>
              <a:rPr lang="en-IN" dirty="0" smtClean="0"/>
              <a:t>Appendicolith (0.5-.6cm)</a:t>
            </a:r>
          </a:p>
          <a:p>
            <a:pPr marL="651510" indent="-514350">
              <a:buFont typeface="+mj-lt"/>
              <a:buAutoNum type="arabicPeriod"/>
            </a:pPr>
            <a:r>
              <a:rPr lang="en-IN" dirty="0" smtClean="0"/>
              <a:t>Sentinel loop- dilated atonic ileum containing fluid level.</a:t>
            </a:r>
          </a:p>
          <a:p>
            <a:pPr marL="651510" indent="-514350">
              <a:buFont typeface="+mj-lt"/>
              <a:buAutoNum type="arabicPeriod"/>
            </a:pPr>
            <a:r>
              <a:rPr lang="en-IN" dirty="0" smtClean="0"/>
              <a:t>Dilated caecum.</a:t>
            </a:r>
          </a:p>
          <a:p>
            <a:pPr marL="651510" indent="-514350">
              <a:buFont typeface="+mj-lt"/>
              <a:buAutoNum type="arabicPeriod"/>
            </a:pPr>
            <a:r>
              <a:rPr lang="en-IN" dirty="0" smtClean="0"/>
              <a:t>Widening of properitoneal fat line</a:t>
            </a:r>
          </a:p>
          <a:p>
            <a:pPr marL="651510" indent="-514350">
              <a:buFont typeface="+mj-lt"/>
              <a:buAutoNum type="arabicPeriod"/>
            </a:pPr>
            <a:r>
              <a:rPr lang="en-IN" dirty="0" smtClean="0"/>
              <a:t>Blurring of properitoneal fat line</a:t>
            </a:r>
          </a:p>
          <a:p>
            <a:pPr marL="651510" indent="-514350">
              <a:buFont typeface="+mj-lt"/>
              <a:buAutoNum type="arabicPeriod"/>
            </a:pPr>
            <a:r>
              <a:rPr lang="en-IN" dirty="0" smtClean="0"/>
              <a:t>Scoliosis with concavity to right</a:t>
            </a:r>
          </a:p>
          <a:p>
            <a:pPr marL="651510" indent="-514350">
              <a:buFont typeface="+mj-lt"/>
              <a:buAutoNum type="arabicPeriod"/>
            </a:pPr>
            <a:r>
              <a:rPr lang="en-IN" dirty="0" smtClean="0"/>
              <a:t>Right lower quadrant mass indenting caecum</a:t>
            </a:r>
          </a:p>
          <a:p>
            <a:pPr marL="651510" indent="-514350">
              <a:buFont typeface="+mj-lt"/>
              <a:buAutoNum type="arabicPeriod"/>
            </a:pPr>
            <a:r>
              <a:rPr lang="en-IN" dirty="0" smtClean="0"/>
              <a:t>Blurring of right psoas outline</a:t>
            </a:r>
          </a:p>
          <a:p>
            <a:pPr marL="651510" indent="-514350">
              <a:buFont typeface="+mj-lt"/>
              <a:buAutoNum type="arabicPeriod"/>
            </a:pPr>
            <a:r>
              <a:rPr lang="en-IN" dirty="0" smtClean="0"/>
              <a:t>Gas in appendix.</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04800"/>
            <a:ext cx="8229600" cy="6004560"/>
          </a:xfrm>
        </p:spPr>
        <p:txBody>
          <a:bodyPr>
            <a:normAutofit lnSpcReduction="10000"/>
          </a:bodyPr>
          <a:lstStyle/>
          <a:p>
            <a:r>
              <a:rPr lang="en-IN" dirty="0" smtClean="0"/>
              <a:t>ULTRASOUND SIGNS:-</a:t>
            </a:r>
          </a:p>
          <a:p>
            <a:pPr marL="651510" indent="-514350">
              <a:buFont typeface="+mj-lt"/>
              <a:buAutoNum type="arabicPeriod"/>
            </a:pPr>
            <a:r>
              <a:rPr lang="en-IN" dirty="0" smtClean="0"/>
              <a:t>Blind ending tubular structure at point of tenderness which is non compressible, diameter more than 7mm, aperistaltic.</a:t>
            </a:r>
          </a:p>
          <a:p>
            <a:pPr marL="651510" indent="-514350">
              <a:buFont typeface="+mj-lt"/>
              <a:buAutoNum type="arabicPeriod"/>
            </a:pPr>
            <a:r>
              <a:rPr lang="en-IN" dirty="0" smtClean="0"/>
              <a:t>Appendicolith may be seen</a:t>
            </a:r>
          </a:p>
          <a:p>
            <a:pPr marL="651510" indent="-514350">
              <a:buFont typeface="+mj-lt"/>
              <a:buAutoNum type="arabicPeriod"/>
            </a:pPr>
            <a:r>
              <a:rPr lang="en-IN" dirty="0" smtClean="0"/>
              <a:t>Surrounding fat may be echogenic.</a:t>
            </a:r>
          </a:p>
          <a:p>
            <a:pPr marL="651510" indent="-514350">
              <a:buFont typeface="+mj-lt"/>
              <a:buAutoNum type="arabicPeriod"/>
            </a:pPr>
            <a:r>
              <a:rPr lang="en-IN" dirty="0" smtClean="0"/>
              <a:t>Surrounding fluid or abscess.</a:t>
            </a:r>
          </a:p>
          <a:p>
            <a:pPr marL="651510" indent="-514350">
              <a:buFont typeface="+mj-lt"/>
              <a:buAutoNum type="arabicPeriod"/>
            </a:pPr>
            <a:r>
              <a:rPr lang="en-IN" dirty="0" smtClean="0"/>
              <a:t>Caecal wall edema.</a:t>
            </a:r>
          </a:p>
          <a:p>
            <a:pPr marL="651510" indent="-514350"/>
            <a:r>
              <a:rPr lang="en-IN" dirty="0" smtClean="0"/>
              <a:t>At barium enema, lack of appendiceal visualisation  and presence of caecal mass impression are non specific findings.</a:t>
            </a:r>
          </a:p>
          <a:p>
            <a:pPr marL="651510" indent="-514350"/>
            <a:r>
              <a:rPr lang="en-IN" dirty="0" smtClean="0"/>
              <a:t>Filling of barium up to the bulbous tip excludes appendicitis.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IN" dirty="0" smtClean="0"/>
              <a:t>CHEST X-RAY</a:t>
            </a:r>
            <a:endParaRPr lang="en-IN" dirty="0"/>
          </a:p>
        </p:txBody>
      </p:sp>
      <p:sp>
        <p:nvSpPr>
          <p:cNvPr id="3" name="Content Placeholder 2"/>
          <p:cNvSpPr>
            <a:spLocks noGrp="1"/>
          </p:cNvSpPr>
          <p:nvPr>
            <p:ph idx="1"/>
          </p:nvPr>
        </p:nvSpPr>
        <p:spPr>
          <a:xfrm>
            <a:off x="457200" y="990600"/>
            <a:ext cx="8229600" cy="5318760"/>
          </a:xfrm>
        </p:spPr>
        <p:txBody>
          <a:bodyPr>
            <a:normAutofit fontScale="85000" lnSpcReduction="20000"/>
          </a:bodyPr>
          <a:lstStyle/>
          <a:p>
            <a:r>
              <a:rPr lang="en-IN" dirty="0" smtClean="0"/>
              <a:t>Erect chest film is an essential film for any patient with acute abdomen because-</a:t>
            </a:r>
          </a:p>
          <a:p>
            <a:pPr marL="651510" indent="-514350">
              <a:buFont typeface="+mj-lt"/>
              <a:buAutoNum type="arabicPeriod"/>
            </a:pPr>
            <a:r>
              <a:rPr lang="en-IN" dirty="0" smtClean="0"/>
              <a:t>It is the best film for showing small pneumo-peritoneum- it is superior to erect abdomen film because in latter the divergent x-ray beam penetrates the gas at top of diaphragm obliquely and this area remains dark due to overexposure, in case of erect chest top of diaphragm is penetrated tangentially and exposure of diaphragm is optimal to show small amounts of gas.</a:t>
            </a:r>
          </a:p>
          <a:p>
            <a:pPr marL="651510" indent="-514350">
              <a:buFont typeface="+mj-lt"/>
              <a:buAutoNum type="arabicPeriod"/>
            </a:pPr>
            <a:r>
              <a:rPr lang="en-IN" dirty="0" smtClean="0"/>
              <a:t>Number of chest conditions may present as acute abdomen.</a:t>
            </a:r>
          </a:p>
          <a:p>
            <a:pPr marL="651510" indent="-514350">
              <a:buFont typeface="+mj-lt"/>
              <a:buAutoNum type="arabicPeriod"/>
            </a:pPr>
            <a:r>
              <a:rPr lang="en-IN" dirty="0" smtClean="0"/>
              <a:t>Acute abdominal conditions may be complicated by chest pathologies.</a:t>
            </a:r>
          </a:p>
          <a:p>
            <a:pPr marL="651510" indent="-514350">
              <a:buFont typeface="+mj-lt"/>
              <a:buAutoNum type="arabicPeriod"/>
            </a:pPr>
            <a:r>
              <a:rPr lang="en-IN" dirty="0" smtClean="0"/>
              <a:t>It acts a valuable baseline.</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
            </a:r>
            <a:br>
              <a:rPr lang="en-IN" dirty="0" smtClean="0"/>
            </a:br>
            <a:endParaRPr lang="en-IN" dirty="0"/>
          </a:p>
        </p:txBody>
      </p:sp>
      <p:sp>
        <p:nvSpPr>
          <p:cNvPr id="6" name="Text Placeholder 5"/>
          <p:cNvSpPr>
            <a:spLocks noGrp="1"/>
          </p:cNvSpPr>
          <p:nvPr>
            <p:ph type="body" idx="2"/>
          </p:nvPr>
        </p:nvSpPr>
        <p:spPr/>
        <p:txBody>
          <a:bodyPr>
            <a:normAutofit/>
          </a:bodyPr>
          <a:lstStyle/>
          <a:p>
            <a:r>
              <a:rPr lang="en-IN" sz="2400" dirty="0" smtClean="0">
                <a:latin typeface="Arial" pitchFamily="34" charset="0"/>
                <a:cs typeface="Arial" pitchFamily="34" charset="0"/>
              </a:rPr>
              <a:t>Acute appendicitis. Ultrasound in the right iliac fossa</a:t>
            </a:r>
          </a:p>
          <a:p>
            <a:r>
              <a:rPr lang="en-IN" sz="2400" dirty="0" smtClean="0">
                <a:latin typeface="Arial" pitchFamily="34" charset="0"/>
                <a:cs typeface="Arial" pitchFamily="34" charset="0"/>
              </a:rPr>
              <a:t>demonstrating a non-compressible thickened appendix in transverse</a:t>
            </a:r>
          </a:p>
          <a:p>
            <a:r>
              <a:rPr lang="en-IN" sz="2400" dirty="0" smtClean="0">
                <a:latin typeface="Arial" pitchFamily="34" charset="0"/>
                <a:cs typeface="Arial" pitchFamily="34" charset="0"/>
              </a:rPr>
              <a:t>section, with surrounding hyperechoic</a:t>
            </a:r>
            <a:endParaRPr lang="en-IN" sz="2400" dirty="0">
              <a:latin typeface="Arial" pitchFamily="34" charset="0"/>
              <a:cs typeface="Arial" pitchFamily="34" charset="0"/>
            </a:endParaRPr>
          </a:p>
        </p:txBody>
      </p:sp>
      <p:pic>
        <p:nvPicPr>
          <p:cNvPr id="12290" name="Picture 2"/>
          <p:cNvPicPr>
            <a:picLocks noGrp="1" noChangeAspect="1" noChangeArrowheads="1"/>
          </p:cNvPicPr>
          <p:nvPr>
            <p:ph sz="half" idx="1"/>
          </p:nvPr>
        </p:nvPicPr>
        <p:blipFill>
          <a:blip r:embed="rId2"/>
          <a:srcRect/>
          <a:stretch>
            <a:fillRect/>
          </a:stretch>
        </p:blipFill>
        <p:spPr bwMode="auto">
          <a:xfrm>
            <a:off x="4592637" y="284956"/>
            <a:ext cx="3076575" cy="58293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
            </a:r>
            <a:br>
              <a:rPr lang="en-IN" dirty="0" smtClean="0"/>
            </a:br>
            <a:endParaRPr lang="en-IN" dirty="0"/>
          </a:p>
        </p:txBody>
      </p:sp>
      <p:sp>
        <p:nvSpPr>
          <p:cNvPr id="7" name="Text Placeholder 6"/>
          <p:cNvSpPr>
            <a:spLocks noGrp="1"/>
          </p:cNvSpPr>
          <p:nvPr>
            <p:ph type="body" idx="2"/>
          </p:nvPr>
        </p:nvSpPr>
        <p:spPr/>
        <p:txBody>
          <a:bodyPr>
            <a:normAutofit/>
          </a:bodyPr>
          <a:lstStyle/>
          <a:p>
            <a:r>
              <a:rPr lang="en-IN" sz="2400" dirty="0" smtClean="0">
                <a:latin typeface="Arial" pitchFamily="34" charset="0"/>
                <a:cs typeface="Arial" pitchFamily="34" charset="0"/>
              </a:rPr>
              <a:t>CT showing an appendix which contains a</a:t>
            </a:r>
          </a:p>
          <a:p>
            <a:r>
              <a:rPr lang="en-IN" sz="2400" dirty="0" smtClean="0">
                <a:latin typeface="Arial" pitchFamily="34" charset="0"/>
                <a:cs typeface="Arial" pitchFamily="34" charset="0"/>
              </a:rPr>
              <a:t>dense appendicolith, with surrounding inflammatory changes</a:t>
            </a:r>
            <a:endParaRPr lang="en-IN" sz="2400" dirty="0">
              <a:latin typeface="Arial" pitchFamily="34" charset="0"/>
              <a:cs typeface="Arial" pitchFamily="34" charset="0"/>
            </a:endParaRPr>
          </a:p>
        </p:txBody>
      </p:sp>
      <p:pic>
        <p:nvPicPr>
          <p:cNvPr id="13314" name="Picture 2"/>
          <p:cNvPicPr>
            <a:picLocks noGrp="1" noChangeAspect="1" noChangeArrowheads="1"/>
          </p:cNvPicPr>
          <p:nvPr>
            <p:ph sz="half" idx="1"/>
          </p:nvPr>
        </p:nvPicPr>
        <p:blipFill>
          <a:blip r:embed="rId2"/>
          <a:srcRect/>
          <a:stretch>
            <a:fillRect/>
          </a:stretch>
        </p:blipFill>
        <p:spPr bwMode="auto">
          <a:xfrm>
            <a:off x="4002087" y="1718469"/>
            <a:ext cx="4257675" cy="2962275"/>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57200"/>
            <a:ext cx="8229600" cy="5852160"/>
          </a:xfrm>
        </p:spPr>
        <p:txBody>
          <a:bodyPr>
            <a:normAutofit lnSpcReduction="10000"/>
          </a:bodyPr>
          <a:lstStyle/>
          <a:p>
            <a:r>
              <a:rPr lang="en-IN" dirty="0" smtClean="0"/>
              <a:t>CT SIGNS:-</a:t>
            </a:r>
          </a:p>
          <a:p>
            <a:pPr marL="651510" indent="-514350">
              <a:buFont typeface="+mj-lt"/>
              <a:buAutoNum type="arabicPeriod"/>
            </a:pPr>
            <a:r>
              <a:rPr lang="en-IN" dirty="0" smtClean="0"/>
              <a:t>CT signs of appendicitis include an appendix measuring greater than 6 mm in diameter, failure of the appendix to fill with oral contrast or air up to its tip, an appendicolith, and enhancement of its wall.</a:t>
            </a:r>
          </a:p>
          <a:p>
            <a:pPr marL="651510" indent="-514350">
              <a:buFont typeface="+mj-lt"/>
              <a:buAutoNum type="arabicPeriod"/>
            </a:pPr>
            <a:r>
              <a:rPr lang="en-IN" dirty="0" smtClean="0"/>
              <a:t>Sometimes the lumen of the caecum can be seen pointing towards the obstructed opening to the appendix (the 'arrow-head' sign).</a:t>
            </a:r>
          </a:p>
          <a:p>
            <a:pPr marL="651510" indent="-514350">
              <a:buFont typeface="+mj-lt"/>
              <a:buAutoNum type="arabicPeriod"/>
            </a:pPr>
            <a:r>
              <a:rPr lang="en-IN" dirty="0" smtClean="0"/>
              <a:t>Surrounding inflammatory changes include increased fat attenuation, fluid, inflammatory phlegmon, caecal thickening, abscess, extra-luminal gas and lymphadenopathy.</a:t>
            </a:r>
          </a:p>
          <a:p>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ACUTE CHOLECYSTITIS</a:t>
            </a:r>
            <a:endParaRPr lang="en-IN" dirty="0"/>
          </a:p>
        </p:txBody>
      </p:sp>
      <p:sp>
        <p:nvSpPr>
          <p:cNvPr id="3" name="Content Placeholder 2"/>
          <p:cNvSpPr>
            <a:spLocks noGrp="1"/>
          </p:cNvSpPr>
          <p:nvPr>
            <p:ph idx="1"/>
          </p:nvPr>
        </p:nvSpPr>
        <p:spPr/>
        <p:txBody>
          <a:bodyPr>
            <a:normAutofit lnSpcReduction="10000"/>
          </a:bodyPr>
          <a:lstStyle/>
          <a:p>
            <a:r>
              <a:rPr lang="en-IN" dirty="0" smtClean="0"/>
              <a:t>Acute cholecystitis is associated with gallstones,and most are caused by obstruction of the cystic duct.</a:t>
            </a:r>
          </a:p>
          <a:p>
            <a:r>
              <a:rPr lang="en-IN" dirty="0" smtClean="0"/>
              <a:t>SIGNS ON X RAY:-</a:t>
            </a:r>
          </a:p>
          <a:p>
            <a:pPr marL="651510" indent="-514350">
              <a:buFont typeface="+mj-lt"/>
              <a:buAutoNum type="arabicPeriod"/>
            </a:pPr>
            <a:r>
              <a:rPr lang="en-IN" dirty="0" smtClean="0"/>
              <a:t>Gallstones.</a:t>
            </a:r>
          </a:p>
          <a:p>
            <a:pPr marL="651510" indent="-514350">
              <a:buFont typeface="+mj-lt"/>
              <a:buAutoNum type="arabicPeriod"/>
            </a:pPr>
            <a:r>
              <a:rPr lang="en-IN" dirty="0" smtClean="0"/>
              <a:t>Duodenal ileus.</a:t>
            </a:r>
          </a:p>
          <a:p>
            <a:pPr marL="651510" indent="-514350">
              <a:buFont typeface="+mj-lt"/>
              <a:buAutoNum type="arabicPeriod"/>
            </a:pPr>
            <a:r>
              <a:rPr lang="en-IN" dirty="0" smtClean="0"/>
              <a:t>Ileus of hepatic flexure of colon.</a:t>
            </a:r>
          </a:p>
          <a:p>
            <a:pPr marL="651510" indent="-514350">
              <a:buFont typeface="+mj-lt"/>
              <a:buAutoNum type="arabicPeriod"/>
            </a:pPr>
            <a:r>
              <a:rPr lang="en-IN" dirty="0" smtClean="0"/>
              <a:t>Right hypochondrial mass due to enlarged gallbladder.</a:t>
            </a:r>
          </a:p>
          <a:p>
            <a:pPr marL="651510" indent="-514350">
              <a:buFont typeface="+mj-lt"/>
              <a:buAutoNum type="arabicPeriod"/>
            </a:pPr>
            <a:r>
              <a:rPr lang="en-IN" dirty="0" smtClean="0"/>
              <a:t>Gas within the biliary system.</a:t>
            </a:r>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81000"/>
            <a:ext cx="8229600" cy="5928360"/>
          </a:xfrm>
        </p:spPr>
        <p:txBody>
          <a:bodyPr>
            <a:normAutofit fontScale="92500"/>
          </a:bodyPr>
          <a:lstStyle/>
          <a:p>
            <a:r>
              <a:rPr lang="en-IN" b="1" dirty="0" smtClean="0"/>
              <a:t>Ultrasound is widely used for the diagnosis of acute cholecystitis.</a:t>
            </a:r>
          </a:p>
          <a:p>
            <a:r>
              <a:rPr lang="en-IN" dirty="0" smtClean="0"/>
              <a:t>A thickened echogenic gallbladder wall with a hypoechoic margin.</a:t>
            </a:r>
          </a:p>
          <a:p>
            <a:r>
              <a:rPr lang="en-IN" dirty="0" smtClean="0"/>
              <a:t>Indistinct contour to the gallbladder wall and fluid around the fundus of the gallbladder.</a:t>
            </a:r>
          </a:p>
          <a:p>
            <a:r>
              <a:rPr lang="en-IN" dirty="0" smtClean="0"/>
              <a:t> Gallstones are readily identified and cast acoustic shadows. A stone obstructing the cystic duct may produce a grossly distended gallbladder.</a:t>
            </a:r>
          </a:p>
          <a:p>
            <a:r>
              <a:rPr lang="en-IN" dirty="0" smtClean="0"/>
              <a:t>Tenderness of the gallbladder as it lies immediately beneath the ultrasound transducer is also a very reliable sign that the gallbladder is inflamed (positive sonographic Murphy sign).</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28600"/>
            <a:ext cx="8229600" cy="6080760"/>
          </a:xfrm>
        </p:spPr>
        <p:txBody>
          <a:bodyPr>
            <a:normAutofit lnSpcReduction="10000"/>
          </a:bodyPr>
          <a:lstStyle/>
          <a:p>
            <a:r>
              <a:rPr lang="en-IN" b="1" dirty="0" smtClean="0"/>
              <a:t>Scintigraphy, using 59 Tc-labelled derivatives of aminodiacetic </a:t>
            </a:r>
            <a:r>
              <a:rPr lang="en-IN" dirty="0" smtClean="0"/>
              <a:t>acid (HIDA), is a simple and highly accurate method of diagnosing acute cholecystitis. The technique depends on the fact that acute cholecystitis occurs in association with a blocked cystic duct.</a:t>
            </a:r>
          </a:p>
          <a:p>
            <a:r>
              <a:rPr lang="en-IN" dirty="0" smtClean="0"/>
              <a:t>The scan is considered positive when, in the fasted patient, the gallbladder is not visualised but the bile duct and duodenum are visualised promptly.</a:t>
            </a:r>
          </a:p>
          <a:p>
            <a:r>
              <a:rPr lang="en-IN" i="1" dirty="0" smtClean="0"/>
              <a:t>Obstruction of the common bile duct, producing biliary colic, </a:t>
            </a:r>
            <a:r>
              <a:rPr lang="en-IN" dirty="0" smtClean="0"/>
              <a:t>may present as an acute abdomen and is usually indistinguishable clinically from cholecystitis.</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
            </a:r>
            <a:br>
              <a:rPr lang="en-IN" dirty="0" smtClean="0"/>
            </a:br>
            <a:endParaRPr lang="en-IN" dirty="0"/>
          </a:p>
        </p:txBody>
      </p:sp>
      <p:sp>
        <p:nvSpPr>
          <p:cNvPr id="6" name="Text Placeholder 5"/>
          <p:cNvSpPr>
            <a:spLocks noGrp="1"/>
          </p:cNvSpPr>
          <p:nvPr>
            <p:ph type="body" idx="2"/>
          </p:nvPr>
        </p:nvSpPr>
        <p:spPr/>
        <p:txBody>
          <a:bodyPr/>
          <a:lstStyle/>
          <a:p>
            <a:endParaRPr lang="en-IN" dirty="0" smtClean="0"/>
          </a:p>
          <a:p>
            <a:endParaRPr lang="en-IN" dirty="0"/>
          </a:p>
        </p:txBody>
      </p:sp>
      <p:pic>
        <p:nvPicPr>
          <p:cNvPr id="14338" name="Picture 2"/>
          <p:cNvPicPr>
            <a:picLocks noGrp="1" noChangeAspect="1" noChangeArrowheads="1"/>
          </p:cNvPicPr>
          <p:nvPr>
            <p:ph sz="half" idx="1"/>
          </p:nvPr>
        </p:nvPicPr>
        <p:blipFill>
          <a:blip r:embed="rId2"/>
          <a:srcRect/>
          <a:stretch>
            <a:fillRect/>
          </a:stretch>
        </p:blipFill>
        <p:spPr bwMode="auto">
          <a:xfrm>
            <a:off x="2057400" y="1447800"/>
            <a:ext cx="4657725" cy="3705225"/>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4_103201-1.jpg"/>
          <p:cNvPicPr>
            <a:picLocks noGrp="1" noChangeAspect="1"/>
          </p:cNvPicPr>
          <p:nvPr>
            <p:ph idx="1"/>
          </p:nvPr>
        </p:nvPicPr>
        <p:blipFill>
          <a:blip r:embed="rId2" cstate="print"/>
          <a:stretch>
            <a:fillRect/>
          </a:stretch>
        </p:blipFill>
        <p:spPr>
          <a:xfrm>
            <a:off x="1771002" y="1600200"/>
            <a:ext cx="5601996" cy="4708525"/>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IN" sz="3400" dirty="0" smtClean="0"/>
              <a:t>EMPHYSEMATOUS CHOLECYSTITIS</a:t>
            </a:r>
            <a:endParaRPr lang="en-IN" sz="3400" dirty="0"/>
          </a:p>
        </p:txBody>
      </p:sp>
      <p:sp>
        <p:nvSpPr>
          <p:cNvPr id="3" name="Content Placeholder 2"/>
          <p:cNvSpPr>
            <a:spLocks noGrp="1"/>
          </p:cNvSpPr>
          <p:nvPr>
            <p:ph idx="1"/>
          </p:nvPr>
        </p:nvSpPr>
        <p:spPr>
          <a:xfrm>
            <a:off x="0" y="838200"/>
            <a:ext cx="9144000" cy="4953000"/>
          </a:xfrm>
        </p:spPr>
        <p:txBody>
          <a:bodyPr>
            <a:noAutofit/>
          </a:bodyPr>
          <a:lstStyle/>
          <a:p>
            <a:r>
              <a:rPr lang="en-IN" sz="2400" dirty="0" smtClean="0"/>
              <a:t>Emphysematous cholecystitis is characterised by gas in either the wall or the lumen of the gallbladder.</a:t>
            </a:r>
          </a:p>
          <a:p>
            <a:r>
              <a:rPr lang="en-IN" sz="2400" i="1" dirty="0" smtClean="0"/>
              <a:t>Clostridium Welchii is the most common infecting </a:t>
            </a:r>
            <a:r>
              <a:rPr lang="en-IN" sz="2400" dirty="0" smtClean="0"/>
              <a:t>organism.</a:t>
            </a:r>
          </a:p>
          <a:p>
            <a:r>
              <a:rPr lang="en-IN" sz="2400" dirty="0" smtClean="0"/>
              <a:t>Clinically, patients present with cholecystitis, but plain films will usually reveal a gas collection whose position is constant in the right hypochondrium: either lines of gas bubbles parallel to the wall, or an oval collection of gas within the gallbladder lumen.</a:t>
            </a:r>
          </a:p>
          <a:p>
            <a:r>
              <a:rPr lang="en-IN" sz="2400" dirty="0" smtClean="0"/>
              <a:t> Air in the gallbladder from a gallstone ileus or enteric fistula may simulate emphysematous cholecystitis but will usually demonstrate a small or normal-sized gallbladder, while in emphysematous cholecystitis the gallbladder is usually enlarged.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VASCULAR CAUSES</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Include rupture of  aortic aneurysm, spontaneous aortic occlusion, acute haemorrhage  and hepatic or splenic vascular occlusion.</a:t>
            </a:r>
          </a:p>
          <a:p>
            <a:r>
              <a:rPr lang="en-IN" dirty="0" smtClean="0"/>
              <a:t>Abdominal aortic aneurysms are true aneurysms and occur below the level of renal arteries.</a:t>
            </a:r>
          </a:p>
          <a:p>
            <a:r>
              <a:rPr lang="en-IN" dirty="0" smtClean="0"/>
              <a:t>An abdominal aortic aneurysm is aortic diameter of 3cm or more while diameter of more than 5cm needs urgent intervention.</a:t>
            </a:r>
          </a:p>
          <a:p>
            <a:r>
              <a:rPr lang="en-IN" dirty="0" smtClean="0"/>
              <a:t>Presence of pulsatile mass and sudden hypotension in clinical setting of acute abdominal pain suggests diagnosis of ruptured aortic aneurysm.</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28600"/>
            <a:ext cx="8229600" cy="5775960"/>
          </a:xfrm>
        </p:spPr>
        <p:txBody>
          <a:bodyPr>
            <a:normAutofit fontScale="92500" lnSpcReduction="20000"/>
          </a:bodyPr>
          <a:lstStyle/>
          <a:p>
            <a:r>
              <a:rPr lang="en-IN" sz="3400" dirty="0" smtClean="0"/>
              <a:t>An erect abdominal radiograph is taken `to show fluid levels and free gas'.</a:t>
            </a:r>
          </a:p>
          <a:p>
            <a:r>
              <a:rPr lang="en-IN" sz="3400" dirty="0" smtClean="0"/>
              <a:t>Three or more small-bowel fluid levels longer than 2.5 cm are abnormal, and indicate dilated small bowel, usually with stasis.</a:t>
            </a:r>
          </a:p>
          <a:p>
            <a:r>
              <a:rPr lang="en-IN" sz="3400" dirty="0" smtClean="0"/>
              <a:t>A left lateral decubitus abdominal radiograph is usually taken in patients who are unfit to sit or stand for an erect film, it is the projection of choice to show a small pneumoperitoneum.</a:t>
            </a:r>
          </a:p>
          <a:p>
            <a:r>
              <a:rPr lang="en-IN" sz="3400" dirty="0" smtClean="0"/>
              <a:t>A gas-filled dilated duodenal loop, one of the commonest signs of acute pancreatitis, is best shown in this projection.</a:t>
            </a:r>
          </a:p>
          <a:p>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81000"/>
            <a:ext cx="8229600" cy="5928360"/>
          </a:xfrm>
        </p:spPr>
        <p:txBody>
          <a:bodyPr/>
          <a:lstStyle/>
          <a:p>
            <a:r>
              <a:rPr lang="en-IN" dirty="0" smtClean="0"/>
              <a:t>MDCT is the investigation of choice.</a:t>
            </a:r>
          </a:p>
          <a:p>
            <a:r>
              <a:rPr lang="en-IN" dirty="0" smtClean="0"/>
              <a:t>Most common finding is retroperitoneal hematoma adjacent to aneurysm.</a:t>
            </a:r>
          </a:p>
          <a:p>
            <a:r>
              <a:rPr lang="en-IN" dirty="0" smtClean="0"/>
              <a:t>Non contrast CT demonstrates hyperdense collection at the site of haemorrhage.</a:t>
            </a:r>
          </a:p>
          <a:p>
            <a:r>
              <a:rPr lang="en-IN" dirty="0" smtClean="0"/>
              <a:t>Other findings may be active extravasation of contrast, extension of periaortic blood to perirenal or pararenal spaces or psoas muscle or peritoneal cavity.</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IN" dirty="0" smtClean="0"/>
              <a:t>Signs of impending rupture</a:t>
            </a:r>
            <a:endParaRPr lang="en-IN" dirty="0"/>
          </a:p>
        </p:txBody>
      </p:sp>
      <p:sp>
        <p:nvSpPr>
          <p:cNvPr id="3" name="Content Placeholder 2"/>
          <p:cNvSpPr>
            <a:spLocks noGrp="1"/>
          </p:cNvSpPr>
          <p:nvPr>
            <p:ph idx="1"/>
          </p:nvPr>
        </p:nvSpPr>
        <p:spPr>
          <a:xfrm>
            <a:off x="457200" y="914400"/>
            <a:ext cx="8229600" cy="5394960"/>
          </a:xfrm>
        </p:spPr>
        <p:txBody>
          <a:bodyPr>
            <a:normAutofit fontScale="92500"/>
          </a:bodyPr>
          <a:lstStyle/>
          <a:p>
            <a:r>
              <a:rPr lang="en-IN" dirty="0" smtClean="0"/>
              <a:t>Draped aorta sign:- Posterior wall of aorta cannot be defined due to close application and lateral draping of aneurysm around vertebral bodies.</a:t>
            </a:r>
          </a:p>
          <a:p>
            <a:r>
              <a:rPr lang="en-IN" dirty="0" smtClean="0"/>
              <a:t>Increase in aneurysm size:- Rate of enlargement of &gt;10mm per year needs surgical intervention.</a:t>
            </a:r>
          </a:p>
          <a:p>
            <a:r>
              <a:rPr lang="en-IN" dirty="0" smtClean="0"/>
              <a:t>Thrombus to lumen ratio:- decreases with increasing aneurysm size.</a:t>
            </a:r>
          </a:p>
          <a:p>
            <a:r>
              <a:rPr lang="en-IN" dirty="0" smtClean="0"/>
              <a:t>Focal discontinuity in intimal calcification.</a:t>
            </a:r>
          </a:p>
          <a:p>
            <a:r>
              <a:rPr lang="en-IN" dirty="0" smtClean="0"/>
              <a:t>Hyperattenuating crescent sign due to haemorrhage in peripheral thrombus or aneurysm wall.</a:t>
            </a:r>
          </a:p>
          <a:p>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3_193652-1.jpg"/>
          <p:cNvPicPr>
            <a:picLocks noGrp="1" noChangeAspect="1"/>
          </p:cNvPicPr>
          <p:nvPr>
            <p:ph idx="1"/>
          </p:nvPr>
        </p:nvPicPr>
        <p:blipFill>
          <a:blip r:embed="rId2" cstate="print"/>
          <a:stretch>
            <a:fillRect/>
          </a:stretch>
        </p:blipFill>
        <p:spPr>
          <a:xfrm>
            <a:off x="2057400" y="457200"/>
            <a:ext cx="5181600" cy="5851525"/>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IN" sz="3600" dirty="0" smtClean="0"/>
              <a:t>PELVIC DISEASE</a:t>
            </a:r>
            <a:endParaRPr lang="en-IN" sz="3600" dirty="0"/>
          </a:p>
        </p:txBody>
      </p:sp>
      <p:sp>
        <p:nvSpPr>
          <p:cNvPr id="3" name="Content Placeholder 2"/>
          <p:cNvSpPr>
            <a:spLocks noGrp="1"/>
          </p:cNvSpPr>
          <p:nvPr>
            <p:ph idx="1"/>
          </p:nvPr>
        </p:nvSpPr>
        <p:spPr>
          <a:xfrm>
            <a:off x="457200" y="685800"/>
            <a:ext cx="8229600" cy="5623560"/>
          </a:xfrm>
        </p:spPr>
        <p:txBody>
          <a:bodyPr>
            <a:normAutofit fontScale="92500" lnSpcReduction="20000"/>
          </a:bodyPr>
          <a:lstStyle/>
          <a:p>
            <a:r>
              <a:rPr lang="en-IN" dirty="0" smtClean="0"/>
              <a:t>Young female in reproductive age group with acute abdomen  area ruptured ectopic pregnancy, PID, twisted ovarian cyst, torsion of fibroid and ovarian vein thrombosis.</a:t>
            </a:r>
          </a:p>
          <a:p>
            <a:r>
              <a:rPr lang="en-IN" dirty="0" smtClean="0"/>
              <a:t>Ruptured ectopic pregnancy on USG presents as an inhomogeneous adnexal mass, pelvic fluid or hematoma, decidual reaction without gestational sac, in the presence of positive UPT. Visualisation f echogenic adnexal ring separate from ovary that has prominent peripheral flow on color doppler.</a:t>
            </a:r>
          </a:p>
          <a:p>
            <a:r>
              <a:rPr lang="en-IN" dirty="0" smtClean="0"/>
              <a:t>Fibroids with torsion or degeneration f submucosal or subserosal fibroid. USG – uterine enlargement with focal mass or contour deformity.</a:t>
            </a:r>
          </a:p>
          <a:p>
            <a:r>
              <a:rPr lang="en-IN" dirty="0" smtClean="0"/>
              <a:t>Haemorrhage in a corpus luteal cyst or follicular cyst also presents as acute pelvic pain.</a:t>
            </a:r>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0"/>
            <a:ext cx="8229600" cy="6858000"/>
          </a:xfrm>
        </p:spPr>
        <p:txBody>
          <a:bodyPr>
            <a:normAutofit lnSpcReduction="10000"/>
          </a:bodyPr>
          <a:lstStyle/>
          <a:p>
            <a:r>
              <a:rPr lang="en-IN" dirty="0" smtClean="0"/>
              <a:t>Ovarian torsion – enlarged ovary with peripherally distributed follicles, an associated cyst or mass with diminished central r peripheral vascularity.</a:t>
            </a:r>
          </a:p>
          <a:p>
            <a:r>
              <a:rPr lang="en-IN" dirty="0" smtClean="0"/>
              <a:t>Pelvic inflammatory disease:- small amount of fluid collection in cul-de-sac or endometrial collection. On CT , para-pelvic fat stranding , ovarian enlargement with oopharitis with development of pyo-salpinx or tubo-ovarian abscess.</a:t>
            </a:r>
          </a:p>
          <a:p>
            <a:r>
              <a:rPr lang="en-IN" dirty="0" smtClean="0"/>
              <a:t>Ovarian vein thrombosis:- acute abdominal pain in postpartum period in women with PID, malignancy or known hypercoagulable state. Right ovarian vein is most commonly involved.</a:t>
            </a:r>
          </a:p>
          <a:p>
            <a:r>
              <a:rPr lang="en-IN" dirty="0" smtClean="0"/>
              <a:t>Ct shows low attenuating thrombus in lumen of ovarian vein.</a:t>
            </a: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IN" dirty="0" smtClean="0"/>
              <a:t>Acute pancreatitis</a:t>
            </a:r>
            <a:endParaRPr lang="en-IN" dirty="0"/>
          </a:p>
        </p:txBody>
      </p:sp>
      <p:sp>
        <p:nvSpPr>
          <p:cNvPr id="3" name="Content Placeholder 2"/>
          <p:cNvSpPr>
            <a:spLocks noGrp="1"/>
          </p:cNvSpPr>
          <p:nvPr>
            <p:ph idx="1"/>
          </p:nvPr>
        </p:nvSpPr>
        <p:spPr>
          <a:xfrm>
            <a:off x="457200" y="838200"/>
            <a:ext cx="8229600" cy="5471160"/>
          </a:xfrm>
        </p:spPr>
        <p:txBody>
          <a:bodyPr/>
          <a:lstStyle/>
          <a:p>
            <a:r>
              <a:rPr lang="en-IN" dirty="0" smtClean="0"/>
              <a:t>Acute inflammatory process of pancreas ranging in severity from mild parenchymal edema to severe necrotising pancreatitis.</a:t>
            </a:r>
          </a:p>
          <a:p>
            <a:r>
              <a:rPr lang="en-IN" dirty="0" smtClean="0"/>
              <a:t>Imaging is to confirm diagnosis, stage the severity of disease and detect complications such as infection, pseudo cyst formation or vascular involvement.</a:t>
            </a:r>
          </a:p>
          <a:p>
            <a:r>
              <a:rPr lang="en-IN" dirty="0" smtClean="0"/>
              <a:t>USG:- Enlarged, hypo echoic pancreas with peripancreatic fluid.</a:t>
            </a:r>
          </a:p>
          <a:p>
            <a:r>
              <a:rPr lang="en-IN" dirty="0" smtClean="0"/>
              <a:t>Cholelithiasis or choledocholithiasis can also be detected . </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0"/>
            <a:ext cx="8229600" cy="6309360"/>
          </a:xfrm>
        </p:spPr>
        <p:txBody>
          <a:bodyPr>
            <a:normAutofit lnSpcReduction="10000"/>
          </a:bodyPr>
          <a:lstStyle/>
          <a:p>
            <a:endParaRPr lang="en-IN" dirty="0" smtClean="0"/>
          </a:p>
          <a:p>
            <a:r>
              <a:rPr lang="en-IN" dirty="0" smtClean="0"/>
              <a:t>CECT is modality of choice.</a:t>
            </a:r>
          </a:p>
          <a:p>
            <a:r>
              <a:rPr lang="en-IN" dirty="0" smtClean="0"/>
              <a:t>Balthazar grades of pancreatitis:-</a:t>
            </a:r>
          </a:p>
          <a:p>
            <a:r>
              <a:rPr lang="en-IN" dirty="0" smtClean="0"/>
              <a:t>Grade A:- Radiologically normal pancreas.</a:t>
            </a:r>
          </a:p>
          <a:p>
            <a:r>
              <a:rPr lang="en-IN" dirty="0" smtClean="0"/>
              <a:t>Grade B:- Focal or diffuse enlargement of pancreas with or without contour abnormalities or non homogenous attenuation of gland with no peri-pancreatic involvement.</a:t>
            </a:r>
          </a:p>
          <a:p>
            <a:r>
              <a:rPr lang="en-IN" dirty="0" smtClean="0"/>
              <a:t>Grade C:-Peri-pancreatic inflammation.</a:t>
            </a:r>
          </a:p>
          <a:p>
            <a:r>
              <a:rPr lang="en-IN" dirty="0" smtClean="0"/>
              <a:t>Grade D :- Single, intra-extra pancreatic, ill-defined fluid collection.</a:t>
            </a:r>
          </a:p>
          <a:p>
            <a:r>
              <a:rPr lang="en-IN" dirty="0" smtClean="0"/>
              <a:t>Grade E:- 2 or more intra-extra pancreatic poorly defined collections or presence of gas in or adjacent to pancreas.</a:t>
            </a: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IN" sz="3200" dirty="0" smtClean="0"/>
              <a:t>MODIFIED CTSI GRADING</a:t>
            </a:r>
            <a:endParaRPr lang="en-IN" sz="3200" dirty="0"/>
          </a:p>
        </p:txBody>
      </p:sp>
      <p:sp>
        <p:nvSpPr>
          <p:cNvPr id="3" name="Content Placeholder 2"/>
          <p:cNvSpPr>
            <a:spLocks noGrp="1"/>
          </p:cNvSpPr>
          <p:nvPr>
            <p:ph idx="1"/>
          </p:nvPr>
        </p:nvSpPr>
        <p:spPr>
          <a:xfrm>
            <a:off x="457200" y="685800"/>
            <a:ext cx="8229600" cy="5105400"/>
          </a:xfrm>
        </p:spPr>
        <p:txBody>
          <a:bodyPr>
            <a:noAutofit/>
          </a:bodyPr>
          <a:lstStyle/>
          <a:p>
            <a:r>
              <a:rPr lang="en-IN" sz="2000" dirty="0" smtClean="0"/>
              <a:t>PANCREATIC INFLAMMATION:-</a:t>
            </a:r>
          </a:p>
          <a:p>
            <a:pPr marL="651510" indent="-514350">
              <a:buFont typeface="+mj-lt"/>
              <a:buAutoNum type="alphaLcPeriod"/>
            </a:pPr>
            <a:r>
              <a:rPr lang="en-IN" sz="2000" dirty="0" smtClean="0"/>
              <a:t>0- Normal pancreas.</a:t>
            </a:r>
          </a:p>
          <a:p>
            <a:pPr marL="651510" indent="-514350">
              <a:buFont typeface="+mj-lt"/>
              <a:buAutoNum type="alphaLcPeriod"/>
            </a:pPr>
            <a:r>
              <a:rPr lang="en-IN" sz="2000" dirty="0" smtClean="0"/>
              <a:t>2- Intrinsic pancreatic abnormality with or without inflammatory changes in peri-pancreatic fat.</a:t>
            </a:r>
          </a:p>
          <a:p>
            <a:pPr marL="651510" indent="-514350">
              <a:buFont typeface="+mj-lt"/>
              <a:buAutoNum type="alphaLcPeriod"/>
            </a:pPr>
            <a:r>
              <a:rPr lang="en-IN" sz="2000" dirty="0" smtClean="0"/>
              <a:t>4- Pancreatic or peri-pancreatic fluid collection of peri-pancreatic fat necrosis.</a:t>
            </a:r>
          </a:p>
          <a:p>
            <a:r>
              <a:rPr lang="en-IN" sz="2000" dirty="0" smtClean="0"/>
              <a:t>PANCREATIC NECROSIS:-</a:t>
            </a:r>
          </a:p>
          <a:p>
            <a:pPr marL="651510" indent="-514350">
              <a:buFont typeface="+mj-lt"/>
              <a:buAutoNum type="alphaLcPeriod"/>
            </a:pPr>
            <a:r>
              <a:rPr lang="en-IN" sz="2000" dirty="0" smtClean="0"/>
              <a:t>0-None</a:t>
            </a:r>
          </a:p>
          <a:p>
            <a:pPr marL="651510" indent="-514350">
              <a:buFont typeface="+mj-lt"/>
              <a:buAutoNum type="alphaLcPeriod"/>
            </a:pPr>
            <a:r>
              <a:rPr lang="en-IN" sz="2000" dirty="0" smtClean="0"/>
              <a:t>2-30% or less</a:t>
            </a:r>
          </a:p>
          <a:p>
            <a:pPr marL="651510" indent="-514350">
              <a:buFont typeface="+mj-lt"/>
              <a:buAutoNum type="alphaLcPeriod"/>
            </a:pPr>
            <a:r>
              <a:rPr lang="en-IN" sz="2000" dirty="0" smtClean="0"/>
              <a:t>4-more than 30%</a:t>
            </a:r>
          </a:p>
          <a:p>
            <a:r>
              <a:rPr lang="en-IN" sz="2000" dirty="0" smtClean="0"/>
              <a:t>EXTRAPANCREATIC COMPLICATION</a:t>
            </a:r>
          </a:p>
          <a:p>
            <a:pPr marL="651510" indent="-514350">
              <a:buFont typeface="+mj-lt"/>
              <a:buAutoNum type="alphaLcPeriod"/>
            </a:pPr>
            <a:r>
              <a:rPr lang="en-IN" sz="2000" dirty="0" smtClean="0"/>
              <a:t>2- One or more of pleural effusion, ascites, vascular complications, parenchymal complications or GIT involvement.</a:t>
            </a:r>
          </a:p>
          <a:p>
            <a:r>
              <a:rPr lang="en-IN" sz="2000" dirty="0" smtClean="0"/>
              <a:t>TOTAL SCORE:-</a:t>
            </a:r>
          </a:p>
          <a:p>
            <a:pPr marL="651510" indent="-514350">
              <a:buFont typeface="+mj-lt"/>
              <a:buAutoNum type="alphaLcPeriod"/>
            </a:pPr>
            <a:r>
              <a:rPr lang="en-IN" sz="2000" dirty="0" smtClean="0"/>
              <a:t>0-2:- Mild</a:t>
            </a:r>
          </a:p>
          <a:p>
            <a:pPr marL="651510" indent="-514350">
              <a:buFont typeface="+mj-lt"/>
              <a:buAutoNum type="alphaLcPeriod"/>
            </a:pPr>
            <a:r>
              <a:rPr lang="en-IN" sz="2000" dirty="0" smtClean="0"/>
              <a:t>4-6:- Moderate</a:t>
            </a:r>
          </a:p>
          <a:p>
            <a:pPr marL="651510" indent="-514350">
              <a:buFont typeface="+mj-lt"/>
              <a:buAutoNum type="alphaLcPeriod"/>
            </a:pPr>
            <a:r>
              <a:rPr lang="en-IN" sz="2000" dirty="0" smtClean="0"/>
              <a:t>8-10:- Severe.</a:t>
            </a:r>
            <a:endParaRPr lang="en-IN" sz="2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81000"/>
            <a:ext cx="8229600" cy="5928360"/>
          </a:xfrm>
        </p:spPr>
        <p:txBody>
          <a:bodyPr>
            <a:normAutofit fontScale="92500" lnSpcReduction="10000"/>
          </a:bodyPr>
          <a:lstStyle/>
          <a:p>
            <a:r>
              <a:rPr lang="en-IN" dirty="0" smtClean="0"/>
              <a:t>Presence of non enhancing hypo dense areas  in pancreatic parenchyma implies pancreatic necrosis. </a:t>
            </a:r>
          </a:p>
          <a:p>
            <a:r>
              <a:rPr lang="en-IN" dirty="0" smtClean="0"/>
              <a:t>Vascular complications are classified as thrombotic, inflammatory and destructive.</a:t>
            </a:r>
          </a:p>
          <a:p>
            <a:r>
              <a:rPr lang="en-IN" dirty="0" smtClean="0"/>
              <a:t>Thrombosis mainly involves splenoportal axis.</a:t>
            </a:r>
          </a:p>
          <a:p>
            <a:r>
              <a:rPr lang="en-IN" dirty="0" smtClean="0"/>
              <a:t>Inflammatory changes seen as spasm /luminal irregularity or narrowing in peripancreatic vasculature.</a:t>
            </a:r>
          </a:p>
          <a:p>
            <a:r>
              <a:rPr lang="en-IN" dirty="0" smtClean="0"/>
              <a:t>Destructive changes in the form of pseudo aneurysms involving pancreatico-duodenal ,gastro-duodenal and Splenic arteries.</a:t>
            </a:r>
          </a:p>
          <a:p>
            <a:r>
              <a:rPr lang="en-IN" dirty="0" smtClean="0"/>
              <a:t>On MRI pancreatic parenchymal hyperintensity on non contrast T1W and T2W images signifies hemorrhagic pancreatitis.</a:t>
            </a:r>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4_102336-1.jpg"/>
          <p:cNvPicPr>
            <a:picLocks noGrp="1" noChangeAspect="1"/>
          </p:cNvPicPr>
          <p:nvPr>
            <p:ph idx="1"/>
          </p:nvPr>
        </p:nvPicPr>
        <p:blipFill>
          <a:blip r:embed="rId2" cstate="print"/>
          <a:stretch>
            <a:fillRect/>
          </a:stretch>
        </p:blipFill>
        <p:spPr>
          <a:xfrm>
            <a:off x="2093488" y="1600200"/>
            <a:ext cx="4957024" cy="47085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NORMAL APPEARANCES</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Normally air fluid level in fundus of stomach and duodenal cap can be seen.</a:t>
            </a:r>
          </a:p>
          <a:p>
            <a:r>
              <a:rPr lang="en-IN" dirty="0" smtClean="0"/>
              <a:t>Small bowel gas is variable and short fluid levels are normal.</a:t>
            </a:r>
          </a:p>
          <a:p>
            <a:r>
              <a:rPr lang="en-IN" dirty="0" smtClean="0"/>
              <a:t>A small bowel calibre exceeding 2.5 cm is abnormal and indicates dilated small bowel.</a:t>
            </a:r>
          </a:p>
          <a:p>
            <a:r>
              <a:rPr lang="en-IN" dirty="0" smtClean="0"/>
              <a:t>Transverse colonic diameter of 5.5 cm is upper limit of normal  and above this megacolon should be suspected.</a:t>
            </a:r>
          </a:p>
          <a:p>
            <a:r>
              <a:rPr lang="en-IN" dirty="0" smtClean="0"/>
              <a:t>Caecal diameter of more than 9cm is an impending sign of perforation.</a:t>
            </a:r>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4_102352-1.jpg"/>
          <p:cNvPicPr>
            <a:picLocks noGrp="1" noChangeAspect="1"/>
          </p:cNvPicPr>
          <p:nvPr>
            <p:ph idx="1"/>
          </p:nvPr>
        </p:nvPicPr>
        <p:blipFill>
          <a:blip r:embed="rId2" cstate="print"/>
          <a:stretch>
            <a:fillRect/>
          </a:stretch>
        </p:blipFill>
        <p:spPr>
          <a:xfrm>
            <a:off x="1922896" y="1600200"/>
            <a:ext cx="5298207" cy="4708525"/>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DIVERTICULITIS</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Clinically presents as left lower quadrant pain and tenderness, fever and leukocytosis.</a:t>
            </a:r>
          </a:p>
          <a:p>
            <a:r>
              <a:rPr lang="en-IN" dirty="0" smtClean="0"/>
              <a:t>On barium enema:- diverticulae, muscular wall hypertrophy, intramural or extramural mass effect on barium column, colonic obstruction or peritoneal extravasation of contrast material.</a:t>
            </a:r>
          </a:p>
          <a:p>
            <a:r>
              <a:rPr lang="en-IN" dirty="0" smtClean="0"/>
              <a:t>On CT:- diverticulae, muscular wall thickening&gt;4mm, pericolonic fat stranding, phlegmon, extravasation of contrast in  case of fistula formation.</a:t>
            </a:r>
          </a:p>
          <a:p>
            <a:r>
              <a:rPr lang="en-IN" dirty="0" smtClean="0"/>
              <a:t>Presence of enlarged lymph nodes , mural thickening of more than 1.5cm and an abrupt change from normal to abnormal colon favours carcinoma over diverticulitis.</a:t>
            </a:r>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ACUTE URINARY COLIC</a:t>
            </a:r>
            <a:endParaRPr lang="en-IN" dirty="0"/>
          </a:p>
        </p:txBody>
      </p:sp>
      <p:sp>
        <p:nvSpPr>
          <p:cNvPr id="3" name="Content Placeholder 2"/>
          <p:cNvSpPr>
            <a:spLocks noGrp="1"/>
          </p:cNvSpPr>
          <p:nvPr>
            <p:ph idx="1"/>
          </p:nvPr>
        </p:nvSpPr>
        <p:spPr/>
        <p:txBody>
          <a:bodyPr/>
          <a:lstStyle/>
          <a:p>
            <a:r>
              <a:rPr lang="en-IN" dirty="0" smtClean="0"/>
              <a:t>Impacted ureteric stone is commonest cause of acute post renal obstruction.</a:t>
            </a:r>
          </a:p>
          <a:p>
            <a:r>
              <a:rPr lang="en-IN" dirty="0" smtClean="0"/>
              <a:t>USG can detect small radiolucent calculi missed on X-ray.</a:t>
            </a:r>
          </a:p>
          <a:p>
            <a:r>
              <a:rPr lang="en-IN" dirty="0" smtClean="0"/>
              <a:t>Hydronephrosis and hydroureter can be evaluated.</a:t>
            </a:r>
          </a:p>
          <a:p>
            <a:r>
              <a:rPr lang="en-IN" dirty="0" smtClean="0"/>
              <a:t>On CT perinephric fat stranding, ureteral dilatation, radio dense calculus, blurring of renal sinus fat and ureteral wall edema.</a:t>
            </a:r>
            <a:endParaRPr lang="en-IN"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ACUTE PYELONEPHRITIS</a:t>
            </a:r>
            <a:endParaRPr lang="en-IN" dirty="0"/>
          </a:p>
        </p:txBody>
      </p:sp>
      <p:sp>
        <p:nvSpPr>
          <p:cNvPr id="3" name="Content Placeholder 2"/>
          <p:cNvSpPr>
            <a:spLocks noGrp="1"/>
          </p:cNvSpPr>
          <p:nvPr>
            <p:ph idx="1"/>
          </p:nvPr>
        </p:nvSpPr>
        <p:spPr/>
        <p:txBody>
          <a:bodyPr/>
          <a:lstStyle/>
          <a:p>
            <a:r>
              <a:rPr lang="en-IN" dirty="0" smtClean="0"/>
              <a:t>Bacterial or fungal infection of renal parenchyma and collecting system.</a:t>
            </a:r>
          </a:p>
          <a:p>
            <a:r>
              <a:rPr lang="en-IN" dirty="0" smtClean="0"/>
              <a:t>USG:- Renal enlargement, poor CMD, focal hypo echoic areas  representing interstitial edema or complications such as abscess formation.</a:t>
            </a:r>
          </a:p>
          <a:p>
            <a:r>
              <a:rPr lang="en-IN" dirty="0" smtClean="0"/>
              <a:t>CT:- calculi, renal enlargement, striated nephrogram, abscess, peri-nephric fat stranding, thickening of gerota’s fascia.</a:t>
            </a:r>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4_102930-1.jpg"/>
          <p:cNvPicPr>
            <a:picLocks noGrp="1" noChangeAspect="1"/>
          </p:cNvPicPr>
          <p:nvPr>
            <p:ph idx="1"/>
          </p:nvPr>
        </p:nvPicPr>
        <p:blipFill>
          <a:blip r:embed="rId2" cstate="print"/>
          <a:stretch>
            <a:fillRect/>
          </a:stretch>
        </p:blipFill>
        <p:spPr>
          <a:xfrm>
            <a:off x="2006711" y="1600200"/>
            <a:ext cx="5130578" cy="4708525"/>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ACUTE EPIPLOIC APPENDAGITIS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Epiploic appendages are fat containing peritoneal outpouchings that arise from caecum to recto sigmoid junction along the serosal surface of colon.</a:t>
            </a:r>
          </a:p>
          <a:p>
            <a:r>
              <a:rPr lang="en-IN" dirty="0" smtClean="0"/>
              <a:t>Torsion of epiploic appendage leading to vascular occlusion and ischemia.</a:t>
            </a:r>
          </a:p>
          <a:p>
            <a:r>
              <a:rPr lang="en-IN" dirty="0" smtClean="0"/>
              <a:t>USG:- Hyperechoic, incompressible mass delineated by hypo echoic ring seen at point of max tenderness.</a:t>
            </a:r>
          </a:p>
          <a:p>
            <a:r>
              <a:rPr lang="en-IN" dirty="0" smtClean="0"/>
              <a:t>CT :- Oval, fat attenuation lesion less than 5cm in diameter that abuts anterior or anterolateral serosal aspect of colonic wall, surrounded by inflammatory changes. Hyper attenuating rim corresponds to swollen serosa.</a:t>
            </a:r>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pPr>
              <a:buNone/>
            </a:pPr>
            <a:r>
              <a:rPr lang="en-IN" sz="4400" dirty="0" smtClean="0"/>
              <a:t>			</a:t>
            </a:r>
          </a:p>
          <a:p>
            <a:pPr>
              <a:buNone/>
            </a:pPr>
            <a:r>
              <a:rPr lang="en-IN" sz="4400" dirty="0" smtClean="0"/>
              <a:t>			THANK YOU!!!!!</a:t>
            </a:r>
            <a:endParaRPr lang="en-IN" sz="4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IN" dirty="0" smtClean="0"/>
              <a:t>PNEUMOPERITONEUM</a:t>
            </a:r>
            <a:endParaRPr lang="en-IN" dirty="0"/>
          </a:p>
        </p:txBody>
      </p:sp>
      <p:sp>
        <p:nvSpPr>
          <p:cNvPr id="3" name="Content Placeholder 2"/>
          <p:cNvSpPr>
            <a:spLocks noGrp="1"/>
          </p:cNvSpPr>
          <p:nvPr>
            <p:ph idx="1"/>
          </p:nvPr>
        </p:nvSpPr>
        <p:spPr>
          <a:xfrm>
            <a:off x="457200" y="1219200"/>
            <a:ext cx="8229600" cy="5090160"/>
          </a:xfrm>
        </p:spPr>
        <p:txBody>
          <a:bodyPr>
            <a:normAutofit fontScale="92500" lnSpcReduction="10000"/>
          </a:bodyPr>
          <a:lstStyle/>
          <a:p>
            <a:r>
              <a:rPr lang="en-IN" dirty="0" smtClean="0"/>
              <a:t>It is presence of free air within the peritoneal cavity.</a:t>
            </a:r>
          </a:p>
          <a:p>
            <a:r>
              <a:rPr lang="en-IN" dirty="0" smtClean="0"/>
              <a:t>It is possible, by careful radiographic technique, to demonstrate as little as 1 ml of free gas on erect chest or left lateral decubitus abdominal films. </a:t>
            </a:r>
          </a:p>
          <a:p>
            <a:r>
              <a:rPr lang="en-IN" dirty="0" smtClean="0"/>
              <a:t>Patient should be in position for 10 min before the film is taken, for it takes this time for free gas to rise to the highest point in the abdomen.</a:t>
            </a:r>
          </a:p>
          <a:p>
            <a:r>
              <a:rPr lang="en-IN" dirty="0" smtClean="0"/>
              <a:t>In some cases in spite of perforation free air may not be demonstrable on x-ray because of sealing of the perforation, lack of gas at the site of perforation, or adhesions around the site of the perforation.</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152400"/>
            <a:ext cx="8229600" cy="6156960"/>
          </a:xfrm>
        </p:spPr>
        <p:txBody>
          <a:bodyPr>
            <a:normAutofit/>
          </a:bodyPr>
          <a:lstStyle/>
          <a:p>
            <a:r>
              <a:rPr lang="en-IN" dirty="0" smtClean="0"/>
              <a:t>SIGNS OF PNEUMOPERITONEUM ON X-RAY:-</a:t>
            </a:r>
          </a:p>
          <a:p>
            <a:r>
              <a:rPr lang="en-IN" dirty="0" smtClean="0"/>
              <a:t>Rigler's sign:-Visualisation of the outer as well as the inner wall of a loop of bowel.</a:t>
            </a:r>
          </a:p>
          <a:p>
            <a:r>
              <a:rPr lang="en-IN" dirty="0" smtClean="0"/>
              <a:t>Falciform ligament sign:- Falciform ligament, medial and lateral umbilical ligaments (inverted-V sign) and the urachus can occasionally be identified when relatively large amounts of gas are present.</a:t>
            </a:r>
          </a:p>
          <a:p>
            <a:r>
              <a:rPr lang="en-IN" dirty="0" smtClean="0"/>
              <a:t>Cupola sign:- Large amounts of gas may accumulate beneath the diaphragm.</a:t>
            </a:r>
          </a:p>
          <a:p>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10746</TotalTime>
  <Words>4733</Words>
  <Application>Microsoft Office PowerPoint</Application>
  <PresentationFormat>On-screen Show (4:3)</PresentationFormat>
  <Paragraphs>369</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Apex</vt:lpstr>
      <vt:lpstr>ACUTE ABDOMEN</vt:lpstr>
      <vt:lpstr>INTRODUCTION</vt:lpstr>
      <vt:lpstr>INVESTIGATIONS</vt:lpstr>
      <vt:lpstr>Plain radiographs</vt:lpstr>
      <vt:lpstr>CHEST X-RAY</vt:lpstr>
      <vt:lpstr> </vt:lpstr>
      <vt:lpstr>NORMAL APPEARANCES</vt:lpstr>
      <vt:lpstr>PNEUMOPERITONEUM</vt:lpstr>
      <vt:lpstr> </vt:lpstr>
      <vt:lpstr> </vt:lpstr>
      <vt:lpstr> </vt:lpstr>
      <vt:lpstr> </vt:lpstr>
      <vt:lpstr> </vt:lpstr>
      <vt:lpstr> </vt:lpstr>
      <vt:lpstr>PSEUDO-PNEUMOPERITONEUM</vt:lpstr>
      <vt:lpstr>Intestinal obstruction</vt:lpstr>
      <vt:lpstr> </vt:lpstr>
      <vt:lpstr>Distinction between small and large bowel </vt:lpstr>
      <vt:lpstr>SMALL BOWEL OBSTRUCTION</vt:lpstr>
      <vt:lpstr> </vt:lpstr>
      <vt:lpstr> </vt:lpstr>
      <vt:lpstr>Small-bowel obstruction, 'string of beads' sign. Erect film. The dilated proximal small bowel is predominantly gas filled with a few long fluid levels. More distally, the small bowel is fluid filled and bubbles of gas are trapped between the valvulae conniventes, producing a chain of bubbles</vt:lpstr>
      <vt:lpstr> </vt:lpstr>
      <vt:lpstr>STRANGULATED OBSTRUCTION</vt:lpstr>
      <vt:lpstr>There is whorled mesenteric thickening with an adjacent loop of small bowel with a thickened wall.</vt:lpstr>
      <vt:lpstr>GASTRIC DILATATION</vt:lpstr>
      <vt:lpstr> </vt:lpstr>
      <vt:lpstr>GALL STONE ILEUS</vt:lpstr>
      <vt:lpstr> </vt:lpstr>
      <vt:lpstr>Multiple dilated loops of small bowel are seen. A band of gas in the right hypochondrium (arrowheads) lies within the common bile duct. The obstructing gallstone cannot be seen.</vt:lpstr>
      <vt:lpstr>INTUSSUSCEPTION</vt:lpstr>
      <vt:lpstr> </vt:lpstr>
      <vt:lpstr> </vt:lpstr>
      <vt:lpstr> </vt:lpstr>
      <vt:lpstr> </vt:lpstr>
      <vt:lpstr>MESENTERIC THROMBOSIS</vt:lpstr>
      <vt:lpstr> </vt:lpstr>
      <vt:lpstr> </vt:lpstr>
      <vt:lpstr> </vt:lpstr>
      <vt:lpstr>LARGE BOWEL OBSTRUCTION</vt:lpstr>
      <vt:lpstr> </vt:lpstr>
      <vt:lpstr>CAECAL VOLVULUS</vt:lpstr>
      <vt:lpstr> </vt:lpstr>
      <vt:lpstr>SIGMOID VOLVULUS</vt:lpstr>
      <vt:lpstr> </vt:lpstr>
      <vt:lpstr> </vt:lpstr>
      <vt:lpstr> </vt:lpstr>
      <vt:lpstr>ACUTE APPENDICITIS</vt:lpstr>
      <vt:lpstr> </vt:lpstr>
      <vt:lpstr> </vt:lpstr>
      <vt:lpstr> </vt:lpstr>
      <vt:lpstr> </vt:lpstr>
      <vt:lpstr>ACUTE CHOLECYSTITIS</vt:lpstr>
      <vt:lpstr> </vt:lpstr>
      <vt:lpstr> </vt:lpstr>
      <vt:lpstr> </vt:lpstr>
      <vt:lpstr> </vt:lpstr>
      <vt:lpstr>EMPHYSEMATOUS CHOLECYSTITIS</vt:lpstr>
      <vt:lpstr>VASCULAR CAUSES</vt:lpstr>
      <vt:lpstr> </vt:lpstr>
      <vt:lpstr>Signs of impending rupture</vt:lpstr>
      <vt:lpstr> </vt:lpstr>
      <vt:lpstr>PELVIC DISEASE</vt:lpstr>
      <vt:lpstr> </vt:lpstr>
      <vt:lpstr>Acute pancreatitis</vt:lpstr>
      <vt:lpstr> </vt:lpstr>
      <vt:lpstr>MODIFIED CTSI GRADING</vt:lpstr>
      <vt:lpstr> </vt:lpstr>
      <vt:lpstr> </vt:lpstr>
      <vt:lpstr> </vt:lpstr>
      <vt:lpstr>DIVERTICULITIS</vt:lpstr>
      <vt:lpstr>ACUTE URINARY COLIC</vt:lpstr>
      <vt:lpstr>ACUTE PYELONEPHRITIS</vt:lpstr>
      <vt:lpstr> </vt:lpstr>
      <vt:lpstr>ACUTE EPIPLOIC APPENDAGITIS</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ABDOMEN</dc:title>
  <dc:creator>Tejas</dc:creator>
  <cp:lastModifiedBy>shwetashendey</cp:lastModifiedBy>
  <cp:revision>208</cp:revision>
  <dcterms:created xsi:type="dcterms:W3CDTF">2006-08-16T00:00:00Z</dcterms:created>
  <dcterms:modified xsi:type="dcterms:W3CDTF">2017-04-27T16:10:41Z</dcterms:modified>
</cp:coreProperties>
</file>