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3" r:id="rId6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12700" cap="flat">
              <a:solidFill>
                <a:srgbClr val="FEFDE3"/>
              </a:solidFill>
              <a:prstDash val="solid"/>
              <a:round/>
            </a:ln>
          </a:top>
          <a:bottom>
            <a:ln w="127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rgbClr val="DFE7D3"/>
          </a:solidFill>
        </a:fill>
      </a:tcStyle>
    </a:wholeTbl>
    <a:band2H>
      <a:tcTxStyle/>
      <a:tcStyle>
        <a:tcBdr/>
        <a:fill>
          <a:solidFill>
            <a:srgbClr val="F0F4EA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12700" cap="flat">
              <a:solidFill>
                <a:srgbClr val="FEFDE3"/>
              </a:solidFill>
              <a:prstDash val="solid"/>
              <a:round/>
            </a:ln>
          </a:top>
          <a:bottom>
            <a:ln w="127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38100" cap="flat">
              <a:solidFill>
                <a:srgbClr val="FEFDE3"/>
              </a:solidFill>
              <a:prstDash val="solid"/>
              <a:round/>
            </a:ln>
          </a:top>
          <a:bottom>
            <a:ln w="127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12700" cap="flat">
              <a:solidFill>
                <a:srgbClr val="FEFDE3"/>
              </a:solidFill>
              <a:prstDash val="solid"/>
              <a:round/>
            </a:ln>
          </a:top>
          <a:bottom>
            <a:ln w="381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12700" cap="flat">
              <a:solidFill>
                <a:srgbClr val="FEFDE3"/>
              </a:solidFill>
              <a:prstDash val="solid"/>
              <a:round/>
            </a:ln>
          </a:top>
          <a:bottom>
            <a:ln w="127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12700" cap="flat">
              <a:solidFill>
                <a:srgbClr val="FEFDE3"/>
              </a:solidFill>
              <a:prstDash val="solid"/>
              <a:round/>
            </a:ln>
          </a:top>
          <a:bottom>
            <a:ln w="127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38100" cap="flat">
              <a:solidFill>
                <a:srgbClr val="FEFDE3"/>
              </a:solidFill>
              <a:prstDash val="solid"/>
              <a:round/>
            </a:ln>
          </a:top>
          <a:bottom>
            <a:ln w="127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12700" cap="flat">
              <a:solidFill>
                <a:srgbClr val="FEFDE3"/>
              </a:solidFill>
              <a:prstDash val="solid"/>
              <a:round/>
            </a:ln>
          </a:top>
          <a:bottom>
            <a:ln w="381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12700" cap="flat">
              <a:solidFill>
                <a:srgbClr val="FEFDE3"/>
              </a:solidFill>
              <a:prstDash val="solid"/>
              <a:round/>
            </a:ln>
          </a:top>
          <a:bottom>
            <a:ln w="127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12700" cap="flat">
              <a:solidFill>
                <a:srgbClr val="FEFDE3"/>
              </a:solidFill>
              <a:prstDash val="solid"/>
              <a:round/>
            </a:ln>
          </a:top>
          <a:bottom>
            <a:ln w="127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38100" cap="flat">
              <a:solidFill>
                <a:srgbClr val="FEFDE3"/>
              </a:solidFill>
              <a:prstDash val="solid"/>
              <a:round/>
            </a:ln>
          </a:top>
          <a:bottom>
            <a:ln w="127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12700" cap="flat">
              <a:solidFill>
                <a:srgbClr val="FEFDE3"/>
              </a:solidFill>
              <a:prstDash val="solid"/>
              <a:round/>
            </a:ln>
          </a:top>
          <a:bottom>
            <a:ln w="381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EFDE3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EFDE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DE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EFDE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12700" cap="flat">
              <a:solidFill>
                <a:srgbClr val="FEFDE3"/>
              </a:solidFill>
              <a:prstDash val="solid"/>
              <a:round/>
            </a:ln>
          </a:top>
          <a:bottom>
            <a:ln w="127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12700" cap="flat">
              <a:solidFill>
                <a:srgbClr val="FEFDE3"/>
              </a:solidFill>
              <a:prstDash val="solid"/>
              <a:round/>
            </a:ln>
          </a:top>
          <a:bottom>
            <a:ln w="127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38100" cap="flat">
              <a:solidFill>
                <a:srgbClr val="FEFDE3"/>
              </a:solidFill>
              <a:prstDash val="solid"/>
              <a:round/>
            </a:ln>
          </a:top>
          <a:bottom>
            <a:ln w="127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EFDE3"/>
      </a:tcTxStyle>
      <a:tcStyle>
        <a:tcBdr>
          <a:left>
            <a:ln w="12700" cap="flat">
              <a:solidFill>
                <a:srgbClr val="FEFDE3"/>
              </a:solidFill>
              <a:prstDash val="solid"/>
              <a:round/>
            </a:ln>
          </a:left>
          <a:right>
            <a:ln w="12700" cap="flat">
              <a:solidFill>
                <a:srgbClr val="FEFDE3"/>
              </a:solidFill>
              <a:prstDash val="solid"/>
              <a:round/>
            </a:ln>
          </a:right>
          <a:top>
            <a:ln w="12700" cap="flat">
              <a:solidFill>
                <a:srgbClr val="FEFDE3"/>
              </a:solidFill>
              <a:prstDash val="solid"/>
              <a:round/>
            </a:ln>
          </a:top>
          <a:bottom>
            <a:ln w="38100" cap="flat">
              <a:solidFill>
                <a:srgbClr val="FEFDE3"/>
              </a:solidFill>
              <a:prstDash val="solid"/>
              <a:round/>
            </a:ln>
          </a:bottom>
          <a:insideH>
            <a:ln w="12700" cap="flat">
              <a:solidFill>
                <a:srgbClr val="FEFDE3"/>
              </a:solidFill>
              <a:prstDash val="solid"/>
              <a:round/>
            </a:ln>
          </a:insideH>
          <a:insideV>
            <a:ln w="12700" cap="flat">
              <a:solidFill>
                <a:srgbClr val="FEFDE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973916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</a:lvl1pPr>
          </a:lstStyle>
          <a:p>
            <a: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 descr="Canvas"/>
          <p:cNvSpPr/>
          <p:nvPr/>
        </p:nvSpPr>
        <p:spPr>
          <a:xfrm>
            <a:off x="528637" y="201612"/>
            <a:ext cx="8397876" cy="646747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/>
            </a:pPr>
            <a:endParaRPr/>
          </a:p>
        </p:txBody>
      </p:sp>
      <p:pic>
        <p:nvPicPr>
          <p:cNvPr id="23" name="minispir.png" descr="A:\minispir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800"/>
            <a:ext cx="1181100" cy="428625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 descr="Canvas"/>
          <p:cNvSpPr/>
          <p:nvPr/>
        </p:nvSpPr>
        <p:spPr>
          <a:xfrm>
            <a:off x="596900" y="4130675"/>
            <a:ext cx="1041400" cy="4572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/>
            </a:pPr>
            <a:endParaRPr/>
          </a:p>
        </p:txBody>
      </p:sp>
      <p:pic>
        <p:nvPicPr>
          <p:cNvPr id="25" name="minispir.png" descr="A:\minispir.GIF"/>
          <p:cNvPicPr>
            <a:picLocks noChangeAspect="1"/>
          </p:cNvPicPr>
          <p:nvPr/>
        </p:nvPicPr>
        <p:blipFill>
          <a:blip r:embed="rId3">
            <a:extLst/>
          </a:blip>
          <a:srcRect t="39999"/>
          <a:stretch>
            <a:fillRect/>
          </a:stretch>
        </p:blipFill>
        <p:spPr>
          <a:xfrm>
            <a:off x="0" y="4222749"/>
            <a:ext cx="1181100" cy="257175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xfrm>
            <a:off x="8574722" y="6096000"/>
            <a:ext cx="281941" cy="2870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609600" y="228599"/>
            <a:ext cx="8239125" cy="6391277"/>
          </a:xfrm>
          <a:prstGeom prst="rect">
            <a:avLst/>
          </a:prstGeom>
          <a:solidFill>
            <a:srgbClr val="EDE7E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1016000" y="1600200"/>
            <a:ext cx="7670800" cy="0"/>
          </a:xfrm>
          <a:prstGeom prst="line">
            <a:avLst/>
          </a:prstGeom>
          <a:ln w="3175">
            <a:solidFill>
              <a:srgbClr val="CBBD83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7" name="minispir.png" descr="A:\minispir.GIF"/>
          <p:cNvPicPr>
            <a:picLocks noChangeAspect="1"/>
          </p:cNvPicPr>
          <p:nvPr/>
        </p:nvPicPr>
        <p:blipFill>
          <a:blip r:embed="rId2">
            <a:extLst/>
          </a:blip>
          <a:srcRect b="5332"/>
          <a:stretch>
            <a:fillRect/>
          </a:stretch>
        </p:blipFill>
        <p:spPr>
          <a:xfrm>
            <a:off x="0" y="50799"/>
            <a:ext cx="1181100" cy="4057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minispir.png" descr="A:\minispir.GIF"/>
          <p:cNvPicPr>
            <a:picLocks noChangeAspect="1"/>
          </p:cNvPicPr>
          <p:nvPr/>
        </p:nvPicPr>
        <p:blipFill>
          <a:blip r:embed="rId2">
            <a:extLst/>
          </a:blip>
          <a:srcRect t="39999"/>
          <a:stretch>
            <a:fillRect/>
          </a:stretch>
        </p:blipFill>
        <p:spPr>
          <a:xfrm>
            <a:off x="0" y="4222749"/>
            <a:ext cx="1181100" cy="257175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xfrm>
            <a:off x="8404859" y="6245225"/>
            <a:ext cx="281941" cy="2870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609600" y="228599"/>
            <a:ext cx="8239125" cy="6391277"/>
          </a:xfrm>
          <a:prstGeom prst="rect">
            <a:avLst/>
          </a:prstGeom>
          <a:solidFill>
            <a:srgbClr val="EDE7E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016000" y="1600200"/>
            <a:ext cx="7670800" cy="0"/>
          </a:xfrm>
          <a:prstGeom prst="line">
            <a:avLst/>
          </a:prstGeom>
          <a:ln w="3175">
            <a:solidFill>
              <a:srgbClr val="CBBD83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8" name="minispir.png" descr="A:\minispir.GIF"/>
          <p:cNvPicPr>
            <a:picLocks noChangeAspect="1"/>
          </p:cNvPicPr>
          <p:nvPr/>
        </p:nvPicPr>
        <p:blipFill>
          <a:blip r:embed="rId2">
            <a:extLst/>
          </a:blip>
          <a:srcRect b="5332"/>
          <a:stretch>
            <a:fillRect/>
          </a:stretch>
        </p:blipFill>
        <p:spPr>
          <a:xfrm>
            <a:off x="0" y="50799"/>
            <a:ext cx="1181100" cy="4057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minispir.png" descr="A:\minispir.GIF"/>
          <p:cNvPicPr>
            <a:picLocks noChangeAspect="1"/>
          </p:cNvPicPr>
          <p:nvPr/>
        </p:nvPicPr>
        <p:blipFill>
          <a:blip r:embed="rId2">
            <a:extLst/>
          </a:blip>
          <a:srcRect t="39999"/>
          <a:stretch>
            <a:fillRect/>
          </a:stretch>
        </p:blipFill>
        <p:spPr>
          <a:xfrm>
            <a:off x="0" y="4222749"/>
            <a:ext cx="1181100" cy="2571751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xfrm>
            <a:off x="8404859" y="6245225"/>
            <a:ext cx="281941" cy="2870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609600" y="228599"/>
            <a:ext cx="8239125" cy="6391277"/>
          </a:xfrm>
          <a:prstGeom prst="rect">
            <a:avLst/>
          </a:prstGeom>
          <a:solidFill>
            <a:srgbClr val="EDE7E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1016000" y="1600200"/>
            <a:ext cx="7670800" cy="0"/>
          </a:xfrm>
          <a:prstGeom prst="line">
            <a:avLst/>
          </a:prstGeom>
          <a:ln w="3175">
            <a:solidFill>
              <a:srgbClr val="CBBD83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9" name="minispir.png" descr="A:\minispir.GIF"/>
          <p:cNvPicPr>
            <a:picLocks noChangeAspect="1"/>
          </p:cNvPicPr>
          <p:nvPr/>
        </p:nvPicPr>
        <p:blipFill>
          <a:blip r:embed="rId2">
            <a:extLst/>
          </a:blip>
          <a:srcRect b="5332"/>
          <a:stretch>
            <a:fillRect/>
          </a:stretch>
        </p:blipFill>
        <p:spPr>
          <a:xfrm>
            <a:off x="0" y="50799"/>
            <a:ext cx="1181100" cy="4057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minispir.png" descr="A:\minispir.GIF"/>
          <p:cNvPicPr>
            <a:picLocks noChangeAspect="1"/>
          </p:cNvPicPr>
          <p:nvPr/>
        </p:nvPicPr>
        <p:blipFill>
          <a:blip r:embed="rId2">
            <a:extLst/>
          </a:blip>
          <a:srcRect t="39999"/>
          <a:stretch>
            <a:fillRect/>
          </a:stretch>
        </p:blipFill>
        <p:spPr>
          <a:xfrm>
            <a:off x="0" y="4222749"/>
            <a:ext cx="1181100" cy="257175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8404859" y="6245225"/>
            <a:ext cx="281941" cy="28708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09600" y="228599"/>
            <a:ext cx="8239125" cy="6391277"/>
          </a:xfrm>
          <a:prstGeom prst="rect">
            <a:avLst/>
          </a:prstGeom>
          <a:solidFill>
            <a:srgbClr val="EDE7E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/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1016000" y="1600200"/>
            <a:ext cx="7670800" cy="0"/>
          </a:xfrm>
          <a:prstGeom prst="line">
            <a:avLst/>
          </a:prstGeom>
          <a:ln w="3175">
            <a:solidFill>
              <a:srgbClr val="CBBD83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" name="minispir.png" descr="A:\minispir.GIF"/>
          <p:cNvPicPr>
            <a:picLocks noChangeAspect="1"/>
          </p:cNvPicPr>
          <p:nvPr/>
        </p:nvPicPr>
        <p:blipFill>
          <a:blip r:embed="rId7">
            <a:extLst/>
          </a:blip>
          <a:srcRect b="5332"/>
          <a:stretch>
            <a:fillRect/>
          </a:stretch>
        </p:blipFill>
        <p:spPr>
          <a:xfrm>
            <a:off x="0" y="50799"/>
            <a:ext cx="1181100" cy="4057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minispir.png" descr="A:\minispir.GIF"/>
          <p:cNvPicPr>
            <a:picLocks noChangeAspect="1"/>
          </p:cNvPicPr>
          <p:nvPr/>
        </p:nvPicPr>
        <p:blipFill>
          <a:blip r:embed="rId7">
            <a:extLst/>
          </a:blip>
          <a:srcRect t="39999"/>
          <a:stretch>
            <a:fillRect/>
          </a:stretch>
        </p:blipFill>
        <p:spPr>
          <a:xfrm>
            <a:off x="0" y="4222749"/>
            <a:ext cx="1181100" cy="25717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8504872" y="6107112"/>
            <a:ext cx="281941" cy="2870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21304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21304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21304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21304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21304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21304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21304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21304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21304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 idx="4294967295"/>
          </p:nvPr>
        </p:nvSpPr>
        <p:spPr>
          <a:xfrm>
            <a:off x="1066800" y="2514600"/>
            <a:ext cx="76200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77823">
              <a:defRPr sz="4224" b="1">
                <a:solidFill>
                  <a:srgbClr val="000000"/>
                </a:solidFill>
              </a:defRPr>
            </a:lvl1pPr>
          </a:lstStyle>
          <a:p>
            <a:r>
              <a:t>RADIOGRAPHIC ARTIFACTS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 idx="4294967295"/>
          </p:nvPr>
        </p:nvSpPr>
        <p:spPr>
          <a:xfrm>
            <a:off x="1066800" y="76200"/>
            <a:ext cx="7620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DOUBLE EXPOSURE</a:t>
            </a:r>
          </a:p>
        </p:txBody>
      </p:sp>
      <p:pic>
        <p:nvPicPr>
          <p:cNvPr id="132" name="Artifact_double_exposure.jpeg" descr="Artifact_double_expos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7800" y="1676400"/>
            <a:ext cx="6781800" cy="480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901700" y="914400"/>
            <a:ext cx="5925404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r>
              <a:t>One film is exposed twice and so structures are not identifiable.</a:t>
            </a: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Poor film Screen Contact</a:t>
            </a:r>
          </a:p>
        </p:txBody>
      </p:sp>
      <p:pic>
        <p:nvPicPr>
          <p:cNvPr id="136" name="A16170-08-037.png" descr="A16170-08-03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8600" y="1600200"/>
            <a:ext cx="4800600" cy="50292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990600" y="1295400"/>
            <a:ext cx="3581400" cy="4404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600"/>
              </a:spcBef>
              <a:defRPr sz="2800">
                <a:latin typeface="Dragline BTN Dm"/>
                <a:ea typeface="Dragline BTN Dm"/>
                <a:cs typeface="Dragline BTN Dm"/>
                <a:sym typeface="Dragline BTN Dm"/>
              </a:defRPr>
            </a:pPr>
            <a:r>
              <a:t>Lack of contact between film and screen  </a:t>
            </a:r>
            <a:r>
              <a:rPr>
                <a:solidFill>
                  <a:srgbClr val="FF0000"/>
                </a:solidFill>
              </a:rPr>
              <a:t>can cause “blurring” of the image.</a:t>
            </a:r>
          </a:p>
          <a:p>
            <a:pPr>
              <a:spcBef>
                <a:spcPts val="1600"/>
              </a:spcBef>
              <a:defRPr sz="2800">
                <a:latin typeface="Dragline BTN Dm"/>
                <a:ea typeface="Dragline BTN Dm"/>
                <a:cs typeface="Dragline BTN Dm"/>
                <a:sym typeface="Dragline BTN Dm"/>
              </a:defRPr>
            </a:pPr>
            <a:r>
              <a:t>Remedy : Use proper film screen holder.</a:t>
            </a:r>
          </a:p>
          <a:p>
            <a:pPr>
              <a:spcBef>
                <a:spcPts val="1600"/>
              </a:spcBef>
              <a:defRPr sz="2800">
                <a:latin typeface="Dragline BTN Dm"/>
                <a:ea typeface="Dragline BTN Dm"/>
                <a:cs typeface="Dragline BTN Dm"/>
                <a:sym typeface="Dragline BTN Dm"/>
              </a:defRPr>
            </a:pPr>
            <a:r>
              <a:t>Regular quality check up.</a:t>
            </a: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 idx="4294967295"/>
          </p:nvPr>
        </p:nvSpPr>
        <p:spPr>
          <a:xfrm>
            <a:off x="1066800" y="152400"/>
            <a:ext cx="8077200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t>  Cassette Artifacts – dirty screens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sz="half" idx="4294967295"/>
          </p:nvPr>
        </p:nvSpPr>
        <p:spPr>
          <a:xfrm>
            <a:off x="1143000" y="1904999"/>
            <a:ext cx="3429000" cy="45720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  <a:defRPr>
                <a:solidFill>
                  <a:srgbClr val="FF0000"/>
                </a:solidFill>
              </a:defRPr>
            </a:pPr>
            <a:r>
              <a:t>Dust, hair, fragments of paper etc or screen defects  produce a </a:t>
            </a:r>
            <a:r>
              <a:rPr b="1" i="1" u="sng">
                <a:solidFill>
                  <a:srgbClr val="00B05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corresponding white marks </a:t>
            </a:r>
            <a:r>
              <a:t>on the image.</a:t>
            </a:r>
          </a:p>
        </p:txBody>
      </p:sp>
      <p:pic>
        <p:nvPicPr>
          <p:cNvPr id="141" name="Exhausted intensifying screen.png" descr="Exhausted intensifying scre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1676400"/>
            <a:ext cx="4267200" cy="495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 idx="4294967295"/>
          </p:nvPr>
        </p:nvSpPr>
        <p:spPr>
          <a:xfrm>
            <a:off x="1143000" y="361950"/>
            <a:ext cx="7696200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u="sng"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BACKSCATTER OR CASSETTE UPSIDE-DOWN</a:t>
            </a:r>
          </a:p>
        </p:txBody>
      </p:sp>
      <p:pic>
        <p:nvPicPr>
          <p:cNvPr id="144" name="Error_agfa_image_receptor_used_back_to_front_2.jpeg" descr="Error_agfa_image_receptor_used_back_to_front_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1676400"/>
            <a:ext cx="4343400" cy="472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>
            <a:spLocks noGrp="1"/>
          </p:cNvSpPr>
          <p:nvPr>
            <p:ph type="body" sz="half" idx="4294967295"/>
          </p:nvPr>
        </p:nvSpPr>
        <p:spPr>
          <a:xfrm>
            <a:off x="1066800" y="1739900"/>
            <a:ext cx="3352800" cy="4432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  <a:defRPr>
                <a:solidFill>
                  <a:srgbClr val="00B05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Pale image and background, with </a:t>
            </a:r>
          </a:p>
          <a:p>
            <a:pPr marL="0" indent="0">
              <a:buSzTx/>
              <a:buNone/>
              <a:defRPr>
                <a:solidFill>
                  <a:srgbClr val="FFFF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Superimposed cassette catches </a:t>
            </a:r>
            <a:r>
              <a:rPr>
                <a:solidFill>
                  <a:srgbClr val="00B050"/>
                </a:solidFill>
              </a:rPr>
              <a:t>seen in image.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32104">
              <a:defRPr sz="3640"/>
            </a:lvl1pPr>
          </a:lstStyle>
          <a:p>
            <a:r>
              <a:t>BACKSCATTER OR  CASSETTE UPSIDE-DOWN</a:t>
            </a:r>
          </a:p>
        </p:txBody>
      </p:sp>
      <p:pic>
        <p:nvPicPr>
          <p:cNvPr id="151" name="Error_agfa_image_receptor_used_back_to_front.jpeg" descr="Error_agfa_image_receptor_used_back_to_fron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94287" y="3352800"/>
            <a:ext cx="3973513" cy="3429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6400800" y="5176837"/>
            <a:ext cx="1780020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r>
              <a:t>Image of phantom</a:t>
            </a:r>
          </a:p>
        </p:txBody>
      </p:sp>
      <p:sp>
        <p:nvSpPr>
          <p:cNvPr id="153" name="Shape 153"/>
          <p:cNvSpPr/>
          <p:nvPr/>
        </p:nvSpPr>
        <p:spPr>
          <a:xfrm>
            <a:off x="838200" y="1543050"/>
            <a:ext cx="8185150" cy="1148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/>
            </a:pPr>
            <a:r>
              <a:t>Back scatter is because of X ray are reflected from behind screen </a:t>
            </a:r>
          </a:p>
          <a:p>
            <a:pPr>
              <a:defRPr sz="1800"/>
            </a:pPr>
            <a:r>
              <a:t>and again fall on screen. </a:t>
            </a:r>
          </a:p>
          <a:p>
            <a:pPr>
              <a:defRPr sz="1800"/>
            </a:pPr>
            <a:r>
              <a:t>Newer screens have lead covering behind it. </a:t>
            </a:r>
          </a:p>
          <a:p>
            <a:pPr>
              <a:defRPr sz="1800"/>
            </a:pPr>
            <a:r>
              <a:t>If back-sided lead covering is damaged a line appears b/o back scatter.</a:t>
            </a: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 idx="4294967295"/>
          </p:nvPr>
        </p:nvSpPr>
        <p:spPr>
          <a:xfrm>
            <a:off x="1524000" y="273050"/>
            <a:ext cx="6400800" cy="1162050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pPr algn="l" defTabSz="850391">
              <a:defRPr sz="3720" b="1"/>
            </a:pPr>
            <a:r>
              <a:t>         Damaged cassette </a:t>
            </a:r>
            <a:br/>
            <a:r>
              <a:t>CASSETTE- </a:t>
            </a:r>
            <a:r>
              <a:rPr u="sng">
                <a:solidFill>
                  <a:srgbClr val="FF0000"/>
                </a:solidFill>
                <a:effectLst>
                  <a:outerShdw blurRad="11811" dist="23622" dir="2700000" rotWithShape="0">
                    <a:srgbClr val="000000"/>
                  </a:outerShdw>
                </a:effectLst>
              </a:rPr>
              <a:t>LIGHT LEAK</a:t>
            </a:r>
          </a:p>
        </p:txBody>
      </p:sp>
      <p:pic>
        <p:nvPicPr>
          <p:cNvPr id="156" name="ART LEAK.png" descr="ART LEA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1752600"/>
            <a:ext cx="4191000" cy="441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>
            <a:spLocks noGrp="1"/>
          </p:cNvSpPr>
          <p:nvPr>
            <p:ph type="body" sz="half" idx="4294967295"/>
          </p:nvPr>
        </p:nvSpPr>
        <p:spPr>
          <a:xfrm>
            <a:off x="914400" y="1752600"/>
            <a:ext cx="4038600" cy="4373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SzTx/>
              <a:buNone/>
              <a:defRPr sz="2800" u="sng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Blackening</a:t>
            </a:r>
            <a:r>
              <a:rPr u="none">
                <a:solidFill>
                  <a:srgbClr val="000000"/>
                </a:solidFill>
              </a:rPr>
              <a:t> of one corner or edge of film, unrelated to image</a:t>
            </a:r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endParaRPr u="none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buSzTx/>
              <a:buNone/>
              <a:defRPr sz="2800" u="sng">
                <a:solidFill>
                  <a:srgbClr val="00B05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Artefact remedy :</a:t>
            </a:r>
          </a:p>
          <a:p>
            <a:pPr marL="0" indent="0">
              <a:spcBef>
                <a:spcPts val="600"/>
              </a:spcBef>
              <a:buSzTx/>
              <a:buNone/>
              <a:defRPr sz="2800" u="sng">
                <a:solidFill>
                  <a:srgbClr val="00B05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Check cassette is </a:t>
            </a:r>
          </a:p>
          <a:p>
            <a:pPr marL="0" indent="0">
              <a:spcBef>
                <a:spcPts val="600"/>
              </a:spcBef>
              <a:buSzTx/>
              <a:buNone/>
              <a:defRPr sz="2800" u="sng">
                <a:solidFill>
                  <a:srgbClr val="00B05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closed properly, </a:t>
            </a:r>
          </a:p>
          <a:p>
            <a:pPr marL="0" indent="0">
              <a:spcBef>
                <a:spcPts val="600"/>
              </a:spcBef>
              <a:buSzTx/>
              <a:buNone/>
              <a:defRPr sz="2800" u="sng">
                <a:solidFill>
                  <a:srgbClr val="00B05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Check for cassette damage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 idx="4294967295"/>
          </p:nvPr>
        </p:nvSpPr>
        <p:spPr>
          <a:xfrm>
            <a:off x="990600" y="-457200"/>
            <a:ext cx="7391400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t>GRID CUT-OFF</a:t>
            </a:r>
          </a:p>
        </p:txBody>
      </p:sp>
      <p:pic>
        <p:nvPicPr>
          <p:cNvPr id="160" name="Artifact_grid_cut_off.jpeg" descr="Artifact_grid_cut_o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5400" y="1600200"/>
            <a:ext cx="3733800" cy="487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>
            <a:spLocks noGrp="1"/>
          </p:cNvSpPr>
          <p:nvPr>
            <p:ph type="body" idx="4294967295"/>
          </p:nvPr>
        </p:nvSpPr>
        <p:spPr>
          <a:xfrm>
            <a:off x="685799" y="685800"/>
            <a:ext cx="6172202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>Lateral displaced grid : uniform less exposure.</a:t>
            </a:r>
          </a:p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>Off level/ tilted grid : uniform loss of exposure.</a:t>
            </a:r>
          </a:p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>Upside down grid : Periphery is less exposed,</a:t>
            </a:r>
          </a:p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>Grid near to focus : periphery less exposed,</a:t>
            </a:r>
          </a:p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>Grid far from focus : periphery less exposed </a:t>
            </a:r>
          </a:p>
          <a:p>
            <a:pPr marL="0" indent="0">
              <a:spcBef>
                <a:spcPts val="600"/>
              </a:spcBef>
              <a:buSzTx/>
              <a:buNone/>
              <a:defRPr sz="2400"/>
            </a:pPr>
            <a:endParaRPr/>
          </a:p>
          <a:p>
            <a:pPr marL="0" indent="0">
              <a:spcBef>
                <a:spcPts val="600"/>
              </a:spcBef>
              <a:buSzTx/>
              <a:buNone/>
              <a:defRPr sz="2400"/>
            </a:pPr>
            <a:endParaRPr/>
          </a:p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>Artefact remedy :</a:t>
            </a:r>
          </a:p>
          <a:p>
            <a:pPr marL="0" indent="0">
              <a:spcBef>
                <a:spcPts val="500"/>
              </a:spcBef>
              <a:buSzTx/>
              <a:buNone/>
              <a:defRPr sz="2400" u="sng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t>Check whether the grid is  right way up, perpendicular to the X ray beam, and that the FFD is correct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21208">
              <a:defRPr sz="2508" b="1"/>
            </a:pPr>
            <a:r>
              <a:t/>
            </a:r>
            <a:br/>
            <a:r>
              <a:t>OPERATOR   ERRORS </a:t>
            </a:r>
            <a:br/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idx="4294967295"/>
          </p:nvPr>
        </p:nvSpPr>
        <p:spPr>
          <a:xfrm>
            <a:off x="1066800" y="1828800"/>
            <a:ext cx="80010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t>Operator errors are especially common when</a:t>
            </a:r>
          </a:p>
          <a:p>
            <a:pPr>
              <a:buSzTx/>
              <a:buNone/>
            </a:pPr>
            <a:r>
              <a:t>    CR equipment is </a:t>
            </a:r>
            <a:r>
              <a:rPr>
                <a:solidFill>
                  <a:srgbClr val="FF0000"/>
                </a:solidFill>
              </a:rPr>
              <a:t>new to a group of users</a:t>
            </a:r>
            <a:r>
              <a:t>.</a:t>
            </a:r>
          </a:p>
          <a:p>
            <a:pPr>
              <a:buSzTx/>
              <a:buNone/>
            </a:pPr>
            <a:r>
              <a:t> EX:   Double exposure</a:t>
            </a:r>
          </a:p>
          <a:p>
            <a:pPr>
              <a:buSzTx/>
              <a:buNone/>
            </a:pPr>
            <a:r>
              <a:t>          Cassette placed upside down</a:t>
            </a:r>
          </a:p>
          <a:p>
            <a:pPr>
              <a:buSzTx/>
              <a:buNone/>
            </a:pPr>
            <a:r>
              <a:t>          Improper selection of grid frequency</a:t>
            </a:r>
          </a:p>
          <a:p>
            <a:pPr>
              <a:buSzTx/>
              <a:buNone/>
            </a:pPr>
            <a:r>
              <a:t>          Improper storage of cassettes </a:t>
            </a:r>
          </a:p>
          <a:p>
            <a:pPr>
              <a:buSzTx/>
              <a:buNone/>
            </a:pPr>
            <a:r>
              <a:t>          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t>DOUBLE EXPOSURE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har char="•"/>
              <a:defRPr sz="2800"/>
            </a:pPr>
            <a:r>
              <a:t>The consequence of double exposure can be either a single repeated examination, when an inanimate object is involved or </a:t>
            </a:r>
            <a:r>
              <a:rPr>
                <a:solidFill>
                  <a:srgbClr val="FF0000"/>
                </a:solidFill>
              </a:rPr>
              <a:t>two repeated examinations</a:t>
            </a:r>
            <a:r>
              <a:t> when two patients are involved</a:t>
            </a:r>
          </a:p>
          <a:p>
            <a:pPr>
              <a:lnSpc>
                <a:spcPct val="90000"/>
              </a:lnSpc>
              <a:buChar char="•"/>
              <a:defRPr sz="2800"/>
            </a:pPr>
            <a:endParaRPr/>
          </a:p>
          <a:p>
            <a:pPr>
              <a:lnSpc>
                <a:spcPct val="90000"/>
              </a:lnSpc>
              <a:spcBef>
                <a:spcPts val="600"/>
              </a:spcBef>
              <a:buChar char="•"/>
              <a:defRPr sz="2800"/>
            </a:pPr>
            <a:r>
              <a:t>In DR, double exposures can also be caused by power interruptions and communications errors, as well as by inadequate erasure secondary to overexposure or erasure mechanism failure. 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pic>
        <p:nvPicPr>
          <p:cNvPr id="170" name="willis_figure12b.jpeg" descr="willis_figure12b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1600" y="990600"/>
            <a:ext cx="3657600" cy="487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willis_figure11a.jpeg" descr="willis_figure11a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6187" y="990600"/>
            <a:ext cx="3859213" cy="487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body" idx="4294967295"/>
          </p:nvPr>
        </p:nvSpPr>
        <p:spPr>
          <a:xfrm>
            <a:off x="1066800" y="685800"/>
            <a:ext cx="76200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Tx/>
              <a:buNone/>
              <a:defRPr>
                <a:solidFill>
                  <a:srgbClr val="660066"/>
                </a:solidFill>
              </a:defRPr>
            </a:pPr>
            <a:r>
              <a:t>Artefact</a:t>
            </a:r>
          </a:p>
          <a:p>
            <a:pPr>
              <a:buChar char="•"/>
              <a:defRPr>
                <a:solidFill>
                  <a:srgbClr val="660066"/>
                </a:solidFill>
              </a:defRPr>
            </a:pPr>
            <a:r>
              <a:t>Is defined as a </a:t>
            </a:r>
            <a:r>
              <a:rPr>
                <a:solidFill>
                  <a:srgbClr val="000000"/>
                </a:solidFill>
              </a:rPr>
              <a:t>feature appearing in an ultrasound  image </a:t>
            </a:r>
            <a:r>
              <a:rPr b="1" i="1" u="sng">
                <a:solidFill>
                  <a:srgbClr val="000000"/>
                </a:solidFill>
              </a:rPr>
              <a:t>that does not correspond  to  or represent an  actual anatomical or pathological structure.</a:t>
            </a:r>
            <a:endParaRPr b="1" i="1" u="sng"/>
          </a:p>
          <a:p>
            <a:pPr>
              <a:buChar char="•"/>
              <a:defRPr b="1" i="1" u="sng"/>
            </a:pPr>
            <a:endParaRPr b="1" i="1" u="sng"/>
          </a:p>
          <a:p>
            <a:pPr>
              <a:buChar char="•"/>
              <a:defRPr b="1" i="1" u="sng"/>
            </a:pPr>
            <a:r>
              <a:t>Classification based on:</a:t>
            </a:r>
          </a:p>
          <a:p>
            <a:pPr>
              <a:buChar char="•"/>
            </a:pPr>
            <a:r>
              <a:t>Appearance: dot, streak like, ring like,</a:t>
            </a:r>
          </a:p>
          <a:p>
            <a:pPr>
              <a:buChar char="•"/>
            </a:pPr>
            <a:r>
              <a:t>Cause of artefact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Moire pattern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t> Selection of grid frequency</a:t>
            </a:r>
            <a:r>
              <a:rPr baseline="30000"/>
              <a:t> </a:t>
            </a:r>
            <a:r>
              <a:t>is an important  </a:t>
            </a:r>
          </a:p>
          <a:p>
            <a:pPr>
              <a:buSzTx/>
              <a:buNone/>
            </a:pPr>
            <a:r>
              <a:t>     consideration.  </a:t>
            </a:r>
            <a:r>
              <a: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Low line rate grids will     </a:t>
            </a:r>
          </a:p>
          <a:p>
            <a:pPr>
              <a:buSzTx/>
              <a:buNone/>
              <a:defRPr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     cause</a:t>
            </a:r>
            <a:r>
              <a:rPr baseline="30000"/>
              <a:t>  </a:t>
            </a:r>
            <a:r>
              <a:t>moire' pattern to appear on images   </a:t>
            </a:r>
          </a:p>
          <a:p>
            <a:pPr>
              <a:buSzTx/>
              <a:buNone/>
            </a:pPr>
            <a:r>
              <a:t>     if the grid lines are parallel</a:t>
            </a:r>
            <a:r>
              <a:rPr baseline="30000"/>
              <a:t> </a:t>
            </a:r>
            <a:r>
              <a:t>to the plate   </a:t>
            </a:r>
          </a:p>
          <a:p>
            <a:pPr>
              <a:buSzTx/>
              <a:buNone/>
            </a:pPr>
            <a:r>
              <a:t>     reader’s  scan lines.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 idx="4294967295"/>
          </p:nvPr>
        </p:nvSpPr>
        <p:spPr>
          <a:xfrm>
            <a:off x="1143000" y="-152400"/>
            <a:ext cx="8458200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t>MOIRE PATTERN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sz="half" idx="4294967295"/>
          </p:nvPr>
        </p:nvSpPr>
        <p:spPr>
          <a:xfrm>
            <a:off x="990600" y="1371600"/>
            <a:ext cx="41910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  <a:defRPr sz="2800"/>
            </a:pPr>
            <a:endParaRPr/>
          </a:p>
        </p:txBody>
      </p:sp>
      <p:pic>
        <p:nvPicPr>
          <p:cNvPr id="17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0" y="1371600"/>
            <a:ext cx="6553200" cy="518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body" idx="4294967295"/>
          </p:nvPr>
        </p:nvSpPr>
        <p:spPr>
          <a:xfrm>
            <a:off x="1066800" y="609599"/>
            <a:ext cx="7620000" cy="61722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  <a:defRPr>
                <a:solidFill>
                  <a:srgbClr val="FF0000"/>
                </a:solidFill>
              </a:defRPr>
            </a:pPr>
            <a:r>
              <a:t>The moire' pattern seen in this knee image was caused by using a grid with a frequency of 33 lines cm</a:t>
            </a:r>
            <a:r>
              <a:rPr baseline="30000"/>
              <a:t>-1</a:t>
            </a:r>
            <a:r>
              <a:t>, which was oriented with the grid lines parallel to the plate reader's scan lines.</a:t>
            </a:r>
          </a:p>
          <a:p>
            <a:pPr>
              <a:buChar char="•"/>
            </a:pPr>
            <a:endParaRPr>
              <a:solidFill>
                <a:srgbClr val="FF0000"/>
              </a:solidFill>
            </a:endParaRPr>
          </a:p>
          <a:p>
            <a:pPr>
              <a:buChar char="•"/>
              <a:defRPr>
                <a:solidFill>
                  <a:srgbClr val="FF0000"/>
                </a:solidFill>
              </a:defRPr>
            </a:pPr>
            <a:r>
              <a:t>Should  use grids with more than 60 lines cm</a:t>
            </a:r>
            <a:r>
              <a:rPr baseline="30000"/>
              <a:t>-1</a:t>
            </a:r>
            <a:r>
              <a:t>. In addition, grid lines should run perpendicular to the plate reader's laser scan lines. 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 idx="4294967295"/>
          </p:nvPr>
        </p:nvSpPr>
        <p:spPr>
          <a:xfrm>
            <a:off x="990600" y="380999"/>
            <a:ext cx="7315200" cy="11430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600" b="1"/>
            </a:lvl1pPr>
          </a:lstStyle>
          <a:p>
            <a:r>
              <a:t>C)      PROCESSING  AND DARKROOM ARTIFACTS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idx="4294967295"/>
          </p:nvPr>
        </p:nvSpPr>
        <p:spPr>
          <a:xfrm>
            <a:off x="1066800" y="1676399"/>
            <a:ext cx="7620000" cy="49530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t>Processing  artifacts may be produced during developing, fixing or washing of films.</a:t>
            </a:r>
          </a:p>
          <a:p>
            <a:pPr>
              <a:buChar char="•"/>
            </a:pPr>
            <a:endParaRPr/>
          </a:p>
          <a:p>
            <a:pPr>
              <a:buChar char="•"/>
            </a:pPr>
            <a:r>
              <a:t>Automated film processors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body" idx="4294967295"/>
          </p:nvPr>
        </p:nvSpPr>
        <p:spPr>
          <a:xfrm>
            <a:off x="1447800" y="1722437"/>
            <a:ext cx="6781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har char="•"/>
              <a:defRPr sz="2800" b="1" i="1" u="sng">
                <a:solidFill>
                  <a:srgbClr val="FF0000"/>
                </a:solidFill>
              </a:defRPr>
            </a:pPr>
            <a:r>
              <a:t>guide shoe mark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•"/>
              <a:defRPr sz="2800" b="1" i="1" u="sng">
                <a:solidFill>
                  <a:srgbClr val="FF0000"/>
                </a:solidFill>
              </a:defRPr>
            </a:pPr>
            <a:r>
              <a:t>pi-lines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•"/>
              <a:defRPr sz="2800" b="1" i="1" u="sng">
                <a:solidFill>
                  <a:srgbClr val="FF0000"/>
                </a:solidFill>
              </a:defRPr>
            </a:pPr>
            <a:r>
              <a:t>roller marks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•"/>
              <a:defRPr sz="2800" b="1" i="1" u="sng">
                <a:solidFill>
                  <a:srgbClr val="FF0000"/>
                </a:solidFill>
              </a:defRPr>
            </a:pPr>
            <a:r>
              <a:t>entrance roller mark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•"/>
              <a:defRPr sz="2800" b="1" i="1" u="sng">
                <a:solidFill>
                  <a:srgbClr val="FF0000"/>
                </a:solidFill>
              </a:defRPr>
            </a:pPr>
            <a:r>
              <a:t>finger marks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•"/>
              <a:defRPr sz="2800" b="1" i="1" u="sng">
                <a:solidFill>
                  <a:srgbClr val="FF0000"/>
                </a:solidFill>
              </a:defRPr>
            </a:pPr>
            <a:r>
              <a:t>static marks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•"/>
              <a:defRPr sz="2800" b="1" i="1" u="sng">
                <a:solidFill>
                  <a:srgbClr val="FF0000"/>
                </a:solidFill>
              </a:defRPr>
            </a:pPr>
            <a:r>
              <a:t>emulsion pick-off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•"/>
              <a:defRPr sz="2800" b="1" i="1" u="sng">
                <a:solidFill>
                  <a:srgbClr val="FF0000"/>
                </a:solidFill>
              </a:defRPr>
            </a:pPr>
            <a:r>
              <a:t>water stain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GUIDE SHOE MARK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sz="half" idx="4294967295"/>
          </p:nvPr>
        </p:nvSpPr>
        <p:spPr>
          <a:xfrm>
            <a:off x="685800" y="1752600"/>
            <a:ext cx="38862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har char="•"/>
              <a:defRPr sz="2800" i="1" u="sng">
                <a:solidFill>
                  <a:srgbClr val="0070C0"/>
                </a:solidFill>
              </a:defRPr>
            </a:pPr>
            <a:r>
              <a:t>Improper position of guide shoes in </a:t>
            </a:r>
          </a:p>
          <a:p>
            <a:pPr>
              <a:spcBef>
                <a:spcPts val="600"/>
              </a:spcBef>
              <a:buSzTx/>
              <a:buNone/>
              <a:defRPr sz="2800"/>
            </a:pPr>
            <a:r>
              <a:t>               Turn-around assembly of </a:t>
            </a:r>
            <a:r>
              <a:rPr>
                <a:solidFill>
                  <a:srgbClr val="FF0000"/>
                </a:solidFill>
              </a:rPr>
              <a:t>automated film processor</a:t>
            </a:r>
            <a:r>
              <a:t>.</a:t>
            </a:r>
          </a:p>
        </p:txBody>
      </p:sp>
      <p:grpSp>
        <p:nvGrpSpPr>
          <p:cNvPr id="191" name="Group 191" descr="hand1"/>
          <p:cNvGrpSpPr/>
          <p:nvPr/>
        </p:nvGrpSpPr>
        <p:grpSpPr>
          <a:xfrm>
            <a:off x="4508500" y="1905000"/>
            <a:ext cx="4330700" cy="4038600"/>
            <a:chOff x="0" y="0"/>
            <a:chExt cx="4330700" cy="4038600"/>
          </a:xfrm>
        </p:grpSpPr>
        <p:sp>
          <p:nvSpPr>
            <p:cNvPr id="189" name="Shape 189"/>
            <p:cNvSpPr/>
            <p:nvPr/>
          </p:nvSpPr>
          <p:spPr>
            <a:xfrm>
              <a:off x="0" y="0"/>
              <a:ext cx="4330700" cy="4038600"/>
            </a:xfrm>
            <a:prstGeom prst="rect">
              <a:avLst/>
            </a:prstGeom>
            <a:solidFill>
              <a:srgbClr val="FEFDE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90" name="hand1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330700" cy="4038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2" name="Shape 192"/>
          <p:cNvSpPr/>
          <p:nvPr/>
        </p:nvSpPr>
        <p:spPr>
          <a:xfrm flipH="1">
            <a:off x="4876800" y="1676400"/>
            <a:ext cx="1" cy="4419600"/>
          </a:xfrm>
          <a:prstGeom prst="line">
            <a:avLst/>
          </a:prstGeom>
          <a:ln>
            <a:solidFill>
              <a:srgbClr val="FEFDE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3" name="Shape 193"/>
          <p:cNvSpPr/>
          <p:nvPr/>
        </p:nvSpPr>
        <p:spPr>
          <a:xfrm flipH="1">
            <a:off x="6629399" y="1676400"/>
            <a:ext cx="1" cy="4419600"/>
          </a:xfrm>
          <a:prstGeom prst="line">
            <a:avLst/>
          </a:prstGeom>
          <a:ln>
            <a:solidFill>
              <a:srgbClr val="FEFDE3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4" name="Shape 194"/>
          <p:cNvSpPr/>
          <p:nvPr/>
        </p:nvSpPr>
        <p:spPr>
          <a:xfrm flipH="1">
            <a:off x="8534399" y="1752600"/>
            <a:ext cx="1" cy="4419600"/>
          </a:xfrm>
          <a:prstGeom prst="line">
            <a:avLst/>
          </a:prstGeom>
          <a:ln>
            <a:solidFill>
              <a:srgbClr val="FEFDE3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body" idx="4294967295"/>
          </p:nvPr>
        </p:nvSpPr>
        <p:spPr>
          <a:xfrm>
            <a:off x="1143000" y="533399"/>
            <a:ext cx="8001000" cy="61722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Tx/>
              <a:buNone/>
              <a:defRPr b="1">
                <a:solidFill>
                  <a:srgbClr val="910B3B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 </a:t>
            </a:r>
            <a:r>
              <a:rPr b="0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</a:rPr>
              <a:t>PIE LINES</a:t>
            </a:r>
            <a:endParaRPr>
              <a:effectLst>
                <a:outerShdw blurRad="12700" dist="25400" dir="2700000" rotWithShape="0">
                  <a:srgbClr val="FFFFFF"/>
                </a:outerShdw>
              </a:effectLst>
            </a:endParaRPr>
          </a:p>
          <a:p>
            <a:pPr>
              <a:buChar char="•"/>
            </a:pPr>
            <a:r>
              <a:t>Due to </a:t>
            </a:r>
            <a:r>
              <a:rPr i="1" u="sng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damage to film emulsion during processing</a:t>
            </a:r>
            <a:r>
              <a:t>.</a:t>
            </a:r>
          </a:p>
          <a:p>
            <a:pPr>
              <a:buChar char="•"/>
              <a:defRPr>
                <a:solidFill>
                  <a:srgbClr val="0070C0"/>
                </a:solidFill>
              </a:defRPr>
            </a:pPr>
            <a:r>
              <a:t> Badly adjusted processor film transport system may cause abrasions to emulsion </a:t>
            </a:r>
            <a:r>
              <a:rPr>
                <a:solidFill>
                  <a:srgbClr val="000000"/>
                </a:solidFill>
              </a:rPr>
              <a:t>surface which remain as visible marks on finished radiograph.</a:t>
            </a:r>
          </a:p>
          <a:p>
            <a:pPr>
              <a:buChar char="•"/>
            </a:pPr>
            <a:r>
              <a:t>E.g.  Pie lines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758113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Pie lines</a:t>
            </a:r>
          </a:p>
        </p:txBody>
      </p:sp>
      <p:sp>
        <p:nvSpPr>
          <p:cNvPr id="199" name="Shape 199"/>
          <p:cNvSpPr>
            <a:spLocks noGrp="1"/>
          </p:cNvSpPr>
          <p:nvPr>
            <p:ph type="body" sz="half" idx="4294967295"/>
          </p:nvPr>
        </p:nvSpPr>
        <p:spPr>
          <a:xfrm>
            <a:off x="1066800" y="1752600"/>
            <a:ext cx="3802063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har char="•"/>
              <a:defRPr sz="2800"/>
            </a:pPr>
            <a:endParaRPr/>
          </a:p>
        </p:txBody>
      </p:sp>
      <p:pic>
        <p:nvPicPr>
          <p:cNvPr id="200" name="1603.jpeg" descr="160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400" y="1676400"/>
            <a:ext cx="5410200" cy="487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/>
        </p:nvSpPr>
        <p:spPr>
          <a:xfrm flipV="1">
            <a:off x="2666999" y="2285999"/>
            <a:ext cx="4953002" cy="76202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2" name="Shape 202"/>
          <p:cNvSpPr/>
          <p:nvPr/>
        </p:nvSpPr>
        <p:spPr>
          <a:xfrm flipV="1">
            <a:off x="2819399" y="3001962"/>
            <a:ext cx="4572002" cy="4603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" name="Shape 203"/>
          <p:cNvSpPr/>
          <p:nvPr/>
        </p:nvSpPr>
        <p:spPr>
          <a:xfrm flipV="1">
            <a:off x="3047999" y="3992562"/>
            <a:ext cx="4419602" cy="4603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" name="Shape 204"/>
          <p:cNvSpPr/>
          <p:nvPr/>
        </p:nvSpPr>
        <p:spPr>
          <a:xfrm flipV="1">
            <a:off x="2743199" y="5287962"/>
            <a:ext cx="4572002" cy="46039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body" idx="4294967295"/>
          </p:nvPr>
        </p:nvSpPr>
        <p:spPr>
          <a:xfrm>
            <a:off x="1066800" y="1524000"/>
            <a:ext cx="80772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t>Detected by viewing a radiograph under reflected light as well as transmitted light &amp; its surface </a:t>
            </a:r>
            <a:r>
              <a:rPr u="sng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examined gently with fingertips to locate any roughness.</a:t>
            </a:r>
          </a:p>
          <a:p>
            <a:pPr>
              <a:buChar char="•"/>
            </a:pPr>
            <a:r>
              <a:t> </a:t>
            </a:r>
            <a:r>
              <a:rPr u="sng"/>
              <a:t>Reticulation or frilling </a:t>
            </a:r>
            <a:r>
              <a:t>: due to partial detachment of emulsion. </a:t>
            </a:r>
          </a:p>
          <a:p>
            <a:pPr>
              <a:buChar char="•"/>
              <a:defRPr u="sng"/>
            </a:pPr>
            <a:r>
              <a:t>Complete detachment </a:t>
            </a:r>
            <a:r>
              <a:rPr u="none"/>
              <a:t>of emulsion: expose glossy surface of the base material.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 idx="4294967295"/>
          </p:nvPr>
        </p:nvSpPr>
        <p:spPr>
          <a:xfrm>
            <a:off x="1142999" y="273050"/>
            <a:ext cx="4953002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t>ROLLER MARKS</a:t>
            </a:r>
          </a:p>
        </p:txBody>
      </p:sp>
      <p:pic>
        <p:nvPicPr>
          <p:cNvPr id="209" name="ARTI 3.png" descr="ARTI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6775" y="1752600"/>
            <a:ext cx="4162425" cy="449580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>
            <a:spLocks noGrp="1"/>
          </p:cNvSpPr>
          <p:nvPr>
            <p:ph type="body" sz="half" idx="4294967295"/>
          </p:nvPr>
        </p:nvSpPr>
        <p:spPr>
          <a:xfrm>
            <a:off x="1143000" y="1752600"/>
            <a:ext cx="3505200" cy="4373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FF0000"/>
                </a:solidFill>
              </a:defRPr>
            </a:pPr>
            <a:r>
              <a:t>Parallel lines or scratches</a:t>
            </a:r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endParaRPr/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t>Artefact remedy :</a:t>
            </a:r>
          </a:p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FF0000"/>
                </a:solidFill>
              </a:defRPr>
            </a:pPr>
            <a:r>
              <a:t>Check rollers are clean</a:t>
            </a:r>
            <a:r>
              <a:rPr>
                <a:solidFill>
                  <a:srgbClr val="000000"/>
                </a:solidFill>
              </a:rPr>
              <a:t>, not worn, and are seated correctly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 idx="4294967295"/>
          </p:nvPr>
        </p:nvSpPr>
        <p:spPr>
          <a:xfrm>
            <a:off x="914400" y="914400"/>
            <a:ext cx="7543800" cy="1006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000000"/>
                </a:solidFill>
                <a:latin typeface="Annie BTN"/>
                <a:ea typeface="Annie BTN"/>
                <a:cs typeface="Annie BTN"/>
                <a:sym typeface="Annie BTN"/>
              </a:defRPr>
            </a:lvl1pPr>
          </a:lstStyle>
          <a:p>
            <a:r>
              <a:t>MOTION BLUR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har char="•"/>
              <a:defRPr sz="2800"/>
            </a:pPr>
            <a:r>
              <a:t>Can be </a:t>
            </a:r>
            <a:r>
              <a:rPr>
                <a:solidFill>
                  <a:srgbClr val="FF0000"/>
                </a:solidFill>
              </a:rPr>
              <a:t>voluntary or involuntary</a:t>
            </a:r>
          </a:p>
          <a:p>
            <a:pPr>
              <a:spcBef>
                <a:spcPts val="600"/>
              </a:spcBef>
              <a:buChar char="•"/>
              <a:defRPr sz="2800"/>
            </a:pPr>
            <a:r>
              <a:t>Best controlled </a:t>
            </a:r>
            <a:r>
              <a:rPr>
                <a:solidFill>
                  <a:srgbClr val="FF0000"/>
                </a:solidFill>
              </a:rPr>
              <a:t>by short exposure times</a:t>
            </a:r>
          </a:p>
          <a:p>
            <a:pPr>
              <a:spcBef>
                <a:spcPts val="600"/>
              </a:spcBef>
              <a:buChar char="•"/>
              <a:defRPr sz="2800"/>
            </a:pPr>
            <a:r>
              <a:t>Use of </a:t>
            </a:r>
            <a:r>
              <a:rPr u="sng"/>
              <a:t>careful instructions</a:t>
            </a:r>
            <a:r>
              <a:t> to the patient</a:t>
            </a:r>
          </a:p>
          <a:p>
            <a:pPr>
              <a:spcBef>
                <a:spcPts val="600"/>
              </a:spcBef>
              <a:buChar char="•"/>
              <a:defRPr sz="2800" u="sng"/>
            </a:pPr>
            <a:r>
              <a:t>Suspension of patient respiration</a:t>
            </a:r>
          </a:p>
          <a:p>
            <a:pPr>
              <a:spcBef>
                <a:spcPts val="600"/>
              </a:spcBef>
              <a:buChar char="•"/>
              <a:defRPr sz="2800" u="sng"/>
            </a:pPr>
            <a:r>
              <a:t>Immobilization devices</a:t>
            </a:r>
          </a:p>
        </p:txBody>
      </p:sp>
      <p:sp>
        <p:nvSpPr>
          <p:cNvPr id="89" name="Shape 89"/>
          <p:cNvSpPr/>
          <p:nvPr/>
        </p:nvSpPr>
        <p:spPr>
          <a:xfrm>
            <a:off x="1066800" y="442399"/>
            <a:ext cx="7620000" cy="715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4400">
                <a:solidFill>
                  <a:srgbClr val="221304"/>
                </a:solidFill>
              </a:defRPr>
            </a:lvl1pPr>
          </a:lstStyle>
          <a:p>
            <a:r>
              <a:t>Artifacts resulting from patient :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Dirty Developer Rollers</a:t>
            </a:r>
          </a:p>
        </p:txBody>
      </p:sp>
      <p:sp>
        <p:nvSpPr>
          <p:cNvPr id="213" name="Shape 213"/>
          <p:cNvSpPr>
            <a:spLocks noGrp="1"/>
          </p:cNvSpPr>
          <p:nvPr>
            <p:ph type="body" sz="half" idx="4294967295"/>
          </p:nvPr>
        </p:nvSpPr>
        <p:spPr>
          <a:xfrm>
            <a:off x="990600" y="1600200"/>
            <a:ext cx="41148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SzTx/>
              <a:buNone/>
              <a:defRPr sz="2800"/>
            </a:pPr>
            <a:endParaRPr/>
          </a:p>
          <a:p>
            <a:pPr>
              <a:spcBef>
                <a:spcPts val="600"/>
              </a:spcBef>
              <a:buChar char="•"/>
              <a:defRPr sz="2800"/>
            </a:pPr>
            <a:r>
              <a:t>This causes </a:t>
            </a:r>
            <a:r>
              <a:rPr>
                <a:solidFill>
                  <a:srgbClr val="FF0000"/>
                </a:solidFill>
              </a:rPr>
              <a:t>the black artifacts on the middle of the film.</a:t>
            </a:r>
          </a:p>
        </p:txBody>
      </p:sp>
      <p:pic>
        <p:nvPicPr>
          <p:cNvPr id="214" name="artifact rollers.jpeg" descr="artifact roller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1600" y="1676400"/>
            <a:ext cx="3657600" cy="472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Film Handling Artifacts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sz="half" idx="4294967295"/>
          </p:nvPr>
        </p:nvSpPr>
        <p:spPr>
          <a:xfrm>
            <a:off x="1066800" y="1600200"/>
            <a:ext cx="3352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t>The </a:t>
            </a:r>
            <a:r>
              <a:rPr>
                <a:solidFill>
                  <a:srgbClr val="FF0000"/>
                </a:solidFill>
              </a:rPr>
              <a:t>door to the darkroom was opened</a:t>
            </a:r>
            <a:r>
              <a:t> before the film was completely in the processor.</a:t>
            </a:r>
          </a:p>
        </p:txBody>
      </p:sp>
      <p:pic>
        <p:nvPicPr>
          <p:cNvPr id="218" name="artifact door opened.jpeg" descr="artifact door opene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2962" y="2540000"/>
            <a:ext cx="4033838" cy="2646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t>Tractor Marks from Film Jam</a:t>
            </a:r>
          </a:p>
        </p:txBody>
      </p:sp>
      <p:sp>
        <p:nvSpPr>
          <p:cNvPr id="221" name="Shape 221"/>
          <p:cNvSpPr>
            <a:spLocks noGrp="1"/>
          </p:cNvSpPr>
          <p:nvPr>
            <p:ph type="body" sz="half" idx="4294967295"/>
          </p:nvPr>
        </p:nvSpPr>
        <p:spPr>
          <a:xfrm>
            <a:off x="990600" y="1600200"/>
            <a:ext cx="39624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har char="•"/>
              <a:defRPr sz="2800"/>
            </a:pPr>
            <a:endParaRPr/>
          </a:p>
          <a:p>
            <a:pPr>
              <a:spcBef>
                <a:spcPts val="600"/>
              </a:spcBef>
              <a:buChar char="•"/>
              <a:defRPr sz="2800"/>
            </a:pPr>
            <a:r>
              <a:t>Result of film jamming the processor.</a:t>
            </a:r>
          </a:p>
        </p:txBody>
      </p:sp>
      <p:pic>
        <p:nvPicPr>
          <p:cNvPr id="222" name="My Pictures Artifacts0004.jpeg" descr="My Pictures Artifacts000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6037" y="1798637"/>
            <a:ext cx="3713163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title" idx="4294967295"/>
          </p:nvPr>
        </p:nvSpPr>
        <p:spPr>
          <a:xfrm>
            <a:off x="1523999" y="380999"/>
            <a:ext cx="6172202" cy="11430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21208">
              <a:defRPr sz="1824" b="1">
                <a:solidFill>
                  <a:srgbClr val="910B3B"/>
                </a:solidFill>
                <a:effectLst>
                  <a:outerShdw blurRad="7239" dist="14478" dir="2700000" rotWithShape="0">
                    <a:srgbClr val="000000"/>
                  </a:outerShdw>
                </a:effectLst>
              </a:defRPr>
            </a:pPr>
            <a:r>
              <a:t/>
            </a:r>
            <a:br/>
            <a:r>
              <a:t/>
            </a:r>
            <a:br/>
            <a:r>
              <a:t> </a:t>
            </a:r>
            <a:r>
              <a:rPr>
                <a:solidFill>
                  <a:srgbClr val="221304"/>
                </a:solidFill>
              </a:rPr>
              <a:t>FINGER MARKS</a:t>
            </a:r>
            <a:br>
              <a:rPr>
                <a:solidFill>
                  <a:srgbClr val="221304"/>
                </a:solidFill>
              </a:rPr>
            </a:br>
            <a:endParaRPr>
              <a:solidFill>
                <a:srgbClr val="221304"/>
              </a:solidFill>
            </a:endParaRPr>
          </a:p>
        </p:txBody>
      </p:sp>
      <p:sp>
        <p:nvSpPr>
          <p:cNvPr id="225" name="Shape 225"/>
          <p:cNvSpPr>
            <a:spLocks noGrp="1"/>
          </p:cNvSpPr>
          <p:nvPr>
            <p:ph type="body" idx="4294967295"/>
          </p:nvPr>
        </p:nvSpPr>
        <p:spPr>
          <a:xfrm>
            <a:off x="1066800" y="1447800"/>
            <a:ext cx="76200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SzTx/>
              <a:buNone/>
              <a:defRPr sz="2200" b="1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endParaRPr/>
          </a:p>
          <a:p>
            <a:pPr>
              <a:lnSpc>
                <a:spcPct val="80000"/>
              </a:lnSpc>
              <a:spcBef>
                <a:spcPts val="500"/>
              </a:spcBef>
              <a:buChar char="•"/>
              <a:defRPr sz="2200"/>
            </a:pPr>
            <a:r>
              <a:t>   </a:t>
            </a:r>
            <a:r>
              <a:rPr>
                <a:solidFill>
                  <a:srgbClr val="FF0000"/>
                </a:solidFill>
              </a:rPr>
              <a:t>Due to handling the surface of a film </a:t>
            </a:r>
            <a:r>
              <a:t>with fingers before it  is     </a:t>
            </a:r>
          </a:p>
          <a:p>
            <a:pPr>
              <a:lnSpc>
                <a:spcPct val="80000"/>
              </a:lnSpc>
              <a:spcBef>
                <a:spcPts val="500"/>
              </a:spcBef>
              <a:buSzTx/>
              <a:buNone/>
              <a:defRPr sz="2200"/>
            </a:pPr>
            <a:r>
              <a:t>        processed.</a:t>
            </a:r>
          </a:p>
          <a:p>
            <a:pPr>
              <a:lnSpc>
                <a:spcPct val="80000"/>
              </a:lnSpc>
              <a:buSzTx/>
              <a:buNone/>
              <a:defRPr sz="2200"/>
            </a:pPr>
            <a:endParaRPr/>
          </a:p>
          <a:p>
            <a:pPr>
              <a:lnSpc>
                <a:spcPct val="80000"/>
              </a:lnSpc>
              <a:spcBef>
                <a:spcPts val="500"/>
              </a:spcBef>
              <a:buSzTx/>
              <a:buNone/>
              <a:defRPr sz="2200"/>
            </a:pPr>
            <a:r>
              <a:t>       Moisture transferred to film surface from skin</a:t>
            </a:r>
          </a:p>
          <a:p>
            <a:pPr>
              <a:lnSpc>
                <a:spcPct val="80000"/>
              </a:lnSpc>
              <a:spcBef>
                <a:spcPts val="500"/>
              </a:spcBef>
              <a:buSzTx/>
              <a:buNone/>
              <a:defRPr sz="2200"/>
            </a:pPr>
            <a:r>
              <a:t>                             </a:t>
            </a:r>
          </a:p>
          <a:p>
            <a:pPr>
              <a:lnSpc>
                <a:spcPct val="80000"/>
              </a:lnSpc>
              <a:spcBef>
                <a:spcPts val="500"/>
              </a:spcBef>
              <a:buSzTx/>
              <a:buNone/>
              <a:defRPr sz="2200"/>
            </a:pPr>
            <a:r>
              <a:t>       </a:t>
            </a:r>
            <a:r>
              <a:rPr>
                <a:solidFill>
                  <a:srgbClr val="FF0000"/>
                </a:solidFill>
              </a:rPr>
              <a:t>Modifies action of developer </a:t>
            </a:r>
            <a:r>
              <a:t>during processing.</a:t>
            </a:r>
          </a:p>
          <a:p>
            <a:pPr>
              <a:lnSpc>
                <a:spcPct val="80000"/>
              </a:lnSpc>
              <a:spcBef>
                <a:spcPts val="500"/>
              </a:spcBef>
              <a:buSzTx/>
              <a:buNone/>
              <a:defRPr sz="2200"/>
            </a:pPr>
            <a:r>
              <a:t>                                 </a:t>
            </a:r>
          </a:p>
          <a:p>
            <a:pPr>
              <a:lnSpc>
                <a:spcPct val="80000"/>
              </a:lnSpc>
              <a:spcBef>
                <a:spcPts val="500"/>
              </a:spcBef>
              <a:buSzTx/>
              <a:buNone/>
              <a:defRPr sz="2200"/>
            </a:pPr>
            <a:r>
              <a:t>        </a:t>
            </a:r>
            <a:r>
              <a:rPr>
                <a:solidFill>
                  <a:srgbClr val="FF0000"/>
                </a:solidFill>
              </a:rPr>
              <a:t>Finger print marks </a:t>
            </a:r>
            <a:r>
              <a:t>on radiograph.</a:t>
            </a:r>
          </a:p>
          <a:p>
            <a:pPr>
              <a:lnSpc>
                <a:spcPct val="80000"/>
              </a:lnSpc>
              <a:buSzTx/>
              <a:buNone/>
              <a:defRPr sz="2200"/>
            </a:pPr>
            <a:endParaRPr/>
          </a:p>
          <a:p>
            <a:pPr>
              <a:lnSpc>
                <a:spcPct val="80000"/>
              </a:lnSpc>
              <a:spcBef>
                <a:spcPts val="500"/>
              </a:spcBef>
              <a:buChar char="•"/>
              <a:defRPr sz="2200"/>
            </a:pPr>
            <a:r>
              <a:t>  Hands contaminated  by contact with chemicals or metals are  </a:t>
            </a:r>
          </a:p>
          <a:p>
            <a:pPr>
              <a:lnSpc>
                <a:spcPct val="80000"/>
              </a:lnSpc>
              <a:spcBef>
                <a:spcPts val="500"/>
              </a:spcBef>
              <a:buSzTx/>
              <a:buNone/>
              <a:defRPr sz="2200"/>
            </a:pPr>
            <a:r>
              <a:t>       more likely to cause such markings.</a:t>
            </a:r>
          </a:p>
        </p:txBody>
      </p:sp>
      <p:sp>
        <p:nvSpPr>
          <p:cNvPr id="226" name="Shape 226"/>
          <p:cNvSpPr/>
          <p:nvPr/>
        </p:nvSpPr>
        <p:spPr>
          <a:xfrm>
            <a:off x="4267200" y="3124200"/>
            <a:ext cx="76200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000"/>
                </a:moveTo>
                <a:lnTo>
                  <a:pt x="5400" y="180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000"/>
                </a:lnTo>
                <a:lnTo>
                  <a:pt x="21600" y="180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EFDE3"/>
                </a:solidFill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4267200" y="2286000"/>
            <a:ext cx="76200" cy="30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900"/>
                </a:moveTo>
                <a:lnTo>
                  <a:pt x="5400" y="189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900"/>
                </a:lnTo>
                <a:lnTo>
                  <a:pt x="21600" y="189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EFDE3"/>
                </a:solidFill>
              </a:defRPr>
            </a:pPr>
            <a:endParaRPr/>
          </a:p>
        </p:txBody>
      </p:sp>
      <p:sp>
        <p:nvSpPr>
          <p:cNvPr id="228" name="Shape 228"/>
          <p:cNvSpPr/>
          <p:nvPr/>
        </p:nvSpPr>
        <p:spPr>
          <a:xfrm flipH="1">
            <a:off x="4267200" y="3810000"/>
            <a:ext cx="76200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000"/>
                </a:moveTo>
                <a:lnTo>
                  <a:pt x="5400" y="180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000"/>
                </a:lnTo>
                <a:lnTo>
                  <a:pt x="21600" y="180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EFDE3"/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FINGER MARKS</a:t>
            </a:r>
          </a:p>
        </p:txBody>
      </p:sp>
      <p:pic>
        <p:nvPicPr>
          <p:cNvPr id="231" name="ART.png" descr="AR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1200" y="1752600"/>
            <a:ext cx="5638800" cy="472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 idx="4294967295"/>
          </p:nvPr>
        </p:nvSpPr>
        <p:spPr>
          <a:xfrm>
            <a:off x="1066800" y="381000"/>
            <a:ext cx="76200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</a:defRPr>
            </a:lvl1pPr>
          </a:lstStyle>
          <a:p>
            <a:r>
              <a:t>STATIC  MARKS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idx="4294967295"/>
          </p:nvPr>
        </p:nvSpPr>
        <p:spPr>
          <a:xfrm>
            <a:off x="1066800" y="1295400"/>
            <a:ext cx="77724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har char="•"/>
              <a:defRPr sz="2800"/>
            </a:pPr>
            <a:r>
              <a:t> In dry atmosphere,  static electrical charges     </a:t>
            </a:r>
          </a:p>
          <a:p>
            <a:pPr>
              <a:spcBef>
                <a:spcPts val="600"/>
              </a:spcBef>
              <a:buSzTx/>
              <a:buNone/>
              <a:defRPr sz="2800"/>
            </a:pPr>
            <a:r>
              <a:t>     accumulate due to friction.</a:t>
            </a:r>
          </a:p>
          <a:p>
            <a:pPr>
              <a:spcBef>
                <a:spcPts val="600"/>
              </a:spcBef>
              <a:buChar char="•"/>
              <a:defRPr sz="2800"/>
            </a:pPr>
            <a:r>
              <a:t> </a:t>
            </a:r>
            <a:r>
              <a:rPr>
                <a:solidFill>
                  <a:srgbClr val="FF0000"/>
                </a:solidFill>
              </a:rPr>
              <a:t>Handling of film (by machine or human </a:t>
            </a:r>
          </a:p>
          <a:p>
            <a:pPr>
              <a:spcBef>
                <a:spcPts val="600"/>
              </a:spcBef>
              <a:buSzTx/>
              <a:buNone/>
              <a:defRPr sz="2800">
                <a:solidFill>
                  <a:srgbClr val="FF0000"/>
                </a:solidFill>
              </a:defRPr>
            </a:pPr>
            <a:r>
              <a:t>     operator),  may generate static charges which   </a:t>
            </a:r>
          </a:p>
          <a:p>
            <a:pPr>
              <a:spcBef>
                <a:spcPts val="600"/>
              </a:spcBef>
              <a:buSzTx/>
              <a:buNone/>
              <a:defRPr sz="2800">
                <a:solidFill>
                  <a:srgbClr val="FF0000"/>
                </a:solidFill>
              </a:defRPr>
            </a:pPr>
            <a:r>
              <a:t>     could discharge onto or from film</a:t>
            </a:r>
          </a:p>
          <a:p>
            <a:pPr>
              <a:buSzTx/>
              <a:buNone/>
              <a:defRPr sz="1600">
                <a:solidFill>
                  <a:srgbClr val="FF0000"/>
                </a:solidFill>
              </a:defRPr>
            </a:pPr>
            <a:endParaRPr/>
          </a:p>
          <a:p>
            <a:pPr>
              <a:spcBef>
                <a:spcPts val="600"/>
              </a:spcBef>
              <a:buSzTx/>
              <a:buNone/>
              <a:defRPr sz="2800">
                <a:solidFill>
                  <a:srgbClr val="FF0000"/>
                </a:solidFill>
              </a:defRPr>
            </a:pPr>
            <a:r>
              <a:t>     Discharge triggers chemical changes in emulsion    </a:t>
            </a:r>
          </a:p>
          <a:p>
            <a:pPr>
              <a:spcBef>
                <a:spcPts val="600"/>
              </a:spcBef>
              <a:buSzTx/>
              <a:buNone/>
              <a:defRPr sz="2800">
                <a:solidFill>
                  <a:srgbClr val="FF0000"/>
                </a:solidFill>
              </a:defRPr>
            </a:pPr>
            <a:r>
              <a:t>     which mimics exposure </a:t>
            </a:r>
          </a:p>
          <a:p>
            <a:pPr>
              <a:buSzTx/>
              <a:buNone/>
              <a:defRPr sz="2000"/>
            </a:pPr>
            <a:endParaRPr/>
          </a:p>
          <a:p>
            <a:pPr>
              <a:buSzTx/>
              <a:buNone/>
              <a:defRPr sz="2800"/>
            </a:pPr>
            <a:r>
              <a:t>     Cause black static marks on radiographic image</a:t>
            </a:r>
            <a:r>
              <a:rPr sz="3200"/>
              <a:t>.</a:t>
            </a:r>
          </a:p>
        </p:txBody>
      </p:sp>
      <p:sp>
        <p:nvSpPr>
          <p:cNvPr id="235" name="Shape 235"/>
          <p:cNvSpPr/>
          <p:nvPr/>
        </p:nvSpPr>
        <p:spPr>
          <a:xfrm>
            <a:off x="4038600" y="3886200"/>
            <a:ext cx="76200" cy="30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900"/>
                </a:moveTo>
                <a:lnTo>
                  <a:pt x="5400" y="189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900"/>
                </a:lnTo>
                <a:lnTo>
                  <a:pt x="21600" y="189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EFDE3"/>
                </a:solidFill>
              </a:defRPr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4038600" y="5257800"/>
            <a:ext cx="76200" cy="30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900"/>
                </a:moveTo>
                <a:lnTo>
                  <a:pt x="5400" y="189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900"/>
                </a:lnTo>
                <a:lnTo>
                  <a:pt x="21600" y="189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EFDE3"/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body" idx="4294967295"/>
          </p:nvPr>
        </p:nvSpPr>
        <p:spPr>
          <a:xfrm>
            <a:off x="1143000" y="990600"/>
            <a:ext cx="7696200" cy="5562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SzTx/>
              <a:buNone/>
              <a:defRPr sz="3300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t>Static marks produced from </a:t>
            </a:r>
          </a:p>
          <a:p>
            <a:pPr>
              <a:lnSpc>
                <a:spcPct val="80000"/>
              </a:lnSpc>
              <a:buSzTx/>
              <a:buNone/>
              <a:defRPr sz="1100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endParaRPr/>
          </a:p>
          <a:p>
            <a:pPr>
              <a:lnSpc>
                <a:spcPct val="80000"/>
              </a:lnSpc>
              <a:buChar char="•"/>
              <a:defRPr sz="3000">
                <a:solidFill>
                  <a:srgbClr val="FF0000"/>
                </a:solidFill>
              </a:defRPr>
            </a:pPr>
            <a:r>
              <a:t>Film transport system </a:t>
            </a:r>
            <a:r>
              <a:rPr>
                <a:solidFill>
                  <a:srgbClr val="000000"/>
                </a:solidFill>
              </a:rPr>
              <a:t>of processors</a:t>
            </a:r>
          </a:p>
          <a:p>
            <a:pPr>
              <a:lnSpc>
                <a:spcPct val="80000"/>
              </a:lnSpc>
              <a:buChar char="•"/>
              <a:defRPr sz="3000"/>
            </a:pPr>
            <a:r>
              <a:t>Cassette loading &amp; unloading activities. </a:t>
            </a:r>
          </a:p>
          <a:p>
            <a:pPr>
              <a:lnSpc>
                <a:spcPct val="80000"/>
              </a:lnSpc>
              <a:buChar char="•"/>
              <a:defRPr sz="3000">
                <a:solidFill>
                  <a:srgbClr val="FF0000"/>
                </a:solidFill>
              </a:defRPr>
            </a:pPr>
            <a:r>
              <a:t>Plastic surfaces </a:t>
            </a:r>
            <a:r>
              <a:rPr>
                <a:solidFill>
                  <a:srgbClr val="000000"/>
                </a:solidFill>
              </a:rPr>
              <a:t>and certain </a:t>
            </a:r>
            <a:r>
              <a:t>synthetic  clothing  material</a:t>
            </a:r>
            <a:r>
              <a:rPr>
                <a:solidFill>
                  <a:srgbClr val="000000"/>
                </a:solidFill>
              </a:rPr>
              <a:t> like nylon generates static charges. </a:t>
            </a:r>
          </a:p>
          <a:p>
            <a:pPr>
              <a:lnSpc>
                <a:spcPct val="80000"/>
              </a:lnSpc>
              <a:buChar char="•"/>
              <a:defRPr sz="3000"/>
            </a:pPr>
            <a:r>
              <a:t>Depending on appearance , static marks are described as</a:t>
            </a:r>
          </a:p>
          <a:p>
            <a:pPr>
              <a:lnSpc>
                <a:spcPct val="80000"/>
              </a:lnSpc>
              <a:buSzTx/>
              <a:buNone/>
              <a:defRPr sz="3000"/>
            </a:pPr>
            <a:r>
              <a:t>     - Tree static </a:t>
            </a:r>
          </a:p>
          <a:p>
            <a:pPr>
              <a:lnSpc>
                <a:spcPct val="80000"/>
              </a:lnSpc>
              <a:buSzTx/>
              <a:buNone/>
              <a:defRPr sz="3000"/>
            </a:pPr>
            <a:r>
              <a:t>     - Crown static </a:t>
            </a:r>
          </a:p>
          <a:p>
            <a:pPr>
              <a:lnSpc>
                <a:spcPct val="80000"/>
              </a:lnSpc>
              <a:buSzTx/>
              <a:buNone/>
              <a:defRPr sz="3000"/>
            </a:pPr>
            <a:r>
              <a:t>     - Pin static </a:t>
            </a:r>
          </a:p>
          <a:p>
            <a:pPr>
              <a:lnSpc>
                <a:spcPct val="80000"/>
              </a:lnSpc>
              <a:buSzTx/>
              <a:buNone/>
              <a:defRPr sz="3000"/>
            </a:pPr>
            <a:r>
              <a:t>     - Crow’s feet</a:t>
            </a: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Tree static marks</a:t>
            </a:r>
          </a:p>
        </p:txBody>
      </p:sp>
      <p:pic>
        <p:nvPicPr>
          <p:cNvPr id="241" name="artefacts.png" descr="D:\Documents and Settings\Administrator\My Documents\artefacts.bmp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1447800"/>
            <a:ext cx="7467600" cy="502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Pin static marks</a:t>
            </a:r>
          </a:p>
        </p:txBody>
      </p:sp>
      <p:pic>
        <p:nvPicPr>
          <p:cNvPr id="244" name="Artifact_static2.jpeg" descr="Artifact_static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4600" y="1905000"/>
            <a:ext cx="4648200" cy="434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t>Artefact remedy</a:t>
            </a:r>
          </a:p>
          <a:p>
            <a:pPr>
              <a:buSzTx/>
              <a:buNone/>
            </a:pPr>
            <a:r>
              <a:t>     - </a:t>
            </a:r>
            <a:r>
              <a:rPr>
                <a:solidFill>
                  <a:srgbClr val="FF0000"/>
                </a:solidFill>
              </a:rPr>
              <a:t>Keep humidity in area at proper level (&gt; 40% )</a:t>
            </a:r>
          </a:p>
          <a:p>
            <a:pPr>
              <a:buSzTx/>
              <a:buNone/>
              <a:defRPr>
                <a:solidFill>
                  <a:srgbClr val="FF0000"/>
                </a:solidFill>
              </a:defRPr>
            </a:pPr>
            <a:r>
              <a:t>     - Avoiding  nylon, plastic materials in   </a:t>
            </a:r>
          </a:p>
          <a:p>
            <a:pPr>
              <a:buSzTx/>
              <a:buNone/>
              <a:defRPr>
                <a:solidFill>
                  <a:srgbClr val="FF0000"/>
                </a:solidFill>
              </a:defRPr>
            </a:pPr>
            <a:r>
              <a:t>       darkroom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xrayBlurred.jpeg" descr="xrayBlurre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5700" y="152400"/>
            <a:ext cx="3873500" cy="644366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5257800" y="1828800"/>
            <a:ext cx="3657600" cy="1957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9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Blurring of image due to patient movement during exposure.</a:t>
            </a:r>
          </a:p>
        </p:txBody>
      </p:sp>
    </p:spTree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title" idx="4294967295"/>
          </p:nvPr>
        </p:nvSpPr>
        <p:spPr>
          <a:xfrm>
            <a:off x="1066800" y="152400"/>
            <a:ext cx="7620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 </a:t>
            </a:r>
            <a:r>
              <a:rPr sz="3600" b="1"/>
              <a:t>EMULSION  PICK-OFF</a:t>
            </a:r>
          </a:p>
        </p:txBody>
      </p:sp>
      <p:pic>
        <p:nvPicPr>
          <p:cNvPr id="250" name="ARTI PICK.png" descr="ARTI PIC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800" y="1676400"/>
            <a:ext cx="6248400" cy="480060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1143000" y="1295400"/>
            <a:ext cx="1996006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/>
            </a:lvl1pPr>
          </a:lstStyle>
          <a:p>
            <a:r>
              <a:t>Damage to emulsion</a:t>
            </a:r>
          </a:p>
        </p:txBody>
      </p:sp>
    </p:spTree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/>
          </p:cNvSpPr>
          <p:nvPr>
            <p:ph type="body" sz="half" idx="4294967295"/>
          </p:nvPr>
        </p:nvSpPr>
        <p:spPr>
          <a:xfrm>
            <a:off x="1295400" y="1874837"/>
            <a:ext cx="3581400" cy="4373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>
                <a:solidFill>
                  <a:srgbClr val="FF0000"/>
                </a:solidFill>
              </a:defRPr>
            </a:pPr>
            <a:r>
              <a:t>Caused by water droplets on film surface, which leave  round  </a:t>
            </a:r>
            <a:r>
              <a:rPr>
                <a:solidFill>
                  <a:srgbClr val="0070C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rPr>
              <a:t>dark spots of various sizes because of migration of silver particles</a:t>
            </a:r>
          </a:p>
        </p:txBody>
      </p:sp>
      <p:pic>
        <p:nvPicPr>
          <p:cNvPr id="254" name="ARTI 4.png" descr="ARTI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0" y="1752600"/>
            <a:ext cx="3886200" cy="4800600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>
            <a:spLocks noGrp="1"/>
          </p:cNvSpPr>
          <p:nvPr>
            <p:ph type="title" idx="4294967295"/>
          </p:nvPr>
        </p:nvSpPr>
        <p:spPr>
          <a:xfrm>
            <a:off x="1295400" y="273050"/>
            <a:ext cx="7848600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t>WATER STAIN</a:t>
            </a: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FF0000"/>
                </a:solidFill>
              </a:defRPr>
            </a:lvl1pPr>
          </a:lstStyle>
          <a:p>
            <a:r>
              <a:t>WATER STAIN</a:t>
            </a:r>
          </a:p>
        </p:txBody>
      </p:sp>
      <p:pic>
        <p:nvPicPr>
          <p:cNvPr id="258" name="Artifact_water_damage_screen.jpeg" descr="Artifact_water_damage_scre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1752600"/>
            <a:ext cx="5562600" cy="472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body" idx="4294967295"/>
          </p:nvPr>
        </p:nvSpPr>
        <p:spPr>
          <a:xfrm>
            <a:off x="1066800" y="762000"/>
            <a:ext cx="7848600" cy="5943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Tx/>
              <a:buNone/>
              <a:defRPr sz="3000" b="1">
                <a:solidFill>
                  <a:srgbClr val="910B3B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 </a:t>
            </a:r>
            <a:r>
              <a:rPr>
                <a:solidFill>
                  <a:srgbClr val="00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</a:rPr>
              <a:t>CHEMICAL STAINING / DICHROIC FOG</a:t>
            </a:r>
            <a:endParaRPr>
              <a:effectLst>
                <a:outerShdw blurRad="12700" dist="25400" dir="2700000" rotWithShape="0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Char char="•"/>
              <a:defRPr sz="3000"/>
            </a:pPr>
            <a:endParaRPr>
              <a:effectLst>
                <a:outerShdw blurRad="12700" dist="25400" dir="2700000" rotWithShape="0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Char char="•"/>
              <a:defRPr sz="3000">
                <a:solidFill>
                  <a:srgbClr val="FF0000"/>
                </a:solidFill>
              </a:defRPr>
            </a:pPr>
            <a:r>
              <a:t>Inadequate fixing or washing </a:t>
            </a:r>
            <a:r>
              <a:rPr>
                <a:solidFill>
                  <a:srgbClr val="000000"/>
                </a:solidFill>
              </a:rPr>
              <a:t>during film    processing leads to continuation of development  in fixer.</a:t>
            </a:r>
          </a:p>
          <a:p>
            <a:pPr>
              <a:lnSpc>
                <a:spcPct val="90000"/>
              </a:lnSpc>
              <a:buClr>
                <a:srgbClr val="000000"/>
              </a:buClr>
              <a:buChar char="•"/>
              <a:defRPr sz="3000">
                <a:solidFill>
                  <a:srgbClr val="FF0000"/>
                </a:solidFill>
              </a:defRPr>
            </a:pPr>
            <a:r>
              <a:t>Occurs due to presence of unstable sulphur compounds  in  emulsion.</a:t>
            </a:r>
          </a:p>
          <a:p>
            <a:pPr>
              <a:lnSpc>
                <a:spcPct val="90000"/>
              </a:lnSpc>
              <a:buClr>
                <a:srgbClr val="000000"/>
              </a:buClr>
              <a:buChar char="•"/>
              <a:defRPr sz="3000"/>
            </a:pPr>
            <a:r>
              <a:t>Appears  </a:t>
            </a:r>
            <a:r>
              <a:rPr>
                <a:solidFill>
                  <a:srgbClr val="FF0000"/>
                </a:solidFill>
              </a:rPr>
              <a:t>yellow or brown staining of film </a:t>
            </a:r>
            <a:r>
              <a:t>d/t  deposits of very fine silver particles which diffract light</a:t>
            </a:r>
          </a:p>
          <a:p>
            <a:pPr>
              <a:lnSpc>
                <a:spcPct val="90000"/>
              </a:lnSpc>
              <a:buClr>
                <a:srgbClr val="000000"/>
              </a:buClr>
              <a:buChar char="•"/>
              <a:defRPr sz="3000">
                <a:solidFill>
                  <a:srgbClr val="FF0000"/>
                </a:solidFill>
              </a:defRPr>
            </a:pPr>
            <a:r>
              <a:t>Form gradually over wks, months or even yrs of storage of radiograph.</a:t>
            </a: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DSC03236.jpeg" descr="E:\DSC03236.JPG"/>
          <p:cNvPicPr>
            <a:picLocks noChangeAspect="1"/>
          </p:cNvPicPr>
          <p:nvPr/>
        </p:nvPicPr>
        <p:blipFill>
          <a:blip r:embed="rId2">
            <a:extLst/>
          </a:blip>
          <a:srcRect l="6933" t="3125" r="12205"/>
          <a:stretch>
            <a:fillRect/>
          </a:stretch>
        </p:blipFill>
        <p:spPr>
          <a:xfrm>
            <a:off x="1066800" y="1214437"/>
            <a:ext cx="3810001" cy="4714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230120091618.jpeg" descr="F:\230120091618.jpg"/>
          <p:cNvPicPr>
            <a:picLocks noChangeAspect="1"/>
          </p:cNvPicPr>
          <p:nvPr/>
        </p:nvPicPr>
        <p:blipFill>
          <a:blip r:embed="rId3">
            <a:extLst/>
          </a:blip>
          <a:srcRect l="3373" r="3860" b="1538"/>
          <a:stretch>
            <a:fillRect/>
          </a:stretch>
        </p:blipFill>
        <p:spPr>
          <a:xfrm>
            <a:off x="4952999" y="1214437"/>
            <a:ext cx="3833814" cy="4714876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hape 270"/>
          <p:cNvSpPr/>
          <p:nvPr/>
        </p:nvSpPr>
        <p:spPr>
          <a:xfrm>
            <a:off x="5181600" y="4800600"/>
            <a:ext cx="3581400" cy="615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rgbClr val="FAF56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Yellowish image b/o inadequate fixing/ washing </a:t>
            </a:r>
          </a:p>
        </p:txBody>
      </p:sp>
    </p:spTree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 idx="4294967295"/>
          </p:nvPr>
        </p:nvSpPr>
        <p:spPr>
          <a:xfrm>
            <a:off x="1295400" y="609599"/>
            <a:ext cx="58674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t>Improperly Washed Film</a:t>
            </a:r>
          </a:p>
        </p:txBody>
      </p:sp>
      <p:sp>
        <p:nvSpPr>
          <p:cNvPr id="273" name="Shape 273"/>
          <p:cNvSpPr>
            <a:spLocks noGrp="1"/>
          </p:cNvSpPr>
          <p:nvPr>
            <p:ph type="body" sz="half" idx="4294967295"/>
          </p:nvPr>
        </p:nvSpPr>
        <p:spPr>
          <a:xfrm>
            <a:off x="990600" y="1600200"/>
            <a:ext cx="3657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har char="•"/>
              <a:defRPr sz="2800"/>
            </a:pPr>
            <a:endParaRPr/>
          </a:p>
          <a:p>
            <a:pPr>
              <a:spcBef>
                <a:spcPts val="600"/>
              </a:spcBef>
              <a:buChar char="•"/>
              <a:defRPr sz="2800"/>
            </a:pPr>
            <a:r>
              <a:t>The retained fixer form silver sulfide and turns the image brown.</a:t>
            </a:r>
          </a:p>
        </p:txBody>
      </p:sp>
      <p:pic>
        <p:nvPicPr>
          <p:cNvPr id="274" name="bad wash.jpeg" descr="bad was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3400" y="1905000"/>
            <a:ext cx="4495800" cy="3886200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275"/>
          <p:cNvSpPr/>
          <p:nvPr/>
        </p:nvSpPr>
        <p:spPr>
          <a:xfrm>
            <a:off x="5257800" y="6019800"/>
            <a:ext cx="1697866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C99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Brownish images</a:t>
            </a:r>
          </a:p>
        </p:txBody>
      </p:sp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Exhausted developer</a:t>
            </a:r>
          </a:p>
        </p:txBody>
      </p:sp>
      <p:sp>
        <p:nvSpPr>
          <p:cNvPr id="278" name="Shape 278"/>
          <p:cNvSpPr>
            <a:spLocks noGrp="1"/>
          </p:cNvSpPr>
          <p:nvPr>
            <p:ph type="body" sz="half" idx="4294967295"/>
          </p:nvPr>
        </p:nvSpPr>
        <p:spPr>
          <a:xfrm>
            <a:off x="1066800" y="1905000"/>
            <a:ext cx="3429000" cy="42211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har char="•"/>
              <a:defRPr sz="2800"/>
            </a:pPr>
            <a:r>
              <a:t>The </a:t>
            </a:r>
            <a:r>
              <a:rPr>
                <a:solidFill>
                  <a:srgbClr val="FF0000"/>
                </a:solidFill>
              </a:rPr>
              <a:t>image and the background are pale, and perhaps blotchy</a:t>
            </a:r>
          </a:p>
          <a:p>
            <a:pPr>
              <a:lnSpc>
                <a:spcPct val="80000"/>
              </a:lnSpc>
              <a:spcBef>
                <a:spcPts val="600"/>
              </a:spcBef>
              <a:buSzTx/>
              <a:buNone/>
              <a:defRPr sz="2800"/>
            </a:pPr>
            <a:endParaRPr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har char="•"/>
              <a:defRPr sz="2800">
                <a:solidFill>
                  <a:srgbClr val="FF0000"/>
                </a:solidFill>
              </a:defRPr>
            </a:pPr>
            <a:r>
              <a:t>Enough replenisher must be added </a:t>
            </a:r>
            <a:r>
              <a:rPr>
                <a:solidFill>
                  <a:srgbClr val="000000"/>
                </a:solidFill>
              </a:rPr>
              <a:t>regularly  to keep developer solution from becoming rapidly exhausted.  </a:t>
            </a:r>
          </a:p>
          <a:p>
            <a:pPr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  <a:r>
              <a:t> </a:t>
            </a:r>
          </a:p>
        </p:txBody>
      </p:sp>
      <p:pic>
        <p:nvPicPr>
          <p:cNvPr id="279" name="Underprocessed x-ray due to weak developer.png" descr="Underprocessed x-ray due to weak develope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1676400"/>
            <a:ext cx="4191000" cy="480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 defTabSz="841247">
              <a:defRPr sz="4048"/>
            </a:lvl1pPr>
          </a:lstStyle>
          <a:p>
            <a:r>
              <a:t>Film Handling and Storage Artifacts</a:t>
            </a:r>
          </a:p>
        </p:txBody>
      </p:sp>
      <p:sp>
        <p:nvSpPr>
          <p:cNvPr id="282" name="Shape 282"/>
          <p:cNvSpPr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t>A number of artifacts can occur while handling the film in  darkroom or in  x-ray room or while the film is in storage.</a:t>
            </a:r>
          </a:p>
          <a:p>
            <a:pPr>
              <a:buChar char="•"/>
              <a:defRPr u="sng">
                <a:effectLst>
                  <a:outerShdw blurRad="12700" dist="25400" dir="2700000" rotWithShape="0">
                    <a:srgbClr val="FFFFFF"/>
                  </a:outerShdw>
                </a:effectLst>
              </a:defRPr>
            </a:pPr>
            <a:r>
              <a:t>Film is sensitive to heat, humidity and fog from lighting problems in the darkroom</a:t>
            </a:r>
            <a:r>
              <a:rPr u="none"/>
              <a:t>.</a:t>
            </a:r>
          </a:p>
          <a:p>
            <a:pPr>
              <a:buChar char="•"/>
            </a:pPr>
            <a:r>
              <a:t>Improper handling can cause artifacts.</a:t>
            </a:r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32104">
              <a:defRPr sz="3640"/>
            </a:lvl1pPr>
          </a:lstStyle>
          <a:p>
            <a:r>
              <a:t>HANDLING &amp; STORAGE ARTIFACTS</a:t>
            </a:r>
          </a:p>
        </p:txBody>
      </p:sp>
      <p:sp>
        <p:nvSpPr>
          <p:cNvPr id="285" name="Shape 285"/>
          <p:cNvSpPr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t>FILM FOG</a:t>
            </a:r>
          </a:p>
          <a:p>
            <a:pPr>
              <a:buChar char="•"/>
            </a:pPr>
            <a:r>
              <a:t>STAINS</a:t>
            </a:r>
          </a:p>
          <a:p>
            <a:pPr>
              <a:buChar char="•"/>
            </a:pPr>
            <a:r>
              <a:t>MARKS AND DEFECTS</a:t>
            </a:r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FILM FOG</a:t>
            </a:r>
          </a:p>
        </p:txBody>
      </p:sp>
      <p:sp>
        <p:nvSpPr>
          <p:cNvPr id="288" name="Shape 288"/>
          <p:cNvSpPr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t>Generalised  darkening of the film</a:t>
            </a:r>
          </a:p>
          <a:p>
            <a:pPr>
              <a:buChar char="•"/>
            </a:pPr>
            <a:r>
              <a:t>Causes :</a:t>
            </a:r>
          </a:p>
          <a:p>
            <a:pPr>
              <a:buSzTx/>
              <a:buNone/>
            </a:pPr>
            <a:r>
              <a:t>      </a:t>
            </a:r>
            <a:r>
              <a:rPr>
                <a:solidFill>
                  <a:srgbClr val="FF0000"/>
                </a:solidFill>
              </a:rPr>
              <a:t>- Exposure to light </a:t>
            </a:r>
          </a:p>
          <a:p>
            <a:pPr>
              <a:buSzTx/>
              <a:buNone/>
              <a:defRPr>
                <a:solidFill>
                  <a:srgbClr val="FF0000"/>
                </a:solidFill>
              </a:defRPr>
            </a:pPr>
            <a:r>
              <a:t>      - Exposure to radiation</a:t>
            </a:r>
          </a:p>
          <a:p>
            <a:pPr>
              <a:buSzTx/>
              <a:buNone/>
              <a:defRPr>
                <a:solidFill>
                  <a:srgbClr val="FF0000"/>
                </a:solidFill>
              </a:defRPr>
            </a:pPr>
            <a:r>
              <a:t>      - Chemical fog</a:t>
            </a:r>
          </a:p>
          <a:p>
            <a:pPr>
              <a:buSzTx/>
              <a:buNone/>
            </a:pPr>
            <a:r>
              <a:t>      - </a:t>
            </a:r>
            <a:r>
              <a:rPr>
                <a:solidFill>
                  <a:srgbClr val="FF0000"/>
                </a:solidFill>
              </a:rPr>
              <a:t>Age fog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Improper positioning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4294967295"/>
          </p:nvPr>
        </p:nvSpPr>
        <p:spPr>
          <a:xfrm>
            <a:off x="990600" y="1752600"/>
            <a:ext cx="8153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har char="•"/>
              <a:defRPr sz="2800"/>
            </a:pPr>
            <a:r>
              <a:t>Improper technique: ex., that of oblique spine X ray, If not taken properly, Complex spine posterior elements may appear abnormal, </a:t>
            </a:r>
          </a:p>
          <a:p>
            <a:pPr>
              <a:spcBef>
                <a:spcPts val="600"/>
              </a:spcBef>
              <a:buChar char="•"/>
              <a:defRPr sz="2800"/>
            </a:pPr>
            <a:r>
              <a:t>May show many abnormal appearances.</a:t>
            </a:r>
          </a:p>
          <a:p>
            <a:pPr>
              <a:spcBef>
                <a:spcPts val="600"/>
              </a:spcBef>
              <a:buChar char="•"/>
              <a:defRPr sz="2800"/>
            </a:pPr>
            <a:r>
              <a:t>Artefact  remedy:</a:t>
            </a:r>
          </a:p>
          <a:p>
            <a:pPr>
              <a:spcBef>
                <a:spcPts val="600"/>
              </a:spcBef>
              <a:buSzTx/>
              <a:buNone/>
              <a:defRPr sz="2800"/>
            </a:pPr>
            <a:r>
              <a:t>   Technicians must be </a:t>
            </a:r>
            <a:r>
              <a:rPr u="sng"/>
              <a:t>taught about proper  positioning</a:t>
            </a:r>
            <a:r>
              <a:t> of  patient for different radiographic views.</a:t>
            </a:r>
          </a:p>
        </p:txBody>
      </p:sp>
    </p:spTree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t>LIGHT FOG</a:t>
            </a:r>
          </a:p>
        </p:txBody>
      </p:sp>
      <p:sp>
        <p:nvSpPr>
          <p:cNvPr id="291" name="Shape 291"/>
          <p:cNvSpPr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t> When </a:t>
            </a:r>
            <a:r>
              <a:rPr>
                <a:solidFill>
                  <a:srgbClr val="FF0000"/>
                </a:solidFill>
              </a:rPr>
              <a:t>darkroom is not light proof</a:t>
            </a:r>
          </a:p>
          <a:p>
            <a:pPr>
              <a:buChar char="•"/>
            </a:pPr>
            <a:r>
              <a:t> Safelight housing or </a:t>
            </a:r>
            <a:r>
              <a:rPr u="sng"/>
              <a:t>filter is cracked</a:t>
            </a:r>
          </a:p>
          <a:p>
            <a:pPr>
              <a:buChar char="•"/>
            </a:pPr>
            <a:r>
              <a:t> Prolonged exposure of film to safe light, especially at </a:t>
            </a:r>
            <a:r>
              <a:rPr u="sng"/>
              <a:t>short distances</a:t>
            </a:r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1676400"/>
            <a:ext cx="4495800" cy="4648200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753600" cy="144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t>LIGHT FOG</a:t>
            </a:r>
          </a:p>
        </p:txBody>
      </p:sp>
      <p:sp>
        <p:nvSpPr>
          <p:cNvPr id="295" name="Shape 295"/>
          <p:cNvSpPr>
            <a:spLocks noGrp="1"/>
          </p:cNvSpPr>
          <p:nvPr>
            <p:ph type="body" sz="half" idx="4294967295"/>
          </p:nvPr>
        </p:nvSpPr>
        <p:spPr>
          <a:xfrm>
            <a:off x="1066800" y="1600200"/>
            <a:ext cx="327660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Tx/>
              <a:buNone/>
            </a:pPr>
            <a:endParaRPr/>
          </a:p>
          <a:p>
            <a:pPr>
              <a:buChar char="•"/>
            </a:pPr>
            <a:r>
              <a:t>After the exposure was done, the upper part of the film was exposed to light.</a:t>
            </a:r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title" idx="4294967295"/>
          </p:nvPr>
        </p:nvSpPr>
        <p:spPr>
          <a:xfrm>
            <a:off x="914400" y="273050"/>
            <a:ext cx="7543800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t>   SCATTER  FOG</a:t>
            </a:r>
          </a:p>
        </p:txBody>
      </p:sp>
      <p:pic>
        <p:nvPicPr>
          <p:cNvPr id="298" name="Artifact_scatter_fogging_cassette_piled_up.jpeg" descr="Artifact_scatter_fogging_cassette_piled_up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62450" y="1676400"/>
            <a:ext cx="4324350" cy="487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hape 299"/>
          <p:cNvSpPr>
            <a:spLocks noGrp="1"/>
          </p:cNvSpPr>
          <p:nvPr>
            <p:ph type="body" sz="half" idx="4294967295"/>
          </p:nvPr>
        </p:nvSpPr>
        <p:spPr>
          <a:xfrm>
            <a:off x="1066800" y="1709737"/>
            <a:ext cx="3124200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SzTx/>
              <a:buNone/>
              <a:defRPr sz="2800"/>
            </a:lvl1pPr>
          </a:lstStyle>
          <a:p>
            <a:r>
              <a:t>Films should be shielded from  sources of radiation by  distance and   sufficient thickness of  lead.</a:t>
            </a:r>
          </a:p>
        </p:txBody>
      </p:sp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t>CHEMICAL FOG</a:t>
            </a:r>
          </a:p>
        </p:txBody>
      </p:sp>
      <p:sp>
        <p:nvSpPr>
          <p:cNvPr id="302" name="Shape 302"/>
          <p:cNvSpPr>
            <a:spLocks noGrp="1"/>
          </p:cNvSpPr>
          <p:nvPr>
            <p:ph type="body" idx="4294967295"/>
          </p:nvPr>
        </p:nvSpPr>
        <p:spPr>
          <a:xfrm>
            <a:off x="838200" y="1752600"/>
            <a:ext cx="8153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har char="•"/>
              <a:defRPr sz="2800"/>
            </a:pPr>
            <a:r>
              <a:t>Causes :</a:t>
            </a:r>
          </a:p>
          <a:p>
            <a:pPr>
              <a:spcBef>
                <a:spcPts val="600"/>
              </a:spcBef>
              <a:buSzTx/>
              <a:buNone/>
              <a:defRPr sz="2800"/>
            </a:pPr>
            <a:r>
              <a:t>    - </a:t>
            </a:r>
            <a:r>
              <a:rPr>
                <a:solidFill>
                  <a:srgbClr val="FF0000"/>
                </a:solidFill>
              </a:rPr>
              <a:t>Overdevelopment or development at excessively  high temperature</a:t>
            </a:r>
          </a:p>
          <a:p>
            <a:pPr>
              <a:spcBef>
                <a:spcPts val="600"/>
              </a:spcBef>
              <a:buSzTx/>
              <a:buNone/>
              <a:defRPr sz="2800"/>
            </a:pPr>
            <a:r>
              <a:t>    - Oxidized, deteriorated  developer</a:t>
            </a:r>
          </a:p>
          <a:p>
            <a:pPr>
              <a:spcBef>
                <a:spcPts val="600"/>
              </a:spcBef>
              <a:buSzTx/>
              <a:buNone/>
              <a:defRPr sz="2800"/>
            </a:pPr>
            <a:r>
              <a:t>    - Contamination from corroded tanks</a:t>
            </a:r>
          </a:p>
        </p:txBody>
      </p:sp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t>AGE FOG</a:t>
            </a:r>
          </a:p>
        </p:txBody>
      </p:sp>
      <p:sp>
        <p:nvSpPr>
          <p:cNvPr id="305" name="Shape 305"/>
          <p:cNvSpPr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t>Mottled or uniform fogging due to </a:t>
            </a:r>
          </a:p>
          <a:p>
            <a:pPr>
              <a:buSzTx/>
              <a:buNone/>
            </a:pPr>
            <a:r>
              <a:t>      - </a:t>
            </a:r>
            <a:r>
              <a:rPr>
                <a:solidFill>
                  <a:srgbClr val="FF0000"/>
                </a:solidFill>
              </a:rPr>
              <a:t>outdated films</a:t>
            </a:r>
          </a:p>
          <a:p>
            <a:pPr>
              <a:buSzTx/>
              <a:buNone/>
            </a:pPr>
            <a:r>
              <a:t>      - films stored under conditions of high    </a:t>
            </a:r>
          </a:p>
          <a:p>
            <a:pPr>
              <a:buSzTx/>
              <a:buNone/>
            </a:pPr>
            <a:r>
              <a:t>        temperature and excessive humidity.</a:t>
            </a:r>
          </a:p>
        </p:txBody>
      </p:sp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STAINS</a:t>
            </a:r>
          </a:p>
        </p:txBody>
      </p:sp>
      <p:sp>
        <p:nvSpPr>
          <p:cNvPr id="308" name="Shape 308"/>
          <p:cNvSpPr>
            <a:spLocks noGrp="1"/>
          </p:cNvSpPr>
          <p:nvPr>
            <p:ph type="body" idx="4294967295"/>
          </p:nvPr>
        </p:nvSpPr>
        <p:spPr>
          <a:xfrm>
            <a:off x="1066800" y="1752599"/>
            <a:ext cx="7620000" cy="4953002"/>
          </a:xfrm>
          <a:prstGeom prst="rect">
            <a:avLst/>
          </a:prstGeom>
          <a:ln w="9525">
            <a:solidFill>
              <a:schemeClr val="accent1"/>
            </a:solidFill>
            <a:round/>
          </a:ln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har char="•"/>
              <a:defRPr sz="2800"/>
            </a:pPr>
            <a:r>
              <a:t>Various types of discolorations appearing  on films at different intervals after processing</a:t>
            </a:r>
          </a:p>
          <a:p>
            <a:pPr>
              <a:spcBef>
                <a:spcPts val="600"/>
              </a:spcBef>
              <a:buChar char="•"/>
              <a:defRPr sz="2800"/>
            </a:pPr>
            <a:r>
              <a:t>BROWN – oxidized developer</a:t>
            </a:r>
          </a:p>
          <a:p>
            <a:pPr>
              <a:spcBef>
                <a:spcPts val="600"/>
              </a:spcBef>
              <a:buChar char="•"/>
              <a:defRPr sz="2800"/>
            </a:pPr>
            <a:r>
              <a:t>VARIEGATED COLOR PATTERN – inadequate rinsing</a:t>
            </a:r>
          </a:p>
          <a:p>
            <a:pPr>
              <a:spcBef>
                <a:spcPts val="600"/>
              </a:spcBef>
              <a:buChar char="•"/>
              <a:defRPr sz="2800"/>
            </a:pPr>
            <a:r>
              <a:t>GRAYISH YELLOW OR  BROWN – excessive fixation or use of  exhausted fixer</a:t>
            </a:r>
          </a:p>
          <a:p>
            <a:pPr>
              <a:spcBef>
                <a:spcPts val="600"/>
              </a:spcBef>
              <a:buChar char="•"/>
              <a:defRPr sz="2800"/>
            </a:pPr>
            <a:r>
              <a:t>GRAYISH WHITE SCUM – incomplete washing</a:t>
            </a:r>
          </a:p>
        </p:txBody>
      </p:sp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MARKS AND DEFECTS</a:t>
            </a:r>
          </a:p>
        </p:txBody>
      </p:sp>
      <p:sp>
        <p:nvSpPr>
          <p:cNvPr id="311" name="Shape 311"/>
          <p:cNvSpPr>
            <a:spLocks noGrp="1"/>
          </p:cNvSpPr>
          <p:nvPr>
            <p:ph type="body" idx="4294967295"/>
          </p:nvPr>
        </p:nvSpPr>
        <p:spPr>
          <a:xfrm>
            <a:off x="990600" y="1600200"/>
            <a:ext cx="7696200" cy="5105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SzTx/>
              <a:buNone/>
              <a:defRPr sz="2400"/>
            </a:pPr>
            <a:r>
              <a:t> 1</a:t>
            </a:r>
            <a:r>
              <a:rPr>
                <a:solidFill>
                  <a:srgbClr val="FF0000"/>
                </a:solidFill>
              </a:rPr>
              <a:t>.CRINKLE</a:t>
            </a:r>
            <a:r>
              <a:t> MARKS-</a:t>
            </a:r>
          </a:p>
          <a:p>
            <a:pPr>
              <a:spcBef>
                <a:spcPts val="500"/>
              </a:spcBef>
              <a:buSzTx/>
              <a:buNone/>
              <a:defRPr sz="2400"/>
            </a:pPr>
            <a:r>
              <a:t>     - curved black or white lines about 1 cm in length</a:t>
            </a:r>
          </a:p>
          <a:p>
            <a:pPr>
              <a:spcBef>
                <a:spcPts val="500"/>
              </a:spcBef>
              <a:buSzTx/>
              <a:buNone/>
              <a:defRPr sz="2400"/>
            </a:pPr>
            <a:r>
              <a:t>     - </a:t>
            </a:r>
            <a:r>
              <a:rPr>
                <a:solidFill>
                  <a:srgbClr val="FF0000"/>
                </a:solidFill>
              </a:rPr>
              <a:t>result from bending of film acutely </a:t>
            </a:r>
            <a:r>
              <a:t>over  the end of    </a:t>
            </a:r>
          </a:p>
          <a:p>
            <a:pPr>
              <a:spcBef>
                <a:spcPts val="500"/>
              </a:spcBef>
              <a:buSzTx/>
              <a:buNone/>
              <a:defRPr sz="2400"/>
            </a:pPr>
            <a:r>
              <a:t>       finger</a:t>
            </a:r>
          </a:p>
          <a:p>
            <a:pPr>
              <a:spcBef>
                <a:spcPts val="500"/>
              </a:spcBef>
              <a:buSzTx/>
              <a:buNone/>
              <a:defRPr sz="2400"/>
            </a:pPr>
            <a:r>
              <a:t> 2. STATIC MARKS</a:t>
            </a:r>
          </a:p>
          <a:p>
            <a:pPr>
              <a:spcBef>
                <a:spcPts val="500"/>
              </a:spcBef>
              <a:buSzTx/>
              <a:buNone/>
              <a:defRPr sz="2400"/>
            </a:pPr>
            <a:r>
              <a:t> 3. WATER MARKS</a:t>
            </a:r>
          </a:p>
          <a:p>
            <a:pPr>
              <a:spcBef>
                <a:spcPts val="500"/>
              </a:spcBef>
              <a:buSzTx/>
              <a:buNone/>
              <a:defRPr sz="2400"/>
            </a:pPr>
            <a:r>
              <a:t> 4. AIR BELL MARKS –</a:t>
            </a:r>
          </a:p>
          <a:p>
            <a:pPr>
              <a:spcBef>
                <a:spcPts val="500"/>
              </a:spcBef>
              <a:buSzTx/>
              <a:buNone/>
              <a:defRPr sz="2400"/>
            </a:pPr>
            <a:r>
              <a:t>       - due to formation of air bubbles in the developer</a:t>
            </a:r>
          </a:p>
          <a:p>
            <a:pPr>
              <a:spcBef>
                <a:spcPts val="500"/>
              </a:spcBef>
              <a:buSzTx/>
              <a:buNone/>
              <a:defRPr sz="2400"/>
            </a:pPr>
            <a:r>
              <a:t>       - air bubble prevents developer from reaching the   </a:t>
            </a:r>
          </a:p>
          <a:p>
            <a:pPr>
              <a:spcBef>
                <a:spcPts val="500"/>
              </a:spcBef>
              <a:buSzTx/>
              <a:buNone/>
              <a:defRPr sz="2400"/>
            </a:pPr>
            <a:r>
              <a:t>         underlying film, thus leaving a small clear circular spot  </a:t>
            </a:r>
          </a:p>
          <a:p>
            <a:pPr>
              <a:spcBef>
                <a:spcPts val="500"/>
              </a:spcBef>
              <a:buSzTx/>
              <a:buNone/>
              <a:defRPr sz="2400"/>
            </a:pPr>
            <a:r>
              <a:t>         on radiograph.</a:t>
            </a:r>
          </a:p>
        </p:txBody>
      </p:sp>
    </p:spTree>
  </p:cSld>
  <p:clrMapOvr>
    <a:masterClrMapping/>
  </p:clrMapOvr>
  <p:transition>
    <p:dissolv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idx="4294967295"/>
          </p:nvPr>
        </p:nvSpPr>
        <p:spPr>
          <a:xfrm>
            <a:off x="1143000" y="1600200"/>
            <a:ext cx="79248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SzTx/>
              <a:buNone/>
              <a:defRPr sz="2400"/>
            </a:pPr>
            <a:r>
              <a:t> 5. STREAKING</a:t>
            </a:r>
          </a:p>
          <a:p>
            <a:pPr>
              <a:spcBef>
                <a:spcPts val="600"/>
              </a:spcBef>
              <a:buChar char="•"/>
              <a:defRPr sz="800"/>
            </a:pPr>
            <a:endParaRPr/>
          </a:p>
          <a:p>
            <a:pPr>
              <a:spcBef>
                <a:spcPts val="500"/>
              </a:spcBef>
              <a:buSzTx/>
              <a:buNone/>
              <a:defRPr sz="2400"/>
            </a:pPr>
            <a:r>
              <a:t>     Causes :</a:t>
            </a:r>
          </a:p>
          <a:p>
            <a:pPr>
              <a:spcBef>
                <a:spcPts val="500"/>
              </a:spcBef>
              <a:buSzTx/>
              <a:buNone/>
              <a:defRPr sz="2400"/>
            </a:pPr>
            <a:r>
              <a:t>      - Failure to agitate the films in the developer</a:t>
            </a:r>
          </a:p>
          <a:p>
            <a:pPr>
              <a:spcBef>
                <a:spcPts val="500"/>
              </a:spcBef>
              <a:buSzTx/>
              <a:buNone/>
              <a:defRPr sz="2400"/>
            </a:pPr>
            <a:r>
              <a:t>      - Failure to rinse the film adequately</a:t>
            </a:r>
          </a:p>
          <a:p>
            <a:pPr>
              <a:spcBef>
                <a:spcPts val="500"/>
              </a:spcBef>
              <a:buSzTx/>
              <a:buNone/>
              <a:defRPr sz="2400"/>
            </a:pPr>
            <a:r>
              <a:t>      - Failure to stir the processing solutions thoroughly after </a:t>
            </a:r>
          </a:p>
          <a:p>
            <a:pPr>
              <a:spcBef>
                <a:spcPts val="500"/>
              </a:spcBef>
              <a:buSzTx/>
              <a:buNone/>
              <a:defRPr sz="2400"/>
            </a:pPr>
            <a:r>
              <a:t>        replenishment</a:t>
            </a:r>
          </a:p>
        </p:txBody>
      </p:sp>
    </p:spTree>
  </p:cSld>
  <p:clrMapOvr>
    <a:masterClrMapping/>
  </p:clrMapOvr>
  <p:transition>
    <p:dissolv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/>
          </p:cNvSpPr>
          <p:nvPr>
            <p:ph type="title" idx="4294967295"/>
          </p:nvPr>
        </p:nvSpPr>
        <p:spPr>
          <a:xfrm>
            <a:off x="609600" y="304799"/>
            <a:ext cx="4648200" cy="11430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3600"/>
            </a:pPr>
            <a:r>
              <a:t/>
            </a:r>
            <a:br/>
            <a:r>
              <a:t>Crinkle mark</a:t>
            </a:r>
          </a:p>
        </p:txBody>
      </p:sp>
      <p:pic>
        <p:nvPicPr>
          <p:cNvPr id="317" name="220120091612.jpeg" descr="C:\Users\user\Desktop\presentations\220120091612.jpg"/>
          <p:cNvPicPr>
            <a:picLocks noChangeAspect="1"/>
          </p:cNvPicPr>
          <p:nvPr/>
        </p:nvPicPr>
        <p:blipFill>
          <a:blip r:embed="rId2">
            <a:extLst/>
          </a:blip>
          <a:srcRect l="3898" b="561"/>
          <a:stretch>
            <a:fillRect/>
          </a:stretch>
        </p:blipFill>
        <p:spPr>
          <a:xfrm>
            <a:off x="1447799" y="1676400"/>
            <a:ext cx="7029451" cy="4808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dissolv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/>
          </p:cNvSpPr>
          <p:nvPr>
            <p:ph type="body" idx="4294967295"/>
          </p:nvPr>
        </p:nvSpPr>
        <p:spPr>
          <a:xfrm>
            <a:off x="1066800" y="1752600"/>
            <a:ext cx="76200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Tx/>
              <a:buNone/>
              <a:defRPr sz="6000"/>
            </a:pPr>
            <a:endParaRPr/>
          </a:p>
          <a:p>
            <a:pPr>
              <a:spcBef>
                <a:spcPts val="1400"/>
              </a:spcBef>
              <a:buSzTx/>
              <a:buNone/>
              <a:defRPr sz="6000"/>
            </a:pPr>
            <a:r>
              <a:t>         Thank You…….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t>IMPROPER    POSITIONING</a:t>
            </a:r>
          </a:p>
        </p:txBody>
      </p:sp>
      <p:pic>
        <p:nvPicPr>
          <p:cNvPr id="98" name="artifact arm across chest.jpeg" descr="artifact arm across ches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3025" y="1752600"/>
            <a:ext cx="3181350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artifact arm.jpeg" descr="artifact ar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8762" y="1752600"/>
            <a:ext cx="2962276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 idx="4294967295"/>
          </p:nvPr>
        </p:nvSpPr>
        <p:spPr>
          <a:xfrm>
            <a:off x="1066800" y="-1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200"/>
            </a:pPr>
            <a:r>
              <a:t> </a:t>
            </a:r>
            <a:r>
              <a:rPr b="1"/>
              <a:t>IMPROPER  GOWNING INSTRUCTIONS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4294967295"/>
          </p:nvPr>
        </p:nvSpPr>
        <p:spPr>
          <a:xfrm>
            <a:off x="533400" y="1066800"/>
            <a:ext cx="84582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har char="•"/>
              <a:defRPr sz="3000" i="1" u="sng">
                <a:solidFill>
                  <a:srgbClr val="FF0000"/>
                </a:solidFill>
              </a:defRPr>
            </a:pPr>
            <a:r>
              <a:t>Radio-opaque objects or foreign bodies </a:t>
            </a:r>
            <a:r>
              <a:rPr i="0" u="none"/>
              <a:t>in the path </a:t>
            </a:r>
            <a:r>
              <a:rPr i="0" u="none">
                <a:solidFill>
                  <a:srgbClr val="000000"/>
                </a:solidFill>
              </a:rPr>
              <a:t>of  x-ray beam produce image opacities which may obscure or confuse vital anatomical details.</a:t>
            </a:r>
          </a:p>
          <a:p>
            <a:pPr>
              <a:lnSpc>
                <a:spcPct val="90000"/>
              </a:lnSpc>
              <a:buChar char="•"/>
              <a:defRPr sz="3000"/>
            </a:pPr>
            <a:endParaRPr i="0" u="none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Char char="•"/>
              <a:defRPr sz="3000"/>
            </a:pPr>
            <a:r>
              <a:t>Common radio-opaque artefacts are :</a:t>
            </a:r>
          </a:p>
          <a:p>
            <a:pPr>
              <a:lnSpc>
                <a:spcPct val="90000"/>
              </a:lnSpc>
              <a:buSzTx/>
              <a:buNone/>
              <a:defRPr sz="3000"/>
            </a:pPr>
            <a:r>
              <a:t>  		- Dentures 		- Safety pins</a:t>
            </a:r>
          </a:p>
          <a:p>
            <a:pPr>
              <a:lnSpc>
                <a:spcPct val="90000"/>
              </a:lnSpc>
              <a:buSzTx/>
              <a:buNone/>
              <a:defRPr sz="3000"/>
            </a:pPr>
            <a:r>
              <a:t>		-Hearing aids       -Hair grips </a:t>
            </a:r>
          </a:p>
          <a:p>
            <a:pPr>
              <a:lnSpc>
                <a:spcPct val="90000"/>
              </a:lnSpc>
              <a:buSzTx/>
              <a:buNone/>
              <a:defRPr sz="3000"/>
            </a:pPr>
            <a:r>
              <a:t>		-Wrist watches    -Jewellary.</a:t>
            </a:r>
          </a:p>
          <a:p>
            <a:pPr>
              <a:lnSpc>
                <a:spcPct val="90000"/>
              </a:lnSpc>
              <a:buChar char="•"/>
              <a:defRPr sz="3000"/>
            </a:pPr>
            <a:r>
              <a:t>Artefact remedy :</a:t>
            </a:r>
          </a:p>
          <a:p>
            <a:pPr>
              <a:lnSpc>
                <a:spcPct val="90000"/>
              </a:lnSpc>
              <a:buSzTx/>
              <a:buNone/>
              <a:defRPr sz="3000"/>
            </a:pPr>
            <a:r>
              <a:t>    </a:t>
            </a:r>
            <a:r>
              <a:rPr i="1" u="sng"/>
              <a:t>ask patient to remove all metallic objects and jewellary before radiograph is taken</a:t>
            </a:r>
            <a:r>
              <a:t>.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22032011310.jpeg" descr="220320113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0" y="1641475"/>
            <a:ext cx="6172200" cy="4835525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>
            <a:spLocks noGrp="1"/>
          </p:cNvSpPr>
          <p:nvPr>
            <p:ph type="title" idx="4294967295"/>
          </p:nvPr>
        </p:nvSpPr>
        <p:spPr>
          <a:xfrm>
            <a:off x="1066800" y="380999"/>
            <a:ext cx="76200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Hair Extensions</a:t>
            </a: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 idx="4294967295"/>
          </p:nvPr>
        </p:nvSpPr>
        <p:spPr>
          <a:xfrm>
            <a:off x="1066800" y="228600"/>
            <a:ext cx="7620000" cy="1371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6655">
              <a:defRPr sz="2664"/>
            </a:pPr>
            <a:r>
              <a:t/>
            </a:r>
            <a:br/>
            <a:r>
              <a:rPr sz="2072" b="1"/>
              <a:t>ARTIFACTS RESULTING FROM X-RAY MACHINE AND ANCILLARY EQUIPMENT</a:t>
            </a:r>
            <a:br>
              <a:rPr sz="2072" b="1"/>
            </a:br>
            <a:endParaRPr sz="2072" b="1"/>
          </a:p>
        </p:txBody>
      </p:sp>
      <p:sp>
        <p:nvSpPr>
          <p:cNvPr id="129" name="Shape 129"/>
          <p:cNvSpPr>
            <a:spLocks noGrp="1"/>
          </p:cNvSpPr>
          <p:nvPr>
            <p:ph type="body" idx="4294967295"/>
          </p:nvPr>
        </p:nvSpPr>
        <p:spPr>
          <a:xfrm>
            <a:off x="1295400" y="1752600"/>
            <a:ext cx="76200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har char="•"/>
              <a:defRPr sz="2800" u="sng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DOUBLE EXPOSURE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•"/>
              <a:defRPr sz="2800" u="sng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POOR FILM SCREEN CONTACT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•"/>
              <a:defRPr sz="2800" u="sng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DIRTY SCREENS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•"/>
              <a:defRPr sz="2800" u="sng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BACK-SCATTER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•"/>
              <a:defRPr sz="2800" u="sng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CASSETTE UPSIDE-DOWN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•"/>
              <a:defRPr sz="2800" u="sng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BROKEN CASSETTE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•"/>
              <a:defRPr sz="2800" u="sng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IMPROPER USE OF GRID</a:t>
            </a:r>
          </a:p>
          <a:p>
            <a:pPr>
              <a:lnSpc>
                <a:spcPct val="90000"/>
              </a:lnSpc>
              <a:spcBef>
                <a:spcPts val="600"/>
              </a:spcBef>
              <a:buChar char="•"/>
              <a:defRPr sz="2800" u="sng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 IMPROPER EXPOSURE FACTORS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Notebook">
  <a:themeElements>
    <a:clrScheme name="Notebook">
      <a:dk1>
        <a:srgbClr val="000000"/>
      </a:dk1>
      <a:lt1>
        <a:srgbClr val="906D58"/>
      </a:lt1>
      <a:dk2>
        <a:srgbClr val="A7A7A7"/>
      </a:dk2>
      <a:lt2>
        <a:srgbClr val="535353"/>
      </a:lt2>
      <a:accent1>
        <a:srgbClr val="A1BD69"/>
      </a:accent1>
      <a:accent2>
        <a:srgbClr val="3694B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otebook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Note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FDE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otebook">
  <a:themeElements>
    <a:clrScheme name="Noteboo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1BD69"/>
      </a:accent1>
      <a:accent2>
        <a:srgbClr val="3694B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otebook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Note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FDE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1534</Words>
  <Application>Microsoft Office PowerPoint</Application>
  <PresentationFormat>On-screen Show (4:3)</PresentationFormat>
  <Paragraphs>257</Paragraphs>
  <Slides>59</Slides>
  <Notes>1</Notes>
  <HiddenSlides>11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Notebook</vt:lpstr>
      <vt:lpstr>RADIOGRAPHIC ARTIFACTS</vt:lpstr>
      <vt:lpstr>PowerPoint Presentation</vt:lpstr>
      <vt:lpstr>MOTION BLUR</vt:lpstr>
      <vt:lpstr>PowerPoint Presentation</vt:lpstr>
      <vt:lpstr>Improper positioning</vt:lpstr>
      <vt:lpstr>IMPROPER    POSITIONING</vt:lpstr>
      <vt:lpstr> IMPROPER  GOWNING INSTRUCTIONS</vt:lpstr>
      <vt:lpstr>Hair Extensions</vt:lpstr>
      <vt:lpstr> ARTIFACTS RESULTING FROM X-RAY MACHINE AND ANCILLARY EQUIPMENT </vt:lpstr>
      <vt:lpstr>DOUBLE EXPOSURE</vt:lpstr>
      <vt:lpstr>Poor film Screen Contact</vt:lpstr>
      <vt:lpstr>  Cassette Artifacts – dirty screens</vt:lpstr>
      <vt:lpstr>BACKSCATTER OR CASSETTE UPSIDE-DOWN</vt:lpstr>
      <vt:lpstr>BACKSCATTER OR  CASSETTE UPSIDE-DOWN</vt:lpstr>
      <vt:lpstr>         Damaged cassette  CASSETTE- LIGHT LEAK</vt:lpstr>
      <vt:lpstr>GRID CUT-OFF</vt:lpstr>
      <vt:lpstr> OPERATOR   ERRORS  </vt:lpstr>
      <vt:lpstr>DOUBLE EXPOSURE</vt:lpstr>
      <vt:lpstr>PowerPoint Presentation</vt:lpstr>
      <vt:lpstr>Moire pattern</vt:lpstr>
      <vt:lpstr>MOIRE PATTERN</vt:lpstr>
      <vt:lpstr>PowerPoint Presentation</vt:lpstr>
      <vt:lpstr>C)      PROCESSING  AND DARKROOM ARTIFACTS</vt:lpstr>
      <vt:lpstr>PowerPoint Presentation</vt:lpstr>
      <vt:lpstr>GUIDE SHOE MARK</vt:lpstr>
      <vt:lpstr>PowerPoint Presentation</vt:lpstr>
      <vt:lpstr>Pie lines</vt:lpstr>
      <vt:lpstr>PowerPoint Presentation</vt:lpstr>
      <vt:lpstr>ROLLER MARKS</vt:lpstr>
      <vt:lpstr>Dirty Developer Rollers</vt:lpstr>
      <vt:lpstr>Film Handling Artifacts</vt:lpstr>
      <vt:lpstr>Tractor Marks from Film Jam</vt:lpstr>
      <vt:lpstr>   FINGER MARKS </vt:lpstr>
      <vt:lpstr>FINGER MARKS</vt:lpstr>
      <vt:lpstr>STATIC  MARKS</vt:lpstr>
      <vt:lpstr>PowerPoint Presentation</vt:lpstr>
      <vt:lpstr>Tree static marks</vt:lpstr>
      <vt:lpstr>Pin static marks</vt:lpstr>
      <vt:lpstr>PowerPoint Presentation</vt:lpstr>
      <vt:lpstr> EMULSION  PICK-OFF</vt:lpstr>
      <vt:lpstr>WATER STAIN</vt:lpstr>
      <vt:lpstr>WATER STAIN</vt:lpstr>
      <vt:lpstr>PowerPoint Presentation</vt:lpstr>
      <vt:lpstr>PowerPoint Presentation</vt:lpstr>
      <vt:lpstr>Improperly Washed Film</vt:lpstr>
      <vt:lpstr>Exhausted developer</vt:lpstr>
      <vt:lpstr>Film Handling and Storage Artifacts</vt:lpstr>
      <vt:lpstr>HANDLING &amp; STORAGE ARTIFACTS</vt:lpstr>
      <vt:lpstr>FILM FOG</vt:lpstr>
      <vt:lpstr>LIGHT FOG</vt:lpstr>
      <vt:lpstr>LIGHT FOG</vt:lpstr>
      <vt:lpstr>   SCATTER  FOG</vt:lpstr>
      <vt:lpstr>CHEMICAL FOG</vt:lpstr>
      <vt:lpstr>AGE FOG</vt:lpstr>
      <vt:lpstr>STAINS</vt:lpstr>
      <vt:lpstr>MARKS AND DEFECTS</vt:lpstr>
      <vt:lpstr>PowerPoint Presentation</vt:lpstr>
      <vt:lpstr> Crinkle mark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RADIOGRAPHIC ARTIFACTS</dc:title>
  <cp:lastModifiedBy>shwetashendey</cp:lastModifiedBy>
  <cp:revision>2</cp:revision>
  <dcterms:modified xsi:type="dcterms:W3CDTF">2017-04-13T15:50:26Z</dcterms:modified>
</cp:coreProperties>
</file>