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93" r:id="rId2"/>
    <p:sldMasterId id="2147483827" r:id="rId3"/>
    <p:sldMasterId id="2147483858" r:id="rId4"/>
  </p:sldMasterIdLst>
  <p:notesMasterIdLst>
    <p:notesMasterId r:id="rId60"/>
  </p:notesMasterIdLst>
  <p:sldIdLst>
    <p:sldId id="256" r:id="rId5"/>
    <p:sldId id="472" r:id="rId6"/>
    <p:sldId id="490" r:id="rId7"/>
    <p:sldId id="491" r:id="rId8"/>
    <p:sldId id="492" r:id="rId9"/>
    <p:sldId id="473" r:id="rId10"/>
    <p:sldId id="480" r:id="rId11"/>
    <p:sldId id="534" r:id="rId12"/>
    <p:sldId id="535" r:id="rId13"/>
    <p:sldId id="536" r:id="rId14"/>
    <p:sldId id="487" r:id="rId15"/>
    <p:sldId id="489" r:id="rId16"/>
    <p:sldId id="488" r:id="rId17"/>
    <p:sldId id="262" r:id="rId18"/>
    <p:sldId id="496" r:id="rId19"/>
    <p:sldId id="548" r:id="rId20"/>
    <p:sldId id="497" r:id="rId21"/>
    <p:sldId id="499" r:id="rId22"/>
    <p:sldId id="352" r:id="rId23"/>
    <p:sldId id="537" r:id="rId24"/>
    <p:sldId id="538" r:id="rId25"/>
    <p:sldId id="541" r:id="rId26"/>
    <p:sldId id="539" r:id="rId27"/>
    <p:sldId id="540" r:id="rId28"/>
    <p:sldId id="454" r:id="rId29"/>
    <p:sldId id="501" r:id="rId30"/>
    <p:sldId id="502" r:id="rId31"/>
    <p:sldId id="506" r:id="rId32"/>
    <p:sldId id="432" r:id="rId33"/>
    <p:sldId id="449" r:id="rId34"/>
    <p:sldId id="450" r:id="rId35"/>
    <p:sldId id="500" r:id="rId36"/>
    <p:sldId id="353" r:id="rId37"/>
    <p:sldId id="507" r:id="rId38"/>
    <p:sldId id="525" r:id="rId39"/>
    <p:sldId id="526" r:id="rId40"/>
    <p:sldId id="527" r:id="rId41"/>
    <p:sldId id="520" r:id="rId42"/>
    <p:sldId id="350" r:id="rId43"/>
    <p:sldId id="521" r:id="rId44"/>
    <p:sldId id="438" r:id="rId45"/>
    <p:sldId id="533" r:id="rId46"/>
    <p:sldId id="309" r:id="rId47"/>
    <p:sldId id="542" r:id="rId48"/>
    <p:sldId id="546" r:id="rId49"/>
    <p:sldId id="514" r:id="rId50"/>
    <p:sldId id="515" r:id="rId51"/>
    <p:sldId id="305" r:id="rId52"/>
    <p:sldId id="258" r:id="rId53"/>
    <p:sldId id="259" r:id="rId54"/>
    <p:sldId id="260" r:id="rId55"/>
    <p:sldId id="346" r:id="rId56"/>
    <p:sldId id="479" r:id="rId57"/>
    <p:sldId id="532" r:id="rId58"/>
    <p:sldId id="425" r:id="rId5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F25"/>
    <a:srgbClr val="3369E8"/>
    <a:srgbClr val="FF3300"/>
    <a:srgbClr val="009925"/>
    <a:srgbClr val="EEB211"/>
    <a:srgbClr val="FFFF00"/>
    <a:srgbClr val="663300"/>
    <a:srgbClr val="006600"/>
    <a:srgbClr val="99FF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1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E5F5A-69B0-4D38-AA8B-9A6DF9686A52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IN"/>
        </a:p>
      </dgm:t>
    </dgm:pt>
    <dgm:pt modelId="{6B42E27F-919F-47C2-AC15-C8DC2D090311}">
      <dgm:prSet custT="1"/>
      <dgm:spPr/>
      <dgm:t>
        <a:bodyPr/>
        <a:lstStyle/>
        <a:p>
          <a:pPr rtl="0"/>
          <a:r>
            <a:rPr lang="en-US" sz="2800" dirty="0" err="1" smtClean="0"/>
            <a:t>Ischaemia</a:t>
          </a:r>
          <a:r>
            <a:rPr lang="en-US" sz="1100" dirty="0" smtClean="0"/>
            <a:t> </a:t>
          </a:r>
          <a:endParaRPr lang="en-IN" sz="1100" dirty="0"/>
        </a:p>
      </dgm:t>
    </dgm:pt>
    <dgm:pt modelId="{EBAD7ABF-0E80-4286-8300-37B807A9E9DD}" type="parTrans" cxnId="{7C8F2F71-D281-4046-A28A-7CD2FE67A20E}">
      <dgm:prSet/>
      <dgm:spPr/>
      <dgm:t>
        <a:bodyPr/>
        <a:lstStyle/>
        <a:p>
          <a:endParaRPr lang="en-IN"/>
        </a:p>
      </dgm:t>
    </dgm:pt>
    <dgm:pt modelId="{0E737935-F3EA-4352-8711-AFD292EC094C}" type="sibTrans" cxnId="{7C8F2F71-D281-4046-A28A-7CD2FE67A20E}">
      <dgm:prSet/>
      <dgm:spPr/>
      <dgm:t>
        <a:bodyPr/>
        <a:lstStyle/>
        <a:p>
          <a:endParaRPr lang="en-IN"/>
        </a:p>
      </dgm:t>
    </dgm:pt>
    <dgm:pt modelId="{F643369C-6895-4826-BBD1-32A412A49393}">
      <dgm:prSet custT="1"/>
      <dgm:spPr/>
      <dgm:t>
        <a:bodyPr/>
        <a:lstStyle/>
        <a:p>
          <a:pPr rtl="0"/>
          <a:r>
            <a:rPr lang="en-US" sz="2400" dirty="0" smtClean="0"/>
            <a:t>Death of</a:t>
          </a:r>
        </a:p>
        <a:p>
          <a:pPr rtl="0"/>
          <a:r>
            <a:rPr lang="en-US" sz="2400" dirty="0" err="1" smtClean="0"/>
            <a:t>haemopoietic</a:t>
          </a:r>
          <a:r>
            <a:rPr lang="en-US" sz="2400" dirty="0" smtClean="0"/>
            <a:t> tissue -(6-12 hrs )</a:t>
          </a:r>
        </a:p>
        <a:p>
          <a:pPr rtl="0"/>
          <a:r>
            <a:rPr lang="en-US" sz="1700" dirty="0" smtClean="0"/>
            <a:t> </a:t>
          </a:r>
          <a:endParaRPr lang="en-IN" sz="1700" dirty="0"/>
        </a:p>
      </dgm:t>
    </dgm:pt>
    <dgm:pt modelId="{A08ACF92-BC7A-4C1B-BDCC-2E09BDE8C1DC}" type="parTrans" cxnId="{9533DF6A-CA3C-4FDB-93F2-8E15ECB53123}">
      <dgm:prSet/>
      <dgm:spPr/>
      <dgm:t>
        <a:bodyPr/>
        <a:lstStyle/>
        <a:p>
          <a:endParaRPr lang="en-IN"/>
        </a:p>
      </dgm:t>
    </dgm:pt>
    <dgm:pt modelId="{8765C061-FA43-4746-8CD8-4C824EF256B6}" type="sibTrans" cxnId="{9533DF6A-CA3C-4FDB-93F2-8E15ECB53123}">
      <dgm:prSet/>
      <dgm:spPr/>
      <dgm:t>
        <a:bodyPr/>
        <a:lstStyle/>
        <a:p>
          <a:endParaRPr lang="en-IN"/>
        </a:p>
      </dgm:t>
    </dgm:pt>
    <dgm:pt modelId="{B26F0DE6-A970-456F-AC98-900E1D8BA56A}">
      <dgm:prSet custT="1"/>
      <dgm:spPr/>
      <dgm:t>
        <a:bodyPr/>
        <a:lstStyle/>
        <a:p>
          <a:pPr rtl="0"/>
          <a:r>
            <a:rPr lang="en-US" sz="2400" dirty="0" smtClean="0"/>
            <a:t>Marrow Fat</a:t>
          </a:r>
        </a:p>
        <a:p>
          <a:pPr rtl="0"/>
          <a:r>
            <a:rPr lang="en-US" sz="2400" dirty="0" smtClean="0"/>
            <a:t>(2-5 days)</a:t>
          </a:r>
          <a:endParaRPr lang="en-IN" sz="2400" dirty="0"/>
        </a:p>
      </dgm:t>
    </dgm:pt>
    <dgm:pt modelId="{7BCFF4EC-6DC4-4DFB-A429-D7A4C2D3D1A6}" type="parTrans" cxnId="{F95658A2-A36A-49F6-AC0B-4790FC49452A}">
      <dgm:prSet/>
      <dgm:spPr/>
      <dgm:t>
        <a:bodyPr/>
        <a:lstStyle/>
        <a:p>
          <a:endParaRPr lang="en-IN"/>
        </a:p>
      </dgm:t>
    </dgm:pt>
    <dgm:pt modelId="{66274255-2811-4E40-9DAF-2EE0233F08A7}" type="sibTrans" cxnId="{F95658A2-A36A-49F6-AC0B-4790FC49452A}">
      <dgm:prSet/>
      <dgm:spPr/>
      <dgm:t>
        <a:bodyPr/>
        <a:lstStyle/>
        <a:p>
          <a:endParaRPr lang="en-IN"/>
        </a:p>
      </dgm:t>
    </dgm:pt>
    <dgm:pt modelId="{8ED019A9-A5B7-4DE0-89CC-B5CA0C6078ED}">
      <dgm:prSet custT="1"/>
      <dgm:spPr/>
      <dgm:t>
        <a:bodyPr/>
        <a:lstStyle/>
        <a:p>
          <a:pPr rtl="0"/>
          <a:r>
            <a:rPr lang="en-US" sz="2400" b="0" dirty="0" smtClean="0"/>
            <a:t>Death of Bone Cells ( </a:t>
          </a:r>
          <a:r>
            <a:rPr lang="en-US" sz="2400" b="0" dirty="0" err="1" smtClean="0"/>
            <a:t>Osteoclast</a:t>
          </a:r>
          <a:r>
            <a:rPr lang="en-US" sz="2400" b="0" dirty="0" smtClean="0"/>
            <a:t>, </a:t>
          </a:r>
          <a:r>
            <a:rPr lang="en-US" sz="2400" b="0" dirty="0" err="1" smtClean="0"/>
            <a:t>Osteoblast</a:t>
          </a:r>
          <a:r>
            <a:rPr lang="en-US" sz="2400" b="0" dirty="0" smtClean="0"/>
            <a:t> &amp; </a:t>
          </a:r>
          <a:r>
            <a:rPr lang="en-US" sz="2400" b="0" dirty="0" err="1" smtClean="0"/>
            <a:t>Osteocytes</a:t>
          </a:r>
          <a:r>
            <a:rPr lang="en-US" sz="2400" b="0" dirty="0" smtClean="0"/>
            <a:t>)</a:t>
          </a:r>
        </a:p>
        <a:p>
          <a:pPr rtl="0"/>
          <a:r>
            <a:rPr lang="en-US" sz="2400" b="0" dirty="0" smtClean="0"/>
            <a:t>(12- 48hrs)</a:t>
          </a:r>
        </a:p>
      </dgm:t>
    </dgm:pt>
    <dgm:pt modelId="{1906194B-4CF3-4DDD-9FBC-BEFB9DF3C93A}" type="parTrans" cxnId="{6D158F40-8436-4F7D-99B2-C779D050ACF6}">
      <dgm:prSet/>
      <dgm:spPr/>
      <dgm:t>
        <a:bodyPr/>
        <a:lstStyle/>
        <a:p>
          <a:endParaRPr lang="en-IN"/>
        </a:p>
      </dgm:t>
    </dgm:pt>
    <dgm:pt modelId="{855F0A08-1CEF-4A2E-B651-40B8F3914B80}" type="sibTrans" cxnId="{6D158F40-8436-4F7D-99B2-C779D050ACF6}">
      <dgm:prSet/>
      <dgm:spPr/>
      <dgm:t>
        <a:bodyPr/>
        <a:lstStyle/>
        <a:p>
          <a:endParaRPr lang="en-IN"/>
        </a:p>
      </dgm:t>
    </dgm:pt>
    <dgm:pt modelId="{95C390D1-01FA-451E-89B1-459442DF5B1D}" type="pres">
      <dgm:prSet presAssocID="{8DEE5F5A-69B0-4D38-AA8B-9A6DF9686A5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14288F4-1ED4-4EE3-B2FC-CEFD7B9EF211}" type="pres">
      <dgm:prSet presAssocID="{6B42E27F-919F-47C2-AC15-C8DC2D090311}" presName="node" presStyleLbl="node1" presStyleIdx="0" presStyleCnt="4" custScaleX="1954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E07A4D-85F7-4ECF-8332-16C6F7190244}" type="pres">
      <dgm:prSet presAssocID="{0E737935-F3EA-4352-8711-AFD292EC094C}" presName="sibTrans" presStyleLbl="sibTrans2D1" presStyleIdx="0" presStyleCnt="3"/>
      <dgm:spPr/>
      <dgm:t>
        <a:bodyPr/>
        <a:lstStyle/>
        <a:p>
          <a:endParaRPr lang="en-IN"/>
        </a:p>
      </dgm:t>
    </dgm:pt>
    <dgm:pt modelId="{22449DBD-FE2B-4DBF-BE2C-EFF6336AB047}" type="pres">
      <dgm:prSet presAssocID="{0E737935-F3EA-4352-8711-AFD292EC094C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CA83A5D3-22DB-4D41-8535-65884FFC3292}" type="pres">
      <dgm:prSet presAssocID="{F643369C-6895-4826-BBD1-32A412A49393}" presName="node" presStyleLbl="node1" presStyleIdx="1" presStyleCnt="4" custScaleX="239785" custScaleY="1465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6D798E-3A47-4CE6-B487-936F3B13CC17}" type="pres">
      <dgm:prSet presAssocID="{8765C061-FA43-4746-8CD8-4C824EF256B6}" presName="sibTrans" presStyleLbl="sibTrans2D1" presStyleIdx="1" presStyleCnt="3"/>
      <dgm:spPr/>
      <dgm:t>
        <a:bodyPr/>
        <a:lstStyle/>
        <a:p>
          <a:endParaRPr lang="en-IN"/>
        </a:p>
      </dgm:t>
    </dgm:pt>
    <dgm:pt modelId="{28311E82-A127-4778-9098-00AF6D87EFB9}" type="pres">
      <dgm:prSet presAssocID="{8765C061-FA43-4746-8CD8-4C824EF256B6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D6BD96AF-8663-44E1-AE81-1CAF7370CAD8}" type="pres">
      <dgm:prSet presAssocID="{8ED019A9-A5B7-4DE0-89CC-B5CA0C6078ED}" presName="node" presStyleLbl="node1" presStyleIdx="2" presStyleCnt="4" custScaleX="239785" custScaleY="148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688A91-35E9-434E-BAC1-C89B2556D4D0}" type="pres">
      <dgm:prSet presAssocID="{855F0A08-1CEF-4A2E-B651-40B8F3914B80}" presName="sibTrans" presStyleLbl="sibTrans2D1" presStyleIdx="2" presStyleCnt="3"/>
      <dgm:spPr/>
      <dgm:t>
        <a:bodyPr/>
        <a:lstStyle/>
        <a:p>
          <a:endParaRPr lang="en-IN"/>
        </a:p>
      </dgm:t>
    </dgm:pt>
    <dgm:pt modelId="{DC84C510-C29B-4A93-8C68-4F591CF586B8}" type="pres">
      <dgm:prSet presAssocID="{855F0A08-1CEF-4A2E-B651-40B8F3914B80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A96B8AD1-BFB4-4B7D-98A1-578D2089EB47}" type="pres">
      <dgm:prSet presAssocID="{B26F0DE6-A970-456F-AC98-900E1D8BA5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618A4BB-C5BA-4A76-B230-AE79CAC131A0}" type="presOf" srcId="{855F0A08-1CEF-4A2E-B651-40B8F3914B80}" destId="{DD688A91-35E9-434E-BAC1-C89B2556D4D0}" srcOrd="0" destOrd="0" presId="urn:microsoft.com/office/officeart/2005/8/layout/process2"/>
    <dgm:cxn modelId="{C9DD7F4C-DB17-4CFC-BB38-7DFC337B670B}" type="presOf" srcId="{8ED019A9-A5B7-4DE0-89CC-B5CA0C6078ED}" destId="{D6BD96AF-8663-44E1-AE81-1CAF7370CAD8}" srcOrd="0" destOrd="0" presId="urn:microsoft.com/office/officeart/2005/8/layout/process2"/>
    <dgm:cxn modelId="{9533DF6A-CA3C-4FDB-93F2-8E15ECB53123}" srcId="{8DEE5F5A-69B0-4D38-AA8B-9A6DF9686A52}" destId="{F643369C-6895-4826-BBD1-32A412A49393}" srcOrd="1" destOrd="0" parTransId="{A08ACF92-BC7A-4C1B-BDCC-2E09BDE8C1DC}" sibTransId="{8765C061-FA43-4746-8CD8-4C824EF256B6}"/>
    <dgm:cxn modelId="{CF9C0467-2471-4B67-BBC5-0DB387381820}" type="presOf" srcId="{0E737935-F3EA-4352-8711-AFD292EC094C}" destId="{DEE07A4D-85F7-4ECF-8332-16C6F7190244}" srcOrd="0" destOrd="0" presId="urn:microsoft.com/office/officeart/2005/8/layout/process2"/>
    <dgm:cxn modelId="{378FC73F-DA54-4937-AA80-A6BFC8AA5C15}" type="presOf" srcId="{855F0A08-1CEF-4A2E-B651-40B8F3914B80}" destId="{DC84C510-C29B-4A93-8C68-4F591CF586B8}" srcOrd="1" destOrd="0" presId="urn:microsoft.com/office/officeart/2005/8/layout/process2"/>
    <dgm:cxn modelId="{F95658A2-A36A-49F6-AC0B-4790FC49452A}" srcId="{8DEE5F5A-69B0-4D38-AA8B-9A6DF9686A52}" destId="{B26F0DE6-A970-456F-AC98-900E1D8BA56A}" srcOrd="3" destOrd="0" parTransId="{7BCFF4EC-6DC4-4DFB-A429-D7A4C2D3D1A6}" sibTransId="{66274255-2811-4E40-9DAF-2EE0233F08A7}"/>
    <dgm:cxn modelId="{37689179-A2F2-42D4-AFD8-BCB50BE9BEA0}" type="presOf" srcId="{0E737935-F3EA-4352-8711-AFD292EC094C}" destId="{22449DBD-FE2B-4DBF-BE2C-EFF6336AB047}" srcOrd="1" destOrd="0" presId="urn:microsoft.com/office/officeart/2005/8/layout/process2"/>
    <dgm:cxn modelId="{6D158F40-8436-4F7D-99B2-C779D050ACF6}" srcId="{8DEE5F5A-69B0-4D38-AA8B-9A6DF9686A52}" destId="{8ED019A9-A5B7-4DE0-89CC-B5CA0C6078ED}" srcOrd="2" destOrd="0" parTransId="{1906194B-4CF3-4DDD-9FBC-BEFB9DF3C93A}" sibTransId="{855F0A08-1CEF-4A2E-B651-40B8F3914B80}"/>
    <dgm:cxn modelId="{749A43A8-C187-4992-BFEB-536C14C017D4}" type="presOf" srcId="{B26F0DE6-A970-456F-AC98-900E1D8BA56A}" destId="{A96B8AD1-BFB4-4B7D-98A1-578D2089EB47}" srcOrd="0" destOrd="0" presId="urn:microsoft.com/office/officeart/2005/8/layout/process2"/>
    <dgm:cxn modelId="{607324BC-B0D5-4C1F-B2F9-1BB2CAE84363}" type="presOf" srcId="{8765C061-FA43-4746-8CD8-4C824EF256B6}" destId="{586D798E-3A47-4CE6-B487-936F3B13CC17}" srcOrd="0" destOrd="0" presId="urn:microsoft.com/office/officeart/2005/8/layout/process2"/>
    <dgm:cxn modelId="{30E9B058-C504-4227-8F6A-3F0019CAA2D3}" type="presOf" srcId="{8DEE5F5A-69B0-4D38-AA8B-9A6DF9686A52}" destId="{95C390D1-01FA-451E-89B1-459442DF5B1D}" srcOrd="0" destOrd="0" presId="urn:microsoft.com/office/officeart/2005/8/layout/process2"/>
    <dgm:cxn modelId="{7C8F2F71-D281-4046-A28A-7CD2FE67A20E}" srcId="{8DEE5F5A-69B0-4D38-AA8B-9A6DF9686A52}" destId="{6B42E27F-919F-47C2-AC15-C8DC2D090311}" srcOrd="0" destOrd="0" parTransId="{EBAD7ABF-0E80-4286-8300-37B807A9E9DD}" sibTransId="{0E737935-F3EA-4352-8711-AFD292EC094C}"/>
    <dgm:cxn modelId="{E3DA653D-4AB7-4264-B87B-BA9626AD9439}" type="presOf" srcId="{6B42E27F-919F-47C2-AC15-C8DC2D090311}" destId="{414288F4-1ED4-4EE3-B2FC-CEFD7B9EF211}" srcOrd="0" destOrd="0" presId="urn:microsoft.com/office/officeart/2005/8/layout/process2"/>
    <dgm:cxn modelId="{5CA27692-313A-4D51-A70F-821CD8B7B160}" type="presOf" srcId="{8765C061-FA43-4746-8CD8-4C824EF256B6}" destId="{28311E82-A127-4778-9098-00AF6D87EFB9}" srcOrd="1" destOrd="0" presId="urn:microsoft.com/office/officeart/2005/8/layout/process2"/>
    <dgm:cxn modelId="{33F7268A-2C87-460B-B788-E3B18283E8AF}" type="presOf" srcId="{F643369C-6895-4826-BBD1-32A412A49393}" destId="{CA83A5D3-22DB-4D41-8535-65884FFC3292}" srcOrd="0" destOrd="0" presId="urn:microsoft.com/office/officeart/2005/8/layout/process2"/>
    <dgm:cxn modelId="{CC73F9F1-B839-4CC2-A275-964191F068FC}" type="presParOf" srcId="{95C390D1-01FA-451E-89B1-459442DF5B1D}" destId="{414288F4-1ED4-4EE3-B2FC-CEFD7B9EF211}" srcOrd="0" destOrd="0" presId="urn:microsoft.com/office/officeart/2005/8/layout/process2"/>
    <dgm:cxn modelId="{EBE6F5C4-6045-4184-B089-A2836B39B443}" type="presParOf" srcId="{95C390D1-01FA-451E-89B1-459442DF5B1D}" destId="{DEE07A4D-85F7-4ECF-8332-16C6F7190244}" srcOrd="1" destOrd="0" presId="urn:microsoft.com/office/officeart/2005/8/layout/process2"/>
    <dgm:cxn modelId="{CE411AA3-DC03-4279-9A3B-097059DCB615}" type="presParOf" srcId="{DEE07A4D-85F7-4ECF-8332-16C6F7190244}" destId="{22449DBD-FE2B-4DBF-BE2C-EFF6336AB047}" srcOrd="0" destOrd="0" presId="urn:microsoft.com/office/officeart/2005/8/layout/process2"/>
    <dgm:cxn modelId="{68296A0F-75AD-4204-B542-925E94241CBA}" type="presParOf" srcId="{95C390D1-01FA-451E-89B1-459442DF5B1D}" destId="{CA83A5D3-22DB-4D41-8535-65884FFC3292}" srcOrd="2" destOrd="0" presId="urn:microsoft.com/office/officeart/2005/8/layout/process2"/>
    <dgm:cxn modelId="{4741AA8B-56A7-47FE-AF81-EF52847FD981}" type="presParOf" srcId="{95C390D1-01FA-451E-89B1-459442DF5B1D}" destId="{586D798E-3A47-4CE6-B487-936F3B13CC17}" srcOrd="3" destOrd="0" presId="urn:microsoft.com/office/officeart/2005/8/layout/process2"/>
    <dgm:cxn modelId="{8840680A-64AF-4DE4-9B0F-36345B458C71}" type="presParOf" srcId="{586D798E-3A47-4CE6-B487-936F3B13CC17}" destId="{28311E82-A127-4778-9098-00AF6D87EFB9}" srcOrd="0" destOrd="0" presId="urn:microsoft.com/office/officeart/2005/8/layout/process2"/>
    <dgm:cxn modelId="{27A3075F-B0B6-4456-8082-0DE79423D491}" type="presParOf" srcId="{95C390D1-01FA-451E-89B1-459442DF5B1D}" destId="{D6BD96AF-8663-44E1-AE81-1CAF7370CAD8}" srcOrd="4" destOrd="0" presId="urn:microsoft.com/office/officeart/2005/8/layout/process2"/>
    <dgm:cxn modelId="{50C2A03E-B287-4EA8-8739-6FC586324A2D}" type="presParOf" srcId="{95C390D1-01FA-451E-89B1-459442DF5B1D}" destId="{DD688A91-35E9-434E-BAC1-C89B2556D4D0}" srcOrd="5" destOrd="0" presId="urn:microsoft.com/office/officeart/2005/8/layout/process2"/>
    <dgm:cxn modelId="{5EC63AAB-8BEE-4F50-A5BD-F793E2556514}" type="presParOf" srcId="{DD688A91-35E9-434E-BAC1-C89B2556D4D0}" destId="{DC84C510-C29B-4A93-8C68-4F591CF586B8}" srcOrd="0" destOrd="0" presId="urn:microsoft.com/office/officeart/2005/8/layout/process2"/>
    <dgm:cxn modelId="{43E11F73-C94E-4F07-B449-7AB45259726B}" type="presParOf" srcId="{95C390D1-01FA-451E-89B1-459442DF5B1D}" destId="{A96B8AD1-BFB4-4B7D-98A1-578D2089EB4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88F4-1ED4-4EE3-B2FC-CEFD7B9EF211}">
      <dsp:nvSpPr>
        <dsp:cNvPr id="0" name=""/>
        <dsp:cNvSpPr/>
      </dsp:nvSpPr>
      <dsp:spPr>
        <a:xfrm>
          <a:off x="864678" y="3990"/>
          <a:ext cx="6957443" cy="889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Ischaemia</a:t>
          </a:r>
          <a:r>
            <a:rPr lang="en-US" sz="1100" kern="1200" dirty="0" smtClean="0"/>
            <a:t> </a:t>
          </a:r>
          <a:endParaRPr lang="en-IN" sz="1100" kern="1200" dirty="0"/>
        </a:p>
      </dsp:txBody>
      <dsp:txXfrm>
        <a:off x="890739" y="30051"/>
        <a:ext cx="6905321" cy="837676"/>
      </dsp:txXfrm>
    </dsp:sp>
    <dsp:sp modelId="{DEE07A4D-85F7-4ECF-8332-16C6F7190244}">
      <dsp:nvSpPr>
        <dsp:cNvPr id="0" name=""/>
        <dsp:cNvSpPr/>
      </dsp:nvSpPr>
      <dsp:spPr>
        <a:xfrm rot="5400000">
          <a:off x="4176562" y="916034"/>
          <a:ext cx="333674" cy="400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-5400000">
        <a:off x="4223277" y="949401"/>
        <a:ext cx="240245" cy="233572"/>
      </dsp:txXfrm>
    </dsp:sp>
    <dsp:sp modelId="{CA83A5D3-22DB-4D41-8535-65884FFC3292}">
      <dsp:nvSpPr>
        <dsp:cNvPr id="0" name=""/>
        <dsp:cNvSpPr/>
      </dsp:nvSpPr>
      <dsp:spPr>
        <a:xfrm>
          <a:off x="76191" y="1338688"/>
          <a:ext cx="8534416" cy="1304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Death of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haemopoietic</a:t>
          </a:r>
          <a:r>
            <a:rPr lang="en-US" sz="2400" kern="1200" dirty="0" smtClean="0"/>
            <a:t> tissue -(6-12 hrs )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endParaRPr lang="en-IN" sz="1700" kern="1200" dirty="0"/>
        </a:p>
      </dsp:txBody>
      <dsp:txXfrm>
        <a:off x="114396" y="1376893"/>
        <a:ext cx="8458006" cy="1227990"/>
      </dsp:txXfrm>
    </dsp:sp>
    <dsp:sp modelId="{586D798E-3A47-4CE6-B487-936F3B13CC17}">
      <dsp:nvSpPr>
        <dsp:cNvPr id="0" name=""/>
        <dsp:cNvSpPr/>
      </dsp:nvSpPr>
      <dsp:spPr>
        <a:xfrm rot="5400000">
          <a:off x="4176562" y="2665334"/>
          <a:ext cx="333674" cy="400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-5400000">
        <a:off x="4223277" y="2698701"/>
        <a:ext cx="240245" cy="233572"/>
      </dsp:txXfrm>
    </dsp:sp>
    <dsp:sp modelId="{D6BD96AF-8663-44E1-AE81-1CAF7370CAD8}">
      <dsp:nvSpPr>
        <dsp:cNvPr id="0" name=""/>
        <dsp:cNvSpPr/>
      </dsp:nvSpPr>
      <dsp:spPr>
        <a:xfrm>
          <a:off x="76191" y="3087988"/>
          <a:ext cx="8534416" cy="131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Death of Bone Cells ( </a:t>
          </a:r>
          <a:r>
            <a:rPr lang="en-US" sz="2400" b="0" kern="1200" dirty="0" err="1" smtClean="0"/>
            <a:t>Osteoclast</a:t>
          </a:r>
          <a:r>
            <a:rPr lang="en-US" sz="2400" b="0" kern="1200" dirty="0" smtClean="0"/>
            <a:t>, </a:t>
          </a:r>
          <a:r>
            <a:rPr lang="en-US" sz="2400" b="0" kern="1200" dirty="0" err="1" smtClean="0"/>
            <a:t>Osteoblast</a:t>
          </a:r>
          <a:r>
            <a:rPr lang="en-US" sz="2400" b="0" kern="1200" dirty="0" smtClean="0"/>
            <a:t> &amp; </a:t>
          </a:r>
          <a:r>
            <a:rPr lang="en-US" sz="2400" b="0" kern="1200" dirty="0" err="1" smtClean="0"/>
            <a:t>Osteocytes</a:t>
          </a:r>
          <a:r>
            <a:rPr lang="en-US" sz="2400" b="0" kern="1200" dirty="0" smtClean="0"/>
            <a:t>)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(12- 48hrs)</a:t>
          </a:r>
        </a:p>
      </dsp:txBody>
      <dsp:txXfrm>
        <a:off x="114808" y="3126605"/>
        <a:ext cx="8457182" cy="1241252"/>
      </dsp:txXfrm>
    </dsp:sp>
    <dsp:sp modelId="{DD688A91-35E9-434E-BAC1-C89B2556D4D0}">
      <dsp:nvSpPr>
        <dsp:cNvPr id="0" name=""/>
        <dsp:cNvSpPr/>
      </dsp:nvSpPr>
      <dsp:spPr>
        <a:xfrm rot="5400000">
          <a:off x="4176562" y="4428719"/>
          <a:ext cx="333674" cy="400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-5400000">
        <a:off x="4223277" y="4462086"/>
        <a:ext cx="240245" cy="233572"/>
      </dsp:txXfrm>
    </dsp:sp>
    <dsp:sp modelId="{A96B8AD1-BFB4-4B7D-98A1-578D2089EB47}">
      <dsp:nvSpPr>
        <dsp:cNvPr id="0" name=""/>
        <dsp:cNvSpPr/>
      </dsp:nvSpPr>
      <dsp:spPr>
        <a:xfrm>
          <a:off x="2563802" y="4851373"/>
          <a:ext cx="3559195" cy="889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Marrow Fat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(2-5 days)</a:t>
          </a:r>
          <a:endParaRPr lang="en-IN" sz="2400" kern="1200" dirty="0"/>
        </a:p>
      </dsp:txBody>
      <dsp:txXfrm>
        <a:off x="2589863" y="4877434"/>
        <a:ext cx="3507073" cy="837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A3D0AAD-B306-4E54-9579-95167A6D9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1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2EC9-FD10-46D8-A7C2-4DB39CF7C0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D0AAD-B306-4E54-9579-95167A6D93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33C04-5834-4383-AD5E-EE39F89A899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86C7B-08AD-4D15-A8EB-0A7CEA888BF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delicate, sclerotic, </a:t>
            </a:r>
            <a:r>
              <a:rPr lang="en-US" dirty="0" err="1" smtClean="0"/>
              <a:t>raylike</a:t>
            </a:r>
            <a:r>
              <a:rPr lang="en-US" dirty="0" smtClean="0"/>
              <a:t> </a:t>
            </a:r>
            <a:r>
              <a:rPr lang="en-US" dirty="0" err="1" smtClean="0"/>
              <a:t>branchings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emanating in a radial fashion from the </a:t>
            </a:r>
          </a:p>
          <a:p>
            <a:pPr eaLnBrk="1" hangingPunct="1"/>
            <a:r>
              <a:rPr lang="en-US" dirty="0" smtClean="0"/>
              <a:t>central dense band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Axial computed tomography scan in a patient with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avascular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necrosis. This image shows joint space narrowing,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juxta-articular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sclerosis, and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osteophyte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formation (degenerative joint disease) around the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anteromedial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posterolateral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aspects of the right hip.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D0AAD-B306-4E54-9579-95167A6D936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06EE0-EA42-42E1-B97C-3A2EB025D9E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Axial CT scan of a patient with avascular necrosis of the femoral head (same patient as Images 8-12) shows clumping and distortion of the central trabeculae representing the asterisk sign (arrowhead) and an adjacent low-density region (arrow) representing the reparative zone.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Bilaterally reduced joint space with remodelled femoral heads showing areas of sclerosis.  Partial collapse of the femoral heads.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D0AAD-B306-4E54-9579-95167A6D936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0A2B-BA77-4CFB-A1B0-D35AF0E9A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89FBD-50C9-49E7-8E34-5E4E2B15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DB6B-AB7C-468A-BF1F-DA871148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D7C7-D19D-48D9-8484-1BFEDFFBF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973F-A9AA-4116-BACC-ED0355547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4684-A3A6-42C1-A849-096A5547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82E0-7818-4C18-91EB-0D3F36621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14A0-714B-4465-8987-676CE614D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E379-EDCC-4715-86A9-0191B8647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1A65-6BD1-4063-919C-42A88AB6D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19150"/>
            <a:ext cx="5791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BE73-ABAF-4C83-85AD-21482806A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9514-2709-487F-AC32-15F9E230C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ABB6-D46A-46C3-A9E6-E88650F1567D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6071-C508-4605-8ACD-75EEAD1C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1589-795A-4B04-BC8D-EA877FD3DDEC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714F-58F6-4597-A2D7-9C67EC6B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436D-3C02-49BF-AED9-F01E1349FB9C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65C9-B978-437D-848D-37857D67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D850-6DA1-4B88-A58C-9C19F8731188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B3F0-0403-4E6C-93AE-98EFD8516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A3F0-A835-4F46-B3BF-D831C7E31B62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6085-1F5A-4EC6-942C-2ED48B1EB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45E9-F7A8-40B3-BBA7-4D6BC97D3CFA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D0AF-3F99-41D5-8AD1-21B8EA78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058D-B6FA-4F9B-942B-9C29DA31CA25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5AB6-0518-4F50-A6A4-1C80B17DD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986-89FD-4CBD-818E-0D848B67B52E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C2FF-DC5A-4577-889B-2F23C7F2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8A54-553A-4276-89CA-DEC355AF01E3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5275-0A98-4603-B1ED-D092EAB06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6E16-2838-4786-AE50-E424E100EA4E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0CD2-E232-470C-A1D7-94BAEE46B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73ED-3D56-4097-A72E-C1F9AB97F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0CC1-CDDC-41DD-8D57-5E65FF728C99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84B3-102E-44F3-8E7B-B9B40706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3B99-8DC1-4569-A677-68BB8BFD7309}" type="datetime1">
              <a:rPr lang="en-US" smtClean="0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2C53-6FDD-4340-94EA-77511C9F1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15F4-15B7-458C-9708-8D1E215D4D00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AE2-70B1-4BA1-A5A0-EFB526123C14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E333-B377-4E1E-90FE-71213085B215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5641-039E-454B-8B1F-5419FA918B4D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D112-EBCB-4F00-8FC5-FAEDCEBEA2F8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D90B-EE29-42A6-9FF6-0C9B64E7FD6A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8882-5CC8-464C-AA8F-ABC03204F86A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6084-041C-4137-89C3-18101BF2C52B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1205-DCC4-4A5E-82C9-A27CABC4F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3E43-AAD2-4B27-9699-E2DAE02666DE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CB1D-04AD-4CAF-8CC8-C936D08C50C4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694F-F6C2-4475-B87F-A49C1ECD4594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3B99-8DC1-4569-A677-68BB8BFD7309}" type="datetime1">
              <a:rPr lang="en-US" smtClean="0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2C53-6FDD-4340-94EA-77511C9F1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81200" y="819150"/>
            <a:ext cx="5791200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72BB-1137-4B8A-B1CB-B2B1A4BE082B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6AADA-E573-489D-88AF-6830959AE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F3EF-008B-48B5-8796-F797D834E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30E41-1FA8-4DD1-9A52-3342F7774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686A-1470-4311-9CE1-0F9D8B4A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DA3E-A738-4273-8652-828C5440C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FC5C-100F-4776-B406-678517983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6D0B-7485-487F-9B73-D4AF5A646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C8AC-8A67-4E34-ABF8-A4FD1B10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870B-B228-4D06-BBB5-8C196325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E41D-2F79-454B-ADC2-7A5F0E9D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F346-BFD7-4DFB-94C9-1FA513CAB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C3ECB-2546-446C-AA4F-F8F0F6A7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C2BAB-C43E-4B06-A627-C6E4AC2FC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A0FA-5FEF-4880-8BFF-B43080D6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BB61-98F5-44E3-8A49-C101D7E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F168-E30B-476B-AC28-58EB853D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53F9-D096-492C-A679-8DB9E050A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6C22-EB8F-4C5A-A090-2E32DB7F2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F62F-45C9-4B00-BF41-FEA78DE6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D8CFF-7A21-4AB0-8826-3CDE4369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2F2D-B8F8-43FC-BE87-0B63E2A3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19150"/>
            <a:ext cx="5791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0445-14B1-4E72-9614-44C93B403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8798-D6D1-42A9-929C-4C292E460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1F0C-B8FD-45E4-85F9-E91EDB33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B2E90-FFB7-44C2-8D19-50DC305CB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B231D6E-0CE9-4FDD-B369-25FC2625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F9CF2-88DB-4FE1-92F6-167E713A93D4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0D326-3B50-4075-8393-0049C1CD6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2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A4DB14-3521-409B-B4F4-AC48422641DD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10D9D3-0C87-4D72-90B3-5C29D57B9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2E376C7-8029-400D-9D01-BBA001EF0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adiopaedia.org/articles/crescent-sign-of-avascular-necrosis-1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ln w="12700">
            <a:solidFill>
              <a:srgbClr val="99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9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AVASCULAR NECROSIS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5334000"/>
            <a:ext cx="510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Dr. Rajesh </a:t>
            </a:r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Pattanaik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 dept of </a:t>
            </a:r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Radiodiagnosis</a:t>
            </a:r>
            <a:endParaRPr lang="en-US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 descr="images[1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3200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4 ZONES IN AVN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2000" b="1"/>
              <a:t>A-ARTICULAR CARTILAGE</a:t>
            </a:r>
          </a:p>
          <a:p>
            <a:r>
              <a:rPr lang="en-US" sz="2000" b="1"/>
              <a:t>B-ZONE OF ISCHAMIA</a:t>
            </a:r>
          </a:p>
          <a:p>
            <a:r>
              <a:rPr lang="en-US" sz="2000" b="1"/>
              <a:t>C–REPARATIVE ZONE</a:t>
            </a:r>
          </a:p>
          <a:p>
            <a:r>
              <a:rPr lang="en-US" sz="2000" b="1"/>
              <a:t>D-NORMAL</a:t>
            </a:r>
            <a:r>
              <a:rPr lang="en-US" b="1"/>
              <a:t> </a:t>
            </a:r>
            <a:r>
              <a:rPr lang="en-US" sz="2000" b="1"/>
              <a:t>BONE</a:t>
            </a:r>
          </a:p>
        </p:txBody>
      </p:sp>
      <p:pic>
        <p:nvPicPr>
          <p:cNvPr id="37895" name="Content Placeholder 3" descr="xx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1447800"/>
            <a:ext cx="5257800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>Vascular insufficiency to bone is of 3 types</a:t>
            </a:r>
            <a:endParaRPr lang="en-IN" sz="3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1.Interruption to the flow of blood-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		</a:t>
            </a:r>
            <a:r>
              <a:rPr lang="en-US" sz="2800" dirty="0" smtClean="0"/>
              <a:t>tearing of blood vessels –Trauma *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2.Emboli or </a:t>
            </a:r>
            <a:r>
              <a:rPr lang="en-US" dirty="0" err="1" smtClean="0">
                <a:solidFill>
                  <a:srgbClr val="0070C0"/>
                </a:solidFill>
              </a:rPr>
              <a:t>sludging</a:t>
            </a:r>
            <a:r>
              <a:rPr lang="en-US" dirty="0" smtClean="0">
                <a:solidFill>
                  <a:srgbClr val="0070C0"/>
                </a:solidFill>
              </a:rPr>
              <a:t> – by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		</a:t>
            </a:r>
            <a:r>
              <a:rPr lang="en-US" sz="2800" dirty="0" err="1" smtClean="0"/>
              <a:t>rbc</a:t>
            </a:r>
            <a:r>
              <a:rPr lang="en-US" sz="2800" dirty="0" smtClean="0"/>
              <a:t> aggregates in </a:t>
            </a:r>
            <a:r>
              <a:rPr lang="en-US" dirty="0" smtClean="0"/>
              <a:t>	-</a:t>
            </a:r>
            <a:r>
              <a:rPr lang="en-US" sz="2800" dirty="0" smtClean="0"/>
              <a:t>SCD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	</a:t>
            </a:r>
            <a:r>
              <a:rPr lang="en-US" sz="2800" dirty="0" smtClean="0"/>
              <a:t>fat emboli in		-Pancreatitis</a:t>
            </a:r>
          </a:p>
          <a:p>
            <a:pPr marL="514350" indent="-514350">
              <a:buNone/>
            </a:pPr>
            <a:r>
              <a:rPr lang="en-US" sz="2800" dirty="0" smtClean="0"/>
              <a:t>		gas bubbles in		-Caisson’s disease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  <a:r>
              <a:rPr lang="en-US" sz="2800" dirty="0" err="1" smtClean="0"/>
              <a:t>vasculitis</a:t>
            </a:r>
            <a:r>
              <a:rPr lang="en-US" dirty="0" smtClean="0"/>
              <a:t> </a:t>
            </a:r>
            <a:r>
              <a:rPr lang="en-US" sz="2800" dirty="0" smtClean="0"/>
              <a:t>in </a:t>
            </a:r>
            <a:r>
              <a:rPr lang="en-US" dirty="0" smtClean="0"/>
              <a:t>		-</a:t>
            </a:r>
            <a:r>
              <a:rPr lang="en-US" sz="2800" dirty="0" smtClean="0"/>
              <a:t> collagen disorder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3.Intraosseous compression of vessels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		</a:t>
            </a:r>
            <a:r>
              <a:rPr lang="en-US" sz="2800" dirty="0" err="1" smtClean="0"/>
              <a:t>Gaucher’s</a:t>
            </a:r>
            <a:r>
              <a:rPr lang="en-US" sz="2800" dirty="0" smtClean="0"/>
              <a:t> </a:t>
            </a:r>
            <a:r>
              <a:rPr lang="en-US" sz="2800" dirty="0" err="1" smtClean="0"/>
              <a:t>Diasease</a:t>
            </a:r>
            <a:r>
              <a:rPr lang="en-US" sz="2800" dirty="0" smtClean="0"/>
              <a:t>.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5029200" cy="69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PATHOGENETIC CLASSIFICATION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648200" cy="4876800"/>
          </a:xfrm>
        </p:spPr>
        <p:txBody>
          <a:bodyPr/>
          <a:lstStyle/>
          <a:p>
            <a:r>
              <a:rPr lang="en-US" sz="1600" b="1" dirty="0">
                <a:solidFill>
                  <a:srgbClr val="0070C0"/>
                </a:solidFill>
              </a:rPr>
              <a:t>TYPE 1: ARTERIAL INSUFFICIENCY</a:t>
            </a:r>
          </a:p>
          <a:p>
            <a:pPr lvl="1"/>
            <a:r>
              <a:rPr lang="en-US" sz="1600" b="1" dirty="0"/>
              <a:t>FRACTURES</a:t>
            </a:r>
          </a:p>
          <a:p>
            <a:pPr lvl="1"/>
            <a:r>
              <a:rPr lang="en-US" sz="1600" b="1" dirty="0"/>
              <a:t>DISLOCATIONS</a:t>
            </a:r>
          </a:p>
          <a:p>
            <a:pPr lvl="1"/>
            <a:r>
              <a:rPr lang="en-US" sz="1600" b="1" dirty="0"/>
              <a:t>SCFE</a:t>
            </a:r>
          </a:p>
          <a:p>
            <a:pPr lvl="1"/>
            <a:r>
              <a:rPr lang="en-US" sz="1600" b="1" dirty="0"/>
              <a:t>ART. EMBOLISM</a:t>
            </a:r>
          </a:p>
          <a:p>
            <a:pPr lvl="1"/>
            <a:r>
              <a:rPr lang="en-US" sz="1600" b="1" dirty="0"/>
              <a:t>VASCULITIS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TYPE 2: VENOUS OCCLUSION</a:t>
            </a:r>
          </a:p>
          <a:p>
            <a:pPr lvl="1"/>
            <a:r>
              <a:rPr lang="en-US" sz="1600" b="1" dirty="0"/>
              <a:t>VENOUS </a:t>
            </a:r>
            <a:r>
              <a:rPr lang="en-US" sz="1600" b="1" dirty="0" smtClean="0"/>
              <a:t>THROMBOSIS</a:t>
            </a:r>
            <a:endParaRPr lang="en-US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TYPE 3: INTRAVASCULAR CAPILLARY OCCLUSION</a:t>
            </a:r>
          </a:p>
          <a:p>
            <a:pPr lvl="1"/>
            <a:r>
              <a:rPr lang="en-US" sz="1600" b="1" dirty="0"/>
              <a:t>SICKLE CELL DISEASE</a:t>
            </a:r>
          </a:p>
          <a:p>
            <a:pPr lvl="1"/>
            <a:r>
              <a:rPr lang="en-US" sz="1600" b="1" dirty="0"/>
              <a:t>DYSBARIC ISCHAEMIA</a:t>
            </a:r>
          </a:p>
          <a:p>
            <a:pPr lvl="1"/>
            <a:r>
              <a:rPr lang="en-US" sz="1600" b="1" dirty="0"/>
              <a:t>FAT EMBOLIS IN HYPERCORTISONISM AND ALCOHOLIM</a:t>
            </a:r>
          </a:p>
          <a:p>
            <a:pPr lvl="1"/>
            <a:r>
              <a:rPr lang="en-US" sz="1600" b="1" dirty="0"/>
              <a:t>SLE</a:t>
            </a:r>
          </a:p>
          <a:p>
            <a:pPr lvl="1">
              <a:buFontTx/>
              <a:buNone/>
            </a:pPr>
            <a:endParaRPr lang="en-US" sz="1600" b="1" dirty="0"/>
          </a:p>
          <a:p>
            <a:pPr lvl="1"/>
            <a:endParaRPr lang="en-US" sz="1400" b="1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0070C0"/>
                </a:solidFill>
              </a:rPr>
              <a:t>TYPE 4: INTRA MEDULLARY FACTORS</a:t>
            </a:r>
          </a:p>
          <a:p>
            <a:pPr lvl="1"/>
            <a:r>
              <a:rPr lang="en-US" sz="1600" b="1" dirty="0"/>
              <a:t>BONE INFECTION</a:t>
            </a:r>
          </a:p>
          <a:p>
            <a:pPr lvl="1"/>
            <a:r>
              <a:rPr lang="en-US" sz="1600" b="1" dirty="0"/>
              <a:t>GAUCHER’S DISEASE</a:t>
            </a:r>
          </a:p>
          <a:p>
            <a:pPr lvl="1"/>
            <a:r>
              <a:rPr lang="en-US" sz="1600" b="1" dirty="0"/>
              <a:t>FATTY CHANGES</a:t>
            </a:r>
          </a:p>
          <a:p>
            <a:pPr lvl="1"/>
            <a:r>
              <a:rPr lang="en-US" sz="1600" b="1" dirty="0"/>
              <a:t>HYPERLIPIDAEMIA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  <a:solidFill>
            <a:srgbClr val="FFFF99">
              <a:alpha val="50000"/>
            </a:srgbClr>
          </a:solidFill>
          <a:ln>
            <a:solidFill>
              <a:srgbClr val="99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05200" cy="5181600"/>
          </a:xfrm>
          <a:solidFill>
            <a:srgbClr val="B2B2B2">
              <a:alpha val="50000"/>
            </a:srgb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40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Trauma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40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Alcohol consumption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40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Corticosteroid intake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Hypercortisolism 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Cushing disease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Hemoglobinopathies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None/>
              <a:defRPr/>
            </a:pPr>
            <a:r>
              <a:rPr lang="en-US" sz="2000" smtClean="0"/>
              <a:t> (SCD;Hb S/C;Polycythemia)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Caisson disease (</a:t>
            </a:r>
            <a:r>
              <a:rPr lang="en-US" sz="2000" i="1" smtClean="0"/>
              <a:t>Dysbaric osteonecrosis)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Pancreatitis 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Neoplasms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CRF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Hemodialysis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Cigarette smoking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Collagen Vascular dis.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§"/>
              <a:defRPr/>
            </a:pPr>
            <a:r>
              <a:rPr lang="en-US" sz="2000" smtClean="0"/>
              <a:t>SLE</a:t>
            </a:r>
            <a:endParaRPr lang="en-US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05400" y="1665288"/>
            <a:ext cx="3389313" cy="5192712"/>
          </a:xfrm>
          <a:prstGeom prst="rect">
            <a:avLst/>
          </a:prstGeom>
          <a:solidFill>
            <a:srgbClr val="B2B2B2">
              <a:alpha val="5019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Gout and </a:t>
            </a:r>
            <a:r>
              <a:rPr lang="en-US" sz="2000" dirty="0" err="1"/>
              <a:t>hyperuricemia</a:t>
            </a:r>
            <a:endParaRPr lang="en-US" sz="2000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Hypercholesterolemia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dirty="0" err="1"/>
              <a:t>Hypercoagulable</a:t>
            </a:r>
            <a:r>
              <a:rPr lang="en-US" sz="2000" dirty="0"/>
              <a:t> states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dirty="0" err="1"/>
              <a:t>Hyperlipidemia</a:t>
            </a:r>
            <a:endParaRPr lang="en-US" sz="2000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Hyperparathyroidism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Intravascular coagulation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Organ transplantation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Pregnancy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Congenital dislocation Hip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Ehlers-</a:t>
            </a:r>
            <a:r>
              <a:rPr lang="en-US" sz="2000" dirty="0" err="1"/>
              <a:t>Danlos</a:t>
            </a:r>
            <a:r>
              <a:rPr lang="en-US" sz="2000" dirty="0"/>
              <a:t> </a:t>
            </a:r>
            <a:r>
              <a:rPr lang="en-US" sz="2000" dirty="0" err="1"/>
              <a:t>synd</a:t>
            </a:r>
            <a:endParaRPr lang="en-US" sz="2000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Heredity </a:t>
            </a:r>
            <a:r>
              <a:rPr lang="en-US" sz="2000" dirty="0" err="1"/>
              <a:t>dysostosis</a:t>
            </a:r>
            <a:endParaRPr lang="en-US" sz="2000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Legg-</a:t>
            </a:r>
            <a:r>
              <a:rPr lang="en-US" sz="2000" dirty="0" err="1"/>
              <a:t>Calvé</a:t>
            </a:r>
            <a:r>
              <a:rPr lang="en-US" sz="2000" dirty="0"/>
              <a:t>-</a:t>
            </a:r>
            <a:r>
              <a:rPr lang="en-US" sz="2000" dirty="0" err="1"/>
              <a:t>Perthes</a:t>
            </a:r>
            <a:r>
              <a:rPr lang="en-US" sz="2000" dirty="0"/>
              <a:t> </a:t>
            </a:r>
            <a:r>
              <a:rPr lang="en-US" sz="2000" dirty="0" err="1"/>
              <a:t>dis</a:t>
            </a:r>
            <a:endParaRPr lang="en-US" sz="2000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dirty="0" err="1"/>
              <a:t>Fabry</a:t>
            </a:r>
            <a:r>
              <a:rPr lang="en-US" sz="2000" dirty="0"/>
              <a:t> disease</a:t>
            </a:r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dirty="0" err="1"/>
              <a:t>Gaucher</a:t>
            </a:r>
            <a:r>
              <a:rPr lang="en-US" sz="2000" dirty="0"/>
              <a:t> disease</a:t>
            </a:r>
            <a:endParaRPr lang="en-US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/>
              <a:t>   Giant cell </a:t>
            </a:r>
            <a:r>
              <a:rPr lang="en-US" dirty="0" err="1"/>
              <a:t>arteritis</a:t>
            </a:r>
            <a:endParaRPr lang="en-US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dirty="0"/>
              <a:t>   </a:t>
            </a:r>
            <a:r>
              <a:rPr lang="en-US" dirty="0" err="1"/>
              <a:t>Thrombophlebitis</a:t>
            </a:r>
            <a:endParaRPr lang="en-US" dirty="0"/>
          </a:p>
          <a:p>
            <a:pPr algn="l">
              <a:buClr>
                <a:srgbClr val="993300"/>
              </a:buClr>
              <a:buFont typeface="Wingdings" pitchFamily="2" charset="2"/>
              <a:buChar char="§"/>
            </a:pPr>
            <a:r>
              <a:rPr lang="en-US" b="1" dirty="0"/>
              <a:t>   </a:t>
            </a:r>
            <a:r>
              <a:rPr lang="en-US" b="1" dirty="0">
                <a:solidFill>
                  <a:srgbClr val="009900"/>
                </a:solidFill>
              </a:rPr>
              <a:t>Idiopathic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M/c affects =&gt; 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Femoral Head *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M/c site =&gt; 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Anterolateral superior 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</a:t>
            </a:r>
            <a:r>
              <a:rPr lang="en-US" sz="2400" dirty="0" smtClean="0"/>
              <a:t> (Being principal Wt. bearing portion)</a:t>
            </a:r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Incidence  d/t   Steroid usage &amp; Trauma</a:t>
            </a:r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None/>
              <a:defRPr/>
            </a:pPr>
            <a:r>
              <a:rPr lang="en-US" sz="1600" i="1" dirty="0" smtClean="0"/>
              <a:t>  </a:t>
            </a:r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AVN only occurs in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FATTY MARROW</a:t>
            </a:r>
            <a:r>
              <a:rPr lang="en-US" sz="2400" dirty="0" smtClean="0"/>
              <a:t>, which contains a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Sparse vascular supply</a:t>
            </a:r>
            <a:r>
              <a:rPr lang="en-US" sz="2400" dirty="0" smtClean="0"/>
              <a:t>. In contrast to Hematopoietic marrow which has a rich blood supply</a:t>
            </a:r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1242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FFFFCC"/>
          </a:solidFill>
          <a:ln>
            <a:solidFill>
              <a:srgbClr val="99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AVASCULAR NECROSIS</a:t>
            </a:r>
          </a:p>
        </p:txBody>
      </p:sp>
      <p:sp>
        <p:nvSpPr>
          <p:cNvPr id="17413" name="Line 11"/>
          <p:cNvSpPr>
            <a:spLocks noChangeShapeType="1"/>
          </p:cNvSpPr>
          <p:nvPr/>
        </p:nvSpPr>
        <p:spPr bwMode="auto">
          <a:xfrm flipV="1">
            <a:off x="22860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414" name="Line 12"/>
          <p:cNvSpPr>
            <a:spLocks noChangeShapeType="1"/>
          </p:cNvSpPr>
          <p:nvPr/>
        </p:nvSpPr>
        <p:spPr bwMode="auto">
          <a:xfrm flipV="1">
            <a:off x="28194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"/>
            <a:ext cx="9144000" cy="6858000"/>
          </a:xfrm>
          <a:solidFill>
            <a:schemeClr val="bg1"/>
          </a:solidFill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019800"/>
            <a:ext cx="654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SUPPLY OF FEMORAL HEAD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57200" y="2971800"/>
            <a:ext cx="1524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57200" y="29718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12700" y="2971800"/>
            <a:ext cx="218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lateral circumflex A.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762000" y="498951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838200" y="5029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669925" y="4989513"/>
            <a:ext cx="24542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Medial circumflex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SUPPLY OF FEMORAL HEAD</a:t>
            </a:r>
            <a:br>
              <a:rPr lang="en-US" sz="32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The principal sources are the </a:t>
            </a:r>
            <a:r>
              <a:rPr lang="en-US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Lateral </a:t>
            </a:r>
            <a:r>
              <a:rPr lang="en-US" sz="24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Epiphyseal</a:t>
            </a:r>
            <a:r>
              <a:rPr lang="en-US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Vessels (LEVs).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LEVs               Posterior Superior </a:t>
            </a:r>
            <a:r>
              <a:rPr lang="en-US" sz="2400" dirty="0" err="1" smtClean="0"/>
              <a:t>Retinacular</a:t>
            </a:r>
            <a:r>
              <a:rPr lang="en-US" sz="2400" dirty="0" smtClean="0"/>
              <a:t> Vessels (PSVs)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       Medial Femoral Circumflex Artery                </a:t>
            </a:r>
            <a:r>
              <a:rPr lang="en-US" sz="2400" dirty="0" err="1" smtClean="0"/>
              <a:t>Profunda</a:t>
            </a:r>
            <a:r>
              <a:rPr lang="en-US" sz="2400" dirty="0" smtClean="0"/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</a:t>
            </a:r>
            <a:r>
              <a:rPr lang="en-US" sz="2400" dirty="0" err="1" smtClean="0"/>
              <a:t>Femoris</a:t>
            </a:r>
            <a:r>
              <a:rPr lang="en-US" sz="2400" dirty="0" smtClean="0"/>
              <a:t> Artery.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LEV supplies lateral and central thirds of the femoral head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When patent, the </a:t>
            </a:r>
            <a:r>
              <a:rPr lang="en-US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Artery of </a:t>
            </a:r>
            <a:r>
              <a:rPr lang="en-US" sz="24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Ligamentum</a:t>
            </a:r>
            <a:r>
              <a:rPr lang="en-US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Teres</a:t>
            </a:r>
            <a:r>
              <a:rPr lang="en-US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(ALT)</a:t>
            </a:r>
            <a:r>
              <a:rPr lang="en-US" sz="2400" dirty="0" smtClean="0"/>
              <a:t> supplies medial third of the femoral head.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663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Branches of LEVs &amp; ALT </a:t>
            </a:r>
            <a:r>
              <a:rPr lang="en-US" sz="2400" dirty="0" err="1" smtClean="0"/>
              <a:t>anastomose</a:t>
            </a:r>
            <a:r>
              <a:rPr lang="en-US" sz="2400" dirty="0" smtClean="0"/>
              <a:t> at the junction of central &amp; medial 1/3 of the femoral head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" name="Left Arrow 7"/>
          <p:cNvSpPr/>
          <p:nvPr/>
        </p:nvSpPr>
        <p:spPr bwMode="auto">
          <a:xfrm>
            <a:off x="1295400" y="16764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0" y="25146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867400" y="25146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DDDDDD"/>
          </a:solidFill>
          <a:ln>
            <a:solidFill>
              <a:srgbClr val="1C1C1C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Supply in Paediatric Age Gp.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Till </a:t>
            </a:r>
            <a:r>
              <a:rPr lang="en-US" sz="2400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4-7 years of age</a:t>
            </a:r>
            <a:r>
              <a:rPr lang="en-US" sz="2400" dirty="0" smtClean="0"/>
              <a:t>, the vascular anatomy in a transitional stage of development. </a:t>
            </a:r>
          </a:p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</a:t>
            </a:r>
            <a:r>
              <a:rPr lang="en-US" sz="2400" i="1" dirty="0" smtClean="0"/>
              <a:t>ALT</a:t>
            </a:r>
            <a:r>
              <a:rPr lang="en-US" sz="2400" dirty="0" smtClean="0"/>
              <a:t> does not penetrate the epiphysis of the femoral head until 9 or 10 years of age. </a:t>
            </a:r>
          </a:p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</a:t>
            </a:r>
            <a:r>
              <a:rPr lang="en-US" sz="2400" i="1" dirty="0" smtClean="0"/>
              <a:t>Medial Circumflex Artery</a:t>
            </a:r>
            <a:r>
              <a:rPr lang="en-US" sz="2400" dirty="0" smtClean="0"/>
              <a:t> (</a:t>
            </a:r>
            <a:r>
              <a:rPr lang="en-US" sz="2400" dirty="0" err="1" smtClean="0"/>
              <a:t>br.of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Profunda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Femoris</a:t>
            </a:r>
            <a:r>
              <a:rPr lang="en-US" sz="2400" i="1" dirty="0" smtClean="0"/>
              <a:t> Artery</a:t>
            </a:r>
            <a:r>
              <a:rPr lang="en-US" sz="2400" dirty="0" smtClean="0"/>
              <a:t>), penetrates into the femoral proximal </a:t>
            </a:r>
            <a:r>
              <a:rPr lang="en-US" sz="2400" dirty="0" err="1" smtClean="0"/>
              <a:t>metaphysis</a:t>
            </a:r>
            <a:r>
              <a:rPr lang="en-US" sz="2400" dirty="0" smtClean="0"/>
              <a:t> but is prevented from passing into the femoral epiphysis by the growth plate. </a:t>
            </a:r>
          </a:p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blood supply to the femoral head is especially vulnerable during this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28677" name="Picture 6" descr="Avascular necrosis, femoral head. Illustration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508125" y="6211888"/>
            <a:ext cx="695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Development of AVN d/t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kern="1200" dirty="0" smtClean="0">
                <a:solidFill>
                  <a:srgbClr val="04617B"/>
                </a:solidFill>
                <a:latin typeface="Calibri"/>
              </a:rPr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kern="1200" dirty="0" smtClean="0">
                <a:solidFill>
                  <a:prstClr val="black"/>
                </a:solidFill>
                <a:latin typeface="Constantia"/>
              </a:rPr>
              <a:t>“Cellular death of bone components secondary to interruption of blood supply.”</a:t>
            </a:r>
          </a:p>
          <a:p>
            <a:endParaRPr lang="en-US" dirty="0" smtClean="0"/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kern="1200" dirty="0" smtClean="0">
                <a:solidFill>
                  <a:prstClr val="black"/>
                </a:solidFill>
                <a:latin typeface="Constantia"/>
              </a:rPr>
              <a:t>Consequent collapse of bone components</a:t>
            </a: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 kern="12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kern="1200" dirty="0" smtClean="0">
                <a:solidFill>
                  <a:prstClr val="black"/>
                </a:solidFill>
                <a:latin typeface="Constantia"/>
              </a:rPr>
              <a:t>Pain, loss of function of joints</a:t>
            </a: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 kern="12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kern="1200" dirty="0" smtClean="0">
                <a:solidFill>
                  <a:prstClr val="black"/>
                </a:solidFill>
                <a:latin typeface="Constantia"/>
              </a:rPr>
              <a:t>Proximal epiphysis of femur most commonly affected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sz="8800" dirty="0" smtClean="0">
                <a:solidFill>
                  <a:srgbClr val="3369E8"/>
                </a:solidFill>
                <a:latin typeface="Arial Rounded MT Bold" pitchFamily="34" charset="0"/>
              </a:rPr>
              <a:t>I</a:t>
            </a:r>
            <a:r>
              <a:rPr lang="en-US" sz="8800" dirty="0" smtClean="0">
                <a:solidFill>
                  <a:srgbClr val="FF3300"/>
                </a:solidFill>
                <a:latin typeface="Arial Rounded MT Bold" pitchFamily="34" charset="0"/>
              </a:rPr>
              <a:t>M</a:t>
            </a:r>
            <a:r>
              <a:rPr lang="en-US" sz="8800" dirty="0" smtClean="0">
                <a:solidFill>
                  <a:srgbClr val="EEB211"/>
                </a:solidFill>
                <a:latin typeface="Arial Rounded MT Bold" pitchFamily="34" charset="0"/>
              </a:rPr>
              <a:t>A</a:t>
            </a:r>
            <a:r>
              <a:rPr lang="en-US" sz="8800" dirty="0" smtClean="0">
                <a:solidFill>
                  <a:srgbClr val="3369E8"/>
                </a:solidFill>
                <a:latin typeface="Arial Rounded MT Bold" pitchFamily="34" charset="0"/>
              </a:rPr>
              <a:t>G</a:t>
            </a:r>
            <a:r>
              <a:rPr lang="en-US" sz="8800" dirty="0" smtClean="0">
                <a:solidFill>
                  <a:srgbClr val="009925"/>
                </a:solidFill>
                <a:latin typeface="Arial Rounded MT Bold" pitchFamily="34" charset="0"/>
              </a:rPr>
              <a:t>I</a:t>
            </a:r>
            <a:r>
              <a:rPr lang="en-US" sz="8800" dirty="0" smtClean="0">
                <a:solidFill>
                  <a:srgbClr val="FF3300"/>
                </a:solidFill>
                <a:latin typeface="Arial Rounded MT Bold" pitchFamily="34" charset="0"/>
              </a:rPr>
              <a:t>N</a:t>
            </a:r>
            <a:r>
              <a:rPr lang="en-US" sz="8800" dirty="0" smtClean="0">
                <a:solidFill>
                  <a:srgbClr val="3369E8"/>
                </a:solidFill>
                <a:latin typeface="Arial Rounded MT Bold" pitchFamily="34" charset="0"/>
              </a:rPr>
              <a:t>G</a:t>
            </a:r>
            <a:endParaRPr lang="en-IN" sz="8800" dirty="0">
              <a:solidFill>
                <a:srgbClr val="3369E8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Radiological  changes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Stage-1: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changes are visible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Stage-2: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Disuse osteoporosis except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avascular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part.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Stage-3: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Subcortical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zone of demineralization (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large joints, at areas of maximal stress with cortical micro fracture followed by collapse &amp;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trabecullar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compression)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Stage4: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Flattened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articular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surface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increased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subarticular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density due to compressed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trabeculae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Stage-5: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Osteoarthritis with joint space narrowing.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Sequence of 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Fragmentation :</a:t>
            </a:r>
            <a:r>
              <a:rPr lang="en-US" dirty="0" smtClean="0"/>
              <a:t> radiolucent clefts may be seen due to necrosis of involved bone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Mottled </a:t>
            </a:r>
            <a:r>
              <a:rPr lang="en-US" b="1" dirty="0" err="1" smtClean="0">
                <a:solidFill>
                  <a:srgbClr val="D50F25"/>
                </a:solidFill>
              </a:rPr>
              <a:t>trabecular</a:t>
            </a:r>
            <a:r>
              <a:rPr lang="en-US" b="1" dirty="0" smtClean="0">
                <a:solidFill>
                  <a:srgbClr val="D50F25"/>
                </a:solidFill>
              </a:rPr>
              <a:t>  pattern</a:t>
            </a:r>
            <a:r>
              <a:rPr lang="en-US" dirty="0" smtClean="0"/>
              <a:t>: scrutiny of </a:t>
            </a:r>
            <a:r>
              <a:rPr lang="en-US" dirty="0" err="1" smtClean="0"/>
              <a:t>trabeculae</a:t>
            </a:r>
            <a:r>
              <a:rPr lang="en-US" dirty="0" smtClean="0"/>
              <a:t> traversing the </a:t>
            </a:r>
            <a:r>
              <a:rPr lang="en-US" dirty="0" err="1" smtClean="0"/>
              <a:t>ischaemic</a:t>
            </a:r>
            <a:r>
              <a:rPr lang="en-US" dirty="0" smtClean="0"/>
              <a:t> bone demonstrates thickened irregular pattern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191000" y="28194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Sclerosis</a:t>
            </a:r>
            <a:r>
              <a:rPr lang="en-US" dirty="0" smtClean="0"/>
              <a:t> : with </a:t>
            </a:r>
            <a:r>
              <a:rPr lang="en-US" dirty="0" err="1" smtClean="0"/>
              <a:t>revascularisation</a:t>
            </a:r>
            <a:r>
              <a:rPr lang="en-US" dirty="0" smtClean="0"/>
              <a:t> new bone is deposited around dead bone resulting in increased bone  density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Subchondral cysts </a:t>
            </a:r>
            <a:r>
              <a:rPr lang="en-US" dirty="0" smtClean="0"/>
              <a:t>: patchy well circumscribed rarefactions immediately beneath the articular cortex are frequent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810000" y="3048000"/>
            <a:ext cx="1066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These cysts are usually seen in region of greatest articular stress and are identical to those found in degenerative joint disease</a:t>
            </a:r>
          </a:p>
          <a:p>
            <a:endParaRPr lang="en-US" dirty="0" smtClean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Collapse of articular cortex </a:t>
            </a:r>
            <a:r>
              <a:rPr lang="en-US" dirty="0" smtClean="0"/>
              <a:t>this generally occurs at the region of maximal stress of involved cortex and represents a </a:t>
            </a:r>
            <a:r>
              <a:rPr lang="en-US" dirty="0" err="1" smtClean="0"/>
              <a:t>localised</a:t>
            </a:r>
            <a:r>
              <a:rPr lang="en-US" dirty="0" smtClean="0"/>
              <a:t> impaction fracture of weakened bone 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14800" y="3048000"/>
            <a:ext cx="762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9150"/>
            <a:ext cx="7010400" cy="533400"/>
          </a:xfrm>
        </p:spPr>
        <p:txBody>
          <a:bodyPr/>
          <a:lstStyle/>
          <a:p>
            <a:r>
              <a:rPr lang="en-US" u="sng" smtClean="0"/>
              <a:t>Radiology- sequential Changes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3463" y="1752600"/>
            <a:ext cx="5468937" cy="3886200"/>
          </a:xfrm>
        </p:spPr>
        <p:txBody>
          <a:bodyPr/>
          <a:lstStyle/>
          <a:p>
            <a:r>
              <a:rPr lang="en-US" smtClean="0"/>
              <a:t>Crescent Sign</a:t>
            </a:r>
          </a:p>
          <a:p>
            <a:r>
              <a:rPr lang="en-US" smtClean="0"/>
              <a:t>Osteoporosis</a:t>
            </a:r>
          </a:p>
          <a:p>
            <a:r>
              <a:rPr lang="en-US" smtClean="0"/>
              <a:t>Sclerosis</a:t>
            </a:r>
          </a:p>
          <a:p>
            <a:r>
              <a:rPr lang="en-US" smtClean="0"/>
              <a:t>Cystic changes</a:t>
            </a:r>
          </a:p>
          <a:p>
            <a:r>
              <a:rPr lang="en-US" smtClean="0"/>
              <a:t>Loss of spherical weight bearing dome</a:t>
            </a:r>
          </a:p>
          <a:p>
            <a:r>
              <a:rPr lang="en-US" smtClean="0"/>
              <a:t> Partial collapse of head</a:t>
            </a:r>
          </a:p>
          <a:p>
            <a:r>
              <a:rPr lang="en-US" smtClean="0"/>
              <a:t>Secondary Osteoarthritis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Xrays.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/>
              <a:t>Xray changes are “stage dependent”</a:t>
            </a:r>
          </a:p>
          <a:p>
            <a:r>
              <a:rPr lang="en-US"/>
              <a:t>Early stages : normal film.</a:t>
            </a:r>
          </a:p>
          <a:p>
            <a:r>
              <a:rPr lang="en-US"/>
              <a:t>Subsequently there occurs increased           “ DENSITY “ of the femoral head.</a:t>
            </a:r>
          </a:p>
          <a:p>
            <a:r>
              <a:rPr lang="en-US"/>
              <a:t>Crescent sign.</a:t>
            </a:r>
          </a:p>
          <a:p>
            <a:r>
              <a:rPr lang="en-US"/>
              <a:t>Femoral head collapse.</a:t>
            </a:r>
          </a:p>
          <a:p>
            <a:r>
              <a:rPr lang="en-US"/>
              <a:t>Osteoarthritis of the hip.</a:t>
            </a:r>
          </a:p>
        </p:txBody>
      </p:sp>
      <p:pic>
        <p:nvPicPr>
          <p:cNvPr id="4" name="Picture 2" descr="kanti88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1371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B/l involvement of femoral head with cystic changes/sclerosis seen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2247900" y="20193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191000" y="1981200"/>
            <a:ext cx="2971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X RAY changes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5" descr="AVN-femu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33600" y="1295400"/>
            <a:ext cx="5562600" cy="5056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MRI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MRI is most sensitive technique  for early diagnosis in Osteonecrosis  </a:t>
            </a:r>
          </a:p>
          <a:p>
            <a:r>
              <a:rPr lang="en-US" dirty="0" smtClean="0"/>
              <a:t>Can diagnose AVN as early as 48 hours </a:t>
            </a:r>
          </a:p>
          <a:p>
            <a:r>
              <a:rPr lang="en-US" dirty="0" smtClean="0"/>
              <a:t>The classical finding of AVN is decrease in the normally high intensity  signal of marrow.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Classic Findings:-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look for focal lesion in the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anterosuperior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portion of femoral head that is well demarcated but is inhomogeneous</a:t>
            </a:r>
          </a:p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T1 images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=&gt;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serpigineous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zone of low signal intensity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arround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avascular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area.</a:t>
            </a:r>
          </a:p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T2 images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=&gt;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line sign =&gt;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classic sign of AVN, made up of 2 concentric high and low signal bands</a:t>
            </a:r>
          </a:p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9966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Inner high-signal-intensity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line may represent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hypervascular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granulation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tissue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outer low signal intensity.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2954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MRI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-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Trauma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Corticosteroid use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Alcohol intake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Medical conditions – malignancy, </a:t>
            </a:r>
            <a:r>
              <a:rPr lang="en-US" dirty="0" err="1" smtClean="0"/>
              <a:t>thrombophilia</a:t>
            </a:r>
            <a:r>
              <a:rPr lang="en-US" dirty="0" smtClean="0"/>
              <a:t>, SLE, SCD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Pain – progressive, severity correlates with size of infarct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Deformity and stiffness – later stages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838200"/>
            <a:ext cx="3352800" cy="533400"/>
          </a:xfrm>
        </p:spPr>
        <p:txBody>
          <a:bodyPr/>
          <a:lstStyle/>
          <a:p>
            <a:r>
              <a:rPr lang="en-US" u="sng" smtClean="0"/>
              <a:t>MRI  T1 image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752600"/>
            <a:ext cx="4210050" cy="3886200"/>
          </a:xfrm>
        </p:spPr>
        <p:txBody>
          <a:bodyPr/>
          <a:lstStyle/>
          <a:p>
            <a:r>
              <a:rPr lang="en-US" smtClean="0">
                <a:sym typeface="Symbol" pitchFamily="18" charset="2"/>
              </a:rPr>
              <a:t> signal from ischemic marrow</a:t>
            </a:r>
          </a:p>
          <a:p>
            <a:r>
              <a:rPr lang="en-US" smtClean="0">
                <a:sym typeface="Symbol" pitchFamily="18" charset="2"/>
              </a:rPr>
              <a:t>Single band like area of low signal intensity.</a:t>
            </a:r>
          </a:p>
          <a:p>
            <a:r>
              <a:rPr lang="en-US" smtClean="0">
                <a:sym typeface="Symbol" pitchFamily="18" charset="2"/>
              </a:rPr>
              <a:t>100% sensitivity</a:t>
            </a:r>
          </a:p>
          <a:p>
            <a:r>
              <a:rPr lang="en-US" smtClean="0">
                <a:sym typeface="Symbol" pitchFamily="18" charset="2"/>
              </a:rPr>
              <a:t>98% specificity</a:t>
            </a:r>
            <a:endParaRPr lang="en-US" smtClean="0"/>
          </a:p>
        </p:txBody>
      </p:sp>
      <p:pic>
        <p:nvPicPr>
          <p:cNvPr id="33796" name="Picture 4" descr="avn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>
            <a:lum contrast="12000"/>
            <a:grayscl/>
          </a:blip>
          <a:srcRect/>
          <a:stretch>
            <a:fillRect/>
          </a:stretch>
        </p:blipFill>
        <p:spPr>
          <a:xfrm>
            <a:off x="609600" y="1676400"/>
            <a:ext cx="4267200" cy="3862388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19150"/>
            <a:ext cx="6096000" cy="533400"/>
          </a:xfrm>
        </p:spPr>
        <p:txBody>
          <a:bodyPr/>
          <a:lstStyle/>
          <a:p>
            <a:r>
              <a:rPr lang="en-US" u="sng" smtClean="0"/>
              <a:t>Double Line sign – T2 image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752600"/>
            <a:ext cx="3676650" cy="5105400"/>
          </a:xfrm>
        </p:spPr>
        <p:txBody>
          <a:bodyPr/>
          <a:lstStyle/>
          <a:p>
            <a:r>
              <a:rPr lang="en-US" smtClean="0"/>
              <a:t>A second high signal intensity seen within the line seen on T1 images.</a:t>
            </a:r>
          </a:p>
          <a:p>
            <a:r>
              <a:rPr lang="en-US" smtClean="0"/>
              <a:t>Represent hyper vascular granulation tissue </a:t>
            </a:r>
          </a:p>
        </p:txBody>
      </p:sp>
      <p:pic>
        <p:nvPicPr>
          <p:cNvPr id="34820" name="Picture 4" descr="avn2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6000" contrast="6000"/>
            <a:grayscl/>
          </a:blip>
          <a:srcRect t="7042" r="6494" b="5634"/>
          <a:stretch>
            <a:fillRect/>
          </a:stretch>
        </p:blipFill>
        <p:spPr>
          <a:xfrm>
            <a:off x="381000" y="1447800"/>
            <a:ext cx="4114800" cy="472440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ipArt Placeholder 4" descr="1 mri.pn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73653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5" descr="mri-of-a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7315200" y="28956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FF00"/>
                </a:solidFill>
              </a:rPr>
              <a:t>FEMORAL HEAD </a:t>
            </a:r>
            <a:br>
              <a:rPr lang="en-US" b="1">
                <a:solidFill>
                  <a:srgbClr val="FFFF00"/>
                </a:solidFill>
              </a:rPr>
            </a:br>
            <a:r>
              <a:rPr lang="en-US" b="1">
                <a:solidFill>
                  <a:srgbClr val="FFFF00"/>
                </a:solidFill>
              </a:rPr>
              <a:t>CHANGES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V="1">
            <a:off x="1981200" y="6705600"/>
            <a:ext cx="5105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MRI -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Bone Marrow edema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Double Line – Head in Head sign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Crescent sign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Collapse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Joint effusion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Involvement of </a:t>
            </a:r>
            <a:r>
              <a:rPr lang="en-US" dirty="0" err="1" smtClean="0"/>
              <a:t>actabulum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Status of other hip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Marrow infiltrating disease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 smtClean="0"/>
              <a:t>T1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Content Placeholder 7" descr="t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228600"/>
            <a:ext cx="6172200" cy="6172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 descr="t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6477000" cy="6477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T2 fat sat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9D3-0C87-4D72-90B3-5C29D57B9D9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Content Placeholder 4" descr="t2 f 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95600" y="381000"/>
            <a:ext cx="6248400" cy="6248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 SCAN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CT scans show sclerosis in the central part of femoral head as an alteration of asterisk sign.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ACCURATELY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ASSESS THE FEMORAL HEAD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COLLAPSE.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JOINT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SPACE NARROWING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SCLEROSIS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OSTEOPHYTE.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CT scanning is a good modality to assess the extent of the disease and calcification, but it is not as sensitive as MRI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8916" name="Picture 6" descr="Axial CT in a patient without avascular necros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279525" y="6437313"/>
            <a:ext cx="771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288925" y="6096000"/>
            <a:ext cx="885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CT:   Patient without AVN of the Femoral Head</a:t>
            </a:r>
            <a:endParaRPr lang="en-US" sz="2000" b="1" u="sng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5943600" y="2286000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FF00"/>
                </a:solidFill>
              </a:rPr>
              <a:t>Prominent &amp; Thickened </a:t>
            </a:r>
          </a:p>
          <a:p>
            <a:pPr algn="l"/>
            <a:r>
              <a:rPr lang="en-US" b="1">
                <a:solidFill>
                  <a:srgbClr val="FFFF00"/>
                </a:solidFill>
              </a:rPr>
              <a:t>but Normal Trabeculae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2971800" y="53340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ASTERISK SIGN</a:t>
            </a:r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 flipV="1">
            <a:off x="4114800" y="3886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AGE: 3RD – 5TH DECADE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VERY RARE IN EXTREMES OF AGE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MALE : FEMALE = 4:1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BILATERAL IN 50 % OF CASES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ONSET – INSIDIOUS AND CHRONIC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3" descr="Axial CT scan of a patient with avascular necrosi..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7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10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52" y="9"/>
            <a:chExt cx="4908" cy="908"/>
          </a:xfrm>
        </p:grpSpPr>
        <p:sp>
          <p:nvSpPr>
            <p:cNvPr id="10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2" y="9"/>
              <a:ext cx="4908" cy="908"/>
            </a:xfrm>
            <a:prstGeom prst="rect">
              <a:avLst/>
            </a:prstGeom>
            <a:solidFill>
              <a:srgbClr val="CCFF99">
                <a:alpha val="50000"/>
              </a:srgbClr>
            </a:solidFill>
            <a:ln w="9525">
              <a:solidFill>
                <a:srgbClr val="33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360452" name="_s360452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rot="16200000" flipV="1">
              <a:off x="3557" y="-792"/>
              <a:ext cx="91" cy="199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0453" name="_s360453"/>
            <p:cNvCxnSpPr>
              <a:cxnSpLocks noChangeShapeType="1"/>
              <a:endCxn id="15" idx="2"/>
            </p:cNvCxnSpPr>
            <p:nvPr/>
          </p:nvCxnSpPr>
          <p:spPr bwMode="auto">
            <a:xfrm rot="16200000" flipV="1">
              <a:off x="2689" y="76"/>
              <a:ext cx="424" cy="591"/>
            </a:xfrm>
            <a:prstGeom prst="bentConnector3">
              <a:avLst>
                <a:gd name="adj1" fmla="val 8978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0454" name="_s360454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 flipV="1">
              <a:off x="2358" y="4"/>
              <a:ext cx="91" cy="4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0455" name="_s360455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5400000" flipH="1" flipV="1">
              <a:off x="1663" y="-691"/>
              <a:ext cx="91" cy="179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360456"/>
            <p:cNvSpPr>
              <a:spLocks noChangeArrowheads="1"/>
            </p:cNvSpPr>
            <p:nvPr/>
          </p:nvSpPr>
          <p:spPr bwMode="auto">
            <a:xfrm>
              <a:off x="1520" y="9"/>
              <a:ext cx="2171" cy="151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50000"/>
              </a:schemeClr>
            </a:solidFill>
            <a:ln w="9525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none" lIns="69065" tIns="34533" rIns="69065" bIns="34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 dirty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Investigations </a:t>
              </a:r>
            </a:p>
          </p:txBody>
        </p:sp>
        <p:sp>
          <p:nvSpPr>
            <p:cNvPr id="16" name="_s360457"/>
            <p:cNvSpPr>
              <a:spLocks noChangeArrowheads="1"/>
            </p:cNvSpPr>
            <p:nvPr/>
          </p:nvSpPr>
          <p:spPr bwMode="auto">
            <a:xfrm>
              <a:off x="252" y="251"/>
              <a:ext cx="1119" cy="91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50000"/>
              </a:schemeClr>
            </a:solidFill>
            <a:ln w="9525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none" lIns="69065" tIns="34533" rIns="69065" bIns="34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1" u="none" strike="noStrike" cap="none" normalizeH="0" baseline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MRI</a:t>
              </a:r>
            </a:p>
          </p:txBody>
        </p:sp>
        <p:sp>
          <p:nvSpPr>
            <p:cNvPr id="17" name="_s360458"/>
            <p:cNvSpPr>
              <a:spLocks noChangeArrowheads="1"/>
            </p:cNvSpPr>
            <p:nvPr/>
          </p:nvSpPr>
          <p:spPr bwMode="auto">
            <a:xfrm>
              <a:off x="1643" y="251"/>
              <a:ext cx="1119" cy="101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50000"/>
              </a:schemeClr>
            </a:solidFill>
            <a:ln w="9525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none" lIns="69065" tIns="34533" rIns="69065" bIns="34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1" u="none" strike="noStrike" cap="none" normalizeH="0" baseline="0" dirty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Bone</a:t>
              </a:r>
              <a:r>
                <a:rPr kumimoji="0" lang="en-US" sz="3400" b="1" i="1" u="none" strike="noStrike" cap="none" normalizeH="0" dirty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scan</a:t>
              </a:r>
              <a:r>
                <a:rPr kumimoji="0" lang="en-US" sz="3400" b="1" i="1" u="none" strike="noStrike" cap="none" normalizeH="0" baseline="0" dirty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8" name="_s360459"/>
            <p:cNvSpPr>
              <a:spLocks noChangeArrowheads="1"/>
            </p:cNvSpPr>
            <p:nvPr/>
          </p:nvSpPr>
          <p:spPr bwMode="auto">
            <a:xfrm>
              <a:off x="2624" y="594"/>
              <a:ext cx="950" cy="91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50000"/>
              </a:schemeClr>
            </a:solidFill>
            <a:ln w="9525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none" lIns="69065" tIns="34533" rIns="69065" bIns="34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1" u="none" strike="noStrike" cap="none" normalizeH="0" baseline="0" dirty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CT Scan</a:t>
              </a:r>
            </a:p>
          </p:txBody>
        </p:sp>
        <p:sp>
          <p:nvSpPr>
            <p:cNvPr id="19" name="_s360460"/>
            <p:cNvSpPr>
              <a:spLocks noChangeArrowheads="1"/>
            </p:cNvSpPr>
            <p:nvPr/>
          </p:nvSpPr>
          <p:spPr bwMode="auto">
            <a:xfrm>
              <a:off x="4041" y="251"/>
              <a:ext cx="1119" cy="91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50000"/>
              </a:schemeClr>
            </a:solidFill>
            <a:ln w="9525">
              <a:solidFill>
                <a:srgbClr val="333300"/>
              </a:solidFill>
              <a:round/>
              <a:headEnd/>
              <a:tailEnd/>
            </a:ln>
          </p:spPr>
          <p:txBody>
            <a:bodyPr vert="horz" wrap="none" lIns="69065" tIns="34533" rIns="69065" bIns="34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1" u="none" strike="noStrike" cap="none" normalizeH="0" baseline="0" dirty="0" smtClean="0">
                  <a:ln>
                    <a:noFill/>
                  </a:ln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Plain X-Ray</a:t>
              </a:r>
            </a:p>
          </p:txBody>
        </p:sp>
      </p:grp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0" y="2438400"/>
            <a:ext cx="2971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Most Sensitive</a:t>
            </a:r>
            <a:r>
              <a:rPr lang="en-US" b="1" dirty="0"/>
              <a:t> 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Char char="§"/>
              <a:defRPr/>
            </a:pPr>
            <a:endParaRPr lang="en-US" b="1" dirty="0"/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1.5-T magnet</a:t>
            </a:r>
            <a:r>
              <a:rPr lang="en-US" dirty="0"/>
              <a:t> 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   88% sensitivity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  100% specificity                            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   94% accuracy 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 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Indispensable for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Accurate Staging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   of AVN because </a:t>
            </a:r>
          </a:p>
          <a:p>
            <a:pPr marL="342900" indent="-342900"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  images clearly depict</a:t>
            </a:r>
          </a:p>
          <a:p>
            <a:pPr marL="342900" indent="-342900" algn="l">
              <a:buClr>
                <a:srgbClr val="333300"/>
              </a:buClr>
              <a:buFontTx/>
              <a:buAutoNum type="arabicPeriod"/>
              <a:defRPr/>
            </a:pPr>
            <a:r>
              <a:rPr lang="en-US" dirty="0"/>
              <a:t>Size of the lesion</a:t>
            </a:r>
          </a:p>
          <a:p>
            <a:pPr marL="342900" indent="-342900" algn="l">
              <a:buClr>
                <a:srgbClr val="333300"/>
              </a:buClr>
              <a:buFontTx/>
              <a:buAutoNum type="arabicPeriod"/>
              <a:defRPr/>
            </a:pPr>
            <a:r>
              <a:rPr lang="en-US" dirty="0"/>
              <a:t>Gross estimates of stage 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2438400" y="2667000"/>
            <a:ext cx="33877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Reflects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Vascular Integrity</a:t>
            </a:r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 err="1"/>
              <a:t>Avascular</a:t>
            </a:r>
            <a:r>
              <a:rPr lang="en-US" dirty="0"/>
              <a:t> Focus may be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demonstrated </a:t>
            </a:r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Early in    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Disease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(MRI Contrast)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85% sensitivity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3333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dirty="0"/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648200" y="5102225"/>
            <a:ext cx="4076700" cy="1755775"/>
          </a:xfrm>
          <a:prstGeom prst="rect">
            <a:avLst/>
          </a:prstGeom>
          <a:noFill/>
          <a:ln w="158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For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Extent of Involvement</a:t>
            </a:r>
            <a:endParaRPr lang="en-US" dirty="0"/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e.g. </a:t>
            </a:r>
            <a:r>
              <a:rPr lang="en-US" dirty="0" err="1"/>
              <a:t>Subchondral</a:t>
            </a:r>
            <a:r>
              <a:rPr lang="en-US" dirty="0"/>
              <a:t> </a:t>
            </a:r>
            <a:r>
              <a:rPr lang="en-US" dirty="0" err="1"/>
              <a:t>Lucencies</a:t>
            </a:r>
            <a:endParaRPr lang="en-US" dirty="0"/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&amp; Sclerosis during Reparative stage</a:t>
            </a:r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Enables detection of </a:t>
            </a:r>
            <a:r>
              <a:rPr lang="en-US" dirty="0" err="1"/>
              <a:t>subchondral</a:t>
            </a:r>
            <a:r>
              <a:rPr lang="en-US" dirty="0"/>
              <a:t> or 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</a:t>
            </a:r>
            <a:r>
              <a:rPr lang="en-US" dirty="0" err="1"/>
              <a:t>cancellous</a:t>
            </a:r>
            <a:r>
              <a:rPr lang="en-US" dirty="0"/>
              <a:t> # &amp; collapse 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5867400" y="2743200"/>
            <a:ext cx="3556000" cy="1755775"/>
          </a:xfrm>
          <a:prstGeom prst="rect">
            <a:avLst/>
          </a:prstGeom>
          <a:noFill/>
          <a:ln w="158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Unable to detect disease of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dirty="0"/>
              <a:t>  stage 0 or 1</a:t>
            </a:r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algn="l">
              <a:buClr>
                <a:srgbClr val="333300"/>
              </a:buClr>
              <a:buFont typeface="Wingdings" pitchFamily="2" charset="2"/>
              <a:buChar char="§"/>
              <a:defRPr/>
            </a:pPr>
            <a:r>
              <a:rPr lang="en-US" dirty="0"/>
              <a:t> Helpful in assessing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flattening 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Femoral Head &amp;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asso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>
              <a:buClr>
                <a:srgbClr val="333300"/>
              </a:buClr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Degen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 changes </a:t>
            </a:r>
          </a:p>
        </p:txBody>
      </p:sp>
      <p:sp>
        <p:nvSpPr>
          <p:cNvPr id="1042" name="Line 25"/>
          <p:cNvSpPr>
            <a:spLocks noChangeShapeType="1"/>
          </p:cNvSpPr>
          <p:nvPr/>
        </p:nvSpPr>
        <p:spPr bwMode="auto">
          <a:xfrm>
            <a:off x="8153400" y="25908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In the 1960s, </a:t>
            </a:r>
            <a:r>
              <a:rPr lang="en-US" dirty="0" err="1" smtClean="0"/>
              <a:t>Arlet</a:t>
            </a:r>
            <a:r>
              <a:rPr lang="en-US" dirty="0" smtClean="0"/>
              <a:t> &amp; </a:t>
            </a:r>
            <a:r>
              <a:rPr lang="en-US" dirty="0" err="1" smtClean="0"/>
              <a:t>Ficat</a:t>
            </a:r>
            <a:r>
              <a:rPr lang="en-US" dirty="0" smtClean="0"/>
              <a:t> in France </a:t>
            </a:r>
          </a:p>
          <a:p>
            <a:pPr>
              <a:buFontTx/>
              <a:buNone/>
            </a:pPr>
            <a:r>
              <a:rPr lang="en-US" dirty="0" smtClean="0"/>
              <a:t>described a 3-part staging system &amp; in the </a:t>
            </a:r>
          </a:p>
          <a:p>
            <a:pPr>
              <a:buFontTx/>
              <a:buNone/>
            </a:pPr>
            <a:r>
              <a:rPr lang="en-US" dirty="0" smtClean="0"/>
              <a:t>1970s a 4th stage was added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12954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&amp; </a:t>
            </a:r>
            <a:r>
              <a:rPr lang="en-US" sz="4400" b="1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STAGING</a:t>
            </a:r>
          </a:p>
          <a:p>
            <a:pPr algn="ctr">
              <a:defRPr/>
            </a:pPr>
            <a:r>
              <a:rPr lang="en-IN" sz="4400" b="1" dirty="0" err="1" smtClean="0"/>
              <a:t>Avascular</a:t>
            </a:r>
            <a:r>
              <a:rPr lang="en-IN" sz="4400" b="1" dirty="0" smtClean="0"/>
              <a:t> necrosis of the hip </a:t>
            </a:r>
          </a:p>
          <a:p>
            <a:pPr algn="ctr">
              <a:defRPr/>
            </a:pPr>
            <a:endParaRPr lang="en-US" sz="4400" b="1" i="1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543800" y="35814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>
                <a:solidFill>
                  <a:schemeClr val="bg1"/>
                </a:solidFill>
              </a:rPr>
              <a:t>Paul FICAT</a:t>
            </a:r>
          </a:p>
          <a:p>
            <a:pPr algn="l">
              <a:defRPr/>
            </a:pPr>
            <a:endParaRPr lang="en-US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0" y="49466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96600"/>
              </a:buClr>
              <a:buFont typeface="Wingdings" pitchFamily="2" charset="2"/>
              <a:buChar char="Ø"/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This form is perhaps the one </a:t>
            </a:r>
            <a:r>
              <a:rPr lang="en-US" sz="24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most widely used</a:t>
            </a: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 now, despite the 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96600"/>
              </a:buClr>
              <a:buFont typeface="Wingdings" pitchFamily="2" charset="2"/>
              <a:buNone/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fact that a stage 0 &amp; a transitional stage were added later</a:t>
            </a:r>
          </a:p>
          <a:p>
            <a:pPr algn="l"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 descr="ficataho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59" y="304800"/>
            <a:ext cx="9096741" cy="3352800"/>
          </a:xfrm>
        </p:spPr>
      </p:pic>
      <p:pic>
        <p:nvPicPr>
          <p:cNvPr id="9" name="Picture 8" descr="f0111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10000"/>
            <a:ext cx="6096000" cy="277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stage 2 t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00200" y="990600"/>
            <a:ext cx="58674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Stage 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r>
              <a:rPr lang="en-US" sz="2800" dirty="0"/>
              <a:t>Moderate symptoms.</a:t>
            </a:r>
          </a:p>
          <a:p>
            <a:endParaRPr lang="en-US" sz="2800" dirty="0"/>
          </a:p>
          <a:p>
            <a:r>
              <a:rPr lang="en-US" sz="2800" dirty="0"/>
              <a:t>Loss of shape</a:t>
            </a:r>
          </a:p>
          <a:p>
            <a:endParaRPr lang="en-US" sz="2800" dirty="0" smtClean="0"/>
          </a:p>
          <a:p>
            <a:r>
              <a:rPr lang="it-IT" sz="2800" smtClean="0">
                <a:hlinkClick r:id="rId2"/>
              </a:rPr>
              <a:t>Crescent sign</a:t>
            </a:r>
            <a:endParaRPr lang="it-IT" sz="2800" smtClean="0"/>
          </a:p>
          <a:p>
            <a:endParaRPr lang="en-US" sz="2800" dirty="0"/>
          </a:p>
          <a:p>
            <a:r>
              <a:rPr lang="en-US" sz="2800" dirty="0" err="1"/>
              <a:t>Subchondral</a:t>
            </a:r>
            <a:r>
              <a:rPr lang="en-US" sz="2800" dirty="0"/>
              <a:t> collapse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62C53-6FDD-4340-94EA-77511C9F13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0485" name="Picture 5" descr="a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Stage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r>
              <a:rPr lang="en-US" sz="2800"/>
              <a:t>Severe symptoms.</a:t>
            </a:r>
          </a:p>
          <a:p>
            <a:endParaRPr lang="en-US" sz="2800"/>
          </a:p>
          <a:p>
            <a:r>
              <a:rPr lang="en-US" sz="2800"/>
              <a:t>Joint space narrowing.</a:t>
            </a:r>
          </a:p>
          <a:p>
            <a:endParaRPr lang="en-US" sz="2800"/>
          </a:p>
          <a:p>
            <a:r>
              <a:rPr lang="en-US" sz="2800"/>
              <a:t>OA changes in acetabulum.</a:t>
            </a:r>
          </a:p>
        </p:txBody>
      </p:sp>
      <p:pic>
        <p:nvPicPr>
          <p:cNvPr id="7" name="Content Placeholder 6" descr="stage 4 x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5025" y="2296204"/>
            <a:ext cx="4041775" cy="313395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62C53-6FDD-4340-94EA-77511C9F13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C4FC">
                  <a:alpha val="50000"/>
                </a:srgbClr>
              </a:gs>
              <a:gs pos="100000">
                <a:srgbClr val="CC0066"/>
              </a:gs>
            </a:gsLst>
            <a:lin ang="5400000" scaled="1"/>
          </a:gradFill>
          <a:ln>
            <a:solidFill>
              <a:srgbClr val="80008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 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algn="ctr" eaLnBrk="1" hangingPunct="1">
              <a:buFontTx/>
              <a:buNone/>
              <a:defRPr/>
            </a:pPr>
            <a:r>
              <a:rPr lang="en-US" dirty="0" smtClean="0"/>
              <a:t> 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 major disadvantage was that it didn’t include any measurement of lesion size or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articular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surface involvement..</a:t>
            </a:r>
          </a:p>
          <a:p>
            <a:pPr eaLnBrk="1" hangingPunct="1">
              <a:buFontTx/>
              <a:buNone/>
              <a:defRPr/>
            </a:pPr>
            <a:endParaRPr lang="en-US" sz="3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715000"/>
          </a:xfr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0033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  Normal or </a:t>
            </a:r>
            <a:r>
              <a:rPr lang="en-US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nondiagnostic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x-ray, bone scan, and MRI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None/>
              <a:defRPr/>
            </a:pPr>
            <a:endParaRPr lang="en-US" sz="24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Normal x-</a:t>
            </a:r>
            <a:r>
              <a:rPr lang="en-US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ray;abnormal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bone scan and/or MRI, </a:t>
            </a:r>
            <a:r>
              <a:rPr lang="en-US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subdevided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based on location (medial ,central or lateral) &amp; 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     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Mild (&lt;15% of femoral head affected)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B. Moderate (15%–30%)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C. Severe (&gt;30%)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“Cystic” and sclerotic or mottled changes in femoral head without collapse or </a:t>
            </a:r>
            <a:r>
              <a:rPr lang="en-US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acetabular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involvement.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      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Mild (15% of femoral head affected)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B. Moderate (15%–30%)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C. Severe (30%)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</a:t>
            </a:r>
            <a:r>
              <a:rPr lang="en-US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Subchondral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collapse (‘Crescent Sign’) without flattening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      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Mild (15% of </a:t>
            </a:r>
            <a:r>
              <a:rPr lang="en-US" sz="1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articular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surface)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B. Moderate (15%–30%)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C. Severe (30%)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1C1C1C"/>
                </a:solidFill>
              </a:rPr>
              <a:t>University of Pennsylvania</a:t>
            </a:r>
            <a:r>
              <a:rPr lang="en-US" sz="4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Classification </a:t>
            </a:r>
            <a:r>
              <a:rPr lang="en-US" sz="4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40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Osteonecrosis</a:t>
            </a:r>
            <a:endParaRPr lang="en-US" sz="40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41775" cy="5211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Pain.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Dull boring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Progressive.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Worse at night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-Limp while walking.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Restricted hip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motion.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- Unable to sit cross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legged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- Radiating to knee &amp; Buttock</a:t>
            </a:r>
            <a:endParaRPr lang="en-US" sz="28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62C53-6FDD-4340-94EA-77511C9F13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269" name="Picture 5" descr="av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033" y="609600"/>
            <a:ext cx="486696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003366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000" dirty="0" smtClean="0"/>
              <a:t> 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 Flattening of femoral head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A. Mild (15% of surface and 2 mm depression)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B. Moderate (15%–30% of surface or 2–4 mm depression)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C. Severe (30% of surface or 4 mm depression)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Joint narrowing and/or </a:t>
            </a:r>
            <a:r>
              <a:rPr lang="en-US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acetabular</a:t>
            </a: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changes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A. Mild (Average of femoral head involvement as determined in stage IV &amp;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estimated </a:t>
            </a:r>
            <a:r>
              <a:rPr lang="en-US" sz="1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acetabular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involvement)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B. Moderate (Average of femoral head involvement as determined in stage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IV &amp; estimated </a:t>
            </a:r>
            <a:r>
              <a:rPr lang="en-US" sz="1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acetabular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involvement)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C. Severe (Average of femoral head involvement as determined in stage IV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&amp; estimated </a:t>
            </a:r>
            <a:r>
              <a:rPr lang="en-US" sz="1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acetabular</a:t>
            </a: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involvement)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 Advanced degenerative changes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05" name="Group 37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1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Fat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Blood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Bright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Fluid or edema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Fibrosis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0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9603" name="Rectangle 35"/>
          <p:cNvSpPr>
            <a:spLocks noChangeArrowheads="1"/>
          </p:cNvSpPr>
          <p:nvPr/>
        </p:nvSpPr>
        <p:spPr bwMode="auto">
          <a:xfrm>
            <a:off x="0" y="152400"/>
            <a:ext cx="9144000" cy="12954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i="1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Mitchell’s MRI Staging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Early stages (I &amp; II):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Bed rest &amp; limited </a:t>
            </a:r>
            <a:r>
              <a:rPr lang="en-US" smtClean="0"/>
              <a:t>weight bearing .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Bisphosphonates</a:t>
            </a:r>
            <a:r>
              <a:rPr lang="en-US" dirty="0" smtClean="0"/>
              <a:t> prevent collapse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Unloading </a:t>
            </a:r>
            <a:r>
              <a:rPr lang="en-US" dirty="0" err="1" smtClean="0"/>
              <a:t>osteotomies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Medullary</a:t>
            </a:r>
            <a:r>
              <a:rPr lang="en-US" dirty="0" smtClean="0"/>
              <a:t> decompression + bone grafting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Intermediate stage (III &amp; IV):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Realignment </a:t>
            </a:r>
            <a:r>
              <a:rPr lang="en-US" dirty="0" err="1" smtClean="0"/>
              <a:t>osteototmies</a:t>
            </a:r>
            <a:r>
              <a:rPr lang="en-US" dirty="0" smtClean="0"/>
              <a:t>, decompression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Arthrodesis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Late stage (V &amp; VI):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Analgesia, activity modification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Arthrodesis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Arthroplasties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0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104" y="1017"/>
            <a:chExt cx="5146" cy="1028"/>
          </a:xfrm>
        </p:grpSpPr>
        <p:sp>
          <p:nvSpPr>
            <p:cNvPr id="4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4" y="1017"/>
              <a:ext cx="5146" cy="1028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362500" name="_s362500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 flipV="1">
              <a:off x="3121" y="413"/>
              <a:ext cx="80" cy="167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2501" name="_s362501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5400000" flipH="1" flipV="1">
              <a:off x="1763" y="731"/>
              <a:ext cx="80" cy="10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" name="_s362502"/>
            <p:cNvSpPr>
              <a:spLocks noChangeArrowheads="1"/>
            </p:cNvSpPr>
            <p:nvPr/>
          </p:nvSpPr>
          <p:spPr bwMode="auto">
            <a:xfrm>
              <a:off x="682" y="1051"/>
              <a:ext cx="3281" cy="16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000"/>
              </a:srgb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vert="horz" wrap="none" lIns="62257" tIns="31128" rIns="62257" bIns="3112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Surgical procedures</a:t>
              </a:r>
            </a:p>
          </p:txBody>
        </p:sp>
        <p:sp>
          <p:nvSpPr>
            <p:cNvPr id="8" name="_s362503"/>
            <p:cNvSpPr>
              <a:spLocks noChangeArrowheads="1"/>
            </p:cNvSpPr>
            <p:nvPr/>
          </p:nvSpPr>
          <p:spPr bwMode="auto">
            <a:xfrm>
              <a:off x="104" y="1291"/>
              <a:ext cx="2359" cy="171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000"/>
              </a:srgb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vert="horz" wrap="none" lIns="62257" tIns="31128" rIns="62257" bIns="3112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1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Joint Preserving</a:t>
              </a:r>
            </a:p>
          </p:txBody>
        </p:sp>
        <p:sp>
          <p:nvSpPr>
            <p:cNvPr id="9" name="_s362504"/>
            <p:cNvSpPr>
              <a:spLocks noChangeArrowheads="1"/>
            </p:cNvSpPr>
            <p:nvPr/>
          </p:nvSpPr>
          <p:spPr bwMode="auto">
            <a:xfrm>
              <a:off x="2749" y="1291"/>
              <a:ext cx="2501" cy="183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000"/>
              </a:srgbClr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vert="horz" wrap="none" lIns="62257" tIns="31128" rIns="62257" bIns="3112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1" u="none" strike="noStrike" cap="none" normalizeH="0" baseline="0" smtClean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Joint Replacing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533" y="1451"/>
              <a:ext cx="1844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Char char="§"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Core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Decompression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Char char="§"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Various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</a:t>
              </a:r>
              <a:r>
                <a:rPr kumimoji="0" lang="en-US" sz="2400" b="1" i="1" u="none" strike="noStrike" cap="none" normalizeH="0" baseline="0" dirty="0" err="1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Nonvascularized</a:t>
              </a: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&amp;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kumimoji="0" lang="en-US" sz="2400" b="1" i="1" u="none" strike="noStrike" cap="none" normalizeH="0" baseline="0" dirty="0" err="1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Vascularized</a:t>
              </a: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Bone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Grafting Procedures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Char char="§"/>
                <a:tabLst/>
              </a:pP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Char char="§"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kumimoji="0" lang="en-US" sz="2400" b="1" i="1" u="none" strike="noStrike" cap="none" normalizeH="0" baseline="0" dirty="0" err="1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Osteotomy</a:t>
              </a: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3300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Procedures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806" y="1462"/>
              <a:ext cx="1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en-US" sz="2400" b="1" i="1" u="none" strike="noStrike" cap="none" normalizeH="0" baseline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Total Hip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Arthroplasty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en-US" sz="2400" b="1" i="1" u="none" strike="noStrike" cap="none" normalizeH="0" baseline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Hip Resurfacing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2400" b="1" i="1" u="none" strike="noStrike" cap="none" normalizeH="0" baseline="0" smtClean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Procedures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sz="12200" b="1" dirty="0" smtClean="0">
                <a:solidFill>
                  <a:srgbClr val="3369E8"/>
                </a:solidFill>
                <a:latin typeface="BrowalliaUPC" pitchFamily="34" charset="-34"/>
                <a:cs typeface="BrowalliaUPC" pitchFamily="34" charset="-34"/>
              </a:rPr>
              <a:t>T</a:t>
            </a:r>
            <a:r>
              <a:rPr lang="en-US" sz="12200" b="1" dirty="0" smtClean="0">
                <a:solidFill>
                  <a:srgbClr val="D50F25"/>
                </a:solidFill>
                <a:latin typeface="BrowalliaUPC" pitchFamily="34" charset="-34"/>
                <a:cs typeface="BrowalliaUPC" pitchFamily="34" charset="-34"/>
              </a:rPr>
              <a:t>h</a:t>
            </a:r>
            <a:r>
              <a:rPr lang="en-US" sz="12200" b="1" dirty="0" smtClean="0">
                <a:solidFill>
                  <a:srgbClr val="EEB211"/>
                </a:solidFill>
                <a:latin typeface="BrowalliaUPC" pitchFamily="34" charset="-34"/>
                <a:cs typeface="BrowalliaUPC" pitchFamily="34" charset="-34"/>
              </a:rPr>
              <a:t>a</a:t>
            </a:r>
            <a:r>
              <a:rPr lang="en-US" sz="12200" b="1" dirty="0" smtClean="0">
                <a:solidFill>
                  <a:srgbClr val="3369E8"/>
                </a:solidFill>
                <a:latin typeface="BrowalliaUPC" pitchFamily="34" charset="-34"/>
                <a:cs typeface="BrowalliaUPC" pitchFamily="34" charset="-34"/>
              </a:rPr>
              <a:t>n</a:t>
            </a:r>
            <a:r>
              <a:rPr lang="en-US" sz="12200" b="1" dirty="0" smtClean="0">
                <a:solidFill>
                  <a:srgbClr val="009925"/>
                </a:solidFill>
                <a:latin typeface="BrowalliaUPC" pitchFamily="34" charset="-34"/>
                <a:cs typeface="BrowalliaUPC" pitchFamily="34" charset="-34"/>
              </a:rPr>
              <a:t>k</a:t>
            </a:r>
            <a:r>
              <a:rPr lang="en-US" sz="1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12200" b="1" dirty="0" smtClean="0">
                <a:solidFill>
                  <a:srgbClr val="D50F25"/>
                </a:solidFill>
                <a:latin typeface="BrowalliaUPC" pitchFamily="34" charset="-34"/>
                <a:cs typeface="BrowalliaUPC" pitchFamily="34" charset="-34"/>
              </a:rPr>
              <a:t>y</a:t>
            </a:r>
            <a:r>
              <a:rPr lang="en-US" sz="12200" b="1" dirty="0" smtClean="0">
                <a:solidFill>
                  <a:srgbClr val="EEB211"/>
                </a:solidFill>
                <a:latin typeface="BrowalliaUPC" pitchFamily="34" charset="-34"/>
                <a:cs typeface="BrowalliaUPC" pitchFamily="34" charset="-34"/>
              </a:rPr>
              <a:t>o</a:t>
            </a:r>
            <a:r>
              <a:rPr lang="en-US" sz="12200" b="1" dirty="0" smtClean="0">
                <a:solidFill>
                  <a:srgbClr val="3369E8"/>
                </a:solidFill>
                <a:latin typeface="BrowalliaUPC" pitchFamily="34" charset="-34"/>
                <a:cs typeface="BrowalliaUPC" pitchFamily="34" charset="-34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kern="1200" dirty="0" err="1" smtClean="0">
                <a:solidFill>
                  <a:srgbClr val="04617B"/>
                </a:solidFill>
                <a:latin typeface="Calibri"/>
              </a:rPr>
              <a:t>Pathophysiology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274320" lvl="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kern="1200" dirty="0" smtClean="0">
                <a:solidFill>
                  <a:prstClr val="black"/>
                </a:solidFill>
                <a:latin typeface="Constantia"/>
              </a:rPr>
              <a:t>Affect bones with single terminal blood supply: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Talus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Carpals, </a:t>
            </a:r>
            <a:r>
              <a:rPr lang="en-US" sz="2400" kern="1200" dirty="0" err="1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tarsals</a:t>
            </a:r>
            <a:endParaRPr lang="en-US" sz="2400" kern="1200" dirty="0" smtClean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Proximal </a:t>
            </a:r>
            <a:r>
              <a:rPr lang="en-US" sz="2400" kern="1200" dirty="0" err="1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humerus</a:t>
            </a:r>
            <a:endParaRPr lang="en-US" sz="2400" kern="1200" dirty="0" smtClean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Femoral </a:t>
            </a:r>
            <a:r>
              <a:rPr lang="en-US" sz="2400" kern="1200" dirty="0" err="1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condyles</a:t>
            </a:r>
            <a:endParaRPr lang="en-US" sz="2400" kern="1200" dirty="0" smtClean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Constantia"/>
              </a:rPr>
              <a:t>Proximal femur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endParaRPr lang="en-US" sz="2400" kern="1200" dirty="0" smtClean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endParaRPr lang="en-US" sz="2400" kern="1200" dirty="0" smtClean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marL="240030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Font typeface="Wingdings" pitchFamily="2" charset="2"/>
              <a:buChar char="§"/>
              <a:defRPr/>
            </a:pPr>
            <a:r>
              <a:rPr lang="en-US" kern="1200" dirty="0" smtClean="0">
                <a:solidFill>
                  <a:prstClr val="black"/>
                </a:solidFill>
                <a:latin typeface="Constantia"/>
              </a:rPr>
              <a:t>Interruption of blood flow to bone cells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SzPct val="85000"/>
              <a:buNone/>
              <a:defRPr/>
            </a:pPr>
            <a:endParaRPr lang="en-US" sz="2400" kern="1200" dirty="0" smtClean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86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z="2800" dirty="0" smtClean="0"/>
              <a:t>Empty </a:t>
            </a:r>
            <a:r>
              <a:rPr lang="en-US" sz="2800" dirty="0" err="1" smtClean="0"/>
              <a:t>Osteocyte</a:t>
            </a:r>
            <a:r>
              <a:rPr lang="en-US" sz="2800" dirty="0" smtClean="0"/>
              <a:t> Lacunae</a:t>
            </a:r>
          </a:p>
          <a:p>
            <a:pPr lvl="3">
              <a:buNone/>
            </a:pPr>
            <a:r>
              <a:rPr lang="en-US" sz="1600" dirty="0" smtClean="0"/>
              <a:t>       </a:t>
            </a:r>
            <a:r>
              <a:rPr lang="en-US" sz="2400" dirty="0" smtClean="0"/>
              <a:t> But</a:t>
            </a:r>
          </a:p>
          <a:p>
            <a:r>
              <a:rPr lang="en-US" sz="2800" dirty="0" err="1" smtClean="0"/>
              <a:t>Trabecular</a:t>
            </a:r>
            <a:r>
              <a:rPr lang="en-US" sz="2800" dirty="0" smtClean="0"/>
              <a:t>  framework intact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Radiologically</a:t>
            </a:r>
            <a:r>
              <a:rPr lang="en-US" sz="2800" dirty="0" smtClean="0"/>
              <a:t> Normal Bone.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IN" dirty="0"/>
          </a:p>
        </p:txBody>
      </p:sp>
      <p:pic>
        <p:nvPicPr>
          <p:cNvPr id="4" name="Picture 3" descr="havers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429000"/>
            <a:ext cx="4266860" cy="28194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2590800" y="1676400"/>
            <a:ext cx="4572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590800" y="4876800"/>
            <a:ext cx="3962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/>
          <a:lstStyle/>
          <a:p>
            <a:r>
              <a:rPr lang="en-US" dirty="0" err="1" smtClean="0">
                <a:solidFill>
                  <a:srgbClr val="D50F25"/>
                </a:solidFill>
              </a:rPr>
              <a:t>Revasularisation</a:t>
            </a:r>
            <a:r>
              <a:rPr lang="en-US" dirty="0" smtClean="0">
                <a:solidFill>
                  <a:srgbClr val="D50F25"/>
                </a:solidFill>
              </a:rPr>
              <a:t>-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Live-Dead marrow interface.</a:t>
            </a:r>
          </a:p>
          <a:p>
            <a:endParaRPr lang="en-US" sz="2400" dirty="0" smtClean="0">
              <a:solidFill>
                <a:srgbClr val="D50F25"/>
              </a:solidFill>
            </a:endParaRPr>
          </a:p>
          <a:p>
            <a:endParaRPr lang="en-US" sz="2400" dirty="0" smtClean="0">
              <a:solidFill>
                <a:srgbClr val="D50F25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Necrotic zone invaded by capillaries, fibroblasts &amp;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macophages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Fibrous tissue replace dead marrow &amp; may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calcifay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osteoblasts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laydown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fresh bone on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devitalised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trabeculae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[advancing front of neo-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vascularization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ossification ]</a:t>
            </a:r>
          </a:p>
          <a:p>
            <a:pPr algn="ctr"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D50F25"/>
                </a:solidFill>
              </a:rPr>
              <a:t>CREEPING SUBSTITUTION</a:t>
            </a:r>
            <a:endParaRPr lang="en-IN" sz="2400" b="1" dirty="0">
              <a:solidFill>
                <a:srgbClr val="D50F25"/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114800" y="0"/>
            <a:ext cx="4572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191000" y="1219200"/>
            <a:ext cx="4572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5179</TotalTime>
  <Words>1837</Words>
  <Application>Microsoft Office PowerPoint</Application>
  <PresentationFormat>On-screen Show (4:3)</PresentationFormat>
  <Paragraphs>438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Default Design</vt:lpstr>
      <vt:lpstr>Flow</vt:lpstr>
      <vt:lpstr>Equity</vt:lpstr>
      <vt:lpstr>3_Default Design</vt:lpstr>
      <vt:lpstr>AVASCULAR NECROSIS</vt:lpstr>
      <vt:lpstr>Definition</vt:lpstr>
      <vt:lpstr>Presentation - History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4 ZONES IN AVN</vt:lpstr>
      <vt:lpstr>Vascular insufficiency to bone is of 3 types</vt:lpstr>
      <vt:lpstr>PowerPoint Presentation</vt:lpstr>
      <vt:lpstr>PATHOGENETIC CLASSIFICATION</vt:lpstr>
      <vt:lpstr>CAUSES</vt:lpstr>
      <vt:lpstr>AVASCULAR NECROSIS</vt:lpstr>
      <vt:lpstr>PowerPoint Presentation</vt:lpstr>
      <vt:lpstr>BLOOD SUPPLY OF FEMORAL HEAD </vt:lpstr>
      <vt:lpstr>Blood Supply in Paediatric Age Gp.</vt:lpstr>
      <vt:lpstr>PowerPoint Presentation</vt:lpstr>
      <vt:lpstr>IMAGING</vt:lpstr>
      <vt:lpstr>Radiological  changes  </vt:lpstr>
      <vt:lpstr>Sequence of events</vt:lpstr>
      <vt:lpstr>PowerPoint Presentation</vt:lpstr>
      <vt:lpstr>PowerPoint Presentation</vt:lpstr>
      <vt:lpstr>Radiology- sequential Changes</vt:lpstr>
      <vt:lpstr>Xrays.</vt:lpstr>
      <vt:lpstr>X RAY changes</vt:lpstr>
      <vt:lpstr>MRI</vt:lpstr>
      <vt:lpstr>PowerPoint Presentation</vt:lpstr>
      <vt:lpstr>MRI  T1 image</vt:lpstr>
      <vt:lpstr>Double Line sign – T2 image</vt:lpstr>
      <vt:lpstr>PowerPoint Presentation</vt:lpstr>
      <vt:lpstr>PowerPoint Presentation</vt:lpstr>
      <vt:lpstr>MRI - Findings</vt:lpstr>
      <vt:lpstr>T1</vt:lpstr>
      <vt:lpstr>T2</vt:lpstr>
      <vt:lpstr>T2 fat sat</vt:lpstr>
      <vt:lpstr>CT 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2</vt:lpstr>
      <vt:lpstr>Stage 3</vt:lpstr>
      <vt:lpstr>Stage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principles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AVASCULAR NECROSIS FEMORAL HEAD</dc:title>
  <dc:creator>Essarr</dc:creator>
  <cp:lastModifiedBy>shwetashendey</cp:lastModifiedBy>
  <cp:revision>217</cp:revision>
  <dcterms:created xsi:type="dcterms:W3CDTF">2009-03-25T20:43:05Z</dcterms:created>
  <dcterms:modified xsi:type="dcterms:W3CDTF">2017-04-26T14:18:11Z</dcterms:modified>
</cp:coreProperties>
</file>