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8" r:id="rId3"/>
    <p:sldId id="293" r:id="rId4"/>
    <p:sldId id="280" r:id="rId5"/>
    <p:sldId id="281" r:id="rId6"/>
    <p:sldId id="279" r:id="rId7"/>
    <p:sldId id="282" r:id="rId8"/>
    <p:sldId id="294" r:id="rId9"/>
    <p:sldId id="286" r:id="rId10"/>
    <p:sldId id="283" r:id="rId11"/>
    <p:sldId id="287" r:id="rId12"/>
    <p:sldId id="284" r:id="rId13"/>
    <p:sldId id="290" r:id="rId14"/>
    <p:sldId id="259" r:id="rId15"/>
    <p:sldId id="257" r:id="rId16"/>
    <p:sldId id="277" r:id="rId17"/>
    <p:sldId id="258" r:id="rId18"/>
    <p:sldId id="261" r:id="rId19"/>
    <p:sldId id="262" r:id="rId20"/>
    <p:sldId id="263" r:id="rId21"/>
    <p:sldId id="288" r:id="rId22"/>
    <p:sldId id="264" r:id="rId23"/>
    <p:sldId id="296" r:id="rId24"/>
    <p:sldId id="289" r:id="rId25"/>
    <p:sldId id="265" r:id="rId26"/>
    <p:sldId id="266" r:id="rId27"/>
    <p:sldId id="268" r:id="rId28"/>
    <p:sldId id="269" r:id="rId29"/>
    <p:sldId id="297" r:id="rId30"/>
    <p:sldId id="270" r:id="rId31"/>
    <p:sldId id="276" r:id="rId32"/>
    <p:sldId id="291" r:id="rId33"/>
    <p:sldId id="292" r:id="rId34"/>
    <p:sldId id="29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11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02AB4A-F64C-4575-A595-4789F59B0EE6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D88599-68C7-4808-9397-6ACB0AD7E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AB4A-F64C-4575-A595-4789F59B0EE6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8599-68C7-4808-9397-6ACB0AD7E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AB4A-F64C-4575-A595-4789F59B0EE6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8599-68C7-4808-9397-6ACB0AD7E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02AB4A-F64C-4575-A595-4789F59B0EE6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D88599-68C7-4808-9397-6ACB0AD7E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02AB4A-F64C-4575-A595-4789F59B0EE6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D88599-68C7-4808-9397-6ACB0AD7E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AB4A-F64C-4575-A595-4789F59B0EE6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8599-68C7-4808-9397-6ACB0AD7E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AB4A-F64C-4575-A595-4789F59B0EE6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8599-68C7-4808-9397-6ACB0AD7E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02AB4A-F64C-4575-A595-4789F59B0EE6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D88599-68C7-4808-9397-6ACB0AD7E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AB4A-F64C-4575-A595-4789F59B0EE6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8599-68C7-4808-9397-6ACB0AD7E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02AB4A-F64C-4575-A595-4789F59B0EE6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D88599-68C7-4808-9397-6ACB0AD7E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02AB4A-F64C-4575-A595-4789F59B0EE6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D88599-68C7-4808-9397-6ACB0AD7E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02AB4A-F64C-4575-A595-4789F59B0EE6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D88599-68C7-4808-9397-6ACB0AD7E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ANATOMY 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OF 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SMALLBOWEL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&amp; 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TECHNIQUE OF 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BARIUM MEAL 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FOLLOW THROUGH 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SMALL INTESTINE=&gt;</a:t>
            </a:r>
          </a:p>
          <a:p>
            <a:pPr>
              <a:buNone/>
            </a:pPr>
            <a:r>
              <a:rPr lang="en-US" sz="3200" dirty="0" smtClean="0"/>
              <a:t>In duo. mucous membrane of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part is smooth, but that of rest of small bowel is broken up into </a:t>
            </a:r>
            <a:r>
              <a:rPr lang="en-US" sz="3200" dirty="0" err="1" smtClean="0"/>
              <a:t>plicae</a:t>
            </a:r>
            <a:r>
              <a:rPr lang="en-US" sz="3200" dirty="0" smtClean="0"/>
              <a:t> </a:t>
            </a:r>
            <a:r>
              <a:rPr lang="en-US" sz="3200" dirty="0" err="1" smtClean="0"/>
              <a:t>circularis</a:t>
            </a:r>
            <a:r>
              <a:rPr lang="en-US" sz="3200" dirty="0" smtClean="0"/>
              <a:t> or </a:t>
            </a:r>
            <a:r>
              <a:rPr lang="en-US" sz="3200" dirty="0" err="1" smtClean="0"/>
              <a:t>valvulae</a:t>
            </a:r>
            <a:r>
              <a:rPr lang="en-US" sz="3200" dirty="0" smtClean="0"/>
              <a:t> </a:t>
            </a:r>
            <a:r>
              <a:rPr lang="en-US" sz="3200" dirty="0" err="1" smtClean="0"/>
              <a:t>conniventes</a:t>
            </a:r>
            <a:r>
              <a:rPr lang="en-US" sz="3200" dirty="0" smtClean="0"/>
              <a:t> which are circular folds which encircle 2/3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of inner mucosal wall.</a:t>
            </a:r>
          </a:p>
          <a:p>
            <a:pPr>
              <a:buNone/>
            </a:pPr>
            <a:r>
              <a:rPr lang="en-US" sz="3200" dirty="0" smtClean="0"/>
              <a:t>They become less numerous &amp; less abundant in ileum, until at </a:t>
            </a:r>
            <a:r>
              <a:rPr lang="en-US" sz="3200" dirty="0" err="1" smtClean="0"/>
              <a:t>termi</a:t>
            </a:r>
            <a:r>
              <a:rPr lang="en-US" sz="3200" dirty="0" smtClean="0"/>
              <a:t>. ileum, folds are almost entirely absent.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 hist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38200"/>
            <a:ext cx="58674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991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RAD. DIFF. BET</a:t>
            </a:r>
            <a:r>
              <a:rPr lang="en-US" sz="36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JEJ. &amp; ILEUM =&gt;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JEJUNUM                      ILEUM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Proxi</a:t>
            </a:r>
            <a:r>
              <a:rPr lang="en-US" dirty="0" smtClean="0"/>
              <a:t>. 2/5</a:t>
            </a:r>
            <a:r>
              <a:rPr lang="en-US" baseline="30000" dirty="0" smtClean="0"/>
              <a:t>th</a:t>
            </a:r>
            <a:r>
              <a:rPr lang="en-US" dirty="0" smtClean="0"/>
              <a:t> of sm. int.            Distal 3/5</a:t>
            </a:r>
            <a:r>
              <a:rPr lang="en-US" baseline="30000" dirty="0" smtClean="0"/>
              <a:t>th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Position:-</a:t>
            </a:r>
            <a:r>
              <a:rPr lang="en-US" dirty="0" smtClean="0"/>
              <a:t>Upper lt. &amp; </a:t>
            </a:r>
            <a:r>
              <a:rPr lang="en-US" dirty="0" err="1" smtClean="0"/>
              <a:t>peri</a:t>
            </a:r>
            <a:r>
              <a:rPr lang="en-US" dirty="0" smtClean="0"/>
              <a:t>-umbilical        Lower rt. </a:t>
            </a:r>
            <a:r>
              <a:rPr lang="en-US" dirty="0" err="1" smtClean="0"/>
              <a:t>hypogastric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region.                                      &amp; pelvic region.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Max.Diameter</a:t>
            </a:r>
            <a:r>
              <a:rPr lang="en-US" dirty="0" smtClean="0">
                <a:solidFill>
                  <a:srgbClr val="C00000"/>
                </a:solidFill>
              </a:rPr>
              <a:t>:- </a:t>
            </a:r>
            <a:r>
              <a:rPr lang="en-US" dirty="0" smtClean="0"/>
              <a:t> 4cm.                                      3 cm.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Plicae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circularis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:- </a:t>
            </a:r>
            <a:r>
              <a:rPr lang="en-US" dirty="0" smtClean="0"/>
              <a:t>numerous &amp; deeper set in </a:t>
            </a:r>
            <a:r>
              <a:rPr lang="en-US" dirty="0" err="1" smtClean="0"/>
              <a:t>jej</a:t>
            </a:r>
            <a:r>
              <a:rPr lang="en-US" dirty="0" smtClean="0"/>
              <a:t>. than in</a:t>
            </a:r>
          </a:p>
          <a:p>
            <a:pPr>
              <a:buNone/>
            </a:pPr>
            <a:r>
              <a:rPr lang="en-US" dirty="0" smtClean="0"/>
              <a:t>                                ileum.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Feathery pattern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On BMFT               :-</a:t>
            </a:r>
            <a:r>
              <a:rPr lang="en-US" dirty="0" smtClean="0"/>
              <a:t>Present                         Less feathery or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absent.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 err="1" smtClean="0">
                <a:solidFill>
                  <a:srgbClr val="C00000"/>
                </a:solidFill>
              </a:rPr>
              <a:t>Vascu</a:t>
            </a:r>
            <a:r>
              <a:rPr lang="en-US" sz="4000" dirty="0" smtClean="0">
                <a:solidFill>
                  <a:srgbClr val="C00000"/>
                </a:solidFill>
              </a:rPr>
              <a:t>. Supply :-</a:t>
            </a: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</a:t>
            </a:r>
            <a:r>
              <a:rPr lang="en-US" sz="3200" dirty="0" smtClean="0"/>
              <a:t>-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/>
              <a:t>by branches of SMA – </a:t>
            </a:r>
            <a:r>
              <a:rPr lang="en-US" sz="3200" dirty="0" err="1" smtClean="0"/>
              <a:t>Jejunal</a:t>
            </a:r>
            <a:r>
              <a:rPr lang="en-US" sz="3200" dirty="0" smtClean="0"/>
              <a:t>, </a:t>
            </a:r>
            <a:r>
              <a:rPr lang="en-US" sz="3200" dirty="0" err="1" smtClean="0"/>
              <a:t>Ileal</a:t>
            </a:r>
            <a:r>
              <a:rPr lang="en-US" sz="3200" dirty="0" smtClean="0"/>
              <a:t> &amp;   </a:t>
            </a:r>
          </a:p>
          <a:p>
            <a:pPr>
              <a:buNone/>
            </a:pPr>
            <a:r>
              <a:rPr lang="en-US" sz="3200" dirty="0" smtClean="0"/>
              <a:t>      </a:t>
            </a:r>
            <a:r>
              <a:rPr lang="en-US" sz="3200" dirty="0" err="1" smtClean="0"/>
              <a:t>Ileocolic</a:t>
            </a:r>
            <a:r>
              <a:rPr lang="en-US" sz="3200" dirty="0" smtClean="0"/>
              <a:t> arteries.</a:t>
            </a:r>
          </a:p>
          <a:p>
            <a:pPr>
              <a:buNone/>
            </a:pPr>
            <a:r>
              <a:rPr lang="en-US" sz="3200" dirty="0" smtClean="0"/>
              <a:t>    - </a:t>
            </a:r>
            <a:r>
              <a:rPr lang="en-US" sz="3200" dirty="0" err="1" smtClean="0"/>
              <a:t>vns</a:t>
            </a:r>
            <a:r>
              <a:rPr lang="en-US" sz="3200" dirty="0" smtClean="0"/>
              <a:t>. drainage follows art. supply to drain </a:t>
            </a:r>
          </a:p>
          <a:p>
            <a:pPr>
              <a:buNone/>
            </a:pPr>
            <a:r>
              <a:rPr lang="en-US" sz="3200" dirty="0" smtClean="0"/>
              <a:t>      into sup. </a:t>
            </a:r>
            <a:r>
              <a:rPr lang="en-US" sz="3200" dirty="0" err="1" smtClean="0"/>
              <a:t>mes</a:t>
            </a:r>
            <a:r>
              <a:rPr lang="en-US" sz="3200" dirty="0" smtClean="0"/>
              <a:t>.   </a:t>
            </a:r>
            <a:r>
              <a:rPr lang="en-US" sz="3200" dirty="0" err="1" smtClean="0"/>
              <a:t>vn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5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Radiological investigations of Small bowel :</a:t>
            </a:r>
          </a:p>
          <a:p>
            <a:pPr marL="514350" indent="-514350" algn="l">
              <a:buAutoNum type="arabicParenR"/>
            </a:pPr>
            <a:r>
              <a:rPr lang="en-US" sz="4200" b="1" dirty="0" smtClean="0">
                <a:solidFill>
                  <a:schemeClr val="tx1"/>
                </a:solidFill>
              </a:rPr>
              <a:t>Plain </a:t>
            </a:r>
            <a:r>
              <a:rPr lang="en-US" sz="4200" b="1" dirty="0" smtClean="0">
                <a:solidFill>
                  <a:schemeClr val="tx1"/>
                </a:solidFill>
              </a:rPr>
              <a:t>abdominal radiography – Intestinal obstruction &amp; intestinal perforation.</a:t>
            </a:r>
          </a:p>
          <a:p>
            <a:pPr marL="514350" indent="-514350" algn="l">
              <a:buAutoNum type="arabicParenR"/>
            </a:pPr>
            <a:r>
              <a:rPr lang="en-US" sz="4200" b="1" dirty="0" smtClean="0">
                <a:solidFill>
                  <a:schemeClr val="tx1"/>
                </a:solidFill>
              </a:rPr>
              <a:t>Contrast (Barium) studies.</a:t>
            </a:r>
          </a:p>
          <a:p>
            <a:pPr marL="514350" indent="-514350">
              <a:buAutoNum type="arabicParenR"/>
            </a:pPr>
            <a:r>
              <a:rPr lang="en-US" sz="4200" b="1" dirty="0" smtClean="0"/>
              <a:t>Angiography: </a:t>
            </a:r>
            <a:r>
              <a:rPr lang="en-US" sz="4200" b="1" dirty="0" err="1" smtClean="0"/>
              <a:t>Inv</a:t>
            </a:r>
            <a:r>
              <a:rPr lang="en-US" sz="4200" b="1" baseline="30000" dirty="0" err="1" smtClean="0"/>
              <a:t>n</a:t>
            </a:r>
            <a:r>
              <a:rPr lang="en-US" sz="4200" b="1" dirty="0" smtClean="0"/>
              <a:t> of bleeding, detecting </a:t>
            </a:r>
            <a:r>
              <a:rPr lang="en-US" sz="4200" b="1" dirty="0" err="1" smtClean="0"/>
              <a:t>vascu</a:t>
            </a:r>
            <a:r>
              <a:rPr lang="en-US" sz="4200" b="1" dirty="0" smtClean="0"/>
              <a:t>. Malformation &amp; </a:t>
            </a:r>
            <a:r>
              <a:rPr lang="en-US" sz="4200" b="1" dirty="0" err="1" smtClean="0"/>
              <a:t>inv</a:t>
            </a:r>
            <a:r>
              <a:rPr lang="en-US" sz="4200" b="1" baseline="30000" dirty="0" err="1" smtClean="0"/>
              <a:t>n</a:t>
            </a:r>
            <a:r>
              <a:rPr lang="en-US" sz="4200" b="1" dirty="0" smtClean="0"/>
              <a:t> of </a:t>
            </a:r>
            <a:r>
              <a:rPr lang="en-US" sz="4200" b="1" dirty="0" err="1" smtClean="0"/>
              <a:t>mesentric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ischaemia</a:t>
            </a:r>
            <a:r>
              <a:rPr lang="en-US" sz="4200" b="1" dirty="0" smtClean="0"/>
              <a:t>. </a:t>
            </a:r>
            <a:endParaRPr lang="en-US" sz="4200" b="1" dirty="0" smtClean="0"/>
          </a:p>
          <a:p>
            <a:pPr marL="514350" indent="-514350" algn="l">
              <a:buAutoNum type="arabicParenR"/>
            </a:pPr>
            <a:r>
              <a:rPr lang="en-US" sz="4200" b="1" dirty="0" smtClean="0">
                <a:solidFill>
                  <a:schemeClr val="tx1"/>
                </a:solidFill>
              </a:rPr>
              <a:t>Radionuclide </a:t>
            </a:r>
            <a:r>
              <a:rPr lang="en-US" sz="4200" b="1" dirty="0" smtClean="0">
                <a:solidFill>
                  <a:schemeClr val="tx1"/>
                </a:solidFill>
              </a:rPr>
              <a:t>studies: To detect occult bleeding , </a:t>
            </a:r>
            <a:r>
              <a:rPr lang="en-US" sz="4200" b="1" dirty="0" err="1" smtClean="0">
                <a:solidFill>
                  <a:schemeClr val="tx1"/>
                </a:solidFill>
              </a:rPr>
              <a:t>Meckel’s</a:t>
            </a:r>
            <a:r>
              <a:rPr lang="en-US" sz="4200" b="1" dirty="0" smtClean="0">
                <a:solidFill>
                  <a:schemeClr val="tx1"/>
                </a:solidFill>
              </a:rPr>
              <a:t> </a:t>
            </a:r>
            <a:r>
              <a:rPr lang="en-US" sz="4200" b="1" dirty="0" err="1" smtClean="0">
                <a:solidFill>
                  <a:schemeClr val="tx1"/>
                </a:solidFill>
              </a:rPr>
              <a:t>diverticulum</a:t>
            </a:r>
            <a:r>
              <a:rPr lang="en-US" sz="4200" b="1" dirty="0" smtClean="0">
                <a:solidFill>
                  <a:schemeClr val="tx1"/>
                </a:solidFill>
              </a:rPr>
              <a:t> with gastric mucosa &amp; assessment of I.B.D. </a:t>
            </a:r>
            <a:endParaRPr lang="en-US" sz="4200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arenR"/>
            </a:pPr>
            <a:r>
              <a:rPr lang="en-US" sz="4200" b="1" dirty="0" smtClean="0"/>
              <a:t>C.T. &amp; M.R.I.: Limited role.</a:t>
            </a:r>
          </a:p>
          <a:p>
            <a:pPr marL="514350" indent="-514350">
              <a:buAutoNum type="arabicParenR"/>
            </a:pPr>
            <a:r>
              <a:rPr lang="en-US" sz="4200" b="1" dirty="0" smtClean="0">
                <a:solidFill>
                  <a:schemeClr val="tx1"/>
                </a:solidFill>
              </a:rPr>
              <a:t>U.S.G.: </a:t>
            </a:r>
            <a:r>
              <a:rPr lang="en-US" sz="4200" b="1" dirty="0" smtClean="0"/>
              <a:t> Limited application d/t bowel gas.</a:t>
            </a:r>
          </a:p>
          <a:p>
            <a:pPr marL="514350" indent="-514350">
              <a:buNone/>
            </a:pPr>
            <a:r>
              <a:rPr lang="en-US" sz="4200" b="1" dirty="0" smtClean="0">
                <a:solidFill>
                  <a:schemeClr val="tx1"/>
                </a:solidFill>
              </a:rPr>
              <a:t>                : To detect intra-</a:t>
            </a:r>
            <a:r>
              <a:rPr lang="en-US" sz="4200" b="1" dirty="0" err="1" smtClean="0">
                <a:solidFill>
                  <a:schemeClr val="tx1"/>
                </a:solidFill>
              </a:rPr>
              <a:t>abd</a:t>
            </a:r>
            <a:r>
              <a:rPr lang="en-US" sz="4200" b="1" dirty="0" smtClean="0">
                <a:solidFill>
                  <a:schemeClr val="tx1"/>
                </a:solidFill>
              </a:rPr>
              <a:t>. Collections &amp; </a:t>
            </a:r>
          </a:p>
          <a:p>
            <a:pPr marL="514350" indent="-514350">
              <a:buNone/>
            </a:pPr>
            <a:r>
              <a:rPr lang="en-US" sz="4200" b="1" dirty="0" smtClean="0"/>
              <a:t>                  in children, diagnosis of</a:t>
            </a:r>
          </a:p>
          <a:p>
            <a:pPr marL="514350" indent="-514350">
              <a:buNone/>
            </a:pPr>
            <a:r>
              <a:rPr lang="en-US" sz="4200" b="1" dirty="0" smtClean="0"/>
              <a:t>                  Pyloric </a:t>
            </a:r>
            <a:r>
              <a:rPr lang="en-US" sz="4200" b="1" dirty="0" err="1" smtClean="0"/>
              <a:t>stenosis</a:t>
            </a:r>
            <a:r>
              <a:rPr lang="en-US" sz="4200" b="1" dirty="0" smtClean="0"/>
              <a:t> , Appendicitis ,  </a:t>
            </a:r>
          </a:p>
          <a:p>
            <a:pPr marL="514350" indent="-514350">
              <a:buNone/>
            </a:pPr>
            <a:r>
              <a:rPr lang="en-US" sz="4200" b="1" dirty="0" smtClean="0"/>
              <a:t>                  </a:t>
            </a:r>
            <a:r>
              <a:rPr lang="en-US" sz="4200" b="1" dirty="0" err="1" smtClean="0"/>
              <a:t>Intussusception</a:t>
            </a:r>
            <a:r>
              <a:rPr lang="en-US" sz="4200" b="1" dirty="0" smtClean="0"/>
              <a:t>.</a:t>
            </a:r>
            <a:endParaRPr lang="en-US" sz="4200" b="1" dirty="0" smtClean="0">
              <a:solidFill>
                <a:schemeClr val="tx1"/>
              </a:solidFill>
            </a:endParaRPr>
          </a:p>
          <a:p>
            <a:pPr marL="514350" indent="-514350" algn="l">
              <a:buNone/>
            </a:pPr>
            <a:endParaRPr lang="en-US" sz="3600" b="1" dirty="0" smtClean="0"/>
          </a:p>
          <a:p>
            <a:pPr marL="514350" indent="-514350" algn="l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                                                  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0"/>
            <a:ext cx="89154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</a:t>
            </a:r>
            <a:r>
              <a:rPr lang="en-US" sz="4000" i="1" dirty="0" smtClean="0">
                <a:solidFill>
                  <a:srgbClr val="002060"/>
                </a:solidFill>
              </a:rPr>
              <a:t>The major methods used for the barium examination of the small bowel are :-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1</a:t>
            </a:r>
            <a:r>
              <a:rPr lang="en-US" sz="3200" dirty="0" smtClean="0"/>
              <a:t>) Small bowel follow through examination.</a:t>
            </a:r>
          </a:p>
          <a:p>
            <a:pPr>
              <a:buNone/>
            </a:pPr>
            <a:r>
              <a:rPr lang="en-US" sz="3200" dirty="0" smtClean="0"/>
              <a:t> 2) Dedicated small bowel follow through       examination.</a:t>
            </a:r>
          </a:p>
          <a:p>
            <a:pPr>
              <a:buNone/>
            </a:pPr>
            <a:r>
              <a:rPr lang="en-US" sz="3200" dirty="0" smtClean="0"/>
              <a:t> 3) </a:t>
            </a:r>
            <a:r>
              <a:rPr lang="en-US" sz="3200" dirty="0" err="1" smtClean="0"/>
              <a:t>Enteroclysis</a:t>
            </a:r>
            <a:r>
              <a:rPr lang="en-US" sz="3200" dirty="0" smtClean="0"/>
              <a:t> (or) small bowel enema.</a:t>
            </a:r>
          </a:p>
          <a:p>
            <a:pPr>
              <a:buNone/>
            </a:pPr>
            <a:r>
              <a:rPr lang="en-US" sz="3200" dirty="0" smtClean="0"/>
              <a:t> 4) </a:t>
            </a:r>
            <a:r>
              <a:rPr lang="en-US" sz="3200" dirty="0" err="1" smtClean="0"/>
              <a:t>Peroral</a:t>
            </a:r>
            <a:r>
              <a:rPr lang="en-US" sz="3200" dirty="0" smtClean="0"/>
              <a:t> </a:t>
            </a:r>
            <a:r>
              <a:rPr lang="en-US" sz="3200" dirty="0" err="1" smtClean="0"/>
              <a:t>pneumocolon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 5) Retrograde small bowel examination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BARIUM MEAL FOLLOW THROUGH</a:t>
            </a:r>
            <a:r>
              <a:rPr lang="en-US" sz="3200" dirty="0" smtClean="0"/>
              <a:t> -Radiographic examination of GIT – </a:t>
            </a:r>
            <a:r>
              <a:rPr lang="en-US" sz="3200" dirty="0" err="1" smtClean="0"/>
              <a:t>Oesophagus</a:t>
            </a:r>
            <a:r>
              <a:rPr lang="en-US" sz="3200" dirty="0" smtClean="0"/>
              <a:t>, Stomach, Duodenum, Small bowel &amp; </a:t>
            </a:r>
            <a:r>
              <a:rPr lang="en-US" sz="3200" dirty="0" err="1" smtClean="0"/>
              <a:t>Ileo-caecal</a:t>
            </a:r>
            <a:r>
              <a:rPr lang="en-US" sz="3200" dirty="0" smtClean="0"/>
              <a:t> junction by oral administration of contrast media.</a:t>
            </a:r>
          </a:p>
          <a:p>
            <a:pPr>
              <a:buNone/>
            </a:pPr>
            <a:r>
              <a:rPr lang="en-US" sz="3200" dirty="0" smtClean="0"/>
              <a:t> -So called because, is performed following a </a:t>
            </a:r>
            <a:r>
              <a:rPr lang="en-US" sz="3200" dirty="0" err="1" smtClean="0"/>
              <a:t>Ba</a:t>
            </a:r>
            <a:r>
              <a:rPr lang="en-US" sz="3200" dirty="0" smtClean="0"/>
              <a:t> meal examination of </a:t>
            </a:r>
            <a:r>
              <a:rPr lang="en-US" sz="3200" dirty="0" err="1" smtClean="0"/>
              <a:t>oesophagus</a:t>
            </a:r>
            <a:r>
              <a:rPr lang="en-US" sz="3200" dirty="0" smtClean="0"/>
              <a:t>, stomach and duodenum.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-Done to provide information about small bowel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calibre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its disposition, wall thickness &amp; distribution of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volvulae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conniventes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INDICATIONS=&gt;</a:t>
            </a:r>
            <a:endParaRPr lang="en-US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 Patients who have low 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suspicion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small bowel disease – abdominal pain and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diarrhoea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Patients with 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suspected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complete (or) near complete small bowel obstruction.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Patients who are 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suspected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suffering from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Crohn’s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disease.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4) Elderly pts. with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jejunal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diverticulosis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&amp; present with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malabsorption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5) Patients who refuse placement of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nasogastric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tube / failed intubation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 INDICATIONS=&gt;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Colonic Obstruction</a:t>
            </a:r>
          </a:p>
          <a:p>
            <a:pPr marL="514350" indent="-514350">
              <a:buAutoNum type="arabicParenR"/>
            </a:pPr>
            <a:r>
              <a:rPr lang="en-US" sz="3200" dirty="0"/>
              <a:t> </a:t>
            </a:r>
            <a:r>
              <a:rPr lang="en-US" sz="3200" dirty="0" smtClean="0"/>
              <a:t>Suspected perforation.</a:t>
            </a:r>
          </a:p>
          <a:p>
            <a:pPr marL="514350" indent="-514350">
              <a:buAutoNum type="arabicParenR"/>
            </a:pPr>
            <a:r>
              <a:rPr lang="en-US" sz="3200" dirty="0"/>
              <a:t> </a:t>
            </a:r>
            <a:r>
              <a:rPr lang="en-US" sz="3200" dirty="0" smtClean="0"/>
              <a:t>Paralytic </a:t>
            </a:r>
            <a:r>
              <a:rPr lang="en-US" sz="3200" dirty="0" err="1" smtClean="0"/>
              <a:t>Ileus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CONTRAST =&gt;</a:t>
            </a:r>
          </a:p>
          <a:p>
            <a:pPr marL="514350" indent="-514350">
              <a:buNone/>
            </a:pPr>
            <a:r>
              <a:rPr lang="en-US" sz="2800" dirty="0" smtClean="0"/>
              <a:t>Medium density </a:t>
            </a:r>
            <a:r>
              <a:rPr lang="en-US" sz="2800" dirty="0" err="1" smtClean="0"/>
              <a:t>Ba</a:t>
            </a:r>
            <a:r>
              <a:rPr lang="en-US" sz="2800" dirty="0" smtClean="0"/>
              <a:t> suspension (50-60% w/v) containing a suspending agent ( to  maintain its stability &amp; prevent flocculation ) is used.</a:t>
            </a:r>
          </a:p>
          <a:p>
            <a:pPr marL="514350" indent="-514350">
              <a:buNone/>
            </a:pPr>
            <a:r>
              <a:rPr lang="en-US" sz="2800" dirty="0" smtClean="0"/>
              <a:t>When small bowel obstruction is suspected &amp; colonic obstruction is ruled out, </a:t>
            </a:r>
            <a:r>
              <a:rPr lang="en-US" sz="2800" dirty="0" err="1" smtClean="0"/>
              <a:t>Ba</a:t>
            </a:r>
            <a:r>
              <a:rPr lang="en-US" sz="2800" dirty="0" smtClean="0"/>
              <a:t> can be used to find cause &amp; site of lesion. 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8392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PREPARATION=&gt;</a:t>
            </a:r>
          </a:p>
          <a:p>
            <a:pPr>
              <a:buFontTx/>
              <a:buChar char="-"/>
            </a:pPr>
            <a:r>
              <a:rPr lang="en-US" sz="3600" dirty="0" smtClean="0"/>
              <a:t>Colon should be cleaned by suitable purgative. </a:t>
            </a:r>
          </a:p>
          <a:p>
            <a:pPr>
              <a:buFontTx/>
              <a:buChar char="-"/>
            </a:pPr>
            <a:r>
              <a:rPr lang="en-US" sz="3600" dirty="0" smtClean="0"/>
              <a:t>Low </a:t>
            </a:r>
            <a:r>
              <a:rPr lang="en-US" sz="3600" dirty="0" err="1" smtClean="0"/>
              <a:t>fibre</a:t>
            </a:r>
            <a:r>
              <a:rPr lang="en-US" sz="3600" dirty="0" smtClean="0"/>
              <a:t> diet &amp; high fluid intake – 48 hrs. prior to investigation.</a:t>
            </a:r>
          </a:p>
          <a:p>
            <a:pPr>
              <a:buFontTx/>
              <a:buChar char="-"/>
            </a:pPr>
            <a:r>
              <a:rPr lang="en-US" sz="3600" dirty="0" smtClean="0"/>
              <a:t>NBM for 12 hrs. prior to investigation.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BOWEL=&gt; </a:t>
            </a:r>
          </a:p>
          <a:p>
            <a:r>
              <a:rPr lang="en-US" sz="3600" dirty="0" smtClean="0"/>
              <a:t>Convoluted tube ext. from pylorus to I.C. valve.</a:t>
            </a:r>
          </a:p>
          <a:p>
            <a:r>
              <a:rPr lang="en-US" sz="3600" dirty="0" err="1" smtClean="0"/>
              <a:t>Avg</a:t>
            </a:r>
            <a:r>
              <a:rPr lang="en-US" sz="3600" dirty="0" smtClean="0"/>
              <a:t> length : 6 to 7 m.</a:t>
            </a:r>
          </a:p>
          <a:p>
            <a:r>
              <a:rPr lang="en-US" sz="3600" dirty="0" smtClean="0"/>
              <a:t>Div into Duodenum, Jejunum, Ileum.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Bowel Follow Through =&gt;</a:t>
            </a:r>
          </a:p>
          <a:p>
            <a:r>
              <a:rPr lang="en-US" sz="3600" dirty="0" smtClean="0"/>
              <a:t>  Initially 150ml of high density </a:t>
            </a:r>
            <a:r>
              <a:rPr lang="en-US" sz="3600" dirty="0" err="1" smtClean="0"/>
              <a:t>Ba</a:t>
            </a:r>
            <a:r>
              <a:rPr lang="en-US" sz="3600" dirty="0" smtClean="0"/>
              <a:t> and effervescent agents are used to evaluate </a:t>
            </a:r>
            <a:r>
              <a:rPr lang="en-US" sz="3600" dirty="0" err="1" smtClean="0"/>
              <a:t>oesophagus</a:t>
            </a:r>
            <a:r>
              <a:rPr lang="en-US" sz="3600" dirty="0" smtClean="0"/>
              <a:t>, stomach &amp; duodenum by double contrast examination.</a:t>
            </a:r>
          </a:p>
          <a:p>
            <a:r>
              <a:rPr lang="en-US" sz="3600" dirty="0" smtClean="0"/>
              <a:t> Later 200 ml of </a:t>
            </a:r>
            <a:r>
              <a:rPr lang="en-US" sz="3600" dirty="0" err="1" smtClean="0"/>
              <a:t>Ba</a:t>
            </a:r>
            <a:r>
              <a:rPr lang="en-US" sz="3600" dirty="0" smtClean="0"/>
              <a:t> (20 – 25 %) followed by 250 ml of </a:t>
            </a:r>
            <a:r>
              <a:rPr lang="en-US" sz="3600" dirty="0" err="1" smtClean="0"/>
              <a:t>Ba</a:t>
            </a:r>
            <a:r>
              <a:rPr lang="en-US" sz="3600" dirty="0" smtClean="0"/>
              <a:t> ( 40 – 45 %) is given.</a:t>
            </a:r>
          </a:p>
          <a:p>
            <a:r>
              <a:rPr lang="en-US" sz="3600" dirty="0" smtClean="0"/>
              <a:t> Series of overhead radiographs obtained at ½ hourly intervals till terminal ileum is reached.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leum1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DEDICATED SMALL BOWEL FOLLOW THROUGH =&gt;</a:t>
            </a:r>
          </a:p>
          <a:p>
            <a:pPr>
              <a:buNone/>
            </a:pPr>
            <a:r>
              <a:rPr lang="en-US" sz="3600" dirty="0" smtClean="0"/>
              <a:t>    Single contrast technique.</a:t>
            </a:r>
          </a:p>
          <a:p>
            <a:pPr>
              <a:buNone/>
            </a:pPr>
            <a:r>
              <a:rPr lang="en-US" sz="3600" dirty="0" smtClean="0"/>
              <a:t>   Double contrast technique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CONTRAST TECHNIQUE =&gt;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</a:t>
            </a:r>
            <a:r>
              <a:rPr lang="en-US" sz="3600" dirty="0" err="1" smtClean="0"/>
              <a:t>Ba</a:t>
            </a:r>
            <a:r>
              <a:rPr lang="en-US" sz="3600" dirty="0" smtClean="0"/>
              <a:t> (600-900 ml) 50-60% is given &amp; patient is asked to drink as rapidly as possible.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Patient put in right side dependent position to aid gastric emptying.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600" dirty="0" smtClean="0"/>
              <a:t>Subsequent films taken at 15-30 min. intervals till </a:t>
            </a:r>
            <a:r>
              <a:rPr lang="en-US" sz="3600" dirty="0" err="1" smtClean="0"/>
              <a:t>ileo-caecal</a:t>
            </a:r>
            <a:r>
              <a:rPr lang="en-US" sz="3600" dirty="0" smtClean="0"/>
              <a:t> junction is </a:t>
            </a:r>
            <a:r>
              <a:rPr lang="en-US" sz="3600" dirty="0" err="1" smtClean="0"/>
              <a:t>opacified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To demonstrate </a:t>
            </a:r>
            <a:r>
              <a:rPr lang="en-US" sz="3600" dirty="0" err="1" smtClean="0"/>
              <a:t>ileocaecal</a:t>
            </a:r>
            <a:r>
              <a:rPr lang="en-US" sz="3600" dirty="0" smtClean="0"/>
              <a:t> junction, supine right side up is best position since ileum enters </a:t>
            </a:r>
            <a:r>
              <a:rPr lang="en-US" sz="3600" dirty="0" err="1" smtClean="0"/>
              <a:t>caecum</a:t>
            </a:r>
            <a:r>
              <a:rPr lang="en-US" sz="3600" dirty="0" smtClean="0"/>
              <a:t> in </a:t>
            </a:r>
            <a:r>
              <a:rPr lang="en-US" sz="3600" dirty="0" err="1" smtClean="0"/>
              <a:t>postero</a:t>
            </a:r>
            <a:r>
              <a:rPr lang="en-US" sz="3600" dirty="0" smtClean="0"/>
              <a:t>-medial part.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714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POSITIONING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PURPOSE</a:t>
                      </a:r>
                      <a:endParaRPr lang="en-US" sz="2400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RIGHT SIDE DOWN</a:t>
                      </a:r>
                    </a:p>
                    <a:p>
                      <a:r>
                        <a:rPr lang="en-US" sz="2400" dirty="0" smtClean="0"/>
                        <a:t>DEPENDANT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 AID GASTRIC EMPTYING</a:t>
                      </a:r>
                      <a:endParaRPr lang="en-US" sz="2400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SECOND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 SEPARATE BOWEL LOOPS</a:t>
                      </a:r>
                      <a:endParaRPr lang="en-US" sz="2400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THIRD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RIGHT SIDE UP</a:t>
                      </a:r>
                    </a:p>
                    <a:p>
                      <a:r>
                        <a:rPr lang="en-US" sz="2400" smtClean="0"/>
                        <a:t>(SUPINE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 VISUALIZE I.C. Jn.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Always empty bladder prior to these spot films. </a:t>
            </a:r>
          </a:p>
          <a:p>
            <a:r>
              <a:rPr lang="en-US" sz="3200" dirty="0" smtClean="0"/>
              <a:t>4 spots </a:t>
            </a:r>
            <a:r>
              <a:rPr lang="en-US" sz="3200" dirty="0" smtClean="0"/>
              <a:t>of </a:t>
            </a:r>
            <a:r>
              <a:rPr lang="en-US" sz="3200" dirty="0" smtClean="0"/>
              <a:t>I.C. </a:t>
            </a:r>
            <a:r>
              <a:rPr lang="en-US" sz="3200" dirty="0" err="1" smtClean="0"/>
              <a:t>jn</a:t>
            </a:r>
            <a:r>
              <a:rPr lang="en-US" sz="3200" dirty="0" smtClean="0"/>
              <a:t> </a:t>
            </a:r>
            <a:r>
              <a:rPr lang="en-US" sz="3200" dirty="0" smtClean="0"/>
              <a:t>should be taken with varying degrees of compression.</a:t>
            </a:r>
          </a:p>
          <a:p>
            <a:r>
              <a:rPr lang="en-US" sz="3200" dirty="0" smtClean="0"/>
              <a:t>Compression applied on bowel loops to avoid overlap &amp; to efface the mucosa so that small lesions may not be missed &amp; mobility of the loops can be well assessed.</a:t>
            </a:r>
          </a:p>
          <a:p>
            <a:r>
              <a:rPr lang="en-US" sz="3200" dirty="0" smtClean="0"/>
              <a:t>Abnormalities must be shown in </a:t>
            </a:r>
            <a:r>
              <a:rPr lang="en-US" sz="3200" dirty="0" smtClean="0"/>
              <a:t>at least </a:t>
            </a:r>
            <a:r>
              <a:rPr lang="en-US" sz="3200" dirty="0" smtClean="0"/>
              <a:t>2 spot films taken at different times to demonstrate persistence of lesion.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* </a:t>
            </a:r>
            <a:r>
              <a:rPr lang="en-US" sz="3200" b="1" i="1" dirty="0" smtClean="0">
                <a:solidFill>
                  <a:srgbClr val="FF0000"/>
                </a:solidFill>
              </a:rPr>
              <a:t>Overlap of contrast filled bowel loops in pelvis is often a problem &amp; it can be overcome by :-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800" dirty="0" smtClean="0"/>
              <a:t>- Table head down.</a:t>
            </a:r>
          </a:p>
          <a:p>
            <a:pPr>
              <a:buNone/>
            </a:pPr>
            <a:r>
              <a:rPr lang="en-US" sz="2800" dirty="0" smtClean="0"/>
              <a:t>     - 30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caudal angled view of pelvis.</a:t>
            </a:r>
          </a:p>
          <a:p>
            <a:pPr>
              <a:buNone/>
            </a:pPr>
            <a:r>
              <a:rPr lang="en-US" sz="2800" dirty="0" smtClean="0"/>
              <a:t>     - Emptying U. B. prior to filming the </a:t>
            </a:r>
            <a:r>
              <a:rPr lang="en-US" sz="2800" dirty="0" err="1" smtClean="0"/>
              <a:t>ileal</a:t>
            </a:r>
            <a:r>
              <a:rPr lang="en-US" sz="2800" dirty="0" smtClean="0"/>
              <a:t> loops.</a:t>
            </a:r>
          </a:p>
          <a:p>
            <a:pPr>
              <a:buNone/>
            </a:pP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* </a:t>
            </a:r>
            <a:r>
              <a:rPr lang="en-US" sz="3200" b="1" i="1" dirty="0" smtClean="0">
                <a:solidFill>
                  <a:srgbClr val="FF0000"/>
                </a:solidFill>
              </a:rPr>
              <a:t>Gastric &amp; Bowel peristalsis may be increased by:-</a:t>
            </a:r>
          </a:p>
          <a:p>
            <a:pPr marL="514350" indent="-514350">
              <a:buNone/>
            </a:pPr>
            <a:r>
              <a:rPr lang="en-US" dirty="0" smtClean="0"/>
              <a:t>         </a:t>
            </a:r>
            <a:r>
              <a:rPr lang="en-US" sz="2800" dirty="0" smtClean="0"/>
              <a:t>DRUGS</a:t>
            </a:r>
            <a:r>
              <a:rPr lang="en-US" sz="2800" dirty="0" smtClean="0"/>
              <a:t>:- </a:t>
            </a:r>
            <a:r>
              <a:rPr lang="en-US" sz="2800" dirty="0" err="1" smtClean="0"/>
              <a:t>Metoclopramide</a:t>
            </a:r>
            <a:r>
              <a:rPr lang="en-US" sz="2800" dirty="0" smtClean="0"/>
              <a:t> (M/</a:t>
            </a:r>
            <a:r>
              <a:rPr lang="en-US" sz="2800" dirty="0" err="1" smtClean="0"/>
              <a:t>cly</a:t>
            </a:r>
            <a:r>
              <a:rPr lang="en-US" sz="2800" dirty="0" smtClean="0"/>
              <a:t> used)</a:t>
            </a:r>
          </a:p>
          <a:p>
            <a:pPr marL="514350" indent="-514350">
              <a:buNone/>
            </a:pPr>
            <a:r>
              <a:rPr lang="en-US" sz="2800" dirty="0" smtClean="0"/>
              <a:t>                    - </a:t>
            </a:r>
            <a:r>
              <a:rPr lang="en-US" sz="2800" dirty="0" err="1" smtClean="0"/>
              <a:t>Neostigmine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                    - Glucagon</a:t>
            </a:r>
          </a:p>
          <a:p>
            <a:pPr marL="514350" indent="-514350">
              <a:buNone/>
            </a:pPr>
            <a:r>
              <a:rPr lang="en-US" sz="2800" dirty="0" smtClean="0"/>
              <a:t>                    - </a:t>
            </a:r>
            <a:r>
              <a:rPr lang="en-US" sz="2800" dirty="0" err="1" smtClean="0"/>
              <a:t>Cholecystokinin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600" b="1" i="1" dirty="0" smtClean="0">
                <a:solidFill>
                  <a:srgbClr val="DF5111"/>
                </a:solidFill>
              </a:rPr>
              <a:t>APPEARANCE IN SOME  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DF5111"/>
                </a:solidFill>
              </a:rPr>
              <a:t>CONDITIONS:-</a:t>
            </a:r>
          </a:p>
          <a:p>
            <a:pPr>
              <a:buNone/>
            </a:pPr>
            <a:r>
              <a:rPr lang="en-US" sz="3600" b="1" i="1" dirty="0" err="1" smtClean="0">
                <a:solidFill>
                  <a:srgbClr val="00B0F0"/>
                </a:solidFill>
              </a:rPr>
              <a:t>Polyposis</a:t>
            </a:r>
            <a:r>
              <a:rPr lang="en-US" sz="3200" b="1" i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sz="3200" dirty="0" smtClean="0"/>
              <a:t>Films with collapsed bowel loops shows polyps.</a:t>
            </a:r>
          </a:p>
          <a:p>
            <a:pPr>
              <a:buNone/>
            </a:pPr>
            <a:r>
              <a:rPr lang="en-US" sz="3600" b="1" i="1" dirty="0" err="1" smtClean="0">
                <a:solidFill>
                  <a:srgbClr val="00B0F0"/>
                </a:solidFill>
              </a:rPr>
              <a:t>Diverticulosis</a:t>
            </a:r>
            <a:r>
              <a:rPr lang="en-US" i="1" dirty="0" smtClean="0"/>
              <a:t> </a:t>
            </a:r>
            <a:r>
              <a:rPr lang="en-US" sz="3200" dirty="0" smtClean="0"/>
              <a:t>– Delayed films may show persistence of </a:t>
            </a:r>
            <a:r>
              <a:rPr lang="en-US" sz="3200" dirty="0" err="1" smtClean="0"/>
              <a:t>Ba</a:t>
            </a:r>
            <a:r>
              <a:rPr lang="en-US" sz="3200" dirty="0" smtClean="0"/>
              <a:t> in </a:t>
            </a:r>
            <a:r>
              <a:rPr lang="en-US" sz="3200" dirty="0" err="1" smtClean="0"/>
              <a:t>diverticulae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00B0F0"/>
                </a:solidFill>
              </a:rPr>
              <a:t>Large Ulcers </a:t>
            </a:r>
            <a:r>
              <a:rPr lang="en-US" dirty="0" smtClean="0"/>
              <a:t>– </a:t>
            </a:r>
            <a:r>
              <a:rPr lang="en-US" sz="3200" dirty="0" smtClean="0"/>
              <a:t>Large collection of </a:t>
            </a:r>
            <a:r>
              <a:rPr lang="en-US" sz="3200" dirty="0" err="1" smtClean="0"/>
              <a:t>Ba</a:t>
            </a:r>
            <a:r>
              <a:rPr lang="en-US" sz="3200" dirty="0" smtClean="0"/>
              <a:t> seen in delayed film after bowel loops have emptied </a:t>
            </a:r>
            <a:r>
              <a:rPr lang="en-US" sz="3200" dirty="0" err="1" smtClean="0"/>
              <a:t>Ba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CONTRAST TECHNIQUE=&gt;</a:t>
            </a:r>
          </a:p>
          <a:p>
            <a:pPr>
              <a:buFontTx/>
              <a:buChar char="-"/>
            </a:pPr>
            <a:r>
              <a:rPr lang="en-US" sz="3600" dirty="0" smtClean="0"/>
              <a:t>Similar to single contrast technique.</a:t>
            </a:r>
          </a:p>
          <a:p>
            <a:pPr>
              <a:buFontTx/>
              <a:buChar char="-"/>
            </a:pPr>
            <a:r>
              <a:rPr lang="en-US" sz="3600" dirty="0" smtClean="0"/>
              <a:t>Gas producing agent (effervescent powder) given  when head of </a:t>
            </a:r>
            <a:r>
              <a:rPr lang="en-US" sz="3600" dirty="0" err="1" smtClean="0"/>
              <a:t>Ba</a:t>
            </a:r>
            <a:r>
              <a:rPr lang="en-US" sz="3600" dirty="0" smtClean="0"/>
              <a:t> column reaches </a:t>
            </a:r>
            <a:r>
              <a:rPr lang="en-US" sz="3600" dirty="0" err="1" smtClean="0"/>
              <a:t>caecum</a:t>
            </a:r>
            <a:r>
              <a:rPr lang="en-US" sz="3600" dirty="0" smtClean="0"/>
              <a:t>.</a:t>
            </a:r>
          </a:p>
          <a:p>
            <a:pPr>
              <a:buFontTx/>
              <a:buChar char="-"/>
            </a:pPr>
            <a:r>
              <a:rPr lang="en-US" sz="3600" dirty="0" smtClean="0"/>
              <a:t>Patient placed on left side slightly head down to allow gas to leave stomach &amp; enter small bowel.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00B0F0"/>
                </a:solidFill>
              </a:rPr>
              <a:t>ADVANTAGES=&gt;  </a:t>
            </a:r>
          </a:p>
          <a:p>
            <a:pPr lvl="2">
              <a:buFont typeface="Wingdings" pitchFamily="2" charset="2"/>
              <a:buChar char="v"/>
            </a:pPr>
            <a:r>
              <a:rPr lang="en-US" sz="3200" dirty="0" smtClean="0"/>
              <a:t> Better distension.</a:t>
            </a:r>
          </a:p>
          <a:p>
            <a:pPr lvl="2">
              <a:buFont typeface="Wingdings" pitchFamily="2" charset="2"/>
              <a:buChar char="v"/>
            </a:pPr>
            <a:r>
              <a:rPr lang="en-US" sz="3200" dirty="0" smtClean="0"/>
              <a:t> Separation of loops.</a:t>
            </a:r>
          </a:p>
          <a:p>
            <a:pPr lvl="2">
              <a:buFont typeface="Wingdings" pitchFamily="2" charset="2"/>
              <a:buChar char="v"/>
            </a:pPr>
            <a:r>
              <a:rPr lang="en-US" sz="3200" dirty="0" smtClean="0"/>
              <a:t> Improved mucosal detail.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00B0F0"/>
                </a:solidFill>
              </a:rPr>
              <a:t>DISADVANTAGES=&gt;</a:t>
            </a:r>
          </a:p>
          <a:p>
            <a:pPr>
              <a:buNone/>
            </a:pPr>
            <a:r>
              <a:rPr lang="en-US" sz="3200" dirty="0" smtClean="0"/>
              <a:t>           -Difficultly in interpretation by gas </a:t>
            </a:r>
          </a:p>
          <a:p>
            <a:pPr>
              <a:buNone/>
            </a:pPr>
            <a:r>
              <a:rPr lang="en-US" sz="3200" dirty="0" smtClean="0"/>
              <a:t>            bubbles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DUODENUM=&gt;</a:t>
            </a:r>
          </a:p>
          <a:p>
            <a:r>
              <a:rPr lang="en-US" sz="3600" dirty="0" smtClean="0"/>
              <a:t>-‘C’ shaped tube measuring 25 cm long.</a:t>
            </a:r>
          </a:p>
          <a:p>
            <a:r>
              <a:rPr lang="en-US" sz="3600" dirty="0" smtClean="0"/>
              <a:t>-Runs from pylorus to </a:t>
            </a:r>
            <a:r>
              <a:rPr lang="en-US" sz="3600" dirty="0" err="1" smtClean="0"/>
              <a:t>proxi</a:t>
            </a:r>
            <a:r>
              <a:rPr lang="en-US" sz="3600" dirty="0" smtClean="0"/>
              <a:t>. Jejunum.</a:t>
            </a:r>
          </a:p>
          <a:p>
            <a:r>
              <a:rPr lang="en-US" sz="3600" dirty="0" smtClean="0"/>
              <a:t>-Curves around head of pancreas &amp;    </a:t>
            </a:r>
          </a:p>
          <a:p>
            <a:r>
              <a:rPr lang="en-US" sz="3600" dirty="0" smtClean="0"/>
              <a:t> arches over aorta &amp; I.V.C.</a:t>
            </a:r>
          </a:p>
          <a:p>
            <a:r>
              <a:rPr lang="en-US" sz="3600" dirty="0" smtClean="0"/>
              <a:t>-First inch (2.5 cm) of duo. is    </a:t>
            </a:r>
          </a:p>
          <a:p>
            <a:r>
              <a:rPr lang="en-US" sz="3600" dirty="0" smtClean="0"/>
              <a:t>  </a:t>
            </a:r>
            <a:r>
              <a:rPr lang="en-US" sz="3600" dirty="0" err="1" smtClean="0"/>
              <a:t>intraperitoneal</a:t>
            </a:r>
            <a:r>
              <a:rPr lang="en-US" sz="3600" dirty="0" smtClean="0"/>
              <a:t>, remainder is   </a:t>
            </a:r>
          </a:p>
          <a:p>
            <a:r>
              <a:rPr lang="en-US" sz="3600" dirty="0" smtClean="0"/>
              <a:t>  retroperitoneal, being covered only ante. </a:t>
            </a:r>
          </a:p>
          <a:p>
            <a:r>
              <a:rPr lang="en-US" sz="3600" dirty="0" smtClean="0"/>
              <a:t>  by peritoneum. </a:t>
            </a:r>
          </a:p>
          <a:p>
            <a:r>
              <a:rPr lang="en-US" sz="3600" dirty="0" smtClean="0"/>
              <a:t>-Duo. lacks mesentery.</a:t>
            </a:r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OF BMFT=&gt;</a:t>
            </a:r>
          </a:p>
          <a:p>
            <a:pPr algn="l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Easily performed.</a:t>
            </a:r>
          </a:p>
          <a:p>
            <a:pPr algn="l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No discomfort / intubation to patient unlike in      </a:t>
            </a:r>
            <a:r>
              <a:rPr lang="en-US" sz="3200" dirty="0" err="1" smtClean="0">
                <a:solidFill>
                  <a:schemeClr val="tx1"/>
                </a:solidFill>
              </a:rPr>
              <a:t>enteroclysis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It is physiological process. Hence transit time can be assessed.</a:t>
            </a:r>
          </a:p>
          <a:p>
            <a:pPr algn="l"/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 OF BMFT=&gt;</a:t>
            </a:r>
          </a:p>
          <a:p>
            <a:pPr algn="l">
              <a:buNone/>
            </a:pPr>
            <a:r>
              <a:rPr lang="en-US" sz="2800" dirty="0" smtClean="0">
                <a:solidFill>
                  <a:srgbClr val="DF5111"/>
                </a:solidFill>
              </a:rPr>
              <a:t>- </a:t>
            </a:r>
            <a:r>
              <a:rPr lang="en-US" sz="3200" dirty="0" smtClean="0">
                <a:solidFill>
                  <a:schemeClr val="tx1"/>
                </a:solidFill>
              </a:rPr>
              <a:t>Overlapping of </a:t>
            </a:r>
            <a:r>
              <a:rPr lang="en-US" sz="3200" dirty="0" err="1" smtClean="0">
                <a:solidFill>
                  <a:schemeClr val="tx1"/>
                </a:solidFill>
              </a:rPr>
              <a:t>Ba</a:t>
            </a:r>
            <a:r>
              <a:rPr lang="en-US" sz="3200" dirty="0" smtClean="0">
                <a:solidFill>
                  <a:schemeClr val="tx1"/>
                </a:solidFill>
              </a:rPr>
              <a:t> filled bowel loops in pelvis.</a:t>
            </a:r>
          </a:p>
          <a:p>
            <a:pPr algn="l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Poor distension of bowel loops.</a:t>
            </a:r>
          </a:p>
          <a:p>
            <a:pPr algn="l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Operator </a:t>
            </a:r>
            <a:r>
              <a:rPr lang="en-US" sz="3200" dirty="0" smtClean="0">
                <a:solidFill>
                  <a:schemeClr val="tx1"/>
                </a:solidFill>
              </a:rPr>
              <a:t>dependant.</a:t>
            </a:r>
          </a:p>
          <a:p>
            <a:pPr algn="l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Time consuming.</a:t>
            </a:r>
          </a:p>
          <a:p>
            <a:pPr algn="l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200px-Smallbowel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8600"/>
            <a:ext cx="43434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991600" cy="67056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PER ORAL PNEUMOCOLON :-</a:t>
            </a:r>
            <a:r>
              <a:rPr lang="en-US" dirty="0" smtClean="0"/>
              <a:t>                               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sz="3200" dirty="0" smtClean="0"/>
              <a:t>-Used to evaluate distal ileum.</a:t>
            </a:r>
          </a:p>
          <a:p>
            <a:pPr>
              <a:buNone/>
            </a:pPr>
            <a:r>
              <a:rPr lang="en-US" sz="3200" dirty="0" smtClean="0"/>
              <a:t>      -When </a:t>
            </a:r>
            <a:r>
              <a:rPr lang="en-US" sz="3200" dirty="0" err="1" smtClean="0"/>
              <a:t>Ba</a:t>
            </a:r>
            <a:r>
              <a:rPr lang="en-US" sz="3200" dirty="0" smtClean="0"/>
              <a:t> has reached rt. &amp; proximal</a:t>
            </a:r>
          </a:p>
          <a:p>
            <a:pPr>
              <a:buNone/>
            </a:pPr>
            <a:r>
              <a:rPr lang="en-US" sz="3200" dirty="0" smtClean="0"/>
              <a:t>        transverse colon ,air is insufflated into  </a:t>
            </a:r>
          </a:p>
          <a:p>
            <a:pPr>
              <a:buNone/>
            </a:pPr>
            <a:r>
              <a:rPr lang="en-US" sz="3200" dirty="0" smtClean="0"/>
              <a:t>        rectum and refluxed into distal ileum.</a:t>
            </a:r>
          </a:p>
          <a:p>
            <a:pPr>
              <a:buNone/>
            </a:pPr>
            <a:r>
              <a:rPr lang="en-US" sz="3200" dirty="0" smtClean="0"/>
              <a:t>       -Colon preparation is imp.</a:t>
            </a:r>
          </a:p>
          <a:p>
            <a:pPr>
              <a:buNone/>
            </a:pPr>
            <a:r>
              <a:rPr lang="en-US" sz="3200" dirty="0" smtClean="0"/>
              <a:t>       -CROHN’S DISEASE &amp; Ca CAECUM   </a:t>
            </a:r>
          </a:p>
          <a:p>
            <a:pPr>
              <a:buNone/>
            </a:pPr>
            <a:r>
              <a:rPr lang="en-US" sz="3200" dirty="0" smtClean="0"/>
              <a:t>         visualized well.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REFLUX EXAMINATION (RETROGRADE SMALL BOWEL EXAM.:-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sz="3200" dirty="0" smtClean="0"/>
              <a:t>-</a:t>
            </a:r>
            <a:r>
              <a:rPr lang="en-US" sz="3200" dirty="0" err="1" smtClean="0"/>
              <a:t>Ba</a:t>
            </a:r>
            <a:r>
              <a:rPr lang="en-US" sz="3200" dirty="0" smtClean="0"/>
              <a:t> &amp; Air refluxed through IC valve.</a:t>
            </a:r>
          </a:p>
          <a:p>
            <a:pPr>
              <a:buNone/>
            </a:pPr>
            <a:r>
              <a:rPr lang="en-US" sz="3200" dirty="0" smtClean="0"/>
              <a:t>            -Good view of terminal ileum.</a:t>
            </a:r>
          </a:p>
          <a:p>
            <a:pPr>
              <a:buNone/>
            </a:pPr>
            <a:r>
              <a:rPr lang="en-US" sz="3200" dirty="0" smtClean="0"/>
              <a:t>            -Now a days replaced by </a:t>
            </a:r>
            <a:r>
              <a:rPr lang="en-US" sz="3200" dirty="0" err="1" smtClean="0"/>
              <a:t>Enteroclysis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447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 descr="WO_SCN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752600" y="4572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THANK  YOU!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Div. into 4 parts:-</a:t>
            </a: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1</a:t>
            </a:r>
            <a:r>
              <a:rPr lang="en-US" sz="3600" baseline="30000" dirty="0" smtClean="0">
                <a:solidFill>
                  <a:srgbClr val="C00000"/>
                </a:solidFill>
              </a:rPr>
              <a:t>st</a:t>
            </a:r>
            <a:r>
              <a:rPr lang="en-US" sz="3600" dirty="0" smtClean="0">
                <a:solidFill>
                  <a:srgbClr val="C00000"/>
                </a:solidFill>
              </a:rPr>
              <a:t> part :- </a:t>
            </a:r>
            <a:r>
              <a:rPr lang="en-US" sz="3600" dirty="0" smtClean="0"/>
              <a:t>continuous with pylorus.</a:t>
            </a:r>
          </a:p>
          <a:p>
            <a:pPr>
              <a:buNone/>
            </a:pPr>
            <a:r>
              <a:rPr lang="en-US" sz="3600" dirty="0" smtClean="0"/>
              <a:t>               - 5 cm long, first 2 cm is duo. cap (duo. bulb)   </a:t>
            </a:r>
          </a:p>
          <a:p>
            <a:pPr>
              <a:buNone/>
            </a:pPr>
            <a:r>
              <a:rPr lang="en-US" sz="3600" dirty="0" smtClean="0"/>
              <a:t>                 &amp; is conical in shape.</a:t>
            </a:r>
          </a:p>
          <a:p>
            <a:pPr>
              <a:buNone/>
            </a:pPr>
            <a:r>
              <a:rPr lang="en-US" sz="3600" dirty="0" smtClean="0"/>
              <a:t>               - lies in </a:t>
            </a:r>
            <a:r>
              <a:rPr lang="en-US" sz="3600" dirty="0" err="1" smtClean="0"/>
              <a:t>transpyloric</a:t>
            </a:r>
            <a:r>
              <a:rPr lang="en-US" sz="3600" dirty="0" smtClean="0"/>
              <a:t> plane at L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level.</a:t>
            </a: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baseline="30000" dirty="0" smtClean="0">
                <a:solidFill>
                  <a:srgbClr val="C00000"/>
                </a:solidFill>
              </a:rPr>
              <a:t>nd</a:t>
            </a:r>
            <a:r>
              <a:rPr lang="en-US" sz="3600" dirty="0" smtClean="0">
                <a:solidFill>
                  <a:srgbClr val="C00000"/>
                </a:solidFill>
              </a:rPr>
              <a:t> part :- </a:t>
            </a:r>
            <a:r>
              <a:rPr lang="en-US" sz="3600" dirty="0" smtClean="0"/>
              <a:t>8 cm long.</a:t>
            </a:r>
          </a:p>
          <a:p>
            <a:pPr>
              <a:buNone/>
            </a:pPr>
            <a:r>
              <a:rPr lang="en-US" sz="3600" dirty="0" smtClean="0"/>
              <a:t>                - runs inferiorly over </a:t>
            </a:r>
            <a:r>
              <a:rPr lang="en-US" sz="3600" dirty="0" err="1" smtClean="0"/>
              <a:t>hilus</a:t>
            </a:r>
            <a:r>
              <a:rPr lang="en-US" sz="3600" dirty="0" smtClean="0"/>
              <a:t> of rt. kidney &amp; to</a:t>
            </a:r>
          </a:p>
          <a:p>
            <a:pPr>
              <a:buNone/>
            </a:pPr>
            <a:r>
              <a:rPr lang="en-US" sz="3600" dirty="0" smtClean="0"/>
              <a:t>                  rt. of 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&amp; L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 vert.</a:t>
            </a:r>
          </a:p>
          <a:p>
            <a:pPr>
              <a:buNone/>
            </a:pPr>
            <a:r>
              <a:rPr lang="en-US" sz="3600" dirty="0" smtClean="0"/>
              <a:t>                - </a:t>
            </a:r>
            <a:r>
              <a:rPr lang="en-US" sz="3600" dirty="0" err="1" smtClean="0"/>
              <a:t>Posteromedially</a:t>
            </a:r>
            <a:r>
              <a:rPr lang="en-US" sz="3600" dirty="0" smtClean="0"/>
              <a:t> at </a:t>
            </a:r>
            <a:r>
              <a:rPr lang="en-US" sz="3600" dirty="0" err="1" smtClean="0"/>
              <a:t>jn</a:t>
            </a:r>
            <a:r>
              <a:rPr lang="en-US" sz="3600" dirty="0" smtClean="0"/>
              <a:t>. of upper ⅔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&amp; lower </a:t>
            </a:r>
          </a:p>
          <a:p>
            <a:pPr>
              <a:buNone/>
            </a:pPr>
            <a:r>
              <a:rPr lang="en-US" sz="3600" dirty="0" smtClean="0"/>
              <a:t>                  ⅓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 of second part is duo. papilla or  </a:t>
            </a:r>
          </a:p>
          <a:p>
            <a:pPr>
              <a:buNone/>
            </a:pPr>
            <a:r>
              <a:rPr lang="en-US" sz="3600" dirty="0" smtClean="0"/>
              <a:t>                  </a:t>
            </a:r>
            <a:r>
              <a:rPr lang="en-US" sz="3600" dirty="0" err="1" smtClean="0"/>
              <a:t>ampulla</a:t>
            </a:r>
            <a:r>
              <a:rPr lang="en-US" sz="3600" dirty="0" smtClean="0"/>
              <a:t> of </a:t>
            </a:r>
            <a:r>
              <a:rPr lang="en-US" sz="3600" dirty="0" err="1" smtClean="0"/>
              <a:t>vater</a:t>
            </a:r>
            <a:r>
              <a:rPr lang="en-US" sz="3600" dirty="0" smtClean="0"/>
              <a:t>-opening of common bile  </a:t>
            </a:r>
          </a:p>
          <a:p>
            <a:pPr>
              <a:buNone/>
            </a:pPr>
            <a:r>
              <a:rPr lang="en-US" sz="3600" dirty="0" smtClean="0"/>
              <a:t>                  duct &amp; pancreatic ducts into gut.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3</a:t>
            </a:r>
            <a:r>
              <a:rPr lang="en-US" sz="2800" baseline="30000" dirty="0" smtClean="0">
                <a:solidFill>
                  <a:srgbClr val="C00000"/>
                </a:solidFill>
              </a:rPr>
              <a:t>rd</a:t>
            </a:r>
            <a:r>
              <a:rPr lang="en-US" sz="2800" dirty="0" smtClean="0">
                <a:solidFill>
                  <a:srgbClr val="C00000"/>
                </a:solidFill>
              </a:rPr>
              <a:t> part :- </a:t>
            </a:r>
            <a:r>
              <a:rPr lang="en-US" sz="2800" dirty="0" smtClean="0"/>
              <a:t>8 cm long.</a:t>
            </a:r>
          </a:p>
          <a:p>
            <a:pPr>
              <a:buNone/>
            </a:pPr>
            <a:r>
              <a:rPr lang="en-US" sz="2800" dirty="0" smtClean="0"/>
              <a:t>               - crosses from rt. to lt. curving forward over </a:t>
            </a:r>
          </a:p>
          <a:p>
            <a:pPr>
              <a:buNone/>
            </a:pPr>
            <a:r>
              <a:rPr lang="en-US" sz="2800" dirty="0" smtClean="0"/>
              <a:t>                 rt. </a:t>
            </a:r>
            <a:r>
              <a:rPr lang="en-US" sz="2800" dirty="0" err="1" smtClean="0"/>
              <a:t>psoas</a:t>
            </a:r>
            <a:r>
              <a:rPr lang="en-US" sz="2800" dirty="0" smtClean="0"/>
              <a:t> muscle, IVC &amp; aorta following  </a:t>
            </a:r>
          </a:p>
          <a:p>
            <a:pPr>
              <a:buNone/>
            </a:pPr>
            <a:r>
              <a:rPr lang="en-US" sz="2800" dirty="0" smtClean="0"/>
              <a:t>                 lower margin of head of pancreas.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4</a:t>
            </a:r>
            <a:r>
              <a:rPr lang="en-US" sz="2800" baseline="30000" dirty="0" smtClean="0">
                <a:solidFill>
                  <a:srgbClr val="C00000"/>
                </a:solidFill>
              </a:rPr>
              <a:t>th</a:t>
            </a:r>
            <a:r>
              <a:rPr lang="en-US" sz="2800" dirty="0" smtClean="0">
                <a:solidFill>
                  <a:srgbClr val="C00000"/>
                </a:solidFill>
              </a:rPr>
              <a:t> part :- </a:t>
            </a:r>
            <a:r>
              <a:rPr lang="en-US" sz="2800" dirty="0" smtClean="0"/>
              <a:t>4 cm long.</a:t>
            </a:r>
          </a:p>
          <a:p>
            <a:pPr>
              <a:buNone/>
            </a:pPr>
            <a:r>
              <a:rPr lang="en-US" sz="2800" dirty="0" smtClean="0"/>
              <a:t>                - runs upward &amp; to lt. and lies on lt. </a:t>
            </a:r>
            <a:r>
              <a:rPr lang="en-US" sz="2800" dirty="0" err="1" smtClean="0"/>
              <a:t>psoas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                 muscle. </a:t>
            </a:r>
          </a:p>
          <a:p>
            <a:pPr>
              <a:buNone/>
            </a:pPr>
            <a:r>
              <a:rPr lang="en-US" sz="2800" dirty="0" smtClean="0"/>
              <a:t>                - Ends by turning forward at </a:t>
            </a:r>
            <a:r>
              <a:rPr lang="en-US" sz="2800" dirty="0" err="1" smtClean="0"/>
              <a:t>duodeno</a:t>
            </a:r>
            <a:r>
              <a:rPr lang="en-US" sz="2800" dirty="0" smtClean="0"/>
              <a:t>-  </a:t>
            </a:r>
          </a:p>
          <a:p>
            <a:pPr>
              <a:buNone/>
            </a:pPr>
            <a:r>
              <a:rPr lang="en-US" sz="2800" dirty="0" smtClean="0"/>
              <a:t>                  </a:t>
            </a:r>
            <a:r>
              <a:rPr lang="en-US" sz="2800" dirty="0" err="1" smtClean="0"/>
              <a:t>jejunal</a:t>
            </a:r>
            <a:r>
              <a:rPr lang="en-US" sz="2800" dirty="0" smtClean="0"/>
              <a:t> </a:t>
            </a:r>
            <a:r>
              <a:rPr lang="en-US" sz="2800" dirty="0" err="1" smtClean="0"/>
              <a:t>jn</a:t>
            </a:r>
            <a:r>
              <a:rPr lang="en-US" sz="2800" dirty="0" smtClean="0"/>
              <a:t>. at level of 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vert., where it is  </a:t>
            </a:r>
          </a:p>
          <a:p>
            <a:pPr>
              <a:buNone/>
            </a:pPr>
            <a:r>
              <a:rPr lang="en-US" sz="2800" dirty="0" smtClean="0"/>
              <a:t>                  held in position by Ligament of </a:t>
            </a:r>
            <a:r>
              <a:rPr lang="en-US" sz="2800" dirty="0" err="1" smtClean="0"/>
              <a:t>Treitz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               - </a:t>
            </a:r>
            <a:r>
              <a:rPr lang="en-US" sz="2800" dirty="0" err="1" smtClean="0"/>
              <a:t>Lig</a:t>
            </a:r>
            <a:r>
              <a:rPr lang="en-US" sz="2800" dirty="0" smtClean="0"/>
              <a:t>. of </a:t>
            </a:r>
            <a:r>
              <a:rPr lang="en-US" sz="2800" dirty="0" err="1" smtClean="0"/>
              <a:t>Treitz</a:t>
            </a:r>
            <a:r>
              <a:rPr lang="en-US" sz="2800" dirty="0" smtClean="0"/>
              <a:t> is a peritoneal fold which </a:t>
            </a:r>
          </a:p>
          <a:p>
            <a:pPr>
              <a:buNone/>
            </a:pPr>
            <a:r>
              <a:rPr lang="en-US" sz="2800" dirty="0" smtClean="0"/>
              <a:t>                  ascends to rt. </a:t>
            </a:r>
            <a:r>
              <a:rPr lang="en-US" sz="2800" dirty="0" err="1" smtClean="0"/>
              <a:t>crus</a:t>
            </a:r>
            <a:r>
              <a:rPr lang="en-US" sz="2800" dirty="0" smtClean="0"/>
              <a:t> of diaphragm.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056[1]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85741" cy="65000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 SUPPY OF DUO. =&gt;</a:t>
            </a:r>
          </a:p>
          <a:p>
            <a:pPr>
              <a:buNone/>
            </a:pPr>
            <a:r>
              <a:rPr lang="en-US" sz="3600" dirty="0" smtClean="0"/>
              <a:t>Duo. Cap.- small branches from hepatic &amp; </a:t>
            </a:r>
            <a:r>
              <a:rPr lang="en-US" sz="3600" dirty="0" err="1" smtClean="0"/>
              <a:t>gastroduodenal</a:t>
            </a:r>
            <a:r>
              <a:rPr lang="en-US" sz="3600" dirty="0" smtClean="0"/>
              <a:t> arteries.</a:t>
            </a:r>
          </a:p>
          <a:p>
            <a:pPr>
              <a:buNone/>
            </a:pPr>
            <a:r>
              <a:rPr lang="en-US" sz="3600" dirty="0" smtClean="0"/>
              <a:t>Rest of duo.- sup. &amp; inf. </a:t>
            </a:r>
            <a:r>
              <a:rPr lang="en-US" sz="3600" dirty="0" err="1" smtClean="0"/>
              <a:t>panereatico</a:t>
            </a:r>
            <a:r>
              <a:rPr lang="en-US" sz="3600" dirty="0" smtClean="0"/>
              <a:t>-duo. arteries.</a:t>
            </a:r>
          </a:p>
          <a:p>
            <a:pPr>
              <a:buNone/>
            </a:pPr>
            <a:r>
              <a:rPr lang="en-US" sz="3600" dirty="0" smtClean="0"/>
              <a:t>Venous bl. drains into </a:t>
            </a:r>
            <a:r>
              <a:rPr lang="en-US" sz="3600" dirty="0" err="1" smtClean="0"/>
              <a:t>prepyloric</a:t>
            </a:r>
            <a:r>
              <a:rPr lang="en-US" sz="3600" dirty="0" smtClean="0"/>
              <a:t> </a:t>
            </a:r>
            <a:r>
              <a:rPr lang="en-US" sz="3600" dirty="0" err="1" smtClean="0"/>
              <a:t>vn</a:t>
            </a:r>
            <a:r>
              <a:rPr lang="en-US" sz="3600" dirty="0" smtClean="0"/>
              <a:t>. &amp; then into portal </a:t>
            </a:r>
            <a:r>
              <a:rPr lang="en-US" sz="3600" dirty="0" err="1" smtClean="0"/>
              <a:t>vn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JEJUNUM &amp;  ILEUM =&gt;</a:t>
            </a:r>
          </a:p>
          <a:p>
            <a:pPr>
              <a:buFontTx/>
              <a:buChar char="-"/>
            </a:pPr>
            <a:r>
              <a:rPr lang="en-US" sz="3600" dirty="0" smtClean="0"/>
              <a:t>Together are </a:t>
            </a:r>
            <a:r>
              <a:rPr lang="en-US" sz="3600" dirty="0" err="1" smtClean="0"/>
              <a:t>appro</a:t>
            </a:r>
            <a:r>
              <a:rPr lang="en-US" sz="3600" dirty="0" smtClean="0"/>
              <a:t>. 6.5 m in length.</a:t>
            </a:r>
          </a:p>
          <a:p>
            <a:pPr>
              <a:buFontTx/>
              <a:buChar char="-"/>
            </a:pPr>
            <a:r>
              <a:rPr lang="en-US" sz="3600" dirty="0" err="1" smtClean="0"/>
              <a:t>Jej</a:t>
            </a:r>
            <a:r>
              <a:rPr lang="en-US" sz="3600" dirty="0" smtClean="0"/>
              <a:t>. begins at </a:t>
            </a:r>
            <a:r>
              <a:rPr lang="en-US" sz="3600" dirty="0" err="1" smtClean="0"/>
              <a:t>Lig</a:t>
            </a:r>
            <a:r>
              <a:rPr lang="en-US" sz="3600" dirty="0" smtClean="0"/>
              <a:t>. of </a:t>
            </a:r>
            <a:r>
              <a:rPr lang="en-US" sz="3600" dirty="0" err="1" smtClean="0"/>
              <a:t>Treitz</a:t>
            </a:r>
            <a:r>
              <a:rPr lang="en-US" sz="3600" dirty="0" smtClean="0"/>
              <a:t> (</a:t>
            </a:r>
            <a:r>
              <a:rPr lang="en-US" sz="3600" dirty="0" err="1" smtClean="0"/>
              <a:t>Duo.-jej</a:t>
            </a:r>
            <a:r>
              <a:rPr lang="en-US" sz="3600" dirty="0" smtClean="0"/>
              <a:t>. Flexure) in lt. upper abdomen.</a:t>
            </a:r>
          </a:p>
          <a:p>
            <a:pPr>
              <a:buFontTx/>
              <a:buChar char="-"/>
            </a:pPr>
            <a:r>
              <a:rPr lang="en-US" sz="3600" dirty="0" smtClean="0"/>
              <a:t>attached to post. </a:t>
            </a:r>
            <a:r>
              <a:rPr lang="en-US" sz="3600" dirty="0" err="1" smtClean="0"/>
              <a:t>abd</a:t>
            </a:r>
            <a:r>
              <a:rPr lang="en-US" sz="3600" dirty="0" smtClean="0"/>
              <a:t>. wall by its own fan shaped mesentery which confers considerable mobility &amp; measures approx. 15 </a:t>
            </a:r>
            <a:r>
              <a:rPr lang="en-US" sz="3600" dirty="0" smtClean="0"/>
              <a:t>cm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at sml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143000"/>
            <a:ext cx="6057900" cy="4846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509</TotalTime>
  <Words>1616</Words>
  <Application>Microsoft Office PowerPoint</Application>
  <PresentationFormat>On-screen Show (4:3)</PresentationFormat>
  <Paragraphs>192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Oriel</vt:lpstr>
      <vt:lpstr>               ANATOMY                      OF           SMALLBOWEL                     &amp;         TECHNIQUE OF         BARIUM MEAL      FOLLOW THROUGH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Medical Officer,ESI Hosp.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BARIUM MEAL FOLLOW THROUGH</dc:title>
  <dc:creator>Dr.Dipak H. Mate</dc:creator>
  <cp:lastModifiedBy>Dr.Dipak H. Mate</cp:lastModifiedBy>
  <cp:revision>153</cp:revision>
  <dcterms:created xsi:type="dcterms:W3CDTF">2009-08-26T11:20:56Z</dcterms:created>
  <dcterms:modified xsi:type="dcterms:W3CDTF">2009-09-03T14:12:42Z</dcterms:modified>
</cp:coreProperties>
</file>