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87" r:id="rId3"/>
    <p:sldId id="272" r:id="rId4"/>
    <p:sldId id="286" r:id="rId5"/>
    <p:sldId id="273" r:id="rId6"/>
    <p:sldId id="290" r:id="rId7"/>
    <p:sldId id="289" r:id="rId8"/>
    <p:sldId id="276" r:id="rId9"/>
    <p:sldId id="257" r:id="rId10"/>
    <p:sldId id="278" r:id="rId11"/>
    <p:sldId id="258" r:id="rId12"/>
    <p:sldId id="259" r:id="rId13"/>
    <p:sldId id="260" r:id="rId14"/>
    <p:sldId id="263" r:id="rId15"/>
    <p:sldId id="264" r:id="rId16"/>
    <p:sldId id="265" r:id="rId17"/>
    <p:sldId id="266" r:id="rId18"/>
    <p:sldId id="279" r:id="rId19"/>
    <p:sldId id="267" r:id="rId20"/>
    <p:sldId id="268" r:id="rId21"/>
    <p:sldId id="269" r:id="rId22"/>
    <p:sldId id="288" r:id="rId23"/>
    <p:sldId id="291" r:id="rId24"/>
    <p:sldId id="292" r:id="rId25"/>
    <p:sldId id="293" r:id="rId26"/>
    <p:sldId id="256" r:id="rId27"/>
    <p:sldId id="271" r:id="rId28"/>
    <p:sldId id="274" r:id="rId29"/>
    <p:sldId id="270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43" autoAdjust="0"/>
  </p:normalViewPr>
  <p:slideViewPr>
    <p:cSldViewPr>
      <p:cViewPr>
        <p:scale>
          <a:sx n="66" d="100"/>
          <a:sy n="66" d="100"/>
        </p:scale>
        <p:origin x="-14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CDC5-9593-4032-A0A7-ECB54D98C9F1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BDCB7-7E2B-41CE-AD0D-C1192E12D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BDCB7-7E2B-41CE-AD0D-C1192E12DF2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452C-7C76-4978-BDDE-BB8FF14697AA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2A4C-01BD-4DC6-8DFC-C74C61C3D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406640" cy="2310384"/>
          </a:xfrm>
          <a:noFill/>
        </p:spPr>
        <p:txBody>
          <a:bodyPr>
            <a:noAutofit/>
            <a:scene3d>
              <a:camera prst="orthographicFront"/>
              <a:lightRig rig="flat" dir="t"/>
            </a:scene3d>
            <a:sp3d extrusionH="57150" prstMaterial="flat">
              <a:bevelT w="38100" h="38100" prst="slope"/>
              <a:bevelB w="38100" h="38100" prst="angle"/>
            </a:sp3d>
          </a:bodyPr>
          <a:lstStyle/>
          <a:p>
            <a:r>
              <a:rPr lang="en-US" sz="4800" b="1" dirty="0" smtClean="0">
                <a:ln cmpd="tri">
                  <a:solidFill>
                    <a:schemeClr val="tx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740000" algn="br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ANATOMY OF STOMACH</a:t>
            </a:r>
            <a:br>
              <a:rPr lang="en-US" sz="4800" b="1" dirty="0" smtClean="0">
                <a:ln cmpd="tri">
                  <a:solidFill>
                    <a:schemeClr val="tx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740000" algn="br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ln cmpd="tri">
                  <a:solidFill>
                    <a:schemeClr val="tx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740000" algn="br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                   &amp;</a:t>
            </a:r>
            <a:br>
              <a:rPr lang="en-US" sz="4800" b="1" dirty="0" smtClean="0">
                <a:ln cmpd="tri">
                  <a:solidFill>
                    <a:schemeClr val="tx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740000" algn="br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ln cmpd="tri">
                  <a:solidFill>
                    <a:schemeClr val="tx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6740000" algn="br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NORMAL BARIUM MEAL</a:t>
            </a:r>
            <a:endParaRPr lang="en-IN" sz="4800" b="1" dirty="0">
              <a:ln cmpd="tri">
                <a:solidFill>
                  <a:schemeClr val="tx1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6740000" algn="br" rotWithShape="0">
                  <a:schemeClr val="accent5">
                    <a:lumMod val="50000"/>
                    <a:alpha val="40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INDICATIONS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Symptoms –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epigastric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pain,anorexia,wt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loss,dyspepsia,etc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Upper abdominal mass.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GI Hemorrhage.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Gastric or duodenal obstruction.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 GEO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junction,stomach,duodenum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Motility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disorders.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Systemic diseases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viz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-TB 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CHILDREN-GE reflux, pyloric obstruction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malrotation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CONTRAINDICATIONS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Gastroduodenal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perforation.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/o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aspiration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Large bowel obstruction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Fistulous communication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Recent biopsy.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PATIENT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NBM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6hrs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Restrain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smoking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diabetes : </a:t>
            </a:r>
            <a:r>
              <a:rPr lang="en-US" dirty="0">
                <a:latin typeface="Arial" pitchFamily="34" charset="0"/>
                <a:cs typeface="Arial" pitchFamily="34" charset="0"/>
              </a:rPr>
              <a:t>early morning appt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 Gastric outlet obstruction prolonged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fasting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metaclopramide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given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sometimes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nasogastric</a:t>
            </a:r>
            <a:r>
              <a:rPr lang="en-US" dirty="0">
                <a:latin typeface="Arial" pitchFamily="34" charset="0"/>
                <a:cs typeface="Arial" pitchFamily="34" charset="0"/>
              </a:rPr>
              <a:t> intubation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aspiration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needed.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SINGLE CONTRAST STUDY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Low density </a:t>
            </a:r>
            <a:r>
              <a:rPr lang="en-US" i="1" dirty="0" smtClean="0"/>
              <a:t>barium suspension (80-100% w/v) is used.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Conventional Radiography is done at 80-90kV.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10-15 ml of </a:t>
            </a:r>
            <a:r>
              <a:rPr lang="en-US" dirty="0" err="1" smtClean="0"/>
              <a:t>Ba</a:t>
            </a:r>
            <a:r>
              <a:rPr lang="en-US" dirty="0" smtClean="0"/>
              <a:t> given with patient supine &amp; rotated in clockwise manner to obtain good mucosal coating.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100-250ml of </a:t>
            </a:r>
            <a:r>
              <a:rPr lang="en-US" dirty="0" err="1" smtClean="0"/>
              <a:t>Ba</a:t>
            </a:r>
            <a:r>
              <a:rPr lang="en-US" dirty="0" smtClean="0"/>
              <a:t> is given &amp; films are taken in various views.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STANDARD VIEWS FOR SINGLE CONTRAST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2209800" cy="76199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smtClean="0"/>
              <a:t>FUNDUS 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6670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BODY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5814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ANTRUM &amp; PYLORUS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6482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D1 &amp; C LOOP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5791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D4</a:t>
            </a:r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352800" y="17526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67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SUPINE</a:t>
            </a:r>
            <a:endParaRPr lang="en-US" sz="1400" b="1" dirty="0"/>
          </a:p>
        </p:txBody>
      </p:sp>
      <p:sp>
        <p:nvSpPr>
          <p:cNvPr id="11" name="Notched Right Arrow 10"/>
          <p:cNvSpPr/>
          <p:nvPr/>
        </p:nvSpPr>
        <p:spPr>
          <a:xfrm>
            <a:off x="3352800" y="28194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2590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ERECT OR PRONE</a:t>
            </a:r>
            <a:endParaRPr lang="en-US" sz="2800" b="1" dirty="0"/>
          </a:p>
        </p:txBody>
      </p:sp>
      <p:sp>
        <p:nvSpPr>
          <p:cNvPr id="13" name="Notched Right Arrow 12"/>
          <p:cNvSpPr/>
          <p:nvPr/>
        </p:nvSpPr>
        <p:spPr>
          <a:xfrm>
            <a:off x="3352800" y="38862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3810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PRONE RT SIDE DOWN</a:t>
            </a:r>
            <a:endParaRPr lang="en-US" sz="2800" b="1" dirty="0"/>
          </a:p>
        </p:txBody>
      </p:sp>
      <p:sp>
        <p:nvSpPr>
          <p:cNvPr id="15" name="Notched Right Arrow 14"/>
          <p:cNvSpPr/>
          <p:nvPr/>
        </p:nvSpPr>
        <p:spPr>
          <a:xfrm>
            <a:off x="3276600" y="4876800"/>
            <a:ext cx="978408" cy="3322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4876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PRONE RT SIDE DOWN</a:t>
            </a:r>
            <a:endParaRPr lang="en-US" sz="2800" b="1" dirty="0"/>
          </a:p>
        </p:txBody>
      </p:sp>
      <p:sp>
        <p:nvSpPr>
          <p:cNvPr id="19" name="Notched Right Arrow 18"/>
          <p:cNvSpPr/>
          <p:nvPr/>
        </p:nvSpPr>
        <p:spPr>
          <a:xfrm>
            <a:off x="3276600" y="60198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0" y="594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4">
                  <a:lumMod val="75000"/>
                </a:schemeClr>
              </a:extrusionClr>
              <a:contourClr>
                <a:schemeClr val="accent4">
                  <a:lumMod val="75000"/>
                </a:schemeClr>
              </a:contourClr>
            </a:sp3d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SINGLE CONTRAST HIGH KV  TECHNIQUE  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Barium </a:t>
            </a:r>
            <a:r>
              <a:rPr lang="en-US" dirty="0" err="1" smtClean="0"/>
              <a:t>Sulphate</a:t>
            </a:r>
            <a:r>
              <a:rPr lang="en-US" dirty="0" smtClean="0"/>
              <a:t> 30% w/v is used.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Radiography done at 120-130 kV.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Permits visualization through the Barium column.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9548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ADVANTAGES OF SINGLE CONTRAST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Pylorospasm</a:t>
            </a:r>
            <a:r>
              <a:rPr lang="en-US" dirty="0" smtClean="0"/>
              <a:t>, fistulae &amp; enlarged gastric </a:t>
            </a:r>
            <a:r>
              <a:rPr lang="en-US" dirty="0" err="1" smtClean="0"/>
              <a:t>rugae</a:t>
            </a:r>
            <a:r>
              <a:rPr lang="en-US" dirty="0" smtClean="0"/>
              <a:t> are </a:t>
            </a:r>
            <a:r>
              <a:rPr lang="en-US" dirty="0" smtClean="0"/>
              <a:t>better </a:t>
            </a:r>
            <a:r>
              <a:rPr lang="en-US" dirty="0" smtClean="0"/>
              <a:t>seen.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Filling defects due to large masses in pyloric &amp; duodenal region are more easily identifiable.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Procedure of choice for suspected gastric or duodenal obstruction.</a:t>
            </a:r>
          </a:p>
          <a:p>
            <a:pPr>
              <a:buNone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DISADVANTAGES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8006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4000" b="1" dirty="0" smtClean="0"/>
              <a:t>Lack of sensitivity in detecting</a:t>
            </a:r>
            <a:endParaRPr lang="en-US" sz="4400" b="1" dirty="0" smtClean="0"/>
          </a:p>
          <a:p>
            <a:pPr lvl="2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smtClean="0"/>
              <a:t>Small </a:t>
            </a:r>
            <a:r>
              <a:rPr lang="en-US" sz="3200" dirty="0" smtClean="0"/>
              <a:t>erosions/ulcers</a:t>
            </a:r>
            <a:r>
              <a:rPr lang="en-US" sz="3200" dirty="0" smtClean="0"/>
              <a:t>.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smtClean="0"/>
              <a:t>Early </a:t>
            </a:r>
            <a:r>
              <a:rPr lang="en-US" sz="3200" dirty="0" smtClean="0"/>
              <a:t>gastric Ca</a:t>
            </a:r>
            <a:r>
              <a:rPr lang="en-US" sz="3200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endParaRPr lang="en-US" sz="3200" dirty="0" smtClean="0"/>
          </a:p>
          <a:p>
            <a:pPr lvl="2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smtClean="0"/>
              <a:t>Subtle </a:t>
            </a:r>
            <a:r>
              <a:rPr lang="en-US" sz="3200" dirty="0" smtClean="0"/>
              <a:t>mucosal abnormalities.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DOUBLE CONTRAST STUDY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density (200-250% w/v) low viscosity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to coat the wall.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Gas producing agents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are used to distend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lumen, acts as negative contrast.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Smooth muscle relaxant -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Buscopan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STANDARD VIEWS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371600"/>
            <a:ext cx="2057400" cy="6858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smtClean="0"/>
              <a:t>FUNDUS 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2438400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BODY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4290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ANTRUM &amp; PYLORUS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6482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D1 &amp; C LOOP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6388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D4</a:t>
            </a:r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810000" y="1600200"/>
            <a:ext cx="9906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3810000" y="2590800"/>
            <a:ext cx="9906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3810000" y="36576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3810000" y="48006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3810000" y="5791200"/>
            <a:ext cx="978408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5105400" y="1524000"/>
            <a:ext cx="31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PRONE RT SIDE DOWN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51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SUPINE WITH HEAD END ELEVATION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SUPINE RT SIDE UP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181600" y="480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SUPINE RT SIDE UP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PRONE RT SIDE DOWN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ANATOMY OF STOMACH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267200" cy="5410200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/>
              <a:t>SURFACES:</a:t>
            </a:r>
            <a:r>
              <a:rPr lang="en-US" sz="4000" dirty="0" smtClean="0"/>
              <a:t> </a:t>
            </a:r>
            <a:r>
              <a:rPr lang="en-US" sz="4000" dirty="0" err="1" smtClean="0"/>
              <a:t>Anterosuperior</a:t>
            </a:r>
            <a:r>
              <a:rPr lang="en-US" sz="4000" dirty="0" smtClean="0"/>
              <a:t> &amp; </a:t>
            </a:r>
            <a:r>
              <a:rPr lang="en-US" sz="4000" dirty="0" err="1" smtClean="0"/>
              <a:t>Posteroinferior</a:t>
            </a:r>
            <a:r>
              <a:rPr lang="en-US" sz="4000" dirty="0" smtClean="0"/>
              <a:t>.</a:t>
            </a:r>
          </a:p>
          <a:p>
            <a:r>
              <a:rPr lang="en-US" sz="4000" b="1" dirty="0" smtClean="0"/>
              <a:t>BORDERS :</a:t>
            </a:r>
            <a:r>
              <a:rPr lang="en-US" sz="4000" dirty="0" smtClean="0"/>
              <a:t>lesser &amp; greater curvatures.</a:t>
            </a:r>
          </a:p>
          <a:p>
            <a:r>
              <a:rPr lang="en-US" sz="4000" b="1" dirty="0" smtClean="0"/>
              <a:t>DIVIDED INTO:- </a:t>
            </a:r>
            <a:r>
              <a:rPr lang="en-US" sz="4000" dirty="0" err="1" smtClean="0"/>
              <a:t>Fundus</a:t>
            </a:r>
            <a:r>
              <a:rPr lang="en-US" sz="4000" dirty="0" smtClean="0"/>
              <a:t>, Body, </a:t>
            </a:r>
            <a:r>
              <a:rPr lang="en-US" sz="4000" dirty="0" err="1" smtClean="0"/>
              <a:t>Antrum</a:t>
            </a:r>
            <a:r>
              <a:rPr lang="en-US" sz="4000" dirty="0" smtClean="0"/>
              <a:t> &amp; pylorus.</a:t>
            </a:r>
            <a:endParaRPr lang="en-US" sz="4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Content Placeholder 5" descr="image histolgy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r="48718"/>
          <a:stretch>
            <a:fillRect/>
          </a:stretch>
        </p:blipFill>
        <p:spPr>
          <a:xfrm>
            <a:off x="4038600" y="1219200"/>
            <a:ext cx="5105400" cy="56388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52400"/>
            <a:ext cx="7866888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ADVANTAGES 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Highly accurate in detecting abnormalities following:-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Gastric surgery 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Bile reflux gastritis 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Marginal ulcerations </a:t>
            </a:r>
          </a:p>
          <a:p>
            <a:pPr lvl="1">
              <a:buFont typeface="Wingdings" pitchFamily="2" charset="2"/>
              <a:buChar char="ü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Recurrent Ca</a:t>
            </a:r>
            <a:endParaRPr lang="en-US" sz="4800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DISADVANTAGES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  <a:p>
            <a:pPr lvl="1">
              <a:buNone/>
            </a:pP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Probably misses some polyps, ulcers, erosions, especially in non dependent walls of stomach.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BIPHASIC STUDY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60-100% low viscosity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Mucosal relief film.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200-250 ml of </a:t>
            </a:r>
            <a:r>
              <a:rPr lang="en-US" dirty="0" err="1" smtClean="0"/>
              <a:t>Ba</a:t>
            </a:r>
            <a:r>
              <a:rPr lang="en-US" dirty="0" smtClean="0"/>
              <a:t> given in supine position with </a:t>
            </a:r>
            <a:r>
              <a:rPr lang="en-US" dirty="0" err="1" smtClean="0"/>
              <a:t>Eno</a:t>
            </a:r>
            <a:r>
              <a:rPr lang="en-US" dirty="0" smtClean="0"/>
              <a:t> in last few mouthfuls.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714488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Prone </a:t>
            </a:r>
            <a:r>
              <a:rPr lang="en-US" dirty="0" err="1" smtClean="0">
                <a:solidFill>
                  <a:srgbClr val="000099"/>
                </a:solidFill>
              </a:rPr>
              <a:t>Rt</a:t>
            </a:r>
            <a:r>
              <a:rPr lang="en-US" dirty="0" smtClean="0">
                <a:solidFill>
                  <a:srgbClr val="000099"/>
                </a:solidFill>
              </a:rPr>
              <a:t> side down </a:t>
            </a:r>
            <a:r>
              <a:rPr lang="en-US" dirty="0" smtClean="0"/>
              <a:t>– Duodenal cap &amp; C loop in </a:t>
            </a:r>
            <a:r>
              <a:rPr lang="en-US" dirty="0" smtClean="0">
                <a:solidFill>
                  <a:srgbClr val="000099"/>
                </a:solidFill>
              </a:rPr>
              <a:t>SC.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99"/>
                </a:solidFill>
              </a:rPr>
              <a:t>Supine </a:t>
            </a:r>
            <a:r>
              <a:rPr lang="en-US" dirty="0" smtClean="0">
                <a:solidFill>
                  <a:srgbClr val="000099"/>
                </a:solidFill>
              </a:rPr>
              <a:t>with </a:t>
            </a:r>
            <a:r>
              <a:rPr lang="en-US" dirty="0" err="1" smtClean="0">
                <a:solidFill>
                  <a:srgbClr val="000099"/>
                </a:solidFill>
              </a:rPr>
              <a:t>Rt</a:t>
            </a:r>
            <a:r>
              <a:rPr lang="en-US" dirty="0" smtClean="0">
                <a:solidFill>
                  <a:srgbClr val="000099"/>
                </a:solidFill>
              </a:rPr>
              <a:t> side up oblique </a:t>
            </a:r>
            <a:r>
              <a:rPr lang="en-US" dirty="0" smtClean="0"/>
              <a:t>– Duodenum in </a:t>
            </a:r>
            <a:r>
              <a:rPr lang="en-US" dirty="0" smtClean="0">
                <a:solidFill>
                  <a:srgbClr val="000099"/>
                </a:solidFill>
              </a:rPr>
              <a:t>DC.</a:t>
            </a:r>
          </a:p>
          <a:p>
            <a:pPr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Erect film with compression </a:t>
            </a:r>
            <a:r>
              <a:rPr lang="en-US" dirty="0" smtClean="0"/>
              <a:t>– Duodenal Bulb.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99"/>
                </a:solidFill>
              </a:rPr>
              <a:t>Compression film &amp; Fluoroscopy of stomach </a:t>
            </a:r>
            <a:r>
              <a:rPr lang="en-US" dirty="0" smtClean="0"/>
              <a:t>– For contour defects, peristalsis &amp; emptying.</a:t>
            </a:r>
            <a:endParaRPr lang="en-IN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248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Erect DC films of </a:t>
            </a:r>
            <a:r>
              <a:rPr lang="en-US" dirty="0" err="1" smtClean="0">
                <a:solidFill>
                  <a:srgbClr val="000099"/>
                </a:solidFill>
              </a:rPr>
              <a:t>fundus</a:t>
            </a:r>
            <a:r>
              <a:rPr lang="en-US" dirty="0" smtClean="0">
                <a:solidFill>
                  <a:srgbClr val="000099"/>
                </a:solidFill>
              </a:rPr>
              <a:t> in 2 views.</a:t>
            </a:r>
          </a:p>
          <a:p>
            <a:pPr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Supine , 60</a:t>
            </a:r>
            <a:r>
              <a:rPr lang="en-US" baseline="50000" dirty="0" smtClean="0">
                <a:solidFill>
                  <a:srgbClr val="000099"/>
                </a:solidFill>
              </a:rPr>
              <a:t>o</a:t>
            </a:r>
            <a:r>
              <a:rPr lang="en-US" dirty="0" smtClean="0">
                <a:solidFill>
                  <a:srgbClr val="000099"/>
                </a:solidFill>
              </a:rPr>
              <a:t> head up &amp; DC film </a:t>
            </a:r>
            <a:r>
              <a:rPr lang="en-US" dirty="0" smtClean="0"/>
              <a:t>– Upper body stomach.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99"/>
                </a:solidFill>
              </a:rPr>
              <a:t>Supine , table horizontal &amp; DC film </a:t>
            </a:r>
            <a:r>
              <a:rPr lang="en-US" dirty="0" smtClean="0"/>
              <a:t>– lower body &amp; pyloric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99"/>
                </a:solidFill>
              </a:rPr>
              <a:t>Erect </a:t>
            </a:r>
            <a:r>
              <a:rPr lang="en-US" dirty="0" err="1" smtClean="0">
                <a:solidFill>
                  <a:srgbClr val="000099"/>
                </a:solidFill>
              </a:rPr>
              <a:t>Rt</a:t>
            </a:r>
            <a:r>
              <a:rPr lang="en-US" dirty="0" smtClean="0">
                <a:solidFill>
                  <a:srgbClr val="000099"/>
                </a:solidFill>
              </a:rPr>
              <a:t> Anterior Oblique </a:t>
            </a:r>
            <a:r>
              <a:rPr lang="en-US" dirty="0" smtClean="0"/>
              <a:t>– for stomach, Duo &amp; proximal Jejunum on 1 film.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aseline="2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7772400" cy="838200"/>
          </a:xfrm>
        </p:spPr>
        <p:txBody>
          <a:bodyPr/>
          <a:lstStyle/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89916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2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4" name="Content Placeholder 3" descr="anat1.bmp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40000"/>
          </a:blip>
          <a:srcRect l="22160" t="6709" r="113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AREAE GASTRICAE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Micromucosal</a:t>
            </a:r>
            <a:r>
              <a:rPr lang="en-US" dirty="0">
                <a:latin typeface="Arial" pitchFamily="34" charset="0"/>
                <a:cs typeface="Arial" pitchFamily="34" charset="0"/>
              </a:rPr>
              <a:t> pattern consists of mosaic of tiny raised nodules(2-4mm)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intervening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grooves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Obvious in distal two third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nat 2.bmp"/>
          <p:cNvPicPr>
            <a:picLocks noChangeAspect="1"/>
          </p:cNvPicPr>
          <p:nvPr/>
        </p:nvPicPr>
        <p:blipFill>
          <a:blip r:embed="rId2">
            <a:lum bright="-30000" contrast="30000"/>
          </a:blip>
          <a:srcRect l="5963" t="5235" r="5963" b="5235"/>
          <a:stretch>
            <a:fillRect/>
          </a:stretch>
        </p:blipFill>
        <p:spPr>
          <a:xfrm>
            <a:off x="4800600" y="1143000"/>
            <a:ext cx="44958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COMPLICATIONS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Leakage of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from an unsuspected perforation.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Aspiration pneumonia.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Barium impaction.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Acute gastric dilatation.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Barium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embolisation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if a bleeding ulcer is present.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te.jpg"/>
          <p:cNvPicPr>
            <a:picLocks noChangeAspect="1"/>
          </p:cNvPicPr>
          <p:nvPr/>
        </p:nvPicPr>
        <p:blipFill>
          <a:blip r:embed="rId2"/>
          <a:srcRect r="4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04800"/>
            <a:ext cx="358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 YOU</a:t>
            </a:r>
            <a:endParaRPr lang="en-IN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62484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Short obese people : Transverse &amp; Steer horn shape.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Tall thin people: Longitudinal &amp; ‘J–Shaped’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Max capacity :1500ml.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Completely covered by peritoneum.</a:t>
            </a:r>
          </a:p>
          <a:p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HISTOLOGY OF STOMACH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image histolgy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rcRect l="51102" t="3846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tomach blood.bmp"/>
          <p:cNvPicPr>
            <a:picLocks noChangeAspect="1"/>
          </p:cNvPicPr>
          <p:nvPr/>
        </p:nvPicPr>
        <p:blipFill>
          <a:blip r:embed="rId2"/>
          <a:srcRect t="53333" b="1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381000"/>
            <a:ext cx="4159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LYMPHATIC DRAINAGE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476488" cy="4800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   BARIUM </a:t>
            </a:r>
            <a:r>
              <a:rPr lang="en-US" sz="5400" dirty="0" smtClean="0">
                <a:latin typeface="Aharoni" pitchFamily="2" charset="-79"/>
                <a:cs typeface="Aharoni" pitchFamily="2" charset="-79"/>
              </a:rPr>
              <a:t>MEAL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4068763"/>
          </a:xfrm>
        </p:spPr>
        <p:txBody>
          <a:bodyPr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adiological study of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stomach , duodenum, and proximal jejunum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by oral administration of contrast media(barium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7498080" cy="5943600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fills the lumen, taking the shape of the organ and delineates any abnormal structure.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Radiolucencies are produced by mass lesions displacing Ba.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Radio-opacities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by ulcer, fistula,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which extends beyond normal contours of  organ.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1">
      <a:majorFont>
        <a:latin typeface="Aharoni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684</Words>
  <Application>Microsoft Office PowerPoint</Application>
  <PresentationFormat>On-screen Show (4:3)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Solstice</vt:lpstr>
      <vt:lpstr>Office Theme</vt:lpstr>
      <vt:lpstr>ANATOMY OF STOMACH                     &amp;  NORMAL BARIUM MEAL</vt:lpstr>
      <vt:lpstr>ANATOMY OF STOMACH</vt:lpstr>
      <vt:lpstr>Slide 3</vt:lpstr>
      <vt:lpstr>    HISTOLOGY OF STOMACH</vt:lpstr>
      <vt:lpstr>Slide 5</vt:lpstr>
      <vt:lpstr>Slide 6</vt:lpstr>
      <vt:lpstr>LYMPHATIC DRAINAGE</vt:lpstr>
      <vt:lpstr>   BARIUM MEAL</vt:lpstr>
      <vt:lpstr>Slide 9</vt:lpstr>
      <vt:lpstr>INDICATIONS</vt:lpstr>
      <vt:lpstr>CONTRAINDICATIONS</vt:lpstr>
      <vt:lpstr>PREPARATION OF PATIENT</vt:lpstr>
      <vt:lpstr>SINGLE CONTRAST STUDY</vt:lpstr>
      <vt:lpstr>STANDARD VIEWS FOR SINGLE CONTRAST</vt:lpstr>
      <vt:lpstr>  SINGLE CONTRAST HIGH KV  TECHNIQUE  </vt:lpstr>
      <vt:lpstr>ADVANTAGES OF SINGLE CONTRAST</vt:lpstr>
      <vt:lpstr>      DISADVANTAGES</vt:lpstr>
      <vt:lpstr>DOUBLE CONTRAST STUDY</vt:lpstr>
      <vt:lpstr>STANDARD VIEWS</vt:lpstr>
      <vt:lpstr>Slide 20</vt:lpstr>
      <vt:lpstr>Slide 21</vt:lpstr>
      <vt:lpstr>     BIPHASIC STUDY</vt:lpstr>
      <vt:lpstr>Slide 23</vt:lpstr>
      <vt:lpstr>Slide 24</vt:lpstr>
      <vt:lpstr>Slide 25</vt:lpstr>
      <vt:lpstr>`</vt:lpstr>
      <vt:lpstr>AREAE GASTRICAE</vt:lpstr>
      <vt:lpstr>COMPLICATIONS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STOMACH</dc:title>
  <dc:creator>Amrutha</dc:creator>
  <cp:lastModifiedBy>ketki</cp:lastModifiedBy>
  <cp:revision>83</cp:revision>
  <dcterms:created xsi:type="dcterms:W3CDTF">2009-08-22T15:52:26Z</dcterms:created>
  <dcterms:modified xsi:type="dcterms:W3CDTF">2009-08-26T19:14:48Z</dcterms:modified>
</cp:coreProperties>
</file>