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82" r:id="rId4"/>
    <p:sldId id="383" r:id="rId5"/>
    <p:sldId id="386" r:id="rId6"/>
    <p:sldId id="385" r:id="rId7"/>
    <p:sldId id="260" r:id="rId8"/>
    <p:sldId id="387" r:id="rId9"/>
    <p:sldId id="261" r:id="rId10"/>
    <p:sldId id="262" r:id="rId11"/>
    <p:sldId id="263" r:id="rId12"/>
    <p:sldId id="388" r:id="rId13"/>
    <p:sldId id="389" r:id="rId14"/>
    <p:sldId id="390" r:id="rId15"/>
    <p:sldId id="391" r:id="rId16"/>
    <p:sldId id="264" r:id="rId17"/>
    <p:sldId id="377" r:id="rId18"/>
    <p:sldId id="378" r:id="rId19"/>
    <p:sldId id="379" r:id="rId20"/>
    <p:sldId id="406" r:id="rId21"/>
    <p:sldId id="407" r:id="rId22"/>
    <p:sldId id="408" r:id="rId23"/>
    <p:sldId id="409" r:id="rId24"/>
    <p:sldId id="397" r:id="rId25"/>
    <p:sldId id="398" r:id="rId26"/>
    <p:sldId id="393" r:id="rId27"/>
    <p:sldId id="394" r:id="rId28"/>
    <p:sldId id="395" r:id="rId29"/>
    <p:sldId id="396" r:id="rId30"/>
    <p:sldId id="392" r:id="rId31"/>
    <p:sldId id="381"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402" r:id="rId75"/>
    <p:sldId id="403" r:id="rId76"/>
    <p:sldId id="307" r:id="rId77"/>
    <p:sldId id="308" r:id="rId78"/>
    <p:sldId id="399"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404" r:id="rId94"/>
    <p:sldId id="323" r:id="rId95"/>
    <p:sldId id="325" r:id="rId96"/>
    <p:sldId id="326" r:id="rId97"/>
    <p:sldId id="329" r:id="rId98"/>
    <p:sldId id="330" r:id="rId99"/>
    <p:sldId id="331" r:id="rId100"/>
    <p:sldId id="332" r:id="rId101"/>
    <p:sldId id="333" r:id="rId102"/>
    <p:sldId id="334" r:id="rId103"/>
    <p:sldId id="400" r:id="rId104"/>
    <p:sldId id="335" r:id="rId105"/>
    <p:sldId id="337" r:id="rId106"/>
    <p:sldId id="338" r:id="rId107"/>
    <p:sldId id="339" r:id="rId108"/>
    <p:sldId id="340" r:id="rId109"/>
    <p:sldId id="341" r:id="rId110"/>
    <p:sldId id="342" r:id="rId111"/>
    <p:sldId id="343" r:id="rId112"/>
    <p:sldId id="344" r:id="rId113"/>
    <p:sldId id="348" r:id="rId114"/>
    <p:sldId id="349" r:id="rId115"/>
    <p:sldId id="405"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65" r:id="rId132"/>
    <p:sldId id="366" r:id="rId133"/>
    <p:sldId id="367" r:id="rId134"/>
    <p:sldId id="369" r:id="rId135"/>
    <p:sldId id="370" r:id="rId136"/>
    <p:sldId id="371" r:id="rId137"/>
    <p:sldId id="372" r:id="rId138"/>
    <p:sldId id="373" r:id="rId139"/>
    <p:sldId id="374" r:id="rId140"/>
    <p:sldId id="375" r:id="rId141"/>
    <p:sldId id="376"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zh-TW"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zh-TW"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74792FC-25C7-4799-9A56-42C2D35C4C6A}"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Barium Studies for </a:t>
            </a:r>
            <a:r>
              <a:rPr lang="en-US" dirty="0" err="1" smtClean="0"/>
              <a:t>Oesophagus</a:t>
            </a:r>
            <a:r>
              <a:rPr lang="en-US" dirty="0" smtClean="0"/>
              <a:t>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05000" y="685800"/>
            <a:ext cx="5926455" cy="5667375"/>
          </a:xfrm>
          <a:prstGeom prst="rect">
            <a:avLst/>
          </a:prstGeom>
          <a:noFill/>
          <a:ln w="9525">
            <a:noFill/>
            <a:miter lim="800000"/>
            <a:headEnd/>
            <a:tailEnd/>
          </a:ln>
          <a:effectLst/>
        </p:spPr>
      </p:pic>
      <p:sp>
        <p:nvSpPr>
          <p:cNvPr id="3" name="TextBox 2"/>
          <p:cNvSpPr txBox="1"/>
          <p:nvPr/>
        </p:nvSpPr>
        <p:spPr>
          <a:xfrm>
            <a:off x="457200" y="457200"/>
            <a:ext cx="914400" cy="769441"/>
          </a:xfrm>
          <a:prstGeom prst="rect">
            <a:avLst/>
          </a:prstGeom>
          <a:noFill/>
        </p:spPr>
        <p:txBody>
          <a:bodyPr wrap="square" rtlCol="0">
            <a:spAutoFit/>
          </a:bodyPr>
          <a:lstStyle/>
          <a:p>
            <a:r>
              <a:rPr lang="en-US" sz="4400" b="1" dirty="0" smtClean="0"/>
              <a:t>1</a:t>
            </a:r>
            <a:endParaRPr lang="en-US" sz="4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92500a"/>
          <p:cNvPicPr>
            <a:picLocks noChangeAspect="1" noChangeArrowheads="1"/>
          </p:cNvPicPr>
          <p:nvPr/>
        </p:nvPicPr>
        <p:blipFill>
          <a:blip r:embed="rId2" cstate="print"/>
          <a:srcRect t="4906" b="5127"/>
          <a:stretch>
            <a:fillRect/>
          </a:stretch>
        </p:blipFill>
        <p:spPr>
          <a:xfrm>
            <a:off x="395288" y="762000"/>
            <a:ext cx="6696075" cy="2590800"/>
          </a:xfrm>
          <a:prstGeom prst="rect">
            <a:avLst/>
          </a:prstGeom>
          <a:noFill/>
          <a:ln/>
        </p:spPr>
      </p:pic>
      <p:pic>
        <p:nvPicPr>
          <p:cNvPr id="3" name="Picture 7" descr="092500b"/>
          <p:cNvPicPr>
            <a:picLocks noChangeAspect="1" noChangeArrowheads="1"/>
          </p:cNvPicPr>
          <p:nvPr/>
        </p:nvPicPr>
        <p:blipFill>
          <a:blip r:embed="rId3" cstate="print"/>
          <a:srcRect b="7658"/>
          <a:stretch>
            <a:fillRect/>
          </a:stretch>
        </p:blipFill>
        <p:spPr>
          <a:xfrm>
            <a:off x="2339975" y="3644900"/>
            <a:ext cx="6557963" cy="2603500"/>
          </a:xfrm>
          <a:prstGeom prst="rect">
            <a:avLst/>
          </a:prstGeom>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Pneumomediastinum</a:t>
            </a:r>
            <a:r>
              <a:rPr lang="en-US" dirty="0" smtClean="0"/>
              <a:t> and pleural effusion </a:t>
            </a:r>
            <a:endParaRPr lang="en-US"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zh-TW" sz="4000" i="1" u="sng" dirty="0" err="1">
                <a:effectLst>
                  <a:outerShdw blurRad="38100" dist="38100" dir="2700000" algn="tl">
                    <a:srgbClr val="C0C0C0"/>
                  </a:outerShdw>
                </a:effectLst>
              </a:rPr>
              <a:t>Boerhaave’s</a:t>
            </a:r>
            <a:r>
              <a:rPr lang="en-US" altLang="zh-TW" sz="4000" i="1" u="sng" dirty="0">
                <a:effectLst>
                  <a:outerShdw blurRad="38100" dist="38100" dir="2700000" algn="tl">
                    <a:srgbClr val="C0C0C0"/>
                  </a:outerShdw>
                </a:effectLst>
              </a:rPr>
              <a:t> syndrome</a:t>
            </a:r>
            <a:r>
              <a:rPr lang="en-US" altLang="zh-TW" sz="4000" dirty="0"/>
              <a:t/>
            </a:r>
            <a:br>
              <a:rPr lang="en-US" altLang="zh-TW" sz="4000" dirty="0"/>
            </a:br>
            <a:r>
              <a:rPr lang="en-US" altLang="zh-TW" sz="4000" dirty="0"/>
              <a:t>                                     </a:t>
            </a:r>
          </a:p>
        </p:txBody>
      </p:sp>
      <p:sp>
        <p:nvSpPr>
          <p:cNvPr id="23555" name="Rectangle 3"/>
          <p:cNvSpPr>
            <a:spLocks noGrp="1" noChangeArrowheads="1"/>
          </p:cNvSpPr>
          <p:nvPr>
            <p:ph type="body" idx="1"/>
          </p:nvPr>
        </p:nvSpPr>
        <p:spPr/>
        <p:txBody>
          <a:bodyPr>
            <a:normAutofit/>
          </a:bodyPr>
          <a:lstStyle/>
          <a:p>
            <a:pPr>
              <a:lnSpc>
                <a:spcPct val="90000"/>
              </a:lnSpc>
            </a:pPr>
            <a:r>
              <a:rPr lang="en-US" altLang="zh-TW" sz="2800" dirty="0"/>
              <a:t>Esophageal rupture </a:t>
            </a:r>
            <a:r>
              <a:rPr lang="en-US" altLang="zh-TW" sz="2800" dirty="0" smtClean="0"/>
              <a:t>is due to </a:t>
            </a:r>
            <a:r>
              <a:rPr lang="en-US" altLang="zh-TW" sz="2800" dirty="0"/>
              <a:t>a sudden rise in </a:t>
            </a:r>
            <a:r>
              <a:rPr lang="en-US" altLang="zh-TW" sz="2800" i="1" dirty="0" err="1"/>
              <a:t>intraluminal</a:t>
            </a:r>
            <a:r>
              <a:rPr lang="en-US" altLang="zh-TW" sz="2800" dirty="0"/>
              <a:t> esophageal pressure produced during </a:t>
            </a:r>
            <a:r>
              <a:rPr lang="en-US" altLang="zh-TW" sz="2800" dirty="0" smtClean="0"/>
              <a:t>vomiting.</a:t>
            </a:r>
          </a:p>
          <a:p>
            <a:pPr>
              <a:lnSpc>
                <a:spcPct val="90000"/>
              </a:lnSpc>
            </a:pPr>
            <a:r>
              <a:rPr lang="en-US" altLang="zh-TW" sz="2800" dirty="0" smtClean="0"/>
              <a:t> Neuromuscular in coordination causes   </a:t>
            </a:r>
            <a:r>
              <a:rPr lang="en-US" altLang="zh-TW" sz="2800" dirty="0"/>
              <a:t>failure of the </a:t>
            </a:r>
            <a:r>
              <a:rPr lang="en-US" altLang="zh-TW" sz="2800" dirty="0" err="1"/>
              <a:t>cricopharyngeus</a:t>
            </a:r>
            <a:r>
              <a:rPr lang="en-US" altLang="zh-TW" sz="2800" dirty="0"/>
              <a:t> muscle to relax.</a:t>
            </a:r>
          </a:p>
          <a:p>
            <a:pPr>
              <a:lnSpc>
                <a:spcPct val="90000"/>
              </a:lnSpc>
            </a:pPr>
            <a:r>
              <a:rPr lang="en-US" altLang="zh-TW" sz="2800" dirty="0"/>
              <a:t> The syndrome commonly is associated with overindulgence in food and/or alcohol. </a:t>
            </a:r>
            <a:endParaRPr lang="en-US" altLang="zh-TW" sz="2800"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tear in </a:t>
            </a:r>
            <a:r>
              <a:rPr lang="en-US" dirty="0" err="1" smtClean="0"/>
              <a:t>Boerhaave</a:t>
            </a:r>
            <a:r>
              <a:rPr lang="en-US" dirty="0" smtClean="0"/>
              <a:t> syndrome </a:t>
            </a:r>
            <a:endParaRPr lang="en-US" dirty="0"/>
          </a:p>
        </p:txBody>
      </p:sp>
      <p:sp>
        <p:nvSpPr>
          <p:cNvPr id="3" name="Content Placeholder 2"/>
          <p:cNvSpPr>
            <a:spLocks noGrp="1"/>
          </p:cNvSpPr>
          <p:nvPr>
            <p:ph idx="1"/>
          </p:nvPr>
        </p:nvSpPr>
        <p:spPr/>
        <p:txBody>
          <a:bodyPr/>
          <a:lstStyle/>
          <a:p>
            <a:r>
              <a:rPr lang="en-US" altLang="zh-TW" i="1" dirty="0" smtClean="0"/>
              <a:t>Left </a:t>
            </a:r>
            <a:r>
              <a:rPr lang="en-US" altLang="zh-TW" i="1" dirty="0" err="1" smtClean="0"/>
              <a:t>postero</a:t>
            </a:r>
            <a:r>
              <a:rPr lang="en-US" altLang="zh-TW" i="1" dirty="0" smtClean="0"/>
              <a:t> lateral wall of the lower third of the esophagus, 2-3 cm proximal to the gastro esophageal junction.</a:t>
            </a:r>
            <a:r>
              <a:rPr lang="en-US" altLang="zh-TW" dirty="0" smtClean="0"/>
              <a:t> </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GI Bleeding Definitions</a:t>
            </a:r>
            <a:endParaRPr lang="en-US" dirty="0"/>
          </a:p>
        </p:txBody>
      </p:sp>
      <p:sp>
        <p:nvSpPr>
          <p:cNvPr id="9219" name="Rectangle 3"/>
          <p:cNvSpPr>
            <a:spLocks noGrp="1" noChangeArrowheads="1"/>
          </p:cNvSpPr>
          <p:nvPr>
            <p:ph type="body" idx="1"/>
          </p:nvPr>
        </p:nvSpPr>
        <p:spPr>
          <a:xfrm>
            <a:off x="228600" y="1600200"/>
            <a:ext cx="8610600" cy="4525963"/>
          </a:xfrm>
        </p:spPr>
        <p:txBody>
          <a:bodyPr/>
          <a:lstStyle/>
          <a:p>
            <a:r>
              <a:rPr lang="en-US"/>
              <a:t>Upper GI Bleeding = proximal to ligament of Treitz</a:t>
            </a:r>
          </a:p>
          <a:p>
            <a:r>
              <a:rPr lang="en-US"/>
              <a:t>Hematemesis = vomiting blood</a:t>
            </a:r>
          </a:p>
          <a:p>
            <a:pPr lvl="1"/>
            <a:r>
              <a:rPr lang="en-US"/>
              <a:t>This is diagnostic of upper GI bleeding</a:t>
            </a:r>
          </a:p>
          <a:p>
            <a:r>
              <a:rPr lang="en-US"/>
              <a:t>Melena = passage of tarry or maroon stool</a:t>
            </a:r>
          </a:p>
          <a:p>
            <a:pPr lvl="1"/>
            <a:r>
              <a:rPr lang="en-US"/>
              <a:t>Can be upper or lower (more commonly upper)</a:t>
            </a:r>
          </a:p>
          <a:p>
            <a:r>
              <a:rPr lang="en-US"/>
              <a:t>Hematochezia = Bright red blood per rectum</a:t>
            </a:r>
          </a:p>
          <a:p>
            <a:pPr lvl="1"/>
            <a:r>
              <a:rPr lang="en-US"/>
              <a:t>Usually characteristic of colonic hemorrhage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0156" t="18750" r="35156" b="16667"/>
          <a:stretch>
            <a:fillRect/>
          </a:stretch>
        </p:blipFill>
        <p:spPr bwMode="auto">
          <a:xfrm>
            <a:off x="1676331" y="243874"/>
            <a:ext cx="7467669" cy="6614126"/>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combined-type hiatus hernia.</a:t>
            </a:r>
            <a:endParaRPr lang="en-US" dirty="0"/>
          </a:p>
        </p:txBody>
      </p:sp>
      <p:sp>
        <p:nvSpPr>
          <p:cNvPr id="3" name="Content Placeholder 2"/>
          <p:cNvSpPr>
            <a:spLocks noGrp="1"/>
          </p:cNvSpPr>
          <p:nvPr>
            <p:ph idx="1"/>
          </p:nvPr>
        </p:nvSpPr>
        <p:spPr/>
        <p:txBody>
          <a:bodyPr/>
          <a:lstStyle/>
          <a:p>
            <a:r>
              <a:rPr lang="en-US" dirty="0" smtClean="0"/>
              <a:t>Contrast study demonstrating a combined-type hiatus hernia. </a:t>
            </a:r>
          </a:p>
          <a:p>
            <a:r>
              <a:rPr lang="en-US" dirty="0" smtClean="0"/>
              <a:t>Note the rolling component with a large portion of stomach above the diaphragm, but in addition the gastro-</a:t>
            </a:r>
            <a:r>
              <a:rPr lang="en-US" dirty="0" err="1" smtClean="0"/>
              <a:t>oesophageal</a:t>
            </a:r>
            <a:r>
              <a:rPr lang="en-US" dirty="0" smtClean="0"/>
              <a:t> junction has also migrated cranially.</a:t>
            </a:r>
            <a:endParaRPr lang="en-US"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0156" t="15625" r="49219" b="15625"/>
          <a:stretch>
            <a:fillRect/>
          </a:stretch>
        </p:blipFill>
        <p:spPr bwMode="auto">
          <a:xfrm>
            <a:off x="3200400" y="0"/>
            <a:ext cx="5547360" cy="7040880"/>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Fixed sliding </a:t>
            </a:r>
            <a:r>
              <a:rPr lang="en-US" dirty="0" err="1" smtClean="0"/>
              <a:t>hiatal</a:t>
            </a:r>
            <a:r>
              <a:rPr lang="en-US" dirty="0" smtClean="0"/>
              <a:t> hernia together with several B or </a:t>
            </a:r>
            <a:r>
              <a:rPr lang="en-US" dirty="0" err="1" smtClean="0"/>
              <a:t>Schatski</a:t>
            </a:r>
            <a:r>
              <a:rPr lang="en-US" dirty="0" smtClean="0"/>
              <a:t> rings</a:t>
            </a:r>
            <a:r>
              <a:rPr lang="en-US" b="1" dirty="0" smtClean="0"/>
              <a:t>. </a:t>
            </a:r>
            <a:br>
              <a:rPr lang="en-US" b="1" dirty="0" smtClean="0"/>
            </a:br>
            <a:endParaRPr lang="en-US" dirty="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Types of Hiatus hernia</a:t>
            </a:r>
          </a:p>
          <a:p>
            <a:r>
              <a:rPr lang="en-US" dirty="0" smtClean="0"/>
              <a:t>Sliding </a:t>
            </a:r>
          </a:p>
          <a:p>
            <a:r>
              <a:rPr lang="en-US" dirty="0" smtClean="0"/>
              <a:t>Para </a:t>
            </a:r>
            <a:r>
              <a:rPr lang="en-US" dirty="0" err="1" smtClean="0"/>
              <a:t>oesophageal</a:t>
            </a:r>
            <a:r>
              <a:rPr lang="en-US" dirty="0" smtClean="0"/>
              <a:t> </a:t>
            </a:r>
          </a:p>
          <a:p>
            <a:r>
              <a:rPr lang="en-US" dirty="0" smtClean="0"/>
              <a:t>Mixed </a:t>
            </a:r>
          </a:p>
          <a:p>
            <a:r>
              <a:rPr lang="en-US" dirty="0" err="1" smtClean="0"/>
              <a:t>Intrathoracic</a:t>
            </a:r>
            <a:r>
              <a:rPr lang="en-US" dirty="0" smtClean="0"/>
              <a:t> stomach </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Endoscopic ultrasound of the </a:t>
            </a:r>
            <a:r>
              <a:rPr lang="en-US" dirty="0" err="1" smtClean="0"/>
              <a:t>oesophagus</a:t>
            </a:r>
            <a:r>
              <a:rPr lang="en-US" dirty="0" smtClean="0"/>
              <a:t> showing the layers of the bowel wall. </a:t>
            </a:r>
          </a:p>
          <a:p>
            <a:r>
              <a:rPr lang="en-US" dirty="0" smtClean="0"/>
              <a:t>A = mucosa;</a:t>
            </a:r>
          </a:p>
          <a:p>
            <a:r>
              <a:rPr lang="en-US" dirty="0" smtClean="0"/>
              <a:t>B = </a:t>
            </a:r>
            <a:r>
              <a:rPr lang="en-US" dirty="0" err="1" smtClean="0"/>
              <a:t>muscularis</a:t>
            </a:r>
            <a:r>
              <a:rPr lang="en-US" dirty="0" smtClean="0"/>
              <a:t> mucosa;</a:t>
            </a:r>
          </a:p>
          <a:p>
            <a:r>
              <a:rPr lang="en-US" dirty="0" smtClean="0"/>
              <a:t>C = </a:t>
            </a:r>
            <a:r>
              <a:rPr lang="en-US" dirty="0" err="1" smtClean="0"/>
              <a:t>submucosa</a:t>
            </a:r>
            <a:r>
              <a:rPr lang="en-US" dirty="0" smtClean="0"/>
              <a:t>;</a:t>
            </a:r>
          </a:p>
          <a:p>
            <a:r>
              <a:rPr lang="en-US" dirty="0" smtClean="0"/>
              <a:t>D = </a:t>
            </a:r>
            <a:r>
              <a:rPr lang="en-US" dirty="0" err="1" smtClean="0"/>
              <a:t>muscularis</a:t>
            </a:r>
            <a:r>
              <a:rPr lang="en-US" dirty="0" smtClean="0"/>
              <a:t> </a:t>
            </a:r>
            <a:r>
              <a:rPr lang="en-US" dirty="0" err="1" smtClean="0"/>
              <a:t>propria</a:t>
            </a:r>
            <a:r>
              <a:rPr lang="en-US" dirty="0" smtClean="0"/>
              <a:t>;</a:t>
            </a:r>
          </a:p>
          <a:p>
            <a:r>
              <a:rPr lang="en-US" dirty="0" smtClean="0"/>
              <a:t>E = adventitia.</a:t>
            </a:r>
            <a:endParaRPr lang="en-US"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Para </a:t>
            </a:r>
            <a:r>
              <a:rPr lang="en-US" dirty="0" err="1" smtClean="0"/>
              <a:t>oesophageal</a:t>
            </a:r>
            <a:r>
              <a:rPr lang="en-US" dirty="0" smtClean="0"/>
              <a:t> hernia is better diagnosed on Barium studies .</a:t>
            </a:r>
          </a:p>
          <a:p>
            <a:r>
              <a:rPr lang="en-US" dirty="0" smtClean="0"/>
              <a:t>Hiatus hernia is better diagnosed on </a:t>
            </a:r>
            <a:r>
              <a:rPr lang="en-US" dirty="0" err="1" smtClean="0"/>
              <a:t>enodoscopy</a:t>
            </a:r>
            <a:r>
              <a:rPr lang="en-US" dirty="0" smtClean="0"/>
              <a:t> as the Z line of </a:t>
            </a:r>
            <a:r>
              <a:rPr lang="en-US" dirty="0" err="1" smtClean="0"/>
              <a:t>squamo</a:t>
            </a:r>
            <a:r>
              <a:rPr lang="en-US" dirty="0" smtClean="0"/>
              <a:t> columnar junction is better seen.</a:t>
            </a:r>
          </a:p>
          <a:p>
            <a:r>
              <a:rPr lang="en-US" dirty="0" smtClean="0"/>
              <a:t>Z line is around 40 cm from incisor teeth . </a:t>
            </a:r>
            <a:endParaRPr lang="en-US"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dirty="0" smtClean="0"/>
              <a:t>Why is hiatus hernia difficult to diagnose  on Barium studies? </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difficult to diagnose Hiatus hernia on Barium studies  because they do not normally define the mucosal junction and we  have to utilize secondary features that indicate the position of the mucosal junction.</a:t>
            </a:r>
          </a:p>
          <a:p>
            <a:r>
              <a:rPr lang="en-US" dirty="0" smtClean="0"/>
              <a:t> These include a </a:t>
            </a:r>
            <a:r>
              <a:rPr lang="en-US" dirty="0" err="1" smtClean="0"/>
              <a:t>Schatski</a:t>
            </a:r>
            <a:r>
              <a:rPr lang="en-US" dirty="0" smtClean="0"/>
              <a:t> or B ring, </a:t>
            </a:r>
            <a:r>
              <a:rPr lang="en-US" dirty="0" err="1" smtClean="0"/>
              <a:t>incisural</a:t>
            </a:r>
            <a:r>
              <a:rPr lang="en-US" dirty="0" smtClean="0"/>
              <a:t> notch and estimation of </a:t>
            </a:r>
            <a:r>
              <a:rPr lang="en-US" dirty="0" err="1" smtClean="0"/>
              <a:t>hiatal</a:t>
            </a:r>
            <a:r>
              <a:rPr lang="en-US" dirty="0" smtClean="0"/>
              <a:t> width.</a:t>
            </a:r>
            <a:endParaRPr lang="en-US" dirty="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Ennumerate</a:t>
            </a:r>
            <a:r>
              <a:rPr lang="en-US" dirty="0" smtClean="0"/>
              <a:t> the techniques used for evaluating hiatus hernia. </a:t>
            </a:r>
          </a:p>
          <a:p>
            <a:r>
              <a:rPr lang="en-US" dirty="0" smtClean="0"/>
              <a:t>What is the gold standard ? </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Barium studies,</a:t>
            </a:r>
          </a:p>
          <a:p>
            <a:r>
              <a:rPr lang="en-US" dirty="0" smtClean="0"/>
              <a:t>Endoscopy with biopsy, </a:t>
            </a:r>
          </a:p>
          <a:p>
            <a:r>
              <a:rPr lang="en-US" dirty="0" smtClean="0"/>
              <a:t>pH measurement and </a:t>
            </a:r>
          </a:p>
          <a:p>
            <a:r>
              <a:rPr lang="en-US" dirty="0" smtClean="0"/>
              <a:t>Radionuclide techniques.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Barium studies and endoscopy  assess the damage caused by gastro-</a:t>
            </a:r>
            <a:r>
              <a:rPr lang="en-US" dirty="0" err="1" smtClean="0"/>
              <a:t>oesophageal</a:t>
            </a:r>
            <a:r>
              <a:rPr lang="en-US" dirty="0" smtClean="0"/>
              <a:t> reflux disease.</a:t>
            </a:r>
          </a:p>
          <a:p>
            <a:r>
              <a:rPr lang="en-US" dirty="0" smtClean="0"/>
              <a:t>Radionuclide studies and 24 hour pH   assess  gastro-</a:t>
            </a:r>
            <a:r>
              <a:rPr lang="en-US" dirty="0" err="1" smtClean="0"/>
              <a:t>oesophageal</a:t>
            </a:r>
            <a:r>
              <a:rPr lang="en-US" dirty="0" smtClean="0"/>
              <a:t> reflux. </a:t>
            </a:r>
          </a:p>
          <a:p>
            <a:r>
              <a:rPr lang="en-US" dirty="0" smtClean="0"/>
              <a:t> 24-hour pH measurement is the  ‘gold standard’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0938" t="28125" r="35937" b="15625"/>
          <a:stretch>
            <a:fillRect/>
          </a:stretch>
        </p:blipFill>
        <p:spPr bwMode="auto">
          <a:xfrm>
            <a:off x="1600200" y="1097280"/>
            <a:ext cx="7254240" cy="5760720"/>
          </a:xfrm>
          <a:prstGeom prst="rect">
            <a:avLst/>
          </a:prstGeom>
          <a:noFill/>
          <a:ln w="9525">
            <a:noFill/>
            <a:miter lim="800000"/>
            <a:headEnd/>
            <a:tailEnd/>
          </a:ln>
          <a:effec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Large sliding </a:t>
            </a:r>
            <a:r>
              <a:rPr lang="en-US" dirty="0" err="1" smtClean="0"/>
              <a:t>hiatal</a:t>
            </a:r>
            <a:r>
              <a:rPr lang="en-US" dirty="0" smtClean="0"/>
              <a:t> hernia that demonstrates gross spontaneous gastro-</a:t>
            </a:r>
            <a:r>
              <a:rPr lang="en-US" dirty="0" err="1" smtClean="0"/>
              <a:t>oesophageal</a:t>
            </a:r>
            <a:r>
              <a:rPr lang="en-US" dirty="0" smtClean="0"/>
              <a:t> reflux when the patient lifts the left side whilst in the supine position.</a:t>
            </a:r>
          </a:p>
          <a:p>
            <a:r>
              <a:rPr lang="en-US" dirty="0" smtClean="0"/>
              <a:t>Note also the marked </a:t>
            </a:r>
            <a:r>
              <a:rPr lang="en-US" dirty="0" err="1" smtClean="0"/>
              <a:t>oesophageal</a:t>
            </a:r>
            <a:r>
              <a:rPr lang="en-US" dirty="0" smtClean="0"/>
              <a:t> </a:t>
            </a:r>
            <a:r>
              <a:rPr lang="en-US" dirty="0" err="1" smtClean="0"/>
              <a:t>inco</a:t>
            </a:r>
            <a:r>
              <a:rPr lang="en-US" dirty="0" smtClean="0"/>
              <a:t>-ordination produced by the reflux</a:t>
            </a:r>
            <a:endParaRPr lang="en-US" dirty="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5469" t="9375" r="41406" b="20833"/>
          <a:stretch>
            <a:fillRect/>
          </a:stretch>
        </p:blipFill>
        <p:spPr bwMode="auto">
          <a:xfrm>
            <a:off x="2926080" y="731491"/>
            <a:ext cx="6217920" cy="6126509"/>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a:t>
            </a:r>
            <a:r>
              <a:rPr lang="en-US" dirty="0" err="1" smtClean="0"/>
              <a:t>scintigraphic</a:t>
            </a:r>
            <a:r>
              <a:rPr lang="en-US" dirty="0" smtClean="0"/>
              <a:t> study demonstrating gross gastro-</a:t>
            </a:r>
            <a:r>
              <a:rPr lang="en-US" dirty="0" err="1" smtClean="0"/>
              <a:t>oesophageal</a:t>
            </a:r>
            <a:r>
              <a:rPr lang="en-US" dirty="0" smtClean="0"/>
              <a:t> reflux</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difference between </a:t>
            </a:r>
            <a:r>
              <a:rPr lang="en-US" dirty="0" err="1" smtClean="0"/>
              <a:t>serosa</a:t>
            </a:r>
            <a:r>
              <a:rPr lang="en-US" dirty="0" smtClean="0"/>
              <a:t> and adventitia? </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6563" t="22000" r="35156" b="35333"/>
          <a:stretch>
            <a:fillRect/>
          </a:stretch>
        </p:blipFill>
        <p:spPr bwMode="auto">
          <a:xfrm>
            <a:off x="1143000" y="1676400"/>
            <a:ext cx="7467552" cy="4876838"/>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Esophageal duplication cyst (arrowheads). Note thin smooth wall and near-water-density contents.</a:t>
            </a:r>
          </a:p>
          <a:p>
            <a:r>
              <a:rPr lang="en-US" dirty="0" smtClean="0"/>
              <a:t>D/D esophageal retention cysts .( They are smaller in size and may be multiple. They are rarer than duplication cysts.) </a:t>
            </a:r>
            <a:endParaRPr lang="en-US" dirty="0"/>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344" t="16667" r="35156" b="23333"/>
          <a:stretch>
            <a:fillRect/>
          </a:stretch>
        </p:blipFill>
        <p:spPr bwMode="auto">
          <a:xfrm>
            <a:off x="1600200" y="-228600"/>
            <a:ext cx="7315200" cy="6858000"/>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Achalasia</a:t>
            </a:r>
            <a:endParaRPr lang="en-US" dirty="0"/>
          </a:p>
        </p:txBody>
      </p:sp>
      <p:sp>
        <p:nvSpPr>
          <p:cNvPr id="3" name="Content Placeholder 2"/>
          <p:cNvSpPr>
            <a:spLocks noGrp="1"/>
          </p:cNvSpPr>
          <p:nvPr>
            <p:ph idx="1"/>
          </p:nvPr>
        </p:nvSpPr>
        <p:spPr/>
        <p:txBody>
          <a:bodyPr>
            <a:normAutofit lnSpcReduction="10000"/>
          </a:bodyPr>
          <a:lstStyle/>
          <a:p>
            <a:r>
              <a:rPr lang="en-US" dirty="0" smtClean="0"/>
              <a:t> The esophagus is dilated and contains food and fluid and a coiled </a:t>
            </a:r>
            <a:r>
              <a:rPr lang="en-US" dirty="0" err="1" smtClean="0"/>
              <a:t>nasogastric</a:t>
            </a:r>
            <a:r>
              <a:rPr lang="en-US" dirty="0" smtClean="0"/>
              <a:t> tube (arrow) that could not be passed across the lower esophageal sphincter.</a:t>
            </a:r>
          </a:p>
          <a:p>
            <a:r>
              <a:rPr lang="en-US" dirty="0" smtClean="0"/>
              <a:t>The wall thickening in </a:t>
            </a:r>
            <a:r>
              <a:rPr lang="en-US" dirty="0" err="1" smtClean="0"/>
              <a:t>achalasia</a:t>
            </a:r>
            <a:r>
              <a:rPr lang="en-US" dirty="0" smtClean="0"/>
              <a:t> is limited to the lower-esophageal sphincter and is generally less than 10 mm in thickness .</a:t>
            </a:r>
          </a:p>
          <a:p>
            <a:r>
              <a:rPr lang="en-US" dirty="0" smtClean="0"/>
              <a:t>The remainder of the esophagus is dilated and often fluid-filled.</a:t>
            </a:r>
            <a:endParaRPr lang="en-US" dirty="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7344" t="15333" r="34375" b="24667"/>
          <a:stretch>
            <a:fillRect/>
          </a:stretch>
        </p:blipFill>
        <p:spPr bwMode="auto">
          <a:xfrm>
            <a:off x="1676448" y="0"/>
            <a:ext cx="7467552" cy="6858000"/>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esophageal spasm</a:t>
            </a:r>
            <a:endParaRPr lang="en-US" dirty="0"/>
          </a:p>
        </p:txBody>
      </p:sp>
      <p:sp>
        <p:nvSpPr>
          <p:cNvPr id="3" name="Content Placeholder 2"/>
          <p:cNvSpPr>
            <a:spLocks noGrp="1"/>
          </p:cNvSpPr>
          <p:nvPr>
            <p:ph idx="1"/>
          </p:nvPr>
        </p:nvSpPr>
        <p:spPr/>
        <p:txBody>
          <a:bodyPr/>
          <a:lstStyle/>
          <a:p>
            <a:r>
              <a:rPr lang="en-US" dirty="0" smtClean="0"/>
              <a:t> There is symmetric mural thickening (arrows) of the entire thoracic esophagus.</a:t>
            </a:r>
          </a:p>
          <a:p>
            <a:r>
              <a:rPr lang="en-US" dirty="0" smtClean="0"/>
              <a:t> The thickening is smooth, and there is no luminal dilatation.</a:t>
            </a:r>
            <a:endParaRPr lang="en-US" dirty="0"/>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r>
              <a:rPr lang="en-US" dirty="0" smtClean="0"/>
              <a:t>        What are uphill </a:t>
            </a:r>
            <a:r>
              <a:rPr lang="en-US" dirty="0" err="1" smtClean="0"/>
              <a:t>varices</a:t>
            </a:r>
            <a:r>
              <a:rPr lang="en-US" dirty="0" smtClean="0"/>
              <a:t> ?</a:t>
            </a:r>
          </a:p>
          <a:p>
            <a:pPr>
              <a:buNone/>
            </a:pPr>
            <a:r>
              <a:rPr lang="en-US" dirty="0" smtClean="0"/>
              <a:t>        What are down </a:t>
            </a:r>
            <a:r>
              <a:rPr lang="en-US" dirty="0" err="1" smtClean="0"/>
              <a:t>varices</a:t>
            </a:r>
            <a:r>
              <a:rPr lang="en-US" dirty="0" smtClean="0"/>
              <a:t>?</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Uphill </a:t>
            </a:r>
            <a:r>
              <a:rPr lang="en-US" dirty="0" err="1" smtClean="0"/>
              <a:t>varices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Result from reversal of venous flow in the coronary vein into the distal esophageal venous plexus.</a:t>
            </a:r>
          </a:p>
          <a:p>
            <a:r>
              <a:rPr lang="en-US" dirty="0" smtClean="0"/>
              <a:t>These </a:t>
            </a:r>
            <a:r>
              <a:rPr lang="en-US" dirty="0" err="1" smtClean="0"/>
              <a:t>periesophageal</a:t>
            </a:r>
            <a:r>
              <a:rPr lang="en-US" dirty="0" smtClean="0"/>
              <a:t> veins drain into the systemic circulation via the </a:t>
            </a:r>
            <a:r>
              <a:rPr lang="en-US" dirty="0" err="1" smtClean="0"/>
              <a:t>azygous</a:t>
            </a:r>
            <a:r>
              <a:rPr lang="en-US" dirty="0" smtClean="0"/>
              <a:t> vein. </a:t>
            </a:r>
          </a:p>
          <a:p>
            <a:r>
              <a:rPr lang="en-US" dirty="0" smtClean="0"/>
              <a:t>Most commonly seen in   cirrhosis and portal hypertension. </a:t>
            </a:r>
          </a:p>
          <a:p>
            <a:r>
              <a:rPr lang="en-US" dirty="0" smtClean="0"/>
              <a:t>Uphill </a:t>
            </a:r>
            <a:r>
              <a:rPr lang="en-US" dirty="0" err="1" smtClean="0"/>
              <a:t>varices</a:t>
            </a:r>
            <a:r>
              <a:rPr lang="en-US" dirty="0" smtClean="0"/>
              <a:t> can bleed or rupture, leading to massive GI hemorrhage</a:t>
            </a:r>
            <a:endParaRPr lang="en-US" dirty="0"/>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Downhill </a:t>
            </a:r>
            <a:r>
              <a:rPr lang="en-US" dirty="0" err="1" smtClean="0"/>
              <a:t>varices</a:t>
            </a:r>
            <a:endParaRPr lang="en-US" dirty="0"/>
          </a:p>
        </p:txBody>
      </p:sp>
      <p:sp>
        <p:nvSpPr>
          <p:cNvPr id="3" name="Content Placeholder 2"/>
          <p:cNvSpPr>
            <a:spLocks noGrp="1"/>
          </p:cNvSpPr>
          <p:nvPr>
            <p:ph idx="1"/>
          </p:nvPr>
        </p:nvSpPr>
        <p:spPr/>
        <p:txBody>
          <a:bodyPr/>
          <a:lstStyle/>
          <a:p>
            <a:r>
              <a:rPr lang="en-US" dirty="0" smtClean="0"/>
              <a:t>Occur due to obstruction of the SVC .</a:t>
            </a:r>
          </a:p>
          <a:p>
            <a:r>
              <a:rPr lang="en-US" dirty="0" smtClean="0"/>
              <a:t>This results in collateral drainage from the head, neck, and upper-extremity venous systems into the veins surrounding the mid- and upper-thoracic esophagus and into the </a:t>
            </a:r>
            <a:r>
              <a:rPr lang="en-US" dirty="0" err="1" smtClean="0"/>
              <a:t>azygous</a:t>
            </a:r>
            <a:r>
              <a:rPr lang="en-US" dirty="0" smtClean="0"/>
              <a:t> vein.</a:t>
            </a:r>
            <a:endParaRPr lang="en-US" dirty="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6563" t="16000" r="35156" b="24000"/>
          <a:stretch>
            <a:fillRect/>
          </a:stretch>
        </p:blipFill>
        <p:spPr bwMode="auto">
          <a:xfrm>
            <a:off x="1447800" y="0"/>
            <a:ext cx="7467552"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Serosa</a:t>
            </a:r>
            <a:r>
              <a:rPr lang="en-US" dirty="0" smtClean="0"/>
              <a:t> is the outer most covering which is lined by peritoneum. </a:t>
            </a:r>
          </a:p>
          <a:p>
            <a:r>
              <a:rPr lang="en-US" dirty="0" smtClean="0"/>
              <a:t>When there is no peritoneum lining it  is called adventitia.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Fundoplication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fundus</a:t>
            </a:r>
            <a:r>
              <a:rPr lang="en-US" dirty="0" smtClean="0"/>
              <a:t> (arrows) is wrapped around the distal esophagus.</a:t>
            </a:r>
          </a:p>
          <a:p>
            <a:r>
              <a:rPr lang="en-US" dirty="0" smtClean="0"/>
              <a:t> NG tube courses through the esophagus. </a:t>
            </a:r>
          </a:p>
          <a:p>
            <a:r>
              <a:rPr lang="en-US" dirty="0" smtClean="0"/>
              <a:t>Note that there is a sliding </a:t>
            </a:r>
            <a:r>
              <a:rPr lang="en-US" dirty="0" err="1" smtClean="0"/>
              <a:t>hiatal</a:t>
            </a:r>
            <a:r>
              <a:rPr lang="en-US" dirty="0" smtClean="0"/>
              <a:t> hernia, and the wrap lies above the esophageal hiatus (curved arrows).</a:t>
            </a:r>
            <a:endParaRPr lang="en-US" dirty="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a:t>
            </a:r>
            <a:r>
              <a:rPr lang="en-US" dirty="0" err="1" smtClean="0"/>
              <a:t>Nissen</a:t>
            </a:r>
            <a:r>
              <a:rPr lang="en-US" dirty="0" smtClean="0"/>
              <a:t> </a:t>
            </a:r>
            <a:r>
              <a:rPr lang="en-US" dirty="0" err="1" smtClean="0"/>
              <a:t>fundoplication</a:t>
            </a:r>
            <a:r>
              <a:rPr lang="en-US" dirty="0" smtClean="0"/>
              <a:t> is a complete 360Â° wrap, and a </a:t>
            </a:r>
            <a:r>
              <a:rPr lang="en-US" dirty="0" err="1" smtClean="0"/>
              <a:t>Toupet</a:t>
            </a:r>
            <a:r>
              <a:rPr lang="en-US" dirty="0" smtClean="0"/>
              <a:t> </a:t>
            </a:r>
            <a:r>
              <a:rPr lang="en-US" dirty="0" err="1" smtClean="0"/>
              <a:t>fundoplication</a:t>
            </a:r>
            <a:r>
              <a:rPr lang="en-US" dirty="0" smtClean="0"/>
              <a:t> is partial 270Â° wrap.</a:t>
            </a:r>
          </a:p>
          <a:p>
            <a:r>
              <a:rPr lang="en-US" dirty="0" smtClean="0"/>
              <a:t> On CT, a </a:t>
            </a:r>
            <a:r>
              <a:rPr lang="en-US" dirty="0" err="1" smtClean="0"/>
              <a:t>fundoplication</a:t>
            </a:r>
            <a:r>
              <a:rPr lang="en-US" dirty="0" smtClean="0"/>
              <a:t> has the appearance of a soft-tissue mass at the </a:t>
            </a:r>
            <a:r>
              <a:rPr lang="en-US" dirty="0" err="1" smtClean="0"/>
              <a:t>gastroesophageal</a:t>
            </a:r>
            <a:r>
              <a:rPr lang="en-US" dirty="0" smtClean="0"/>
              <a:t> junction . </a:t>
            </a:r>
          </a:p>
          <a:p>
            <a:r>
              <a:rPr lang="en-US" dirty="0" smtClean="0"/>
              <a:t>CT does not provide functional information, it is ideal for assessing postoperative complications of leak and abscess .</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err="1" smtClean="0"/>
              <a:t>Fundoplication</a:t>
            </a:r>
            <a:r>
              <a:rPr lang="en-US" dirty="0" smtClean="0"/>
              <a:t> failure can be diagnosed on CT performed in the prone position after administering an effervescent agent. </a:t>
            </a:r>
          </a:p>
          <a:p>
            <a:r>
              <a:rPr lang="en-US" dirty="0" err="1" smtClean="0"/>
              <a:t>Fundoplication</a:t>
            </a:r>
            <a:r>
              <a:rPr lang="en-US" dirty="0" smtClean="0"/>
              <a:t> dehiscence is diagnosed when there is lack of circumferential thickening around the distal esophagus and when there is gaseous distension of the lower esophageal sphincter</a:t>
            </a:r>
          </a:p>
          <a:p>
            <a:endParaRPr lang="en-US" dirty="0"/>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04800"/>
            <a:ext cx="4038600" cy="638175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r="8571"/>
          <a:stretch>
            <a:fillRect/>
          </a:stretch>
        </p:blipFill>
        <p:spPr bwMode="auto">
          <a:xfrm>
            <a:off x="4038600" y="457200"/>
            <a:ext cx="4876800" cy="6400800"/>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Achalasia</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oesophagus</a:t>
            </a:r>
            <a:r>
              <a:rPr lang="en-US" dirty="0" smtClean="0"/>
              <a:t> is distended.</a:t>
            </a:r>
          </a:p>
          <a:p>
            <a:r>
              <a:rPr lang="en-US" dirty="0" smtClean="0"/>
              <a:t>Intact  </a:t>
            </a:r>
            <a:r>
              <a:rPr lang="en-US" dirty="0" err="1" smtClean="0"/>
              <a:t>oesophageal</a:t>
            </a:r>
            <a:r>
              <a:rPr lang="en-US" dirty="0" smtClean="0"/>
              <a:t> folds pass through the tapered narrowing, which corresponds to the site of the lower </a:t>
            </a:r>
            <a:r>
              <a:rPr lang="en-US" dirty="0" err="1" smtClean="0"/>
              <a:t>oesophageal</a:t>
            </a:r>
            <a:r>
              <a:rPr lang="en-US" dirty="0" smtClean="0"/>
              <a:t> sphincter. </a:t>
            </a:r>
          </a:p>
          <a:p>
            <a:r>
              <a:rPr lang="en-US" dirty="0" smtClean="0"/>
              <a:t>Fluoroscopy  shows impaired motility.</a:t>
            </a:r>
          </a:p>
          <a:p>
            <a:r>
              <a:rPr lang="en-US" dirty="0" smtClean="0"/>
              <a:t>Sufficient barium has entered the stomach to coat the </a:t>
            </a:r>
            <a:r>
              <a:rPr lang="en-US" dirty="0" err="1" smtClean="0"/>
              <a:t>fundus</a:t>
            </a:r>
            <a:r>
              <a:rPr lang="en-US" dirty="0" smtClean="0"/>
              <a:t> . This  excludes  an infiltrating gastric carcinoma .</a:t>
            </a:r>
            <a:endParaRPr lang="en-US" dirty="0"/>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is secondary </a:t>
            </a:r>
            <a:r>
              <a:rPr lang="en-US" dirty="0" err="1" smtClean="0"/>
              <a:t>achalasia</a:t>
            </a:r>
            <a:r>
              <a:rPr lang="en-US" dirty="0" smtClean="0"/>
              <a:t> ?</a:t>
            </a:r>
          </a:p>
          <a:p>
            <a:r>
              <a:rPr lang="en-US" dirty="0" smtClean="0"/>
              <a:t>What is vigorous </a:t>
            </a:r>
            <a:r>
              <a:rPr lang="en-US" dirty="0" err="1" smtClean="0"/>
              <a:t>achalasia</a:t>
            </a:r>
            <a:r>
              <a:rPr lang="en-US" dirty="0" smtClean="0"/>
              <a:t> ?</a:t>
            </a:r>
            <a:endParaRPr lang="en-US" dirty="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Achalasia</a:t>
            </a:r>
            <a:r>
              <a:rPr lang="en-US" dirty="0" smtClean="0"/>
              <a:t>  developing  rapidly, or after the age of 50 should arouse  the suspicion of  underlying neoplasm . </a:t>
            </a:r>
          </a:p>
          <a:p>
            <a:r>
              <a:rPr lang="en-US" dirty="0" smtClean="0"/>
              <a:t>This is secondary or pseudo </a:t>
            </a:r>
            <a:r>
              <a:rPr lang="en-US" dirty="0" err="1" smtClean="0"/>
              <a:t>achalasia</a:t>
            </a:r>
            <a:r>
              <a:rPr lang="en-US" dirty="0" smtClean="0"/>
              <a:t>.</a:t>
            </a:r>
          </a:p>
          <a:p>
            <a:r>
              <a:rPr lang="en-US" dirty="0" smtClean="0"/>
              <a:t>In early cases of primary </a:t>
            </a:r>
            <a:r>
              <a:rPr lang="en-US" dirty="0" err="1" smtClean="0"/>
              <a:t>achalasia</a:t>
            </a:r>
            <a:r>
              <a:rPr lang="en-US" dirty="0" smtClean="0"/>
              <a:t> the fluoroscopic examination might show tertiary contractions in the lower </a:t>
            </a:r>
            <a:r>
              <a:rPr lang="en-US" dirty="0" err="1" smtClean="0"/>
              <a:t>oesophagus</a:t>
            </a:r>
            <a:r>
              <a:rPr lang="en-US" dirty="0" smtClean="0"/>
              <a:t>. This is called vigorous </a:t>
            </a:r>
            <a:r>
              <a:rPr lang="en-US" dirty="0" err="1" smtClean="0"/>
              <a:t>achalasia</a:t>
            </a:r>
            <a:r>
              <a:rPr lang="en-US" dirty="0" smtClean="0"/>
              <a:t>.</a:t>
            </a:r>
            <a:endParaRPr lang="en-US" dirty="0"/>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0000" t="15333" r="6250" b="6000"/>
          <a:stretch>
            <a:fillRect/>
          </a:stretch>
        </p:blipFill>
        <p:spPr bwMode="auto">
          <a:xfrm>
            <a:off x="2362200" y="0"/>
            <a:ext cx="6400800" cy="6743729"/>
          </a:xfrm>
          <a:prstGeom prst="rect">
            <a:avLst/>
          </a:prstGeom>
          <a:noFill/>
          <a:ln w="9525">
            <a:noFill/>
            <a:miter lim="800000"/>
            <a:headEnd/>
            <a:tailEnd/>
          </a:ln>
          <a:effectLst/>
        </p:spPr>
      </p:pic>
      <p:sp>
        <p:nvSpPr>
          <p:cNvPr id="3" name="TextBox 2"/>
          <p:cNvSpPr txBox="1"/>
          <p:nvPr/>
        </p:nvSpPr>
        <p:spPr>
          <a:xfrm>
            <a:off x="609600" y="609600"/>
            <a:ext cx="1295400" cy="769441"/>
          </a:xfrm>
          <a:prstGeom prst="rect">
            <a:avLst/>
          </a:prstGeom>
          <a:noFill/>
        </p:spPr>
        <p:txBody>
          <a:bodyPr wrap="square" rtlCol="0">
            <a:spAutoFit/>
          </a:bodyPr>
          <a:lstStyle/>
          <a:p>
            <a:r>
              <a:rPr lang="en-US" sz="4400" b="1" dirty="0" smtClean="0"/>
              <a:t>a </a:t>
            </a:r>
            <a:endParaRPr lang="en-US" sz="4400" b="1" dirty="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0156" t="36667" r="53125" b="15333"/>
          <a:stretch>
            <a:fillRect/>
          </a:stretch>
        </p:blipFill>
        <p:spPr bwMode="auto">
          <a:xfrm>
            <a:off x="990600" y="990600"/>
            <a:ext cx="6804706" cy="5212080"/>
          </a:xfrm>
          <a:prstGeom prst="rect">
            <a:avLst/>
          </a:prstGeom>
          <a:noFill/>
          <a:ln w="9525">
            <a:noFill/>
            <a:miter lim="800000"/>
            <a:headEnd/>
            <a:tailEnd/>
          </a:ln>
          <a:effectLst/>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3281" t="14000" r="14844" b="14000"/>
          <a:stretch>
            <a:fillRect/>
          </a:stretch>
        </p:blipFill>
        <p:spPr bwMode="auto">
          <a:xfrm>
            <a:off x="1524000" y="2362200"/>
            <a:ext cx="7010400" cy="4114800"/>
          </a:xfrm>
          <a:prstGeom prst="rect">
            <a:avLst/>
          </a:prstGeom>
          <a:noFill/>
          <a:ln w="9525">
            <a:noFill/>
            <a:miter lim="800000"/>
            <a:headEnd/>
            <a:tailEnd/>
          </a:ln>
          <a:effectLst/>
        </p:spPr>
      </p:pic>
      <p:sp>
        <p:nvSpPr>
          <p:cNvPr id="3" name="TextBox 2"/>
          <p:cNvSpPr txBox="1"/>
          <p:nvPr/>
        </p:nvSpPr>
        <p:spPr>
          <a:xfrm>
            <a:off x="762000" y="990600"/>
            <a:ext cx="2590800" cy="769441"/>
          </a:xfrm>
          <a:prstGeom prst="rect">
            <a:avLst/>
          </a:prstGeom>
          <a:noFill/>
        </p:spPr>
        <p:txBody>
          <a:bodyPr wrap="square" rtlCol="0">
            <a:spAutoFit/>
          </a:bodyPr>
          <a:lstStyle/>
          <a:p>
            <a:r>
              <a:rPr lang="en-US" sz="4400" b="1" dirty="0" smtClean="0"/>
              <a:t>b</a:t>
            </a:r>
            <a:endParaRPr lang="en-US" sz="4400" b="1"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does the </a:t>
            </a:r>
            <a:r>
              <a:rPr lang="en-US" dirty="0" err="1" smtClean="0"/>
              <a:t>oesophagus</a:t>
            </a:r>
            <a:r>
              <a:rPr lang="en-US" dirty="0" smtClean="0"/>
              <a:t> have? </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844" t="16667" r="25781" b="4667"/>
          <a:stretch>
            <a:fillRect/>
          </a:stretch>
        </p:blipFill>
        <p:spPr bwMode="auto">
          <a:xfrm>
            <a:off x="1066800" y="1013509"/>
            <a:ext cx="7528560" cy="5844491"/>
          </a:xfrm>
          <a:prstGeom prst="rect">
            <a:avLst/>
          </a:prstGeom>
          <a:noFill/>
          <a:ln w="9525">
            <a:noFill/>
            <a:miter lim="800000"/>
            <a:headEnd/>
            <a:tailEnd/>
          </a:ln>
          <a:effectLst/>
        </p:spPr>
      </p:pic>
      <p:sp>
        <p:nvSpPr>
          <p:cNvPr id="3" name="TextBox 2"/>
          <p:cNvSpPr txBox="1"/>
          <p:nvPr/>
        </p:nvSpPr>
        <p:spPr>
          <a:xfrm>
            <a:off x="228600" y="228600"/>
            <a:ext cx="1371600" cy="769441"/>
          </a:xfrm>
          <a:prstGeom prst="rect">
            <a:avLst/>
          </a:prstGeom>
          <a:noFill/>
        </p:spPr>
        <p:txBody>
          <a:bodyPr wrap="square" rtlCol="0">
            <a:spAutoFit/>
          </a:bodyPr>
          <a:lstStyle/>
          <a:p>
            <a:r>
              <a:rPr lang="en-US" sz="4400" b="1" dirty="0" smtClean="0"/>
              <a:t>c</a:t>
            </a:r>
            <a:endParaRPr lang="en-US" sz="4400" b="1"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Arthralgia</a:t>
            </a:r>
            <a:r>
              <a:rPr lang="en-US" dirty="0" smtClean="0"/>
              <a:t>, </a:t>
            </a:r>
            <a:r>
              <a:rPr lang="en-US" dirty="0" err="1" smtClean="0"/>
              <a:t>myopathy</a:t>
            </a:r>
            <a:r>
              <a:rPr lang="en-US" dirty="0" smtClean="0"/>
              <a:t>, </a:t>
            </a:r>
            <a:r>
              <a:rPr lang="en-US" dirty="0" err="1" smtClean="0"/>
              <a:t>acro-osteolysis</a:t>
            </a:r>
            <a:r>
              <a:rPr lang="en-US" dirty="0" smtClean="0"/>
              <a:t>,  </a:t>
            </a:r>
            <a:r>
              <a:rPr lang="en-US" dirty="0" err="1" smtClean="0"/>
              <a:t>osteopenia</a:t>
            </a:r>
            <a:r>
              <a:rPr lang="en-US" smtClean="0"/>
              <a:t>. </a:t>
            </a:r>
            <a:endParaRPr lang="en-US" dirty="0" smtClean="0"/>
          </a:p>
          <a:p>
            <a:r>
              <a:rPr lang="en-US" dirty="0" smtClean="0"/>
              <a:t>Subcutaneous </a:t>
            </a:r>
            <a:r>
              <a:rPr lang="en-US" dirty="0" err="1" smtClean="0"/>
              <a:t>calcinosis</a:t>
            </a:r>
            <a:r>
              <a:rPr lang="en-US" dirty="0" smtClean="0"/>
              <a:t>.</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Oesophagus</a:t>
            </a:r>
            <a:r>
              <a:rPr lang="en-US" dirty="0" smtClean="0"/>
              <a:t> has </a:t>
            </a:r>
            <a:r>
              <a:rPr lang="en-US" dirty="0" err="1" smtClean="0"/>
              <a:t>serosa</a:t>
            </a:r>
            <a:r>
              <a:rPr lang="en-US" dirty="0" smtClean="0"/>
              <a:t> as well as adventitia. </a:t>
            </a:r>
          </a:p>
          <a:p>
            <a:r>
              <a:rPr lang="en-US" dirty="0" smtClean="0"/>
              <a:t>In the thorax it has adventitia and in the abdomen when it crosses the diaphragm it has </a:t>
            </a:r>
            <a:r>
              <a:rPr lang="en-US" dirty="0" err="1" smtClean="0"/>
              <a:t>serosa</a:t>
            </a:r>
            <a:r>
              <a:rPr lang="en-US" dirty="0" smtClean="0"/>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Normal wall thickness is 3 mm. </a:t>
            </a:r>
          </a:p>
          <a:p>
            <a:r>
              <a:rPr lang="en-US" dirty="0" smtClean="0"/>
              <a:t>Cervical </a:t>
            </a:r>
            <a:r>
              <a:rPr lang="en-US" dirty="0" err="1" smtClean="0"/>
              <a:t>oesophagus</a:t>
            </a:r>
            <a:r>
              <a:rPr lang="en-US" dirty="0" smtClean="0"/>
              <a:t> is generally devoid of gas. </a:t>
            </a:r>
          </a:p>
          <a:p>
            <a:r>
              <a:rPr lang="en-US" dirty="0" smtClean="0"/>
              <a:t>Mid and lower </a:t>
            </a:r>
            <a:r>
              <a:rPr lang="en-US" dirty="0" err="1" smtClean="0"/>
              <a:t>oesophagus</a:t>
            </a:r>
            <a:r>
              <a:rPr lang="en-US" dirty="0" smtClean="0"/>
              <a:t> may show some amount of gas.</a:t>
            </a:r>
          </a:p>
          <a:p>
            <a:r>
              <a:rPr lang="en-US" dirty="0" smtClean="0"/>
              <a:t>The presence of an air-fluid level or a fluid-filled</a:t>
            </a:r>
          </a:p>
          <a:p>
            <a:r>
              <a:rPr lang="en-US" dirty="0" smtClean="0"/>
              <a:t>lumen of more than I cm usually indicates the presence of functional or mechanical obstruction.</a:t>
            </a:r>
          </a:p>
          <a:p>
            <a:r>
              <a:rPr lang="en-US" dirty="0" smtClean="0"/>
              <a:t> The gastro-</a:t>
            </a:r>
            <a:r>
              <a:rPr lang="en-US" dirty="0" err="1" smtClean="0"/>
              <a:t>oesophageal</a:t>
            </a:r>
            <a:r>
              <a:rPr lang="en-US" dirty="0" smtClean="0"/>
              <a:t> junction is a difficult area to evaluate with CT.</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Barium studies</a:t>
            </a:r>
            <a:endParaRPr lang="en-US" dirty="0"/>
          </a:p>
        </p:txBody>
      </p:sp>
      <p:sp>
        <p:nvSpPr>
          <p:cNvPr id="3" name="Content Placeholder 2"/>
          <p:cNvSpPr>
            <a:spLocks noGrp="1"/>
          </p:cNvSpPr>
          <p:nvPr>
            <p:ph idx="1"/>
          </p:nvPr>
        </p:nvSpPr>
        <p:spPr/>
        <p:txBody>
          <a:bodyPr>
            <a:normAutofit/>
          </a:bodyPr>
          <a:lstStyle/>
          <a:p>
            <a:r>
              <a:rPr lang="en-US" dirty="0" smtClean="0"/>
              <a:t>These are simple to perform, inexpensive and have high sensitivity.</a:t>
            </a:r>
          </a:p>
          <a:p>
            <a:r>
              <a:rPr lang="en-US" dirty="0" smtClean="0"/>
              <a:t>Double-contrast studies may be difficult to achieve because of the transient nature of </a:t>
            </a:r>
            <a:r>
              <a:rPr lang="en-US" dirty="0" err="1" smtClean="0"/>
              <a:t>oesophageal</a:t>
            </a:r>
            <a:r>
              <a:rPr lang="en-US" dirty="0" smtClean="0"/>
              <a:t> dilatation during swallowing. </a:t>
            </a:r>
          </a:p>
          <a:p>
            <a:r>
              <a:rPr lang="en-US" dirty="0" smtClean="0"/>
              <a:t>Good fluoroscopy is essential, aided by digital imaging for spot radiographs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Begin the examination in  erect position  and turned obliquely to the left, so that the body of the </a:t>
            </a:r>
            <a:r>
              <a:rPr lang="en-US" dirty="0" err="1" smtClean="0"/>
              <a:t>oesophagus</a:t>
            </a:r>
            <a:r>
              <a:rPr lang="en-US" dirty="0" smtClean="0"/>
              <a:t> is thrown clear of the spine.</a:t>
            </a:r>
          </a:p>
          <a:p>
            <a:r>
              <a:rPr lang="en-US" dirty="0" smtClean="0"/>
              <a:t> A barium suspension at 100 per cent w/v is ideal, as this will allow good mucosal coating and yet not be too dense.</a:t>
            </a:r>
          </a:p>
          <a:p>
            <a:r>
              <a:rPr lang="en-US" dirty="0" smtClean="0"/>
              <a:t>Observe the  initial bolus fluoroscopically, to ascertain if there is any obvious structural abnormality.</a:t>
            </a:r>
          </a:p>
          <a:p>
            <a:r>
              <a:rPr lang="en-US" dirty="0" smtClean="0"/>
              <a:t>Then take   spot radiographs of the upper mid and lower esophagus  and OG junction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Then place the patient  horizontally in  prone oblique ( RAO) </a:t>
            </a:r>
            <a:r>
              <a:rPr lang="en-US" dirty="0" err="1" smtClean="0"/>
              <a:t>positon</a:t>
            </a:r>
            <a:r>
              <a:rPr lang="en-US" dirty="0" smtClean="0"/>
              <a:t> for assessing  motility in the body of the </a:t>
            </a:r>
            <a:r>
              <a:rPr lang="en-US" dirty="0" err="1" smtClean="0"/>
              <a:t>oesophagus</a:t>
            </a:r>
            <a:r>
              <a:rPr lang="en-US" dirty="0" smtClean="0"/>
              <a:t> and to fully distend the gastro-</a:t>
            </a:r>
            <a:r>
              <a:rPr lang="en-US" dirty="0" err="1" smtClean="0"/>
              <a:t>oesophageal</a:t>
            </a:r>
            <a:r>
              <a:rPr lang="en-US" dirty="0" smtClean="0"/>
              <a:t> junction. </a:t>
            </a:r>
          </a:p>
          <a:p>
            <a:r>
              <a:rPr lang="en-US" dirty="0" smtClean="0"/>
              <a:t>Full distension is  required for the demonstration of both </a:t>
            </a:r>
            <a:r>
              <a:rPr lang="en-US" dirty="0" err="1" smtClean="0"/>
              <a:t>hiatal</a:t>
            </a:r>
            <a:r>
              <a:rPr lang="en-US" dirty="0" smtClean="0"/>
              <a:t> hernias and </a:t>
            </a:r>
            <a:r>
              <a:rPr lang="en-US" dirty="0" err="1" smtClean="0"/>
              <a:t>tumours</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t>
            </a:r>
            <a:r>
              <a:rPr lang="en-US" dirty="0" err="1" smtClean="0"/>
              <a:t>Oesophagus</a:t>
            </a:r>
            <a:endParaRPr lang="en-US" dirty="0"/>
          </a:p>
        </p:txBody>
      </p:sp>
      <p:sp>
        <p:nvSpPr>
          <p:cNvPr id="3" name="Content Placeholder 2"/>
          <p:cNvSpPr>
            <a:spLocks noGrp="1"/>
          </p:cNvSpPr>
          <p:nvPr>
            <p:ph idx="1"/>
          </p:nvPr>
        </p:nvSpPr>
        <p:spPr/>
        <p:txBody>
          <a:bodyPr>
            <a:normAutofit/>
          </a:bodyPr>
          <a:lstStyle/>
          <a:p>
            <a:r>
              <a:rPr lang="en-US" dirty="0" smtClean="0"/>
              <a:t>25 cm in length </a:t>
            </a:r>
          </a:p>
          <a:p>
            <a:r>
              <a:rPr lang="en-US" dirty="0" smtClean="0"/>
              <a:t>Extends from cervical region ( </a:t>
            </a:r>
            <a:r>
              <a:rPr lang="en-US" dirty="0" err="1" smtClean="0"/>
              <a:t>cricopharyngeus</a:t>
            </a:r>
            <a:r>
              <a:rPr lang="en-US" dirty="0" smtClean="0"/>
              <a:t>  C 5 level )  to T 11.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examination is concluded by further spot radiographs of the stomach, remembering that problems as far away as the pylorus can present with </a:t>
            </a:r>
            <a:r>
              <a:rPr lang="en-US" dirty="0" err="1" smtClean="0"/>
              <a:t>dysphagia</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examinations and/or modifications to barium swallow </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If a lesion is suspected in the pharynx or </a:t>
            </a:r>
            <a:r>
              <a:rPr lang="en-US" dirty="0" err="1" smtClean="0"/>
              <a:t>pharyngo-oesophageal</a:t>
            </a:r>
            <a:r>
              <a:rPr lang="en-US" dirty="0" smtClean="0"/>
              <a:t> </a:t>
            </a:r>
            <a:r>
              <a:rPr lang="en-US" dirty="0" err="1" smtClean="0"/>
              <a:t>junction,take</a:t>
            </a:r>
            <a:r>
              <a:rPr lang="en-US" dirty="0" smtClean="0"/>
              <a:t> video or rapid digital images (4–6 frames/s) of this area with the patient in the erect position. </a:t>
            </a:r>
          </a:p>
          <a:p>
            <a:r>
              <a:rPr lang="en-US" dirty="0" smtClean="0"/>
              <a:t>Both </a:t>
            </a:r>
            <a:r>
              <a:rPr lang="en-US" dirty="0" err="1" smtClean="0"/>
              <a:t>anteroposterior</a:t>
            </a:r>
            <a:r>
              <a:rPr lang="en-US" dirty="0" smtClean="0"/>
              <a:t> (AP) and true lateral projections are utilized.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a motility disorder of the body of the </a:t>
            </a:r>
            <a:r>
              <a:rPr lang="en-US" dirty="0" err="1" smtClean="0"/>
              <a:t>oesophagus</a:t>
            </a:r>
            <a:r>
              <a:rPr lang="en-US" dirty="0" smtClean="0"/>
              <a:t> is strongly suspected, then it is best to avoid administering a </a:t>
            </a:r>
            <a:r>
              <a:rPr lang="en-US" dirty="0" err="1" smtClean="0"/>
              <a:t>spasmolytic</a:t>
            </a:r>
            <a:r>
              <a:rPr lang="en-US" dirty="0" smtClean="0"/>
              <a:t> agent before the prone swallow.</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Suspected </a:t>
            </a:r>
            <a:r>
              <a:rPr lang="en-US" dirty="0" err="1" smtClean="0"/>
              <a:t>oesophageal</a:t>
            </a:r>
            <a:r>
              <a:rPr lang="en-US" dirty="0" smtClean="0"/>
              <a:t> rupture or tear.</a:t>
            </a:r>
            <a:endParaRPr lang="en-US" dirty="0"/>
          </a:p>
        </p:txBody>
      </p:sp>
      <p:sp>
        <p:nvSpPr>
          <p:cNvPr id="3" name="Content Placeholder 2"/>
          <p:cNvSpPr>
            <a:spLocks noGrp="1"/>
          </p:cNvSpPr>
          <p:nvPr>
            <p:ph idx="1"/>
          </p:nvPr>
        </p:nvSpPr>
        <p:spPr/>
        <p:txBody>
          <a:bodyPr>
            <a:normAutofit/>
          </a:bodyPr>
          <a:lstStyle/>
          <a:p>
            <a:r>
              <a:rPr lang="en-US" dirty="0" smtClean="0"/>
              <a:t>A  non-ionic water-soluble contrast agent is the best option; if this fails to show any obvious leak, it may be followed by  thin barium is used.</a:t>
            </a:r>
          </a:p>
          <a:p>
            <a:r>
              <a:rPr lang="en-US" smtClean="0"/>
              <a:t>If </a:t>
            </a:r>
            <a:r>
              <a:rPr lang="en-US" dirty="0" smtClean="0"/>
              <a:t>an ionic contrast agent such as </a:t>
            </a:r>
            <a:r>
              <a:rPr lang="en-US" dirty="0" err="1" smtClean="0"/>
              <a:t>Gastrografin</a:t>
            </a:r>
            <a:r>
              <a:rPr lang="en-US" dirty="0" smtClean="0"/>
              <a:t> (</a:t>
            </a:r>
            <a:r>
              <a:rPr lang="en-US" dirty="0" err="1" smtClean="0"/>
              <a:t>meglumine</a:t>
            </a:r>
            <a:r>
              <a:rPr lang="en-US" dirty="0" smtClean="0"/>
              <a:t> </a:t>
            </a:r>
            <a:r>
              <a:rPr lang="en-US" dirty="0" err="1" smtClean="0"/>
              <a:t>diatrizoate</a:t>
            </a:r>
            <a:r>
              <a:rPr lang="en-US" dirty="0" smtClean="0"/>
              <a:t>) is aspirated, it can cause severe pulmonary problems.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the various </a:t>
            </a:r>
            <a:r>
              <a:rPr lang="en-US" dirty="0" err="1" smtClean="0"/>
              <a:t>oesophageal</a:t>
            </a:r>
            <a:r>
              <a:rPr lang="en-US" dirty="0" smtClean="0"/>
              <a:t> contractions?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wave</a:t>
            </a:r>
          </a:p>
          <a:p>
            <a:r>
              <a:rPr lang="en-US" dirty="0" smtClean="0"/>
              <a:t>Secondary wave</a:t>
            </a:r>
          </a:p>
          <a:p>
            <a:r>
              <a:rPr lang="en-US" dirty="0" smtClean="0"/>
              <a:t>Tertiary wave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primary stripping wave?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Stripping wave  is a muscular contraction that propels the bolus downwards and collapses the lumen of the </a:t>
            </a:r>
            <a:r>
              <a:rPr lang="en-US" dirty="0" err="1" smtClean="0"/>
              <a:t>oesophagus</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residual barium will then be cleared by a secondary wave.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Tertiary waves are sometimes seen, particularly in elderly patients, and these usually consist of non propulsive disorganized contractions that fail to advance the barium bolus.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layers</a:t>
            </a:r>
            <a:endParaRPr lang="en-US" dirty="0"/>
          </a:p>
        </p:txBody>
      </p:sp>
      <p:sp>
        <p:nvSpPr>
          <p:cNvPr id="3" name="Content Placeholder 2"/>
          <p:cNvSpPr>
            <a:spLocks noGrp="1"/>
          </p:cNvSpPr>
          <p:nvPr>
            <p:ph idx="1"/>
          </p:nvPr>
        </p:nvSpPr>
        <p:spPr/>
        <p:txBody>
          <a:bodyPr/>
          <a:lstStyle/>
          <a:p>
            <a:r>
              <a:rPr lang="en-US" dirty="0" smtClean="0"/>
              <a:t>It has an inner circular and an outer longitudinal muscle coat. </a:t>
            </a:r>
          </a:p>
          <a:p>
            <a:r>
              <a:rPr lang="en-US" dirty="0" smtClean="0"/>
              <a:t>These muscle layers comprise predominately striated muscle in the upper third of the </a:t>
            </a:r>
            <a:r>
              <a:rPr lang="en-US" dirty="0" err="1" smtClean="0"/>
              <a:t>oesophagus</a:t>
            </a:r>
            <a:r>
              <a:rPr lang="en-US" dirty="0" smtClean="0"/>
              <a:t> and predominantly smooth muscle in the lower two thirds, with the transition occurring at the level of the aortic knuckle.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When assessing motility, only a single bolus of barium should be swallowed as repeated swallowing interferes with the assessment of normal motility.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(UGIE or EGD) has largely replaced the barium swallow for the assessment of peptic ulcer disease and the assessment of </a:t>
            </a:r>
            <a:r>
              <a:rPr lang="en-US" dirty="0" err="1" smtClean="0"/>
              <a:t>haematemesis</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52600" y="510540"/>
            <a:ext cx="3813810" cy="63474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638800" y="550545"/>
            <a:ext cx="3107055" cy="6307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t>
            </a:r>
            <a:r>
              <a:rPr lang="en-US" dirty="0" err="1" smtClean="0"/>
              <a:t>Hypopharynx</a:t>
            </a:r>
            <a:endParaRPr lang="en-US" dirty="0"/>
          </a:p>
        </p:txBody>
      </p:sp>
      <p:sp>
        <p:nvSpPr>
          <p:cNvPr id="3" name="Content Placeholder 2"/>
          <p:cNvSpPr>
            <a:spLocks noGrp="1"/>
          </p:cNvSpPr>
          <p:nvPr>
            <p:ph idx="1"/>
          </p:nvPr>
        </p:nvSpPr>
        <p:spPr/>
        <p:txBody>
          <a:bodyPr/>
          <a:lstStyle/>
          <a:p>
            <a:r>
              <a:rPr lang="en-US" dirty="0" smtClean="0"/>
              <a:t> Large White arrows show  </a:t>
            </a:r>
            <a:r>
              <a:rPr lang="en-US" dirty="0" err="1" smtClean="0"/>
              <a:t>valleculae</a:t>
            </a:r>
            <a:r>
              <a:rPr lang="en-US" dirty="0" smtClean="0"/>
              <a:t> .</a:t>
            </a:r>
          </a:p>
          <a:p>
            <a:r>
              <a:rPr lang="en-US" dirty="0" smtClean="0"/>
              <a:t>Small white arrow shows </a:t>
            </a:r>
            <a:r>
              <a:rPr lang="en-US" dirty="0" err="1" smtClean="0"/>
              <a:t>pyriform</a:t>
            </a:r>
            <a:r>
              <a:rPr lang="en-US" dirty="0" smtClean="0"/>
              <a:t> sinuses </a:t>
            </a:r>
          </a:p>
          <a:p>
            <a:r>
              <a:rPr lang="en-US" dirty="0" smtClean="0"/>
              <a:t>Arrow heads show </a:t>
            </a:r>
            <a:r>
              <a:rPr lang="en-US" dirty="0" err="1" smtClean="0"/>
              <a:t>ary</a:t>
            </a:r>
            <a:r>
              <a:rPr lang="en-US" dirty="0" smtClean="0"/>
              <a:t> </a:t>
            </a:r>
            <a:r>
              <a:rPr lang="en-US" dirty="0" err="1" smtClean="0"/>
              <a:t>epigllotic</a:t>
            </a:r>
            <a:r>
              <a:rPr lang="en-US" dirty="0" smtClean="0"/>
              <a:t> folds.</a:t>
            </a:r>
          </a:p>
          <a:p>
            <a:r>
              <a:rPr lang="en-US" dirty="0" smtClean="0"/>
              <a:t>Black arrow on AP view shows </a:t>
            </a:r>
            <a:r>
              <a:rPr lang="en-US" dirty="0" err="1" smtClean="0"/>
              <a:t>circumvallate</a:t>
            </a:r>
            <a:r>
              <a:rPr lang="en-US" dirty="0" smtClean="0"/>
              <a:t> papilla  </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438" t="55208" r="22656" b="14583"/>
          <a:stretch>
            <a:fillRect/>
          </a:stretch>
        </p:blipFill>
        <p:spPr bwMode="auto">
          <a:xfrm>
            <a:off x="205781" y="2286000"/>
            <a:ext cx="8938219" cy="37567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t>
            </a:r>
            <a:r>
              <a:rPr lang="en-US" smtClean="0"/>
              <a:t>Swallowing Mechanism</a:t>
            </a:r>
            <a:endParaRPr lang="en-US"/>
          </a:p>
        </p:txBody>
      </p:sp>
      <p:sp>
        <p:nvSpPr>
          <p:cNvPr id="4" name="Content Placeholder 3"/>
          <p:cNvSpPr>
            <a:spLocks noGrp="1"/>
          </p:cNvSpPr>
          <p:nvPr>
            <p:ph sz="half" idx="2"/>
          </p:nvPr>
        </p:nvSpPr>
        <p:spPr/>
        <p:txBody>
          <a:bodyPr>
            <a:normAutofit fontScale="85000" lnSpcReduction="10000"/>
          </a:bodyPr>
          <a:lstStyle/>
          <a:p>
            <a:pPr marL="514350" indent="-514350">
              <a:buFont typeface="+mj-lt"/>
              <a:buAutoNum type="arabicPeriod"/>
            </a:pPr>
            <a:r>
              <a:rPr lang="en-US" dirty="0" smtClean="0"/>
              <a:t>Tongue moves backwards.</a:t>
            </a:r>
          </a:p>
          <a:p>
            <a:pPr marL="514350" indent="-514350">
              <a:buFont typeface="+mj-lt"/>
              <a:buAutoNum type="arabicPeriod"/>
            </a:pPr>
            <a:r>
              <a:rPr lang="en-US" dirty="0" smtClean="0"/>
              <a:t>Soft palate moves backwards and down wards to close the </a:t>
            </a:r>
            <a:r>
              <a:rPr lang="en-US" dirty="0" err="1" smtClean="0"/>
              <a:t>nasopharynx</a:t>
            </a:r>
            <a:r>
              <a:rPr lang="en-US" dirty="0" smtClean="0"/>
              <a:t>. </a:t>
            </a:r>
          </a:p>
          <a:p>
            <a:pPr marL="514350" indent="-514350">
              <a:buFont typeface="+mj-lt"/>
              <a:buAutoNum type="arabicPeriod"/>
            </a:pPr>
            <a:r>
              <a:rPr lang="en-US" dirty="0" smtClean="0"/>
              <a:t>Posterior nasopharyngeal wall moves forwards.</a:t>
            </a:r>
          </a:p>
          <a:p>
            <a:pPr marL="514350" indent="-514350">
              <a:buFont typeface="+mj-lt"/>
              <a:buAutoNum type="arabicPeriod"/>
            </a:pPr>
            <a:r>
              <a:rPr lang="en-US" dirty="0" smtClean="0"/>
              <a:t>Peristaltic wave moves down the pharynx. </a:t>
            </a:r>
          </a:p>
          <a:p>
            <a:pPr marL="514350" indent="-514350">
              <a:buFont typeface="+mj-lt"/>
              <a:buAutoNum type="arabicPeriod"/>
            </a:pPr>
            <a:r>
              <a:rPr lang="en-US" dirty="0" smtClean="0"/>
              <a:t>Hyoid bone elevates.</a:t>
            </a:r>
          </a:p>
          <a:p>
            <a:pPr marL="514350" indent="-514350">
              <a:buFont typeface="+mj-lt"/>
              <a:buAutoNum type="arabicPeriod"/>
            </a:pPr>
            <a:r>
              <a:rPr lang="en-US" dirty="0" smtClean="0"/>
              <a:t>Epiglottis inverts  </a:t>
            </a:r>
            <a:endParaRPr lang="en-US" dirty="0"/>
          </a:p>
        </p:txBody>
      </p:sp>
      <p:pic>
        <p:nvPicPr>
          <p:cNvPr id="5" name="Picture 2"/>
          <p:cNvPicPr>
            <a:picLocks noGrp="1" noChangeAspect="1" noChangeArrowheads="1"/>
          </p:cNvPicPr>
          <p:nvPr>
            <p:ph sz="half" idx="1"/>
          </p:nvPr>
        </p:nvPicPr>
        <p:blipFill>
          <a:blip r:embed="rId2" cstate="print"/>
          <a:srcRect l="26563" t="55208" r="25000" b="14583"/>
          <a:stretch>
            <a:fillRect/>
          </a:stretch>
        </p:blipFill>
        <p:spPr bwMode="auto">
          <a:xfrm>
            <a:off x="0" y="2743200"/>
            <a:ext cx="4724400" cy="2209849"/>
          </a:xfrm>
          <a:prstGeom prst="rect">
            <a:avLst/>
          </a:prstGeom>
          <a:noFill/>
          <a:ln w="9525">
            <a:noFill/>
            <a:miter lim="800000"/>
            <a:headEnd/>
            <a:tailEnd/>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57600" y="351472"/>
            <a:ext cx="4620578" cy="6506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Cricopharyngeal</a:t>
            </a:r>
            <a:r>
              <a:rPr lang="en-US" dirty="0" smtClean="0"/>
              <a:t> muscle spasm</a:t>
            </a:r>
            <a:endParaRPr lang="en-US" dirty="0"/>
          </a:p>
        </p:txBody>
      </p:sp>
      <p:sp>
        <p:nvSpPr>
          <p:cNvPr id="3" name="Content Placeholder 2"/>
          <p:cNvSpPr>
            <a:spLocks noGrp="1"/>
          </p:cNvSpPr>
          <p:nvPr>
            <p:ph idx="1"/>
          </p:nvPr>
        </p:nvSpPr>
        <p:spPr/>
        <p:txBody>
          <a:bodyPr/>
          <a:lstStyle/>
          <a:p>
            <a:r>
              <a:rPr lang="en-US" dirty="0" smtClean="0"/>
              <a:t>The posterior impression (arrow) is produced by failure of the </a:t>
            </a:r>
            <a:r>
              <a:rPr lang="en-US" dirty="0" err="1" smtClean="0"/>
              <a:t>cricopharyngeus</a:t>
            </a:r>
            <a:r>
              <a:rPr lang="en-US" dirty="0" smtClean="0"/>
              <a:t> muscle to relax.</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19400" y="880110"/>
            <a:ext cx="2823210" cy="59778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867400" y="1066800"/>
            <a:ext cx="2971800" cy="5589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pharyngeal </a:t>
            </a:r>
            <a:r>
              <a:rPr lang="en-US" dirty="0" err="1" smtClean="0"/>
              <a:t>diverticulum</a:t>
            </a:r>
            <a:endParaRPr lang="en-US" dirty="0"/>
          </a:p>
        </p:txBody>
      </p:sp>
      <p:sp>
        <p:nvSpPr>
          <p:cNvPr id="3" name="Content Placeholder 2"/>
          <p:cNvSpPr>
            <a:spLocks noGrp="1"/>
          </p:cNvSpPr>
          <p:nvPr>
            <p:ph idx="1"/>
          </p:nvPr>
        </p:nvSpPr>
        <p:spPr/>
        <p:txBody>
          <a:bodyPr/>
          <a:lstStyle/>
          <a:p>
            <a:r>
              <a:rPr lang="en-US" dirty="0" smtClean="0"/>
              <a:t>Barium fills the </a:t>
            </a:r>
            <a:r>
              <a:rPr lang="en-US" dirty="0" err="1" smtClean="0"/>
              <a:t>diverticulum</a:t>
            </a:r>
            <a:r>
              <a:rPr lang="en-US" dirty="0" smtClean="0"/>
              <a:t> and then spills over into the </a:t>
            </a:r>
            <a:r>
              <a:rPr lang="en-US" dirty="0" err="1" smtClean="0"/>
              <a:t>anteriorly</a:t>
            </a:r>
            <a:r>
              <a:rPr lang="en-US" dirty="0" smtClean="0"/>
              <a:t> displaced </a:t>
            </a:r>
            <a:r>
              <a:rPr lang="en-US" dirty="0" err="1" smtClean="0"/>
              <a:t>oesophagus</a:t>
            </a:r>
            <a:r>
              <a:rPr lang="en-US" dirty="0" smtClean="0"/>
              <a:t> (arrows).</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Mucosa</a:t>
            </a:r>
            <a:endParaRPr lang="en-US" dirty="0"/>
          </a:p>
        </p:txBody>
      </p:sp>
      <p:sp>
        <p:nvSpPr>
          <p:cNvPr id="3" name="Content Placeholder 2"/>
          <p:cNvSpPr>
            <a:spLocks noGrp="1"/>
          </p:cNvSpPr>
          <p:nvPr>
            <p:ph idx="1"/>
          </p:nvPr>
        </p:nvSpPr>
        <p:spPr/>
        <p:txBody>
          <a:bodyPr/>
          <a:lstStyle/>
          <a:p>
            <a:r>
              <a:rPr lang="en-US" dirty="0" smtClean="0"/>
              <a:t>The mucosa of the </a:t>
            </a:r>
            <a:r>
              <a:rPr lang="en-US" dirty="0" err="1" smtClean="0"/>
              <a:t>oesophagus</a:t>
            </a:r>
            <a:r>
              <a:rPr lang="en-US" dirty="0" smtClean="0"/>
              <a:t> is stratified </a:t>
            </a:r>
            <a:r>
              <a:rPr lang="en-US" dirty="0" err="1" smtClean="0"/>
              <a:t>squamous</a:t>
            </a:r>
            <a:r>
              <a:rPr lang="en-US" dirty="0" smtClean="0"/>
              <a:t> epithelium.</a:t>
            </a:r>
          </a:p>
          <a:p>
            <a:r>
              <a:rPr lang="en-US" dirty="0" smtClean="0"/>
              <a:t>In the region of the gastro-</a:t>
            </a:r>
            <a:r>
              <a:rPr lang="en-US" dirty="0" err="1" smtClean="0"/>
              <a:t>oesophageal</a:t>
            </a:r>
            <a:r>
              <a:rPr lang="en-US" dirty="0" smtClean="0"/>
              <a:t> junction it  changes to columnar epithelium along an irregular horizontal line (Z line).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7170"/>
          <a:stretch>
            <a:fillRect/>
          </a:stretch>
        </p:blipFill>
        <p:spPr bwMode="auto">
          <a:xfrm>
            <a:off x="3733800" y="0"/>
            <a:ext cx="2400300" cy="6474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Lateral cervical </a:t>
            </a:r>
            <a:r>
              <a:rPr lang="en-US" dirty="0" err="1" smtClean="0"/>
              <a:t>oesophageal</a:t>
            </a:r>
            <a:r>
              <a:rPr lang="en-US" dirty="0" smtClean="0"/>
              <a:t> </a:t>
            </a:r>
            <a:r>
              <a:rPr lang="en-US" dirty="0" err="1" smtClean="0"/>
              <a:t>diverticulum</a:t>
            </a:r>
            <a:r>
              <a:rPr lang="en-US" dirty="0" smtClean="0"/>
              <a:t> (Kill </a:t>
            </a:r>
            <a:r>
              <a:rPr lang="en-US" dirty="0" err="1" smtClean="0"/>
              <a:t>ian-lamieson</a:t>
            </a:r>
            <a:r>
              <a:rPr lang="en-US" dirty="0" smtClean="0"/>
              <a:t> </a:t>
            </a:r>
            <a:r>
              <a:rPr lang="en-US" dirty="0" err="1" smtClean="0"/>
              <a:t>diverticulum</a:t>
            </a:r>
            <a:r>
              <a:rPr lang="en-US" dirty="0" smtClean="0"/>
              <a:t>).</a:t>
            </a:r>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05200" y="483870"/>
            <a:ext cx="4667250" cy="6374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Arrows show the indentation due to anterior venous plexus.</a:t>
            </a:r>
          </a:p>
          <a:p>
            <a:r>
              <a:rPr lang="en-US" dirty="0" smtClean="0"/>
              <a:t> Arrow heads point to the impression due to the </a:t>
            </a:r>
            <a:r>
              <a:rPr lang="en-US" dirty="0" err="1" smtClean="0"/>
              <a:t>osteophytes</a:t>
            </a:r>
            <a:r>
              <a:rPr lang="en-US" dirty="0" smtClean="0"/>
              <a:t>. </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419600" y="990600"/>
            <a:ext cx="3627120" cy="55540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Arrow shows the web </a:t>
            </a:r>
            <a:r>
              <a:rPr lang="en-US" dirty="0" err="1" smtClean="0"/>
              <a:t>anteriorly</a:t>
            </a:r>
            <a:endParaRPr lang="en-US" dirty="0" smtClean="0"/>
          </a:p>
          <a:p>
            <a:r>
              <a:rPr lang="en-US" dirty="0" smtClean="0"/>
              <a:t>Posterior impression is due to the contracted </a:t>
            </a:r>
            <a:r>
              <a:rPr lang="en-US" dirty="0" err="1" smtClean="0"/>
              <a:t>cricopharyngeus</a:t>
            </a:r>
            <a:r>
              <a:rPr lang="en-US" dirty="0" smtClean="0"/>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you get the jet phenomenon?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Jet phenomenon is seen due to reduction in luminal space by the web </a:t>
            </a:r>
            <a:r>
              <a:rPr lang="en-US" dirty="0" err="1" smtClean="0"/>
              <a:t>anteriorly</a:t>
            </a:r>
            <a:r>
              <a:rPr lang="en-US" dirty="0" smtClean="0"/>
              <a:t> and the </a:t>
            </a:r>
            <a:r>
              <a:rPr lang="en-US" dirty="0" err="1" smtClean="0"/>
              <a:t>cricopharyngeal</a:t>
            </a:r>
            <a:r>
              <a:rPr lang="en-US" dirty="0" smtClean="0"/>
              <a:t> spasm </a:t>
            </a:r>
            <a:r>
              <a:rPr lang="en-US" dirty="0" err="1" smtClean="0"/>
              <a:t>posteriorly</a:t>
            </a:r>
            <a:r>
              <a:rPr lang="en-US" dirty="0" smtClean="0"/>
              <a:t>.</a:t>
            </a:r>
          </a:p>
          <a:p>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581400" y="1295400"/>
            <a:ext cx="4257675" cy="5086350"/>
          </a:xfrm>
          <a:prstGeom prst="rect">
            <a:avLst/>
          </a:prstGeom>
          <a:noFill/>
          <a:ln w="9525">
            <a:noFill/>
            <a:miter lim="800000"/>
            <a:headEnd/>
            <a:tailEnd/>
          </a:ln>
          <a:effectLst/>
        </p:spPr>
      </p:pic>
      <p:sp>
        <p:nvSpPr>
          <p:cNvPr id="3" name="TextBox 2"/>
          <p:cNvSpPr txBox="1"/>
          <p:nvPr/>
        </p:nvSpPr>
        <p:spPr>
          <a:xfrm>
            <a:off x="762000" y="1066800"/>
            <a:ext cx="990600" cy="769441"/>
          </a:xfrm>
          <a:prstGeom prst="rect">
            <a:avLst/>
          </a:prstGeom>
          <a:noFill/>
        </p:spPr>
        <p:txBody>
          <a:bodyPr wrap="square" rtlCol="0">
            <a:spAutoFit/>
          </a:bodyPr>
          <a:lstStyle/>
          <a:p>
            <a:r>
              <a:rPr lang="en-US" sz="4400" b="1" dirty="0" smtClean="0"/>
              <a:t>9</a:t>
            </a:r>
            <a:endParaRPr lang="en-US" sz="4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Post </a:t>
            </a:r>
            <a:r>
              <a:rPr lang="en-US" dirty="0" err="1" smtClean="0"/>
              <a:t>cricoid</a:t>
            </a:r>
            <a:r>
              <a:rPr lang="en-US" dirty="0" smtClean="0"/>
              <a:t> malignancy seen as narrowing , irregularity and increased post </a:t>
            </a:r>
            <a:r>
              <a:rPr lang="en-US" dirty="0" err="1" smtClean="0"/>
              <a:t>cricoid</a:t>
            </a:r>
            <a:r>
              <a:rPr lang="en-US" dirty="0" smtClean="0"/>
              <a:t> space.</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Most of the impressions on the wall of the </a:t>
            </a:r>
            <a:r>
              <a:rPr lang="en-US" dirty="0" err="1" smtClean="0"/>
              <a:t>oesophagus</a:t>
            </a:r>
            <a:r>
              <a:rPr lang="en-US" dirty="0" smtClean="0"/>
              <a:t> are on the left side.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Motility Disorders</a:t>
            </a:r>
            <a:br>
              <a:rPr lang="en-US" dirty="0" smtClean="0"/>
            </a:br>
            <a:endParaRPr lang="en-US" dirty="0"/>
          </a:p>
        </p:txBody>
      </p:sp>
      <p:sp>
        <p:nvSpPr>
          <p:cNvPr id="3" name="Content Placeholder 2"/>
          <p:cNvSpPr>
            <a:spLocks noGrp="1"/>
          </p:cNvSpPr>
          <p:nvPr>
            <p:ph idx="1"/>
          </p:nvPr>
        </p:nvSpPr>
        <p:spPr/>
        <p:txBody>
          <a:bodyPr/>
          <a:lstStyle/>
          <a:p>
            <a:r>
              <a:rPr lang="en-US" dirty="0" smtClean="0"/>
              <a:t>May be primary or secondary.</a:t>
            </a:r>
          </a:p>
          <a:p>
            <a:r>
              <a:rPr lang="en-US" dirty="0" smtClean="0"/>
              <a:t>Diffuse Esophageal Spasm.</a:t>
            </a:r>
          </a:p>
          <a:p>
            <a:r>
              <a:rPr lang="en-US" dirty="0" smtClean="0"/>
              <a:t>Nut cracker </a:t>
            </a:r>
            <a:r>
              <a:rPr lang="en-US" dirty="0" err="1" smtClean="0"/>
              <a:t>Oesophagus</a:t>
            </a:r>
            <a:r>
              <a:rPr lang="en-US" dirty="0" smtClean="0"/>
              <a:t>.</a:t>
            </a:r>
          </a:p>
          <a:p>
            <a:r>
              <a:rPr lang="en-US" dirty="0" smtClean="0"/>
              <a:t>Hypertrophic </a:t>
            </a:r>
            <a:r>
              <a:rPr lang="en-US" dirty="0" err="1" smtClean="0"/>
              <a:t>Oesophageal</a:t>
            </a:r>
            <a:r>
              <a:rPr lang="en-US" dirty="0" smtClean="0"/>
              <a:t> Sphincter</a:t>
            </a:r>
          </a:p>
          <a:p>
            <a:r>
              <a:rPr lang="en-US" dirty="0" smtClean="0"/>
              <a:t>Pres </a:t>
            </a:r>
            <a:r>
              <a:rPr lang="en-US" dirty="0" err="1" smtClean="0"/>
              <a:t>byoesophagus</a:t>
            </a:r>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Secondary to a wide variety of diseases, including </a:t>
            </a:r>
            <a:r>
              <a:rPr lang="en-US" dirty="0" err="1" smtClean="0"/>
              <a:t>oesophagitis</a:t>
            </a:r>
            <a:r>
              <a:rPr lang="en-US" dirty="0" smtClean="0"/>
              <a:t>, diabetes, alcoholism, and collagen, endocrine and neuromuscular diseases.</a:t>
            </a:r>
          </a:p>
          <a:p>
            <a:r>
              <a:rPr lang="en-US" dirty="0" smtClean="0"/>
              <a:t> Calcium channel blockers can be useful for treating primary motility disorders.</a:t>
            </a:r>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91000" y="-185738"/>
            <a:ext cx="3771900" cy="7043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Tertiary contractions seen as rippling of </a:t>
            </a:r>
            <a:r>
              <a:rPr lang="en-US" dirty="0" err="1" smtClean="0"/>
              <a:t>oesophageal</a:t>
            </a:r>
            <a:r>
              <a:rPr lang="en-US" dirty="0" smtClean="0"/>
              <a:t> wall.</a:t>
            </a:r>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95800" y="30480"/>
            <a:ext cx="3400425" cy="682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series of indentations resembling a corkscrew (hence the description 'corkscrew </a:t>
            </a:r>
            <a:r>
              <a:rPr lang="en-US" dirty="0" err="1" smtClean="0"/>
              <a:t>oesophagus</a:t>
            </a:r>
            <a:r>
              <a:rPr lang="en-US" dirty="0" smtClean="0"/>
              <a:t>').</a:t>
            </a: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part of the </a:t>
            </a:r>
            <a:r>
              <a:rPr lang="en-US" dirty="0" err="1" smtClean="0"/>
              <a:t>oesophagus</a:t>
            </a:r>
            <a:r>
              <a:rPr lang="en-US" dirty="0" smtClean="0"/>
              <a:t> is affected in </a:t>
            </a:r>
            <a:r>
              <a:rPr lang="en-US" dirty="0" err="1" smtClean="0"/>
              <a:t>Myaesthenia</a:t>
            </a:r>
            <a:r>
              <a:rPr lang="en-US" dirty="0" smtClean="0"/>
              <a:t> Gravis ? And which in </a:t>
            </a:r>
            <a:r>
              <a:rPr lang="en-US" dirty="0" err="1" smtClean="0"/>
              <a:t>Slceroderma</a:t>
            </a:r>
            <a:r>
              <a:rPr lang="en-US" dirty="0" smtClean="0"/>
              <a:t> ? </a:t>
            </a:r>
            <a:r>
              <a:rPr lang="en-US" smtClean="0"/>
              <a:t>Why?</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Disorders involving striated muscle, such as motor neuron disease and myasthenia gravis, will only affect the pharynx and upper third of the </a:t>
            </a:r>
            <a:r>
              <a:rPr lang="en-US" dirty="0" err="1" smtClean="0"/>
              <a:t>oesophagus</a:t>
            </a:r>
            <a:r>
              <a:rPr lang="en-US" dirty="0" smtClean="0"/>
              <a:t>, whereas disorders of smooth muscle, such as scleroderma, affect the lower two-thirds .</a:t>
            </a:r>
          </a:p>
          <a:p>
            <a:endParaRPr 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Striated muscle coats the pharynx and upper 4 cm of the </a:t>
            </a:r>
            <a:r>
              <a:rPr lang="en-US" dirty="0" err="1" smtClean="0"/>
              <a:t>oesophagus</a:t>
            </a:r>
            <a:r>
              <a:rPr lang="en-US" dirty="0" smtClean="0"/>
              <a:t>, while the lower half of the </a:t>
            </a:r>
            <a:r>
              <a:rPr lang="en-US" dirty="0" err="1" smtClean="0"/>
              <a:t>oesophagus</a:t>
            </a:r>
            <a:r>
              <a:rPr lang="en-US" dirty="0" smtClean="0"/>
              <a:t> has a smooth muscle coat; between the two, striated and smooth muscle intermingle.</a:t>
            </a:r>
          </a:p>
          <a:p>
            <a:r>
              <a:rPr lang="en-US" dirty="0" smtClean="0"/>
              <a:t>The transition from smooth to striated muscle is at the level of the aortic knuckle.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Name the components of Plummer </a:t>
            </a:r>
            <a:r>
              <a:rPr lang="en-US" dirty="0" err="1" smtClean="0"/>
              <a:t>Winson</a:t>
            </a:r>
            <a:r>
              <a:rPr lang="en-US" dirty="0" smtClean="0"/>
              <a:t> Syndrome .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gblazer.com/wp-content/uploads/2011/02/barium-swallow-right-anterior-oblique-view-showing-normal-indentations-of-esophagus-2.jpg"/>
          <p:cNvPicPr>
            <a:picLocks noChangeAspect="1" noChangeArrowheads="1"/>
          </p:cNvPicPr>
          <p:nvPr/>
        </p:nvPicPr>
        <p:blipFill>
          <a:blip r:embed="rId2"/>
          <a:srcRect t="5051" b="4040"/>
          <a:stretch>
            <a:fillRect/>
          </a:stretch>
        </p:blipFill>
        <p:spPr bwMode="auto">
          <a:xfrm>
            <a:off x="1219200" y="0"/>
            <a:ext cx="6670675"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Plummer-Vinson syndrome</a:t>
            </a:r>
            <a:endParaRPr lang="en-US" dirty="0"/>
          </a:p>
        </p:txBody>
      </p:sp>
      <p:sp>
        <p:nvSpPr>
          <p:cNvPr id="3" name="Content Placeholder 2"/>
          <p:cNvSpPr>
            <a:spLocks noGrp="1"/>
          </p:cNvSpPr>
          <p:nvPr>
            <p:ph idx="1"/>
          </p:nvPr>
        </p:nvSpPr>
        <p:spPr/>
        <p:txBody>
          <a:bodyPr>
            <a:normAutofit/>
          </a:bodyPr>
          <a:lstStyle/>
          <a:p>
            <a:r>
              <a:rPr lang="en-US" dirty="0" smtClean="0"/>
              <a:t>Iron-deficiency </a:t>
            </a:r>
            <a:r>
              <a:rPr lang="en-US" dirty="0" err="1" smtClean="0"/>
              <a:t>anaemia</a:t>
            </a:r>
            <a:r>
              <a:rPr lang="en-US" dirty="0" smtClean="0"/>
              <a:t>, </a:t>
            </a:r>
          </a:p>
          <a:p>
            <a:r>
              <a:rPr lang="en-US" dirty="0" err="1" smtClean="0"/>
              <a:t>dysphagia</a:t>
            </a:r>
            <a:r>
              <a:rPr lang="en-US" dirty="0" smtClean="0"/>
              <a:t>,</a:t>
            </a:r>
          </a:p>
          <a:p>
            <a:r>
              <a:rPr lang="en-US" dirty="0" smtClean="0"/>
              <a:t> </a:t>
            </a:r>
            <a:r>
              <a:rPr lang="en-US" dirty="0" err="1" smtClean="0"/>
              <a:t>stomatitis</a:t>
            </a:r>
            <a:r>
              <a:rPr lang="en-US" dirty="0" smtClean="0"/>
              <a:t>, </a:t>
            </a:r>
          </a:p>
          <a:p>
            <a:r>
              <a:rPr lang="en-US" dirty="0" err="1" smtClean="0"/>
              <a:t>glossitis</a:t>
            </a:r>
            <a:r>
              <a:rPr lang="en-US" dirty="0" smtClean="0"/>
              <a:t> and</a:t>
            </a:r>
          </a:p>
          <a:p>
            <a:r>
              <a:rPr lang="en-US" dirty="0" err="1" smtClean="0"/>
              <a:t>Koilonychia</a:t>
            </a:r>
            <a:r>
              <a:rPr lang="en-US" dirty="0" smtClean="0"/>
              <a:t> .</a:t>
            </a:r>
          </a:p>
          <a:p>
            <a:r>
              <a:rPr lang="en-US" dirty="0" smtClean="0"/>
              <a:t> There may be an increased risk of developing pharyngeal and cervical </a:t>
            </a:r>
            <a:r>
              <a:rPr lang="en-US" dirty="0" err="1" smtClean="0"/>
              <a:t>oesophageal</a:t>
            </a:r>
            <a:r>
              <a:rPr lang="en-US" dirty="0" smtClean="0"/>
              <a:t> carcinomas.</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2320" b="3023"/>
          <a:stretch>
            <a:fillRect/>
          </a:stretch>
        </p:blipFill>
        <p:spPr bwMode="auto">
          <a:xfrm>
            <a:off x="4267200" y="457200"/>
            <a:ext cx="3880485" cy="6400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Scleroderma</a:t>
            </a:r>
            <a:endParaRPr lang="en-US" dirty="0"/>
          </a:p>
        </p:txBody>
      </p:sp>
      <p:sp>
        <p:nvSpPr>
          <p:cNvPr id="3" name="Content Placeholder 2"/>
          <p:cNvSpPr>
            <a:spLocks noGrp="1"/>
          </p:cNvSpPr>
          <p:nvPr>
            <p:ph idx="1"/>
          </p:nvPr>
        </p:nvSpPr>
        <p:spPr/>
        <p:txBody>
          <a:bodyPr/>
          <a:lstStyle/>
          <a:p>
            <a:r>
              <a:rPr lang="en-US" dirty="0" smtClean="0"/>
              <a:t>Incompetence of the gastro-</a:t>
            </a:r>
            <a:r>
              <a:rPr lang="en-US" dirty="0" err="1" smtClean="0"/>
              <a:t>oesophageal</a:t>
            </a:r>
            <a:r>
              <a:rPr lang="en-US" dirty="0" smtClean="0"/>
              <a:t> sphincter resulting in severe reflux </a:t>
            </a:r>
            <a:r>
              <a:rPr lang="en-US" dirty="0" err="1" smtClean="0"/>
              <a:t>oesophagitis</a:t>
            </a:r>
            <a:r>
              <a:rPr lang="en-US" dirty="0" smtClean="0"/>
              <a:t> with  ulceration.</a:t>
            </a:r>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40350"/>
          <a:stretch>
            <a:fillRect/>
          </a:stretch>
        </p:blipFill>
        <p:spPr bwMode="auto">
          <a:xfrm>
            <a:off x="3733800" y="438150"/>
            <a:ext cx="4710112" cy="641985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Pulsion</a:t>
            </a:r>
            <a:r>
              <a:rPr lang="en-US" dirty="0" smtClean="0"/>
              <a:t> </a:t>
            </a:r>
            <a:r>
              <a:rPr lang="en-US" dirty="0" err="1" smtClean="0"/>
              <a:t>diverticulam</a:t>
            </a:r>
            <a:endParaRPr lang="en-US" dirty="0"/>
          </a:p>
        </p:txBody>
      </p:sp>
      <p:sp>
        <p:nvSpPr>
          <p:cNvPr id="3" name="Content Placeholder 2"/>
          <p:cNvSpPr>
            <a:spLocks noGrp="1"/>
          </p:cNvSpPr>
          <p:nvPr>
            <p:ph idx="1"/>
          </p:nvPr>
        </p:nvSpPr>
        <p:spPr/>
        <p:txBody>
          <a:bodyPr/>
          <a:lstStyle/>
          <a:p>
            <a:r>
              <a:rPr lang="en-US" dirty="0" smtClean="0"/>
              <a:t>Seen enface and in profile </a:t>
            </a:r>
          </a:p>
          <a:p>
            <a:r>
              <a:rPr lang="en-US" dirty="0" smtClean="0"/>
              <a:t>Traction </a:t>
            </a:r>
            <a:r>
              <a:rPr lang="en-US" dirty="0" err="1" smtClean="0"/>
              <a:t>diverticulam</a:t>
            </a:r>
            <a:r>
              <a:rPr lang="en-US" dirty="0" smtClean="0"/>
              <a:t> are also seen in the thoracic region .</a:t>
            </a:r>
          </a:p>
          <a:p>
            <a:r>
              <a:rPr lang="en-US" dirty="0" smtClean="0"/>
              <a:t>The neck of the </a:t>
            </a:r>
            <a:r>
              <a:rPr lang="en-US" dirty="0" err="1" smtClean="0"/>
              <a:t>diverticulam</a:t>
            </a:r>
            <a:r>
              <a:rPr lang="en-US" dirty="0" smtClean="0"/>
              <a:t> is a key feature in identifying both. </a:t>
            </a:r>
          </a:p>
          <a:p>
            <a:r>
              <a:rPr lang="en-US" dirty="0" smtClean="0"/>
              <a:t>Wide neck is a feature of </a:t>
            </a:r>
            <a:r>
              <a:rPr lang="en-US" dirty="0" err="1" smtClean="0"/>
              <a:t>pulsion</a:t>
            </a:r>
            <a:r>
              <a:rPr lang="en-US" dirty="0" smtClean="0"/>
              <a:t> </a:t>
            </a:r>
            <a:r>
              <a:rPr lang="en-US" dirty="0" err="1" smtClean="0"/>
              <a:t>diverticulam</a:t>
            </a:r>
            <a:r>
              <a:rPr lang="en-US" dirty="0" smtClean="0"/>
              <a:t>.</a:t>
            </a:r>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60615" b="3709"/>
          <a:stretch>
            <a:fillRect/>
          </a:stretch>
        </p:blipFill>
        <p:spPr bwMode="auto">
          <a:xfrm>
            <a:off x="5410200" y="219075"/>
            <a:ext cx="3109913" cy="618172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Epiphreinc</a:t>
            </a:r>
            <a:r>
              <a:rPr lang="en-US" dirty="0" smtClean="0"/>
              <a:t> </a:t>
            </a:r>
            <a:r>
              <a:rPr lang="en-US" dirty="0" err="1" smtClean="0"/>
              <a:t>Diverticulam</a:t>
            </a: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1875" t="44667" r="50781" b="24667"/>
          <a:stretch>
            <a:fillRect/>
          </a:stretch>
        </p:blipFill>
        <p:spPr bwMode="auto">
          <a:xfrm>
            <a:off x="2057400" y="1981200"/>
            <a:ext cx="5334048" cy="3505124"/>
          </a:xfrm>
          <a:prstGeom prst="rect">
            <a:avLst/>
          </a:prstGeom>
          <a:noFill/>
          <a:ln w="9525">
            <a:noFill/>
            <a:miter lim="800000"/>
            <a:headEnd/>
            <a:tailEnd/>
          </a:ln>
          <a:effec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267200" y="314325"/>
            <a:ext cx="4357688" cy="654367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Z-line (between the arrows) marks the junction of </a:t>
            </a:r>
            <a:r>
              <a:rPr lang="en-US" dirty="0" err="1" smtClean="0"/>
              <a:t>squamous</a:t>
            </a:r>
            <a:r>
              <a:rPr lang="en-US" dirty="0" smtClean="0"/>
              <a:t> (</a:t>
            </a:r>
            <a:r>
              <a:rPr lang="en-US" dirty="0" err="1" smtClean="0"/>
              <a:t>oesophageal</a:t>
            </a:r>
            <a:r>
              <a:rPr lang="en-US" dirty="0" smtClean="0"/>
              <a:t>) and columnar (gastric) epithelium. </a:t>
            </a:r>
          </a:p>
          <a:p>
            <a:r>
              <a:rPr lang="en-US" dirty="0" smtClean="0"/>
              <a:t>Gastric </a:t>
            </a:r>
            <a:r>
              <a:rPr lang="en-US" dirty="0" err="1" smtClean="0"/>
              <a:t>rugae</a:t>
            </a:r>
            <a:r>
              <a:rPr lang="en-US" dirty="0" smtClean="0"/>
              <a:t> are seen  extending up to the line.</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aortic arch indents the left wall of the </a:t>
            </a:r>
            <a:r>
              <a:rPr lang="en-US" dirty="0" err="1" smtClean="0"/>
              <a:t>oesophagus</a:t>
            </a:r>
            <a:r>
              <a:rPr lang="en-US" dirty="0" smtClean="0"/>
              <a:t> and immediately below this point the left main bronchus produces an indentation on the left </a:t>
            </a:r>
            <a:r>
              <a:rPr lang="en-US" dirty="0" err="1" smtClean="0"/>
              <a:t>anterolateral</a:t>
            </a:r>
            <a:r>
              <a:rPr lang="en-US" dirty="0" smtClean="0"/>
              <a:t> wall. </a:t>
            </a:r>
          </a:p>
          <a:p>
            <a:r>
              <a:rPr lang="en-US" dirty="0" smtClean="0"/>
              <a:t>After passing through the diaphragmatic hiatus the </a:t>
            </a:r>
            <a:r>
              <a:rPr lang="en-US" dirty="0" err="1" smtClean="0"/>
              <a:t>oesophagus</a:t>
            </a:r>
            <a:r>
              <a:rPr lang="en-US" dirty="0" smtClean="0"/>
              <a:t> extends for approximately 2 cm before joining the </a:t>
            </a:r>
            <a:r>
              <a:rPr lang="en-US" dirty="0" err="1" smtClean="0"/>
              <a:t>fundus</a:t>
            </a:r>
            <a:r>
              <a:rPr lang="en-US" dirty="0" smtClean="0"/>
              <a:t> of the stomach.</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1875" t="19333" r="54688" b="30000"/>
          <a:stretch>
            <a:fillRect/>
          </a:stretch>
        </p:blipFill>
        <p:spPr bwMode="auto">
          <a:xfrm>
            <a:off x="533400" y="914400"/>
            <a:ext cx="4114712" cy="521211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5105400" y="304800"/>
            <a:ext cx="3718560" cy="6294120"/>
          </a:xfrm>
          <a:prstGeom prst="rect">
            <a:avLst/>
          </a:prstGeom>
          <a:noFill/>
          <a:ln w="9525">
            <a:noFill/>
            <a:miter lim="800000"/>
            <a:headEnd/>
            <a:tailEnd/>
          </a:ln>
          <a:effec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371600" y="0"/>
            <a:ext cx="3857625" cy="655796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212080" y="0"/>
            <a:ext cx="3931920" cy="681228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Schatski's</a:t>
            </a:r>
            <a:r>
              <a:rPr lang="en-US" dirty="0" smtClean="0"/>
              <a:t> ring</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Schatski's</a:t>
            </a:r>
            <a:r>
              <a:rPr lang="en-US" dirty="0" smtClean="0"/>
              <a:t> ring (between arrows) demonstrated by barium swallow. </a:t>
            </a:r>
          </a:p>
          <a:p>
            <a:r>
              <a:rPr lang="en-US" dirty="0" smtClean="0"/>
              <a:t>(B) Bread soaked in barium has been swallowed and is lodged above the ring.</a:t>
            </a:r>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Schatzki</a:t>
            </a:r>
            <a:r>
              <a:rPr lang="en-US" dirty="0" smtClean="0"/>
              <a:t> ‘ 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defined as a pathological annular narrowing at the </a:t>
            </a:r>
            <a:r>
              <a:rPr lang="en-US" dirty="0" err="1" smtClean="0"/>
              <a:t>oesophago</a:t>
            </a:r>
            <a:r>
              <a:rPr lang="en-US" dirty="0" smtClean="0"/>
              <a:t> gastric junction causing </a:t>
            </a:r>
            <a:r>
              <a:rPr lang="en-US" dirty="0" err="1" smtClean="0"/>
              <a:t>dysphagia</a:t>
            </a:r>
            <a:r>
              <a:rPr lang="en-US" dirty="0" smtClean="0"/>
              <a:t>.</a:t>
            </a:r>
          </a:p>
          <a:p>
            <a:r>
              <a:rPr lang="en-US" dirty="0" smtClean="0"/>
              <a:t>A </a:t>
            </a:r>
            <a:r>
              <a:rPr lang="en-US" dirty="0" err="1" smtClean="0"/>
              <a:t>Schatski</a:t>
            </a:r>
            <a:r>
              <a:rPr lang="en-US" dirty="0" smtClean="0"/>
              <a:t> or B ring is </a:t>
            </a:r>
            <a:r>
              <a:rPr lang="en-US" dirty="0" err="1" smtClean="0"/>
              <a:t>pathognomonic</a:t>
            </a:r>
            <a:r>
              <a:rPr lang="en-US" dirty="0" smtClean="0"/>
              <a:t> of a </a:t>
            </a:r>
            <a:r>
              <a:rPr lang="en-US" dirty="0" err="1" smtClean="0"/>
              <a:t>hiatal</a:t>
            </a:r>
            <a:r>
              <a:rPr lang="en-US" dirty="0" smtClean="0"/>
              <a:t> hernia because it marks the junction between </a:t>
            </a:r>
            <a:r>
              <a:rPr lang="en-US" dirty="0" err="1" smtClean="0"/>
              <a:t>squamous</a:t>
            </a:r>
            <a:r>
              <a:rPr lang="en-US" dirty="0" smtClean="0"/>
              <a:t> and columnar epithelium and represents the Z line. </a:t>
            </a:r>
          </a:p>
          <a:p>
            <a:r>
              <a:rPr lang="en-US" dirty="0" smtClean="0"/>
              <a:t>These rings are very thin ( 2–3 mm ) in thickness and, despite being mucosal, can be surprisingly symptomatic and may require dilatation .</a:t>
            </a:r>
          </a:p>
          <a:p>
            <a:endParaRPr lang="en-US" dirty="0" smtClean="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If the B ring is incomplete, part of it can sometimes be demonstrated as the </a:t>
            </a:r>
            <a:r>
              <a:rPr lang="en-US" dirty="0" err="1" smtClean="0"/>
              <a:t>incisural</a:t>
            </a:r>
            <a:r>
              <a:rPr lang="en-US" dirty="0" smtClean="0"/>
              <a:t> notch, which is inevitably on the greater curve aspect of the stomach.</a:t>
            </a:r>
          </a:p>
          <a:p>
            <a:endParaRPr lang="en-US"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Before </a:t>
            </a:r>
            <a:r>
              <a:rPr lang="en-US" dirty="0" err="1" smtClean="0"/>
              <a:t>dysphagia</a:t>
            </a:r>
            <a:r>
              <a:rPr lang="en-US" dirty="0" smtClean="0"/>
              <a:t> occurs , the lumen of the </a:t>
            </a:r>
            <a:r>
              <a:rPr lang="en-US" dirty="0" err="1" smtClean="0"/>
              <a:t>oesophagus</a:t>
            </a:r>
            <a:r>
              <a:rPr lang="en-US" dirty="0" smtClean="0"/>
              <a:t> has generally narrowed to less than 13 mm diameter. </a:t>
            </a:r>
          </a:p>
          <a:p>
            <a:r>
              <a:rPr lang="en-US" dirty="0" smtClean="0"/>
              <a:t>May be congenital, or  inflammatory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038600" y="0"/>
            <a:ext cx="4484370" cy="653796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Hiatus hernia with granular appearance of the </a:t>
            </a:r>
            <a:r>
              <a:rPr lang="en-US" dirty="0" err="1" smtClean="0"/>
              <a:t>oesophagus</a:t>
            </a:r>
            <a:r>
              <a:rPr lang="en-US" dirty="0" smtClean="0"/>
              <a:t> due to peptic </a:t>
            </a:r>
            <a:r>
              <a:rPr lang="en-US" dirty="0" err="1" smtClean="0"/>
              <a:t>oesophagitis</a:t>
            </a:r>
            <a:r>
              <a:rPr lang="en-US" dirty="0" smtClean="0"/>
              <a:t>.</a:t>
            </a:r>
            <a:endParaRPr lang="en-US"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oftankonyv.reak.bme.hu/tiki-download_file.php?fileId=761&amp;display"/>
          <p:cNvPicPr>
            <a:picLocks noChangeAspect="1" noChangeArrowheads="1"/>
          </p:cNvPicPr>
          <p:nvPr/>
        </p:nvPicPr>
        <p:blipFill>
          <a:blip r:embed="rId2"/>
          <a:srcRect/>
          <a:stretch>
            <a:fillRect/>
          </a:stretch>
        </p:blipFill>
        <p:spPr bwMode="auto">
          <a:xfrm>
            <a:off x="1524000" y="0"/>
            <a:ext cx="6376249" cy="696798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657600" y="3810"/>
            <a:ext cx="4573905" cy="685419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drainage</a:t>
            </a:r>
            <a:endParaRPr lang="en-US" dirty="0"/>
          </a:p>
        </p:txBody>
      </p:sp>
      <p:sp>
        <p:nvSpPr>
          <p:cNvPr id="3" name="Content Placeholder 2"/>
          <p:cNvSpPr>
            <a:spLocks noGrp="1"/>
          </p:cNvSpPr>
          <p:nvPr>
            <p:ph idx="1"/>
          </p:nvPr>
        </p:nvSpPr>
        <p:spPr/>
        <p:txBody>
          <a:bodyPr/>
          <a:lstStyle/>
          <a:p>
            <a:r>
              <a:rPr lang="en-US" dirty="0" smtClean="0"/>
              <a:t>Upper </a:t>
            </a:r>
            <a:r>
              <a:rPr lang="en-US" dirty="0" err="1" smtClean="0"/>
              <a:t>oesophagus</a:t>
            </a:r>
            <a:r>
              <a:rPr lang="en-US" dirty="0" smtClean="0"/>
              <a:t> is to cervical nodes,</a:t>
            </a:r>
          </a:p>
          <a:p>
            <a:r>
              <a:rPr lang="en-US" dirty="0" err="1" smtClean="0"/>
              <a:t>Midoesophagus</a:t>
            </a:r>
            <a:r>
              <a:rPr lang="en-US" dirty="0" smtClean="0"/>
              <a:t> is to </a:t>
            </a:r>
            <a:r>
              <a:rPr lang="en-US" dirty="0" err="1" smtClean="0"/>
              <a:t>preaortic</a:t>
            </a:r>
            <a:r>
              <a:rPr lang="en-US" dirty="0" smtClean="0"/>
              <a:t> nodes and </a:t>
            </a:r>
          </a:p>
          <a:p>
            <a:r>
              <a:rPr lang="en-US" dirty="0" smtClean="0"/>
              <a:t>Lower </a:t>
            </a:r>
            <a:r>
              <a:rPr lang="en-US" dirty="0" err="1" smtClean="0"/>
              <a:t>oesophagus</a:t>
            </a:r>
            <a:r>
              <a:rPr lang="en-US" dirty="0" smtClean="0"/>
              <a:t> drains to </a:t>
            </a:r>
            <a:r>
              <a:rPr lang="en-US" dirty="0" err="1" smtClean="0"/>
              <a:t>coeliac</a:t>
            </a:r>
            <a:r>
              <a:rPr lang="en-US" dirty="0" smtClean="0"/>
              <a:t> and left gastric nodes.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Assymetric</a:t>
            </a:r>
            <a:r>
              <a:rPr lang="en-US" dirty="0" smtClean="0"/>
              <a:t> stricture in the </a:t>
            </a:r>
            <a:r>
              <a:rPr lang="en-US" dirty="0" err="1" smtClean="0"/>
              <a:t>oesophagus</a:t>
            </a:r>
            <a:r>
              <a:rPr lang="en-US" dirty="0" smtClean="0"/>
              <a:t> with hiatus hernia. </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876800" y="297180"/>
            <a:ext cx="3246120" cy="656082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Feline </a:t>
            </a:r>
            <a:r>
              <a:rPr lang="en-US" dirty="0" err="1" smtClean="0"/>
              <a:t>Oesophagus</a:t>
            </a:r>
            <a:endParaRPr lang="en-US" dirty="0"/>
          </a:p>
        </p:txBody>
      </p:sp>
      <p:sp>
        <p:nvSpPr>
          <p:cNvPr id="3" name="Content Placeholder 2"/>
          <p:cNvSpPr>
            <a:spLocks noGrp="1"/>
          </p:cNvSpPr>
          <p:nvPr>
            <p:ph idx="1"/>
          </p:nvPr>
        </p:nvSpPr>
        <p:spPr/>
        <p:txBody>
          <a:bodyPr/>
          <a:lstStyle/>
          <a:p>
            <a:r>
              <a:rPr lang="en-US" dirty="0" smtClean="0"/>
              <a:t>Fine mucosal folds due to contraction of </a:t>
            </a:r>
            <a:r>
              <a:rPr lang="en-US" dirty="0" err="1" smtClean="0"/>
              <a:t>muscularis</a:t>
            </a:r>
            <a:r>
              <a:rPr lang="en-US" dirty="0" smtClean="0"/>
              <a:t> </a:t>
            </a:r>
            <a:r>
              <a:rPr lang="en-US" dirty="0" err="1" smtClean="0"/>
              <a:t>mucosae</a:t>
            </a:r>
            <a:r>
              <a:rPr lang="en-US" dirty="0" smtClean="0"/>
              <a:t> .</a:t>
            </a:r>
          </a:p>
          <a:p>
            <a:r>
              <a:rPr lang="en-US" dirty="0" smtClean="0"/>
              <a:t>Generally a transient finding.</a:t>
            </a:r>
          </a:p>
          <a:p>
            <a:r>
              <a:rPr lang="en-US" dirty="0" smtClean="0"/>
              <a:t>Will disappear in most cases after adequate distension. </a:t>
            </a:r>
          </a:p>
          <a:p>
            <a:r>
              <a:rPr lang="en-US" dirty="0" smtClean="0"/>
              <a:t>Occasionally may be seen in </a:t>
            </a:r>
            <a:r>
              <a:rPr lang="en-US" dirty="0" err="1" smtClean="0"/>
              <a:t>oesophagiits</a:t>
            </a:r>
            <a:r>
              <a:rPr lang="en-US" dirty="0" smtClean="0"/>
              <a:t>.</a:t>
            </a:r>
          </a:p>
          <a:p>
            <a:r>
              <a:rPr lang="en-US" dirty="0" smtClean="0"/>
              <a:t>Name given as a similar appearance is found in cats.</a:t>
            </a:r>
            <a:endParaRPr 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638800" y="0"/>
            <a:ext cx="2809875" cy="714375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Barret’s</a:t>
            </a:r>
            <a:r>
              <a:rPr lang="en-US" dirty="0" smtClean="0"/>
              <a:t> </a:t>
            </a:r>
            <a:r>
              <a:rPr lang="en-US" dirty="0" err="1" smtClean="0"/>
              <a:t>Oesophagus</a:t>
            </a:r>
            <a:endParaRPr lang="en-US" dirty="0"/>
          </a:p>
        </p:txBody>
      </p:sp>
      <p:sp>
        <p:nvSpPr>
          <p:cNvPr id="3" name="Content Placeholder 2"/>
          <p:cNvSpPr>
            <a:spLocks noGrp="1"/>
          </p:cNvSpPr>
          <p:nvPr>
            <p:ph idx="1"/>
          </p:nvPr>
        </p:nvSpPr>
        <p:spPr/>
        <p:txBody>
          <a:bodyPr/>
          <a:lstStyle/>
          <a:p>
            <a:r>
              <a:rPr lang="en-US" dirty="0" smtClean="0"/>
              <a:t>Hiatus hernia is seen.</a:t>
            </a:r>
          </a:p>
          <a:p>
            <a:r>
              <a:rPr lang="en-US" dirty="0" smtClean="0"/>
              <a:t>Ulceration is seen .</a:t>
            </a:r>
          </a:p>
          <a:p>
            <a:r>
              <a:rPr lang="en-US" dirty="0" smtClean="0"/>
              <a:t>Note the reticular pattern of gastric mucosa seen in the </a:t>
            </a:r>
            <a:r>
              <a:rPr lang="en-US" dirty="0" err="1" smtClean="0"/>
              <a:t>oesophago</a:t>
            </a:r>
            <a:r>
              <a:rPr lang="en-US" dirty="0" smtClean="0"/>
              <a:t> gastric junction. </a:t>
            </a:r>
            <a:endParaRPr 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724400" y="-266700"/>
            <a:ext cx="3276600" cy="71247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Intramural </a:t>
            </a:r>
            <a:r>
              <a:rPr lang="en-US" dirty="0" err="1" smtClean="0"/>
              <a:t>pseudodiverticulosis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 Multiple flask-shaped projections produced by barium entering dilated </a:t>
            </a:r>
            <a:r>
              <a:rPr lang="en-US" dirty="0" err="1" smtClean="0"/>
              <a:t>oesophageal</a:t>
            </a:r>
            <a:r>
              <a:rPr lang="en-US" dirty="0" smtClean="0"/>
              <a:t> glands.</a:t>
            </a:r>
          </a:p>
          <a:p>
            <a:endParaRPr lang="en-US"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Intramural </a:t>
            </a:r>
            <a:r>
              <a:rPr lang="en-US" dirty="0" err="1" smtClean="0"/>
              <a:t>pseudodiverticulosis</a:t>
            </a:r>
            <a:endParaRPr lang="en-US" dirty="0"/>
          </a:p>
        </p:txBody>
      </p:sp>
      <p:sp>
        <p:nvSpPr>
          <p:cNvPr id="3" name="Content Placeholder 2"/>
          <p:cNvSpPr>
            <a:spLocks noGrp="1"/>
          </p:cNvSpPr>
          <p:nvPr>
            <p:ph idx="1"/>
          </p:nvPr>
        </p:nvSpPr>
        <p:spPr/>
        <p:txBody>
          <a:bodyPr>
            <a:normAutofit lnSpcReduction="10000"/>
          </a:bodyPr>
          <a:lstStyle/>
          <a:p>
            <a:r>
              <a:rPr lang="en-US" dirty="0" smtClean="0"/>
              <a:t>About 300 </a:t>
            </a:r>
            <a:r>
              <a:rPr lang="en-US" dirty="0" err="1" smtClean="0"/>
              <a:t>oesophageal</a:t>
            </a:r>
            <a:r>
              <a:rPr lang="en-US" dirty="0" smtClean="0"/>
              <a:t> glands may be seen to fill with Barium.</a:t>
            </a:r>
          </a:p>
          <a:p>
            <a:r>
              <a:rPr lang="en-US" dirty="0" smtClean="0"/>
              <a:t>These glands show caudal </a:t>
            </a:r>
            <a:r>
              <a:rPr lang="en-US" dirty="0" err="1" smtClean="0"/>
              <a:t>angulation</a:t>
            </a:r>
            <a:r>
              <a:rPr lang="en-US" dirty="0" smtClean="0"/>
              <a:t>.</a:t>
            </a:r>
          </a:p>
          <a:p>
            <a:r>
              <a:rPr lang="en-US" dirty="0" smtClean="0"/>
              <a:t>This condition is easily diagnosed on Barium studies rather than on endoscopy as the glands are very small and may not be seen on endoscopy.</a:t>
            </a:r>
          </a:p>
          <a:p>
            <a:r>
              <a:rPr lang="en-US" dirty="0" smtClean="0"/>
              <a:t>Candida may be isolated from the glands but may be due to secondary infection. </a:t>
            </a:r>
            <a:endParaRPr lang="en-US"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352800" y="581025"/>
            <a:ext cx="5048250" cy="6276975"/>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Leiomyoma</a:t>
            </a:r>
            <a:endParaRPr lang="en-US" dirty="0"/>
          </a:p>
        </p:txBody>
      </p:sp>
      <p:sp>
        <p:nvSpPr>
          <p:cNvPr id="3" name="Content Placeholder 2"/>
          <p:cNvSpPr>
            <a:spLocks noGrp="1"/>
          </p:cNvSpPr>
          <p:nvPr>
            <p:ph idx="1"/>
          </p:nvPr>
        </p:nvSpPr>
        <p:spPr/>
        <p:txBody>
          <a:bodyPr/>
          <a:lstStyle/>
          <a:p>
            <a:r>
              <a:rPr lang="en-US" dirty="0" smtClean="0"/>
              <a:t>View showing features typical of an intramural or extrinsic lesion.</a:t>
            </a:r>
          </a:p>
          <a:p>
            <a:r>
              <a:rPr lang="en-US" dirty="0" smtClean="0"/>
              <a:t> There is a broad-based filling defect bulging into, and widening the lumen of the </a:t>
            </a:r>
            <a:r>
              <a:rPr lang="en-US" dirty="0" err="1" smtClean="0"/>
              <a:t>oesophagus</a:t>
            </a:r>
            <a:r>
              <a:rPr lang="en-US" dirty="0" smtClean="0"/>
              <a:t>.</a:t>
            </a:r>
          </a:p>
          <a:p>
            <a:r>
              <a:rPr lang="en-US" dirty="0" smtClean="0"/>
              <a:t>The lesion makes a wide angle with the wall of the </a:t>
            </a:r>
            <a:r>
              <a:rPr lang="en-US" dirty="0" err="1" smtClean="0"/>
              <a:t>oesophagus</a:t>
            </a:r>
            <a:r>
              <a:rPr lang="en-US" dirty="0" smtClean="0"/>
              <a:t>.  </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a:t>
            </a:r>
            <a:r>
              <a:rPr lang="en-US" dirty="0" err="1" smtClean="0"/>
              <a:t>oesophagus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dirty="0" err="1" smtClean="0"/>
              <a:t>Oesophagus</a:t>
            </a:r>
            <a:r>
              <a:rPr lang="en-US" dirty="0" smtClean="0"/>
              <a:t> has got 4 parts.</a:t>
            </a:r>
          </a:p>
          <a:p>
            <a:r>
              <a:rPr lang="en-US" dirty="0" smtClean="0"/>
              <a:t>Cervical </a:t>
            </a:r>
            <a:r>
              <a:rPr lang="en-US" dirty="0" err="1" smtClean="0"/>
              <a:t>oesophagus</a:t>
            </a:r>
            <a:r>
              <a:rPr lang="en-US" dirty="0" smtClean="0"/>
              <a:t>  extends from </a:t>
            </a:r>
            <a:r>
              <a:rPr lang="en-US" dirty="0" err="1" smtClean="0"/>
              <a:t>cricoid</a:t>
            </a:r>
            <a:r>
              <a:rPr lang="en-US" dirty="0" smtClean="0"/>
              <a:t> cartilage to </a:t>
            </a:r>
            <a:r>
              <a:rPr lang="en-US" dirty="0" err="1" smtClean="0"/>
              <a:t>sterno</a:t>
            </a:r>
            <a:r>
              <a:rPr lang="en-US" dirty="0" smtClean="0"/>
              <a:t> </a:t>
            </a:r>
            <a:r>
              <a:rPr lang="en-US" dirty="0" err="1" smtClean="0"/>
              <a:t>clavicular</a:t>
            </a:r>
            <a:r>
              <a:rPr lang="en-US" dirty="0" smtClean="0"/>
              <a:t> joint.</a:t>
            </a:r>
          </a:p>
          <a:p>
            <a:r>
              <a:rPr lang="en-US" dirty="0" smtClean="0"/>
              <a:t>Upper thoracic </a:t>
            </a:r>
            <a:r>
              <a:rPr lang="en-US" dirty="0" err="1" smtClean="0"/>
              <a:t>oesophagus</a:t>
            </a:r>
            <a:r>
              <a:rPr lang="en-US" dirty="0" smtClean="0"/>
              <a:t> extends from thoracic  inlet to carina ( 8 cm) .</a:t>
            </a:r>
          </a:p>
          <a:p>
            <a:r>
              <a:rPr lang="en-US" dirty="0" smtClean="0"/>
              <a:t>Lower thoracic </a:t>
            </a:r>
            <a:r>
              <a:rPr lang="en-US" dirty="0" err="1" smtClean="0"/>
              <a:t>oesophagus</a:t>
            </a:r>
            <a:r>
              <a:rPr lang="en-US" dirty="0" smtClean="0"/>
              <a:t> extends from  carina to gastro </a:t>
            </a:r>
            <a:r>
              <a:rPr lang="en-US" dirty="0" err="1" smtClean="0"/>
              <a:t>oesophageal</a:t>
            </a:r>
            <a:r>
              <a:rPr lang="en-US" dirty="0" smtClean="0"/>
              <a:t> junction ( 8cm).</a:t>
            </a:r>
          </a:p>
          <a:p>
            <a:r>
              <a:rPr lang="en-US" dirty="0" smtClean="0"/>
              <a:t>Gastro </a:t>
            </a:r>
            <a:r>
              <a:rPr lang="en-US" dirty="0" err="1" smtClean="0"/>
              <a:t>oesophageal</a:t>
            </a:r>
            <a:r>
              <a:rPr lang="en-US" dirty="0" smtClean="0"/>
              <a:t> junction.</a:t>
            </a:r>
          </a:p>
          <a:p>
            <a:pPr>
              <a:buNone/>
            </a:pPr>
            <a:r>
              <a:rPr lang="en-US" dirty="0" smtClean="0"/>
              <a:t>   </a:t>
            </a:r>
            <a:endParaRPr lang="en-US"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038600" y="685800"/>
            <a:ext cx="4333875" cy="5667375"/>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Lower </a:t>
            </a:r>
            <a:r>
              <a:rPr lang="en-US" dirty="0" err="1" smtClean="0"/>
              <a:t>oesophageal</a:t>
            </a:r>
            <a:r>
              <a:rPr lang="en-US" dirty="0" smtClean="0"/>
              <a:t> obstruction produced by impaction of a large meat bolus</a:t>
            </a:r>
            <a:endParaRPr lang="en-US" dirty="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029200" y="-422910"/>
            <a:ext cx="2959418" cy="728091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02_ARSA.JPG"/>
          <p:cNvPicPr>
            <a:picLocks noChangeAspect="1" noChangeArrowheads="1"/>
          </p:cNvPicPr>
          <p:nvPr/>
        </p:nvPicPr>
        <p:blipFill>
          <a:blip r:embed="rId2"/>
          <a:srcRect t="6739" b="5660"/>
          <a:stretch>
            <a:fillRect/>
          </a:stretch>
        </p:blipFill>
        <p:spPr bwMode="auto">
          <a:xfrm>
            <a:off x="457200" y="1143000"/>
            <a:ext cx="7534275" cy="49530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aberrant right </a:t>
            </a:r>
            <a:r>
              <a:rPr lang="en-US" i="1" dirty="0" err="1" smtClean="0"/>
              <a:t>subclavian</a:t>
            </a:r>
            <a:r>
              <a:rPr lang="en-US" i="1" dirty="0" smtClean="0"/>
              <a:t> artery </a:t>
            </a:r>
            <a:endParaRPr lang="en-US" dirty="0"/>
          </a:p>
        </p:txBody>
      </p:sp>
      <p:sp>
        <p:nvSpPr>
          <p:cNvPr id="3" name="Content Placeholder 2"/>
          <p:cNvSpPr>
            <a:spLocks noGrp="1"/>
          </p:cNvSpPr>
          <p:nvPr>
            <p:ph idx="1"/>
          </p:nvPr>
        </p:nvSpPr>
        <p:spPr/>
        <p:txBody>
          <a:bodyPr>
            <a:normAutofit/>
          </a:bodyPr>
          <a:lstStyle/>
          <a:p>
            <a:r>
              <a:rPr lang="en-US" i="1" dirty="0" smtClean="0"/>
              <a:t> Aberrant right </a:t>
            </a:r>
            <a:r>
              <a:rPr lang="en-US" i="1" dirty="0" err="1" smtClean="0"/>
              <a:t>subclavian</a:t>
            </a:r>
            <a:r>
              <a:rPr lang="en-US" i="1" dirty="0" smtClean="0"/>
              <a:t> artery arises from the aortic arch </a:t>
            </a:r>
            <a:r>
              <a:rPr lang="en-US" dirty="0" smtClean="0"/>
              <a:t>distal to the origin of the left </a:t>
            </a:r>
            <a:r>
              <a:rPr lang="en-US" dirty="0" err="1" smtClean="0"/>
              <a:t>subclavian</a:t>
            </a:r>
            <a:r>
              <a:rPr lang="en-US" dirty="0" smtClean="0"/>
              <a:t> artery, and passes upwards and to the right behind the </a:t>
            </a:r>
            <a:r>
              <a:rPr lang="en-US" dirty="0" err="1" smtClean="0"/>
              <a:t>oesophagus</a:t>
            </a:r>
            <a:r>
              <a:rPr lang="en-US" dirty="0" smtClean="0"/>
              <a:t>.</a:t>
            </a:r>
          </a:p>
          <a:p>
            <a:r>
              <a:rPr lang="en-US" dirty="0" smtClean="0"/>
              <a:t> This gives rise to a characteristic smooth, oblique indentation on the posterior wall of the barium-filled </a:t>
            </a:r>
            <a:r>
              <a:rPr lang="en-US" dirty="0" err="1" smtClean="0"/>
              <a:t>oesophagus</a:t>
            </a:r>
            <a:r>
              <a:rPr lang="en-US" dirty="0" smtClean="0"/>
              <a:t> on the oblique view.</a:t>
            </a:r>
            <a:endParaRPr lang="en-US" dirty="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D:\周宜平\PHOTO 141\fig 141-1.jpg"/>
          <p:cNvPicPr>
            <a:picLocks noGrp="1" noChangeAspect="1" noChangeArrowheads="1"/>
          </p:cNvPicPr>
          <p:nvPr>
            <p:ph/>
          </p:nvPr>
        </p:nvPicPr>
        <p:blipFill>
          <a:blip r:embed="rId2" cstate="print"/>
          <a:srcRect l="21822" t="17227" r="21952" b="14847"/>
          <a:stretch>
            <a:fillRect/>
          </a:stretch>
        </p:blipFill>
        <p:spPr>
          <a:xfrm>
            <a:off x="5257800" y="152400"/>
            <a:ext cx="2961392" cy="6705600"/>
          </a:xfrm>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Characteristic radiological features of hiatus hernia and stricture in proximal </a:t>
            </a:r>
            <a:r>
              <a:rPr lang="en-US" dirty="0" err="1" smtClean="0"/>
              <a:t>oesophagus</a:t>
            </a:r>
            <a:r>
              <a:rPr lang="en-US" dirty="0" smtClean="0"/>
              <a:t>. </a:t>
            </a:r>
            <a:endParaRPr lang="en-US"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D:\周宜平\PHOTO 141\fig 141-3.jpg"/>
          <p:cNvPicPr>
            <a:picLocks noGrp="1" noChangeAspect="1" noChangeArrowheads="1"/>
          </p:cNvPicPr>
          <p:nvPr>
            <p:ph/>
          </p:nvPr>
        </p:nvPicPr>
        <p:blipFill>
          <a:blip r:embed="rId2" cstate="print"/>
          <a:srcRect l="5603" t="3333" r="5508" b="7778"/>
          <a:stretch>
            <a:fillRect/>
          </a:stretch>
        </p:blipFill>
        <p:spPr>
          <a:xfrm>
            <a:off x="5181600" y="381000"/>
            <a:ext cx="2971800" cy="6096000"/>
          </a:xfrm>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Barret’s</a:t>
            </a:r>
            <a:r>
              <a:rPr lang="en-US" dirty="0" smtClean="0"/>
              <a:t> Ulcer </a:t>
            </a:r>
            <a:endParaRPr lang="en-US" dirty="0"/>
          </a:p>
        </p:txBody>
      </p:sp>
      <p:sp>
        <p:nvSpPr>
          <p:cNvPr id="4" name="Content Placeholder 3"/>
          <p:cNvSpPr>
            <a:spLocks noGrp="1"/>
          </p:cNvSpPr>
          <p:nvPr>
            <p:ph idx="1"/>
          </p:nvPr>
        </p:nvSpPr>
        <p:spPr/>
        <p:txBody>
          <a:bodyPr/>
          <a:lstStyle/>
          <a:p>
            <a:r>
              <a:rPr lang="en-US" dirty="0" err="1" smtClean="0"/>
              <a:t>Barret’s</a:t>
            </a:r>
            <a:r>
              <a:rPr lang="en-US" dirty="0" smtClean="0"/>
              <a:t> ulcer causing penetration of the posterior wall of the </a:t>
            </a:r>
            <a:r>
              <a:rPr lang="en-US" dirty="0" err="1" smtClean="0"/>
              <a:t>oesophagus</a:t>
            </a:r>
            <a:r>
              <a:rPr lang="en-US" smtClean="0"/>
              <a:t>.</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3A"/>
          <p:cNvPicPr>
            <a:picLocks noChangeAspect="1" noChangeArrowheads="1"/>
          </p:cNvPicPr>
          <p:nvPr/>
        </p:nvPicPr>
        <p:blipFill>
          <a:blip r:embed="rId2" cstate="print"/>
          <a:srcRect/>
          <a:stretch>
            <a:fillRect/>
          </a:stretch>
        </p:blipFill>
        <p:spPr>
          <a:xfrm>
            <a:off x="1295400" y="1524000"/>
            <a:ext cx="6480175" cy="4956175"/>
          </a:xfrm>
          <a:prstGeom prst="rect">
            <a:avLst/>
          </a:prstGeom>
          <a:noFill/>
          <a:ln/>
        </p:spPr>
      </p:pic>
      <p:sp>
        <p:nvSpPr>
          <p:cNvPr id="5" name="TextBox 4"/>
          <p:cNvSpPr txBox="1"/>
          <p:nvPr/>
        </p:nvSpPr>
        <p:spPr>
          <a:xfrm>
            <a:off x="0" y="381000"/>
            <a:ext cx="9144000" cy="769441"/>
          </a:xfrm>
          <a:prstGeom prst="rect">
            <a:avLst/>
          </a:prstGeom>
          <a:noFill/>
        </p:spPr>
        <p:txBody>
          <a:bodyPr wrap="square" rtlCol="0">
            <a:spAutoFit/>
          </a:bodyPr>
          <a:lstStyle/>
          <a:p>
            <a:r>
              <a:rPr lang="en-US" sz="4400" b="1" dirty="0" smtClean="0"/>
              <a:t>  Patient with sudden onset chest pain </a:t>
            </a:r>
            <a:endParaRPr lang="en-US" sz="4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2742</Words>
  <Application>Microsoft Office PowerPoint</Application>
  <PresentationFormat>On-screen Show (4:3)</PresentationFormat>
  <Paragraphs>255</Paragraphs>
  <Slides>141</Slides>
  <Notes>0</Notes>
  <HiddenSlides>11</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Office Theme</vt:lpstr>
      <vt:lpstr>Barium Studies for Oesophagus </vt:lpstr>
      <vt:lpstr>Anatomy of Oesophagus</vt:lpstr>
      <vt:lpstr>Muscular layers</vt:lpstr>
      <vt:lpstr>Mucosa</vt:lpstr>
      <vt:lpstr>PowerPoint Presentation</vt:lpstr>
      <vt:lpstr>PowerPoint Presentation</vt:lpstr>
      <vt:lpstr>PowerPoint Presentation</vt:lpstr>
      <vt:lpstr>Lymphatic drainage</vt:lpstr>
      <vt:lpstr>Parts of the oesophagus</vt:lpstr>
      <vt:lpstr>PowerPoint Presentation</vt:lpstr>
      <vt:lpstr>PowerPoint Presentation</vt:lpstr>
      <vt:lpstr>PowerPoint Presentation</vt:lpstr>
      <vt:lpstr>PowerPoint Presentation</vt:lpstr>
      <vt:lpstr>PowerPoint Presentation</vt:lpstr>
      <vt:lpstr>PowerPoint Presentation</vt:lpstr>
      <vt:lpstr>CT </vt:lpstr>
      <vt:lpstr>Barium studies</vt:lpstr>
      <vt:lpstr>PowerPoint Presentation</vt:lpstr>
      <vt:lpstr>PowerPoint Presentation</vt:lpstr>
      <vt:lpstr>PowerPoint Presentation</vt:lpstr>
      <vt:lpstr>Additional examinations and/or modifications to barium swallow  </vt:lpstr>
      <vt:lpstr>PowerPoint Presentation</vt:lpstr>
      <vt:lpstr>Suspected oesophageal rupture or tear.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Hypopharynx</vt:lpstr>
      <vt:lpstr>PowerPoint Presentation</vt:lpstr>
      <vt:lpstr>Normal Swallowing Mechanism</vt:lpstr>
      <vt:lpstr>PowerPoint Presentation</vt:lpstr>
      <vt:lpstr>Cricopharyngeal muscle spasm</vt:lpstr>
      <vt:lpstr>PowerPoint Presentation</vt:lpstr>
      <vt:lpstr>Posterior pharyngeal diverticulum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Motility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Plummer-Vinson syndrome</vt:lpstr>
      <vt:lpstr>PowerPoint Presentation</vt:lpstr>
      <vt:lpstr>Scleroderma</vt:lpstr>
      <vt:lpstr>PowerPoint Presentation</vt:lpstr>
      <vt:lpstr>Pulsion diverticulam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Schatski's ring</vt:lpstr>
      <vt:lpstr>Schatzki ‘ 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Feline Oesophagus</vt:lpstr>
      <vt:lpstr>PowerPoint Presentation</vt:lpstr>
      <vt:lpstr>Barret’s Oesophagus</vt:lpstr>
      <vt:lpstr>PowerPoint Presentation</vt:lpstr>
      <vt:lpstr>Intramural pseudodiverticulosis </vt:lpstr>
      <vt:lpstr>Intramural pseudodiverticulosis</vt:lpstr>
      <vt:lpstr>PowerPoint Presentation</vt:lpstr>
      <vt:lpstr>Leiomyoma</vt:lpstr>
      <vt:lpstr>PowerPoint Presentation</vt:lpstr>
      <vt:lpstr>PowerPoint Presentation</vt:lpstr>
      <vt:lpstr>PowerPoint Presentation</vt:lpstr>
      <vt:lpstr>PowerPoint Presentation</vt:lpstr>
      <vt:lpstr>aberrant right subclavian artery </vt:lpstr>
      <vt:lpstr>PowerPoint Presentation</vt:lpstr>
      <vt:lpstr>PowerPoint Presentation</vt:lpstr>
      <vt:lpstr>PowerPoint Presentation</vt:lpstr>
      <vt:lpstr>Barret’s Ulcer </vt:lpstr>
      <vt:lpstr>PowerPoint Presentation</vt:lpstr>
      <vt:lpstr>PowerPoint Presentation</vt:lpstr>
      <vt:lpstr>PowerPoint Presentation</vt:lpstr>
      <vt:lpstr>Boerhaave’s syndrome                                      </vt:lpstr>
      <vt:lpstr>Location of tear in Boerhaave syndrome </vt:lpstr>
      <vt:lpstr>GI Bleeding Definitions</vt:lpstr>
      <vt:lpstr>PowerPoint Presentation</vt:lpstr>
      <vt:lpstr>combined-type hiatus hernia.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Achalasia</vt:lpstr>
      <vt:lpstr>PowerPoint Presentation</vt:lpstr>
      <vt:lpstr>Diffuse esophageal spasm</vt:lpstr>
      <vt:lpstr>PowerPoint Presentation</vt:lpstr>
      <vt:lpstr>Uphill varices </vt:lpstr>
      <vt:lpstr>Downhill varices</vt:lpstr>
      <vt:lpstr>PowerPoint Presentation</vt:lpstr>
      <vt:lpstr>Fundoplication</vt:lpstr>
      <vt:lpstr>PowerPoint Presentation</vt:lpstr>
      <vt:lpstr>PowerPoint Presentation</vt:lpstr>
      <vt:lpstr>PowerPoint Presentation</vt:lpstr>
      <vt:lpstr>Achalasia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Barium Studies</dc:title>
  <dc:creator/>
  <cp:lastModifiedBy>shwetashendey</cp:lastModifiedBy>
  <cp:revision>28</cp:revision>
  <dcterms:created xsi:type="dcterms:W3CDTF">2006-08-16T00:00:00Z</dcterms:created>
  <dcterms:modified xsi:type="dcterms:W3CDTF">2017-04-23T15:06:28Z</dcterms:modified>
</cp:coreProperties>
</file>