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76" r:id="rId2"/>
    <p:sldId id="277" r:id="rId3"/>
    <p:sldId id="283" r:id="rId4"/>
    <p:sldId id="306" r:id="rId5"/>
    <p:sldId id="282" r:id="rId6"/>
    <p:sldId id="328" r:id="rId7"/>
    <p:sldId id="321" r:id="rId8"/>
    <p:sldId id="323" r:id="rId9"/>
    <p:sldId id="318" r:id="rId10"/>
    <p:sldId id="257" r:id="rId11"/>
    <p:sldId id="258" r:id="rId12"/>
    <p:sldId id="285" r:id="rId13"/>
    <p:sldId id="261" r:id="rId14"/>
    <p:sldId id="271" r:id="rId15"/>
    <p:sldId id="313" r:id="rId16"/>
    <p:sldId id="314" r:id="rId17"/>
    <p:sldId id="272" r:id="rId18"/>
    <p:sldId id="315" r:id="rId19"/>
    <p:sldId id="286" r:id="rId20"/>
    <p:sldId id="287" r:id="rId21"/>
    <p:sldId id="289" r:id="rId22"/>
    <p:sldId id="316" r:id="rId23"/>
    <p:sldId id="291" r:id="rId24"/>
    <p:sldId id="290" r:id="rId25"/>
    <p:sldId id="300" r:id="rId26"/>
    <p:sldId id="301" r:id="rId27"/>
    <p:sldId id="303" r:id="rId28"/>
    <p:sldId id="304" r:id="rId29"/>
    <p:sldId id="302" r:id="rId30"/>
    <p:sldId id="260" r:id="rId31"/>
    <p:sldId id="281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FF00"/>
    <a:srgbClr val="000066"/>
    <a:srgbClr val="990000"/>
    <a:srgbClr val="000099"/>
    <a:srgbClr val="00FFFF"/>
    <a:srgbClr val="FF00FF"/>
    <a:srgbClr val="FF66FF"/>
    <a:srgbClr val="008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1695" autoAdjust="0"/>
  </p:normalViewPr>
  <p:slideViewPr>
    <p:cSldViewPr>
      <p:cViewPr>
        <p:scale>
          <a:sx n="65" d="100"/>
          <a:sy n="65" d="100"/>
        </p:scale>
        <p:origin x="-150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4B5447-D386-446C-ADF5-151125D3E5B7}" type="datetimeFigureOut">
              <a:rPr lang="en-US" smtClean="0"/>
              <a:pPr/>
              <a:t>4/11/2017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CF5E19-53C2-4214-9DDC-9951EE9173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890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09800"/>
            <a:ext cx="7772400" cy="1390650"/>
          </a:xfrm>
          <a:solidFill>
            <a:srgbClr val="0000CC"/>
          </a:solidFill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BRONCHIAL ARTERY EMBOLIZATION 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029200"/>
            <a:ext cx="4572000" cy="1600200"/>
          </a:xfrm>
          <a:solidFill>
            <a:srgbClr val="0000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55000" lnSpcReduction="20000"/>
          </a:bodyPr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sz="3600" b="1" dirty="0" smtClean="0">
                <a:solidFill>
                  <a:schemeClr val="bg1"/>
                </a:solidFill>
                <a:latin typeface="Comic Sans MS" pitchFamily="66" charset="0"/>
              </a:rPr>
              <a:t>DR TINKU JOSEPH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b="1" dirty="0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DM Resident</a:t>
            </a:r>
          </a:p>
          <a:p>
            <a:pPr>
              <a:lnSpc>
                <a:spcPct val="75000"/>
              </a:lnSpc>
              <a:spcBef>
                <a:spcPct val="35000"/>
              </a:spcBef>
            </a:pPr>
            <a:r>
              <a:rPr lang="en-US" b="1" dirty="0" smtClean="0">
                <a:solidFill>
                  <a:srgbClr val="00FF00"/>
                </a:solidFill>
                <a:latin typeface="Arial" charset="0"/>
              </a:rPr>
              <a:t>Department of Pulmonary Medicine</a:t>
            </a:r>
          </a:p>
          <a:p>
            <a:r>
              <a:rPr lang="en-US" b="1" dirty="0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AIMS, </a:t>
            </a:r>
            <a:r>
              <a:rPr lang="en-US" b="1" dirty="0" err="1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Kochin</a:t>
            </a:r>
            <a:endParaRPr lang="en-US" b="1" dirty="0" smtClean="0">
              <a:solidFill>
                <a:srgbClr val="00FF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b="1" dirty="0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Email-: tinkujoseph2010@gmail.com 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ser\Desktop\BAE\Bae-designstyle-kiddo-m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990600"/>
            <a:ext cx="3200400" cy="1143000"/>
          </a:xfrm>
          <a:prstGeom prst="rect">
            <a:avLst/>
          </a:prstGeom>
          <a:noFill/>
        </p:spPr>
      </p:pic>
      <p:pic>
        <p:nvPicPr>
          <p:cNvPr id="1027" name="Picture 3" descr="C:\Users\ser\Desktop\BAE\New folder\cb1214320003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953000"/>
            <a:ext cx="2209800" cy="1905000"/>
          </a:xfrm>
          <a:prstGeom prst="rect">
            <a:avLst/>
          </a:prstGeom>
          <a:noFill/>
        </p:spPr>
      </p:pic>
      <p:pic>
        <p:nvPicPr>
          <p:cNvPr id="1029" name="Picture 5" descr="C:\Users\ser\Desktop\BAE\New folder\images (6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34200" y="5010150"/>
            <a:ext cx="2209800" cy="18478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4038600" cy="1096962"/>
          </a:xfrm>
          <a:solidFill>
            <a:srgbClr val="0000CC"/>
          </a:solidFill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Bronchial Artery </a:t>
            </a:r>
            <a:r>
              <a:rPr lang="en-US" b="1" dirty="0" err="1" smtClean="0">
                <a:solidFill>
                  <a:srgbClr val="FFFF00"/>
                </a:solidFill>
              </a:rPr>
              <a:t>Embolization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5638800" cy="4724400"/>
          </a:xfrm>
        </p:spPr>
        <p:txBody>
          <a:bodyPr>
            <a:normAutofit fontScale="92500" lnSpcReduction="20000"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</a:rPr>
              <a:t>Minimally invasive alternative to surgery. 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u="sng" dirty="0" smtClean="0">
                <a:solidFill>
                  <a:schemeClr val="bg1"/>
                </a:solidFill>
              </a:rPr>
              <a:t>selective bronchial artery catheterization and angiography, followed by </a:t>
            </a:r>
            <a:r>
              <a:rPr lang="en-US" u="sng" dirty="0" err="1" smtClean="0">
                <a:solidFill>
                  <a:schemeClr val="bg1"/>
                </a:solidFill>
              </a:rPr>
              <a:t>embolization</a:t>
            </a:r>
            <a:r>
              <a:rPr lang="en-US" u="sng" dirty="0" smtClean="0">
                <a:solidFill>
                  <a:schemeClr val="bg1"/>
                </a:solidFill>
              </a:rPr>
              <a:t> of any identified abnormal vessels to stop the bleeding.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</a:rPr>
              <a:t>Considered to be the most effective nonsurgical treatment in the management of massive and recurrent </a:t>
            </a:r>
            <a:r>
              <a:rPr lang="en-US" dirty="0" err="1" smtClean="0">
                <a:solidFill>
                  <a:schemeClr val="bg1"/>
                </a:solidFill>
              </a:rPr>
              <a:t>hemoptysis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943600" cy="868362"/>
          </a:xfrm>
          <a:solidFill>
            <a:srgbClr val="000099"/>
          </a:solidFill>
          <a:ln>
            <a:solidFill>
              <a:srgbClr val="00FF00"/>
            </a:solidFill>
          </a:ln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>
                <a:solidFill>
                  <a:srgbClr val="FFFF00"/>
                </a:solidFill>
              </a:rPr>
              <a:t>Indications</a:t>
            </a:r>
            <a:br>
              <a:rPr lang="en-US" b="1" dirty="0" smtClean="0">
                <a:solidFill>
                  <a:srgbClr val="FFFF00"/>
                </a:solidFill>
              </a:rPr>
            </a:b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581400" cy="2438400"/>
          </a:xfrm>
          <a:solidFill>
            <a:srgbClr val="000099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</a:rPr>
              <a:t>Haemoptysis</a:t>
            </a:r>
            <a:r>
              <a:rPr lang="en-US" sz="2800" dirty="0" smtClean="0">
                <a:solidFill>
                  <a:srgbClr val="FF0000"/>
                </a:solidFill>
              </a:rPr>
              <a:t>-:</a:t>
            </a:r>
            <a:r>
              <a:rPr lang="en-US" sz="2800" dirty="0" smtClean="0">
                <a:solidFill>
                  <a:schemeClr val="bg1"/>
                </a:solidFill>
              </a:rPr>
              <a:t>Failure of conservative or </a:t>
            </a:r>
            <a:r>
              <a:rPr lang="en-US" sz="2800" dirty="0" err="1" smtClean="0">
                <a:solidFill>
                  <a:schemeClr val="bg1"/>
                </a:solidFill>
              </a:rPr>
              <a:t>bronchoscopic</a:t>
            </a:r>
            <a:r>
              <a:rPr lang="en-US" sz="2800" dirty="0" smtClean="0">
                <a:solidFill>
                  <a:schemeClr val="bg1"/>
                </a:solidFill>
              </a:rPr>
              <a:t> treatment to control bleeding.</a:t>
            </a:r>
          </a:p>
          <a:p>
            <a:endParaRPr lang="en-US" sz="2800" dirty="0" smtClean="0">
              <a:solidFill>
                <a:schemeClr val="bg1"/>
              </a:solidFill>
            </a:endParaRP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1295400"/>
            <a:ext cx="44958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28601" y="4648200"/>
            <a:ext cx="4343400" cy="646331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00FF00"/>
                </a:solidFill>
              </a:rPr>
              <a:t>ISRN Vascular Medicine</a:t>
            </a:r>
          </a:p>
          <a:p>
            <a:r>
              <a:rPr lang="fr-FR" b="1" i="1" dirty="0" smtClean="0">
                <a:solidFill>
                  <a:srgbClr val="00FF00"/>
                </a:solidFill>
              </a:rPr>
              <a:t>Volume 2013, Article ID 263259, 7 pages</a:t>
            </a:r>
            <a:endParaRPr lang="en-US" b="1" i="1" dirty="0">
              <a:solidFill>
                <a:srgbClr val="00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5257800" cy="609600"/>
          </a:xfrm>
          <a:solidFill>
            <a:srgbClr val="000099"/>
          </a:solidFill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/>
            </a:r>
            <a:br>
              <a:rPr lang="en-US" b="1" dirty="0" smtClean="0">
                <a:solidFill>
                  <a:srgbClr val="FFFF00"/>
                </a:solidFill>
              </a:rPr>
            </a:br>
            <a:r>
              <a:rPr lang="en-US" b="1" dirty="0" smtClean="0">
                <a:solidFill>
                  <a:srgbClr val="FFFF00"/>
                </a:solidFill>
              </a:rPr>
              <a:t>Indications</a:t>
            </a:r>
            <a:br>
              <a:rPr lang="en-US" b="1" dirty="0" smtClean="0">
                <a:solidFill>
                  <a:srgbClr val="FFFF00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486400"/>
          </a:xfrm>
        </p:spPr>
        <p:txBody>
          <a:bodyPr>
            <a:norm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bg1"/>
                </a:solidFill>
              </a:rPr>
              <a:t>Managing ruptured pulmonary artery venous malformation.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IN" sz="2800" dirty="0" smtClean="0">
                <a:solidFill>
                  <a:schemeClr val="bg1"/>
                </a:solidFill>
              </a:rPr>
              <a:t>To Stabilize patients before surgical resection or medical treatment.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IN" sz="2800" dirty="0" smtClean="0">
                <a:solidFill>
                  <a:schemeClr val="bg1"/>
                </a:solidFill>
              </a:rPr>
              <a:t>As a definitive therapeutic approach in patients:</a:t>
            </a:r>
          </a:p>
          <a:p>
            <a:pPr>
              <a:buNone/>
            </a:pPr>
            <a:r>
              <a:rPr lang="en-IN" sz="2800" dirty="0" smtClean="0">
                <a:solidFill>
                  <a:srgbClr val="00FFFF"/>
                </a:solidFill>
              </a:rPr>
              <a:t>        -Who refuse surgery</a:t>
            </a:r>
          </a:p>
          <a:p>
            <a:pPr>
              <a:buNone/>
            </a:pPr>
            <a:r>
              <a:rPr lang="en-IN" sz="2800" dirty="0" smtClean="0">
                <a:solidFill>
                  <a:srgbClr val="00FFFF"/>
                </a:solidFill>
              </a:rPr>
              <a:t>        -Who are not candidates for surgery</a:t>
            </a:r>
          </a:p>
          <a:p>
            <a:pPr>
              <a:buNone/>
            </a:pPr>
            <a:r>
              <a:rPr lang="en-IN" sz="2800" dirty="0" smtClean="0">
                <a:solidFill>
                  <a:srgbClr val="00FFFF"/>
                </a:solidFill>
              </a:rPr>
              <a:t>        -Where surgery is contraindicated</a:t>
            </a:r>
          </a:p>
          <a:p>
            <a:endParaRPr lang="en-IN" dirty="0" smtClean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09600" y="2057400"/>
            <a:ext cx="7696200" cy="923330"/>
          </a:xfrm>
          <a:prstGeom prst="rect">
            <a:avLst/>
          </a:prstGeom>
          <a:solidFill>
            <a:srgbClr val="000099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b="1" i="1" dirty="0" smtClean="0">
                <a:solidFill>
                  <a:srgbClr val="00FF00"/>
                </a:solidFill>
              </a:rPr>
              <a:t>Bronchial artery </a:t>
            </a:r>
            <a:r>
              <a:rPr lang="en-US" b="1" i="1" dirty="0" err="1" smtClean="0">
                <a:solidFill>
                  <a:srgbClr val="00FF00"/>
                </a:solidFill>
              </a:rPr>
              <a:t>embolization</a:t>
            </a:r>
            <a:r>
              <a:rPr lang="en-US" b="1" i="1" dirty="0" smtClean="0">
                <a:solidFill>
                  <a:srgbClr val="00FF00"/>
                </a:solidFill>
              </a:rPr>
              <a:t>: Managing ruptured pulmonary artery venous malformation e A case report </a:t>
            </a:r>
            <a:r>
              <a:rPr lang="en-US" b="1" i="1" dirty="0" err="1" smtClean="0">
                <a:solidFill>
                  <a:srgbClr val="00FF00"/>
                </a:solidFill>
              </a:rPr>
              <a:t>Dharitri</a:t>
            </a:r>
            <a:r>
              <a:rPr lang="en-US" b="1" i="1" dirty="0" smtClean="0">
                <a:solidFill>
                  <a:srgbClr val="00FF00"/>
                </a:solidFill>
              </a:rPr>
              <a:t> </a:t>
            </a:r>
            <a:r>
              <a:rPr lang="en-US" b="1" i="1" dirty="0" err="1" smtClean="0">
                <a:solidFill>
                  <a:srgbClr val="00FF00"/>
                </a:solidFill>
              </a:rPr>
              <a:t>Goswami</a:t>
            </a:r>
            <a:r>
              <a:rPr lang="en-US" b="1" i="1" dirty="0" smtClean="0">
                <a:solidFill>
                  <a:srgbClr val="00FF00"/>
                </a:solidFill>
              </a:rPr>
              <a:t> a,*, </a:t>
            </a:r>
            <a:r>
              <a:rPr lang="en-US" b="1" i="1" dirty="0" err="1" smtClean="0">
                <a:solidFill>
                  <a:srgbClr val="00FF00"/>
                </a:solidFill>
              </a:rPr>
              <a:t>Shantanu</a:t>
            </a:r>
            <a:r>
              <a:rPr lang="en-US" b="1" i="1" dirty="0" smtClean="0">
                <a:solidFill>
                  <a:srgbClr val="00FF00"/>
                </a:solidFill>
              </a:rPr>
              <a:t> Das b,1, Ashok </a:t>
            </a:r>
            <a:r>
              <a:rPr lang="en-US" b="1" i="1" dirty="0" err="1" smtClean="0">
                <a:solidFill>
                  <a:srgbClr val="00FF00"/>
                </a:solidFill>
              </a:rPr>
              <a:t>Parida</a:t>
            </a:r>
            <a:r>
              <a:rPr lang="en-US" b="1" i="1" dirty="0" smtClean="0">
                <a:solidFill>
                  <a:srgbClr val="00FF00"/>
                </a:solidFill>
              </a:rPr>
              <a:t> c,2, Joy </a:t>
            </a:r>
            <a:r>
              <a:rPr lang="en-US" b="1" i="1" dirty="0" err="1" smtClean="0">
                <a:solidFill>
                  <a:srgbClr val="00FF00"/>
                </a:solidFill>
              </a:rPr>
              <a:t>Sanyal</a:t>
            </a:r>
            <a:r>
              <a:rPr lang="en-US" b="1" i="1" dirty="0" smtClean="0">
                <a:solidFill>
                  <a:srgbClr val="00FF00"/>
                </a:solidFill>
              </a:rPr>
              <a:t> c,3. </a:t>
            </a:r>
            <a:r>
              <a:rPr lang="it-IT" b="1" i="1" dirty="0" smtClean="0">
                <a:solidFill>
                  <a:srgbClr val="00FF00"/>
                </a:solidFill>
              </a:rPr>
              <a:t>Respiratory Medicine CME 4 (2011) 160e163</a:t>
            </a:r>
            <a:endParaRPr lang="en-US" b="1" i="1" dirty="0">
              <a:solidFill>
                <a:srgbClr val="00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6096001"/>
            <a:ext cx="7696200" cy="677108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 smtClean="0">
                <a:solidFill>
                  <a:srgbClr val="00FF00"/>
                </a:solidFill>
              </a:rPr>
              <a:t>poor lung function, bilateral pulmonary disease, co morbidities</a:t>
            </a:r>
            <a:r>
              <a:rPr lang="en-IN" b="1" dirty="0" smtClean="0">
                <a:solidFill>
                  <a:srgbClr val="00FF00"/>
                </a:solidFill>
              </a:rPr>
              <a:t>.</a:t>
            </a:r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53200" cy="792162"/>
          </a:xfrm>
          <a:solidFill>
            <a:srgbClr val="000099"/>
          </a:solidFill>
          <a:ln>
            <a:solidFill>
              <a:srgbClr val="00FF00"/>
            </a:solidFill>
          </a:ln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FF00"/>
                </a:solidFill>
              </a:rPr>
              <a:t>WHY BAE ??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6553200" cy="5105400"/>
          </a:xfrm>
          <a:solidFill>
            <a:schemeClr val="tx1"/>
          </a:solidFill>
          <a:ln>
            <a:solidFill>
              <a:schemeClr val="bg1"/>
            </a:solidFill>
          </a:ln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IN" b="1" dirty="0" smtClean="0">
                <a:solidFill>
                  <a:srgbClr val="0099FF"/>
                </a:solidFill>
              </a:rPr>
              <a:t>1)Bronchial circulation (90% of cases) </a:t>
            </a:r>
          </a:p>
          <a:p>
            <a:pPr>
              <a:buNone/>
            </a:pPr>
            <a:r>
              <a:rPr lang="en-IN" dirty="0" smtClean="0">
                <a:solidFill>
                  <a:schemeClr val="bg1"/>
                </a:solidFill>
              </a:rPr>
              <a:t>               </a:t>
            </a:r>
            <a:r>
              <a:rPr lang="en-IN" sz="2800" dirty="0" smtClean="0">
                <a:solidFill>
                  <a:schemeClr val="bg1"/>
                </a:solidFill>
              </a:rPr>
              <a:t>- Pulmonary circulation (5%) . </a:t>
            </a:r>
          </a:p>
          <a:p>
            <a:pPr>
              <a:buNone/>
            </a:pPr>
            <a:r>
              <a:rPr lang="en-IN" sz="2800" dirty="0" smtClean="0">
                <a:solidFill>
                  <a:schemeClr val="bg1"/>
                </a:solidFill>
              </a:rPr>
              <a:t>               - Aorta (5%)(</a:t>
            </a:r>
            <a:r>
              <a:rPr lang="en-IN" sz="2800" dirty="0" err="1" smtClean="0">
                <a:solidFill>
                  <a:schemeClr val="bg1"/>
                </a:solidFill>
              </a:rPr>
              <a:t>eg</a:t>
            </a:r>
            <a:r>
              <a:rPr lang="en-IN" sz="2800" dirty="0" smtClean="0">
                <a:solidFill>
                  <a:schemeClr val="bg1"/>
                </a:solidFill>
              </a:rPr>
              <a:t>, </a:t>
            </a:r>
            <a:r>
              <a:rPr lang="en-IN" sz="2800" dirty="0" err="1" smtClean="0">
                <a:solidFill>
                  <a:schemeClr val="bg1"/>
                </a:solidFill>
              </a:rPr>
              <a:t>aorto</a:t>
            </a:r>
            <a:r>
              <a:rPr lang="en-IN" sz="2800" dirty="0" smtClean="0">
                <a:solidFill>
                  <a:schemeClr val="bg1"/>
                </a:solidFill>
              </a:rPr>
              <a:t> bronchial fistula, ruptured aortic aneurysm).</a:t>
            </a:r>
          </a:p>
          <a:p>
            <a:pPr>
              <a:buNone/>
            </a:pPr>
            <a:r>
              <a:rPr lang="en-US" dirty="0" smtClean="0">
                <a:solidFill>
                  <a:srgbClr val="0099FF"/>
                </a:solidFill>
              </a:rPr>
              <a:t>2)</a:t>
            </a:r>
            <a:r>
              <a:rPr lang="en-US" b="1" dirty="0" smtClean="0">
                <a:solidFill>
                  <a:srgbClr val="0099FF"/>
                </a:solidFill>
              </a:rPr>
              <a:t> </a:t>
            </a:r>
            <a:r>
              <a:rPr lang="en-IN" b="1" dirty="0" smtClean="0">
                <a:solidFill>
                  <a:srgbClr val="0099FF"/>
                </a:solidFill>
              </a:rPr>
              <a:t>Surgery</a:t>
            </a:r>
            <a:endParaRPr lang="en-IN" dirty="0" smtClean="0">
              <a:solidFill>
                <a:srgbClr val="0099FF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             - </a:t>
            </a:r>
            <a:r>
              <a:rPr lang="en-IN" sz="2800" dirty="0" smtClean="0">
                <a:solidFill>
                  <a:schemeClr val="bg1"/>
                </a:solidFill>
              </a:rPr>
              <a:t>Mortality  18%  when performed electively, rising to 40% when performed emergently.</a:t>
            </a:r>
          </a:p>
          <a:p>
            <a:pPr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             - </a:t>
            </a:r>
            <a:r>
              <a:rPr lang="en-IN" sz="2800" dirty="0" smtClean="0">
                <a:solidFill>
                  <a:schemeClr val="bg1"/>
                </a:solidFill>
              </a:rPr>
              <a:t>conservative approach , mortality risk of at least 50%.</a:t>
            </a:r>
          </a:p>
          <a:p>
            <a:pPr>
              <a:buNone/>
            </a:pPr>
            <a:r>
              <a:rPr lang="en-US" dirty="0" smtClean="0">
                <a:solidFill>
                  <a:srgbClr val="0099FF"/>
                </a:solidFill>
              </a:rPr>
              <a:t>3) </a:t>
            </a:r>
            <a:r>
              <a:rPr lang="en-IN" b="1" dirty="0" smtClean="0">
                <a:solidFill>
                  <a:srgbClr val="0099FF"/>
                </a:solidFill>
              </a:rPr>
              <a:t>Minimally invasive </a:t>
            </a:r>
          </a:p>
          <a:p>
            <a:pPr>
              <a:buNone/>
            </a:pPr>
            <a:r>
              <a:rPr lang="en-US" b="1" dirty="0" smtClean="0">
                <a:solidFill>
                  <a:schemeClr val="bg1"/>
                </a:solidFill>
              </a:rPr>
              <a:t>             </a:t>
            </a:r>
            <a:r>
              <a:rPr lang="en-US" sz="2800" b="1" dirty="0" smtClean="0">
                <a:solidFill>
                  <a:schemeClr val="bg1"/>
                </a:solidFill>
              </a:rPr>
              <a:t>-  </a:t>
            </a:r>
            <a:r>
              <a:rPr lang="en-IN" sz="2800" dirty="0" smtClean="0">
                <a:solidFill>
                  <a:schemeClr val="bg1"/>
                </a:solidFill>
              </a:rPr>
              <a:t>clinical success - 85% to 100%, </a:t>
            </a:r>
          </a:p>
          <a:p>
            <a:pPr>
              <a:buNone/>
            </a:pPr>
            <a:r>
              <a:rPr lang="en-IN" sz="2800" dirty="0" smtClean="0">
                <a:solidFill>
                  <a:schemeClr val="bg1"/>
                </a:solidFill>
              </a:rPr>
              <a:t>             -  recurrence of </a:t>
            </a:r>
            <a:r>
              <a:rPr lang="en-IN" sz="2800" dirty="0" err="1" smtClean="0">
                <a:solidFill>
                  <a:schemeClr val="bg1"/>
                </a:solidFill>
              </a:rPr>
              <a:t>hemorrhage</a:t>
            </a:r>
            <a:r>
              <a:rPr lang="en-IN" sz="2800" dirty="0" smtClean="0">
                <a:solidFill>
                  <a:schemeClr val="bg1"/>
                </a:solidFill>
              </a:rPr>
              <a:t> – 10%.</a:t>
            </a:r>
            <a:endParaRPr lang="en-IN" sz="2800" b="1" dirty="0" smtClean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29400" cy="715962"/>
          </a:xfrm>
          <a:solidFill>
            <a:srgbClr val="000099"/>
          </a:solidFill>
          <a:ln>
            <a:solidFill>
              <a:srgbClr val="00FFFF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BAE- TECHNIQUE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IN" sz="2800" dirty="0" smtClean="0">
                <a:solidFill>
                  <a:schemeClr val="bg1"/>
                </a:solidFill>
              </a:rPr>
              <a:t>Prior to the procedure, a brief neurological exam is performed to establish a baseline. 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bg1"/>
                </a:solidFill>
              </a:rPr>
              <a:t>Femoral route/Trans-</a:t>
            </a:r>
            <a:r>
              <a:rPr lang="en-US" sz="2800" dirty="0" err="1" smtClean="0">
                <a:solidFill>
                  <a:schemeClr val="bg1"/>
                </a:solidFill>
              </a:rPr>
              <a:t>Axillary</a:t>
            </a:r>
            <a:r>
              <a:rPr lang="en-US" sz="2800" dirty="0" smtClean="0">
                <a:solidFill>
                  <a:schemeClr val="bg1"/>
                </a:solidFill>
              </a:rPr>
              <a:t> route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bg1"/>
                </a:solidFill>
              </a:rPr>
              <a:t>Monitor vitals/spo2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bg1"/>
                </a:solidFill>
              </a:rPr>
              <a:t>Sedation optional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bg1"/>
                </a:solidFill>
              </a:rPr>
              <a:t>Clean groin with antiseptics.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bg1"/>
                </a:solidFill>
              </a:rPr>
              <a:t>Adequate LA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IN" sz="2800" dirty="0" smtClean="0">
                <a:solidFill>
                  <a:schemeClr val="bg1"/>
                </a:solidFill>
              </a:rPr>
              <a:t>A preliminary descending thoracic </a:t>
            </a:r>
            <a:r>
              <a:rPr lang="en-IN" sz="2800" dirty="0" err="1" smtClean="0">
                <a:solidFill>
                  <a:schemeClr val="bg1"/>
                </a:solidFill>
              </a:rPr>
              <a:t>aortogram</a:t>
            </a:r>
            <a:r>
              <a:rPr lang="en-IN" sz="2800" dirty="0" smtClean="0">
                <a:solidFill>
                  <a:schemeClr val="bg1"/>
                </a:solidFill>
              </a:rPr>
              <a:t> (Ionic/non ionic contrast) can be performed as a roadmap to the bronchial arteries.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34200" cy="792162"/>
          </a:xfrm>
          <a:solidFill>
            <a:srgbClr val="000099"/>
          </a:solidFill>
          <a:ln>
            <a:solidFill>
              <a:srgbClr val="00FFFF"/>
            </a:solidFill>
          </a:ln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BAE - TECHNIQUE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458200" cy="4525963"/>
          </a:xfrm>
        </p:spPr>
        <p:txBody>
          <a:bodyPr>
            <a:normAutofit fontScale="85000" lnSpcReduction="20000"/>
          </a:bodyPr>
          <a:lstStyle/>
          <a:p>
            <a:pPr>
              <a:buClr>
                <a:srgbClr val="00FF00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</a:rPr>
              <a:t>Both bronchial arteries and </a:t>
            </a:r>
            <a:r>
              <a:rPr lang="en-US" dirty="0" err="1" smtClean="0">
                <a:solidFill>
                  <a:schemeClr val="bg1"/>
                </a:solidFill>
              </a:rPr>
              <a:t>nonbronchial</a:t>
            </a:r>
            <a:r>
              <a:rPr lang="en-US" dirty="0" smtClean="0">
                <a:solidFill>
                  <a:schemeClr val="bg1"/>
                </a:solidFill>
              </a:rPr>
              <a:t> systemic arteries are </a:t>
            </a:r>
            <a:r>
              <a:rPr lang="en-US" dirty="0" err="1" smtClean="0">
                <a:solidFill>
                  <a:schemeClr val="bg1"/>
                </a:solidFill>
              </a:rPr>
              <a:t>opacified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pPr>
              <a:buClr>
                <a:srgbClr val="00FF00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</a:rPr>
              <a:t> The diagnostic angiographic injections are always selective into the bronchial, intercostals, </a:t>
            </a:r>
            <a:r>
              <a:rPr lang="en-US" dirty="0" err="1" smtClean="0">
                <a:solidFill>
                  <a:schemeClr val="bg1"/>
                </a:solidFill>
              </a:rPr>
              <a:t>subclavian</a:t>
            </a:r>
            <a:r>
              <a:rPr lang="en-US" dirty="0" smtClean="0">
                <a:solidFill>
                  <a:schemeClr val="bg1"/>
                </a:solidFill>
              </a:rPr>
              <a:t>, internal mammary, </a:t>
            </a:r>
            <a:r>
              <a:rPr lang="en-US" dirty="0" err="1" smtClean="0">
                <a:solidFill>
                  <a:schemeClr val="bg1"/>
                </a:solidFill>
              </a:rPr>
              <a:t>intercostobronchial</a:t>
            </a:r>
            <a:r>
              <a:rPr lang="en-US" dirty="0" smtClean="0">
                <a:solidFill>
                  <a:schemeClr val="bg1"/>
                </a:solidFill>
              </a:rPr>
              <a:t>, and inferior </a:t>
            </a:r>
            <a:r>
              <a:rPr lang="en-US" dirty="0" err="1" smtClean="0">
                <a:solidFill>
                  <a:schemeClr val="bg1"/>
                </a:solidFill>
              </a:rPr>
              <a:t>phrenic</a:t>
            </a:r>
            <a:r>
              <a:rPr lang="en-US" dirty="0" smtClean="0">
                <a:solidFill>
                  <a:schemeClr val="bg1"/>
                </a:solidFill>
              </a:rPr>
              <a:t> arteries.</a:t>
            </a:r>
          </a:p>
          <a:p>
            <a:pPr>
              <a:buClr>
                <a:srgbClr val="00FF00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</a:rPr>
              <a:t>Under X-Ray machine guidance (Digital cardiac imaging with digital subtraction facility)</a:t>
            </a:r>
          </a:p>
          <a:p>
            <a:pPr>
              <a:buClr>
                <a:srgbClr val="00FF00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</a:rPr>
              <a:t>Reverse curve catheter – </a:t>
            </a:r>
            <a:r>
              <a:rPr lang="en-US" dirty="0" err="1" smtClean="0">
                <a:solidFill>
                  <a:schemeClr val="bg1"/>
                </a:solidFill>
              </a:rPr>
              <a:t>mikaelsson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simmons</a:t>
            </a:r>
            <a:r>
              <a:rPr lang="en-US" dirty="0" smtClean="0">
                <a:solidFill>
                  <a:schemeClr val="bg1"/>
                </a:solidFill>
              </a:rPr>
              <a:t> 1, shepherd’s hook.</a:t>
            </a:r>
          </a:p>
          <a:p>
            <a:pPr>
              <a:buClr>
                <a:srgbClr val="00FF00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</a:rPr>
              <a:t>Low </a:t>
            </a:r>
            <a:r>
              <a:rPr lang="en-US" dirty="0" err="1" smtClean="0">
                <a:solidFill>
                  <a:schemeClr val="bg1"/>
                </a:solidFill>
              </a:rPr>
              <a:t>arotic</a:t>
            </a:r>
            <a:r>
              <a:rPr lang="en-US" dirty="0" smtClean="0">
                <a:solidFill>
                  <a:schemeClr val="bg1"/>
                </a:solidFill>
              </a:rPr>
              <a:t> arch – forward looking catheters ( cobra or RC ) used.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85800"/>
          </a:xfrm>
          <a:solidFill>
            <a:srgbClr val="000099"/>
          </a:solidFill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Angiographic signs of </a:t>
            </a:r>
            <a:r>
              <a:rPr lang="en-US" sz="3200" b="1" dirty="0" err="1" smtClean="0">
                <a:solidFill>
                  <a:srgbClr val="FFFF00"/>
                </a:solidFill>
              </a:rPr>
              <a:t>haemoptysis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6019800"/>
            <a:ext cx="8382000" cy="609600"/>
          </a:xfrm>
          <a:solidFill>
            <a:schemeClr val="tx1"/>
          </a:solidFill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b="1" i="1" dirty="0" smtClean="0">
                <a:solidFill>
                  <a:srgbClr val="00FF00"/>
                </a:solidFill>
              </a:rPr>
              <a:t>ISRN Vascular Medicine </a:t>
            </a:r>
            <a:r>
              <a:rPr lang="fr-FR" b="1" i="1" dirty="0" smtClean="0">
                <a:solidFill>
                  <a:srgbClr val="00FF00"/>
                </a:solidFill>
              </a:rPr>
              <a:t>Volume 2013, Article ID 263259, 7 pages</a:t>
            </a:r>
            <a:endParaRPr lang="en-US" b="1" i="1" dirty="0" smtClean="0">
              <a:solidFill>
                <a:srgbClr val="00FF00"/>
              </a:solidFill>
            </a:endParaRPr>
          </a:p>
          <a:p>
            <a:pPr>
              <a:buNone/>
            </a:pPr>
            <a:endParaRPr lang="en-US" dirty="0"/>
          </a:p>
        </p:txBody>
      </p:sp>
      <p:pic>
        <p:nvPicPr>
          <p:cNvPr id="3074" name="Picture 2" descr="C:\Users\ser\Desktop\BAE\Capture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90600"/>
            <a:ext cx="9144000" cy="4953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038600" cy="563562"/>
          </a:xfrm>
          <a:solidFill>
            <a:srgbClr val="000099"/>
          </a:solidFill>
          <a:ln>
            <a:solidFill>
              <a:srgbClr val="00FFFF"/>
            </a:solidFill>
          </a:ln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rgbClr val="FFFF00"/>
                </a:solidFill>
              </a:rPr>
              <a:t>BAE - TECHNIQUE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4191000" cy="5638800"/>
          </a:xfrm>
        </p:spPr>
        <p:txBody>
          <a:bodyPr>
            <a:normAutofit fontScale="77500" lnSpcReduction="20000"/>
          </a:bodyPr>
          <a:lstStyle/>
          <a:p>
            <a:pPr>
              <a:buClr>
                <a:srgbClr val="00FF00"/>
              </a:buClr>
              <a:buFont typeface="Wingdings" pitchFamily="2" charset="2"/>
              <a:buChar char="§"/>
            </a:pPr>
            <a:r>
              <a:rPr lang="en-IN" dirty="0" smtClean="0">
                <a:solidFill>
                  <a:schemeClr val="bg1"/>
                </a:solidFill>
              </a:rPr>
              <a:t>The left main stem bronchus serves as a convenient fluoroscopic landmark for the general location of the bronchial arteries</a:t>
            </a:r>
          </a:p>
          <a:p>
            <a:pPr>
              <a:buClr>
                <a:srgbClr val="00FF00"/>
              </a:buClr>
              <a:buFont typeface="Wingdings" pitchFamily="2" charset="2"/>
              <a:buChar char="§"/>
            </a:pPr>
            <a:r>
              <a:rPr lang="en-IN" dirty="0" smtClean="0">
                <a:solidFill>
                  <a:schemeClr val="bg1"/>
                </a:solidFill>
              </a:rPr>
              <a:t> The catheter is directed lateral or </a:t>
            </a:r>
            <a:r>
              <a:rPr lang="en-IN" dirty="0" err="1" smtClean="0">
                <a:solidFill>
                  <a:schemeClr val="bg1"/>
                </a:solidFill>
              </a:rPr>
              <a:t>anterolateral</a:t>
            </a:r>
            <a:r>
              <a:rPr lang="en-IN" dirty="0" smtClean="0">
                <a:solidFill>
                  <a:schemeClr val="bg1"/>
                </a:solidFill>
              </a:rPr>
              <a:t> for the right bronchial and more anterior for the left.</a:t>
            </a:r>
          </a:p>
          <a:p>
            <a:pPr>
              <a:buClr>
                <a:srgbClr val="00FF00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</a:rPr>
              <a:t>Bronchial arteries – course of main stem bronchi towards </a:t>
            </a:r>
            <a:r>
              <a:rPr lang="en-US" dirty="0" err="1" smtClean="0">
                <a:solidFill>
                  <a:schemeClr val="bg1"/>
                </a:solidFill>
              </a:rPr>
              <a:t>hila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pPr>
              <a:buClr>
                <a:srgbClr val="00FF00"/>
              </a:buClr>
              <a:buFont typeface="Wingdings" pitchFamily="2" charset="2"/>
              <a:buChar char="§"/>
            </a:pPr>
            <a:r>
              <a:rPr lang="en-US" dirty="0" err="1" smtClean="0">
                <a:solidFill>
                  <a:schemeClr val="bg1"/>
                </a:solidFill>
              </a:rPr>
              <a:t>Intercostal</a:t>
            </a:r>
            <a:r>
              <a:rPr lang="en-US" dirty="0" smtClean="0">
                <a:solidFill>
                  <a:schemeClr val="bg1"/>
                </a:solidFill>
              </a:rPr>
              <a:t> arteries – initial cephalic course , then laterally along undersurface of rib</a:t>
            </a:r>
            <a:endParaRPr lang="en-IN" dirty="0" smtClean="0">
              <a:solidFill>
                <a:schemeClr val="bg1"/>
              </a:solidFill>
            </a:endParaRPr>
          </a:p>
          <a:p>
            <a:endParaRPr lang="en-US" dirty="0"/>
          </a:p>
        </p:txBody>
      </p:sp>
      <p:pic>
        <p:nvPicPr>
          <p:cNvPr id="4" name="Content Placeholder 3" descr="rt.jpg"/>
          <p:cNvPicPr>
            <a:picLocks noChangeAspect="1"/>
          </p:cNvPicPr>
          <p:nvPr/>
        </p:nvPicPr>
        <p:blipFill>
          <a:blip r:embed="rId2"/>
          <a:srcRect t="17257" b="17257"/>
          <a:stretch>
            <a:fillRect/>
          </a:stretch>
        </p:blipFill>
        <p:spPr>
          <a:xfrm>
            <a:off x="4724400" y="228600"/>
            <a:ext cx="3810000" cy="3326890"/>
          </a:xfrm>
          <a:prstGeom prst="rect">
            <a:avLst/>
          </a:prstGeom>
        </p:spPr>
      </p:pic>
      <p:pic>
        <p:nvPicPr>
          <p:cNvPr id="5" name="Content Placeholder 4" descr="Lungs_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3733800"/>
            <a:ext cx="3896399" cy="292306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BAE - TECHNIQUE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447800"/>
            <a:ext cx="7315200" cy="4678363"/>
          </a:xfrm>
        </p:spPr>
        <p:txBody>
          <a:bodyPr>
            <a:norm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bg1"/>
                </a:solidFill>
              </a:rPr>
              <a:t>The </a:t>
            </a:r>
            <a:r>
              <a:rPr lang="en-US" sz="2800" dirty="0" err="1" smtClean="0">
                <a:solidFill>
                  <a:schemeClr val="bg1"/>
                </a:solidFill>
              </a:rPr>
              <a:t>embolization</a:t>
            </a:r>
            <a:r>
              <a:rPr lang="en-US" sz="2800" dirty="0" smtClean="0">
                <a:solidFill>
                  <a:schemeClr val="bg1"/>
                </a:solidFill>
              </a:rPr>
              <a:t> materials commonly used are  non-absorbable particles of </a:t>
            </a:r>
            <a:r>
              <a:rPr lang="en-US" sz="2800" dirty="0" smtClean="0">
                <a:solidFill>
                  <a:srgbClr val="00FF00"/>
                </a:solidFill>
              </a:rPr>
              <a:t>polyvinyl alcohol (PVA) </a:t>
            </a:r>
            <a:r>
              <a:rPr lang="en-US" sz="2800" dirty="0" smtClean="0">
                <a:solidFill>
                  <a:schemeClr val="bg1"/>
                </a:solidFill>
              </a:rPr>
              <a:t>(</a:t>
            </a:r>
            <a:r>
              <a:rPr lang="en-US" sz="2800" dirty="0" err="1" smtClean="0">
                <a:solidFill>
                  <a:schemeClr val="bg1"/>
                </a:solidFill>
              </a:rPr>
              <a:t>Ivalon</a:t>
            </a:r>
            <a:r>
              <a:rPr lang="en-US" sz="2800" dirty="0" smtClean="0">
                <a:solidFill>
                  <a:schemeClr val="bg1"/>
                </a:solidFill>
              </a:rPr>
              <a:t>; </a:t>
            </a:r>
            <a:r>
              <a:rPr lang="en-US" sz="2800" dirty="0" err="1" smtClean="0">
                <a:solidFill>
                  <a:schemeClr val="bg1"/>
                </a:solidFill>
              </a:rPr>
              <a:t>Nycomed</a:t>
            </a:r>
            <a:r>
              <a:rPr lang="en-US" sz="2800" dirty="0" smtClean="0">
                <a:solidFill>
                  <a:schemeClr val="bg1"/>
                </a:solidFill>
              </a:rPr>
              <a:t> SA; Paris, France), 355–500 𝜇m in size (some larger vessels required particles as large as 2 mm), and </a:t>
            </a:r>
            <a:r>
              <a:rPr lang="en-US" sz="2800" dirty="0" smtClean="0">
                <a:solidFill>
                  <a:srgbClr val="00FF00"/>
                </a:solidFill>
              </a:rPr>
              <a:t>fibred platinum coils </a:t>
            </a:r>
            <a:r>
              <a:rPr lang="en-US" sz="2800" dirty="0" smtClean="0">
                <a:solidFill>
                  <a:schemeClr val="bg1"/>
                </a:solidFill>
              </a:rPr>
              <a:t>of 2 and 3mm in size (</a:t>
            </a:r>
            <a:r>
              <a:rPr lang="en-US" sz="2800" dirty="0" err="1" smtClean="0">
                <a:solidFill>
                  <a:schemeClr val="bg1"/>
                </a:solidFill>
              </a:rPr>
              <a:t>MicroNester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Embolization</a:t>
            </a:r>
            <a:r>
              <a:rPr lang="en-US" sz="2800" dirty="0" smtClean="0">
                <a:solidFill>
                  <a:schemeClr val="bg1"/>
                </a:solidFill>
              </a:rPr>
              <a:t> Coils; Cook, </a:t>
            </a:r>
            <a:r>
              <a:rPr lang="en-US" sz="2800" dirty="0" err="1" smtClean="0">
                <a:solidFill>
                  <a:schemeClr val="bg1"/>
                </a:solidFill>
              </a:rPr>
              <a:t>Bjaeverskov</a:t>
            </a:r>
            <a:r>
              <a:rPr lang="en-US" sz="2800" dirty="0" smtClean="0">
                <a:solidFill>
                  <a:schemeClr val="bg1"/>
                </a:solidFill>
              </a:rPr>
              <a:t>, Denmark).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953000" cy="792162"/>
          </a:xfrm>
          <a:solidFill>
            <a:srgbClr val="0000CC"/>
          </a:solidFill>
          <a:ln>
            <a:solidFill>
              <a:schemeClr val="bg1"/>
            </a:solidFill>
          </a:ln>
        </p:spPr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  <a:latin typeface="+mn-lt"/>
              </a:rPr>
              <a:t>Catheters</a:t>
            </a:r>
            <a:r>
              <a:rPr lang="en-US" dirty="0" smtClean="0">
                <a:solidFill>
                  <a:srgbClr val="FFFF00"/>
                </a:solidFill>
                <a:latin typeface="+mn-lt"/>
              </a:rPr>
              <a:t>:</a:t>
            </a:r>
            <a:endParaRPr lang="en-US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solidFill>
            <a:srgbClr val="0000CC"/>
          </a:solidFill>
          <a:ln>
            <a:solidFill>
              <a:schemeClr val="bg1"/>
            </a:solidFill>
          </a:ln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 Reverse-curved catheters (</a:t>
            </a:r>
            <a:r>
              <a:rPr lang="en-US" dirty="0" err="1" smtClean="0">
                <a:solidFill>
                  <a:schemeClr val="bg1"/>
                </a:solidFill>
              </a:rPr>
              <a:t>Mikaelson</a:t>
            </a:r>
            <a:r>
              <a:rPr lang="en-US" dirty="0" smtClean="0">
                <a:solidFill>
                  <a:schemeClr val="bg1"/>
                </a:solidFill>
              </a:rPr>
              <a:t>, Simmons I, SOS Omni)  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 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   Forward-looking catheters (Cobra, HIH,RC) 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 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    Sizes: 4, 5, or 5.5 Fr  are routinely used.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5334001"/>
            <a:ext cx="4038600" cy="457200"/>
          </a:xfrm>
          <a:solidFill>
            <a:schemeClr val="tx1"/>
          </a:solidFill>
          <a:ln>
            <a:solidFill>
              <a:schemeClr val="bg1"/>
            </a:solidFill>
          </a:ln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n-US" dirty="0" err="1" smtClean="0">
                <a:solidFill>
                  <a:srgbClr val="00FF00"/>
                </a:solidFill>
              </a:rPr>
              <a:t>Mikaelson</a:t>
            </a:r>
            <a:r>
              <a:rPr lang="en-US" dirty="0" smtClean="0">
                <a:solidFill>
                  <a:srgbClr val="00FF00"/>
                </a:solidFill>
              </a:rPr>
              <a:t> catheter</a:t>
            </a:r>
            <a:endParaRPr lang="en-IN" dirty="0" smtClean="0">
              <a:solidFill>
                <a:srgbClr val="00FF00"/>
              </a:solidFill>
            </a:endParaRPr>
          </a:p>
          <a:p>
            <a:endParaRPr lang="en-US" dirty="0"/>
          </a:p>
        </p:txBody>
      </p:sp>
      <p:pic>
        <p:nvPicPr>
          <p:cNvPr id="5" name="Picture 3" descr="C:\Users\Dr.RAJU\Pictures\Mikaelsson cathet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1371600"/>
            <a:ext cx="3276600" cy="37465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1676400"/>
            <a:ext cx="3048000" cy="609600"/>
          </a:xfrm>
          <a:solidFill>
            <a:srgbClr val="0000CC"/>
          </a:solidFill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contents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2667000"/>
            <a:ext cx="6934200" cy="3459163"/>
          </a:xfrm>
        </p:spPr>
        <p:txBody>
          <a:bodyPr/>
          <a:lstStyle/>
          <a:p>
            <a:pPr>
              <a:buClr>
                <a:srgbClr val="00FF00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</a:rPr>
              <a:t>Bronchial circulation</a:t>
            </a:r>
          </a:p>
          <a:p>
            <a:pPr>
              <a:buClr>
                <a:srgbClr val="00FF00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</a:rPr>
              <a:t>Bronchial Artery </a:t>
            </a:r>
            <a:r>
              <a:rPr lang="en-US" dirty="0" err="1" smtClean="0">
                <a:solidFill>
                  <a:schemeClr val="bg1"/>
                </a:solidFill>
              </a:rPr>
              <a:t>Embolization</a:t>
            </a:r>
            <a:r>
              <a:rPr lang="en-US" dirty="0" smtClean="0">
                <a:solidFill>
                  <a:schemeClr val="bg1"/>
                </a:solidFill>
              </a:rPr>
              <a:t> (BAE)</a:t>
            </a:r>
          </a:p>
          <a:p>
            <a:pPr>
              <a:buClr>
                <a:srgbClr val="00FF00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</a:rPr>
              <a:t>Indications</a:t>
            </a:r>
          </a:p>
          <a:p>
            <a:pPr>
              <a:buClr>
                <a:srgbClr val="00FF00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</a:rPr>
              <a:t>Procedure</a:t>
            </a:r>
          </a:p>
          <a:p>
            <a:pPr>
              <a:buClr>
                <a:srgbClr val="00FF00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</a:rPr>
              <a:t>Complications</a:t>
            </a:r>
          </a:p>
          <a:p>
            <a:endParaRPr lang="en-US" dirty="0"/>
          </a:p>
        </p:txBody>
      </p:sp>
      <p:pic>
        <p:nvPicPr>
          <p:cNvPr id="2051" name="Picture 3" descr="C:\Users\ser\Desktop\BAE\New folder\math_boy1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3886200"/>
            <a:ext cx="2395538" cy="24384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0099"/>
          </a:solidFill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FF00"/>
                </a:solidFill>
                <a:latin typeface="+mn-lt"/>
              </a:rPr>
              <a:t/>
            </a:r>
            <a:br>
              <a:rPr lang="en-US" b="1" dirty="0" smtClean="0">
                <a:solidFill>
                  <a:srgbClr val="00FF00"/>
                </a:solidFill>
                <a:latin typeface="+mn-lt"/>
              </a:rPr>
            </a:br>
            <a:r>
              <a:rPr lang="en-US" b="1" dirty="0" smtClean="0">
                <a:solidFill>
                  <a:srgbClr val="00FF00"/>
                </a:solidFill>
                <a:latin typeface="+mn-lt"/>
              </a:rPr>
              <a:t>Cobra type: curved catheter </a:t>
            </a:r>
            <a:r>
              <a:rPr lang="en-US" dirty="0" smtClean="0">
                <a:solidFill>
                  <a:srgbClr val="00FF00"/>
                </a:solidFill>
                <a:latin typeface="+mn-lt"/>
              </a:rPr>
              <a:t/>
            </a:r>
            <a:br>
              <a:rPr lang="en-US" dirty="0" smtClean="0">
                <a:solidFill>
                  <a:srgbClr val="00FF00"/>
                </a:solidFill>
                <a:latin typeface="+mn-lt"/>
              </a:rPr>
            </a:br>
            <a:endParaRPr lang="en-US" dirty="0">
              <a:solidFill>
                <a:srgbClr val="00FF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</a:rPr>
              <a:t>Most commonly used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err="1" smtClean="0">
                <a:solidFill>
                  <a:schemeClr val="bg1"/>
                </a:solidFill>
              </a:rPr>
              <a:t>Microcatheter</a:t>
            </a:r>
            <a:endParaRPr lang="en-US" dirty="0" smtClean="0">
              <a:solidFill>
                <a:schemeClr val="bg1"/>
              </a:solidFill>
            </a:endParaRP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err="1" smtClean="0">
                <a:solidFill>
                  <a:schemeClr val="bg1"/>
                </a:solidFill>
              </a:rPr>
              <a:t>Superselective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catherization</a:t>
            </a:r>
            <a:endParaRPr lang="en-US" dirty="0" smtClean="0">
              <a:solidFill>
                <a:schemeClr val="bg1"/>
              </a:solidFill>
            </a:endParaRP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</a:rPr>
              <a:t>Less complications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80444"/>
            <a:ext cx="4038600" cy="472756"/>
          </a:xfrm>
        </p:spPr>
        <p:txBody>
          <a:bodyPr>
            <a:normAutofit fontScale="92500" lnSpcReduction="10000"/>
          </a:bodyPr>
          <a:lstStyle/>
          <a:p>
            <a:endParaRPr lang="en-US" dirty="0"/>
          </a:p>
        </p:txBody>
      </p:sp>
      <p:pic>
        <p:nvPicPr>
          <p:cNvPr id="5" name="Picture 2" descr="C:\Users\Dr.RAJU\Pictures\cobra catht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7800" y="1447800"/>
            <a:ext cx="3505200" cy="2133600"/>
          </a:xfrm>
          <a:prstGeom prst="rect">
            <a:avLst/>
          </a:prstGeom>
          <a:noFill/>
        </p:spPr>
      </p:pic>
      <p:pic>
        <p:nvPicPr>
          <p:cNvPr id="6" name="Picture 4" descr="C:\Users\Dr.RAJU\Pictures\2)Forward-looking catheters-cobra.jpg11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3657600"/>
            <a:ext cx="3581400" cy="20574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34200" cy="563562"/>
          </a:xfrm>
          <a:solidFill>
            <a:srgbClr val="0000FF"/>
          </a:solidFill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rgbClr val="FFFF00"/>
                </a:solidFill>
              </a:rPr>
              <a:t>Embolizing</a:t>
            </a:r>
            <a:r>
              <a:rPr lang="en-US" b="1" dirty="0" smtClean="0">
                <a:solidFill>
                  <a:srgbClr val="FFFF00"/>
                </a:solidFill>
              </a:rPr>
              <a:t> materials</a:t>
            </a:r>
            <a:r>
              <a:rPr lang="en-US" dirty="0" smtClean="0">
                <a:solidFill>
                  <a:srgbClr val="FFFF00"/>
                </a:solidFill>
              </a:rPr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5410200" cy="5257800"/>
          </a:xfrm>
          <a:solidFill>
            <a:schemeClr val="tx1"/>
          </a:solidFill>
        </p:spPr>
        <p:txBody>
          <a:bodyPr>
            <a:norm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800" b="1" u="sng" dirty="0" smtClean="0">
                <a:solidFill>
                  <a:srgbClr val="00FFFF"/>
                </a:solidFill>
              </a:rPr>
              <a:t>PVA particles (350-500 </a:t>
            </a:r>
            <a:r>
              <a:rPr lang="en-US" sz="2800" b="1" u="sng" dirty="0" err="1" smtClean="0">
                <a:solidFill>
                  <a:srgbClr val="00FFFF"/>
                </a:solidFill>
              </a:rPr>
              <a:t>mic</a:t>
            </a:r>
            <a:r>
              <a:rPr lang="en-US" sz="2800" b="1" u="sng" dirty="0" smtClean="0">
                <a:solidFill>
                  <a:srgbClr val="00FFFF"/>
                </a:solidFill>
              </a:rPr>
              <a:t>)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bg1"/>
                </a:solidFill>
              </a:rPr>
              <a:t>    Most common  &amp; Safe</a:t>
            </a:r>
          </a:p>
          <a:p>
            <a:pPr>
              <a:buClr>
                <a:srgbClr val="FF0000"/>
              </a:buClr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     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800" b="1" u="sng" dirty="0" smtClean="0">
                <a:solidFill>
                  <a:srgbClr val="00FFFF"/>
                </a:solidFill>
              </a:rPr>
              <a:t>Liquid embolic agents 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bg1"/>
                </a:solidFill>
              </a:rPr>
              <a:t>        -ischemic necrosis</a:t>
            </a:r>
          </a:p>
          <a:p>
            <a:pPr>
              <a:buClr>
                <a:srgbClr val="FF0000"/>
              </a:buClr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       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800" b="1" u="sng" dirty="0" smtClean="0">
                <a:solidFill>
                  <a:srgbClr val="00FFFF"/>
                </a:solidFill>
              </a:rPr>
              <a:t>Stainless steel platinum coils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bg1"/>
                </a:solidFill>
              </a:rPr>
              <a:t>          -occlude more proximal vessels.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endParaRPr lang="en-US" sz="5000" dirty="0" smtClean="0">
              <a:solidFill>
                <a:schemeClr val="bg1"/>
              </a:solidFill>
            </a:endParaRP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endParaRPr lang="en-IN" sz="50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ü"/>
            </a:pPr>
            <a:endParaRPr lang="en-IN" dirty="0" smtClean="0"/>
          </a:p>
          <a:p>
            <a:endParaRPr lang="en-US" dirty="0"/>
          </a:p>
        </p:txBody>
      </p:sp>
      <p:pic>
        <p:nvPicPr>
          <p:cNvPr id="2050" name="Picture 2" descr="C:\Users\ser\Desktop\BAE\New folder\New folder\bronchial-embolisation-to-treat-bleeding-caused-by-chronic-pulmonary-aspergillosis-19-72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1752600"/>
            <a:ext cx="3124200" cy="43434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  <a:solidFill>
            <a:srgbClr val="0000CC"/>
          </a:solidFill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FFFF00"/>
                </a:solidFill>
              </a:rPr>
              <a:t>Embolization</a:t>
            </a:r>
            <a:r>
              <a:rPr lang="en-US" dirty="0" smtClean="0">
                <a:solidFill>
                  <a:srgbClr val="FFFF00"/>
                </a:solidFill>
              </a:rPr>
              <a:t> coils: Platinum </a:t>
            </a:r>
            <a:r>
              <a:rPr lang="en-US" dirty="0" err="1" smtClean="0">
                <a:solidFill>
                  <a:srgbClr val="FFFF00"/>
                </a:solidFill>
              </a:rPr>
              <a:t>Microcoils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ser\Desktop\BAE\Capture2.JPG"/>
          <p:cNvPicPr>
            <a:picLocks noChangeAspect="1" noChangeArrowheads="1"/>
          </p:cNvPicPr>
          <p:nvPr/>
        </p:nvPicPr>
        <p:blipFill>
          <a:blip r:embed="rId3"/>
          <a:srcRect t="24673" r="-935"/>
          <a:stretch>
            <a:fillRect/>
          </a:stretch>
        </p:blipFill>
        <p:spPr bwMode="auto">
          <a:xfrm>
            <a:off x="533400" y="1524000"/>
            <a:ext cx="8305800" cy="499586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876800" cy="792162"/>
          </a:xfrm>
          <a:solidFill>
            <a:srgbClr val="0000CC"/>
          </a:solidFill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rgbClr val="FFFF00"/>
                </a:solidFill>
              </a:rPr>
              <a:t>Embolizing</a:t>
            </a:r>
            <a:r>
              <a:rPr lang="en-US" b="1" dirty="0" smtClean="0">
                <a:solidFill>
                  <a:srgbClr val="FFFF00"/>
                </a:solidFill>
              </a:rPr>
              <a:t> materials</a:t>
            </a:r>
            <a:r>
              <a:rPr lang="en-US" dirty="0" smtClean="0">
                <a:solidFill>
                  <a:srgbClr val="FFFF00"/>
                </a:solidFill>
              </a:rPr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315200" cy="4525963"/>
          </a:xfrm>
          <a:solidFill>
            <a:schemeClr val="tx1"/>
          </a:solidFill>
        </p:spPr>
        <p:txBody>
          <a:bodyPr>
            <a:norm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800" b="1" u="sng" dirty="0" smtClean="0">
                <a:solidFill>
                  <a:srgbClr val="00FF00"/>
                </a:solidFill>
              </a:rPr>
              <a:t>Particles &gt; 200 to 250 </a:t>
            </a:r>
            <a:r>
              <a:rPr lang="en-US" sz="2800" b="1" u="sng" dirty="0" err="1" smtClean="0">
                <a:solidFill>
                  <a:srgbClr val="00FF00"/>
                </a:solidFill>
              </a:rPr>
              <a:t>micr.m</a:t>
            </a:r>
            <a:r>
              <a:rPr lang="en-US" sz="2800" b="1" u="sng" dirty="0" smtClean="0">
                <a:solidFill>
                  <a:srgbClr val="00FF00"/>
                </a:solidFill>
              </a:rPr>
              <a:t> should be used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bg1"/>
                </a:solidFill>
              </a:rPr>
              <a:t>No </a:t>
            </a:r>
            <a:r>
              <a:rPr lang="en-US" sz="2800" dirty="0" err="1" smtClean="0">
                <a:solidFill>
                  <a:schemeClr val="bg1"/>
                </a:solidFill>
              </a:rPr>
              <a:t>ischaemia</a:t>
            </a:r>
            <a:r>
              <a:rPr lang="en-US" sz="2800" dirty="0" smtClean="0">
                <a:solidFill>
                  <a:schemeClr val="bg1"/>
                </a:solidFill>
              </a:rPr>
              <a:t> and no neurologic damage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endParaRPr lang="en-US" sz="2800" dirty="0" smtClean="0">
              <a:solidFill>
                <a:schemeClr val="bg1"/>
              </a:solidFill>
            </a:endParaRP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smtClean="0">
                <a:solidFill>
                  <a:srgbClr val="00FFFF"/>
                </a:solidFill>
              </a:rPr>
              <a:t>Isobutyl-2 </a:t>
            </a:r>
            <a:r>
              <a:rPr lang="en-US" sz="2800" b="1" dirty="0" err="1" smtClean="0">
                <a:solidFill>
                  <a:srgbClr val="00FFFF"/>
                </a:solidFill>
              </a:rPr>
              <a:t>cyanoacrolate</a:t>
            </a:r>
            <a:r>
              <a:rPr lang="en-US" sz="2800" b="1" dirty="0" smtClean="0">
                <a:solidFill>
                  <a:srgbClr val="00FFFF"/>
                </a:solidFill>
              </a:rPr>
              <a:t>, Absolute alcohol </a:t>
            </a:r>
          </a:p>
          <a:p>
            <a:pPr>
              <a:buClr>
                <a:srgbClr val="FF0000"/>
              </a:buClr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            </a:t>
            </a:r>
            <a:r>
              <a:rPr lang="en-IN" sz="2800" dirty="0" smtClean="0">
                <a:solidFill>
                  <a:schemeClr val="bg1"/>
                </a:solidFill>
              </a:rPr>
              <a:t>Used in pulmonary artery aneurysms</a:t>
            </a:r>
          </a:p>
          <a:p>
            <a:pPr>
              <a:buClr>
                <a:srgbClr val="FF0000"/>
              </a:buClr>
              <a:buNone/>
            </a:pPr>
            <a:r>
              <a:rPr lang="en-IN" sz="2800" dirty="0" smtClean="0">
                <a:solidFill>
                  <a:schemeClr val="bg1"/>
                </a:solidFill>
              </a:rPr>
              <a:t>            </a:t>
            </a:r>
            <a:r>
              <a:rPr lang="en-US" sz="2800" dirty="0" smtClean="0">
                <a:solidFill>
                  <a:schemeClr val="bg1"/>
                </a:solidFill>
              </a:rPr>
              <a:t>to avoid tissue ischemia and neurologic   damage</a:t>
            </a:r>
            <a:endParaRPr lang="en-U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715000" cy="868362"/>
          </a:xfrm>
          <a:solidFill>
            <a:srgbClr val="0000CC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en-US" sz="4000" b="1" dirty="0" err="1" smtClean="0">
                <a:solidFill>
                  <a:srgbClr val="FFFF00"/>
                </a:solidFill>
              </a:rPr>
              <a:t>Embolizing</a:t>
            </a:r>
            <a:r>
              <a:rPr lang="en-US" sz="4000" b="1" dirty="0" smtClean="0">
                <a:solidFill>
                  <a:srgbClr val="FFFF00"/>
                </a:solidFill>
              </a:rPr>
              <a:t> materials</a:t>
            </a:r>
            <a:r>
              <a:rPr lang="en-US" sz="4000" dirty="0" smtClean="0">
                <a:solidFill>
                  <a:srgbClr val="FFFF00"/>
                </a:solidFill>
              </a:rPr>
              <a:t>: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315200" cy="4525963"/>
          </a:xfrm>
          <a:solidFill>
            <a:schemeClr val="tx1"/>
          </a:solidFill>
        </p:spPr>
        <p:txBody>
          <a:bodyPr>
            <a:normAutofit fontScale="92500" lnSpcReduction="10000"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rgbClr val="00FF00"/>
                </a:solidFill>
              </a:rPr>
              <a:t>Distal </a:t>
            </a:r>
            <a:r>
              <a:rPr lang="en-US" dirty="0" err="1" smtClean="0">
                <a:solidFill>
                  <a:srgbClr val="00FF00"/>
                </a:solidFill>
              </a:rPr>
              <a:t>embolization</a:t>
            </a:r>
            <a:r>
              <a:rPr lang="en-US" dirty="0" smtClean="0">
                <a:solidFill>
                  <a:srgbClr val="00FF00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:  ideal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</a:rPr>
              <a:t>    </a:t>
            </a:r>
            <a:r>
              <a:rPr lang="en-US" dirty="0" smtClean="0">
                <a:solidFill>
                  <a:srgbClr val="00FFFF"/>
                </a:solidFill>
              </a:rPr>
              <a:t>Proximal occlusion: </a:t>
            </a:r>
            <a:r>
              <a:rPr lang="en-US" dirty="0" smtClean="0">
                <a:solidFill>
                  <a:schemeClr val="bg1"/>
                </a:solidFill>
              </a:rPr>
              <a:t>temporary relief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</a:rPr>
              <a:t>     particles &lt; 200 </a:t>
            </a:r>
            <a:r>
              <a:rPr lang="en-US" dirty="0" err="1" smtClean="0">
                <a:solidFill>
                  <a:schemeClr val="bg1"/>
                </a:solidFill>
              </a:rPr>
              <a:t>micr.m</a:t>
            </a:r>
            <a:r>
              <a:rPr lang="en-US" dirty="0" smtClean="0">
                <a:solidFill>
                  <a:schemeClr val="bg1"/>
                </a:solidFill>
              </a:rPr>
              <a:t> :avoided</a:t>
            </a:r>
          </a:p>
          <a:p>
            <a:pPr>
              <a:buClr>
                <a:srgbClr val="FF0000"/>
              </a:buClr>
              <a:buNone/>
            </a:pPr>
            <a:r>
              <a:rPr lang="en-US" dirty="0" smtClean="0">
                <a:solidFill>
                  <a:schemeClr val="bg1"/>
                </a:solidFill>
              </a:rPr>
              <a:t>                           </a:t>
            </a:r>
          </a:p>
          <a:p>
            <a:pPr>
              <a:buClr>
                <a:srgbClr val="FF0000"/>
              </a:buClr>
              <a:buNone/>
            </a:pPr>
            <a:r>
              <a:rPr lang="en-US" dirty="0" smtClean="0">
                <a:solidFill>
                  <a:schemeClr val="bg1"/>
                </a:solidFill>
              </a:rPr>
              <a:t>                          -Tissue infarction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</a:rPr>
              <a:t>Liquid embolic agents should always be avoided because these cause tissue infarction</a:t>
            </a:r>
            <a:endParaRPr lang="en-IN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dirty="0" smtClean="0">
              <a:solidFill>
                <a:srgbClr val="FF3399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00800" cy="715962"/>
          </a:xfrm>
          <a:solidFill>
            <a:srgbClr val="008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Bronchial Artery </a:t>
            </a:r>
            <a:r>
              <a:rPr lang="en-US" dirty="0" err="1" smtClean="0">
                <a:solidFill>
                  <a:srgbClr val="FFFF00"/>
                </a:solidFill>
              </a:rPr>
              <a:t>Embolization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6400800" cy="5410200"/>
          </a:xfrm>
        </p:spPr>
        <p:txBody>
          <a:bodyPr>
            <a:normAutofit fontScale="70000" lnSpcReduction="20000"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3600" dirty="0" smtClean="0"/>
              <a:t>Success rates : </a:t>
            </a:r>
            <a:r>
              <a:rPr lang="en-US" sz="3600" dirty="0" smtClean="0">
                <a:solidFill>
                  <a:srgbClr val="C00000"/>
                </a:solidFill>
              </a:rPr>
              <a:t>64% to 100%.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endParaRPr lang="en-US" sz="3600" dirty="0" smtClean="0">
              <a:solidFill>
                <a:srgbClr val="C00000"/>
              </a:solidFill>
            </a:endParaRP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3600" dirty="0" smtClean="0"/>
              <a:t> Recurrent non-massive  bleeding :</a:t>
            </a:r>
            <a:r>
              <a:rPr lang="en-US" sz="3600" dirty="0" smtClean="0">
                <a:solidFill>
                  <a:srgbClr val="FF3399"/>
                </a:solidFill>
              </a:rPr>
              <a:t>16–46%</a:t>
            </a:r>
          </a:p>
          <a:p>
            <a:r>
              <a:rPr lang="en-IN" sz="3600" b="1" u="sng" dirty="0" smtClean="0"/>
              <a:t>Recurrence of haemoptysis may be due to: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IN" sz="3600" dirty="0" smtClean="0"/>
              <a:t>Incomplete </a:t>
            </a:r>
            <a:r>
              <a:rPr lang="en-IN" sz="3600" dirty="0" err="1" smtClean="0"/>
              <a:t>embolization</a:t>
            </a:r>
            <a:r>
              <a:rPr lang="en-IN" sz="3600" dirty="0" smtClean="0"/>
              <a:t> of the bronchial    vessels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IN" sz="3600" dirty="0" err="1" smtClean="0"/>
              <a:t>Recannalization</a:t>
            </a:r>
            <a:r>
              <a:rPr lang="en-IN" sz="3600" dirty="0" smtClean="0"/>
              <a:t> of the </a:t>
            </a:r>
            <a:r>
              <a:rPr lang="en-IN" sz="3600" dirty="0" err="1" smtClean="0"/>
              <a:t>embolized</a:t>
            </a:r>
            <a:r>
              <a:rPr lang="en-IN" sz="3600" dirty="0" smtClean="0"/>
              <a:t> arteries.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IN" sz="3600" dirty="0" smtClean="0"/>
              <a:t>Presence of non-bronchial systemic arteries.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IN" sz="3600" dirty="0" smtClean="0"/>
              <a:t>Development of collateral circulation in           response to continuing pulmonary    inflammation.</a:t>
            </a:r>
          </a:p>
          <a:p>
            <a:pPr>
              <a:buClr>
                <a:srgbClr val="FF0000"/>
              </a:buClr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solidFill>
            <a:srgbClr val="008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Bronchial Artery </a:t>
            </a:r>
            <a:r>
              <a:rPr lang="en-US" dirty="0" err="1" smtClean="0">
                <a:solidFill>
                  <a:srgbClr val="FFFF00"/>
                </a:solidFill>
              </a:rPr>
              <a:t>Embolization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800" dirty="0" smtClean="0"/>
              <a:t>Technical failure: </a:t>
            </a:r>
            <a:r>
              <a:rPr lang="en-US" sz="2800" dirty="0" smtClean="0">
                <a:solidFill>
                  <a:srgbClr val="FF3399"/>
                </a:solidFill>
              </a:rPr>
              <a:t>13% </a:t>
            </a:r>
            <a:r>
              <a:rPr lang="en-US" sz="2800" dirty="0" smtClean="0"/>
              <a:t> 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800" dirty="0" smtClean="0"/>
              <a:t>Technical failure is caused by non-bronchial artery collaterals from systemic vessels  such as the </a:t>
            </a:r>
            <a:r>
              <a:rPr lang="en-US" sz="2800" dirty="0" err="1" smtClean="0"/>
              <a:t>phrenic</a:t>
            </a:r>
            <a:r>
              <a:rPr lang="en-US" sz="2800" dirty="0" smtClean="0"/>
              <a:t>, </a:t>
            </a:r>
            <a:r>
              <a:rPr lang="en-US" sz="2800" dirty="0" err="1" smtClean="0"/>
              <a:t>intercostal</a:t>
            </a:r>
            <a:r>
              <a:rPr lang="en-US" sz="2800" dirty="0" smtClean="0"/>
              <a:t>, mammary,(PLEURA) or </a:t>
            </a:r>
            <a:r>
              <a:rPr lang="en-US" sz="2800" dirty="0" err="1" smtClean="0"/>
              <a:t>subclavian</a:t>
            </a:r>
            <a:r>
              <a:rPr lang="en-US" sz="2800" dirty="0" smtClean="0"/>
              <a:t>  Arteries.</a:t>
            </a:r>
            <a:endParaRPr lang="en-IN" sz="2800" dirty="0" smtClean="0"/>
          </a:p>
          <a:p>
            <a:endParaRPr lang="en-U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3000" r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562600" cy="609600"/>
          </a:xfrm>
          <a:solidFill>
            <a:srgbClr val="000099"/>
          </a:solidFill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Complications of BAE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4800600" cy="5715000"/>
          </a:xfrm>
          <a:solidFill>
            <a:srgbClr val="000066"/>
          </a:solidFill>
        </p:spPr>
        <p:txBody>
          <a:bodyPr>
            <a:normAutofit/>
          </a:bodyPr>
          <a:lstStyle/>
          <a:p>
            <a:r>
              <a:rPr lang="en-US" u="sng" dirty="0" err="1" smtClean="0">
                <a:solidFill>
                  <a:srgbClr val="FFFF00"/>
                </a:solidFill>
              </a:rPr>
              <a:t>Transversemyelitis</a:t>
            </a:r>
            <a:endParaRPr lang="en-US" u="sng" dirty="0" smtClean="0">
              <a:solidFill>
                <a:srgbClr val="FFFF00"/>
              </a:solidFill>
            </a:endParaRPr>
          </a:p>
          <a:p>
            <a:pPr marL="0" indent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FF00"/>
              </a:buClr>
              <a:buFont typeface="Wingdings" pitchFamily="2" charset="2"/>
              <a:buChar char="§"/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 The most feared complication due to non target occlusion of  branches. </a:t>
            </a:r>
          </a:p>
          <a:p>
            <a:pPr marL="0" indent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FF00"/>
              </a:buClr>
              <a:buFont typeface="Wingdings" pitchFamily="2" charset="2"/>
              <a:buChar char="§"/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When the anterior  spinal artery is identified as originating from the bronchial artery, </a:t>
            </a:r>
            <a:r>
              <a:rPr lang="en-US" sz="2800" dirty="0" err="1" smtClean="0">
                <a:solidFill>
                  <a:schemeClr val="bg1"/>
                </a:solidFill>
              </a:rPr>
              <a:t>embolisation</a:t>
            </a:r>
            <a:r>
              <a:rPr lang="en-US" sz="2800" dirty="0" smtClean="0">
                <a:solidFill>
                  <a:schemeClr val="bg1"/>
                </a:solidFill>
              </a:rPr>
              <a:t> is often deferred owing to the </a:t>
            </a:r>
            <a:r>
              <a:rPr lang="en-US" sz="2800" dirty="0" smtClean="0">
                <a:solidFill>
                  <a:srgbClr val="FF00FF"/>
                </a:solidFill>
              </a:rPr>
              <a:t>risk of </a:t>
            </a:r>
            <a:r>
              <a:rPr lang="en-US" sz="2800" dirty="0" err="1" smtClean="0">
                <a:solidFill>
                  <a:srgbClr val="FF00FF"/>
                </a:solidFill>
              </a:rPr>
              <a:t>infaction</a:t>
            </a:r>
            <a:r>
              <a:rPr lang="en-US" sz="2800" dirty="0" smtClean="0">
                <a:solidFill>
                  <a:srgbClr val="FF00FF"/>
                </a:solidFill>
              </a:rPr>
              <a:t> and  </a:t>
            </a:r>
            <a:r>
              <a:rPr lang="en-US" sz="2800" dirty="0" err="1" smtClean="0">
                <a:solidFill>
                  <a:srgbClr val="FF00FF"/>
                </a:solidFill>
              </a:rPr>
              <a:t>paraparesis</a:t>
            </a:r>
            <a:r>
              <a:rPr lang="en-US" sz="2800" dirty="0" smtClean="0">
                <a:solidFill>
                  <a:srgbClr val="FF00FF"/>
                </a:solidFill>
              </a:rPr>
              <a:t>.</a:t>
            </a:r>
            <a:r>
              <a:rPr lang="en-IN" sz="2800" dirty="0" smtClean="0">
                <a:solidFill>
                  <a:srgbClr val="FF00FF"/>
                </a:solidFill>
              </a:rPr>
              <a:t> </a:t>
            </a:r>
          </a:p>
          <a:p>
            <a:pPr marL="0" indent="0" eaLnBrk="0" fontAlgn="base" hangingPunct="0">
              <a:spcBef>
                <a:spcPct val="30000"/>
              </a:spcBef>
              <a:spcAft>
                <a:spcPct val="0"/>
              </a:spcAft>
              <a:buFont typeface="Wingdings" pitchFamily="2" charset="2"/>
              <a:buChar char="Ø"/>
              <a:defRPr/>
            </a:pPr>
            <a:endParaRPr lang="en-IN" dirty="0" smtClean="0"/>
          </a:p>
          <a:p>
            <a:pPr marL="0" indent="0" eaLnBrk="0" fontAlgn="base" hangingPunct="0">
              <a:spcBef>
                <a:spcPct val="30000"/>
              </a:spcBef>
              <a:spcAft>
                <a:spcPct val="0"/>
              </a:spcAft>
              <a:buFont typeface="Wingdings" pitchFamily="2" charset="2"/>
              <a:buChar char="Ø"/>
              <a:defRPr/>
            </a:pPr>
            <a:endParaRPr lang="en-IN" dirty="0" smtClean="0"/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 l="13125" t="21000" r="56250" b="6000"/>
          <a:stretch>
            <a:fillRect/>
          </a:stretch>
        </p:blipFill>
        <p:spPr bwMode="auto">
          <a:xfrm>
            <a:off x="5181600" y="1143000"/>
            <a:ext cx="39624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7924800" cy="5029200"/>
          </a:xfrm>
          <a:solidFill>
            <a:srgbClr val="000066"/>
          </a:solidFill>
        </p:spPr>
        <p:txBody>
          <a:bodyPr>
            <a:normAutofit fontScale="92500" lnSpcReduction="10000"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IN" sz="2800" dirty="0" smtClean="0">
                <a:solidFill>
                  <a:schemeClr val="bg1"/>
                </a:solidFill>
              </a:rPr>
              <a:t>The anterior spinal artery is the blood vessel that supplies the anterior portion of the spinal cord. 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IN" sz="2800" dirty="0" smtClean="0">
                <a:solidFill>
                  <a:schemeClr val="bg1"/>
                </a:solidFill>
              </a:rPr>
              <a:t>It arises from branches of the vertebral arteries and is supplied by the anterior segmental </a:t>
            </a:r>
            <a:r>
              <a:rPr lang="en-IN" sz="2800" dirty="0" err="1" smtClean="0">
                <a:solidFill>
                  <a:schemeClr val="bg1"/>
                </a:solidFill>
              </a:rPr>
              <a:t>medullary</a:t>
            </a:r>
            <a:r>
              <a:rPr lang="en-IN" sz="2800" dirty="0" smtClean="0">
                <a:solidFill>
                  <a:schemeClr val="bg1"/>
                </a:solidFill>
              </a:rPr>
              <a:t> arteries, including the artery of </a:t>
            </a:r>
            <a:r>
              <a:rPr lang="en-IN" sz="2800" dirty="0" err="1" smtClean="0">
                <a:solidFill>
                  <a:schemeClr val="bg1"/>
                </a:solidFill>
              </a:rPr>
              <a:t>Adamkiewicz</a:t>
            </a:r>
            <a:r>
              <a:rPr lang="en-IN" sz="2800" dirty="0" smtClean="0">
                <a:solidFill>
                  <a:schemeClr val="bg1"/>
                </a:solidFill>
              </a:rPr>
              <a:t>, and courses along the anterior aspect of the spinal cord.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endParaRPr lang="en-IN" sz="2800" dirty="0" smtClean="0">
              <a:solidFill>
                <a:schemeClr val="bg1"/>
              </a:solidFill>
            </a:endParaRP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IN" sz="2800" dirty="0" smtClean="0">
                <a:solidFill>
                  <a:schemeClr val="bg1"/>
                </a:solidFill>
              </a:rPr>
              <a:t>Disruption of the anterior spinal cord leads to bilateral </a:t>
            </a:r>
            <a:r>
              <a:rPr lang="en-IN" sz="2800" dirty="0" smtClean="0">
                <a:solidFill>
                  <a:srgbClr val="00FF00"/>
                </a:solidFill>
              </a:rPr>
              <a:t>disruption of the </a:t>
            </a:r>
            <a:r>
              <a:rPr lang="en-IN" sz="2800" dirty="0" err="1" smtClean="0">
                <a:solidFill>
                  <a:srgbClr val="00FF00"/>
                </a:solidFill>
              </a:rPr>
              <a:t>corticospinal</a:t>
            </a:r>
            <a:r>
              <a:rPr lang="en-IN" sz="2800" dirty="0" smtClean="0">
                <a:solidFill>
                  <a:srgbClr val="00FF00"/>
                </a:solidFill>
              </a:rPr>
              <a:t> tract</a:t>
            </a:r>
            <a:r>
              <a:rPr lang="en-IN" sz="2800" dirty="0" smtClean="0">
                <a:solidFill>
                  <a:schemeClr val="bg1"/>
                </a:solidFill>
              </a:rPr>
              <a:t>, causing </a:t>
            </a:r>
            <a:r>
              <a:rPr lang="en-IN" sz="2800" dirty="0" smtClean="0">
                <a:solidFill>
                  <a:srgbClr val="00FF00"/>
                </a:solidFill>
              </a:rPr>
              <a:t>motor deficits</a:t>
            </a:r>
            <a:r>
              <a:rPr lang="en-IN" sz="2800" dirty="0" smtClean="0">
                <a:solidFill>
                  <a:schemeClr val="bg1"/>
                </a:solidFill>
              </a:rPr>
              <a:t>, and bilateral disruption of the </a:t>
            </a:r>
            <a:r>
              <a:rPr lang="en-IN" sz="2800" dirty="0" err="1" smtClean="0">
                <a:solidFill>
                  <a:schemeClr val="bg1"/>
                </a:solidFill>
              </a:rPr>
              <a:t>spinothalamic</a:t>
            </a:r>
            <a:r>
              <a:rPr lang="en-IN" sz="2800" dirty="0" smtClean="0">
                <a:solidFill>
                  <a:schemeClr val="bg1"/>
                </a:solidFill>
              </a:rPr>
              <a:t> tract, causing </a:t>
            </a:r>
            <a:r>
              <a:rPr lang="en-IN" sz="2800" dirty="0" smtClean="0">
                <a:solidFill>
                  <a:srgbClr val="00FF00"/>
                </a:solidFill>
              </a:rPr>
              <a:t>sensory deficits </a:t>
            </a:r>
            <a:r>
              <a:rPr lang="en-IN" sz="2800" dirty="0" smtClean="0">
                <a:solidFill>
                  <a:schemeClr val="bg1"/>
                </a:solidFill>
              </a:rPr>
              <a:t>in the form of pain/temperature sense loss</a:t>
            </a:r>
            <a:endParaRPr lang="en-US" sz="2800" dirty="0" smtClean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019800" cy="868362"/>
          </a:xfrm>
          <a:solidFill>
            <a:srgbClr val="000099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Complications of BAE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62800" cy="715962"/>
          </a:xfrm>
          <a:solidFill>
            <a:srgbClr val="000099"/>
          </a:solidFill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Complications of BAE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6019800" cy="5257800"/>
          </a:xfrm>
          <a:solidFill>
            <a:srgbClr val="000066"/>
          </a:solidFill>
          <a:ln>
            <a:solidFill>
              <a:schemeClr val="bg1"/>
            </a:solidFill>
          </a:ln>
        </p:spPr>
        <p:txBody>
          <a:bodyPr>
            <a:normAutofit lnSpcReduction="10000"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IN" sz="2800" dirty="0" smtClean="0">
                <a:solidFill>
                  <a:schemeClr val="bg1"/>
                </a:solidFill>
              </a:rPr>
              <a:t>Chest pain is the most common complication.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IN" sz="2800" dirty="0" err="1" smtClean="0">
                <a:solidFill>
                  <a:schemeClr val="bg1"/>
                </a:solidFill>
              </a:rPr>
              <a:t>Dysphagia</a:t>
            </a:r>
            <a:r>
              <a:rPr lang="en-IN" sz="2800" dirty="0" smtClean="0">
                <a:solidFill>
                  <a:schemeClr val="bg1"/>
                </a:solidFill>
              </a:rPr>
              <a:t> due to </a:t>
            </a:r>
            <a:r>
              <a:rPr lang="en-IN" sz="2800" dirty="0" err="1" smtClean="0">
                <a:solidFill>
                  <a:schemeClr val="bg1"/>
                </a:solidFill>
              </a:rPr>
              <a:t>embolization</a:t>
            </a:r>
            <a:r>
              <a:rPr lang="en-IN" sz="2800" dirty="0" smtClean="0">
                <a:solidFill>
                  <a:schemeClr val="bg1"/>
                </a:solidFill>
              </a:rPr>
              <a:t> of </a:t>
            </a:r>
            <a:r>
              <a:rPr lang="en-IN" sz="2800" dirty="0" err="1" smtClean="0">
                <a:solidFill>
                  <a:schemeClr val="bg1"/>
                </a:solidFill>
              </a:rPr>
              <a:t>esophageal</a:t>
            </a:r>
            <a:r>
              <a:rPr lang="en-IN" sz="2800" dirty="0" smtClean="0">
                <a:solidFill>
                  <a:schemeClr val="bg1"/>
                </a:solidFill>
              </a:rPr>
              <a:t> branches may also be encountered.</a:t>
            </a:r>
          </a:p>
          <a:p>
            <a:r>
              <a:rPr lang="en-IN" sz="2800" dirty="0" smtClean="0">
                <a:solidFill>
                  <a:schemeClr val="bg1"/>
                </a:solidFill>
              </a:rPr>
              <a:t> </a:t>
            </a:r>
            <a:r>
              <a:rPr lang="en-IN" sz="2800" b="1" u="sng" dirty="0" smtClean="0">
                <a:solidFill>
                  <a:srgbClr val="00FF00"/>
                </a:solidFill>
              </a:rPr>
              <a:t>Rare complications</a:t>
            </a:r>
          </a:p>
          <a:p>
            <a:pPr>
              <a:buClr>
                <a:srgbClr val="FFFF00"/>
              </a:buClr>
              <a:buFont typeface="Wingdings" pitchFamily="2" charset="2"/>
              <a:buChar char="§"/>
            </a:pPr>
            <a:r>
              <a:rPr lang="en-IN" sz="2800" dirty="0" smtClean="0">
                <a:solidFill>
                  <a:schemeClr val="bg1"/>
                </a:solidFill>
              </a:rPr>
              <a:t> Aortic and bronchial necrosis</a:t>
            </a:r>
          </a:p>
          <a:p>
            <a:pPr>
              <a:buClr>
                <a:srgbClr val="FFFF00"/>
              </a:buClr>
              <a:buFont typeface="Wingdings" pitchFamily="2" charset="2"/>
              <a:buChar char="§"/>
            </a:pPr>
            <a:r>
              <a:rPr lang="en-IN" sz="2800" dirty="0" err="1" smtClean="0">
                <a:solidFill>
                  <a:schemeClr val="bg1"/>
                </a:solidFill>
              </a:rPr>
              <a:t>Bronchoesophageal</a:t>
            </a:r>
            <a:r>
              <a:rPr lang="en-IN" sz="2800" dirty="0" smtClean="0">
                <a:solidFill>
                  <a:schemeClr val="bg1"/>
                </a:solidFill>
              </a:rPr>
              <a:t> fistula</a:t>
            </a:r>
          </a:p>
          <a:p>
            <a:pPr>
              <a:buClr>
                <a:srgbClr val="FFFF00"/>
              </a:buClr>
              <a:buFont typeface="Wingdings" pitchFamily="2" charset="2"/>
              <a:buChar char="§"/>
            </a:pPr>
            <a:r>
              <a:rPr lang="en-IN" sz="2800" dirty="0" smtClean="0">
                <a:solidFill>
                  <a:schemeClr val="bg1"/>
                </a:solidFill>
              </a:rPr>
              <a:t>Non–target organ </a:t>
            </a:r>
            <a:r>
              <a:rPr lang="en-IN" sz="2800" dirty="0" err="1" smtClean="0">
                <a:solidFill>
                  <a:schemeClr val="bg1"/>
                </a:solidFill>
              </a:rPr>
              <a:t>embolization</a:t>
            </a:r>
            <a:r>
              <a:rPr lang="en-IN" sz="2800" dirty="0" smtClean="0">
                <a:solidFill>
                  <a:schemeClr val="bg1"/>
                </a:solidFill>
              </a:rPr>
              <a:t> (</a:t>
            </a:r>
            <a:r>
              <a:rPr lang="en-IN" sz="2800" dirty="0" err="1" smtClean="0">
                <a:solidFill>
                  <a:schemeClr val="bg1"/>
                </a:solidFill>
              </a:rPr>
              <a:t>eg</a:t>
            </a:r>
            <a:r>
              <a:rPr lang="en-IN" sz="2800" dirty="0" smtClean="0">
                <a:solidFill>
                  <a:schemeClr val="bg1"/>
                </a:solidFill>
              </a:rPr>
              <a:t>, ischemic colitis)</a:t>
            </a:r>
          </a:p>
          <a:p>
            <a:pPr>
              <a:buClr>
                <a:srgbClr val="FFFF00"/>
              </a:buClr>
              <a:buFont typeface="Wingdings" pitchFamily="2" charset="2"/>
              <a:buChar char="§"/>
            </a:pPr>
            <a:r>
              <a:rPr lang="en-IN" sz="2800" dirty="0" smtClean="0">
                <a:solidFill>
                  <a:schemeClr val="bg1"/>
                </a:solidFill>
              </a:rPr>
              <a:t> Pulmonary infarction.</a:t>
            </a:r>
          </a:p>
          <a:p>
            <a:endParaRPr lang="en-US" dirty="0"/>
          </a:p>
        </p:txBody>
      </p:sp>
      <p:pic>
        <p:nvPicPr>
          <p:cNvPr id="4" name="Picture 1" descr="C:\Users\ser\Desktop\BAE\banner-complication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17673" y="3733800"/>
            <a:ext cx="2826327" cy="1828800"/>
          </a:xfrm>
          <a:prstGeom prst="rect">
            <a:avLst/>
          </a:prstGeom>
          <a:noFill/>
        </p:spPr>
      </p:pic>
      <p:pic>
        <p:nvPicPr>
          <p:cNvPr id="15361" name="Picture 1" descr="C:\Users\ser\Desktop\BAE\bored02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05600" y="1981200"/>
            <a:ext cx="1981200" cy="163353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solidFill>
            <a:srgbClr val="000099"/>
          </a:solidFill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Two Circulations in the Lung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334000" cy="4525963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FF00"/>
                </a:solidFill>
              </a:rPr>
              <a:t>Bronchial Circulation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Arises from the aorta.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Part of systemic circulation.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Receives about 2% of left ventricular output.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Pulmonary Circulation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Arises from Right Ventricle.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Receives 100% of blood flow.</a:t>
            </a:r>
          </a:p>
          <a:p>
            <a:endParaRPr lang="en-US" dirty="0"/>
          </a:p>
        </p:txBody>
      </p:sp>
      <p:pic>
        <p:nvPicPr>
          <p:cNvPr id="2050" name="Picture 2" descr="C:\Users\ser\Desktop\BAE\respiratory-physiolog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00" y="2209800"/>
            <a:ext cx="2586507" cy="265841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019800" cy="792162"/>
          </a:xfrm>
          <a:solidFill>
            <a:srgbClr val="0000CC"/>
          </a:solidFill>
          <a:ln>
            <a:solidFill>
              <a:srgbClr val="00FFFF"/>
            </a:solidFill>
          </a:ln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FF00"/>
                </a:solidFill>
              </a:rPr>
              <a:t>CONCLUSION</a:t>
            </a:r>
            <a:endParaRPr lang="en-US" sz="40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486400" cy="4876800"/>
          </a:xfrm>
          <a:solidFill>
            <a:srgbClr val="000099"/>
          </a:solidFill>
          <a:ln>
            <a:solidFill>
              <a:schemeClr val="bg1"/>
            </a:solidFill>
          </a:ln>
        </p:spPr>
        <p:txBody>
          <a:bodyPr>
            <a:normAutofit fontScale="77500" lnSpcReduction="20000"/>
          </a:bodyPr>
          <a:lstStyle/>
          <a:p>
            <a:pPr marL="560070" indent="-514350">
              <a:buClr>
                <a:srgbClr val="00FF00"/>
              </a:buClr>
              <a:buFont typeface="+mj-lt"/>
              <a:buAutoNum type="arabicParenR"/>
            </a:pPr>
            <a:r>
              <a:rPr lang="en-IN" sz="3300" dirty="0" smtClean="0">
                <a:solidFill>
                  <a:schemeClr val="bg1"/>
                </a:solidFill>
              </a:rPr>
              <a:t>The development of bronchial artery </a:t>
            </a:r>
            <a:r>
              <a:rPr lang="en-IN" sz="3300" dirty="0" err="1" smtClean="0">
                <a:solidFill>
                  <a:schemeClr val="bg1"/>
                </a:solidFill>
              </a:rPr>
              <a:t>embolization</a:t>
            </a:r>
            <a:r>
              <a:rPr lang="en-IN" sz="3300" dirty="0" smtClean="0">
                <a:solidFill>
                  <a:schemeClr val="bg1"/>
                </a:solidFill>
              </a:rPr>
              <a:t> techniques has revolutionized the approach to </a:t>
            </a:r>
            <a:r>
              <a:rPr lang="en-IN" sz="3300" dirty="0" err="1" smtClean="0">
                <a:solidFill>
                  <a:schemeClr val="bg1"/>
                </a:solidFill>
              </a:rPr>
              <a:t>hemoptysis</a:t>
            </a:r>
            <a:r>
              <a:rPr lang="en-IN" sz="3300" dirty="0" smtClean="0">
                <a:solidFill>
                  <a:schemeClr val="bg1"/>
                </a:solidFill>
              </a:rPr>
              <a:t> patients. </a:t>
            </a:r>
            <a:endParaRPr lang="en-US" sz="3300" dirty="0" smtClean="0">
              <a:solidFill>
                <a:schemeClr val="bg1"/>
              </a:solidFill>
            </a:endParaRPr>
          </a:p>
          <a:p>
            <a:pPr marL="560070" indent="-514350">
              <a:buClr>
                <a:srgbClr val="00FF00"/>
              </a:buClr>
              <a:buFont typeface="+mj-lt"/>
              <a:buAutoNum type="arabicParenR"/>
            </a:pPr>
            <a:r>
              <a:rPr lang="en-IN" sz="3300" dirty="0" smtClean="0">
                <a:solidFill>
                  <a:schemeClr val="bg1"/>
                </a:solidFill>
              </a:rPr>
              <a:t>Bronchial artery </a:t>
            </a:r>
            <a:r>
              <a:rPr lang="en-IN" sz="3300" dirty="0" err="1" smtClean="0">
                <a:solidFill>
                  <a:schemeClr val="bg1"/>
                </a:solidFill>
              </a:rPr>
              <a:t>embolization</a:t>
            </a:r>
            <a:r>
              <a:rPr lang="en-IN" sz="3300" dirty="0" smtClean="0">
                <a:solidFill>
                  <a:schemeClr val="bg1"/>
                </a:solidFill>
              </a:rPr>
              <a:t> possesses high rates of immediate clinical success coupled with low complication rates. </a:t>
            </a:r>
          </a:p>
          <a:p>
            <a:pPr marL="560070" indent="-514350">
              <a:buClr>
                <a:srgbClr val="00FF00"/>
              </a:buClr>
              <a:buFont typeface="+mj-lt"/>
              <a:buAutoNum type="arabicParenR"/>
            </a:pPr>
            <a:r>
              <a:rPr lang="en-IN" sz="3300" dirty="0" smtClean="0">
                <a:solidFill>
                  <a:schemeClr val="bg1"/>
                </a:solidFill>
              </a:rPr>
              <a:t>When bronchial artery angiography and </a:t>
            </a:r>
            <a:r>
              <a:rPr lang="en-IN" sz="3300" dirty="0" err="1" smtClean="0">
                <a:solidFill>
                  <a:schemeClr val="bg1"/>
                </a:solidFill>
              </a:rPr>
              <a:t>embolization</a:t>
            </a:r>
            <a:r>
              <a:rPr lang="en-IN" sz="3300" dirty="0" smtClean="0">
                <a:solidFill>
                  <a:schemeClr val="bg1"/>
                </a:solidFill>
              </a:rPr>
              <a:t> is performed, consideration must be given to the arterial supply to the </a:t>
            </a:r>
            <a:r>
              <a:rPr lang="en-IN" sz="3300" b="1" dirty="0" smtClean="0">
                <a:solidFill>
                  <a:schemeClr val="bg1"/>
                </a:solidFill>
              </a:rPr>
              <a:t>spine.</a:t>
            </a:r>
            <a:endParaRPr lang="en-IN" sz="3300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098" name="Picture 2" descr="C:\Users\ser\Desktop\BAE\New folder\images (7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72200" y="2667000"/>
            <a:ext cx="2819400" cy="25908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257800" cy="4525963"/>
          </a:xfrm>
          <a:solidFill>
            <a:srgbClr val="000099"/>
          </a:solidFill>
          <a:ln>
            <a:solidFill>
              <a:schemeClr val="bg1"/>
            </a:solidFill>
          </a:ln>
        </p:spPr>
        <p:txBody>
          <a:bodyPr/>
          <a:lstStyle/>
          <a:p>
            <a:pPr>
              <a:buClr>
                <a:srgbClr val="00FF00"/>
              </a:buClr>
              <a:buNone/>
            </a:pPr>
            <a:r>
              <a:rPr lang="en-US" sz="2800" dirty="0" smtClean="0">
                <a:solidFill>
                  <a:srgbClr val="00FF00"/>
                </a:solidFill>
              </a:rPr>
              <a:t>4) </a:t>
            </a:r>
            <a:r>
              <a:rPr lang="en-US" sz="2800" dirty="0" smtClean="0">
                <a:solidFill>
                  <a:schemeClr val="bg1"/>
                </a:solidFill>
              </a:rPr>
              <a:t>Surgery should be considered only in case where </a:t>
            </a:r>
            <a:r>
              <a:rPr lang="en-US" sz="2800" dirty="0" err="1" smtClean="0">
                <a:solidFill>
                  <a:schemeClr val="bg1"/>
                </a:solidFill>
              </a:rPr>
              <a:t>embolisation</a:t>
            </a:r>
            <a:r>
              <a:rPr lang="en-US" sz="2800" dirty="0" smtClean="0">
                <a:solidFill>
                  <a:schemeClr val="bg1"/>
                </a:solidFill>
              </a:rPr>
              <a:t> is not possible due technical difficulty and in case of </a:t>
            </a:r>
            <a:r>
              <a:rPr lang="en-US" sz="2800" dirty="0" err="1" smtClean="0">
                <a:solidFill>
                  <a:schemeClr val="bg1"/>
                </a:solidFill>
              </a:rPr>
              <a:t>embolisation</a:t>
            </a:r>
            <a:r>
              <a:rPr lang="en-US" sz="2800" dirty="0" smtClean="0">
                <a:solidFill>
                  <a:schemeClr val="bg1"/>
                </a:solidFill>
              </a:rPr>
              <a:t> failure. Otherwise bronchial artery </a:t>
            </a:r>
            <a:r>
              <a:rPr lang="en-US" sz="2800" dirty="0" err="1" smtClean="0">
                <a:solidFill>
                  <a:schemeClr val="bg1"/>
                </a:solidFill>
              </a:rPr>
              <a:t>embolisation</a:t>
            </a:r>
            <a:r>
              <a:rPr lang="en-US" sz="2800" dirty="0" smtClean="0">
                <a:solidFill>
                  <a:schemeClr val="bg1"/>
                </a:solidFill>
              </a:rPr>
              <a:t> is considered as the mainstay treatment for </a:t>
            </a:r>
            <a:r>
              <a:rPr lang="en-US" sz="2800" dirty="0" err="1" smtClean="0">
                <a:solidFill>
                  <a:schemeClr val="bg1"/>
                </a:solidFill>
              </a:rPr>
              <a:t>hemoptysis</a:t>
            </a:r>
            <a:r>
              <a:rPr lang="en-US" sz="2800" dirty="0" smtClean="0">
                <a:solidFill>
                  <a:schemeClr val="bg1"/>
                </a:solidFill>
              </a:rPr>
              <a:t>.</a:t>
            </a:r>
            <a:endParaRPr lang="en-IN" sz="2800" dirty="0" smtClean="0">
              <a:solidFill>
                <a:schemeClr val="bg1"/>
              </a:solidFill>
            </a:endParaRPr>
          </a:p>
          <a:p>
            <a:endParaRPr lang="en-US" dirty="0"/>
          </a:p>
        </p:txBody>
      </p:sp>
      <p:pic>
        <p:nvPicPr>
          <p:cNvPr id="5122" name="Picture 2" descr="C:\Users\ser\Desktop\BAE\New folder\end-represents-final-finale-conclusion-showing-finished-4499423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4191000"/>
            <a:ext cx="2794000" cy="2514600"/>
          </a:xfrm>
          <a:prstGeom prst="rect">
            <a:avLst/>
          </a:prstGeom>
          <a:noFill/>
        </p:spPr>
      </p:pic>
      <p:pic>
        <p:nvPicPr>
          <p:cNvPr id="5123" name="Picture 3" descr="C:\Users\ser\Desktop\BAE\New folder\images (8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1524000"/>
            <a:ext cx="2743200" cy="2438400"/>
          </a:xfrm>
          <a:prstGeom prst="rect">
            <a:avLst/>
          </a:prstGeom>
          <a:noFill/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800600" cy="792162"/>
          </a:xfrm>
          <a:solidFill>
            <a:srgbClr val="0000CC"/>
          </a:solidFill>
          <a:ln>
            <a:solidFill>
              <a:srgbClr val="00FFFF"/>
            </a:solidFill>
          </a:ln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FF00"/>
                </a:solidFill>
              </a:rPr>
              <a:t>CONCLUSION</a:t>
            </a:r>
            <a:endParaRPr lang="en-US" sz="4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14400"/>
          </a:xfrm>
          <a:solidFill>
            <a:srgbClr val="000099"/>
          </a:solidFill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rgbClr val="FFFF00"/>
                </a:solidFill>
              </a:rPr>
              <a:t>ANATOMICAL CONSIDERATION-</a:t>
            </a:r>
            <a:br>
              <a:rPr lang="en-US" sz="4000" dirty="0" smtClean="0">
                <a:solidFill>
                  <a:srgbClr val="FFFF00"/>
                </a:solidFill>
              </a:rPr>
            </a:br>
            <a:r>
              <a:rPr lang="en-US" sz="4000" dirty="0" smtClean="0">
                <a:solidFill>
                  <a:srgbClr val="FFFF00"/>
                </a:solidFill>
              </a:rPr>
              <a:t> Bronchial Artery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lnSpcReduction="10000"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IN" sz="2800" dirty="0" smtClean="0">
                <a:solidFill>
                  <a:schemeClr val="bg1"/>
                </a:solidFill>
              </a:rPr>
              <a:t>Variable anatomy in terms of origin, branching pattern, and course.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IN" sz="2800" dirty="0" smtClean="0">
                <a:solidFill>
                  <a:schemeClr val="bg1"/>
                </a:solidFill>
              </a:rPr>
              <a:t>Bronchial arteries usually arise as a pair or as a common trunk, from the </a:t>
            </a:r>
            <a:r>
              <a:rPr lang="en-IN" sz="2800" dirty="0" smtClean="0">
                <a:solidFill>
                  <a:srgbClr val="00FFFF"/>
                </a:solidFill>
              </a:rPr>
              <a:t>descending thoracic aorta below the origin of left </a:t>
            </a:r>
            <a:r>
              <a:rPr lang="en-IN" sz="2800" dirty="0" err="1" smtClean="0">
                <a:solidFill>
                  <a:srgbClr val="00FFFF"/>
                </a:solidFill>
              </a:rPr>
              <a:t>subclavian</a:t>
            </a:r>
            <a:r>
              <a:rPr lang="en-IN" sz="2800" dirty="0" smtClean="0">
                <a:solidFill>
                  <a:srgbClr val="00FFFF"/>
                </a:solidFill>
              </a:rPr>
              <a:t> artery.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IN" sz="2800" dirty="0" smtClean="0">
                <a:solidFill>
                  <a:schemeClr val="bg1"/>
                </a:solidFill>
              </a:rPr>
              <a:t>The standard or </a:t>
            </a:r>
            <a:r>
              <a:rPr lang="en-IN" sz="2800" dirty="0" err="1" smtClean="0">
                <a:solidFill>
                  <a:schemeClr val="bg1"/>
                </a:solidFill>
              </a:rPr>
              <a:t>orthotopic</a:t>
            </a:r>
            <a:r>
              <a:rPr lang="en-IN" sz="2800" dirty="0" smtClean="0">
                <a:solidFill>
                  <a:schemeClr val="bg1"/>
                </a:solidFill>
              </a:rPr>
              <a:t> origin is from the aorta between the levels of </a:t>
            </a:r>
            <a:r>
              <a:rPr lang="en-IN" sz="2800" dirty="0" smtClean="0">
                <a:solidFill>
                  <a:srgbClr val="00FFFF"/>
                </a:solidFill>
              </a:rPr>
              <a:t>T5 and T6 (80%).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800" dirty="0" smtClean="0">
                <a:solidFill>
                  <a:srgbClr val="00FF00"/>
                </a:solidFill>
              </a:rPr>
              <a:t>ANOMALOUS –</a:t>
            </a:r>
            <a:r>
              <a:rPr lang="en-US" sz="2800" dirty="0" smtClean="0">
                <a:solidFill>
                  <a:schemeClr val="bg1"/>
                </a:solidFill>
              </a:rPr>
              <a:t> Outside </a:t>
            </a:r>
            <a:r>
              <a:rPr lang="en-IN" sz="2800" dirty="0" smtClean="0">
                <a:solidFill>
                  <a:schemeClr val="bg1"/>
                </a:solidFill>
              </a:rPr>
              <a:t>the levels of T5 and T6 .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800" dirty="0" smtClean="0">
                <a:solidFill>
                  <a:srgbClr val="00FF00"/>
                </a:solidFill>
              </a:rPr>
              <a:t>ANOMALOUS -</a:t>
            </a:r>
            <a:r>
              <a:rPr lang="en-US" sz="2800" dirty="0" smtClean="0">
                <a:solidFill>
                  <a:schemeClr val="bg1"/>
                </a:solidFill>
              </a:rPr>
              <a:t> Aortic arch, Internal mammary artery, </a:t>
            </a:r>
            <a:r>
              <a:rPr lang="en-US" sz="2800" dirty="0" err="1" smtClean="0">
                <a:solidFill>
                  <a:schemeClr val="bg1"/>
                </a:solidFill>
              </a:rPr>
              <a:t>Thyrocervical</a:t>
            </a:r>
            <a:r>
              <a:rPr lang="en-US" sz="2800" dirty="0" smtClean="0">
                <a:solidFill>
                  <a:schemeClr val="bg1"/>
                </a:solidFill>
              </a:rPr>
              <a:t> trunk, </a:t>
            </a:r>
            <a:r>
              <a:rPr lang="en-US" sz="2800" dirty="0" err="1" smtClean="0">
                <a:solidFill>
                  <a:schemeClr val="bg1"/>
                </a:solidFill>
              </a:rPr>
              <a:t>Subclavian</a:t>
            </a:r>
            <a:r>
              <a:rPr lang="en-US" sz="2800" dirty="0" smtClean="0">
                <a:solidFill>
                  <a:schemeClr val="bg1"/>
                </a:solidFill>
              </a:rPr>
              <a:t>, </a:t>
            </a:r>
            <a:r>
              <a:rPr lang="en-US" sz="2800" dirty="0" err="1" smtClean="0">
                <a:solidFill>
                  <a:schemeClr val="bg1"/>
                </a:solidFill>
              </a:rPr>
              <a:t>Costocervical</a:t>
            </a:r>
            <a:r>
              <a:rPr lang="en-US" sz="2800" dirty="0" smtClean="0">
                <a:solidFill>
                  <a:schemeClr val="bg1"/>
                </a:solidFill>
              </a:rPr>
              <a:t> trunk, </a:t>
            </a:r>
            <a:r>
              <a:rPr lang="en-US" sz="2800" dirty="0" err="1" smtClean="0">
                <a:solidFill>
                  <a:schemeClr val="bg1"/>
                </a:solidFill>
              </a:rPr>
              <a:t>Pericardicophrenic</a:t>
            </a:r>
            <a:r>
              <a:rPr lang="en-US" sz="2800" dirty="0" smtClean="0">
                <a:solidFill>
                  <a:schemeClr val="bg1"/>
                </a:solidFill>
              </a:rPr>
              <a:t> artery, Inferior </a:t>
            </a:r>
            <a:r>
              <a:rPr lang="en-US" sz="2800" dirty="0" err="1" smtClean="0">
                <a:solidFill>
                  <a:schemeClr val="bg1"/>
                </a:solidFill>
              </a:rPr>
              <a:t>phrenic</a:t>
            </a:r>
            <a:r>
              <a:rPr lang="en-US" sz="2800" dirty="0" smtClean="0">
                <a:solidFill>
                  <a:schemeClr val="bg1"/>
                </a:solidFill>
              </a:rPr>
              <a:t> artery.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29400" cy="715962"/>
          </a:xfrm>
          <a:solidFill>
            <a:srgbClr val="000099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FF00"/>
                </a:solidFill>
              </a:rPr>
              <a:t>BRONCHIAL CIRCULATION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305800" cy="4678363"/>
          </a:xfrm>
        </p:spPr>
        <p:txBody>
          <a:bodyPr>
            <a:norm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3000" dirty="0" smtClean="0">
                <a:solidFill>
                  <a:schemeClr val="bg1"/>
                </a:solidFill>
              </a:rPr>
              <a:t>Sometimes part of blood supply of anterior spinal artery come from bronchial vessels.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IN" sz="3000" u="sng" dirty="0" smtClean="0">
                <a:solidFill>
                  <a:schemeClr val="bg1"/>
                </a:solidFill>
              </a:rPr>
              <a:t>When bronchial artery  </a:t>
            </a:r>
            <a:r>
              <a:rPr lang="en-IN" sz="3000" u="sng" dirty="0" err="1" smtClean="0">
                <a:solidFill>
                  <a:schemeClr val="bg1"/>
                </a:solidFill>
              </a:rPr>
              <a:t>embolization</a:t>
            </a:r>
            <a:r>
              <a:rPr lang="en-IN" sz="3000" u="sng" dirty="0" smtClean="0">
                <a:solidFill>
                  <a:schemeClr val="bg1"/>
                </a:solidFill>
              </a:rPr>
              <a:t> is performed, consideration must be given to the arterial supply to the spinal cord.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3000" b="1" u="sng" dirty="0" smtClean="0">
                <a:solidFill>
                  <a:srgbClr val="00FF00"/>
                </a:solidFill>
              </a:rPr>
              <a:t>Most important is Anterior Spinal Artery.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IN" sz="3000" dirty="0" smtClean="0">
                <a:solidFill>
                  <a:schemeClr val="bg1"/>
                </a:solidFill>
              </a:rPr>
              <a:t>Anterior spinal artery receives contributions from the  anterior </a:t>
            </a:r>
            <a:r>
              <a:rPr lang="en-IN" sz="3000" dirty="0" err="1" smtClean="0">
                <a:solidFill>
                  <a:schemeClr val="bg1"/>
                </a:solidFill>
              </a:rPr>
              <a:t>radiculo</a:t>
            </a:r>
            <a:r>
              <a:rPr lang="en-IN" sz="3000" dirty="0" smtClean="0">
                <a:solidFill>
                  <a:schemeClr val="bg1"/>
                </a:solidFill>
              </a:rPr>
              <a:t> </a:t>
            </a:r>
            <a:r>
              <a:rPr lang="en-IN" sz="3000" dirty="0" err="1" smtClean="0">
                <a:solidFill>
                  <a:schemeClr val="bg1"/>
                </a:solidFill>
              </a:rPr>
              <a:t>medullary</a:t>
            </a:r>
            <a:r>
              <a:rPr lang="en-IN" sz="3000" dirty="0" smtClean="0">
                <a:solidFill>
                  <a:schemeClr val="bg1"/>
                </a:solidFill>
              </a:rPr>
              <a:t> branches of the intercostals and lumbar arteries.</a:t>
            </a:r>
            <a:endParaRPr lang="en-US" sz="3000" dirty="0" smtClean="0">
              <a:solidFill>
                <a:schemeClr val="bg1"/>
              </a:solidFill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72400" cy="792162"/>
          </a:xfrm>
          <a:solidFill>
            <a:srgbClr val="000099"/>
          </a:solidFill>
          <a:ln>
            <a:solidFill>
              <a:srgbClr val="00FFFF"/>
            </a:solidFill>
          </a:ln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FF00"/>
                </a:solidFill>
              </a:rPr>
              <a:t>ARTERY OF ADAMKIEWICZ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648200" cy="4876800"/>
          </a:xfrm>
        </p:spPr>
        <p:txBody>
          <a:bodyPr>
            <a:normAutofit fontScale="70000" lnSpcReduction="20000"/>
          </a:bodyPr>
          <a:lstStyle/>
          <a:p>
            <a:pPr>
              <a:buClr>
                <a:srgbClr val="00FF00"/>
              </a:buClr>
              <a:buFont typeface="Wingdings" pitchFamily="2" charset="2"/>
              <a:buChar char="§"/>
            </a:pPr>
            <a:r>
              <a:rPr lang="en-IN" sz="3400" dirty="0" smtClean="0">
                <a:solidFill>
                  <a:schemeClr val="bg1"/>
                </a:solidFill>
              </a:rPr>
              <a:t>The largest anterior </a:t>
            </a:r>
            <a:r>
              <a:rPr lang="en-IN" sz="3400" dirty="0" err="1" smtClean="0">
                <a:solidFill>
                  <a:schemeClr val="bg1"/>
                </a:solidFill>
              </a:rPr>
              <a:t>medullary</a:t>
            </a:r>
            <a:r>
              <a:rPr lang="en-IN" sz="3400" dirty="0" smtClean="0">
                <a:solidFill>
                  <a:schemeClr val="bg1"/>
                </a:solidFill>
              </a:rPr>
              <a:t>              branch.</a:t>
            </a:r>
          </a:p>
          <a:p>
            <a:pPr>
              <a:buClr>
                <a:srgbClr val="00FF00"/>
              </a:buClr>
              <a:buFont typeface="Wingdings" pitchFamily="2" charset="2"/>
              <a:buChar char="§"/>
            </a:pPr>
            <a:endParaRPr lang="en-IN" sz="3400" dirty="0" smtClean="0">
              <a:solidFill>
                <a:schemeClr val="bg1"/>
              </a:solidFill>
            </a:endParaRPr>
          </a:p>
          <a:p>
            <a:pPr>
              <a:buClr>
                <a:srgbClr val="00FF00"/>
              </a:buClr>
              <a:buFont typeface="Wingdings" pitchFamily="2" charset="2"/>
              <a:buChar char="§"/>
            </a:pPr>
            <a:r>
              <a:rPr lang="en-US" sz="3400" dirty="0" smtClean="0">
                <a:solidFill>
                  <a:schemeClr val="bg1"/>
                </a:solidFill>
              </a:rPr>
              <a:t>Has variable origin from T5 –L5 level,  but most commonly from T8 – L1 level.</a:t>
            </a:r>
          </a:p>
          <a:p>
            <a:pPr>
              <a:buClr>
                <a:srgbClr val="00FF00"/>
              </a:buClr>
              <a:buFont typeface="Wingdings" pitchFamily="2" charset="2"/>
              <a:buChar char="§"/>
            </a:pPr>
            <a:endParaRPr lang="en-US" sz="3400" dirty="0" smtClean="0">
              <a:solidFill>
                <a:schemeClr val="bg1"/>
              </a:solidFill>
            </a:endParaRPr>
          </a:p>
          <a:p>
            <a:pPr>
              <a:buClr>
                <a:srgbClr val="00FF00"/>
              </a:buClr>
              <a:buFont typeface="Wingdings" pitchFamily="2" charset="2"/>
              <a:buChar char="§"/>
            </a:pPr>
            <a:r>
              <a:rPr lang="en-US" sz="3400" dirty="0" smtClean="0">
                <a:solidFill>
                  <a:schemeClr val="bg1"/>
                </a:solidFill>
              </a:rPr>
              <a:t>In 5 % of population Rt. IBT contributes to artery of </a:t>
            </a:r>
            <a:r>
              <a:rPr lang="en-US" sz="3400" dirty="0" err="1" smtClean="0">
                <a:solidFill>
                  <a:schemeClr val="bg1"/>
                </a:solidFill>
              </a:rPr>
              <a:t>Adamkiewicz</a:t>
            </a:r>
            <a:r>
              <a:rPr lang="en-US" sz="3400" dirty="0" smtClean="0">
                <a:solidFill>
                  <a:schemeClr val="bg1"/>
                </a:solidFill>
              </a:rPr>
              <a:t>.</a:t>
            </a:r>
          </a:p>
          <a:p>
            <a:pPr>
              <a:buClr>
                <a:srgbClr val="00FF00"/>
              </a:buClr>
              <a:buNone/>
            </a:pPr>
            <a:r>
              <a:rPr lang="en-US" sz="3400" dirty="0" smtClean="0">
                <a:solidFill>
                  <a:schemeClr val="bg1"/>
                </a:solidFill>
              </a:rPr>
              <a:t> </a:t>
            </a:r>
            <a:endParaRPr lang="en-IN" sz="3400" dirty="0" smtClean="0">
              <a:solidFill>
                <a:schemeClr val="bg1"/>
              </a:solidFill>
            </a:endParaRPr>
          </a:p>
          <a:p>
            <a:pPr>
              <a:buClr>
                <a:srgbClr val="00FF00"/>
              </a:buClr>
              <a:buFont typeface="Wingdings" pitchFamily="2" charset="2"/>
              <a:buChar char="§"/>
            </a:pPr>
            <a:r>
              <a:rPr lang="en-IN" sz="3400" dirty="0" smtClean="0">
                <a:solidFill>
                  <a:schemeClr val="bg1"/>
                </a:solidFill>
              </a:rPr>
              <a:t>The left bronchial arteries very rarely contribute the anterior spinal artery. </a:t>
            </a:r>
          </a:p>
          <a:p>
            <a:endParaRPr lang="en-US" dirty="0"/>
          </a:p>
        </p:txBody>
      </p:sp>
      <p:pic>
        <p:nvPicPr>
          <p:cNvPr id="4" name="Content Placeholder 4" descr="F2.lar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0" y="1752600"/>
            <a:ext cx="3462800" cy="46482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534400" cy="914400"/>
          </a:xfrm>
          <a:solidFill>
            <a:srgbClr val="0000CC"/>
          </a:solidFill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Topographical Facts:</a:t>
            </a:r>
            <a:br>
              <a:rPr lang="en-US" sz="3200" b="1" dirty="0" smtClean="0">
                <a:solidFill>
                  <a:srgbClr val="FFFF00"/>
                </a:solidFill>
              </a:rPr>
            </a:br>
            <a:r>
              <a:rPr lang="en-US" sz="3200" b="1" dirty="0" smtClean="0">
                <a:solidFill>
                  <a:srgbClr val="FFFF00"/>
                </a:solidFill>
              </a:rPr>
              <a:t>Normal Anatomy and Variations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ser\Desktop\BAE\New folder\Capture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90601"/>
            <a:ext cx="9144000" cy="58674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0099"/>
          </a:solidFill>
          <a:ln>
            <a:solidFill>
              <a:srgbClr val="00FFFF"/>
            </a:solidFill>
          </a:ln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Bronchial artery branching  pattern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solidFill>
            <a:srgbClr val="990000"/>
          </a:solidFill>
        </p:spPr>
        <p:txBody>
          <a:bodyPr/>
          <a:lstStyle/>
          <a:p>
            <a:r>
              <a:rPr lang="en-US" i="1" dirty="0" err="1" smtClean="0">
                <a:solidFill>
                  <a:schemeClr val="bg1"/>
                </a:solidFill>
              </a:rPr>
              <a:t>Cauldwell</a:t>
            </a:r>
            <a:r>
              <a:rPr lang="en-US" i="1" dirty="0" smtClean="0">
                <a:solidFill>
                  <a:schemeClr val="bg1"/>
                </a:solidFill>
              </a:rPr>
              <a:t> et al -</a:t>
            </a:r>
            <a:r>
              <a:rPr lang="en-US" dirty="0" smtClean="0">
                <a:solidFill>
                  <a:schemeClr val="bg1"/>
                </a:solidFill>
              </a:rPr>
              <a:t> four patterns: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62199"/>
            <a:ext cx="4040188" cy="2819401"/>
          </a:xfrm>
          <a:solidFill>
            <a:srgbClr val="0000CC"/>
          </a:solidFill>
        </p:spPr>
        <p:txBody>
          <a:bodyPr/>
          <a:lstStyle/>
          <a:p>
            <a:pPr marL="623887" lvl="0" indent="-514350" eaLnBrk="0" hangingPunct="0">
              <a:spcBef>
                <a:spcPts val="300"/>
              </a:spcBef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  <a:latin typeface="Georgia"/>
              </a:rPr>
              <a:t>Type  I</a:t>
            </a:r>
          </a:p>
          <a:p>
            <a:pPr marL="623887" lvl="0" indent="-514350" eaLnBrk="0" hangingPunct="0">
              <a:spcBef>
                <a:spcPts val="300"/>
              </a:spcBef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  <a:latin typeface="Georgia"/>
              </a:rPr>
              <a:t>Type  II</a:t>
            </a:r>
          </a:p>
          <a:p>
            <a:pPr marL="365125" lvl="0" indent="-255588" eaLnBrk="0" hangingPunct="0">
              <a:spcBef>
                <a:spcPts val="300"/>
              </a:spcBef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  <a:latin typeface="Georgia"/>
              </a:rPr>
              <a:t>   Type III</a:t>
            </a:r>
          </a:p>
          <a:p>
            <a:pPr marL="365125" lvl="0" indent="-255588" eaLnBrk="0" hangingPunct="0">
              <a:spcBef>
                <a:spcPts val="300"/>
              </a:spcBef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  <a:latin typeface="Georgia"/>
              </a:rPr>
              <a:t>   Type   IV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" y="5334000"/>
            <a:ext cx="8229601" cy="792162"/>
          </a:xfrm>
          <a:solidFill>
            <a:schemeClr val="tx1"/>
          </a:solidFill>
        </p:spPr>
        <p:txBody>
          <a:bodyPr>
            <a:normAutofit fontScale="77500" lnSpcReduction="20000"/>
          </a:bodyPr>
          <a:lstStyle/>
          <a:p>
            <a:pPr lvl="0">
              <a:buNone/>
            </a:pPr>
            <a:r>
              <a:rPr lang="en-US" i="1" dirty="0" err="1" smtClean="0">
                <a:solidFill>
                  <a:srgbClr val="00FF00"/>
                </a:solidFill>
              </a:rPr>
              <a:t>Cauldwell</a:t>
            </a:r>
            <a:r>
              <a:rPr lang="en-US" i="1" dirty="0" smtClean="0">
                <a:solidFill>
                  <a:srgbClr val="00FF00"/>
                </a:solidFill>
              </a:rPr>
              <a:t> EW, </a:t>
            </a:r>
            <a:r>
              <a:rPr lang="en-US" i="1" dirty="0" err="1" smtClean="0">
                <a:solidFill>
                  <a:srgbClr val="00FF00"/>
                </a:solidFill>
              </a:rPr>
              <a:t>Siekert</a:t>
            </a:r>
            <a:r>
              <a:rPr lang="en-US" i="1" dirty="0" smtClean="0">
                <a:solidFill>
                  <a:srgbClr val="00FF00"/>
                </a:solidFill>
              </a:rPr>
              <a:t> RG, </a:t>
            </a:r>
            <a:r>
              <a:rPr lang="en-US" i="1" dirty="0" err="1" smtClean="0">
                <a:solidFill>
                  <a:srgbClr val="00FF00"/>
                </a:solidFill>
              </a:rPr>
              <a:t>Lininger</a:t>
            </a:r>
            <a:r>
              <a:rPr lang="en-US" i="1" dirty="0" smtClean="0">
                <a:solidFill>
                  <a:srgbClr val="00FF00"/>
                </a:solidFill>
              </a:rPr>
              <a:t> RE, Anson </a:t>
            </a:r>
            <a:r>
              <a:rPr lang="en-US" i="1" dirty="0" err="1" smtClean="0">
                <a:solidFill>
                  <a:srgbClr val="00FF00"/>
                </a:solidFill>
              </a:rPr>
              <a:t>BJ.The</a:t>
            </a:r>
            <a:r>
              <a:rPr lang="en-US" i="1" dirty="0" smtClean="0">
                <a:solidFill>
                  <a:srgbClr val="00FF00"/>
                </a:solidFill>
              </a:rPr>
              <a:t> bronchial arteries: an anatomic study of 105 human </a:t>
            </a:r>
            <a:r>
              <a:rPr lang="pt-BR" i="1" dirty="0" smtClean="0">
                <a:solidFill>
                  <a:srgbClr val="00FF00"/>
                </a:solidFill>
              </a:rPr>
              <a:t>cadavers. Surg Gynecol Obstet 1948; 86:395–</a:t>
            </a:r>
            <a:r>
              <a:rPr lang="en-US" i="1" dirty="0" smtClean="0">
                <a:solidFill>
                  <a:srgbClr val="00FF00"/>
                </a:solidFill>
              </a:rPr>
              <a:t>412.</a:t>
            </a:r>
            <a:endParaRPr lang="en-IN" i="1" dirty="0" smtClean="0">
              <a:solidFill>
                <a:srgbClr val="00FF00"/>
              </a:solidFill>
            </a:endParaRP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  <a:solidFill>
            <a:srgbClr val="000099"/>
          </a:solidFill>
          <a:ln>
            <a:solidFill>
              <a:srgbClr val="00FFFF"/>
            </a:solidFill>
          </a:ln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FF00"/>
                </a:solidFill>
              </a:rPr>
              <a:t>Bronchial Artery- Course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5562600" cy="4953000"/>
          </a:xfrm>
        </p:spPr>
        <p:txBody>
          <a:bodyPr>
            <a:normAutofit fontScale="92500" lnSpcReduction="10000"/>
          </a:bodyPr>
          <a:lstStyle/>
          <a:p>
            <a:pPr>
              <a:buClr>
                <a:srgbClr val="00FF00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</a:rPr>
              <a:t>Leave the aorta at an upward angle, against the direction of blood flow.</a:t>
            </a:r>
          </a:p>
          <a:p>
            <a:pPr>
              <a:buClr>
                <a:srgbClr val="00FF00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</a:rPr>
              <a:t>Send braches to </a:t>
            </a:r>
            <a:r>
              <a:rPr lang="en-US" dirty="0" err="1" smtClean="0">
                <a:solidFill>
                  <a:schemeClr val="bg1"/>
                </a:solidFill>
              </a:rPr>
              <a:t>oesophagus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mediastinum</a:t>
            </a:r>
            <a:r>
              <a:rPr lang="en-US" dirty="0" smtClean="0">
                <a:solidFill>
                  <a:schemeClr val="bg1"/>
                </a:solidFill>
              </a:rPr>
              <a:t>, lymph nodes and nerves.</a:t>
            </a:r>
          </a:p>
          <a:p>
            <a:pPr>
              <a:buClr>
                <a:srgbClr val="00FF00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</a:rPr>
              <a:t>On reaching the main bronchi divide into visceral pleural branches to the </a:t>
            </a:r>
            <a:r>
              <a:rPr lang="en-US" dirty="0" err="1" smtClean="0">
                <a:solidFill>
                  <a:schemeClr val="bg1"/>
                </a:solidFill>
              </a:rPr>
              <a:t>mediastinal</a:t>
            </a:r>
            <a:r>
              <a:rPr lang="en-US" dirty="0" smtClean="0">
                <a:solidFill>
                  <a:schemeClr val="bg1"/>
                </a:solidFill>
              </a:rPr>
              <a:t> pleura and true bronchial arteries to the bronchial tree.</a:t>
            </a:r>
          </a:p>
        </p:txBody>
      </p:sp>
      <p:pic>
        <p:nvPicPr>
          <p:cNvPr id="4" name="Picture 2" descr="C:\Users\Dr.RAJU\Pictures\thorax015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8800" y="1752600"/>
            <a:ext cx="3505200" cy="474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/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1480</TotalTime>
  <Words>1441</Words>
  <Application>Microsoft Office PowerPoint</Application>
  <PresentationFormat>On-screen Show (4:3)</PresentationFormat>
  <Paragraphs>183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BRONCHIAL ARTERY EMBOLIZATION </vt:lpstr>
      <vt:lpstr>contents</vt:lpstr>
      <vt:lpstr>Two Circulations in the Lung</vt:lpstr>
      <vt:lpstr>ANATOMICAL CONSIDERATION-  Bronchial Artery</vt:lpstr>
      <vt:lpstr>BRONCHIAL CIRCULATION</vt:lpstr>
      <vt:lpstr>ARTERY OF ADAMKIEWICZ</vt:lpstr>
      <vt:lpstr>Topographical Facts: Normal Anatomy and Variations</vt:lpstr>
      <vt:lpstr>Bronchial artery branching  pattern</vt:lpstr>
      <vt:lpstr>Bronchial Artery- Course</vt:lpstr>
      <vt:lpstr>Bronchial Artery Embolization</vt:lpstr>
      <vt:lpstr> Indications </vt:lpstr>
      <vt:lpstr> Indications </vt:lpstr>
      <vt:lpstr>WHY BAE ??</vt:lpstr>
      <vt:lpstr>BAE- TECHNIQUE</vt:lpstr>
      <vt:lpstr>BAE - TECHNIQUE</vt:lpstr>
      <vt:lpstr>Angiographic signs of haemoptysis</vt:lpstr>
      <vt:lpstr>BAE - TECHNIQUE</vt:lpstr>
      <vt:lpstr>BAE - TECHNIQUE</vt:lpstr>
      <vt:lpstr>Catheters:</vt:lpstr>
      <vt:lpstr> Cobra type: curved catheter  </vt:lpstr>
      <vt:lpstr>Embolizing materials:</vt:lpstr>
      <vt:lpstr>Embolization coils: Platinum Microcoils</vt:lpstr>
      <vt:lpstr>Embolizing materials:</vt:lpstr>
      <vt:lpstr>Embolizing materials:</vt:lpstr>
      <vt:lpstr>Bronchial Artery Embolization</vt:lpstr>
      <vt:lpstr>Bronchial Artery Embolization</vt:lpstr>
      <vt:lpstr>Complications of BAE</vt:lpstr>
      <vt:lpstr>Complications of BAE</vt:lpstr>
      <vt:lpstr>Complications of BAE</vt:lpstr>
      <vt:lpstr>CONCLUSION</vt:lpstr>
      <vt:lpstr>CONCLUSION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ser</dc:creator>
  <cp:lastModifiedBy>shwetashendey</cp:lastModifiedBy>
  <cp:revision>177</cp:revision>
  <dcterms:created xsi:type="dcterms:W3CDTF">2006-08-16T00:00:00Z</dcterms:created>
  <dcterms:modified xsi:type="dcterms:W3CDTF">2017-04-11T19:00:34Z</dcterms:modified>
</cp:coreProperties>
</file>