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7" r:id="rId4"/>
    <p:sldId id="268" r:id="rId5"/>
    <p:sldId id="282" r:id="rId6"/>
    <p:sldId id="274" r:id="rId7"/>
    <p:sldId id="283" r:id="rId8"/>
    <p:sldId id="258" r:id="rId9"/>
    <p:sldId id="285" r:id="rId10"/>
    <p:sldId id="259" r:id="rId11"/>
    <p:sldId id="284" r:id="rId12"/>
    <p:sldId id="271" r:id="rId13"/>
    <p:sldId id="269" r:id="rId14"/>
    <p:sldId id="270" r:id="rId15"/>
    <p:sldId id="260" r:id="rId16"/>
    <p:sldId id="263" r:id="rId17"/>
    <p:sldId id="264" r:id="rId18"/>
    <p:sldId id="265" r:id="rId19"/>
    <p:sldId id="272" r:id="rId20"/>
    <p:sldId id="273" r:id="rId21"/>
    <p:sldId id="275" r:id="rId22"/>
    <p:sldId id="276" r:id="rId23"/>
    <p:sldId id="278" r:id="rId24"/>
    <p:sldId id="277" r:id="rId25"/>
    <p:sldId id="262" r:id="rId26"/>
    <p:sldId id="266" r:id="rId27"/>
    <p:sldId id="288" r:id="rId28"/>
    <p:sldId id="287" r:id="rId29"/>
    <p:sldId id="289" r:id="rId30"/>
    <p:sldId id="290" r:id="rId31"/>
    <p:sldId id="26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33D8A54-F9A0-4617-9A9B-DC5A01B93307}" type="datetimeFigureOut">
              <a:rPr lang="en-US" smtClean="0"/>
              <a:pPr/>
              <a:t>18-Feb-14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CFE099D-E742-43C7-A39A-195789749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7772400" cy="1470025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DIOXIDE ANGIOGRAPHY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01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Patients </a:t>
            </a:r>
            <a:r>
              <a:rPr lang="en-US" sz="2800" dirty="0">
                <a:solidFill>
                  <a:srgbClr val="FFFF00"/>
                </a:solidFill>
              </a:rPr>
              <a:t>should be supine, and injections must be made </a:t>
            </a:r>
            <a:r>
              <a:rPr lang="en-US" sz="2800" i="1" dirty="0">
                <a:solidFill>
                  <a:srgbClr val="FFFF00"/>
                </a:solidFill>
              </a:rPr>
              <a:t>below</a:t>
            </a:r>
            <a:r>
              <a:rPr lang="en-US" sz="2800" dirty="0">
                <a:solidFill>
                  <a:srgbClr val="FFFF00"/>
                </a:solidFill>
              </a:rPr>
              <a:t> the level of the diaphragm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  <a:r>
              <a:rPr lang="en-US" sz="2800" dirty="0" smtClean="0"/>
              <a:t>(So that CO2 will be removed by pulmonary circulation and do not reach brain.) 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Typically. </a:t>
            </a:r>
            <a:r>
              <a:rPr lang="en-US" sz="2800" dirty="0" smtClean="0">
                <a:solidFill>
                  <a:srgbClr val="FFFF00"/>
                </a:solidFill>
              </a:rPr>
              <a:t>30 to 50 </a:t>
            </a:r>
            <a:r>
              <a:rPr lang="en-US" sz="2800" dirty="0" err="1" smtClean="0">
                <a:solidFill>
                  <a:srgbClr val="FFFF00"/>
                </a:solidFill>
              </a:rPr>
              <a:t>mL</a:t>
            </a:r>
            <a:r>
              <a:rPr lang="en-US" sz="2800" dirty="0" smtClean="0">
                <a:solidFill>
                  <a:srgbClr val="FFFF00"/>
                </a:solidFill>
              </a:rPr>
              <a:t> of CO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/>
              <a:t> are injected into the </a:t>
            </a:r>
            <a:r>
              <a:rPr lang="en-US" sz="2800" dirty="0" smtClean="0">
                <a:solidFill>
                  <a:srgbClr val="FFFF00"/>
                </a:solidFill>
              </a:rPr>
              <a:t>aorta </a:t>
            </a:r>
            <a:r>
              <a:rPr lang="en-US" sz="2800" dirty="0" smtClean="0">
                <a:solidFill>
                  <a:srgbClr val="FFFF00"/>
                </a:solidFill>
              </a:rPr>
              <a:t>(below diaphragm) or </a:t>
            </a:r>
            <a:r>
              <a:rPr lang="en-US" sz="2800" dirty="0" smtClean="0">
                <a:solidFill>
                  <a:srgbClr val="FFFF00"/>
                </a:solidFill>
              </a:rPr>
              <a:t>inferior vena cava </a:t>
            </a:r>
            <a:r>
              <a:rPr lang="en-US" sz="2800" dirty="0" smtClean="0"/>
              <a:t>via a pigtail catheter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Injections are performed 2 to 3 minutes apart</a:t>
            </a:r>
            <a:r>
              <a:rPr lang="en-US" sz="2800" dirty="0"/>
              <a:t>; occasionally slightly longer delays are used when performing mesenteric angiography.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allow wash out of CO2.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Angiographic </a:t>
            </a:r>
            <a:r>
              <a:rPr lang="en-US" sz="2800" dirty="0"/>
              <a:t>runs are then performed at </a:t>
            </a:r>
            <a:r>
              <a:rPr lang="en-US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to six frames per second using digital subtraction </a:t>
            </a:r>
            <a:r>
              <a:rPr lang="en-US" sz="28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software. </a:t>
            </a:r>
            <a:endParaRPr lang="en-US" sz="2800" b="1" i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800" b="1" i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the calves and feet, the legs can be elevated slightly on pillows to allow the gas to “rise” to fill the arteries in this region. </a:t>
            </a:r>
          </a:p>
        </p:txBody>
      </p:sp>
    </p:spTree>
    <p:extLst>
      <p:ext uri="{BB962C8B-B14F-4D97-AF65-F5344CB8AC3E}">
        <p14:creationId xmlns:p14="http://schemas.microsoft.com/office/powerpoint/2010/main" xmlns="" val="20792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Monitor:</a:t>
            </a:r>
          </a:p>
          <a:p>
            <a:r>
              <a:rPr lang="en-US" sz="2800" dirty="0" smtClean="0"/>
              <a:t>ECG,</a:t>
            </a:r>
          </a:p>
          <a:p>
            <a:r>
              <a:rPr lang="en-US" sz="2800" dirty="0" smtClean="0"/>
              <a:t>Pulse </a:t>
            </a:r>
            <a:r>
              <a:rPr lang="en-US" sz="2800" dirty="0" err="1" smtClean="0"/>
              <a:t>oximetry</a:t>
            </a:r>
            <a:r>
              <a:rPr lang="en-US" sz="2800" dirty="0" smtClean="0"/>
              <a:t>,</a:t>
            </a:r>
          </a:p>
          <a:p>
            <a:r>
              <a:rPr lang="en-US" sz="2800" dirty="0" err="1" smtClean="0"/>
              <a:t>Capnogram</a:t>
            </a:r>
            <a:r>
              <a:rPr lang="en-US" sz="2800" dirty="0" smtClean="0"/>
              <a:t> in intubated patients.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TECHNIQUE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Heavy sedation should be avoided as  </a:t>
            </a:r>
            <a:r>
              <a:rPr lang="en-US" sz="2200" dirty="0">
                <a:solidFill>
                  <a:srgbClr val="FFFF00"/>
                </a:solidFill>
              </a:rPr>
              <a:t>r</a:t>
            </a:r>
            <a:r>
              <a:rPr lang="en-US" sz="2200" dirty="0" smtClean="0">
                <a:solidFill>
                  <a:srgbClr val="FFFF00"/>
                </a:solidFill>
              </a:rPr>
              <a:t>espiratory </a:t>
            </a:r>
            <a:r>
              <a:rPr lang="en-US" sz="2200" dirty="0">
                <a:solidFill>
                  <a:srgbClr val="FFFF00"/>
                </a:solidFill>
              </a:rPr>
              <a:t>depression and hypotension caused by air contamination may be mistaken for adverse effects of the sedatives and/or analgesics</a:t>
            </a:r>
            <a:r>
              <a:rPr lang="en-US" sz="22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All patients undergoing CO</a:t>
            </a:r>
            <a:r>
              <a:rPr lang="en-US" sz="2200" baseline="-25000" dirty="0"/>
              <a:t>2</a:t>
            </a:r>
            <a:r>
              <a:rPr lang="en-US" sz="2200" dirty="0"/>
              <a:t> angiography should be monitored with </a:t>
            </a:r>
            <a:r>
              <a:rPr lang="en-US" sz="2200" dirty="0">
                <a:solidFill>
                  <a:srgbClr val="FFFF00"/>
                </a:solidFill>
              </a:rPr>
              <a:t>ECG and pulse </a:t>
            </a:r>
            <a:r>
              <a:rPr lang="en-US" sz="2200" dirty="0" smtClean="0">
                <a:solidFill>
                  <a:srgbClr val="FFFF00"/>
                </a:solidFill>
              </a:rPr>
              <a:t>oximetry.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Capnograms should be obtained if the patient is intubated.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Digital </a:t>
            </a:r>
            <a:r>
              <a:rPr lang="en-US" sz="2200" dirty="0"/>
              <a:t>subtraction angiography </a:t>
            </a:r>
            <a:r>
              <a:rPr lang="en-US" sz="2200" dirty="0" smtClean="0"/>
              <a:t>(</a:t>
            </a:r>
            <a:r>
              <a:rPr lang="en-US" sz="2200" dirty="0"/>
              <a:t>1024 X 1024 </a:t>
            </a:r>
            <a:r>
              <a:rPr lang="en-US" sz="2200" dirty="0" smtClean="0"/>
              <a:t>DSA </a:t>
            </a:r>
            <a:r>
              <a:rPr lang="en-US" sz="2200" dirty="0"/>
              <a:t>system and magnification technique) </a:t>
            </a:r>
            <a:r>
              <a:rPr lang="en-US" sz="2200" dirty="0" smtClean="0"/>
              <a:t>should </a:t>
            </a:r>
            <a:r>
              <a:rPr lang="en-US" sz="2200" dirty="0"/>
              <a:t>be used for CO</a:t>
            </a:r>
            <a:r>
              <a:rPr lang="en-US" sz="2200" baseline="-25000" dirty="0"/>
              <a:t>2</a:t>
            </a:r>
            <a:r>
              <a:rPr lang="en-US" sz="2200" dirty="0"/>
              <a:t> imaging. </a:t>
            </a:r>
            <a:r>
              <a:rPr lang="en-US" sz="2200" dirty="0" smtClean="0"/>
              <a:t>Stacking </a:t>
            </a:r>
            <a:r>
              <a:rPr lang="en-US" sz="2200" dirty="0"/>
              <a:t>software for integrating a series of images has solved problems associated with the breakup of CO</a:t>
            </a:r>
            <a:r>
              <a:rPr lang="en-US" sz="2200" baseline="-25000" dirty="0"/>
              <a:t>2</a:t>
            </a:r>
            <a:r>
              <a:rPr lang="en-US" sz="2200" dirty="0"/>
              <a:t> bubbles after injection</a:t>
            </a:r>
            <a:r>
              <a:rPr lang="en-US" sz="22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Rapid exposures (4 to 6 frames per second) should be obtained, and </a:t>
            </a:r>
            <a:r>
              <a:rPr lang="en-US" sz="2200" dirty="0" err="1">
                <a:solidFill>
                  <a:srgbClr val="FFFF00"/>
                </a:solidFill>
              </a:rPr>
              <a:t>superselective</a:t>
            </a:r>
            <a:r>
              <a:rPr lang="en-US" sz="2200" dirty="0">
                <a:solidFill>
                  <a:srgbClr val="FFFF00"/>
                </a:solidFill>
              </a:rPr>
              <a:t> injection of CO</a:t>
            </a:r>
            <a:r>
              <a:rPr lang="en-US" sz="2200" baseline="-25000" dirty="0">
                <a:solidFill>
                  <a:srgbClr val="FFFF00"/>
                </a:solidFill>
              </a:rPr>
              <a:t>2</a:t>
            </a:r>
            <a:r>
              <a:rPr lang="en-US" sz="2200" dirty="0">
                <a:solidFill>
                  <a:srgbClr val="FFFF00"/>
                </a:solidFill>
              </a:rPr>
              <a:t> as close to the target vessel as possible should be performed to optimize CO</a:t>
            </a:r>
            <a:r>
              <a:rPr lang="en-US" sz="2200" baseline="-25000" dirty="0">
                <a:solidFill>
                  <a:srgbClr val="FFFF00"/>
                </a:solidFill>
              </a:rPr>
              <a:t>2</a:t>
            </a:r>
            <a:r>
              <a:rPr lang="en-US" sz="2200" dirty="0">
                <a:solidFill>
                  <a:srgbClr val="FFFF00"/>
                </a:solidFill>
              </a:rPr>
              <a:t> imaging</a:t>
            </a:r>
            <a:r>
              <a:rPr lang="en-US" sz="22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u="sng" dirty="0" smtClean="0">
                <a:solidFill>
                  <a:srgbClr val="00B0F0"/>
                </a:solidFill>
              </a:rPr>
              <a:t>Elevation </a:t>
            </a:r>
            <a:r>
              <a:rPr lang="en-US" sz="2800" b="1" i="1" u="sng" dirty="0">
                <a:solidFill>
                  <a:srgbClr val="00B0F0"/>
                </a:solidFill>
              </a:rPr>
              <a:t>of target vessels 15-20° above the level of the angiographic table, as well as the intra-arterial administration of 100-150 µg of nitroglycerin, may improve filling of the peripheral arteries in the lower extremities.</a:t>
            </a:r>
          </a:p>
        </p:txBody>
      </p:sp>
    </p:spTree>
    <p:extLst>
      <p:ext uri="{BB962C8B-B14F-4D97-AF65-F5344CB8AC3E}">
        <p14:creationId xmlns:p14="http://schemas.microsoft.com/office/powerpoint/2010/main" xmlns="" val="381206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52" t="1250" r="16371" b="6250"/>
          <a:stretch/>
        </p:blipFill>
        <p:spPr bwMode="auto">
          <a:xfrm>
            <a:off x="18143" y="81374"/>
            <a:ext cx="9125857" cy="677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19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11" t="3751" r="15917" b="62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136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76200"/>
            <a:ext cx="8763000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It is important to recognize that 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CO2 “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floats” on the top 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 blood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; therefore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abnormalities in the dependent portions of blood vessels (e.g., posterior plaques in iliac arteries) may not be demonstrated to full advantage.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In practical terms,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this is only a problem in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larger (i.e., &gt;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cm diameter) vessels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because CO2 fills smaller caliber arteries more completely.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Arteries that assume a posterior course, such as dependent coursing renal arteries, may be difficult to fill, particularly from a nonselective injection. </a:t>
            </a:r>
          </a:p>
        </p:txBody>
      </p:sp>
      <p:sp>
        <p:nvSpPr>
          <p:cNvPr id="3" name="AutoShape 2" descr=" "/>
          <p:cNvSpPr>
            <a:spLocks noChangeAspect="1" noChangeArrowheads="1"/>
          </p:cNvSpPr>
          <p:nvPr/>
        </p:nvSpPr>
        <p:spPr bwMode="auto">
          <a:xfrm>
            <a:off x="14611350" y="-2632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An external file that holds a picture, illustration, etc.&#10;Object name is sir25065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560571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036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6" y="2387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USES OF CO2 ANGIOGRAPHY</a:t>
            </a:r>
            <a:endParaRPr lang="en-US" sz="2800" b="1" dirty="0"/>
          </a:p>
        </p:txBody>
      </p:sp>
      <p:pic>
        <p:nvPicPr>
          <p:cNvPr id="5122" name="Picture 2" descr="http://img.medscape.com/pi/emed/ckb/radiology/336139-423121-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72" y="12954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1951672"/>
            <a:ext cx="464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frontal carbon dioxide digital subtraction aortogram shows a single right renal artery with a mild stenosis at the origin and 2 left renal arteries. The celiac and superior mesenteric arteries fill nicely because of their anterior origin.</a:t>
            </a:r>
          </a:p>
        </p:txBody>
      </p:sp>
    </p:spTree>
    <p:extLst>
      <p:ext uri="{BB962C8B-B14F-4D97-AF65-F5344CB8AC3E}">
        <p14:creationId xmlns:p14="http://schemas.microsoft.com/office/powerpoint/2010/main" xmlns="" val="18793212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medscape.com/pi/emed/ckb/radiology/336139-423121-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5236" y="41148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mesenteric carbon dioxide digital subtraction angiogram in a patient with small-bowel bleeding shows extravasation of carbon dioxide gas bubbles. Embolization with coils stopped the bleeding.</a:t>
            </a:r>
          </a:p>
        </p:txBody>
      </p:sp>
    </p:spTree>
    <p:extLst>
      <p:ext uri="{BB962C8B-B14F-4D97-AF65-F5344CB8AC3E}">
        <p14:creationId xmlns:p14="http://schemas.microsoft.com/office/powerpoint/2010/main" xmlns="" val="30178267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medscape.com/pi/emed/ckb/radiology/336139-416265-423121-1493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0999"/>
            <a:ext cx="4343400" cy="39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4414859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CO2 aortogram demonstrates </a:t>
            </a:r>
            <a:r>
              <a:rPr lang="en-US" sz="2400" dirty="0" err="1"/>
              <a:t>celicomesenteric</a:t>
            </a:r>
            <a:r>
              <a:rPr lang="en-US" sz="2400" dirty="0"/>
              <a:t> trunk, common origin of the celiac axis (CA) and superior mesenteric arteries. Common hepatic (HA) and splenic (SA) arteries are visualized.</a:t>
            </a:r>
          </a:p>
        </p:txBody>
      </p:sp>
    </p:spTree>
    <p:extLst>
      <p:ext uri="{BB962C8B-B14F-4D97-AF65-F5344CB8AC3E}">
        <p14:creationId xmlns:p14="http://schemas.microsoft.com/office/powerpoint/2010/main" xmlns="" val="13136633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medscape.com/pi/emed/ckb/radiology/336139-416265-423121-1493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204" y="397133"/>
            <a:ext cx="634539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36576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Carbon dioxide guided stent placement of right renal artery stenosis. A. CO2 DSA demonstrates </a:t>
            </a:r>
            <a:r>
              <a:rPr lang="en-US" sz="2400" dirty="0" err="1"/>
              <a:t>orificeal</a:t>
            </a:r>
            <a:r>
              <a:rPr lang="en-US" sz="2400" dirty="0"/>
              <a:t> stenosis of right renal artery (arrow). </a:t>
            </a:r>
            <a:endParaRPr lang="en-US" sz="2400" dirty="0" smtClean="0"/>
          </a:p>
          <a:p>
            <a:r>
              <a:rPr lang="en-US" sz="2400" dirty="0" smtClean="0"/>
              <a:t>B</a:t>
            </a:r>
            <a:r>
              <a:rPr lang="en-US" sz="2400" dirty="0"/>
              <a:t>. DSA with the injection of CO2 through the sheath demonstrates the stent in good position (arrow). </a:t>
            </a:r>
            <a:endParaRPr lang="en-US" sz="2400" dirty="0" smtClean="0"/>
          </a:p>
          <a:p>
            <a:r>
              <a:rPr lang="en-US" sz="2400" dirty="0" smtClean="0"/>
              <a:t>C</a:t>
            </a:r>
            <a:r>
              <a:rPr lang="en-US" sz="2400" dirty="0"/>
              <a:t>. After stent deployment, the renal artery is widely patent.</a:t>
            </a:r>
          </a:p>
        </p:txBody>
      </p:sp>
    </p:spTree>
    <p:extLst>
      <p:ext uri="{BB962C8B-B14F-4D97-AF65-F5344CB8AC3E}">
        <p14:creationId xmlns:p14="http://schemas.microsoft.com/office/powerpoint/2010/main" xmlns="" val="18969188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8600"/>
            <a:ext cx="8534400" cy="6324600"/>
          </a:xfrm>
        </p:spPr>
        <p:txBody>
          <a:bodyPr/>
          <a:lstStyle/>
          <a:p>
            <a:pPr algn="ctr"/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Intro: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>
              <a:buNone/>
            </a:pP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 CO2 in vessel, it causes small decrease in density of lumen of blood in vessel, Demonstrated by using digital subtraction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800" dirty="0" smtClean="0"/>
          </a:p>
          <a:p>
            <a:pPr algn="ctr"/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purpose: </a:t>
            </a:r>
            <a:endParaRPr lang="en-US" sz="2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dirty="0" smtClean="0"/>
              <a:t>Patients </a:t>
            </a:r>
            <a:r>
              <a:rPr lang="en-US" sz="2800" dirty="0" smtClean="0"/>
              <a:t>with </a:t>
            </a:r>
            <a:r>
              <a:rPr lang="en-US" sz="2800" dirty="0" smtClean="0">
                <a:solidFill>
                  <a:srgbClr val="FFFF00"/>
                </a:solidFill>
              </a:rPr>
              <a:t>raised creatinine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medscape.com/pi/emed/ckb/radiology/336139-423121-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36" y="76200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1468582"/>
            <a:ext cx="40680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This carbon dioxide digital subtraction angiogram (stacked image) of the left lower extremity shows the popliteal, anterior </a:t>
            </a:r>
            <a:r>
              <a:rPr lang="en-US" sz="2800" dirty="0" err="1"/>
              <a:t>tibial</a:t>
            </a:r>
            <a:r>
              <a:rPr lang="en-US" sz="2800" dirty="0"/>
              <a:t>, </a:t>
            </a:r>
            <a:r>
              <a:rPr lang="en-US" sz="2800" dirty="0" err="1"/>
              <a:t>peroneal</a:t>
            </a:r>
            <a:r>
              <a:rPr lang="en-US" sz="2800" dirty="0"/>
              <a:t>, and posterior </a:t>
            </a:r>
            <a:r>
              <a:rPr lang="en-US" sz="2800" dirty="0" err="1"/>
              <a:t>tibial</a:t>
            </a:r>
            <a:r>
              <a:rPr lang="en-US" sz="2800" dirty="0"/>
              <a:t> arteries.</a:t>
            </a:r>
          </a:p>
        </p:txBody>
      </p:sp>
    </p:spTree>
    <p:extLst>
      <p:ext uri="{BB962C8B-B14F-4D97-AF65-F5344CB8AC3E}">
        <p14:creationId xmlns:p14="http://schemas.microsoft.com/office/powerpoint/2010/main" xmlns="" val="407885993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.medscape.com/pi/emed/ckb/radiology/336139-416265-423121-1493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099"/>
            <a:ext cx="411891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1565871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carbon dioxide aortogram obtained with the injection of CO2 through the sheath during endovascular aortic repair demonstrates the right </a:t>
            </a:r>
            <a:r>
              <a:rPr lang="en-US" sz="2400" dirty="0" smtClean="0"/>
              <a:t>and </a:t>
            </a:r>
            <a:r>
              <a:rPr lang="en-US" sz="2400" dirty="0"/>
              <a:t>left </a:t>
            </a:r>
            <a:r>
              <a:rPr lang="en-US" sz="2400" dirty="0" smtClean="0"/>
              <a:t>renal arteries</a:t>
            </a:r>
            <a:r>
              <a:rPr lang="en-US" sz="2400" dirty="0"/>
              <a:t> </a:t>
            </a:r>
            <a:r>
              <a:rPr lang="en-US" sz="2400" dirty="0" smtClean="0"/>
              <a:t>and an aortic aneurysm.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7101267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.medscape.com/pi/emed/ckb/radiology/336139-423121-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328" y="304800"/>
            <a:ext cx="5125872" cy="38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3428" y="47244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carbon dioxide digital subtraction </a:t>
            </a:r>
            <a:r>
              <a:rPr lang="en-US" sz="2400" dirty="0" err="1"/>
              <a:t>venogram</a:t>
            </a:r>
            <a:r>
              <a:rPr lang="en-US" sz="2400" dirty="0"/>
              <a:t> shows stenosis of the right </a:t>
            </a:r>
            <a:r>
              <a:rPr lang="en-US" sz="2400" dirty="0" err="1"/>
              <a:t>subclavian</a:t>
            </a:r>
            <a:r>
              <a:rPr lang="en-US" sz="2400" dirty="0"/>
              <a:t> vein</a:t>
            </a:r>
            <a:r>
              <a:rPr lang="en-US" sz="2400" dirty="0" smtClean="0"/>
              <a:t>. </a:t>
            </a:r>
            <a:r>
              <a:rPr lang="en-US" sz="2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(CAN BE used for veins above diaphragm because </a:t>
            </a:r>
            <a:r>
              <a:rPr lang="en-US" sz="2400" b="1" i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</a:t>
            </a:r>
            <a:r>
              <a:rPr lang="en-US" sz="24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circulation comes before brain in these cases.)</a:t>
            </a:r>
            <a:endParaRPr lang="en-US" sz="24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0531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.medscape.com/pi/emed/ckb/radiology/336139-416265-423121-1493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31021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1149340"/>
            <a:ext cx="3791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Right hepatic DSA with CO2 demonstrates a vascular tumor in the right hepatic lobe (arrow). The shorter arrow points at the tip of </a:t>
            </a:r>
            <a:r>
              <a:rPr lang="en-US" sz="2400"/>
              <a:t>the </a:t>
            </a:r>
            <a:r>
              <a:rPr lang="en-US" sz="2400" smtClean="0"/>
              <a:t>micro catheter </a:t>
            </a:r>
            <a:r>
              <a:rPr lang="en-US" sz="2400" dirty="0" smtClean="0"/>
              <a:t>positioned </a:t>
            </a:r>
            <a:r>
              <a:rPr lang="en-US" sz="2400" dirty="0"/>
              <a:t>in the celiac axis. CO2 refluxed, filling the left hepatic and common hepatic arteries.</a:t>
            </a:r>
          </a:p>
        </p:txBody>
      </p:sp>
    </p:spTree>
    <p:extLst>
      <p:ext uri="{BB962C8B-B14F-4D97-AF65-F5344CB8AC3E}">
        <p14:creationId xmlns:p14="http://schemas.microsoft.com/office/powerpoint/2010/main" xmlns="" val="34231895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.medscape.com/pi/emed/ckb/radiology/336139-423121-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8768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4398496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carbon dioxide digital subtraction angiogram was obtained with an injection of carbon dioxide into the wedged hepatic venous catheter. Both the intrahepatic and </a:t>
            </a:r>
            <a:r>
              <a:rPr lang="en-US" sz="2400" dirty="0" err="1"/>
              <a:t>extrahepatic</a:t>
            </a:r>
            <a:r>
              <a:rPr lang="en-US" sz="2400" dirty="0"/>
              <a:t> portal veins fill nicely.</a:t>
            </a:r>
          </a:p>
        </p:txBody>
      </p:sp>
    </p:spTree>
    <p:extLst>
      <p:ext uri="{BB962C8B-B14F-4D97-AF65-F5344CB8AC3E}">
        <p14:creationId xmlns:p14="http://schemas.microsoft.com/office/powerpoint/2010/main" xmlns="" val="37571550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COMPLICATIONS: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rgbClr val="00B0F0"/>
                </a:solidFill>
              </a:rPr>
              <a:t>Abdominal pain- </a:t>
            </a:r>
            <a:r>
              <a:rPr lang="en-US" sz="2800" dirty="0"/>
              <a:t>is </a:t>
            </a:r>
            <a:r>
              <a:rPr lang="en-US" sz="2800" dirty="0" smtClean="0"/>
              <a:t>due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00B0F0"/>
                </a:solidFill>
              </a:rPr>
              <a:t>CO</a:t>
            </a:r>
            <a:r>
              <a:rPr lang="en-US" sz="2800" baseline="-25000" dirty="0">
                <a:solidFill>
                  <a:srgbClr val="00B0F0"/>
                </a:solidFill>
              </a:rPr>
              <a:t>2</a:t>
            </a:r>
            <a:r>
              <a:rPr lang="en-US" sz="2800" dirty="0">
                <a:solidFill>
                  <a:srgbClr val="00B0F0"/>
                </a:solidFill>
              </a:rPr>
              <a:t> in the mesenteric vessels </a:t>
            </a:r>
            <a:r>
              <a:rPr lang="en-US" sz="2800" dirty="0"/>
              <a:t>and is 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handled by rotating the patient from side to side and gently massaging the abdomen to allow the CO</a:t>
            </a:r>
            <a:r>
              <a:rPr lang="en-US" sz="2800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to diffuse into the blood</a:t>
            </a:r>
            <a:r>
              <a:rPr lang="en-US" sz="2800" dirty="0"/>
              <a:t>. It may be caused by vapor lock in mesenteric arteries and is reported to be more likely in patients with CO</a:t>
            </a:r>
            <a:r>
              <a:rPr lang="en-US" sz="2800" baseline="-25000" dirty="0"/>
              <a:t>2</a:t>
            </a:r>
            <a:r>
              <a:rPr lang="en-US" sz="2800" dirty="0"/>
              <a:t> collecting in abdominal aortic aneurysms. 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rgbClr val="00B0F0"/>
                </a:solidFill>
              </a:rPr>
              <a:t>Nausea</a:t>
            </a:r>
            <a:r>
              <a:rPr lang="en-US" sz="2800" dirty="0" smtClean="0"/>
              <a:t>- when </a:t>
            </a:r>
            <a:r>
              <a:rPr lang="en-US" sz="2800" dirty="0"/>
              <a:t>high flow rates are </a:t>
            </a:r>
            <a:r>
              <a:rPr lang="en-US" sz="2800" dirty="0" smtClean="0"/>
              <a:t>used.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u="sng" dirty="0">
                <a:solidFill>
                  <a:srgbClr val="00B0F0"/>
                </a:solidFill>
              </a:rPr>
              <a:t>Vapor lock in the heart </a:t>
            </a:r>
            <a:r>
              <a:rPr lang="en-US" sz="2800" dirty="0"/>
              <a:t>is a feared complication that occurs when CO</a:t>
            </a:r>
            <a:r>
              <a:rPr lang="en-US" sz="2800" baseline="-25000" dirty="0"/>
              <a:t>2</a:t>
            </a:r>
            <a:r>
              <a:rPr lang="en-US" sz="2800" dirty="0"/>
              <a:t> is trapped there, increasing pulmonary artery pressure and preventing normal blood flow and venous return. </a:t>
            </a:r>
            <a:r>
              <a:rPr lang="en-US" sz="2800" dirty="0" smtClean="0">
                <a:solidFill>
                  <a:srgbClr val="00B0F0"/>
                </a:solidFill>
              </a:rPr>
              <a:t>If </a:t>
            </a:r>
            <a:r>
              <a:rPr lang="en-US" sz="2800" dirty="0">
                <a:solidFill>
                  <a:srgbClr val="00B0F0"/>
                </a:solidFill>
              </a:rPr>
              <a:t>this occurs, the patient should be rotated into a left lateral decubitus position</a:t>
            </a:r>
            <a:r>
              <a:rPr lang="en-US" sz="2800" dirty="0" smtClean="0"/>
              <a:t>.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800" u="sng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is contraindicated in the cerebral vessels and should not be injected 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arteries above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level of the diaphragm or used in patients with left-to-right shunts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65573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799"/>
            <a:ext cx="8305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</a:t>
            </a:r>
            <a:endParaRPr lang="en-US" sz="36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Image quality </a:t>
            </a:r>
            <a:r>
              <a:rPr lang="en-US" sz="2800" dirty="0" smtClean="0">
                <a:solidFill>
                  <a:srgbClr val="FFFF00"/>
                </a:solidFill>
              </a:rPr>
              <a:t>poorer,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More radiation </a:t>
            </a:r>
            <a:r>
              <a:rPr lang="en-US" sz="2800" dirty="0" smtClean="0">
                <a:solidFill>
                  <a:srgbClr val="FFFF00"/>
                </a:solidFill>
              </a:rPr>
              <a:t>exposure,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Cannot be used for cerebral </a:t>
            </a:r>
            <a:r>
              <a:rPr lang="en-US" sz="2800" dirty="0" smtClean="0">
                <a:solidFill>
                  <a:srgbClr val="FFFF00"/>
                </a:solidFill>
              </a:rPr>
              <a:t>angiography,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Cautious use in pulmonary insufficiency / </a:t>
            </a:r>
            <a:r>
              <a:rPr lang="en-US" sz="2800" dirty="0" smtClean="0">
                <a:solidFill>
                  <a:srgbClr val="FFFF00"/>
                </a:solidFill>
              </a:rPr>
              <a:t>hypertension.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Cautious use in left to right shunts.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512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57200"/>
            <a:ext cx="9144000" cy="571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</a:t>
            </a: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Nondiagnostic</a:t>
            </a:r>
            <a:r>
              <a:rPr lang="en-US" sz="3200" dirty="0" smtClean="0"/>
              <a:t> study,  </a:t>
            </a:r>
            <a:endParaRPr lang="en-US" sz="3200" dirty="0" smtClean="0"/>
          </a:p>
          <a:p>
            <a:r>
              <a:rPr lang="en-U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en-US" sz="3200" dirty="0" smtClean="0"/>
              <a:t> </a:t>
            </a:r>
            <a:r>
              <a:rPr lang="en-US" sz="3200" dirty="0" smtClean="0"/>
              <a:t>of CO2 and air so effect of </a:t>
            </a:r>
            <a:r>
              <a:rPr lang="en-US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embolism and may be fatal</a:t>
            </a:r>
            <a:r>
              <a:rPr lang="en-US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3200" u="sng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is contraindicated in the cerebral vessels and should not be injected in arteries above the level of the diaphragm or used in patients with left-to-right shunts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Trapping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of CO2 in aortic aneurysm</a:t>
            </a:r>
            <a:r>
              <a:rPr lang="en-US" sz="3200" dirty="0" smtClean="0"/>
              <a:t>, </a:t>
            </a:r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915400" cy="670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diagnostic image: Remedies: </a:t>
            </a:r>
            <a:endParaRPr lang="en-US" sz="3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      Make </a:t>
            </a:r>
            <a:r>
              <a:rPr lang="en-US" sz="2800" dirty="0" smtClean="0"/>
              <a:t>patient </a:t>
            </a:r>
            <a:r>
              <a:rPr lang="en-US" sz="2800" dirty="0" smtClean="0">
                <a:solidFill>
                  <a:srgbClr val="FFFF00"/>
                </a:solidFill>
              </a:rPr>
              <a:t>lateral </a:t>
            </a:r>
            <a:r>
              <a:rPr lang="en-US" sz="2800" dirty="0" err="1" smtClean="0">
                <a:solidFill>
                  <a:srgbClr val="FFFF00"/>
                </a:solidFill>
              </a:rPr>
              <a:t>decubitus</a:t>
            </a:r>
            <a:r>
              <a:rPr lang="en-US" sz="2800" dirty="0" smtClean="0">
                <a:solidFill>
                  <a:srgbClr val="FFFF00"/>
                </a:solidFill>
              </a:rPr>
              <a:t> position so that side </a:t>
            </a:r>
            <a:r>
              <a:rPr lang="en-US" sz="2800" dirty="0" smtClean="0">
                <a:solidFill>
                  <a:srgbClr val="FFFF00"/>
                </a:solidFill>
              </a:rPr>
              <a:t>to observe </a:t>
            </a:r>
            <a:r>
              <a:rPr lang="en-US" sz="2800" dirty="0" smtClean="0">
                <a:solidFill>
                  <a:srgbClr val="FFFF00"/>
                </a:solidFill>
              </a:rPr>
              <a:t>is nondependent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dirty="0" smtClean="0"/>
              <a:t>          Inject </a:t>
            </a:r>
            <a:r>
              <a:rPr lang="en-US" sz="2800" dirty="0" smtClean="0">
                <a:solidFill>
                  <a:srgbClr val="FFFF00"/>
                </a:solidFill>
              </a:rPr>
              <a:t>more</a:t>
            </a:r>
            <a:r>
              <a:rPr lang="en-US" sz="2800" dirty="0" smtClean="0"/>
              <a:t> quantity of CO2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      Inject </a:t>
            </a:r>
            <a:r>
              <a:rPr lang="en-US" sz="2800" dirty="0" smtClean="0"/>
              <a:t>at </a:t>
            </a:r>
            <a:r>
              <a:rPr lang="en-US" sz="2800" dirty="0" smtClean="0">
                <a:solidFill>
                  <a:srgbClr val="FFFF00"/>
                </a:solidFill>
              </a:rPr>
              <a:t>faster</a:t>
            </a:r>
            <a:r>
              <a:rPr lang="en-US" sz="2800" dirty="0" smtClean="0"/>
              <a:t> rate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dirty="0" smtClean="0"/>
              <a:t>          Do </a:t>
            </a:r>
            <a:r>
              <a:rPr lang="en-US" sz="2800" dirty="0" smtClean="0">
                <a:solidFill>
                  <a:srgbClr val="FFFF00"/>
                </a:solidFill>
              </a:rPr>
              <a:t>selective catheterization </a:t>
            </a:r>
            <a:r>
              <a:rPr lang="en-US" sz="2800" dirty="0" smtClean="0"/>
              <a:t>of artery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00B0F0"/>
                </a:solidFill>
              </a:rPr>
              <a:t>Elevation of target vessels 15-20° above the level of the angiographic table, </a:t>
            </a:r>
            <a:endParaRPr lang="en-US" sz="2800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en-US" sz="2800" i="1" dirty="0" smtClean="0">
                <a:solidFill>
                  <a:srgbClr val="00B0F0"/>
                </a:solidFill>
              </a:rPr>
              <a:t>   as </a:t>
            </a:r>
            <a:r>
              <a:rPr lang="en-US" sz="2800" i="1" dirty="0" smtClean="0">
                <a:solidFill>
                  <a:srgbClr val="00B0F0"/>
                </a:solidFill>
              </a:rPr>
              <a:t>well as the intra-arterial administration of 100-150 µg of nitroglycerin, may improve filling of the peripheral arteries in the lower extremities.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57200"/>
            <a:ext cx="88392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i="1" u="sng" dirty="0" smtClean="0">
                <a:solidFill>
                  <a:srgbClr val="FFFF00"/>
                </a:solidFill>
              </a:rPr>
              <a:t>Hybrid </a:t>
            </a:r>
            <a:r>
              <a:rPr lang="en-US" sz="3200" b="1" i="1" u="sng" dirty="0" err="1" smtClean="0">
                <a:solidFill>
                  <a:srgbClr val="FFFF00"/>
                </a:solidFill>
              </a:rPr>
              <a:t>angio</a:t>
            </a:r>
            <a:r>
              <a:rPr lang="en-US" sz="3200" b="1" i="1" u="sng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Supplemental nonionic iodinated contrast material, </a:t>
            </a:r>
          </a:p>
          <a:p>
            <a:pPr>
              <a:buNone/>
            </a:pPr>
            <a:r>
              <a:rPr lang="en-US" sz="2800" dirty="0" smtClean="0"/>
              <a:t>Ranging from 2-10 ml </a:t>
            </a:r>
          </a:p>
          <a:p>
            <a:pPr>
              <a:buNone/>
            </a:pPr>
            <a:r>
              <a:rPr lang="en-US" sz="2800" dirty="0" smtClean="0"/>
              <a:t>Nonionic contrast material was diluted in a 1:1 mixture with normal saline to provide more volume; </a:t>
            </a:r>
          </a:p>
          <a:p>
            <a:pPr>
              <a:buNone/>
            </a:pPr>
            <a:r>
              <a:rPr lang="en-US" sz="28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used for selective injections when the significance of the pre- or </a:t>
            </a:r>
            <a:r>
              <a:rPr lang="en-US" sz="2800" b="1" i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postangioplasty</a:t>
            </a:r>
            <a:r>
              <a:rPr lang="en-US" sz="28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stenosis</a:t>
            </a:r>
            <a:r>
              <a:rPr lang="en-US" sz="28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(or both) was questionable with carbon dioxide.</a:t>
            </a:r>
            <a:endParaRPr lang="en-US" sz="2800" b="1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991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Carbon dioxide was first reported as a contrast agent in 1982.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It has been used for performing angiography for as long as 30 years in various institutes across the world.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 India, it was first used at a hospital in Bangalore in the year 2001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Carbon Dioxide???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Non allergic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Non nephrotoxic/ hepatotoxic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Inexpensive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Unlimited amounts of CO</a:t>
            </a:r>
            <a:r>
              <a:rPr lang="en-US" sz="2800" baseline="-25000" dirty="0"/>
              <a:t>2</a:t>
            </a:r>
            <a:r>
              <a:rPr lang="en-US" sz="2800" dirty="0"/>
              <a:t> may be used for vascular imaging because the gas is </a:t>
            </a:r>
            <a:r>
              <a:rPr lang="en-US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effectively eliminated by means of respiration</a:t>
            </a:r>
            <a:r>
              <a:rPr lang="en-US" sz="2800" dirty="0"/>
              <a:t>. 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rgbClr val="FFFF00"/>
                </a:solidFill>
              </a:rPr>
              <a:t>CO</a:t>
            </a:r>
            <a:r>
              <a:rPr lang="en-US" sz="2800" u="sng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u="sng" dirty="0">
                <a:solidFill>
                  <a:srgbClr val="FFFF00"/>
                </a:solidFill>
              </a:rPr>
              <a:t> is particularly useful for patients with compromised cardiac and renal function who are undergoing complex vascular interventions</a:t>
            </a:r>
            <a:r>
              <a:rPr lang="en-US" sz="2800" u="sng" dirty="0" smtClean="0">
                <a:solidFill>
                  <a:srgbClr val="FFFF00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91623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algn="ctr">
              <a:buNone/>
            </a:pPr>
            <a:r>
              <a:rPr lang="en-US" sz="36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 TO CO2 </a:t>
            </a:r>
            <a:r>
              <a:rPr lang="en-US" sz="3600" b="1" i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</a:t>
            </a:r>
            <a:r>
              <a:rPr lang="en-US" sz="36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en-US" sz="2800" dirty="0" smtClean="0"/>
              <a:t>Doppler,</a:t>
            </a:r>
          </a:p>
          <a:p>
            <a:pPr>
              <a:buNone/>
            </a:pPr>
            <a:r>
              <a:rPr lang="en-US" sz="2800" dirty="0" smtClean="0"/>
              <a:t>CT </a:t>
            </a:r>
            <a:r>
              <a:rPr lang="en-US" sz="2800" dirty="0" err="1" smtClean="0"/>
              <a:t>angio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dirty="0" smtClean="0"/>
              <a:t>MRA: Use </a:t>
            </a:r>
            <a:r>
              <a:rPr lang="en-US" sz="2800" dirty="0" err="1" smtClean="0"/>
              <a:t>Gado</a:t>
            </a:r>
            <a:r>
              <a:rPr lang="en-US" sz="2800" dirty="0" smtClean="0"/>
              <a:t> only if </a:t>
            </a:r>
            <a:r>
              <a:rPr lang="en-US" sz="2800" dirty="0" smtClean="0"/>
              <a:t>GFR &gt; 30 ml/m2.min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362200"/>
            <a:ext cx="39859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THANK YOU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491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CO2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Colorless and odorless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More soluble than oxygen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Completely dissolves in 2-3 min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Displaces blood allowing vascular imaging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15" t="18749" r="19110" b="8751"/>
          <a:stretch/>
        </p:blipFill>
        <p:spPr bwMode="auto">
          <a:xfrm>
            <a:off x="2133600" y="2971800"/>
            <a:ext cx="4495799" cy="301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25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inject CO2 in vessel, it causes small decrease in density of lumen of blood in vessel b/o it’s physical presence, </a:t>
            </a:r>
            <a:endParaRPr lang="en-US" sz="28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is then subtracted form mask image and we now see vessel as bright or </a:t>
            </a:r>
            <a:r>
              <a:rPr lang="en-US" sz="2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radioluscent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8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THUS, Vessel is Demonstrated by using digital subtraction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8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/>
              <a:t>We may see vessel black (as in usual </a:t>
            </a:r>
            <a:r>
              <a:rPr lang="en-US" sz="2800" dirty="0" err="1" smtClean="0"/>
              <a:t>angio</a:t>
            </a:r>
            <a:r>
              <a:rPr lang="en-US" sz="2800" dirty="0" smtClean="0"/>
              <a:t>) if we use inverted images in Co2 </a:t>
            </a:r>
            <a:r>
              <a:rPr lang="en-US" sz="2800" dirty="0" err="1" smtClean="0"/>
              <a:t>angio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Sr9VhrlxUt_K4qFXpWUVj8MjgtdmAnfbMl9mBNLPnDnVBgo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45489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algn="ctr"/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EXCRETION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 is injected into the blood, </a:t>
            </a:r>
            <a:r>
              <a:rPr lang="en-US" sz="2800" dirty="0" smtClean="0"/>
              <a:t>it combines </a:t>
            </a:r>
            <a:r>
              <a:rPr lang="en-US" sz="2800" dirty="0"/>
              <a:t>with water to produce carbonic acid. </a:t>
            </a:r>
            <a:r>
              <a:rPr lang="en-US" sz="2800" dirty="0">
                <a:solidFill>
                  <a:srgbClr val="FFFF00"/>
                </a:solidFill>
              </a:rPr>
              <a:t>It becomes bicarbonate (</a:t>
            </a:r>
            <a:r>
              <a:rPr lang="en-US" sz="2800" dirty="0" smtClean="0">
                <a:solidFill>
                  <a:srgbClr val="FFFF00"/>
                </a:solidFill>
              </a:rPr>
              <a:t>HCO</a:t>
            </a:r>
            <a:r>
              <a:rPr lang="en-US" sz="2800" baseline="-25000" dirty="0" smtClean="0">
                <a:solidFill>
                  <a:srgbClr val="FFFF00"/>
                </a:solidFill>
              </a:rPr>
              <a:t>3</a:t>
            </a:r>
            <a:r>
              <a:rPr lang="en-US" sz="2800" baseline="30000" dirty="0" smtClean="0">
                <a:solidFill>
                  <a:srgbClr val="FFFF00"/>
                </a:solidFill>
              </a:rPr>
              <a:t>-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en-US" sz="2800" dirty="0"/>
              <a:t>in the blood stream; </a:t>
            </a:r>
            <a:r>
              <a:rPr lang="en-US" sz="2800" dirty="0">
                <a:solidFill>
                  <a:srgbClr val="FFFF00"/>
                </a:solidFill>
              </a:rPr>
              <a:t>bicarbonate reverts to CO</a:t>
            </a:r>
            <a:r>
              <a:rPr lang="en-US" sz="2800" baseline="-250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rgbClr val="FFFF00"/>
                </a:solidFill>
              </a:rPr>
              <a:t> before being expelled out of capillaries into the lung</a:t>
            </a:r>
            <a:r>
              <a:rPr lang="en-US" sz="2800" dirty="0"/>
              <a:t>. Carbonic anhydrase catalyzes the conversion of CO</a:t>
            </a:r>
            <a:r>
              <a:rPr lang="en-US" sz="2800" baseline="-25000" dirty="0"/>
              <a:t>2</a:t>
            </a:r>
            <a:r>
              <a:rPr lang="en-US" sz="2800" dirty="0"/>
              <a:t> to bicarbonate and protons.</a:t>
            </a:r>
          </a:p>
        </p:txBody>
      </p:sp>
    </p:spTree>
    <p:extLst>
      <p:ext uri="{BB962C8B-B14F-4D97-AF65-F5344CB8AC3E}">
        <p14:creationId xmlns:p14="http://schemas.microsoft.com/office/powerpoint/2010/main" xmlns="" val="321707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76200"/>
            <a:ext cx="8029575" cy="66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818" y="457200"/>
            <a:ext cx="6421582" cy="27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3727" y="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FOR CO2 ANGIOGRAPHY</a:t>
            </a:r>
            <a:endParaRPr lang="en-US" sz="32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76600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ell MT" pitchFamily="18" charset="0"/>
              </a:rPr>
              <a:t>The filled bag is connected to the remaining manifold and the two-way stopcock is opened. The 50-mL syringe is filled with CO</a:t>
            </a:r>
            <a:r>
              <a:rPr lang="en-US" sz="2400" baseline="-25000" dirty="0">
                <a:latin typeface="Bell MT" pitchFamily="18" charset="0"/>
              </a:rPr>
              <a:t>2</a:t>
            </a:r>
            <a:r>
              <a:rPr lang="en-US" sz="2400" dirty="0">
                <a:latin typeface="Bell MT" pitchFamily="18" charset="0"/>
              </a:rPr>
              <a:t> via a dual check valve and expelled to purge air out of the tubing, which is then connected to the angiographic catheter. </a:t>
            </a:r>
            <a:endParaRPr lang="en-US" sz="2400" dirty="0" smtClean="0">
              <a:latin typeface="Bell MT" pitchFamily="18" charset="0"/>
            </a:endParaRPr>
          </a:p>
          <a:p>
            <a:endParaRPr lang="en-US" sz="800" dirty="0" smtClean="0">
              <a:latin typeface="Bell MT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The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three-way stopcock can be turned off to CO</a:t>
            </a:r>
            <a:r>
              <a:rPr lang="en-US" sz="24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2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 to allow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back bleeding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into a small syringe to </a:t>
            </a:r>
            <a:r>
              <a:rPr lang="en-US" sz="2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eliminate all air from the system. </a:t>
            </a:r>
            <a:endParaRPr lang="en-US" sz="2400" b="1" i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endParaRPr lang="en-US" sz="800" b="1" i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r>
              <a:rPr lang="en-US" sz="2400" dirty="0" smtClean="0">
                <a:latin typeface="Bell MT" pitchFamily="18" charset="0"/>
              </a:rPr>
              <a:t>The </a:t>
            </a:r>
            <a:r>
              <a:rPr lang="en-US" sz="2400" dirty="0">
                <a:latin typeface="Bell MT" pitchFamily="18" charset="0"/>
              </a:rPr>
              <a:t>stopcock is then closed to the </a:t>
            </a:r>
            <a:r>
              <a:rPr lang="en-US" sz="2400" dirty="0" smtClean="0">
                <a:latin typeface="Bell MT" pitchFamily="18" charset="0"/>
              </a:rPr>
              <a:t>back bleeding </a:t>
            </a:r>
            <a:r>
              <a:rPr lang="en-US" sz="2400" dirty="0">
                <a:latin typeface="Bell MT" pitchFamily="18" charset="0"/>
              </a:rPr>
              <a:t>syringe, and the blood is gently purged from the catheter by slowly injecting CO</a:t>
            </a:r>
            <a:r>
              <a:rPr lang="en-US" sz="2400" baseline="-25000" dirty="0">
                <a:latin typeface="Bell MT" pitchFamily="18" charset="0"/>
              </a:rPr>
              <a:t>2</a:t>
            </a:r>
            <a:r>
              <a:rPr lang="en-US" sz="2400" dirty="0">
                <a:latin typeface="Bell MT" pitchFamily="18" charset="0"/>
              </a:rPr>
              <a:t> via the syringe. </a:t>
            </a:r>
          </a:p>
        </p:txBody>
      </p:sp>
    </p:spTree>
    <p:extLst>
      <p:ext uri="{BB962C8B-B14F-4D97-AF65-F5344CB8AC3E}">
        <p14:creationId xmlns:p14="http://schemas.microsoft.com/office/powerpoint/2010/main" xmlns="" val="40748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86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Approach: </a:t>
            </a:r>
          </a:p>
          <a:p>
            <a:r>
              <a:rPr lang="en-US" sz="2800" dirty="0" smtClean="0"/>
              <a:t>Usually femoral.</a:t>
            </a:r>
          </a:p>
          <a:p>
            <a:endParaRPr lang="en-US" sz="2800" dirty="0" smtClean="0"/>
          </a:p>
          <a:p>
            <a:pPr algn="ctr"/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Use: </a:t>
            </a:r>
          </a:p>
          <a:p>
            <a:r>
              <a:rPr lang="en-US" sz="2800" dirty="0" err="1" smtClean="0"/>
              <a:t>Seldinger’s</a:t>
            </a:r>
            <a:r>
              <a:rPr lang="en-US" sz="2800" dirty="0" smtClean="0"/>
              <a:t> technique.</a:t>
            </a:r>
          </a:p>
          <a:p>
            <a:pPr algn="ctr"/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of injection: </a:t>
            </a:r>
          </a:p>
          <a:p>
            <a:r>
              <a:rPr lang="en-US" sz="2800" dirty="0" smtClean="0"/>
              <a:t>20 ml/sec</a:t>
            </a:r>
          </a:p>
          <a:p>
            <a:endParaRPr lang="en-US" sz="2800" dirty="0" smtClean="0"/>
          </a:p>
          <a:p>
            <a:pPr algn="ctr"/>
            <a:r>
              <a:rPr lang="en-US" sz="32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Superselective</a:t>
            </a:r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</a:t>
            </a:r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800" dirty="0" smtClean="0"/>
              <a:t>Use special smaller catheters,</a:t>
            </a:r>
          </a:p>
          <a:p>
            <a:r>
              <a:rPr lang="en-US" sz="2800" dirty="0" smtClean="0"/>
              <a:t>Injection </a:t>
            </a:r>
            <a:r>
              <a:rPr lang="en-US" sz="2800" dirty="0" smtClean="0"/>
              <a:t>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 as close to the target vessel as possible should be performed to optimize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 imaging.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710</TotalTime>
  <Words>863</Words>
  <Application>Microsoft Office PowerPoint</Application>
  <PresentationFormat>On-screen Show (4:3)</PresentationFormat>
  <Paragraphs>118</Paragraphs>
  <Slides>31</Slides>
  <Notes>0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Horizon</vt:lpstr>
      <vt:lpstr>CARBON DIOXIDE ANGIOGRAPHY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DIOXIDE ANGIOGRAPHY</dc:title>
  <dc:creator>AKANKSHA</dc:creator>
  <cp:lastModifiedBy>lenovo</cp:lastModifiedBy>
  <cp:revision>28</cp:revision>
  <dcterms:created xsi:type="dcterms:W3CDTF">2014-01-11T12:25:16Z</dcterms:created>
  <dcterms:modified xsi:type="dcterms:W3CDTF">2014-02-18T12:21:34Z</dcterms:modified>
</cp:coreProperties>
</file>