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8"/>
  </p:notesMasterIdLst>
  <p:sldIdLst>
    <p:sldId id="256" r:id="rId2"/>
    <p:sldId id="266" r:id="rId3"/>
    <p:sldId id="261" r:id="rId4"/>
    <p:sldId id="278" r:id="rId5"/>
    <p:sldId id="279" r:id="rId6"/>
    <p:sldId id="280" r:id="rId7"/>
    <p:sldId id="304" r:id="rId8"/>
    <p:sldId id="334" r:id="rId9"/>
    <p:sldId id="444" r:id="rId10"/>
    <p:sldId id="379" r:id="rId11"/>
    <p:sldId id="380" r:id="rId12"/>
    <p:sldId id="381" r:id="rId13"/>
    <p:sldId id="378" r:id="rId14"/>
    <p:sldId id="451" r:id="rId15"/>
    <p:sldId id="382" r:id="rId16"/>
    <p:sldId id="383" r:id="rId17"/>
    <p:sldId id="384" r:id="rId18"/>
    <p:sldId id="445" r:id="rId19"/>
    <p:sldId id="385" r:id="rId20"/>
    <p:sldId id="386" r:id="rId21"/>
    <p:sldId id="457" r:id="rId22"/>
    <p:sldId id="458" r:id="rId23"/>
    <p:sldId id="459" r:id="rId24"/>
    <p:sldId id="460" r:id="rId25"/>
    <p:sldId id="461" r:id="rId26"/>
    <p:sldId id="446" r:id="rId27"/>
    <p:sldId id="447" r:id="rId28"/>
    <p:sldId id="448" r:id="rId29"/>
    <p:sldId id="449" r:id="rId30"/>
    <p:sldId id="390" r:id="rId31"/>
    <p:sldId id="391" r:id="rId32"/>
    <p:sldId id="392" r:id="rId33"/>
    <p:sldId id="393" r:id="rId34"/>
    <p:sldId id="394" r:id="rId35"/>
    <p:sldId id="395" r:id="rId36"/>
    <p:sldId id="426" r:id="rId37"/>
    <p:sldId id="427" r:id="rId38"/>
    <p:sldId id="450" r:id="rId39"/>
    <p:sldId id="396" r:id="rId40"/>
    <p:sldId id="397" r:id="rId41"/>
    <p:sldId id="398" r:id="rId42"/>
    <p:sldId id="399" r:id="rId43"/>
    <p:sldId id="400" r:id="rId44"/>
    <p:sldId id="428" r:id="rId45"/>
    <p:sldId id="401" r:id="rId46"/>
    <p:sldId id="402" r:id="rId47"/>
    <p:sldId id="403" r:id="rId48"/>
    <p:sldId id="404" r:id="rId49"/>
    <p:sldId id="425" r:id="rId50"/>
    <p:sldId id="405" r:id="rId51"/>
    <p:sldId id="406" r:id="rId52"/>
    <p:sldId id="407" r:id="rId53"/>
    <p:sldId id="408" r:id="rId54"/>
    <p:sldId id="409" r:id="rId55"/>
    <p:sldId id="452" r:id="rId56"/>
    <p:sldId id="410" r:id="rId57"/>
    <p:sldId id="411" r:id="rId58"/>
    <p:sldId id="412" r:id="rId59"/>
    <p:sldId id="413" r:id="rId60"/>
    <p:sldId id="414" r:id="rId61"/>
    <p:sldId id="453" r:id="rId62"/>
    <p:sldId id="415" r:id="rId63"/>
    <p:sldId id="416" r:id="rId64"/>
    <p:sldId id="462" r:id="rId65"/>
    <p:sldId id="417" r:id="rId66"/>
    <p:sldId id="429" r:id="rId67"/>
    <p:sldId id="454" r:id="rId68"/>
    <p:sldId id="418" r:id="rId69"/>
    <p:sldId id="419" r:id="rId70"/>
    <p:sldId id="420" r:id="rId71"/>
    <p:sldId id="421" r:id="rId72"/>
    <p:sldId id="422" r:id="rId73"/>
    <p:sldId id="423" r:id="rId74"/>
    <p:sldId id="455" r:id="rId75"/>
    <p:sldId id="456" r:id="rId76"/>
    <p:sldId id="424"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6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7" autoAdjust="0"/>
  </p:normalViewPr>
  <p:slideViewPr>
    <p:cSldViewPr>
      <p:cViewPr varScale="1">
        <p:scale>
          <a:sx n="81" d="100"/>
          <a:sy n="81" d="100"/>
        </p:scale>
        <p:origin x="-103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7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CBEE9B-5025-4525-925D-312CEC165AF3}" type="datetimeFigureOut">
              <a:rPr lang="en-US" smtClean="0"/>
              <a:pPr/>
              <a:t>5/3/2017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DC6B5A-B49D-46B0-B1A3-C7BBC850FE47}" type="slidenum">
              <a:rPr lang="en-IN" smtClean="0"/>
              <a:pPr/>
              <a:t>‹#›</a:t>
            </a:fld>
            <a:endParaRPr lang="en-IN"/>
          </a:p>
        </p:txBody>
      </p:sp>
    </p:spTree>
    <p:extLst>
      <p:ext uri="{BB962C8B-B14F-4D97-AF65-F5344CB8AC3E}">
        <p14:creationId xmlns:p14="http://schemas.microsoft.com/office/powerpoint/2010/main" val="537309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ADC6B5A-B49D-46B0-B1A3-C7BBC850FE47}" type="slidenum">
              <a:rPr lang="en-IN" smtClean="0"/>
              <a:pPr/>
              <a:t>1</a:t>
            </a:fld>
            <a:endParaRPr lang="en-I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1" dirty="0" smtClean="0"/>
              <a:t>CT scan of left frontal acute epidural hematoma (black arrow) with midline shift (white arrow). Note the left posterior falx subdural hematoma and left frontoparietal cortical contusion.</a:t>
            </a:r>
          </a:p>
          <a:p>
            <a:endParaRPr lang="en-IN" dirty="0"/>
          </a:p>
        </p:txBody>
      </p:sp>
      <p:sp>
        <p:nvSpPr>
          <p:cNvPr id="4" name="Slide Number Placeholder 3"/>
          <p:cNvSpPr>
            <a:spLocks noGrp="1"/>
          </p:cNvSpPr>
          <p:nvPr>
            <p:ph type="sldNum" sz="quarter" idx="10"/>
          </p:nvPr>
        </p:nvSpPr>
        <p:spPr/>
        <p:txBody>
          <a:bodyPr/>
          <a:lstStyle/>
          <a:p>
            <a:fld id="{3ADC6B5A-B49D-46B0-B1A3-C7BBC850FE47}" type="slidenum">
              <a:rPr lang="en-IN" smtClean="0"/>
              <a:pPr/>
              <a:t>36</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DC6B5A-B49D-46B0-B1A3-C7BBC850FE47}" type="slidenum">
              <a:rPr lang="en-IN" smtClean="0"/>
              <a:pPr/>
              <a:t>37</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CT scan of left frontoparietal acute subdural hematoma (black arrow). Note the moderate amount of midline shift</a:t>
            </a:r>
            <a:endParaRPr lang="en-IN" dirty="0"/>
          </a:p>
        </p:txBody>
      </p:sp>
      <p:sp>
        <p:nvSpPr>
          <p:cNvPr id="4" name="Slide Number Placeholder 3"/>
          <p:cNvSpPr>
            <a:spLocks noGrp="1"/>
          </p:cNvSpPr>
          <p:nvPr>
            <p:ph type="sldNum" sz="quarter" idx="10"/>
          </p:nvPr>
        </p:nvSpPr>
        <p:spPr/>
        <p:txBody>
          <a:bodyPr/>
          <a:lstStyle/>
          <a:p>
            <a:fld id="{3ADC6B5A-B49D-46B0-B1A3-C7BBC850FE47}" type="slidenum">
              <a:rPr lang="en-IN" smtClean="0"/>
              <a:pPr/>
              <a:t>44</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ADC6B5A-B49D-46B0-B1A3-C7BBC850FE47}" type="slidenum">
              <a:rPr lang="en-IN" smtClean="0"/>
              <a:pPr/>
              <a:t>49</a:t>
            </a:fld>
            <a:endParaRPr lang="en-I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ADC6B5A-B49D-46B0-B1A3-C7BBC850FE47}" type="slidenum">
              <a:rPr lang="en-IN" smtClean="0"/>
              <a:pPr/>
              <a:t>62</a:t>
            </a:fld>
            <a:endParaRPr lang="en-I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ADC6B5A-B49D-46B0-B1A3-C7BBC850FE47}" type="slidenum">
              <a:rPr lang="en-IN" smtClean="0"/>
              <a:pPr/>
              <a:t>63</a:t>
            </a:fld>
            <a:endParaRPr lang="en-I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DC6B5A-B49D-46B0-B1A3-C7BBC850FE47}" type="slidenum">
              <a:rPr lang="en-IN" smtClean="0"/>
              <a:pPr/>
              <a:t>64</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DC6B5A-B49D-46B0-B1A3-C7BBC850FE47}" type="slidenum">
              <a:rPr lang="en-IN" smtClean="0"/>
              <a:pPr/>
              <a:t>66</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DC6B5A-B49D-46B0-B1A3-C7BBC850FE47}" type="slidenum">
              <a:rPr lang="en-IN" smtClean="0"/>
              <a:pPr/>
              <a:t>74</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DC6B5A-B49D-46B0-B1A3-C7BBC850FE47}" type="slidenum">
              <a:rPr lang="en-IN" smtClean="0"/>
              <a:pPr/>
              <a:t>75</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ADC6B5A-B49D-46B0-B1A3-C7BBC850FE47}" type="slidenum">
              <a:rPr lang="en-IN" smtClean="0"/>
              <a:pPr/>
              <a:t>2</a:t>
            </a:fld>
            <a:endParaRPr lang="en-I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ADC6B5A-B49D-46B0-B1A3-C7BBC850FE47}" type="slidenum">
              <a:rPr lang="en-IN" smtClean="0"/>
              <a:pPr/>
              <a:t>3</a:t>
            </a:fld>
            <a:endParaRPr lang="en-I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ADC6B5A-B49D-46B0-B1A3-C7BBC850FE47}" type="slidenum">
              <a:rPr lang="en-IN" smtClean="0"/>
              <a:pPr/>
              <a:t>4</a:t>
            </a:fld>
            <a:endParaRPr lang="en-I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ADC6B5A-B49D-46B0-B1A3-C7BBC850FE47}" type="slidenum">
              <a:rPr lang="en-IN" smtClean="0"/>
              <a:pPr/>
              <a:t>5</a:t>
            </a:fld>
            <a:endParaRPr lang="en-I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ADC6B5A-B49D-46B0-B1A3-C7BBC850FE47}" type="slidenum">
              <a:rPr lang="en-IN" smtClean="0"/>
              <a:pPr/>
              <a:t>6</a:t>
            </a:fld>
            <a:endParaRPr lang="en-I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ADC6B5A-B49D-46B0-B1A3-C7BBC850FE47}" type="slidenum">
              <a:rPr lang="en-IN" smtClean="0"/>
              <a:pPr/>
              <a:t>7</a:t>
            </a:fld>
            <a:endParaRPr lang="en-I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ADC6B5A-B49D-46B0-B1A3-C7BBC850FE47}" type="slidenum">
              <a:rPr lang="en-IN" smtClean="0"/>
              <a:pPr/>
              <a:t>8</a:t>
            </a:fld>
            <a:endParaRPr lang="en-I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DC6B5A-B49D-46B0-B1A3-C7BBC850FE47}" type="slidenum">
              <a:rPr lang="en-IN" smtClean="0"/>
              <a:pPr/>
              <a:t>21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82347E2-F4BA-4B75-A481-46738597F1C6}" type="datetimeFigureOut">
              <a:rPr lang="en-US" smtClean="0"/>
              <a:pPr/>
              <a:t>5/3/2017</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a:lstStyle/>
          <a:p>
            <a:fld id="{3C3F9603-277F-480E-AEA3-3C58A2E34B89}" type="slidenum">
              <a:rPr lang="en-IN" smtClean="0"/>
              <a:pPr/>
              <a:t>‹#›</a:t>
            </a:fld>
            <a:endParaRPr lang="en-IN"/>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2347E2-F4BA-4B75-A481-46738597F1C6}" type="datetimeFigureOut">
              <a:rPr lang="en-US" smtClean="0"/>
              <a:pPr/>
              <a:t>5/3/2017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C3F9603-277F-480E-AEA3-3C58A2E34B8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2347E2-F4BA-4B75-A481-46738597F1C6}" type="datetimeFigureOut">
              <a:rPr lang="en-US" smtClean="0"/>
              <a:pPr/>
              <a:t>5/3/2017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C3F9603-277F-480E-AEA3-3C58A2E34B89}"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2347E2-F4BA-4B75-A481-46738597F1C6}" type="datetimeFigureOut">
              <a:rPr lang="en-US" smtClean="0"/>
              <a:pPr/>
              <a:t>5/3/2017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C3F9603-277F-480E-AEA3-3C58A2E34B89}"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2347E2-F4BA-4B75-A481-46738597F1C6}" type="datetimeFigureOut">
              <a:rPr lang="en-US" smtClean="0"/>
              <a:pPr/>
              <a:t>5/3/2017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7924800" y="6416675"/>
            <a:ext cx="762000" cy="365125"/>
          </a:xfrm>
        </p:spPr>
        <p:txBody>
          <a:bodyPr/>
          <a:lstStyle/>
          <a:p>
            <a:fld id="{3C3F9603-277F-480E-AEA3-3C58A2E34B89}"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82347E2-F4BA-4B75-A481-46738597F1C6}" type="datetimeFigureOut">
              <a:rPr lang="en-US" smtClean="0"/>
              <a:pPr/>
              <a:t>5/3/2017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C3F9603-277F-480E-AEA3-3C58A2E34B89}"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82347E2-F4BA-4B75-A481-46738597F1C6}" type="datetimeFigureOut">
              <a:rPr lang="en-US" smtClean="0"/>
              <a:pPr/>
              <a:t>5/3/2017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C3F9603-277F-480E-AEA3-3C58A2E34B89}"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82347E2-F4BA-4B75-A481-46738597F1C6}" type="datetimeFigureOut">
              <a:rPr lang="en-US" smtClean="0"/>
              <a:pPr/>
              <a:t>5/3/2017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C3F9603-277F-480E-AEA3-3C58A2E34B89}"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2347E2-F4BA-4B75-A481-46738597F1C6}" type="datetimeFigureOut">
              <a:rPr lang="en-US" smtClean="0"/>
              <a:pPr/>
              <a:t>5/3/2017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C3F9603-277F-480E-AEA3-3C58A2E34B8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82347E2-F4BA-4B75-A481-46738597F1C6}" type="datetimeFigureOut">
              <a:rPr lang="en-US" smtClean="0"/>
              <a:pPr/>
              <a:t>5/3/2017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C3F9603-277F-480E-AEA3-3C58A2E34B89}"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82347E2-F4BA-4B75-A481-46738597F1C6}" type="datetimeFigureOut">
              <a:rPr lang="en-US" smtClean="0"/>
              <a:pPr/>
              <a:t>5/3/2017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C3F9603-277F-480E-AEA3-3C58A2E34B89}"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82347E2-F4BA-4B75-A481-46738597F1C6}" type="datetimeFigureOut">
              <a:rPr lang="en-US" smtClean="0"/>
              <a:pPr/>
              <a:t>5/3/2017</a:t>
            </a:fld>
            <a:endParaRPr lang="en-IN"/>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IN"/>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C3F9603-277F-480E-AEA3-3C58A2E34B89}"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42984"/>
            <a:ext cx="9144000" cy="2962276"/>
          </a:xfrm>
        </p:spPr>
        <p:txBody>
          <a:bodyPr>
            <a:noAutofit/>
          </a:bodyPr>
          <a:lstStyle/>
          <a:p>
            <a:r>
              <a:rPr lang="en-US" sz="8000" dirty="0" smtClean="0"/>
              <a:t>    CNS TRAUMA</a:t>
            </a:r>
            <a:br>
              <a:rPr lang="en-US" sz="8000" dirty="0" smtClean="0"/>
            </a:br>
            <a:endParaRPr lang="en-IN" sz="8000" dirty="0"/>
          </a:p>
        </p:txBody>
      </p:sp>
      <p:sp>
        <p:nvSpPr>
          <p:cNvPr id="5" name="Text Placeholder 4"/>
          <p:cNvSpPr>
            <a:spLocks noGrp="1"/>
          </p:cNvSpPr>
          <p:nvPr>
            <p:ph type="body" idx="1"/>
          </p:nvPr>
        </p:nvSpPr>
        <p:spPr>
          <a:xfrm>
            <a:off x="1714480" y="3286124"/>
            <a:ext cx="7086600" cy="1509712"/>
          </a:xfrm>
        </p:spPr>
        <p:txBody>
          <a:bodyPr/>
          <a:lstStyle/>
          <a:p>
            <a:r>
              <a:rPr lang="en-IN" dirty="0" smtClean="0"/>
              <a:t>                                                BY Dr. TEJAS MANKESHWAR</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WHO SHOULD BE IMAGED?</a:t>
            </a:r>
            <a:endParaRPr lang="en-IN" dirty="0"/>
          </a:p>
        </p:txBody>
      </p:sp>
      <p:sp>
        <p:nvSpPr>
          <p:cNvPr id="3" name="Content Placeholder 2"/>
          <p:cNvSpPr>
            <a:spLocks noGrp="1"/>
          </p:cNvSpPr>
          <p:nvPr>
            <p:ph idx="1"/>
          </p:nvPr>
        </p:nvSpPr>
        <p:spPr/>
        <p:txBody>
          <a:bodyPr>
            <a:normAutofit fontScale="92500"/>
          </a:bodyPr>
          <a:lstStyle/>
          <a:p>
            <a:r>
              <a:rPr lang="en-IN" dirty="0" smtClean="0"/>
              <a:t>According to New Orleans Criteria-</a:t>
            </a:r>
          </a:p>
          <a:p>
            <a:r>
              <a:rPr lang="en-IN" dirty="0" smtClean="0"/>
              <a:t>CT indicated if GCS =15 plus any of the following.</a:t>
            </a:r>
          </a:p>
          <a:p>
            <a:r>
              <a:rPr lang="en-IN" dirty="0" smtClean="0"/>
              <a:t>Headache.</a:t>
            </a:r>
          </a:p>
          <a:p>
            <a:r>
              <a:rPr lang="en-IN" dirty="0" smtClean="0"/>
              <a:t>Patient &gt;60yrs and children &lt;2yrs.</a:t>
            </a:r>
          </a:p>
          <a:p>
            <a:r>
              <a:rPr lang="en-IN" dirty="0" smtClean="0"/>
              <a:t>Intoxication.</a:t>
            </a:r>
          </a:p>
          <a:p>
            <a:r>
              <a:rPr lang="en-IN" dirty="0" smtClean="0"/>
              <a:t>Short term memory deficits.</a:t>
            </a:r>
          </a:p>
          <a:p>
            <a:r>
              <a:rPr lang="en-IN" dirty="0" smtClean="0"/>
              <a:t>Seizures.</a:t>
            </a:r>
          </a:p>
          <a:p>
            <a:r>
              <a:rPr lang="en-IN" dirty="0" smtClean="0"/>
              <a:t>If GCS is between 13-15 and there is history of loss of consciousness, amnesia or confusion are imaged.</a:t>
            </a:r>
          </a:p>
          <a:p>
            <a:endParaRPr lang="en-IN"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normAutofit fontScale="90000"/>
          </a:bodyPr>
          <a:lstStyle/>
          <a:p>
            <a:r>
              <a:rPr lang="en-IN" dirty="0" smtClean="0"/>
              <a:t/>
            </a:r>
            <a:br>
              <a:rPr lang="en-IN" dirty="0" smtClean="0"/>
            </a:br>
            <a:r>
              <a:rPr lang="en-IN" dirty="0" smtClean="0"/>
              <a:t>TRAUMA IMAGING- KEYS TO ANALYSIS</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Scout image  needs to be looked for cervical spine abnormalities, jaw or facial trauma and presence of foreign bodies.</a:t>
            </a:r>
          </a:p>
          <a:p>
            <a:r>
              <a:rPr lang="en-IN" dirty="0" smtClean="0"/>
              <a:t>Then brain window needs to be imaged for presence of scalp swelling, extra-axial bleeds, cortical contusions, intracranial air and intra-ventricular  haemorrhage.</a:t>
            </a:r>
          </a:p>
          <a:p>
            <a:r>
              <a:rPr lang="en-IN" dirty="0" smtClean="0"/>
              <a:t>The most common extra-axial haemorrhage is traumatic sub arachnoid haemorrhage followed by sub and epidural hematoma.</a:t>
            </a:r>
          </a:p>
          <a:p>
            <a:r>
              <a:rPr lang="en-IN" dirty="0" smtClean="0"/>
              <a:t>Best place to look for subtle SAH is interpeduncular cistern where blood collects when the patient is supine.</a:t>
            </a:r>
          </a:p>
          <a:p>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285728"/>
            <a:ext cx="8229600" cy="6072230"/>
          </a:xfrm>
        </p:spPr>
        <p:txBody>
          <a:bodyPr>
            <a:normAutofit lnSpcReduction="10000"/>
          </a:bodyPr>
          <a:lstStyle/>
          <a:p>
            <a:r>
              <a:rPr lang="en-IN" sz="3200" dirty="0" smtClean="0"/>
              <a:t>High yield areas for contusions are antero-inferior frontal and temporal lobes.</a:t>
            </a:r>
          </a:p>
          <a:p>
            <a:r>
              <a:rPr lang="en-IN" sz="3200" dirty="0" smtClean="0"/>
              <a:t>Associated perilesional edema is usually noted.</a:t>
            </a:r>
          </a:p>
          <a:p>
            <a:r>
              <a:rPr lang="en-IN" sz="3200" dirty="0" smtClean="0"/>
              <a:t>Small subdural hematomas may be missed on standard narrow window widths of 75-80 HU and may be apparent when wider window widths of 150-200 HU are used.</a:t>
            </a:r>
          </a:p>
          <a:p>
            <a:r>
              <a:rPr lang="en-IN" sz="3200" dirty="0" smtClean="0"/>
              <a:t>Bone algorithm must be viewed to look for any fractures</a:t>
            </a:r>
          </a:p>
          <a:p>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1071546"/>
            <a:ext cx="8229600" cy="5237814"/>
          </a:xfrm>
        </p:spPr>
        <p:txBody>
          <a:bodyPr/>
          <a:lstStyle/>
          <a:p>
            <a:r>
              <a:rPr lang="en-IN" dirty="0" smtClean="0"/>
              <a:t>Cranio-cervical CT angiography should be considered if :-</a:t>
            </a:r>
          </a:p>
          <a:p>
            <a:pPr marL="651510" indent="-514350">
              <a:buFont typeface="+mj-lt"/>
              <a:buAutoNum type="arabicPeriod"/>
            </a:pPr>
            <a:r>
              <a:rPr lang="en-IN" dirty="0" smtClean="0"/>
              <a:t>There is penetrating neck injury.</a:t>
            </a:r>
          </a:p>
          <a:p>
            <a:pPr marL="651510" indent="-514350">
              <a:buFont typeface="+mj-lt"/>
              <a:buAutoNum type="arabicPeriod"/>
            </a:pPr>
            <a:r>
              <a:rPr lang="en-IN" dirty="0" smtClean="0"/>
              <a:t>If a fractured foramen transversarium or facet Subluxation is identified on cervical spine CT.</a:t>
            </a:r>
          </a:p>
          <a:p>
            <a:pPr marL="651510" indent="-514350">
              <a:buFont typeface="+mj-lt"/>
              <a:buAutoNum type="arabicPeriod"/>
            </a:pPr>
            <a:r>
              <a:rPr lang="en-IN" dirty="0" smtClean="0"/>
              <a:t>If a skull base fracture traverses the carotid canal or dural venous sinus.</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05_185725.jpg"/>
          <p:cNvPicPr>
            <a:picLocks noGrp="1" noChangeAspect="1"/>
          </p:cNvPicPr>
          <p:nvPr>
            <p:ph idx="1"/>
          </p:nvPr>
        </p:nvPicPr>
        <p:blipFill>
          <a:blip r:embed="rId2" cstate="print"/>
          <a:stretch>
            <a:fillRect/>
          </a:stretch>
        </p:blipFill>
        <p:spPr>
          <a:xfrm>
            <a:off x="457200" y="1639887"/>
            <a:ext cx="8229600" cy="462915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SCALP INJURIES</a:t>
            </a:r>
            <a:endParaRPr lang="en-IN" dirty="0"/>
          </a:p>
        </p:txBody>
      </p:sp>
      <p:sp>
        <p:nvSpPr>
          <p:cNvPr id="3" name="Content Placeholder 2"/>
          <p:cNvSpPr>
            <a:spLocks noGrp="1"/>
          </p:cNvSpPr>
          <p:nvPr>
            <p:ph idx="1"/>
          </p:nvPr>
        </p:nvSpPr>
        <p:spPr/>
        <p:txBody>
          <a:bodyPr/>
          <a:lstStyle/>
          <a:p>
            <a:r>
              <a:rPr lang="en-IN" dirty="0" smtClean="0"/>
              <a:t>Skull and scalp injuries are common manifestation of cranial trauma.</a:t>
            </a:r>
          </a:p>
          <a:p>
            <a:r>
              <a:rPr lang="en-IN" dirty="0" smtClean="0"/>
              <a:t>They are helpful in identifying the location of direct head trauma.</a:t>
            </a:r>
          </a:p>
          <a:p>
            <a:r>
              <a:rPr lang="en-IN" dirty="0" smtClean="0"/>
              <a:t>Scalp injuries include lacerations and hematomas.</a:t>
            </a:r>
          </a:p>
          <a:p>
            <a:r>
              <a:rPr lang="en-IN" dirty="0" smtClean="0"/>
              <a:t>Lacerations are seen as focal discontinuity of skin.</a:t>
            </a:r>
          </a:p>
          <a:p>
            <a:r>
              <a:rPr lang="en-IN" dirty="0" smtClean="0"/>
              <a:t>Two types of hematomas are seen – Cephalhematoma and subgaleal hematoma.</a:t>
            </a: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285728"/>
            <a:ext cx="8229600" cy="6023632"/>
          </a:xfrm>
        </p:spPr>
        <p:txBody>
          <a:bodyPr/>
          <a:lstStyle/>
          <a:p>
            <a:r>
              <a:rPr lang="en-IN" dirty="0" smtClean="0"/>
              <a:t>CEPHALHEMATOMA:- These are sub-periosteal blood collections that lie between the outer surface of skull and elevate the periosteum.</a:t>
            </a:r>
          </a:p>
          <a:p>
            <a:r>
              <a:rPr lang="en-IN" dirty="0" smtClean="0"/>
              <a:t>These are extra cranial equivalent of intracranial epidural hematoma.</a:t>
            </a:r>
          </a:p>
          <a:p>
            <a:r>
              <a:rPr lang="en-IN" dirty="0" smtClean="0"/>
              <a:t>They are typically unilateral and do not cross suture line.</a:t>
            </a:r>
          </a:p>
          <a:p>
            <a:r>
              <a:rPr lang="en-IN" dirty="0" smtClean="0"/>
              <a:t>They usually do not attain large size as they are contained by tough fibrous periosteum.</a:t>
            </a:r>
          </a:p>
          <a:p>
            <a:r>
              <a:rPr lang="en-IN" dirty="0" smtClean="0"/>
              <a:t>NECT scans show lens shaped soft tissue mass that overlies single bone.</a:t>
            </a: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SUBGALEAL HEMATOMA</a:t>
            </a:r>
            <a:endParaRPr lang="en-IN" dirty="0"/>
          </a:p>
        </p:txBody>
      </p:sp>
      <p:sp>
        <p:nvSpPr>
          <p:cNvPr id="3" name="Content Placeholder 2"/>
          <p:cNvSpPr>
            <a:spLocks noGrp="1"/>
          </p:cNvSpPr>
          <p:nvPr>
            <p:ph idx="1"/>
          </p:nvPr>
        </p:nvSpPr>
        <p:spPr/>
        <p:txBody>
          <a:bodyPr/>
          <a:lstStyle/>
          <a:p>
            <a:r>
              <a:rPr lang="en-IN" dirty="0" smtClean="0"/>
              <a:t>These are sub-aponeurotic collections in which blood collects under the aponeurosis of occipito-frontalis muscle.</a:t>
            </a:r>
          </a:p>
          <a:p>
            <a:r>
              <a:rPr lang="en-IN" dirty="0" smtClean="0"/>
              <a:t>It is not limited by suture line and can be bilateral.</a:t>
            </a:r>
          </a:p>
          <a:p>
            <a:r>
              <a:rPr lang="en-IN" dirty="0" smtClean="0"/>
              <a:t>Bleeding in subgaleal space can be extensive.</a:t>
            </a:r>
          </a:p>
          <a:p>
            <a:r>
              <a:rPr lang="en-IN" dirty="0" smtClean="0"/>
              <a:t>NECT scans show heterogeneous scalp mass that crosses one or more suture line.</a:t>
            </a:r>
          </a:p>
          <a:p>
            <a:r>
              <a:rPr lang="en-IN" dirty="0" smtClean="0"/>
              <a:t>Usually resolves without treatment.</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05_184945-1.jpg"/>
          <p:cNvPicPr>
            <a:picLocks noGrp="1" noChangeAspect="1"/>
          </p:cNvPicPr>
          <p:nvPr>
            <p:ph idx="1"/>
          </p:nvPr>
        </p:nvPicPr>
        <p:blipFill>
          <a:blip r:embed="rId2" cstate="print"/>
          <a:stretch>
            <a:fillRect/>
          </a:stretch>
        </p:blipFill>
        <p:spPr>
          <a:xfrm>
            <a:off x="2335450" y="1600200"/>
            <a:ext cx="4473099" cy="470852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SKULL FRACTURES</a:t>
            </a:r>
            <a:endParaRPr lang="en-IN" dirty="0"/>
          </a:p>
        </p:txBody>
      </p:sp>
      <p:sp>
        <p:nvSpPr>
          <p:cNvPr id="3" name="Content Placeholder 2"/>
          <p:cNvSpPr>
            <a:spLocks noGrp="1"/>
          </p:cNvSpPr>
          <p:nvPr>
            <p:ph idx="1"/>
          </p:nvPr>
        </p:nvSpPr>
        <p:spPr/>
        <p:txBody>
          <a:bodyPr/>
          <a:lstStyle/>
          <a:p>
            <a:r>
              <a:rPr lang="en-IN" dirty="0" smtClean="0"/>
              <a:t>They can be simple or comminuted, closed or open.</a:t>
            </a:r>
          </a:p>
          <a:p>
            <a:r>
              <a:rPr lang="en-IN" dirty="0" smtClean="0"/>
              <a:t>In open fractures , skin laceration  results in communication between the external environment and intracranial cavity, as a result risk of infection is more.</a:t>
            </a:r>
          </a:p>
          <a:p>
            <a:r>
              <a:rPr lang="en-IN" dirty="0" smtClean="0"/>
              <a:t>Various types of skull fractures are- Linear, depressed, elevated and diastatic fractures.</a:t>
            </a: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b="1" dirty="0" smtClean="0"/>
              <a:t>CAUSES</a:t>
            </a:r>
            <a:endParaRPr lang="en-IN" dirty="0"/>
          </a:p>
        </p:txBody>
      </p:sp>
      <p:sp>
        <p:nvSpPr>
          <p:cNvPr id="3" name="Content Placeholder 2"/>
          <p:cNvSpPr>
            <a:spLocks noGrp="1"/>
          </p:cNvSpPr>
          <p:nvPr>
            <p:ph idx="1"/>
          </p:nvPr>
        </p:nvSpPr>
        <p:spPr/>
        <p:txBody>
          <a:bodyPr/>
          <a:lstStyle/>
          <a:p>
            <a:r>
              <a:rPr lang="en-IN" b="1" dirty="0" smtClean="0"/>
              <a:t>Trauma is the most common cause of death and disability in children and young adults.</a:t>
            </a:r>
          </a:p>
          <a:p>
            <a:r>
              <a:rPr lang="en-IN" b="1" dirty="0" smtClean="0"/>
              <a:t>Trauma can be caused by missile and non missile injury.</a:t>
            </a:r>
          </a:p>
          <a:p>
            <a:r>
              <a:rPr lang="en-IN" b="1" dirty="0" smtClean="0"/>
              <a:t>The most common causes are :-</a:t>
            </a:r>
          </a:p>
          <a:p>
            <a:r>
              <a:rPr lang="en-IN" b="1" dirty="0" smtClean="0"/>
              <a:t>Motor vehicle collisions  </a:t>
            </a:r>
          </a:p>
          <a:p>
            <a:r>
              <a:rPr lang="en-IN" b="1" dirty="0" smtClean="0"/>
              <a:t>Assaults </a:t>
            </a:r>
          </a:p>
          <a:p>
            <a:r>
              <a:rPr lang="en-IN" b="1" dirty="0" smtClean="0"/>
              <a:t>Falls </a:t>
            </a:r>
          </a:p>
          <a:p>
            <a:pPr>
              <a:buNone/>
            </a:pPr>
            <a:endParaRPr lang="en-IN" b="1" dirty="0" smtClean="0"/>
          </a:p>
          <a:p>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642918"/>
            <a:ext cx="8229600" cy="5666442"/>
          </a:xfrm>
        </p:spPr>
        <p:txBody>
          <a:bodyPr>
            <a:normAutofit fontScale="92500" lnSpcReduction="10000"/>
          </a:bodyPr>
          <a:lstStyle/>
          <a:p>
            <a:r>
              <a:rPr lang="en-IN" dirty="0" smtClean="0"/>
              <a:t>Linear skull fractures:- It is sharply marginated linear defect typically involves both inner and outer tables of the calvaria.</a:t>
            </a:r>
          </a:p>
          <a:p>
            <a:r>
              <a:rPr lang="en-IN" dirty="0" smtClean="0"/>
              <a:t>Depressed skull fractures :- A depressed skull fracture is a fracture in which the fragments are displaced inwards. These typically tear the underlying  dura and arachnoid and are associated with contusions.</a:t>
            </a:r>
          </a:p>
          <a:p>
            <a:r>
              <a:rPr lang="en-IN" dirty="0" smtClean="0"/>
              <a:t>Elevated skull fractures:- They are often combined with depressed fracture.</a:t>
            </a:r>
          </a:p>
          <a:p>
            <a:r>
              <a:rPr lang="en-IN" dirty="0" smtClean="0"/>
              <a:t>Diastatic skull fracture:- A fracture that widens suture or synchondrosis. Linear skull fracture extends into adjacent suture. Spheno-occipital synchondrosis is the most common site.</a:t>
            </a:r>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634442" cy="1142984"/>
          </a:xfrm>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214282" y="0"/>
            <a:ext cx="8777318" cy="7072338"/>
          </a:xfrm>
        </p:spPr>
        <p:txBody>
          <a:bodyPr>
            <a:normAutofit/>
          </a:bodyPr>
          <a:lstStyle/>
          <a:p>
            <a:r>
              <a:rPr lang="en-IN" dirty="0" smtClean="0"/>
              <a:t>TEMPORAL BONE FRACTURES:-</a:t>
            </a:r>
          </a:p>
          <a:p>
            <a:r>
              <a:rPr lang="en-IN" sz="3100" b="1" dirty="0" smtClean="0"/>
              <a:t>Longitudinal </a:t>
            </a:r>
          </a:p>
          <a:p>
            <a:pPr lvl="1"/>
            <a:r>
              <a:rPr lang="en-IN" sz="3100" b="1" dirty="0" smtClean="0"/>
              <a:t>most common (70-90%) </a:t>
            </a:r>
          </a:p>
          <a:p>
            <a:pPr lvl="1"/>
            <a:r>
              <a:rPr lang="en-IN" sz="3100" b="1" dirty="0" smtClean="0"/>
              <a:t>involves the squamous part of the temporal bone, the superior wall of the external auditory canal, and the tegmen tympani.</a:t>
            </a:r>
          </a:p>
          <a:p>
            <a:pPr lvl="1"/>
            <a:r>
              <a:rPr lang="en-IN" sz="3100" b="1" dirty="0" smtClean="0"/>
              <a:t>parallel to petrous ridge </a:t>
            </a:r>
          </a:p>
          <a:p>
            <a:pPr lvl="1"/>
            <a:r>
              <a:rPr lang="en-IN" sz="3100" b="1" dirty="0" smtClean="0"/>
              <a:t>CSF oto-/rhino-</a:t>
            </a:r>
            <a:r>
              <a:rPr lang="en-IN" sz="3100" b="1" dirty="0" err="1" smtClean="0"/>
              <a:t>rrhea</a:t>
            </a:r>
            <a:r>
              <a:rPr lang="en-IN" sz="3100" b="1" dirty="0" smtClean="0"/>
              <a:t>  ,conductive hearing loss (ossicular disruption)</a:t>
            </a:r>
          </a:p>
          <a:p>
            <a:pPr lvl="1"/>
            <a:r>
              <a:rPr lang="en-IN" sz="3100" b="1" dirty="0" smtClean="0"/>
              <a:t>facial (VII n.) (10-20%) </a:t>
            </a:r>
          </a:p>
          <a:p>
            <a:pPr>
              <a:buNone/>
            </a:pPr>
            <a:endParaRPr lang="en-IN" sz="3100" b="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642918"/>
            <a:ext cx="8229600" cy="5666442"/>
          </a:xfrm>
        </p:spPr>
        <p:txBody>
          <a:bodyPr>
            <a:normAutofit fontScale="92500" lnSpcReduction="10000"/>
          </a:bodyPr>
          <a:lstStyle/>
          <a:p>
            <a:pPr>
              <a:buFont typeface="Wingdings" pitchFamily="2" charset="2"/>
              <a:buChar char="§"/>
            </a:pPr>
            <a:r>
              <a:rPr lang="en-IN" sz="3100" b="1" dirty="0" smtClean="0"/>
              <a:t>Transverse, less common (10-30%).</a:t>
            </a:r>
          </a:p>
          <a:p>
            <a:pPr>
              <a:buFont typeface="Wingdings" pitchFamily="2" charset="2"/>
              <a:buChar char="Ø"/>
            </a:pPr>
            <a:r>
              <a:rPr lang="en-IN" sz="3100" b="1" dirty="0" smtClean="0"/>
              <a:t>They originate at the foramen magnum and extend through the cochlea and labyrinth, ending in the middle cranial fossa.</a:t>
            </a:r>
          </a:p>
          <a:p>
            <a:pPr>
              <a:buFont typeface="Wingdings" pitchFamily="2" charset="2"/>
              <a:buChar char="Ø"/>
            </a:pPr>
            <a:r>
              <a:rPr lang="en-IN" sz="3100" b="1" dirty="0" smtClean="0"/>
              <a:t>perpendicular to petrous ridge.</a:t>
            </a:r>
          </a:p>
          <a:p>
            <a:pPr>
              <a:buFont typeface="Wingdings" pitchFamily="2" charset="2"/>
              <a:buChar char="Ø"/>
            </a:pPr>
            <a:r>
              <a:rPr lang="en-IN" sz="3100" b="1" dirty="0" smtClean="0"/>
              <a:t>labyrinth/cochlear destruction.</a:t>
            </a:r>
          </a:p>
          <a:p>
            <a:pPr>
              <a:buFont typeface="Wingdings" pitchFamily="2" charset="2"/>
              <a:buChar char="Ø"/>
            </a:pPr>
            <a:r>
              <a:rPr lang="en-IN" sz="3100" b="1" dirty="0" err="1" smtClean="0"/>
              <a:t>Sensorineural</a:t>
            </a:r>
            <a:r>
              <a:rPr lang="en-IN" sz="3100" b="1" dirty="0" smtClean="0"/>
              <a:t> hearing loss(VIII - both parts).</a:t>
            </a:r>
          </a:p>
          <a:p>
            <a:pPr>
              <a:buFont typeface="Wingdings" pitchFamily="2" charset="2"/>
              <a:buChar char="Ø"/>
            </a:pPr>
            <a:r>
              <a:rPr lang="en-IN" sz="3100" b="1" dirty="0" smtClean="0"/>
              <a:t>Facial (VII n.) (40-50%).</a:t>
            </a:r>
          </a:p>
          <a:p>
            <a:pPr>
              <a:buFont typeface="Wingdings" pitchFamily="2" charset="2"/>
              <a:buChar char="Ø"/>
            </a:pPr>
            <a:r>
              <a:rPr lang="en-IN" dirty="0" smtClean="0"/>
              <a:t> </a:t>
            </a:r>
            <a:r>
              <a:rPr lang="en-IN" b="1" dirty="0" smtClean="0"/>
              <a:t>The incidence of facial nerve injury with a transverse fracture is twice that of a longitudinal fracture.</a:t>
            </a:r>
            <a:endParaRPr lang="en-IN" sz="3100" b="1" dirty="0" smtClean="0"/>
          </a:p>
          <a:p>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500042"/>
            <a:ext cx="8229600" cy="5809318"/>
          </a:xfrm>
        </p:spPr>
        <p:txBody>
          <a:bodyPr>
            <a:normAutofit fontScale="92500" lnSpcReduction="10000"/>
          </a:bodyPr>
          <a:lstStyle/>
          <a:p>
            <a:r>
              <a:rPr lang="en-IN" dirty="0" smtClean="0"/>
              <a:t>GROWING SKULL FRACTURES:-  It is also known as post traumatic leptomeningeal cyst or craniocerebral erosion.</a:t>
            </a:r>
          </a:p>
          <a:p>
            <a:r>
              <a:rPr lang="en-IN" dirty="0" smtClean="0"/>
              <a:t>Most patients are under 3 years of age.</a:t>
            </a:r>
          </a:p>
          <a:p>
            <a:r>
              <a:rPr lang="en-IN" dirty="0" smtClean="0"/>
              <a:t>In pre phase skull fracture lacerates the dura and brain tissue or arachnoid herniates through the torn dura.</a:t>
            </a:r>
          </a:p>
          <a:p>
            <a:r>
              <a:rPr lang="en-IN" dirty="0" smtClean="0"/>
              <a:t>Stage I extends from time of initial injury to just before fracture enlarges.</a:t>
            </a:r>
          </a:p>
          <a:p>
            <a:r>
              <a:rPr lang="en-IN" dirty="0" smtClean="0"/>
              <a:t>Stage II is early phase of GSF which lasts for approximately 2 months following initial fracture enlargement.</a:t>
            </a:r>
          </a:p>
          <a:p>
            <a:r>
              <a:rPr lang="en-IN" dirty="0" smtClean="0"/>
              <a:t>At this stage bone defect is small and neurologic deficits are mild.</a:t>
            </a:r>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571472" y="785794"/>
            <a:ext cx="8229600" cy="4714908"/>
          </a:xfrm>
        </p:spPr>
        <p:txBody>
          <a:bodyPr>
            <a:noAutofit/>
          </a:bodyPr>
          <a:lstStyle/>
          <a:p>
            <a:r>
              <a:rPr lang="en-IN" sz="3200" dirty="0" smtClean="0"/>
              <a:t>Stage III represents late stage GSF and begins 2 months after the initial enlargement begins.</a:t>
            </a:r>
          </a:p>
          <a:p>
            <a:r>
              <a:rPr lang="en-IN" sz="3200" dirty="0" smtClean="0"/>
              <a:t>Bone defect becomes larger.</a:t>
            </a:r>
          </a:p>
          <a:p>
            <a:r>
              <a:rPr lang="en-IN" sz="3200" dirty="0" smtClean="0"/>
              <a:t>Brain tissue and CSF extend between bony edges of fracture .</a:t>
            </a:r>
          </a:p>
          <a:p>
            <a:r>
              <a:rPr lang="en-IN" sz="3200" dirty="0" smtClean="0"/>
              <a:t>These cause pronounced skull deformities and progressive neurologic deficit if left untreated.</a:t>
            </a:r>
            <a:endParaRPr lang="en-IN"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500042"/>
            <a:ext cx="8229600" cy="5809318"/>
          </a:xfrm>
        </p:spPr>
        <p:txBody>
          <a:bodyPr>
            <a:normAutofit fontScale="85000" lnSpcReduction="20000"/>
          </a:bodyPr>
          <a:lstStyle/>
          <a:p>
            <a:r>
              <a:rPr lang="en-IN" dirty="0" smtClean="0"/>
              <a:t>CT findings:- Middle cranial fossa is most susceptible because of its thin squamous bones and multiple foramina and fissures.</a:t>
            </a:r>
          </a:p>
          <a:p>
            <a:r>
              <a:rPr lang="en-IN" dirty="0" smtClean="0"/>
              <a:t>NECT demonstrates linear fractures as sharply marginated lucent lines.</a:t>
            </a:r>
          </a:p>
          <a:p>
            <a:r>
              <a:rPr lang="en-IN" dirty="0" smtClean="0"/>
              <a:t>Depressed fractures are typically comminuted and show inward implosion of fracture fragments.</a:t>
            </a:r>
          </a:p>
          <a:p>
            <a:r>
              <a:rPr lang="en-IN" dirty="0" smtClean="0"/>
              <a:t>Elevated fractures show elevated and rotated skull segment.</a:t>
            </a:r>
          </a:p>
          <a:p>
            <a:r>
              <a:rPr lang="en-IN" dirty="0" smtClean="0"/>
              <a:t>Stage I GSF are difficult to determine as scalp and contused brain are similar in density.</a:t>
            </a:r>
          </a:p>
          <a:p>
            <a:r>
              <a:rPr lang="en-IN" dirty="0" smtClean="0"/>
              <a:t>A lucent skull lesion with rounded scalloped margins and bevelled edges is typical in case of later stage GSF. </a:t>
            </a:r>
          </a:p>
          <a:p>
            <a:r>
              <a:rPr lang="en-IN" dirty="0" smtClean="0"/>
              <a:t>CSF and soft tissue appears entrapped within fracture.</a:t>
            </a:r>
          </a:p>
          <a:p>
            <a:r>
              <a:rPr lang="en-IN" dirty="0" smtClean="0"/>
              <a:t>On MRI bone detail is not well evaluated.</a:t>
            </a:r>
          </a:p>
          <a:p>
            <a:r>
              <a:rPr lang="en-IN" dirty="0" smtClean="0"/>
              <a:t>MR can demonstrate dural tear and differentiate herniated brain from contused edematous scalp.</a:t>
            </a:r>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05_185133-1.jpg"/>
          <p:cNvPicPr>
            <a:picLocks noGrp="1" noChangeAspect="1"/>
          </p:cNvPicPr>
          <p:nvPr>
            <p:ph idx="1"/>
          </p:nvPr>
        </p:nvPicPr>
        <p:blipFill>
          <a:blip r:embed="rId2" cstate="print"/>
          <a:stretch>
            <a:fillRect/>
          </a:stretch>
        </p:blipFill>
        <p:spPr>
          <a:xfrm>
            <a:off x="2309596" y="1600200"/>
            <a:ext cx="4524808" cy="4708525"/>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05_185155.jpg"/>
          <p:cNvPicPr>
            <a:picLocks noGrp="1" noChangeAspect="1"/>
          </p:cNvPicPr>
          <p:nvPr>
            <p:ph idx="1"/>
          </p:nvPr>
        </p:nvPicPr>
        <p:blipFill>
          <a:blip r:embed="rId2" cstate="print"/>
          <a:stretch>
            <a:fillRect/>
          </a:stretch>
        </p:blipFill>
        <p:spPr>
          <a:xfrm>
            <a:off x="457200" y="1639887"/>
            <a:ext cx="8229600" cy="462915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05_185259-1.jpg"/>
          <p:cNvPicPr>
            <a:picLocks noGrp="1" noChangeAspect="1"/>
          </p:cNvPicPr>
          <p:nvPr>
            <p:ph idx="1"/>
          </p:nvPr>
        </p:nvPicPr>
        <p:blipFill>
          <a:blip r:embed="rId2" cstate="print"/>
          <a:stretch>
            <a:fillRect/>
          </a:stretch>
        </p:blipFill>
        <p:spPr>
          <a:xfrm>
            <a:off x="0" y="1142984"/>
            <a:ext cx="9144000" cy="4213152"/>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05_185603.jpg"/>
          <p:cNvPicPr>
            <a:picLocks noGrp="1" noChangeAspect="1"/>
          </p:cNvPicPr>
          <p:nvPr>
            <p:ph idx="1"/>
          </p:nvPr>
        </p:nvPicPr>
        <p:blipFill>
          <a:blip r:embed="rId2" cstate="print"/>
          <a:stretch>
            <a:fillRect/>
          </a:stretch>
        </p:blipFill>
        <p:spPr>
          <a:xfrm>
            <a:off x="457200" y="1639887"/>
            <a:ext cx="8229600" cy="462915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Closed head injuries</a:t>
            </a:r>
            <a:endParaRPr lang="en-IN" dirty="0"/>
          </a:p>
        </p:txBody>
      </p:sp>
      <p:sp>
        <p:nvSpPr>
          <p:cNvPr id="3" name="Content Placeholder 2"/>
          <p:cNvSpPr>
            <a:spLocks noGrp="1"/>
          </p:cNvSpPr>
          <p:nvPr>
            <p:ph idx="1"/>
          </p:nvPr>
        </p:nvSpPr>
        <p:spPr/>
        <p:txBody>
          <a:bodyPr>
            <a:normAutofit/>
          </a:bodyPr>
          <a:lstStyle/>
          <a:p>
            <a:r>
              <a:rPr lang="en-IN" b="1" dirty="0" smtClean="0"/>
              <a:t>Closed head injuries are classified as either primary or secondary.</a:t>
            </a:r>
          </a:p>
          <a:p>
            <a:r>
              <a:rPr lang="en-IN" b="1" dirty="0" smtClean="0"/>
              <a:t> A primary injury results from the initial anatomical and physiological insult, which is usually direct trauma to the head, regardless of cause. </a:t>
            </a:r>
          </a:p>
          <a:p>
            <a:r>
              <a:rPr lang="en-IN" b="1" dirty="0" smtClean="0"/>
              <a:t>A secondary injury results from hypotension, hypoxia, acidosis, edema, or other subsequent factors that can secondarily damage brain tissue .</a:t>
            </a:r>
            <a:endParaRPr lang="en-IN"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642918"/>
            <a:ext cx="8229600" cy="5666442"/>
          </a:xfrm>
        </p:spPr>
        <p:txBody>
          <a:bodyPr>
            <a:normAutofit/>
          </a:bodyPr>
          <a:lstStyle/>
          <a:p>
            <a:r>
              <a:rPr lang="en-IN" dirty="0" smtClean="0"/>
              <a:t>Differential Diagnosis:- </a:t>
            </a:r>
          </a:p>
          <a:p>
            <a:r>
              <a:rPr lang="en-IN" dirty="0" smtClean="0"/>
              <a:t>Vascular grooves – have well corticated margins and are not as sharp or lucent as linear fractures.</a:t>
            </a:r>
          </a:p>
          <a:p>
            <a:r>
              <a:rPr lang="en-IN" dirty="0" smtClean="0"/>
              <a:t>Sutures – They occur in predictable locations and are densely corticated and are less distinct than fractures. </a:t>
            </a:r>
          </a:p>
          <a:p>
            <a:r>
              <a:rPr lang="en-IN" dirty="0" smtClean="0"/>
              <a:t>Sutures wider than 2mm in presence of linear skull fracture are diastatic.</a:t>
            </a:r>
          </a:p>
          <a:p>
            <a:r>
              <a:rPr lang="en-IN" dirty="0" smtClean="0"/>
              <a:t>Venous lakes and arachnoid granulations- are sooth and occur in predictable locations.</a:t>
            </a:r>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EXTRA-AXIAL HAEMORRHAGES</a:t>
            </a:r>
            <a:endParaRPr lang="en-IN" dirty="0"/>
          </a:p>
        </p:txBody>
      </p:sp>
      <p:sp>
        <p:nvSpPr>
          <p:cNvPr id="3" name="Content Placeholder 2"/>
          <p:cNvSpPr>
            <a:spLocks noGrp="1"/>
          </p:cNvSpPr>
          <p:nvPr>
            <p:ph idx="1"/>
          </p:nvPr>
        </p:nvSpPr>
        <p:spPr/>
        <p:txBody>
          <a:bodyPr/>
          <a:lstStyle/>
          <a:p>
            <a:r>
              <a:rPr lang="en-IN" dirty="0" smtClean="0"/>
              <a:t>Epidural hematomas arise between inner table of skull and outer or periosteal layer of dura.</a:t>
            </a:r>
          </a:p>
          <a:p>
            <a:r>
              <a:rPr lang="en-IN" dirty="0" smtClean="0"/>
              <a:t>Subdural hematomas  are located between  the inner ( meningeal)  layer of dura and the arachnoid. </a:t>
            </a:r>
          </a:p>
          <a:p>
            <a:r>
              <a:rPr lang="en-IN" dirty="0" smtClean="0"/>
              <a:t>Traumatic subarachnoid haemorrhage is found within the  sulci and subarachnoid cisterns, between the arachnoid and pia matter.</a:t>
            </a:r>
            <a:endParaRPr lang="en-I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ACUTE EPIDURAL HEMATOMA</a:t>
            </a:r>
            <a:endParaRPr lang="en-IN" dirty="0"/>
          </a:p>
        </p:txBody>
      </p:sp>
      <p:sp>
        <p:nvSpPr>
          <p:cNvPr id="3" name="Content Placeholder 2"/>
          <p:cNvSpPr>
            <a:spLocks noGrp="1"/>
          </p:cNvSpPr>
          <p:nvPr>
            <p:ph idx="1"/>
          </p:nvPr>
        </p:nvSpPr>
        <p:spPr/>
        <p:txBody>
          <a:bodyPr/>
          <a:lstStyle/>
          <a:p>
            <a:r>
              <a:rPr lang="en-IN" dirty="0" smtClean="0"/>
              <a:t>ETIOLOGY:- The majority are caused by arterial injury most commonly to middle meningeal artery.</a:t>
            </a:r>
          </a:p>
          <a:p>
            <a:r>
              <a:rPr lang="en-IN" dirty="0" smtClean="0"/>
              <a:t>About 10 % are venous ,secondary to fracture that crosses dural venous sinus.</a:t>
            </a:r>
          </a:p>
          <a:p>
            <a:r>
              <a:rPr lang="en-IN" dirty="0" smtClean="0"/>
              <a:t>PATHOLOGY:-</a:t>
            </a:r>
          </a:p>
          <a:p>
            <a:r>
              <a:rPr lang="en-IN" dirty="0" smtClean="0"/>
              <a:t>Most of them are unilateral and supratentorial.</a:t>
            </a:r>
          </a:p>
          <a:p>
            <a:r>
              <a:rPr lang="en-IN" dirty="0" smtClean="0"/>
              <a:t>Squamous portion of temporal bone is most common site.</a:t>
            </a:r>
          </a:p>
          <a:p>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571480"/>
            <a:ext cx="8229600" cy="5737880"/>
          </a:xfrm>
        </p:spPr>
        <p:txBody>
          <a:bodyPr>
            <a:normAutofit fontScale="92500" lnSpcReduction="10000"/>
          </a:bodyPr>
          <a:lstStyle/>
          <a:p>
            <a:r>
              <a:rPr lang="en-IN" dirty="0" smtClean="0"/>
              <a:t>Gross pathology:- EDH are biconvex in shape because f adherence of periosteal dura to inner calvaria.</a:t>
            </a:r>
          </a:p>
          <a:p>
            <a:r>
              <a:rPr lang="en-IN" dirty="0" smtClean="0"/>
              <a:t>EDH rarely cross suture lines.</a:t>
            </a:r>
          </a:p>
          <a:p>
            <a:r>
              <a:rPr lang="en-IN" dirty="0" smtClean="0"/>
              <a:t>Gross intra-operative appearance is of dark purple or currant jelly lentiform clot.</a:t>
            </a:r>
          </a:p>
          <a:p>
            <a:r>
              <a:rPr lang="en-IN" dirty="0" smtClean="0"/>
              <a:t>EPIDEMIOLOGY:- EDH are much less common than SDH and tSAH.</a:t>
            </a:r>
          </a:p>
          <a:p>
            <a:r>
              <a:rPr lang="en-IN" dirty="0" smtClean="0"/>
              <a:t>Most are found in older children and young adults. M:F ratio is 4:1.</a:t>
            </a:r>
          </a:p>
          <a:p>
            <a:r>
              <a:rPr lang="en-IN" dirty="0" smtClean="0"/>
              <a:t>Clinical presentation:- Headache, nausea, vomiting, symptoms of mass effect( pupil involving 3</a:t>
            </a:r>
            <a:r>
              <a:rPr lang="en-IN" baseline="30000" dirty="0" smtClean="0"/>
              <a:t>rd</a:t>
            </a:r>
            <a:r>
              <a:rPr lang="en-IN" dirty="0" smtClean="0"/>
              <a:t> nerve palsy followed by somnolence and coma.</a:t>
            </a:r>
            <a:endParaRPr lang="en-IN"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785794"/>
          </a:xfrm>
        </p:spPr>
        <p:txBody>
          <a:bodyPr/>
          <a:lstStyle/>
          <a:p>
            <a:r>
              <a:rPr lang="en-IN" dirty="0" smtClean="0"/>
              <a:t>Imaging </a:t>
            </a:r>
            <a:endParaRPr lang="en-IN" dirty="0"/>
          </a:p>
        </p:txBody>
      </p:sp>
      <p:sp>
        <p:nvSpPr>
          <p:cNvPr id="3" name="Content Placeholder 2"/>
          <p:cNvSpPr>
            <a:spLocks noGrp="1"/>
          </p:cNvSpPr>
          <p:nvPr>
            <p:ph idx="1"/>
          </p:nvPr>
        </p:nvSpPr>
        <p:spPr>
          <a:xfrm>
            <a:off x="457200" y="857232"/>
            <a:ext cx="8229600" cy="5452128"/>
          </a:xfrm>
        </p:spPr>
        <p:txBody>
          <a:bodyPr>
            <a:normAutofit fontScale="92500" lnSpcReduction="10000"/>
          </a:bodyPr>
          <a:lstStyle/>
          <a:p>
            <a:r>
              <a:rPr lang="en-IN" dirty="0" smtClean="0"/>
              <a:t>NECT is the procedure of choice for initial imaging.</a:t>
            </a:r>
          </a:p>
          <a:p>
            <a:r>
              <a:rPr lang="en-IN" dirty="0" smtClean="0"/>
              <a:t>Arterial EDH present as hyperdense (60-90 HU), lentiform extra axial collection is noted typically which does not cross suture line.</a:t>
            </a:r>
          </a:p>
          <a:p>
            <a:r>
              <a:rPr lang="en-IN" dirty="0" smtClean="0"/>
              <a:t>Presence f swirl sign i.e. hypodense component indicates active bleed.</a:t>
            </a:r>
          </a:p>
          <a:p>
            <a:r>
              <a:rPr lang="en-IN" dirty="0" smtClean="0"/>
              <a:t>EDH cause displacement  of cortex medially with buckling of grey white matter interface inwards.</a:t>
            </a:r>
          </a:p>
          <a:p>
            <a:r>
              <a:rPr lang="en-IN" dirty="0" smtClean="0"/>
              <a:t>Venous EDH are smaller and develop slowly.</a:t>
            </a:r>
          </a:p>
          <a:p>
            <a:r>
              <a:rPr lang="en-IN" dirty="0" smtClean="0"/>
              <a:t>Usually seen after a skull fracture crosses dural venous sinus.</a:t>
            </a:r>
          </a:p>
          <a:p>
            <a:r>
              <a:rPr lang="en-IN" dirty="0" smtClean="0"/>
              <a:t>Venous EDH can cross sutures.</a:t>
            </a:r>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285728"/>
            <a:ext cx="8229600" cy="6023632"/>
          </a:xfrm>
        </p:spPr>
        <p:txBody>
          <a:bodyPr>
            <a:normAutofit fontScale="92500" lnSpcReduction="10000"/>
          </a:bodyPr>
          <a:lstStyle/>
          <a:p>
            <a:r>
              <a:rPr lang="en-IN" dirty="0" smtClean="0"/>
              <a:t>On MRI acute EDH are Isointense to underlying brain especially on T1W images.</a:t>
            </a:r>
          </a:p>
          <a:p>
            <a:r>
              <a:rPr lang="en-IN" dirty="0" smtClean="0"/>
              <a:t>The displaced dura can be identified as black line hematoma and brain.</a:t>
            </a:r>
          </a:p>
          <a:p>
            <a:r>
              <a:rPr lang="en-IN" dirty="0" smtClean="0"/>
              <a:t>ANGIOGRAPHY:- DSA may show lacerated middle meningeal artery with tram track fistulisation of contrast from middle meningeal artery into paired meningeal veins.</a:t>
            </a:r>
          </a:p>
          <a:p>
            <a:r>
              <a:rPr lang="en-IN" dirty="0" smtClean="0"/>
              <a:t>DIFFERENTIAL DIAGNOSIS:-</a:t>
            </a:r>
          </a:p>
          <a:p>
            <a:r>
              <a:rPr lang="en-IN" dirty="0" smtClean="0"/>
              <a:t>The major D/D is subdural hematoma which is cresecentic and crosses suture lines but confined by dural attachments of falx.</a:t>
            </a:r>
          </a:p>
          <a:p>
            <a:r>
              <a:rPr lang="en-IN" dirty="0" smtClean="0"/>
              <a:t>Occasionally infections( dural tuberculoma), neoplasm's such as meningioma, lymphoma and mets may present as hyperdense extra axial mass.</a:t>
            </a:r>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T scan of left frontal acute epidural hematoma (..."/>
          <p:cNvPicPr>
            <a:picLocks noChangeAspect="1" noChangeArrowheads="1"/>
          </p:cNvPicPr>
          <p:nvPr/>
        </p:nvPicPr>
        <p:blipFill>
          <a:blip r:embed="rId3"/>
          <a:srcRect/>
          <a:stretch>
            <a:fillRect/>
          </a:stretch>
        </p:blipFill>
        <p:spPr bwMode="auto">
          <a:xfrm>
            <a:off x="1428728" y="0"/>
            <a:ext cx="6786610" cy="692766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Axial nonenhanced brain CT scan shows a right fro..."/>
          <p:cNvPicPr>
            <a:picLocks noChangeAspect="1" noChangeArrowheads="1"/>
          </p:cNvPicPr>
          <p:nvPr/>
        </p:nvPicPr>
        <p:blipFill>
          <a:blip r:embed="rId3"/>
          <a:srcRect/>
          <a:stretch>
            <a:fillRect/>
          </a:stretch>
        </p:blipFill>
        <p:spPr bwMode="auto">
          <a:xfrm>
            <a:off x="225712" y="428604"/>
            <a:ext cx="4517729" cy="5905528"/>
          </a:xfrm>
          <a:prstGeom prst="rect">
            <a:avLst/>
          </a:prstGeom>
          <a:noFill/>
        </p:spPr>
      </p:pic>
      <p:sp>
        <p:nvSpPr>
          <p:cNvPr id="3" name="Rectangle 2"/>
          <p:cNvSpPr/>
          <p:nvPr/>
        </p:nvSpPr>
        <p:spPr>
          <a:xfrm>
            <a:off x="5429256" y="285728"/>
            <a:ext cx="3714744" cy="5940088"/>
          </a:xfrm>
          <a:prstGeom prst="rect">
            <a:avLst/>
          </a:prstGeom>
        </p:spPr>
        <p:txBody>
          <a:bodyPr wrap="square">
            <a:spAutoFit/>
          </a:bodyPr>
          <a:lstStyle/>
          <a:p>
            <a:r>
              <a:rPr lang="en-IN" sz="2000" dirty="0" smtClean="0"/>
              <a:t>The reason for this lack of homogeneity is the presence of clotted blood (white) and </a:t>
            </a:r>
            <a:r>
              <a:rPr lang="en-IN" sz="2000" dirty="0" err="1" smtClean="0"/>
              <a:t>unclotted</a:t>
            </a:r>
            <a:r>
              <a:rPr lang="en-IN" sz="2000" dirty="0" smtClean="0"/>
              <a:t> blood (dark) within the hematoma.</a:t>
            </a:r>
          </a:p>
          <a:p>
            <a:r>
              <a:rPr lang="en-IN" sz="2000" dirty="0" smtClean="0"/>
              <a:t> Three reasons are possible:</a:t>
            </a:r>
          </a:p>
          <a:p>
            <a:r>
              <a:rPr lang="en-IN" sz="2000" dirty="0" smtClean="0"/>
              <a:t>1 The most common reason is that the patient is actively bleeding when the hematoma occurred and that the blood has not yet clotted</a:t>
            </a:r>
          </a:p>
          <a:p>
            <a:r>
              <a:rPr lang="en-IN" sz="2000" dirty="0" smtClean="0"/>
              <a:t>2. The second is that the patient was taking anticoagulants, which delayed the clotting time. </a:t>
            </a:r>
          </a:p>
          <a:p>
            <a:r>
              <a:rPr lang="en-IN" sz="2000" dirty="0" smtClean="0"/>
              <a:t>3.The third possibility is consumption coagulopathy in which all the patient's clotting factors are used up in other sites of trauma.</a:t>
            </a:r>
            <a:endParaRPr lang="en-IN"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05_185907.jpg"/>
          <p:cNvPicPr>
            <a:picLocks noGrp="1" noChangeAspect="1"/>
          </p:cNvPicPr>
          <p:nvPr>
            <p:ph idx="1"/>
          </p:nvPr>
        </p:nvPicPr>
        <p:blipFill>
          <a:blip r:embed="rId2" cstate="print"/>
          <a:stretch>
            <a:fillRect/>
          </a:stretch>
        </p:blipFill>
        <p:spPr>
          <a:xfrm>
            <a:off x="2090589" y="1639887"/>
            <a:ext cx="4962822" cy="462915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1546"/>
          </a:xfrm>
        </p:spPr>
        <p:txBody>
          <a:bodyPr>
            <a:normAutofit fontScale="90000"/>
          </a:bodyPr>
          <a:lstStyle/>
          <a:p>
            <a:r>
              <a:rPr lang="en-IN" dirty="0" smtClean="0"/>
              <a:t>ACUTE SUBDURAL HEMATOMA</a:t>
            </a:r>
            <a:endParaRPr lang="en-IN" dirty="0"/>
          </a:p>
        </p:txBody>
      </p:sp>
      <p:sp>
        <p:nvSpPr>
          <p:cNvPr id="3" name="Content Placeholder 2"/>
          <p:cNvSpPr>
            <a:spLocks noGrp="1"/>
          </p:cNvSpPr>
          <p:nvPr>
            <p:ph idx="1"/>
          </p:nvPr>
        </p:nvSpPr>
        <p:spPr>
          <a:xfrm>
            <a:off x="457200" y="1142984"/>
            <a:ext cx="8229600" cy="5166376"/>
          </a:xfrm>
        </p:spPr>
        <p:txBody>
          <a:bodyPr>
            <a:normAutofit fontScale="92500" lnSpcReduction="10000"/>
          </a:bodyPr>
          <a:lstStyle/>
          <a:p>
            <a:r>
              <a:rPr lang="en-IN" dirty="0" smtClean="0"/>
              <a:t>It is collection of blood or blood products that lies in or between the inner border of dura and arachnoid.</a:t>
            </a:r>
          </a:p>
          <a:p>
            <a:r>
              <a:rPr lang="en-IN" dirty="0" smtClean="0"/>
              <a:t>ETIOLOGY:- Trauma is the most common cause.</a:t>
            </a:r>
          </a:p>
          <a:p>
            <a:r>
              <a:rPr lang="en-IN" dirty="0" smtClean="0"/>
              <a:t>Tearing of cortical veins as they cross the subdural space to enter into dural venous sinus the most common etiology.</a:t>
            </a:r>
          </a:p>
          <a:p>
            <a:r>
              <a:rPr lang="en-IN" dirty="0" smtClean="0"/>
              <a:t>Tearing of cortical arteries from fracture may also give rise to aSDH .</a:t>
            </a:r>
          </a:p>
          <a:p>
            <a:r>
              <a:rPr lang="en-IN" dirty="0" smtClean="0"/>
              <a:t>Less common causes include aneurysm rupture, skull/dura-arachnoid metastasis fro vascular extra cranial neoplasm's and spontaneous haemorrhage in patients with coagulopathy.</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smtClean="0"/>
              <a:t>  </a:t>
            </a:r>
            <a:endParaRPr lang="en-IN" sz="4400" dirty="0"/>
          </a:p>
        </p:txBody>
      </p:sp>
      <p:sp>
        <p:nvSpPr>
          <p:cNvPr id="5" name="Content Placeholder 4"/>
          <p:cNvSpPr>
            <a:spLocks noGrp="1"/>
          </p:cNvSpPr>
          <p:nvPr>
            <p:ph idx="1"/>
          </p:nvPr>
        </p:nvSpPr>
        <p:spPr/>
        <p:txBody>
          <a:bodyPr>
            <a:normAutofit fontScale="92500" lnSpcReduction="20000"/>
          </a:bodyPr>
          <a:lstStyle/>
          <a:p>
            <a:r>
              <a:rPr lang="en-US" sz="3600" b="1" dirty="0" smtClean="0"/>
              <a:t>PRIMARY LESIONS</a:t>
            </a:r>
          </a:p>
          <a:p>
            <a:pPr>
              <a:buNone/>
            </a:pPr>
            <a:r>
              <a:rPr lang="en-US" sz="3600" b="1" dirty="0" smtClean="0"/>
              <a:t> A) </a:t>
            </a:r>
            <a:r>
              <a:rPr lang="en-US" sz="3600" b="1" u="sng" dirty="0" smtClean="0"/>
              <a:t>SKULL FRACTURE, SCALP  HEMATOMA , LACERATION</a:t>
            </a:r>
          </a:p>
          <a:p>
            <a:pPr>
              <a:buNone/>
            </a:pPr>
            <a:endParaRPr lang="en-US" sz="3600" b="1" dirty="0" smtClean="0"/>
          </a:p>
          <a:p>
            <a:pPr>
              <a:buNone/>
            </a:pPr>
            <a:r>
              <a:rPr lang="en-US" sz="3600" b="1" dirty="0" smtClean="0"/>
              <a:t> B) </a:t>
            </a:r>
            <a:r>
              <a:rPr lang="en-US" sz="3600" b="1" u="sng" dirty="0" smtClean="0"/>
              <a:t>EXTRACEREBRAL HEMORRHAGE</a:t>
            </a:r>
          </a:p>
          <a:p>
            <a:pPr>
              <a:buNone/>
            </a:pPr>
            <a:r>
              <a:rPr lang="en-US" sz="3600" b="1" dirty="0" smtClean="0"/>
              <a:t>     1.EDH</a:t>
            </a:r>
          </a:p>
          <a:p>
            <a:pPr>
              <a:buNone/>
            </a:pPr>
            <a:r>
              <a:rPr lang="en-US" sz="3600" b="1" dirty="0" smtClean="0"/>
              <a:t>     2.SDH</a:t>
            </a:r>
          </a:p>
          <a:p>
            <a:pPr>
              <a:buNone/>
            </a:pPr>
            <a:r>
              <a:rPr lang="en-US" sz="3600" b="1" dirty="0" smtClean="0"/>
              <a:t>     3. SAH</a:t>
            </a:r>
          </a:p>
          <a:p>
            <a:pPr>
              <a:buNone/>
            </a:pPr>
            <a:r>
              <a:rPr lang="en-US" sz="3600" dirty="0" smtClean="0"/>
              <a:t>    </a:t>
            </a:r>
            <a:endParaRPr lang="en-IN" sz="3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500042"/>
            <a:ext cx="8229600" cy="5809318"/>
          </a:xfrm>
        </p:spPr>
        <p:txBody>
          <a:bodyPr>
            <a:normAutofit fontScale="92500" lnSpcReduction="20000"/>
          </a:bodyPr>
          <a:lstStyle/>
          <a:p>
            <a:r>
              <a:rPr lang="en-IN" dirty="0" smtClean="0"/>
              <a:t>PATHOLOGY:- Gross appearance is that of soft, purplish, currant jelly clot beneath the tense bulging dura.</a:t>
            </a:r>
          </a:p>
          <a:p>
            <a:r>
              <a:rPr lang="en-IN" dirty="0" smtClean="0"/>
              <a:t>EPIDEMIOLOGY:- It is the second most common extra axial hematoma exceeded only by traumatic SAH.</a:t>
            </a:r>
          </a:p>
          <a:p>
            <a:r>
              <a:rPr lang="en-IN" dirty="0" smtClean="0"/>
              <a:t>There is no gender predilection  and can occur at any age.</a:t>
            </a:r>
          </a:p>
          <a:p>
            <a:r>
              <a:rPr lang="en-IN" dirty="0" smtClean="0"/>
              <a:t>Clinical findings may vary from none to loss of consciousness.</a:t>
            </a:r>
          </a:p>
          <a:p>
            <a:r>
              <a:rPr lang="en-IN" dirty="0" smtClean="0"/>
              <a:t>Most patients have low GCS on admission.</a:t>
            </a:r>
          </a:p>
          <a:p>
            <a:r>
              <a:rPr lang="en-IN" dirty="0" smtClean="0"/>
              <a:t>An acute SDH may remain stable or grow in  size and prognosis depends upon the hematoma thickness, midline shift and presence of associated parenchymal injuries.</a:t>
            </a:r>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357166"/>
            <a:ext cx="8229600" cy="5952194"/>
          </a:xfrm>
        </p:spPr>
        <p:txBody>
          <a:bodyPr/>
          <a:lstStyle/>
          <a:p>
            <a:r>
              <a:rPr lang="en-IN" dirty="0" smtClean="0"/>
              <a:t>The classic finding of an acute SDH is supratentorial crescent shaped extra axial collection that displaces gray-white matter interface medially.</a:t>
            </a:r>
          </a:p>
          <a:p>
            <a:r>
              <a:rPr lang="en-IN" dirty="0" smtClean="0"/>
              <a:t>SDH may cross suture lines but does not cross dural attachments.</a:t>
            </a:r>
          </a:p>
          <a:p>
            <a:r>
              <a:rPr lang="en-IN" dirty="0" smtClean="0"/>
              <a:t>On NECT acute SDH are hyperdense.</a:t>
            </a:r>
          </a:p>
          <a:p>
            <a:r>
              <a:rPr lang="en-IN" dirty="0" smtClean="0"/>
              <a:t>Swirl sign usually indicates rapid bleeding.</a:t>
            </a:r>
          </a:p>
          <a:p>
            <a:r>
              <a:rPr lang="en-IN" dirty="0" smtClean="0"/>
              <a:t>Dots or Lines of CSF trapped within compressed and displaced sulci are often seen underlying an SDH.</a:t>
            </a:r>
          </a:p>
          <a:p>
            <a:r>
              <a:rPr lang="en-IN" dirty="0" smtClean="0"/>
              <a:t>Mass effect can be seen. </a:t>
            </a:r>
            <a:endParaRPr lang="en-I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428604"/>
            <a:ext cx="8229600" cy="5880756"/>
          </a:xfrm>
        </p:spPr>
        <p:txBody>
          <a:bodyPr>
            <a:normAutofit lnSpcReduction="10000"/>
          </a:bodyPr>
          <a:lstStyle/>
          <a:p>
            <a:r>
              <a:rPr lang="en-IN" dirty="0" smtClean="0"/>
              <a:t>In some patients usually athletes with repeated head injury, brain swelling with unilateral hemisphere vascular engorgement occurs and mass effect is disproportionate to size of SDH.This is called as second impact syndrome which is probably caused by vascular dysregulation.</a:t>
            </a:r>
          </a:p>
          <a:p>
            <a:r>
              <a:rPr lang="en-IN" dirty="0" smtClean="0"/>
              <a:t>In case of extremely anaemic patients SDH may be isodense with underlying cortex.</a:t>
            </a:r>
          </a:p>
          <a:p>
            <a:r>
              <a:rPr lang="en-IN" dirty="0" smtClean="0"/>
              <a:t>CECT is useful for determining small isodense SDH.</a:t>
            </a:r>
          </a:p>
          <a:p>
            <a:r>
              <a:rPr lang="en-IN" dirty="0" smtClean="0"/>
              <a:t>Perfusion may show decreased cerebral blood flow and low perfusion pressure.</a:t>
            </a:r>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285728"/>
            <a:ext cx="8229600" cy="6023632"/>
          </a:xfrm>
        </p:spPr>
        <p:txBody>
          <a:bodyPr/>
          <a:lstStyle/>
          <a:p>
            <a:r>
              <a:rPr lang="en-IN" dirty="0" smtClean="0"/>
              <a:t>MRI:- Acute SDH are isointense o T1W image and hypo intense on T2W images.</a:t>
            </a:r>
          </a:p>
          <a:p>
            <a:r>
              <a:rPr lang="en-IN" dirty="0" smtClean="0"/>
              <a:t>On FLAIR images they are usually iso-hyperintense to CSF and hypointense to adjacent brain.</a:t>
            </a:r>
          </a:p>
          <a:p>
            <a:r>
              <a:rPr lang="en-IN" dirty="0" smtClean="0"/>
              <a:t>Blooming is noted on T2* images.DWI may show patchy foci of restricted diffusion in the underlying cortex.</a:t>
            </a:r>
          </a:p>
          <a:p>
            <a:r>
              <a:rPr lang="en-IN" dirty="0" smtClean="0"/>
              <a:t>Angiography may be useful in localising bleeding vessel.</a:t>
            </a:r>
          </a:p>
          <a:p>
            <a:r>
              <a:rPr lang="en-IN" dirty="0" smtClean="0"/>
              <a:t>Main differential is EDH which is lentiform in shape , crosses suture line and is usually associate with fracture.</a:t>
            </a:r>
            <a:endParaRPr lang="en-I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T scan of left frontoparietal acute subdural hem..."/>
          <p:cNvPicPr>
            <a:picLocks noChangeAspect="1" noChangeArrowheads="1"/>
          </p:cNvPicPr>
          <p:nvPr/>
        </p:nvPicPr>
        <p:blipFill>
          <a:blip r:embed="rId3"/>
          <a:srcRect/>
          <a:stretch>
            <a:fillRect/>
          </a:stretch>
        </p:blipFill>
        <p:spPr bwMode="auto">
          <a:xfrm>
            <a:off x="1071538" y="0"/>
            <a:ext cx="7191412" cy="669515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SUBACUTE SDH</a:t>
            </a:r>
            <a:endParaRPr lang="en-IN" dirty="0"/>
          </a:p>
        </p:txBody>
      </p:sp>
      <p:sp>
        <p:nvSpPr>
          <p:cNvPr id="3" name="Content Placeholder 2"/>
          <p:cNvSpPr>
            <a:spLocks noGrp="1"/>
          </p:cNvSpPr>
          <p:nvPr>
            <p:ph idx="1"/>
          </p:nvPr>
        </p:nvSpPr>
        <p:spPr/>
        <p:txBody>
          <a:bodyPr>
            <a:normAutofit fontScale="92500"/>
          </a:bodyPr>
          <a:lstStyle/>
          <a:p>
            <a:r>
              <a:rPr lang="en-IN" dirty="0" smtClean="0"/>
              <a:t>A sub acute  SDH is between several days and several weeks old.</a:t>
            </a:r>
          </a:p>
          <a:p>
            <a:r>
              <a:rPr lang="en-IN" dirty="0" smtClean="0"/>
              <a:t>It consists of partially liquefied clot with resolving blood products and is surrounded on both sides by granulation tissue.</a:t>
            </a:r>
          </a:p>
          <a:p>
            <a:r>
              <a:rPr lang="en-IN" dirty="0" smtClean="0"/>
              <a:t>Sub acute SDH show bimodal distribution with children and elderly being most commonly affected.</a:t>
            </a:r>
          </a:p>
          <a:p>
            <a:r>
              <a:rPr lang="en-IN" dirty="0" smtClean="0"/>
              <a:t>Clinically- Asymptomatic to loss of consciousness and hemiparesis caused by sudden haemorrhage into SDH, Headache and seizures.</a:t>
            </a:r>
            <a:endParaRPr lang="en-I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imaging</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Imaging findings are related to hematoma age and presence of encasing membranes.</a:t>
            </a:r>
          </a:p>
          <a:p>
            <a:r>
              <a:rPr lang="en-IN" dirty="0" smtClean="0"/>
              <a:t>Density of extra axial hematoma decreases approximately 1-2 HU each day.</a:t>
            </a:r>
          </a:p>
          <a:p>
            <a:r>
              <a:rPr lang="en-IN" dirty="0" smtClean="0"/>
              <a:t>On NECT sub acute SDH appear as crescent shaped fluid collections which are iso-hypodense compared to underlying cortex.</a:t>
            </a:r>
          </a:p>
          <a:p>
            <a:r>
              <a:rPr lang="en-IN" dirty="0" smtClean="0"/>
              <a:t>Medial displacement of gray-white interface is also present, along with dot like foci of CSF trapped partially effaced sulci.</a:t>
            </a:r>
          </a:p>
          <a:p>
            <a:r>
              <a:rPr lang="en-IN" dirty="0" smtClean="0"/>
              <a:t>CECT scans may be useful t shows-dense SDH.</a:t>
            </a:r>
            <a:endParaRPr lang="en-I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285728"/>
            <a:ext cx="8229600" cy="6023632"/>
          </a:xfrm>
        </p:spPr>
        <p:txBody>
          <a:bodyPr>
            <a:normAutofit fontScale="92500" lnSpcReduction="10000"/>
          </a:bodyPr>
          <a:lstStyle/>
          <a:p>
            <a:r>
              <a:rPr lang="en-IN" dirty="0" smtClean="0"/>
              <a:t>MRI :- Early sub acute SDH are isointense  to cortex on T1W and hypointense on T2W images but gradually becomes hyperintense as extracellular methemoglobin increases.</a:t>
            </a:r>
          </a:p>
          <a:p>
            <a:r>
              <a:rPr lang="en-IN" dirty="0" smtClean="0"/>
              <a:t>Late stage sub acute SDH are bright on T1W and T2W images.</a:t>
            </a:r>
          </a:p>
          <a:p>
            <a:r>
              <a:rPr lang="en-IN" dirty="0" smtClean="0"/>
              <a:t>FLAIR is the most sensitive sequence for detection of sub acute SDH as collection is typically hyperintense.</a:t>
            </a:r>
          </a:p>
          <a:p>
            <a:r>
              <a:rPr lang="en-IN" dirty="0" smtClean="0"/>
              <a:t>Blooming is noted in T2* sequences.</a:t>
            </a:r>
          </a:p>
          <a:p>
            <a:r>
              <a:rPr lang="en-IN" dirty="0" smtClean="0"/>
              <a:t>DWI commonly shows crescentic high intensity area with low intensity rim closer to brain surface giving it double layer appearance.</a:t>
            </a:r>
          </a:p>
          <a:p>
            <a:r>
              <a:rPr lang="en-IN" dirty="0" smtClean="0"/>
              <a:t>Low intensity are corresponds to resolved clot and CSF whereas high intensity area to solid clot.</a:t>
            </a:r>
            <a:endParaRPr lang="en-IN"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357166"/>
            <a:ext cx="8229600" cy="5952194"/>
          </a:xfrm>
        </p:spPr>
        <p:txBody>
          <a:bodyPr>
            <a:normAutofit/>
          </a:bodyPr>
          <a:lstStyle/>
          <a:p>
            <a:r>
              <a:rPr lang="en-IN" dirty="0" smtClean="0"/>
              <a:t>TI+ C scan shows enhancing thickened encasing membranes.</a:t>
            </a:r>
          </a:p>
          <a:p>
            <a:r>
              <a:rPr lang="en-IN" dirty="0" smtClean="0"/>
              <a:t>Delayed scans may show gradual filling in and increasing hyperintensity of SDH.</a:t>
            </a:r>
          </a:p>
          <a:p>
            <a:r>
              <a:rPr lang="en-IN" dirty="0" smtClean="0"/>
              <a:t>DIFFERENTIAL DIAGNOSIS:- The major D/D of sub acute SDH is isodense acute SDH. This is typically seen in extremely anaemic or anticoagulated patient.</a:t>
            </a:r>
          </a:p>
          <a:p>
            <a:r>
              <a:rPr lang="en-IN" dirty="0" smtClean="0"/>
              <a:t>Subdural effusion that follows surgery or meningitis or that occurs as a component of intracranial hypotension can also mimic sub acute SDH.</a:t>
            </a:r>
            <a:endParaRPr lang="en-IN"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Subacute subdural hematoma in a right frontoparie..."/>
          <p:cNvPicPr>
            <a:picLocks noChangeAspect="1" noChangeArrowheads="1"/>
          </p:cNvPicPr>
          <p:nvPr/>
        </p:nvPicPr>
        <p:blipFill>
          <a:blip r:embed="rId3"/>
          <a:srcRect/>
          <a:stretch>
            <a:fillRect/>
          </a:stretch>
        </p:blipFill>
        <p:spPr bwMode="auto">
          <a:xfrm>
            <a:off x="185636" y="1000108"/>
            <a:ext cx="8958364" cy="3538558"/>
          </a:xfrm>
          <a:prstGeom prst="rect">
            <a:avLst/>
          </a:prstGeom>
          <a:noFill/>
        </p:spPr>
      </p:pic>
      <p:sp>
        <p:nvSpPr>
          <p:cNvPr id="3" name="Rectangle 2"/>
          <p:cNvSpPr/>
          <p:nvPr/>
        </p:nvSpPr>
        <p:spPr>
          <a:xfrm>
            <a:off x="714348" y="5072074"/>
            <a:ext cx="6143652" cy="1477328"/>
          </a:xfrm>
          <a:prstGeom prst="rect">
            <a:avLst/>
          </a:prstGeom>
        </p:spPr>
        <p:txBody>
          <a:bodyPr wrap="square">
            <a:spAutoFit/>
          </a:bodyPr>
          <a:lstStyle/>
          <a:p>
            <a:r>
              <a:rPr lang="en-IN" dirty="0" smtClean="0"/>
              <a:t>Sub acute subdural hematoma in a right frontoparietal concavity. CT scan (CT) shows an isoattenuating-to-hypo attenuating subdural hematoma. Both T1-weighted (T1W) and T2-weighted (T2W) MR images show high signal intensity suggestive of a late sub acute haemorrhage</a:t>
            </a: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457200"/>
            <a:ext cx="8348690" cy="185718"/>
          </a:xfrm>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366682" y="1142984"/>
            <a:ext cx="8777318" cy="5151455"/>
          </a:xfrm>
        </p:spPr>
        <p:txBody>
          <a:bodyPr>
            <a:normAutofit/>
          </a:bodyPr>
          <a:lstStyle/>
          <a:p>
            <a:pPr>
              <a:buNone/>
            </a:pPr>
            <a:r>
              <a:rPr lang="en-US" sz="3600" b="1" dirty="0" smtClean="0"/>
              <a:t>C) </a:t>
            </a:r>
            <a:r>
              <a:rPr lang="en-US" sz="3600" b="1" u="sng" dirty="0" smtClean="0"/>
              <a:t>INTRA AXIAL  LESIONS</a:t>
            </a:r>
            <a:endParaRPr lang="en-IN" sz="3600" b="1" u="sng" dirty="0" smtClean="0"/>
          </a:p>
          <a:p>
            <a:pPr>
              <a:buNone/>
            </a:pPr>
            <a:r>
              <a:rPr lang="en-US" sz="3600" b="1" dirty="0" smtClean="0"/>
              <a:t>    1.DIFFUSE AXONAL INJURIES</a:t>
            </a:r>
          </a:p>
          <a:p>
            <a:pPr>
              <a:buNone/>
            </a:pPr>
            <a:r>
              <a:rPr lang="en-US" sz="3600" b="1" dirty="0" smtClean="0"/>
              <a:t>    2.CORTICAL CONTUSION</a:t>
            </a:r>
          </a:p>
          <a:p>
            <a:pPr>
              <a:buNone/>
            </a:pPr>
            <a:r>
              <a:rPr lang="en-US" sz="3600" b="1" dirty="0" smtClean="0"/>
              <a:t>    3.INTRAVENTRICULAR HEMORRHAGE</a:t>
            </a:r>
          </a:p>
          <a:p>
            <a:pPr>
              <a:buNone/>
            </a:pPr>
            <a:r>
              <a:rPr lang="en-US" sz="3600" b="1" dirty="0" smtClean="0"/>
              <a:t>    4.DEEP CEREBRAL GRAY MATTER INJURY</a:t>
            </a:r>
          </a:p>
          <a:p>
            <a:pPr>
              <a:buNone/>
            </a:pPr>
            <a:r>
              <a:rPr lang="en-US" sz="3600" b="1" dirty="0" smtClean="0"/>
              <a:t>    5.BRAINSTEM INJURY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CHRONIC / MIXED SDH</a:t>
            </a:r>
            <a:endParaRPr lang="en-IN" dirty="0"/>
          </a:p>
        </p:txBody>
      </p:sp>
      <p:sp>
        <p:nvSpPr>
          <p:cNvPr id="3" name="Content Placeholder 2"/>
          <p:cNvSpPr>
            <a:spLocks noGrp="1"/>
          </p:cNvSpPr>
          <p:nvPr>
            <p:ph idx="1"/>
          </p:nvPr>
        </p:nvSpPr>
        <p:spPr/>
        <p:txBody>
          <a:bodyPr>
            <a:normAutofit fontScale="85000" lnSpcReduction="10000"/>
          </a:bodyPr>
          <a:lstStyle/>
          <a:p>
            <a:r>
              <a:rPr lang="en-IN" dirty="0" smtClean="0"/>
              <a:t>It is an encapsulated collection of sanguineous or serosanguinous fluid confined within the subdural space.</a:t>
            </a:r>
          </a:p>
          <a:p>
            <a:r>
              <a:rPr lang="en-IN" dirty="0" smtClean="0"/>
              <a:t>Recurrent haemorrhages within pre-existing chronic SDH my produce mixed density SDH.</a:t>
            </a:r>
          </a:p>
          <a:p>
            <a:r>
              <a:rPr lang="en-IN" dirty="0" smtClean="0"/>
              <a:t>PATHOLOGY:- Blood within the subdural space incites tissue reaction around its margins.</a:t>
            </a:r>
          </a:p>
          <a:p>
            <a:r>
              <a:rPr lang="en-IN" dirty="0" smtClean="0"/>
              <a:t>Organisation and resorption of hematoma continues.</a:t>
            </a:r>
          </a:p>
          <a:p>
            <a:r>
              <a:rPr lang="en-IN" dirty="0" smtClean="0"/>
              <a:t>These neomembranes which are formed are fragile and easily rebleed causing mixed density SDH.Eventually only thickened dura and arachnoid layer remains with few pockets of scattered old blood trapped between inner and outer membranes.</a:t>
            </a:r>
          </a:p>
          <a:p>
            <a:endParaRPr lang="en-IN"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IMAGING</a:t>
            </a:r>
            <a:endParaRPr lang="en-IN" dirty="0"/>
          </a:p>
        </p:txBody>
      </p:sp>
      <p:sp>
        <p:nvSpPr>
          <p:cNvPr id="3" name="Content Placeholder 2"/>
          <p:cNvSpPr>
            <a:spLocks noGrp="1"/>
          </p:cNvSpPr>
          <p:nvPr>
            <p:ph idx="1"/>
          </p:nvPr>
        </p:nvSpPr>
        <p:spPr/>
        <p:txBody>
          <a:bodyPr>
            <a:normAutofit fontScale="92500"/>
          </a:bodyPr>
          <a:lstStyle/>
          <a:p>
            <a:r>
              <a:rPr lang="en-IN" dirty="0" smtClean="0"/>
              <a:t>Uncomplicated chronic SDH show homogenous density/signal intensity with slight gravity dependant gradation of there contents(hematocrit effect).</a:t>
            </a:r>
          </a:p>
          <a:p>
            <a:r>
              <a:rPr lang="en-IN" dirty="0" smtClean="0"/>
              <a:t>Mixed SDH with acute haemorrhage in pre-existing chronic SDH show hematocrit effect with distinct layering of old (top) and new (bottom )haemorrhages. Septated pockets may also be seen.</a:t>
            </a:r>
          </a:p>
          <a:p>
            <a:r>
              <a:rPr lang="en-IN" dirty="0" smtClean="0"/>
              <a:t>Long standing SDH with complete resorption are seen as pachymeningiopathies with diffuse dura arachnoid thickening.</a:t>
            </a:r>
            <a:endParaRPr lang="en-IN"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214290"/>
            <a:ext cx="8229600" cy="6095070"/>
          </a:xfrm>
        </p:spPr>
        <p:txBody>
          <a:bodyPr>
            <a:normAutofit lnSpcReduction="10000"/>
          </a:bodyPr>
          <a:lstStyle/>
          <a:p>
            <a:r>
              <a:rPr lang="en-IN" dirty="0" smtClean="0"/>
              <a:t>NECT:- A hypodense crescentic fluid collection is the classic finding.</a:t>
            </a:r>
          </a:p>
          <a:p>
            <a:r>
              <a:rPr lang="en-IN" dirty="0" smtClean="0"/>
              <a:t>Uncomplicated chronic SDH approach CSF density.</a:t>
            </a:r>
          </a:p>
          <a:p>
            <a:r>
              <a:rPr lang="en-IN" dirty="0" smtClean="0"/>
              <a:t>Hematocrit effect may show slight gradation of density from top t bottom.</a:t>
            </a:r>
          </a:p>
          <a:p>
            <a:r>
              <a:rPr lang="en-IN" dirty="0" smtClean="0"/>
              <a:t>With age encapsulating membranes may appear thickened and hyperdense.</a:t>
            </a:r>
          </a:p>
          <a:p>
            <a:r>
              <a:rPr lang="en-IN" dirty="0" smtClean="0"/>
              <a:t>Peripheral calcifications may be seen.</a:t>
            </a:r>
          </a:p>
          <a:p>
            <a:r>
              <a:rPr lang="en-IN" dirty="0" smtClean="0"/>
              <a:t>In rare cases chronic SDH may densely calcify or even ossify , a condition called as armoured brain.</a:t>
            </a:r>
          </a:p>
          <a:p>
            <a:r>
              <a:rPr lang="en-IN" dirty="0" smtClean="0"/>
              <a:t>On CECT encapsulating membranes may show enhancement.</a:t>
            </a:r>
            <a:endParaRPr lang="en-IN"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214290"/>
            <a:ext cx="8229600" cy="6095070"/>
          </a:xfrm>
        </p:spPr>
        <p:txBody>
          <a:bodyPr>
            <a:normAutofit lnSpcReduction="10000"/>
          </a:bodyPr>
          <a:lstStyle/>
          <a:p>
            <a:r>
              <a:rPr lang="en-IN" dirty="0" smtClean="0"/>
              <a:t>On T1W images uncomplicated chronic SDH are iso-slightly hyperintense compared to CSF.</a:t>
            </a:r>
          </a:p>
          <a:p>
            <a:r>
              <a:rPr lang="en-IN" dirty="0" smtClean="0"/>
              <a:t>On  T2W images these are iso-hypointense to CSF.</a:t>
            </a:r>
          </a:p>
          <a:p>
            <a:r>
              <a:rPr lang="en-IN" dirty="0" smtClean="0"/>
              <a:t>Hyperintense on FLAIR and may show blooming on T2* scans if sub acute or chronic blood clots are present.</a:t>
            </a:r>
          </a:p>
          <a:p>
            <a:r>
              <a:rPr lang="en-IN" dirty="0" smtClean="0"/>
              <a:t>Uncomplicated chronic SDH donot restrict on DW images. With chronic SDH a double layer effect – a crescent of hyperintensity medial to non restricting fluid collection indicates acute rehaemorrhage.</a:t>
            </a:r>
          </a:p>
          <a:p>
            <a:r>
              <a:rPr lang="en-IN" dirty="0" smtClean="0"/>
              <a:t>Encapsulating membranes enhance after contrast administration.</a:t>
            </a:r>
            <a:endParaRPr lang="en-IN"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DIFFERENTIAL DIAGNOSIS</a:t>
            </a:r>
            <a:endParaRPr lang="en-IN" dirty="0"/>
          </a:p>
        </p:txBody>
      </p:sp>
      <p:sp>
        <p:nvSpPr>
          <p:cNvPr id="3" name="Content Placeholder 2"/>
          <p:cNvSpPr>
            <a:spLocks noGrp="1"/>
          </p:cNvSpPr>
          <p:nvPr>
            <p:ph idx="1"/>
          </p:nvPr>
        </p:nvSpPr>
        <p:spPr/>
        <p:txBody>
          <a:bodyPr>
            <a:normAutofit fontScale="85000" lnSpcReduction="20000"/>
          </a:bodyPr>
          <a:lstStyle/>
          <a:p>
            <a:r>
              <a:rPr lang="en-IN" dirty="0" smtClean="0"/>
              <a:t>Brain atrophy – chronic SDH exhibit mass effect with flattening of gyri and often extend over entire hemisphere whereas in cerebral atrophy predominantly frontal and temporal extra axial spaces are involved.</a:t>
            </a:r>
          </a:p>
          <a:p>
            <a:r>
              <a:rPr lang="en-IN" dirty="0" smtClean="0"/>
              <a:t>Traumatic subdural hygroma- it is accumulation of CSF in subdural space mostly secondary to arachnoid tear which follows CSF density on al sequences, has no blood products and shows no enhancement on post contrast images.</a:t>
            </a:r>
          </a:p>
          <a:p>
            <a:r>
              <a:rPr lang="en-IN" dirty="0" smtClean="0"/>
              <a:t>Subdural effusions – Generally associated with infective cause without any history of trauma.</a:t>
            </a:r>
          </a:p>
          <a:p>
            <a:r>
              <a:rPr lang="en-IN" dirty="0" smtClean="0"/>
              <a:t>Subdural empyema- history of infection, strongly restricts on DW images and shows strongly enhancing membranes.</a:t>
            </a:r>
            <a:endParaRPr lang="en-IN"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05_190706-1.jpg"/>
          <p:cNvPicPr>
            <a:picLocks noGrp="1" noChangeAspect="1"/>
          </p:cNvPicPr>
          <p:nvPr>
            <p:ph idx="1"/>
          </p:nvPr>
        </p:nvPicPr>
        <p:blipFill>
          <a:blip r:embed="rId2" cstate="print"/>
          <a:stretch>
            <a:fillRect/>
          </a:stretch>
        </p:blipFill>
        <p:spPr>
          <a:xfrm>
            <a:off x="1714480" y="571480"/>
            <a:ext cx="5286412" cy="607223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TRAUMATIC SAH</a:t>
            </a:r>
            <a:endParaRPr lang="en-IN" dirty="0"/>
          </a:p>
        </p:txBody>
      </p:sp>
      <p:sp>
        <p:nvSpPr>
          <p:cNvPr id="3" name="Content Placeholder 2"/>
          <p:cNvSpPr>
            <a:spLocks noGrp="1"/>
          </p:cNvSpPr>
          <p:nvPr>
            <p:ph idx="1"/>
          </p:nvPr>
        </p:nvSpPr>
        <p:spPr/>
        <p:txBody>
          <a:bodyPr/>
          <a:lstStyle/>
          <a:p>
            <a:r>
              <a:rPr lang="en-IN" dirty="0" smtClean="0"/>
              <a:t>Trauma is the most common cause f intracranial SAH.</a:t>
            </a:r>
          </a:p>
          <a:p>
            <a:r>
              <a:rPr lang="en-IN" dirty="0" smtClean="0"/>
              <a:t>ETIOLOGY:- Tearing of cortical arteries and veins, rupture of contusions and lacerations into subarachnoid space and choroid plexus bleed with intraventricular haemorrhage are common causes.</a:t>
            </a:r>
          </a:p>
          <a:p>
            <a:r>
              <a:rPr lang="en-IN" dirty="0" smtClean="0"/>
              <a:t>Less commonly traumatic SAH may arise from major vessel laceration or dissection.</a:t>
            </a:r>
            <a:endParaRPr lang="en-IN"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285728"/>
            <a:ext cx="8229600" cy="6023632"/>
          </a:xfrm>
        </p:spPr>
        <p:txBody>
          <a:bodyPr/>
          <a:lstStyle/>
          <a:p>
            <a:r>
              <a:rPr lang="en-IN" dirty="0" smtClean="0"/>
              <a:t>LOCATION:- Traumatic SAH is predominantly found in perisylvian regions, in the anteroinferior frontal and temporal sulci and over hemispheric convexities.</a:t>
            </a:r>
          </a:p>
          <a:p>
            <a:r>
              <a:rPr lang="en-IN" dirty="0" smtClean="0"/>
              <a:t>GROSS PATHOLOGY;- It appears as curvilinear foci of bright blood collected in cisterns and surface sulci.</a:t>
            </a:r>
          </a:p>
          <a:p>
            <a:r>
              <a:rPr lang="en-IN" dirty="0" smtClean="0"/>
              <a:t>Clinically it has bimodal distribution and most commonly occurs in young adults and elderly.</a:t>
            </a:r>
          </a:p>
          <a:p>
            <a:r>
              <a:rPr lang="en-IN" dirty="0" smtClean="0"/>
              <a:t>Clinical symptoms are related to other traumatic injuries such as extra axial hematoma, contusions and axonal injury. </a:t>
            </a:r>
          </a:p>
          <a:p>
            <a:endParaRPr lang="en-IN"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357158" y="571480"/>
            <a:ext cx="8229600" cy="5643602"/>
          </a:xfrm>
        </p:spPr>
        <p:txBody>
          <a:bodyPr/>
          <a:lstStyle/>
          <a:p>
            <a:r>
              <a:rPr lang="en-IN" dirty="0" smtClean="0"/>
              <a:t>Acute traumatic SAH appears as linear hyper densities in sulci adjacent to cortical contusions or under epi or subdural hematoma.</a:t>
            </a:r>
          </a:p>
          <a:p>
            <a:r>
              <a:rPr lang="en-IN" dirty="0" smtClean="0"/>
              <a:t>Isolated SAH may be seen in interpeduncular fossa.</a:t>
            </a:r>
          </a:p>
          <a:p>
            <a:r>
              <a:rPr lang="en-IN" dirty="0" smtClean="0"/>
              <a:t>Chronic traumatic SAH may appear as hypodense fluid that expands sulci.</a:t>
            </a:r>
            <a:endParaRPr lang="en-IN"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On MRI- hyperintense to brain on T2W and FLAIR images.</a:t>
            </a:r>
          </a:p>
          <a:p>
            <a:r>
              <a:rPr lang="en-IN" dirty="0" smtClean="0"/>
              <a:t>Iso intense to brain on T1W images.</a:t>
            </a:r>
          </a:p>
          <a:p>
            <a:r>
              <a:rPr lang="en-IN" dirty="0" smtClean="0"/>
              <a:t>Dirty sulci wit smudging of perisylvian cisterns is typical.</a:t>
            </a:r>
          </a:p>
          <a:p>
            <a:r>
              <a:rPr lang="en-IN" dirty="0" smtClean="0"/>
              <a:t>Blooming is seen on T2* images.</a:t>
            </a:r>
          </a:p>
          <a:p>
            <a:r>
              <a:rPr lang="en-IN" dirty="0" smtClean="0"/>
              <a:t>DWI may show foci of restricted diffusion in areas of frank ischaemia or trauma induced cytotoxic edema. </a:t>
            </a:r>
          </a:p>
          <a:p>
            <a:r>
              <a:rPr lang="en-IN" dirty="0" smtClean="0"/>
              <a:t>ANGIOGRAPHY:- Vasospasm may develop after trauma and is identified as multi focal areas of vessel narrowing or beading.</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p:txBody>
          <a:bodyPr>
            <a:normAutofit/>
          </a:bodyPr>
          <a:lstStyle/>
          <a:p>
            <a:r>
              <a:rPr lang="en-US" sz="3600" b="1" dirty="0" smtClean="0"/>
              <a:t>SECONDARY LESIONS</a:t>
            </a:r>
          </a:p>
          <a:p>
            <a:pPr>
              <a:buNone/>
            </a:pPr>
            <a:r>
              <a:rPr lang="en-US" sz="3600" b="1" dirty="0" smtClean="0"/>
              <a:t>   1.CEREBRAL HERNIATION</a:t>
            </a:r>
          </a:p>
          <a:p>
            <a:pPr>
              <a:buNone/>
            </a:pPr>
            <a:r>
              <a:rPr lang="en-US" sz="3600" b="1" dirty="0" smtClean="0"/>
              <a:t>   2. TRAUMATIC  ISCHEMIA</a:t>
            </a:r>
          </a:p>
          <a:p>
            <a:pPr>
              <a:buNone/>
            </a:pPr>
            <a:r>
              <a:rPr lang="en-US" sz="3600" b="1" dirty="0" smtClean="0"/>
              <a:t>   3.HYPOXIC INJURY</a:t>
            </a:r>
          </a:p>
          <a:p>
            <a:pPr>
              <a:buNone/>
            </a:pPr>
            <a:r>
              <a:rPr lang="en-US" sz="3600" b="1" dirty="0" smtClean="0"/>
              <a:t>   4.DIFFUSE CEREBRAL OEDEMA</a:t>
            </a:r>
          </a:p>
          <a:p>
            <a:pPr>
              <a:buNone/>
            </a:pPr>
            <a:r>
              <a:rPr lang="en-US" sz="3600" b="1" dirty="0" smtClean="0">
                <a:solidFill>
                  <a:schemeClr val="accent2"/>
                </a:solidFill>
              </a:rPr>
              <a:t>  </a:t>
            </a:r>
            <a:endParaRPr lang="en-IN" sz="3600" b="1" dirty="0">
              <a:solidFill>
                <a:schemeClr val="accent2"/>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DIFFERENTIALS</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Non traumatic SAH:-  AneurysmalSAH is concentrated in basal cisterns and saccular aneurysm can be identified on contrast scans.</a:t>
            </a:r>
          </a:p>
          <a:p>
            <a:r>
              <a:rPr lang="en-IN" dirty="0" smtClean="0"/>
              <a:t>Sulcal cisternal hyperintensity on FLAIR is no specific and can be caused by meningitis, neoplasm, artifact and high inspired oxygen during general anaesthesia.</a:t>
            </a:r>
          </a:p>
          <a:p>
            <a:r>
              <a:rPr lang="en-IN" dirty="0" smtClean="0"/>
              <a:t>Pseudo sub arachnoid haemorrhage is seen in case of severe generalised cerebral edema. Hypodense brain makes circulating blood in arteries and veins look hyperdense.</a:t>
            </a:r>
          </a:p>
          <a:p>
            <a:r>
              <a:rPr lang="en-IN" dirty="0" smtClean="0"/>
              <a:t>Hyper density seen usually conforms to the shape f vessels and is smooth.</a:t>
            </a:r>
            <a:endParaRPr lang="en-IN"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05_190901-1.jpg"/>
          <p:cNvPicPr>
            <a:picLocks noGrp="1" noChangeAspect="1"/>
          </p:cNvPicPr>
          <p:nvPr>
            <p:ph idx="1"/>
          </p:nvPr>
        </p:nvPicPr>
        <p:blipFill>
          <a:blip r:embed="rId2" cstate="print"/>
          <a:stretch>
            <a:fillRect/>
          </a:stretch>
        </p:blipFill>
        <p:spPr>
          <a:xfrm>
            <a:off x="2587014" y="571480"/>
            <a:ext cx="4985382" cy="5737245"/>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Cortical contusions</a:t>
            </a:r>
            <a:endParaRPr lang="en-IN" dirty="0"/>
          </a:p>
        </p:txBody>
      </p:sp>
      <p:sp>
        <p:nvSpPr>
          <p:cNvPr id="3" name="Content Placeholder 2"/>
          <p:cNvSpPr>
            <a:spLocks noGrp="1"/>
          </p:cNvSpPr>
          <p:nvPr>
            <p:ph idx="1"/>
          </p:nvPr>
        </p:nvSpPr>
        <p:spPr>
          <a:xfrm>
            <a:off x="357158" y="1554162"/>
            <a:ext cx="8634442" cy="5089548"/>
          </a:xfrm>
        </p:spPr>
        <p:txBody>
          <a:bodyPr>
            <a:normAutofit fontScale="70000" lnSpcReduction="20000"/>
          </a:bodyPr>
          <a:lstStyle/>
          <a:p>
            <a:pPr>
              <a:buNone/>
            </a:pPr>
            <a:r>
              <a:rPr lang="en-IN" sz="3600" b="1" dirty="0" smtClean="0"/>
              <a:t>Contusions are formed in 2 ways: </a:t>
            </a:r>
          </a:p>
          <a:p>
            <a:r>
              <a:rPr lang="en-IN" sz="3600" b="1" dirty="0" smtClean="0"/>
              <a:t> Direct trauma causes injury at the site of impact, which is termed a coup contusion  (</a:t>
            </a:r>
            <a:r>
              <a:rPr lang="en-IN" dirty="0" smtClean="0"/>
              <a:t>scalp/skull Abnormal) </a:t>
            </a:r>
            <a:endParaRPr lang="en-IN" sz="3600" b="1" dirty="0" smtClean="0"/>
          </a:p>
          <a:p>
            <a:r>
              <a:rPr lang="en-IN" sz="3600" b="1" dirty="0" smtClean="0"/>
              <a:t> Acceleration / deceleration causes injury at a site opposite to the site of impact, which is termed a countercoup contusion.</a:t>
            </a:r>
            <a:r>
              <a:rPr lang="en-IN" sz="3600" dirty="0" smtClean="0"/>
              <a:t> (</a:t>
            </a:r>
            <a:r>
              <a:rPr lang="en-IN" dirty="0" smtClean="0"/>
              <a:t>scalp/skull Normal)</a:t>
            </a:r>
            <a:endParaRPr lang="en-IN" sz="3600" dirty="0" smtClean="0"/>
          </a:p>
          <a:p>
            <a:r>
              <a:rPr lang="en-IN" sz="3600" b="1" dirty="0" smtClean="0"/>
              <a:t>Cortical injury occurs adjacent to the floor of the anterior or posterior cranial fossa, the sphenoid wing, the petrous ridge, the convexity of the skull, and the falx or tentorium. </a:t>
            </a:r>
          </a:p>
          <a:p>
            <a:r>
              <a:rPr lang="en-IN" sz="3600" b="1" dirty="0" smtClean="0"/>
              <a:t>The inferior frontal and temporal lobes are particularly vulnerable.</a:t>
            </a:r>
          </a:p>
          <a:p>
            <a:endParaRPr lang="en-IN" sz="3600"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8625" y="642938"/>
            <a:ext cx="8715375" cy="6215062"/>
          </a:xfrm>
        </p:spPr>
        <p:txBody>
          <a:bodyPr>
            <a:normAutofit fontScale="92500" lnSpcReduction="10000"/>
          </a:bodyPr>
          <a:lstStyle/>
          <a:p>
            <a:r>
              <a:rPr lang="en-IN" b="1" dirty="0" smtClean="0"/>
              <a:t>The most worrisome trait of these contusions is their tendency to expand. This usually occurs from 24 hours to as long as 7-10 days after the initial injury. For this reason, cerebral contusions are often followed with a repeat head CT scan within 24 hours after injury.</a:t>
            </a:r>
          </a:p>
          <a:p>
            <a:r>
              <a:rPr lang="en-IN" b="1" dirty="0" smtClean="0"/>
              <a:t>On NECT they appear as petechial gyral haemorrhages adjacent to calvaria.</a:t>
            </a:r>
          </a:p>
          <a:p>
            <a:r>
              <a:rPr lang="en-IN" b="1" dirty="0" smtClean="0"/>
              <a:t>MRI is more sensitive and accurate than CT for detecting contusions because of its multiplanar capability and greater sensitivity for edema.</a:t>
            </a:r>
          </a:p>
          <a:p>
            <a:r>
              <a:rPr lang="en-IN" b="1" dirty="0" smtClean="0"/>
              <a:t>FLAIR is the most sensitive sequence .</a:t>
            </a:r>
          </a:p>
          <a:p>
            <a:r>
              <a:rPr lang="en-IN" b="1" dirty="0" smtClean="0"/>
              <a:t>Appear hyperintense on FLAIR images and Hypointense on T2W images with associated peripheral edema. Blooming is seen on GRE images .</a:t>
            </a:r>
          </a:p>
          <a:p>
            <a:endParaRPr lang="en-IN" b="1" dirty="0" smtClean="0"/>
          </a:p>
          <a:p>
            <a:endParaRPr lang="en-IN"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285777"/>
          <a:ext cx="9144000" cy="6907615"/>
        </p:xfrm>
        <a:graphic>
          <a:graphicData uri="http://schemas.openxmlformats.org/drawingml/2006/table">
            <a:tbl>
              <a:tblPr/>
              <a:tblGrid>
                <a:gridCol w="1571604"/>
                <a:gridCol w="976724"/>
                <a:gridCol w="2523738"/>
                <a:gridCol w="2071702"/>
                <a:gridCol w="2000232"/>
              </a:tblGrid>
              <a:tr h="70361">
                <a:tc rowSpan="2">
                  <a:txBody>
                    <a:bodyPr/>
                    <a:lstStyle/>
                    <a:p>
                      <a:r>
                        <a:rPr lang="en-IN" sz="2000" b="1" dirty="0"/>
                        <a:t>Phase</a:t>
                      </a:r>
                    </a:p>
                  </a:txBody>
                  <a:tcPr marL="17076" marR="17076" marT="8538" marB="8538" anchor="b">
                    <a:lnL>
                      <a:noFill/>
                    </a:lnL>
                    <a:lnR>
                      <a:noFill/>
                    </a:lnR>
                    <a:lnT>
                      <a:noFill/>
                    </a:lnT>
                    <a:lnB>
                      <a:noFill/>
                    </a:lnB>
                  </a:tcPr>
                </a:tc>
                <a:tc rowSpan="2">
                  <a:txBody>
                    <a:bodyPr/>
                    <a:lstStyle/>
                    <a:p>
                      <a:r>
                        <a:rPr lang="en-IN" sz="2000" b="1" dirty="0"/>
                        <a:t>Time</a:t>
                      </a:r>
                    </a:p>
                  </a:txBody>
                  <a:tcPr marL="17076" marR="17076" marT="8538" marB="8538" anchor="b">
                    <a:lnL>
                      <a:noFill/>
                    </a:lnL>
                    <a:lnR>
                      <a:noFill/>
                    </a:lnR>
                    <a:lnT>
                      <a:noFill/>
                    </a:lnT>
                    <a:lnB>
                      <a:noFill/>
                    </a:lnB>
                  </a:tcPr>
                </a:tc>
                <a:tc rowSpan="2">
                  <a:txBody>
                    <a:bodyPr/>
                    <a:lstStyle/>
                    <a:p>
                      <a:r>
                        <a:rPr lang="en-IN" sz="2000" b="1" dirty="0" err="1"/>
                        <a:t>Hemoglobin</a:t>
                      </a:r>
                      <a:r>
                        <a:rPr lang="en-IN" sz="2000" b="1" dirty="0"/>
                        <a:t>, Location</a:t>
                      </a:r>
                    </a:p>
                  </a:txBody>
                  <a:tcPr marL="17076" marR="17076" marT="8538" marB="8538" anchor="b">
                    <a:lnL>
                      <a:noFill/>
                    </a:lnL>
                    <a:lnR>
                      <a:noFill/>
                    </a:lnR>
                    <a:lnT>
                      <a:noFill/>
                    </a:lnT>
                    <a:lnB>
                      <a:noFill/>
                    </a:lnB>
                  </a:tcPr>
                </a:tc>
                <a:tc gridSpan="2">
                  <a:txBody>
                    <a:bodyPr/>
                    <a:lstStyle/>
                    <a:p>
                      <a:r>
                        <a:rPr lang="en-IN" sz="300"/>
                        <a:t>Appearance</a:t>
                      </a:r>
                    </a:p>
                  </a:txBody>
                  <a:tcPr marL="17076" marR="17076" marT="8538" marB="8538" anchor="b">
                    <a:lnL>
                      <a:noFill/>
                    </a:lnL>
                    <a:lnR>
                      <a:noFill/>
                    </a:lnR>
                    <a:lnT>
                      <a:noFill/>
                    </a:lnT>
                    <a:lnB>
                      <a:noFill/>
                    </a:lnB>
                  </a:tcPr>
                </a:tc>
                <a:tc hMerge="1">
                  <a:txBody>
                    <a:bodyPr/>
                    <a:lstStyle/>
                    <a:p>
                      <a:endParaRPr lang="en-IN"/>
                    </a:p>
                  </a:txBody>
                  <a:tcPr/>
                </a:tc>
              </a:tr>
              <a:tr h="1453520">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r>
                        <a:rPr lang="en-IN" sz="2000" b="1" dirty="0"/>
                        <a:t>T1-Weighted MRI</a:t>
                      </a:r>
                    </a:p>
                  </a:txBody>
                  <a:tcPr marL="17076" marR="17076" marT="8538" marB="8538" anchor="b">
                    <a:lnL>
                      <a:noFill/>
                    </a:lnL>
                    <a:lnR>
                      <a:noFill/>
                    </a:lnR>
                    <a:lnT>
                      <a:noFill/>
                    </a:lnT>
                    <a:lnB>
                      <a:noFill/>
                    </a:lnB>
                  </a:tcPr>
                </a:tc>
                <a:tc>
                  <a:txBody>
                    <a:bodyPr/>
                    <a:lstStyle/>
                    <a:p>
                      <a:r>
                        <a:rPr lang="en-IN" sz="2000" b="1" dirty="0"/>
                        <a:t>T2-Weighted MRI</a:t>
                      </a:r>
                    </a:p>
                  </a:txBody>
                  <a:tcPr marL="17076" marR="17076" marT="8538" marB="8538" anchor="b">
                    <a:lnL>
                      <a:noFill/>
                    </a:lnL>
                    <a:lnR>
                      <a:noFill/>
                    </a:lnR>
                    <a:lnT>
                      <a:noFill/>
                    </a:lnT>
                    <a:lnB>
                      <a:noFill/>
                    </a:lnB>
                  </a:tcPr>
                </a:tc>
              </a:tr>
              <a:tr h="975392">
                <a:tc>
                  <a:txBody>
                    <a:bodyPr/>
                    <a:lstStyle/>
                    <a:p>
                      <a:r>
                        <a:rPr lang="en-IN" sz="2000" b="1" dirty="0" err="1"/>
                        <a:t>Hyperacute</a:t>
                      </a:r>
                      <a:endParaRPr lang="en-IN" sz="2000" b="1" dirty="0"/>
                    </a:p>
                  </a:txBody>
                  <a:tcPr marL="17076" marR="17076" marT="8538" marB="8538">
                    <a:lnL>
                      <a:noFill/>
                    </a:lnL>
                    <a:lnR>
                      <a:noFill/>
                    </a:lnR>
                    <a:lnT>
                      <a:noFill/>
                    </a:lnT>
                    <a:lnB>
                      <a:noFill/>
                    </a:lnB>
                  </a:tcPr>
                </a:tc>
                <a:tc>
                  <a:txBody>
                    <a:bodyPr/>
                    <a:lstStyle/>
                    <a:p>
                      <a:pPr algn="ctr"/>
                      <a:r>
                        <a:rPr lang="en-IN" sz="2000" b="1" dirty="0"/>
                        <a:t>&lt;24 h</a:t>
                      </a:r>
                    </a:p>
                  </a:txBody>
                  <a:tcPr marL="17076" marR="17076" marT="8538" marB="8538">
                    <a:lnL>
                      <a:noFill/>
                    </a:lnL>
                    <a:lnR>
                      <a:noFill/>
                    </a:lnR>
                    <a:lnT>
                      <a:noFill/>
                    </a:lnT>
                    <a:lnB>
                      <a:noFill/>
                    </a:lnB>
                  </a:tcPr>
                </a:tc>
                <a:tc>
                  <a:txBody>
                    <a:bodyPr/>
                    <a:lstStyle/>
                    <a:p>
                      <a:r>
                        <a:rPr lang="en-IN" sz="2000" b="1" dirty="0" err="1"/>
                        <a:t>Oxyhemoglobin</a:t>
                      </a:r>
                      <a:r>
                        <a:rPr lang="en-IN" sz="2000" b="1" dirty="0"/>
                        <a:t>, </a:t>
                      </a:r>
                      <a:r>
                        <a:rPr lang="en-IN" sz="2000" b="1" dirty="0" smtClean="0"/>
                        <a:t>intracellular</a:t>
                      </a:r>
                      <a:endParaRPr lang="en-IN" sz="2000" b="1" dirty="0"/>
                    </a:p>
                  </a:txBody>
                  <a:tcPr marL="17076" marR="17076" marT="8538" marB="8538">
                    <a:lnL>
                      <a:noFill/>
                    </a:lnL>
                    <a:lnR>
                      <a:noFill/>
                    </a:lnR>
                    <a:lnT>
                      <a:noFill/>
                    </a:lnT>
                    <a:lnB>
                      <a:noFill/>
                    </a:lnB>
                  </a:tcPr>
                </a:tc>
                <a:tc>
                  <a:txBody>
                    <a:bodyPr/>
                    <a:lstStyle/>
                    <a:p>
                      <a:r>
                        <a:rPr lang="en-IN" sz="2000" b="1" dirty="0"/>
                        <a:t>Isointense or hypointense</a:t>
                      </a:r>
                    </a:p>
                  </a:txBody>
                  <a:tcPr marL="17076" marR="17076" marT="8538" marB="8538">
                    <a:lnL>
                      <a:noFill/>
                    </a:lnL>
                    <a:lnR>
                      <a:noFill/>
                    </a:lnR>
                    <a:lnT>
                      <a:noFill/>
                    </a:lnT>
                    <a:lnB>
                      <a:noFill/>
                    </a:lnB>
                  </a:tcPr>
                </a:tc>
                <a:tc>
                  <a:txBody>
                    <a:bodyPr/>
                    <a:lstStyle/>
                    <a:p>
                      <a:r>
                        <a:rPr lang="en-IN" sz="2000" b="1" dirty="0" err="1"/>
                        <a:t>Hyperintense</a:t>
                      </a:r>
                      <a:endParaRPr lang="en-IN" sz="2000" b="1" dirty="0"/>
                    </a:p>
                  </a:txBody>
                  <a:tcPr marL="17076" marR="17076" marT="8538" marB="8538">
                    <a:lnL>
                      <a:noFill/>
                    </a:lnL>
                    <a:lnR>
                      <a:noFill/>
                    </a:lnR>
                    <a:lnT>
                      <a:noFill/>
                    </a:lnT>
                    <a:lnB>
                      <a:noFill/>
                    </a:lnB>
                  </a:tcPr>
                </a:tc>
              </a:tr>
              <a:tr h="858314">
                <a:tc>
                  <a:txBody>
                    <a:bodyPr/>
                    <a:lstStyle/>
                    <a:p>
                      <a:r>
                        <a:rPr lang="en-IN" sz="2000" b="1" dirty="0"/>
                        <a:t>Acute</a:t>
                      </a:r>
                    </a:p>
                  </a:txBody>
                  <a:tcPr marL="17076" marR="17076" marT="8538" marB="8538">
                    <a:lnL>
                      <a:noFill/>
                    </a:lnL>
                    <a:lnR>
                      <a:noFill/>
                    </a:lnR>
                    <a:lnT>
                      <a:noFill/>
                    </a:lnT>
                    <a:lnB>
                      <a:noFill/>
                    </a:lnB>
                  </a:tcPr>
                </a:tc>
                <a:tc>
                  <a:txBody>
                    <a:bodyPr/>
                    <a:lstStyle/>
                    <a:p>
                      <a:pPr algn="ctr"/>
                      <a:r>
                        <a:rPr lang="en-IN" sz="2000" b="1" dirty="0"/>
                        <a:t>1-3 d</a:t>
                      </a:r>
                    </a:p>
                  </a:txBody>
                  <a:tcPr marL="17076" marR="17076" marT="8538" marB="8538">
                    <a:lnL>
                      <a:noFill/>
                    </a:lnL>
                    <a:lnR>
                      <a:noFill/>
                    </a:lnR>
                    <a:lnT>
                      <a:noFill/>
                    </a:lnT>
                    <a:lnB>
                      <a:noFill/>
                    </a:lnB>
                  </a:tcPr>
                </a:tc>
                <a:tc>
                  <a:txBody>
                    <a:bodyPr/>
                    <a:lstStyle/>
                    <a:p>
                      <a:r>
                        <a:rPr lang="en-IN" sz="2000" b="1" dirty="0" err="1"/>
                        <a:t>Deoxyhemoglobin</a:t>
                      </a:r>
                      <a:r>
                        <a:rPr lang="en-IN" sz="2000" b="1" dirty="0"/>
                        <a:t>, intracellular</a:t>
                      </a:r>
                    </a:p>
                  </a:txBody>
                  <a:tcPr marL="17076" marR="17076" marT="8538" marB="8538">
                    <a:lnL>
                      <a:noFill/>
                    </a:lnL>
                    <a:lnR>
                      <a:noFill/>
                    </a:lnR>
                    <a:lnT>
                      <a:noFill/>
                    </a:lnT>
                    <a:lnB>
                      <a:noFill/>
                    </a:lnB>
                  </a:tcPr>
                </a:tc>
                <a:tc>
                  <a:txBody>
                    <a:bodyPr/>
                    <a:lstStyle/>
                    <a:p>
                      <a:r>
                        <a:rPr lang="en-IN" sz="2000" b="1" dirty="0" smtClean="0"/>
                        <a:t>Isointense</a:t>
                      </a:r>
                      <a:endParaRPr lang="en-IN" sz="2000" b="1" dirty="0"/>
                    </a:p>
                  </a:txBody>
                  <a:tcPr marL="17076" marR="17076" marT="8538" marB="8538">
                    <a:lnL>
                      <a:noFill/>
                    </a:lnL>
                    <a:lnR>
                      <a:noFill/>
                    </a:lnR>
                    <a:lnT>
                      <a:noFill/>
                    </a:lnT>
                    <a:lnB>
                      <a:noFill/>
                    </a:lnB>
                  </a:tcPr>
                </a:tc>
                <a:tc>
                  <a:txBody>
                    <a:bodyPr/>
                    <a:lstStyle/>
                    <a:p>
                      <a:r>
                        <a:rPr lang="en-IN" sz="2000" b="1" dirty="0" smtClean="0"/>
                        <a:t>Hypointense</a:t>
                      </a:r>
                      <a:endParaRPr lang="en-IN" sz="2000" b="1" dirty="0"/>
                    </a:p>
                  </a:txBody>
                  <a:tcPr marL="17076" marR="17076" marT="8538" marB="8538">
                    <a:lnL>
                      <a:noFill/>
                    </a:lnL>
                    <a:lnR>
                      <a:noFill/>
                    </a:lnR>
                    <a:lnT>
                      <a:noFill/>
                    </a:lnT>
                    <a:lnB>
                      <a:noFill/>
                    </a:lnB>
                  </a:tcPr>
                </a:tc>
              </a:tr>
              <a:tr h="975392">
                <a:tc>
                  <a:txBody>
                    <a:bodyPr/>
                    <a:lstStyle/>
                    <a:p>
                      <a:r>
                        <a:rPr lang="en-IN" sz="2000" b="1"/>
                        <a:t>Early subacute</a:t>
                      </a:r>
                    </a:p>
                  </a:txBody>
                  <a:tcPr marL="17076" marR="17076" marT="8538" marB="8538">
                    <a:lnL>
                      <a:noFill/>
                    </a:lnL>
                    <a:lnR>
                      <a:noFill/>
                    </a:lnR>
                    <a:lnT>
                      <a:noFill/>
                    </a:lnT>
                    <a:lnB>
                      <a:noFill/>
                    </a:lnB>
                  </a:tcPr>
                </a:tc>
                <a:tc>
                  <a:txBody>
                    <a:bodyPr/>
                    <a:lstStyle/>
                    <a:p>
                      <a:pPr algn="ctr"/>
                      <a:r>
                        <a:rPr lang="en-IN" sz="2000" b="1"/>
                        <a:t>&gt;3 d</a:t>
                      </a:r>
                    </a:p>
                  </a:txBody>
                  <a:tcPr marL="17076" marR="17076" marT="8538" marB="8538">
                    <a:lnL>
                      <a:noFill/>
                    </a:lnL>
                    <a:lnR>
                      <a:noFill/>
                    </a:lnR>
                    <a:lnT>
                      <a:noFill/>
                    </a:lnT>
                    <a:lnB>
                      <a:noFill/>
                    </a:lnB>
                  </a:tcPr>
                </a:tc>
                <a:tc>
                  <a:txBody>
                    <a:bodyPr/>
                    <a:lstStyle/>
                    <a:p>
                      <a:r>
                        <a:rPr lang="en-IN" sz="2000" b="1" dirty="0"/>
                        <a:t>Methemoglobin, intracellular</a:t>
                      </a:r>
                    </a:p>
                  </a:txBody>
                  <a:tcPr marL="17076" marR="17076" marT="8538" marB="8538">
                    <a:lnL>
                      <a:noFill/>
                    </a:lnL>
                    <a:lnR>
                      <a:noFill/>
                    </a:lnR>
                    <a:lnT>
                      <a:noFill/>
                    </a:lnT>
                    <a:lnB>
                      <a:noFill/>
                    </a:lnB>
                  </a:tcPr>
                </a:tc>
                <a:tc>
                  <a:txBody>
                    <a:bodyPr/>
                    <a:lstStyle/>
                    <a:p>
                      <a:r>
                        <a:rPr lang="en-IN" sz="2000" b="1" smtClean="0"/>
                        <a:t>Hyperintense</a:t>
                      </a:r>
                      <a:endParaRPr lang="en-IN" sz="2000" b="1" dirty="0"/>
                    </a:p>
                  </a:txBody>
                  <a:tcPr marL="17076" marR="17076" marT="8538" marB="8538">
                    <a:lnL>
                      <a:noFill/>
                    </a:lnL>
                    <a:lnR>
                      <a:noFill/>
                    </a:lnR>
                    <a:lnT>
                      <a:noFill/>
                    </a:lnT>
                    <a:lnB>
                      <a:noFill/>
                    </a:lnB>
                  </a:tcPr>
                </a:tc>
                <a:tc>
                  <a:txBody>
                    <a:bodyPr/>
                    <a:lstStyle/>
                    <a:p>
                      <a:r>
                        <a:rPr lang="en-IN" sz="2000" b="1" dirty="0"/>
                        <a:t>Hypointense</a:t>
                      </a:r>
                    </a:p>
                  </a:txBody>
                  <a:tcPr marL="17076" marR="17076" marT="8538" marB="8538">
                    <a:lnL>
                      <a:noFill/>
                    </a:lnL>
                    <a:lnR>
                      <a:noFill/>
                    </a:lnR>
                    <a:lnT>
                      <a:noFill/>
                    </a:lnT>
                    <a:lnB>
                      <a:noFill/>
                    </a:lnB>
                  </a:tcPr>
                </a:tc>
              </a:tr>
              <a:tr h="1121116">
                <a:tc>
                  <a:txBody>
                    <a:bodyPr/>
                    <a:lstStyle/>
                    <a:p>
                      <a:r>
                        <a:rPr lang="en-IN" sz="2000" b="1"/>
                        <a:t>Late subacute</a:t>
                      </a:r>
                    </a:p>
                  </a:txBody>
                  <a:tcPr marL="17076" marR="17076" marT="8538" marB="8538">
                    <a:lnL>
                      <a:noFill/>
                    </a:lnL>
                    <a:lnR>
                      <a:noFill/>
                    </a:lnR>
                    <a:lnT>
                      <a:noFill/>
                    </a:lnT>
                    <a:lnB>
                      <a:noFill/>
                    </a:lnB>
                  </a:tcPr>
                </a:tc>
                <a:tc>
                  <a:txBody>
                    <a:bodyPr/>
                    <a:lstStyle/>
                    <a:p>
                      <a:pPr algn="ctr"/>
                      <a:r>
                        <a:rPr lang="en-IN" sz="2000" b="1"/>
                        <a:t>&gt;7 d</a:t>
                      </a:r>
                    </a:p>
                  </a:txBody>
                  <a:tcPr marL="17076" marR="17076" marT="8538" marB="8538">
                    <a:lnL>
                      <a:noFill/>
                    </a:lnL>
                    <a:lnR>
                      <a:noFill/>
                    </a:lnR>
                    <a:lnT>
                      <a:noFill/>
                    </a:lnT>
                    <a:lnB>
                      <a:noFill/>
                    </a:lnB>
                  </a:tcPr>
                </a:tc>
                <a:tc>
                  <a:txBody>
                    <a:bodyPr/>
                    <a:lstStyle/>
                    <a:p>
                      <a:r>
                        <a:rPr lang="en-IN" sz="2000" b="1" dirty="0"/>
                        <a:t>Methemoglobin, extracellular</a:t>
                      </a:r>
                    </a:p>
                  </a:txBody>
                  <a:tcPr marL="17076" marR="17076" marT="8538" marB="8538">
                    <a:lnL>
                      <a:noFill/>
                    </a:lnL>
                    <a:lnR>
                      <a:noFill/>
                    </a:lnR>
                    <a:lnT>
                      <a:noFill/>
                    </a:lnT>
                    <a:lnB>
                      <a:noFill/>
                    </a:lnB>
                  </a:tcPr>
                </a:tc>
                <a:tc>
                  <a:txBody>
                    <a:bodyPr/>
                    <a:lstStyle/>
                    <a:p>
                      <a:r>
                        <a:rPr lang="en-IN" sz="2000" b="1" dirty="0" err="1"/>
                        <a:t>Hyperintense</a:t>
                      </a:r>
                      <a:endParaRPr lang="en-IN" sz="2000" b="1" dirty="0"/>
                    </a:p>
                  </a:txBody>
                  <a:tcPr marL="17076" marR="17076" marT="8538" marB="8538">
                    <a:lnL>
                      <a:noFill/>
                    </a:lnL>
                    <a:lnR>
                      <a:noFill/>
                    </a:lnR>
                    <a:lnT>
                      <a:noFill/>
                    </a:lnT>
                    <a:lnB>
                      <a:noFill/>
                    </a:lnB>
                  </a:tcPr>
                </a:tc>
                <a:tc>
                  <a:txBody>
                    <a:bodyPr/>
                    <a:lstStyle/>
                    <a:p>
                      <a:r>
                        <a:rPr lang="en-IN" sz="2000" b="1" dirty="0" err="1"/>
                        <a:t>Hyperintense</a:t>
                      </a:r>
                      <a:endParaRPr lang="en-IN" sz="2000" b="1" dirty="0"/>
                    </a:p>
                  </a:txBody>
                  <a:tcPr marL="17076" marR="17076" marT="8538" marB="8538">
                    <a:lnL>
                      <a:noFill/>
                    </a:lnL>
                    <a:lnR>
                      <a:noFill/>
                    </a:lnR>
                    <a:lnT>
                      <a:noFill/>
                    </a:lnT>
                    <a:lnB>
                      <a:noFill/>
                    </a:lnB>
                  </a:tcPr>
                </a:tc>
              </a:tr>
              <a:tr h="1453520">
                <a:tc>
                  <a:txBody>
                    <a:bodyPr/>
                    <a:lstStyle/>
                    <a:p>
                      <a:r>
                        <a:rPr lang="en-IN" sz="2000" b="1" dirty="0" smtClean="0"/>
                        <a:t>Chronic (oedema and ME</a:t>
                      </a:r>
                      <a:r>
                        <a:rPr lang="en-IN" sz="2000" b="1" baseline="0" dirty="0" smtClean="0"/>
                        <a:t> </a:t>
                      </a:r>
                      <a:endParaRPr lang="en-IN" sz="2000" b="1" dirty="0"/>
                    </a:p>
                  </a:txBody>
                  <a:tcPr marL="17076" marR="17076" marT="8538" marB="8538">
                    <a:lnL>
                      <a:noFill/>
                    </a:lnL>
                    <a:lnR>
                      <a:noFill/>
                    </a:lnR>
                    <a:lnT>
                      <a:noFill/>
                    </a:lnT>
                    <a:lnB>
                      <a:noFill/>
                    </a:lnB>
                  </a:tcPr>
                </a:tc>
                <a:tc>
                  <a:txBody>
                    <a:bodyPr/>
                    <a:lstStyle/>
                    <a:p>
                      <a:pPr algn="ctr"/>
                      <a:r>
                        <a:rPr lang="en-IN" sz="2000" b="1" dirty="0"/>
                        <a:t>&gt;14 d</a:t>
                      </a:r>
                    </a:p>
                  </a:txBody>
                  <a:tcPr marL="17076" marR="17076" marT="8538" marB="8538">
                    <a:lnL>
                      <a:noFill/>
                    </a:lnL>
                    <a:lnR>
                      <a:noFill/>
                    </a:lnR>
                    <a:lnT>
                      <a:noFill/>
                    </a:lnT>
                    <a:lnB>
                      <a:noFill/>
                    </a:lnB>
                  </a:tcPr>
                </a:tc>
                <a:tc>
                  <a:txBody>
                    <a:bodyPr/>
                    <a:lstStyle/>
                    <a:p>
                      <a:r>
                        <a:rPr lang="en-IN" sz="2000" b="1"/>
                        <a:t>Ferritin and hemosiderin, extracellular</a:t>
                      </a:r>
                    </a:p>
                  </a:txBody>
                  <a:tcPr marL="17076" marR="17076" marT="8538" marB="8538">
                    <a:lnL>
                      <a:noFill/>
                    </a:lnL>
                    <a:lnR>
                      <a:noFill/>
                    </a:lnR>
                    <a:lnT>
                      <a:noFill/>
                    </a:lnT>
                    <a:lnB>
                      <a:noFill/>
                    </a:lnB>
                  </a:tcPr>
                </a:tc>
                <a:tc>
                  <a:txBody>
                    <a:bodyPr/>
                    <a:lstStyle/>
                    <a:p>
                      <a:r>
                        <a:rPr lang="en-IN" sz="2000" b="1" dirty="0"/>
                        <a:t>Hypointense</a:t>
                      </a:r>
                    </a:p>
                  </a:txBody>
                  <a:tcPr marL="17076" marR="17076" marT="8538" marB="8538">
                    <a:lnL>
                      <a:noFill/>
                    </a:lnL>
                    <a:lnR>
                      <a:noFill/>
                    </a:lnR>
                    <a:lnT>
                      <a:noFill/>
                    </a:lnT>
                    <a:lnB>
                      <a:noFill/>
                    </a:lnB>
                  </a:tcPr>
                </a:tc>
                <a:tc>
                  <a:txBody>
                    <a:bodyPr/>
                    <a:lstStyle/>
                    <a:p>
                      <a:r>
                        <a:rPr lang="en-IN" sz="2000" b="1" dirty="0"/>
                        <a:t>Hypointense</a:t>
                      </a:r>
                    </a:p>
                  </a:txBody>
                  <a:tcPr marL="17076" marR="17076" marT="8538" marB="8538">
                    <a:lnL>
                      <a:noFill/>
                    </a:lnL>
                    <a:lnR>
                      <a:noFill/>
                    </a:lnR>
                    <a:lnT>
                      <a:noFill/>
                    </a:lnT>
                    <a:lnB>
                      <a:noFill/>
                    </a:lnB>
                  </a:tcPr>
                </a:tc>
              </a:tr>
            </a:tbl>
          </a:graphicData>
        </a:graphic>
      </p:graphicFrame>
      <p:sp>
        <p:nvSpPr>
          <p:cNvPr id="3" name="Down Arrow 2"/>
          <p:cNvSpPr/>
          <p:nvPr/>
        </p:nvSpPr>
        <p:spPr>
          <a:xfrm>
            <a:off x="1142976" y="6429396"/>
            <a:ext cx="285752" cy="4286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p:txBody>
          <a:bodyPr/>
          <a:lstStyle/>
          <a:p>
            <a:r>
              <a:rPr lang="en-IN" dirty="0" smtClean="0"/>
              <a:t>The main differential diagnosis to be considered is of DAI. </a:t>
            </a:r>
          </a:p>
          <a:p>
            <a:r>
              <a:rPr lang="en-IN" dirty="0" smtClean="0"/>
              <a:t>DAI is also associated with contusions but it is most commonly found in the corona radiata and along compact white matter tracts such as internal capsule and corpus callosum.</a:t>
            </a:r>
            <a:endParaRPr lang="en-IN"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descr="Evolution of an acute brain contusion. (A) Axial ..."/>
          <p:cNvPicPr>
            <a:picLocks noChangeAspect="1" noChangeArrowheads="1"/>
          </p:cNvPicPr>
          <p:nvPr/>
        </p:nvPicPr>
        <p:blipFill>
          <a:blip r:embed="rId3"/>
          <a:srcRect/>
          <a:stretch>
            <a:fillRect/>
          </a:stretch>
        </p:blipFill>
        <p:spPr bwMode="auto">
          <a:xfrm>
            <a:off x="428596" y="500042"/>
            <a:ext cx="7100487" cy="4686325"/>
          </a:xfrm>
          <a:prstGeom prst="rect">
            <a:avLst/>
          </a:prstGeom>
          <a:noFill/>
        </p:spPr>
      </p:pic>
      <p:sp>
        <p:nvSpPr>
          <p:cNvPr id="6" name="Rectangle 5"/>
          <p:cNvSpPr/>
          <p:nvPr/>
        </p:nvSpPr>
        <p:spPr>
          <a:xfrm>
            <a:off x="500034" y="5286388"/>
            <a:ext cx="8215370" cy="1200329"/>
          </a:xfrm>
          <a:prstGeom prst="rect">
            <a:avLst/>
          </a:prstGeom>
        </p:spPr>
        <p:txBody>
          <a:bodyPr wrap="square">
            <a:spAutoFit/>
          </a:bodyPr>
          <a:lstStyle/>
          <a:p>
            <a:r>
              <a:rPr lang="en-IN" dirty="0" smtClean="0"/>
              <a:t>Evolution of an acute brain contusion. (A) Axial CT scan obtained immediately following severe blunt trauma to the head shows a small, left frontal epidural hematoma (arrow). Note that the previously isoattenuating contusion in the right posterior temporal area is now evident </a:t>
            </a:r>
            <a:endParaRPr lang="en-IN"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05_191050-1.jpg"/>
          <p:cNvPicPr>
            <a:picLocks noGrp="1" noChangeAspect="1"/>
          </p:cNvPicPr>
          <p:nvPr>
            <p:ph idx="1"/>
          </p:nvPr>
        </p:nvPicPr>
        <p:blipFill>
          <a:blip r:embed="rId2" cstate="print"/>
          <a:stretch>
            <a:fillRect/>
          </a:stretch>
        </p:blipFill>
        <p:spPr>
          <a:xfrm>
            <a:off x="2357422" y="500042"/>
            <a:ext cx="4714908" cy="5808683"/>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DIFFUSE AXONAL INJURY</a:t>
            </a:r>
            <a:endParaRPr lang="en-IN" dirty="0"/>
          </a:p>
        </p:txBody>
      </p:sp>
      <p:sp>
        <p:nvSpPr>
          <p:cNvPr id="3" name="Content Placeholder 2"/>
          <p:cNvSpPr>
            <a:spLocks noGrp="1"/>
          </p:cNvSpPr>
          <p:nvPr>
            <p:ph idx="1"/>
          </p:nvPr>
        </p:nvSpPr>
        <p:spPr/>
        <p:txBody>
          <a:bodyPr/>
          <a:lstStyle/>
          <a:p>
            <a:r>
              <a:rPr lang="en-IN" dirty="0" smtClean="0"/>
              <a:t>It is also known as traumatic axonal stretch injury.</a:t>
            </a:r>
          </a:p>
          <a:p>
            <a:r>
              <a:rPr lang="en-IN" dirty="0" smtClean="0"/>
              <a:t>It is the second most common parenchymal lesion seen after contusions.</a:t>
            </a:r>
          </a:p>
          <a:p>
            <a:r>
              <a:rPr lang="en-IN" dirty="0" smtClean="0"/>
              <a:t>Patients with DAI exhibit severe discrepancy between clinical status and initial imaging findings.</a:t>
            </a:r>
          </a:p>
          <a:p>
            <a:r>
              <a:rPr lang="en-IN" dirty="0" smtClean="0"/>
              <a:t>They result from inertial forces of rotation generated by sudden changes of acceleration and deceleration.</a:t>
            </a:r>
          </a:p>
          <a:p>
            <a:endParaRPr lang="en-IN"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428604"/>
            <a:ext cx="8229600" cy="5880756"/>
          </a:xfrm>
        </p:spPr>
        <p:txBody>
          <a:bodyPr/>
          <a:lstStyle/>
          <a:p>
            <a:r>
              <a:rPr lang="en-IN" dirty="0" smtClean="0"/>
              <a:t>Cortex moves at different speed in relationship to underlying deep brain structures.</a:t>
            </a:r>
          </a:p>
          <a:p>
            <a:r>
              <a:rPr lang="en-IN" dirty="0" smtClean="0"/>
              <a:t>This results in axonal stretching especially where brain tissues of different density intersect(at grey-white matter interface).</a:t>
            </a:r>
          </a:p>
          <a:p>
            <a:r>
              <a:rPr lang="en-IN" dirty="0" smtClean="0"/>
              <a:t>Traumatic axonal stretching causes impaired axoplasmic transport, depolarisation, ion flux and release of excitatory amino acids with resultant development of cellular swelling and cytotoxic edema.</a:t>
            </a: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714356"/>
            <a:ext cx="8229600" cy="5214974"/>
          </a:xfrm>
        </p:spPr>
        <p:txBody>
          <a:bodyPr>
            <a:normAutofit/>
          </a:bodyPr>
          <a:lstStyle/>
          <a:p>
            <a:r>
              <a:rPr lang="en-IN" dirty="0" smtClean="0"/>
              <a:t>On the basis of the GCS, patients may rapidly be assigned to a category of</a:t>
            </a:r>
          </a:p>
          <a:p>
            <a:pPr>
              <a:buNone/>
            </a:pPr>
            <a:r>
              <a:rPr lang="en-IN" dirty="0" smtClean="0"/>
              <a:t>         -severe brain injury (score 3-8),</a:t>
            </a:r>
          </a:p>
          <a:p>
            <a:pPr>
              <a:buNone/>
            </a:pPr>
            <a:r>
              <a:rPr lang="en-IN" dirty="0" smtClean="0"/>
              <a:t>         - moderate brain injury(score 9-12),</a:t>
            </a:r>
          </a:p>
          <a:p>
            <a:pPr>
              <a:buNone/>
            </a:pPr>
            <a:r>
              <a:rPr lang="en-IN" dirty="0" smtClean="0"/>
              <a:t>         -mild brain injury (score 13-15) brain injury.</a:t>
            </a:r>
          </a:p>
          <a:p>
            <a:pPr>
              <a:buNone/>
            </a:pPr>
            <a:r>
              <a:rPr lang="en-IN" dirty="0" smtClean="0"/>
              <a:t> These categories determine the urgency of subsequent investigation and treatment. Total scores range from the lowest possible, 3, to the highest possible, 15.</a:t>
            </a:r>
          </a:p>
          <a:p>
            <a:endParaRPr lang="en-IN"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285728"/>
            <a:ext cx="8229600" cy="6023632"/>
          </a:xfrm>
        </p:spPr>
        <p:txBody>
          <a:bodyPr>
            <a:normAutofit lnSpcReduction="10000"/>
          </a:bodyPr>
          <a:lstStyle/>
          <a:p>
            <a:r>
              <a:rPr lang="en-IN" dirty="0" smtClean="0"/>
              <a:t>LOCATION:- Sub cortical and deep white matter is most commonly affected.</a:t>
            </a:r>
          </a:p>
          <a:p>
            <a:r>
              <a:rPr lang="en-IN" dirty="0" smtClean="0"/>
              <a:t>Cortex is typically spared.</a:t>
            </a:r>
          </a:p>
          <a:p>
            <a:r>
              <a:rPr lang="en-IN" dirty="0" smtClean="0"/>
              <a:t>Lesions in compact white matter tracts such as corpus callosum, especially genu and splenium, fornix and internal capsule are frequent.</a:t>
            </a:r>
          </a:p>
          <a:p>
            <a:r>
              <a:rPr lang="en-IN" dirty="0" smtClean="0"/>
              <a:t>STAGING AND GRADING:-</a:t>
            </a:r>
          </a:p>
          <a:p>
            <a:r>
              <a:rPr lang="en-IN" dirty="0" smtClean="0"/>
              <a:t>MILD- Lesions are seen in fronto-temporal grey-white matter interface.</a:t>
            </a:r>
          </a:p>
          <a:p>
            <a:r>
              <a:rPr lang="en-IN" dirty="0" smtClean="0"/>
              <a:t>MODERATE-  Lobar white matter and corpus callosum are affected.</a:t>
            </a:r>
          </a:p>
          <a:p>
            <a:r>
              <a:rPr lang="en-IN" dirty="0" smtClean="0"/>
              <a:t>SEVERE- dorsolateral mid brain and upper pons are involved.</a:t>
            </a:r>
            <a:endParaRPr lang="en-IN"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428604"/>
            <a:ext cx="8229600" cy="5880756"/>
          </a:xfrm>
        </p:spPr>
        <p:txBody>
          <a:bodyPr/>
          <a:lstStyle/>
          <a:p>
            <a:r>
              <a:rPr lang="en-IN" dirty="0" smtClean="0"/>
              <a:t>Peak incidence is in young adults (15-24 years old).</a:t>
            </a:r>
          </a:p>
          <a:p>
            <a:r>
              <a:rPr lang="en-IN" dirty="0" smtClean="0"/>
              <a:t>Males are affected more than females.</a:t>
            </a:r>
          </a:p>
          <a:p>
            <a:r>
              <a:rPr lang="en-IN" dirty="0" smtClean="0"/>
              <a:t>DAI  often presents as immediate loss of consciousness which may be transient or progress to coma.</a:t>
            </a:r>
          </a:p>
          <a:p>
            <a:r>
              <a:rPr lang="en-IN" dirty="0" smtClean="0"/>
              <a:t>DAI itself rarely causes death but may result in persistent vegetative state.</a:t>
            </a:r>
            <a:endParaRPr lang="en-IN"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0108"/>
          </a:xfrm>
        </p:spPr>
        <p:txBody>
          <a:bodyPr/>
          <a:lstStyle/>
          <a:p>
            <a:r>
              <a:rPr lang="en-IN" dirty="0" smtClean="0"/>
              <a:t>IMAGING</a:t>
            </a:r>
            <a:endParaRPr lang="en-IN" dirty="0"/>
          </a:p>
        </p:txBody>
      </p:sp>
      <p:sp>
        <p:nvSpPr>
          <p:cNvPr id="3" name="Content Placeholder 2"/>
          <p:cNvSpPr>
            <a:spLocks noGrp="1"/>
          </p:cNvSpPr>
          <p:nvPr>
            <p:ph idx="1"/>
          </p:nvPr>
        </p:nvSpPr>
        <p:spPr>
          <a:xfrm>
            <a:off x="457200" y="785794"/>
            <a:ext cx="8229600" cy="5523566"/>
          </a:xfrm>
        </p:spPr>
        <p:txBody>
          <a:bodyPr>
            <a:normAutofit fontScale="85000" lnSpcReduction="20000"/>
          </a:bodyPr>
          <a:lstStyle/>
          <a:p>
            <a:r>
              <a:rPr lang="en-IN" dirty="0" smtClean="0"/>
              <a:t>Initial NECT is often normal or minimally abnormal.</a:t>
            </a:r>
          </a:p>
          <a:p>
            <a:r>
              <a:rPr lang="en-IN" dirty="0" smtClean="0"/>
              <a:t>Mild diffuse brain swelling with sulcal effacement may be present.</a:t>
            </a:r>
          </a:p>
          <a:p>
            <a:r>
              <a:rPr lang="en-IN" dirty="0" smtClean="0"/>
              <a:t>Few small round or ovoid sub cortical haemorrhages may be visible.</a:t>
            </a:r>
          </a:p>
          <a:p>
            <a:r>
              <a:rPr lang="en-IN" dirty="0" smtClean="0"/>
              <a:t>On MRI T2W and FLAIR images show hyper intensities in sub cortical white matter and corpus callosum.</a:t>
            </a:r>
          </a:p>
          <a:p>
            <a:r>
              <a:rPr lang="en-IN" dirty="0" smtClean="0"/>
              <a:t>T2* images show blooming in these areas s/o micro bleeds.</a:t>
            </a:r>
          </a:p>
          <a:p>
            <a:r>
              <a:rPr lang="en-IN" dirty="0" smtClean="0"/>
              <a:t>SWI sequence demonstrates more lesions than GRE.</a:t>
            </a:r>
          </a:p>
          <a:p>
            <a:r>
              <a:rPr lang="en-IN" dirty="0" smtClean="0"/>
              <a:t>DWI may show restricted diffusion especially within the lesions of corpus callosum.</a:t>
            </a:r>
          </a:p>
          <a:p>
            <a:r>
              <a:rPr lang="en-IN" dirty="0" smtClean="0"/>
              <a:t>DTI Tractography may show whte matter disruption.</a:t>
            </a:r>
          </a:p>
          <a:p>
            <a:r>
              <a:rPr lang="en-IN" dirty="0" smtClean="0"/>
              <a:t>MRS shows widespread decrease in NAA with increase in choline.</a:t>
            </a:r>
            <a:endParaRPr lang="en-IN"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214290"/>
            <a:ext cx="8229600" cy="6095070"/>
          </a:xfrm>
        </p:spPr>
        <p:txBody>
          <a:bodyPr/>
          <a:lstStyle/>
          <a:p>
            <a:r>
              <a:rPr lang="en-IN" dirty="0" smtClean="0"/>
              <a:t>DIFFERENTIAL DIAGNOSIS:-</a:t>
            </a:r>
          </a:p>
          <a:p>
            <a:r>
              <a:rPr lang="en-IN" dirty="0" smtClean="0"/>
              <a:t>Cortical contusions- typically superficial in location along gyral crests.</a:t>
            </a:r>
          </a:p>
          <a:p>
            <a:r>
              <a:rPr lang="en-IN" dirty="0" smtClean="0"/>
              <a:t>Diffuse vascular injury- It represents extreme end of DAI. On SWI and T2* images punctate and linear blooming hypo intensities are also seen involving basal ganglia, thalami, brain stem and cerebellum. It is the number , severity and extent of haemorrhages that differentiate DVI from DAI.</a:t>
            </a:r>
          </a:p>
          <a:p>
            <a:endParaRPr lang="en-IN"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ncontrast computed tomography (CT) scan of a tr..."/>
          <p:cNvPicPr>
            <a:picLocks noChangeAspect="1" noChangeArrowheads="1"/>
          </p:cNvPicPr>
          <p:nvPr/>
        </p:nvPicPr>
        <p:blipFill>
          <a:blip r:embed="rId3"/>
          <a:srcRect/>
          <a:stretch>
            <a:fillRect/>
          </a:stretch>
        </p:blipFill>
        <p:spPr bwMode="auto">
          <a:xfrm>
            <a:off x="785786" y="0"/>
            <a:ext cx="5339760" cy="7026001"/>
          </a:xfrm>
          <a:prstGeom prst="rect">
            <a:avLst/>
          </a:prstGeom>
          <a:noFill/>
        </p:spPr>
      </p:pic>
      <p:sp>
        <p:nvSpPr>
          <p:cNvPr id="3" name="Rectangle 2"/>
          <p:cNvSpPr/>
          <p:nvPr/>
        </p:nvSpPr>
        <p:spPr>
          <a:xfrm>
            <a:off x="7072330" y="2757822"/>
            <a:ext cx="1643074" cy="2308324"/>
          </a:xfrm>
          <a:prstGeom prst="rect">
            <a:avLst/>
          </a:prstGeom>
        </p:spPr>
        <p:txBody>
          <a:bodyPr wrap="square">
            <a:spAutoFit/>
          </a:bodyPr>
          <a:lstStyle/>
          <a:p>
            <a:r>
              <a:rPr lang="en-IN" dirty="0" smtClean="0"/>
              <a:t>Note that the </a:t>
            </a:r>
            <a:r>
              <a:rPr lang="en-IN" dirty="0" err="1" smtClean="0"/>
              <a:t>hemorrhages</a:t>
            </a:r>
            <a:r>
              <a:rPr lang="en-IN" dirty="0" smtClean="0"/>
              <a:t> are characteristically located at the gray-white matter interface.</a:t>
            </a:r>
            <a:endParaRPr lang="en-IN"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descr="Magnetic resonance imaging (MRI) diffusion sequen..."/>
          <p:cNvPicPr>
            <a:picLocks noChangeAspect="1" noChangeArrowheads="1"/>
          </p:cNvPicPr>
          <p:nvPr/>
        </p:nvPicPr>
        <p:blipFill>
          <a:blip r:embed="rId3"/>
          <a:srcRect/>
          <a:stretch>
            <a:fillRect/>
          </a:stretch>
        </p:blipFill>
        <p:spPr bwMode="auto">
          <a:xfrm>
            <a:off x="500034" y="928670"/>
            <a:ext cx="5214973" cy="5214974"/>
          </a:xfrm>
          <a:prstGeom prst="rect">
            <a:avLst/>
          </a:prstGeom>
          <a:noFill/>
        </p:spPr>
      </p:pic>
      <p:sp>
        <p:nvSpPr>
          <p:cNvPr id="3" name="Rectangle 2"/>
          <p:cNvSpPr/>
          <p:nvPr/>
        </p:nvSpPr>
        <p:spPr>
          <a:xfrm>
            <a:off x="5929322" y="1000108"/>
            <a:ext cx="2428892" cy="3139321"/>
          </a:xfrm>
          <a:prstGeom prst="rect">
            <a:avLst/>
          </a:prstGeom>
        </p:spPr>
        <p:txBody>
          <a:bodyPr wrap="square">
            <a:spAutoFit/>
          </a:bodyPr>
          <a:lstStyle/>
          <a:p>
            <a:r>
              <a:rPr lang="en-IN" b="1" dirty="0" smtClean="0"/>
              <a:t>MRI) diffusion sequence demonstrating multiple foci of abnormal increased signal at the gray-white matter junction (arrow) and within the corpus callosum in a patient with diffuse axonal injury</a:t>
            </a:r>
            <a:endParaRPr lang="en-IN"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720" y="2214554"/>
            <a:ext cx="8229600" cy="1928818"/>
          </a:xfrm>
        </p:spPr>
        <p:txBody>
          <a:bodyPr>
            <a:normAutofit/>
          </a:bodyPr>
          <a:lstStyle/>
          <a:p>
            <a:r>
              <a:rPr lang="en-IN" sz="4800" dirty="0" smtClean="0"/>
              <a:t>THANK YOU!!!</a:t>
            </a:r>
            <a:endParaRPr lang="en-IN" sz="4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457200"/>
            <a:ext cx="8777318" cy="1042974"/>
          </a:xfrm>
        </p:spPr>
        <p:txBody>
          <a:bodyPr>
            <a:normAutofit fontScale="90000"/>
          </a:bodyPr>
          <a:lstStyle/>
          <a:p>
            <a:r>
              <a:rPr lang="en-IN" b="1" dirty="0" smtClean="0"/>
              <a:t>Imaging Studies</a:t>
            </a:r>
            <a:br>
              <a:rPr lang="en-IN" b="1" dirty="0" smtClean="0"/>
            </a:br>
            <a:endParaRPr lang="en-IN" dirty="0"/>
          </a:p>
        </p:txBody>
      </p:sp>
      <p:sp>
        <p:nvSpPr>
          <p:cNvPr id="3" name="Content Placeholder 2"/>
          <p:cNvSpPr>
            <a:spLocks noGrp="1"/>
          </p:cNvSpPr>
          <p:nvPr>
            <p:ph idx="1"/>
          </p:nvPr>
        </p:nvSpPr>
        <p:spPr>
          <a:xfrm>
            <a:off x="457200" y="1142984"/>
            <a:ext cx="8229600" cy="5166376"/>
          </a:xfrm>
        </p:spPr>
        <p:txBody>
          <a:bodyPr>
            <a:normAutofit fontScale="92500"/>
          </a:bodyPr>
          <a:lstStyle/>
          <a:p>
            <a:r>
              <a:rPr lang="en-IN" dirty="0" smtClean="0"/>
              <a:t>CT scanning of the head is the criterion standard for patients with acute closed head injuries.</a:t>
            </a:r>
          </a:p>
          <a:p>
            <a:r>
              <a:rPr lang="en-IN" dirty="0" smtClean="0"/>
              <a:t>NECT scans from below the foramen magnum through the vertex needs to be performed.</a:t>
            </a:r>
          </a:p>
          <a:p>
            <a:r>
              <a:rPr lang="en-IN" dirty="0" smtClean="0"/>
              <a:t>Two sets of images are obtained one using brain and one with bone reconstruction algorithms.</a:t>
            </a:r>
          </a:p>
          <a:p>
            <a:r>
              <a:rPr lang="en-IN" dirty="0" smtClean="0"/>
              <a:t>Brain images should also be viewed with wider window width of 150-200 HU the so called subdural window.</a:t>
            </a:r>
          </a:p>
          <a:p>
            <a:r>
              <a:rPr lang="en-IN" dirty="0" smtClean="0"/>
              <a:t>Repeat CT should be done if there is sudden deterioration after 24-36 hrs.</a:t>
            </a:r>
          </a:p>
          <a:p>
            <a:pPr>
              <a:buNone/>
            </a:pP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7" name="Content Placeholder 6" descr="20150605_184809-1.jpg"/>
          <p:cNvPicPr>
            <a:picLocks noGrp="1" noChangeAspect="1"/>
          </p:cNvPicPr>
          <p:nvPr>
            <p:ph idx="1"/>
          </p:nvPr>
        </p:nvPicPr>
        <p:blipFill>
          <a:blip r:embed="rId2" cstate="print"/>
          <a:stretch>
            <a:fillRect/>
          </a:stretch>
        </p:blipFill>
        <p:spPr>
          <a:xfrm>
            <a:off x="457200" y="1214423"/>
            <a:ext cx="8229600" cy="4886488"/>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1332</TotalTime>
  <Words>4242</Words>
  <Application>Microsoft Office PowerPoint</Application>
  <PresentationFormat>On-screen Show (4:3)</PresentationFormat>
  <Paragraphs>406</Paragraphs>
  <Slides>76</Slides>
  <Notes>19</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Apex</vt:lpstr>
      <vt:lpstr>    CNS TRAUMA </vt:lpstr>
      <vt:lpstr>CAUSES</vt:lpstr>
      <vt:lpstr>Closed head injuries</vt:lpstr>
      <vt:lpstr>  </vt:lpstr>
      <vt:lpstr> </vt:lpstr>
      <vt:lpstr> </vt:lpstr>
      <vt:lpstr> </vt:lpstr>
      <vt:lpstr>Imaging Studies </vt:lpstr>
      <vt:lpstr> </vt:lpstr>
      <vt:lpstr>WHO SHOULD BE IMAGED?</vt:lpstr>
      <vt:lpstr> TRAUMA IMAGING- KEYS TO ANALYSIS</vt:lpstr>
      <vt:lpstr> </vt:lpstr>
      <vt:lpstr> </vt:lpstr>
      <vt:lpstr> </vt:lpstr>
      <vt:lpstr>SCALP INJURIES</vt:lpstr>
      <vt:lpstr> </vt:lpstr>
      <vt:lpstr>SUBGALEAL HEMATOMA</vt:lpstr>
      <vt:lpstr> </vt:lpstr>
      <vt:lpstr>SKULL FRACTURES</vt:lpstr>
      <vt:lpstr> </vt:lpstr>
      <vt:lpstr> </vt:lpstr>
      <vt:lpstr> </vt:lpstr>
      <vt:lpstr> </vt:lpstr>
      <vt:lpstr> </vt:lpstr>
      <vt:lpstr> </vt:lpstr>
      <vt:lpstr> </vt:lpstr>
      <vt:lpstr> </vt:lpstr>
      <vt:lpstr> </vt:lpstr>
      <vt:lpstr> </vt:lpstr>
      <vt:lpstr> </vt:lpstr>
      <vt:lpstr>EXTRA-AXIAL HAEMORRHAGES</vt:lpstr>
      <vt:lpstr>ACUTE EPIDURAL HEMATOMA</vt:lpstr>
      <vt:lpstr> </vt:lpstr>
      <vt:lpstr>Imaging </vt:lpstr>
      <vt:lpstr> </vt:lpstr>
      <vt:lpstr>PowerPoint Presentation</vt:lpstr>
      <vt:lpstr>PowerPoint Presentation</vt:lpstr>
      <vt:lpstr> </vt:lpstr>
      <vt:lpstr>ACUTE SUBDURAL HEMATOMA</vt:lpstr>
      <vt:lpstr> </vt:lpstr>
      <vt:lpstr> </vt:lpstr>
      <vt:lpstr> </vt:lpstr>
      <vt:lpstr> </vt:lpstr>
      <vt:lpstr>PowerPoint Presentation</vt:lpstr>
      <vt:lpstr>SUBACUTE SDH</vt:lpstr>
      <vt:lpstr>imaging</vt:lpstr>
      <vt:lpstr> </vt:lpstr>
      <vt:lpstr> </vt:lpstr>
      <vt:lpstr>PowerPoint Presentation</vt:lpstr>
      <vt:lpstr>CHRONIC / MIXED SDH</vt:lpstr>
      <vt:lpstr>IMAGING</vt:lpstr>
      <vt:lpstr> </vt:lpstr>
      <vt:lpstr> </vt:lpstr>
      <vt:lpstr>DIFFERENTIAL DIAGNOSIS</vt:lpstr>
      <vt:lpstr> </vt:lpstr>
      <vt:lpstr>TRAUMATIC SAH</vt:lpstr>
      <vt:lpstr> </vt:lpstr>
      <vt:lpstr> </vt:lpstr>
      <vt:lpstr> </vt:lpstr>
      <vt:lpstr>DIFFERENTIALS</vt:lpstr>
      <vt:lpstr> </vt:lpstr>
      <vt:lpstr>Cortical contusions</vt:lpstr>
      <vt:lpstr>PowerPoint Presentation</vt:lpstr>
      <vt:lpstr>PowerPoint Presentation</vt:lpstr>
      <vt:lpstr> </vt:lpstr>
      <vt:lpstr>PowerPoint Presentation</vt:lpstr>
      <vt:lpstr> </vt:lpstr>
      <vt:lpstr>DIFFUSE AXONAL INJURY</vt:lpstr>
      <vt:lpstr> </vt:lpstr>
      <vt:lpstr> </vt:lpstr>
      <vt:lpstr> </vt:lpstr>
      <vt:lpstr>IMAGING</vt:lpstr>
      <vt:lpstr> </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CNS TRAUMA</dc:title>
  <dc:creator>Happy B'day Amita!!!</dc:creator>
  <cp:lastModifiedBy>shwetashendey</cp:lastModifiedBy>
  <cp:revision>183</cp:revision>
  <dcterms:created xsi:type="dcterms:W3CDTF">2009-07-14T17:58:43Z</dcterms:created>
  <dcterms:modified xsi:type="dcterms:W3CDTF">2017-05-03T18:59:19Z</dcterms:modified>
</cp:coreProperties>
</file>