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6" r:id="rId1"/>
  </p:sldMasterIdLst>
  <p:notesMasterIdLst>
    <p:notesMasterId r:id="rId76"/>
  </p:notesMasterIdLst>
  <p:sldIdLst>
    <p:sldId id="256" r:id="rId2"/>
    <p:sldId id="287" r:id="rId3"/>
    <p:sldId id="286" r:id="rId4"/>
    <p:sldId id="274" r:id="rId5"/>
    <p:sldId id="258" r:id="rId6"/>
    <p:sldId id="275" r:id="rId7"/>
    <p:sldId id="290" r:id="rId8"/>
    <p:sldId id="294" r:id="rId9"/>
    <p:sldId id="291" r:id="rId10"/>
    <p:sldId id="293" r:id="rId11"/>
    <p:sldId id="295" r:id="rId12"/>
    <p:sldId id="296" r:id="rId13"/>
    <p:sldId id="318" r:id="rId14"/>
    <p:sldId id="259" r:id="rId15"/>
    <p:sldId id="298" r:id="rId16"/>
    <p:sldId id="299" r:id="rId17"/>
    <p:sldId id="300" r:id="rId18"/>
    <p:sldId id="301" r:id="rId19"/>
    <p:sldId id="265" r:id="rId20"/>
    <p:sldId id="276" r:id="rId21"/>
    <p:sldId id="364" r:id="rId22"/>
    <p:sldId id="302" r:id="rId23"/>
    <p:sldId id="319" r:id="rId24"/>
    <p:sldId id="320" r:id="rId25"/>
    <p:sldId id="303" r:id="rId26"/>
    <p:sldId id="304" r:id="rId27"/>
    <p:sldId id="316" r:id="rId28"/>
    <p:sldId id="359" r:id="rId29"/>
    <p:sldId id="322" r:id="rId30"/>
    <p:sldId id="307" r:id="rId31"/>
    <p:sldId id="308" r:id="rId32"/>
    <p:sldId id="309" r:id="rId33"/>
    <p:sldId id="310" r:id="rId34"/>
    <p:sldId id="311" r:id="rId35"/>
    <p:sldId id="329" r:id="rId36"/>
    <p:sldId id="269" r:id="rId37"/>
    <p:sldId id="277" r:id="rId38"/>
    <p:sldId id="324" r:id="rId39"/>
    <p:sldId id="358" r:id="rId40"/>
    <p:sldId id="326" r:id="rId41"/>
    <p:sldId id="327" r:id="rId42"/>
    <p:sldId id="328" r:id="rId43"/>
    <p:sldId id="325" r:id="rId44"/>
    <p:sldId id="333" r:id="rId45"/>
    <p:sldId id="334" r:id="rId46"/>
    <p:sldId id="338" r:id="rId47"/>
    <p:sldId id="339" r:id="rId48"/>
    <p:sldId id="340" r:id="rId49"/>
    <p:sldId id="341" r:id="rId50"/>
    <p:sldId id="342" r:id="rId51"/>
    <p:sldId id="343" r:id="rId52"/>
    <p:sldId id="345" r:id="rId53"/>
    <p:sldId id="346" r:id="rId54"/>
    <p:sldId id="357" r:id="rId55"/>
    <p:sldId id="347" r:id="rId56"/>
    <p:sldId id="348" r:id="rId57"/>
    <p:sldId id="349" r:id="rId58"/>
    <p:sldId id="350" r:id="rId59"/>
    <p:sldId id="351" r:id="rId60"/>
    <p:sldId id="352" r:id="rId61"/>
    <p:sldId id="353" r:id="rId62"/>
    <p:sldId id="356" r:id="rId63"/>
    <p:sldId id="354" r:id="rId64"/>
    <p:sldId id="355" r:id="rId65"/>
    <p:sldId id="363" r:id="rId66"/>
    <p:sldId id="314" r:id="rId67"/>
    <p:sldId id="315" r:id="rId68"/>
    <p:sldId id="362" r:id="rId69"/>
    <p:sldId id="317" r:id="rId70"/>
    <p:sldId id="330" r:id="rId71"/>
    <p:sldId id="331" r:id="rId72"/>
    <p:sldId id="332" r:id="rId73"/>
    <p:sldId id="360" r:id="rId74"/>
    <p:sldId id="283" r:id="rId7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6F8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39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830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921AD0-D1CF-4E74-9156-D2652495C343}" type="doc">
      <dgm:prSet loTypeId="urn:microsoft.com/office/officeart/2005/8/layout/process2" loCatId="process" qsTypeId="urn:microsoft.com/office/officeart/2005/8/quickstyle/simple4" qsCatId="simple" csTypeId="urn:microsoft.com/office/officeart/2005/8/colors/accent1_2" csCatId="accent1" phldr="1"/>
      <dgm:spPr/>
    </dgm:pt>
    <dgm:pt modelId="{D2D523CC-02DC-4F24-83D5-F97E435988AA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3200" b="1" dirty="0" smtClean="0">
              <a:ln/>
              <a:solidFill>
                <a:srgbClr val="92D050"/>
              </a:solidFill>
            </a:rPr>
            <a:t>FORMATION OF LATENT IMAGE</a:t>
          </a:r>
          <a:endParaRPr lang="en-IN" sz="3200" dirty="0">
            <a:solidFill>
              <a:srgbClr val="92D050"/>
            </a:solidFill>
          </a:endParaRPr>
        </a:p>
      </dgm:t>
    </dgm:pt>
    <dgm:pt modelId="{401C6C14-4582-4B86-A1C2-5292292D958A}" type="parTrans" cxnId="{688300B1-A647-4BF6-A8C8-575BA5A9EFBB}">
      <dgm:prSet/>
      <dgm:spPr/>
      <dgm:t>
        <a:bodyPr/>
        <a:lstStyle/>
        <a:p>
          <a:endParaRPr lang="en-IN"/>
        </a:p>
      </dgm:t>
    </dgm:pt>
    <dgm:pt modelId="{74A4F5BA-DB58-4420-8176-20AF15EDD189}" type="sibTrans" cxnId="{688300B1-A647-4BF6-A8C8-575BA5A9EFBB}">
      <dgm:prSet/>
      <dgm:spPr/>
      <dgm:t>
        <a:bodyPr/>
        <a:lstStyle/>
        <a:p>
          <a:endParaRPr lang="en-IN"/>
        </a:p>
      </dgm:t>
    </dgm:pt>
    <dgm:pt modelId="{6057F957-FE58-482D-A75D-DC89834EA8E3}">
      <dgm:prSet phldrT="[Text]" custT="1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800" b="1" dirty="0" smtClean="0">
              <a:solidFill>
                <a:schemeClr val="tx1"/>
              </a:solidFill>
            </a:rPr>
            <a:t>Half</a:t>
          </a:r>
          <a:r>
            <a:rPr lang="en-US" sz="2800" b="1" dirty="0" smtClean="0"/>
            <a:t> these electrons </a:t>
          </a:r>
          <a:r>
            <a:rPr lang="en-US" sz="2800" b="1" dirty="0" smtClean="0">
              <a:solidFill>
                <a:schemeClr val="tx1"/>
              </a:solidFill>
            </a:rPr>
            <a:t>return to normal energy state</a:t>
          </a:r>
          <a:r>
            <a:rPr lang="en-US" sz="2800" b="1" dirty="0" smtClean="0">
              <a:solidFill>
                <a:srgbClr val="FFFF00"/>
              </a:solidFill>
            </a:rPr>
            <a:t> </a:t>
          </a:r>
          <a:r>
            <a:rPr lang="en-US" sz="2800" b="1" dirty="0" smtClean="0"/>
            <a:t>instantly- </a:t>
          </a:r>
          <a:r>
            <a:rPr lang="en-US" sz="2800" b="1" dirty="0" smtClean="0">
              <a:solidFill>
                <a:srgbClr val="FFFF00"/>
              </a:solidFill>
            </a:rPr>
            <a:t>NOT  AVAILABLE FOR IMAGE FORMATION</a:t>
          </a:r>
          <a:r>
            <a:rPr lang="en-US" sz="2400" b="1" dirty="0" smtClean="0"/>
            <a:t>.</a:t>
          </a:r>
          <a:endParaRPr lang="en-IN" sz="2400" dirty="0"/>
        </a:p>
      </dgm:t>
    </dgm:pt>
    <dgm:pt modelId="{77AAF8F4-CD39-488B-8020-7176679767A5}" type="parTrans" cxnId="{D0F4C8D7-4A25-41E2-9299-1F76F1E33F48}">
      <dgm:prSet/>
      <dgm:spPr/>
      <dgm:t>
        <a:bodyPr/>
        <a:lstStyle/>
        <a:p>
          <a:endParaRPr lang="en-IN"/>
        </a:p>
      </dgm:t>
    </dgm:pt>
    <dgm:pt modelId="{648C15B1-8952-4F57-8841-E710FEBDB826}" type="sibTrans" cxnId="{D0F4C8D7-4A25-41E2-9299-1F76F1E33F48}">
      <dgm:prSet/>
      <dgm:spPr/>
      <dgm:t>
        <a:bodyPr/>
        <a:lstStyle/>
        <a:p>
          <a:endParaRPr lang="en-IN"/>
        </a:p>
      </dgm:t>
    </dgm:pt>
    <dgm:pt modelId="{4F101A73-EB93-4A20-BB13-A268D1BF2FC4}">
      <dgm:prSet phldrT="[Text]" custT="1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800" b="1" dirty="0" smtClean="0"/>
            <a:t>Rest electrons </a:t>
          </a:r>
          <a:r>
            <a:rPr lang="en-US" sz="2800" b="1" dirty="0" smtClean="0">
              <a:solidFill>
                <a:srgbClr val="FFFF00"/>
              </a:solidFill>
            </a:rPr>
            <a:t>trapped in europium - form the LATENT IMAGE</a:t>
          </a:r>
          <a:r>
            <a:rPr lang="en-US" sz="2300" dirty="0" smtClean="0">
              <a:solidFill>
                <a:srgbClr val="FFFF00"/>
              </a:solidFill>
            </a:rPr>
            <a:t>.</a:t>
          </a:r>
          <a:endParaRPr lang="en-IN" sz="2300" dirty="0">
            <a:solidFill>
              <a:srgbClr val="FFFF00"/>
            </a:solidFill>
          </a:endParaRPr>
        </a:p>
      </dgm:t>
    </dgm:pt>
    <dgm:pt modelId="{DC7DD66C-039D-4BD5-8959-777FF05ABEBA}" type="parTrans" cxnId="{5A57AC06-F891-461D-B49A-8A8253245642}">
      <dgm:prSet/>
      <dgm:spPr/>
      <dgm:t>
        <a:bodyPr/>
        <a:lstStyle/>
        <a:p>
          <a:endParaRPr lang="en-IN"/>
        </a:p>
      </dgm:t>
    </dgm:pt>
    <dgm:pt modelId="{DEAA6E89-A0EF-4A83-9773-EDA81CBFB2F3}" type="sibTrans" cxnId="{5A57AC06-F891-461D-B49A-8A8253245642}">
      <dgm:prSet/>
      <dgm:spPr/>
      <dgm:t>
        <a:bodyPr/>
        <a:lstStyle/>
        <a:p>
          <a:endParaRPr lang="en-IN"/>
        </a:p>
      </dgm:t>
    </dgm:pt>
    <dgm:pt modelId="{B1E44D5F-1C4C-498A-A304-BB9F9B73A2A8}">
      <dgm:prSet custT="1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3200" b="1" dirty="0" smtClean="0">
              <a:solidFill>
                <a:srgbClr val="FFFF00"/>
              </a:solidFill>
            </a:rPr>
            <a:t>The plate is exposed to x rays </a:t>
          </a:r>
          <a:r>
            <a:rPr lang="en-US" sz="3200" b="1" dirty="0" smtClean="0"/>
            <a:t>using standard radiographic equipment</a:t>
          </a:r>
          <a:r>
            <a:rPr lang="en-US" sz="2100" b="1" dirty="0" smtClean="0"/>
            <a:t> </a:t>
          </a:r>
        </a:p>
      </dgm:t>
    </dgm:pt>
    <dgm:pt modelId="{38F42D95-ADD2-425D-9A50-12DA441584BD}" type="parTrans" cxnId="{D706E12B-E07C-4084-9AD7-CB838DB8F8FA}">
      <dgm:prSet/>
      <dgm:spPr/>
      <dgm:t>
        <a:bodyPr/>
        <a:lstStyle/>
        <a:p>
          <a:endParaRPr lang="en-IN"/>
        </a:p>
      </dgm:t>
    </dgm:pt>
    <dgm:pt modelId="{98D62CE9-9536-46E3-B57E-1D6C4CAE26E0}" type="sibTrans" cxnId="{D706E12B-E07C-4084-9AD7-CB838DB8F8FA}">
      <dgm:prSet/>
      <dgm:spPr/>
      <dgm:t>
        <a:bodyPr/>
        <a:lstStyle/>
        <a:p>
          <a:endParaRPr lang="en-IN"/>
        </a:p>
      </dgm:t>
    </dgm:pt>
    <dgm:pt modelId="{2155FDF1-63CF-48A6-B6C6-16101A25FD3D}">
      <dgm:prSet custT="1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800" b="1" dirty="0" smtClean="0">
              <a:solidFill>
                <a:srgbClr val="FFFF00"/>
              </a:solidFill>
            </a:rPr>
            <a:t>Electrons</a:t>
          </a:r>
          <a:r>
            <a:rPr lang="en-US" sz="2800" b="1" dirty="0" smtClean="0"/>
            <a:t> in phosphor excited to </a:t>
          </a:r>
          <a:r>
            <a:rPr lang="en-US" sz="2800" b="1" dirty="0" smtClean="0">
              <a:solidFill>
                <a:srgbClr val="FFFF00"/>
              </a:solidFill>
            </a:rPr>
            <a:t>high energy state</a:t>
          </a:r>
          <a:r>
            <a:rPr lang="en-US" sz="2800" b="1" dirty="0" smtClean="0"/>
            <a:t>.</a:t>
          </a:r>
        </a:p>
      </dgm:t>
    </dgm:pt>
    <dgm:pt modelId="{793D37C1-8AC1-417C-9BD4-A3256D6168C1}" type="parTrans" cxnId="{8F434A53-AC8F-405D-A240-AE972CA459B3}">
      <dgm:prSet/>
      <dgm:spPr/>
      <dgm:t>
        <a:bodyPr/>
        <a:lstStyle/>
        <a:p>
          <a:endParaRPr lang="en-IN"/>
        </a:p>
      </dgm:t>
    </dgm:pt>
    <dgm:pt modelId="{9718D758-F55B-49DF-BF33-53BA40A2FB5D}" type="sibTrans" cxnId="{8F434A53-AC8F-405D-A240-AE972CA459B3}">
      <dgm:prSet/>
      <dgm:spPr/>
      <dgm:t>
        <a:bodyPr/>
        <a:lstStyle/>
        <a:p>
          <a:endParaRPr lang="en-IN"/>
        </a:p>
      </dgm:t>
    </dgm:pt>
    <dgm:pt modelId="{ABD419C5-0C75-4F4F-884C-8E6B64AAEB8D}" type="pres">
      <dgm:prSet presAssocID="{55921AD0-D1CF-4E74-9156-D2652495C343}" presName="linearFlow" presStyleCnt="0">
        <dgm:presLayoutVars>
          <dgm:resizeHandles val="exact"/>
        </dgm:presLayoutVars>
      </dgm:prSet>
      <dgm:spPr/>
    </dgm:pt>
    <dgm:pt modelId="{61D06A9B-73C4-4852-B3A3-7E3502EF51E3}" type="pres">
      <dgm:prSet presAssocID="{D2D523CC-02DC-4F24-83D5-F97E435988AA}" presName="node" presStyleLbl="node1" presStyleIdx="0" presStyleCnt="5" custScaleX="109929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81310CD-25A3-42DE-AE7B-E7863DCC1FB0}" type="pres">
      <dgm:prSet presAssocID="{74A4F5BA-DB58-4420-8176-20AF15EDD189}" presName="sibTrans" presStyleLbl="sibTrans2D1" presStyleIdx="0" presStyleCnt="4" custFlipVert="0" custFlipHor="0" custScaleX="17715" custScaleY="31428" custLinFactY="-34069" custLinFactNeighborX="29143" custLinFactNeighborY="-100000"/>
      <dgm:spPr/>
      <dgm:t>
        <a:bodyPr/>
        <a:lstStyle/>
        <a:p>
          <a:endParaRPr lang="en-IN"/>
        </a:p>
      </dgm:t>
    </dgm:pt>
    <dgm:pt modelId="{EC619082-A847-450B-9526-A6461D2B9431}" type="pres">
      <dgm:prSet presAssocID="{74A4F5BA-DB58-4420-8176-20AF15EDD189}" presName="connectorText" presStyleLbl="sibTrans2D1" presStyleIdx="0" presStyleCnt="4"/>
      <dgm:spPr/>
      <dgm:t>
        <a:bodyPr/>
        <a:lstStyle/>
        <a:p>
          <a:endParaRPr lang="en-IN"/>
        </a:p>
      </dgm:t>
    </dgm:pt>
    <dgm:pt modelId="{A6553942-4C94-4770-9DFD-621483D04F18}" type="pres">
      <dgm:prSet presAssocID="{B1E44D5F-1C4C-498A-A304-BB9F9B73A2A8}" presName="node" presStyleLbl="node1" presStyleIdx="1" presStyleCnt="5" custScaleX="211762" custScaleY="102111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58782EF-C6EF-4829-BBB3-03BD7595B42B}" type="pres">
      <dgm:prSet presAssocID="{98D62CE9-9536-46E3-B57E-1D6C4CAE26E0}" presName="sibTrans" presStyleLbl="sibTrans2D1" presStyleIdx="1" presStyleCnt="4"/>
      <dgm:spPr/>
      <dgm:t>
        <a:bodyPr/>
        <a:lstStyle/>
        <a:p>
          <a:endParaRPr lang="en-IN"/>
        </a:p>
      </dgm:t>
    </dgm:pt>
    <dgm:pt modelId="{D5C4DEF1-0166-4A00-8F7F-013E3E0F98D5}" type="pres">
      <dgm:prSet presAssocID="{98D62CE9-9536-46E3-B57E-1D6C4CAE26E0}" presName="connectorText" presStyleLbl="sibTrans2D1" presStyleIdx="1" presStyleCnt="4"/>
      <dgm:spPr/>
      <dgm:t>
        <a:bodyPr/>
        <a:lstStyle/>
        <a:p>
          <a:endParaRPr lang="en-IN"/>
        </a:p>
      </dgm:t>
    </dgm:pt>
    <dgm:pt modelId="{ED346008-2C4E-45DA-BD1E-384C4CC09342}" type="pres">
      <dgm:prSet presAssocID="{2155FDF1-63CF-48A6-B6C6-16101A25FD3D}" presName="node" presStyleLbl="node1" presStyleIdx="2" presStyleCnt="5" custScaleX="208014" custScaleY="9453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92AF775-EFA5-4A98-B3C0-58E86EB42A7E}" type="pres">
      <dgm:prSet presAssocID="{9718D758-F55B-49DF-BF33-53BA40A2FB5D}" presName="sibTrans" presStyleLbl="sibTrans2D1" presStyleIdx="2" presStyleCnt="4"/>
      <dgm:spPr/>
      <dgm:t>
        <a:bodyPr/>
        <a:lstStyle/>
        <a:p>
          <a:endParaRPr lang="en-IN"/>
        </a:p>
      </dgm:t>
    </dgm:pt>
    <dgm:pt modelId="{4EC26841-4665-4AFC-9C7B-91CA88328481}" type="pres">
      <dgm:prSet presAssocID="{9718D758-F55B-49DF-BF33-53BA40A2FB5D}" presName="connectorText" presStyleLbl="sibTrans2D1" presStyleIdx="2" presStyleCnt="4"/>
      <dgm:spPr/>
      <dgm:t>
        <a:bodyPr/>
        <a:lstStyle/>
        <a:p>
          <a:endParaRPr lang="en-IN"/>
        </a:p>
      </dgm:t>
    </dgm:pt>
    <dgm:pt modelId="{DE53931A-AFE2-4D77-83AD-0FA5777BFC63}" type="pres">
      <dgm:prSet presAssocID="{6057F957-FE58-482D-A75D-DC89834EA8E3}" presName="node" presStyleLbl="node1" presStyleIdx="3" presStyleCnt="5" custScaleX="206358" custScaleY="12400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F488F43-1DCF-4D37-98AB-675F72A91090}" type="pres">
      <dgm:prSet presAssocID="{648C15B1-8952-4F57-8841-E710FEBDB826}" presName="sibTrans" presStyleLbl="sibTrans2D1" presStyleIdx="3" presStyleCnt="4"/>
      <dgm:spPr/>
      <dgm:t>
        <a:bodyPr/>
        <a:lstStyle/>
        <a:p>
          <a:endParaRPr lang="en-IN"/>
        </a:p>
      </dgm:t>
    </dgm:pt>
    <dgm:pt modelId="{FDC62B6E-F1E2-42B7-8CA2-4C1C1D2816AC}" type="pres">
      <dgm:prSet presAssocID="{648C15B1-8952-4F57-8841-E710FEBDB826}" presName="connectorText" presStyleLbl="sibTrans2D1" presStyleIdx="3" presStyleCnt="4"/>
      <dgm:spPr/>
      <dgm:t>
        <a:bodyPr/>
        <a:lstStyle/>
        <a:p>
          <a:endParaRPr lang="en-IN"/>
        </a:p>
      </dgm:t>
    </dgm:pt>
    <dgm:pt modelId="{B8A2CF7C-DF44-46F6-9202-21A96F7CDDDC}" type="pres">
      <dgm:prSet presAssocID="{4F101A73-EB93-4A20-BB13-A268D1BF2FC4}" presName="node" presStyleLbl="node1" presStyleIdx="4" presStyleCnt="5" custScaleX="20354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91EDBCBA-3AD0-4D6D-B77A-5C1B455A3784}" type="presOf" srcId="{2155FDF1-63CF-48A6-B6C6-16101A25FD3D}" destId="{ED346008-2C4E-45DA-BD1E-384C4CC09342}" srcOrd="0" destOrd="0" presId="urn:microsoft.com/office/officeart/2005/8/layout/process2"/>
    <dgm:cxn modelId="{E9BDCF1A-BA08-4873-B68E-FD8303B72C6B}" type="presOf" srcId="{74A4F5BA-DB58-4420-8176-20AF15EDD189}" destId="{EC619082-A847-450B-9526-A6461D2B9431}" srcOrd="1" destOrd="0" presId="urn:microsoft.com/office/officeart/2005/8/layout/process2"/>
    <dgm:cxn modelId="{1AB3B3EA-AAFA-4D9A-AEFC-5EFF0614D9AC}" type="presOf" srcId="{9718D758-F55B-49DF-BF33-53BA40A2FB5D}" destId="{D92AF775-EFA5-4A98-B3C0-58E86EB42A7E}" srcOrd="0" destOrd="0" presId="urn:microsoft.com/office/officeart/2005/8/layout/process2"/>
    <dgm:cxn modelId="{62D15AD3-A0E6-4235-9BDD-026D95A5B0D8}" type="presOf" srcId="{9718D758-F55B-49DF-BF33-53BA40A2FB5D}" destId="{4EC26841-4665-4AFC-9C7B-91CA88328481}" srcOrd="1" destOrd="0" presId="urn:microsoft.com/office/officeart/2005/8/layout/process2"/>
    <dgm:cxn modelId="{E204A1F2-EF19-4D32-B33C-6D2BB6284D37}" type="presOf" srcId="{648C15B1-8952-4F57-8841-E710FEBDB826}" destId="{8F488F43-1DCF-4D37-98AB-675F72A91090}" srcOrd="0" destOrd="0" presId="urn:microsoft.com/office/officeart/2005/8/layout/process2"/>
    <dgm:cxn modelId="{317A4479-DA60-40E8-94D4-E84C1C518EDF}" type="presOf" srcId="{648C15B1-8952-4F57-8841-E710FEBDB826}" destId="{FDC62B6E-F1E2-42B7-8CA2-4C1C1D2816AC}" srcOrd="1" destOrd="0" presId="urn:microsoft.com/office/officeart/2005/8/layout/process2"/>
    <dgm:cxn modelId="{C8E33A10-7C2C-45F0-A7BC-0348C3371118}" type="presOf" srcId="{55921AD0-D1CF-4E74-9156-D2652495C343}" destId="{ABD419C5-0C75-4F4F-884C-8E6B64AAEB8D}" srcOrd="0" destOrd="0" presId="urn:microsoft.com/office/officeart/2005/8/layout/process2"/>
    <dgm:cxn modelId="{A489F843-4561-4453-A818-F90DD051A463}" type="presOf" srcId="{98D62CE9-9536-46E3-B57E-1D6C4CAE26E0}" destId="{E58782EF-C6EF-4829-BBB3-03BD7595B42B}" srcOrd="0" destOrd="0" presId="urn:microsoft.com/office/officeart/2005/8/layout/process2"/>
    <dgm:cxn modelId="{8F434A53-AC8F-405D-A240-AE972CA459B3}" srcId="{55921AD0-D1CF-4E74-9156-D2652495C343}" destId="{2155FDF1-63CF-48A6-B6C6-16101A25FD3D}" srcOrd="2" destOrd="0" parTransId="{793D37C1-8AC1-417C-9BD4-A3256D6168C1}" sibTransId="{9718D758-F55B-49DF-BF33-53BA40A2FB5D}"/>
    <dgm:cxn modelId="{D0F4C8D7-4A25-41E2-9299-1F76F1E33F48}" srcId="{55921AD0-D1CF-4E74-9156-D2652495C343}" destId="{6057F957-FE58-482D-A75D-DC89834EA8E3}" srcOrd="3" destOrd="0" parTransId="{77AAF8F4-CD39-488B-8020-7176679767A5}" sibTransId="{648C15B1-8952-4F57-8841-E710FEBDB826}"/>
    <dgm:cxn modelId="{4640944B-A1F6-4FCE-B591-4912C5B59D5F}" type="presOf" srcId="{D2D523CC-02DC-4F24-83D5-F97E435988AA}" destId="{61D06A9B-73C4-4852-B3A3-7E3502EF51E3}" srcOrd="0" destOrd="0" presId="urn:microsoft.com/office/officeart/2005/8/layout/process2"/>
    <dgm:cxn modelId="{688300B1-A647-4BF6-A8C8-575BA5A9EFBB}" srcId="{55921AD0-D1CF-4E74-9156-D2652495C343}" destId="{D2D523CC-02DC-4F24-83D5-F97E435988AA}" srcOrd="0" destOrd="0" parTransId="{401C6C14-4582-4B86-A1C2-5292292D958A}" sibTransId="{74A4F5BA-DB58-4420-8176-20AF15EDD189}"/>
    <dgm:cxn modelId="{5A57AC06-F891-461D-B49A-8A8253245642}" srcId="{55921AD0-D1CF-4E74-9156-D2652495C343}" destId="{4F101A73-EB93-4A20-BB13-A268D1BF2FC4}" srcOrd="4" destOrd="0" parTransId="{DC7DD66C-039D-4BD5-8959-777FF05ABEBA}" sibTransId="{DEAA6E89-A0EF-4A83-9773-EDA81CBFB2F3}"/>
    <dgm:cxn modelId="{5D7F31B7-08AA-417E-8A7F-AFACEED94ADA}" type="presOf" srcId="{6057F957-FE58-482D-A75D-DC89834EA8E3}" destId="{DE53931A-AFE2-4D77-83AD-0FA5777BFC63}" srcOrd="0" destOrd="0" presId="urn:microsoft.com/office/officeart/2005/8/layout/process2"/>
    <dgm:cxn modelId="{D706E12B-E07C-4084-9AD7-CB838DB8F8FA}" srcId="{55921AD0-D1CF-4E74-9156-D2652495C343}" destId="{B1E44D5F-1C4C-498A-A304-BB9F9B73A2A8}" srcOrd="1" destOrd="0" parTransId="{38F42D95-ADD2-425D-9A50-12DA441584BD}" sibTransId="{98D62CE9-9536-46E3-B57E-1D6C4CAE26E0}"/>
    <dgm:cxn modelId="{4F3A4918-5848-4936-963E-43DF68F63F62}" type="presOf" srcId="{74A4F5BA-DB58-4420-8176-20AF15EDD189}" destId="{181310CD-25A3-42DE-AE7B-E7863DCC1FB0}" srcOrd="0" destOrd="0" presId="urn:microsoft.com/office/officeart/2005/8/layout/process2"/>
    <dgm:cxn modelId="{6D1F52E3-DB2B-401E-BCAF-D911E1780C67}" type="presOf" srcId="{B1E44D5F-1C4C-498A-A304-BB9F9B73A2A8}" destId="{A6553942-4C94-4770-9DFD-621483D04F18}" srcOrd="0" destOrd="0" presId="urn:microsoft.com/office/officeart/2005/8/layout/process2"/>
    <dgm:cxn modelId="{7F634219-5B27-490A-B646-A2F136DCD8D5}" type="presOf" srcId="{98D62CE9-9536-46E3-B57E-1D6C4CAE26E0}" destId="{D5C4DEF1-0166-4A00-8F7F-013E3E0F98D5}" srcOrd="1" destOrd="0" presId="urn:microsoft.com/office/officeart/2005/8/layout/process2"/>
    <dgm:cxn modelId="{3377EB88-D8BB-435C-82BB-A4C59779EEA2}" type="presOf" srcId="{4F101A73-EB93-4A20-BB13-A268D1BF2FC4}" destId="{B8A2CF7C-DF44-46F6-9202-21A96F7CDDDC}" srcOrd="0" destOrd="0" presId="urn:microsoft.com/office/officeart/2005/8/layout/process2"/>
    <dgm:cxn modelId="{B53C5471-D2ED-4FB4-BC7B-8889F57E48C9}" type="presParOf" srcId="{ABD419C5-0C75-4F4F-884C-8E6B64AAEB8D}" destId="{61D06A9B-73C4-4852-B3A3-7E3502EF51E3}" srcOrd="0" destOrd="0" presId="urn:microsoft.com/office/officeart/2005/8/layout/process2"/>
    <dgm:cxn modelId="{5047AC98-FFD5-409B-9BBF-04F1A949B269}" type="presParOf" srcId="{ABD419C5-0C75-4F4F-884C-8E6B64AAEB8D}" destId="{181310CD-25A3-42DE-AE7B-E7863DCC1FB0}" srcOrd="1" destOrd="0" presId="urn:microsoft.com/office/officeart/2005/8/layout/process2"/>
    <dgm:cxn modelId="{74FCCE25-41ED-4D74-9E04-DC6DAB8C61A6}" type="presParOf" srcId="{181310CD-25A3-42DE-AE7B-E7863DCC1FB0}" destId="{EC619082-A847-450B-9526-A6461D2B9431}" srcOrd="0" destOrd="0" presId="urn:microsoft.com/office/officeart/2005/8/layout/process2"/>
    <dgm:cxn modelId="{7228B11D-D47B-4949-B086-929CBB92AD9B}" type="presParOf" srcId="{ABD419C5-0C75-4F4F-884C-8E6B64AAEB8D}" destId="{A6553942-4C94-4770-9DFD-621483D04F18}" srcOrd="2" destOrd="0" presId="urn:microsoft.com/office/officeart/2005/8/layout/process2"/>
    <dgm:cxn modelId="{B7A3AE68-039C-44EB-BF6F-6DF2EE8C2826}" type="presParOf" srcId="{ABD419C5-0C75-4F4F-884C-8E6B64AAEB8D}" destId="{E58782EF-C6EF-4829-BBB3-03BD7595B42B}" srcOrd="3" destOrd="0" presId="urn:microsoft.com/office/officeart/2005/8/layout/process2"/>
    <dgm:cxn modelId="{C41A4C4F-0809-4FE0-A305-AAAB11F1131A}" type="presParOf" srcId="{E58782EF-C6EF-4829-BBB3-03BD7595B42B}" destId="{D5C4DEF1-0166-4A00-8F7F-013E3E0F98D5}" srcOrd="0" destOrd="0" presId="urn:microsoft.com/office/officeart/2005/8/layout/process2"/>
    <dgm:cxn modelId="{9D5BF213-2F93-4959-AC8E-2E85BCACFBBA}" type="presParOf" srcId="{ABD419C5-0C75-4F4F-884C-8E6B64AAEB8D}" destId="{ED346008-2C4E-45DA-BD1E-384C4CC09342}" srcOrd="4" destOrd="0" presId="urn:microsoft.com/office/officeart/2005/8/layout/process2"/>
    <dgm:cxn modelId="{3932C803-684A-4064-981D-A714320C6F0C}" type="presParOf" srcId="{ABD419C5-0C75-4F4F-884C-8E6B64AAEB8D}" destId="{D92AF775-EFA5-4A98-B3C0-58E86EB42A7E}" srcOrd="5" destOrd="0" presId="urn:microsoft.com/office/officeart/2005/8/layout/process2"/>
    <dgm:cxn modelId="{48DFA6B4-2FD2-4C77-B693-2183973333F0}" type="presParOf" srcId="{D92AF775-EFA5-4A98-B3C0-58E86EB42A7E}" destId="{4EC26841-4665-4AFC-9C7B-91CA88328481}" srcOrd="0" destOrd="0" presId="urn:microsoft.com/office/officeart/2005/8/layout/process2"/>
    <dgm:cxn modelId="{33B3C3FF-6A4F-48AF-980C-30680C1EEE53}" type="presParOf" srcId="{ABD419C5-0C75-4F4F-884C-8E6B64AAEB8D}" destId="{DE53931A-AFE2-4D77-83AD-0FA5777BFC63}" srcOrd="6" destOrd="0" presId="urn:microsoft.com/office/officeart/2005/8/layout/process2"/>
    <dgm:cxn modelId="{8CF37617-9346-4EFF-86DA-769E5BBC5982}" type="presParOf" srcId="{ABD419C5-0C75-4F4F-884C-8E6B64AAEB8D}" destId="{8F488F43-1DCF-4D37-98AB-675F72A91090}" srcOrd="7" destOrd="0" presId="urn:microsoft.com/office/officeart/2005/8/layout/process2"/>
    <dgm:cxn modelId="{EEABD08C-302A-432C-AEF8-147AA068FCDF}" type="presParOf" srcId="{8F488F43-1DCF-4D37-98AB-675F72A91090}" destId="{FDC62B6E-F1E2-42B7-8CA2-4C1C1D2816AC}" srcOrd="0" destOrd="0" presId="urn:microsoft.com/office/officeart/2005/8/layout/process2"/>
    <dgm:cxn modelId="{F542C254-84B8-4F5F-B300-1F9981219990}" type="presParOf" srcId="{ABD419C5-0C75-4F4F-884C-8E6B64AAEB8D}" destId="{B8A2CF7C-DF44-46F6-9202-21A96F7CDDDC}" srcOrd="8" destOrd="0" presId="urn:microsoft.com/office/officeart/2005/8/layout/process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9CDB0D-30B5-4B15-92A6-DE2E6B29DEA4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80C3D2CB-BC4C-4756-86AE-16EBBA67063F}">
      <dgm:prSet phldrT="[Text]" custT="1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800" b="1" dirty="0" smtClean="0">
              <a:solidFill>
                <a:schemeClr val="tx1"/>
              </a:solidFill>
            </a:rPr>
            <a:t>Trapped electrons </a:t>
          </a:r>
          <a:r>
            <a:rPr lang="en-US" sz="2800" b="1" dirty="0" smtClean="0">
              <a:solidFill>
                <a:srgbClr val="FFFF00"/>
              </a:solidFill>
            </a:rPr>
            <a:t>return to their normal </a:t>
          </a:r>
          <a:r>
            <a:rPr lang="en-US" sz="2800" b="1" smtClean="0">
              <a:solidFill>
                <a:srgbClr val="FFFF00"/>
              </a:solidFill>
            </a:rPr>
            <a:t>energy state</a:t>
          </a:r>
          <a:endParaRPr lang="en-IN" sz="2800" dirty="0">
            <a:solidFill>
              <a:srgbClr val="FFFF00"/>
            </a:solidFill>
          </a:endParaRPr>
        </a:p>
      </dgm:t>
    </dgm:pt>
    <dgm:pt modelId="{4A3A835E-8741-4125-9C29-AF37EE3916B2}" type="parTrans" cxnId="{AA3B6F88-05D7-4CF6-9A92-D7304AC5299D}">
      <dgm:prSet/>
      <dgm:spPr/>
      <dgm:t>
        <a:bodyPr/>
        <a:lstStyle/>
        <a:p>
          <a:endParaRPr lang="en-IN"/>
        </a:p>
      </dgm:t>
    </dgm:pt>
    <dgm:pt modelId="{FC9F5474-D04A-400C-B524-975946324FE7}" type="sibTrans" cxnId="{AA3B6F88-05D7-4CF6-9A92-D7304AC5299D}">
      <dgm:prSet/>
      <dgm:spPr/>
      <dgm:t>
        <a:bodyPr/>
        <a:lstStyle/>
        <a:p>
          <a:endParaRPr lang="en-IN"/>
        </a:p>
      </dgm:t>
    </dgm:pt>
    <dgm:pt modelId="{86F08976-FFC2-4DE3-9AEE-F4BEA8EED18B}">
      <dgm:prSet phldrT="[Text]" custT="1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800" b="1" dirty="0" smtClean="0">
              <a:solidFill>
                <a:schemeClr val="tx1"/>
              </a:solidFill>
            </a:rPr>
            <a:t>Hence the image should be retrieved as soon as possible </a:t>
          </a:r>
          <a:endParaRPr lang="en-IN" sz="2800" dirty="0">
            <a:solidFill>
              <a:schemeClr val="tx1"/>
            </a:solidFill>
          </a:endParaRPr>
        </a:p>
      </dgm:t>
    </dgm:pt>
    <dgm:pt modelId="{2B257591-917F-4FE1-98AA-202320ECFC78}" type="parTrans" cxnId="{E3E49F4C-B75D-447E-BEBD-9DDDDB08C54A}">
      <dgm:prSet/>
      <dgm:spPr/>
      <dgm:t>
        <a:bodyPr/>
        <a:lstStyle/>
        <a:p>
          <a:endParaRPr lang="en-IN"/>
        </a:p>
      </dgm:t>
    </dgm:pt>
    <dgm:pt modelId="{4286077D-C943-47D1-9BEF-75589D75A993}" type="sibTrans" cxnId="{E3E49F4C-B75D-447E-BEBD-9DDDDB08C54A}">
      <dgm:prSet/>
      <dgm:spPr/>
      <dgm:t>
        <a:bodyPr/>
        <a:lstStyle/>
        <a:p>
          <a:endParaRPr lang="en-IN"/>
        </a:p>
      </dgm:t>
    </dgm:pt>
    <dgm:pt modelId="{53B72410-DA39-4098-8C97-68B8E57DB22A}">
      <dgm:prSet phldrT="[Text]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Image readable </a:t>
          </a:r>
          <a:r>
            <a:rPr lang="en-US" b="1" dirty="0" err="1" smtClean="0">
              <a:solidFill>
                <a:srgbClr val="FFFF00"/>
              </a:solidFill>
            </a:rPr>
            <a:t>upto</a:t>
          </a:r>
          <a:r>
            <a:rPr lang="en-US" b="1" dirty="0" smtClean="0">
              <a:solidFill>
                <a:srgbClr val="FFFF00"/>
              </a:solidFill>
            </a:rPr>
            <a:t> 8 hours </a:t>
          </a:r>
          <a:r>
            <a:rPr lang="en-US" b="1" dirty="0" smtClean="0">
              <a:solidFill>
                <a:schemeClr val="tx1"/>
              </a:solidFill>
            </a:rPr>
            <a:t>at room temperature</a:t>
          </a:r>
          <a:endParaRPr lang="en-IN" dirty="0">
            <a:solidFill>
              <a:schemeClr val="tx1"/>
            </a:solidFill>
          </a:endParaRPr>
        </a:p>
      </dgm:t>
    </dgm:pt>
    <dgm:pt modelId="{3E1D1C70-1D6D-43B6-B371-F6ECAA407EF7}" type="parTrans" cxnId="{893A0CFB-C7F8-4FA6-AD0A-6442790881EB}">
      <dgm:prSet/>
      <dgm:spPr/>
      <dgm:t>
        <a:bodyPr/>
        <a:lstStyle/>
        <a:p>
          <a:endParaRPr lang="en-IN"/>
        </a:p>
      </dgm:t>
    </dgm:pt>
    <dgm:pt modelId="{7A7CF44B-FE37-4C76-AF72-928063FE630F}" type="sibTrans" cxnId="{893A0CFB-C7F8-4FA6-AD0A-6442790881EB}">
      <dgm:prSet/>
      <dgm:spPr/>
      <dgm:t>
        <a:bodyPr/>
        <a:lstStyle/>
        <a:p>
          <a:endParaRPr lang="en-IN"/>
        </a:p>
      </dgm:t>
    </dgm:pt>
    <dgm:pt modelId="{328CB734-1CDD-4A9D-9700-0F2D25040A72}">
      <dgm:prSet custT="1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800" b="1" dirty="0" smtClean="0">
              <a:solidFill>
                <a:srgbClr val="FFFF00"/>
              </a:solidFill>
            </a:rPr>
            <a:t>Degradation of the latent image</a:t>
          </a:r>
          <a:r>
            <a:rPr lang="en-US" sz="2800" b="1" dirty="0" smtClean="0">
              <a:solidFill>
                <a:schemeClr val="tx1">
                  <a:lumMod val="95000"/>
                </a:schemeClr>
              </a:solidFill>
            </a:rPr>
            <a:t>.</a:t>
          </a:r>
        </a:p>
      </dgm:t>
    </dgm:pt>
    <dgm:pt modelId="{01E357FF-2056-4A12-B08B-0B5D8C2FECFC}" type="parTrans" cxnId="{770EFCB5-B8A9-4344-B47F-5958B3694CEF}">
      <dgm:prSet/>
      <dgm:spPr/>
      <dgm:t>
        <a:bodyPr/>
        <a:lstStyle/>
        <a:p>
          <a:endParaRPr lang="en-IN"/>
        </a:p>
      </dgm:t>
    </dgm:pt>
    <dgm:pt modelId="{79633086-542C-4A04-BF04-3B1E6C154D51}" type="sibTrans" cxnId="{770EFCB5-B8A9-4344-B47F-5958B3694CEF}">
      <dgm:prSet/>
      <dgm:spPr/>
      <dgm:t>
        <a:bodyPr/>
        <a:lstStyle/>
        <a:p>
          <a:endParaRPr lang="en-IN"/>
        </a:p>
      </dgm:t>
    </dgm:pt>
    <dgm:pt modelId="{0EAB3E95-0128-43C1-9112-1354F769FFDC}" type="pres">
      <dgm:prSet presAssocID="{1A9CDB0D-30B5-4B15-92A6-DE2E6B29DEA4}" presName="linearFlow" presStyleCnt="0">
        <dgm:presLayoutVars>
          <dgm:resizeHandles val="exact"/>
        </dgm:presLayoutVars>
      </dgm:prSet>
      <dgm:spPr/>
    </dgm:pt>
    <dgm:pt modelId="{6FCC91F6-2143-49CF-8650-AAAC69AB875B}" type="pres">
      <dgm:prSet presAssocID="{80C3D2CB-BC4C-4756-86AE-16EBBA67063F}" presName="node" presStyleLbl="node1" presStyleIdx="0" presStyleCnt="4" custScaleX="332800" custScaleY="7714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8B7C4D5-470A-43AE-806A-25435B1F658C}" type="pres">
      <dgm:prSet presAssocID="{FC9F5474-D04A-400C-B524-975946324FE7}" presName="sibTrans" presStyleLbl="sibTrans2D1" presStyleIdx="0" presStyleCnt="3"/>
      <dgm:spPr/>
      <dgm:t>
        <a:bodyPr/>
        <a:lstStyle/>
        <a:p>
          <a:endParaRPr lang="en-IN"/>
        </a:p>
      </dgm:t>
    </dgm:pt>
    <dgm:pt modelId="{F61389BA-C16D-4481-8911-FE2D79BD4050}" type="pres">
      <dgm:prSet presAssocID="{FC9F5474-D04A-400C-B524-975946324FE7}" presName="connectorText" presStyleLbl="sibTrans2D1" presStyleIdx="0" presStyleCnt="3"/>
      <dgm:spPr/>
      <dgm:t>
        <a:bodyPr/>
        <a:lstStyle/>
        <a:p>
          <a:endParaRPr lang="en-IN"/>
        </a:p>
      </dgm:t>
    </dgm:pt>
    <dgm:pt modelId="{2AB7604E-80D1-4655-B236-BB4E49256F75}" type="pres">
      <dgm:prSet presAssocID="{328CB734-1CDD-4A9D-9700-0F2D25040A72}" presName="node" presStyleLbl="node1" presStyleIdx="1" presStyleCnt="4" custScaleX="254298" custLinFactNeighborX="80" custLinFactNeighborY="927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B21D242-587B-4915-A450-87B0C2DA2081}" type="pres">
      <dgm:prSet presAssocID="{79633086-542C-4A04-BF04-3B1E6C154D51}" presName="sibTrans" presStyleLbl="sibTrans2D1" presStyleIdx="1" presStyleCnt="3"/>
      <dgm:spPr/>
      <dgm:t>
        <a:bodyPr/>
        <a:lstStyle/>
        <a:p>
          <a:endParaRPr lang="en-IN"/>
        </a:p>
      </dgm:t>
    </dgm:pt>
    <dgm:pt modelId="{FFDA3FCC-CD62-4126-A3F7-79122108ECB5}" type="pres">
      <dgm:prSet presAssocID="{79633086-542C-4A04-BF04-3B1E6C154D51}" presName="connectorText" presStyleLbl="sibTrans2D1" presStyleIdx="1" presStyleCnt="3"/>
      <dgm:spPr/>
      <dgm:t>
        <a:bodyPr/>
        <a:lstStyle/>
        <a:p>
          <a:endParaRPr lang="en-IN"/>
        </a:p>
      </dgm:t>
    </dgm:pt>
    <dgm:pt modelId="{FF9B04DF-439C-4E52-B99C-7DFD707B6518}" type="pres">
      <dgm:prSet presAssocID="{86F08976-FFC2-4DE3-9AEE-F4BEA8EED18B}" presName="node" presStyleLbl="node1" presStyleIdx="2" presStyleCnt="4" custScaleX="25413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5C8C0E1-9ACB-4E2A-B6C2-779F0A220396}" type="pres">
      <dgm:prSet presAssocID="{4286077D-C943-47D1-9BEF-75589D75A993}" presName="sibTrans" presStyleLbl="sibTrans2D1" presStyleIdx="2" presStyleCnt="3"/>
      <dgm:spPr/>
      <dgm:t>
        <a:bodyPr/>
        <a:lstStyle/>
        <a:p>
          <a:endParaRPr lang="en-IN"/>
        </a:p>
      </dgm:t>
    </dgm:pt>
    <dgm:pt modelId="{2CBFCE35-08CA-4A97-90C7-DFB833B72685}" type="pres">
      <dgm:prSet presAssocID="{4286077D-C943-47D1-9BEF-75589D75A993}" presName="connectorText" presStyleLbl="sibTrans2D1" presStyleIdx="2" presStyleCnt="3"/>
      <dgm:spPr/>
      <dgm:t>
        <a:bodyPr/>
        <a:lstStyle/>
        <a:p>
          <a:endParaRPr lang="en-IN"/>
        </a:p>
      </dgm:t>
    </dgm:pt>
    <dgm:pt modelId="{80398DC7-95B5-4D89-8985-FA13DFB23AF7}" type="pres">
      <dgm:prSet presAssocID="{53B72410-DA39-4098-8C97-68B8E57DB22A}" presName="node" presStyleLbl="node1" presStyleIdx="3" presStyleCnt="4" custScaleX="254138" custLinFactNeighborX="0" custLinFactNeighborY="-23461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893A0CFB-C7F8-4FA6-AD0A-6442790881EB}" srcId="{1A9CDB0D-30B5-4B15-92A6-DE2E6B29DEA4}" destId="{53B72410-DA39-4098-8C97-68B8E57DB22A}" srcOrd="3" destOrd="0" parTransId="{3E1D1C70-1D6D-43B6-B371-F6ECAA407EF7}" sibTransId="{7A7CF44B-FE37-4C76-AF72-928063FE630F}"/>
    <dgm:cxn modelId="{AA3B6F88-05D7-4CF6-9A92-D7304AC5299D}" srcId="{1A9CDB0D-30B5-4B15-92A6-DE2E6B29DEA4}" destId="{80C3D2CB-BC4C-4756-86AE-16EBBA67063F}" srcOrd="0" destOrd="0" parTransId="{4A3A835E-8741-4125-9C29-AF37EE3916B2}" sibTransId="{FC9F5474-D04A-400C-B524-975946324FE7}"/>
    <dgm:cxn modelId="{4B83ACEE-54C9-4A18-82C6-3B6C5AEA4165}" type="presOf" srcId="{79633086-542C-4A04-BF04-3B1E6C154D51}" destId="{9B21D242-587B-4915-A450-87B0C2DA2081}" srcOrd="0" destOrd="0" presId="urn:microsoft.com/office/officeart/2005/8/layout/process2"/>
    <dgm:cxn modelId="{D801B930-E928-43BB-A9D9-A8C9CA814A39}" type="presOf" srcId="{FC9F5474-D04A-400C-B524-975946324FE7}" destId="{F61389BA-C16D-4481-8911-FE2D79BD4050}" srcOrd="1" destOrd="0" presId="urn:microsoft.com/office/officeart/2005/8/layout/process2"/>
    <dgm:cxn modelId="{C712048B-E0F7-4F08-B056-A853E1E66C07}" type="presOf" srcId="{86F08976-FFC2-4DE3-9AEE-F4BEA8EED18B}" destId="{FF9B04DF-439C-4E52-B99C-7DFD707B6518}" srcOrd="0" destOrd="0" presId="urn:microsoft.com/office/officeart/2005/8/layout/process2"/>
    <dgm:cxn modelId="{2B18F67B-3A72-4152-845D-3414BF3A25AE}" type="presOf" srcId="{4286077D-C943-47D1-9BEF-75589D75A993}" destId="{25C8C0E1-9ACB-4E2A-B6C2-779F0A220396}" srcOrd="0" destOrd="0" presId="urn:microsoft.com/office/officeart/2005/8/layout/process2"/>
    <dgm:cxn modelId="{2F88974B-AC0C-4962-B5DE-CA43E4FF455C}" type="presOf" srcId="{1A9CDB0D-30B5-4B15-92A6-DE2E6B29DEA4}" destId="{0EAB3E95-0128-43C1-9112-1354F769FFDC}" srcOrd="0" destOrd="0" presId="urn:microsoft.com/office/officeart/2005/8/layout/process2"/>
    <dgm:cxn modelId="{42BC5E48-58A1-4397-91C2-C4C663460971}" type="presOf" srcId="{53B72410-DA39-4098-8C97-68B8E57DB22A}" destId="{80398DC7-95B5-4D89-8985-FA13DFB23AF7}" srcOrd="0" destOrd="0" presId="urn:microsoft.com/office/officeart/2005/8/layout/process2"/>
    <dgm:cxn modelId="{E20091D5-D52B-41B6-82B8-C6233EABB0FD}" type="presOf" srcId="{4286077D-C943-47D1-9BEF-75589D75A993}" destId="{2CBFCE35-08CA-4A97-90C7-DFB833B72685}" srcOrd="1" destOrd="0" presId="urn:microsoft.com/office/officeart/2005/8/layout/process2"/>
    <dgm:cxn modelId="{E48AB841-CE95-4959-A4A8-DDE04EE69FFD}" type="presOf" srcId="{80C3D2CB-BC4C-4756-86AE-16EBBA67063F}" destId="{6FCC91F6-2143-49CF-8650-AAAC69AB875B}" srcOrd="0" destOrd="0" presId="urn:microsoft.com/office/officeart/2005/8/layout/process2"/>
    <dgm:cxn modelId="{91C9B2F0-BE0A-42EE-9C69-CB7D7EBFC559}" type="presOf" srcId="{79633086-542C-4A04-BF04-3B1E6C154D51}" destId="{FFDA3FCC-CD62-4126-A3F7-79122108ECB5}" srcOrd="1" destOrd="0" presId="urn:microsoft.com/office/officeart/2005/8/layout/process2"/>
    <dgm:cxn modelId="{E3E49F4C-B75D-447E-BEBD-9DDDDB08C54A}" srcId="{1A9CDB0D-30B5-4B15-92A6-DE2E6B29DEA4}" destId="{86F08976-FFC2-4DE3-9AEE-F4BEA8EED18B}" srcOrd="2" destOrd="0" parTransId="{2B257591-917F-4FE1-98AA-202320ECFC78}" sibTransId="{4286077D-C943-47D1-9BEF-75589D75A993}"/>
    <dgm:cxn modelId="{770EFCB5-B8A9-4344-B47F-5958B3694CEF}" srcId="{1A9CDB0D-30B5-4B15-92A6-DE2E6B29DEA4}" destId="{328CB734-1CDD-4A9D-9700-0F2D25040A72}" srcOrd="1" destOrd="0" parTransId="{01E357FF-2056-4A12-B08B-0B5D8C2FECFC}" sibTransId="{79633086-542C-4A04-BF04-3B1E6C154D51}"/>
    <dgm:cxn modelId="{3EB0EE4B-66E4-4CE1-91D6-DDAEB427A37B}" type="presOf" srcId="{328CB734-1CDD-4A9D-9700-0F2D25040A72}" destId="{2AB7604E-80D1-4655-B236-BB4E49256F75}" srcOrd="0" destOrd="0" presId="urn:microsoft.com/office/officeart/2005/8/layout/process2"/>
    <dgm:cxn modelId="{148D9BE8-2214-456F-9C0C-9149EF75F066}" type="presOf" srcId="{FC9F5474-D04A-400C-B524-975946324FE7}" destId="{48B7C4D5-470A-43AE-806A-25435B1F658C}" srcOrd="0" destOrd="0" presId="urn:microsoft.com/office/officeart/2005/8/layout/process2"/>
    <dgm:cxn modelId="{7C274893-5E13-4F76-9DCB-679675AFCD16}" type="presParOf" srcId="{0EAB3E95-0128-43C1-9112-1354F769FFDC}" destId="{6FCC91F6-2143-49CF-8650-AAAC69AB875B}" srcOrd="0" destOrd="0" presId="urn:microsoft.com/office/officeart/2005/8/layout/process2"/>
    <dgm:cxn modelId="{893A09C7-B733-4879-A5A9-D230B71A486E}" type="presParOf" srcId="{0EAB3E95-0128-43C1-9112-1354F769FFDC}" destId="{48B7C4D5-470A-43AE-806A-25435B1F658C}" srcOrd="1" destOrd="0" presId="urn:microsoft.com/office/officeart/2005/8/layout/process2"/>
    <dgm:cxn modelId="{926760D1-28FE-4CEF-884C-C5FEFAB691F2}" type="presParOf" srcId="{48B7C4D5-470A-43AE-806A-25435B1F658C}" destId="{F61389BA-C16D-4481-8911-FE2D79BD4050}" srcOrd="0" destOrd="0" presId="urn:microsoft.com/office/officeart/2005/8/layout/process2"/>
    <dgm:cxn modelId="{FDB6DDD9-5A74-4ED8-9F67-A6650377E528}" type="presParOf" srcId="{0EAB3E95-0128-43C1-9112-1354F769FFDC}" destId="{2AB7604E-80D1-4655-B236-BB4E49256F75}" srcOrd="2" destOrd="0" presId="urn:microsoft.com/office/officeart/2005/8/layout/process2"/>
    <dgm:cxn modelId="{4276F126-3199-4E06-BA6D-9EC66171CAF6}" type="presParOf" srcId="{0EAB3E95-0128-43C1-9112-1354F769FFDC}" destId="{9B21D242-587B-4915-A450-87B0C2DA2081}" srcOrd="3" destOrd="0" presId="urn:microsoft.com/office/officeart/2005/8/layout/process2"/>
    <dgm:cxn modelId="{FEA03393-82D7-473A-9A48-07CE8C7AD65D}" type="presParOf" srcId="{9B21D242-587B-4915-A450-87B0C2DA2081}" destId="{FFDA3FCC-CD62-4126-A3F7-79122108ECB5}" srcOrd="0" destOrd="0" presId="urn:microsoft.com/office/officeart/2005/8/layout/process2"/>
    <dgm:cxn modelId="{581A8A38-BF2D-46B9-8596-24C192C3F771}" type="presParOf" srcId="{0EAB3E95-0128-43C1-9112-1354F769FFDC}" destId="{FF9B04DF-439C-4E52-B99C-7DFD707B6518}" srcOrd="4" destOrd="0" presId="urn:microsoft.com/office/officeart/2005/8/layout/process2"/>
    <dgm:cxn modelId="{7C2F33AC-834C-4623-8AB1-E51F4ADB8560}" type="presParOf" srcId="{0EAB3E95-0128-43C1-9112-1354F769FFDC}" destId="{25C8C0E1-9ACB-4E2A-B6C2-779F0A220396}" srcOrd="5" destOrd="0" presId="urn:microsoft.com/office/officeart/2005/8/layout/process2"/>
    <dgm:cxn modelId="{2FEEC8D6-5211-4D0B-8A91-BDF9F76B93E8}" type="presParOf" srcId="{25C8C0E1-9ACB-4E2A-B6C2-779F0A220396}" destId="{2CBFCE35-08CA-4A97-90C7-DFB833B72685}" srcOrd="0" destOrd="0" presId="urn:microsoft.com/office/officeart/2005/8/layout/process2"/>
    <dgm:cxn modelId="{71B5F780-25B4-4D1F-933D-27CCF45D6E2D}" type="presParOf" srcId="{0EAB3E95-0128-43C1-9112-1354F769FFDC}" destId="{80398DC7-95B5-4D89-8985-FA13DFB23AF7}" srcOrd="6" destOrd="0" presId="urn:microsoft.com/office/officeart/2005/8/layout/process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5F37B1D-9C39-4E3A-B4D4-D5EA0276B8F3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792C5740-408D-4EE8-BC5F-A6CC6225A60F}">
      <dgm:prSet phldrT="[Text]" custT="1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800" b="1" smtClean="0">
              <a:solidFill>
                <a:schemeClr val="tx1"/>
              </a:solidFill>
            </a:rPr>
            <a:t>Image </a:t>
          </a:r>
          <a:r>
            <a:rPr lang="en-US" sz="2800" b="1" dirty="0" smtClean="0">
              <a:solidFill>
                <a:schemeClr val="tx1"/>
              </a:solidFill>
            </a:rPr>
            <a:t>retrieved by means of </a:t>
          </a:r>
          <a:r>
            <a:rPr lang="en-US" sz="2800" b="1" dirty="0" smtClean="0">
              <a:solidFill>
                <a:srgbClr val="FFFF00"/>
              </a:solidFill>
            </a:rPr>
            <a:t>READER</a:t>
          </a:r>
          <a:endParaRPr lang="en-IN" sz="2800" dirty="0">
            <a:solidFill>
              <a:srgbClr val="FFFF00"/>
            </a:solidFill>
          </a:endParaRPr>
        </a:p>
      </dgm:t>
    </dgm:pt>
    <dgm:pt modelId="{21A6E466-A15B-4507-A707-1DBAFA3B5540}" type="parTrans" cxnId="{DA2DE30B-0CB7-42CE-BD8E-9464064D54AE}">
      <dgm:prSet/>
      <dgm:spPr/>
      <dgm:t>
        <a:bodyPr/>
        <a:lstStyle/>
        <a:p>
          <a:endParaRPr lang="en-IN"/>
        </a:p>
      </dgm:t>
    </dgm:pt>
    <dgm:pt modelId="{548BC714-2B9D-403B-8FA1-319D172F39FD}" type="sibTrans" cxnId="{DA2DE30B-0CB7-42CE-BD8E-9464064D54AE}">
      <dgm:prSet/>
      <dgm:spPr/>
      <dgm:t>
        <a:bodyPr/>
        <a:lstStyle/>
        <a:p>
          <a:endParaRPr lang="en-IN"/>
        </a:p>
      </dgm:t>
    </dgm:pt>
    <dgm:pt modelId="{BAAE917A-2611-4CAE-906A-87D1CAEB18B9}">
      <dgm:prSet phldrT="[Text]" custT="1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800" b="1" dirty="0" smtClean="0">
              <a:solidFill>
                <a:schemeClr val="tx1"/>
              </a:solidFill>
            </a:rPr>
            <a:t>plate scanned by a small dot  of light (100 microns) from </a:t>
          </a:r>
          <a:r>
            <a:rPr lang="en-US" sz="2800" b="1" dirty="0" smtClean="0">
              <a:solidFill>
                <a:srgbClr val="FFFF00"/>
              </a:solidFill>
            </a:rPr>
            <a:t>a helium neon laser</a:t>
          </a:r>
          <a:r>
            <a:rPr lang="en-US" sz="2800" b="1" dirty="0" smtClean="0">
              <a:solidFill>
                <a:schemeClr val="tx1"/>
              </a:solidFill>
            </a:rPr>
            <a:t>.</a:t>
          </a:r>
          <a:endParaRPr lang="en-IN" sz="2800" dirty="0">
            <a:solidFill>
              <a:schemeClr val="tx1"/>
            </a:solidFill>
          </a:endParaRPr>
        </a:p>
      </dgm:t>
    </dgm:pt>
    <dgm:pt modelId="{4560984C-BD5F-4A5F-B09B-2C5AD047585E}" type="parTrans" cxnId="{0A409A7E-45B4-4854-81D4-84E56088F92B}">
      <dgm:prSet/>
      <dgm:spPr/>
      <dgm:t>
        <a:bodyPr/>
        <a:lstStyle/>
        <a:p>
          <a:endParaRPr lang="en-IN"/>
        </a:p>
      </dgm:t>
    </dgm:pt>
    <dgm:pt modelId="{33FA07B0-771B-40F1-9AAF-B95F87899FBB}" type="sibTrans" cxnId="{0A409A7E-45B4-4854-81D4-84E56088F92B}">
      <dgm:prSet/>
      <dgm:spPr/>
      <dgm:t>
        <a:bodyPr/>
        <a:lstStyle/>
        <a:p>
          <a:endParaRPr lang="en-IN"/>
        </a:p>
      </dgm:t>
    </dgm:pt>
    <dgm:pt modelId="{D9C9E0A8-1891-428C-9B5F-B2E0B338D49B}">
      <dgm:prSet phldrT="[Text]" custT="1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800" b="1" dirty="0" smtClean="0">
              <a:solidFill>
                <a:schemeClr val="tx1"/>
              </a:solidFill>
            </a:rPr>
            <a:t>Plate removed from the cassette - scanned  using laser beam </a:t>
          </a:r>
          <a:r>
            <a:rPr lang="en-US" sz="2800" b="1" dirty="0" smtClean="0">
              <a:solidFill>
                <a:srgbClr val="FFFF00"/>
              </a:solidFill>
            </a:rPr>
            <a:t>using rotating mirror</a:t>
          </a:r>
          <a:endParaRPr lang="en-IN" sz="2800" dirty="0">
            <a:solidFill>
              <a:srgbClr val="FFFF00"/>
            </a:solidFill>
          </a:endParaRPr>
        </a:p>
      </dgm:t>
    </dgm:pt>
    <dgm:pt modelId="{7FBB2565-E767-41E1-8461-0C661CE5ED59}" type="parTrans" cxnId="{4B35F909-A6BD-428F-93BF-B8B7F1396982}">
      <dgm:prSet/>
      <dgm:spPr/>
      <dgm:t>
        <a:bodyPr/>
        <a:lstStyle/>
        <a:p>
          <a:endParaRPr lang="en-IN"/>
        </a:p>
      </dgm:t>
    </dgm:pt>
    <dgm:pt modelId="{185583F9-DE23-454A-9FDB-1C4F5AA85A82}" type="sibTrans" cxnId="{4B35F909-A6BD-428F-93BF-B8B7F1396982}">
      <dgm:prSet/>
      <dgm:spPr/>
      <dgm:t>
        <a:bodyPr/>
        <a:lstStyle/>
        <a:p>
          <a:endParaRPr lang="en-IN"/>
        </a:p>
      </dgm:t>
    </dgm:pt>
    <dgm:pt modelId="{1BF4A1A3-96E8-4007-AC94-E7366DEBF0AB}">
      <dgm:prSet phldrT="[Text]" custT="1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800" b="1" dirty="0" smtClean="0">
              <a:solidFill>
                <a:srgbClr val="FFFF00"/>
              </a:solidFill>
            </a:rPr>
            <a:t>Electrons trapped in europium </a:t>
          </a:r>
          <a:r>
            <a:rPr lang="en-US" sz="2800" b="1" dirty="0" smtClean="0">
              <a:solidFill>
                <a:schemeClr val="tx1"/>
              </a:solidFill>
            </a:rPr>
            <a:t>exposed to the laser light will </a:t>
          </a:r>
          <a:r>
            <a:rPr lang="en-US" sz="2800" b="1" dirty="0" smtClean="0">
              <a:solidFill>
                <a:srgbClr val="FFFF00"/>
              </a:solidFill>
            </a:rPr>
            <a:t>absorb the light energy</a:t>
          </a:r>
          <a:endParaRPr lang="en-IN" sz="2800" dirty="0">
            <a:solidFill>
              <a:srgbClr val="FFFF00"/>
            </a:solidFill>
          </a:endParaRPr>
        </a:p>
      </dgm:t>
    </dgm:pt>
    <dgm:pt modelId="{87C22E39-22B2-4A4A-8001-AD3E7565FA41}" type="parTrans" cxnId="{E798C0D9-105D-4B76-8979-3AA0B44B877E}">
      <dgm:prSet/>
      <dgm:spPr/>
      <dgm:t>
        <a:bodyPr/>
        <a:lstStyle/>
        <a:p>
          <a:endParaRPr lang="en-IN"/>
        </a:p>
      </dgm:t>
    </dgm:pt>
    <dgm:pt modelId="{C4B2522F-871C-4043-A1AA-1FBB8952319F}" type="sibTrans" cxnId="{E798C0D9-105D-4B76-8979-3AA0B44B877E}">
      <dgm:prSet/>
      <dgm:spPr/>
      <dgm:t>
        <a:bodyPr/>
        <a:lstStyle/>
        <a:p>
          <a:endParaRPr lang="en-IN"/>
        </a:p>
      </dgm:t>
    </dgm:pt>
    <dgm:pt modelId="{3DA39340-64D6-4A45-8785-FA70D03D47B8}" type="pres">
      <dgm:prSet presAssocID="{05F37B1D-9C39-4E3A-B4D4-D5EA0276B8F3}" presName="linearFlow" presStyleCnt="0">
        <dgm:presLayoutVars>
          <dgm:resizeHandles val="exact"/>
        </dgm:presLayoutVars>
      </dgm:prSet>
      <dgm:spPr/>
    </dgm:pt>
    <dgm:pt modelId="{EF86BDE1-B326-4F2E-A3B7-BD26DAAFECAB}" type="pres">
      <dgm:prSet presAssocID="{792C5740-408D-4EE8-BC5F-A6CC6225A60F}" presName="node" presStyleLbl="node1" presStyleIdx="0" presStyleCnt="4" custScaleX="111667" custScaleY="54690" custLinFactNeighborX="-1729" custLinFactNeighborY="-5972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D56019C-E964-4D1C-BED1-E21E9D445415}" type="pres">
      <dgm:prSet presAssocID="{548BC714-2B9D-403B-8FA1-319D172F39FD}" presName="sibTrans" presStyleLbl="sibTrans2D1" presStyleIdx="0" presStyleCnt="3" custAng="90172" custScaleX="114718" custScaleY="87459" custLinFactNeighborX="13817" custLinFactNeighborY="-4551"/>
      <dgm:spPr/>
      <dgm:t>
        <a:bodyPr/>
        <a:lstStyle/>
        <a:p>
          <a:endParaRPr lang="en-IN"/>
        </a:p>
      </dgm:t>
    </dgm:pt>
    <dgm:pt modelId="{EF5A007B-0EBC-45B0-BDA1-25E460F93847}" type="pres">
      <dgm:prSet presAssocID="{548BC714-2B9D-403B-8FA1-319D172F39FD}" presName="connectorText" presStyleLbl="sibTrans2D1" presStyleIdx="0" presStyleCnt="3"/>
      <dgm:spPr/>
      <dgm:t>
        <a:bodyPr/>
        <a:lstStyle/>
        <a:p>
          <a:endParaRPr lang="en-IN"/>
        </a:p>
      </dgm:t>
    </dgm:pt>
    <dgm:pt modelId="{02EF9DF1-336D-410F-884D-AFB946486224}" type="pres">
      <dgm:prSet presAssocID="{BAAE917A-2611-4CAE-906A-87D1CAEB18B9}" presName="node" presStyleLbl="node1" presStyleIdx="1" presStyleCnt="4" custScaleX="130934" custScaleY="85880" custLinFactNeighborX="-1072" custLinFactNeighborY="-5094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4665A93-1282-43EC-ACE8-7E1D5D6AB95E}" type="pres">
      <dgm:prSet presAssocID="{33FA07B0-771B-40F1-9AAF-B95F87899FBB}" presName="sibTrans" presStyleLbl="sibTrans2D1" presStyleIdx="1" presStyleCnt="3" custAng="113126" custFlipHor="1" custScaleX="139925" custLinFactNeighborX="3230" custLinFactNeighborY="10296"/>
      <dgm:spPr/>
      <dgm:t>
        <a:bodyPr/>
        <a:lstStyle/>
        <a:p>
          <a:endParaRPr lang="en-IN"/>
        </a:p>
      </dgm:t>
    </dgm:pt>
    <dgm:pt modelId="{2E18B688-DDA2-4D5C-B0A7-A739FF53823B}" type="pres">
      <dgm:prSet presAssocID="{33FA07B0-771B-40F1-9AAF-B95F87899FBB}" presName="connectorText" presStyleLbl="sibTrans2D1" presStyleIdx="1" presStyleCnt="3"/>
      <dgm:spPr/>
      <dgm:t>
        <a:bodyPr/>
        <a:lstStyle/>
        <a:p>
          <a:endParaRPr lang="en-IN"/>
        </a:p>
      </dgm:t>
    </dgm:pt>
    <dgm:pt modelId="{8D57352E-3D64-437F-BC47-2C3272DF0C96}" type="pres">
      <dgm:prSet presAssocID="{D9C9E0A8-1891-428C-9B5F-B2E0B338D49B}" presName="node" presStyleLbl="node1" presStyleIdx="2" presStyleCnt="4" custScaleX="137398" custScaleY="87705" custLinFactNeighborX="-328" custLinFactNeighborY="-5571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711BE32-6F0A-40B7-881D-9B48D5962827}" type="pres">
      <dgm:prSet presAssocID="{185583F9-DE23-454A-9FDB-1C4F5AA85A82}" presName="sibTrans" presStyleLbl="sibTrans2D1" presStyleIdx="2" presStyleCnt="3" custAng="0" custFlipHor="1" custScaleX="125435" custScaleY="87045" custLinFactNeighborX="6958" custLinFactNeighborY="-8642"/>
      <dgm:spPr/>
      <dgm:t>
        <a:bodyPr/>
        <a:lstStyle/>
        <a:p>
          <a:endParaRPr lang="en-IN"/>
        </a:p>
      </dgm:t>
    </dgm:pt>
    <dgm:pt modelId="{3DF931E1-534B-49EA-A640-03CC33E1D658}" type="pres">
      <dgm:prSet presAssocID="{185583F9-DE23-454A-9FDB-1C4F5AA85A82}" presName="connectorText" presStyleLbl="sibTrans2D1" presStyleIdx="2" presStyleCnt="3"/>
      <dgm:spPr/>
      <dgm:t>
        <a:bodyPr/>
        <a:lstStyle/>
        <a:p>
          <a:endParaRPr lang="en-IN"/>
        </a:p>
      </dgm:t>
    </dgm:pt>
    <dgm:pt modelId="{1CBE9F53-395C-49E9-B5D7-544BF958A0F2}" type="pres">
      <dgm:prSet presAssocID="{1BF4A1A3-96E8-4007-AC94-E7366DEBF0AB}" presName="node" presStyleLbl="node1" presStyleIdx="3" presStyleCnt="4" custAng="0" custScaleX="143698" custScaleY="63732" custLinFactNeighborX="-909" custLinFactNeighborY="-7892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E798C0D9-105D-4B76-8979-3AA0B44B877E}" srcId="{05F37B1D-9C39-4E3A-B4D4-D5EA0276B8F3}" destId="{1BF4A1A3-96E8-4007-AC94-E7366DEBF0AB}" srcOrd="3" destOrd="0" parTransId="{87C22E39-22B2-4A4A-8001-AD3E7565FA41}" sibTransId="{C4B2522F-871C-4043-A1AA-1FBB8952319F}"/>
    <dgm:cxn modelId="{095BE742-27DC-4961-A1F7-4152AC27A03D}" type="presOf" srcId="{548BC714-2B9D-403B-8FA1-319D172F39FD}" destId="{EF5A007B-0EBC-45B0-BDA1-25E460F93847}" srcOrd="1" destOrd="0" presId="urn:microsoft.com/office/officeart/2005/8/layout/process2"/>
    <dgm:cxn modelId="{F651FC70-1190-4F63-A756-5055CC2877D7}" type="presOf" srcId="{792C5740-408D-4EE8-BC5F-A6CC6225A60F}" destId="{EF86BDE1-B326-4F2E-A3B7-BD26DAAFECAB}" srcOrd="0" destOrd="0" presId="urn:microsoft.com/office/officeart/2005/8/layout/process2"/>
    <dgm:cxn modelId="{801AE52D-9F2E-45C7-BED0-C295731A620A}" type="presOf" srcId="{05F37B1D-9C39-4E3A-B4D4-D5EA0276B8F3}" destId="{3DA39340-64D6-4A45-8785-FA70D03D47B8}" srcOrd="0" destOrd="0" presId="urn:microsoft.com/office/officeart/2005/8/layout/process2"/>
    <dgm:cxn modelId="{359810C3-049C-47BB-8EDF-985F1E31A13D}" type="presOf" srcId="{185583F9-DE23-454A-9FDB-1C4F5AA85A82}" destId="{3DF931E1-534B-49EA-A640-03CC33E1D658}" srcOrd="1" destOrd="0" presId="urn:microsoft.com/office/officeart/2005/8/layout/process2"/>
    <dgm:cxn modelId="{0A409A7E-45B4-4854-81D4-84E56088F92B}" srcId="{05F37B1D-9C39-4E3A-B4D4-D5EA0276B8F3}" destId="{BAAE917A-2611-4CAE-906A-87D1CAEB18B9}" srcOrd="1" destOrd="0" parTransId="{4560984C-BD5F-4A5F-B09B-2C5AD047585E}" sibTransId="{33FA07B0-771B-40F1-9AAF-B95F87899FBB}"/>
    <dgm:cxn modelId="{C112089B-C082-4636-BF39-2535F66F4966}" type="presOf" srcId="{185583F9-DE23-454A-9FDB-1C4F5AA85A82}" destId="{7711BE32-6F0A-40B7-881D-9B48D5962827}" srcOrd="0" destOrd="0" presId="urn:microsoft.com/office/officeart/2005/8/layout/process2"/>
    <dgm:cxn modelId="{576FDF3F-6892-4794-84B8-8248F8E4144A}" type="presOf" srcId="{548BC714-2B9D-403B-8FA1-319D172F39FD}" destId="{CD56019C-E964-4D1C-BED1-E21E9D445415}" srcOrd="0" destOrd="0" presId="urn:microsoft.com/office/officeart/2005/8/layout/process2"/>
    <dgm:cxn modelId="{5AA65863-C1DA-4763-9AD4-C73A45A60141}" type="presOf" srcId="{BAAE917A-2611-4CAE-906A-87D1CAEB18B9}" destId="{02EF9DF1-336D-410F-884D-AFB946486224}" srcOrd="0" destOrd="0" presId="urn:microsoft.com/office/officeart/2005/8/layout/process2"/>
    <dgm:cxn modelId="{DA2DE30B-0CB7-42CE-BD8E-9464064D54AE}" srcId="{05F37B1D-9C39-4E3A-B4D4-D5EA0276B8F3}" destId="{792C5740-408D-4EE8-BC5F-A6CC6225A60F}" srcOrd="0" destOrd="0" parTransId="{21A6E466-A15B-4507-A707-1DBAFA3B5540}" sibTransId="{548BC714-2B9D-403B-8FA1-319D172F39FD}"/>
    <dgm:cxn modelId="{4B35F909-A6BD-428F-93BF-B8B7F1396982}" srcId="{05F37B1D-9C39-4E3A-B4D4-D5EA0276B8F3}" destId="{D9C9E0A8-1891-428C-9B5F-B2E0B338D49B}" srcOrd="2" destOrd="0" parTransId="{7FBB2565-E767-41E1-8461-0C661CE5ED59}" sibTransId="{185583F9-DE23-454A-9FDB-1C4F5AA85A82}"/>
    <dgm:cxn modelId="{0C7F02DE-9688-4AA5-9E81-BC7D041B7ED1}" type="presOf" srcId="{33FA07B0-771B-40F1-9AAF-B95F87899FBB}" destId="{B4665A93-1282-43EC-ACE8-7E1D5D6AB95E}" srcOrd="0" destOrd="0" presId="urn:microsoft.com/office/officeart/2005/8/layout/process2"/>
    <dgm:cxn modelId="{8AD3351D-7E88-4E1F-8D06-E53F21B1A608}" type="presOf" srcId="{33FA07B0-771B-40F1-9AAF-B95F87899FBB}" destId="{2E18B688-DDA2-4D5C-B0A7-A739FF53823B}" srcOrd="1" destOrd="0" presId="urn:microsoft.com/office/officeart/2005/8/layout/process2"/>
    <dgm:cxn modelId="{BE4C026C-CE59-4237-A25F-C5D1D3EC5B75}" type="presOf" srcId="{1BF4A1A3-96E8-4007-AC94-E7366DEBF0AB}" destId="{1CBE9F53-395C-49E9-B5D7-544BF958A0F2}" srcOrd="0" destOrd="0" presId="urn:microsoft.com/office/officeart/2005/8/layout/process2"/>
    <dgm:cxn modelId="{E18E0A43-B8E6-4990-B117-CBA9628B7C93}" type="presOf" srcId="{D9C9E0A8-1891-428C-9B5F-B2E0B338D49B}" destId="{8D57352E-3D64-437F-BC47-2C3272DF0C96}" srcOrd="0" destOrd="0" presId="urn:microsoft.com/office/officeart/2005/8/layout/process2"/>
    <dgm:cxn modelId="{AA8B4F61-DCBA-4F6B-AB9F-F87DD388D48C}" type="presParOf" srcId="{3DA39340-64D6-4A45-8785-FA70D03D47B8}" destId="{EF86BDE1-B326-4F2E-A3B7-BD26DAAFECAB}" srcOrd="0" destOrd="0" presId="urn:microsoft.com/office/officeart/2005/8/layout/process2"/>
    <dgm:cxn modelId="{19ED2437-78F4-4BFF-AC1D-0E2C6F942424}" type="presParOf" srcId="{3DA39340-64D6-4A45-8785-FA70D03D47B8}" destId="{CD56019C-E964-4D1C-BED1-E21E9D445415}" srcOrd="1" destOrd="0" presId="urn:microsoft.com/office/officeart/2005/8/layout/process2"/>
    <dgm:cxn modelId="{88273BB4-06C5-484B-8AB2-1823194FE7C0}" type="presParOf" srcId="{CD56019C-E964-4D1C-BED1-E21E9D445415}" destId="{EF5A007B-0EBC-45B0-BDA1-25E460F93847}" srcOrd="0" destOrd="0" presId="urn:microsoft.com/office/officeart/2005/8/layout/process2"/>
    <dgm:cxn modelId="{1BD30D82-25C4-41AC-A01C-90B225417A23}" type="presParOf" srcId="{3DA39340-64D6-4A45-8785-FA70D03D47B8}" destId="{02EF9DF1-336D-410F-884D-AFB946486224}" srcOrd="2" destOrd="0" presId="urn:microsoft.com/office/officeart/2005/8/layout/process2"/>
    <dgm:cxn modelId="{674E23B1-966F-46B4-AC9E-750F5CBA0C01}" type="presParOf" srcId="{3DA39340-64D6-4A45-8785-FA70D03D47B8}" destId="{B4665A93-1282-43EC-ACE8-7E1D5D6AB95E}" srcOrd="3" destOrd="0" presId="urn:microsoft.com/office/officeart/2005/8/layout/process2"/>
    <dgm:cxn modelId="{92C4EFDB-C134-48E3-B80C-A634557543D6}" type="presParOf" srcId="{B4665A93-1282-43EC-ACE8-7E1D5D6AB95E}" destId="{2E18B688-DDA2-4D5C-B0A7-A739FF53823B}" srcOrd="0" destOrd="0" presId="urn:microsoft.com/office/officeart/2005/8/layout/process2"/>
    <dgm:cxn modelId="{0B81EDCB-962E-4A4C-9B23-9A8E351532F7}" type="presParOf" srcId="{3DA39340-64D6-4A45-8785-FA70D03D47B8}" destId="{8D57352E-3D64-437F-BC47-2C3272DF0C96}" srcOrd="4" destOrd="0" presId="urn:microsoft.com/office/officeart/2005/8/layout/process2"/>
    <dgm:cxn modelId="{F53C3076-41F9-4236-B75C-103236E58C6B}" type="presParOf" srcId="{3DA39340-64D6-4A45-8785-FA70D03D47B8}" destId="{7711BE32-6F0A-40B7-881D-9B48D5962827}" srcOrd="5" destOrd="0" presId="urn:microsoft.com/office/officeart/2005/8/layout/process2"/>
    <dgm:cxn modelId="{21A7002D-36DE-4A87-B74C-2C03A4FC008A}" type="presParOf" srcId="{7711BE32-6F0A-40B7-881D-9B48D5962827}" destId="{3DF931E1-534B-49EA-A640-03CC33E1D658}" srcOrd="0" destOrd="0" presId="urn:microsoft.com/office/officeart/2005/8/layout/process2"/>
    <dgm:cxn modelId="{DE4959A1-BD68-470D-B83C-D3FA1550D56A}" type="presParOf" srcId="{3DA39340-64D6-4A45-8785-FA70D03D47B8}" destId="{1CBE9F53-395C-49E9-B5D7-544BF958A0F2}" srcOrd="6" destOrd="0" presId="urn:microsoft.com/office/officeart/2005/8/layout/process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6CB0988-258D-457B-9C1F-C00612AF3C36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9C280B73-A447-4AC7-A7CE-FB554186649E}">
      <dgm:prSet phldrT="[Text]" custT="1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800" b="1" dirty="0" smtClean="0">
              <a:solidFill>
                <a:schemeClr val="tx1"/>
              </a:solidFill>
            </a:rPr>
            <a:t>Electrons free from their traps - </a:t>
          </a:r>
          <a:r>
            <a:rPr lang="en-US" sz="2800" b="1" dirty="0" smtClean="0">
              <a:solidFill>
                <a:srgbClr val="FFFF00"/>
              </a:solidFill>
            </a:rPr>
            <a:t>return to their lower energy state.</a:t>
          </a:r>
          <a:endParaRPr lang="en-IN" sz="2800" dirty="0">
            <a:solidFill>
              <a:srgbClr val="FFFF00"/>
            </a:solidFill>
          </a:endParaRPr>
        </a:p>
      </dgm:t>
    </dgm:pt>
    <dgm:pt modelId="{E7A55634-6F1E-4ADF-AAEF-5F72F0AAB686}" type="parTrans" cxnId="{1EA41AAB-2224-4B58-A5B5-B32625B9A05A}">
      <dgm:prSet/>
      <dgm:spPr/>
      <dgm:t>
        <a:bodyPr/>
        <a:lstStyle/>
        <a:p>
          <a:endParaRPr lang="en-IN"/>
        </a:p>
      </dgm:t>
    </dgm:pt>
    <dgm:pt modelId="{BE6B8CEF-C205-4B03-A146-AAEE442BF5F3}" type="sibTrans" cxnId="{1EA41AAB-2224-4B58-A5B5-B32625B9A05A}">
      <dgm:prSet/>
      <dgm:spPr/>
      <dgm:t>
        <a:bodyPr/>
        <a:lstStyle/>
        <a:p>
          <a:endParaRPr lang="en-IN"/>
        </a:p>
      </dgm:t>
    </dgm:pt>
    <dgm:pt modelId="{4C6228BE-9F5F-4CBD-915C-5F309473817E}">
      <dgm:prSet phldrT="[Text]" custT="1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800" b="1" dirty="0" smtClean="0">
              <a:solidFill>
                <a:srgbClr val="92D050"/>
              </a:solidFill>
            </a:rPr>
            <a:t>EMIT A LIGHT PHOTON</a:t>
          </a:r>
          <a:r>
            <a:rPr lang="en-US" sz="2800" b="1" dirty="0" smtClean="0">
              <a:solidFill>
                <a:schemeClr val="accent1">
                  <a:lumMod val="50000"/>
                </a:schemeClr>
              </a:solidFill>
            </a:rPr>
            <a:t>.</a:t>
          </a:r>
          <a:endParaRPr lang="en-IN" sz="2800" dirty="0"/>
        </a:p>
      </dgm:t>
    </dgm:pt>
    <dgm:pt modelId="{78490FEB-2C70-46D6-8B81-516CEFE2E4B9}" type="parTrans" cxnId="{84F378F5-5612-4285-A563-5ECFB916D1BC}">
      <dgm:prSet/>
      <dgm:spPr/>
      <dgm:t>
        <a:bodyPr/>
        <a:lstStyle/>
        <a:p>
          <a:endParaRPr lang="en-IN"/>
        </a:p>
      </dgm:t>
    </dgm:pt>
    <dgm:pt modelId="{796ED262-B874-4F4E-AB5B-57556812544C}" type="sibTrans" cxnId="{84F378F5-5612-4285-A563-5ECFB916D1BC}">
      <dgm:prSet/>
      <dgm:spPr/>
      <dgm:t>
        <a:bodyPr/>
        <a:lstStyle/>
        <a:p>
          <a:endParaRPr lang="en-IN"/>
        </a:p>
      </dgm:t>
    </dgm:pt>
    <dgm:pt modelId="{974D4032-94FB-4BC3-848F-A40DBB2E4DFB}">
      <dgm:prSet phldrT="[Text]" custT="1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800" b="1" dirty="0" smtClean="0">
              <a:solidFill>
                <a:schemeClr val="tx1"/>
              </a:solidFill>
            </a:rPr>
            <a:t>Light emitted on  return to lower energy level will have </a:t>
          </a:r>
          <a:r>
            <a:rPr lang="en-US" sz="2800" b="1" dirty="0" smtClean="0">
              <a:solidFill>
                <a:srgbClr val="FFFF00"/>
              </a:solidFill>
            </a:rPr>
            <a:t>more energy  than the laser  beam</a:t>
          </a:r>
          <a:r>
            <a:rPr lang="en-US" sz="2800" b="1" dirty="0" smtClean="0">
              <a:solidFill>
                <a:schemeClr val="tx1"/>
              </a:solidFill>
            </a:rPr>
            <a:t>, hence it’s </a:t>
          </a:r>
          <a:r>
            <a:rPr lang="en-US" sz="2800" b="1" dirty="0" smtClean="0">
              <a:solidFill>
                <a:srgbClr val="FFFF00"/>
              </a:solidFill>
            </a:rPr>
            <a:t>wavelength will be shorter than laser beam.</a:t>
          </a:r>
          <a:endParaRPr lang="en-IN" sz="2800" dirty="0">
            <a:solidFill>
              <a:srgbClr val="FFFF00"/>
            </a:solidFill>
          </a:endParaRPr>
        </a:p>
      </dgm:t>
    </dgm:pt>
    <dgm:pt modelId="{B170289C-7715-4FE5-899D-D3C358F80CC6}" type="parTrans" cxnId="{E2D6A5F0-806E-433C-82C2-7921A8172057}">
      <dgm:prSet/>
      <dgm:spPr/>
      <dgm:t>
        <a:bodyPr/>
        <a:lstStyle/>
        <a:p>
          <a:endParaRPr lang="en-IN"/>
        </a:p>
      </dgm:t>
    </dgm:pt>
    <dgm:pt modelId="{76AD190E-2845-424B-A5AF-6128AE6DCC0E}" type="sibTrans" cxnId="{E2D6A5F0-806E-433C-82C2-7921A8172057}">
      <dgm:prSet/>
      <dgm:spPr/>
      <dgm:t>
        <a:bodyPr/>
        <a:lstStyle/>
        <a:p>
          <a:endParaRPr lang="en-IN"/>
        </a:p>
      </dgm:t>
    </dgm:pt>
    <dgm:pt modelId="{3AA36651-DA36-4D8D-B394-4EDA9000FE4C}">
      <dgm:prSet phldrT="[Text]" custT="1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800" b="1" dirty="0" smtClean="0">
              <a:solidFill>
                <a:schemeClr val="tx1"/>
              </a:solidFill>
            </a:rPr>
            <a:t>Laser light </a:t>
          </a:r>
          <a:r>
            <a:rPr lang="en-US" sz="2800" b="1" dirty="0" smtClean="0">
              <a:solidFill>
                <a:srgbClr val="FF0000"/>
              </a:solidFill>
            </a:rPr>
            <a:t>– red.</a:t>
          </a:r>
        </a:p>
        <a:p>
          <a:r>
            <a:rPr lang="en-US" sz="2800" b="1" dirty="0" smtClean="0">
              <a:solidFill>
                <a:schemeClr val="tx1"/>
              </a:solidFill>
            </a:rPr>
            <a:t>Emitted light </a:t>
          </a:r>
          <a:r>
            <a:rPr lang="en-US" sz="2800" b="1" dirty="0" smtClean="0">
              <a:solidFill>
                <a:srgbClr val="92D050"/>
              </a:solidFill>
            </a:rPr>
            <a:t>- feeble  greenish</a:t>
          </a:r>
          <a:r>
            <a:rPr lang="en-US" sz="2800" b="1" dirty="0" smtClean="0">
              <a:solidFill>
                <a:schemeClr val="tx1"/>
              </a:solidFill>
            </a:rPr>
            <a:t>/</a:t>
          </a:r>
          <a:r>
            <a:rPr lang="en-US" sz="2800" b="1" dirty="0" smtClean="0">
              <a:solidFill>
                <a:srgbClr val="92D050"/>
              </a:solidFill>
            </a:rPr>
            <a:t> </a:t>
          </a:r>
          <a:r>
            <a:rPr lang="en-US" sz="2800" b="1" dirty="0" smtClean="0">
              <a:solidFill>
                <a:srgbClr val="00B0F0"/>
              </a:solidFill>
            </a:rPr>
            <a:t>blue</a:t>
          </a:r>
          <a:endParaRPr lang="en-IN" sz="2800" dirty="0">
            <a:solidFill>
              <a:srgbClr val="00B0F0"/>
            </a:solidFill>
          </a:endParaRPr>
        </a:p>
      </dgm:t>
    </dgm:pt>
    <dgm:pt modelId="{ACBD3F9D-C274-48FE-A846-2ED117E12CFA}" type="parTrans" cxnId="{C0CA7525-9245-43A6-8D6E-D95C4BE73FB9}">
      <dgm:prSet/>
      <dgm:spPr/>
      <dgm:t>
        <a:bodyPr/>
        <a:lstStyle/>
        <a:p>
          <a:endParaRPr lang="en-IN"/>
        </a:p>
      </dgm:t>
    </dgm:pt>
    <dgm:pt modelId="{1D6F5892-3585-4363-9C96-01FAB42C1EC7}" type="sibTrans" cxnId="{C0CA7525-9245-43A6-8D6E-D95C4BE73FB9}">
      <dgm:prSet/>
      <dgm:spPr/>
      <dgm:t>
        <a:bodyPr/>
        <a:lstStyle/>
        <a:p>
          <a:endParaRPr lang="en-IN"/>
        </a:p>
      </dgm:t>
    </dgm:pt>
    <dgm:pt modelId="{37546C42-B852-4461-B926-5E10CB32A446}" type="pres">
      <dgm:prSet presAssocID="{76CB0988-258D-457B-9C1F-C00612AF3C36}" presName="linearFlow" presStyleCnt="0">
        <dgm:presLayoutVars>
          <dgm:resizeHandles val="exact"/>
        </dgm:presLayoutVars>
      </dgm:prSet>
      <dgm:spPr/>
    </dgm:pt>
    <dgm:pt modelId="{DDA597E2-9D90-43A7-86CD-5C90F4528AD1}" type="pres">
      <dgm:prSet presAssocID="{9C280B73-A447-4AC7-A7CE-FB554186649E}" presName="node" presStyleLbl="node1" presStyleIdx="0" presStyleCnt="4" custScaleX="272619" custScaleY="129064" custLinFactNeighborX="-6242" custLinFactNeighborY="-176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AF81104-FB59-4A19-AFE0-4A391FC9315D}" type="pres">
      <dgm:prSet presAssocID="{BE6B8CEF-C205-4B03-A146-AAEE442BF5F3}" presName="sibTrans" presStyleLbl="sibTrans2D1" presStyleIdx="0" presStyleCnt="3"/>
      <dgm:spPr/>
      <dgm:t>
        <a:bodyPr/>
        <a:lstStyle/>
        <a:p>
          <a:endParaRPr lang="en-IN"/>
        </a:p>
      </dgm:t>
    </dgm:pt>
    <dgm:pt modelId="{CCA88384-5F1D-41DB-B827-6CDA25EDCF63}" type="pres">
      <dgm:prSet presAssocID="{BE6B8CEF-C205-4B03-A146-AAEE442BF5F3}" presName="connectorText" presStyleLbl="sibTrans2D1" presStyleIdx="0" presStyleCnt="3"/>
      <dgm:spPr/>
      <dgm:t>
        <a:bodyPr/>
        <a:lstStyle/>
        <a:p>
          <a:endParaRPr lang="en-IN"/>
        </a:p>
      </dgm:t>
    </dgm:pt>
    <dgm:pt modelId="{EFF74BA3-CF25-434A-9EE7-5600B73E1E00}" type="pres">
      <dgm:prSet presAssocID="{4C6228BE-9F5F-4CBD-915C-5F309473817E}" presName="node" presStyleLbl="node1" presStyleIdx="1" presStyleCnt="4" custScaleX="236111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140D3A6-0161-4DC1-BF72-DD8A8234A2AA}" type="pres">
      <dgm:prSet presAssocID="{796ED262-B874-4F4E-AB5B-57556812544C}" presName="sibTrans" presStyleLbl="sibTrans2D1" presStyleIdx="1" presStyleCnt="3" custAng="386343" custFlipHor="1" custScaleX="122667" custScaleY="172211"/>
      <dgm:spPr/>
      <dgm:t>
        <a:bodyPr/>
        <a:lstStyle/>
        <a:p>
          <a:endParaRPr lang="en-IN"/>
        </a:p>
      </dgm:t>
    </dgm:pt>
    <dgm:pt modelId="{D410122D-CA90-48F8-A283-73D0160A7061}" type="pres">
      <dgm:prSet presAssocID="{796ED262-B874-4F4E-AB5B-57556812544C}" presName="connectorText" presStyleLbl="sibTrans2D1" presStyleIdx="1" presStyleCnt="3"/>
      <dgm:spPr/>
      <dgm:t>
        <a:bodyPr/>
        <a:lstStyle/>
        <a:p>
          <a:endParaRPr lang="en-IN"/>
        </a:p>
      </dgm:t>
    </dgm:pt>
    <dgm:pt modelId="{82CC3CE6-D79C-4A60-A59A-6952968D3EE1}" type="pres">
      <dgm:prSet presAssocID="{974D4032-94FB-4BC3-848F-A40DBB2E4DFB}" presName="node" presStyleLbl="node1" presStyleIdx="2" presStyleCnt="4" custScaleX="258639" custScaleY="221720" custLinFactNeighborX="6033" custLinFactNeighborY="990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5A00C45-6627-4D9C-BC65-771EA954A9E4}" type="pres">
      <dgm:prSet presAssocID="{76AD190E-2845-424B-A5AF-6128AE6DCC0E}" presName="sibTrans" presStyleLbl="sibTrans2D1" presStyleIdx="2" presStyleCnt="3" custAng="21160475" custScaleX="131246" custScaleY="225446" custLinFactNeighborX="30948" custLinFactNeighborY="12023"/>
      <dgm:spPr/>
      <dgm:t>
        <a:bodyPr/>
        <a:lstStyle/>
        <a:p>
          <a:endParaRPr lang="en-IN"/>
        </a:p>
      </dgm:t>
    </dgm:pt>
    <dgm:pt modelId="{A83D2B0A-E2B2-42B7-804B-01D21597253A}" type="pres">
      <dgm:prSet presAssocID="{76AD190E-2845-424B-A5AF-6128AE6DCC0E}" presName="connectorText" presStyleLbl="sibTrans2D1" presStyleIdx="2" presStyleCnt="3"/>
      <dgm:spPr/>
      <dgm:t>
        <a:bodyPr/>
        <a:lstStyle/>
        <a:p>
          <a:endParaRPr lang="en-IN"/>
        </a:p>
      </dgm:t>
    </dgm:pt>
    <dgm:pt modelId="{C64BECF2-337B-4B55-A5E4-CF3A9F41161F}" type="pres">
      <dgm:prSet presAssocID="{3AA36651-DA36-4D8D-B394-4EDA9000FE4C}" presName="node" presStyleLbl="node1" presStyleIdx="3" presStyleCnt="4" custScaleX="230678" custScaleY="171511" custLinFactNeighborX="-1843" custLinFactNeighborY="80281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E2D6A5F0-806E-433C-82C2-7921A8172057}" srcId="{76CB0988-258D-457B-9C1F-C00612AF3C36}" destId="{974D4032-94FB-4BC3-848F-A40DBB2E4DFB}" srcOrd="2" destOrd="0" parTransId="{B170289C-7715-4FE5-899D-D3C358F80CC6}" sibTransId="{76AD190E-2845-424B-A5AF-6128AE6DCC0E}"/>
    <dgm:cxn modelId="{2E29EB35-487C-4FD1-A871-A4C7E3C924D5}" type="presOf" srcId="{974D4032-94FB-4BC3-848F-A40DBB2E4DFB}" destId="{82CC3CE6-D79C-4A60-A59A-6952968D3EE1}" srcOrd="0" destOrd="0" presId="urn:microsoft.com/office/officeart/2005/8/layout/process2"/>
    <dgm:cxn modelId="{44DCC918-6E76-4333-9059-96E55DA036A8}" type="presOf" srcId="{BE6B8CEF-C205-4B03-A146-AAEE442BF5F3}" destId="{5AF81104-FB59-4A19-AFE0-4A391FC9315D}" srcOrd="0" destOrd="0" presId="urn:microsoft.com/office/officeart/2005/8/layout/process2"/>
    <dgm:cxn modelId="{8A65FB5B-9958-4779-9CAA-F8947AE3B2B0}" type="presOf" srcId="{76AD190E-2845-424B-A5AF-6128AE6DCC0E}" destId="{A83D2B0A-E2B2-42B7-804B-01D21597253A}" srcOrd="1" destOrd="0" presId="urn:microsoft.com/office/officeart/2005/8/layout/process2"/>
    <dgm:cxn modelId="{1EA41AAB-2224-4B58-A5B5-B32625B9A05A}" srcId="{76CB0988-258D-457B-9C1F-C00612AF3C36}" destId="{9C280B73-A447-4AC7-A7CE-FB554186649E}" srcOrd="0" destOrd="0" parTransId="{E7A55634-6F1E-4ADF-AAEF-5F72F0AAB686}" sibTransId="{BE6B8CEF-C205-4B03-A146-AAEE442BF5F3}"/>
    <dgm:cxn modelId="{C0CA7525-9245-43A6-8D6E-D95C4BE73FB9}" srcId="{76CB0988-258D-457B-9C1F-C00612AF3C36}" destId="{3AA36651-DA36-4D8D-B394-4EDA9000FE4C}" srcOrd="3" destOrd="0" parTransId="{ACBD3F9D-C274-48FE-A846-2ED117E12CFA}" sibTransId="{1D6F5892-3585-4363-9C96-01FAB42C1EC7}"/>
    <dgm:cxn modelId="{77ADA469-9C20-4EEC-B96E-72C48383EFA5}" type="presOf" srcId="{796ED262-B874-4F4E-AB5B-57556812544C}" destId="{D410122D-CA90-48F8-A283-73D0160A7061}" srcOrd="1" destOrd="0" presId="urn:microsoft.com/office/officeart/2005/8/layout/process2"/>
    <dgm:cxn modelId="{84F378F5-5612-4285-A563-5ECFB916D1BC}" srcId="{76CB0988-258D-457B-9C1F-C00612AF3C36}" destId="{4C6228BE-9F5F-4CBD-915C-5F309473817E}" srcOrd="1" destOrd="0" parTransId="{78490FEB-2C70-46D6-8B81-516CEFE2E4B9}" sibTransId="{796ED262-B874-4F4E-AB5B-57556812544C}"/>
    <dgm:cxn modelId="{CC08FCD0-8624-459F-B470-72EE19F85729}" type="presOf" srcId="{4C6228BE-9F5F-4CBD-915C-5F309473817E}" destId="{EFF74BA3-CF25-434A-9EE7-5600B73E1E00}" srcOrd="0" destOrd="0" presId="urn:microsoft.com/office/officeart/2005/8/layout/process2"/>
    <dgm:cxn modelId="{F599C1CC-49AC-40CD-87A4-C72C017C7843}" type="presOf" srcId="{3AA36651-DA36-4D8D-B394-4EDA9000FE4C}" destId="{C64BECF2-337B-4B55-A5E4-CF3A9F41161F}" srcOrd="0" destOrd="0" presId="urn:microsoft.com/office/officeart/2005/8/layout/process2"/>
    <dgm:cxn modelId="{95D53DD6-793E-4129-84D7-D935FB089CF1}" type="presOf" srcId="{9C280B73-A447-4AC7-A7CE-FB554186649E}" destId="{DDA597E2-9D90-43A7-86CD-5C90F4528AD1}" srcOrd="0" destOrd="0" presId="urn:microsoft.com/office/officeart/2005/8/layout/process2"/>
    <dgm:cxn modelId="{AC248493-0645-4FB9-BF0F-00576C7A9616}" type="presOf" srcId="{BE6B8CEF-C205-4B03-A146-AAEE442BF5F3}" destId="{CCA88384-5F1D-41DB-B827-6CDA25EDCF63}" srcOrd="1" destOrd="0" presId="urn:microsoft.com/office/officeart/2005/8/layout/process2"/>
    <dgm:cxn modelId="{0C1DEB6C-17FE-44E6-A8A8-CD30B5E50923}" type="presOf" srcId="{796ED262-B874-4F4E-AB5B-57556812544C}" destId="{A140D3A6-0161-4DC1-BF72-DD8A8234A2AA}" srcOrd="0" destOrd="0" presId="urn:microsoft.com/office/officeart/2005/8/layout/process2"/>
    <dgm:cxn modelId="{12E9CF0F-36A0-47FD-B0B4-FF9B478C87F2}" type="presOf" srcId="{76AD190E-2845-424B-A5AF-6128AE6DCC0E}" destId="{95A00C45-6627-4D9C-BC65-771EA954A9E4}" srcOrd="0" destOrd="0" presId="urn:microsoft.com/office/officeart/2005/8/layout/process2"/>
    <dgm:cxn modelId="{FBE25893-C475-493C-A29A-BC1F8C655D6D}" type="presOf" srcId="{76CB0988-258D-457B-9C1F-C00612AF3C36}" destId="{37546C42-B852-4461-B926-5E10CB32A446}" srcOrd="0" destOrd="0" presId="urn:microsoft.com/office/officeart/2005/8/layout/process2"/>
    <dgm:cxn modelId="{CE8D7CE5-88F0-413B-AF3A-2547A68A92E6}" type="presParOf" srcId="{37546C42-B852-4461-B926-5E10CB32A446}" destId="{DDA597E2-9D90-43A7-86CD-5C90F4528AD1}" srcOrd="0" destOrd="0" presId="urn:microsoft.com/office/officeart/2005/8/layout/process2"/>
    <dgm:cxn modelId="{E547F235-40D8-4BF1-BE5E-5A62871D2647}" type="presParOf" srcId="{37546C42-B852-4461-B926-5E10CB32A446}" destId="{5AF81104-FB59-4A19-AFE0-4A391FC9315D}" srcOrd="1" destOrd="0" presId="urn:microsoft.com/office/officeart/2005/8/layout/process2"/>
    <dgm:cxn modelId="{50BECDCB-AF31-4BB2-A14C-CF19A3F32191}" type="presParOf" srcId="{5AF81104-FB59-4A19-AFE0-4A391FC9315D}" destId="{CCA88384-5F1D-41DB-B827-6CDA25EDCF63}" srcOrd="0" destOrd="0" presId="urn:microsoft.com/office/officeart/2005/8/layout/process2"/>
    <dgm:cxn modelId="{A21A7DAC-0B73-4379-B67B-3D55F9F52B54}" type="presParOf" srcId="{37546C42-B852-4461-B926-5E10CB32A446}" destId="{EFF74BA3-CF25-434A-9EE7-5600B73E1E00}" srcOrd="2" destOrd="0" presId="urn:microsoft.com/office/officeart/2005/8/layout/process2"/>
    <dgm:cxn modelId="{99A7AD70-AAA6-476F-9B0B-E09690EA37C2}" type="presParOf" srcId="{37546C42-B852-4461-B926-5E10CB32A446}" destId="{A140D3A6-0161-4DC1-BF72-DD8A8234A2AA}" srcOrd="3" destOrd="0" presId="urn:microsoft.com/office/officeart/2005/8/layout/process2"/>
    <dgm:cxn modelId="{F018438E-B346-49E5-B95A-3BDB9D31FB38}" type="presParOf" srcId="{A140D3A6-0161-4DC1-BF72-DD8A8234A2AA}" destId="{D410122D-CA90-48F8-A283-73D0160A7061}" srcOrd="0" destOrd="0" presId="urn:microsoft.com/office/officeart/2005/8/layout/process2"/>
    <dgm:cxn modelId="{787ECCBD-2D22-4A12-9A50-59F98C37CD18}" type="presParOf" srcId="{37546C42-B852-4461-B926-5E10CB32A446}" destId="{82CC3CE6-D79C-4A60-A59A-6952968D3EE1}" srcOrd="4" destOrd="0" presId="urn:microsoft.com/office/officeart/2005/8/layout/process2"/>
    <dgm:cxn modelId="{FC89CB23-D91C-4583-9B5A-E0335B59AB16}" type="presParOf" srcId="{37546C42-B852-4461-B926-5E10CB32A446}" destId="{95A00C45-6627-4D9C-BC65-771EA954A9E4}" srcOrd="5" destOrd="0" presId="urn:microsoft.com/office/officeart/2005/8/layout/process2"/>
    <dgm:cxn modelId="{4AF58BEE-246A-4D6C-B6B6-88FFB0946240}" type="presParOf" srcId="{95A00C45-6627-4D9C-BC65-771EA954A9E4}" destId="{A83D2B0A-E2B2-42B7-804B-01D21597253A}" srcOrd="0" destOrd="0" presId="urn:microsoft.com/office/officeart/2005/8/layout/process2"/>
    <dgm:cxn modelId="{D350C04B-C667-4CA0-AA78-B00127E462EB}" type="presParOf" srcId="{37546C42-B852-4461-B926-5E10CB32A446}" destId="{C64BECF2-337B-4B55-A5E4-CF3A9F41161F}" srcOrd="6" destOrd="0" presId="urn:microsoft.com/office/officeart/2005/8/layout/process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29CCE1-A07A-455E-A07C-E359EEE2A26F}" type="datetimeFigureOut">
              <a:rPr lang="en-US" smtClean="0"/>
              <a:pPr/>
              <a:t>2/9/2011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0D5995-E0A3-4C57-A93A-0AEDC7937A6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D5995-E0A3-4C57-A93A-0AEDC7937A6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 smtClean="0"/>
              <a:t>Textured</a:t>
            </a:r>
            <a:r>
              <a:rPr lang="en-US" sz="1400" b="1" baseline="0" dirty="0" smtClean="0"/>
              <a:t> and layered background</a:t>
            </a:r>
          </a:p>
          <a:p>
            <a:r>
              <a:rPr lang="en-US" sz="1400" baseline="0" dirty="0" smtClean="0"/>
              <a:t>(Intermediate)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To reproduce the first background layer on this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Slides</a:t>
            </a:r>
            <a:r>
              <a:rPr lang="en-US" dirty="0" smtClean="0"/>
              <a:t> group, click </a:t>
            </a:r>
            <a:r>
              <a:rPr lang="en-US" b="1" dirty="0" smtClean="0"/>
              <a:t>Layout</a:t>
            </a:r>
            <a:r>
              <a:rPr lang="en-US" dirty="0" smtClean="0"/>
              <a:t>, and then</a:t>
            </a:r>
            <a:r>
              <a:rPr lang="en-US" baseline="0" dirty="0" smtClean="0"/>
              <a:t> click </a:t>
            </a:r>
            <a:r>
              <a:rPr lang="en-US" b="1" baseline="0" dirty="0" smtClean="0"/>
              <a:t>Blank</a:t>
            </a:r>
            <a:r>
              <a:rPr lang="en-US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Also on the </a:t>
            </a:r>
            <a:r>
              <a:rPr lang="en-US" b="1" baseline="0" dirty="0" smtClean="0"/>
              <a:t>Home</a:t>
            </a:r>
            <a:r>
              <a:rPr lang="en-US" baseline="0" dirty="0" smtClean="0"/>
              <a:t> tab, in the </a:t>
            </a:r>
            <a:r>
              <a:rPr lang="en-US" b="1" baseline="0" dirty="0" smtClean="0"/>
              <a:t>Drawing</a:t>
            </a:r>
            <a:r>
              <a:rPr lang="en-US" baseline="0" dirty="0" smtClean="0"/>
              <a:t> group, click </a:t>
            </a:r>
            <a:r>
              <a:rPr lang="en-US" b="1" baseline="0" dirty="0" smtClean="0"/>
              <a:t>Shapes</a:t>
            </a:r>
            <a:r>
              <a:rPr lang="en-US" baseline="0" dirty="0" smtClean="0"/>
              <a:t>, and then under </a:t>
            </a:r>
            <a:r>
              <a:rPr lang="en-US" b="1" baseline="0" dirty="0" smtClean="0"/>
              <a:t>Rectangles</a:t>
            </a:r>
            <a:r>
              <a:rPr lang="en-US" baseline="0" dirty="0" smtClean="0"/>
              <a:t>, click </a:t>
            </a:r>
            <a:r>
              <a:rPr lang="en-US" b="1" baseline="0" dirty="0" smtClean="0"/>
              <a:t>Rectangle</a:t>
            </a:r>
            <a:r>
              <a:rPr lang="en-US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On the slide, drag to draw a rectangle.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Select the rectangle. Under </a:t>
            </a:r>
            <a:r>
              <a:rPr lang="en-US" b="1" baseline="0" dirty="0" smtClean="0"/>
              <a:t>Drawing Tools</a:t>
            </a:r>
            <a:r>
              <a:rPr lang="en-US" baseline="0" dirty="0" smtClean="0"/>
              <a:t>, on the </a:t>
            </a:r>
            <a:r>
              <a:rPr lang="en-US" b="1" baseline="0" dirty="0" smtClean="0"/>
              <a:t>Format</a:t>
            </a:r>
            <a:r>
              <a:rPr lang="en-US" baseline="0" dirty="0" smtClean="0"/>
              <a:t> tab, in the </a:t>
            </a:r>
            <a:r>
              <a:rPr lang="en-US" b="1" baseline="0" dirty="0" smtClean="0"/>
              <a:t>Shape Styles </a:t>
            </a:r>
            <a:r>
              <a:rPr lang="en-US" baseline="0" dirty="0" smtClean="0"/>
              <a:t>group, click </a:t>
            </a:r>
            <a:r>
              <a:rPr lang="en-US" b="1" baseline="0" dirty="0" smtClean="0"/>
              <a:t>Shape Fill</a:t>
            </a:r>
            <a:r>
              <a:rPr lang="en-US" baseline="0" dirty="0" smtClean="0"/>
              <a:t>, point to Gradients, and then click More Gradients. In the </a:t>
            </a:r>
            <a:r>
              <a:rPr lang="en-US" b="1" baseline="0" dirty="0" smtClean="0"/>
              <a:t>Format</a:t>
            </a:r>
            <a:r>
              <a:rPr lang="en-US" baseline="0" dirty="0" smtClean="0"/>
              <a:t> </a:t>
            </a:r>
            <a:r>
              <a:rPr lang="en-US" b="1" baseline="0" dirty="0" smtClean="0"/>
              <a:t>Shape</a:t>
            </a:r>
            <a:r>
              <a:rPr lang="en-US" baseline="0" dirty="0" smtClean="0"/>
              <a:t> dialog box, click </a:t>
            </a:r>
            <a:r>
              <a:rPr lang="en-US" b="1" baseline="0" dirty="0" smtClean="0"/>
              <a:t>Fill</a:t>
            </a:r>
            <a:r>
              <a:rPr lang="en-US" baseline="0" dirty="0" smtClean="0"/>
              <a:t> in the left pane, in the </a:t>
            </a:r>
            <a:r>
              <a:rPr lang="en-US" b="1" baseline="0" dirty="0" smtClean="0"/>
              <a:t>Fill</a:t>
            </a:r>
            <a:r>
              <a:rPr lang="en-US" baseline="0" dirty="0" smtClean="0"/>
              <a:t> pane, click </a:t>
            </a:r>
            <a:r>
              <a:rPr lang="en-US" b="1" baseline="0" dirty="0" smtClean="0"/>
              <a:t>Gradient fill</a:t>
            </a:r>
            <a:r>
              <a:rPr lang="en-US" baseline="0" dirty="0" smtClean="0"/>
              <a:t>, and then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aseline="0" dirty="0" smtClean="0"/>
              <a:t>In the </a:t>
            </a:r>
            <a:r>
              <a:rPr lang="en-US" b="1" baseline="0" dirty="0" smtClean="0"/>
              <a:t>Type</a:t>
            </a:r>
            <a:r>
              <a:rPr lang="en-US" baseline="0" dirty="0" smtClean="0"/>
              <a:t> list, select </a:t>
            </a:r>
            <a:r>
              <a:rPr lang="en-US" b="1" baseline="0" dirty="0" smtClean="0"/>
              <a:t>Linear</a:t>
            </a:r>
            <a:r>
              <a:rPr lang="en-US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aseline="0" dirty="0" smtClean="0"/>
              <a:t>In the </a:t>
            </a:r>
            <a:r>
              <a:rPr lang="en-US" b="1" baseline="0" dirty="0" smtClean="0"/>
              <a:t>Angle</a:t>
            </a:r>
            <a:r>
              <a:rPr lang="en-US" baseline="0" dirty="0" smtClean="0"/>
              <a:t> box, enter </a:t>
            </a:r>
            <a:r>
              <a:rPr lang="en-US" b="1" baseline="0" dirty="0" smtClean="0"/>
              <a:t>70°</a:t>
            </a:r>
            <a:r>
              <a:rPr lang="en-US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until four stops appear in the slider.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customize the gradient stops as follows: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first stop in the slider, and then do the following: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 Colors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box, 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Custom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enter values for Red: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Green: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52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Blue: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61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Transparency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next stop in the slider, and then do the following: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37%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 Colors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box, 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Custom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enter values for Red: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75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Green: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172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Blue: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198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Transparency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next stop in the slider, and then do the following: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73%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 Colors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box, 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Custom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enter values for Red: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49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Green: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133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Blue: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156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Transparency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last stop in the slider, and then do the following: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 Colors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box, 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Custom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enter values for Red: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75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Green: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172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Blue: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198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Transparency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dirty="0" smtClean="0"/>
              <a:t>Also 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box, click </a:t>
            </a:r>
            <a:r>
              <a:rPr lang="en-US" b="1" dirty="0" smtClean="0"/>
              <a:t>Line Color </a:t>
            </a:r>
            <a:r>
              <a:rPr lang="en-US" dirty="0" smtClean="0"/>
              <a:t>in the left pane, in the </a:t>
            </a:r>
            <a:r>
              <a:rPr lang="en-US" b="1" dirty="0" smtClean="0"/>
              <a:t>Line Color</a:t>
            </a:r>
            <a:r>
              <a:rPr lang="en-US" b="1" baseline="0" dirty="0" smtClean="0"/>
              <a:t> </a:t>
            </a:r>
            <a:r>
              <a:rPr lang="en-US" baseline="0" dirty="0" smtClean="0"/>
              <a:t>pane, select </a:t>
            </a:r>
            <a:r>
              <a:rPr lang="en-US" b="1" baseline="0" dirty="0" smtClean="0"/>
              <a:t>No line</a:t>
            </a:r>
            <a:r>
              <a:rPr lang="en-US" baseline="0" dirty="0" smtClean="0"/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baseline="0" dirty="0" smtClean="0"/>
              <a:t>Also in the </a:t>
            </a:r>
            <a:r>
              <a:rPr lang="en-US" b="1" baseline="0" dirty="0" smtClean="0"/>
              <a:t>Format Shape </a:t>
            </a:r>
            <a:r>
              <a:rPr lang="en-US" baseline="0" dirty="0" smtClean="0"/>
              <a:t>dialog box, click </a:t>
            </a:r>
            <a:r>
              <a:rPr lang="en-US" b="1" baseline="0" dirty="0" smtClean="0"/>
              <a:t>Size</a:t>
            </a:r>
            <a:r>
              <a:rPr lang="en-US" baseline="0" dirty="0" smtClean="0"/>
              <a:t> in the left pane, in the </a:t>
            </a:r>
            <a:r>
              <a:rPr lang="en-US" b="1" baseline="0" dirty="0" smtClean="0"/>
              <a:t>Size</a:t>
            </a:r>
            <a:r>
              <a:rPr lang="en-US" baseline="0" dirty="0" smtClean="0"/>
              <a:t> pane, under </a:t>
            </a:r>
            <a:r>
              <a:rPr lang="en-US" b="1" baseline="0" dirty="0" smtClean="0"/>
              <a:t>Size and rotate</a:t>
            </a:r>
            <a:r>
              <a:rPr lang="en-US" b="0" baseline="0" dirty="0" smtClean="0"/>
              <a:t>, </a:t>
            </a:r>
            <a:r>
              <a:rPr lang="en-US" baseline="0" dirty="0" smtClean="0"/>
              <a:t>enter </a:t>
            </a:r>
            <a:r>
              <a:rPr lang="en-US" b="1" baseline="0" dirty="0" smtClean="0"/>
              <a:t>7.5” </a:t>
            </a:r>
            <a:r>
              <a:rPr lang="en-US" baseline="0" dirty="0" smtClean="0"/>
              <a:t>in the </a:t>
            </a:r>
            <a:r>
              <a:rPr lang="en-US" b="1" baseline="0" dirty="0" smtClean="0"/>
              <a:t>Height</a:t>
            </a:r>
            <a:r>
              <a:rPr lang="en-US" baseline="0" dirty="0" smtClean="0"/>
              <a:t> box and </a:t>
            </a:r>
            <a:r>
              <a:rPr lang="en-US" b="1" baseline="0" dirty="0" smtClean="0"/>
              <a:t>10” </a:t>
            </a:r>
            <a:r>
              <a:rPr lang="en-US" baseline="0" dirty="0" smtClean="0"/>
              <a:t>in the </a:t>
            </a:r>
            <a:r>
              <a:rPr lang="en-US" b="1" baseline="0" dirty="0" smtClean="0"/>
              <a:t>Width</a:t>
            </a:r>
            <a:r>
              <a:rPr lang="en-US" baseline="0" dirty="0" smtClean="0"/>
              <a:t> box.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Drawing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Arrange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point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Align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Align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Slide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Align Middle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Align Center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baseline="0" dirty="0" smtClean="0"/>
          </a:p>
          <a:p>
            <a:pPr marL="0" lvl="0" indent="0">
              <a:buFont typeface="+mj-lt"/>
              <a:buNone/>
            </a:pPr>
            <a:endParaRPr lang="en-US" dirty="0" smtClean="0"/>
          </a:p>
          <a:p>
            <a:pPr marL="0" lvl="0" indent="0">
              <a:buFont typeface="+mj-lt"/>
              <a:buNone/>
            </a:pPr>
            <a:endParaRPr lang="en-US" dirty="0" smtClean="0"/>
          </a:p>
          <a:p>
            <a:pPr marL="0" lvl="0" indent="0">
              <a:buFont typeface="+mj-lt"/>
              <a:buNone/>
            </a:pPr>
            <a:endParaRPr lang="en-US" dirty="0" smtClean="0"/>
          </a:p>
          <a:p>
            <a:pPr marL="0" lvl="0" indent="0">
              <a:buFont typeface="+mj-lt"/>
              <a:buNone/>
            </a:pPr>
            <a:r>
              <a:rPr lang="en-US" dirty="0" smtClean="0"/>
              <a:t>To</a:t>
            </a:r>
            <a:r>
              <a:rPr lang="en-US" baseline="0" dirty="0" smtClean="0"/>
              <a:t> reproduce the second background layer on this slide, do the following: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baseline="0" dirty="0" smtClean="0"/>
              <a:t>On the </a:t>
            </a:r>
            <a:r>
              <a:rPr lang="en-US" b="1" baseline="0" dirty="0" smtClean="0"/>
              <a:t>Home</a:t>
            </a:r>
            <a:r>
              <a:rPr lang="en-US" baseline="0" dirty="0" smtClean="0"/>
              <a:t> tab, in the </a:t>
            </a:r>
            <a:r>
              <a:rPr lang="en-US" b="1" baseline="0" dirty="0" smtClean="0"/>
              <a:t>Drawing</a:t>
            </a:r>
            <a:r>
              <a:rPr lang="en-US" baseline="0" dirty="0" smtClean="0"/>
              <a:t> group, click </a:t>
            </a:r>
            <a:r>
              <a:rPr lang="en-US" b="1" baseline="0" dirty="0" smtClean="0"/>
              <a:t>Shapes</a:t>
            </a:r>
            <a:r>
              <a:rPr lang="en-US" baseline="0" dirty="0" smtClean="0"/>
              <a:t>, and then under </a:t>
            </a:r>
            <a:r>
              <a:rPr lang="en-US" b="1" baseline="0" dirty="0" smtClean="0"/>
              <a:t>Rectangles</a:t>
            </a:r>
            <a:r>
              <a:rPr lang="en-US" baseline="0" dirty="0" smtClean="0"/>
              <a:t> click </a:t>
            </a:r>
            <a:r>
              <a:rPr lang="en-US" b="1" baseline="0" dirty="0" smtClean="0"/>
              <a:t>Rectangle</a:t>
            </a:r>
            <a:r>
              <a:rPr lang="en-US" baseline="0" dirty="0" smtClean="0"/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baseline="0" dirty="0" smtClean="0"/>
              <a:t>On the slide, drag to draw a rectangle.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baseline="0" dirty="0" smtClean="0"/>
              <a:t>Select the rectangle. Under </a:t>
            </a:r>
            <a:r>
              <a:rPr lang="en-US" b="1" baseline="0" dirty="0" smtClean="0"/>
              <a:t>Drawing Tools</a:t>
            </a:r>
            <a:r>
              <a:rPr lang="en-US" baseline="0" dirty="0" smtClean="0"/>
              <a:t>, on the </a:t>
            </a:r>
            <a:r>
              <a:rPr lang="en-US" b="1" baseline="0" dirty="0" smtClean="0"/>
              <a:t>Format</a:t>
            </a:r>
            <a:r>
              <a:rPr lang="en-US" baseline="0" dirty="0" smtClean="0"/>
              <a:t> tab, in the </a:t>
            </a:r>
            <a:r>
              <a:rPr lang="en-US" b="1" baseline="0" dirty="0" smtClean="0"/>
              <a:t>Shape Styles </a:t>
            </a:r>
            <a:r>
              <a:rPr lang="en-US" baseline="0" dirty="0" smtClean="0"/>
              <a:t>group, click the </a:t>
            </a:r>
            <a:r>
              <a:rPr lang="en-US" b="1" baseline="0" dirty="0" smtClean="0"/>
              <a:t>Format Shape </a:t>
            </a:r>
            <a:r>
              <a:rPr lang="en-US" baseline="0" dirty="0" smtClean="0"/>
              <a:t>dialog box launcher. In the </a:t>
            </a:r>
            <a:r>
              <a:rPr lang="en-US" b="1" baseline="0" dirty="0" smtClean="0"/>
              <a:t>Format Shape </a:t>
            </a:r>
            <a:r>
              <a:rPr lang="en-US" baseline="0" dirty="0" smtClean="0"/>
              <a:t>dialog box, click </a:t>
            </a:r>
            <a:r>
              <a:rPr lang="en-US" b="1" baseline="0" dirty="0" smtClean="0"/>
              <a:t>Fill</a:t>
            </a:r>
            <a:r>
              <a:rPr lang="en-US" baseline="0" dirty="0" smtClean="0"/>
              <a:t> in the left pane, in the </a:t>
            </a:r>
            <a:r>
              <a:rPr lang="en-US" b="1" baseline="0" dirty="0" smtClean="0"/>
              <a:t>Fill</a:t>
            </a:r>
            <a:r>
              <a:rPr lang="en-US" baseline="0" dirty="0" smtClean="0"/>
              <a:t> pane, select </a:t>
            </a:r>
            <a:r>
              <a:rPr lang="en-US" b="1" baseline="0" dirty="0" smtClean="0"/>
              <a:t>Picture or texture fill</a:t>
            </a:r>
            <a:r>
              <a:rPr lang="en-US" baseline="0" dirty="0" smtClean="0"/>
              <a:t>, and then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aseline="0" dirty="0" smtClean="0"/>
              <a:t>Click the button next to </a:t>
            </a:r>
            <a:r>
              <a:rPr lang="en-US" b="1" baseline="0" dirty="0" smtClean="0"/>
              <a:t>Texture</a:t>
            </a:r>
            <a:r>
              <a:rPr lang="en-US" baseline="0" dirty="0" smtClean="0"/>
              <a:t> and then click </a:t>
            </a:r>
            <a:r>
              <a:rPr lang="en-US" b="1" baseline="0" dirty="0" smtClean="0"/>
              <a:t>Brown Marble </a:t>
            </a:r>
            <a:r>
              <a:rPr lang="en-US" baseline="0" dirty="0" smtClean="0"/>
              <a:t>(third row).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dirty="0" smtClean="0"/>
              <a:t>Clear the “</a:t>
            </a:r>
            <a:r>
              <a:rPr lang="en-US" b="1" dirty="0" smtClean="0"/>
              <a:t>Tile picture as texture</a:t>
            </a:r>
            <a:r>
              <a:rPr lang="en-US" dirty="0" smtClean="0"/>
              <a:t>” check box.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dirty="0" smtClean="0"/>
              <a:t>Under</a:t>
            </a:r>
            <a:r>
              <a:rPr lang="en-US" baseline="0" dirty="0" smtClean="0"/>
              <a:t> </a:t>
            </a:r>
            <a:r>
              <a:rPr lang="en-US" b="1" baseline="0" dirty="0" smtClean="0"/>
              <a:t>Stretch options</a:t>
            </a:r>
            <a:r>
              <a:rPr lang="en-US" baseline="0" dirty="0" smtClean="0"/>
              <a:t>, in the </a:t>
            </a:r>
            <a:r>
              <a:rPr lang="en-US" b="1" baseline="0" dirty="0" smtClean="0"/>
              <a:t>Transparency</a:t>
            </a:r>
            <a:r>
              <a:rPr lang="en-US" baseline="0" dirty="0" smtClean="0"/>
              <a:t> box, enter </a:t>
            </a:r>
            <a:r>
              <a:rPr lang="en-US" b="1" baseline="0" dirty="0" smtClean="0"/>
              <a:t>80%</a:t>
            </a:r>
            <a:r>
              <a:rPr lang="en-US" baseline="0" dirty="0" smtClean="0"/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dirty="0" smtClean="0"/>
              <a:t>Also in the </a:t>
            </a:r>
            <a:r>
              <a:rPr lang="en-US" b="1" dirty="0" smtClean="0"/>
              <a:t>Format Picture </a:t>
            </a:r>
            <a:r>
              <a:rPr lang="en-US" dirty="0" smtClean="0"/>
              <a:t>dialog box, click </a:t>
            </a:r>
            <a:r>
              <a:rPr lang="en-US" b="1" dirty="0" smtClean="0"/>
              <a:t>Line Color </a:t>
            </a:r>
            <a:r>
              <a:rPr lang="en-US" dirty="0" smtClean="0"/>
              <a:t>in the left pane, in the </a:t>
            </a:r>
            <a:r>
              <a:rPr lang="en-US" b="1" dirty="0" smtClean="0"/>
              <a:t>Line Color</a:t>
            </a:r>
            <a:r>
              <a:rPr lang="en-US" b="1" baseline="0" dirty="0" smtClean="0"/>
              <a:t> </a:t>
            </a:r>
            <a:r>
              <a:rPr lang="en-US" baseline="0" dirty="0" smtClean="0"/>
              <a:t>pane, select </a:t>
            </a:r>
            <a:r>
              <a:rPr lang="en-US" b="1" baseline="0" dirty="0" smtClean="0"/>
              <a:t>No line</a:t>
            </a:r>
            <a:r>
              <a:rPr lang="en-US" baseline="0" dirty="0" smtClean="0"/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baseline="0" dirty="0" smtClean="0"/>
              <a:t>Also in the </a:t>
            </a:r>
            <a:r>
              <a:rPr lang="en-US" b="1" baseline="0" dirty="0" smtClean="0"/>
              <a:t>Format Picture </a:t>
            </a:r>
            <a:r>
              <a:rPr lang="en-US" baseline="0" dirty="0" smtClean="0"/>
              <a:t>dialog box, click </a:t>
            </a:r>
            <a:r>
              <a:rPr lang="en-US" b="1" baseline="0" dirty="0" smtClean="0"/>
              <a:t>Picture Corrections </a:t>
            </a:r>
            <a:r>
              <a:rPr lang="en-US" baseline="0" dirty="0" smtClean="0"/>
              <a:t>in the left pane, in the </a:t>
            </a:r>
            <a:r>
              <a:rPr lang="en-US" b="1" baseline="0" dirty="0" smtClean="0"/>
              <a:t>Picture Corrections</a:t>
            </a:r>
            <a:r>
              <a:rPr lang="en-US" baseline="0" dirty="0" smtClean="0"/>
              <a:t> pane, under </a:t>
            </a:r>
            <a:r>
              <a:rPr lang="en-US" b="1" baseline="0" dirty="0" smtClean="0"/>
              <a:t>Brightness and Contrast</a:t>
            </a:r>
            <a:r>
              <a:rPr lang="en-US" baseline="0" dirty="0" smtClean="0"/>
              <a:t>, enter </a:t>
            </a:r>
            <a:r>
              <a:rPr lang="en-US" b="1" baseline="0" dirty="0" smtClean="0"/>
              <a:t>12%</a:t>
            </a:r>
            <a:r>
              <a:rPr lang="en-US" baseline="0" dirty="0" smtClean="0"/>
              <a:t> in the </a:t>
            </a:r>
            <a:r>
              <a:rPr lang="en-US" b="1" baseline="0" dirty="0" smtClean="0"/>
              <a:t>Brightness</a:t>
            </a:r>
            <a:r>
              <a:rPr lang="en-US" baseline="0" dirty="0" smtClean="0"/>
              <a:t> box and </a:t>
            </a:r>
            <a:r>
              <a:rPr lang="en-US" b="1" baseline="0" dirty="0" smtClean="0"/>
              <a:t>44%</a:t>
            </a:r>
            <a:r>
              <a:rPr lang="en-US" baseline="0" dirty="0" smtClean="0"/>
              <a:t> in the </a:t>
            </a:r>
            <a:r>
              <a:rPr lang="en-US" b="1" baseline="0" dirty="0" smtClean="0"/>
              <a:t>Contrast</a:t>
            </a:r>
            <a:r>
              <a:rPr lang="en-US" baseline="0" dirty="0" smtClean="0"/>
              <a:t> box.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baseline="0" dirty="0" smtClean="0"/>
              <a:t>Also in the </a:t>
            </a:r>
            <a:r>
              <a:rPr lang="en-US" b="1" baseline="0" dirty="0" smtClean="0"/>
              <a:t>Format Picture </a:t>
            </a:r>
            <a:r>
              <a:rPr lang="en-US" baseline="0" dirty="0" smtClean="0"/>
              <a:t>dialog box, click </a:t>
            </a:r>
            <a:r>
              <a:rPr lang="en-US" b="1" baseline="0" dirty="0" smtClean="0"/>
              <a:t>Picture Color </a:t>
            </a:r>
            <a:r>
              <a:rPr lang="en-US" baseline="0" dirty="0" smtClean="0"/>
              <a:t>in the left pane, in the </a:t>
            </a:r>
            <a:r>
              <a:rPr lang="en-US" b="1" baseline="0" dirty="0" smtClean="0"/>
              <a:t>Picture Color</a:t>
            </a:r>
            <a:r>
              <a:rPr lang="en-US" baseline="0" dirty="0" smtClean="0"/>
              <a:t> pane, under </a:t>
            </a:r>
            <a:r>
              <a:rPr lang="en-US" b="1" baseline="0" dirty="0" smtClean="0"/>
              <a:t>Recolor</a:t>
            </a:r>
            <a:r>
              <a:rPr lang="en-US" baseline="0" dirty="0" smtClean="0"/>
              <a:t>, click the button next to </a:t>
            </a:r>
            <a:r>
              <a:rPr lang="en-US" b="1" baseline="0" dirty="0" smtClean="0"/>
              <a:t>Presets</a:t>
            </a:r>
            <a:r>
              <a:rPr lang="en-US" baseline="0" dirty="0" smtClean="0"/>
              <a:t>, and then click </a:t>
            </a:r>
            <a:r>
              <a:rPr lang="en-US" b="1" baseline="0" dirty="0" err="1" smtClean="0"/>
              <a:t>Grayscale</a:t>
            </a:r>
            <a:r>
              <a:rPr lang="en-US" baseline="0" dirty="0" smtClean="0"/>
              <a:t> (first row).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baseline="0" dirty="0" smtClean="0"/>
              <a:t>Also in the </a:t>
            </a:r>
            <a:r>
              <a:rPr lang="en-US" b="1" baseline="0" dirty="0" smtClean="0"/>
              <a:t>Format Picture </a:t>
            </a:r>
            <a:r>
              <a:rPr lang="en-US" baseline="0" dirty="0" smtClean="0"/>
              <a:t>dialog box, click </a:t>
            </a:r>
            <a:r>
              <a:rPr lang="en-US" b="1" baseline="0" dirty="0" smtClean="0"/>
              <a:t>Artistic Effects </a:t>
            </a:r>
            <a:r>
              <a:rPr lang="en-US" baseline="0" dirty="0" smtClean="0"/>
              <a:t>in the left pane, in the </a:t>
            </a:r>
            <a:r>
              <a:rPr lang="en-US" b="1" baseline="0" dirty="0" smtClean="0"/>
              <a:t>Artistic Effects </a:t>
            </a:r>
            <a:r>
              <a:rPr lang="en-US" baseline="0" dirty="0" smtClean="0"/>
              <a:t>pane, click the button next to </a:t>
            </a:r>
            <a:r>
              <a:rPr lang="en-US" b="1" baseline="0" dirty="0" smtClean="0"/>
              <a:t>Artistic Effect</a:t>
            </a:r>
            <a:r>
              <a:rPr lang="en-US" baseline="0" dirty="0" smtClean="0"/>
              <a:t>, click </a:t>
            </a:r>
            <a:r>
              <a:rPr lang="en-US" b="1" baseline="0" dirty="0" smtClean="0"/>
              <a:t>Glow Diffused</a:t>
            </a:r>
            <a:r>
              <a:rPr lang="en-US" baseline="0" dirty="0" smtClean="0"/>
              <a:t> (second row), and then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aseline="0" dirty="0" smtClean="0"/>
              <a:t>In the </a:t>
            </a:r>
            <a:r>
              <a:rPr lang="en-US" b="1" baseline="0" dirty="0" smtClean="0"/>
              <a:t>Transparency</a:t>
            </a:r>
            <a:r>
              <a:rPr lang="en-US" baseline="0" dirty="0" smtClean="0"/>
              <a:t> box, enter </a:t>
            </a:r>
            <a:r>
              <a:rPr lang="en-US" b="1" baseline="0" dirty="0" smtClean="0"/>
              <a:t>47%</a:t>
            </a:r>
            <a:r>
              <a:rPr lang="en-US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baseline="0" dirty="0" smtClean="0"/>
              <a:t>In the </a:t>
            </a:r>
            <a:r>
              <a:rPr lang="en-US" b="1" baseline="0" dirty="0" smtClean="0"/>
              <a:t>Intensity</a:t>
            </a:r>
            <a:r>
              <a:rPr lang="en-US" baseline="0" dirty="0" smtClean="0"/>
              <a:t> box, enter </a:t>
            </a:r>
            <a:r>
              <a:rPr lang="en-US" b="1" baseline="0" dirty="0" smtClean="0"/>
              <a:t>9</a:t>
            </a:r>
            <a:r>
              <a:rPr lang="en-US" baseline="0" dirty="0" smtClean="0"/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baseline="0" dirty="0" smtClean="0"/>
              <a:t>Also in the </a:t>
            </a:r>
            <a:r>
              <a:rPr lang="en-US" b="1" baseline="0" dirty="0" smtClean="0"/>
              <a:t>Format Picture </a:t>
            </a:r>
            <a:r>
              <a:rPr lang="en-US" baseline="0" dirty="0" smtClean="0"/>
              <a:t>dialog box, click </a:t>
            </a:r>
            <a:r>
              <a:rPr lang="en-US" b="1" baseline="0" dirty="0" smtClean="0"/>
              <a:t>Size</a:t>
            </a:r>
            <a:r>
              <a:rPr lang="en-US" baseline="0" dirty="0" smtClean="0"/>
              <a:t> in the left pane, in the </a:t>
            </a:r>
            <a:r>
              <a:rPr lang="en-US" b="1" baseline="0" dirty="0" smtClean="0"/>
              <a:t>Size</a:t>
            </a:r>
            <a:r>
              <a:rPr lang="en-US" baseline="0" dirty="0" smtClean="0"/>
              <a:t> pane, under </a:t>
            </a:r>
            <a:r>
              <a:rPr lang="en-US" b="1" baseline="0" dirty="0" smtClean="0"/>
              <a:t>Size and rotate</a:t>
            </a:r>
            <a:r>
              <a:rPr lang="en-US" b="0" baseline="0" dirty="0" smtClean="0"/>
              <a:t>, </a:t>
            </a:r>
            <a:r>
              <a:rPr lang="en-US" baseline="0" dirty="0" smtClean="0"/>
              <a:t>enter </a:t>
            </a:r>
            <a:r>
              <a:rPr lang="en-US" b="1" baseline="0" dirty="0" smtClean="0"/>
              <a:t>7.5” </a:t>
            </a:r>
            <a:r>
              <a:rPr lang="en-US" baseline="0" dirty="0" smtClean="0"/>
              <a:t>in the </a:t>
            </a:r>
            <a:r>
              <a:rPr lang="en-US" b="1" baseline="0" dirty="0" smtClean="0"/>
              <a:t>Height</a:t>
            </a:r>
            <a:r>
              <a:rPr lang="en-US" baseline="0" dirty="0" smtClean="0"/>
              <a:t> box and </a:t>
            </a:r>
            <a:r>
              <a:rPr lang="en-US" b="1" baseline="0" dirty="0" smtClean="0"/>
              <a:t>10” </a:t>
            </a:r>
            <a:r>
              <a:rPr lang="en-US" baseline="0" dirty="0" smtClean="0"/>
              <a:t>in the </a:t>
            </a:r>
            <a:r>
              <a:rPr lang="en-US" b="1" baseline="0" dirty="0" smtClean="0"/>
              <a:t>Width</a:t>
            </a:r>
            <a:r>
              <a:rPr lang="en-US" baseline="0" dirty="0" smtClean="0"/>
              <a:t> box.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Drawing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Arrange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point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Align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Align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Slide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Align Middle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Align Center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baseline="0" dirty="0" smtClean="0"/>
              <a:t>To reproduce the third background layer on this slide, do the following: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baseline="0" dirty="0" smtClean="0"/>
              <a:t>On the </a:t>
            </a:r>
            <a:r>
              <a:rPr lang="en-US" b="1" baseline="0" dirty="0" smtClean="0"/>
              <a:t>Home</a:t>
            </a:r>
            <a:r>
              <a:rPr lang="en-US" baseline="0" dirty="0" smtClean="0"/>
              <a:t> tab, in the </a:t>
            </a:r>
            <a:r>
              <a:rPr lang="en-US" b="1" baseline="0" dirty="0" smtClean="0"/>
              <a:t>Drawing</a:t>
            </a:r>
            <a:r>
              <a:rPr lang="en-US" baseline="0" dirty="0" smtClean="0"/>
              <a:t> group, click </a:t>
            </a:r>
            <a:r>
              <a:rPr lang="en-US" b="1" baseline="0" dirty="0" smtClean="0"/>
              <a:t>Shapes</a:t>
            </a:r>
            <a:r>
              <a:rPr lang="en-US" baseline="0" dirty="0" smtClean="0"/>
              <a:t>, and then under </a:t>
            </a:r>
            <a:r>
              <a:rPr lang="en-US" b="1" baseline="0" dirty="0" smtClean="0"/>
              <a:t>Rectangles</a:t>
            </a:r>
            <a:r>
              <a:rPr lang="en-US" baseline="0" dirty="0" smtClean="0"/>
              <a:t> click </a:t>
            </a:r>
            <a:r>
              <a:rPr lang="en-US" b="1" baseline="0" dirty="0" smtClean="0"/>
              <a:t>Rectangle</a:t>
            </a:r>
            <a:r>
              <a:rPr lang="en-US" baseline="0" dirty="0" smtClean="0"/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baseline="0" dirty="0" smtClean="0"/>
              <a:t>On the slide, drag to draw a rectangle.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baseline="0" dirty="0" smtClean="0"/>
              <a:t>Select the rectangle. Under </a:t>
            </a:r>
            <a:r>
              <a:rPr lang="en-US" b="1" baseline="0" dirty="0" smtClean="0"/>
              <a:t>Drawing Tools</a:t>
            </a:r>
            <a:r>
              <a:rPr lang="en-US" baseline="0" dirty="0" smtClean="0"/>
              <a:t>, on the </a:t>
            </a:r>
            <a:r>
              <a:rPr lang="en-US" b="1" baseline="0" dirty="0" smtClean="0"/>
              <a:t>Format</a:t>
            </a:r>
            <a:r>
              <a:rPr lang="en-US" baseline="0" dirty="0" smtClean="0"/>
              <a:t> tab, in the </a:t>
            </a:r>
            <a:r>
              <a:rPr lang="en-US" b="1" baseline="0" dirty="0" smtClean="0"/>
              <a:t>Shape Styles </a:t>
            </a:r>
            <a:r>
              <a:rPr lang="en-US" baseline="0" dirty="0" smtClean="0"/>
              <a:t>group, click the </a:t>
            </a:r>
            <a:r>
              <a:rPr lang="en-US" b="1" baseline="0" dirty="0" smtClean="0"/>
              <a:t>Format Shape </a:t>
            </a:r>
            <a:r>
              <a:rPr lang="en-US" baseline="0" dirty="0" smtClean="0"/>
              <a:t>dialog box launcher. In the </a:t>
            </a:r>
            <a:r>
              <a:rPr lang="en-US" b="1" baseline="0" dirty="0" smtClean="0"/>
              <a:t>Format Shape </a:t>
            </a:r>
            <a:r>
              <a:rPr lang="en-US" baseline="0" dirty="0" smtClean="0"/>
              <a:t>dialog box, click </a:t>
            </a:r>
            <a:r>
              <a:rPr lang="en-US" b="1" baseline="0" dirty="0" smtClean="0"/>
              <a:t>Fill</a:t>
            </a:r>
            <a:r>
              <a:rPr lang="en-US" baseline="0" dirty="0" smtClean="0"/>
              <a:t> in the left pane, in the </a:t>
            </a:r>
            <a:r>
              <a:rPr lang="en-US" b="1" baseline="0" dirty="0" smtClean="0"/>
              <a:t>Fill</a:t>
            </a:r>
            <a:r>
              <a:rPr lang="en-US" baseline="0" dirty="0" smtClean="0"/>
              <a:t> pane, select </a:t>
            </a:r>
            <a:r>
              <a:rPr lang="en-US" b="1" baseline="0" dirty="0" smtClean="0"/>
              <a:t>Picture or texture fill</a:t>
            </a:r>
            <a:r>
              <a:rPr lang="en-US" baseline="0" dirty="0" smtClean="0"/>
              <a:t>, and then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aseline="0" dirty="0" smtClean="0"/>
              <a:t>Click the button next to </a:t>
            </a:r>
            <a:r>
              <a:rPr lang="en-US" b="1" baseline="0" dirty="0" smtClean="0"/>
              <a:t>Texture</a:t>
            </a:r>
            <a:r>
              <a:rPr lang="en-US" baseline="0" dirty="0" smtClean="0"/>
              <a:t> and then click </a:t>
            </a:r>
            <a:r>
              <a:rPr lang="en-US" b="1" baseline="0" dirty="0" smtClean="0"/>
              <a:t>Granite </a:t>
            </a:r>
            <a:r>
              <a:rPr lang="en-US" baseline="0" dirty="0" smtClean="0"/>
              <a:t>(third row).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dirty="0" smtClean="0"/>
              <a:t>Select the “</a:t>
            </a:r>
            <a:r>
              <a:rPr lang="en-US" b="1" dirty="0" smtClean="0"/>
              <a:t>Tile picture as texture</a:t>
            </a:r>
            <a:r>
              <a:rPr lang="en-US" dirty="0" smtClean="0"/>
              <a:t>” check box.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dirty="0" smtClean="0"/>
              <a:t>Under</a:t>
            </a:r>
            <a:r>
              <a:rPr lang="en-US" baseline="0" dirty="0" smtClean="0"/>
              <a:t> </a:t>
            </a:r>
            <a:r>
              <a:rPr lang="en-US" b="1" baseline="0" dirty="0" smtClean="0"/>
              <a:t>Tiling options</a:t>
            </a:r>
            <a:r>
              <a:rPr lang="en-US" baseline="0" dirty="0" smtClean="0"/>
              <a:t>, in the </a:t>
            </a:r>
            <a:r>
              <a:rPr lang="en-US" b="1" baseline="0" dirty="0" smtClean="0"/>
              <a:t>Transparency</a:t>
            </a:r>
            <a:r>
              <a:rPr lang="en-US" baseline="0" dirty="0" smtClean="0"/>
              <a:t> box, enter </a:t>
            </a:r>
            <a:r>
              <a:rPr lang="en-US" b="1" baseline="0" dirty="0" smtClean="0"/>
              <a:t>95%</a:t>
            </a:r>
            <a:r>
              <a:rPr lang="en-US" baseline="0" dirty="0" smtClean="0"/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dirty="0" smtClean="0"/>
              <a:t>Also in the </a:t>
            </a:r>
            <a:r>
              <a:rPr lang="en-US" b="1" dirty="0" smtClean="0"/>
              <a:t>Format Picture </a:t>
            </a:r>
            <a:r>
              <a:rPr lang="en-US" dirty="0" smtClean="0"/>
              <a:t>dialog box, click </a:t>
            </a:r>
            <a:r>
              <a:rPr lang="en-US" b="1" dirty="0" smtClean="0"/>
              <a:t>Line Color </a:t>
            </a:r>
            <a:r>
              <a:rPr lang="en-US" dirty="0" smtClean="0"/>
              <a:t>in the left pane, in the </a:t>
            </a:r>
            <a:r>
              <a:rPr lang="en-US" b="1" dirty="0" smtClean="0"/>
              <a:t>Line Color</a:t>
            </a:r>
            <a:r>
              <a:rPr lang="en-US" b="1" baseline="0" dirty="0" smtClean="0"/>
              <a:t> </a:t>
            </a:r>
            <a:r>
              <a:rPr lang="en-US" baseline="0" dirty="0" smtClean="0"/>
              <a:t>pane, select </a:t>
            </a:r>
            <a:r>
              <a:rPr lang="en-US" b="1" baseline="0" dirty="0" smtClean="0"/>
              <a:t>No line</a:t>
            </a:r>
            <a:r>
              <a:rPr lang="en-US" baseline="0" dirty="0" smtClean="0"/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baseline="0" dirty="0" smtClean="0"/>
              <a:t>Also in the </a:t>
            </a:r>
            <a:r>
              <a:rPr lang="en-US" b="1" baseline="0" dirty="0" smtClean="0"/>
              <a:t>Format Picture </a:t>
            </a:r>
            <a:r>
              <a:rPr lang="en-US" baseline="0" dirty="0" smtClean="0"/>
              <a:t>dialog box, click </a:t>
            </a:r>
            <a:r>
              <a:rPr lang="en-US" b="1" baseline="0" dirty="0" smtClean="0"/>
              <a:t>Picture Corrections </a:t>
            </a:r>
            <a:r>
              <a:rPr lang="en-US" baseline="0" dirty="0" smtClean="0"/>
              <a:t>in the left pane, in the </a:t>
            </a:r>
            <a:r>
              <a:rPr lang="en-US" b="1" baseline="0" dirty="0" smtClean="0"/>
              <a:t>Picture Corrections</a:t>
            </a:r>
            <a:r>
              <a:rPr lang="en-US" baseline="0" dirty="0" smtClean="0"/>
              <a:t> pane, under </a:t>
            </a:r>
            <a:r>
              <a:rPr lang="en-US" b="1" baseline="0" dirty="0" smtClean="0"/>
              <a:t>Brightness and Contrast</a:t>
            </a:r>
            <a:r>
              <a:rPr lang="en-US" baseline="0" dirty="0" smtClean="0"/>
              <a:t>, enter </a:t>
            </a:r>
            <a:r>
              <a:rPr lang="en-US" b="1" baseline="0" dirty="0" smtClean="0"/>
              <a:t>-20%</a:t>
            </a:r>
            <a:r>
              <a:rPr lang="en-US" baseline="0" dirty="0" smtClean="0"/>
              <a:t> in the </a:t>
            </a:r>
            <a:r>
              <a:rPr lang="en-US" b="1" baseline="0" dirty="0" smtClean="0"/>
              <a:t>Brightness</a:t>
            </a:r>
            <a:r>
              <a:rPr lang="en-US" baseline="0" dirty="0" smtClean="0"/>
              <a:t> box and </a:t>
            </a:r>
            <a:r>
              <a:rPr lang="en-US" b="1" baseline="0" dirty="0" smtClean="0"/>
              <a:t>100%</a:t>
            </a:r>
            <a:r>
              <a:rPr lang="en-US" baseline="0" dirty="0" smtClean="0"/>
              <a:t> in the </a:t>
            </a:r>
            <a:r>
              <a:rPr lang="en-US" b="1" baseline="0" dirty="0" smtClean="0"/>
              <a:t>Contrast</a:t>
            </a:r>
            <a:r>
              <a:rPr lang="en-US" baseline="0" dirty="0" smtClean="0"/>
              <a:t> box.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baseline="0" dirty="0" smtClean="0"/>
              <a:t>Also in the </a:t>
            </a:r>
            <a:r>
              <a:rPr lang="en-US" b="1" baseline="0" dirty="0" smtClean="0"/>
              <a:t>Format Picture </a:t>
            </a:r>
            <a:r>
              <a:rPr lang="en-US" baseline="0" dirty="0" smtClean="0"/>
              <a:t>dialog box, click </a:t>
            </a:r>
            <a:r>
              <a:rPr lang="en-US" b="1" baseline="0" dirty="0" smtClean="0"/>
              <a:t>Picture Color </a:t>
            </a:r>
            <a:r>
              <a:rPr lang="en-US" baseline="0" dirty="0" smtClean="0"/>
              <a:t>in the left pane, in the </a:t>
            </a:r>
            <a:r>
              <a:rPr lang="en-US" b="1" baseline="0" dirty="0" smtClean="0"/>
              <a:t>Picture Color</a:t>
            </a:r>
            <a:r>
              <a:rPr lang="en-US" baseline="0" dirty="0" smtClean="0"/>
              <a:t> pane, under </a:t>
            </a:r>
            <a:r>
              <a:rPr lang="en-US" b="1" baseline="0" dirty="0" smtClean="0"/>
              <a:t>Recolor</a:t>
            </a:r>
            <a:r>
              <a:rPr lang="en-US" baseline="0" dirty="0" smtClean="0"/>
              <a:t>, click the button next to </a:t>
            </a:r>
            <a:r>
              <a:rPr lang="en-US" b="1" baseline="0" dirty="0" smtClean="0"/>
              <a:t>Presets</a:t>
            </a:r>
            <a:r>
              <a:rPr lang="en-US" baseline="0" dirty="0" smtClean="0"/>
              <a:t>, and then click </a:t>
            </a:r>
            <a:r>
              <a:rPr lang="en-US" b="1" baseline="0" dirty="0" err="1" smtClean="0"/>
              <a:t>Grayscale</a:t>
            </a:r>
            <a:r>
              <a:rPr lang="en-US" baseline="0" dirty="0" smtClean="0"/>
              <a:t> (first row).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baseline="0" dirty="0" smtClean="0"/>
              <a:t>Also in the </a:t>
            </a:r>
            <a:r>
              <a:rPr lang="en-US" b="1" baseline="0" dirty="0" smtClean="0"/>
              <a:t>Format Picture </a:t>
            </a:r>
            <a:r>
              <a:rPr lang="en-US" baseline="0" dirty="0" smtClean="0"/>
              <a:t>dialog box, click </a:t>
            </a:r>
            <a:r>
              <a:rPr lang="en-US" b="1" baseline="0" dirty="0" smtClean="0"/>
              <a:t>Artistic Effects </a:t>
            </a:r>
            <a:r>
              <a:rPr lang="en-US" baseline="0" dirty="0" smtClean="0"/>
              <a:t>in the left pane, in the </a:t>
            </a:r>
            <a:r>
              <a:rPr lang="en-US" b="1" baseline="0" dirty="0" smtClean="0"/>
              <a:t>Artistic Effects </a:t>
            </a:r>
            <a:r>
              <a:rPr lang="en-US" baseline="0" dirty="0" smtClean="0"/>
              <a:t>pane, click the button next to </a:t>
            </a:r>
            <a:r>
              <a:rPr lang="en-US" b="1" baseline="0" dirty="0" smtClean="0"/>
              <a:t>Artistic Effect</a:t>
            </a:r>
            <a:r>
              <a:rPr lang="en-US" baseline="0" dirty="0" smtClean="0"/>
              <a:t>, click </a:t>
            </a:r>
            <a:r>
              <a:rPr lang="en-US" b="1" baseline="0" dirty="0" smtClean="0"/>
              <a:t>Photocopy </a:t>
            </a:r>
            <a:r>
              <a:rPr lang="en-US" baseline="0" dirty="0" smtClean="0"/>
              <a:t>(fifth row), and then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aseline="0" dirty="0" smtClean="0"/>
              <a:t>In the </a:t>
            </a:r>
            <a:r>
              <a:rPr lang="en-US" b="1" baseline="0" dirty="0" smtClean="0"/>
              <a:t>Transparency</a:t>
            </a:r>
            <a:r>
              <a:rPr lang="en-US" baseline="0" dirty="0" smtClean="0"/>
              <a:t> box, enter </a:t>
            </a:r>
            <a:r>
              <a:rPr lang="en-US" b="1" baseline="0" dirty="0" smtClean="0"/>
              <a:t>30%</a:t>
            </a:r>
            <a:r>
              <a:rPr lang="en-US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baseline="0" dirty="0" smtClean="0"/>
              <a:t>In the </a:t>
            </a:r>
            <a:r>
              <a:rPr lang="en-US" b="1" baseline="0" dirty="0" smtClean="0"/>
              <a:t>Intensity</a:t>
            </a:r>
            <a:r>
              <a:rPr lang="en-US" baseline="0" dirty="0" smtClean="0"/>
              <a:t> box, enter </a:t>
            </a:r>
            <a:r>
              <a:rPr lang="en-US" b="1" baseline="0" dirty="0" smtClean="0"/>
              <a:t>3</a:t>
            </a:r>
            <a:r>
              <a:rPr lang="en-US" baseline="0" dirty="0" smtClean="0"/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baseline="0" dirty="0" smtClean="0"/>
              <a:t>Also in the </a:t>
            </a:r>
            <a:r>
              <a:rPr lang="en-US" b="1" baseline="0" dirty="0" smtClean="0"/>
              <a:t>Format Picture </a:t>
            </a:r>
            <a:r>
              <a:rPr lang="en-US" baseline="0" dirty="0" smtClean="0"/>
              <a:t>dialog box, click </a:t>
            </a:r>
            <a:r>
              <a:rPr lang="en-US" b="1" baseline="0" dirty="0" smtClean="0"/>
              <a:t>Size</a:t>
            </a:r>
            <a:r>
              <a:rPr lang="en-US" baseline="0" dirty="0" smtClean="0"/>
              <a:t> in the left pane, in the </a:t>
            </a:r>
            <a:r>
              <a:rPr lang="en-US" b="1" baseline="0" dirty="0" smtClean="0"/>
              <a:t>Size</a:t>
            </a:r>
            <a:r>
              <a:rPr lang="en-US" baseline="0" dirty="0" smtClean="0"/>
              <a:t> pane, under </a:t>
            </a:r>
            <a:r>
              <a:rPr lang="en-US" b="1" baseline="0" dirty="0" smtClean="0"/>
              <a:t>Size and rotate</a:t>
            </a:r>
            <a:r>
              <a:rPr lang="en-US" b="0" baseline="0" dirty="0" smtClean="0"/>
              <a:t>, </a:t>
            </a:r>
            <a:r>
              <a:rPr lang="en-US" baseline="0" dirty="0" smtClean="0"/>
              <a:t>enter </a:t>
            </a:r>
            <a:r>
              <a:rPr lang="en-US" b="1" baseline="0" dirty="0" smtClean="0"/>
              <a:t>7.5” </a:t>
            </a:r>
            <a:r>
              <a:rPr lang="en-US" baseline="0" dirty="0" smtClean="0"/>
              <a:t>in the </a:t>
            </a:r>
            <a:r>
              <a:rPr lang="en-US" b="1" baseline="0" dirty="0" smtClean="0"/>
              <a:t>Height</a:t>
            </a:r>
            <a:r>
              <a:rPr lang="en-US" baseline="0" dirty="0" smtClean="0"/>
              <a:t> box and </a:t>
            </a:r>
            <a:r>
              <a:rPr lang="en-US" b="1" baseline="0" dirty="0" smtClean="0"/>
              <a:t>10” </a:t>
            </a:r>
            <a:r>
              <a:rPr lang="en-US" baseline="0" dirty="0" smtClean="0"/>
              <a:t>in the </a:t>
            </a:r>
            <a:r>
              <a:rPr lang="en-US" b="1" baseline="0" dirty="0" smtClean="0"/>
              <a:t>Width</a:t>
            </a:r>
            <a:r>
              <a:rPr lang="en-US" baseline="0" dirty="0" smtClean="0"/>
              <a:t> box.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Drawing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Arrange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point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Align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Align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Slide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Align Middle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Align Center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dirty="0" smtClean="0"/>
              <a:t>To reproduce the fourth background layer</a:t>
            </a:r>
            <a:r>
              <a:rPr lang="en-US" baseline="0" dirty="0" smtClean="0"/>
              <a:t> on this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On the </a:t>
            </a:r>
            <a:r>
              <a:rPr lang="en-US" b="1" baseline="0" dirty="0" smtClean="0"/>
              <a:t>Home</a:t>
            </a:r>
            <a:r>
              <a:rPr lang="en-US" baseline="0" dirty="0" smtClean="0"/>
              <a:t> tab, in the </a:t>
            </a:r>
            <a:r>
              <a:rPr lang="en-US" b="1" baseline="0" dirty="0" smtClean="0"/>
              <a:t>Drawing</a:t>
            </a:r>
            <a:r>
              <a:rPr lang="en-US" baseline="0" dirty="0" smtClean="0"/>
              <a:t> group, click </a:t>
            </a:r>
            <a:r>
              <a:rPr lang="en-US" b="1" baseline="0" dirty="0" smtClean="0"/>
              <a:t>Shapes</a:t>
            </a:r>
            <a:r>
              <a:rPr lang="en-US" baseline="0" dirty="0" smtClean="0"/>
              <a:t>, and then under </a:t>
            </a:r>
            <a:r>
              <a:rPr lang="en-US" b="1" baseline="0" dirty="0" smtClean="0"/>
              <a:t>Rectangles</a:t>
            </a:r>
            <a:r>
              <a:rPr lang="en-US" baseline="0" dirty="0" smtClean="0"/>
              <a:t>, click </a:t>
            </a:r>
            <a:r>
              <a:rPr lang="en-US" b="1" baseline="0" dirty="0" smtClean="0"/>
              <a:t>Rectangle</a:t>
            </a:r>
            <a:r>
              <a:rPr lang="en-US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On the slide, drag to draw a rectangle.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Select the rectangle. Under </a:t>
            </a:r>
            <a:r>
              <a:rPr lang="en-US" b="1" baseline="0" dirty="0" smtClean="0"/>
              <a:t>Drawing Tools</a:t>
            </a:r>
            <a:r>
              <a:rPr lang="en-US" baseline="0" dirty="0" smtClean="0"/>
              <a:t>, on the </a:t>
            </a:r>
            <a:r>
              <a:rPr lang="en-US" b="1" baseline="0" dirty="0" smtClean="0"/>
              <a:t>Format</a:t>
            </a:r>
            <a:r>
              <a:rPr lang="en-US" baseline="0" dirty="0" smtClean="0"/>
              <a:t> tab, in the </a:t>
            </a:r>
            <a:r>
              <a:rPr lang="en-US" b="1" baseline="0" dirty="0" smtClean="0"/>
              <a:t>Shape Styles </a:t>
            </a:r>
            <a:r>
              <a:rPr lang="en-US" baseline="0" dirty="0" smtClean="0"/>
              <a:t>group, click </a:t>
            </a:r>
            <a:r>
              <a:rPr lang="en-US" b="1" baseline="0" dirty="0" smtClean="0"/>
              <a:t>Shape Fill</a:t>
            </a:r>
            <a:r>
              <a:rPr lang="en-US" baseline="0" dirty="0" smtClean="0"/>
              <a:t>, point to </a:t>
            </a:r>
            <a:r>
              <a:rPr lang="en-US" b="1" baseline="0" dirty="0" smtClean="0"/>
              <a:t>Gradients</a:t>
            </a:r>
            <a:r>
              <a:rPr lang="en-US" baseline="0" dirty="0" smtClean="0"/>
              <a:t>, and then click </a:t>
            </a:r>
            <a:r>
              <a:rPr lang="en-US" b="1" baseline="0" dirty="0" smtClean="0"/>
              <a:t>More Gradients</a:t>
            </a:r>
            <a:r>
              <a:rPr lang="en-US" baseline="0" dirty="0" smtClean="0"/>
              <a:t>. In the </a:t>
            </a:r>
            <a:r>
              <a:rPr lang="en-US" b="1" baseline="0" dirty="0" smtClean="0"/>
              <a:t>Format</a:t>
            </a:r>
            <a:r>
              <a:rPr lang="en-US" baseline="0" dirty="0" smtClean="0"/>
              <a:t> </a:t>
            </a:r>
            <a:r>
              <a:rPr lang="en-US" b="1" baseline="0" dirty="0" smtClean="0"/>
              <a:t>Shape</a:t>
            </a:r>
            <a:r>
              <a:rPr lang="en-US" baseline="0" dirty="0" smtClean="0"/>
              <a:t> dialog box, click </a:t>
            </a:r>
            <a:r>
              <a:rPr lang="en-US" b="1" baseline="0" dirty="0" smtClean="0"/>
              <a:t>Fill</a:t>
            </a:r>
            <a:r>
              <a:rPr lang="en-US" baseline="0" dirty="0" smtClean="0"/>
              <a:t> in the left pane, in the </a:t>
            </a:r>
            <a:r>
              <a:rPr lang="en-US" b="1" baseline="0" dirty="0" smtClean="0"/>
              <a:t>Fill</a:t>
            </a:r>
            <a:r>
              <a:rPr lang="en-US" baseline="0" dirty="0" smtClean="0"/>
              <a:t> pane, click </a:t>
            </a:r>
            <a:r>
              <a:rPr lang="en-US" b="1" baseline="0" dirty="0" smtClean="0"/>
              <a:t>Gradient fill</a:t>
            </a:r>
            <a:r>
              <a:rPr lang="en-US" baseline="0" dirty="0" smtClean="0"/>
              <a:t>, and then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aseline="0" dirty="0" smtClean="0"/>
              <a:t>In the </a:t>
            </a:r>
            <a:r>
              <a:rPr lang="en-US" b="1" baseline="0" dirty="0" smtClean="0"/>
              <a:t>Type</a:t>
            </a:r>
            <a:r>
              <a:rPr lang="en-US" baseline="0" dirty="0" smtClean="0"/>
              <a:t> list, select </a:t>
            </a:r>
            <a:r>
              <a:rPr lang="en-US" b="1" baseline="0" dirty="0" smtClean="0"/>
              <a:t>Radial</a:t>
            </a:r>
            <a:r>
              <a:rPr lang="en-US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aseline="0" dirty="0" smtClean="0"/>
              <a:t>In the </a:t>
            </a:r>
            <a:r>
              <a:rPr lang="en-US" b="1" baseline="0" dirty="0" smtClean="0"/>
              <a:t>Direction</a:t>
            </a:r>
            <a:r>
              <a:rPr lang="en-US" b="0" baseline="0" dirty="0" smtClean="0"/>
              <a:t> list, select </a:t>
            </a:r>
            <a:r>
              <a:rPr lang="en-US" b="1" baseline="0" dirty="0" smtClean="0"/>
              <a:t>From</a:t>
            </a:r>
            <a:r>
              <a:rPr lang="en-US" b="0" baseline="0" dirty="0" smtClean="0"/>
              <a:t> </a:t>
            </a:r>
            <a:r>
              <a:rPr lang="en-US" b="1" baseline="0" dirty="0" smtClean="0"/>
              <a:t>Center</a:t>
            </a:r>
            <a:r>
              <a:rPr lang="en-US" b="0" baseline="0" dirty="0" smtClean="0"/>
              <a:t>.</a:t>
            </a:r>
            <a:endParaRPr lang="en-US" baseline="0" dirty="0" smtClean="0"/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</a:t>
            </a:r>
            <a:r>
              <a:rPr lang="en-US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 stop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</a:t>
            </a:r>
            <a:r>
              <a:rPr lang="en-US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 stop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until two stops appear in the slider.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customize the gradient stops as follows: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first stop in the slider, and then do the following: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Theme Colors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Black, Text 1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(first row)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Transparency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last stop in the slider, and then do the following: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 Colors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box, 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Custom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enter values for Red: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36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Green: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25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Blue: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Transparency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dirty="0" smtClean="0"/>
              <a:t>Also 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box, click </a:t>
            </a:r>
            <a:r>
              <a:rPr lang="en-US" b="1" dirty="0" smtClean="0"/>
              <a:t>Line Color </a:t>
            </a:r>
            <a:r>
              <a:rPr lang="en-US" dirty="0" smtClean="0"/>
              <a:t>in the left pane, in the </a:t>
            </a:r>
            <a:r>
              <a:rPr lang="en-US" b="1" dirty="0" smtClean="0"/>
              <a:t>Line Color</a:t>
            </a:r>
            <a:r>
              <a:rPr lang="en-US" b="1" baseline="0" dirty="0" smtClean="0"/>
              <a:t> </a:t>
            </a:r>
            <a:r>
              <a:rPr lang="en-US" baseline="0" dirty="0" smtClean="0"/>
              <a:t>pane, select </a:t>
            </a:r>
            <a:r>
              <a:rPr lang="en-US" b="1" baseline="0" dirty="0" smtClean="0"/>
              <a:t>No line</a:t>
            </a:r>
            <a:r>
              <a:rPr lang="en-US" baseline="0" dirty="0" smtClean="0"/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baseline="0" dirty="0" smtClean="0"/>
              <a:t>Also in the </a:t>
            </a:r>
            <a:r>
              <a:rPr lang="en-US" b="1" baseline="0" dirty="0" smtClean="0"/>
              <a:t>Format Shape </a:t>
            </a:r>
            <a:r>
              <a:rPr lang="en-US" baseline="0" dirty="0" smtClean="0"/>
              <a:t>dialog box, click </a:t>
            </a:r>
            <a:r>
              <a:rPr lang="en-US" b="1" baseline="0" dirty="0" smtClean="0"/>
              <a:t>Size</a:t>
            </a:r>
            <a:r>
              <a:rPr lang="en-US" baseline="0" dirty="0" smtClean="0"/>
              <a:t> in the left pane, in the </a:t>
            </a:r>
            <a:r>
              <a:rPr lang="en-US" b="1" baseline="0" dirty="0" smtClean="0"/>
              <a:t>Size</a:t>
            </a:r>
            <a:r>
              <a:rPr lang="en-US" baseline="0" dirty="0" smtClean="0"/>
              <a:t> pane, under </a:t>
            </a:r>
            <a:r>
              <a:rPr lang="en-US" b="1" baseline="0" dirty="0" smtClean="0"/>
              <a:t>Size and rotate</a:t>
            </a:r>
            <a:r>
              <a:rPr lang="en-US" b="0" baseline="0" dirty="0" smtClean="0"/>
              <a:t>, </a:t>
            </a:r>
            <a:r>
              <a:rPr lang="en-US" baseline="0" dirty="0" smtClean="0"/>
              <a:t>enter </a:t>
            </a:r>
            <a:r>
              <a:rPr lang="en-US" b="1" baseline="0" dirty="0" smtClean="0"/>
              <a:t>7.5” </a:t>
            </a:r>
            <a:r>
              <a:rPr lang="en-US" baseline="0" dirty="0" smtClean="0"/>
              <a:t>in the </a:t>
            </a:r>
            <a:r>
              <a:rPr lang="en-US" b="1" baseline="0" dirty="0" smtClean="0"/>
              <a:t>Height</a:t>
            </a:r>
            <a:r>
              <a:rPr lang="en-US" baseline="0" dirty="0" smtClean="0"/>
              <a:t> box and </a:t>
            </a:r>
            <a:r>
              <a:rPr lang="en-US" b="1" baseline="0" dirty="0" smtClean="0"/>
              <a:t>10” </a:t>
            </a:r>
            <a:r>
              <a:rPr lang="en-US" baseline="0" dirty="0" smtClean="0"/>
              <a:t>in the </a:t>
            </a:r>
            <a:r>
              <a:rPr lang="en-US" b="1" baseline="0" dirty="0" smtClean="0"/>
              <a:t>Width</a:t>
            </a:r>
            <a:r>
              <a:rPr lang="en-US" baseline="0" dirty="0" smtClean="0"/>
              <a:t> box.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Drawing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Arrange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point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Align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Align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Slide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Align Middle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Align Center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baseline="0" dirty="0" smtClean="0"/>
          </a:p>
          <a:p>
            <a:pPr marL="0" lvl="0" indent="0">
              <a:buFont typeface="+mj-lt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5DE69-1804-4252-ACC4-3CB2491EFF2B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24264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D5995-E0A3-4C57-A93A-0AEDC7937A61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CBD526-CE57-4E5C-886D-DBE25DA1035C}" type="datetimeFigureOut">
              <a:rPr lang="en-US" smtClean="0"/>
              <a:pPr/>
              <a:t>2/9/2011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C569F7-D2DA-4ACC-87A8-CD7C4B61E0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857224" y="4000504"/>
            <a:ext cx="7772400" cy="903534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marR="9144" algn="l">
              <a:defRPr sz="3600" b="1" cap="none" spc="0" baseline="0">
                <a:ln/>
                <a:solidFill>
                  <a:schemeClr val="tx2">
                    <a:lumMod val="75000"/>
                  </a:schemeClr>
                </a:solidFill>
                <a:effectLst/>
              </a:defRPr>
            </a:lvl1pPr>
            <a:extLst/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857224" y="5143512"/>
            <a:ext cx="7772400" cy="651504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altLang="ja-JP" smtClean="0"/>
              <a:t>Click to edit Master subtitle style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429652" y="3357562"/>
            <a:ext cx="214314" cy="214314"/>
          </a:xfrm>
          <a:prstGeom prst="rect">
            <a:avLst/>
          </a:prstGeom>
          <a:solidFill>
            <a:schemeClr val="bg2">
              <a:lumMod val="60000"/>
              <a:lumOff val="4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Rectangle 17"/>
          <p:cNvSpPr/>
          <p:nvPr/>
        </p:nvSpPr>
        <p:spPr>
          <a:xfrm>
            <a:off x="7286644" y="2786058"/>
            <a:ext cx="214314" cy="21431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Rectangle 18"/>
          <p:cNvSpPr/>
          <p:nvPr/>
        </p:nvSpPr>
        <p:spPr>
          <a:xfrm>
            <a:off x="7286644" y="3357562"/>
            <a:ext cx="214314" cy="214314"/>
          </a:xfrm>
          <a:prstGeom prst="rect">
            <a:avLst/>
          </a:prstGeom>
          <a:solidFill>
            <a:schemeClr val="bg2">
              <a:lumMod val="60000"/>
              <a:lumOff val="4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Rectangle 19"/>
          <p:cNvSpPr/>
          <p:nvPr/>
        </p:nvSpPr>
        <p:spPr>
          <a:xfrm>
            <a:off x="7572396" y="2786058"/>
            <a:ext cx="214314" cy="21431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Rectangle 20"/>
          <p:cNvSpPr/>
          <p:nvPr/>
        </p:nvSpPr>
        <p:spPr>
          <a:xfrm>
            <a:off x="7572396" y="3357562"/>
            <a:ext cx="214314" cy="214314"/>
          </a:xfrm>
          <a:prstGeom prst="rect">
            <a:avLst/>
          </a:prstGeom>
          <a:solidFill>
            <a:schemeClr val="bg2">
              <a:lumMod val="60000"/>
              <a:lumOff val="4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Rectangle 21"/>
          <p:cNvSpPr/>
          <p:nvPr/>
        </p:nvSpPr>
        <p:spPr>
          <a:xfrm>
            <a:off x="7858148" y="2786058"/>
            <a:ext cx="214314" cy="21431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Rectangle 22"/>
          <p:cNvSpPr/>
          <p:nvPr/>
        </p:nvSpPr>
        <p:spPr>
          <a:xfrm>
            <a:off x="7858148" y="3357562"/>
            <a:ext cx="214314" cy="214314"/>
          </a:xfrm>
          <a:prstGeom prst="rect">
            <a:avLst/>
          </a:prstGeom>
          <a:solidFill>
            <a:schemeClr val="bg2">
              <a:lumMod val="60000"/>
              <a:lumOff val="4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Rectangle 23"/>
          <p:cNvSpPr/>
          <p:nvPr/>
        </p:nvSpPr>
        <p:spPr>
          <a:xfrm>
            <a:off x="8429652" y="2786058"/>
            <a:ext cx="214314" cy="21431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Rectangle 24"/>
          <p:cNvSpPr/>
          <p:nvPr/>
        </p:nvSpPr>
        <p:spPr>
          <a:xfrm>
            <a:off x="8143900" y="3357562"/>
            <a:ext cx="214314" cy="214314"/>
          </a:xfrm>
          <a:prstGeom prst="rect">
            <a:avLst/>
          </a:prstGeom>
          <a:solidFill>
            <a:schemeClr val="bg2">
              <a:lumMod val="60000"/>
              <a:lumOff val="4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Rectangle 25"/>
          <p:cNvSpPr/>
          <p:nvPr/>
        </p:nvSpPr>
        <p:spPr>
          <a:xfrm>
            <a:off x="8143900" y="2786058"/>
            <a:ext cx="214314" cy="21431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Rectangle 26"/>
          <p:cNvSpPr/>
          <p:nvPr/>
        </p:nvSpPr>
        <p:spPr>
          <a:xfrm>
            <a:off x="7572396" y="3071810"/>
            <a:ext cx="214314" cy="214314"/>
          </a:xfrm>
          <a:prstGeom prst="rect">
            <a:avLst/>
          </a:prstGeom>
          <a:solidFill>
            <a:schemeClr val="bg2">
              <a:lumMod val="7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Rectangle 29"/>
          <p:cNvSpPr/>
          <p:nvPr/>
        </p:nvSpPr>
        <p:spPr>
          <a:xfrm>
            <a:off x="7858148" y="3071810"/>
            <a:ext cx="214314" cy="214314"/>
          </a:xfrm>
          <a:prstGeom prst="rect">
            <a:avLst/>
          </a:prstGeom>
          <a:solidFill>
            <a:schemeClr val="bg2">
              <a:lumMod val="7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Rectangle 30"/>
          <p:cNvSpPr/>
          <p:nvPr/>
        </p:nvSpPr>
        <p:spPr>
          <a:xfrm>
            <a:off x="8429652" y="3071810"/>
            <a:ext cx="214314" cy="214314"/>
          </a:xfrm>
          <a:prstGeom prst="rect">
            <a:avLst/>
          </a:prstGeom>
          <a:solidFill>
            <a:schemeClr val="bg2">
              <a:lumMod val="7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Rectangle 32"/>
          <p:cNvSpPr/>
          <p:nvPr/>
        </p:nvSpPr>
        <p:spPr>
          <a:xfrm>
            <a:off x="8143900" y="3071810"/>
            <a:ext cx="214314" cy="214314"/>
          </a:xfrm>
          <a:prstGeom prst="rect">
            <a:avLst/>
          </a:prstGeom>
          <a:solidFill>
            <a:schemeClr val="bg2">
              <a:lumMod val="7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Rectangle 36"/>
          <p:cNvSpPr/>
          <p:nvPr/>
        </p:nvSpPr>
        <p:spPr>
          <a:xfrm>
            <a:off x="7286644" y="3071810"/>
            <a:ext cx="214314" cy="214314"/>
          </a:xfrm>
          <a:prstGeom prst="rect">
            <a:avLst/>
          </a:prstGeom>
          <a:solidFill>
            <a:schemeClr val="bg2">
              <a:lumMod val="7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CBD526-CE57-4E5C-886D-DBE25DA1035C}" type="datetimeFigureOut">
              <a:rPr lang="en-US" smtClean="0"/>
              <a:pPr/>
              <a:t>2/9/2011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C569F7-D2DA-4ACC-87A8-CD7C4B61E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CBD526-CE57-4E5C-886D-DBE25DA1035C}" type="datetimeFigureOut">
              <a:rPr lang="en-US" smtClean="0"/>
              <a:pPr/>
              <a:t>2/9/2011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C569F7-D2DA-4ACC-87A8-CD7C4B61E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CBD526-CE57-4E5C-886D-DBE25DA1035C}" type="datetimeFigureOut">
              <a:rPr lang="en-US" smtClean="0"/>
              <a:pPr/>
              <a:t>2/9/2011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C569F7-D2DA-4ACC-87A8-CD7C4B61E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4214818"/>
            <a:ext cx="5718048" cy="977486"/>
          </a:xfrm>
        </p:spPr>
        <p:txBody>
          <a:bodyPr lIns="82296" tIns="45720" bIns="0" anchor="t"/>
          <a:lstStyle>
            <a:lvl1pPr marL="374904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CBD526-CE57-4E5C-886D-DBE25DA1035C}" type="datetimeFigureOut">
              <a:rPr lang="en-US" smtClean="0"/>
              <a:pPr/>
              <a:t>2/9/2011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C569F7-D2DA-4ACC-87A8-CD7C4B61E0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366404"/>
            <a:ext cx="8156448" cy="777240"/>
          </a:xfrm>
        </p:spPr>
        <p:txBody>
          <a:bodyPr tIns="64008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l">
              <a:buNone/>
              <a:defRPr sz="3800" b="1" cap="none" spc="0" baseline="0">
                <a:ln/>
                <a:solidFill>
                  <a:schemeClr val="tx2">
                    <a:lumMod val="75000"/>
                  </a:schemeClr>
                </a:solidFill>
                <a:effectLst/>
              </a:defRPr>
            </a:lvl1pPr>
            <a:extLst/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714348" y="5277543"/>
            <a:ext cx="7500990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CBD526-CE57-4E5C-886D-DBE25DA1035C}" type="datetimeFigureOut">
              <a:rPr lang="en-US" smtClean="0"/>
              <a:pPr/>
              <a:t>2/9/2011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C569F7-D2DA-4ACC-87A8-CD7C4B61E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CBD526-CE57-4E5C-886D-DBE25DA1035C}" type="datetimeFigureOut">
              <a:rPr lang="en-US" smtClean="0"/>
              <a:pPr/>
              <a:t>2/9/2011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C569F7-D2DA-4ACC-87A8-CD7C4B61E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CBD526-CE57-4E5C-886D-DBE25DA1035C}" type="datetimeFigureOut">
              <a:rPr lang="en-US" smtClean="0"/>
              <a:pPr/>
              <a:t>2/9/2011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C569F7-D2DA-4ACC-87A8-CD7C4B61E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CBD526-CE57-4E5C-886D-DBE25DA1035C}" type="datetimeFigureOut">
              <a:rPr lang="en-US" smtClean="0"/>
              <a:pPr/>
              <a:t>2/9/2011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C569F7-D2DA-4ACC-87A8-CD7C4B61E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2528878" cy="1162050"/>
          </a:xfrm>
        </p:spPr>
        <p:txBody>
          <a:bodyPr anchor="ctr"/>
          <a:lstStyle>
            <a:lvl1pPr algn="l">
              <a:buNone/>
              <a:defRPr sz="2000" b="0"/>
            </a:lvl1pPr>
            <a:extLst/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28878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285728"/>
            <a:ext cx="5486400" cy="572137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CBD526-CE57-4E5C-886D-DBE25DA1035C}" type="datetimeFigureOut">
              <a:rPr lang="en-US" smtClean="0"/>
              <a:pPr/>
              <a:t>2/9/2011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C569F7-D2DA-4ACC-87A8-CD7C4B61E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914400" y="4941829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357166"/>
            <a:ext cx="6858048" cy="4286280"/>
          </a:xfrm>
          <a:noFill/>
          <a:ln w="12700">
            <a:noFill/>
          </a:ln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lang="en-US" altLang="ja-JP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white">
          <a:xfrm>
            <a:off x="914400" y="5643578"/>
            <a:ext cx="6858000" cy="428628"/>
          </a:xfrm>
        </p:spPr>
        <p:txBody>
          <a:bodyPr>
            <a:normAutofit/>
          </a:bodyPr>
          <a:lstStyle>
            <a:lvl1pPr marL="27432" indent="0">
              <a:spcBef>
                <a:spcPts val="0"/>
              </a:spcBef>
              <a:buNone/>
              <a:defRPr sz="11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BD526-CE57-4E5C-886D-DBE25DA1035C}" type="datetimeFigureOut">
              <a:rPr lang="en-US" smtClean="0"/>
              <a:pPr/>
              <a:t>2/9/2011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C569F7-D2DA-4ACC-87A8-CD7C4B61E0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-1"/>
            <a:ext cx="214282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extLst/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571612"/>
            <a:ext cx="7772400" cy="4783948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21461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>
              <a:defRPr sz="1100">
                <a:solidFill>
                  <a:schemeClr val="tx2"/>
                </a:solidFill>
              </a:defRPr>
            </a:lvl1pPr>
            <a:extLst/>
          </a:lstStyle>
          <a:p>
            <a:fld id="{69CBD526-CE57-4E5C-886D-DBE25DA1035C}" type="datetimeFigureOut">
              <a:rPr lang="en-US" smtClean="0"/>
              <a:pPr/>
              <a:t>2/9/2011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21461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21461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>
              <a:defRPr sz="1200">
                <a:solidFill>
                  <a:schemeClr val="tx2"/>
                </a:solidFill>
              </a:defRPr>
            </a:lvl1pPr>
            <a:extLst/>
          </a:lstStyle>
          <a:p>
            <a:fld id="{7EC569F7-D2DA-4ACC-87A8-CD7C4B61E06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 rot="5400000">
            <a:off x="-3293075" y="3429000"/>
            <a:ext cx="6858000" cy="1588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-3243408" y="3428230"/>
            <a:ext cx="6858000" cy="1588"/>
          </a:xfrm>
          <a:prstGeom prst="line">
            <a:avLst/>
          </a:prstGeom>
          <a:ln w="12700">
            <a:solidFill>
              <a:schemeClr val="bg2">
                <a:lumMod val="75000"/>
                <a:alpha val="5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-3185349" y="3428230"/>
            <a:ext cx="6858000" cy="1588"/>
          </a:xfrm>
          <a:prstGeom prst="line">
            <a:avLst/>
          </a:prstGeom>
          <a:ln w="3175">
            <a:solidFill>
              <a:schemeClr val="tx1">
                <a:alpha val="5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5699724" y="3428182"/>
            <a:ext cx="6858000" cy="1588"/>
          </a:xfrm>
          <a:prstGeom prst="line">
            <a:avLst/>
          </a:prstGeom>
          <a:ln w="28575">
            <a:solidFill>
              <a:schemeClr val="tx1">
                <a:alpha val="5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</p:sldLayoutIdLst>
  <p:txStyles>
    <p:titleStyle>
      <a:lvl1pPr algn="l" rtl="0" eaLnBrk="1" latinLnBrk="0" hangingPunct="1">
        <a:spcBef>
          <a:spcPct val="0"/>
        </a:spcBef>
        <a:buNone/>
        <a:defRPr kumimoji="1" sz="4000" b="1" kern="1200" cap="none" spc="0" baseline="0">
          <a:ln/>
          <a:gradFill>
            <a:gsLst>
              <a:gs pos="0">
                <a:schemeClr val="tx2">
                  <a:lumMod val="90000"/>
                </a:schemeClr>
              </a:gs>
              <a:gs pos="50000">
                <a:schemeClr val="tx2">
                  <a:lumMod val="50000"/>
                </a:schemeClr>
              </a:gs>
              <a:gs pos="100000">
                <a:schemeClr val="tx2">
                  <a:lumMod val="25000"/>
                </a:schemeClr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accent2">
            <a:lumMod val="75000"/>
          </a:schemeClr>
        </a:buClr>
        <a:buSzPct val="85000"/>
        <a:buFont typeface="Wingdings 2" pitchFamily="18" charset="2"/>
        <a:buChar char="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>
            <a:lumMod val="60000"/>
            <a:lumOff val="40000"/>
          </a:schemeClr>
        </a:buClr>
        <a:buSzPct val="80000"/>
        <a:buFont typeface="Wingdings" pitchFamily="2" charset="2"/>
        <a:buChar char="l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>
            <a:lumMod val="40000"/>
            <a:lumOff val="60000"/>
          </a:schemeClr>
        </a:buClr>
        <a:buSzPct val="65000"/>
        <a:buFont typeface="Wingdings 2" pitchFamily="18" charset="2"/>
        <a:buChar char="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2">
            <a:lumMod val="20000"/>
            <a:lumOff val="80000"/>
          </a:schemeClr>
        </a:buClr>
        <a:buSzPct val="100000"/>
        <a:buFont typeface="Arial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2">
            <a:lumMod val="75000"/>
          </a:schemeClr>
        </a:buClr>
        <a:buSzPct val="50000"/>
        <a:buFont typeface="Wingdings" pitchFamily="2" charset="2"/>
        <a:buChar char="n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3.jpeg"/><Relationship Id="rId4" Type="http://schemas.microsoft.com/office/2007/relationships/hdphoto" Target="../media/hdphoto1.wdp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tr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95400" y="0"/>
            <a:ext cx="57912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all" spc="0" dirty="0" smtClean="0">
                <a:ln w="0"/>
                <a:solidFill>
                  <a:schemeClr val="bg2"/>
                </a:solidFill>
                <a:effectLst>
                  <a:reflection blurRad="12700" stA="50000" endPos="50000" dist="5000" dir="5400000" sy="-100000" rotWithShape="0"/>
                </a:effectLst>
              </a:rPr>
              <a:t>COMPUTED RADIOGRAPHY</a:t>
            </a:r>
            <a:endParaRPr lang="en-IN" sz="6000" b="1" cap="all" spc="0" dirty="0">
              <a:ln w="0"/>
              <a:solidFill>
                <a:schemeClr val="bg2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597456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12 cassettes </a:t>
            </a:r>
            <a:r>
              <a:rPr lang="en-US" b="1" dirty="0" smtClean="0"/>
              <a:t>can be read at a time.</a:t>
            </a:r>
          </a:p>
          <a:p>
            <a:pPr>
              <a:buNone/>
            </a:pPr>
            <a:endParaRPr lang="en-US" b="1" dirty="0" smtClean="0"/>
          </a:p>
          <a:p>
            <a:r>
              <a:rPr lang="en-US" b="1" dirty="0" smtClean="0"/>
              <a:t>Cassettes / plates available in different sizes:</a:t>
            </a:r>
          </a:p>
          <a:p>
            <a:pPr>
              <a:buNone/>
            </a:pPr>
            <a:r>
              <a:rPr lang="en-US" b="1" dirty="0" smtClean="0"/>
              <a:t>Size is written on cassette-</a:t>
            </a:r>
          </a:p>
          <a:p>
            <a:pPr>
              <a:buNone/>
            </a:pPr>
            <a:endParaRPr lang="en-US" b="1" dirty="0" smtClean="0"/>
          </a:p>
          <a:p>
            <a:pPr marL="582930" indent="-514350">
              <a:buNone/>
            </a:pPr>
            <a:r>
              <a:rPr lang="en-US" b="1" dirty="0" smtClean="0"/>
              <a:t>-   43 x 35 cm </a:t>
            </a:r>
          </a:p>
          <a:p>
            <a:pPr>
              <a:buNone/>
            </a:pPr>
            <a:r>
              <a:rPr lang="en-US" b="1" dirty="0" smtClean="0"/>
              <a:t>-   35 x 35 cm</a:t>
            </a:r>
          </a:p>
          <a:p>
            <a:pPr>
              <a:buNone/>
            </a:pPr>
            <a:r>
              <a:rPr lang="en-US" b="1" dirty="0" smtClean="0"/>
              <a:t>-   10 x 12 inches</a:t>
            </a:r>
          </a:p>
          <a:p>
            <a:pPr>
              <a:buNone/>
            </a:pPr>
            <a:r>
              <a:rPr lang="en-US" b="1" dirty="0" smtClean="0"/>
              <a:t>-   8 x 10 inches</a:t>
            </a:r>
            <a:endParaRPr lang="en-IN" b="1" dirty="0"/>
          </a:p>
        </p:txBody>
      </p:sp>
      <p:sp>
        <p:nvSpPr>
          <p:cNvPr id="3" name="Rectangle 2"/>
          <p:cNvSpPr/>
          <p:nvPr/>
        </p:nvSpPr>
        <p:spPr>
          <a:xfrm>
            <a:off x="3048000" y="152400"/>
            <a:ext cx="288091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CASSETTES</a:t>
            </a:r>
            <a:endParaRPr lang="en-US" sz="4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3962400" cy="68580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/>
              <a:t>Single cassette : </a:t>
            </a:r>
            <a:r>
              <a:rPr lang="en-US" b="1" dirty="0" smtClean="0">
                <a:solidFill>
                  <a:srgbClr val="FFFF00"/>
                </a:solidFill>
              </a:rPr>
              <a:t>30,000</a:t>
            </a:r>
            <a:r>
              <a:rPr lang="en-US" b="1" dirty="0" smtClean="0"/>
              <a:t> X-rays in lifetime.</a:t>
            </a:r>
          </a:p>
          <a:p>
            <a:pPr>
              <a:buNone/>
            </a:pPr>
            <a:endParaRPr lang="en-US" b="1" dirty="0" smtClean="0"/>
          </a:p>
          <a:p>
            <a:r>
              <a:rPr lang="en-US" b="1" dirty="0" smtClean="0">
                <a:solidFill>
                  <a:srgbClr val="FFFF00"/>
                </a:solidFill>
              </a:rPr>
              <a:t>Latent image </a:t>
            </a:r>
            <a:r>
              <a:rPr lang="en-US" b="1" dirty="0" smtClean="0"/>
              <a:t>is saved in the screen.</a:t>
            </a:r>
          </a:p>
          <a:p>
            <a:endParaRPr lang="en-US" b="1" dirty="0" smtClean="0"/>
          </a:p>
          <a:p>
            <a:r>
              <a:rPr lang="en-US" b="1" dirty="0" smtClean="0">
                <a:solidFill>
                  <a:srgbClr val="FFFF00"/>
                </a:solidFill>
              </a:rPr>
              <a:t>Lead</a:t>
            </a:r>
            <a:r>
              <a:rPr lang="en-US" b="1" dirty="0" smtClean="0"/>
              <a:t>- on backside of screen- prevents scattering of X-rays.</a:t>
            </a:r>
          </a:p>
        </p:txBody>
      </p:sp>
      <p:pic>
        <p:nvPicPr>
          <p:cNvPr id="4" name="Picture 3" descr="plate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152400"/>
            <a:ext cx="5105400" cy="6705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0"/>
            <a:ext cx="8229600" cy="6050760"/>
          </a:xfrm>
        </p:spPr>
        <p:txBody>
          <a:bodyPr/>
          <a:lstStyle/>
          <a:p>
            <a:endParaRPr lang="en-US" b="1" dirty="0" smtClean="0"/>
          </a:p>
          <a:p>
            <a:r>
              <a:rPr lang="en-US" b="1" dirty="0" smtClean="0"/>
              <a:t>Cost of large cassette – </a:t>
            </a:r>
            <a:r>
              <a:rPr lang="en-US" b="1" dirty="0" smtClean="0">
                <a:solidFill>
                  <a:srgbClr val="92D050"/>
                </a:solidFill>
              </a:rPr>
              <a:t>around 41,000.</a:t>
            </a:r>
          </a:p>
          <a:p>
            <a:endParaRPr lang="en-US" b="1" dirty="0" smtClean="0"/>
          </a:p>
          <a:p>
            <a:r>
              <a:rPr lang="en-US" b="1" dirty="0" smtClean="0"/>
              <a:t>Plate – ideally cleaned after every 15 days</a:t>
            </a:r>
          </a:p>
          <a:p>
            <a:pPr>
              <a:buNone/>
            </a:pPr>
            <a:endParaRPr lang="en-US" b="1" dirty="0" smtClean="0"/>
          </a:p>
          <a:p>
            <a:pPr>
              <a:buFontTx/>
              <a:buChar char="-"/>
            </a:pPr>
            <a:r>
              <a:rPr lang="en-US" b="1" dirty="0" smtClean="0"/>
              <a:t>With solution containing ethanol</a:t>
            </a:r>
          </a:p>
          <a:p>
            <a:pPr>
              <a:buFontTx/>
              <a:buChar char="-"/>
            </a:pPr>
            <a:r>
              <a:rPr lang="en-US" b="1" dirty="0" smtClean="0"/>
              <a:t>With cellulose cloth</a:t>
            </a:r>
          </a:p>
          <a:p>
            <a:pPr>
              <a:buFontTx/>
              <a:buChar char="-"/>
            </a:pPr>
            <a:r>
              <a:rPr lang="en-US" b="1" dirty="0" smtClean="0"/>
              <a:t>Should be prevented from scratches for better life. </a:t>
            </a:r>
          </a:p>
          <a:p>
            <a:pPr>
              <a:buNone/>
            </a:pPr>
            <a:r>
              <a:rPr lang="en-US" b="1" dirty="0" smtClean="0"/>
              <a:t>   </a:t>
            </a: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 vs conventn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00200"/>
            <a:ext cx="3581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b="1" dirty="0" smtClean="0"/>
              <a:t>In  CR,  the radiographic exposure  is  made using  </a:t>
            </a:r>
            <a:r>
              <a:rPr lang="en-US" sz="3600" b="1" dirty="0" smtClean="0">
                <a:solidFill>
                  <a:srgbClr val="92D050"/>
                </a:solidFill>
              </a:rPr>
              <a:t>conventional  x ray  equipment</a:t>
            </a:r>
            <a:r>
              <a:rPr lang="en-US" sz="3600" b="1" dirty="0" smtClean="0"/>
              <a:t>.</a:t>
            </a:r>
          </a:p>
          <a:p>
            <a:endParaRPr lang="en-US" sz="3200" b="1" dirty="0"/>
          </a:p>
          <a:p>
            <a:r>
              <a:rPr lang="en-US" sz="3200" b="1" dirty="0" smtClean="0"/>
              <a:t> </a:t>
            </a:r>
            <a:endParaRPr lang="en-US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914400" y="0"/>
            <a:ext cx="71016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u="sng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STEPS OF CR IMAGING</a:t>
            </a:r>
            <a:endParaRPr lang="en-IN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" name="Picture 3" descr="Photo-03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2800" y="838200"/>
            <a:ext cx="5791200" cy="601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304800" y="0"/>
          <a:ext cx="8610600" cy="655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457200" y="304800"/>
          <a:ext cx="8382000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304800" y="304800"/>
          <a:ext cx="8305800" cy="678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0" y="228600"/>
          <a:ext cx="8915400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04800"/>
            <a:ext cx="8991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92D050"/>
                </a:solidFill>
              </a:rPr>
              <a:t>The two lights are of different  wavelength  is critical for 			      image retrieval.</a:t>
            </a:r>
          </a:p>
          <a:p>
            <a:pPr>
              <a:buFont typeface="Arial" pitchFamily="34" charset="0"/>
              <a:buChar char="•"/>
            </a:pPr>
            <a:endParaRPr lang="en-US" sz="2800" b="1" dirty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rgbClr val="FFFF00"/>
                </a:solidFill>
              </a:rPr>
              <a:t>Filter</a:t>
            </a:r>
            <a:r>
              <a:rPr lang="en-US" sz="2800" b="1" dirty="0" smtClean="0"/>
              <a:t>  is used which absorbs the red light and </a:t>
            </a:r>
            <a:r>
              <a:rPr lang="en-US" sz="2800" b="1" dirty="0" smtClean="0">
                <a:solidFill>
                  <a:srgbClr val="FFFF00"/>
                </a:solidFill>
              </a:rPr>
              <a:t>allows the     		green light to pass through. 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   </a:t>
            </a:r>
          </a:p>
          <a:p>
            <a:endParaRPr lang="en-US" sz="2800" dirty="0" smtClean="0"/>
          </a:p>
          <a:p>
            <a:endParaRPr lang="en-US" sz="28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0" y="3352800"/>
            <a:ext cx="8839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    -An </a:t>
            </a:r>
            <a:r>
              <a:rPr lang="en-US" sz="2800" b="1" dirty="0" smtClean="0">
                <a:solidFill>
                  <a:srgbClr val="FFFF00"/>
                </a:solidFill>
              </a:rPr>
              <a:t>OPTICAL FIBRE </a:t>
            </a:r>
            <a:r>
              <a:rPr lang="en-US" sz="2800" b="1" dirty="0" smtClean="0"/>
              <a:t>is used to direct the light to the 				</a:t>
            </a:r>
            <a:r>
              <a:rPr lang="en-US" sz="2800" b="1" dirty="0" smtClean="0">
                <a:solidFill>
                  <a:srgbClr val="FFFF00"/>
                </a:solidFill>
              </a:rPr>
              <a:t>PHOTOMULTIPLIER  TUBE</a:t>
            </a:r>
            <a:r>
              <a:rPr lang="en-US" sz="2800" b="1" dirty="0" smtClean="0"/>
              <a:t>. </a:t>
            </a:r>
          </a:p>
          <a:p>
            <a:endParaRPr lang="en-US" sz="2800" b="1" dirty="0" smtClean="0"/>
          </a:p>
          <a:p>
            <a:endParaRPr lang="en-US" sz="2800" b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304800" y="4572000"/>
            <a:ext cx="8001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-It converts the light signal into </a:t>
            </a:r>
            <a:r>
              <a:rPr lang="en-US" sz="2800" b="1" dirty="0" smtClean="0">
                <a:solidFill>
                  <a:srgbClr val="FFFF00"/>
                </a:solidFill>
              </a:rPr>
              <a:t>ELECTRIC SIGNAL.</a:t>
            </a:r>
          </a:p>
          <a:p>
            <a:endParaRPr lang="en-US" sz="2800" b="1" dirty="0" smtClean="0">
              <a:solidFill>
                <a:srgbClr val="FFFF00"/>
              </a:solidFill>
            </a:endParaRPr>
          </a:p>
          <a:p>
            <a:endParaRPr lang="en-US" sz="2800" b="1" dirty="0" smtClean="0">
              <a:solidFill>
                <a:srgbClr val="FFFF00"/>
              </a:solidFill>
            </a:endParaRPr>
          </a:p>
          <a:p>
            <a:r>
              <a:rPr lang="en-US" sz="2800" b="1" dirty="0" smtClean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" y="5181600"/>
            <a:ext cx="8001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-The entire plate can be scanned by moving the image  plate perpendicular to the scan line of the laser beam.</a:t>
            </a:r>
          </a:p>
        </p:txBody>
      </p:sp>
      <p:sp>
        <p:nvSpPr>
          <p:cNvPr id="6" name="Down Arrow 5"/>
          <p:cNvSpPr/>
          <p:nvPr/>
        </p:nvSpPr>
        <p:spPr>
          <a:xfrm>
            <a:off x="4495800" y="1676400"/>
            <a:ext cx="408432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Down Arrow 6"/>
          <p:cNvSpPr/>
          <p:nvPr/>
        </p:nvSpPr>
        <p:spPr>
          <a:xfrm>
            <a:off x="4495800" y="2895600"/>
            <a:ext cx="408432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Down Arrow 7"/>
          <p:cNvSpPr/>
          <p:nvPr/>
        </p:nvSpPr>
        <p:spPr>
          <a:xfrm>
            <a:off x="4572000" y="4191000"/>
            <a:ext cx="408432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772400" cy="83820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IN" dirty="0" smtClean="0"/>
              <a:t>Computed Radiography (CR)</a:t>
            </a:r>
            <a:br>
              <a:rPr lang="en-IN" dirty="0" smtClean="0"/>
            </a:br>
            <a:endParaRPr lang="en-IN" dirty="0"/>
          </a:p>
        </p:txBody>
      </p:sp>
      <p:sp>
        <p:nvSpPr>
          <p:cNvPr id="3" name="Rectangle 2"/>
          <p:cNvSpPr/>
          <p:nvPr/>
        </p:nvSpPr>
        <p:spPr>
          <a:xfrm>
            <a:off x="533400" y="838200"/>
            <a:ext cx="8382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200" b="1" dirty="0" smtClean="0"/>
              <a:t>Imaging system comprised of:</a:t>
            </a:r>
          </a:p>
          <a:p>
            <a:endParaRPr lang="en-IN" sz="3200" dirty="0" smtClean="0"/>
          </a:p>
          <a:p>
            <a:pPr>
              <a:buFont typeface="Arial" pitchFamily="34" charset="0"/>
              <a:buChar char="•"/>
            </a:pPr>
            <a:r>
              <a:rPr lang="en-IN" sz="3200" b="1" i="1" dirty="0" err="1" smtClean="0">
                <a:solidFill>
                  <a:srgbClr val="FFFF00"/>
                </a:solidFill>
              </a:rPr>
              <a:t>Photostimulable</a:t>
            </a:r>
            <a:r>
              <a:rPr lang="en-IN" sz="3200" b="1" i="1" dirty="0" smtClean="0">
                <a:solidFill>
                  <a:srgbClr val="FFFF00"/>
                </a:solidFill>
              </a:rPr>
              <a:t> Storage Phosphor</a:t>
            </a:r>
          </a:p>
          <a:p>
            <a:r>
              <a:rPr lang="en-IN" sz="3200" b="1" dirty="0" smtClean="0"/>
              <a:t>-to acquire the x-ray projection image</a:t>
            </a:r>
          </a:p>
          <a:p>
            <a:pPr>
              <a:buFont typeface="Arial" pitchFamily="34" charset="0"/>
              <a:buChar char="•"/>
            </a:pPr>
            <a:endParaRPr lang="en-IN" sz="3200" b="1" dirty="0" smtClean="0"/>
          </a:p>
          <a:p>
            <a:pPr>
              <a:buFont typeface="Arial" pitchFamily="34" charset="0"/>
              <a:buChar char="•"/>
            </a:pPr>
            <a:r>
              <a:rPr lang="en-IN" sz="3200" b="1" i="1" dirty="0" smtClean="0">
                <a:solidFill>
                  <a:srgbClr val="FFFF00"/>
                </a:solidFill>
              </a:rPr>
              <a:t>CR Reader</a:t>
            </a:r>
          </a:p>
          <a:p>
            <a:r>
              <a:rPr lang="en-IN" sz="3200" b="1" dirty="0" smtClean="0"/>
              <a:t>-to extract the electronic latent image</a:t>
            </a:r>
          </a:p>
          <a:p>
            <a:pPr>
              <a:buFont typeface="Arial" pitchFamily="34" charset="0"/>
              <a:buChar char="•"/>
            </a:pPr>
            <a:endParaRPr lang="en-IN" sz="3200" b="1" dirty="0" smtClean="0"/>
          </a:p>
          <a:p>
            <a:pPr>
              <a:buFont typeface="Arial" pitchFamily="34" charset="0"/>
              <a:buChar char="•"/>
            </a:pPr>
            <a:r>
              <a:rPr lang="en-IN" sz="3200" b="1" i="1" dirty="0" smtClean="0">
                <a:solidFill>
                  <a:srgbClr val="FFFF00"/>
                </a:solidFill>
              </a:rPr>
              <a:t>Digital electronics</a:t>
            </a:r>
          </a:p>
          <a:p>
            <a:r>
              <a:rPr lang="en-IN" sz="3200" b="1" dirty="0" smtClean="0"/>
              <a:t>-to convert the signals to digital form</a:t>
            </a:r>
            <a:endParaRPr lang="en-IN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96012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 smtClean="0"/>
          </a:p>
          <a:p>
            <a:r>
              <a:rPr lang="en-US" sz="2800" b="1" dirty="0" smtClean="0"/>
              <a:t>The  </a:t>
            </a:r>
            <a:r>
              <a:rPr lang="en-US" sz="2800" b="1" dirty="0" smtClean="0">
                <a:solidFill>
                  <a:srgbClr val="FFFF00"/>
                </a:solidFill>
              </a:rPr>
              <a:t>output  of  photomultiplier  tube is in the form of </a:t>
            </a:r>
          </a:p>
          <a:p>
            <a:r>
              <a:rPr lang="en-US" sz="2800" b="1" dirty="0" smtClean="0">
                <a:solidFill>
                  <a:srgbClr val="FFFF00"/>
                </a:solidFill>
              </a:rPr>
              <a:t>ELECTRIC  ANALOG  SIGNAL </a:t>
            </a:r>
            <a:r>
              <a:rPr lang="en-US" sz="2800" b="1" dirty="0" smtClean="0"/>
              <a:t>corresponding to absorbed </a:t>
            </a:r>
          </a:p>
          <a:p>
            <a:r>
              <a:rPr lang="en-US" sz="2800" b="1" dirty="0" smtClean="0"/>
              <a:t>x rays.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signal from photomultiplier  tube is then </a:t>
            </a:r>
            <a:r>
              <a:rPr lang="en-US" sz="2800" b="1" dirty="0" smtClean="0">
                <a:solidFill>
                  <a:srgbClr val="FFFF00"/>
                </a:solidFill>
              </a:rPr>
              <a:t>amplified</a:t>
            </a:r>
          </a:p>
          <a:p>
            <a:r>
              <a:rPr lang="en-US" sz="2800" b="1" dirty="0" smtClean="0"/>
              <a:t>                                                </a:t>
            </a:r>
          </a:p>
          <a:p>
            <a:r>
              <a:rPr lang="en-US" sz="2800" b="1" dirty="0" smtClean="0"/>
              <a:t> </a:t>
            </a:r>
          </a:p>
          <a:p>
            <a:r>
              <a:rPr lang="en-US" sz="2800" b="1" dirty="0" smtClean="0"/>
              <a:t>                       converted to a </a:t>
            </a:r>
            <a:r>
              <a:rPr lang="en-US" sz="2800" b="1" dirty="0" smtClean="0">
                <a:solidFill>
                  <a:srgbClr val="FFFF00"/>
                </a:solidFill>
              </a:rPr>
              <a:t>digital signal </a:t>
            </a:r>
          </a:p>
          <a:p>
            <a:endParaRPr lang="en-US" sz="2800" b="1" dirty="0" smtClean="0"/>
          </a:p>
          <a:p>
            <a:endParaRPr lang="en-US" sz="2800" b="1" dirty="0" smtClean="0"/>
          </a:p>
          <a:p>
            <a:r>
              <a:rPr lang="en-US" sz="2800" b="1" dirty="0" smtClean="0"/>
              <a:t>                  stored in a computer by means of a</a:t>
            </a:r>
          </a:p>
          <a:p>
            <a:r>
              <a:rPr lang="en-US" sz="2800" b="1" dirty="0" smtClean="0"/>
              <a:t>	 </a:t>
            </a:r>
            <a:r>
              <a:rPr lang="en-US" sz="2800" b="1" dirty="0" smtClean="0">
                <a:solidFill>
                  <a:srgbClr val="92D050"/>
                </a:solidFill>
              </a:rPr>
              <a:t>ANALOGE  TO  DIGITAL   CONVERTER.</a:t>
            </a:r>
          </a:p>
          <a:p>
            <a:endParaRPr lang="en-US" sz="2800" b="1" dirty="0"/>
          </a:p>
        </p:txBody>
      </p:sp>
      <p:sp>
        <p:nvSpPr>
          <p:cNvPr id="7" name="Down Arrow 6"/>
          <p:cNvSpPr/>
          <p:nvPr/>
        </p:nvSpPr>
        <p:spPr>
          <a:xfrm>
            <a:off x="3886200" y="1676400"/>
            <a:ext cx="484632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Down Arrow 7"/>
          <p:cNvSpPr/>
          <p:nvPr/>
        </p:nvSpPr>
        <p:spPr>
          <a:xfrm>
            <a:off x="3886200" y="2895600"/>
            <a:ext cx="484632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Down Arrow 8"/>
          <p:cNvSpPr/>
          <p:nvPr/>
        </p:nvSpPr>
        <p:spPr>
          <a:xfrm>
            <a:off x="3962400" y="4267200"/>
            <a:ext cx="484632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 descr="DR RECENT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35052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Following the read cycle the </a:t>
            </a:r>
            <a:r>
              <a:rPr lang="en-US" sz="2800" b="1" dirty="0" smtClean="0">
                <a:solidFill>
                  <a:srgbClr val="FFFF00"/>
                </a:solidFill>
              </a:rPr>
              <a:t>residual signal from the plate  is erased by exposing it to a bright light source- high intensity Na discharge lamps.</a:t>
            </a:r>
          </a:p>
          <a:p>
            <a:endParaRPr lang="en-US" sz="2800" b="1" dirty="0" smtClean="0"/>
          </a:p>
          <a:p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The time for a  CR reader to extract the image from the plate is generally between  about </a:t>
            </a:r>
            <a:r>
              <a:rPr lang="en-US" sz="2800" b="1" dirty="0" smtClean="0">
                <a:solidFill>
                  <a:srgbClr val="FFFF00"/>
                </a:solidFill>
              </a:rPr>
              <a:t>30 and 45s</a:t>
            </a:r>
            <a:r>
              <a:rPr lang="en-US" sz="2800" b="1" dirty="0" smtClean="0"/>
              <a:t>.</a:t>
            </a:r>
          </a:p>
          <a:p>
            <a:endParaRPr lang="en-US" sz="2800" b="1" dirty="0"/>
          </a:p>
        </p:txBody>
      </p:sp>
      <p:pic>
        <p:nvPicPr>
          <p:cNvPr id="4" name="Picture 3" descr="image acquistn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0"/>
            <a:ext cx="5715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 process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 process readi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16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31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772400" cy="914400"/>
          </a:xfrm>
        </p:spPr>
        <p:txBody>
          <a:bodyPr/>
          <a:lstStyle/>
          <a:p>
            <a:pPr algn="ctr"/>
            <a:r>
              <a:rPr lang="en-US" dirty="0" smtClean="0"/>
              <a:t>CR IN OUR SETUP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09600"/>
            <a:ext cx="8534400" cy="6096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92D050"/>
                </a:solidFill>
              </a:rPr>
              <a:t>AGFA CR 85- X -  BELGIUM</a:t>
            </a:r>
          </a:p>
          <a:p>
            <a:pPr>
              <a:buNone/>
            </a:pPr>
            <a:endParaRPr lang="en-US" b="1" dirty="0" smtClean="0"/>
          </a:p>
          <a:p>
            <a:r>
              <a:rPr lang="en-US" b="1" dirty="0" smtClean="0"/>
              <a:t>STORAGE CAPACITY AVR.  </a:t>
            </a:r>
          </a:p>
          <a:p>
            <a:pPr>
              <a:buNone/>
            </a:pPr>
            <a:r>
              <a:rPr lang="en-US" b="1" dirty="0" smtClean="0"/>
              <a:t>-</a:t>
            </a:r>
            <a:r>
              <a:rPr lang="en-US" b="1" dirty="0" smtClean="0">
                <a:solidFill>
                  <a:srgbClr val="92D050"/>
                </a:solidFill>
              </a:rPr>
              <a:t>1500 IMAGES / 160 GB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r>
              <a:rPr lang="en-US" b="1" dirty="0" smtClean="0"/>
              <a:t>Connected through-</a:t>
            </a:r>
          </a:p>
          <a:p>
            <a:pPr>
              <a:buFontTx/>
              <a:buChar char="-"/>
            </a:pPr>
            <a:r>
              <a:rPr lang="en-US" b="1" dirty="0" smtClean="0">
                <a:solidFill>
                  <a:srgbClr val="92D050"/>
                </a:solidFill>
              </a:rPr>
              <a:t>SCANDOC</a:t>
            </a:r>
            <a:r>
              <a:rPr lang="en-US" b="1" dirty="0" smtClean="0"/>
              <a:t>- 4 computers in department</a:t>
            </a:r>
          </a:p>
          <a:p>
            <a:pPr>
              <a:buFontTx/>
              <a:buChar char="-"/>
            </a:pPr>
            <a:r>
              <a:rPr lang="en-US" b="1" dirty="0" smtClean="0">
                <a:solidFill>
                  <a:srgbClr val="92D050"/>
                </a:solidFill>
              </a:rPr>
              <a:t>APACS </a:t>
            </a:r>
            <a:r>
              <a:rPr lang="en-US" b="1" dirty="0" smtClean="0"/>
              <a:t>       - Hospital network</a:t>
            </a:r>
          </a:p>
          <a:p>
            <a:pPr>
              <a:buNone/>
            </a:pP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4783948"/>
          </a:xfrm>
        </p:spPr>
        <p:txBody>
          <a:bodyPr/>
          <a:lstStyle/>
          <a:p>
            <a:pPr>
              <a:buNone/>
            </a:pPr>
            <a:r>
              <a:rPr lang="en-US" sz="3200" b="1" dirty="0" smtClean="0"/>
              <a:t>- Cost around  </a:t>
            </a:r>
            <a:r>
              <a:rPr lang="en-US" sz="3200" b="1" dirty="0" smtClean="0">
                <a:solidFill>
                  <a:srgbClr val="92D050"/>
                </a:solidFill>
              </a:rPr>
              <a:t>18 LAKH.</a:t>
            </a:r>
          </a:p>
          <a:p>
            <a:pPr>
              <a:buNone/>
            </a:pPr>
            <a:endParaRPr lang="en-US" sz="3200" b="1" dirty="0" smtClean="0"/>
          </a:p>
          <a:p>
            <a:pPr>
              <a:buNone/>
            </a:pPr>
            <a:r>
              <a:rPr lang="en-US" sz="3200" b="1" dirty="0" smtClean="0"/>
              <a:t>- </a:t>
            </a:r>
            <a:r>
              <a:rPr lang="en-US" sz="3200" b="1" dirty="0" smtClean="0">
                <a:solidFill>
                  <a:srgbClr val="92D050"/>
                </a:solidFill>
              </a:rPr>
              <a:t>12</a:t>
            </a:r>
            <a:r>
              <a:rPr lang="en-US" sz="3200" b="1" dirty="0" smtClean="0"/>
              <a:t> CASSETTES READ AT A TIME</a:t>
            </a:r>
          </a:p>
          <a:p>
            <a:pPr>
              <a:buNone/>
            </a:pPr>
            <a:endParaRPr lang="en-US" sz="3200" b="1" dirty="0" smtClean="0"/>
          </a:p>
          <a:p>
            <a:endParaRPr lang="en-US" sz="3200" b="1" dirty="0" smtClean="0"/>
          </a:p>
          <a:p>
            <a:endParaRPr lang="en-US" sz="3200" b="1" dirty="0" smtClean="0"/>
          </a:p>
          <a:p>
            <a:endParaRPr lang="en-US" b="1" dirty="0" smtClean="0"/>
          </a:p>
          <a:p>
            <a:endParaRPr lang="en-IN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772400" cy="914400"/>
          </a:xfrm>
        </p:spPr>
        <p:txBody>
          <a:bodyPr/>
          <a:lstStyle/>
          <a:p>
            <a:pPr algn="ctr"/>
            <a:r>
              <a:rPr lang="en-US" dirty="0" smtClean="0"/>
              <a:t>CR IN OUR SETUP</a:t>
            </a:r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1066800" y="4038600"/>
            <a:ext cx="69881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-Provided with printer- </a:t>
            </a:r>
            <a:r>
              <a:rPr lang="en-US" sz="3200" b="1" dirty="0" smtClean="0">
                <a:solidFill>
                  <a:srgbClr val="92D050"/>
                </a:solidFill>
              </a:rPr>
              <a:t>DRYSTAR 5302</a:t>
            </a:r>
            <a:endParaRPr lang="en-IN" sz="3200" b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tr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304800"/>
            <a:ext cx="8382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2800" b="1" dirty="0" smtClean="0"/>
              <a:t>In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N" sz="2800" b="1" dirty="0" smtClean="0"/>
              <a:t>CR , in place of a film to create the image , </a:t>
            </a:r>
            <a:r>
              <a:rPr lang="en-IN" sz="2800" b="1" dirty="0" smtClean="0">
                <a:solidFill>
                  <a:srgbClr val="FFFF00"/>
                </a:solidFill>
              </a:rPr>
              <a:t>an imaging plate (IP) made of </a:t>
            </a:r>
            <a:r>
              <a:rPr lang="en-IN" sz="2800" b="1" dirty="0" err="1" smtClean="0">
                <a:solidFill>
                  <a:srgbClr val="FFFF00"/>
                </a:solidFill>
              </a:rPr>
              <a:t>photostimulable</a:t>
            </a:r>
            <a:r>
              <a:rPr lang="en-IN" sz="2800" b="1" dirty="0" smtClean="0">
                <a:solidFill>
                  <a:srgbClr val="FFFF00"/>
                </a:solidFill>
              </a:rPr>
              <a:t> phosphor is used.</a:t>
            </a:r>
          </a:p>
          <a:p>
            <a:pPr>
              <a:buFont typeface="Wingdings" pitchFamily="2" charset="2"/>
              <a:buChar char="q"/>
            </a:pPr>
            <a:endParaRPr lang="en-IN" sz="2800" b="1" dirty="0" smtClean="0">
              <a:solidFill>
                <a:srgbClr val="FFFF00"/>
              </a:solidFill>
            </a:endParaRPr>
          </a:p>
          <a:p>
            <a:endParaRPr lang="en-IN" sz="2800" b="1" dirty="0" smtClean="0"/>
          </a:p>
          <a:p>
            <a:pPr>
              <a:buFont typeface="Wingdings" pitchFamily="2" charset="2"/>
              <a:buChar char="q"/>
            </a:pPr>
            <a:r>
              <a:rPr lang="en-IN" sz="2800" b="1" dirty="0" smtClean="0"/>
              <a:t> Hence, instead of developing film in darkroom, the imaging plate is run through </a:t>
            </a:r>
            <a:r>
              <a:rPr lang="en-IN" sz="2800" b="1" dirty="0" smtClean="0">
                <a:solidFill>
                  <a:srgbClr val="FFFF00"/>
                </a:solidFill>
              </a:rPr>
              <a:t>a special laser scanner, or CR reader</a:t>
            </a:r>
            <a:r>
              <a:rPr lang="en-IN" sz="2800" b="1" dirty="0" smtClean="0"/>
              <a:t>, that reads the image.</a:t>
            </a:r>
          </a:p>
          <a:p>
            <a:endParaRPr lang="en-IN" sz="2800" b="1" dirty="0" smtClean="0"/>
          </a:p>
          <a:p>
            <a:endParaRPr lang="en-IN" sz="2800" b="1" dirty="0" smtClean="0"/>
          </a:p>
          <a:p>
            <a:pPr>
              <a:buFont typeface="Wingdings" pitchFamily="2" charset="2"/>
              <a:buChar char="q"/>
            </a:pPr>
            <a:r>
              <a:rPr lang="en-IN" sz="2800" b="1" dirty="0" smtClean="0"/>
              <a:t> The digital image can then be viewed and enhanced using software</a:t>
            </a:r>
            <a:endParaRPr lang="en-IN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0"/>
            <a:ext cx="662939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p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43663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p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3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Photo-02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848100" y="1562100"/>
            <a:ext cx="6858000" cy="3733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oto-03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0"/>
            <a:ext cx="73914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oto-03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CONCEPTS IN DIGITAL IMAGING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DYNAMIC RANGE</a:t>
            </a:r>
          </a:p>
          <a:p>
            <a:endParaRPr lang="en-US" b="1" dirty="0" smtClean="0"/>
          </a:p>
          <a:p>
            <a:r>
              <a:rPr lang="en-US" b="1" dirty="0" smtClean="0"/>
              <a:t>PIXEL</a:t>
            </a:r>
          </a:p>
          <a:p>
            <a:endParaRPr lang="en-US" b="1" dirty="0" smtClean="0"/>
          </a:p>
          <a:p>
            <a:r>
              <a:rPr lang="en-US" b="1" dirty="0" smtClean="0"/>
              <a:t>SPATIAL RESOUTION</a:t>
            </a:r>
          </a:p>
          <a:p>
            <a:endParaRPr lang="en-US" b="1" dirty="0" smtClean="0"/>
          </a:p>
          <a:p>
            <a:r>
              <a:rPr lang="en-US" b="1" dirty="0" smtClean="0"/>
              <a:t>CONTRAST RESOLUTION</a:t>
            </a:r>
          </a:p>
          <a:p>
            <a:endParaRPr lang="en-US" b="1" dirty="0" smtClean="0"/>
          </a:p>
          <a:p>
            <a:r>
              <a:rPr lang="en-US" b="1" dirty="0" smtClean="0"/>
              <a:t>IMAGE NOISE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990600"/>
            <a:ext cx="88392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b="1" dirty="0" smtClean="0"/>
          </a:p>
          <a:p>
            <a:pPr algn="ctr"/>
            <a:endParaRPr lang="en-US" sz="2800" b="1" dirty="0" smtClean="0"/>
          </a:p>
          <a:p>
            <a:pPr algn="ctr"/>
            <a:endParaRPr lang="en-US" sz="2800" b="1" dirty="0" smtClean="0"/>
          </a:p>
          <a:p>
            <a:pPr algn="ctr"/>
            <a:endParaRPr lang="en-US" sz="2800" b="1" dirty="0" smtClean="0"/>
          </a:p>
          <a:p>
            <a:pPr>
              <a:buFont typeface="Wingdings" pitchFamily="2" charset="2"/>
              <a:buChar char="q"/>
            </a:pPr>
            <a:r>
              <a:rPr lang="en-US" sz="2800" b="1" dirty="0" smtClean="0"/>
              <a:t>The dynamic range of CR  is better compared to the film.</a:t>
            </a:r>
          </a:p>
          <a:p>
            <a:endParaRPr lang="en-US" sz="2800" b="1" dirty="0" smtClean="0"/>
          </a:p>
          <a:p>
            <a:endParaRPr lang="en-US" sz="2800" b="1" dirty="0" smtClean="0"/>
          </a:p>
          <a:p>
            <a:pPr>
              <a:buFont typeface="Wingdings" pitchFamily="2" charset="2"/>
              <a:buChar char="q"/>
            </a:pPr>
            <a:r>
              <a:rPr lang="en-US" sz="2800" b="1" dirty="0" smtClean="0"/>
              <a:t>The dynamic range for</a:t>
            </a:r>
          </a:p>
          <a:p>
            <a:endParaRPr lang="en-US" sz="2800" b="1" dirty="0" smtClean="0"/>
          </a:p>
          <a:p>
            <a:r>
              <a:rPr lang="en-US" sz="2800" b="1" dirty="0" smtClean="0">
                <a:solidFill>
                  <a:srgbClr val="92D050"/>
                </a:solidFill>
              </a:rPr>
              <a:t>CR=10000:1</a:t>
            </a:r>
          </a:p>
          <a:p>
            <a:r>
              <a:rPr lang="en-US" sz="2800" b="1" dirty="0" smtClean="0">
                <a:solidFill>
                  <a:srgbClr val="92D050"/>
                </a:solidFill>
              </a:rPr>
              <a:t>CONVENTIONAL=100:1</a:t>
            </a:r>
          </a:p>
          <a:p>
            <a:endParaRPr lang="en-US" sz="2800" b="1" dirty="0" smtClean="0"/>
          </a:p>
          <a:p>
            <a:r>
              <a:rPr lang="en-US" sz="2800" b="1" dirty="0"/>
              <a:t> </a:t>
            </a:r>
          </a:p>
          <a:p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76400" y="152400"/>
            <a:ext cx="58922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u="sng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DYNAMIC   RANGE</a:t>
            </a:r>
            <a:endParaRPr lang="en-IN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219200"/>
            <a:ext cx="8305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b="1" dirty="0" smtClean="0"/>
              <a:t>The dynamic range is graph of light emitted from the plate to dose of x rays produced.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81000"/>
            <a:ext cx="9144000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 smtClean="0"/>
          </a:p>
          <a:p>
            <a:pPr>
              <a:buFont typeface="Wingdings" pitchFamily="2" charset="2"/>
              <a:buChar char="q"/>
            </a:pPr>
            <a:r>
              <a:rPr lang="en-US" sz="2800" b="1" dirty="0" smtClean="0"/>
              <a:t> The dynamic range of </a:t>
            </a:r>
            <a:r>
              <a:rPr lang="en-US" sz="2800" b="1" dirty="0" smtClean="0">
                <a:solidFill>
                  <a:srgbClr val="FFFF00"/>
                </a:solidFill>
              </a:rPr>
              <a:t>CR is linear.</a:t>
            </a:r>
          </a:p>
          <a:p>
            <a:r>
              <a:rPr lang="en-US" sz="2800" b="1" dirty="0" smtClean="0">
                <a:solidFill>
                  <a:srgbClr val="FFFF00"/>
                </a:solidFill>
              </a:rPr>
              <a:t>             -</a:t>
            </a:r>
            <a:r>
              <a:rPr lang="en-US" sz="2800" b="1" dirty="0" smtClean="0"/>
              <a:t> It will accept  wider range of exposure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endParaRPr lang="en-US" sz="2800" b="1" dirty="0" smtClean="0">
              <a:solidFill>
                <a:srgbClr val="FFFF00"/>
              </a:solidFill>
            </a:endParaRPr>
          </a:p>
          <a:p>
            <a:endParaRPr lang="en-US" sz="2800" b="1" dirty="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2800" b="1" dirty="0" smtClean="0"/>
              <a:t> Dynamic range of </a:t>
            </a:r>
            <a:r>
              <a:rPr lang="en-US" sz="2800" b="1" dirty="0" smtClean="0">
                <a:solidFill>
                  <a:srgbClr val="FFFF00"/>
                </a:solidFill>
              </a:rPr>
              <a:t>conventional is S shaped.</a:t>
            </a:r>
          </a:p>
          <a:p>
            <a:r>
              <a:rPr lang="en-US" sz="2800" b="1" dirty="0" smtClean="0">
                <a:solidFill>
                  <a:srgbClr val="FFFF00"/>
                </a:solidFill>
              </a:rPr>
              <a:t>             - </a:t>
            </a:r>
            <a:r>
              <a:rPr lang="en-US" sz="2800" b="1" dirty="0" smtClean="0"/>
              <a:t>Low exposure and high exposure will lead to        	insufficient image quality and failed exposure.</a:t>
            </a:r>
          </a:p>
          <a:p>
            <a:endParaRPr lang="en-US" sz="2800" b="1" dirty="0" smtClean="0"/>
          </a:p>
          <a:p>
            <a:endParaRPr lang="en-US" sz="2800" b="1" dirty="0" smtClean="0">
              <a:solidFill>
                <a:srgbClr val="92D05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92D050"/>
                </a:solidFill>
              </a:rPr>
              <a:t>Range of doses that can be imaged in CR/ DR is much 	greater than for conventional.</a:t>
            </a:r>
          </a:p>
          <a:p>
            <a:endParaRPr lang="en-US" sz="2800" b="1" dirty="0" smtClean="0"/>
          </a:p>
          <a:p>
            <a:endParaRPr lang="en-US" sz="2800" b="1" dirty="0" smtClean="0"/>
          </a:p>
          <a:p>
            <a:endParaRPr lang="en-US" sz="2800" b="1" dirty="0" smtClean="0"/>
          </a:p>
          <a:p>
            <a:endParaRPr lang="en-US" sz="2800" b="1" dirty="0" smtClean="0"/>
          </a:p>
          <a:p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699"/>
            <a:ext cx="9144000" cy="6858000"/>
            <a:chOff x="0" y="0"/>
            <a:chExt cx="9144000" cy="68580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 flip="none" rotWithShape="1">
              <a:gsLst>
                <a:gs pos="73000">
                  <a:srgbClr val="31849C"/>
                </a:gs>
                <a:gs pos="37000">
                  <a:srgbClr val="4BACC6"/>
                </a:gs>
                <a:gs pos="0">
                  <a:srgbClr val="13343D"/>
                </a:gs>
                <a:gs pos="100000">
                  <a:srgbClr val="4BACC6"/>
                </a:gs>
              </a:gsLst>
              <a:lin ang="4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 dpi="0" rotWithShape="1">
              <a:blip r:embed="rId3">
                <a:alphaModFix amt="20000"/>
                <a:grayscl/>
                <a:extLst>
                  <a:ext uri="{BEBA8EAE-BF5A-486C-A8C5-ECC9F3942E4B}">
                    <a14:imgProps xmlns="" xmlns:a14="http://schemas.microsoft.com/office/drawing/2010/main">
                      <a14:imgLayer r:embed="rId4">
                        <a14:imgEffect>
                          <a14:artisticGlowDiffused trans="47000" intensity="9"/>
                        </a14:imgEffect>
                        <a14:imgEffect>
                          <a14:brightnessContrast bright="12000" contrast="44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 dpi="0" rotWithShape="1">
              <a:blip r:embed="rId5">
                <a:alphaModFix amt="5000"/>
                <a:grayscl/>
                <a:extLst>
                  <a:ext uri="{BEBA8EAE-BF5A-486C-A8C5-ECC9F3942E4B}">
                    <a14:imgProps xmlns="" xmlns:a14="http://schemas.microsoft.com/office/drawing/2010/main">
                      <a14:imgLayer r:embed="rId6">
                        <a14:imgEffect>
                          <a14:artisticPhotocopy/>
                        </a14:imgEffect>
                        <a14:imgEffect>
                          <a14:brightnessContrast bright="-20000" contrast="100000"/>
                        </a14:imgEffect>
                      </a14:imgLayer>
                    </a14:imgProps>
                  </a:ext>
                </a:extLst>
              </a:blip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 flip="none" rotWithShape="1">
              <a:gsLst>
                <a:gs pos="0">
                  <a:srgbClr val="000000">
                    <a:alpha val="0"/>
                  </a:srgbClr>
                </a:gs>
                <a:gs pos="100000">
                  <a:srgbClr val="000000">
                    <a:alpha val="49804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buClr>
                <a:srgbClr val="00CCFF"/>
              </a:buClr>
              <a:buSzPct val="65000"/>
              <a:defRPr/>
            </a:pPr>
            <a:r>
              <a:rPr lang="en-US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/>
            </a:r>
            <a:br>
              <a:rPr lang="en-US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</a:br>
            <a:r>
              <a:rPr lang="en-US" b="1" kern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ahoma"/>
              </a:rPr>
              <a:t> 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Clr>
                <a:srgbClr val="00CCFF"/>
              </a:buClr>
              <a:buSzPct val="65000"/>
              <a:buNone/>
              <a:defRPr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99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3338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"/>
            <a:ext cx="8305800" cy="6629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/>
              <a:t>Due to wider dynamic range of CR, PSP should be read in 2 steps using </a:t>
            </a:r>
            <a:r>
              <a:rPr lang="en-US" sz="2800" b="1" dirty="0" smtClean="0">
                <a:solidFill>
                  <a:srgbClr val="FFFF00"/>
                </a:solidFill>
              </a:rPr>
              <a:t>PREREADING</a:t>
            </a:r>
            <a:r>
              <a:rPr lang="en-US" sz="2800" b="1" dirty="0" smtClean="0"/>
              <a:t>:</a:t>
            </a:r>
          </a:p>
          <a:p>
            <a:pPr marL="582930" indent="-514350">
              <a:buNone/>
            </a:pPr>
            <a:endParaRPr lang="en-US" sz="2800" b="1" dirty="0" smtClean="0"/>
          </a:p>
          <a:p>
            <a:pPr marL="582930" indent="-514350">
              <a:buNone/>
            </a:pPr>
            <a:r>
              <a:rPr lang="en-US" sz="2800" b="1" dirty="0" smtClean="0">
                <a:solidFill>
                  <a:srgbClr val="FFFF00"/>
                </a:solidFill>
              </a:rPr>
              <a:t>Small portion of image</a:t>
            </a:r>
            <a:r>
              <a:rPr lang="en-US" sz="2800" b="1" dirty="0" smtClean="0"/>
              <a:t> scanned by laser beam</a:t>
            </a:r>
          </a:p>
          <a:p>
            <a:pPr marL="582930" indent="-514350">
              <a:buNone/>
            </a:pPr>
            <a:endParaRPr lang="en-US" sz="2800" b="1" dirty="0" smtClean="0"/>
          </a:p>
          <a:p>
            <a:pPr marL="582930" indent="-514350">
              <a:buNone/>
            </a:pPr>
            <a:r>
              <a:rPr lang="en-US" sz="2800" b="1" dirty="0" smtClean="0"/>
              <a:t>Data analysed to </a:t>
            </a:r>
            <a:r>
              <a:rPr lang="en-US" sz="2800" b="1" dirty="0" smtClean="0">
                <a:solidFill>
                  <a:srgbClr val="FFFF00"/>
                </a:solidFill>
              </a:rPr>
              <a:t>compare exposure level of image</a:t>
            </a:r>
          </a:p>
          <a:p>
            <a:pPr marL="582930" indent="-514350">
              <a:buNone/>
            </a:pPr>
            <a:endParaRPr lang="en-US" sz="2800" b="1" dirty="0" smtClean="0"/>
          </a:p>
          <a:p>
            <a:pPr marL="582930" indent="-514350">
              <a:buNone/>
            </a:pPr>
            <a:r>
              <a:rPr lang="en-US" sz="2800" b="1" dirty="0" smtClean="0">
                <a:solidFill>
                  <a:srgbClr val="FFFF00"/>
                </a:solidFill>
              </a:rPr>
              <a:t>Sensitivity of photomultiplier tube is adjusted </a:t>
            </a:r>
            <a:r>
              <a:rPr lang="en-US" sz="2800" b="1" dirty="0" smtClean="0"/>
              <a:t>to 		      that exposure level</a:t>
            </a:r>
          </a:p>
          <a:p>
            <a:pPr marL="582930" indent="-514350">
              <a:buNone/>
            </a:pPr>
            <a:endParaRPr lang="en-US" sz="2800" b="1" dirty="0" smtClean="0"/>
          </a:p>
          <a:p>
            <a:pPr marL="582930" indent="-514350">
              <a:buNone/>
            </a:pPr>
            <a:r>
              <a:rPr lang="en-US" sz="2800" b="1" dirty="0" smtClean="0"/>
              <a:t>Allows examination made with  wide range of </a:t>
            </a:r>
            <a:r>
              <a:rPr lang="en-US" sz="2800" b="1" dirty="0" err="1" smtClean="0"/>
              <a:t>mAs</a:t>
            </a:r>
            <a:r>
              <a:rPr lang="en-US" sz="2800" b="1" dirty="0" smtClean="0"/>
              <a:t> settings to be </a:t>
            </a:r>
            <a:r>
              <a:rPr lang="en-US" sz="2800" b="1" dirty="0" smtClean="0">
                <a:solidFill>
                  <a:srgbClr val="FFFF00"/>
                </a:solidFill>
              </a:rPr>
              <a:t>converted to diagnostically imp </a:t>
            </a:r>
            <a:r>
              <a:rPr lang="en-US" sz="2800" b="1" dirty="0" smtClean="0"/>
              <a:t>image</a:t>
            </a:r>
          </a:p>
          <a:p>
            <a:pPr marL="582930" indent="-514350">
              <a:buNone/>
            </a:pPr>
            <a:endParaRPr lang="en-US" sz="2800" b="1" dirty="0" smtClean="0"/>
          </a:p>
          <a:p>
            <a:pPr marL="582930" indent="-514350">
              <a:buNone/>
            </a:pPr>
            <a:endParaRPr lang="en-US" sz="2800" b="1" dirty="0" smtClean="0"/>
          </a:p>
          <a:p>
            <a:endParaRPr lang="en-US" sz="2800" b="1" dirty="0" smtClean="0"/>
          </a:p>
          <a:p>
            <a:pPr>
              <a:buNone/>
            </a:pPr>
            <a:endParaRPr lang="en-IN" sz="2800" b="1" dirty="0"/>
          </a:p>
        </p:txBody>
      </p:sp>
      <p:sp>
        <p:nvSpPr>
          <p:cNvPr id="4" name="Down Arrow 3"/>
          <p:cNvSpPr/>
          <p:nvPr/>
        </p:nvSpPr>
        <p:spPr>
          <a:xfrm>
            <a:off x="4114800" y="1295400"/>
            <a:ext cx="408432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Down Arrow 5"/>
          <p:cNvSpPr/>
          <p:nvPr/>
        </p:nvSpPr>
        <p:spPr>
          <a:xfrm>
            <a:off x="4114800" y="4800600"/>
            <a:ext cx="408432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Down Arrow 6"/>
          <p:cNvSpPr/>
          <p:nvPr/>
        </p:nvSpPr>
        <p:spPr>
          <a:xfrm>
            <a:off x="4114800" y="3276600"/>
            <a:ext cx="408432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Down Arrow 7"/>
          <p:cNvSpPr/>
          <p:nvPr/>
        </p:nvSpPr>
        <p:spPr>
          <a:xfrm>
            <a:off x="4114800" y="2286000"/>
            <a:ext cx="408432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09446"/>
            <a:ext cx="91440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FFFF00"/>
                </a:solidFill>
              </a:rPr>
              <a:t>LUMINESCENCE is </a:t>
            </a:r>
            <a:r>
              <a:rPr lang="en-US" sz="2800" b="1" dirty="0" smtClean="0"/>
              <a:t>emission of light by a substance. Types: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FFFF00"/>
                </a:solidFill>
              </a:rPr>
              <a:t>FLORESCENCE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FFFF00"/>
                </a:solidFill>
              </a:rPr>
              <a:t>PHOSPHORSCENCE</a:t>
            </a:r>
          </a:p>
          <a:p>
            <a:endParaRPr lang="en-US" sz="2800" b="1" dirty="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FFFF00"/>
                </a:solidFill>
              </a:rPr>
              <a:t> CR </a:t>
            </a:r>
            <a:r>
              <a:rPr lang="en-US" sz="2800" b="1" dirty="0" smtClean="0"/>
              <a:t>is based on the principle of </a:t>
            </a:r>
            <a:r>
              <a:rPr lang="en-US" sz="2800" b="1" dirty="0" smtClean="0">
                <a:solidFill>
                  <a:srgbClr val="92D050"/>
                </a:solidFill>
              </a:rPr>
              <a:t>PHOSPHORSCENCE </a:t>
            </a:r>
            <a:r>
              <a:rPr lang="en-US" sz="2800" b="1" dirty="0" smtClean="0"/>
              <a:t>which is</a:t>
            </a:r>
            <a:r>
              <a:rPr lang="en-US" sz="2800" b="1" dirty="0" smtClean="0">
                <a:solidFill>
                  <a:srgbClr val="FFFF00"/>
                </a:solidFill>
              </a:rPr>
              <a:t>  </a:t>
            </a:r>
            <a:r>
              <a:rPr lang="en-US" sz="2800" b="1" dirty="0" smtClean="0"/>
              <a:t>is emission of light that is delayed </a:t>
            </a:r>
          </a:p>
          <a:p>
            <a:r>
              <a:rPr lang="en-US" sz="2800" b="1" dirty="0" smtClean="0"/>
              <a:t>for  10-8 seconds or more.</a:t>
            </a:r>
          </a:p>
          <a:p>
            <a:endParaRPr lang="en-US" sz="2800" b="1" dirty="0" smtClean="0"/>
          </a:p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FFFF00"/>
                </a:solidFill>
              </a:rPr>
              <a:t>INTENSIFYING SCREENS </a:t>
            </a:r>
            <a:r>
              <a:rPr lang="en-US" sz="2800" b="1" dirty="0" smtClean="0"/>
              <a:t>are based on the principle of </a:t>
            </a:r>
            <a:r>
              <a:rPr lang="en-US" sz="2800" b="1" dirty="0" smtClean="0">
                <a:solidFill>
                  <a:srgbClr val="92D050"/>
                </a:solidFill>
              </a:rPr>
              <a:t>FLORESCENCE </a:t>
            </a:r>
            <a:r>
              <a:rPr lang="en-US" sz="2800" b="1" dirty="0" smtClean="0"/>
              <a:t>which is emission of light immediately within  10-8 seconds   of exposure.</a:t>
            </a:r>
          </a:p>
          <a:p>
            <a:endParaRPr lang="en-US" sz="2800" b="1" dirty="0" smtClean="0"/>
          </a:p>
          <a:p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2743200" y="0"/>
            <a:ext cx="35028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u="sng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PRINCIPLE</a:t>
            </a:r>
            <a:endParaRPr lang="en-IN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124200"/>
            <a:ext cx="7772400" cy="4783948"/>
          </a:xfrm>
        </p:spPr>
        <p:txBody>
          <a:bodyPr/>
          <a:lstStyle/>
          <a:p>
            <a:r>
              <a:rPr lang="en-US" sz="3200" b="1" dirty="0" smtClean="0"/>
              <a:t>Smallest complete sample of an image – expressed as </a:t>
            </a:r>
            <a:r>
              <a:rPr lang="en-US" sz="3200" b="1" dirty="0" smtClean="0">
                <a:solidFill>
                  <a:srgbClr val="FFFF00"/>
                </a:solidFill>
              </a:rPr>
              <a:t>binary codes ( bits )</a:t>
            </a:r>
            <a:r>
              <a:rPr lang="en-US" sz="3200" b="1" dirty="0" smtClean="0"/>
              <a:t>.</a:t>
            </a:r>
          </a:p>
          <a:p>
            <a:pPr>
              <a:buNone/>
            </a:pPr>
            <a:endParaRPr lang="en-US" sz="3200" b="1" dirty="0" smtClean="0"/>
          </a:p>
          <a:p>
            <a:r>
              <a:rPr lang="en-US" sz="3200" b="1" dirty="0" smtClean="0">
                <a:solidFill>
                  <a:srgbClr val="92D050"/>
                </a:solidFill>
              </a:rPr>
              <a:t>Smaller the size of pixel- Better resolution</a:t>
            </a:r>
            <a:r>
              <a:rPr lang="en-US" b="1" dirty="0" smtClean="0"/>
              <a:t>.</a:t>
            </a:r>
            <a:endParaRPr lang="en-IN" b="1" dirty="0"/>
          </a:p>
        </p:txBody>
      </p:sp>
      <p:sp>
        <p:nvSpPr>
          <p:cNvPr id="4" name="Rectangle 3"/>
          <p:cNvSpPr/>
          <p:nvPr/>
        </p:nvSpPr>
        <p:spPr>
          <a:xfrm>
            <a:off x="3505200" y="0"/>
            <a:ext cx="19960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pixel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990600"/>
            <a:ext cx="7391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b="1" dirty="0" smtClean="0"/>
              <a:t>In digital imaging each image is divided into a </a:t>
            </a:r>
            <a:r>
              <a:rPr lang="en-US" sz="3200" b="1" dirty="0" smtClean="0">
                <a:solidFill>
                  <a:srgbClr val="FFFF00"/>
                </a:solidFill>
              </a:rPr>
              <a:t>matrix of  individual cells called as </a:t>
            </a:r>
            <a:r>
              <a:rPr lang="en-US" sz="3200" b="1" dirty="0" smtClean="0">
                <a:solidFill>
                  <a:srgbClr val="92D050"/>
                </a:solidFill>
              </a:rPr>
              <a:t>PIXELS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90600"/>
            <a:ext cx="9199954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 smtClean="0"/>
          </a:p>
          <a:p>
            <a:pPr>
              <a:buFont typeface="Wingdings" pitchFamily="2" charset="2"/>
              <a:buChar char="q"/>
            </a:pPr>
            <a:r>
              <a:rPr lang="en-US" sz="2800" b="1" dirty="0" smtClean="0"/>
              <a:t>Minimum resolvable separation between high</a:t>
            </a:r>
          </a:p>
          <a:p>
            <a:r>
              <a:rPr lang="en-US" sz="2800" b="1" dirty="0" smtClean="0"/>
              <a:t> contrast subjects.</a:t>
            </a:r>
          </a:p>
          <a:p>
            <a:endParaRPr lang="en-US" sz="2800" b="1" dirty="0" smtClean="0"/>
          </a:p>
          <a:p>
            <a:pPr>
              <a:buFont typeface="Wingdings" pitchFamily="2" charset="2"/>
              <a:buChar char="q"/>
            </a:pPr>
            <a:r>
              <a:rPr lang="en-US" sz="2800" b="1" dirty="0" smtClean="0"/>
              <a:t>Ability to detect </a:t>
            </a:r>
            <a:r>
              <a:rPr lang="en-US" sz="2800" b="1" dirty="0" smtClean="0">
                <a:solidFill>
                  <a:srgbClr val="92D050"/>
                </a:solidFill>
              </a:rPr>
              <a:t>fine detail</a:t>
            </a:r>
            <a:r>
              <a:rPr lang="en-US" sz="2800" b="1" dirty="0" smtClean="0"/>
              <a:t>.</a:t>
            </a:r>
          </a:p>
          <a:p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rgbClr val="92D050"/>
                </a:solidFill>
              </a:rPr>
              <a:t>FACTORS LIMITING SPATIAL RESOLUTION</a:t>
            </a:r>
          </a:p>
          <a:p>
            <a:endParaRPr lang="en-US" sz="2800" b="1" dirty="0" smtClean="0">
              <a:solidFill>
                <a:srgbClr val="FFFF00"/>
              </a:solidFill>
            </a:endParaRPr>
          </a:p>
          <a:p>
            <a:pPr>
              <a:buFontTx/>
              <a:buChar char="-"/>
            </a:pPr>
            <a:r>
              <a:rPr lang="en-US" sz="2800" b="1" dirty="0" smtClean="0">
                <a:solidFill>
                  <a:srgbClr val="FFFF00"/>
                </a:solidFill>
              </a:rPr>
              <a:t>Pixel size</a:t>
            </a:r>
          </a:p>
          <a:p>
            <a:r>
              <a:rPr lang="en-US" sz="2800" b="1" dirty="0" smtClean="0">
                <a:solidFill>
                  <a:srgbClr val="FFFF00"/>
                </a:solidFill>
              </a:rPr>
              <a:t>-Scattering of laser beam in the phosphor layer</a:t>
            </a:r>
          </a:p>
          <a:p>
            <a:pPr>
              <a:buFontTx/>
              <a:buChar char="-"/>
            </a:pPr>
            <a:r>
              <a:rPr lang="en-US" sz="2800" b="1" dirty="0" smtClean="0">
                <a:solidFill>
                  <a:srgbClr val="FFFF00"/>
                </a:solidFill>
              </a:rPr>
              <a:t>Diameter of scanning laser beam </a:t>
            </a:r>
          </a:p>
          <a:p>
            <a:pPr>
              <a:buFontTx/>
              <a:buChar char="-"/>
            </a:pPr>
            <a:r>
              <a:rPr lang="en-US" sz="2800" b="1" dirty="0" smtClean="0">
                <a:solidFill>
                  <a:srgbClr val="FFFF00"/>
                </a:solidFill>
              </a:rPr>
              <a:t>Size of phosphor grains </a:t>
            </a:r>
          </a:p>
          <a:p>
            <a:pPr>
              <a:buFontTx/>
              <a:buChar char="-"/>
            </a:pPr>
            <a:endParaRPr lang="en-US" sz="2800" b="1" dirty="0" smtClean="0">
              <a:solidFill>
                <a:srgbClr val="FFFF00"/>
              </a:solidFill>
            </a:endParaRPr>
          </a:p>
          <a:p>
            <a:endParaRPr lang="en-US" sz="2800" b="1" dirty="0" smtClean="0"/>
          </a:p>
          <a:p>
            <a:endParaRPr lang="en-US" sz="2800" b="1" dirty="0" smtClean="0"/>
          </a:p>
          <a:p>
            <a:endParaRPr lang="en-US" sz="2800" b="1" dirty="0" smtClean="0"/>
          </a:p>
          <a:p>
            <a:endParaRPr lang="en-US" sz="2800" b="1" dirty="0" smtClean="0"/>
          </a:p>
        </p:txBody>
      </p:sp>
      <p:sp>
        <p:nvSpPr>
          <p:cNvPr id="3" name="Rectangle 2"/>
          <p:cNvSpPr/>
          <p:nvPr/>
        </p:nvSpPr>
        <p:spPr>
          <a:xfrm>
            <a:off x="1066800" y="0"/>
            <a:ext cx="72475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u="sng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Spatial resolution </a:t>
            </a:r>
            <a:endParaRPr lang="en-IN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685800"/>
            <a:ext cx="8534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b="1" dirty="0" smtClean="0">
              <a:solidFill>
                <a:srgbClr val="92D050"/>
              </a:solidFill>
            </a:endParaRPr>
          </a:p>
          <a:p>
            <a:endParaRPr lang="en-US" sz="2800" b="1" dirty="0" smtClean="0">
              <a:solidFill>
                <a:srgbClr val="92D050"/>
              </a:solidFill>
            </a:endParaRPr>
          </a:p>
          <a:p>
            <a:endParaRPr lang="en-US" sz="2800" b="1" dirty="0" smtClean="0"/>
          </a:p>
          <a:p>
            <a:endParaRPr lang="en-US" sz="2800" b="1" dirty="0" smtClean="0"/>
          </a:p>
          <a:p>
            <a:r>
              <a:rPr lang="en-US" sz="2800" b="1" dirty="0" smtClean="0">
                <a:solidFill>
                  <a:srgbClr val="92D050"/>
                </a:solidFill>
              </a:rPr>
              <a:t>The spatial resolution with </a:t>
            </a:r>
            <a:r>
              <a:rPr lang="en-US" sz="2800" b="1" u="sng" dirty="0" smtClean="0">
                <a:solidFill>
                  <a:srgbClr val="92D050"/>
                </a:solidFill>
              </a:rPr>
              <a:t>CR IS LESS </a:t>
            </a:r>
            <a:r>
              <a:rPr lang="en-US" sz="2800" b="1" dirty="0" smtClean="0"/>
              <a:t>than with </a:t>
            </a:r>
          </a:p>
          <a:p>
            <a:r>
              <a:rPr lang="en-US" sz="2800" b="1" dirty="0" smtClean="0"/>
              <a:t> conventional radiography as in depends on pixel size and </a:t>
            </a:r>
            <a:r>
              <a:rPr lang="en-US" sz="2800" b="1" dirty="0" smtClean="0">
                <a:solidFill>
                  <a:srgbClr val="92D050"/>
                </a:solidFill>
              </a:rPr>
              <a:t>OBJECTS   SMALLER   THAN   PIXEL   CANNOT   BE   READ.</a:t>
            </a:r>
          </a:p>
          <a:p>
            <a:endParaRPr lang="en-US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5562600"/>
          </a:xfrm>
        </p:spPr>
        <p:txBody>
          <a:bodyPr/>
          <a:lstStyle/>
          <a:p>
            <a:r>
              <a:rPr lang="en-US" b="1" dirty="0" smtClean="0"/>
              <a:t>It is </a:t>
            </a:r>
            <a:r>
              <a:rPr lang="en-US" b="1" dirty="0" err="1" smtClean="0">
                <a:solidFill>
                  <a:srgbClr val="92D050"/>
                </a:solidFill>
              </a:rPr>
              <a:t>colour</a:t>
            </a:r>
            <a:r>
              <a:rPr lang="en-US" b="1" dirty="0" smtClean="0">
                <a:solidFill>
                  <a:srgbClr val="92D050"/>
                </a:solidFill>
              </a:rPr>
              <a:t> / grey scale differentiation.</a:t>
            </a:r>
          </a:p>
          <a:p>
            <a:pPr>
              <a:buNone/>
            </a:pPr>
            <a:endParaRPr lang="en-US" b="1" dirty="0" smtClean="0"/>
          </a:p>
          <a:p>
            <a:r>
              <a:rPr lang="en-US" b="1" dirty="0" smtClean="0"/>
              <a:t>It indicates the number of shades of grey that a detector can capture.</a:t>
            </a:r>
          </a:p>
          <a:p>
            <a:endParaRPr lang="en-US" b="1" dirty="0" smtClean="0"/>
          </a:p>
          <a:p>
            <a:r>
              <a:rPr lang="en-US" b="1" dirty="0" smtClean="0">
                <a:solidFill>
                  <a:srgbClr val="FFFF00"/>
                </a:solidFill>
              </a:rPr>
              <a:t>Ability to distinguish between adjacent areas in an image.</a:t>
            </a:r>
          </a:p>
          <a:p>
            <a:pPr>
              <a:buNone/>
            </a:pPr>
            <a:endParaRPr lang="en-US" b="1" dirty="0" smtClean="0"/>
          </a:p>
          <a:p>
            <a:r>
              <a:rPr lang="en-US" b="1" dirty="0" smtClean="0"/>
              <a:t>Depends on properties of tissues &amp; method of image formation.</a:t>
            </a:r>
            <a:endParaRPr lang="en-IN" b="1" dirty="0"/>
          </a:p>
        </p:txBody>
      </p:sp>
      <p:sp>
        <p:nvSpPr>
          <p:cNvPr id="4" name="Rectangle 3"/>
          <p:cNvSpPr/>
          <p:nvPr/>
        </p:nvSpPr>
        <p:spPr>
          <a:xfrm>
            <a:off x="1676400" y="228600"/>
            <a:ext cx="59891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CONTRAST RESOLUTION</a:t>
            </a:r>
            <a:endParaRPr lang="en-US" sz="4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686800" cy="4783948"/>
          </a:xfrm>
        </p:spPr>
        <p:txBody>
          <a:bodyPr/>
          <a:lstStyle/>
          <a:p>
            <a:r>
              <a:rPr lang="en-US" b="1" dirty="0" smtClean="0"/>
              <a:t>All images have unwanted fluctuations that are unrelated to object being imaged.</a:t>
            </a:r>
          </a:p>
          <a:p>
            <a:endParaRPr lang="en-US" b="1" dirty="0" smtClean="0"/>
          </a:p>
          <a:p>
            <a:r>
              <a:rPr lang="en-US" b="1" dirty="0" smtClean="0"/>
              <a:t>It may be due to:</a:t>
            </a:r>
          </a:p>
          <a:p>
            <a:pPr>
              <a:buNone/>
            </a:pPr>
            <a:r>
              <a:rPr lang="en-US" b="1" dirty="0" smtClean="0"/>
              <a:t> 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92D050"/>
                </a:solidFill>
              </a:rPr>
              <a:t>X-ray quantum noise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92D050"/>
                </a:solidFill>
              </a:rPr>
              <a:t>Noise due to imaging system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92D050"/>
                </a:solidFill>
              </a:rPr>
              <a:t>Indirect DR system- conversion to light</a:t>
            </a:r>
            <a:endParaRPr lang="en-IN" b="1" dirty="0">
              <a:solidFill>
                <a:srgbClr val="92D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09800" y="0"/>
            <a:ext cx="461922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Image noise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914400"/>
          </a:xfrm>
        </p:spPr>
        <p:txBody>
          <a:bodyPr/>
          <a:lstStyle/>
          <a:p>
            <a:r>
              <a:rPr lang="en-US" dirty="0" smtClean="0"/>
              <a:t>  DIGITAL IMAGE PROCESSING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7772400" cy="506016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b="1" dirty="0" smtClean="0">
              <a:solidFill>
                <a:srgbClr val="92D050"/>
              </a:solidFill>
            </a:endParaRPr>
          </a:p>
          <a:p>
            <a:r>
              <a:rPr lang="en-US" b="1" dirty="0" smtClean="0"/>
              <a:t>ADJUST &amp; OPTIMIZE CONTRAST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/>
              <a:t>    </a:t>
            </a:r>
            <a:r>
              <a:rPr lang="en-US" b="1" dirty="0" smtClean="0">
                <a:solidFill>
                  <a:srgbClr val="92D050"/>
                </a:solidFill>
              </a:rPr>
              <a:t>Look up table processing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92D050"/>
                </a:solidFill>
              </a:rPr>
              <a:t>    Windowing</a:t>
            </a:r>
          </a:p>
          <a:p>
            <a:pPr>
              <a:buFont typeface="Wingdings" pitchFamily="2" charset="2"/>
              <a:buChar char="§"/>
            </a:pPr>
            <a:endParaRPr lang="en-US" b="1" dirty="0" smtClean="0"/>
          </a:p>
          <a:p>
            <a:r>
              <a:rPr lang="en-US" b="1" dirty="0" smtClean="0"/>
              <a:t>REDUCE IMAGE NOISE</a:t>
            </a:r>
          </a:p>
          <a:p>
            <a:endParaRPr lang="en-US" b="1" dirty="0" smtClean="0"/>
          </a:p>
          <a:p>
            <a:r>
              <a:rPr lang="en-US" b="1" dirty="0" smtClean="0"/>
              <a:t>INCREASE VISIBILITY OF DETAIL</a:t>
            </a:r>
          </a:p>
          <a:p>
            <a:endParaRPr lang="en-US" b="1" dirty="0" smtClean="0"/>
          </a:p>
          <a:p>
            <a:r>
              <a:rPr lang="en-US" b="1" dirty="0" smtClean="0"/>
              <a:t>EDGE ENHANCEMENT</a:t>
            </a:r>
          </a:p>
          <a:p>
            <a:endParaRPr lang="en-US" b="1" dirty="0" smtClean="0"/>
          </a:p>
          <a:p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914400"/>
          </a:xfrm>
        </p:spPr>
        <p:txBody>
          <a:bodyPr/>
          <a:lstStyle/>
          <a:p>
            <a:r>
              <a:rPr lang="en-US" dirty="0" smtClean="0"/>
              <a:t>  DIGITAL IMAGE PROCESSING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772400" cy="506016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b="1" dirty="0" smtClean="0">
              <a:solidFill>
                <a:srgbClr val="92D050"/>
              </a:solidFill>
            </a:endParaRPr>
          </a:p>
          <a:p>
            <a:r>
              <a:rPr lang="en-US" b="1" u="sng" dirty="0" smtClean="0">
                <a:solidFill>
                  <a:srgbClr val="FFFF00"/>
                </a:solidFill>
              </a:rPr>
              <a:t>ADJUST &amp; OPTIMIZE CONTRAST</a:t>
            </a:r>
          </a:p>
          <a:p>
            <a:pPr>
              <a:buFont typeface="Wingdings" pitchFamily="2" charset="2"/>
              <a:buChar char="§"/>
            </a:pPr>
            <a:r>
              <a:rPr lang="en-US" b="1" u="sng" dirty="0" smtClean="0">
                <a:solidFill>
                  <a:srgbClr val="FFFF00"/>
                </a:solidFill>
              </a:rPr>
              <a:t> Look up table processing</a:t>
            </a:r>
          </a:p>
          <a:p>
            <a:pPr>
              <a:buFont typeface="Wingdings" pitchFamily="2" charset="2"/>
              <a:buChar char="§"/>
            </a:pPr>
            <a:r>
              <a:rPr lang="en-US" b="1" u="sng" dirty="0" smtClean="0">
                <a:solidFill>
                  <a:srgbClr val="FFFF00"/>
                </a:solidFill>
              </a:rPr>
              <a:t> Windowing</a:t>
            </a:r>
          </a:p>
          <a:p>
            <a:pPr>
              <a:buFont typeface="Wingdings" pitchFamily="2" charset="2"/>
              <a:buChar char="§"/>
            </a:pPr>
            <a:endParaRPr lang="en-US" b="1" dirty="0" smtClean="0"/>
          </a:p>
          <a:p>
            <a:r>
              <a:rPr lang="en-US" b="1" dirty="0" smtClean="0"/>
              <a:t>REDUCE IMAGE NOISE</a:t>
            </a:r>
          </a:p>
          <a:p>
            <a:endParaRPr lang="en-US" b="1" dirty="0" smtClean="0"/>
          </a:p>
          <a:p>
            <a:r>
              <a:rPr lang="en-US" b="1" dirty="0" smtClean="0"/>
              <a:t>INCREASE VISIBILITY OF DETAIL</a:t>
            </a:r>
          </a:p>
          <a:p>
            <a:endParaRPr lang="en-US" b="1" dirty="0" smtClean="0"/>
          </a:p>
          <a:p>
            <a:r>
              <a:rPr lang="en-US" b="1" dirty="0" smtClean="0"/>
              <a:t>EDGE ENHANCEMENT</a:t>
            </a:r>
          </a:p>
          <a:p>
            <a:endParaRPr lang="en-US" b="1" dirty="0" smtClean="0"/>
          </a:p>
          <a:p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processing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-381000" y="228600"/>
            <a:ext cx="4040188" cy="639762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       </a:t>
            </a:r>
            <a:r>
              <a:rPr lang="en-US" sz="2800" dirty="0" smtClean="0">
                <a:solidFill>
                  <a:srgbClr val="FFFF00"/>
                </a:solidFill>
              </a:rPr>
              <a:t>LUT PROCESSING</a:t>
            </a:r>
            <a:endParaRPr lang="en-IN" sz="2800" dirty="0">
              <a:solidFill>
                <a:srgbClr val="FFFF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0" y="1524000"/>
            <a:ext cx="3276600" cy="5046789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Look up tables (LUTs)  are</a:t>
            </a:r>
          </a:p>
          <a:p>
            <a:pPr>
              <a:buNone/>
            </a:pPr>
            <a:r>
              <a:rPr lang="en-US" sz="2800" b="1" dirty="0" smtClean="0"/>
              <a:t>    data stored in computer that is used to substitute new values for each pixel during processing.</a:t>
            </a:r>
            <a:endParaRPr lang="en-IN" sz="2800" b="1" dirty="0"/>
          </a:p>
        </p:txBody>
      </p:sp>
      <p:pic>
        <p:nvPicPr>
          <p:cNvPr id="12" name="Picture 11" descr="LU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0"/>
            <a:ext cx="5715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33400" y="1219200"/>
            <a:ext cx="7772400" cy="4783948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/>
              <a:t>Process of selecting some segment of total pixel value range and then </a:t>
            </a:r>
            <a:r>
              <a:rPr lang="en-US" sz="2800" b="1" dirty="0" smtClean="0">
                <a:solidFill>
                  <a:srgbClr val="92D050"/>
                </a:solidFill>
              </a:rPr>
              <a:t>displaying the pixel values within that segment over full brightness</a:t>
            </a:r>
            <a:r>
              <a:rPr lang="en-US" sz="2800" dirty="0" smtClean="0">
                <a:solidFill>
                  <a:srgbClr val="92D050"/>
                </a:solidFill>
              </a:rPr>
              <a:t>.</a:t>
            </a:r>
            <a:r>
              <a:rPr lang="en-IN" sz="2800" dirty="0" smtClean="0">
                <a:solidFill>
                  <a:srgbClr val="92D050"/>
                </a:solidFill>
              </a:rPr>
              <a:t> </a:t>
            </a:r>
          </a:p>
          <a:p>
            <a:pPr>
              <a:buNone/>
            </a:pPr>
            <a:endParaRPr lang="en-IN" sz="2800" dirty="0" smtClean="0"/>
          </a:p>
          <a:p>
            <a:r>
              <a:rPr lang="en-IN" sz="2800" b="1" dirty="0" smtClean="0"/>
              <a:t>Contrast will be visible only for the pixel values that are within the selected window. </a:t>
            </a:r>
          </a:p>
          <a:p>
            <a:endParaRPr lang="en-IN" sz="2800" b="1" dirty="0" smtClean="0"/>
          </a:p>
          <a:p>
            <a:r>
              <a:rPr lang="en-IN" sz="2800" b="1" dirty="0" smtClean="0"/>
              <a:t> All pixel values that are either below or above the window will be all white or all black and display no contrast. </a:t>
            </a:r>
            <a:endParaRPr lang="en-IN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2514600" y="0"/>
            <a:ext cx="42835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windowing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219200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b="1" dirty="0" smtClean="0"/>
          </a:p>
          <a:p>
            <a:pPr>
              <a:buFont typeface="Wingdings" pitchFamily="2" charset="2"/>
              <a:buChar char="q"/>
            </a:pPr>
            <a:r>
              <a:rPr lang="en-US" sz="2800" b="1" dirty="0" smtClean="0"/>
              <a:t>The  phosphor  that  is  currently  used  is  composed of </a:t>
            </a:r>
          </a:p>
          <a:p>
            <a:r>
              <a:rPr lang="en-US" sz="2800" b="1" u="sng" dirty="0" smtClean="0">
                <a:solidFill>
                  <a:srgbClr val="FFFF00"/>
                </a:solidFill>
              </a:rPr>
              <a:t>BARIUM    FLUOROHALIDE   DOPED   WITH   EUROPIUM.</a:t>
            </a:r>
          </a:p>
          <a:p>
            <a:endParaRPr lang="en-US" sz="2800" b="1" dirty="0" smtClean="0"/>
          </a:p>
          <a:p>
            <a:endParaRPr lang="en-US" sz="2800" b="1" dirty="0" smtClean="0"/>
          </a:p>
          <a:p>
            <a:pPr>
              <a:buFont typeface="Wingdings" pitchFamily="2" charset="2"/>
              <a:buChar char="q"/>
            </a:pPr>
            <a:r>
              <a:rPr lang="en-US" sz="2800" b="1" dirty="0" smtClean="0"/>
              <a:t>Halide = </a:t>
            </a:r>
            <a:r>
              <a:rPr lang="en-US" sz="2800" b="1" dirty="0" smtClean="0">
                <a:solidFill>
                  <a:srgbClr val="FFFF00"/>
                </a:solidFill>
              </a:rPr>
              <a:t>BROMIDE (85 %) + IODIDE (15 %)</a:t>
            </a:r>
          </a:p>
          <a:p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endParaRPr lang="en-US" sz="2800" b="1" dirty="0" smtClean="0"/>
          </a:p>
          <a:p>
            <a:endParaRPr lang="en-US" sz="2800" b="1" dirty="0" smtClean="0"/>
          </a:p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FFFF00"/>
                </a:solidFill>
              </a:rPr>
              <a:t>EUROPIUM</a:t>
            </a:r>
            <a:r>
              <a:rPr lang="en-US" sz="2800" b="1" dirty="0" smtClean="0"/>
              <a:t> -as  impurity or activator. It creates positive energy traps  where electrons can bind on excitation.</a:t>
            </a:r>
          </a:p>
          <a:p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00200" y="228600"/>
            <a:ext cx="5909182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PHOSPHOR  IN  CR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8915400" cy="4783948"/>
          </a:xfrm>
        </p:spPr>
        <p:txBody>
          <a:bodyPr>
            <a:normAutofit lnSpcReduction="10000"/>
          </a:bodyPr>
          <a:lstStyle/>
          <a:p>
            <a:r>
              <a:rPr lang="en-IN" sz="2800" b="1" dirty="0" smtClean="0"/>
              <a:t>To  </a:t>
            </a:r>
            <a:r>
              <a:rPr lang="en-IN" sz="2800" b="1" dirty="0" smtClean="0">
                <a:solidFill>
                  <a:srgbClr val="92D050"/>
                </a:solidFill>
              </a:rPr>
              <a:t>display  and  enhance  the  contrast  in  selected segments  of  the  total  pixel  value  range.</a:t>
            </a:r>
          </a:p>
          <a:p>
            <a:endParaRPr lang="en-IN" sz="2800" b="1" dirty="0" smtClean="0"/>
          </a:p>
          <a:p>
            <a:r>
              <a:rPr lang="en-IN" sz="2800" b="1" dirty="0" smtClean="0"/>
              <a:t>When  the  window  is  set to  cover  the  </a:t>
            </a:r>
            <a:r>
              <a:rPr lang="en-IN" sz="2800" b="1" dirty="0" smtClean="0">
                <a:solidFill>
                  <a:srgbClr val="FFFF00"/>
                </a:solidFill>
              </a:rPr>
              <a:t>lower segment </a:t>
            </a:r>
            <a:r>
              <a:rPr lang="en-IN" sz="2800" b="1" dirty="0" smtClean="0"/>
              <a:t> of  total  pixel  value  range, we  see  good contrast  in  </a:t>
            </a:r>
            <a:r>
              <a:rPr lang="en-IN" sz="2800" b="1" dirty="0" smtClean="0">
                <a:solidFill>
                  <a:srgbClr val="FFFF00"/>
                </a:solidFill>
              </a:rPr>
              <a:t>the  lighter  areas  like  the  </a:t>
            </a:r>
            <a:r>
              <a:rPr lang="en-IN" sz="2800" b="1" dirty="0" err="1" smtClean="0">
                <a:solidFill>
                  <a:srgbClr val="FFFF00"/>
                </a:solidFill>
              </a:rPr>
              <a:t>medistimum</a:t>
            </a:r>
            <a:r>
              <a:rPr lang="en-IN" sz="2800" b="1" dirty="0" smtClean="0">
                <a:solidFill>
                  <a:srgbClr val="FFFF00"/>
                </a:solidFill>
              </a:rPr>
              <a:t>. </a:t>
            </a:r>
          </a:p>
          <a:p>
            <a:endParaRPr lang="en-US" sz="2800" b="1" dirty="0" smtClean="0"/>
          </a:p>
          <a:p>
            <a:pPr>
              <a:buNone/>
            </a:pPr>
            <a:endParaRPr lang="en-IN" sz="2800" b="1" dirty="0" smtClean="0"/>
          </a:p>
          <a:p>
            <a:r>
              <a:rPr lang="en-IN" sz="2800" b="1" dirty="0" smtClean="0"/>
              <a:t>Setting  the  window  to  the  </a:t>
            </a:r>
            <a:r>
              <a:rPr lang="en-IN" sz="2800" b="1" dirty="0" smtClean="0">
                <a:solidFill>
                  <a:srgbClr val="FFFF00"/>
                </a:solidFill>
              </a:rPr>
              <a:t>higher  segment </a:t>
            </a:r>
            <a:r>
              <a:rPr lang="en-IN" sz="2800" b="1" dirty="0" smtClean="0"/>
              <a:t>produces  good  contrast  in  the  </a:t>
            </a:r>
            <a:r>
              <a:rPr lang="en-IN" sz="2800" b="1" dirty="0" smtClean="0">
                <a:solidFill>
                  <a:srgbClr val="FFFF00"/>
                </a:solidFill>
              </a:rPr>
              <a:t>darker  areas  like  the lungs. </a:t>
            </a:r>
          </a:p>
          <a:p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2514600" y="0"/>
            <a:ext cx="42835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windowing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8" name="Content Placeholder 7" descr="windowing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914400"/>
          </a:xfrm>
        </p:spPr>
        <p:txBody>
          <a:bodyPr/>
          <a:lstStyle/>
          <a:p>
            <a:r>
              <a:rPr lang="en-US" dirty="0" smtClean="0"/>
              <a:t>  DIGITAL IMAGE PROCESSING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7772400" cy="506016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b="1" dirty="0" smtClean="0">
              <a:solidFill>
                <a:srgbClr val="92D050"/>
              </a:solidFill>
            </a:endParaRPr>
          </a:p>
          <a:p>
            <a:r>
              <a:rPr lang="en-US" b="1" dirty="0" smtClean="0"/>
              <a:t>ADJUST &amp; OPTIMIZE CONTRAST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/>
              <a:t>    </a:t>
            </a:r>
            <a:r>
              <a:rPr lang="en-US" b="1" dirty="0" smtClean="0">
                <a:solidFill>
                  <a:srgbClr val="92D050"/>
                </a:solidFill>
              </a:rPr>
              <a:t>Look up table processing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92D050"/>
                </a:solidFill>
              </a:rPr>
              <a:t>    Windowing</a:t>
            </a:r>
          </a:p>
          <a:p>
            <a:pPr>
              <a:buFont typeface="Wingdings" pitchFamily="2" charset="2"/>
              <a:buChar char="§"/>
            </a:pPr>
            <a:endParaRPr lang="en-US" b="1" dirty="0" smtClean="0"/>
          </a:p>
          <a:p>
            <a:r>
              <a:rPr lang="en-US" b="1" u="sng" dirty="0" smtClean="0">
                <a:solidFill>
                  <a:srgbClr val="FFFF00"/>
                </a:solidFill>
              </a:rPr>
              <a:t>REDUCE IMAGE NOISE</a:t>
            </a:r>
          </a:p>
          <a:p>
            <a:endParaRPr lang="en-US" b="1" dirty="0" smtClean="0"/>
          </a:p>
          <a:p>
            <a:r>
              <a:rPr lang="en-US" b="1" dirty="0" smtClean="0"/>
              <a:t>INCREASE VISIBILITY OF DETAIL</a:t>
            </a:r>
          </a:p>
          <a:p>
            <a:endParaRPr lang="en-US" b="1" dirty="0" smtClean="0"/>
          </a:p>
          <a:p>
            <a:r>
              <a:rPr lang="en-US" b="1" dirty="0" smtClean="0"/>
              <a:t>EDGE ENHANCEMENT</a:t>
            </a:r>
          </a:p>
          <a:p>
            <a:endParaRPr lang="en-US" b="1" dirty="0" smtClean="0"/>
          </a:p>
          <a:p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791200"/>
          </a:xfrm>
        </p:spPr>
        <p:txBody>
          <a:bodyPr>
            <a:normAutofit/>
          </a:bodyPr>
          <a:lstStyle/>
          <a:p>
            <a:r>
              <a:rPr lang="en-US" b="1" dirty="0" smtClean="0"/>
              <a:t>All  images  have  </a:t>
            </a:r>
            <a:r>
              <a:rPr lang="en-US" b="1" dirty="0" smtClean="0">
                <a:solidFill>
                  <a:srgbClr val="92D050"/>
                </a:solidFill>
              </a:rPr>
              <a:t>unwanted  fluctuations  in  the  levels  of  grey  in  the  image  </a:t>
            </a:r>
            <a:r>
              <a:rPr lang="en-US" b="1" dirty="0" smtClean="0"/>
              <a:t>that  are  unrelated  to  object  being  imaged.</a:t>
            </a:r>
          </a:p>
          <a:p>
            <a:endParaRPr lang="en-US" b="1" dirty="0" smtClean="0"/>
          </a:p>
          <a:p>
            <a:r>
              <a:rPr lang="en-US" b="1" dirty="0" smtClean="0"/>
              <a:t>Limits  the  ability   to  see  the  </a:t>
            </a:r>
            <a:r>
              <a:rPr lang="en-US" b="1" dirty="0" smtClean="0">
                <a:solidFill>
                  <a:srgbClr val="92D050"/>
                </a:solidFill>
              </a:rPr>
              <a:t>low  contrast  fine  detail  of  an  image.</a:t>
            </a:r>
          </a:p>
          <a:p>
            <a:pPr>
              <a:buNone/>
            </a:pPr>
            <a:endParaRPr lang="en-US" b="1" dirty="0" smtClean="0"/>
          </a:p>
          <a:p>
            <a:r>
              <a:rPr lang="en-US" b="1" dirty="0" smtClean="0"/>
              <a:t>Noise  reduces  as  the number  of  photons  increases.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IN" b="1" dirty="0">
              <a:solidFill>
                <a:srgbClr val="92D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09800" y="0"/>
            <a:ext cx="461922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Image noise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762000"/>
            <a:ext cx="8458200" cy="5926948"/>
          </a:xfrm>
        </p:spPr>
        <p:txBody>
          <a:bodyPr/>
          <a:lstStyle/>
          <a:p>
            <a:r>
              <a:rPr lang="en-US" b="1" dirty="0" smtClean="0"/>
              <a:t>It may be due to:</a:t>
            </a:r>
          </a:p>
          <a:p>
            <a:pPr>
              <a:buNone/>
            </a:pPr>
            <a:endParaRPr lang="en-US" b="1" dirty="0" smtClean="0"/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92D050"/>
                </a:solidFill>
              </a:rPr>
              <a:t>X-ray quantum noise- QUANTUM MOTTLE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92D050"/>
                </a:solidFill>
              </a:rPr>
              <a:t>Noise due to imaging system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92D050"/>
                </a:solidFill>
              </a:rPr>
              <a:t>Indirect DR system- conversion to light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92D050"/>
                </a:solidFill>
              </a:rPr>
              <a:t>X-ray scatter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92D050"/>
                </a:solidFill>
              </a:rPr>
              <a:t>Veiling glare</a:t>
            </a: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8648521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en-US" sz="28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2800" b="1" dirty="0" smtClean="0"/>
              <a:t>  It is the </a:t>
            </a:r>
            <a:r>
              <a:rPr lang="en-US" sz="2800" b="1" dirty="0" smtClean="0">
                <a:solidFill>
                  <a:srgbClr val="92D050"/>
                </a:solidFill>
              </a:rPr>
              <a:t>statistical fluctuations in the number </a:t>
            </a:r>
          </a:p>
          <a:p>
            <a:r>
              <a:rPr lang="en-US" sz="2800" b="1" dirty="0">
                <a:solidFill>
                  <a:srgbClr val="92D050"/>
                </a:solidFill>
              </a:rPr>
              <a:t> </a:t>
            </a:r>
            <a:r>
              <a:rPr lang="en-US" sz="2800" b="1" dirty="0" smtClean="0">
                <a:solidFill>
                  <a:srgbClr val="92D050"/>
                </a:solidFill>
              </a:rPr>
              <a:t>   of photons that exit the patient.</a:t>
            </a:r>
          </a:p>
          <a:p>
            <a:endParaRPr lang="en-US" sz="2800" b="1" dirty="0" smtClean="0">
              <a:solidFill>
                <a:srgbClr val="92D05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92D050"/>
                </a:solidFill>
              </a:rPr>
              <a:t> </a:t>
            </a:r>
            <a:r>
              <a:rPr lang="en-US" sz="2800" b="1" dirty="0" smtClean="0"/>
              <a:t>Generated because of </a:t>
            </a:r>
            <a:r>
              <a:rPr lang="en-US" sz="2800" b="1" dirty="0" smtClean="0">
                <a:solidFill>
                  <a:srgbClr val="92D050"/>
                </a:solidFill>
              </a:rPr>
              <a:t>very low signal levels being  detected to produce the image.</a:t>
            </a:r>
          </a:p>
          <a:p>
            <a:pPr>
              <a:buFont typeface="Wingdings" pitchFamily="2" charset="2"/>
              <a:buChar char="q"/>
            </a:pPr>
            <a:endParaRPr lang="en-US" sz="2800" b="1" dirty="0" smtClean="0">
              <a:solidFill>
                <a:srgbClr val="92D05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92D050"/>
                </a:solidFill>
              </a:rPr>
              <a:t>Lower the number of photons detected- greater the variation in signal.</a:t>
            </a:r>
          </a:p>
          <a:p>
            <a:endParaRPr lang="en-US" sz="2800" b="1" dirty="0" smtClean="0"/>
          </a:p>
          <a:p>
            <a:pPr>
              <a:buFont typeface="Wingdings" pitchFamily="2" charset="2"/>
              <a:buChar char="q"/>
            </a:pPr>
            <a:r>
              <a:rPr lang="en-US" sz="2800" b="1" dirty="0"/>
              <a:t> </a:t>
            </a:r>
            <a:r>
              <a:rPr lang="en-US" sz="2800" b="1" dirty="0" smtClean="0"/>
              <a:t> Limiting factor in all x ray imaging.</a:t>
            </a:r>
          </a:p>
          <a:p>
            <a:endParaRPr lang="en-US" sz="2800" b="1" dirty="0" smtClean="0"/>
          </a:p>
          <a:p>
            <a:pPr>
              <a:buFont typeface="Wingdings" pitchFamily="2" charset="2"/>
              <a:buChar char="q"/>
            </a:pPr>
            <a:r>
              <a:rPr lang="en-US" sz="2800" b="1" dirty="0" smtClean="0"/>
              <a:t>Causes fluctuations in brightness or density of image.</a:t>
            </a:r>
          </a:p>
          <a:p>
            <a:endParaRPr lang="en-US" sz="28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en-US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62200" y="228600"/>
            <a:ext cx="446468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u="sng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Quantum mottle</a:t>
            </a:r>
            <a:endParaRPr lang="en-IN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28600"/>
            <a:ext cx="8393644" cy="6124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2800" b="1" u="sng" dirty="0" smtClean="0">
              <a:solidFill>
                <a:schemeClr val="tx2"/>
              </a:solidFill>
            </a:endParaRPr>
          </a:p>
          <a:p>
            <a:r>
              <a:rPr lang="en-US" sz="2800" b="1" dirty="0">
                <a:solidFill>
                  <a:schemeClr val="tx2"/>
                </a:solidFill>
              </a:rPr>
              <a:t> </a:t>
            </a:r>
            <a:endParaRPr lang="en-US" sz="2800" b="1" dirty="0" smtClean="0">
              <a:solidFill>
                <a:schemeClr val="tx2"/>
              </a:solidFill>
            </a:endParaRPr>
          </a:p>
          <a:p>
            <a:r>
              <a:rPr lang="en-US" sz="2800" b="1" dirty="0" smtClean="0">
                <a:solidFill>
                  <a:schemeClr val="tx2"/>
                </a:solidFill>
              </a:rPr>
              <a:t>1]It </a:t>
            </a:r>
            <a:r>
              <a:rPr lang="en-US" sz="2800" b="1" dirty="0" smtClean="0">
                <a:solidFill>
                  <a:srgbClr val="92D050"/>
                </a:solidFill>
              </a:rPr>
              <a:t>reduces radiographic contrast.</a:t>
            </a:r>
          </a:p>
          <a:p>
            <a:endParaRPr lang="en-US" sz="2800" b="1" dirty="0">
              <a:solidFill>
                <a:schemeClr val="tx2"/>
              </a:solidFill>
            </a:endParaRPr>
          </a:p>
          <a:p>
            <a:r>
              <a:rPr lang="en-US" sz="2800" b="1" dirty="0" smtClean="0">
                <a:solidFill>
                  <a:schemeClr val="tx2"/>
                </a:solidFill>
              </a:rPr>
              <a:t>2]It causes </a:t>
            </a:r>
            <a:r>
              <a:rPr lang="en-US" sz="2800" b="1" dirty="0" smtClean="0">
                <a:solidFill>
                  <a:srgbClr val="92D050"/>
                </a:solidFill>
              </a:rPr>
              <a:t>small structures with equal attenuation </a:t>
            </a:r>
          </a:p>
          <a:p>
            <a:r>
              <a:rPr lang="en-US" sz="2800" b="1" dirty="0">
                <a:solidFill>
                  <a:srgbClr val="92D050"/>
                </a:solidFill>
              </a:rPr>
              <a:t> </a:t>
            </a:r>
            <a:r>
              <a:rPr lang="en-US" sz="2800" b="1" dirty="0" smtClean="0">
                <a:solidFill>
                  <a:srgbClr val="92D050"/>
                </a:solidFill>
              </a:rPr>
              <a:t>   to have different contrast </a:t>
            </a:r>
            <a:r>
              <a:rPr lang="en-US" sz="2800" b="1" dirty="0" smtClean="0">
                <a:solidFill>
                  <a:schemeClr val="tx2"/>
                </a:solidFill>
              </a:rPr>
              <a:t>depending on whether </a:t>
            </a:r>
          </a:p>
          <a:p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smtClean="0">
                <a:solidFill>
                  <a:schemeClr val="tx2"/>
                </a:solidFill>
              </a:rPr>
              <a:t>   they are present on thick or thin part.</a:t>
            </a:r>
          </a:p>
          <a:p>
            <a:r>
              <a:rPr lang="en-US" sz="2800" b="1" dirty="0" smtClean="0">
                <a:solidFill>
                  <a:schemeClr val="tx2"/>
                </a:solidFill>
              </a:rPr>
              <a:t>    It nullifies even the log conversion.</a:t>
            </a:r>
          </a:p>
          <a:p>
            <a:endParaRPr lang="en-US" sz="2800" b="1" dirty="0">
              <a:solidFill>
                <a:schemeClr val="tx2"/>
              </a:solidFill>
            </a:endParaRPr>
          </a:p>
          <a:p>
            <a:r>
              <a:rPr lang="en-US" sz="2800" b="1" dirty="0" smtClean="0">
                <a:solidFill>
                  <a:schemeClr val="tx2"/>
                </a:solidFill>
              </a:rPr>
              <a:t>3]It </a:t>
            </a:r>
            <a:r>
              <a:rPr lang="en-US" sz="2800" b="1" dirty="0" smtClean="0">
                <a:solidFill>
                  <a:srgbClr val="92D050"/>
                </a:solidFill>
              </a:rPr>
              <a:t>raises the patient dose </a:t>
            </a:r>
            <a:r>
              <a:rPr lang="en-US" sz="2800" b="1" dirty="0" smtClean="0">
                <a:solidFill>
                  <a:schemeClr val="tx2"/>
                </a:solidFill>
              </a:rPr>
              <a:t>required to obtain a given </a:t>
            </a:r>
          </a:p>
          <a:p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smtClean="0">
                <a:solidFill>
                  <a:schemeClr val="tx2"/>
                </a:solidFill>
              </a:rPr>
              <a:t>  x ray photon statistical confidence level.</a:t>
            </a:r>
          </a:p>
          <a:p>
            <a:endParaRPr lang="en-US" sz="2800" b="1" dirty="0" smtClean="0">
              <a:solidFill>
                <a:schemeClr val="tx2"/>
              </a:solidFill>
            </a:endParaRPr>
          </a:p>
          <a:p>
            <a:r>
              <a:rPr lang="en-US" sz="2800" b="1" dirty="0" smtClean="0">
                <a:solidFill>
                  <a:srgbClr val="FFFF00"/>
                </a:solidFill>
              </a:rPr>
              <a:t>X-RAY GRID &amp; PRIMARY BEAM MAGNIFICATION</a:t>
            </a:r>
          </a:p>
          <a:p>
            <a:r>
              <a:rPr lang="en-US" sz="2800" b="1" dirty="0" smtClean="0">
                <a:solidFill>
                  <a:srgbClr val="FFFF00"/>
                </a:solidFill>
              </a:rPr>
              <a:t> REDUCE SCATTER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19400" y="0"/>
            <a:ext cx="377859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u="sng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 ray  scatter </a:t>
            </a:r>
            <a:endParaRPr lang="en-IN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371600"/>
            <a:ext cx="8997143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Light that is scattered and reflected by </a:t>
            </a:r>
            <a:r>
              <a:rPr lang="en-US" sz="3200" b="1" dirty="0" smtClean="0">
                <a:solidFill>
                  <a:srgbClr val="92D050"/>
                </a:solidFill>
              </a:rPr>
              <a:t>lens</a:t>
            </a:r>
          </a:p>
          <a:p>
            <a:r>
              <a:rPr lang="en-US" sz="3200" b="1" dirty="0" smtClean="0">
                <a:solidFill>
                  <a:srgbClr val="92D050"/>
                </a:solidFill>
              </a:rPr>
              <a:t> system.</a:t>
            </a:r>
          </a:p>
          <a:p>
            <a:r>
              <a:rPr lang="en-US" sz="3200" b="1" dirty="0"/>
              <a:t> </a:t>
            </a:r>
            <a:endParaRPr lang="en-US" sz="3200" b="1" dirty="0" smtClean="0"/>
          </a:p>
          <a:p>
            <a:r>
              <a:rPr lang="en-US" sz="3200" b="1" dirty="0" smtClean="0"/>
              <a:t>The </a:t>
            </a:r>
            <a:r>
              <a:rPr lang="en-US" sz="3200" b="1" dirty="0" smtClean="0">
                <a:solidFill>
                  <a:srgbClr val="92D050"/>
                </a:solidFill>
              </a:rPr>
              <a:t>image intensifier and TV system </a:t>
            </a:r>
            <a:r>
              <a:rPr lang="en-US" sz="3200" b="1" dirty="0" smtClean="0"/>
              <a:t>contribute to</a:t>
            </a:r>
          </a:p>
          <a:p>
            <a:r>
              <a:rPr lang="en-US" sz="3200" b="1" dirty="0" smtClean="0"/>
              <a:t> it.</a:t>
            </a:r>
          </a:p>
          <a:p>
            <a:endParaRPr lang="en-US" sz="3200" b="1" dirty="0"/>
          </a:p>
          <a:p>
            <a:r>
              <a:rPr lang="en-US" sz="3200" b="1" dirty="0" smtClean="0"/>
              <a:t>It has same effect on image as </a:t>
            </a:r>
            <a:r>
              <a:rPr lang="en-US" sz="3200" b="1" dirty="0" smtClean="0">
                <a:solidFill>
                  <a:srgbClr val="92D050"/>
                </a:solidFill>
              </a:rPr>
              <a:t>x ray scatter</a:t>
            </a:r>
            <a:r>
              <a:rPr lang="en-US" sz="3200" b="1" dirty="0" smtClean="0"/>
              <a:t>.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Important in </a:t>
            </a:r>
            <a:r>
              <a:rPr lang="en-US" sz="3200" b="1" dirty="0" smtClean="0">
                <a:solidFill>
                  <a:srgbClr val="FFFF00"/>
                </a:solidFill>
              </a:rPr>
              <a:t>CCD type of detectors in DR system.</a:t>
            </a:r>
            <a:endParaRPr lang="en-US" sz="3200" b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2362200" y="152400"/>
            <a:ext cx="457048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u="sng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VEILING  GLARE</a:t>
            </a:r>
            <a:endParaRPr lang="en-IN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6324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dirty="0" smtClean="0"/>
              <a:t>        Noise reduced by </a:t>
            </a:r>
            <a:r>
              <a:rPr lang="en-US" sz="3200" b="1" dirty="0" smtClean="0">
                <a:solidFill>
                  <a:srgbClr val="92D050"/>
                </a:solidFill>
              </a:rPr>
              <a:t>low pass filtering.</a:t>
            </a:r>
          </a:p>
          <a:p>
            <a:endParaRPr lang="en-US" sz="3200" b="1" dirty="0" smtClean="0"/>
          </a:p>
          <a:p>
            <a:pPr>
              <a:buNone/>
            </a:pPr>
            <a:r>
              <a:rPr lang="en-US" sz="3200" b="1" dirty="0" smtClean="0"/>
              <a:t> Pixels are averaged with closest neighbouring 				pixels</a:t>
            </a:r>
          </a:p>
          <a:p>
            <a:endParaRPr lang="en-US" sz="3200" b="1" dirty="0" smtClean="0"/>
          </a:p>
          <a:p>
            <a:pPr>
              <a:buNone/>
            </a:pPr>
            <a:r>
              <a:rPr lang="en-US" sz="3200" b="1" dirty="0" smtClean="0"/>
              <a:t>Low contrast objects are better appreciated     					BUT…</a:t>
            </a:r>
          </a:p>
          <a:p>
            <a:pPr>
              <a:buNone/>
            </a:pPr>
            <a:endParaRPr lang="en-US" sz="3200" b="1" dirty="0" smtClean="0"/>
          </a:p>
          <a:p>
            <a:pPr>
              <a:buNone/>
            </a:pPr>
            <a:r>
              <a:rPr lang="en-US" sz="3200" b="1" dirty="0" smtClean="0">
                <a:solidFill>
                  <a:srgbClr val="92D050"/>
                </a:solidFill>
              </a:rPr>
              <a:t>Compromises some resolution… small details &amp; 			edges are blurred.</a:t>
            </a:r>
            <a:endParaRPr lang="en-IN" sz="3200" b="1" dirty="0">
              <a:solidFill>
                <a:srgbClr val="92D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52600" y="0"/>
            <a:ext cx="591668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NOISE SMOOTHENING</a:t>
            </a:r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4419600" y="1447800"/>
            <a:ext cx="408432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Down Arrow 6"/>
          <p:cNvSpPr/>
          <p:nvPr/>
        </p:nvSpPr>
        <p:spPr>
          <a:xfrm>
            <a:off x="4419600" y="4724400"/>
            <a:ext cx="408432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Down Arrow 7"/>
          <p:cNvSpPr/>
          <p:nvPr/>
        </p:nvSpPr>
        <p:spPr>
          <a:xfrm>
            <a:off x="4419600" y="3048000"/>
            <a:ext cx="408432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47800"/>
            <a:ext cx="8943474" cy="3908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3200" b="1" dirty="0" smtClean="0"/>
              <a:t>It is a method to reduce noise by adding together </a:t>
            </a:r>
          </a:p>
          <a:p>
            <a:r>
              <a:rPr lang="en-US" sz="3200" b="1" dirty="0" smtClean="0"/>
              <a:t> several frames.</a:t>
            </a:r>
          </a:p>
          <a:p>
            <a:endParaRPr lang="en-US" sz="3200" b="1" dirty="0" smtClean="0"/>
          </a:p>
          <a:p>
            <a:endParaRPr lang="en-US" sz="3200" b="1" dirty="0" smtClean="0"/>
          </a:p>
          <a:p>
            <a:r>
              <a:rPr lang="en-US" sz="3200" b="1" dirty="0" smtClean="0"/>
              <a:t>It reduces both electronic and quantum noise.</a:t>
            </a:r>
          </a:p>
          <a:p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</a:rPr>
              <a:t>    </a:t>
            </a:r>
          </a:p>
          <a:p>
            <a:endParaRPr lang="en-IN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52600" y="0"/>
            <a:ext cx="58047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u="sng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Frame integration;</a:t>
            </a:r>
            <a:endParaRPr lang="en-IN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852607"/>
            <a:ext cx="8807219" cy="57246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b="1" dirty="0" smtClean="0"/>
              <a:t>Phosphor  powdered form - mixed with a </a:t>
            </a:r>
          </a:p>
          <a:p>
            <a:r>
              <a:rPr lang="en-US" sz="3200" b="1" dirty="0" smtClean="0"/>
              <a:t>binder or adhesive material - laid down as a base </a:t>
            </a:r>
          </a:p>
          <a:p>
            <a:r>
              <a:rPr lang="en-US" sz="3200" b="1" dirty="0" smtClean="0"/>
              <a:t>with a thickness of about 0.3mm.</a:t>
            </a:r>
          </a:p>
          <a:p>
            <a:endParaRPr lang="en-US" sz="2800" b="1" dirty="0" smtClean="0"/>
          </a:p>
          <a:p>
            <a:endParaRPr lang="en-US" sz="2800" b="1" dirty="0" smtClean="0"/>
          </a:p>
          <a:p>
            <a:endParaRPr lang="en-US" sz="2800" b="1" dirty="0" smtClean="0"/>
          </a:p>
          <a:p>
            <a:endParaRPr lang="en-US" sz="2800" b="1" dirty="0" smtClean="0"/>
          </a:p>
          <a:p>
            <a:endParaRPr lang="en-US" sz="2800" b="1" dirty="0" smtClean="0"/>
          </a:p>
          <a:p>
            <a:endParaRPr lang="en-US" sz="2800" b="1" dirty="0" smtClean="0"/>
          </a:p>
          <a:p>
            <a:endParaRPr lang="en-US" sz="2800" b="1" dirty="0" smtClean="0"/>
          </a:p>
          <a:p>
            <a:endParaRPr lang="en-US" sz="2800" b="1" dirty="0" smtClean="0"/>
          </a:p>
          <a:p>
            <a:endParaRPr lang="en-US" sz="2800" b="1" dirty="0" smtClean="0"/>
          </a:p>
          <a:p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304800" y="2819400"/>
            <a:ext cx="8839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b="1" dirty="0" smtClean="0"/>
          </a:p>
          <a:p>
            <a:endParaRPr lang="en-US" sz="2800" b="1" dirty="0" smtClean="0"/>
          </a:p>
          <a:p>
            <a:pPr>
              <a:buFont typeface="Wingdings" pitchFamily="2" charset="2"/>
              <a:buChar char="q"/>
            </a:pPr>
            <a:r>
              <a:rPr lang="en-US" sz="3200" b="1" dirty="0" smtClean="0"/>
              <a:t>The plate is inserted into a </a:t>
            </a:r>
            <a:r>
              <a:rPr lang="en-US" sz="3200" b="1" dirty="0" smtClean="0">
                <a:solidFill>
                  <a:srgbClr val="FFFF00"/>
                </a:solidFill>
              </a:rPr>
              <a:t>light tight cassette, </a:t>
            </a:r>
            <a:r>
              <a:rPr lang="en-US" sz="3200" b="1" dirty="0" smtClean="0"/>
              <a:t>mostly made  of </a:t>
            </a:r>
            <a:r>
              <a:rPr lang="en-US" sz="3200" b="1" dirty="0" err="1" smtClean="0"/>
              <a:t>fibre</a:t>
            </a:r>
            <a:r>
              <a:rPr lang="en-US" sz="3200" b="1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914400"/>
          </a:xfrm>
        </p:spPr>
        <p:txBody>
          <a:bodyPr/>
          <a:lstStyle/>
          <a:p>
            <a:r>
              <a:rPr lang="en-US" dirty="0" smtClean="0"/>
              <a:t>  DIGITAL IMAGE PROCESSING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7772400" cy="506016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b="1" dirty="0" smtClean="0">
              <a:solidFill>
                <a:srgbClr val="92D050"/>
              </a:solidFill>
            </a:endParaRPr>
          </a:p>
          <a:p>
            <a:r>
              <a:rPr lang="en-US" b="1" dirty="0" smtClean="0"/>
              <a:t>ADJUST &amp; OPTIMIZE CONTRAST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/>
              <a:t>    </a:t>
            </a:r>
            <a:r>
              <a:rPr lang="en-US" b="1" dirty="0" smtClean="0">
                <a:solidFill>
                  <a:srgbClr val="92D050"/>
                </a:solidFill>
              </a:rPr>
              <a:t>Look up table processing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92D050"/>
                </a:solidFill>
              </a:rPr>
              <a:t>    Windowing</a:t>
            </a:r>
          </a:p>
          <a:p>
            <a:pPr>
              <a:buFont typeface="Wingdings" pitchFamily="2" charset="2"/>
              <a:buChar char="§"/>
            </a:pPr>
            <a:endParaRPr lang="en-US" b="1" dirty="0" smtClean="0"/>
          </a:p>
          <a:p>
            <a:r>
              <a:rPr lang="en-US" b="1" dirty="0" smtClean="0"/>
              <a:t>REDUCE IMAGE NOISE</a:t>
            </a:r>
          </a:p>
          <a:p>
            <a:endParaRPr lang="en-US" b="1" dirty="0" smtClean="0"/>
          </a:p>
          <a:p>
            <a:r>
              <a:rPr lang="en-US" b="1" dirty="0" smtClean="0"/>
              <a:t>INCREASE VISIBILITY OF DETAIL</a:t>
            </a:r>
          </a:p>
          <a:p>
            <a:pPr>
              <a:buNone/>
            </a:pPr>
            <a:endParaRPr lang="en-US" b="1" dirty="0" smtClean="0"/>
          </a:p>
          <a:p>
            <a:r>
              <a:rPr lang="en-US" b="1" u="sng" dirty="0" smtClean="0">
                <a:solidFill>
                  <a:srgbClr val="FFFF00"/>
                </a:solidFill>
              </a:rPr>
              <a:t>EDGE ENHANCEMENT</a:t>
            </a:r>
          </a:p>
          <a:p>
            <a:endParaRPr lang="en-US" b="1" dirty="0" smtClean="0"/>
          </a:p>
          <a:p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19200"/>
            <a:ext cx="7772400" cy="4783948"/>
          </a:xfrm>
        </p:spPr>
        <p:txBody>
          <a:bodyPr/>
          <a:lstStyle/>
          <a:p>
            <a:r>
              <a:rPr lang="en-US" b="1" dirty="0" smtClean="0"/>
              <a:t>To </a:t>
            </a:r>
            <a:r>
              <a:rPr lang="en-US" b="1" dirty="0" smtClean="0">
                <a:solidFill>
                  <a:srgbClr val="92D050"/>
                </a:solidFill>
              </a:rPr>
              <a:t>increase visibility of small structures </a:t>
            </a:r>
            <a:r>
              <a:rPr lang="en-US" b="1" dirty="0" smtClean="0"/>
              <a:t>with moderate to high contrast.</a:t>
            </a:r>
          </a:p>
          <a:p>
            <a:endParaRPr lang="en-US" b="1" dirty="0" smtClean="0"/>
          </a:p>
          <a:p>
            <a:r>
              <a:rPr lang="en-US" b="1" dirty="0" smtClean="0"/>
              <a:t>To </a:t>
            </a:r>
            <a:r>
              <a:rPr lang="en-US" b="1" dirty="0" smtClean="0">
                <a:solidFill>
                  <a:srgbClr val="92D050"/>
                </a:solidFill>
              </a:rPr>
              <a:t>detect finer detail </a:t>
            </a:r>
            <a:r>
              <a:rPr lang="en-US" b="1" dirty="0" smtClean="0"/>
              <a:t>of an image.</a:t>
            </a:r>
          </a:p>
          <a:p>
            <a:pPr>
              <a:buNone/>
            </a:pPr>
            <a:endParaRPr lang="en-US" b="1" dirty="0" smtClean="0"/>
          </a:p>
          <a:p>
            <a:r>
              <a:rPr lang="en-US" b="1" dirty="0" smtClean="0">
                <a:solidFill>
                  <a:srgbClr val="92D050"/>
                </a:solidFill>
              </a:rPr>
              <a:t>Subtraction of low pass filtered image</a:t>
            </a:r>
            <a:r>
              <a:rPr lang="en-US" b="1" dirty="0" smtClean="0"/>
              <a:t>( info about large structures and low noise) </a:t>
            </a:r>
            <a:r>
              <a:rPr lang="en-US" b="1" dirty="0" smtClean="0">
                <a:solidFill>
                  <a:srgbClr val="92D050"/>
                </a:solidFill>
              </a:rPr>
              <a:t>from original </a:t>
            </a:r>
            <a:r>
              <a:rPr lang="en-US" b="1" dirty="0" smtClean="0"/>
              <a:t>yields image in which edges and small structures remain.</a:t>
            </a:r>
            <a:endParaRPr lang="en-IN" b="1" dirty="0"/>
          </a:p>
        </p:txBody>
      </p:sp>
      <p:sp>
        <p:nvSpPr>
          <p:cNvPr id="4" name="Rectangle 3"/>
          <p:cNvSpPr/>
          <p:nvPr/>
        </p:nvSpPr>
        <p:spPr>
          <a:xfrm>
            <a:off x="1905000" y="304800"/>
            <a:ext cx="578876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EDGE ENHANCEMENT</a:t>
            </a:r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609600"/>
            <a:ext cx="7772400" cy="647700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  It  exaggerates  the  contrast  at  boundary    		between  structures.</a:t>
            </a:r>
          </a:p>
          <a:p>
            <a:endParaRPr lang="en-US" b="1" dirty="0" smtClean="0"/>
          </a:p>
          <a:p>
            <a:pPr>
              <a:buNone/>
            </a:pPr>
            <a:r>
              <a:rPr lang="en-US" b="1" dirty="0" smtClean="0"/>
              <a:t>     Makes  structures  more  easily  visible.</a:t>
            </a:r>
          </a:p>
          <a:p>
            <a:endParaRPr lang="en-US" b="1" dirty="0" smtClean="0"/>
          </a:p>
          <a:p>
            <a:pPr>
              <a:buNone/>
            </a:pPr>
            <a:r>
              <a:rPr lang="en-US" b="1" dirty="0" smtClean="0">
                <a:solidFill>
                  <a:srgbClr val="92D050"/>
                </a:solidFill>
              </a:rPr>
              <a:t>             Fine  details  enhanced  BUT….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                            Noise is increased.  </a:t>
            </a:r>
            <a:endParaRPr lang="en-IN" b="1" dirty="0">
              <a:solidFill>
                <a:srgbClr val="FFFF00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191000" y="1752600"/>
            <a:ext cx="484632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Down Arrow 4"/>
          <p:cNvSpPr/>
          <p:nvPr/>
        </p:nvSpPr>
        <p:spPr>
          <a:xfrm>
            <a:off x="4191000" y="3962400"/>
            <a:ext cx="484632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Down Arrow 5"/>
          <p:cNvSpPr/>
          <p:nvPr/>
        </p:nvSpPr>
        <p:spPr>
          <a:xfrm>
            <a:off x="4191000" y="2819400"/>
            <a:ext cx="484632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sharping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b4 edge enhanc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aft edge enhanc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0"/>
            <a:ext cx="44958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62000"/>
            <a:ext cx="9144000" cy="6096000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914400"/>
          </a:xfrm>
        </p:spPr>
        <p:txBody>
          <a:bodyPr/>
          <a:lstStyle/>
          <a:p>
            <a:r>
              <a:rPr lang="en-US" dirty="0" smtClean="0"/>
              <a:t>  DIGITAL IMAGE PROCESSING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838200"/>
            <a:ext cx="8991600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N" b="1" dirty="0" smtClean="0"/>
          </a:p>
          <a:p>
            <a:pPr>
              <a:buFont typeface="Arial" pitchFamily="34" charset="0"/>
              <a:buChar char="•"/>
            </a:pPr>
            <a:r>
              <a:rPr lang="en-IN" sz="2800" b="1" dirty="0" smtClean="0"/>
              <a:t>No silver based film or chemicals.</a:t>
            </a:r>
          </a:p>
          <a:p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Saves time and efforts</a:t>
            </a:r>
          </a:p>
          <a:p>
            <a:endParaRPr lang="en-IN" sz="2800" b="1" dirty="0" smtClean="0"/>
          </a:p>
          <a:p>
            <a:pPr>
              <a:buFont typeface="Arial" pitchFamily="34" charset="0"/>
              <a:buChar char="•"/>
            </a:pPr>
            <a:r>
              <a:rPr lang="en-IN" sz="2800" b="1" dirty="0" smtClean="0"/>
              <a:t>Reduced film storage costs because images stored digitally.</a:t>
            </a:r>
          </a:p>
          <a:p>
            <a:pPr>
              <a:buFont typeface="Arial" pitchFamily="34" charset="0"/>
              <a:buChar char="•"/>
            </a:pP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Reprinting possible</a:t>
            </a:r>
          </a:p>
          <a:p>
            <a:pPr>
              <a:buFont typeface="Arial" pitchFamily="34" charset="0"/>
              <a:buChar char="•"/>
            </a:pP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Reusable phosphor plates</a:t>
            </a:r>
          </a:p>
          <a:p>
            <a:pPr>
              <a:buFont typeface="Arial" pitchFamily="34" charset="0"/>
              <a:buChar char="•"/>
            </a:pPr>
            <a:endParaRPr lang="en-IN" sz="2800" b="1" dirty="0" smtClean="0"/>
          </a:p>
          <a:p>
            <a:pPr>
              <a:buFont typeface="Arial" pitchFamily="34" charset="0"/>
              <a:buChar char="•"/>
            </a:pPr>
            <a:r>
              <a:rPr lang="en-IN" sz="2800" b="1" dirty="0" smtClean="0"/>
              <a:t>Fewer retakes due to under- or over-exposure which results in lower overall dose to the patient.</a:t>
            </a:r>
          </a:p>
          <a:p>
            <a:endParaRPr lang="en-IN" sz="28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1295400" y="0"/>
            <a:ext cx="64739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IN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Advantages of CR</a:t>
            </a:r>
            <a:endParaRPr lang="en-IN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24000"/>
            <a:ext cx="4572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</a:rPr>
              <a:t>Option to change</a:t>
            </a:r>
          </a:p>
          <a:p>
            <a:r>
              <a:rPr lang="en-US" sz="2800" b="1" dirty="0" smtClean="0"/>
              <a:t>-Contrast</a:t>
            </a:r>
          </a:p>
          <a:p>
            <a:r>
              <a:rPr lang="en-US" sz="2800" b="1" dirty="0" smtClean="0"/>
              <a:t>-Brightness</a:t>
            </a:r>
          </a:p>
          <a:p>
            <a:r>
              <a:rPr lang="en-US" sz="2800" b="1" dirty="0" smtClean="0"/>
              <a:t>-Image rotation, flip , inversion</a:t>
            </a:r>
          </a:p>
          <a:p>
            <a:r>
              <a:rPr lang="en-US" sz="2800" b="1" dirty="0" smtClean="0"/>
              <a:t>-Image crop</a:t>
            </a:r>
          </a:p>
          <a:p>
            <a:r>
              <a:rPr lang="en-US" sz="2800" b="1" dirty="0" smtClean="0"/>
              <a:t>-Image label</a:t>
            </a:r>
          </a:p>
          <a:p>
            <a:r>
              <a:rPr lang="en-US" sz="2800" b="1" dirty="0" smtClean="0"/>
              <a:t>-Bone &amp; soft tissue window</a:t>
            </a:r>
          </a:p>
          <a:p>
            <a:r>
              <a:rPr lang="en-US" sz="2800" b="1" dirty="0" smtClean="0"/>
              <a:t>-Count distance &amp; angles</a:t>
            </a:r>
          </a:p>
          <a:p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Used with </a:t>
            </a:r>
            <a:r>
              <a:rPr lang="en-US" sz="2800" b="1" dirty="0" smtClean="0">
                <a:solidFill>
                  <a:srgbClr val="FFFF00"/>
                </a:solidFill>
              </a:rPr>
              <a:t>PACS</a:t>
            </a:r>
            <a:endParaRPr lang="en-IN" sz="2800" b="1" dirty="0" smtClean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28600"/>
            <a:ext cx="8763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N" sz="2800" b="1" dirty="0" smtClean="0"/>
              <a:t>Image acquisition is much faster - image previews  available </a:t>
            </a:r>
            <a:r>
              <a:rPr lang="en-IN" sz="2800" b="1" dirty="0" smtClean="0">
                <a:solidFill>
                  <a:srgbClr val="FFFF00"/>
                </a:solidFill>
              </a:rPr>
              <a:t>&lt; 15 seconds</a:t>
            </a:r>
            <a:r>
              <a:rPr lang="en-IN" sz="2800" b="1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R RECENT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16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38200"/>
            <a:ext cx="8382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N" sz="2800" b="1" dirty="0" smtClean="0"/>
          </a:p>
          <a:p>
            <a:pPr>
              <a:buFont typeface="Arial" pitchFamily="34" charset="0"/>
              <a:buChar char="•"/>
            </a:pPr>
            <a:r>
              <a:rPr lang="en-IN" sz="2800" b="1" dirty="0" smtClean="0"/>
              <a:t>Resultant </a:t>
            </a:r>
            <a:r>
              <a:rPr lang="en-IN" sz="2800" b="1" dirty="0" smtClean="0">
                <a:solidFill>
                  <a:srgbClr val="92D050"/>
                </a:solidFill>
              </a:rPr>
              <a:t>lower spatial resolution </a:t>
            </a:r>
            <a:r>
              <a:rPr lang="en-IN" sz="2800" b="1" dirty="0" smtClean="0"/>
              <a:t>as compared to film images.</a:t>
            </a:r>
          </a:p>
          <a:p>
            <a:endParaRPr lang="en-IN" sz="2800" b="1" dirty="0" smtClean="0"/>
          </a:p>
          <a:p>
            <a:pPr>
              <a:buFont typeface="Arial" pitchFamily="34" charset="0"/>
              <a:buChar char="•"/>
            </a:pPr>
            <a:endParaRPr lang="en-IN" sz="2800" b="1" dirty="0" smtClean="0"/>
          </a:p>
          <a:p>
            <a:pPr>
              <a:buFont typeface="Arial" pitchFamily="34" charset="0"/>
              <a:buChar char="•"/>
            </a:pPr>
            <a:r>
              <a:rPr lang="en-IN" sz="2800" b="1" dirty="0" smtClean="0"/>
              <a:t>To keep the same SNR, CR needs 20% more radiation exposure as </a:t>
            </a:r>
            <a:r>
              <a:rPr lang="en-IN" sz="2800" b="1" dirty="0" smtClean="0">
                <a:solidFill>
                  <a:srgbClr val="92D050"/>
                </a:solidFill>
              </a:rPr>
              <a:t>CR is medium speed film.</a:t>
            </a:r>
            <a:r>
              <a:rPr lang="en-IN" sz="2800" dirty="0" smtClean="0"/>
              <a:t> </a:t>
            </a:r>
          </a:p>
          <a:p>
            <a:endParaRPr lang="en-US" sz="2800" b="1" dirty="0" smtClean="0"/>
          </a:p>
          <a:p>
            <a:endParaRPr lang="en-US" sz="2800" b="1" dirty="0" smtClean="0"/>
          </a:p>
          <a:p>
            <a:endParaRPr lang="en-IN" sz="2800" b="1" dirty="0" smtClean="0"/>
          </a:p>
          <a:p>
            <a:endParaRPr lang="en-IN" sz="2800" b="1" dirty="0" smtClean="0"/>
          </a:p>
        </p:txBody>
      </p:sp>
      <p:sp>
        <p:nvSpPr>
          <p:cNvPr id="3" name="Rectangle 2"/>
          <p:cNvSpPr/>
          <p:nvPr/>
        </p:nvSpPr>
        <p:spPr>
          <a:xfrm>
            <a:off x="1447800" y="0"/>
            <a:ext cx="56031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DISADVANTAGES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49580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N" sz="2800" b="1" dirty="0" smtClean="0"/>
              <a:t>Imaging plates (IPs) are </a:t>
            </a:r>
            <a:r>
              <a:rPr lang="en-IN" sz="2800" b="1" dirty="0" smtClean="0">
                <a:solidFill>
                  <a:srgbClr val="92D050"/>
                </a:solidFill>
              </a:rPr>
              <a:t>expensive</a:t>
            </a:r>
            <a:r>
              <a:rPr lang="en-IN" sz="2800" b="1" dirty="0" smtClean="0"/>
              <a:t> and can be damaged if  the system being used requires manual handling of the IPs</a:t>
            </a:r>
            <a:r>
              <a:rPr lang="en-IN" sz="2800" dirty="0" smtClean="0"/>
              <a:t>. </a:t>
            </a:r>
            <a:endParaRPr lang="en-IN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lat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28600"/>
            <a:ext cx="5943600" cy="6172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772400" cy="914400"/>
          </a:xfrm>
        </p:spPr>
        <p:txBody>
          <a:bodyPr/>
          <a:lstStyle/>
          <a:p>
            <a:r>
              <a:rPr lang="en-US" dirty="0" smtClean="0"/>
              <a:t>       TO SUMMARIZE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638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/>
              <a:t>    </a:t>
            </a:r>
            <a:r>
              <a:rPr lang="en-US" sz="2800" b="1" dirty="0" smtClean="0">
                <a:solidFill>
                  <a:srgbClr val="92D050"/>
                </a:solidFill>
              </a:rPr>
              <a:t>PHOTOSTIMULABLE   PHOSPHOR  PLATE</a:t>
            </a:r>
          </a:p>
          <a:p>
            <a:endParaRPr lang="en-US" sz="2800" b="1" dirty="0" smtClean="0"/>
          </a:p>
          <a:p>
            <a:pPr>
              <a:buNone/>
            </a:pPr>
            <a:r>
              <a:rPr lang="en-US" sz="2800" b="1" dirty="0" smtClean="0"/>
              <a:t>                             Exposed to </a:t>
            </a:r>
            <a:r>
              <a:rPr lang="en-US" sz="2800" b="1" dirty="0" smtClean="0">
                <a:solidFill>
                  <a:srgbClr val="92D050"/>
                </a:solidFill>
              </a:rPr>
              <a:t>X-rays</a:t>
            </a:r>
          </a:p>
          <a:p>
            <a:endParaRPr lang="en-US" sz="2800" b="1" dirty="0" smtClean="0"/>
          </a:p>
          <a:p>
            <a:pPr>
              <a:buNone/>
            </a:pPr>
            <a:r>
              <a:rPr lang="en-US" sz="2800" b="1" dirty="0" smtClean="0"/>
              <a:t>          Electrons in </a:t>
            </a:r>
            <a:r>
              <a:rPr lang="en-US" sz="2800" b="1" dirty="0" smtClean="0">
                <a:solidFill>
                  <a:srgbClr val="92D050"/>
                </a:solidFill>
              </a:rPr>
              <a:t>europium traps- LATENT IMAGE</a:t>
            </a:r>
          </a:p>
          <a:p>
            <a:endParaRPr lang="en-US" sz="2800" b="1" dirty="0" smtClean="0"/>
          </a:p>
          <a:p>
            <a:pPr>
              <a:buNone/>
            </a:pPr>
            <a:r>
              <a:rPr lang="en-US" sz="2800" b="1" dirty="0" smtClean="0"/>
              <a:t>    On exposure to laser light – </a:t>
            </a:r>
            <a:r>
              <a:rPr lang="en-US" sz="2800" b="1" dirty="0" smtClean="0">
                <a:solidFill>
                  <a:srgbClr val="92D050"/>
                </a:solidFill>
              </a:rPr>
              <a:t>emit light with   				higher energy</a:t>
            </a:r>
          </a:p>
          <a:p>
            <a:endParaRPr lang="en-US" sz="2800" b="1" dirty="0" smtClean="0"/>
          </a:p>
          <a:p>
            <a:pPr>
              <a:buNone/>
            </a:pPr>
            <a:r>
              <a:rPr lang="en-US" sz="2800" b="1" dirty="0" smtClean="0"/>
              <a:t> Directed to </a:t>
            </a:r>
            <a:r>
              <a:rPr lang="en-US" sz="2800" b="1" dirty="0" smtClean="0">
                <a:solidFill>
                  <a:srgbClr val="92D050"/>
                </a:solidFill>
              </a:rPr>
              <a:t>photomultiplier  tube converted to 			electrical signal &amp; amplified</a:t>
            </a:r>
          </a:p>
          <a:p>
            <a:endParaRPr lang="en-US" sz="2800" b="1" dirty="0" smtClean="0"/>
          </a:p>
          <a:p>
            <a:pPr>
              <a:buNone/>
            </a:pPr>
            <a:endParaRPr lang="en-US" sz="2800" b="1" dirty="0" smtClean="0"/>
          </a:p>
          <a:p>
            <a:endParaRPr lang="en-IN" sz="2800" b="1" dirty="0"/>
          </a:p>
        </p:txBody>
      </p:sp>
      <p:sp>
        <p:nvSpPr>
          <p:cNvPr id="4" name="Down Arrow 3"/>
          <p:cNvSpPr/>
          <p:nvPr/>
        </p:nvSpPr>
        <p:spPr>
          <a:xfrm>
            <a:off x="4114800" y="1447800"/>
            <a:ext cx="408432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Down Arrow 4"/>
          <p:cNvSpPr/>
          <p:nvPr/>
        </p:nvSpPr>
        <p:spPr>
          <a:xfrm>
            <a:off x="4191000" y="4953000"/>
            <a:ext cx="408432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Down Arrow 5"/>
          <p:cNvSpPr/>
          <p:nvPr/>
        </p:nvSpPr>
        <p:spPr>
          <a:xfrm>
            <a:off x="4114800" y="3505200"/>
            <a:ext cx="408432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Down Arrow 6"/>
          <p:cNvSpPr/>
          <p:nvPr/>
        </p:nvSpPr>
        <p:spPr>
          <a:xfrm>
            <a:off x="4114800" y="2438400"/>
            <a:ext cx="408432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Down Arrow 7"/>
          <p:cNvSpPr/>
          <p:nvPr/>
        </p:nvSpPr>
        <p:spPr>
          <a:xfrm>
            <a:off x="4191000" y="6400800"/>
            <a:ext cx="408432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04800"/>
            <a:ext cx="7772400" cy="6858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800" b="1" dirty="0" smtClean="0"/>
              <a:t>                        Converted to </a:t>
            </a:r>
            <a:r>
              <a:rPr lang="en-US" sz="2800" b="1" dirty="0" smtClean="0">
                <a:solidFill>
                  <a:srgbClr val="92D050"/>
                </a:solidFill>
              </a:rPr>
              <a:t>digital signal</a:t>
            </a:r>
          </a:p>
          <a:p>
            <a:endParaRPr lang="en-US" sz="2800" b="1" dirty="0" smtClean="0"/>
          </a:p>
          <a:p>
            <a:pPr>
              <a:buNone/>
            </a:pPr>
            <a:r>
              <a:rPr lang="en-US" sz="2800" b="1" dirty="0" smtClean="0"/>
              <a:t>                            Stored in computer</a:t>
            </a:r>
          </a:p>
          <a:p>
            <a:pPr>
              <a:buNone/>
            </a:pPr>
            <a:endParaRPr lang="en-US" sz="2800" b="1" dirty="0" smtClean="0"/>
          </a:p>
          <a:p>
            <a:pPr>
              <a:buNone/>
            </a:pPr>
            <a:r>
              <a:rPr lang="en-US" sz="2800" b="1" dirty="0" smtClean="0"/>
              <a:t>Image is divided into matrix of individual cells—</a:t>
            </a:r>
          </a:p>
          <a:p>
            <a:pPr>
              <a:buNone/>
            </a:pPr>
            <a:r>
              <a:rPr lang="en-US" sz="2800" b="1" dirty="0" smtClean="0"/>
              <a:t>                                         </a:t>
            </a:r>
            <a:r>
              <a:rPr lang="en-US" sz="2800" b="1" dirty="0" smtClean="0">
                <a:solidFill>
                  <a:srgbClr val="92D050"/>
                </a:solidFill>
              </a:rPr>
              <a:t>PIXELS</a:t>
            </a:r>
          </a:p>
          <a:p>
            <a:pPr>
              <a:buNone/>
            </a:pPr>
            <a:endParaRPr lang="en-US" sz="2800" b="1" dirty="0" smtClean="0"/>
          </a:p>
          <a:p>
            <a:pPr>
              <a:buNone/>
            </a:pPr>
            <a:r>
              <a:rPr lang="en-US" sz="2800" b="1" dirty="0" smtClean="0"/>
              <a:t>       Value stored in each pixel in binary format</a:t>
            </a:r>
          </a:p>
          <a:p>
            <a:pPr>
              <a:buNone/>
            </a:pPr>
            <a:endParaRPr lang="en-US" sz="2800" b="1" dirty="0" smtClean="0"/>
          </a:p>
          <a:p>
            <a:pPr>
              <a:buNone/>
            </a:pPr>
            <a:endParaRPr lang="en-US" sz="2800" b="1" dirty="0" smtClean="0"/>
          </a:p>
          <a:p>
            <a:pPr>
              <a:buNone/>
            </a:pPr>
            <a:r>
              <a:rPr lang="en-US" sz="2800" b="1" dirty="0" smtClean="0"/>
              <a:t>Image is processed to :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FFFF00"/>
                </a:solidFill>
              </a:rPr>
              <a:t>Optimize contrast  ,  reduce image noise , edge enhancement</a:t>
            </a:r>
          </a:p>
          <a:p>
            <a:pPr>
              <a:buNone/>
            </a:pP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b="1" dirty="0" smtClean="0"/>
          </a:p>
        </p:txBody>
      </p:sp>
      <p:sp>
        <p:nvSpPr>
          <p:cNvPr id="4" name="Down Arrow 3"/>
          <p:cNvSpPr/>
          <p:nvPr/>
        </p:nvSpPr>
        <p:spPr>
          <a:xfrm>
            <a:off x="4267200" y="762000"/>
            <a:ext cx="484632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Down Arrow 4"/>
          <p:cNvSpPr/>
          <p:nvPr/>
        </p:nvSpPr>
        <p:spPr>
          <a:xfrm>
            <a:off x="4267200" y="3962400"/>
            <a:ext cx="484632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Down Arrow 5"/>
          <p:cNvSpPr/>
          <p:nvPr/>
        </p:nvSpPr>
        <p:spPr>
          <a:xfrm>
            <a:off x="4267200" y="2971800"/>
            <a:ext cx="484632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Down Arrow 6"/>
          <p:cNvSpPr/>
          <p:nvPr/>
        </p:nvSpPr>
        <p:spPr>
          <a:xfrm>
            <a:off x="4267200" y="1600200"/>
            <a:ext cx="484632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381000"/>
            <a:ext cx="8153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200" b="1" dirty="0" smtClean="0">
                <a:solidFill>
                  <a:srgbClr val="FFFF00"/>
                </a:solidFill>
              </a:rPr>
              <a:t>CR </a:t>
            </a:r>
            <a:r>
              <a:rPr lang="en-US" sz="3200" b="1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en-US" sz="3200" b="1" dirty="0" smtClean="0"/>
              <a:t>Saves time, efforts.</a:t>
            </a:r>
          </a:p>
          <a:p>
            <a:pPr>
              <a:buFont typeface="Arial" pitchFamily="34" charset="0"/>
              <a:buChar char="•"/>
            </a:pPr>
            <a:r>
              <a:rPr lang="en-US" sz="3200" b="1" dirty="0" smtClean="0"/>
              <a:t>Better quality images.</a:t>
            </a:r>
          </a:p>
          <a:p>
            <a:pPr>
              <a:buFont typeface="Arial" pitchFamily="34" charset="0"/>
              <a:buChar char="•"/>
            </a:pPr>
            <a:r>
              <a:rPr lang="en-US" sz="3200" b="1" dirty="0" smtClean="0"/>
              <a:t>Post- exposure image processing.</a:t>
            </a:r>
          </a:p>
          <a:p>
            <a:pPr>
              <a:buFont typeface="Arial" pitchFamily="34" charset="0"/>
              <a:buChar char="•"/>
            </a:pPr>
            <a:r>
              <a:rPr lang="en-US" sz="3200" b="1" dirty="0" smtClean="0"/>
              <a:t>Storage facility.</a:t>
            </a:r>
          </a:p>
          <a:p>
            <a:endParaRPr lang="en-US" sz="3200" b="1" dirty="0" smtClean="0"/>
          </a:p>
          <a:p>
            <a:endParaRPr lang="en-US" sz="3200" b="1" dirty="0" smtClean="0"/>
          </a:p>
          <a:p>
            <a:pPr>
              <a:buNone/>
            </a:pPr>
            <a:endParaRPr lang="en-US" sz="3200" b="1" dirty="0" smtClean="0"/>
          </a:p>
          <a:p>
            <a:pPr>
              <a:buNone/>
            </a:pPr>
            <a:r>
              <a:rPr lang="en-US" sz="3200" b="1" dirty="0" smtClean="0">
                <a:solidFill>
                  <a:srgbClr val="FFFF00"/>
                </a:solidFill>
              </a:rPr>
              <a:t>BUT---  LESS  SPATIAL RESOLUTION.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Photo-03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4495799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intr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0"/>
            <a:ext cx="4572001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r pla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20141830">
            <a:off x="3562923" y="4036311"/>
            <a:ext cx="33810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Thank you</a:t>
            </a:r>
            <a:endParaRPr lang="en-IN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oto-02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228600"/>
            <a:ext cx="6248400" cy="6324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2" descr="plate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682836" y="2556164"/>
            <a:ext cx="6255327" cy="1600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late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0"/>
            <a:ext cx="78486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wiligh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wilight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0" t="100000" r="5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0" t="100000" r="50000" b="10000"/>
          </a:path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0000"/>
                <a:satMod val="200000"/>
              </a:schemeClr>
            </a:duotone>
          </a:blip>
          <a:tile tx="0" ty="0" sx="120000" sy="12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</Template>
  <TotalTime>2171</TotalTime>
  <Words>3622</Words>
  <Application>Microsoft Office PowerPoint</Application>
  <PresentationFormat>On-screen Show (4:3)</PresentationFormat>
  <Paragraphs>555</Paragraphs>
  <Slides>74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5" baseType="lpstr">
      <vt:lpstr>Twilight</vt:lpstr>
      <vt:lpstr>Slide 1</vt:lpstr>
      <vt:lpstr>Computed Radiography (CR)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CR IN OUR SETUP</vt:lpstr>
      <vt:lpstr>CR IN OUR SETUP</vt:lpstr>
      <vt:lpstr>Slide 29</vt:lpstr>
      <vt:lpstr>Slide 30</vt:lpstr>
      <vt:lpstr>Slide 31</vt:lpstr>
      <vt:lpstr>Slide 32</vt:lpstr>
      <vt:lpstr>Slide 33</vt:lpstr>
      <vt:lpstr>Slide 34</vt:lpstr>
      <vt:lpstr>CONCEPTS IN DIGITAL IMAGING</vt:lpstr>
      <vt:lpstr>Slide 36</vt:lpstr>
      <vt:lpstr>Slide 37</vt:lpstr>
      <vt:lpstr>  </vt:lpstr>
      <vt:lpstr>Slide 39</vt:lpstr>
      <vt:lpstr>Slide 40</vt:lpstr>
      <vt:lpstr>Slide 41</vt:lpstr>
      <vt:lpstr>Slide 42</vt:lpstr>
      <vt:lpstr>Slide 43</vt:lpstr>
      <vt:lpstr>Slide 44</vt:lpstr>
      <vt:lpstr>  DIGITAL IMAGE PROCESSING</vt:lpstr>
      <vt:lpstr>  DIGITAL IMAGE PROCESSING</vt:lpstr>
      <vt:lpstr>Slide 47</vt:lpstr>
      <vt:lpstr>Slide 48</vt:lpstr>
      <vt:lpstr>Slide 49</vt:lpstr>
      <vt:lpstr>Slide 50</vt:lpstr>
      <vt:lpstr>Slide 51</vt:lpstr>
      <vt:lpstr>  DIGITAL IMAGE PROCESSING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  DIGITAL IMAGE PROCESSING</vt:lpstr>
      <vt:lpstr>Slide 61</vt:lpstr>
      <vt:lpstr>Slide 62</vt:lpstr>
      <vt:lpstr>Slide 63</vt:lpstr>
      <vt:lpstr>Slide 64</vt:lpstr>
      <vt:lpstr>  DIGITAL IMAGE PROCESSING</vt:lpstr>
      <vt:lpstr>Slide 66</vt:lpstr>
      <vt:lpstr>Slide 67</vt:lpstr>
      <vt:lpstr>Slide 68</vt:lpstr>
      <vt:lpstr>Slide 69</vt:lpstr>
      <vt:lpstr>       TO SUMMARIZE</vt:lpstr>
      <vt:lpstr>Slide 71</vt:lpstr>
      <vt:lpstr>Slide 72</vt:lpstr>
      <vt:lpstr>Slide 73</vt:lpstr>
      <vt:lpstr>Slide 74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COMPUTED RADIOGRAPHY</dc:title>
  <dc:creator>Windows User</dc:creator>
  <cp:lastModifiedBy>DELL</cp:lastModifiedBy>
  <cp:revision>298</cp:revision>
  <dcterms:created xsi:type="dcterms:W3CDTF">2009-10-05T13:34:38Z</dcterms:created>
  <dcterms:modified xsi:type="dcterms:W3CDTF">2011-02-09T02:20:07Z</dcterms:modified>
</cp:coreProperties>
</file>