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493E0-CA4B-4CE5-9251-50F88937FA0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DC4FC-BA0A-4753-B5A1-9E4996FE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DC4FC-BA0A-4753-B5A1-9E4996FEFD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DD9A33-FC80-4814-80DC-CC83C9A39BD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722FE42-A051-4627-91A3-4D36BC86E75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97510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CONGENITAL MALFORMATIONS OF BRAIN AND SKULL</a:t>
            </a:r>
            <a:br>
              <a:rPr lang="en-US" sz="3200" dirty="0" smtClean="0"/>
            </a:br>
            <a:r>
              <a:rPr lang="en-US" sz="3200" u="sng" dirty="0" smtClean="0"/>
              <a:t>PART-1</a:t>
            </a:r>
            <a:endParaRPr lang="en-US" sz="3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MONICA PATIL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724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Axons of migrating neurons lie in the intermediate zone between germinal matrix and the cortical mantle and gives rise to cerebral WM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Some NSCs form radial glial cells extending from </a:t>
            </a:r>
            <a:r>
              <a:rPr lang="en-US" dirty="0" err="1" smtClean="0"/>
              <a:t>ependyma</a:t>
            </a:r>
            <a:r>
              <a:rPr lang="en-US" dirty="0" smtClean="0"/>
              <a:t> to </a:t>
            </a:r>
            <a:r>
              <a:rPr lang="en-US" dirty="0" err="1" smtClean="0"/>
              <a:t>pia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serves as rope ladder to guide migrating neurons</a:t>
            </a:r>
          </a:p>
          <a:p>
            <a:endParaRPr lang="en-US" dirty="0"/>
          </a:p>
          <a:p>
            <a:r>
              <a:rPr lang="en-US" b="1" u="sng" dirty="0" smtClean="0"/>
              <a:t>ERROR</a:t>
            </a:r>
            <a:r>
              <a:rPr lang="en-US" dirty="0" smtClean="0"/>
              <a:t> in </a:t>
            </a:r>
            <a:r>
              <a:rPr lang="en-US" dirty="0" err="1" smtClean="0"/>
              <a:t>histogenesis</a:t>
            </a:r>
            <a:r>
              <a:rPr lang="en-US" dirty="0" smtClean="0"/>
              <a:t> leads PNETs.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NEURONAL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Peak migration at 11 to 15 weeks</a:t>
            </a:r>
          </a:p>
          <a:p>
            <a:endParaRPr lang="en-US" dirty="0"/>
          </a:p>
          <a:p>
            <a:r>
              <a:rPr lang="en-US" dirty="0" smtClean="0"/>
              <a:t>Along the RGCs </a:t>
            </a:r>
            <a:r>
              <a:rPr lang="en-US" dirty="0" err="1" smtClean="0"/>
              <a:t>fron</a:t>
            </a:r>
            <a:r>
              <a:rPr lang="en-US" dirty="0" smtClean="0"/>
              <a:t> inside out</a:t>
            </a:r>
          </a:p>
          <a:p>
            <a:endParaRPr lang="en-US" dirty="0" smtClean="0"/>
          </a:p>
          <a:p>
            <a:r>
              <a:rPr lang="en-US" dirty="0" smtClean="0"/>
              <a:t>Deepest layer of cortex formed first f/b superficial layers</a:t>
            </a:r>
          </a:p>
          <a:p>
            <a:endParaRPr lang="en-US" dirty="0"/>
          </a:p>
          <a:p>
            <a:r>
              <a:rPr lang="en-US" b="1" u="sng" dirty="0" smtClean="0"/>
              <a:t>ERROR- </a:t>
            </a:r>
            <a:r>
              <a:rPr lang="en-US" dirty="0" smtClean="0"/>
              <a:t>leads to malformation of cortical development like microcephaly, </a:t>
            </a:r>
            <a:r>
              <a:rPr lang="en-US" dirty="0" err="1" smtClean="0"/>
              <a:t>megalencephaly</a:t>
            </a:r>
            <a:r>
              <a:rPr lang="en-US" dirty="0" smtClean="0"/>
              <a:t>, heterotopia, cortical dysplasia and </a:t>
            </a:r>
            <a:r>
              <a:rPr lang="en-US" dirty="0" err="1" smtClean="0"/>
              <a:t>lissencephaly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OPERCULATION, SULCATION AND GYRATION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TO 5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r>
              <a:rPr lang="en-US" dirty="0" err="1" smtClean="0"/>
              <a:t>Sylvian</a:t>
            </a:r>
            <a:r>
              <a:rPr lang="en-US" dirty="0" smtClean="0"/>
              <a:t> fissure first to develop f/b </a:t>
            </a:r>
            <a:r>
              <a:rPr lang="en-US" dirty="0" err="1" smtClean="0"/>
              <a:t>calcerine</a:t>
            </a:r>
            <a:r>
              <a:rPr lang="en-US" dirty="0" smtClean="0"/>
              <a:t> sulcus</a:t>
            </a:r>
          </a:p>
          <a:p>
            <a:r>
              <a:rPr lang="en-US" b="1" u="sng" dirty="0" smtClean="0"/>
              <a:t>ERROR-</a:t>
            </a:r>
            <a:r>
              <a:rPr lang="en-US" dirty="0" smtClean="0"/>
              <a:t> leads to </a:t>
            </a:r>
            <a:r>
              <a:rPr lang="en-US" dirty="0" err="1" smtClean="0"/>
              <a:t>microcepahly</a:t>
            </a:r>
            <a:r>
              <a:rPr lang="en-US" dirty="0" smtClean="0"/>
              <a:t> and </a:t>
            </a:r>
            <a:r>
              <a:rPr lang="en-US" dirty="0" err="1" smtClean="0"/>
              <a:t>microlissencephaly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MYELINATION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at 20 weeks</a:t>
            </a:r>
          </a:p>
          <a:p>
            <a:r>
              <a:rPr lang="en-US" dirty="0" smtClean="0"/>
              <a:t>From inferior to superior, back to front and central to periphery.</a:t>
            </a:r>
          </a:p>
          <a:p>
            <a:r>
              <a:rPr lang="en-US" dirty="0" smtClean="0"/>
              <a:t>Myelination completed by 2 </a:t>
            </a:r>
            <a:r>
              <a:rPr lang="en-US" dirty="0" err="1" smtClean="0"/>
              <a:t>yrs</a:t>
            </a:r>
            <a:r>
              <a:rPr lang="en-US" dirty="0" smtClean="0"/>
              <a:t>  of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1975104"/>
          </a:xfrm>
        </p:spPr>
        <p:txBody>
          <a:bodyPr/>
          <a:lstStyle/>
          <a:p>
            <a:pPr algn="ctr"/>
            <a:r>
              <a:rPr lang="en-US" dirty="0" smtClean="0"/>
              <a:t>POSTERIOR FOSSA MALFORMATIONS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CHIARI MALFORMATIONS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Chiari</a:t>
            </a:r>
            <a:r>
              <a:rPr lang="en-US" b="1" u="sng" dirty="0" smtClean="0">
                <a:solidFill>
                  <a:srgbClr val="FF0000"/>
                </a:solidFill>
              </a:rPr>
              <a:t> I malformation</a:t>
            </a:r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peg-like </a:t>
            </a:r>
            <a:r>
              <a:rPr lang="en-US" dirty="0" err="1" smtClean="0"/>
              <a:t>cerebellar</a:t>
            </a:r>
            <a:r>
              <a:rPr lang="en-US" dirty="0" smtClean="0"/>
              <a:t> tonsils displaced into the upper cervical canal through the foramen magnum</a:t>
            </a:r>
          </a:p>
          <a:p>
            <a:endParaRPr lang="en-US" dirty="0" smtClean="0"/>
          </a:p>
          <a:p>
            <a:pPr algn="just"/>
            <a:r>
              <a:rPr lang="en-US" u="sng" dirty="0" err="1" smtClean="0">
                <a:solidFill>
                  <a:srgbClr val="FF0000"/>
                </a:solidFill>
              </a:rPr>
              <a:t>Chiari</a:t>
            </a:r>
            <a:r>
              <a:rPr lang="en-US" u="sng" dirty="0" smtClean="0">
                <a:solidFill>
                  <a:srgbClr val="FF0000"/>
                </a:solidFill>
              </a:rPr>
              <a:t> 1.5 malformation</a:t>
            </a:r>
          </a:p>
          <a:p>
            <a:pPr lvl="1"/>
            <a:r>
              <a:rPr lang="en-US" dirty="0" smtClean="0"/>
              <a:t>caudal descent of </a:t>
            </a:r>
            <a:r>
              <a:rPr lang="en-US" dirty="0" err="1" smtClean="0"/>
              <a:t>cerebellar</a:t>
            </a:r>
            <a:r>
              <a:rPr lang="en-US" dirty="0" smtClean="0"/>
              <a:t> tonsils and brain stem </a:t>
            </a:r>
          </a:p>
          <a:p>
            <a:endParaRPr lang="en-US" dirty="0" smtClean="0"/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u="sng" dirty="0" err="1" smtClean="0">
                <a:solidFill>
                  <a:srgbClr val="FF0000"/>
                </a:solidFill>
              </a:rPr>
              <a:t>Chiari</a:t>
            </a:r>
            <a:r>
              <a:rPr lang="en-US" u="sng" dirty="0" smtClean="0">
                <a:solidFill>
                  <a:srgbClr val="FF0000"/>
                </a:solidFill>
              </a:rPr>
              <a:t> II malformation</a:t>
            </a:r>
          </a:p>
          <a:p>
            <a:pPr lvl="1"/>
            <a:r>
              <a:rPr lang="en-US" dirty="0" smtClean="0"/>
              <a:t>displacement of the medulla, fourth ventricle and </a:t>
            </a:r>
            <a:r>
              <a:rPr lang="en-US" dirty="0" err="1" smtClean="0"/>
              <a:t>cerebellar</a:t>
            </a:r>
            <a:r>
              <a:rPr lang="en-US" dirty="0" smtClean="0"/>
              <a:t>  </a:t>
            </a:r>
            <a:r>
              <a:rPr lang="en-US" u="sng" dirty="0" err="1" smtClean="0"/>
              <a:t>vermis</a:t>
            </a:r>
            <a:r>
              <a:rPr lang="en-US" dirty="0" smtClean="0"/>
              <a:t> through the foramen magnum</a:t>
            </a:r>
          </a:p>
          <a:p>
            <a:pPr lvl="1"/>
            <a:r>
              <a:rPr lang="en-US" dirty="0" smtClean="0"/>
              <a:t>usually with associated with a </a:t>
            </a:r>
            <a:r>
              <a:rPr lang="en-US" dirty="0" err="1" smtClean="0"/>
              <a:t>lumbosacral</a:t>
            </a:r>
            <a:r>
              <a:rPr lang="en-US" dirty="0" smtClean="0"/>
              <a:t> spinal </a:t>
            </a:r>
            <a:r>
              <a:rPr lang="en-US" dirty="0" err="1" smtClean="0"/>
              <a:t>myelomeningocoele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Chiari</a:t>
            </a:r>
            <a:r>
              <a:rPr lang="en-US" u="sng" dirty="0" smtClean="0">
                <a:solidFill>
                  <a:srgbClr val="FF0000"/>
                </a:solidFill>
              </a:rPr>
              <a:t> 0 malformation</a:t>
            </a:r>
            <a:r>
              <a:rPr lang="en-US" dirty="0" smtClean="0"/>
              <a:t> </a:t>
            </a:r>
          </a:p>
          <a:p>
            <a:pPr lvl="1"/>
            <a:r>
              <a:rPr lang="en-US" dirty="0" err="1" smtClean="0"/>
              <a:t>syrinx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cerebellar</a:t>
            </a:r>
            <a:r>
              <a:rPr lang="en-US" dirty="0" smtClean="0"/>
              <a:t> tonsil or brain stem descent 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9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u="sng" dirty="0" err="1" smtClean="0">
                <a:solidFill>
                  <a:srgbClr val="FF0000"/>
                </a:solidFill>
              </a:rPr>
              <a:t>Chiari</a:t>
            </a:r>
            <a:r>
              <a:rPr lang="en-US" u="sng" dirty="0" smtClean="0">
                <a:solidFill>
                  <a:srgbClr val="FF0000"/>
                </a:solidFill>
              </a:rPr>
              <a:t> III malformation</a:t>
            </a:r>
          </a:p>
          <a:p>
            <a:pPr lvl="1"/>
            <a:r>
              <a:rPr lang="en-US" dirty="0" smtClean="0"/>
              <a:t>features similar to </a:t>
            </a:r>
            <a:r>
              <a:rPr lang="en-US" dirty="0" err="1" smtClean="0"/>
              <a:t>Chiari</a:t>
            </a:r>
            <a:r>
              <a:rPr lang="en-US" dirty="0" smtClean="0"/>
              <a:t> II but with an occipital and/or high cervical </a:t>
            </a:r>
            <a:r>
              <a:rPr lang="en-US" dirty="0" err="1" smtClean="0"/>
              <a:t>encephalocoele</a:t>
            </a:r>
            <a:endParaRPr lang="en-US" dirty="0" smtClean="0"/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u="sng" dirty="0" err="1" smtClean="0">
                <a:solidFill>
                  <a:srgbClr val="FF0000"/>
                </a:solidFill>
              </a:rPr>
              <a:t>Chiari</a:t>
            </a:r>
            <a:r>
              <a:rPr lang="en-US" u="sng" dirty="0" smtClean="0">
                <a:solidFill>
                  <a:srgbClr val="FF0000"/>
                </a:solidFill>
              </a:rPr>
              <a:t> IV malformation</a:t>
            </a:r>
          </a:p>
          <a:p>
            <a:pPr lvl="1"/>
            <a:r>
              <a:rPr lang="en-US" dirty="0" smtClean="0"/>
              <a:t>severe </a:t>
            </a:r>
            <a:r>
              <a:rPr lang="en-US" dirty="0" err="1" smtClean="0"/>
              <a:t>cerebellar</a:t>
            </a:r>
            <a:r>
              <a:rPr lang="en-US" dirty="0" smtClean="0"/>
              <a:t> </a:t>
            </a:r>
            <a:r>
              <a:rPr lang="en-US" dirty="0" err="1" smtClean="0"/>
              <a:t>hypoplasia</a:t>
            </a:r>
            <a:r>
              <a:rPr lang="en-US" dirty="0" smtClean="0"/>
              <a:t> without displacement of the cerebellum through the foramen magnum</a:t>
            </a:r>
          </a:p>
          <a:p>
            <a:pPr lvl="1"/>
            <a:r>
              <a:rPr lang="en-US" dirty="0" smtClean="0"/>
              <a:t>probably a variation of </a:t>
            </a:r>
            <a:r>
              <a:rPr lang="en-US" dirty="0" err="1" smtClean="0"/>
              <a:t>cerebellar</a:t>
            </a:r>
            <a:r>
              <a:rPr lang="en-US" dirty="0" smtClean="0"/>
              <a:t> </a:t>
            </a:r>
            <a:r>
              <a:rPr lang="en-US" dirty="0" err="1" smtClean="0"/>
              <a:t>hypoplasia</a:t>
            </a:r>
            <a:endParaRPr lang="en-US" dirty="0" smtClean="0"/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u="sng" dirty="0" err="1" smtClean="0">
                <a:solidFill>
                  <a:srgbClr val="FF0000"/>
                </a:solidFill>
              </a:rPr>
              <a:t>Chiari</a:t>
            </a:r>
            <a:r>
              <a:rPr lang="en-US" u="sng" dirty="0" smtClean="0">
                <a:solidFill>
                  <a:srgbClr val="FF0000"/>
                </a:solidFill>
              </a:rPr>
              <a:t> V malformation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absent cerebellum </a:t>
            </a:r>
          </a:p>
          <a:p>
            <a:pPr lvl="1"/>
            <a:r>
              <a:rPr lang="en-US" dirty="0" smtClean="0"/>
              <a:t>herniation of the occipital lobe through the foramen magnum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CHIARI 1 MALFORMATION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symptomatic </a:t>
            </a:r>
            <a:r>
              <a:rPr lang="en-US" dirty="0"/>
              <a:t>until adulthood.</a:t>
            </a:r>
          </a:p>
          <a:p>
            <a:r>
              <a:rPr lang="en-US" dirty="0"/>
              <a:t>Symptoms may include headache and those associated with syrinx or scoliosis.</a:t>
            </a:r>
          </a:p>
          <a:p>
            <a:r>
              <a:rPr lang="en-US" dirty="0"/>
              <a:t>The likelihood of becoming symptomatic is proportional to the degree of descent of the tonsils.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patients who have greater than 12 mm of descent </a:t>
            </a:r>
            <a:r>
              <a:rPr lang="en-US" dirty="0" smtClean="0"/>
              <a:t>were symptomatic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Altered bone anatomy and abnormal CSF hydrodynamics is most widely accepted concept</a:t>
            </a:r>
          </a:p>
          <a:p>
            <a:endParaRPr lang="en-US" dirty="0"/>
          </a:p>
          <a:p>
            <a:r>
              <a:rPr lang="en-US" dirty="0" smtClean="0"/>
              <a:t>Primary paraxial mesoderm insufficiency</a:t>
            </a:r>
          </a:p>
          <a:p>
            <a:endParaRPr lang="en-US" dirty="0"/>
          </a:p>
          <a:p>
            <a:r>
              <a:rPr lang="en-US" dirty="0" smtClean="0"/>
              <a:t>Normal sized hind brain housed in a too small bony envelope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Peg like tonsils instead of gently rounded</a:t>
            </a:r>
          </a:p>
          <a:p>
            <a:r>
              <a:rPr lang="en-US" dirty="0" err="1" smtClean="0"/>
              <a:t>Tonsillar</a:t>
            </a:r>
            <a:r>
              <a:rPr lang="en-US" dirty="0" smtClean="0"/>
              <a:t> herniation(&gt; 5mm)</a:t>
            </a:r>
          </a:p>
          <a:p>
            <a:r>
              <a:rPr lang="en-US" dirty="0" err="1" smtClean="0"/>
              <a:t>Retrocerebellar</a:t>
            </a:r>
            <a:r>
              <a:rPr lang="en-US" dirty="0" smtClean="0"/>
              <a:t> CSF space at FM/C1 </a:t>
            </a:r>
            <a:r>
              <a:rPr lang="en-US" dirty="0" err="1" smtClean="0"/>
              <a:t>levela</a:t>
            </a:r>
            <a:r>
              <a:rPr lang="en-US" dirty="0" smtClean="0"/>
              <a:t> re effaced</a:t>
            </a:r>
          </a:p>
          <a:p>
            <a:r>
              <a:rPr lang="en-US" dirty="0" smtClean="0"/>
              <a:t>Cerebellar folia are angled obliquely or inferiorly(instead of horizontally)</a:t>
            </a:r>
          </a:p>
          <a:p>
            <a:r>
              <a:rPr lang="en-US" dirty="0" smtClean="0"/>
              <a:t>Bone-small posterior fossa, short </a:t>
            </a:r>
            <a:r>
              <a:rPr lang="en-US" dirty="0" err="1" smtClean="0"/>
              <a:t>clivus</a:t>
            </a:r>
            <a:r>
              <a:rPr lang="en-US" dirty="0" smtClean="0"/>
              <a:t>, CVJ assimilation</a:t>
            </a:r>
          </a:p>
          <a:p>
            <a:r>
              <a:rPr lang="en-US" dirty="0" smtClean="0"/>
              <a:t>Associated findings-CCD, absent septum </a:t>
            </a:r>
            <a:r>
              <a:rPr lang="en-US" dirty="0" err="1" smtClean="0"/>
              <a:t>pellucidum</a:t>
            </a:r>
            <a:r>
              <a:rPr lang="en-US" dirty="0" smtClean="0"/>
              <a:t> and hydrocephalus</a:t>
            </a:r>
          </a:p>
          <a:p>
            <a:r>
              <a:rPr lang="en-US" dirty="0" smtClean="0"/>
              <a:t>Displays a normal </a:t>
            </a:r>
            <a:r>
              <a:rPr lang="en-US" dirty="0" err="1" smtClean="0"/>
              <a:t>fastigium</a:t>
            </a:r>
            <a:r>
              <a:rPr lang="en-US" dirty="0" smtClean="0"/>
              <a:t>(dorsal point)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971800"/>
            <a:ext cx="7772400" cy="1975104"/>
          </a:xfrm>
        </p:spPr>
        <p:txBody>
          <a:bodyPr/>
          <a:lstStyle/>
          <a:p>
            <a:pPr algn="ctr"/>
            <a:r>
              <a:rPr lang="en-US" dirty="0" smtClean="0"/>
              <a:t>EMBRYOLOGY OF HEMISPHERE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CHIARI 1 MALFORMATION</a:t>
            </a:r>
            <a:endParaRPr lang="en-US" dirty="0"/>
          </a:p>
        </p:txBody>
      </p:sp>
      <p:pic>
        <p:nvPicPr>
          <p:cNvPr id="1026" name="Picture 2" descr="C:\Users\PNDT\Desktop\chairi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43615" y="1752600"/>
            <a:ext cx="4198444" cy="4572000"/>
          </a:xfrm>
          <a:prstGeom prst="rect">
            <a:avLst/>
          </a:prstGeom>
          <a:noFill/>
        </p:spPr>
      </p:pic>
      <p:pic>
        <p:nvPicPr>
          <p:cNvPr id="1027" name="Picture 3" descr="C:\Users\PNDT\Desktop\chi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4248805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4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CHIARI I</a:t>
            </a:r>
            <a:endParaRPr lang="en-US" dirty="0"/>
          </a:p>
        </p:txBody>
      </p:sp>
      <p:pic>
        <p:nvPicPr>
          <p:cNvPr id="2050" name="Picture 2" descr="E:\ \chiari 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78435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usually reserved only for symptomatic patients or those with a syrinx.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consists of decompressing the posterior fossa, by removing part of the occipital bone, and posterior arch of C1 as well as performing a </a:t>
            </a:r>
            <a:r>
              <a:rPr lang="en-US" dirty="0" err="1" smtClean="0"/>
              <a:t>duroplasty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 or without </a:t>
            </a:r>
            <a:r>
              <a:rPr lang="en-US" dirty="0" err="1" smtClean="0"/>
              <a:t>tonsillar</a:t>
            </a:r>
            <a:r>
              <a:rPr lang="en-US" dirty="0" smtClean="0"/>
              <a:t> resection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TONSILLAR ECTOPIA</a:t>
            </a:r>
          </a:p>
          <a:p>
            <a:endParaRPr lang="en-US" dirty="0" smtClean="0"/>
          </a:p>
          <a:p>
            <a:r>
              <a:rPr lang="en-US" dirty="0" smtClean="0"/>
              <a:t>INTRACRANIAL HYPOTENSION</a:t>
            </a:r>
          </a:p>
          <a:p>
            <a:endParaRPr lang="en-US" dirty="0" smtClean="0"/>
          </a:p>
          <a:p>
            <a:r>
              <a:rPr lang="en-US" dirty="0" smtClean="0"/>
              <a:t>RAISED INTRACRANIAL PRESSURE</a:t>
            </a:r>
          </a:p>
          <a:p>
            <a:endParaRPr lang="en-US" dirty="0" smtClean="0"/>
          </a:p>
          <a:p>
            <a:r>
              <a:rPr lang="en-US" dirty="0" smtClean="0"/>
              <a:t>IDIOPATHIC INTRACRANIAL HYPERTENSION</a:t>
            </a:r>
          </a:p>
          <a:p>
            <a:endParaRPr lang="en-US" dirty="0" smtClean="0"/>
          </a:p>
          <a:p>
            <a:r>
              <a:rPr lang="en-US" dirty="0" smtClean="0"/>
              <a:t>CRANIAL CONSTRICTION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CHIARI II MALFORMATION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Cerebral</a:t>
            </a:r>
          </a:p>
          <a:p>
            <a:r>
              <a:rPr lang="en-US" dirty="0" err="1" smtClean="0"/>
              <a:t>dysgenesis</a:t>
            </a:r>
            <a:r>
              <a:rPr lang="en-US" dirty="0" smtClean="0"/>
              <a:t> of corpus callosum</a:t>
            </a:r>
          </a:p>
          <a:p>
            <a:r>
              <a:rPr lang="en-US" dirty="0" smtClean="0"/>
              <a:t>absent septum </a:t>
            </a:r>
            <a:r>
              <a:rPr lang="en-US" dirty="0" err="1" smtClean="0"/>
              <a:t>pellucidum</a:t>
            </a:r>
            <a:endParaRPr lang="en-US" dirty="0" smtClean="0"/>
          </a:p>
          <a:p>
            <a:r>
              <a:rPr lang="en-US" dirty="0" smtClean="0"/>
              <a:t>obstructive hydrocephalus, </a:t>
            </a:r>
            <a:r>
              <a:rPr lang="en-US" dirty="0" err="1" smtClean="0"/>
              <a:t>aqueductal</a:t>
            </a:r>
            <a:r>
              <a:rPr lang="en-US" dirty="0" smtClean="0"/>
              <a:t> stenosis</a:t>
            </a:r>
          </a:p>
          <a:p>
            <a:r>
              <a:rPr lang="en-US" dirty="0" smtClean="0"/>
              <a:t>Prominent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intermedia</a:t>
            </a:r>
            <a:endParaRPr lang="en-US" dirty="0" smtClean="0"/>
          </a:p>
          <a:p>
            <a:r>
              <a:rPr lang="en-US" dirty="0" smtClean="0"/>
              <a:t>fenestration of the </a:t>
            </a:r>
            <a:r>
              <a:rPr lang="en-US" dirty="0" err="1" smtClean="0"/>
              <a:t>falx</a:t>
            </a:r>
            <a:r>
              <a:rPr lang="en-US" dirty="0" smtClean="0"/>
              <a:t> with </a:t>
            </a:r>
            <a:r>
              <a:rPr lang="en-US" dirty="0" err="1" smtClean="0"/>
              <a:t>interdigitated</a:t>
            </a:r>
            <a:r>
              <a:rPr lang="en-US" dirty="0" smtClean="0"/>
              <a:t> </a:t>
            </a:r>
            <a:r>
              <a:rPr lang="en-US" dirty="0" err="1" smtClean="0"/>
              <a:t>gyri</a:t>
            </a:r>
            <a:r>
              <a:rPr lang="en-US" dirty="0" smtClean="0"/>
              <a:t> or absent </a:t>
            </a:r>
            <a:r>
              <a:rPr lang="en-US" dirty="0" err="1" smtClean="0"/>
              <a:t>falx</a:t>
            </a:r>
            <a:r>
              <a:rPr lang="en-US" dirty="0" smtClean="0"/>
              <a:t>; heart shape </a:t>
            </a:r>
            <a:r>
              <a:rPr lang="en-US" dirty="0" err="1" smtClean="0"/>
              <a:t>incisura</a:t>
            </a:r>
            <a:endParaRPr lang="en-US" dirty="0" smtClean="0"/>
          </a:p>
          <a:p>
            <a:r>
              <a:rPr lang="en-US" dirty="0" smtClean="0"/>
              <a:t>Creeping or climbing cerebellum</a:t>
            </a:r>
          </a:p>
          <a:p>
            <a:r>
              <a:rPr lang="en-US" dirty="0" err="1" smtClean="0"/>
              <a:t>stenogyria</a:t>
            </a:r>
            <a:r>
              <a:rPr lang="en-US" dirty="0" smtClean="0"/>
              <a:t>/</a:t>
            </a:r>
            <a:r>
              <a:rPr lang="en-US" dirty="0" err="1" smtClean="0"/>
              <a:t>polymicrogyria</a:t>
            </a:r>
            <a:r>
              <a:rPr lang="en-US" dirty="0" smtClean="0"/>
              <a:t>/heterotopia </a:t>
            </a:r>
          </a:p>
          <a:p>
            <a:r>
              <a:rPr lang="en-US" dirty="0" err="1" smtClean="0"/>
              <a:t>tectal</a:t>
            </a:r>
            <a:r>
              <a:rPr lang="en-US" dirty="0" smtClean="0"/>
              <a:t> </a:t>
            </a:r>
            <a:r>
              <a:rPr lang="en-US" dirty="0" err="1" smtClean="0"/>
              <a:t>beaking</a:t>
            </a:r>
            <a:r>
              <a:rPr lang="en-US" dirty="0" smtClean="0"/>
              <a:t> and kinking of medulla</a:t>
            </a:r>
          </a:p>
          <a:p>
            <a:r>
              <a:rPr lang="en-US" dirty="0" smtClean="0"/>
              <a:t>Cascade of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9248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spinal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syringohydromyelia</a:t>
            </a:r>
            <a:endParaRPr lang="en-US" dirty="0" smtClean="0"/>
          </a:p>
          <a:p>
            <a:pPr lvl="1"/>
            <a:r>
              <a:rPr lang="en-US" dirty="0" smtClean="0"/>
              <a:t>scoliosis</a:t>
            </a:r>
          </a:p>
          <a:p>
            <a:pPr lvl="1"/>
            <a:r>
              <a:rPr lang="en-US" dirty="0" err="1" smtClean="0"/>
              <a:t>segmentational</a:t>
            </a:r>
            <a:r>
              <a:rPr lang="en-US" dirty="0" smtClean="0"/>
              <a:t> anomalies:</a:t>
            </a:r>
          </a:p>
          <a:p>
            <a:pPr lvl="2"/>
            <a:r>
              <a:rPr lang="en-US" dirty="0" err="1" smtClean="0"/>
              <a:t>Klippel-Feil</a:t>
            </a:r>
            <a:r>
              <a:rPr lang="en-US" dirty="0" smtClean="0"/>
              <a:t> syndrome</a:t>
            </a:r>
          </a:p>
          <a:p>
            <a:pPr lvl="2"/>
            <a:r>
              <a:rPr lang="en-US" dirty="0" err="1" smtClean="0"/>
              <a:t>atlanto</a:t>
            </a:r>
            <a:r>
              <a:rPr lang="en-US" dirty="0" smtClean="0"/>
              <a:t>-axial assimilation</a:t>
            </a:r>
          </a:p>
          <a:p>
            <a:pPr lvl="1"/>
            <a:r>
              <a:rPr lang="en-US" dirty="0" err="1" smtClean="0"/>
              <a:t>Diastematomyelia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cranial vault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small posterior fossa</a:t>
            </a:r>
          </a:p>
          <a:p>
            <a:pPr lvl="1"/>
            <a:r>
              <a:rPr lang="en-US" dirty="0" smtClean="0"/>
              <a:t>enlarged foramen magnum</a:t>
            </a:r>
          </a:p>
          <a:p>
            <a:pPr lvl="1"/>
            <a:r>
              <a:rPr lang="en-US" dirty="0" err="1" smtClean="0"/>
              <a:t>Luckenschadel</a:t>
            </a:r>
            <a:r>
              <a:rPr lang="en-US" dirty="0" smtClean="0"/>
              <a:t> skull</a:t>
            </a:r>
          </a:p>
          <a:p>
            <a:pPr lvl="1"/>
            <a:r>
              <a:rPr lang="en-US" dirty="0" smtClean="0"/>
              <a:t>scalloping of </a:t>
            </a:r>
            <a:r>
              <a:rPr lang="en-US" dirty="0" err="1" smtClean="0"/>
              <a:t>petrous</a:t>
            </a:r>
            <a:r>
              <a:rPr lang="en-US" dirty="0" smtClean="0"/>
              <a:t> temporal bone 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skeletal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clubfoot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CHIARI 2</a:t>
            </a:r>
            <a:endParaRPr lang="en-US" dirty="0"/>
          </a:p>
        </p:txBody>
      </p:sp>
      <p:pic>
        <p:nvPicPr>
          <p:cNvPr id="2050" name="Picture 2" descr="C:\Users\PNDT\Desktop\CHAIRI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105400" cy="6105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5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CHIARI II</a:t>
            </a:r>
            <a:endParaRPr lang="en-US" dirty="0"/>
          </a:p>
        </p:txBody>
      </p:sp>
      <p:pic>
        <p:nvPicPr>
          <p:cNvPr id="1026" name="Picture 2" descr="E:\ \chiari im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272950"/>
            <a:ext cx="4800599" cy="55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BANANA AND LEMON SIGN</a:t>
            </a:r>
            <a:endParaRPr lang="en-US" dirty="0"/>
          </a:p>
        </p:txBody>
      </p:sp>
      <p:pic>
        <p:nvPicPr>
          <p:cNvPr id="16386" name="Picture 2" descr="C:\Users\PNDT\Desktop\baba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3467100" cy="2676525"/>
          </a:xfrm>
          <a:prstGeom prst="rect">
            <a:avLst/>
          </a:prstGeom>
          <a:noFill/>
        </p:spPr>
      </p:pic>
      <p:pic>
        <p:nvPicPr>
          <p:cNvPr id="16387" name="Picture 3" descr="C:\Users\PNDT\Desktop\lem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810000" cy="273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0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CHIARI II</a:t>
            </a:r>
            <a:endParaRPr lang="en-US" dirty="0"/>
          </a:p>
        </p:txBody>
      </p:sp>
      <p:pic>
        <p:nvPicPr>
          <p:cNvPr id="3074" name="Picture 2" descr="E:\ \ch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17" y="1784350"/>
            <a:ext cx="350536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MAJOR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NEURULATION</a:t>
            </a:r>
          </a:p>
          <a:p>
            <a:r>
              <a:rPr lang="en-US" dirty="0" smtClean="0"/>
              <a:t>PROLIFERATION</a:t>
            </a:r>
          </a:p>
          <a:p>
            <a:r>
              <a:rPr lang="en-US" dirty="0" smtClean="0"/>
              <a:t>NEURONAL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CHIARI 2</a:t>
            </a:r>
            <a:endParaRPr lang="en-US" dirty="0"/>
          </a:p>
        </p:txBody>
      </p:sp>
      <p:pic>
        <p:nvPicPr>
          <p:cNvPr id="3075" name="Picture 3" descr="C:\Users\PNDT\Desktop\chiari_displaced_brain_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21492"/>
            <a:ext cx="5926965" cy="4440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73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repair of the </a:t>
            </a:r>
            <a:r>
              <a:rPr lang="en-US" dirty="0" err="1" smtClean="0"/>
              <a:t>meningomyelocele</a:t>
            </a:r>
            <a:r>
              <a:rPr lang="en-US" dirty="0" smtClean="0"/>
              <a:t> within 72 </a:t>
            </a:r>
            <a:r>
              <a:rPr lang="en-US" dirty="0" err="1" smtClean="0"/>
              <a:t>hrs</a:t>
            </a:r>
            <a:r>
              <a:rPr lang="en-US" dirty="0" smtClean="0"/>
              <a:t> decreases mortality</a:t>
            </a:r>
          </a:p>
          <a:p>
            <a:r>
              <a:rPr lang="en-US" dirty="0" err="1" smtClean="0"/>
              <a:t>Folate</a:t>
            </a:r>
            <a:r>
              <a:rPr lang="en-US" dirty="0" smtClean="0"/>
              <a:t> supplements during pregnancy prevents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76600"/>
            <a:ext cx="7772400" cy="1975104"/>
          </a:xfrm>
        </p:spPr>
        <p:txBody>
          <a:bodyPr/>
          <a:lstStyle/>
          <a:p>
            <a:pPr algn="ctr"/>
            <a:r>
              <a:rPr lang="en-US" dirty="0" smtClean="0"/>
              <a:t>DANDY WALKER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FAETURES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Most </a:t>
            </a:r>
            <a:r>
              <a:rPr lang="en-US" dirty="0"/>
              <a:t>common posterior fossa </a:t>
            </a:r>
            <a:r>
              <a:rPr lang="en-US" dirty="0" smtClean="0"/>
              <a:t>malformation</a:t>
            </a:r>
          </a:p>
          <a:p>
            <a:r>
              <a:rPr lang="en-US" dirty="0" smtClean="0"/>
              <a:t>More common in females</a:t>
            </a:r>
          </a:p>
          <a:p>
            <a:r>
              <a:rPr lang="en-US" dirty="0"/>
              <a:t> </a:t>
            </a:r>
            <a:r>
              <a:rPr lang="en-US" dirty="0" smtClean="0"/>
              <a:t>Patients </a:t>
            </a:r>
            <a:r>
              <a:rPr lang="en-US" dirty="0"/>
              <a:t>usually manifest in the first year of life with symptoms of hydrocephalus and associated </a:t>
            </a:r>
            <a:r>
              <a:rPr lang="en-US" dirty="0" smtClean="0"/>
              <a:t>neurological symptoms.</a:t>
            </a:r>
          </a:p>
          <a:p>
            <a:r>
              <a:rPr lang="en-US" dirty="0"/>
              <a:t> Macrocephaly is the most common </a:t>
            </a:r>
            <a:r>
              <a:rPr lang="en-US" dirty="0" smtClean="0"/>
              <a:t>manifestation</a:t>
            </a:r>
            <a:endParaRPr lang="en-US" dirty="0"/>
          </a:p>
          <a:p>
            <a:r>
              <a:rPr lang="en-US" dirty="0" smtClean="0"/>
              <a:t>Despite </a:t>
            </a:r>
            <a:r>
              <a:rPr lang="en-US" dirty="0"/>
              <a:t>severe cerebellar abnormalities, cerebellar signs are not common.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TRIAD OF DWS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hypoplasia of the </a:t>
            </a:r>
            <a:r>
              <a:rPr lang="en-US" dirty="0" err="1"/>
              <a:t>vermis</a:t>
            </a:r>
            <a:r>
              <a:rPr lang="en-US" dirty="0"/>
              <a:t> and </a:t>
            </a:r>
            <a:r>
              <a:rPr lang="en-US" dirty="0" err="1"/>
              <a:t>cephalad</a:t>
            </a:r>
            <a:r>
              <a:rPr lang="en-US" dirty="0"/>
              <a:t> rotation of the </a:t>
            </a:r>
            <a:r>
              <a:rPr lang="en-US" dirty="0" err="1"/>
              <a:t>vermian</a:t>
            </a:r>
            <a:r>
              <a:rPr lang="en-US" dirty="0"/>
              <a:t> </a:t>
            </a:r>
            <a:r>
              <a:rPr lang="en-US" dirty="0" smtClean="0"/>
              <a:t>remnant</a:t>
            </a:r>
          </a:p>
          <a:p>
            <a:endParaRPr lang="en-US" dirty="0"/>
          </a:p>
          <a:p>
            <a:r>
              <a:rPr lang="en-US" dirty="0"/>
              <a:t>cystic dilatation of the fourth ventricle extending posteriorly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enlarged posterior fossa with </a:t>
            </a:r>
            <a:r>
              <a:rPr lang="en-US" dirty="0" err="1"/>
              <a:t>torcular-lambdoid</a:t>
            </a:r>
            <a:r>
              <a:rPr lang="en-US" dirty="0"/>
              <a:t> inversion (</a:t>
            </a:r>
            <a:r>
              <a:rPr lang="en-US" dirty="0" err="1"/>
              <a:t>torcular</a:t>
            </a:r>
            <a:r>
              <a:rPr lang="en-US" dirty="0"/>
              <a:t> lying above the level of the </a:t>
            </a:r>
            <a:r>
              <a:rPr lang="en-US" dirty="0" err="1"/>
              <a:t>lambdoid</a:t>
            </a:r>
            <a:r>
              <a:rPr lang="en-US" dirty="0"/>
              <a:t> due to abnormally high tentorium)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Absent </a:t>
            </a:r>
            <a:r>
              <a:rPr lang="en-US" dirty="0" err="1" smtClean="0"/>
              <a:t>fastigium</a:t>
            </a:r>
            <a:endParaRPr lang="en-US" dirty="0" smtClean="0"/>
          </a:p>
          <a:p>
            <a:r>
              <a:rPr lang="en-US" dirty="0" smtClean="0"/>
              <a:t>Occipital bone may be scalloped, focally thinned and </a:t>
            </a:r>
            <a:r>
              <a:rPr lang="en-US" dirty="0" err="1" smtClean="0"/>
              <a:t>remodelled</a:t>
            </a:r>
            <a:endParaRPr lang="en-US" dirty="0" smtClean="0"/>
          </a:p>
          <a:p>
            <a:r>
              <a:rPr lang="en-US" dirty="0" smtClean="0"/>
              <a:t>Brainstem, cerebellum is somewhat small in moderate to severe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DANDY WALKER</a:t>
            </a:r>
            <a:endParaRPr lang="en-US" dirty="0"/>
          </a:p>
        </p:txBody>
      </p:sp>
      <p:pic>
        <p:nvPicPr>
          <p:cNvPr id="4098" name="Picture 2" descr="C:\Users\PNDT\Desktop\dandy-walker-syndrome-pictur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82347" y="1752600"/>
            <a:ext cx="4426857" cy="4572000"/>
          </a:xfrm>
          <a:prstGeom prst="rect">
            <a:avLst/>
          </a:prstGeom>
          <a:noFill/>
        </p:spPr>
      </p:pic>
      <p:pic>
        <p:nvPicPr>
          <p:cNvPr id="4" name="Picture 2" descr="C:\Users\DELL\Desktop\d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04894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DANDY WALKER</a:t>
            </a:r>
            <a:endParaRPr lang="en-US" dirty="0"/>
          </a:p>
        </p:txBody>
      </p:sp>
      <p:pic>
        <p:nvPicPr>
          <p:cNvPr id="4099" name="Picture 3" descr="C:\Users\DELL\Desktop\dws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181691"/>
            <a:ext cx="3922508" cy="42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dw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438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PATHOLOGY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Delayed opening of foramen of </a:t>
            </a:r>
            <a:r>
              <a:rPr lang="en-US" dirty="0" err="1" smtClean="0"/>
              <a:t>Magendie</a:t>
            </a:r>
            <a:endParaRPr lang="en-US" dirty="0" smtClean="0"/>
          </a:p>
          <a:p>
            <a:r>
              <a:rPr lang="en-US" dirty="0" smtClean="0"/>
              <a:t>This causes 4</a:t>
            </a:r>
            <a:r>
              <a:rPr lang="en-US" baseline="30000" dirty="0" smtClean="0"/>
              <a:t>th</a:t>
            </a:r>
            <a:r>
              <a:rPr lang="en-US" dirty="0" smtClean="0"/>
              <a:t> ventricle to balloon out posteriorly and form CSF filled cisterna magna cyst</a:t>
            </a:r>
          </a:p>
          <a:p>
            <a:endParaRPr lang="en-US" dirty="0"/>
          </a:p>
          <a:p>
            <a:r>
              <a:rPr lang="en-US" dirty="0" smtClean="0"/>
              <a:t>Treatment is by VP shunting with or without cyst shunting or </a:t>
            </a:r>
            <a:r>
              <a:rPr lang="en-US" dirty="0" err="1" smtClean="0"/>
              <a:t>marsupialisation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BLAKE’S POUCH 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398040"/>
          </a:xfrm>
        </p:spPr>
        <p:txBody>
          <a:bodyPr>
            <a:normAutofit/>
          </a:bodyPr>
          <a:lstStyle/>
          <a:p>
            <a:r>
              <a:rPr lang="en-US" sz="2400" b="1" dirty="0"/>
              <a:t>Blake's pouch cyst</a:t>
            </a:r>
            <a:r>
              <a:rPr lang="en-US" sz="2400" dirty="0"/>
              <a:t> is a cystic </a:t>
            </a:r>
            <a:r>
              <a:rPr lang="en-US" sz="2400" dirty="0" err="1" smtClean="0"/>
              <a:t>ependyma</a:t>
            </a:r>
            <a:r>
              <a:rPr lang="en-US" sz="2400" dirty="0" smtClean="0"/>
              <a:t> lined protrusion from the fourth ventricle </a:t>
            </a:r>
            <a:r>
              <a:rPr lang="en-US" sz="2400" dirty="0"/>
              <a:t>into the cisterna magna, below and posterior to </a:t>
            </a:r>
            <a:r>
              <a:rPr lang="en-US" sz="2400" dirty="0" smtClean="0"/>
              <a:t>the </a:t>
            </a:r>
            <a:r>
              <a:rPr lang="en-US" sz="2400" dirty="0" err="1" smtClean="0"/>
              <a:t>vermis</a:t>
            </a:r>
            <a:r>
              <a:rPr lang="en-US" sz="2400" dirty="0"/>
              <a:t> 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is caused by a failure of regression of Blake's pouch secondary to the non-perforation of the foramen </a:t>
            </a:r>
            <a:r>
              <a:rPr lang="en-US" sz="2400" dirty="0" smtClean="0"/>
              <a:t>of </a:t>
            </a:r>
            <a:r>
              <a:rPr lang="en-US" sz="2400" dirty="0" err="1" smtClean="0"/>
              <a:t>Magendie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</a:p>
        </p:txBody>
      </p:sp>
      <p:pic>
        <p:nvPicPr>
          <p:cNvPr id="2050" name="Picture 2" descr="C:\Users\PNDT\Desktop\bl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000500"/>
            <a:ext cx="35528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7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NEURULATION</a:t>
            </a:r>
            <a:endParaRPr lang="en-US" dirty="0"/>
          </a:p>
        </p:txBody>
      </p:sp>
      <p:pic>
        <p:nvPicPr>
          <p:cNvPr id="13315" name="Picture 3" descr="C:\Users\PNDT\Desktop\neu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599" y="1371600"/>
            <a:ext cx="6887383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4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MEGA CISTERNA MAGNA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PF</a:t>
            </a:r>
          </a:p>
          <a:p>
            <a:r>
              <a:rPr lang="en-US" dirty="0" smtClean="0"/>
              <a:t>Enlarged cistern magna</a:t>
            </a:r>
          </a:p>
          <a:p>
            <a:r>
              <a:rPr lang="en-US" dirty="0" smtClean="0"/>
              <a:t>May scallop or remodel </a:t>
            </a:r>
            <a:r>
              <a:rPr lang="en-US" dirty="0" err="1" smtClean="0"/>
              <a:t>occiput</a:t>
            </a:r>
            <a:endParaRPr lang="en-US" dirty="0" smtClean="0"/>
          </a:p>
          <a:p>
            <a:r>
              <a:rPr lang="en-US" dirty="0" smtClean="0"/>
              <a:t>Crossed by veins, </a:t>
            </a:r>
            <a:r>
              <a:rPr lang="en-US" dirty="0" err="1" smtClean="0"/>
              <a:t>falx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ventricle and </a:t>
            </a:r>
            <a:r>
              <a:rPr lang="en-US" dirty="0" err="1" smtClean="0"/>
              <a:t>vermis</a:t>
            </a:r>
            <a:r>
              <a:rPr lang="en-US" dirty="0" smtClean="0"/>
              <a:t> normal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supratentorial</a:t>
            </a:r>
            <a:r>
              <a:rPr lang="en-US" dirty="0" smtClean="0"/>
              <a:t> abnormalities</a:t>
            </a:r>
          </a:p>
        </p:txBody>
      </p:sp>
    </p:spTree>
    <p:extLst>
      <p:ext uri="{BB962C8B-B14F-4D97-AF65-F5344CB8AC3E}">
        <p14:creationId xmlns:p14="http://schemas.microsoft.com/office/powerpoint/2010/main" val="6985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MEGA CISTERNA MAGNA</a:t>
            </a:r>
            <a:endParaRPr lang="en-US" dirty="0"/>
          </a:p>
        </p:txBody>
      </p:sp>
      <p:pic>
        <p:nvPicPr>
          <p:cNvPr id="3074" name="Picture 2" descr="C:\Users\PNDT\Desktop\180px-MegaCisternaMagn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3581400" cy="3581400"/>
          </a:xfrm>
          <a:prstGeom prst="rect">
            <a:avLst/>
          </a:prstGeom>
          <a:noFill/>
        </p:spPr>
      </p:pic>
      <p:pic>
        <p:nvPicPr>
          <p:cNvPr id="3075" name="Picture 3" descr="C:\Users\PNDT\Desktop\180px-MegaCisternaMagn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362200"/>
            <a:ext cx="3429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RHOMBENCEPHALOSYNAPSIS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636040"/>
          </a:xfrm>
        </p:spPr>
        <p:txBody>
          <a:bodyPr/>
          <a:lstStyle/>
          <a:p>
            <a:r>
              <a:rPr lang="en-US" dirty="0" err="1" smtClean="0"/>
              <a:t>characterised</a:t>
            </a:r>
            <a:r>
              <a:rPr lang="en-US" dirty="0" smtClean="0"/>
              <a:t> by the </a:t>
            </a:r>
            <a:r>
              <a:rPr lang="en-US" dirty="0" err="1" smtClean="0"/>
              <a:t>vermis</a:t>
            </a:r>
            <a:r>
              <a:rPr lang="en-US" dirty="0" smtClean="0"/>
              <a:t> absence and continuity of the </a:t>
            </a:r>
            <a:r>
              <a:rPr lang="en-US" dirty="0" err="1" smtClean="0"/>
              <a:t>cerebellar</a:t>
            </a:r>
            <a:r>
              <a:rPr lang="en-US" dirty="0" smtClean="0"/>
              <a:t> hemispheres, dentate nuclei, and 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peduncles. </a:t>
            </a:r>
          </a:p>
          <a:p>
            <a:r>
              <a:rPr lang="en-US" dirty="0" smtClean="0"/>
              <a:t>Associated with VACTERL</a:t>
            </a:r>
            <a:endParaRPr lang="en-US" dirty="0"/>
          </a:p>
        </p:txBody>
      </p:sp>
      <p:pic>
        <p:nvPicPr>
          <p:cNvPr id="1028" name="Picture 4" descr="C:\Users\PNDT\Desktop\RHOM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91000"/>
            <a:ext cx="2590800" cy="2516777"/>
          </a:xfrm>
          <a:prstGeom prst="rect">
            <a:avLst/>
          </a:prstGeom>
          <a:noFill/>
        </p:spPr>
      </p:pic>
      <p:pic>
        <p:nvPicPr>
          <p:cNvPr id="1029" name="Picture 5" descr="C:\Users\PNDT\Desktop\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267200"/>
            <a:ext cx="2384213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9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JOUBERT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</a:t>
            </a:r>
            <a:r>
              <a:rPr lang="en-US" dirty="0" smtClean="0"/>
              <a:t>lso </a:t>
            </a:r>
            <a:r>
              <a:rPr lang="en-US" dirty="0"/>
              <a:t>known as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vermian</a:t>
            </a:r>
            <a:r>
              <a:rPr lang="en-US" b="1" dirty="0">
                <a:solidFill>
                  <a:srgbClr val="FF0000"/>
                </a:solidFill>
              </a:rPr>
              <a:t> aplasia </a:t>
            </a:r>
            <a:r>
              <a:rPr lang="en-US" dirty="0">
                <a:solidFill>
                  <a:srgbClr val="FF0000"/>
                </a:solidFill>
              </a:rPr>
              <a:t>or </a:t>
            </a:r>
            <a:r>
              <a:rPr lang="en-US" b="1" dirty="0">
                <a:solidFill>
                  <a:srgbClr val="FF0000"/>
                </a:solidFill>
              </a:rPr>
              <a:t>molar tooth midbrain-hindbrain </a:t>
            </a:r>
            <a:r>
              <a:rPr lang="en-US" b="1" dirty="0" smtClean="0">
                <a:solidFill>
                  <a:srgbClr val="FF0000"/>
                </a:solidFill>
              </a:rPr>
              <a:t>malformation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 </a:t>
            </a:r>
            <a:r>
              <a:rPr lang="en-US" dirty="0"/>
              <a:t>autosomal recessive disorder where there is a variable degree of cerebellar </a:t>
            </a:r>
            <a:r>
              <a:rPr lang="en-US" dirty="0" err="1"/>
              <a:t>vermal</a:t>
            </a:r>
            <a:r>
              <a:rPr lang="en-US" dirty="0"/>
              <a:t> </a:t>
            </a:r>
            <a:r>
              <a:rPr lang="en-US" dirty="0" err="1" smtClean="0"/>
              <a:t>ageneis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When associated with anomalies of the kidneys, liver and/or eyes then the term </a:t>
            </a:r>
            <a:r>
              <a:rPr lang="en-US" dirty="0" err="1"/>
              <a:t>Joubert</a:t>
            </a:r>
            <a:r>
              <a:rPr lang="en-US" dirty="0"/>
              <a:t> syndrome and related disorders (JSRD) is </a:t>
            </a:r>
            <a:r>
              <a:rPr lang="en-US" dirty="0" smtClean="0"/>
              <a:t>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Affected individuals usually present with ataxia and have </a:t>
            </a:r>
            <a:r>
              <a:rPr lang="en-US" dirty="0" err="1"/>
              <a:t>dysmorphic</a:t>
            </a:r>
            <a:r>
              <a:rPr lang="en-US" dirty="0"/>
              <a:t> </a:t>
            </a:r>
            <a:r>
              <a:rPr lang="en-US" dirty="0" err="1"/>
              <a:t>facies</a:t>
            </a:r>
            <a:r>
              <a:rPr lang="en-US" dirty="0"/>
              <a:t>, global developmental delay, </a:t>
            </a:r>
            <a:r>
              <a:rPr lang="en-US" dirty="0" err="1"/>
              <a:t>hypotonia</a:t>
            </a:r>
            <a:r>
              <a:rPr lang="en-US" dirty="0"/>
              <a:t>, rapid breathing and </a:t>
            </a:r>
            <a:r>
              <a:rPr lang="en-US" dirty="0" err="1"/>
              <a:t>oculomotor</a:t>
            </a:r>
            <a:r>
              <a:rPr lang="en-US" dirty="0"/>
              <a:t> apraxia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CORS-</a:t>
            </a:r>
            <a:r>
              <a:rPr lang="en-US" dirty="0" err="1" smtClean="0"/>
              <a:t>cerebello</a:t>
            </a:r>
            <a:r>
              <a:rPr lang="en-US" dirty="0" smtClean="0"/>
              <a:t> </a:t>
            </a:r>
            <a:r>
              <a:rPr lang="en-US" dirty="0" err="1" smtClean="0"/>
              <a:t>oculo</a:t>
            </a:r>
            <a:r>
              <a:rPr lang="en-US" dirty="0" smtClean="0"/>
              <a:t> renal syndrome</a:t>
            </a:r>
          </a:p>
          <a:p>
            <a:endParaRPr lang="en-US" dirty="0" smtClean="0"/>
          </a:p>
          <a:p>
            <a:r>
              <a:rPr lang="en-US" dirty="0" smtClean="0"/>
              <a:t>COACH syndrome-cerebellar hypoplasia, </a:t>
            </a:r>
            <a:r>
              <a:rPr lang="en-US" dirty="0" err="1" smtClean="0"/>
              <a:t>oligophrenia</a:t>
            </a:r>
            <a:r>
              <a:rPr lang="en-US" dirty="0" smtClean="0"/>
              <a:t>, ataxia, </a:t>
            </a:r>
            <a:r>
              <a:rPr lang="en-US" dirty="0" err="1" smtClean="0"/>
              <a:t>coloboma</a:t>
            </a:r>
            <a:r>
              <a:rPr lang="en-US" dirty="0" smtClean="0"/>
              <a:t> and hepatic fibrosis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Foreshortened midbrain with deep </a:t>
            </a:r>
            <a:r>
              <a:rPr lang="en-US" dirty="0" err="1" smtClean="0"/>
              <a:t>interpeduncular</a:t>
            </a:r>
            <a:r>
              <a:rPr lang="en-US" dirty="0" smtClean="0"/>
              <a:t> fossa, a diamond shaped 4</a:t>
            </a:r>
            <a:r>
              <a:rPr lang="en-US" baseline="30000" dirty="0" smtClean="0"/>
              <a:t>th</a:t>
            </a:r>
            <a:r>
              <a:rPr lang="en-US" dirty="0" smtClean="0"/>
              <a:t> ventricle and </a:t>
            </a:r>
            <a:r>
              <a:rPr lang="en-US" dirty="0"/>
              <a:t>prominent thickened elongated superior cerebellar peduncles giving characteristic </a:t>
            </a:r>
            <a:r>
              <a:rPr lang="en-US" dirty="0">
                <a:solidFill>
                  <a:srgbClr val="FF0000"/>
                </a:solidFill>
              </a:rPr>
              <a:t>molar tooth </a:t>
            </a:r>
            <a:r>
              <a:rPr lang="en-US" dirty="0" smtClean="0">
                <a:solidFill>
                  <a:srgbClr val="FF0000"/>
                </a:solidFill>
              </a:rPr>
              <a:t>sign</a:t>
            </a:r>
            <a:r>
              <a:rPr lang="en-US" baseline="30000" dirty="0"/>
              <a:t> </a:t>
            </a:r>
            <a:r>
              <a:rPr lang="en-US" dirty="0"/>
              <a:t>like appearance. </a:t>
            </a:r>
          </a:p>
          <a:p>
            <a:endParaRPr lang="en-US" dirty="0"/>
          </a:p>
          <a:p>
            <a:r>
              <a:rPr lang="en-US" dirty="0"/>
              <a:t>small dysplastic or aplastic cerebellar </a:t>
            </a:r>
            <a:r>
              <a:rPr lang="en-US" dirty="0" err="1"/>
              <a:t>vermis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absence </a:t>
            </a:r>
            <a:r>
              <a:rPr lang="en-US" dirty="0"/>
              <a:t>of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 err="1"/>
              <a:t>decussation</a:t>
            </a:r>
            <a:r>
              <a:rPr lang="en-US" dirty="0"/>
              <a:t> in the superior cerebellar peduncles and pyramidal tracts , which can be assessed by diffusion tensor </a:t>
            </a:r>
            <a:r>
              <a:rPr lang="en-US" dirty="0" smtClean="0"/>
              <a:t>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7848600" cy="5334000"/>
          </a:xfrm>
        </p:spPr>
        <p:txBody>
          <a:bodyPr>
            <a:normAutofit/>
          </a:bodyPr>
          <a:lstStyle/>
          <a:p>
            <a:r>
              <a:rPr lang="en-US" dirty="0"/>
              <a:t>The posterior fossa typically shows a bat wing 4</a:t>
            </a:r>
            <a:r>
              <a:rPr lang="en-US" baseline="30000" dirty="0"/>
              <a:t>th</a:t>
            </a:r>
            <a:r>
              <a:rPr lang="en-US" dirty="0"/>
              <a:t> ventricle 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dysplasia and heterotopia of </a:t>
            </a:r>
            <a:r>
              <a:rPr lang="en-US" dirty="0" smtClean="0"/>
              <a:t>cerebellar nuclei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a minority of cases minor lateral </a:t>
            </a:r>
            <a:r>
              <a:rPr lang="en-US" dirty="0" err="1" smtClean="0"/>
              <a:t>ventriculomegaly</a:t>
            </a:r>
            <a:r>
              <a:rPr lang="en-US" dirty="0"/>
              <a:t> </a:t>
            </a:r>
            <a:r>
              <a:rPr lang="en-US" dirty="0" smtClean="0"/>
              <a:t>and corpus </a:t>
            </a:r>
            <a:r>
              <a:rPr lang="en-US" dirty="0" err="1" smtClean="0"/>
              <a:t>callosal</a:t>
            </a:r>
            <a:r>
              <a:rPr lang="en-US" dirty="0" smtClean="0"/>
              <a:t> </a:t>
            </a:r>
            <a:r>
              <a:rPr lang="en-US" dirty="0" err="1" smtClean="0"/>
              <a:t>dysgenesis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also present </a:t>
            </a:r>
            <a:r>
              <a:rPr lang="en-US" baseline="30000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MOLAR TOOTH SIGN</a:t>
            </a:r>
            <a:endParaRPr lang="en-US" dirty="0"/>
          </a:p>
        </p:txBody>
      </p:sp>
      <p:pic>
        <p:nvPicPr>
          <p:cNvPr id="5122" name="Picture 2" descr="C:\Users\DELL\Desktop\MOL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30225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7772400" cy="1975104"/>
          </a:xfrm>
        </p:spPr>
        <p:txBody>
          <a:bodyPr/>
          <a:lstStyle/>
          <a:p>
            <a:pPr algn="ctr"/>
            <a:r>
              <a:rPr lang="en-US" dirty="0" smtClean="0"/>
              <a:t>CALLOSAL DYSGENESIS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Most common CNS malformation.</a:t>
            </a:r>
          </a:p>
          <a:p>
            <a:r>
              <a:rPr lang="en-US" dirty="0" smtClean="0"/>
              <a:t>Development of the corpus callosum occurs between the 12</a:t>
            </a:r>
            <a:r>
              <a:rPr lang="en-US" baseline="30000" dirty="0" smtClean="0"/>
              <a:t>th</a:t>
            </a:r>
            <a:r>
              <a:rPr lang="en-US" dirty="0" smtClean="0"/>
              <a:t> and 16-20</a:t>
            </a:r>
            <a:r>
              <a:rPr lang="en-US" baseline="30000" dirty="0" smtClean="0"/>
              <a:t>th</a:t>
            </a:r>
            <a:r>
              <a:rPr lang="en-US" dirty="0" smtClean="0"/>
              <a:t> weeks of gestation. It begins with the </a:t>
            </a:r>
            <a:r>
              <a:rPr lang="en-US" dirty="0" err="1" smtClean="0"/>
              <a:t>genu</a:t>
            </a:r>
            <a:r>
              <a:rPr lang="en-US" dirty="0" smtClean="0"/>
              <a:t> and then continues posteriorly along the body to the splenium. The rostrum is the last part to be formed.</a:t>
            </a:r>
          </a:p>
          <a:p>
            <a:r>
              <a:rPr lang="en-US" dirty="0" err="1" smtClean="0"/>
              <a:t>Myelination</a:t>
            </a:r>
            <a:r>
              <a:rPr lang="en-US" dirty="0" smtClean="0"/>
              <a:t> of the corpus </a:t>
            </a:r>
            <a:r>
              <a:rPr lang="en-US" dirty="0" err="1" smtClean="0"/>
              <a:t>callosum</a:t>
            </a:r>
            <a:r>
              <a:rPr lang="en-US" dirty="0" smtClean="0"/>
              <a:t> occurs in the opposite direction, from the splenium forwards.</a:t>
            </a:r>
          </a:p>
          <a:p>
            <a:endParaRPr lang="en-US" dirty="0" smtClean="0"/>
          </a:p>
          <a:p>
            <a:r>
              <a:rPr lang="en-US" dirty="0" smtClean="0"/>
              <a:t> In primary agenesis parts of the corpus </a:t>
            </a:r>
            <a:r>
              <a:rPr lang="en-US" dirty="0" err="1" smtClean="0"/>
              <a:t>callosum</a:t>
            </a:r>
            <a:r>
              <a:rPr lang="en-US" dirty="0" smtClean="0"/>
              <a:t> which form before the insult will be present whereas later parts will be absent.</a:t>
            </a:r>
          </a:p>
          <a:p>
            <a:r>
              <a:rPr lang="en-US" dirty="0" smtClean="0"/>
              <a:t> Presence of the rostrum essentially excludes primary agenesis</a:t>
            </a:r>
          </a:p>
          <a:p>
            <a:endParaRPr lang="en-US" dirty="0" smtClean="0"/>
          </a:p>
          <a:p>
            <a:r>
              <a:rPr lang="en-US" dirty="0" smtClean="0"/>
              <a:t>One apparent exception to this rule is </a:t>
            </a:r>
            <a:r>
              <a:rPr lang="en-US" dirty="0" err="1" smtClean="0"/>
              <a:t>holoprosencephaly</a:t>
            </a:r>
            <a:r>
              <a:rPr lang="en-US" dirty="0" smtClean="0"/>
              <a:t> in which it is the anterior parts of the corpus </a:t>
            </a:r>
            <a:r>
              <a:rPr lang="en-US" dirty="0" err="1" smtClean="0"/>
              <a:t>callosum</a:t>
            </a:r>
            <a:r>
              <a:rPr lang="en-US" dirty="0" smtClean="0"/>
              <a:t> which are absent . This has been termed </a:t>
            </a:r>
            <a:r>
              <a:rPr lang="en-US" b="1" u="sng" dirty="0" smtClean="0"/>
              <a:t>atypical </a:t>
            </a:r>
            <a:r>
              <a:rPr lang="en-US" b="1" u="sng" dirty="0" err="1" smtClean="0"/>
              <a:t>callosal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dysgenesis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211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WEEK-</a:t>
            </a:r>
            <a:r>
              <a:rPr lang="en-US" dirty="0" err="1" smtClean="0"/>
              <a:t>neurulation</a:t>
            </a:r>
            <a:r>
              <a:rPr lang="en-US" dirty="0" smtClean="0"/>
              <a:t> begins as thickening of ectoderm on either side of midline.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WEEK- neural folds and tube</a:t>
            </a:r>
          </a:p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DAY-anterior </a:t>
            </a:r>
            <a:r>
              <a:rPr lang="en-US" dirty="0" err="1" smtClean="0"/>
              <a:t>neuropore</a:t>
            </a:r>
            <a:r>
              <a:rPr lang="en-US" dirty="0" smtClean="0"/>
              <a:t> fuses</a:t>
            </a:r>
          </a:p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DAY-posterior </a:t>
            </a:r>
            <a:r>
              <a:rPr lang="en-US" dirty="0" err="1" smtClean="0"/>
              <a:t>neuropore</a:t>
            </a:r>
            <a:r>
              <a:rPr lang="en-US" dirty="0" smtClean="0"/>
              <a:t> fuses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NORMAL CC</a:t>
            </a:r>
            <a:endParaRPr lang="en-US" dirty="0"/>
          </a:p>
        </p:txBody>
      </p:sp>
      <p:pic>
        <p:nvPicPr>
          <p:cNvPr id="1026" name="Picture 2" descr="C:\Users\PNDT\Desktop\NORMAL C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857750" cy="4538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4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IMAGING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ventricles</a:t>
            </a:r>
          </a:p>
          <a:p>
            <a:pPr lvl="1"/>
            <a:r>
              <a:rPr lang="en-US" dirty="0" smtClean="0"/>
              <a:t>Ventricles run parallel rather than the normal </a:t>
            </a:r>
            <a:r>
              <a:rPr lang="en-US" u="sng" dirty="0" smtClean="0"/>
              <a:t>"bow-tie" </a:t>
            </a:r>
            <a:r>
              <a:rPr lang="en-US" dirty="0" smtClean="0"/>
              <a:t>configuration giving a racing car appearance on axial imaging</a:t>
            </a:r>
          </a:p>
          <a:p>
            <a:pPr lvl="1"/>
            <a:r>
              <a:rPr lang="en-US" dirty="0" err="1" smtClean="0"/>
              <a:t>Colpocephaly</a:t>
            </a:r>
            <a:r>
              <a:rPr lang="en-US" dirty="0" smtClean="0"/>
              <a:t> (dilatation of the </a:t>
            </a:r>
            <a:r>
              <a:rPr lang="en-US" dirty="0" err="1" smtClean="0"/>
              <a:t>trigones</a:t>
            </a:r>
            <a:r>
              <a:rPr lang="en-US" dirty="0" smtClean="0"/>
              <a:t> and occipital horns) gives a characteristic </a:t>
            </a:r>
            <a:r>
              <a:rPr lang="en-US" u="sng" dirty="0" smtClean="0"/>
              <a:t>"longhorn"/moose head/</a:t>
            </a:r>
            <a:r>
              <a:rPr lang="en-US" u="sng" dirty="0" err="1" smtClean="0"/>
              <a:t>viking</a:t>
            </a:r>
            <a:r>
              <a:rPr lang="en-US" u="sng" dirty="0" smtClean="0"/>
              <a:t> helmet </a:t>
            </a:r>
            <a:r>
              <a:rPr lang="en-US" dirty="0" smtClean="0"/>
              <a:t>appearance on </a:t>
            </a:r>
            <a:r>
              <a:rPr lang="en-US" dirty="0" err="1" smtClean="0"/>
              <a:t>cor</a:t>
            </a:r>
            <a:r>
              <a:rPr lang="en-US" dirty="0" smtClean="0"/>
              <a:t> imaging</a:t>
            </a:r>
          </a:p>
          <a:p>
            <a:pPr lvl="1"/>
            <a:r>
              <a:rPr lang="en-US" dirty="0" smtClean="0"/>
              <a:t>Dilated high-riding 3</a:t>
            </a:r>
            <a:r>
              <a:rPr lang="en-US" baseline="30000" dirty="0" smtClean="0"/>
              <a:t>rd</a:t>
            </a:r>
            <a:r>
              <a:rPr lang="en-US" dirty="0" smtClean="0"/>
              <a:t> ventricle appears to communicate with the </a:t>
            </a:r>
            <a:r>
              <a:rPr lang="en-US" dirty="0" err="1" smtClean="0"/>
              <a:t>interhemispheric</a:t>
            </a:r>
            <a:r>
              <a:rPr lang="en-US" dirty="0" smtClean="0"/>
              <a:t> cistern or projecting superiorly as a dorsal cyst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cortex</a:t>
            </a:r>
          </a:p>
          <a:p>
            <a:pPr lvl="1"/>
            <a:r>
              <a:rPr lang="en-US" dirty="0" smtClean="0"/>
              <a:t>Bundles of </a:t>
            </a:r>
            <a:r>
              <a:rPr lang="en-US" dirty="0" err="1" smtClean="0"/>
              <a:t>Probst</a:t>
            </a:r>
            <a:endParaRPr lang="en-US" dirty="0" smtClean="0"/>
          </a:p>
          <a:p>
            <a:pPr lvl="1"/>
            <a:r>
              <a:rPr lang="en-US" dirty="0" smtClean="0"/>
              <a:t>Radial </a:t>
            </a:r>
            <a:r>
              <a:rPr lang="en-US" dirty="0" err="1" smtClean="0"/>
              <a:t>gyri</a:t>
            </a:r>
            <a:r>
              <a:rPr lang="en-US" dirty="0" smtClean="0"/>
              <a:t> (absent </a:t>
            </a:r>
            <a:r>
              <a:rPr lang="en-US" dirty="0" err="1" smtClean="0"/>
              <a:t>cingulate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Absent /</a:t>
            </a:r>
            <a:r>
              <a:rPr lang="en-US" dirty="0" err="1" smtClean="0"/>
              <a:t>Everted</a:t>
            </a:r>
            <a:r>
              <a:rPr lang="en-US" dirty="0" smtClean="0"/>
              <a:t> </a:t>
            </a:r>
            <a:r>
              <a:rPr lang="en-US" dirty="0" err="1" smtClean="0"/>
              <a:t>cingulate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 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limbic system</a:t>
            </a:r>
            <a:r>
              <a:rPr lang="en-US" dirty="0" smtClean="0"/>
              <a:t> </a:t>
            </a:r>
          </a:p>
          <a:p>
            <a:pPr lvl="1"/>
            <a:r>
              <a:rPr lang="en-US" dirty="0" err="1" smtClean="0"/>
              <a:t>hypoplastic</a:t>
            </a:r>
            <a:r>
              <a:rPr lang="en-US" dirty="0" smtClean="0"/>
              <a:t> </a:t>
            </a:r>
            <a:r>
              <a:rPr lang="en-US" dirty="0" err="1" smtClean="0"/>
              <a:t>fornices</a:t>
            </a:r>
            <a:endParaRPr lang="en-US" dirty="0" smtClean="0"/>
          </a:p>
          <a:p>
            <a:pPr lvl="1"/>
            <a:r>
              <a:rPr lang="en-US" dirty="0" err="1" smtClean="0"/>
              <a:t>hypoplastic</a:t>
            </a:r>
            <a:r>
              <a:rPr lang="en-US" dirty="0" smtClean="0"/>
              <a:t> </a:t>
            </a:r>
            <a:r>
              <a:rPr lang="en-US" dirty="0" err="1" smtClean="0"/>
              <a:t>hippocampi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NDT\Desktop\C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7216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4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CCA </a:t>
            </a:r>
            <a:endParaRPr lang="en-US" dirty="0"/>
          </a:p>
        </p:txBody>
      </p:sp>
      <p:pic>
        <p:nvPicPr>
          <p:cNvPr id="3081" name="Picture 9" descr="C:\Users\PNDT\Desktop\CCA C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48200" y="2059878"/>
            <a:ext cx="4346417" cy="4417121"/>
          </a:xfrm>
          <a:prstGeom prst="rect">
            <a:avLst/>
          </a:prstGeom>
          <a:noFill/>
        </p:spPr>
      </p:pic>
      <p:pic>
        <p:nvPicPr>
          <p:cNvPr id="3082" name="Picture 10" descr="C:\Users\PNDT\Desktop\CC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29161"/>
            <a:ext cx="4191000" cy="3595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7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CCA</a:t>
            </a:r>
            <a:endParaRPr lang="en-US" dirty="0"/>
          </a:p>
        </p:txBody>
      </p:sp>
      <p:pic>
        <p:nvPicPr>
          <p:cNvPr id="4098" name="Picture 2" descr="C:\Users\PNDT\Desktop\CCA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7724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6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Angiography</a:t>
            </a:r>
          </a:p>
          <a:p>
            <a:r>
              <a:rPr lang="en-US" sz="2000" dirty="0" smtClean="0"/>
              <a:t>Angiography no longer has a role in diagnosis, however if performed for other reasons may demonstrate an abnormal course of the anterior cerebral artery, passing directly </a:t>
            </a:r>
            <a:r>
              <a:rPr lang="en-US" sz="2000" dirty="0" err="1" smtClean="0"/>
              <a:t>postero</a:t>
            </a:r>
            <a:r>
              <a:rPr lang="en-US" sz="2000" dirty="0" smtClean="0"/>
              <a:t>-superiorly with widely spaced </a:t>
            </a:r>
            <a:r>
              <a:rPr lang="en-US" sz="2000" dirty="0" err="1" smtClean="0"/>
              <a:t>pericallosal</a:t>
            </a:r>
            <a:r>
              <a:rPr lang="en-US" sz="2000" dirty="0" smtClean="0"/>
              <a:t> arteries, and absent </a:t>
            </a:r>
            <a:r>
              <a:rPr lang="en-US" sz="2000" dirty="0" err="1" smtClean="0"/>
              <a:t>pericallosal</a:t>
            </a:r>
            <a:r>
              <a:rPr lang="en-US" sz="2000" dirty="0" smtClean="0"/>
              <a:t> moustache. The </a:t>
            </a:r>
            <a:r>
              <a:rPr lang="en-US" sz="2000" dirty="0" err="1" smtClean="0"/>
              <a:t>azygos</a:t>
            </a:r>
            <a:r>
              <a:rPr lang="en-US" sz="2000" dirty="0" smtClean="0"/>
              <a:t> ACA is commonly present in most of cases.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38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Associated anomalies can be frequent and broad which includes: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aneuploidy</a:t>
            </a:r>
            <a:r>
              <a:rPr lang="en-US" b="1" dirty="0" smtClean="0">
                <a:solidFill>
                  <a:srgbClr val="FF0000"/>
                </a:solidFill>
              </a:rPr>
              <a:t> syndrome-</a:t>
            </a:r>
            <a:r>
              <a:rPr lang="en-US" dirty="0" err="1" smtClean="0">
                <a:solidFill>
                  <a:srgbClr val="FF0000"/>
                </a:solidFill>
              </a:rPr>
              <a:t>trisomy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18, </a:t>
            </a:r>
            <a:r>
              <a:rPr lang="en-US" dirty="0" err="1" smtClean="0"/>
              <a:t>trisomy</a:t>
            </a:r>
            <a:r>
              <a:rPr lang="en-US" dirty="0" smtClean="0"/>
              <a:t> 13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non-</a:t>
            </a:r>
            <a:r>
              <a:rPr lang="en-US" b="1" dirty="0" err="1" smtClean="0">
                <a:solidFill>
                  <a:srgbClr val="FF0000"/>
                </a:solidFill>
              </a:rPr>
              <a:t>aneuploidy</a:t>
            </a:r>
            <a:r>
              <a:rPr lang="en-US" b="1" dirty="0" smtClean="0">
                <a:solidFill>
                  <a:srgbClr val="FF0000"/>
                </a:solidFill>
              </a:rPr>
              <a:t> syndrome</a:t>
            </a:r>
          </a:p>
          <a:p>
            <a:pPr lvl="1"/>
            <a:r>
              <a:rPr lang="en-US" dirty="0" err="1" smtClean="0"/>
              <a:t>Aicardi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err="1" smtClean="0"/>
              <a:t>Apert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fetal alcohol syndrome</a:t>
            </a:r>
          </a:p>
          <a:p>
            <a:pPr lvl="1"/>
            <a:r>
              <a:rPr lang="en-US" dirty="0" err="1" smtClean="0"/>
              <a:t>Zellweger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Fragile x</a:t>
            </a:r>
          </a:p>
          <a:p>
            <a:pPr lvl="1"/>
            <a:r>
              <a:rPr lang="en-US" dirty="0" smtClean="0"/>
              <a:t>CRASH syndrome</a:t>
            </a:r>
          </a:p>
          <a:p>
            <a:pPr lvl="1"/>
            <a:r>
              <a:rPr lang="en-US" dirty="0" smtClean="0"/>
              <a:t>Di </a:t>
            </a:r>
            <a:r>
              <a:rPr lang="en-US" dirty="0"/>
              <a:t>G</a:t>
            </a:r>
            <a:r>
              <a:rPr lang="en-US" dirty="0" smtClean="0"/>
              <a:t>eorge syndrome</a:t>
            </a:r>
          </a:p>
          <a:p>
            <a:pPr lvl="1"/>
            <a:r>
              <a:rPr lang="en-US" dirty="0" smtClean="0"/>
              <a:t>Williams syndrome</a:t>
            </a:r>
          </a:p>
          <a:p>
            <a:pPr lvl="1"/>
            <a:r>
              <a:rPr lang="en-US" dirty="0" smtClean="0"/>
              <a:t>Morning glory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Other </a:t>
            </a:r>
            <a:r>
              <a:rPr lang="en-US" b="1" dirty="0">
                <a:solidFill>
                  <a:srgbClr val="FF0000"/>
                </a:solidFill>
              </a:rPr>
              <a:t>CNS associations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endParaRPr lang="en-US" dirty="0"/>
          </a:p>
          <a:p>
            <a:pPr lvl="1"/>
            <a:r>
              <a:rPr lang="en-US" dirty="0" err="1"/>
              <a:t>Chiari</a:t>
            </a:r>
            <a:r>
              <a:rPr lang="en-US" dirty="0"/>
              <a:t> II malformation</a:t>
            </a:r>
          </a:p>
          <a:p>
            <a:pPr lvl="1"/>
            <a:r>
              <a:rPr lang="en-US" dirty="0" smtClean="0"/>
              <a:t>Dandy-Walker spectrum</a:t>
            </a:r>
          </a:p>
          <a:p>
            <a:pPr lvl="1"/>
            <a:r>
              <a:rPr lang="en-US" dirty="0" smtClean="0"/>
              <a:t>grey </a:t>
            </a:r>
            <a:r>
              <a:rPr lang="en-US" dirty="0"/>
              <a:t>matter heterotopia</a:t>
            </a:r>
          </a:p>
          <a:p>
            <a:pPr lvl="1"/>
            <a:r>
              <a:rPr lang="en-US" dirty="0" err="1"/>
              <a:t>holoprosencephaly</a:t>
            </a:r>
            <a:endParaRPr lang="en-US" dirty="0"/>
          </a:p>
          <a:p>
            <a:pPr lvl="1"/>
            <a:r>
              <a:rPr lang="en-US" dirty="0" err="1"/>
              <a:t>interhemispheric</a:t>
            </a:r>
            <a:r>
              <a:rPr lang="en-US" dirty="0"/>
              <a:t> cysts</a:t>
            </a:r>
          </a:p>
          <a:p>
            <a:pPr lvl="1"/>
            <a:r>
              <a:rPr lang="en-US" dirty="0"/>
              <a:t>intracranial </a:t>
            </a:r>
            <a:r>
              <a:rPr lang="en-US" dirty="0" err="1"/>
              <a:t>lipoma</a:t>
            </a:r>
            <a:endParaRPr lang="en-US" dirty="0"/>
          </a:p>
          <a:p>
            <a:pPr lvl="1"/>
            <a:r>
              <a:rPr lang="en-US" dirty="0" err="1"/>
              <a:t>polymicrogyria</a:t>
            </a:r>
            <a:endParaRPr lang="en-US" dirty="0"/>
          </a:p>
          <a:p>
            <a:pPr lvl="1"/>
            <a:r>
              <a:rPr lang="en-US" dirty="0" err="1"/>
              <a:t>porencephaly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3600"/>
            <a:ext cx="7772400" cy="1975104"/>
          </a:xfrm>
        </p:spPr>
        <p:txBody>
          <a:bodyPr/>
          <a:lstStyle/>
          <a:p>
            <a:pPr algn="ctr"/>
            <a:r>
              <a:rPr lang="en-US" sz="3600" dirty="0" smtClean="0"/>
              <a:t>MALFORMATIONS WITH ABNORMAL CELL NUMBER/TYPES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9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fetal head measurements (e.g. head circumference) three standard deviations below mean for age.</a:t>
            </a:r>
          </a:p>
          <a:p>
            <a:r>
              <a:rPr lang="en-US" dirty="0" smtClean="0"/>
              <a:t>Craniofacial ratio decreased (&lt;1.5:1)</a:t>
            </a:r>
          </a:p>
          <a:p>
            <a:endParaRPr lang="en-US" b="1" u="sng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D/D</a:t>
            </a:r>
          </a:p>
          <a:p>
            <a:r>
              <a:rPr lang="en-US" dirty="0" smtClean="0"/>
              <a:t>MICROLISSENCEPHALY- brain is small, cortex is usually thickened more than 4 mm.</a:t>
            </a:r>
          </a:p>
        </p:txBody>
      </p:sp>
    </p:spTree>
    <p:extLst>
      <p:ext uri="{BB962C8B-B14F-4D97-AF65-F5344CB8AC3E}">
        <p14:creationId xmlns:p14="http://schemas.microsoft.com/office/powerpoint/2010/main" val="3905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FORMATION OF BRAIN VESICLES</a:t>
            </a:r>
            <a:endParaRPr lang="en-US" sz="4800" dirty="0"/>
          </a:p>
        </p:txBody>
      </p:sp>
      <p:pic>
        <p:nvPicPr>
          <p:cNvPr id="12290" name="Picture 2" descr="C:\Users\PNDT\Desktop\brain-embryogenesis-300x2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4608142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2514600"/>
            <a:ext cx="274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WEEK-division into the 3 major vesicles</a:t>
            </a:r>
          </a:p>
          <a:p>
            <a:endParaRPr lang="en-US" sz="3200" dirty="0" smtClean="0"/>
          </a:p>
          <a:p>
            <a:r>
              <a:rPr lang="en-US" sz="3200" dirty="0" smtClean="0"/>
              <a:t>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WEEK-further division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3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MEGALENCEPHALY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Congenital disorder of cortical formation with </a:t>
            </a:r>
            <a:r>
              <a:rPr lang="en-US" dirty="0" err="1" smtClean="0"/>
              <a:t>hamartomatous</a:t>
            </a:r>
            <a:r>
              <a:rPr lang="en-US" dirty="0" smtClean="0"/>
              <a:t> overgrowth all or a part of a cerebral hemisphere. This results from either increased proliferation or decreased apoptosis (or both) of developing neurons 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3 SUBTYPES</a:t>
            </a:r>
          </a:p>
          <a:p>
            <a:pPr>
              <a:buNone/>
            </a:pPr>
            <a:r>
              <a:rPr lang="en-US" b="1" dirty="0" smtClean="0"/>
              <a:t>-isolated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-</a:t>
            </a:r>
            <a:r>
              <a:rPr lang="en-US" b="1" dirty="0" err="1" smtClean="0"/>
              <a:t>syndromic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-total</a:t>
            </a:r>
            <a:r>
              <a:rPr lang="en-US" dirty="0" smtClean="0"/>
              <a:t> </a:t>
            </a:r>
            <a:r>
              <a:rPr lang="en-US" b="1" dirty="0" err="1" smtClean="0"/>
              <a:t>hemimegalencephaly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hemihypertrophy</a:t>
            </a:r>
            <a:r>
              <a:rPr lang="en-US" dirty="0" smtClean="0"/>
              <a:t> also involves the brainstem and cerebellum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SYNDROMES ASSOCIATED</a:t>
            </a:r>
          </a:p>
          <a:p>
            <a:pPr lvl="1"/>
            <a:r>
              <a:rPr lang="en-US" dirty="0" smtClean="0"/>
              <a:t>epidermal nevus syndrome</a:t>
            </a:r>
          </a:p>
          <a:p>
            <a:pPr lvl="1"/>
            <a:r>
              <a:rPr lang="en-US" dirty="0" err="1" smtClean="0"/>
              <a:t>Klippel-Trenaunay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McCune-Albright syndrome</a:t>
            </a:r>
          </a:p>
          <a:p>
            <a:pPr lvl="1"/>
            <a:r>
              <a:rPr lang="en-US" dirty="0" smtClean="0"/>
              <a:t>Proteus syndrome</a:t>
            </a:r>
          </a:p>
          <a:p>
            <a:pPr lvl="1"/>
            <a:r>
              <a:rPr lang="en-US" dirty="0" smtClean="0"/>
              <a:t>unilateral </a:t>
            </a:r>
            <a:r>
              <a:rPr lang="en-US" dirty="0" err="1" smtClean="0"/>
              <a:t>hypomelanosis</a:t>
            </a:r>
            <a:r>
              <a:rPr lang="en-US" dirty="0" smtClean="0"/>
              <a:t> of Ito</a:t>
            </a:r>
          </a:p>
          <a:p>
            <a:pPr lvl="1"/>
            <a:r>
              <a:rPr lang="en-US" dirty="0" smtClean="0"/>
              <a:t>neurofibromatosis type 1 (NF1)</a:t>
            </a:r>
          </a:p>
          <a:p>
            <a:pPr lvl="1"/>
            <a:r>
              <a:rPr lang="en-US" dirty="0" smtClean="0"/>
              <a:t>tuberous sclerosis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962" y="1295400"/>
            <a:ext cx="7772400" cy="1066800"/>
          </a:xfrm>
        </p:spPr>
        <p:txBody>
          <a:bodyPr/>
          <a:lstStyle/>
          <a:p>
            <a:pPr algn="ctr"/>
            <a:r>
              <a:rPr lang="en-US" dirty="0" smtClean="0"/>
              <a:t>THANK YOU…</a:t>
            </a:r>
            <a:endParaRPr lang="en-US" dirty="0"/>
          </a:p>
        </p:txBody>
      </p:sp>
      <p:pic>
        <p:nvPicPr>
          <p:cNvPr id="1026" name="Picture 2" descr="E:\vi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NEURULATION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ANENCEPHALY</a:t>
            </a:r>
            <a:r>
              <a:rPr lang="en-US" dirty="0" smtClean="0"/>
              <a:t>- failure of closure of anterior </a:t>
            </a:r>
            <a:r>
              <a:rPr lang="en-US" dirty="0" err="1" smtClean="0"/>
              <a:t>neuropore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SPINA BIFIDA- </a:t>
            </a:r>
            <a:r>
              <a:rPr lang="en-US" dirty="0" smtClean="0"/>
              <a:t>failure of closure of posterior </a:t>
            </a:r>
            <a:r>
              <a:rPr lang="en-US" dirty="0" err="1" smtClean="0"/>
              <a:t>neuropore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CHIARI II MALFORMATION</a:t>
            </a:r>
            <a:r>
              <a:rPr lang="en-US" dirty="0" smtClean="0"/>
              <a:t>-abnormal </a:t>
            </a:r>
            <a:r>
              <a:rPr lang="en-US" dirty="0" err="1" smtClean="0"/>
              <a:t>neurulation</a:t>
            </a:r>
            <a:r>
              <a:rPr lang="en-US" dirty="0" smtClean="0"/>
              <a:t> of hindbrain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CEPHALOCELES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NEURONAL PROLIFERATION</a:t>
            </a:r>
            <a:endParaRPr lang="en-US" dirty="0"/>
          </a:p>
        </p:txBody>
      </p:sp>
      <p:pic>
        <p:nvPicPr>
          <p:cNvPr id="14338" name="Picture 2" descr="C:\Users\PNDT\Desktop\neur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38400" y="1524000"/>
            <a:ext cx="5062538" cy="4461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 cells around the primitive ventricular </a:t>
            </a:r>
            <a:r>
              <a:rPr lang="en-US" dirty="0" err="1" smtClean="0"/>
              <a:t>ependyma</a:t>
            </a:r>
            <a:r>
              <a:rPr lang="en-US" dirty="0"/>
              <a:t> </a:t>
            </a:r>
            <a:r>
              <a:rPr lang="en-US" dirty="0" smtClean="0"/>
              <a:t>form the germinal matrix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These neural stem cells (NSCs) are </a:t>
            </a:r>
            <a:r>
              <a:rPr lang="en-US" dirty="0" err="1" smtClean="0"/>
              <a:t>multipotent</a:t>
            </a:r>
            <a:r>
              <a:rPr lang="en-US" dirty="0" smtClean="0"/>
              <a:t> ,i.e., generate CNS phenotypes-neurons, astrocytes and </a:t>
            </a:r>
            <a:r>
              <a:rPr lang="en-US" dirty="0" err="1" smtClean="0"/>
              <a:t>oligodendrocytes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Neurons migrate through developing telencephalon to form cortical mantle zone.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61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897</Words>
  <Application>Microsoft Office PowerPoint</Application>
  <PresentationFormat>On-screen Show (4:3)</PresentationFormat>
  <Paragraphs>284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Metro</vt:lpstr>
      <vt:lpstr>CONGENITAL MALFORMATIONS OF BRAIN AND SKULL PART-1</vt:lpstr>
      <vt:lpstr>EMBRYOLOGY OF HEMISPHERE FORMATION</vt:lpstr>
      <vt:lpstr>MAJOR EVENTS</vt:lpstr>
      <vt:lpstr>NEURULATION</vt:lpstr>
      <vt:lpstr>PowerPoint Presentation</vt:lpstr>
      <vt:lpstr>FORMATION OF BRAIN VESICLES</vt:lpstr>
      <vt:lpstr>NEURULATION ERRORS</vt:lpstr>
      <vt:lpstr>NEURONAL PROLIFERATION</vt:lpstr>
      <vt:lpstr>PowerPoint Presentation</vt:lpstr>
      <vt:lpstr>PowerPoint Presentation</vt:lpstr>
      <vt:lpstr>NEURONAL MIGRATION</vt:lpstr>
      <vt:lpstr>OPERCULATION, SULCATION AND GYRATION</vt:lpstr>
      <vt:lpstr>MYELINATION</vt:lpstr>
      <vt:lpstr>POSTERIOR FOSSA MALFORMATIONS</vt:lpstr>
      <vt:lpstr>CHIARI MALFORMATIONS</vt:lpstr>
      <vt:lpstr>PowerPoint Presentation</vt:lpstr>
      <vt:lpstr>CHIARI 1 MALFORMATION</vt:lpstr>
      <vt:lpstr>ETIOLOGY</vt:lpstr>
      <vt:lpstr>IMAGING</vt:lpstr>
      <vt:lpstr>CHIARI 1 MALFORMATION</vt:lpstr>
      <vt:lpstr>CHIARI I</vt:lpstr>
      <vt:lpstr>TREATMENT</vt:lpstr>
      <vt:lpstr>D/D</vt:lpstr>
      <vt:lpstr>CHIARI II MALFORMATION</vt:lpstr>
      <vt:lpstr>PowerPoint Presentation</vt:lpstr>
      <vt:lpstr>CHIARI 2</vt:lpstr>
      <vt:lpstr>CHIARI II</vt:lpstr>
      <vt:lpstr>BANANA AND LEMON SIGN</vt:lpstr>
      <vt:lpstr>CHIARI II</vt:lpstr>
      <vt:lpstr>CHIARI 2</vt:lpstr>
      <vt:lpstr>TREATMENT</vt:lpstr>
      <vt:lpstr>DANDY WALKER SYNDROME</vt:lpstr>
      <vt:lpstr>CLINICAL FAETURES</vt:lpstr>
      <vt:lpstr>TRIAD OF DWS</vt:lpstr>
      <vt:lpstr>OTHER FINDINGS</vt:lpstr>
      <vt:lpstr>DANDY WALKER</vt:lpstr>
      <vt:lpstr>DANDY WALKER</vt:lpstr>
      <vt:lpstr>PATHOLOGY AND TREATMENT</vt:lpstr>
      <vt:lpstr>BLAKE’S POUCH CYST</vt:lpstr>
      <vt:lpstr>MEGA CISTERNA MAGNA</vt:lpstr>
      <vt:lpstr>MEGA CISTERNA MAGNA</vt:lpstr>
      <vt:lpstr>RHOMBENCEPHALOSYNAPSIS</vt:lpstr>
      <vt:lpstr>JOUBERT SYNDROME</vt:lpstr>
      <vt:lpstr>PowerPoint Presentation</vt:lpstr>
      <vt:lpstr>IMAGING</vt:lpstr>
      <vt:lpstr>PowerPoint Presentation</vt:lpstr>
      <vt:lpstr>MOLAR TOOTH SIGN</vt:lpstr>
      <vt:lpstr>CALLOSAL DYSGENESIS</vt:lpstr>
      <vt:lpstr>EMBRYOLOGY</vt:lpstr>
      <vt:lpstr>NORMAL CC</vt:lpstr>
      <vt:lpstr>IMAGING</vt:lpstr>
      <vt:lpstr>PowerPoint Presentation</vt:lpstr>
      <vt:lpstr>CCA </vt:lpstr>
      <vt:lpstr>CCA</vt:lpstr>
      <vt:lpstr>PowerPoint Presentation</vt:lpstr>
      <vt:lpstr>PowerPoint Presentation</vt:lpstr>
      <vt:lpstr>PowerPoint Presentation</vt:lpstr>
      <vt:lpstr>MALFORMATIONS WITH ABNORMAL CELL NUMBER/TYPES</vt:lpstr>
      <vt:lpstr>MICROCEPHALY</vt:lpstr>
      <vt:lpstr>MEGALENCEPHALY</vt:lpstr>
      <vt:lpstr>PowerPoint Presentation</vt:lpstr>
      <vt:lpstr>THANK YOU…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MALFORMATIONS OF BRAIN AND SKULL PART-1</dc:title>
  <dc:creator>Windows User</dc:creator>
  <cp:lastModifiedBy>shwetashendey</cp:lastModifiedBy>
  <cp:revision>6</cp:revision>
  <dcterms:created xsi:type="dcterms:W3CDTF">2016-02-04T20:47:36Z</dcterms:created>
  <dcterms:modified xsi:type="dcterms:W3CDTF">2017-05-04T04:47:22Z</dcterms:modified>
</cp:coreProperties>
</file>