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69"/>
  </p:notesMasterIdLst>
  <p:sldIdLst>
    <p:sldId id="476" r:id="rId2"/>
    <p:sldId id="477" r:id="rId3"/>
    <p:sldId id="478" r:id="rId4"/>
    <p:sldId id="479" r:id="rId5"/>
    <p:sldId id="480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493" r:id="rId19"/>
    <p:sldId id="494" r:id="rId20"/>
    <p:sldId id="495" r:id="rId21"/>
    <p:sldId id="496" r:id="rId22"/>
    <p:sldId id="497" r:id="rId23"/>
    <p:sldId id="498" r:id="rId24"/>
    <p:sldId id="499" r:id="rId25"/>
    <p:sldId id="500" r:id="rId26"/>
    <p:sldId id="501" r:id="rId27"/>
    <p:sldId id="326" r:id="rId28"/>
    <p:sldId id="416" r:id="rId29"/>
    <p:sldId id="468" r:id="rId30"/>
    <p:sldId id="344" r:id="rId31"/>
    <p:sldId id="425" r:id="rId32"/>
    <p:sldId id="431" r:id="rId33"/>
    <p:sldId id="426" r:id="rId34"/>
    <p:sldId id="455" r:id="rId35"/>
    <p:sldId id="447" r:id="rId36"/>
    <p:sldId id="448" r:id="rId37"/>
    <p:sldId id="456" r:id="rId38"/>
    <p:sldId id="449" r:id="rId39"/>
    <p:sldId id="424" r:id="rId40"/>
    <p:sldId id="428" r:id="rId41"/>
    <p:sldId id="457" r:id="rId42"/>
    <p:sldId id="427" r:id="rId43"/>
    <p:sldId id="430" r:id="rId44"/>
    <p:sldId id="429" r:id="rId45"/>
    <p:sldId id="475" r:id="rId46"/>
    <p:sldId id="432" r:id="rId47"/>
    <p:sldId id="440" r:id="rId48"/>
    <p:sldId id="442" r:id="rId49"/>
    <p:sldId id="441" r:id="rId50"/>
    <p:sldId id="443" r:id="rId51"/>
    <p:sldId id="444" r:id="rId52"/>
    <p:sldId id="474" r:id="rId53"/>
    <p:sldId id="445" r:id="rId54"/>
    <p:sldId id="433" r:id="rId55"/>
    <p:sldId id="434" r:id="rId56"/>
    <p:sldId id="435" r:id="rId57"/>
    <p:sldId id="437" r:id="rId58"/>
    <p:sldId id="436" r:id="rId59"/>
    <p:sldId id="439" r:id="rId60"/>
    <p:sldId id="438" r:id="rId61"/>
    <p:sldId id="473" r:id="rId62"/>
    <p:sldId id="333" r:id="rId63"/>
    <p:sldId id="375" r:id="rId64"/>
    <p:sldId id="336" r:id="rId65"/>
    <p:sldId id="337" r:id="rId66"/>
    <p:sldId id="396" r:id="rId67"/>
    <p:sldId id="288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5" autoAdjust="0"/>
    <p:restoredTop sz="94803" autoAdjust="0"/>
  </p:normalViewPr>
  <p:slideViewPr>
    <p:cSldViewPr>
      <p:cViewPr>
        <p:scale>
          <a:sx n="70" d="100"/>
          <a:sy n="70" d="100"/>
        </p:scale>
        <p:origin x="-1452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1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5707C-42B7-4173-BD71-A00A5A19D02C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96B2D-B857-4400-83FF-592AA062B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D5995-E0A3-4C57-A93A-0AEDC7937A6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6B2D-B857-4400-83FF-592AA062B84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37F29-6F89-4FBC-8787-70EE49EC5BD2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C83C-C5FB-42A3-90AD-F1077D7333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24" y="4000504"/>
            <a:ext cx="7772400" cy="90353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R="9144" algn="l">
              <a:defRPr sz="36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7772400" cy="651504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29652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7286644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7286644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7572396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7572396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7858148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7858148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8429652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8143900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8143900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7572396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7858148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8429652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8143900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7286644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37F29-6F89-4FBC-8787-70EE49EC5BD2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C83C-C5FB-42A3-90AD-F1077D733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37F29-6F89-4FBC-8787-70EE49EC5BD2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C83C-C5FB-42A3-90AD-F1077D733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37F29-6F89-4FBC-8787-70EE49EC5BD2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C83C-C5FB-42A3-90AD-F1077D733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4214818"/>
            <a:ext cx="5718048" cy="977486"/>
          </a:xfrm>
        </p:spPr>
        <p:txBody>
          <a:bodyPr lIns="82296" tIns="45720" bIns="0" anchor="t"/>
          <a:lstStyle>
            <a:lvl1pPr marL="37490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37F29-6F89-4FBC-8787-70EE49EC5BD2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C83C-C5FB-42A3-90AD-F1077D7333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366404"/>
            <a:ext cx="8156448" cy="777240"/>
          </a:xfrm>
        </p:spPr>
        <p:txBody>
          <a:bodyPr tIns="64008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>
              <a:buNone/>
              <a:defRPr sz="38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14348" y="5277543"/>
            <a:ext cx="75009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37F29-6F89-4FBC-8787-70EE49EC5BD2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C83C-C5FB-42A3-90AD-F1077D733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37F29-6F89-4FBC-8787-70EE49EC5BD2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C83C-C5FB-42A3-90AD-F1077D733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37F29-6F89-4FBC-8787-70EE49EC5BD2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C83C-C5FB-42A3-90AD-F1077D733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37F29-6F89-4FBC-8787-70EE49EC5BD2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C83C-C5FB-42A3-90AD-F1077D733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1162050"/>
          </a:xfrm>
        </p:spPr>
        <p:txBody>
          <a:bodyPr anchor="ctr"/>
          <a:lstStyle>
            <a:lvl1pPr algn="l">
              <a:buNone/>
              <a:defRPr sz="20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285728"/>
            <a:ext cx="5486400" cy="572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37F29-6F89-4FBC-8787-70EE49EC5BD2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C83C-C5FB-42A3-90AD-F1077D733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14400" y="4941829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57166"/>
            <a:ext cx="6858048" cy="4286280"/>
          </a:xfrm>
          <a:noFill/>
          <a:ln w="12700">
            <a:noFill/>
          </a:ln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914400" y="5643578"/>
            <a:ext cx="6858000" cy="428628"/>
          </a:xfrm>
        </p:spPr>
        <p:txBody>
          <a:bodyPr>
            <a:normAutofit/>
          </a:bodyPr>
          <a:lstStyle>
            <a:lvl1pPr marL="27432" indent="0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F29-6F89-4FBC-8787-70EE49EC5BD2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1C83C-C5FB-42A3-90AD-F1077D7333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21428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71612"/>
            <a:ext cx="7772400" cy="478394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2146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0E137F29-6F89-4FBC-8787-70EE49EC5BD2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21461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21461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6B11C83C-C5FB-42A3-90AD-F1077D7333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3293075" y="342900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43408" y="342823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185349" y="3428230"/>
            <a:ext cx="6858000" cy="1588"/>
          </a:xfrm>
          <a:prstGeom prst="line">
            <a:avLst/>
          </a:prstGeom>
          <a:ln w="31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699724" y="3428182"/>
            <a:ext cx="6858000" cy="1588"/>
          </a:xfrm>
          <a:prstGeom prst="line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b="1" kern="1200" cap="none" spc="0" baseline="0">
          <a:ln/>
          <a:gradFill>
            <a:gsLst>
              <a:gs pos="0">
                <a:schemeClr val="tx2">
                  <a:lumMod val="9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2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2">
            <a:lumMod val="75000"/>
          </a:schemeClr>
        </a:buClr>
        <a:buSzPct val="85000"/>
        <a:buFont typeface="Wingdings 2" pitchFamily="18" charset="2"/>
        <a:buChar char="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>
            <a:lumMod val="40000"/>
            <a:lumOff val="60000"/>
          </a:schemeClr>
        </a:buClr>
        <a:buSzPct val="65000"/>
        <a:buFont typeface="Wingdings 2" pitchFamily="18" charset="2"/>
        <a:buChar char="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2">
            <a:lumMod val="20000"/>
            <a:lumOff val="80000"/>
          </a:schemeClr>
        </a:buClr>
        <a:buSzPct val="100000"/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adiographics.rsna.org/content/27/3/675/F3.expansion.html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048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COMPUTED RADIOGRAPHY</a:t>
            </a:r>
            <a:br>
              <a:rPr lang="en-US" sz="6600" dirty="0" smtClean="0">
                <a:solidFill>
                  <a:srgbClr val="FFC000"/>
                </a:solidFill>
              </a:rPr>
            </a:br>
            <a:r>
              <a:rPr lang="en-US" sz="6600" dirty="0" smtClean="0">
                <a:solidFill>
                  <a:srgbClr val="FFC000"/>
                </a:solidFill>
              </a:rPr>
              <a:t/>
            </a:r>
            <a:br>
              <a:rPr lang="en-US" sz="6600" dirty="0" smtClean="0">
                <a:solidFill>
                  <a:srgbClr val="FFC000"/>
                </a:solidFill>
              </a:rPr>
            </a:br>
            <a:r>
              <a:rPr lang="en-US" sz="6600" dirty="0" smtClean="0">
                <a:solidFill>
                  <a:srgbClr val="FFC000"/>
                </a:solidFill>
              </a:rPr>
              <a:t/>
            </a:r>
            <a:br>
              <a:rPr lang="en-US" sz="6600" dirty="0" smtClean="0">
                <a:solidFill>
                  <a:srgbClr val="FFC000"/>
                </a:solidFill>
              </a:rPr>
            </a:br>
            <a:r>
              <a:rPr lang="en-US" sz="6600" dirty="0" smtClean="0">
                <a:solidFill>
                  <a:srgbClr val="FFC000"/>
                </a:solidFill>
              </a:rPr>
              <a:t> </a:t>
            </a:r>
            <a:br>
              <a:rPr lang="en-US" sz="6600" dirty="0" smtClean="0">
                <a:solidFill>
                  <a:srgbClr val="FFC000"/>
                </a:solidFill>
              </a:rPr>
            </a:br>
            <a:r>
              <a:rPr lang="en-US" sz="6600" dirty="0" smtClean="0">
                <a:solidFill>
                  <a:srgbClr val="FFC000"/>
                </a:solidFill>
              </a:rPr>
              <a:t>   -</a:t>
            </a:r>
            <a:r>
              <a:rPr lang="en-US" sz="5300" dirty="0" err="1" smtClean="0">
                <a:solidFill>
                  <a:srgbClr val="FFC000"/>
                </a:solidFill>
              </a:rPr>
              <a:t>Dr.SHEFALI</a:t>
            </a:r>
            <a:r>
              <a:rPr lang="en-US" sz="5300" dirty="0" smtClean="0">
                <a:solidFill>
                  <a:srgbClr val="FFC000"/>
                </a:solidFill>
              </a:rPr>
              <a:t> MESHRAM</a:t>
            </a:r>
            <a:endParaRPr lang="en-US" sz="53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 These traps are positively charged regions in the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crystalline structure formed due to europium.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trapped electrons are thermally removed on a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statistical basis and will return to their normal energy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State.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This will lead to degradation of the latent image.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Hence the image should be retrieved as soon as possible to prevent degradation due to thermal agitation.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image is  readable </a:t>
            </a:r>
            <a:r>
              <a:rPr lang="en-US" sz="2800" dirty="0" err="1" smtClean="0">
                <a:solidFill>
                  <a:srgbClr val="FFC000"/>
                </a:solidFill>
              </a:rPr>
              <a:t>upto</a:t>
            </a:r>
            <a:r>
              <a:rPr lang="en-US" sz="2800" dirty="0" smtClean="0">
                <a:solidFill>
                  <a:srgbClr val="FFC000"/>
                </a:solidFill>
              </a:rPr>
              <a:t> 8 hours at room temperature.    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991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C000"/>
                </a:solidFill>
              </a:rPr>
              <a:t>3]  DETECTING THE IMAGE</a:t>
            </a:r>
          </a:p>
          <a:p>
            <a:endParaRPr lang="en-US" sz="2800" u="sng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rgbClr val="FFC000"/>
                </a:solidFill>
              </a:rPr>
              <a:t>T</a:t>
            </a:r>
            <a:r>
              <a:rPr lang="en-US" sz="2800" dirty="0" smtClean="0">
                <a:solidFill>
                  <a:srgbClr val="FFC000"/>
                </a:solidFill>
              </a:rPr>
              <a:t>he image is retrieved by means of a reader. In the reader the plate is scanned by a small dot  of light</a:t>
            </a:r>
          </a:p>
          <a:p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(100 microns) from a helium neon laser.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First the plate is removed from the cassette and scanned  using laser beam.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Scanning is achieved using rotating mirror.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trapped electrons exposed to the laser light will absorb </a:t>
            </a:r>
            <a:r>
              <a:rPr lang="en-US" sz="2800" dirty="0">
                <a:solidFill>
                  <a:srgbClr val="FFC000"/>
                </a:solidFill>
              </a:rPr>
              <a:t>t</a:t>
            </a:r>
            <a:r>
              <a:rPr lang="en-US" sz="2800" dirty="0" smtClean="0">
                <a:solidFill>
                  <a:srgbClr val="FFC000"/>
                </a:solidFill>
              </a:rPr>
              <a:t>he light energy.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991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This addition of energy will free the electrons from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their traps and they become free to return to their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lower energy state.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When the electrons return to this lower energy level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they will emit a light photon.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energy level of crystalline structure is lower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Than the activator energy level.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light emitted on  return to lower energy level will have more energy  than the laser  beam, hence it’s wavelength will be shorter than laser beam.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 </a:t>
            </a:r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.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9916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laser light is red in colour. The emitted light is feeble  greenish in colour.</a:t>
            </a:r>
          </a:p>
          <a:p>
            <a:endParaRPr lang="en-US" sz="2800" dirty="0" smtClean="0"/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two lights are of different  wavelength  is critical for image retrieval.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This is because both these lights are in same vicinity and we want to detect the greenish light.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We use initially a filter which absorbs the red light and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allows the green light to pass through.    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924804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After the filter an optical </a:t>
            </a:r>
            <a:r>
              <a:rPr lang="en-US" sz="2800" dirty="0" err="1" smtClean="0">
                <a:solidFill>
                  <a:srgbClr val="FFC000"/>
                </a:solidFill>
              </a:rPr>
              <a:t>fibre</a:t>
            </a:r>
            <a:r>
              <a:rPr lang="en-US" sz="2800" dirty="0" smtClean="0">
                <a:solidFill>
                  <a:srgbClr val="FFC000"/>
                </a:solidFill>
              </a:rPr>
              <a:t> is used to direct the light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to photomultiplier tube. 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photomultiplier tube is kept at a remote distance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so that the laser beam does not interact with it.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photomultiplier tube converts the light signal into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electric signal.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entire plate can be scanned by moving the image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plate perpendicular to the scan line of the laser beam.</a:t>
            </a:r>
          </a:p>
          <a:p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767144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In the output of the photomultiplier tube we have a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continuous point by point scan of the image.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output of photomultiplier tube is in the form of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electric analog signal corresponding to absorbed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x rays.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signal from the photomultiplier tube is then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amplified, converted to a digital signal and  stored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in a computer by means of a analog to digital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converter.</a:t>
            </a:r>
          </a:p>
          <a:p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1828800" y="1828800"/>
            <a:ext cx="5486400" cy="3962400"/>
          </a:xfrm>
          <a:prstGeom prst="rect">
            <a:avLst/>
          </a:prstGeo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sp>
      <p:pic>
        <p:nvPicPr>
          <p:cNvPr id="1026" name="Picture 2" descr="H:\06102009128.jpg"/>
          <p:cNvPicPr>
            <a:picLocks noChangeAspect="1" noChangeArrowheads="1"/>
          </p:cNvPicPr>
          <p:nvPr/>
        </p:nvPicPr>
        <p:blipFill>
          <a:blip r:embed="rId2"/>
          <a:srcRect l="23374" t="10638" r="20530" b="13830"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90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8100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Following the read cycle the residual signal from the plate  is erased by exposing it to a bright light source.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time for a  CR reader to extract the image from the plate is generally between  about 30 and 45s.</a:t>
            </a:r>
          </a:p>
          <a:p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9675" tIns="0" rIns="39675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time.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  </a:t>
            </a:r>
            <a:r>
              <a:rPr kumimoji="0" lang="en-US" sz="9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7" name="Picture 6" descr="DR RECENT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839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C000"/>
                </a:solidFill>
              </a:rPr>
              <a:t>DYNAMIC   RANGE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dynamic range of CR  is very large compared to the film.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dynamic range is graph of light emitted from the plate to dose of x ray produced.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dynamic range for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CR=10000:1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CONVENTIONAL=100:1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>
                <a:solidFill>
                  <a:srgbClr val="FFC000"/>
                </a:solidFill>
              </a:rPr>
              <a:t> </a:t>
            </a:r>
          </a:p>
          <a:p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85800"/>
            <a:ext cx="9066906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Conventional radiography uses an x ray intensifying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screen ,x ray film or both.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information from the x rays is first stored in the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screens which emits light spontaneously and exposes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the  x ray film.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x ray film is then developed by using developing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solution in a dark room and x ray film is produced.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In addition the dynamic range of CR is linear while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that of conventional is S shaped.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It implies that CR will accept a wider range of exposure factors as compared to conventional.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:\071020091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35835" r="12400"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</p:spPr>
      </p:pic>
      <p:pic>
        <p:nvPicPr>
          <p:cNvPr id="2051" name="Picture 3" descr="H:\071020091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24588" r="5656"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45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7200"/>
            <a:ext cx="8999580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As films have a S shaped curve a low exposure and a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High exposure will lead to insufficient image quality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and failed exposure.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Hence in CR there will be more latitude in choice of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exposure factors </a:t>
            </a:r>
            <a:r>
              <a:rPr lang="en-US" sz="2800" dirty="0" err="1" smtClean="0">
                <a:solidFill>
                  <a:srgbClr val="FFC000"/>
                </a:solidFill>
              </a:rPr>
              <a:t>viz</a:t>
            </a:r>
            <a:r>
              <a:rPr lang="en-US" sz="2800" dirty="0" smtClean="0">
                <a:solidFill>
                  <a:srgbClr val="FFC000"/>
                </a:solidFill>
              </a:rPr>
              <a:t>  </a:t>
            </a:r>
            <a:r>
              <a:rPr lang="en-US" sz="2800" dirty="0" err="1" smtClean="0">
                <a:solidFill>
                  <a:srgbClr val="FFC000"/>
                </a:solidFill>
              </a:rPr>
              <a:t>kvp</a:t>
            </a:r>
            <a:r>
              <a:rPr lang="en-US" sz="2800" dirty="0" smtClean="0">
                <a:solidFill>
                  <a:srgbClr val="FFC000"/>
                </a:solidFill>
              </a:rPr>
              <a:t> and </a:t>
            </a:r>
            <a:r>
              <a:rPr lang="en-US" sz="2800" dirty="0" err="1" smtClean="0">
                <a:solidFill>
                  <a:srgbClr val="FFC000"/>
                </a:solidFill>
              </a:rPr>
              <a:t>mAs</a:t>
            </a:r>
            <a:r>
              <a:rPr lang="en-US" sz="2800" dirty="0" smtClean="0">
                <a:solidFill>
                  <a:srgbClr val="FFC000"/>
                </a:solidFill>
              </a:rPr>
              <a:t> as it will accept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Wider range of exposure.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As a result the need of repeated exposures due to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incorrect choice of exposure factors will be decreased.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919995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C000"/>
                </a:solidFill>
              </a:rPr>
              <a:t>Spatial resolution 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It is the minimum resolvable separation between high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contrast subjects.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In digital imaging each image is divided into a matrix of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individual cells called as pixels.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spatial resolution  is limited by pixel size 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spatial resolution with CR is less than with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conventional radiography. 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9342622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Another factor limiting spatial resolution is scattering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of laser beam in the phosphor layer leading to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spreading of area over which light is emitted.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This effect increases with the thickness of the phosphor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layer.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diameter of scanning laser beam and size of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phosphor grains are also limiting factors in spatial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 resolution.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  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 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C000"/>
                </a:solidFill>
              </a:rPr>
              <a:t>NEWER ADVANCES</a:t>
            </a:r>
          </a:p>
          <a:p>
            <a:pPr algn="ctr"/>
            <a:endParaRPr lang="en-US" sz="2800" u="sng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Newer phosphor materials are available which are crystals of needle shape and are coated on a glass or </a:t>
            </a:r>
            <a:r>
              <a:rPr lang="en-US" sz="2800" dirty="0" err="1" smtClean="0">
                <a:solidFill>
                  <a:srgbClr val="FFC000"/>
                </a:solidFill>
              </a:rPr>
              <a:t>aluminium</a:t>
            </a:r>
            <a:r>
              <a:rPr lang="en-US" sz="2800" dirty="0" smtClean="0">
                <a:solidFill>
                  <a:srgbClr val="FFC000"/>
                </a:solidFill>
              </a:rPr>
              <a:t>  substrate without any binding material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 between them 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This technique reduces pixel size 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7757125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DIRECT  RADIOGRAPHY</a:t>
            </a:r>
          </a:p>
          <a:p>
            <a:pPr algn="ctr"/>
            <a:endParaRPr lang="en-US" sz="5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Dr. SHEFALI MESHRAM</a:t>
            </a:r>
            <a:r>
              <a:rPr lang="en-U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4242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4114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u="sng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2800" b="1" dirty="0" smtClean="0"/>
              <a:t> DR  is essentially </a:t>
            </a:r>
            <a:r>
              <a:rPr lang="en-IN" sz="2800" b="1" dirty="0" smtClean="0">
                <a:solidFill>
                  <a:srgbClr val="FFFF00"/>
                </a:solidFill>
              </a:rPr>
              <a:t>filmless</a:t>
            </a:r>
            <a:r>
              <a:rPr lang="en-IN" sz="2800" b="1" dirty="0" smtClean="0"/>
              <a:t> X-ray  image capture.</a:t>
            </a:r>
          </a:p>
          <a:p>
            <a:endParaRPr lang="en-IN" sz="2800" b="1" dirty="0" smtClean="0"/>
          </a:p>
          <a:p>
            <a:pPr>
              <a:buFont typeface="Wingdings" pitchFamily="2" charset="2"/>
              <a:buChar char="Ø"/>
            </a:pPr>
            <a:endParaRPr lang="en-IN" sz="2800" b="1" dirty="0" smtClean="0"/>
          </a:p>
          <a:p>
            <a:pPr>
              <a:buFont typeface="Wingdings" pitchFamily="2" charset="2"/>
              <a:buChar char="Ø"/>
            </a:pPr>
            <a:r>
              <a:rPr lang="en-IN" sz="2800" b="1" dirty="0" smtClean="0"/>
              <a:t> In place of X-ray film</a:t>
            </a:r>
            <a:r>
              <a:rPr lang="en-IN" sz="2800" b="1" dirty="0" smtClean="0">
                <a:solidFill>
                  <a:srgbClr val="FFFF00"/>
                </a:solidFill>
              </a:rPr>
              <a:t>, a digital image capture device</a:t>
            </a:r>
            <a:r>
              <a:rPr lang="en-IN" sz="2800" b="1" dirty="0" smtClean="0"/>
              <a:t> is used to record the X-ray image and make it available as a digital file. 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pPr algn="ctr"/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52400"/>
            <a:ext cx="7665881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u="sng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DIRECT   RADIOGRAPHY</a:t>
            </a:r>
            <a:endParaRPr lang="en-IN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 descr="d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066800"/>
            <a:ext cx="51054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7772400" cy="612696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Disadvantage of conventional imaging &amp; CR-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92D050"/>
                </a:solidFill>
              </a:rPr>
              <a:t>Production of final image requires-</a:t>
            </a:r>
          </a:p>
          <a:p>
            <a:pPr>
              <a:buNone/>
            </a:pPr>
            <a:r>
              <a:rPr lang="en-US" b="1" dirty="0" smtClean="0"/>
              <a:t>     Removing cassette from X-ray set -  taking plate to reader -  waiting for scan time.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		</a:t>
            </a:r>
            <a:r>
              <a:rPr lang="en-US" b="1" dirty="0" smtClean="0">
                <a:solidFill>
                  <a:srgbClr val="FFFF00"/>
                </a:solidFill>
              </a:rPr>
              <a:t>In contrast to it-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3400" y="47244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</a:rPr>
              <a:t>DR</a:t>
            </a:r>
            <a:r>
              <a:rPr lang="en-US" sz="3200" b="1" dirty="0" smtClean="0">
                <a:solidFill>
                  <a:schemeClr val="tx2"/>
                </a:solidFill>
              </a:rPr>
              <a:t>  uses imaging </a:t>
            </a:r>
            <a:r>
              <a:rPr lang="en-US" sz="3200" b="1" dirty="0" smtClean="0">
                <a:solidFill>
                  <a:srgbClr val="FFFF00"/>
                </a:solidFill>
              </a:rPr>
              <a:t>DEVICES THAT  REMAIN IN SITU </a:t>
            </a:r>
            <a:r>
              <a:rPr lang="en-US" sz="3200" b="1" dirty="0" smtClean="0">
                <a:solidFill>
                  <a:schemeClr val="tx2"/>
                </a:solidFill>
              </a:rPr>
              <a:t>and produce an  image instantaneously.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04646"/>
            <a:ext cx="8919429" cy="741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Nowadays a new  process called computed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radiography has been introduced.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In this new process a  </a:t>
            </a:r>
            <a:r>
              <a:rPr lang="en-US" sz="2800" dirty="0" err="1" smtClean="0">
                <a:solidFill>
                  <a:srgbClr val="FFC000"/>
                </a:solidFill>
              </a:rPr>
              <a:t>photostimulable</a:t>
            </a:r>
            <a:r>
              <a:rPr lang="en-US" sz="2800" dirty="0" smtClean="0">
                <a:solidFill>
                  <a:srgbClr val="FFC000"/>
                </a:solidFill>
              </a:rPr>
              <a:t>  phosphor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 is used.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 image is stored in a phosphor containing plate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and is then extracted by means of a reader and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viewed by means of a computer in digital format.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It is the most common method of producing digital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radiographic images and the first technology that was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commercialy</a:t>
            </a:r>
            <a:r>
              <a:rPr lang="en-US" sz="2800" dirty="0" smtClean="0">
                <a:solidFill>
                  <a:srgbClr val="FFC000"/>
                </a:solidFill>
              </a:rPr>
              <a:t> available.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338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92D050"/>
                </a:solidFill>
              </a:rPr>
              <a:t>The advantages of DR over film :</a:t>
            </a:r>
          </a:p>
          <a:p>
            <a:endParaRPr lang="en-IN" sz="2800" b="1" dirty="0" smtClean="0"/>
          </a:p>
          <a:p>
            <a:pPr>
              <a:buFont typeface="Wingdings" pitchFamily="2" charset="2"/>
              <a:buChar char="Ø"/>
            </a:pPr>
            <a:r>
              <a:rPr lang="en-IN" sz="2800" b="1" dirty="0" smtClean="0"/>
              <a:t> </a:t>
            </a:r>
            <a:r>
              <a:rPr lang="en-IN" sz="2800" b="1" dirty="0" smtClean="0">
                <a:solidFill>
                  <a:srgbClr val="FFFF00"/>
                </a:solidFill>
              </a:rPr>
              <a:t>Immediate image preview </a:t>
            </a:r>
            <a:r>
              <a:rPr lang="en-IN" sz="2800" b="1" dirty="0" smtClean="0"/>
              <a:t>and availability</a:t>
            </a:r>
          </a:p>
          <a:p>
            <a:pPr>
              <a:buFont typeface="Wingdings" pitchFamily="2" charset="2"/>
              <a:buChar char="Ø"/>
            </a:pPr>
            <a:endParaRPr lang="en-IN" sz="2800" b="1" dirty="0" smtClean="0"/>
          </a:p>
          <a:p>
            <a:pPr>
              <a:buFont typeface="Wingdings" pitchFamily="2" charset="2"/>
              <a:buChar char="Ø"/>
            </a:pPr>
            <a:r>
              <a:rPr lang="en-IN" sz="2800" b="1" dirty="0" smtClean="0"/>
              <a:t> Wider dynamic range </a:t>
            </a:r>
          </a:p>
          <a:p>
            <a:pPr>
              <a:buFont typeface="Wingdings" pitchFamily="2" charset="2"/>
              <a:buChar char="Ø"/>
            </a:pPr>
            <a:endParaRPr lang="en-IN" sz="2800" b="1" dirty="0" smtClean="0"/>
          </a:p>
          <a:p>
            <a:pPr>
              <a:buFont typeface="Wingdings" pitchFamily="2" charset="2"/>
              <a:buChar char="Ø"/>
            </a:pPr>
            <a:r>
              <a:rPr lang="en-IN" sz="2800" b="1" dirty="0" smtClean="0"/>
              <a:t>Ability to apply </a:t>
            </a:r>
            <a:r>
              <a:rPr lang="en-IN" sz="2800" b="1" dirty="0" smtClean="0">
                <a:solidFill>
                  <a:srgbClr val="FFFF00"/>
                </a:solidFill>
              </a:rPr>
              <a:t>special image processing </a:t>
            </a:r>
            <a:r>
              <a:rPr lang="en-IN" sz="2800" b="1" dirty="0" smtClean="0"/>
              <a:t>techniques that enhance overall display of the image</a:t>
            </a:r>
            <a:endParaRPr lang="en-IN" sz="2800" b="1" dirty="0"/>
          </a:p>
        </p:txBody>
      </p:sp>
      <p:pic>
        <p:nvPicPr>
          <p:cNvPr id="3" name="Picture 2" descr="dr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0"/>
            <a:ext cx="5410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 REC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DIRECT DR</a:t>
            </a:r>
            <a:r>
              <a:rPr lang="en-US" sz="2800" b="1" dirty="0" smtClean="0"/>
              <a:t>: </a:t>
            </a:r>
            <a:r>
              <a:rPr lang="en-US" sz="2800" b="1" dirty="0" smtClean="0">
                <a:solidFill>
                  <a:srgbClr val="92D050"/>
                </a:solidFill>
              </a:rPr>
              <a:t>PHOTOCONDUCTORS</a:t>
            </a:r>
            <a:r>
              <a:rPr lang="en-US" sz="2800" b="1" dirty="0" smtClean="0"/>
              <a:t> used </a:t>
            </a:r>
          </a:p>
          <a:p>
            <a:pPr marL="514350" indent="-514350"/>
            <a:r>
              <a:rPr lang="en-US" sz="2800" b="1" dirty="0" smtClean="0"/>
              <a:t>       which convert:</a:t>
            </a:r>
          </a:p>
          <a:p>
            <a:pPr marL="514350" indent="-514350"/>
            <a:endParaRPr lang="en-US" sz="2800" b="1" dirty="0" smtClean="0"/>
          </a:p>
          <a:p>
            <a:pPr marL="342900" indent="-342900"/>
            <a:r>
              <a:rPr lang="en-US" sz="2800" b="1" dirty="0" smtClean="0"/>
              <a:t>      X-ray photons &gt; Electric signal directly</a:t>
            </a:r>
            <a:endParaRPr lang="en-IN" sz="2800" b="1" dirty="0" smtClean="0"/>
          </a:p>
          <a:p>
            <a:pPr marL="342900" indent="-342900"/>
            <a:r>
              <a:rPr lang="en-US" sz="2800" b="1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/>
            <a:endParaRPr lang="en-US" sz="2800" b="1" dirty="0" smtClean="0">
              <a:solidFill>
                <a:srgbClr val="FFFF00"/>
              </a:solidFill>
            </a:endParaRPr>
          </a:p>
          <a:p>
            <a:pPr marL="342900" indent="-342900"/>
            <a:endParaRPr lang="en-US" sz="2800" b="1" dirty="0" smtClean="0">
              <a:solidFill>
                <a:srgbClr val="FFFF00"/>
              </a:solidFill>
            </a:endParaRPr>
          </a:p>
          <a:p>
            <a:pPr marL="342900" indent="-342900"/>
            <a:r>
              <a:rPr lang="en-US" sz="2800" b="1" dirty="0" smtClean="0">
                <a:solidFill>
                  <a:srgbClr val="FFFF00"/>
                </a:solidFill>
              </a:rPr>
              <a:t>2. INDIRECT  DR</a:t>
            </a:r>
            <a:r>
              <a:rPr lang="en-US" sz="2800" b="1" dirty="0" smtClean="0"/>
              <a:t>: </a:t>
            </a:r>
            <a:r>
              <a:rPr lang="en-US" sz="2800" b="1" dirty="0" smtClean="0">
                <a:solidFill>
                  <a:srgbClr val="92D050"/>
                </a:solidFill>
              </a:rPr>
              <a:t>SCINTILLATORS</a:t>
            </a:r>
            <a:r>
              <a:rPr lang="en-US" sz="2800" b="1" dirty="0" smtClean="0"/>
              <a:t> used</a:t>
            </a:r>
          </a:p>
          <a:p>
            <a:pPr marL="342900" indent="-342900"/>
            <a:r>
              <a:rPr lang="en-US" sz="2800" b="1" dirty="0" smtClean="0"/>
              <a:t>      which convert:</a:t>
            </a:r>
          </a:p>
          <a:p>
            <a:pPr marL="342900" indent="-342900"/>
            <a:endParaRPr lang="en-US" sz="2800" b="1" dirty="0" smtClean="0"/>
          </a:p>
          <a:p>
            <a:pPr marL="342900" indent="-342900"/>
            <a:r>
              <a:rPr lang="en-US" sz="2800" b="1" dirty="0" smtClean="0"/>
              <a:t>      X-ray photons  &gt;</a:t>
            </a:r>
            <a:r>
              <a:rPr lang="en-US" sz="2800" b="1" dirty="0" smtClean="0">
                <a:solidFill>
                  <a:srgbClr val="FFFF00"/>
                </a:solidFill>
              </a:rPr>
              <a:t> LIGHT </a:t>
            </a:r>
            <a:r>
              <a:rPr lang="en-US" sz="2800" b="1" dirty="0" smtClean="0"/>
              <a:t>&gt; Electric signal</a:t>
            </a:r>
          </a:p>
          <a:p>
            <a:pPr marL="342900" indent="-342900"/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04800"/>
            <a:ext cx="3533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DIRECT DR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752600"/>
            <a:ext cx="44348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Selenium drum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657600"/>
            <a:ext cx="5849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Photoconductor FPD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953000"/>
            <a:ext cx="85504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                            Photoconductor converts</a:t>
            </a:r>
          </a:p>
          <a:p>
            <a:endParaRPr lang="en-US" sz="2800" b="1" dirty="0" smtClean="0"/>
          </a:p>
          <a:p>
            <a:r>
              <a:rPr lang="en-US" sz="2800" b="1" dirty="0" smtClean="0">
                <a:solidFill>
                  <a:srgbClr val="92D050"/>
                </a:solidFill>
              </a:rPr>
              <a:t>X-RAY PHOTONS DIRECTLY TO ELECTRICAL CHARGE</a:t>
            </a:r>
            <a:endParaRPr lang="en-IN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1000"/>
            <a:ext cx="4227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INDIRECT DR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447800"/>
            <a:ext cx="47328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Scintillator - TFT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2743200"/>
            <a:ext cx="49475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Scintillator – CCD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-Lens coupled</a:t>
            </a:r>
          </a:p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-Slot scanning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334000"/>
            <a:ext cx="7891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Scintillator converts  </a:t>
            </a:r>
            <a:r>
              <a:rPr lang="en-US" sz="2800" b="1" dirty="0" smtClean="0">
                <a:solidFill>
                  <a:srgbClr val="92D050"/>
                </a:solidFill>
              </a:rPr>
              <a:t>X-RAY PHOTONS  TO  LIGHT</a:t>
            </a:r>
            <a:endParaRPr lang="en-IN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0"/>
            <a:ext cx="3676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Direct </a:t>
            </a:r>
            <a:r>
              <a:rPr lang="en-IN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dr</a:t>
            </a:r>
            <a:r>
              <a:rPr lang="e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IN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891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/>
              <a:t> Here  X-ray photons are </a:t>
            </a:r>
            <a:r>
              <a:rPr lang="en-IN" sz="2800" b="1" dirty="0" smtClean="0">
                <a:solidFill>
                  <a:srgbClr val="FFFF00"/>
                </a:solidFill>
              </a:rPr>
              <a:t>converted directly to charge</a:t>
            </a:r>
            <a:r>
              <a:rPr lang="en-IN" sz="2800" b="1" dirty="0" smtClean="0"/>
              <a:t>.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The outer layer of the flat panel in this design is a </a:t>
            </a:r>
            <a:r>
              <a:rPr lang="en-IN" sz="2800" b="1" dirty="0" smtClean="0">
                <a:solidFill>
                  <a:srgbClr val="92D050"/>
                </a:solidFill>
              </a:rPr>
              <a:t>high voltage bias electrode. </a:t>
            </a:r>
          </a:p>
          <a:p>
            <a:endParaRPr lang="en-IN" sz="2800" b="1" dirty="0" smtClean="0">
              <a:solidFill>
                <a:srgbClr val="92D050"/>
              </a:solidFill>
            </a:endParaRPr>
          </a:p>
          <a:p>
            <a:r>
              <a:rPr lang="en-IN" sz="2800" b="1" dirty="0" smtClean="0"/>
              <a:t>It accelerates the captured energy from an X-ray exposure through the </a:t>
            </a:r>
            <a:r>
              <a:rPr lang="en-IN" sz="2800" b="1" dirty="0" smtClean="0">
                <a:solidFill>
                  <a:srgbClr val="FFFF00"/>
                </a:solidFill>
              </a:rPr>
              <a:t>AMORPHOUS SELENIUM LAYER.</a:t>
            </a:r>
          </a:p>
          <a:p>
            <a:endParaRPr lang="en-IN" sz="2800" b="1" dirty="0" smtClean="0"/>
          </a:p>
          <a:p>
            <a:r>
              <a:rPr lang="en-US" sz="2800" b="1" dirty="0" smtClean="0">
                <a:solidFill>
                  <a:srgbClr val="92D050"/>
                </a:solidFill>
              </a:rPr>
              <a:t>Electric field is applied across A- selenium layer  through electrode on top of selenium </a:t>
            </a:r>
            <a:endParaRPr lang="en-IN" sz="2800" b="1" dirty="0" smtClean="0">
              <a:solidFill>
                <a:srgbClr val="92D050"/>
              </a:solidFill>
            </a:endParaRPr>
          </a:p>
          <a:p>
            <a:endParaRPr lang="en-IN" sz="2800" b="1" dirty="0" smtClean="0"/>
          </a:p>
          <a:p>
            <a:r>
              <a:rPr lang="en-IN" sz="2800" b="1" dirty="0" smtClean="0"/>
              <a:t>After X-ray exposure, x-rays are absorbed in detector</a:t>
            </a:r>
          </a:p>
        </p:txBody>
      </p:sp>
      <p:sp>
        <p:nvSpPr>
          <p:cNvPr id="5" name="Down Arrow 4"/>
          <p:cNvSpPr/>
          <p:nvPr/>
        </p:nvSpPr>
        <p:spPr>
          <a:xfrm>
            <a:off x="4038600" y="25908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114800" y="38862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4114800" y="51816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Electric charge produced collects along </a:t>
            </a:r>
            <a:r>
              <a:rPr lang="en-US" sz="2800" b="1" dirty="0" smtClean="0">
                <a:solidFill>
                  <a:srgbClr val="92D050"/>
                </a:solidFill>
              </a:rPr>
              <a:t>charge storage 			capacitor electrode</a:t>
            </a:r>
            <a:endParaRPr lang="en-IN" sz="2800" b="1" dirty="0" smtClean="0">
              <a:solidFill>
                <a:srgbClr val="92D050"/>
              </a:solidFill>
            </a:endParaRPr>
          </a:p>
          <a:p>
            <a:endParaRPr lang="en-IN" sz="2800" b="1" dirty="0" smtClean="0"/>
          </a:p>
          <a:p>
            <a:endParaRPr lang="en-IN" sz="2800" b="1" dirty="0" smtClean="0"/>
          </a:p>
          <a:p>
            <a:r>
              <a:rPr lang="en-IN" sz="2800" b="1" dirty="0" smtClean="0"/>
              <a:t>                  This collected electric charge is </a:t>
            </a:r>
            <a:r>
              <a:rPr lang="en-IN" sz="2800" b="1" dirty="0" smtClean="0">
                <a:solidFill>
                  <a:srgbClr val="92D050"/>
                </a:solidFill>
              </a:rPr>
              <a:t>amplified 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                              Converted to digital code.</a:t>
            </a:r>
            <a:endParaRPr lang="en-IN" sz="2800" b="1" dirty="0" smtClean="0">
              <a:solidFill>
                <a:srgbClr val="FFFF00"/>
              </a:solidFill>
            </a:endParaRPr>
          </a:p>
          <a:p>
            <a:endParaRPr lang="en-IN" sz="2800" b="1" dirty="0" smtClean="0">
              <a:solidFill>
                <a:srgbClr val="FFFF00"/>
              </a:solidFill>
            </a:endParaRPr>
          </a:p>
          <a:p>
            <a:endParaRPr lang="en-IN" sz="2800" b="1" dirty="0" smtClean="0"/>
          </a:p>
          <a:p>
            <a:r>
              <a:rPr lang="en-IN" sz="2800" b="1" dirty="0" smtClean="0"/>
              <a:t>The image data file is sent to a computer for display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38600" y="16002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4038600" y="42672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038600" y="28956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57200"/>
            <a:ext cx="57153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PHOTOCONDUCTORS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71612"/>
            <a:ext cx="8153400" cy="4783948"/>
          </a:xfrm>
        </p:spPr>
        <p:txBody>
          <a:bodyPr/>
          <a:lstStyle/>
          <a:p>
            <a:pPr marL="582930" indent="-514350">
              <a:buAutoNum type="arabicPeriod"/>
            </a:pPr>
            <a:r>
              <a:rPr lang="en-US" b="1" dirty="0" smtClean="0"/>
              <a:t>Amorphous selenium : Most common</a:t>
            </a:r>
          </a:p>
          <a:p>
            <a:pPr marL="582930" indent="-514350">
              <a:buAutoNum type="arabicPeriod"/>
            </a:pPr>
            <a:r>
              <a:rPr lang="en-US" b="1" dirty="0" smtClean="0"/>
              <a:t>Lead iodide</a:t>
            </a:r>
          </a:p>
          <a:p>
            <a:pPr marL="582930" indent="-514350">
              <a:buAutoNum type="arabicPeriod"/>
            </a:pPr>
            <a:r>
              <a:rPr lang="en-US" b="1" dirty="0" smtClean="0"/>
              <a:t>Lead oxide</a:t>
            </a:r>
          </a:p>
          <a:p>
            <a:pPr marL="582930" indent="-514350">
              <a:buAutoNum type="arabicPeriod"/>
            </a:pPr>
            <a:r>
              <a:rPr lang="en-US" b="1" dirty="0" smtClean="0"/>
              <a:t>Thallium bromide</a:t>
            </a:r>
          </a:p>
          <a:p>
            <a:pPr marL="582930" indent="-514350">
              <a:buAutoNum type="arabicPeriod"/>
            </a:pPr>
            <a:r>
              <a:rPr lang="en-US" b="1" dirty="0" smtClean="0"/>
              <a:t>Gadolinium compounds</a:t>
            </a:r>
          </a:p>
          <a:p>
            <a:pPr marL="582930" indent="-514350">
              <a:buNone/>
            </a:pPr>
            <a:endParaRPr lang="en-US" b="1" dirty="0" smtClean="0"/>
          </a:p>
          <a:p>
            <a:pPr marL="582930" indent="-51435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Have high intrinsic spatial resolution- Better image quality.</a:t>
            </a:r>
          </a:p>
          <a:p>
            <a:pPr marL="582930" indent="-514350">
              <a:buNone/>
            </a:pPr>
            <a:endParaRPr lang="en-US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/>
              <a:t> Rotating selenium-dotted drum having a </a:t>
            </a:r>
            <a:r>
              <a:rPr lang="en-IN" sz="2800" b="1" dirty="0" smtClean="0">
                <a:solidFill>
                  <a:srgbClr val="92D050"/>
                </a:solidFill>
              </a:rPr>
              <a:t>positive 	electrical surface charge </a:t>
            </a:r>
            <a:r>
              <a:rPr lang="en-IN" sz="2800" b="1" dirty="0" smtClean="0"/>
              <a:t>is exposed to x-rays. 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 Charge pattern proportional to that of the incident x-rays 		is generated on the drum surface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                       Recorded during rotation by </a:t>
            </a:r>
            <a:r>
              <a:rPr lang="en-IN" sz="2800" b="1" dirty="0" smtClean="0">
                <a:solidFill>
                  <a:srgbClr val="92D050"/>
                </a:solidFill>
              </a:rPr>
              <a:t>ADC </a:t>
            </a:r>
          </a:p>
          <a:p>
            <a:r>
              <a:rPr lang="en-IN" sz="2800" b="1" dirty="0" smtClean="0">
                <a:solidFill>
                  <a:srgbClr val="92D050"/>
                </a:solidFill>
              </a:rPr>
              <a:t>                             (</a:t>
            </a:r>
            <a:r>
              <a:rPr lang="en-IN" sz="2800" b="1" dirty="0" err="1" smtClean="0">
                <a:solidFill>
                  <a:srgbClr val="92D050"/>
                </a:solidFill>
              </a:rPr>
              <a:t>analog</a:t>
            </a:r>
            <a:r>
              <a:rPr lang="en-IN" sz="2800" b="1" dirty="0" smtClean="0">
                <a:solidFill>
                  <a:srgbClr val="92D050"/>
                </a:solidFill>
              </a:rPr>
              <a:t> to digital converter)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Because of their mechanical design, selenium drum detectors are </a:t>
            </a:r>
            <a:r>
              <a:rPr lang="en-IN" sz="2800" b="1" dirty="0" smtClean="0">
                <a:solidFill>
                  <a:srgbClr val="92D050"/>
                </a:solidFill>
              </a:rPr>
              <a:t>dedicated thorax stand systems with no mobility at all.</a:t>
            </a:r>
            <a:endParaRPr lang="en-IN" sz="2800" b="1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838200"/>
            <a:ext cx="44348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Selenium drum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14800" y="2590800"/>
            <a:ext cx="2560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114800" y="5181600"/>
            <a:ext cx="2560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4114800" y="3886200"/>
            <a:ext cx="2560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2590800" y="0"/>
            <a:ext cx="3676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Direct </a:t>
            </a:r>
            <a:r>
              <a:rPr lang="en-IN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dr</a:t>
            </a:r>
            <a:r>
              <a:rPr lang="e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IN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51226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C000"/>
                </a:solidFill>
              </a:rPr>
              <a:t>PRINCIPLE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Phosphorscence</a:t>
            </a:r>
            <a:r>
              <a:rPr lang="en-US" sz="2800" dirty="0" smtClean="0">
                <a:solidFill>
                  <a:srgbClr val="FFC000"/>
                </a:solidFill>
              </a:rPr>
              <a:t>  is emission of light that is delayed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for  10</a:t>
            </a:r>
            <a:r>
              <a:rPr lang="en-US" sz="2800" baseline="30000" dirty="0" smtClean="0">
                <a:solidFill>
                  <a:srgbClr val="FFC000"/>
                </a:solidFill>
              </a:rPr>
              <a:t>-8</a:t>
            </a:r>
            <a:r>
              <a:rPr lang="en-US" sz="2800" dirty="0" smtClean="0">
                <a:solidFill>
                  <a:srgbClr val="FFC000"/>
                </a:solidFill>
              </a:rPr>
              <a:t> seconds or more.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CR is based on the principle of phosphorescence.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Florescence is emission of light within 10</a:t>
            </a:r>
            <a:r>
              <a:rPr lang="en-US" sz="2800" baseline="30000" dirty="0" smtClean="0">
                <a:solidFill>
                  <a:srgbClr val="FFC000"/>
                </a:solidFill>
              </a:rPr>
              <a:t>-8</a:t>
            </a:r>
            <a:r>
              <a:rPr lang="en-US" sz="2800" dirty="0" smtClean="0">
                <a:solidFill>
                  <a:srgbClr val="FFC000"/>
                </a:solidFill>
              </a:rPr>
              <a:t> seconds of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 exposure.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Intensifying screens are based on the principle of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florescence 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2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52400"/>
            <a:ext cx="44348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Selenium drum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new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57200"/>
            <a:ext cx="44348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Selenium drum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Has better image quality </a:t>
            </a:r>
            <a:r>
              <a:rPr lang="en-US" b="1" dirty="0" smtClean="0"/>
              <a:t>than conventional and CR system due to </a:t>
            </a:r>
            <a:r>
              <a:rPr lang="en-US" b="1" dirty="0" smtClean="0">
                <a:solidFill>
                  <a:srgbClr val="92D050"/>
                </a:solidFill>
              </a:rPr>
              <a:t>high intrinsic spatial resolution.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Can be used in mammography.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838200"/>
            <a:ext cx="58496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Photoconductor FPD</a:t>
            </a:r>
          </a:p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(flat panel detector)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025908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800" b="1" dirty="0" smtClean="0">
              <a:solidFill>
                <a:srgbClr val="92D050"/>
              </a:solidFill>
            </a:endParaRPr>
          </a:p>
          <a:p>
            <a:r>
              <a:rPr lang="en-IN" sz="2800" b="1" dirty="0" smtClean="0">
                <a:solidFill>
                  <a:srgbClr val="92D050"/>
                </a:solidFill>
              </a:rPr>
              <a:t>Consists of layer of selenium </a:t>
            </a:r>
            <a:r>
              <a:rPr lang="en-IN" sz="2800" b="1" dirty="0" smtClean="0"/>
              <a:t>with a corresponding underlying array of thin-film transistors </a:t>
            </a:r>
            <a:r>
              <a:rPr lang="en-IN" sz="2800" b="1" dirty="0" smtClean="0">
                <a:solidFill>
                  <a:srgbClr val="92D050"/>
                </a:solidFill>
              </a:rPr>
              <a:t>(TFTs). </a:t>
            </a:r>
          </a:p>
          <a:p>
            <a:endParaRPr lang="en-IN" sz="2800" b="1" dirty="0" smtClean="0">
              <a:solidFill>
                <a:srgbClr val="92D050"/>
              </a:solidFill>
            </a:endParaRPr>
          </a:p>
          <a:p>
            <a:endParaRPr lang="en-IN" sz="2800" b="1" dirty="0" smtClean="0"/>
          </a:p>
          <a:p>
            <a:r>
              <a:rPr lang="en-IN" sz="2800" b="1" dirty="0" smtClean="0"/>
              <a:t>Principle of converting x-rays into electrical charges is </a:t>
            </a:r>
            <a:r>
              <a:rPr lang="en-IN" sz="2800" b="1" dirty="0" smtClean="0">
                <a:solidFill>
                  <a:srgbClr val="92D050"/>
                </a:solidFill>
              </a:rPr>
              <a:t>similar to that with the selenium drum</a:t>
            </a:r>
          </a:p>
          <a:p>
            <a:endParaRPr lang="en-IN" sz="2800" b="1" dirty="0" smtClean="0">
              <a:solidFill>
                <a:srgbClr val="92D050"/>
              </a:solidFill>
            </a:endParaRPr>
          </a:p>
          <a:p>
            <a:endParaRPr lang="en-IN" sz="2800" b="1" dirty="0" smtClean="0"/>
          </a:p>
          <a:p>
            <a:r>
              <a:rPr lang="en-IN" sz="2800" b="1" dirty="0" smtClean="0">
                <a:solidFill>
                  <a:srgbClr val="FFFF00"/>
                </a:solidFill>
              </a:rPr>
              <a:t>                                         Except that </a:t>
            </a:r>
          </a:p>
          <a:p>
            <a:endParaRPr lang="en-IN" sz="2800" b="1" dirty="0" smtClean="0"/>
          </a:p>
          <a:p>
            <a:endParaRPr lang="en-IN" sz="2800" b="1" dirty="0" smtClean="0"/>
          </a:p>
        </p:txBody>
      </p:sp>
      <p:sp>
        <p:nvSpPr>
          <p:cNvPr id="4" name="Down Arrow 3"/>
          <p:cNvSpPr/>
          <p:nvPr/>
        </p:nvSpPr>
        <p:spPr>
          <a:xfrm>
            <a:off x="3962400" y="35814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3962400" y="54102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90800" y="0"/>
            <a:ext cx="3676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Direct </a:t>
            </a:r>
            <a:r>
              <a:rPr lang="en-IN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dr</a:t>
            </a:r>
            <a:r>
              <a:rPr lang="e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IN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895600"/>
            <a:ext cx="8305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92D050"/>
                </a:solidFill>
              </a:rPr>
              <a:t>The transistors amplify the electrical signal </a:t>
            </a:r>
            <a:r>
              <a:rPr lang="en-US" sz="3200" b="1" dirty="0" smtClean="0">
                <a:solidFill>
                  <a:schemeClr val="tx2"/>
                </a:solidFill>
              </a:rPr>
              <a:t>and in TFT  the amplified signal is stored as an electrical charge  which can be released by applying a high potential.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3200" b="1" dirty="0" smtClean="0">
                <a:solidFill>
                  <a:srgbClr val="92D050"/>
                </a:solidFill>
              </a:rPr>
              <a:t>Charge pattern is recorded by the TFT array</a:t>
            </a:r>
            <a:r>
              <a:rPr lang="en-IN" sz="3200" b="1" dirty="0" smtClean="0"/>
              <a:t>, which accumulates and stores the energy of the electrons </a:t>
            </a:r>
            <a:endParaRPr lang="en-IN" sz="3200" b="1" dirty="0"/>
          </a:p>
        </p:txBody>
      </p:sp>
      <p:sp>
        <p:nvSpPr>
          <p:cNvPr id="4" name="Down Arrow 3"/>
          <p:cNvSpPr/>
          <p:nvPr/>
        </p:nvSpPr>
        <p:spPr>
          <a:xfrm>
            <a:off x="4343400" y="27432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0"/>
            <a:ext cx="5849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Photoconductor FPD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new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2672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276601"/>
            <a:ext cx="453088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914400"/>
            <a:ext cx="3962400" cy="238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962400" y="0"/>
            <a:ext cx="16562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FPDS</a:t>
            </a:r>
            <a:endPara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1000"/>
            <a:ext cx="4227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INDIRECT DR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447800"/>
            <a:ext cx="47328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Scintillator - TFT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2743200"/>
            <a:ext cx="593867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Scintillator – CCD </a:t>
            </a:r>
          </a:p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(charge coupled </a:t>
            </a:r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devide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-Lens coupled</a:t>
            </a:r>
          </a:p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-Slot scanning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638800"/>
            <a:ext cx="8029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</a:t>
            </a:r>
            <a:r>
              <a:rPr lang="en-US" sz="2800" b="1" dirty="0" err="1" smtClean="0"/>
              <a:t>Scintillator</a:t>
            </a:r>
            <a:r>
              <a:rPr lang="en-US" sz="2800" b="1" dirty="0" smtClean="0"/>
              <a:t> converts  </a:t>
            </a:r>
            <a:r>
              <a:rPr lang="en-US" sz="2800" b="1" dirty="0" smtClean="0">
                <a:solidFill>
                  <a:srgbClr val="92D050"/>
                </a:solidFill>
              </a:rPr>
              <a:t>X-RAY PHOTONS  TO  LIGHT</a:t>
            </a:r>
            <a:endParaRPr lang="en-IN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2400"/>
            <a:ext cx="47328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Scintillator - TFT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06680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Consists of :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                                </a:t>
            </a:r>
            <a:r>
              <a:rPr lang="en-IN" sz="2800" b="1" dirty="0" smtClean="0"/>
              <a:t>  </a:t>
            </a:r>
            <a:r>
              <a:rPr lang="en-IN" sz="2800" b="1" dirty="0" smtClean="0">
                <a:solidFill>
                  <a:srgbClr val="FFFF00"/>
                </a:solidFill>
              </a:rPr>
              <a:t>SCINTILLATOR LAYER</a:t>
            </a:r>
          </a:p>
          <a:p>
            <a:endParaRPr lang="en-IN" sz="2800" b="1" dirty="0" smtClean="0">
              <a:solidFill>
                <a:srgbClr val="FFFF00"/>
              </a:solidFill>
            </a:endParaRPr>
          </a:p>
          <a:p>
            <a:endParaRPr lang="en-IN" sz="2800" b="1" dirty="0" smtClean="0">
              <a:solidFill>
                <a:srgbClr val="FFFF00"/>
              </a:solidFill>
            </a:endParaRPr>
          </a:p>
          <a:p>
            <a:r>
              <a:rPr lang="en-IN" sz="2800" b="1" dirty="0" smtClean="0">
                <a:solidFill>
                  <a:srgbClr val="FFFF00"/>
                </a:solidFill>
              </a:rPr>
              <a:t>            AMORPHOUS SILICON PHOTODIODE LAYER</a:t>
            </a:r>
          </a:p>
          <a:p>
            <a:endParaRPr lang="en-IN" sz="2800" b="1" dirty="0" smtClean="0">
              <a:solidFill>
                <a:srgbClr val="FFFF00"/>
              </a:solidFill>
            </a:endParaRPr>
          </a:p>
          <a:p>
            <a:endParaRPr lang="en-IN" sz="2800" b="1" dirty="0" smtClean="0">
              <a:solidFill>
                <a:srgbClr val="FFFF00"/>
              </a:solidFill>
            </a:endParaRPr>
          </a:p>
          <a:p>
            <a:r>
              <a:rPr lang="en-IN" sz="2800" b="1" dirty="0" smtClean="0">
                <a:solidFill>
                  <a:srgbClr val="FFFF00"/>
                </a:solidFill>
              </a:rPr>
              <a:t>                                           TFT ARRAY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38600" y="25146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4038600" y="38862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891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/>
              <a:t>                 When x-ray photons reach the scintillator</a:t>
            </a:r>
          </a:p>
          <a:p>
            <a:endParaRPr lang="en-IN" sz="2800" b="1" dirty="0" smtClean="0"/>
          </a:p>
          <a:p>
            <a:endParaRPr lang="en-IN" sz="2800" b="1" dirty="0" smtClean="0"/>
          </a:p>
          <a:p>
            <a:r>
              <a:rPr lang="en-IN" sz="2800" b="1" dirty="0" smtClean="0">
                <a:solidFill>
                  <a:srgbClr val="92D050"/>
                </a:solidFill>
              </a:rPr>
              <a:t> Visible light </a:t>
            </a:r>
            <a:r>
              <a:rPr lang="en-IN" sz="2800" b="1" dirty="0" smtClean="0"/>
              <a:t>proportional to the incident energy is 					emitted </a:t>
            </a:r>
          </a:p>
          <a:p>
            <a:endParaRPr lang="en-IN" sz="2800" b="1" dirty="0" smtClean="0"/>
          </a:p>
          <a:p>
            <a:endParaRPr lang="en-IN" sz="2800" b="1" dirty="0" smtClean="0"/>
          </a:p>
          <a:p>
            <a:r>
              <a:rPr lang="en-IN" sz="2800" b="1" dirty="0" smtClean="0"/>
              <a:t>Recorded by </a:t>
            </a:r>
            <a:r>
              <a:rPr lang="en-IN" sz="2800" b="1" dirty="0" smtClean="0">
                <a:solidFill>
                  <a:srgbClr val="92D050"/>
                </a:solidFill>
              </a:rPr>
              <a:t>an array of photodiodes </a:t>
            </a:r>
            <a:r>
              <a:rPr lang="en-IN" sz="2800" b="1" dirty="0" smtClean="0"/>
              <a:t>and converted</a:t>
            </a:r>
          </a:p>
          <a:p>
            <a:r>
              <a:rPr lang="en-IN" sz="2800" b="1" dirty="0" smtClean="0"/>
              <a:t>			</a:t>
            </a:r>
            <a:r>
              <a:rPr lang="en-IN" sz="2800" b="1" dirty="0" smtClean="0">
                <a:solidFill>
                  <a:srgbClr val="92D050"/>
                </a:solidFill>
              </a:rPr>
              <a:t>to electrical charges</a:t>
            </a:r>
            <a:r>
              <a:rPr lang="en-IN" sz="2800" b="1" dirty="0" smtClean="0"/>
              <a:t>.</a:t>
            </a:r>
          </a:p>
          <a:p>
            <a:endParaRPr lang="en-IN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                            Charges </a:t>
            </a:r>
            <a:r>
              <a:rPr lang="en-IN" sz="2800" b="1" dirty="0" smtClean="0"/>
              <a:t>read out by a </a:t>
            </a:r>
            <a:r>
              <a:rPr lang="en-IN" sz="2800" b="1" dirty="0" smtClean="0">
                <a:solidFill>
                  <a:srgbClr val="92D050"/>
                </a:solidFill>
              </a:rPr>
              <a:t>TFT array</a:t>
            </a:r>
            <a:endParaRPr lang="en-IN" sz="2800" b="1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28600"/>
            <a:ext cx="47328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Scintillator - TFT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14800" y="16764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267200" y="52578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4191000" y="34290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2400"/>
            <a:ext cx="47328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Scintillator - TFT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a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480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C000"/>
                </a:solidFill>
              </a:rPr>
              <a:t>PHOSPHOR  IN CR 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phosphor that is currently used is composed of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 europium activated barium  </a:t>
            </a:r>
            <a:r>
              <a:rPr lang="en-US" sz="2800" dirty="0" err="1" smtClean="0">
                <a:solidFill>
                  <a:srgbClr val="FFC000"/>
                </a:solidFill>
              </a:rPr>
              <a:t>fluorohalide</a:t>
            </a:r>
            <a:r>
              <a:rPr lang="en-US" sz="2800" dirty="0" smtClean="0">
                <a:solidFill>
                  <a:srgbClr val="FFC000"/>
                </a:solidFill>
              </a:rPr>
              <a:t>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halide is a combination of bromide and iodide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typically 85% and 15% respectively.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Europium is added as a impurity or activator. It creates positive energy traps  where electrons can bind on excitation.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28600"/>
            <a:ext cx="29819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Scintillator 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1752600"/>
            <a:ext cx="47760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 Cesium  iodide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3276600"/>
            <a:ext cx="57933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2. Gado  </a:t>
            </a:r>
            <a:r>
              <a:rPr lang="en-US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oxysulfide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47760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 Cesium  iodide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92D050"/>
                </a:solidFill>
              </a:rPr>
              <a:t>Better optical properties and higher quantum efficiency</a:t>
            </a:r>
          </a:p>
          <a:p>
            <a:r>
              <a:rPr lang="en-US" sz="2800" b="1" dirty="0" smtClean="0"/>
              <a:t> due to special crystal structure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3528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/>
              <a:t>Highly vulnerable to mechanical load because of their fine structure</a:t>
            </a:r>
          </a:p>
          <a:p>
            <a:endParaRPr lang="en-IN" sz="2800" b="1" dirty="0" smtClean="0"/>
          </a:p>
          <a:p>
            <a:endParaRPr lang="en-IN" sz="2800" b="1" dirty="0" smtClean="0"/>
          </a:p>
          <a:p>
            <a:r>
              <a:rPr lang="en-IN" sz="2800" b="1" dirty="0" smtClean="0"/>
              <a:t>Cannot be used outside of  fixed installations and therefore </a:t>
            </a:r>
            <a:r>
              <a:rPr lang="en-IN" sz="2800" b="1" dirty="0" smtClean="0">
                <a:solidFill>
                  <a:srgbClr val="92D050"/>
                </a:solidFill>
              </a:rPr>
              <a:t>lack mobility</a:t>
            </a:r>
            <a:endParaRPr lang="en-IN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6 DXR250 detectr Csi scin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572000" cy="4191000"/>
          </a:xfrm>
          <a:prstGeom prst="rect">
            <a:avLst/>
          </a:prstGeom>
        </p:spPr>
      </p:pic>
      <p:pic>
        <p:nvPicPr>
          <p:cNvPr id="8" name="Picture 7" descr="A6 DXR500L detectr Csi scint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67000"/>
            <a:ext cx="4572000" cy="4191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19400" y="0"/>
            <a:ext cx="45602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cSi</a:t>
            </a:r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DETECTORS</a:t>
            </a:r>
            <a:endPara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81000"/>
            <a:ext cx="57933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2. Gado  </a:t>
            </a:r>
            <a:r>
              <a:rPr lang="en-US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oxysulfide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114800"/>
            <a:ext cx="8839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800" b="1" dirty="0" smtClean="0"/>
          </a:p>
          <a:p>
            <a:r>
              <a:rPr lang="en-IN" sz="3200" b="1" dirty="0" smtClean="0">
                <a:solidFill>
                  <a:srgbClr val="92D050"/>
                </a:solidFill>
              </a:rPr>
              <a:t>Portable flat-panel detector </a:t>
            </a:r>
            <a:r>
              <a:rPr lang="en-IN" sz="3200" b="1" dirty="0" smtClean="0"/>
              <a:t>systems make use of  		Gd2O2S based scintillators</a:t>
            </a:r>
            <a:endParaRPr lang="en-IN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0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/>
              <a:t>          </a:t>
            </a:r>
            <a:r>
              <a:rPr lang="en-IN" sz="3200" b="1" dirty="0" smtClean="0">
                <a:solidFill>
                  <a:srgbClr val="92D050"/>
                </a:solidFill>
              </a:rPr>
              <a:t>Resistant to mechanical stress</a:t>
            </a:r>
          </a:p>
          <a:p>
            <a:endParaRPr lang="en-IN" sz="3200" b="1" dirty="0" smtClean="0">
              <a:solidFill>
                <a:srgbClr val="92D050"/>
              </a:solidFill>
            </a:endParaRPr>
          </a:p>
          <a:p>
            <a:endParaRPr lang="en-US" sz="3200" b="1" dirty="0" smtClean="0"/>
          </a:p>
          <a:p>
            <a:r>
              <a:rPr lang="en-US" sz="3200" b="1" dirty="0" smtClean="0"/>
              <a:t>                                   Hence</a:t>
            </a:r>
            <a:endParaRPr lang="en-IN" sz="3200" b="1" dirty="0"/>
          </a:p>
        </p:txBody>
      </p:sp>
      <p:sp>
        <p:nvSpPr>
          <p:cNvPr id="5" name="Down Arrow 4"/>
          <p:cNvSpPr/>
          <p:nvPr/>
        </p:nvSpPr>
        <p:spPr>
          <a:xfrm>
            <a:off x="4343400" y="22860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343400" y="38862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0"/>
            <a:ext cx="59436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Scintillator – CCD 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(Charge coupled device)</a:t>
            </a:r>
            <a:endParaRPr lang="en-US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8991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800" b="1" dirty="0" smtClean="0"/>
          </a:p>
          <a:p>
            <a:r>
              <a:rPr lang="en-IN" sz="2800" b="1" dirty="0" smtClean="0"/>
              <a:t>CCD is a light-sensitive sensor  consisting of an integrated circuit containing an </a:t>
            </a:r>
            <a:r>
              <a:rPr lang="en-IN" sz="2800" b="1" dirty="0" smtClean="0">
                <a:solidFill>
                  <a:srgbClr val="92D050"/>
                </a:solidFill>
              </a:rPr>
              <a:t>array of linked or coupled capacitors</a:t>
            </a:r>
            <a:r>
              <a:rPr lang="en-IN" sz="2800" b="1" dirty="0" smtClean="0"/>
              <a:t>.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 </a:t>
            </a:r>
            <a:r>
              <a:rPr lang="en-IN" sz="2800" b="1" dirty="0" smtClean="0">
                <a:solidFill>
                  <a:srgbClr val="FFFF00"/>
                </a:solidFill>
              </a:rPr>
              <a:t>X-ray energy converted into light by a scintillator such as </a:t>
            </a:r>
          </a:p>
          <a:p>
            <a:r>
              <a:rPr lang="en-IN" sz="2800" b="1" dirty="0" smtClean="0">
                <a:solidFill>
                  <a:srgbClr val="FFFF00"/>
                </a:solidFill>
              </a:rPr>
              <a:t>                                           </a:t>
            </a:r>
            <a:r>
              <a:rPr lang="en-IN" sz="2800" b="1" dirty="0" smtClean="0">
                <a:solidFill>
                  <a:srgbClr val="92D050"/>
                </a:solidFill>
              </a:rPr>
              <a:t>cesium iodide</a:t>
            </a:r>
            <a:endParaRPr lang="en-IN" sz="2800" b="1" dirty="0" smtClean="0">
              <a:solidFill>
                <a:srgbClr val="FFFF00"/>
              </a:solidFill>
            </a:endParaRPr>
          </a:p>
          <a:p>
            <a:endParaRPr lang="en-IN" sz="2800" b="1" dirty="0" smtClean="0"/>
          </a:p>
          <a:p>
            <a:r>
              <a:rPr lang="en-IN" sz="2800" b="1" dirty="0" smtClean="0"/>
              <a:t>       The amount of light emitted is recorded by the CCD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                Light is converted into </a:t>
            </a:r>
            <a:r>
              <a:rPr lang="en-IN" sz="2800" b="1" dirty="0" smtClean="0">
                <a:solidFill>
                  <a:srgbClr val="92D050"/>
                </a:solidFill>
              </a:rPr>
              <a:t>electrical charges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Because the detector area cannot be larger than the CCD chip, it is necessary to combine several chips to create larger detector areas.</a:t>
            </a:r>
            <a:endParaRPr lang="en-IN" sz="2800" b="1" dirty="0"/>
          </a:p>
        </p:txBody>
      </p:sp>
      <p:sp>
        <p:nvSpPr>
          <p:cNvPr id="4" name="Down Arrow 3"/>
          <p:cNvSpPr/>
          <p:nvPr/>
        </p:nvSpPr>
        <p:spPr>
          <a:xfrm>
            <a:off x="4191000" y="2209800"/>
            <a:ext cx="4084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4191000" y="5181600"/>
            <a:ext cx="4084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191000" y="4419600"/>
            <a:ext cx="4084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4191000" y="3429000"/>
            <a:ext cx="4084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533400"/>
            <a:ext cx="4947508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Scintillator – CCD</a:t>
            </a:r>
          </a:p>
          <a:p>
            <a:pPr algn="ctr"/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-Lens coupled</a:t>
            </a:r>
          </a:p>
          <a:p>
            <a:pPr algn="ctr"/>
            <a:endParaRPr lang="en-US" sz="44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-Slot scanning</a:t>
            </a:r>
            <a:endParaRPr lang="en-US" sz="4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0"/>
            <a:ext cx="49475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Scintillator – CCD</a:t>
            </a:r>
          </a:p>
          <a:p>
            <a:pPr algn="ctr"/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Lens coupled</a:t>
            </a:r>
          </a:p>
          <a:p>
            <a:pPr algn="ctr"/>
            <a:endParaRPr lang="en-US" sz="44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47800"/>
            <a:ext cx="891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/>
              <a:t>Array consisting of several CCD chips forms a detector area</a:t>
            </a:r>
          </a:p>
          <a:p>
            <a:endParaRPr lang="en-IN" sz="2800" b="1" dirty="0" smtClean="0"/>
          </a:p>
          <a:p>
            <a:r>
              <a:rPr lang="en-IN" sz="2800" b="1" dirty="0" smtClean="0">
                <a:solidFill>
                  <a:srgbClr val="92D050"/>
                </a:solidFill>
              </a:rPr>
              <a:t>Optical lenses </a:t>
            </a:r>
            <a:r>
              <a:rPr lang="en-IN" sz="2800" b="1" dirty="0" smtClean="0"/>
              <a:t>are needed to reduce the area of the projected light to fit the CCD array 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Drawback  is a decrease in the number of photons reaching the CCD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Resulting in </a:t>
            </a:r>
            <a:r>
              <a:rPr lang="en-IN" sz="2800" b="1" dirty="0" smtClean="0">
                <a:solidFill>
                  <a:srgbClr val="92D050"/>
                </a:solidFill>
              </a:rPr>
              <a:t>a lower signal-to-noise ratio and relatively low quantum efficiency</a:t>
            </a:r>
            <a:endParaRPr lang="en-IN" sz="2800" b="1" dirty="0">
              <a:solidFill>
                <a:srgbClr val="92D05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43400" y="21336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4343400" y="48768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4343400" y="36576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0"/>
            <a:ext cx="49475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Scintillator – CCD</a:t>
            </a:r>
          </a:p>
          <a:p>
            <a:pPr algn="ctr"/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Lens coupled</a:t>
            </a:r>
          </a:p>
          <a:p>
            <a:pPr algn="ctr"/>
            <a:endParaRPr lang="en-US" sz="44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28800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/>
              <a:t>         Special x-ray tube with a </a:t>
            </a:r>
            <a:r>
              <a:rPr lang="en-IN" sz="2800" b="1" dirty="0" smtClean="0">
                <a:solidFill>
                  <a:srgbClr val="92D050"/>
                </a:solidFill>
              </a:rPr>
              <a:t>tungsten anode</a:t>
            </a:r>
            <a:r>
              <a:rPr lang="en-IN" sz="2800" b="1" dirty="0" smtClean="0"/>
              <a:t>.</a:t>
            </a:r>
          </a:p>
          <a:p>
            <a:endParaRPr lang="en-IN" sz="2800" b="1" dirty="0" smtClean="0"/>
          </a:p>
          <a:p>
            <a:endParaRPr lang="en-IN" sz="2800" b="1" dirty="0" smtClean="0"/>
          </a:p>
          <a:p>
            <a:r>
              <a:rPr lang="en-IN" sz="2800" b="1" dirty="0" smtClean="0"/>
              <a:t> Patient scanned with </a:t>
            </a:r>
            <a:r>
              <a:rPr lang="en-IN" sz="2800" b="1" dirty="0" smtClean="0">
                <a:solidFill>
                  <a:srgbClr val="FFFF00"/>
                </a:solidFill>
              </a:rPr>
              <a:t>a collimated fan-shaped beam linked to a simultaneously moving CCD detector array </a:t>
            </a:r>
            <a:r>
              <a:rPr lang="en-IN" sz="2800" b="1" dirty="0" smtClean="0"/>
              <a:t>having a matching detector width</a:t>
            </a:r>
          </a:p>
          <a:p>
            <a:endParaRPr lang="en-IN" sz="2800" b="1" dirty="0" smtClean="0"/>
          </a:p>
          <a:p>
            <a:endParaRPr lang="en-IN" sz="2800" b="1" dirty="0" smtClean="0"/>
          </a:p>
          <a:p>
            <a:r>
              <a:rPr lang="en-IN" sz="2800" b="1" dirty="0" smtClean="0"/>
              <a:t> This combination  reduces the impact of scattered radiation in the image</a:t>
            </a:r>
          </a:p>
          <a:p>
            <a:endParaRPr lang="en-IN" sz="28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133600" y="152400"/>
            <a:ext cx="49475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Scintillator – CCD</a:t>
            </a:r>
          </a:p>
          <a:p>
            <a:pPr algn="ctr"/>
            <a:r>
              <a:rPr lang="en-US" sz="4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Slot scanning</a:t>
            </a:r>
            <a:endParaRPr lang="en-US" sz="4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7200" y="25908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267200" y="45720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52600"/>
            <a:ext cx="8382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 </a:t>
            </a:r>
            <a:endParaRPr lang="en-IN" sz="2800" b="1" dirty="0" smtClean="0"/>
          </a:p>
          <a:p>
            <a:r>
              <a:rPr lang="en-IN" sz="2800" b="1" dirty="0" smtClean="0"/>
              <a:t>Because of </a:t>
            </a:r>
            <a:r>
              <a:rPr lang="en-IN" sz="2800" b="1" dirty="0" smtClean="0">
                <a:solidFill>
                  <a:srgbClr val="92D050"/>
                </a:solidFill>
              </a:rPr>
              <a:t>the need for fixed installation</a:t>
            </a:r>
            <a:r>
              <a:rPr lang="en-IN" sz="2800" b="1" dirty="0" smtClean="0"/>
              <a:t>, slot scan CCD systems are dedicated to –</a:t>
            </a:r>
          </a:p>
          <a:p>
            <a:endParaRPr lang="en-IN" sz="2800" b="1" dirty="0" smtClean="0"/>
          </a:p>
          <a:p>
            <a:pPr>
              <a:buFont typeface="Arial" pitchFamily="34" charset="0"/>
              <a:buChar char="•"/>
            </a:pPr>
            <a:r>
              <a:rPr lang="en-IN" sz="2800" b="1" dirty="0" smtClean="0">
                <a:solidFill>
                  <a:srgbClr val="92D050"/>
                </a:solidFill>
              </a:rPr>
              <a:t>Chest radiography</a:t>
            </a:r>
          </a:p>
          <a:p>
            <a:pPr>
              <a:buFont typeface="Arial" pitchFamily="34" charset="0"/>
              <a:buChar char="•"/>
            </a:pPr>
            <a:r>
              <a:rPr lang="en-IN" sz="2800" b="1" dirty="0" smtClean="0">
                <a:solidFill>
                  <a:srgbClr val="92D050"/>
                </a:solidFill>
              </a:rPr>
              <a:t>Mammography</a:t>
            </a:r>
          </a:p>
          <a:p>
            <a:pPr>
              <a:buFont typeface="Arial" pitchFamily="34" charset="0"/>
              <a:buChar char="•"/>
            </a:pPr>
            <a:r>
              <a:rPr lang="en-IN" sz="2800" b="1" dirty="0" smtClean="0">
                <a:solidFill>
                  <a:srgbClr val="92D050"/>
                </a:solidFill>
              </a:rPr>
              <a:t>Dental radiography</a:t>
            </a:r>
            <a:endParaRPr lang="en-IN" sz="2800" b="1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152400"/>
            <a:ext cx="49475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Scintillator – CCD</a:t>
            </a:r>
          </a:p>
          <a:p>
            <a:pPr algn="ctr"/>
            <a:r>
              <a:rPr lang="en-US" sz="4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Slot scanning</a:t>
            </a:r>
            <a:endParaRPr lang="en-US" sz="4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52607"/>
            <a:ext cx="869180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phosphor  in a powdered form is mixed with a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Binder or adhesive material and laid down as a base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With a thickness of about 0.3mm.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A surface coat protects the phosphor from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physical damage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0"/>
            <a:ext cx="49475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Scintillator – CCD</a:t>
            </a:r>
          </a:p>
          <a:p>
            <a:pPr algn="ctr"/>
            <a:r>
              <a:rPr lang="en-US" sz="4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Slot scanning</a:t>
            </a:r>
            <a:endParaRPr lang="en-US" sz="4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0"/>
            <a:ext cx="7772400" cy="914400"/>
          </a:xfrm>
        </p:spPr>
        <p:txBody>
          <a:bodyPr/>
          <a:lstStyle/>
          <a:p>
            <a:r>
              <a:rPr lang="en-US" dirty="0" smtClean="0"/>
              <a:t>DIRECT Vs INDIRECT DR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          INDIRECT DR</a:t>
            </a:r>
            <a:endParaRPr lang="en-IN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419600" y="762000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            DIRECT DR</a:t>
            </a:r>
            <a:endParaRPr lang="en-IN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524000"/>
            <a:ext cx="4040188" cy="489438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X-ray photons &gt; light &gt; electric charge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Scintillator- CsI or Gado compounds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Less spatial resolution</a:t>
            </a:r>
            <a:endParaRPr lang="en-IN" sz="28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498975" cy="481818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X-ray photons &gt; electric charge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Photoconductor- selenium</a:t>
            </a:r>
          </a:p>
          <a:p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More spatial resolution</a:t>
            </a:r>
            <a:endParaRPr lang="en-IN" sz="2800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92D050"/>
                </a:solidFill>
              </a:rPr>
              <a:t>The efficiency with which a detector captures the information present in X-ray exposure.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/>
                </a:solidFill>
              </a:rPr>
              <a:t>Best measure of detector image quality performance.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/>
                </a:solidFill>
              </a:rPr>
              <a:t>If every X ray photon is recorded in the image with no 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 additional noise then DQE =100%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3331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Detective  quantum  efficiency [DQE].</a:t>
            </a:r>
            <a:endParaRPr lang="en-IN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716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/>
                </a:solidFill>
              </a:rPr>
              <a:t> DQE for </a:t>
            </a:r>
            <a:r>
              <a:rPr lang="en-US" sz="2800" b="1" dirty="0" smtClean="0">
                <a:solidFill>
                  <a:srgbClr val="92D050"/>
                </a:solidFill>
              </a:rPr>
              <a:t>DR system = 65%</a:t>
            </a:r>
          </a:p>
          <a:p>
            <a:endParaRPr lang="en-US" sz="2800" b="1" dirty="0" smtClean="0">
              <a:solidFill>
                <a:srgbClr val="92D050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/>
                </a:solidFill>
              </a:rPr>
              <a:t>  </a:t>
            </a:r>
            <a:r>
              <a:rPr lang="en-US" sz="2800" b="1" dirty="0" smtClean="0">
                <a:solidFill>
                  <a:srgbClr val="92D050"/>
                </a:solidFill>
              </a:rPr>
              <a:t>CR and film screen system is closer to 30%.</a:t>
            </a:r>
          </a:p>
          <a:p>
            <a:endParaRPr lang="en-US" sz="2800" b="1" dirty="0" smtClean="0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92D050"/>
                </a:solidFill>
              </a:rPr>
              <a:t>DQE is also a measure of efficiency with which SNR of incident exposure is preserved in an image.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"/>
            <a:ext cx="929639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Superior image quality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Immediate image retrieval</a:t>
            </a:r>
          </a:p>
          <a:p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IN" sz="2800" b="1" dirty="0" smtClean="0"/>
              <a:t>Image processing  - to improve image </a:t>
            </a:r>
          </a:p>
          <a:p>
            <a:r>
              <a:rPr lang="en-IN" sz="2800" b="1" dirty="0" smtClean="0"/>
              <a:t>quality by reducing noise, making measurements,</a:t>
            </a:r>
          </a:p>
          <a:p>
            <a:r>
              <a:rPr lang="en-IN" sz="2800" b="1" dirty="0" smtClean="0"/>
              <a:t> and  optimizing contrast for viewing. </a:t>
            </a:r>
          </a:p>
          <a:p>
            <a:endParaRPr lang="en-IN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Reduced exposure.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Storage options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Used with PACS (picture archiving and communicating system)</a:t>
            </a:r>
            <a:endParaRPr lang="en-IN" sz="2800" b="1" dirty="0" smtClean="0"/>
          </a:p>
          <a:p>
            <a:r>
              <a:rPr lang="en-US" sz="2800" b="1" dirty="0" smtClean="0"/>
              <a:t> </a:t>
            </a:r>
            <a:endParaRPr lang="en-IN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362200" y="0"/>
            <a:ext cx="4724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u="sng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ADVANTAGES</a:t>
            </a:r>
            <a:endParaRPr lang="en-IN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u="sng" dirty="0" smtClean="0">
              <a:solidFill>
                <a:srgbClr val="92D050"/>
              </a:solidFill>
            </a:endParaRPr>
          </a:p>
          <a:p>
            <a:endParaRPr lang="en-US" sz="2800" b="1" u="sng" dirty="0" smtClean="0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Lack of mobility.</a:t>
            </a:r>
          </a:p>
          <a:p>
            <a:r>
              <a:rPr lang="en-US" sz="2800" b="1" dirty="0" smtClean="0"/>
              <a:t>The flat plate detectors have to be kept at a fixed place.</a:t>
            </a:r>
          </a:p>
          <a:p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Very costly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Needs regular upgrade</a:t>
            </a:r>
          </a:p>
          <a:p>
            <a:endParaRPr lang="en-US" sz="28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057400" y="381000"/>
            <a:ext cx="46013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u="sng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DIsADVANTAGEs</a:t>
            </a:r>
            <a:endParaRPr lang="en-IN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Placeholder 4" descr="cr vs dr2.pn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28600"/>
            <a:ext cx="4206280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 YOU.</a:t>
            </a:r>
            <a:endParaRPr lang="en-IN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241632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C000"/>
                </a:solidFill>
              </a:rPr>
              <a:t>CASSETTE  IN CR  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imaging plate formed is similar in appearance to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intensifying screen  used in conventional radiography.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plate is inserted into a light tight cassette.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It is similar in appearance and of similar dimensions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As that used in film screen radiography.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Hence  in CR the radiographic exposure is made using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conventional  x ray equipment but here the similarity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to conventional radiography ends.</a:t>
            </a:r>
          </a:p>
          <a:p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C000"/>
                </a:solidFill>
              </a:rPr>
              <a:t>STEPS OF CR IMAGING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1]PHOSPHOR PRIOR TO EXPOSURE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 The plate is first flooded with light from high intensity sodium discharge lamps 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This erases any latent image remaining from previous exposure.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 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9916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2] Formation of latent image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plate is now exposed to x rays using standard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radiographic equipment.</a:t>
            </a: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rgbClr val="FFC000"/>
                </a:solidFill>
              </a:rPr>
              <a:t>O</a:t>
            </a:r>
            <a:r>
              <a:rPr lang="en-US" sz="2800" dirty="0" smtClean="0">
                <a:solidFill>
                  <a:srgbClr val="FFC000"/>
                </a:solidFill>
              </a:rPr>
              <a:t>n exposure the electrons in the phosphor are excited to high energy state.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 About half of these electrons return to normal energy state instantly and are no longer  available for image formation.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C000"/>
                </a:solidFill>
              </a:rPr>
              <a:t>The remaining electrons are trapped in the traps formed by europium and form the latent image.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 </a:t>
            </a:r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 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ilight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0000"/>
                <a:satMod val="200000"/>
              </a:schemeClr>
            </a:duotone>
          </a:blip>
          <a:tile tx="0" ty="0" sx="120000" sy="12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</Template>
  <TotalTime>4501</TotalTime>
  <Words>2268</Words>
  <Application>Microsoft Office PowerPoint</Application>
  <PresentationFormat>On-screen Show (4:3)</PresentationFormat>
  <Paragraphs>518</Paragraphs>
  <Slides>67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Twilight</vt:lpstr>
      <vt:lpstr>COMPUTED RADIOGRAPHY        -Dr.SHEFALI MESHRAM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Vs INDIRECT DR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RADIOGRAPHY  AND COMPUTER RADIOGRAPHY</dc:title>
  <dc:creator>Amrutha</dc:creator>
  <cp:lastModifiedBy>shwetashendey</cp:lastModifiedBy>
  <cp:revision>427</cp:revision>
  <dcterms:created xsi:type="dcterms:W3CDTF">2009-09-21T05:53:15Z</dcterms:created>
  <dcterms:modified xsi:type="dcterms:W3CDTF">2017-05-15T14:32:17Z</dcterms:modified>
</cp:coreProperties>
</file>