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89"/>
  </p:notesMasterIdLst>
  <p:sldIdLst>
    <p:sldId id="256" r:id="rId2"/>
    <p:sldId id="264" r:id="rId3"/>
    <p:sldId id="270" r:id="rId4"/>
    <p:sldId id="271" r:id="rId5"/>
    <p:sldId id="394" r:id="rId6"/>
    <p:sldId id="395" r:id="rId7"/>
    <p:sldId id="396" r:id="rId8"/>
    <p:sldId id="406" r:id="rId9"/>
    <p:sldId id="397" r:id="rId10"/>
    <p:sldId id="398" r:id="rId11"/>
    <p:sldId id="404" r:id="rId12"/>
    <p:sldId id="405" r:id="rId13"/>
    <p:sldId id="399" r:id="rId14"/>
    <p:sldId id="400" r:id="rId15"/>
    <p:sldId id="401" r:id="rId16"/>
    <p:sldId id="402" r:id="rId17"/>
    <p:sldId id="403" r:id="rId18"/>
    <p:sldId id="293" r:id="rId19"/>
    <p:sldId id="294" r:id="rId20"/>
    <p:sldId id="295" r:id="rId21"/>
    <p:sldId id="296" r:id="rId22"/>
    <p:sldId id="299" r:id="rId23"/>
    <p:sldId id="300" r:id="rId24"/>
    <p:sldId id="301" r:id="rId25"/>
    <p:sldId id="302" r:id="rId26"/>
    <p:sldId id="303" r:id="rId27"/>
    <p:sldId id="305" r:id="rId28"/>
    <p:sldId id="308" r:id="rId29"/>
    <p:sldId id="316" r:id="rId30"/>
    <p:sldId id="317" r:id="rId31"/>
    <p:sldId id="318" r:id="rId32"/>
    <p:sldId id="320" r:id="rId33"/>
    <p:sldId id="321" r:id="rId34"/>
    <p:sldId id="322" r:id="rId35"/>
    <p:sldId id="324" r:id="rId36"/>
    <p:sldId id="325" r:id="rId37"/>
    <p:sldId id="326" r:id="rId38"/>
    <p:sldId id="328" r:id="rId39"/>
    <p:sldId id="329" r:id="rId40"/>
    <p:sldId id="330" r:id="rId41"/>
    <p:sldId id="331" r:id="rId42"/>
    <p:sldId id="332" r:id="rId43"/>
    <p:sldId id="333" r:id="rId44"/>
    <p:sldId id="337" r:id="rId45"/>
    <p:sldId id="335" r:id="rId46"/>
    <p:sldId id="343" r:id="rId47"/>
    <p:sldId id="344" r:id="rId48"/>
    <p:sldId id="345" r:id="rId49"/>
    <p:sldId id="346" r:id="rId50"/>
    <p:sldId id="348" r:id="rId51"/>
    <p:sldId id="349" r:id="rId52"/>
    <p:sldId id="350" r:id="rId53"/>
    <p:sldId id="351" r:id="rId54"/>
    <p:sldId id="354" r:id="rId55"/>
    <p:sldId id="355" r:id="rId56"/>
    <p:sldId id="356" r:id="rId57"/>
    <p:sldId id="357" r:id="rId58"/>
    <p:sldId id="358" r:id="rId59"/>
    <p:sldId id="359" r:id="rId60"/>
    <p:sldId id="360" r:id="rId61"/>
    <p:sldId id="361" r:id="rId62"/>
    <p:sldId id="362" r:id="rId63"/>
    <p:sldId id="363" r:id="rId64"/>
    <p:sldId id="364" r:id="rId65"/>
    <p:sldId id="365" r:id="rId66"/>
    <p:sldId id="366" r:id="rId67"/>
    <p:sldId id="367" r:id="rId68"/>
    <p:sldId id="368" r:id="rId69"/>
    <p:sldId id="369" r:id="rId70"/>
    <p:sldId id="370" r:id="rId71"/>
    <p:sldId id="371" r:id="rId72"/>
    <p:sldId id="372" r:id="rId73"/>
    <p:sldId id="373" r:id="rId74"/>
    <p:sldId id="374" r:id="rId75"/>
    <p:sldId id="376" r:id="rId76"/>
    <p:sldId id="377" r:id="rId77"/>
    <p:sldId id="378" r:id="rId78"/>
    <p:sldId id="379" r:id="rId79"/>
    <p:sldId id="380" r:id="rId80"/>
    <p:sldId id="381" r:id="rId81"/>
    <p:sldId id="383" r:id="rId82"/>
    <p:sldId id="384" r:id="rId83"/>
    <p:sldId id="385" r:id="rId84"/>
    <p:sldId id="386" r:id="rId85"/>
    <p:sldId id="389" r:id="rId86"/>
    <p:sldId id="390" r:id="rId87"/>
    <p:sldId id="391" r:id="rId8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1pPr>
    <a:lvl2pPr marL="0" marR="0" indent="45720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2pPr>
    <a:lvl3pPr marL="0" marR="0" indent="91440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3pPr>
    <a:lvl4pPr marL="0" marR="0" indent="137160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4pPr>
    <a:lvl5pPr marL="0" marR="0" indent="182880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5pPr>
    <a:lvl6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6pPr>
    <a:lvl7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7pPr>
    <a:lvl8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8pPr>
    <a:lvl9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E6D2"/>
          </a:solidFill>
        </a:fill>
      </a:tcStyle>
    </a:wholeTbl>
    <a:band2H>
      <a:tcTxStyle/>
      <a:tcStyle>
        <a:tcBdr/>
        <a:fill>
          <a:solidFill>
            <a:srgbClr val="F6F3EA"/>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Book Antiqua"/>
          <a:ea typeface="Book Antiqua"/>
          <a:cs typeface="Book Antiqu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Book Antiqua"/>
          <a:ea typeface="Book Antiqua"/>
          <a:cs typeface="Book Antiqu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ook Antiqua"/>
          <a:ea typeface="Book Antiqua"/>
          <a:cs typeface="Book Antiqu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Book Antiqua"/>
          <a:ea typeface="Book Antiqua"/>
          <a:cs typeface="Book Antiqu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19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Shape 2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 name="Shape 2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75062711"/>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4038171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3635629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600">
                <a:latin typeface="+mn-lt"/>
                <a:ea typeface="+mn-ea"/>
                <a:cs typeface="+mn-cs"/>
                <a:sym typeface="Arial"/>
              </a:defRPr>
            </a:pPr>
            <a:r>
              <a:rPr lang="en-US" dirty="0" smtClean="0"/>
              <a:t>Focal spots: sizes: usually 1 mm,  </a:t>
            </a:r>
          </a:p>
          <a:p>
            <a:pPr>
              <a:defRPr sz="1600">
                <a:latin typeface="+mn-lt"/>
                <a:ea typeface="+mn-ea"/>
                <a:cs typeface="+mn-cs"/>
                <a:sym typeface="Arial"/>
              </a:defRPr>
            </a:pPr>
            <a:r>
              <a:rPr lang="en-US" dirty="0" smtClean="0"/>
              <a:t>for magnification radiography: 0.1 mm, </a:t>
            </a:r>
          </a:p>
          <a:p>
            <a:pPr>
              <a:defRPr sz="1600">
                <a:latin typeface="+mn-lt"/>
                <a:ea typeface="+mn-ea"/>
                <a:cs typeface="+mn-cs"/>
                <a:sym typeface="Arial"/>
              </a:defRPr>
            </a:pPr>
            <a:r>
              <a:rPr lang="en-US" dirty="0" smtClean="0"/>
              <a:t>For CT machines: 0.6 mm,</a:t>
            </a:r>
          </a:p>
          <a:p>
            <a:pPr>
              <a:defRPr sz="1600">
                <a:latin typeface="+mn-lt"/>
                <a:ea typeface="+mn-ea"/>
                <a:cs typeface="+mn-cs"/>
                <a:sym typeface="Arial"/>
              </a:defRPr>
            </a:pPr>
            <a:r>
              <a:rPr lang="en-US" dirty="0" err="1" smtClean="0"/>
              <a:t>microfocus</a:t>
            </a:r>
            <a:r>
              <a:rPr lang="en-US" dirty="0" smtClean="0"/>
              <a:t> technique: 50 micrometer</a:t>
            </a:r>
          </a:p>
          <a:p>
            <a:endParaRPr lang="en-US" dirty="0"/>
          </a:p>
        </p:txBody>
      </p:sp>
    </p:spTree>
    <p:extLst>
      <p:ext uri="{BB962C8B-B14F-4D97-AF65-F5344CB8AC3E}">
        <p14:creationId xmlns:p14="http://schemas.microsoft.com/office/powerpoint/2010/main" val="176014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rPr dirty="0"/>
              <a:t>Na I is replaced with Cd WO4 / Cs I / BGO                     Most commonly CdWO4 is used</a:t>
            </a:r>
          </a:p>
          <a:p>
            <a:r>
              <a:rPr dirty="0"/>
              <a:t>PMT is replaced with silicon photodiodes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r>
              <a:rPr dirty="0"/>
              <a:t>In III generation CT scanners, the X-ray tube and detectors maintain a fixed relationship, so the beam is always aligned with the long axis of each detector. </a:t>
            </a:r>
          </a:p>
          <a:p>
            <a:r>
              <a:rPr dirty="0"/>
              <a:t>In IV generation CT scanner, angle at which X-rays hit the detector changes constantly.  Obliquely entering X-rays would pass through only a short distance of gas before they hit the wall of the detector.  In such a case, the X-rays are absorbed in the detector walls and the information they carry in lost for all time.</a:t>
            </a:r>
          </a:p>
          <a:p>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prstGeom prst="rect">
            <a:avLst/>
          </a:prstGeom>
        </p:spPr>
        <p:txBody>
          <a:bodyPr/>
          <a:lstStyle/>
          <a:p>
            <a:endParaRPr/>
          </a:p>
        </p:txBody>
      </p:sp>
      <p:sp>
        <p:nvSpPr>
          <p:cNvPr id="509" name="Shape 509"/>
          <p:cNvSpPr>
            <a:spLocks noGrp="1"/>
          </p:cNvSpPr>
          <p:nvPr>
            <p:ph type="body" sz="quarter" idx="1"/>
          </p:nvPr>
        </p:nvSpPr>
        <p:spPr>
          <a:prstGeom prst="rect">
            <a:avLst/>
          </a:prstGeom>
        </p:spPr>
        <p:txBody>
          <a:bodyPr/>
          <a:lstStyle/>
          <a:p>
            <a:r>
              <a:t>Calcualted linear attenuation coefficient for a pixel is a weighted average of all materials in the pixel.with even small amount of calcium whole picture appears white k/s partial volume averaging.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2305388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153596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391174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820571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13</a:t>
            </a:fld>
            <a:endParaRPr lang="en-US"/>
          </a:p>
        </p:txBody>
      </p:sp>
    </p:spTree>
    <p:extLst>
      <p:ext uri="{BB962C8B-B14F-4D97-AF65-F5344CB8AC3E}">
        <p14:creationId xmlns:p14="http://schemas.microsoft.com/office/powerpoint/2010/main" val="1034667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14</a:t>
            </a:fld>
            <a:endParaRPr lang="en-US"/>
          </a:p>
        </p:txBody>
      </p:sp>
    </p:spTree>
    <p:extLst>
      <p:ext uri="{BB962C8B-B14F-4D97-AF65-F5344CB8AC3E}">
        <p14:creationId xmlns:p14="http://schemas.microsoft.com/office/powerpoint/2010/main" val="8846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78530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93199CD-3E1B-4AE6-990F-76F925F5EA9F}" type="slidenum">
              <a:rPr lang="en-US" smtClean="0"/>
              <a:t>16</a:t>
            </a:fld>
            <a:endParaRPr lang="en-US"/>
          </a:p>
        </p:txBody>
      </p:sp>
    </p:spTree>
    <p:extLst>
      <p:ext uri="{BB962C8B-B14F-4D97-AF65-F5344CB8AC3E}">
        <p14:creationId xmlns:p14="http://schemas.microsoft.com/office/powerpoint/2010/main" val="100682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021E824-F6E6-44A9-A3EC-9ED2DE5BC990}" type="datetimeFigureOut">
              <a:rPr lang="en-US" smtClean="0"/>
              <a:t>4/14/2017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86CB4B4D-7CA3-9044-876B-883B54F8677D}"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21E824-F6E6-44A9-A3EC-9ED2DE5BC990}"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21E824-F6E6-44A9-A3EC-9ED2DE5BC990}"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021E824-F6E6-44A9-A3EC-9ED2DE5BC990}" type="datetimeFigureOut">
              <a:rPr lang="en-US" smtClean="0"/>
              <a:t>4/14/2017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86CB4B4D-7CA3-9044-876B-883B54F8677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21E824-F6E6-44A9-A3EC-9ED2DE5BC990}"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021E824-F6E6-44A9-A3EC-9ED2DE5BC990}" type="datetimeFigureOut">
              <a:rPr lang="en-US" smtClean="0"/>
              <a:t>4/14/2017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21E824-F6E6-44A9-A3EC-9ED2DE5BC990}" type="datetimeFigureOut">
              <a:rPr lang="en-US" smtClean="0"/>
              <a:t>4/14/2017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1E824-F6E6-44A9-A3EC-9ED2DE5BC990}" type="datetimeFigureOut">
              <a:rPr lang="en-US" smtClean="0"/>
              <a:t>4/14/2017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21E824-F6E6-44A9-A3EC-9ED2DE5BC990}"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021E824-F6E6-44A9-A3EC-9ED2DE5BC990}" type="datetimeFigureOut">
              <a:rPr lang="en-US" smtClean="0"/>
              <a:t>4/14/2017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021E824-F6E6-44A9-A3EC-9ED2DE5BC990}" type="datetimeFigureOut">
              <a:rPr lang="en-US" smtClean="0"/>
              <a:t>4/14/2017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6CB4B4D-7CA3-9044-876B-883B54F8677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CT1.jpeg" descr="http://www.helpfromradiologist.com/images/CT1.png"/>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30" name="image.png"/>
          <p:cNvPicPr>
            <a:picLocks noChangeAspect="1"/>
          </p:cNvPicPr>
          <p:nvPr/>
        </p:nvPicPr>
        <p:blipFill>
          <a:blip r:embed="rId3">
            <a:extLst/>
          </a:blip>
          <a:stretch>
            <a:fillRect/>
          </a:stretch>
        </p:blipFill>
        <p:spPr>
          <a:xfrm>
            <a:off x="3852862" y="5529262"/>
            <a:ext cx="6192838" cy="15367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FIFTH GENERATION:-</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endParaRPr lang="en-US" dirty="0"/>
          </a:p>
          <a:p>
            <a:pPr>
              <a:buFont typeface="Wingdings" panose="05000000000000000000" pitchFamily="2" charset="2"/>
              <a:buChar char="Ø"/>
            </a:pPr>
            <a:r>
              <a:rPr lang="en-US" dirty="0"/>
              <a:t>Stationary/Stationary </a:t>
            </a:r>
            <a:r>
              <a:rPr lang="en-US" dirty="0" smtClean="0"/>
              <a:t>principle</a:t>
            </a:r>
            <a:endParaRPr lang="en-US" dirty="0"/>
          </a:p>
          <a:p>
            <a:pPr>
              <a:buFont typeface="Wingdings" panose="05000000000000000000" pitchFamily="2" charset="2"/>
              <a:buChar char="Ø"/>
            </a:pPr>
            <a:r>
              <a:rPr lang="en-US" dirty="0"/>
              <a:t>Electron Beam </a:t>
            </a:r>
            <a:r>
              <a:rPr lang="en-US" dirty="0" smtClean="0"/>
              <a:t>CT</a:t>
            </a:r>
          </a:p>
          <a:p>
            <a:pPr>
              <a:buFont typeface="Wingdings" panose="05000000000000000000" pitchFamily="2" charset="2"/>
              <a:buChar char="Ø"/>
            </a:pPr>
            <a:r>
              <a:rPr lang="en-US" dirty="0"/>
              <a:t>The latest foray of technology in CT is the electron beam CT (EBCT) scanner</a:t>
            </a:r>
            <a:r>
              <a:rPr lang="en-US" dirty="0" smtClean="0"/>
              <a:t>.</a:t>
            </a:r>
            <a:endParaRPr lang="en-US" dirty="0"/>
          </a:p>
          <a:p>
            <a:pPr>
              <a:buFont typeface="Wingdings" panose="05000000000000000000" pitchFamily="2" charset="2"/>
              <a:buChar char="Ø"/>
            </a:pPr>
            <a:r>
              <a:rPr lang="en-US" dirty="0"/>
              <a:t> In EBCT, an electron beam is electro-magnetically steered towards an array of tungsten anodes that are positioned circularly around the </a:t>
            </a:r>
            <a:r>
              <a:rPr lang="en-US" dirty="0" smtClean="0"/>
              <a:t>patient</a:t>
            </a:r>
            <a:endParaRPr lang="en-US" dirty="0"/>
          </a:p>
          <a:p>
            <a:pPr>
              <a:buFont typeface="Wingdings" panose="05000000000000000000" pitchFamily="2" charset="2"/>
              <a:buChar char="Ø"/>
            </a:pPr>
            <a:r>
              <a:rPr lang="en-US" dirty="0"/>
              <a:t>The anode that was hit emits X-rays that are collimated and detected as in conventional CT</a:t>
            </a:r>
            <a:r>
              <a:rPr lang="en-US" dirty="0" smtClean="0"/>
              <a:t>.</a:t>
            </a:r>
            <a:endParaRPr lang="en-US" dirty="0"/>
          </a:p>
          <a:p>
            <a:pPr>
              <a:buFont typeface="Wingdings" panose="05000000000000000000" pitchFamily="2" charset="2"/>
              <a:buChar char="Ø"/>
            </a:pPr>
            <a:r>
              <a:rPr lang="en-US" dirty="0"/>
              <a:t> The use of an electron beam allows for very quick scanning  because there are  no moving parts.  An entire scan can be completed in 50 to 100 milliseconds</a:t>
            </a:r>
            <a:r>
              <a:rPr lang="en-US" dirty="0" smtClean="0"/>
              <a:t>.</a:t>
            </a:r>
            <a:endParaRPr lang="en-US" dirty="0"/>
          </a:p>
          <a:p>
            <a:pPr>
              <a:buFont typeface="Wingdings" panose="05000000000000000000" pitchFamily="2" charset="2"/>
              <a:buChar char="Ø"/>
            </a:pPr>
            <a:r>
              <a:rPr lang="en-US" dirty="0"/>
              <a:t> This quick scan time makes this the only CT method which can scan the  beating heart….hence for cardiac </a:t>
            </a:r>
            <a:r>
              <a:rPr lang="en-US" dirty="0" smtClean="0"/>
              <a:t>imaging</a:t>
            </a:r>
            <a:endParaRPr lang="en-US" dirty="0"/>
          </a:p>
          <a:p>
            <a:pPr>
              <a:buFont typeface="Wingdings" panose="05000000000000000000" pitchFamily="2" charset="2"/>
              <a:buChar char="Ø"/>
            </a:pPr>
            <a:r>
              <a:rPr lang="en-US" dirty="0"/>
              <a:t> At the present time, these machines are installed in only a few sites world-wide.</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62382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png"/>
          <p:cNvPicPr>
            <a:picLocks noChangeAspect="1"/>
          </p:cNvPicPr>
          <p:nvPr/>
        </p:nvPicPr>
        <p:blipFill>
          <a:blip r:embed="rId2">
            <a:extLst/>
          </a:blip>
          <a:stretch>
            <a:fillRect/>
          </a:stretch>
        </p:blipFill>
        <p:spPr>
          <a:xfrm>
            <a:off x="298450" y="-128588"/>
            <a:ext cx="8534400" cy="1712913"/>
          </a:xfrm>
          <a:prstGeom prst="rect">
            <a:avLst/>
          </a:prstGeom>
          <a:ln w="12700">
            <a:miter lim="400000"/>
          </a:ln>
        </p:spPr>
      </p:pic>
      <p:sp>
        <p:nvSpPr>
          <p:cNvPr id="143" name="Shape 143"/>
          <p:cNvSpPr>
            <a:spLocks noGrp="1"/>
          </p:cNvSpPr>
          <p:nvPr>
            <p:ph type="body" idx="4294967295"/>
          </p:nvPr>
        </p:nvSpPr>
        <p:spPr>
          <a:xfrm>
            <a:off x="0" y="1219200"/>
            <a:ext cx="9144000" cy="5638800"/>
          </a:xfrm>
          <a:prstGeom prst="rect">
            <a:avLst/>
          </a:prstGeom>
        </p:spPr>
        <p:txBody>
          <a:bodyPr>
            <a:normAutofit/>
          </a:bodyPr>
          <a:lstStyle/>
          <a:p>
            <a:pPr>
              <a:lnSpc>
                <a:spcPct val="90000"/>
              </a:lnSpc>
              <a:spcBef>
                <a:spcPts val="500"/>
              </a:spcBef>
              <a:buChar char="•"/>
              <a:defRPr sz="2400"/>
            </a:pPr>
            <a:r>
              <a:t>The latest foray of technology in CT is the electron beam CT (EBCT) scanner.</a:t>
            </a:r>
          </a:p>
          <a:p>
            <a:pPr>
              <a:lnSpc>
                <a:spcPct val="90000"/>
              </a:lnSpc>
              <a:spcBef>
                <a:spcPts val="500"/>
              </a:spcBef>
              <a:buChar char="•"/>
              <a:defRPr sz="2400"/>
            </a:pPr>
            <a:r>
              <a:t> </a:t>
            </a:r>
            <a:r>
              <a:rPr b="1">
                <a:solidFill>
                  <a:srgbClr val="00B0F0"/>
                </a:solidFill>
              </a:rPr>
              <a:t>In EBCT an electron beam is electro-magnetically steered towards an array of tungsten X-ray anodes that are positioned circularly around the patient. The anode that was hit emits X-rays that are collimated and detected as in conventional CT. </a:t>
            </a:r>
          </a:p>
          <a:p>
            <a:pPr>
              <a:lnSpc>
                <a:spcPct val="90000"/>
              </a:lnSpc>
              <a:spcBef>
                <a:spcPts val="500"/>
              </a:spcBef>
              <a:buChar char="•"/>
              <a:defRPr sz="2400"/>
            </a:pPr>
            <a:r>
              <a:t>The use of an electron </a:t>
            </a:r>
            <a:r>
              <a:rPr>
                <a:solidFill>
                  <a:srgbClr val="FF0000"/>
                </a:solidFill>
              </a:rPr>
              <a:t>beam allows for very quick scanning because there are no moving parts.</a:t>
            </a:r>
          </a:p>
          <a:p>
            <a:pPr>
              <a:lnSpc>
                <a:spcPct val="90000"/>
              </a:lnSpc>
              <a:buChar char="•"/>
              <a:defRPr sz="2400">
                <a:solidFill>
                  <a:srgbClr val="FF0000"/>
                </a:solidFill>
              </a:defRPr>
            </a:pPr>
            <a:r>
              <a:t> </a:t>
            </a:r>
            <a:r>
              <a:rPr>
                <a:solidFill>
                  <a:srgbClr val="FFFF00"/>
                </a:solidFill>
              </a:rPr>
              <a:t>An entire scan can be completed </a:t>
            </a:r>
            <a:r>
              <a:rPr sz="2800">
                <a:solidFill>
                  <a:srgbClr val="FFFF00"/>
                </a:solidFill>
              </a:rPr>
              <a:t>in </a:t>
            </a:r>
            <a:r>
              <a:rPr sz="2800" b="1" i="1" u="sng">
                <a:solidFill>
                  <a:srgbClr val="FFC000"/>
                </a:solidFill>
              </a:rPr>
              <a:t>50 to 100 ms</a:t>
            </a:r>
            <a:r>
              <a:rPr>
                <a:solidFill>
                  <a:srgbClr val="FFFF00"/>
                </a:solidFill>
              </a:rPr>
              <a:t>. </a:t>
            </a:r>
          </a:p>
          <a:p>
            <a:pPr>
              <a:lnSpc>
                <a:spcPct val="90000"/>
              </a:lnSpc>
              <a:spcBef>
                <a:spcPts val="500"/>
              </a:spcBef>
              <a:buChar char="•"/>
              <a:defRPr sz="2400">
                <a:solidFill>
                  <a:srgbClr val="FFFF00"/>
                </a:solidFill>
              </a:defRPr>
            </a:pPr>
            <a:r>
              <a:t>This quick scan time makes this the only CT method which can scan the beating heart. </a:t>
            </a:r>
          </a:p>
          <a:p>
            <a:pPr>
              <a:lnSpc>
                <a:spcPct val="90000"/>
              </a:lnSpc>
              <a:spcBef>
                <a:spcPts val="500"/>
              </a:spcBef>
              <a:buChar char="•"/>
              <a:defRPr sz="2400">
                <a:solidFill>
                  <a:srgbClr val="FFFF00"/>
                </a:solidFill>
              </a:defRPr>
            </a:pPr>
            <a:r>
              <a:t>But some technical difficulties and so not so many EBCT centres in world.</a:t>
            </a:r>
          </a:p>
        </p:txBody>
      </p:sp>
    </p:spTree>
    <p:extLst>
      <p:ext uri="{BB962C8B-B14F-4D97-AF65-F5344CB8AC3E}">
        <p14:creationId xmlns:p14="http://schemas.microsoft.com/office/powerpoint/2010/main" val="347773714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body" idx="4294967295"/>
          </p:nvPr>
        </p:nvSpPr>
        <p:spPr>
          <a:xfrm>
            <a:off x="0" y="1066800"/>
            <a:ext cx="9144000" cy="5791200"/>
          </a:xfrm>
          <a:prstGeom prst="rect">
            <a:avLst/>
          </a:prstGeom>
        </p:spPr>
        <p:txBody>
          <a:bodyPr>
            <a:normAutofit/>
          </a:bodyPr>
          <a:lstStyle/>
          <a:p>
            <a:pPr>
              <a:buChar char="•"/>
            </a:pPr>
            <a:r>
              <a:t>Electron gun with focusing and deflecting coils.</a:t>
            </a:r>
          </a:p>
          <a:p>
            <a:pPr>
              <a:buChar char="•"/>
            </a:pPr>
            <a:r>
              <a:t>High </a:t>
            </a:r>
            <a:r>
              <a:rPr>
                <a:solidFill>
                  <a:srgbClr val="FFFF00"/>
                </a:solidFill>
              </a:rPr>
              <a:t>voltage </a:t>
            </a:r>
            <a:r>
              <a:rPr>
                <a:solidFill>
                  <a:srgbClr val="FF0000"/>
                </a:solidFill>
              </a:rPr>
              <a:t>tungsten target </a:t>
            </a:r>
            <a:r>
              <a:rPr>
                <a:solidFill>
                  <a:srgbClr val="FFFF00"/>
                </a:solidFill>
              </a:rPr>
              <a:t>ring covering a </a:t>
            </a:r>
            <a:r>
              <a:rPr>
                <a:solidFill>
                  <a:srgbClr val="FF0000"/>
                </a:solidFill>
              </a:rPr>
              <a:t>210 degree </a:t>
            </a:r>
            <a:r>
              <a:rPr>
                <a:solidFill>
                  <a:srgbClr val="FFFF00"/>
                </a:solidFill>
              </a:rPr>
              <a:t>arc below the patient.</a:t>
            </a:r>
          </a:p>
          <a:p>
            <a:pPr>
              <a:buChar char="•"/>
              <a:defRPr>
                <a:solidFill>
                  <a:srgbClr val="FFFF00"/>
                </a:solidFill>
              </a:defRPr>
            </a:pPr>
            <a:r>
              <a:t>Xrays are produced and after passing through patient and collimation, are </a:t>
            </a:r>
            <a:r>
              <a:rPr>
                <a:solidFill>
                  <a:srgbClr val="FF0000"/>
                </a:solidFill>
              </a:rPr>
              <a:t>detected on a 216 degree arc of detectors above</a:t>
            </a:r>
            <a:r>
              <a:rPr>
                <a:solidFill>
                  <a:srgbClr val="FFFFFF"/>
                </a:solidFill>
              </a:rPr>
              <a:t>.</a:t>
            </a:r>
          </a:p>
          <a:p>
            <a:pPr>
              <a:buChar char="•"/>
              <a:defRPr>
                <a:solidFill>
                  <a:srgbClr val="FFFF00"/>
                </a:solidFill>
              </a:defRPr>
            </a:pPr>
            <a:r>
              <a:t>No mechanical moving parts. What moves is electron beam under influence of its deflector.</a:t>
            </a:r>
          </a:p>
          <a:p>
            <a:pPr>
              <a:buChar char="•"/>
              <a:defRPr i="1">
                <a:solidFill>
                  <a:srgbClr val="FFFF00"/>
                </a:solidFill>
              </a:defRPr>
            </a:pPr>
            <a:r>
              <a:t>TIME – 50 ms for sweeping the electron beam across the arc</a:t>
            </a:r>
            <a:r>
              <a:rPr i="0"/>
              <a:t>.-</a:t>
            </a:r>
            <a:r>
              <a:t> Used predominantly for cardiac imaging.</a:t>
            </a:r>
          </a:p>
        </p:txBody>
      </p:sp>
      <p:pic>
        <p:nvPicPr>
          <p:cNvPr id="146" name="image.png"/>
          <p:cNvPicPr>
            <a:picLocks noChangeAspect="1"/>
          </p:cNvPicPr>
          <p:nvPr/>
        </p:nvPicPr>
        <p:blipFill>
          <a:blip r:embed="rId2">
            <a:extLst/>
          </a:blip>
          <a:stretch>
            <a:fillRect/>
          </a:stretch>
        </p:blipFill>
        <p:spPr>
          <a:xfrm>
            <a:off x="438150" y="0"/>
            <a:ext cx="8248650" cy="1408113"/>
          </a:xfrm>
          <a:prstGeom prst="rect">
            <a:avLst/>
          </a:prstGeom>
          <a:ln w="12700">
            <a:miter lim="400000"/>
          </a:ln>
        </p:spPr>
      </p:pic>
    </p:spTree>
    <p:extLst>
      <p:ext uri="{BB962C8B-B14F-4D97-AF65-F5344CB8AC3E}">
        <p14:creationId xmlns:p14="http://schemas.microsoft.com/office/powerpoint/2010/main" val="13753897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314" y="334804"/>
            <a:ext cx="6859787" cy="1371600"/>
          </a:xfrm>
        </p:spPr>
        <p:txBody>
          <a:bodyPr/>
          <a:lstStyle/>
          <a:p>
            <a:r>
              <a:rPr lang="en-US" dirty="0"/>
              <a:t>S</a:t>
            </a:r>
            <a:r>
              <a:rPr lang="en-US" dirty="0" smtClean="0"/>
              <a:t>piral </a:t>
            </a:r>
            <a:r>
              <a:rPr lang="en-US" dirty="0"/>
              <a:t>CT</a:t>
            </a:r>
          </a:p>
        </p:txBody>
      </p:sp>
      <p:pic>
        <p:nvPicPr>
          <p:cNvPr id="4" name="Content Placeholder 3"/>
          <p:cNvPicPr>
            <a:picLocks noGrp="1" noChangeAspect="1"/>
          </p:cNvPicPr>
          <p:nvPr>
            <p:ph idx="1"/>
          </p:nvPr>
        </p:nvPicPr>
        <p:blipFill>
          <a:blip r:embed="rId3"/>
          <a:stretch>
            <a:fillRect/>
          </a:stretch>
        </p:blipFill>
        <p:spPr>
          <a:xfrm>
            <a:off x="5372308" y="152400"/>
            <a:ext cx="3614999" cy="2743200"/>
          </a:xfrm>
          <a:prstGeom prst="rect">
            <a:avLst/>
          </a:prstGeom>
        </p:spPr>
      </p:pic>
      <p:sp>
        <p:nvSpPr>
          <p:cNvPr id="3" name="Rectangle 2"/>
          <p:cNvSpPr/>
          <p:nvPr/>
        </p:nvSpPr>
        <p:spPr>
          <a:xfrm>
            <a:off x="1084942" y="2133600"/>
            <a:ext cx="5772463" cy="4462760"/>
          </a:xfrm>
          <a:prstGeom prst="rect">
            <a:avLst/>
          </a:prstGeom>
        </p:spPr>
        <p:txBody>
          <a:bodyPr wrap="square">
            <a:spAutoFit/>
          </a:bodyPr>
          <a:lstStyle/>
          <a:p>
            <a:pPr marL="342900" indent="-342900">
              <a:buFont typeface="Wingdings" panose="05000000000000000000" pitchFamily="2" charset="2"/>
              <a:buChar char="Ø"/>
            </a:pPr>
            <a:r>
              <a:rPr lang="en-US" sz="2400" dirty="0"/>
              <a:t>V</a:t>
            </a:r>
            <a:r>
              <a:rPr lang="en-US" sz="2400" dirty="0" smtClean="0"/>
              <a:t>olume (spiral / helical) ct.</a:t>
            </a:r>
          </a:p>
          <a:p>
            <a:pPr marL="342900" indent="-342900">
              <a:buFont typeface="Wingdings" panose="05000000000000000000" pitchFamily="2" charset="2"/>
              <a:buChar char="Ø"/>
            </a:pPr>
            <a:r>
              <a:rPr lang="en-US" sz="2400" dirty="0"/>
              <a:t>I</a:t>
            </a:r>
            <a:r>
              <a:rPr lang="en-US" sz="2400" dirty="0" smtClean="0"/>
              <a:t>nstead of obtaining data sequentially during individual exposure; a block of data in the form of cork-screw or helix is obtained.</a:t>
            </a:r>
          </a:p>
          <a:p>
            <a:pPr marL="342900" indent="-342900">
              <a:buFont typeface="Wingdings" panose="05000000000000000000" pitchFamily="2" charset="2"/>
              <a:buChar char="Ø"/>
            </a:pPr>
            <a:r>
              <a:rPr lang="en-US" sz="2400" dirty="0"/>
              <a:t>I</a:t>
            </a:r>
            <a:r>
              <a:rPr lang="en-US" sz="2400" dirty="0" smtClean="0"/>
              <a:t>f the table movement occurs at such a speed that during  one revolution of tube patient is moved by distance equal to slice thickness complete volume of tissue is examined hence the term spiral volumetric ct.</a:t>
            </a:r>
          </a:p>
          <a:p>
            <a:endParaRPr lang="en-US" dirty="0"/>
          </a:p>
        </p:txBody>
      </p:sp>
    </p:spTree>
    <p:extLst>
      <p:ext uri="{BB962C8B-B14F-4D97-AF65-F5344CB8AC3E}">
        <p14:creationId xmlns:p14="http://schemas.microsoft.com/office/powerpoint/2010/main" val="327595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GANTRY CONTAINS </a:t>
            </a:r>
          </a:p>
        </p:txBody>
      </p:sp>
      <p:sp>
        <p:nvSpPr>
          <p:cNvPr id="3" name="Content Placeholder 2"/>
          <p:cNvSpPr>
            <a:spLocks noGrp="1"/>
          </p:cNvSpPr>
          <p:nvPr>
            <p:ph idx="1"/>
          </p:nvPr>
        </p:nvSpPr>
        <p:spPr/>
        <p:txBody>
          <a:bodyPr/>
          <a:lstStyle/>
          <a:p>
            <a:pPr marL="0" indent="0">
              <a:buNone/>
            </a:pPr>
            <a:r>
              <a:rPr lang="en-US" dirty="0" smtClean="0"/>
              <a:t>1.Slip </a:t>
            </a:r>
            <a:r>
              <a:rPr lang="en-US" dirty="0"/>
              <a:t>rings  </a:t>
            </a:r>
          </a:p>
          <a:p>
            <a:pPr marL="0" indent="0">
              <a:buNone/>
            </a:pPr>
            <a:r>
              <a:rPr lang="en-US" dirty="0"/>
              <a:t>2.Generators</a:t>
            </a:r>
          </a:p>
          <a:p>
            <a:pPr marL="0" indent="0">
              <a:buNone/>
            </a:pPr>
            <a:r>
              <a:rPr lang="en-US" dirty="0"/>
              <a:t>3.X-ray tube</a:t>
            </a:r>
          </a:p>
          <a:p>
            <a:pPr marL="0" indent="0">
              <a:buNone/>
            </a:pPr>
            <a:r>
              <a:rPr lang="en-US" dirty="0" smtClean="0"/>
              <a:t>4.Collimators</a:t>
            </a:r>
            <a:endParaRPr lang="en-US" dirty="0"/>
          </a:p>
          <a:p>
            <a:pPr marL="0" indent="0">
              <a:buNone/>
            </a:pPr>
            <a:r>
              <a:rPr lang="en-US" dirty="0"/>
              <a:t>5.Adaptive array detectors</a:t>
            </a:r>
          </a:p>
          <a:p>
            <a:pPr marL="0" indent="0">
              <a:buNone/>
            </a:pPr>
            <a:r>
              <a:rPr lang="en-US" dirty="0"/>
              <a:t>6.Data </a:t>
            </a:r>
            <a:r>
              <a:rPr lang="en-US" dirty="0" err="1"/>
              <a:t>acquistion</a:t>
            </a:r>
            <a:r>
              <a:rPr lang="en-US" dirty="0"/>
              <a:t> system</a:t>
            </a:r>
          </a:p>
          <a:p>
            <a:endParaRPr lang="en-US" dirty="0"/>
          </a:p>
        </p:txBody>
      </p:sp>
    </p:spTree>
    <p:extLst>
      <p:ext uri="{BB962C8B-B14F-4D97-AF65-F5344CB8AC3E}">
        <p14:creationId xmlns:p14="http://schemas.microsoft.com/office/powerpoint/2010/main" val="788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18" y="990600"/>
            <a:ext cx="6859787" cy="1371600"/>
          </a:xfrm>
        </p:spPr>
        <p:txBody>
          <a:bodyPr/>
          <a:lstStyle/>
          <a:p>
            <a:r>
              <a:rPr lang="en-US" dirty="0"/>
              <a:t>SLIP RINGS</a:t>
            </a:r>
          </a:p>
        </p:txBody>
      </p:sp>
      <p:sp>
        <p:nvSpPr>
          <p:cNvPr id="3" name="Content Placeholder 2"/>
          <p:cNvSpPr>
            <a:spLocks noGrp="1"/>
          </p:cNvSpPr>
          <p:nvPr>
            <p:ph idx="1"/>
          </p:nvPr>
        </p:nvSpPr>
        <p:spPr>
          <a:xfrm>
            <a:off x="398963" y="2824162"/>
            <a:ext cx="6852578" cy="4114801"/>
          </a:xfrm>
        </p:spPr>
        <p:txBody>
          <a:bodyPr>
            <a:normAutofit/>
          </a:bodyPr>
          <a:lstStyle/>
          <a:p>
            <a:pPr marL="0" indent="0">
              <a:buNone/>
            </a:pPr>
            <a:r>
              <a:rPr lang="en-US" dirty="0" smtClean="0"/>
              <a:t>SLIP-RING </a:t>
            </a:r>
            <a:r>
              <a:rPr lang="en-US" dirty="0"/>
              <a:t>TECHNOLOGY</a:t>
            </a:r>
          </a:p>
          <a:p>
            <a:pPr>
              <a:buFont typeface="Wingdings" panose="05000000000000000000" pitchFamily="2" charset="2"/>
              <a:buChar char="Ø"/>
            </a:pPr>
            <a:r>
              <a:rPr lang="en-US" dirty="0" smtClean="0"/>
              <a:t>In </a:t>
            </a:r>
            <a:r>
              <a:rPr lang="en-US" dirty="0"/>
              <a:t>conventional CT systems -inherent delay of 3-5 </a:t>
            </a:r>
            <a:r>
              <a:rPr lang="en-US" dirty="0" smtClean="0"/>
              <a:t>sec between </a:t>
            </a:r>
            <a:r>
              <a:rPr lang="en-US" dirty="0"/>
              <a:t>each exposure</a:t>
            </a:r>
          </a:p>
          <a:p>
            <a:pPr>
              <a:buFont typeface="Wingdings" panose="05000000000000000000" pitchFamily="2" charset="2"/>
              <a:buChar char="Ø"/>
            </a:pPr>
            <a:r>
              <a:rPr lang="en-US" dirty="0"/>
              <a:t>This arose from physical need to have cables connecting stationary gantry &amp; rotating tube- detector assembly-to wind &amp; rewind the tube-detector </a:t>
            </a:r>
            <a:r>
              <a:rPr lang="en-US" dirty="0" smtClean="0"/>
              <a:t>system</a:t>
            </a:r>
            <a:r>
              <a:rPr lang="en-US" dirty="0"/>
              <a: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135" y="-1"/>
            <a:ext cx="4078445" cy="2824161"/>
          </a:xfrm>
          <a:prstGeom prst="rect">
            <a:avLst/>
          </a:prstGeom>
        </p:spPr>
      </p:pic>
    </p:spTree>
    <p:extLst>
      <p:ext uri="{BB962C8B-B14F-4D97-AF65-F5344CB8AC3E}">
        <p14:creationId xmlns:p14="http://schemas.microsoft.com/office/powerpoint/2010/main" val="232959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128" y="2895601"/>
            <a:ext cx="6852578" cy="4114801"/>
          </a:xfrm>
        </p:spPr>
        <p:txBody>
          <a:bodyPr>
            <a:normAutofit fontScale="77500" lnSpcReduction="20000"/>
          </a:bodyPr>
          <a:lstStyle/>
          <a:p>
            <a:pPr>
              <a:buFont typeface="Wingdings" panose="05000000000000000000" pitchFamily="2" charset="2"/>
              <a:buChar char="Ø"/>
            </a:pPr>
            <a:r>
              <a:rPr lang="en-US" dirty="0"/>
              <a:t>Slip-ring technology abolished the physical need for presence of electric cable between generator &amp; moving tube-detector assembly</a:t>
            </a:r>
            <a:r>
              <a:rPr lang="en-US" dirty="0" smtClean="0"/>
              <a:t>.</a:t>
            </a:r>
            <a:endParaRPr lang="en-US" dirty="0"/>
          </a:p>
          <a:p>
            <a:pPr>
              <a:buFont typeface="Wingdings" panose="05000000000000000000" pitchFamily="2" charset="2"/>
              <a:buChar char="Ø"/>
            </a:pPr>
            <a:r>
              <a:rPr lang="en-US" dirty="0"/>
              <a:t>In this power from generator is connected to large stationary ring.</a:t>
            </a:r>
          </a:p>
          <a:p>
            <a:pPr>
              <a:buFont typeface="Wingdings" panose="05000000000000000000" pitchFamily="2" charset="2"/>
              <a:buChar char="Ø"/>
            </a:pPr>
            <a:r>
              <a:rPr lang="en-US" dirty="0"/>
              <a:t>Other large ring that house the x-ray-detector assembly moves around within stationary ring</a:t>
            </a:r>
          </a:p>
          <a:p>
            <a:pPr>
              <a:buFont typeface="Wingdings" panose="05000000000000000000" pitchFamily="2" charset="2"/>
              <a:buChar char="Ø"/>
            </a:pPr>
            <a:r>
              <a:rPr lang="en-US" dirty="0"/>
              <a:t>Power is transmitted between stationary &amp; moving ring by means of brushes,</a:t>
            </a:r>
          </a:p>
          <a:p>
            <a:pPr>
              <a:buFont typeface="Wingdings" panose="05000000000000000000" pitchFamily="2" charset="2"/>
              <a:buChar char="Ø"/>
            </a:pPr>
            <a:r>
              <a:rPr lang="en-US" dirty="0"/>
              <a:t>Hence scene is set for  continuous x-ray  tube rotation (rather than back &amp; forth) and hence continuous data acquisition</a:t>
            </a:r>
          </a:p>
          <a:p>
            <a:endParaRPr lang="en-US" dirty="0"/>
          </a:p>
        </p:txBody>
      </p:sp>
      <p:pic>
        <p:nvPicPr>
          <p:cNvPr id="4" name="Picture 3"/>
          <p:cNvPicPr>
            <a:picLocks noChangeAspect="1"/>
          </p:cNvPicPr>
          <p:nvPr/>
        </p:nvPicPr>
        <p:blipFill>
          <a:blip r:embed="rId3"/>
          <a:stretch>
            <a:fillRect/>
          </a:stretch>
        </p:blipFill>
        <p:spPr>
          <a:xfrm>
            <a:off x="4958988" y="0"/>
            <a:ext cx="4185012" cy="2895600"/>
          </a:xfrm>
          <a:prstGeom prst="rect">
            <a:avLst/>
          </a:prstGeom>
        </p:spPr>
      </p:pic>
    </p:spTree>
    <p:extLst>
      <p:ext uri="{BB962C8B-B14F-4D97-AF65-F5344CB8AC3E}">
        <p14:creationId xmlns:p14="http://schemas.microsoft.com/office/powerpoint/2010/main" val="385644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4572000" y="0"/>
            <a:ext cx="468752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199"/>
            <a:ext cx="5029318" cy="6934199"/>
          </a:xfrm>
          <a:prstGeom prst="rect">
            <a:avLst/>
          </a:prstGeom>
        </p:spPr>
      </p:pic>
    </p:spTree>
    <p:extLst>
      <p:ext uri="{BB962C8B-B14F-4D97-AF65-F5344CB8AC3E}">
        <p14:creationId xmlns:p14="http://schemas.microsoft.com/office/powerpoint/2010/main" val="5049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png"/>
          <p:cNvPicPr>
            <a:picLocks noChangeAspect="1"/>
          </p:cNvPicPr>
          <p:nvPr/>
        </p:nvPicPr>
        <p:blipFill>
          <a:blip r:embed="rId2">
            <a:extLst/>
          </a:blip>
          <a:stretch>
            <a:fillRect/>
          </a:stretch>
        </p:blipFill>
        <p:spPr>
          <a:xfrm>
            <a:off x="231775" y="-152400"/>
            <a:ext cx="8455025" cy="1676400"/>
          </a:xfrm>
          <a:prstGeom prst="rect">
            <a:avLst/>
          </a:prstGeom>
          <a:ln w="12700">
            <a:miter lim="400000"/>
          </a:ln>
        </p:spPr>
      </p:pic>
      <p:pic>
        <p:nvPicPr>
          <p:cNvPr id="171" name="image.png"/>
          <p:cNvPicPr>
            <a:picLocks noChangeAspect="1"/>
          </p:cNvPicPr>
          <p:nvPr/>
        </p:nvPicPr>
        <p:blipFill>
          <a:blip r:embed="rId3">
            <a:extLst/>
          </a:blip>
          <a:stretch>
            <a:fillRect/>
          </a:stretch>
        </p:blipFill>
        <p:spPr>
          <a:xfrm>
            <a:off x="165100" y="1347787"/>
            <a:ext cx="8820150" cy="55895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body" idx="4294967295"/>
          </p:nvPr>
        </p:nvSpPr>
        <p:spPr>
          <a:xfrm>
            <a:off x="0" y="2420938"/>
            <a:ext cx="9117013" cy="4437062"/>
          </a:xfrm>
          <a:prstGeom prst="rect">
            <a:avLst/>
          </a:prstGeom>
        </p:spPr>
        <p:txBody>
          <a:bodyPr>
            <a:normAutofit/>
          </a:bodyPr>
          <a:lstStyle/>
          <a:p>
            <a:pPr>
              <a:buChar char="•"/>
              <a:defRPr b="1">
                <a:solidFill>
                  <a:srgbClr val="FFFF00"/>
                </a:solidFill>
              </a:defRPr>
            </a:pPr>
            <a:r>
              <a:t>Pitch Factor : </a:t>
            </a:r>
            <a:r>
              <a:rPr u="sng"/>
              <a:t>Tabletop movement per rotation</a:t>
            </a:r>
          </a:p>
          <a:p>
            <a:pPr marL="411162" indent="-274637">
              <a:buSzTx/>
              <a:buNone/>
              <a:defRPr b="1">
                <a:solidFill>
                  <a:srgbClr val="FFFF00"/>
                </a:solidFill>
              </a:defRPr>
            </a:pPr>
            <a:r>
              <a:t>           		      Slice thickness or collimation</a:t>
            </a:r>
          </a:p>
          <a:p>
            <a:pPr>
              <a:spcBef>
                <a:spcPts val="400"/>
              </a:spcBef>
              <a:buChar char="•"/>
              <a:defRPr sz="2000"/>
            </a:pPr>
            <a:r>
              <a:t>Eg : Gantry rotation time = 2 sec    (for 360</a:t>
            </a:r>
            <a:r>
              <a:rPr baseline="30000"/>
              <a:t>0</a:t>
            </a:r>
            <a:r>
              <a:t> gantry rotation) </a:t>
            </a:r>
          </a:p>
          <a:p>
            <a:pPr marL="411162" indent="-274637">
              <a:spcBef>
                <a:spcPts val="400"/>
              </a:spcBef>
              <a:buSzTx/>
              <a:buNone/>
              <a:defRPr sz="2000"/>
            </a:pPr>
            <a:r>
              <a:t>	 Table movement = 5 mm /1sec </a:t>
            </a:r>
          </a:p>
          <a:p>
            <a:pPr marL="411162" indent="-274637">
              <a:spcBef>
                <a:spcPts val="400"/>
              </a:spcBef>
              <a:buSzTx/>
              <a:buNone/>
              <a:defRPr sz="2000"/>
            </a:pPr>
            <a:r>
              <a:t>	 Pitch =  table movement in one gantry rotation time.</a:t>
            </a:r>
          </a:p>
          <a:p>
            <a:pPr marL="411162" indent="-274637">
              <a:spcBef>
                <a:spcPts val="400"/>
              </a:spcBef>
              <a:buSzTx/>
              <a:buNone/>
              <a:defRPr sz="2000"/>
            </a:pPr>
            <a:r>
              <a:t>                     = table movement in 2 sec</a:t>
            </a:r>
          </a:p>
          <a:p>
            <a:pPr marL="411162" indent="-274637">
              <a:spcBef>
                <a:spcPts val="400"/>
              </a:spcBef>
              <a:buSzTx/>
              <a:buNone/>
              <a:defRPr sz="2000"/>
            </a:pPr>
            <a:r>
              <a:t>                     = 10 mm.</a:t>
            </a:r>
          </a:p>
          <a:p>
            <a:pPr marL="411162" indent="-274637">
              <a:spcBef>
                <a:spcPts val="400"/>
              </a:spcBef>
              <a:buSzTx/>
              <a:buNone/>
              <a:defRPr sz="2000"/>
            </a:pPr>
            <a:r>
              <a:t>Suppose we need to acquire, slice width of 10mm, </a:t>
            </a:r>
          </a:p>
          <a:p>
            <a:pPr marL="411162" indent="-274637">
              <a:spcBef>
                <a:spcPts val="400"/>
              </a:spcBef>
              <a:buSzTx/>
              <a:buNone/>
              <a:defRPr sz="2000"/>
            </a:pPr>
            <a:r>
              <a:t>Pitch factor= pitch / slice thickness = 10 /10= 1.</a:t>
            </a:r>
          </a:p>
          <a:p>
            <a:pPr marL="411162" indent="-274637">
              <a:spcBef>
                <a:spcPts val="400"/>
              </a:spcBef>
              <a:buSzTx/>
              <a:buNone/>
              <a:defRPr sz="2000"/>
            </a:pPr>
            <a:r>
              <a:t>For slice thickness 2 mm;   pitch factor= 10/2 = 5. </a:t>
            </a:r>
          </a:p>
        </p:txBody>
      </p:sp>
      <p:pic>
        <p:nvPicPr>
          <p:cNvPr id="174" name="image.png"/>
          <p:cNvPicPr>
            <a:picLocks noChangeAspect="1"/>
          </p:cNvPicPr>
          <p:nvPr/>
        </p:nvPicPr>
        <p:blipFill>
          <a:blip r:embed="rId2">
            <a:extLst/>
          </a:blip>
          <a:stretch>
            <a:fillRect/>
          </a:stretch>
        </p:blipFill>
        <p:spPr>
          <a:xfrm>
            <a:off x="201612" y="274637"/>
            <a:ext cx="8485188" cy="1322388"/>
          </a:xfrm>
          <a:prstGeom prst="rect">
            <a:avLst/>
          </a:prstGeom>
          <a:ln w="12700">
            <a:miter lim="400000"/>
          </a:ln>
        </p:spPr>
      </p:pic>
      <p:pic>
        <p:nvPicPr>
          <p:cNvPr id="175" name="image.png"/>
          <p:cNvPicPr>
            <a:picLocks noChangeAspect="1"/>
          </p:cNvPicPr>
          <p:nvPr/>
        </p:nvPicPr>
        <p:blipFill>
          <a:blip r:embed="rId3">
            <a:extLst/>
          </a:blip>
          <a:stretch>
            <a:fillRect/>
          </a:stretch>
        </p:blipFill>
        <p:spPr>
          <a:xfrm>
            <a:off x="5867400" y="30162"/>
            <a:ext cx="3249613" cy="23907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body" sz="half" idx="4294967295"/>
          </p:nvPr>
        </p:nvSpPr>
        <p:spPr>
          <a:xfrm>
            <a:off x="0" y="4724400"/>
            <a:ext cx="9144000" cy="1828800"/>
          </a:xfrm>
          <a:prstGeom prst="rect">
            <a:avLst/>
          </a:prstGeom>
        </p:spPr>
        <p:txBody>
          <a:bodyPr>
            <a:normAutofit/>
          </a:bodyPr>
          <a:lstStyle>
            <a:lvl1pPr>
              <a:buChar char="•"/>
              <a:defRPr>
                <a:solidFill>
                  <a:srgbClr val="FF0000"/>
                </a:solidFill>
                <a:latin typeface="Algerian"/>
                <a:ea typeface="Algerian"/>
                <a:cs typeface="Algerian"/>
                <a:sym typeface="Algerian"/>
              </a:defRPr>
            </a:lvl1pPr>
          </a:lstStyle>
          <a:p>
            <a:r>
              <a:t>The internal structure of an object can be reconstructed from multiple projections of that object taken from multiple direcctions.</a:t>
            </a:r>
          </a:p>
        </p:txBody>
      </p:sp>
      <p:pic>
        <p:nvPicPr>
          <p:cNvPr id="54" name="image.png"/>
          <p:cNvPicPr>
            <a:picLocks noChangeAspect="1"/>
          </p:cNvPicPr>
          <p:nvPr/>
        </p:nvPicPr>
        <p:blipFill>
          <a:blip r:embed="rId2">
            <a:extLst/>
          </a:blip>
          <a:stretch>
            <a:fillRect/>
          </a:stretch>
        </p:blipFill>
        <p:spPr>
          <a:xfrm>
            <a:off x="457200" y="85725"/>
            <a:ext cx="8229600" cy="1266825"/>
          </a:xfrm>
          <a:prstGeom prst="rect">
            <a:avLst/>
          </a:prstGeom>
          <a:ln w="12700">
            <a:miter lim="400000"/>
          </a:ln>
        </p:spPr>
      </p:pic>
      <p:pic>
        <p:nvPicPr>
          <p:cNvPr id="55" name="image.png"/>
          <p:cNvPicPr>
            <a:picLocks noChangeAspect="1"/>
          </p:cNvPicPr>
          <p:nvPr/>
        </p:nvPicPr>
        <p:blipFill>
          <a:blip r:embed="rId3">
            <a:extLst/>
          </a:blip>
          <a:stretch>
            <a:fillRect/>
          </a:stretch>
        </p:blipFill>
        <p:spPr>
          <a:xfrm>
            <a:off x="1295400" y="990600"/>
            <a:ext cx="6821488" cy="3733800"/>
          </a:xfrm>
          <a:prstGeom prst="rect">
            <a:avLst/>
          </a:prstGeom>
          <a:ln w="12700">
            <a:miter lim="400000"/>
          </a:ln>
        </p:spPr>
      </p:pic>
      <p:sp>
        <p:nvSpPr>
          <p:cNvPr id="56" name="Shape 56"/>
          <p:cNvSpPr/>
          <p:nvPr/>
        </p:nvSpPr>
        <p:spPr>
          <a:xfrm>
            <a:off x="1116012" y="3644900"/>
            <a:ext cx="6408738" cy="0"/>
          </a:xfrm>
          <a:prstGeom prst="line">
            <a:avLst/>
          </a:prstGeom>
          <a:ln>
            <a:solidFill>
              <a:srgbClr val="988744"/>
            </a:solidFill>
            <a:tailEnd type="triangle"/>
          </a:ln>
        </p:spPr>
        <p:txBody>
          <a:bodyPr lIns="45719" rIns="45719"/>
          <a:lstStyle/>
          <a:p>
            <a:pPr>
              <a:defRPr>
                <a:solidFill>
                  <a:srgbClr val="FFFFFF"/>
                </a:solidFill>
              </a:defRPr>
            </a:pPr>
            <a:endParaRPr/>
          </a:p>
        </p:txBody>
      </p:sp>
      <p:sp>
        <p:nvSpPr>
          <p:cNvPr id="57" name="Shape 57"/>
          <p:cNvSpPr/>
          <p:nvPr/>
        </p:nvSpPr>
        <p:spPr>
          <a:xfrm>
            <a:off x="6778012" y="3213100"/>
            <a:ext cx="852126"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a:latin typeface="+mn-lt"/>
                <a:ea typeface="+mn-ea"/>
                <a:cs typeface="+mn-cs"/>
                <a:sym typeface="Arial"/>
              </a:defRPr>
            </a:lvl1pPr>
          </a:lstStyle>
          <a:p>
            <a:r>
              <a:t>Z axis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body" idx="4294967295"/>
          </p:nvPr>
        </p:nvSpPr>
        <p:spPr>
          <a:xfrm>
            <a:off x="0" y="609600"/>
            <a:ext cx="9144000" cy="6248400"/>
          </a:xfrm>
          <a:prstGeom prst="rect">
            <a:avLst/>
          </a:prstGeom>
        </p:spPr>
        <p:txBody>
          <a:bodyPr>
            <a:normAutofit/>
          </a:bodyPr>
          <a:lstStyle/>
          <a:p>
            <a:pPr marL="398827" indent="-266398" defTabSz="886968">
              <a:lnSpc>
                <a:spcPct val="90000"/>
              </a:lnSpc>
              <a:spcBef>
                <a:spcPts val="500"/>
              </a:spcBef>
              <a:buSzTx/>
              <a:buNone/>
              <a:defRPr sz="2328">
                <a:solidFill>
                  <a:srgbClr val="FFFF00"/>
                </a:solidFill>
              </a:defRPr>
            </a:pPr>
            <a:endParaRPr lang="en-US" dirty="0" smtClean="0"/>
          </a:p>
          <a:p>
            <a:pPr marL="398827" indent="-266398" defTabSz="886968">
              <a:lnSpc>
                <a:spcPct val="90000"/>
              </a:lnSpc>
              <a:spcBef>
                <a:spcPts val="500"/>
              </a:spcBef>
              <a:buSzTx/>
              <a:buNone/>
              <a:defRPr sz="2328">
                <a:solidFill>
                  <a:srgbClr val="FFFF00"/>
                </a:solidFill>
              </a:defRPr>
            </a:pPr>
            <a:endParaRPr lang="en-US" dirty="0"/>
          </a:p>
          <a:p>
            <a:pPr marL="398827" indent="-266398" defTabSz="886968">
              <a:lnSpc>
                <a:spcPct val="90000"/>
              </a:lnSpc>
              <a:spcBef>
                <a:spcPts val="500"/>
              </a:spcBef>
              <a:buSzTx/>
              <a:buNone/>
              <a:defRPr sz="2328">
                <a:solidFill>
                  <a:srgbClr val="FFFF00"/>
                </a:solidFill>
              </a:defRPr>
            </a:pPr>
            <a:r>
              <a:rPr dirty="0" smtClean="0"/>
              <a:t>Disadvantages </a:t>
            </a:r>
            <a:r>
              <a:rPr dirty="0"/>
              <a:t>: </a:t>
            </a:r>
          </a:p>
          <a:p>
            <a:pPr marL="398827" indent="-266398" defTabSz="886968">
              <a:lnSpc>
                <a:spcPct val="90000"/>
              </a:lnSpc>
              <a:spcBef>
                <a:spcPts val="500"/>
              </a:spcBef>
              <a:buSzTx/>
              <a:buNone/>
              <a:defRPr sz="2328">
                <a:solidFill>
                  <a:srgbClr val="FFFF00"/>
                </a:solidFill>
              </a:defRPr>
            </a:pPr>
            <a:r>
              <a:rPr dirty="0"/>
              <a:t>Increased pitch factor leads to loss of  resolution due to need for greater interpolation .</a:t>
            </a:r>
          </a:p>
          <a:p>
            <a:pPr marL="398827" indent="-266398" defTabSz="886968">
              <a:lnSpc>
                <a:spcPct val="90000"/>
              </a:lnSpc>
              <a:spcBef>
                <a:spcPts val="500"/>
              </a:spcBef>
              <a:buSzTx/>
              <a:buNone/>
              <a:defRPr sz="2328">
                <a:solidFill>
                  <a:srgbClr val="FFFF00"/>
                </a:solidFill>
              </a:defRPr>
            </a:pPr>
            <a:r>
              <a:rPr dirty="0"/>
              <a:t>If pitch factor  &lt;1 more time required-susceptible to motion </a:t>
            </a:r>
            <a:r>
              <a:rPr dirty="0" err="1"/>
              <a:t>artefacts</a:t>
            </a:r>
            <a:r>
              <a:rPr dirty="0"/>
              <a:t>, dose is also more, but image quality is good. </a:t>
            </a:r>
          </a:p>
          <a:p>
            <a:pPr marL="398827" indent="-266398" defTabSz="886968">
              <a:lnSpc>
                <a:spcPct val="90000"/>
              </a:lnSpc>
              <a:spcBef>
                <a:spcPts val="500"/>
              </a:spcBef>
              <a:buSzTx/>
              <a:buNone/>
              <a:defRPr sz="2328">
                <a:solidFill>
                  <a:srgbClr val="FFFF00"/>
                </a:solidFill>
              </a:defRPr>
            </a:pPr>
            <a:r>
              <a:rPr dirty="0"/>
              <a:t>Hence pitch factor &gt; 2 is   considered highly unsatisfactory and  </a:t>
            </a:r>
            <a:endParaRPr lang="en-US" dirty="0" smtClean="0"/>
          </a:p>
          <a:p>
            <a:pPr marL="398827" indent="-266398" defTabSz="886968">
              <a:lnSpc>
                <a:spcPct val="90000"/>
              </a:lnSpc>
              <a:spcBef>
                <a:spcPts val="500"/>
              </a:spcBef>
              <a:buSzTx/>
              <a:buNone/>
              <a:defRPr sz="2328">
                <a:solidFill>
                  <a:srgbClr val="FFFF00"/>
                </a:solidFill>
              </a:defRPr>
            </a:pPr>
            <a:endParaRPr lang="en-US" b="1" i="1" u="sng" dirty="0">
              <a:solidFill>
                <a:srgbClr val="FF0000"/>
              </a:solidFill>
              <a:effectLst>
                <a:outerShdw blurRad="12319" dist="24638" dir="2700000" rotWithShape="0">
                  <a:srgbClr val="000000"/>
                </a:outerShdw>
              </a:effectLst>
            </a:endParaRPr>
          </a:p>
          <a:p>
            <a:pPr marL="398827" indent="-266398" defTabSz="886968">
              <a:lnSpc>
                <a:spcPct val="90000"/>
              </a:lnSpc>
              <a:spcBef>
                <a:spcPts val="500"/>
              </a:spcBef>
              <a:buSzTx/>
              <a:buNone/>
              <a:defRPr sz="2328">
                <a:solidFill>
                  <a:srgbClr val="FFFF00"/>
                </a:solidFill>
              </a:defRPr>
            </a:pPr>
            <a:endParaRPr lang="en-US" b="1" i="1" u="sng" dirty="0" smtClean="0">
              <a:solidFill>
                <a:srgbClr val="FF0000"/>
              </a:solidFill>
              <a:effectLst>
                <a:outerShdw blurRad="12319" dist="24638" dir="2700000" rotWithShape="0">
                  <a:srgbClr val="000000"/>
                </a:outerShdw>
              </a:effectLst>
            </a:endParaRPr>
          </a:p>
          <a:p>
            <a:pPr marL="398827" indent="-266398" defTabSz="886968">
              <a:lnSpc>
                <a:spcPct val="90000"/>
              </a:lnSpc>
              <a:spcBef>
                <a:spcPts val="500"/>
              </a:spcBef>
              <a:buSzTx/>
              <a:buNone/>
              <a:defRPr sz="2328">
                <a:solidFill>
                  <a:srgbClr val="FFFF00"/>
                </a:solidFill>
              </a:defRPr>
            </a:pPr>
            <a:endParaRPr lang="en-US" b="1" i="1" u="sng" dirty="0">
              <a:solidFill>
                <a:srgbClr val="FF0000"/>
              </a:solidFill>
              <a:effectLst>
                <a:outerShdw blurRad="12319" dist="24638" dir="2700000" rotWithShape="0">
                  <a:srgbClr val="000000"/>
                </a:outerShdw>
              </a:effectLst>
            </a:endParaRPr>
          </a:p>
          <a:p>
            <a:pPr marL="398827" indent="-266398" defTabSz="886968">
              <a:lnSpc>
                <a:spcPct val="90000"/>
              </a:lnSpc>
              <a:spcBef>
                <a:spcPts val="500"/>
              </a:spcBef>
              <a:buSzTx/>
              <a:buNone/>
              <a:defRPr sz="2328">
                <a:solidFill>
                  <a:srgbClr val="FFFF00"/>
                </a:solidFill>
              </a:defRPr>
            </a:pPr>
            <a:r>
              <a:rPr b="1" i="1" u="sng" dirty="0" smtClean="0">
                <a:solidFill>
                  <a:srgbClr val="FF0000"/>
                </a:solidFill>
                <a:effectLst>
                  <a:outerShdw blurRad="12319" dist="24638" dir="2700000" rotWithShape="0">
                    <a:srgbClr val="000000"/>
                  </a:outerShdw>
                </a:effectLst>
              </a:rPr>
              <a:t>maximum </a:t>
            </a:r>
            <a:r>
              <a:rPr b="1" i="1" u="sng" dirty="0">
                <a:solidFill>
                  <a:srgbClr val="FF0000"/>
                </a:solidFill>
                <a:effectLst>
                  <a:outerShdw blurRad="12319" dist="24638" dir="2700000" rotWithShape="0">
                    <a:srgbClr val="000000"/>
                  </a:outerShdw>
                </a:effectLst>
              </a:rPr>
              <a:t>pitch factor used is usually 1.5.</a:t>
            </a:r>
          </a:p>
          <a:p>
            <a:pPr marL="398827" indent="-266398" defTabSz="886968">
              <a:lnSpc>
                <a:spcPct val="90000"/>
              </a:lnSpc>
              <a:spcBef>
                <a:spcPts val="500"/>
              </a:spcBef>
              <a:buSzTx/>
              <a:buNone/>
              <a:defRPr sz="2328"/>
            </a:pPr>
            <a:r>
              <a:rPr dirty="0"/>
              <a:t>Usually, the pitch ranges from </a:t>
            </a:r>
            <a:r>
              <a:rPr dirty="0">
                <a:solidFill>
                  <a:srgbClr val="FF0000"/>
                </a:solidFill>
                <a:effectLst>
                  <a:outerShdw blurRad="12319" dist="24638" dir="2700000" rotWithShape="0">
                    <a:srgbClr val="000000"/>
                  </a:outerShdw>
                </a:effectLst>
              </a:rPr>
              <a:t>0.2 to 0.4 for cardiac CT protocols</a:t>
            </a:r>
            <a:r>
              <a:rPr dirty="0"/>
              <a:t>. This is quite different from routine </a:t>
            </a:r>
            <a:r>
              <a:rPr dirty="0">
                <a:solidFill>
                  <a:srgbClr val="FF0000"/>
                </a:solidFill>
                <a:effectLst>
                  <a:outerShdw blurRad="12319" dist="24638" dir="2700000" rotWithShape="0">
                    <a:srgbClr val="000000"/>
                  </a:outerShdw>
                </a:effectLst>
              </a:rPr>
              <a:t>body CT protocols, which are typically performed with pitch values of 0.75–1.50.</a:t>
            </a:r>
          </a:p>
        </p:txBody>
      </p:sp>
      <p:pic>
        <p:nvPicPr>
          <p:cNvPr id="178" name="image.png"/>
          <p:cNvPicPr>
            <a:picLocks noChangeAspect="1"/>
          </p:cNvPicPr>
          <p:nvPr/>
        </p:nvPicPr>
        <p:blipFill>
          <a:blip r:embed="rId2">
            <a:extLst/>
          </a:blip>
          <a:stretch>
            <a:fillRect/>
          </a:stretch>
        </p:blipFill>
        <p:spPr>
          <a:xfrm>
            <a:off x="-304691" y="-220293"/>
            <a:ext cx="8491538" cy="13223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png"/>
          <p:cNvPicPr>
            <a:picLocks noChangeAspect="1"/>
          </p:cNvPicPr>
          <p:nvPr/>
        </p:nvPicPr>
        <p:blipFill>
          <a:blip r:embed="rId2">
            <a:extLst/>
          </a:blip>
          <a:stretch>
            <a:fillRect/>
          </a:stretch>
        </p:blipFill>
        <p:spPr>
          <a:xfrm>
            <a:off x="231775" y="-79375"/>
            <a:ext cx="8455025" cy="1255713"/>
          </a:xfrm>
          <a:prstGeom prst="rect">
            <a:avLst/>
          </a:prstGeom>
          <a:ln w="12700">
            <a:miter lim="400000"/>
          </a:ln>
        </p:spPr>
      </p:pic>
      <p:sp>
        <p:nvSpPr>
          <p:cNvPr id="181" name="Shape 181"/>
          <p:cNvSpPr>
            <a:spLocks noGrp="1"/>
          </p:cNvSpPr>
          <p:nvPr>
            <p:ph type="body" idx="4294967295"/>
          </p:nvPr>
        </p:nvSpPr>
        <p:spPr>
          <a:xfrm>
            <a:off x="0" y="762000"/>
            <a:ext cx="9144000" cy="5241925"/>
          </a:xfrm>
          <a:prstGeom prst="rect">
            <a:avLst/>
          </a:prstGeom>
        </p:spPr>
        <p:txBody>
          <a:bodyPr>
            <a:normAutofit/>
          </a:bodyPr>
          <a:lstStyle/>
          <a:p>
            <a:pPr marL="514826" indent="-386492" defTabSz="859536">
              <a:buChar char="•"/>
              <a:defRPr sz="2632">
                <a:solidFill>
                  <a:srgbClr val="FFFF00"/>
                </a:solidFill>
              </a:defRPr>
            </a:pPr>
            <a:r>
              <a:t>Faster</a:t>
            </a:r>
            <a:r>
              <a:rPr>
                <a:solidFill>
                  <a:srgbClr val="FFFFFF"/>
                </a:solidFill>
              </a:rPr>
              <a:t> scan time.</a:t>
            </a:r>
          </a:p>
          <a:p>
            <a:pPr marL="514826" indent="-386492" defTabSz="859536">
              <a:buChar char="•"/>
              <a:defRPr sz="2632">
                <a:solidFill>
                  <a:srgbClr val="FFFF00"/>
                </a:solidFill>
              </a:defRPr>
            </a:pPr>
            <a:r>
              <a:t>Continuous</a:t>
            </a:r>
            <a:r>
              <a:rPr>
                <a:solidFill>
                  <a:srgbClr val="FFFFFF"/>
                </a:solidFill>
              </a:rPr>
              <a:t> acquisition of data while table moves the patient through the scan plane.</a:t>
            </a:r>
          </a:p>
          <a:p>
            <a:pPr marL="514826" indent="-386492" defTabSz="859536">
              <a:buChar char="•"/>
              <a:defRPr sz="2632">
                <a:solidFill>
                  <a:srgbClr val="FFFF00"/>
                </a:solidFill>
              </a:defRPr>
            </a:pPr>
            <a:r>
              <a:t>Minimized motion artefacts </a:t>
            </a:r>
            <a:r>
              <a:rPr>
                <a:solidFill>
                  <a:srgbClr val="FFFFFF"/>
                </a:solidFill>
              </a:rPr>
              <a:t>: As a result of faster scan times.</a:t>
            </a:r>
          </a:p>
          <a:p>
            <a:pPr marL="514826" indent="-386492" defTabSz="859536">
              <a:buChar char="•"/>
              <a:defRPr sz="2632">
                <a:solidFill>
                  <a:srgbClr val="FFFF00"/>
                </a:solidFill>
              </a:defRPr>
            </a:pPr>
            <a:r>
              <a:t>Decreased misregistration </a:t>
            </a:r>
            <a:r>
              <a:rPr>
                <a:solidFill>
                  <a:srgbClr val="FFFFFF"/>
                </a:solidFill>
              </a:rPr>
              <a:t>between adjacent slices</a:t>
            </a:r>
            <a:r>
              <a:t>.(single breath hold).</a:t>
            </a:r>
          </a:p>
          <a:p>
            <a:pPr marL="514826" indent="-386492" defTabSz="859536">
              <a:buChar char="•"/>
              <a:defRPr sz="2632"/>
            </a:pPr>
            <a:r>
              <a:t>Reduced patient </a:t>
            </a:r>
            <a:r>
              <a:rPr>
                <a:solidFill>
                  <a:srgbClr val="FFFF00"/>
                </a:solidFill>
              </a:rPr>
              <a:t>dose. </a:t>
            </a:r>
          </a:p>
          <a:p>
            <a:pPr marL="514826" indent="-386492" defTabSz="859536">
              <a:buChar char="•"/>
              <a:defRPr sz="2632">
                <a:solidFill>
                  <a:srgbClr val="FFFF00"/>
                </a:solidFill>
              </a:defRPr>
            </a:pPr>
            <a:r>
              <a:t>Decreased scan time </a:t>
            </a:r>
            <a:r>
              <a:rPr>
                <a:solidFill>
                  <a:srgbClr val="FFFFFF"/>
                </a:solidFill>
              </a:rPr>
              <a:t>increases patient compliance. </a:t>
            </a:r>
            <a:endParaRPr b="1"/>
          </a:p>
          <a:p>
            <a:pPr marL="514826" indent="-386492" defTabSz="859536">
              <a:buChar char="•"/>
              <a:defRPr sz="2632"/>
            </a:pPr>
            <a:r>
              <a:t>Improved </a:t>
            </a:r>
            <a:r>
              <a:rPr>
                <a:solidFill>
                  <a:srgbClr val="FFFF00"/>
                </a:solidFill>
              </a:rPr>
              <a:t>resolution</a:t>
            </a:r>
            <a:r>
              <a:t> on along z axis .</a:t>
            </a:r>
          </a:p>
          <a:p>
            <a:pPr marL="514826" indent="-386492" defTabSz="859536">
              <a:buChar char="•"/>
              <a:defRPr sz="2632"/>
            </a:pPr>
            <a:r>
              <a:t>Enhanced multiplanar or three dimensional rendering :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9"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190" name="Shape 190"/>
          <p:cNvSpPr>
            <a:spLocks noGrp="1"/>
          </p:cNvSpPr>
          <p:nvPr>
            <p:ph type="body" idx="4294967295"/>
          </p:nvPr>
        </p:nvSpPr>
        <p:spPr>
          <a:xfrm>
            <a:off x="0" y="1600200"/>
            <a:ext cx="9144000" cy="4708525"/>
          </a:xfrm>
          <a:prstGeom prst="rect">
            <a:avLst/>
          </a:prstGeom>
        </p:spPr>
        <p:txBody>
          <a:bodyPr>
            <a:normAutofit/>
          </a:bodyPr>
          <a:lstStyle/>
          <a:p>
            <a:pPr>
              <a:buChar char="•"/>
            </a:pPr>
            <a:r>
              <a:t>Key to three dimensional imaging lies with multislice scanners.</a:t>
            </a:r>
          </a:p>
          <a:p>
            <a:pPr>
              <a:buChar char="•"/>
            </a:pPr>
            <a:r>
              <a:t>They use </a:t>
            </a:r>
            <a:r>
              <a:rPr>
                <a:solidFill>
                  <a:srgbClr val="FFFF00"/>
                </a:solidFill>
              </a:rPr>
              <a:t>solid state detectors with multiple row of detectors along z axis </a:t>
            </a: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image.png"/>
          <p:cNvPicPr>
            <a:picLocks noChangeAspect="1"/>
          </p:cNvPicPr>
          <p:nvPr/>
        </p:nvPicPr>
        <p:blipFill>
          <a:blip r:embed="rId2">
            <a:extLst/>
          </a:blip>
          <a:stretch>
            <a:fillRect/>
          </a:stretch>
        </p:blipFill>
        <p:spPr>
          <a:xfrm>
            <a:off x="133350" y="249237"/>
            <a:ext cx="8553450" cy="1482726"/>
          </a:xfrm>
          <a:prstGeom prst="rect">
            <a:avLst/>
          </a:prstGeom>
          <a:ln w="12700">
            <a:miter lim="400000"/>
          </a:ln>
        </p:spPr>
      </p:pic>
      <p:sp>
        <p:nvSpPr>
          <p:cNvPr id="193" name="Shape 193"/>
          <p:cNvSpPr>
            <a:spLocks noGrp="1"/>
          </p:cNvSpPr>
          <p:nvPr>
            <p:ph type="body" idx="4294967295"/>
          </p:nvPr>
        </p:nvSpPr>
        <p:spPr>
          <a:xfrm>
            <a:off x="0" y="1600200"/>
            <a:ext cx="9144000" cy="4191000"/>
          </a:xfrm>
          <a:prstGeom prst="rect">
            <a:avLst/>
          </a:prstGeom>
        </p:spPr>
        <p:txBody>
          <a:bodyPr>
            <a:normAutofit/>
          </a:bodyPr>
          <a:lstStyle/>
          <a:p>
            <a:pPr>
              <a:buChar char="•"/>
            </a:pPr>
            <a:r>
              <a:t>Two new modifications are made to the existing system:</a:t>
            </a:r>
          </a:p>
          <a:p>
            <a:pPr marL="868362" lvl="1" indent="-282575">
              <a:spcBef>
                <a:spcPts val="0"/>
              </a:spcBef>
              <a:buClr>
                <a:srgbClr val="FFFFFF"/>
              </a:buClr>
              <a:buFont typeface="Wingdings"/>
              <a:buChar char="❖"/>
              <a:defRPr b="1" i="1" u="sng">
                <a:solidFill>
                  <a:srgbClr val="333300"/>
                </a:solidFill>
              </a:defRPr>
            </a:pPr>
            <a:r>
              <a:t>Instead of a fan beam which is flat along the z axis, a divergence is added to the fan beam along the z axis creating a </a:t>
            </a:r>
            <a:r>
              <a:rPr>
                <a:solidFill>
                  <a:srgbClr val="FFFF00"/>
                </a:solidFill>
              </a:rPr>
              <a:t>cone shaped beam.</a:t>
            </a:r>
          </a:p>
          <a:p>
            <a:pPr marL="868362" lvl="1" indent="-282575">
              <a:spcBef>
                <a:spcPts val="0"/>
              </a:spcBef>
              <a:buClr>
                <a:srgbClr val="FFFFFF"/>
              </a:buClr>
              <a:buFont typeface="Wingdings"/>
              <a:buChar char="❖"/>
              <a:defRPr sz="2400" b="1" u="sng">
                <a:solidFill>
                  <a:srgbClr val="333300"/>
                </a:solidFill>
              </a:defRPr>
            </a:pPr>
            <a:r>
              <a:t>Instead of a single row of detectors</a:t>
            </a:r>
            <a:r>
              <a:rPr>
                <a:solidFill>
                  <a:srgbClr val="FFC000"/>
                </a:solidFill>
              </a:rPr>
              <a:t>, multiple rows of detectors (along the z axis) </a:t>
            </a:r>
            <a:r>
              <a:t>are used</a:t>
            </a:r>
            <a:r>
              <a:rPr b="0" u="none">
                <a:solidFill>
                  <a:srgbClr val="FFFFFF"/>
                </a:solidFill>
              </a:rPr>
              <a:t>.</a:t>
            </a:r>
          </a:p>
          <a:p>
            <a:pPr>
              <a:buChar char="•"/>
            </a:pPr>
            <a:r>
              <a:t>These modifications overcome the shortcomings of the single slice helical detector for 3D imaging.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png"/>
          <p:cNvPicPr>
            <a:picLocks noChangeAspect="1"/>
          </p:cNvPicPr>
          <p:nvPr/>
        </p:nvPicPr>
        <p:blipFill>
          <a:blip r:embed="rId2">
            <a:extLst/>
          </a:blip>
          <a:stretch>
            <a:fillRect/>
          </a:stretch>
        </p:blipFill>
        <p:spPr>
          <a:xfrm>
            <a:off x="201612" y="274637"/>
            <a:ext cx="8485188" cy="1322388"/>
          </a:xfrm>
          <a:prstGeom prst="rect">
            <a:avLst/>
          </a:prstGeom>
          <a:ln w="12700">
            <a:miter lim="400000"/>
          </a:ln>
        </p:spPr>
      </p:pic>
      <p:pic>
        <p:nvPicPr>
          <p:cNvPr id="196" name="image.jpeg"/>
          <p:cNvPicPr>
            <a:picLocks noChangeAspect="1"/>
          </p:cNvPicPr>
          <p:nvPr/>
        </p:nvPicPr>
        <p:blipFill>
          <a:blip r:embed="rId3">
            <a:extLst/>
          </a:blip>
          <a:stretch>
            <a:fillRect/>
          </a:stretch>
        </p:blipFill>
        <p:spPr>
          <a:xfrm>
            <a:off x="4495800" y="1417637"/>
            <a:ext cx="4191000" cy="4891088"/>
          </a:xfrm>
          <a:prstGeom prst="rect">
            <a:avLst/>
          </a:prstGeom>
          <a:ln w="12700">
            <a:miter lim="400000"/>
          </a:ln>
        </p:spPr>
      </p:pic>
      <p:pic>
        <p:nvPicPr>
          <p:cNvPr id="197" name="image.jpeg"/>
          <p:cNvPicPr>
            <a:picLocks noChangeAspect="1"/>
          </p:cNvPicPr>
          <p:nvPr/>
        </p:nvPicPr>
        <p:blipFill>
          <a:blip r:embed="rId4">
            <a:extLst/>
          </a:blip>
          <a:srcRect l="7589" t="3941" r="17109"/>
          <a:stretch>
            <a:fillRect/>
          </a:stretch>
        </p:blipFill>
        <p:spPr>
          <a:xfrm>
            <a:off x="250825" y="2133600"/>
            <a:ext cx="3711576" cy="4608513"/>
          </a:xfrm>
          <a:prstGeom prst="rect">
            <a:avLst/>
          </a:prstGeom>
          <a:ln w="12700">
            <a:miter lim="400000"/>
          </a:ln>
        </p:spPr>
      </p:pic>
      <p:sp>
        <p:nvSpPr>
          <p:cNvPr id="198" name="Shape 198"/>
          <p:cNvSpPr/>
          <p:nvPr/>
        </p:nvSpPr>
        <p:spPr>
          <a:xfrm>
            <a:off x="7010399" y="2743199"/>
            <a:ext cx="838201" cy="1589"/>
          </a:xfrm>
          <a:prstGeom prst="line">
            <a:avLst/>
          </a:prstGeom>
          <a:ln w="25400">
            <a:solidFill>
              <a:srgbClr val="000000"/>
            </a:solidFill>
            <a:tailEnd type="triangle"/>
          </a:ln>
        </p:spPr>
        <p:txBody>
          <a:bodyPr lIns="45719" rIns="45719"/>
          <a:lstStyle/>
          <a:p>
            <a:pPr>
              <a:defRPr>
                <a:solidFill>
                  <a:srgbClr val="FFFFFF"/>
                </a:solidFill>
              </a:defRPr>
            </a:pPr>
            <a:endParaRPr/>
          </a:p>
        </p:txBody>
      </p:sp>
      <p:sp>
        <p:nvSpPr>
          <p:cNvPr id="199" name="Shape 199"/>
          <p:cNvSpPr/>
          <p:nvPr/>
        </p:nvSpPr>
        <p:spPr>
          <a:xfrm>
            <a:off x="4648200" y="1981200"/>
            <a:ext cx="3507021" cy="6502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l">
              <a:defRPr sz="1800" b="1" i="1" u="sng">
                <a:solidFill>
                  <a:srgbClr val="333300"/>
                </a:solidFill>
                <a:effectLst>
                  <a:outerShdw blurRad="12700" dist="25400" dir="2700000" rotWithShape="0">
                    <a:srgbClr val="000000"/>
                  </a:outerShdw>
                </a:effectLst>
              </a:defRPr>
            </a:pPr>
            <a:r>
              <a:t>Multiple detectors along</a:t>
            </a:r>
          </a:p>
          <a:p>
            <a:pPr algn="l">
              <a:defRPr sz="1800" b="1" i="1" u="sng">
                <a:solidFill>
                  <a:srgbClr val="333300"/>
                </a:solidFill>
                <a:effectLst>
                  <a:outerShdw blurRad="12700" dist="25400" dir="2700000" rotWithShape="0">
                    <a:srgbClr val="000000"/>
                  </a:outerShdw>
                </a:effectLst>
              </a:defRPr>
            </a:pPr>
            <a:r>
              <a:t>Z axis 16 slice means 16 detectors</a:t>
            </a:r>
          </a:p>
        </p:txBody>
      </p:sp>
      <p:sp>
        <p:nvSpPr>
          <p:cNvPr id="200" name="Shape 200"/>
          <p:cNvSpPr/>
          <p:nvPr/>
        </p:nvSpPr>
        <p:spPr>
          <a:xfrm>
            <a:off x="4191000" y="5791200"/>
            <a:ext cx="4724400" cy="9594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b="1" i="1" u="sng">
                <a:solidFill>
                  <a:srgbClr val="333300"/>
                </a:solidFill>
                <a:latin typeface="+mn-lt"/>
                <a:ea typeface="+mn-ea"/>
                <a:cs typeface="+mn-cs"/>
                <a:sym typeface="Arial"/>
              </a:defRPr>
            </a:lvl1pPr>
          </a:lstStyle>
          <a:p>
            <a:r>
              <a:t>Increased number of detectors along z axis improves resolution along z axis</a:t>
            </a:r>
          </a:p>
        </p:txBody>
      </p:sp>
      <p:sp>
        <p:nvSpPr>
          <p:cNvPr id="201" name="Shape 201"/>
          <p:cNvSpPr/>
          <p:nvPr/>
        </p:nvSpPr>
        <p:spPr>
          <a:xfrm>
            <a:off x="5486400" y="3810000"/>
            <a:ext cx="1600200" cy="6502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l">
              <a:defRPr sz="1800">
                <a:solidFill>
                  <a:srgbClr val="FFFFFF"/>
                </a:solidFill>
                <a:effectLst>
                  <a:outerShdw blurRad="12700" dist="25400" dir="2700000" rotWithShape="0">
                    <a:srgbClr val="000000"/>
                  </a:outerShdw>
                </a:effectLst>
              </a:defRPr>
            </a:lvl1pPr>
          </a:lstStyle>
          <a:p>
            <a:r>
              <a:t>Cone beam not fan beam</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body" idx="4294967295"/>
          </p:nvPr>
        </p:nvSpPr>
        <p:spPr>
          <a:xfrm>
            <a:off x="0" y="152400"/>
            <a:ext cx="9144000" cy="6400800"/>
          </a:xfrm>
          <a:prstGeom prst="rect">
            <a:avLst/>
          </a:prstGeom>
        </p:spPr>
        <p:txBody>
          <a:bodyPr>
            <a:normAutofit/>
          </a:bodyPr>
          <a:lstStyle/>
          <a:p>
            <a:pPr marL="390604" indent="-260905" defTabSz="868680">
              <a:buSzTx/>
              <a:buNone/>
              <a:defRPr sz="2660" u="sng">
                <a:solidFill>
                  <a:srgbClr val="FFFF00"/>
                </a:solidFill>
                <a:effectLst>
                  <a:outerShdw blurRad="12065" dist="24130" dir="2700000" rotWithShape="0">
                    <a:srgbClr val="000000"/>
                  </a:outerShdw>
                </a:effectLst>
              </a:defRPr>
            </a:pPr>
            <a:r>
              <a:t>Multiple detector CT: Multiple detectors along z axis. </a:t>
            </a:r>
          </a:p>
          <a:p>
            <a:pPr marL="390604" indent="-260905" defTabSz="868680">
              <a:buSzTx/>
              <a:buNone/>
              <a:defRPr sz="2660" u="sng">
                <a:solidFill>
                  <a:srgbClr val="FFFF00"/>
                </a:solidFill>
                <a:effectLst>
                  <a:outerShdw blurRad="12065" dist="24130" dir="2700000" rotWithShape="0">
                    <a:srgbClr val="000000"/>
                  </a:outerShdw>
                </a:effectLst>
              </a:defRPr>
            </a:pPr>
            <a:r>
              <a:t>For ex, 16 slice CT contains 16 rows of detectors with 16 data acquisition system channels in the z direction.  </a:t>
            </a:r>
          </a:p>
          <a:p>
            <a:pPr marL="390604" indent="-260905" defTabSz="868680">
              <a:buSzTx/>
              <a:buNone/>
              <a:defRPr sz="950"/>
            </a:pPr>
            <a:endParaRPr/>
          </a:p>
          <a:p>
            <a:pPr marL="390604" indent="-260905" defTabSz="868680">
              <a:spcBef>
                <a:spcPts val="500"/>
              </a:spcBef>
              <a:buSzTx/>
              <a:buNone/>
              <a:defRPr sz="2280"/>
            </a:pPr>
            <a:r>
              <a:t>Using a multiple-row detector CT scanner capable of obtaining 16 axial sections (16 rows of detectors with 16 data acquisition system channels in the z direction) and with each detector width of 0.625 mm, one can scan a 10 mm (16x 0.625-mm) length per gantry rotation.</a:t>
            </a:r>
          </a:p>
          <a:p>
            <a:pPr marL="390604" indent="-260905" defTabSz="868680">
              <a:spcBef>
                <a:spcPts val="500"/>
              </a:spcBef>
              <a:buSzTx/>
              <a:buNone/>
              <a:defRPr sz="2280"/>
            </a:pPr>
            <a:r>
              <a:t>Similarly, with a 64-section multiple-row detector CT scanner (64 rows of detectors with 64 data acquisition system channels) and each detector 0.625 mm wide, one can scan about 40 mm per gantry rotation. Typically, the cardiac region ranges from 120 to 150 mm, which can be covered in three to four gantry rotations with a 64-row detector CT scanner. This has a major advantage in terms of the decreased time required for breath holding to minimize motion artefacts. </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body" idx="4294967295"/>
          </p:nvPr>
        </p:nvSpPr>
        <p:spPr>
          <a:xfrm>
            <a:off x="0" y="3635375"/>
            <a:ext cx="9144000" cy="3070225"/>
          </a:xfrm>
          <a:prstGeom prst="rect">
            <a:avLst/>
          </a:prstGeom>
        </p:spPr>
        <p:txBody>
          <a:bodyPr>
            <a:normAutofit/>
          </a:bodyPr>
          <a:lstStyle/>
          <a:p>
            <a:pPr marL="411162" indent="-274637">
              <a:buSzTx/>
              <a:buNone/>
              <a:defRPr b="1" i="1" u="sng">
                <a:solidFill>
                  <a:srgbClr val="FF0000"/>
                </a:solidFill>
              </a:defRPr>
            </a:pPr>
            <a:r>
              <a:t>Beam collimation:</a:t>
            </a:r>
            <a:r>
              <a:rPr sz="2400" b="0" i="0" u="none">
                <a:solidFill>
                  <a:srgbClr val="FFFFFF"/>
                </a:solidFill>
              </a:rPr>
              <a:t>  in 16-section CT. </a:t>
            </a:r>
            <a:r>
              <a:rPr sz="2400" b="0" u="none">
                <a:solidFill>
                  <a:srgbClr val="FFFFFF"/>
                </a:solidFill>
              </a:rPr>
              <a:t>B  beam, C  collimator, DAS  data acquisition </a:t>
            </a:r>
            <a:r>
              <a:rPr sz="2400" b="0" i="0" u="none">
                <a:solidFill>
                  <a:srgbClr val="FFFFFF"/>
                </a:solidFill>
              </a:rPr>
              <a:t>system, </a:t>
            </a:r>
            <a:r>
              <a:rPr sz="2400" b="0" u="none">
                <a:solidFill>
                  <a:srgbClr val="FFFFFF"/>
                </a:solidFill>
              </a:rPr>
              <a:t>DE  detector elements, T  tube. </a:t>
            </a:r>
            <a:r>
              <a:rPr sz="2400" u="none">
                <a:solidFill>
                  <a:srgbClr val="FFFFFF"/>
                </a:solidFill>
              </a:rPr>
              <a:t>(a) Narrow collimation exposes only the small </a:t>
            </a:r>
            <a:r>
              <a:rPr sz="2400" b="0" i="0" u="none">
                <a:solidFill>
                  <a:srgbClr val="FFFFFF"/>
                </a:solidFill>
              </a:rPr>
              <a:t>central detector elements. </a:t>
            </a:r>
            <a:r>
              <a:rPr sz="2400" i="0" u="none">
                <a:solidFill>
                  <a:srgbClr val="FFFFFF"/>
                </a:solidFill>
              </a:rPr>
              <a:t>(b) Wide collimation exposes all of the detector elements. The small </a:t>
            </a:r>
            <a:r>
              <a:rPr sz="2400" b="0" i="0" u="none">
                <a:solidFill>
                  <a:srgbClr val="FFFFFF"/>
                </a:solidFill>
              </a:rPr>
              <a:t>central elements are paired or “binned” so that each pair acts as one larger element.</a:t>
            </a:r>
          </a:p>
        </p:txBody>
      </p:sp>
      <p:pic>
        <p:nvPicPr>
          <p:cNvPr id="206" name="image.png"/>
          <p:cNvPicPr>
            <a:picLocks noChangeAspect="1"/>
          </p:cNvPicPr>
          <p:nvPr/>
        </p:nvPicPr>
        <p:blipFill>
          <a:blip r:embed="rId2">
            <a:extLst/>
          </a:blip>
          <a:stretch>
            <a:fillRect/>
          </a:stretch>
        </p:blipFill>
        <p:spPr>
          <a:xfrm>
            <a:off x="76200" y="76200"/>
            <a:ext cx="6951663" cy="3390900"/>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png"/>
          <p:cNvPicPr>
            <a:picLocks noChangeAspect="1"/>
          </p:cNvPicPr>
          <p:nvPr/>
        </p:nvPicPr>
        <p:blipFill>
          <a:blip r:embed="rId2">
            <a:extLst/>
          </a:blip>
          <a:stretch>
            <a:fillRect/>
          </a:stretch>
        </p:blipFill>
        <p:spPr>
          <a:xfrm>
            <a:off x="79375" y="-73025"/>
            <a:ext cx="8753475" cy="1676400"/>
          </a:xfrm>
          <a:prstGeom prst="rect">
            <a:avLst/>
          </a:prstGeom>
          <a:ln w="12700">
            <a:miter lim="400000"/>
          </a:ln>
        </p:spPr>
      </p:pic>
      <p:sp>
        <p:nvSpPr>
          <p:cNvPr id="213" name="Shape 213"/>
          <p:cNvSpPr>
            <a:spLocks noGrp="1"/>
          </p:cNvSpPr>
          <p:nvPr>
            <p:ph type="body" idx="4294967295"/>
          </p:nvPr>
        </p:nvSpPr>
        <p:spPr>
          <a:xfrm>
            <a:off x="0" y="1219200"/>
            <a:ext cx="9144000" cy="5638800"/>
          </a:xfrm>
          <a:prstGeom prst="rect">
            <a:avLst/>
          </a:prstGeom>
        </p:spPr>
        <p:txBody>
          <a:bodyPr>
            <a:normAutofit/>
          </a:bodyPr>
          <a:lstStyle/>
          <a:p>
            <a:pPr>
              <a:buChar char="•"/>
              <a:defRPr b="1">
                <a:solidFill>
                  <a:srgbClr val="FFFF00"/>
                </a:solidFill>
              </a:defRPr>
            </a:pPr>
            <a:r>
              <a:t>Equal width detector : </a:t>
            </a:r>
          </a:p>
          <a:p>
            <a:pPr marL="868362" lvl="1" indent="-282575">
              <a:spcBef>
                <a:spcPts val="0"/>
              </a:spcBef>
              <a:buClr>
                <a:srgbClr val="FFFFFF"/>
              </a:buClr>
              <a:buFont typeface="Wingdings"/>
              <a:buChar char="❖"/>
              <a:defRPr sz="2400"/>
            </a:pPr>
            <a:r>
              <a:t>Detectors of equal width are stacked back to back along the z axis.</a:t>
            </a:r>
          </a:p>
          <a:p>
            <a:pPr marL="868362" lvl="1" indent="-282575">
              <a:spcBef>
                <a:spcPts val="0"/>
              </a:spcBef>
              <a:buClr>
                <a:srgbClr val="FFFFFF"/>
              </a:buClr>
              <a:buFont typeface="Wingdings"/>
              <a:buChar char="❖"/>
              <a:defRPr sz="2400"/>
            </a:pPr>
            <a:r>
              <a:t>Usually central are thin or 0.6 mm thick,</a:t>
            </a:r>
          </a:p>
          <a:p>
            <a:pPr>
              <a:buChar char="•"/>
              <a:defRPr sz="1100" b="1"/>
            </a:pPr>
            <a:endParaRPr/>
          </a:p>
          <a:p>
            <a:pPr>
              <a:buChar char="•"/>
              <a:defRPr b="1">
                <a:solidFill>
                  <a:srgbClr val="FFFF00"/>
                </a:solidFill>
              </a:defRPr>
            </a:pPr>
            <a:r>
              <a:t>Variable width detector : </a:t>
            </a:r>
          </a:p>
          <a:p>
            <a:pPr marL="868362" lvl="1" indent="-282575">
              <a:spcBef>
                <a:spcPts val="0"/>
              </a:spcBef>
              <a:buClr>
                <a:srgbClr val="FFFFFF"/>
              </a:buClr>
              <a:buFont typeface="Wingdings"/>
              <a:buChar char="❖"/>
              <a:defRPr sz="2400">
                <a:solidFill>
                  <a:srgbClr val="FFFF00"/>
                </a:solidFill>
              </a:defRPr>
            </a:pPr>
            <a:r>
              <a:t>Combines fewer detectors of variable widths and a </a:t>
            </a:r>
            <a:r>
              <a:rPr sz="2800" b="1" i="1" u="sng">
                <a:solidFill>
                  <a:srgbClr val="FFC000"/>
                </a:solidFill>
              </a:rPr>
              <a:t>postpatient collimator </a:t>
            </a:r>
            <a:r>
              <a:rPr>
                <a:solidFill>
                  <a:srgbClr val="FF3399"/>
                </a:solidFill>
              </a:rPr>
              <a:t>to define slice width. (More important in 4 slice CT, In newer 64 slice CT machines the data acquisition system coordination is imp) </a:t>
            </a:r>
          </a:p>
          <a:p>
            <a:pPr marL="868362" lvl="1" indent="-282575">
              <a:spcBef>
                <a:spcPts val="0"/>
              </a:spcBef>
              <a:buClr>
                <a:srgbClr val="FFFFFF"/>
              </a:buClr>
              <a:buFont typeface="Wingdings"/>
              <a:buChar char="❖"/>
              <a:defRPr sz="2400"/>
            </a:pPr>
            <a:r>
              <a:t>More efficient as less unused space in the z-axis.</a:t>
            </a:r>
          </a:p>
          <a:p>
            <a:pPr marL="868362" lvl="1" indent="-282575">
              <a:spcBef>
                <a:spcPts val="0"/>
              </a:spcBef>
              <a:buClr>
                <a:srgbClr val="FFFFFF"/>
              </a:buClr>
              <a:buFont typeface="Wingdings"/>
              <a:buChar char="❖"/>
              <a:defRPr sz="2400">
                <a:solidFill>
                  <a:srgbClr val="FFFF00"/>
                </a:solidFill>
              </a:defRPr>
            </a:pPr>
            <a:r>
              <a:t>Permits slice widths as less as 0.5 mm</a:t>
            </a:r>
            <a:r>
              <a:rPr>
                <a:solidFill>
                  <a:srgbClr val="FFFFFF"/>
                </a:solidFill>
              </a:rPr>
              <a:t> enabling isotropic imaging.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png"/>
          <p:cNvPicPr>
            <a:picLocks noChangeAspect="1"/>
          </p:cNvPicPr>
          <p:nvPr/>
        </p:nvPicPr>
        <p:blipFill>
          <a:blip r:embed="rId2">
            <a:extLst/>
          </a:blip>
          <a:stretch>
            <a:fillRect/>
          </a:stretch>
        </p:blipFill>
        <p:spPr>
          <a:xfrm>
            <a:off x="457200" y="-304800"/>
            <a:ext cx="8229600" cy="1335088"/>
          </a:xfrm>
          <a:prstGeom prst="rect">
            <a:avLst/>
          </a:prstGeom>
          <a:ln w="12700">
            <a:miter lim="400000"/>
          </a:ln>
        </p:spPr>
      </p:pic>
      <p:sp>
        <p:nvSpPr>
          <p:cNvPr id="225" name="Shape 225"/>
          <p:cNvSpPr>
            <a:spLocks noGrp="1"/>
          </p:cNvSpPr>
          <p:nvPr>
            <p:ph type="body" idx="4294967295"/>
          </p:nvPr>
        </p:nvSpPr>
        <p:spPr>
          <a:xfrm>
            <a:off x="0" y="396875"/>
            <a:ext cx="9144000" cy="5241925"/>
          </a:xfrm>
          <a:prstGeom prst="rect">
            <a:avLst/>
          </a:prstGeom>
        </p:spPr>
        <p:txBody>
          <a:bodyPr>
            <a:normAutofit fontScale="85000" lnSpcReduction="10000"/>
          </a:bodyPr>
          <a:lstStyle/>
          <a:p>
            <a:pPr marL="492918" indent="-370046" defTabSz="822959">
              <a:buChar char="•"/>
              <a:defRPr sz="2520"/>
            </a:pPr>
            <a:endParaRPr lang="en-US" dirty="0" smtClean="0"/>
          </a:p>
          <a:p>
            <a:pPr marL="492918" indent="-370046" defTabSz="822959">
              <a:buChar char="•"/>
              <a:defRPr sz="2520"/>
            </a:pPr>
            <a:endParaRPr lang="en-US" dirty="0"/>
          </a:p>
          <a:p>
            <a:pPr marL="492918" indent="-370046" defTabSz="822959">
              <a:buChar char="•"/>
              <a:defRPr sz="2520"/>
            </a:pPr>
            <a:r>
              <a:rPr dirty="0" smtClean="0"/>
              <a:t>PITCH=</a:t>
            </a:r>
            <a:r>
              <a:rPr u="sng" dirty="0" smtClean="0"/>
              <a:t>Tabletop </a:t>
            </a:r>
            <a:r>
              <a:rPr u="sng" dirty="0"/>
              <a:t>movement per rotation</a:t>
            </a:r>
          </a:p>
          <a:p>
            <a:pPr marL="370046" indent="-247173" defTabSz="822959">
              <a:buSzTx/>
              <a:buNone/>
              <a:defRPr sz="2520"/>
            </a:pPr>
            <a:r>
              <a:rPr dirty="0"/>
              <a:t>                             collimator length</a:t>
            </a:r>
          </a:p>
          <a:p>
            <a:pPr marL="370046" indent="-247173" defTabSz="822959">
              <a:buSzTx/>
              <a:buNone/>
              <a:defRPr sz="2520">
                <a:solidFill>
                  <a:srgbClr val="FFFF00"/>
                </a:solidFill>
              </a:defRPr>
            </a:pPr>
            <a:r>
              <a:rPr dirty="0"/>
              <a:t>Collimator length is equal to total detector length used for the scan.</a:t>
            </a:r>
          </a:p>
          <a:p>
            <a:pPr marL="370046" indent="-247173" defTabSz="822959">
              <a:buSzTx/>
              <a:buNone/>
              <a:defRPr sz="2520">
                <a:solidFill>
                  <a:srgbClr val="FFFF00"/>
                </a:solidFill>
              </a:defRPr>
            </a:pPr>
            <a:endParaRPr dirty="0"/>
          </a:p>
          <a:p>
            <a:pPr marL="492918" indent="-370046" defTabSz="822959">
              <a:buChar char="•"/>
              <a:defRPr sz="2520"/>
            </a:pPr>
            <a:r>
              <a:rPr dirty="0"/>
              <a:t>The </a:t>
            </a:r>
            <a:r>
              <a:rPr dirty="0">
                <a:solidFill>
                  <a:srgbClr val="FFFF00"/>
                </a:solidFill>
              </a:rPr>
              <a:t>length of the detector along the z-axis determines the reconstructed slice width and not the collimated width of the fan beam.</a:t>
            </a:r>
          </a:p>
          <a:p>
            <a:pPr marL="492918" indent="-370046" defTabSz="822959">
              <a:buChar char="•"/>
              <a:defRPr sz="2520">
                <a:solidFill>
                  <a:srgbClr val="FFFF00"/>
                </a:solidFill>
              </a:defRPr>
            </a:pPr>
            <a:endParaRPr dirty="0">
              <a:solidFill>
                <a:srgbClr val="FFFF00"/>
              </a:solidFill>
            </a:endParaRPr>
          </a:p>
          <a:p>
            <a:pPr marL="492918" indent="-370046" defTabSz="822959">
              <a:buChar char="•"/>
              <a:defRPr sz="2520" b="1" i="1" u="sng">
                <a:solidFill>
                  <a:srgbClr val="00B050"/>
                </a:solidFill>
                <a:effectLst>
                  <a:outerShdw blurRad="11430" dist="22860" dir="2700000" rotWithShape="0">
                    <a:srgbClr val="000000"/>
                  </a:outerShdw>
                </a:effectLst>
              </a:defRPr>
            </a:pPr>
            <a:r>
              <a:rPr dirty="0"/>
              <a:t>PITCH MORE THAN 1 implies gap in the data collection and less than 1 implies an overlap good data collection but more time is required. Pitch max allowed is 1.5 </a:t>
            </a:r>
            <a:endParaRPr lang="en-US" dirty="0" smtClean="0"/>
          </a:p>
          <a:p>
            <a:pPr marL="492918" indent="-370046" defTabSz="822959">
              <a:buFont typeface="Wingdings 2"/>
              <a:buChar char="•"/>
              <a:defRPr sz="2520" b="1" i="1" u="sng">
                <a:solidFill>
                  <a:srgbClr val="00B050"/>
                </a:solidFill>
                <a:effectLst>
                  <a:outerShdw blurRad="11430" dist="22860" dir="2700000" rotWithShape="0">
                    <a:srgbClr val="000000"/>
                  </a:outerShdw>
                </a:effectLst>
              </a:defRPr>
            </a:pPr>
            <a:endParaRPr lang="en-US" dirty="0" smtClean="0"/>
          </a:p>
          <a:p>
            <a:pPr marL="492918" indent="-370046" defTabSz="822959">
              <a:buFont typeface="Wingdings 2"/>
              <a:buChar char="•"/>
              <a:defRPr sz="2520" b="1" i="1" u="sng">
                <a:solidFill>
                  <a:srgbClr val="00B050"/>
                </a:solidFill>
                <a:effectLst>
                  <a:outerShdw blurRad="11430" dist="22860" dir="2700000" rotWithShape="0">
                    <a:srgbClr val="000000"/>
                  </a:outerShdw>
                </a:effectLst>
              </a:defRPr>
            </a:pPr>
            <a:r>
              <a:rPr lang="en-US" dirty="0" smtClean="0"/>
              <a:t>The </a:t>
            </a:r>
            <a:r>
              <a:rPr lang="en-US" dirty="0"/>
              <a:t>length of the detector along the z-axis determines the reconstructed slice width and not the collimated width of the fan beam.</a:t>
            </a:r>
          </a:p>
          <a:p>
            <a:pPr marL="492918" indent="-370046" defTabSz="822959">
              <a:buChar char="•"/>
              <a:defRPr sz="2520" b="1" i="1" u="sng">
                <a:solidFill>
                  <a:srgbClr val="00B050"/>
                </a:solidFill>
                <a:effectLst>
                  <a:outerShdw blurRad="11430" dist="22860" dir="2700000" rotWithShape="0">
                    <a:srgbClr val="000000"/>
                  </a:outerShdw>
                </a:effectLst>
              </a:defRPr>
            </a:pPr>
            <a:endParaRPr dirty="0"/>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jpeg"/>
          <p:cNvPicPr>
            <a:picLocks noChangeAspect="1"/>
          </p:cNvPicPr>
          <p:nvPr/>
        </p:nvPicPr>
        <p:blipFill>
          <a:blip r:embed="rId2">
            <a:extLst/>
          </a:blip>
          <a:stretch>
            <a:fillRect/>
          </a:stretch>
        </p:blipFill>
        <p:spPr>
          <a:xfrm>
            <a:off x="900112" y="1700212"/>
            <a:ext cx="7272338" cy="4746626"/>
          </a:xfrm>
          <a:prstGeom prst="rect">
            <a:avLst/>
          </a:prstGeom>
          <a:ln w="12700">
            <a:miter lim="400000"/>
          </a:ln>
        </p:spPr>
      </p:pic>
      <p:pic>
        <p:nvPicPr>
          <p:cNvPr id="251" name="image.png"/>
          <p:cNvPicPr>
            <a:picLocks noChangeAspect="1"/>
          </p:cNvPicPr>
          <p:nvPr/>
        </p:nvPicPr>
        <p:blipFill>
          <a:blip r:embed="rId3">
            <a:extLst/>
          </a:blip>
          <a:stretch>
            <a:fillRect/>
          </a:stretch>
        </p:blipFill>
        <p:spPr>
          <a:xfrm>
            <a:off x="457200" y="103187"/>
            <a:ext cx="8229600" cy="1719263"/>
          </a:xfrm>
          <a:prstGeom prst="rect">
            <a:avLst/>
          </a:prstGeom>
          <a:ln w="12700">
            <a:miter lim="400000"/>
          </a:ln>
        </p:spPr>
      </p:pic>
      <p:sp>
        <p:nvSpPr>
          <p:cNvPr id="252" name="Shape 252"/>
          <p:cNvSpPr/>
          <p:nvPr/>
        </p:nvSpPr>
        <p:spPr>
          <a:xfrm>
            <a:off x="2862567" y="3886200"/>
            <a:ext cx="748691"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a:latin typeface="+mn-lt"/>
                <a:ea typeface="+mn-ea"/>
                <a:cs typeface="+mn-cs"/>
                <a:sym typeface="Arial"/>
              </a:defRPr>
            </a:lvl1pPr>
          </a:lstStyle>
          <a:p>
            <a:r>
              <a:t>Table</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body" idx="4294967295"/>
          </p:nvPr>
        </p:nvSpPr>
        <p:spPr>
          <a:xfrm>
            <a:off x="0" y="1600200"/>
            <a:ext cx="8229600" cy="4708525"/>
          </a:xfrm>
          <a:prstGeom prst="rect">
            <a:avLst/>
          </a:prstGeom>
        </p:spPr>
        <p:txBody>
          <a:bodyPr>
            <a:normAutofit/>
          </a:bodyPr>
          <a:lstStyle/>
          <a:p>
            <a:pPr>
              <a:buChar char="•"/>
            </a:pPr>
            <a:endParaRPr/>
          </a:p>
          <a:p>
            <a:pPr>
              <a:buChar char="•"/>
            </a:pPr>
            <a:r>
              <a:t>Represent </a:t>
            </a:r>
            <a:r>
              <a:rPr>
                <a:solidFill>
                  <a:srgbClr val="FF0000"/>
                </a:solidFill>
              </a:rPr>
              <a:t>gradual evolution of CT </a:t>
            </a:r>
            <a:r>
              <a:t>technology.</a:t>
            </a:r>
          </a:p>
          <a:p>
            <a:pPr>
              <a:buChar char="•"/>
            </a:pPr>
            <a:r>
              <a:t>Refers to the betterment of the mechanical construction of the scanner.</a:t>
            </a:r>
          </a:p>
          <a:p>
            <a:pPr>
              <a:buChar char="•"/>
            </a:pPr>
            <a:r>
              <a:t>Main aim of improvisation </a:t>
            </a:r>
            <a:r>
              <a:rPr>
                <a:solidFill>
                  <a:srgbClr val="FF0000"/>
                </a:solidFill>
              </a:rPr>
              <a:t>was </a:t>
            </a:r>
            <a:r>
              <a:rPr i="1">
                <a:solidFill>
                  <a:srgbClr val="FF0000"/>
                </a:solidFill>
              </a:rPr>
              <a:t>Reducing scan time</a:t>
            </a:r>
            <a:r>
              <a:rPr i="1"/>
              <a:t>.</a:t>
            </a:r>
          </a:p>
          <a:p>
            <a:pPr>
              <a:buChar char="•"/>
              <a:defRPr>
                <a:solidFill>
                  <a:srgbClr val="FFFF00"/>
                </a:solidFill>
              </a:defRPr>
            </a:pPr>
            <a:r>
              <a:t>Four generations are known </a:t>
            </a:r>
            <a:r>
              <a:rPr>
                <a:solidFill>
                  <a:srgbClr val="FFFFFF"/>
                </a:solidFill>
              </a:rPr>
              <a:t>with an arbitrary 5</a:t>
            </a:r>
            <a:r>
              <a:rPr baseline="30000">
                <a:solidFill>
                  <a:srgbClr val="FFFFFF"/>
                </a:solidFill>
              </a:rPr>
              <a:t>th</a:t>
            </a:r>
            <a:r>
              <a:rPr>
                <a:solidFill>
                  <a:srgbClr val="FFFFFF"/>
                </a:solidFill>
              </a:rPr>
              <a:t> generation/Recent advancements.</a:t>
            </a:r>
          </a:p>
        </p:txBody>
      </p:sp>
      <p:pic>
        <p:nvPicPr>
          <p:cNvPr id="81" name="image.png"/>
          <p:cNvPicPr>
            <a:picLocks noChangeAspect="1"/>
          </p:cNvPicPr>
          <p:nvPr/>
        </p:nvPicPr>
        <p:blipFill>
          <a:blip r:embed="rId2">
            <a:extLst/>
          </a:blip>
          <a:stretch>
            <a:fillRect/>
          </a:stretch>
        </p:blipFill>
        <p:spPr>
          <a:xfrm>
            <a:off x="171450" y="274637"/>
            <a:ext cx="8515350" cy="13890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body" idx="4294967295"/>
          </p:nvPr>
        </p:nvSpPr>
        <p:spPr>
          <a:xfrm>
            <a:off x="0" y="838200"/>
            <a:ext cx="5795963" cy="5486400"/>
          </a:xfrm>
          <a:prstGeom prst="rect">
            <a:avLst/>
          </a:prstGeom>
        </p:spPr>
        <p:txBody>
          <a:bodyPr>
            <a:normAutofit/>
          </a:bodyPr>
          <a:lstStyle/>
          <a:p>
            <a:pPr marL="11112" indent="525462">
              <a:lnSpc>
                <a:spcPct val="80000"/>
              </a:lnSpc>
              <a:spcBef>
                <a:spcPts val="500"/>
              </a:spcBef>
              <a:buSzTx/>
              <a:buNone/>
              <a:defRPr sz="2400">
                <a:solidFill>
                  <a:srgbClr val="FF66CC"/>
                </a:solidFill>
                <a:effectLst>
                  <a:outerShdw blurRad="12700" dist="25400" dir="2700000" rotWithShape="0">
                    <a:srgbClr val="000000"/>
                  </a:outerShdw>
                </a:effectLst>
              </a:defRPr>
            </a:pPr>
            <a:r>
              <a:t>The scanning process begins with data acquisition.</a:t>
            </a:r>
          </a:p>
          <a:p>
            <a:pPr marL="11112" indent="525462">
              <a:lnSpc>
                <a:spcPct val="80000"/>
              </a:lnSpc>
              <a:spcBef>
                <a:spcPts val="500"/>
              </a:spcBef>
              <a:buSzTx/>
              <a:buNone/>
              <a:defRPr sz="2400"/>
            </a:pPr>
            <a:endParaRPr/>
          </a:p>
          <a:p>
            <a:pPr marL="11112" indent="525462">
              <a:lnSpc>
                <a:spcPct val="80000"/>
              </a:lnSpc>
              <a:spcBef>
                <a:spcPts val="500"/>
              </a:spcBef>
              <a:buSzTx/>
              <a:buNone/>
              <a:defRPr sz="2400"/>
            </a:pPr>
            <a:r>
              <a:t>Data Acquisition refers to a method by which the patient is systematically scanned by the X ray tube and detectors to collect enough information for image reconstruction. </a:t>
            </a:r>
          </a:p>
          <a:p>
            <a:pPr marL="11112" indent="525462">
              <a:lnSpc>
                <a:spcPct val="80000"/>
              </a:lnSpc>
              <a:spcBef>
                <a:spcPts val="500"/>
              </a:spcBef>
              <a:buSzTx/>
              <a:buNone/>
              <a:defRPr sz="2400"/>
            </a:pPr>
            <a:endParaRPr/>
          </a:p>
          <a:p>
            <a:pPr marL="11112" indent="525462">
              <a:lnSpc>
                <a:spcPct val="80000"/>
              </a:lnSpc>
              <a:spcBef>
                <a:spcPts val="500"/>
              </a:spcBef>
              <a:buSzTx/>
              <a:buNone/>
              <a:defRPr sz="2400"/>
            </a:pPr>
            <a:r>
              <a:t>A basic data acquisition scheme consists of :</a:t>
            </a:r>
          </a:p>
          <a:p>
            <a:pPr indent="-11112">
              <a:lnSpc>
                <a:spcPct val="80000"/>
              </a:lnSpc>
              <a:spcBef>
                <a:spcPts val="500"/>
              </a:spcBef>
              <a:buChar char="•"/>
              <a:defRPr sz="2400"/>
            </a:pPr>
            <a:r>
              <a:t>  X ray tube </a:t>
            </a:r>
          </a:p>
          <a:p>
            <a:pPr indent="-11112">
              <a:lnSpc>
                <a:spcPct val="80000"/>
              </a:lnSpc>
              <a:spcBef>
                <a:spcPts val="500"/>
              </a:spcBef>
              <a:buChar char="•"/>
              <a:defRPr sz="2400"/>
            </a:pPr>
            <a:r>
              <a:t>  Filters</a:t>
            </a:r>
          </a:p>
          <a:p>
            <a:pPr indent="-11112">
              <a:lnSpc>
                <a:spcPct val="80000"/>
              </a:lnSpc>
              <a:spcBef>
                <a:spcPts val="500"/>
              </a:spcBef>
              <a:buChar char="•"/>
              <a:defRPr sz="2400"/>
            </a:pPr>
            <a:r>
              <a:t>  Collimators</a:t>
            </a:r>
          </a:p>
          <a:p>
            <a:pPr indent="-11112">
              <a:lnSpc>
                <a:spcPct val="80000"/>
              </a:lnSpc>
              <a:spcBef>
                <a:spcPts val="500"/>
              </a:spcBef>
              <a:buChar char="•"/>
              <a:defRPr sz="2400"/>
            </a:pPr>
            <a:r>
              <a:t>  Detectors</a:t>
            </a:r>
          </a:p>
        </p:txBody>
      </p:sp>
      <p:pic>
        <p:nvPicPr>
          <p:cNvPr id="255" name="ctScan019.png" descr="ctScan019"/>
          <p:cNvPicPr>
            <a:picLocks noChangeAspect="1"/>
          </p:cNvPicPr>
          <p:nvPr/>
        </p:nvPicPr>
        <p:blipFill>
          <a:blip r:embed="rId2">
            <a:extLst/>
          </a:blip>
          <a:stretch>
            <a:fillRect/>
          </a:stretch>
        </p:blipFill>
        <p:spPr>
          <a:xfrm>
            <a:off x="5795962" y="1828800"/>
            <a:ext cx="2890838" cy="2835275"/>
          </a:xfrm>
          <a:prstGeom prst="rect">
            <a:avLst/>
          </a:prstGeom>
          <a:ln w="12700">
            <a:miter lim="400000"/>
          </a:ln>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png"/>
          <p:cNvPicPr>
            <a:picLocks noChangeAspect="1"/>
          </p:cNvPicPr>
          <p:nvPr/>
        </p:nvPicPr>
        <p:blipFill>
          <a:blip r:embed="rId2">
            <a:extLst/>
          </a:blip>
          <a:stretch>
            <a:fillRect/>
          </a:stretch>
        </p:blipFill>
        <p:spPr>
          <a:xfrm>
            <a:off x="457200" y="274637"/>
            <a:ext cx="8229600" cy="1189038"/>
          </a:xfrm>
          <a:prstGeom prst="rect">
            <a:avLst/>
          </a:prstGeom>
          <a:ln w="12700">
            <a:miter lim="400000"/>
          </a:ln>
        </p:spPr>
      </p:pic>
      <p:pic>
        <p:nvPicPr>
          <p:cNvPr id="258" name="image.jpeg"/>
          <p:cNvPicPr>
            <a:picLocks noChangeAspect="1"/>
          </p:cNvPicPr>
          <p:nvPr/>
        </p:nvPicPr>
        <p:blipFill>
          <a:blip r:embed="rId3">
            <a:extLst/>
          </a:blip>
          <a:stretch>
            <a:fillRect/>
          </a:stretch>
        </p:blipFill>
        <p:spPr>
          <a:xfrm>
            <a:off x="685800" y="1981200"/>
            <a:ext cx="5105400" cy="4114800"/>
          </a:xfrm>
          <a:prstGeom prst="rect">
            <a:avLst/>
          </a:prstGeom>
          <a:ln w="12700">
            <a:miter lim="400000"/>
          </a:ln>
        </p:spPr>
      </p:pic>
      <p:sp>
        <p:nvSpPr>
          <p:cNvPr id="259" name="Shape 259"/>
          <p:cNvSpPr/>
          <p:nvPr/>
        </p:nvSpPr>
        <p:spPr>
          <a:xfrm>
            <a:off x="5791200" y="2514600"/>
            <a:ext cx="2971800" cy="28898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a:spcBef>
                <a:spcPts val="1200"/>
              </a:spcBef>
              <a:defRPr>
                <a:latin typeface="+mn-lt"/>
                <a:ea typeface="+mn-ea"/>
                <a:cs typeface="+mn-cs"/>
                <a:sym typeface="Arial"/>
              </a:defRPr>
            </a:pPr>
            <a:r>
              <a:t>1.X-ray tube &amp; prepatient collimator</a:t>
            </a:r>
          </a:p>
          <a:p>
            <a:pPr algn="l">
              <a:spcBef>
                <a:spcPts val="1200"/>
              </a:spcBef>
              <a:defRPr>
                <a:latin typeface="+mn-lt"/>
                <a:ea typeface="+mn-ea"/>
                <a:cs typeface="+mn-cs"/>
                <a:sym typeface="Arial"/>
              </a:defRPr>
            </a:pPr>
            <a:r>
              <a:t>2.Detector assembly</a:t>
            </a:r>
          </a:p>
          <a:p>
            <a:pPr algn="l">
              <a:spcBef>
                <a:spcPts val="1200"/>
              </a:spcBef>
              <a:defRPr>
                <a:latin typeface="+mn-lt"/>
                <a:ea typeface="+mn-ea"/>
                <a:cs typeface="+mn-cs"/>
                <a:sym typeface="Arial"/>
              </a:defRPr>
            </a:pPr>
            <a:r>
              <a:t>3.Tube controller</a:t>
            </a:r>
          </a:p>
          <a:p>
            <a:pPr algn="l">
              <a:spcBef>
                <a:spcPts val="1200"/>
              </a:spcBef>
              <a:defRPr>
                <a:latin typeface="+mn-lt"/>
                <a:ea typeface="+mn-ea"/>
                <a:cs typeface="+mn-cs"/>
                <a:sym typeface="Arial"/>
              </a:defRPr>
            </a:pPr>
            <a:r>
              <a:t>4.High freq. generator</a:t>
            </a:r>
          </a:p>
          <a:p>
            <a:pPr algn="l">
              <a:spcBef>
                <a:spcPts val="1200"/>
              </a:spcBef>
              <a:defRPr>
                <a:latin typeface="+mn-lt"/>
                <a:ea typeface="+mn-ea"/>
                <a:cs typeface="+mn-cs"/>
                <a:sym typeface="Arial"/>
              </a:defRPr>
            </a:pPr>
            <a:r>
              <a:t>5.Onboard computer</a:t>
            </a:r>
          </a:p>
          <a:p>
            <a:pPr algn="l">
              <a:spcBef>
                <a:spcPts val="1200"/>
              </a:spcBef>
              <a:defRPr>
                <a:latin typeface="+mn-lt"/>
                <a:ea typeface="+mn-ea"/>
                <a:cs typeface="+mn-cs"/>
                <a:sym typeface="Arial"/>
              </a:defRPr>
            </a:pPr>
            <a:r>
              <a:t>6.Stationary computer</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image.png"/>
          <p:cNvPicPr>
            <a:picLocks noChangeAspect="1"/>
          </p:cNvPicPr>
          <p:nvPr/>
        </p:nvPicPr>
        <p:blipFill>
          <a:blip r:embed="rId2">
            <a:extLst/>
          </a:blip>
          <a:stretch>
            <a:fillRect/>
          </a:stretch>
        </p:blipFill>
        <p:spPr>
          <a:xfrm>
            <a:off x="688975" y="115887"/>
            <a:ext cx="7772400" cy="1152526"/>
          </a:xfrm>
          <a:prstGeom prst="rect">
            <a:avLst/>
          </a:prstGeom>
          <a:ln w="12700">
            <a:miter lim="400000"/>
          </a:ln>
        </p:spPr>
      </p:pic>
      <p:sp>
        <p:nvSpPr>
          <p:cNvPr id="270" name="Shape 270"/>
          <p:cNvSpPr>
            <a:spLocks noGrp="1"/>
          </p:cNvSpPr>
          <p:nvPr>
            <p:ph type="body" idx="4294967295"/>
          </p:nvPr>
        </p:nvSpPr>
        <p:spPr>
          <a:xfrm>
            <a:off x="0" y="914400"/>
            <a:ext cx="4572000" cy="5943600"/>
          </a:xfrm>
          <a:prstGeom prst="rect">
            <a:avLst/>
          </a:prstGeom>
        </p:spPr>
        <p:txBody>
          <a:bodyPr>
            <a:normAutofit/>
          </a:bodyPr>
          <a:lstStyle/>
          <a:p>
            <a:pPr>
              <a:buChar char="•"/>
            </a:pPr>
            <a:r>
              <a:t>Radiation source for CT is </a:t>
            </a:r>
            <a:r>
              <a:rPr>
                <a:solidFill>
                  <a:srgbClr val="FFFF00"/>
                </a:solidFill>
              </a:rPr>
              <a:t>monochromatic</a:t>
            </a:r>
            <a:r>
              <a:t> x-ray beam .</a:t>
            </a:r>
          </a:p>
          <a:p>
            <a:pPr>
              <a:buChar char="•"/>
            </a:pPr>
            <a:r>
              <a:t>Provide energy at 120kv and 30 mA.</a:t>
            </a:r>
          </a:p>
          <a:p>
            <a:pPr>
              <a:buChar char="•"/>
            </a:pPr>
            <a:r>
              <a:t>Rotating anode type</a:t>
            </a:r>
          </a:p>
          <a:p>
            <a:pPr>
              <a:buChar char="•"/>
              <a:defRPr>
                <a:solidFill>
                  <a:srgbClr val="FFFF00"/>
                </a:solidFill>
              </a:defRPr>
            </a:pPr>
            <a:r>
              <a:t>More heat loading </a:t>
            </a:r>
            <a:r>
              <a:rPr>
                <a:solidFill>
                  <a:srgbClr val="FFFFFF"/>
                </a:solidFill>
              </a:rPr>
              <a:t>and heat dissipation capabilities</a:t>
            </a:r>
          </a:p>
          <a:p>
            <a:pPr>
              <a:buChar char="•"/>
              <a:defRPr>
                <a:solidFill>
                  <a:srgbClr val="FFFF00"/>
                </a:solidFill>
              </a:defRPr>
            </a:pPr>
            <a:r>
              <a:t>Small focal spot size (0.6mm) to improve spatial resolution</a:t>
            </a:r>
          </a:p>
        </p:txBody>
      </p:sp>
      <p:pic>
        <p:nvPicPr>
          <p:cNvPr id="271" name="tube_insert2_labels.jpeg" descr="tube_insert2_labels"/>
          <p:cNvPicPr>
            <a:picLocks noChangeAspect="1"/>
          </p:cNvPicPr>
          <p:nvPr/>
        </p:nvPicPr>
        <p:blipFill>
          <a:blip r:embed="rId3">
            <a:extLst/>
          </a:blip>
          <a:srcRect l="1492" t="3773" r="1492" b="1887"/>
          <a:stretch>
            <a:fillRect/>
          </a:stretch>
        </p:blipFill>
        <p:spPr>
          <a:xfrm>
            <a:off x="4648200" y="1676399"/>
            <a:ext cx="4114801" cy="3636964"/>
          </a:xfrm>
          <a:prstGeom prst="rect">
            <a:avLst/>
          </a:prstGeom>
          <a:ln w="12700">
            <a:solidFill>
              <a:srgbClr val="000000"/>
            </a:solidFill>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body" sz="half" idx="4294967295"/>
          </p:nvPr>
        </p:nvSpPr>
        <p:spPr>
          <a:xfrm>
            <a:off x="0" y="762000"/>
            <a:ext cx="6096000" cy="2895600"/>
          </a:xfrm>
          <a:prstGeom prst="rect">
            <a:avLst/>
          </a:prstGeom>
        </p:spPr>
        <p:txBody>
          <a:bodyPr>
            <a:normAutofit/>
          </a:bodyPr>
          <a:lstStyle/>
          <a:p>
            <a:pPr>
              <a:spcBef>
                <a:spcPts val="500"/>
              </a:spcBef>
              <a:buChar char="•"/>
              <a:defRPr sz="2400"/>
            </a:pPr>
            <a:r>
              <a:t>May be used to filter out low energy photons to make the beam uniform (Minimize beam hardening)</a:t>
            </a:r>
          </a:p>
          <a:p>
            <a:pPr>
              <a:spcBef>
                <a:spcPts val="500"/>
              </a:spcBef>
              <a:buChar char="•"/>
              <a:defRPr sz="2400" i="1"/>
            </a:pPr>
            <a:r>
              <a:t>BOW TIE</a:t>
            </a:r>
            <a:r>
              <a:rPr i="0"/>
              <a:t> Filters: To less of central beam that is uniform and more of peripheral beam which is heterogeneous </a:t>
            </a:r>
          </a:p>
        </p:txBody>
      </p:sp>
      <p:pic>
        <p:nvPicPr>
          <p:cNvPr id="274" name="image.png"/>
          <p:cNvPicPr>
            <a:picLocks noChangeAspect="1"/>
          </p:cNvPicPr>
          <p:nvPr/>
        </p:nvPicPr>
        <p:blipFill>
          <a:blip r:embed="rId3">
            <a:extLst/>
          </a:blip>
          <a:stretch>
            <a:fillRect/>
          </a:stretch>
        </p:blipFill>
        <p:spPr>
          <a:xfrm>
            <a:off x="-188913" y="-23813"/>
            <a:ext cx="8497888" cy="1266826"/>
          </a:xfrm>
          <a:prstGeom prst="rect">
            <a:avLst/>
          </a:prstGeom>
          <a:ln w="12700">
            <a:miter lim="400000"/>
          </a:ln>
        </p:spPr>
      </p:pic>
      <p:pic>
        <p:nvPicPr>
          <p:cNvPr id="276" name="Bow-Tie.jpeg" descr="http://www.mcssl.com/content/175644/Bow-Tie.jpg"/>
          <p:cNvPicPr>
            <a:picLocks noChangeAspect="1"/>
          </p:cNvPicPr>
          <p:nvPr/>
        </p:nvPicPr>
        <p:blipFill>
          <a:blip r:embed="rId4">
            <a:extLst/>
          </a:blip>
          <a:stretch>
            <a:fillRect/>
          </a:stretch>
        </p:blipFill>
        <p:spPr>
          <a:xfrm>
            <a:off x="3968750" y="3856037"/>
            <a:ext cx="1974850" cy="1325563"/>
          </a:xfrm>
          <a:prstGeom prst="rect">
            <a:avLst/>
          </a:prstGeom>
          <a:ln w="12700">
            <a:miter lim="400000"/>
          </a:ln>
        </p:spPr>
      </p:pic>
      <p:sp>
        <p:nvSpPr>
          <p:cNvPr id="277" name="Shape 277"/>
          <p:cNvSpPr/>
          <p:nvPr/>
        </p:nvSpPr>
        <p:spPr>
          <a:xfrm>
            <a:off x="609600" y="3962400"/>
            <a:ext cx="4876800" cy="21278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a:defRPr>
                <a:latin typeface="+mn-lt"/>
                <a:ea typeface="+mn-ea"/>
                <a:cs typeface="+mn-cs"/>
                <a:sym typeface="Arial"/>
              </a:defRPr>
            </a:pPr>
            <a:r>
              <a:t>Made of ??? Al</a:t>
            </a:r>
          </a:p>
          <a:p>
            <a:pPr algn="l">
              <a:defRPr>
                <a:latin typeface="+mn-lt"/>
                <a:ea typeface="+mn-ea"/>
                <a:cs typeface="+mn-cs"/>
                <a:sym typeface="Arial"/>
              </a:defRPr>
            </a:pPr>
            <a:r>
              <a:t>Functions:</a:t>
            </a:r>
          </a:p>
          <a:p>
            <a:pPr algn="l">
              <a:defRPr>
                <a:solidFill>
                  <a:srgbClr val="FFFF00"/>
                </a:solidFill>
                <a:latin typeface="+mn-lt"/>
                <a:ea typeface="+mn-ea"/>
                <a:cs typeface="+mn-cs"/>
                <a:sym typeface="Arial"/>
              </a:defRPr>
            </a:pPr>
            <a:r>
              <a:t>To absorb low energy x rays </a:t>
            </a:r>
          </a:p>
          <a:p>
            <a:pPr algn="l">
              <a:defRPr>
                <a:solidFill>
                  <a:srgbClr val="FFFF00"/>
                </a:solidFill>
                <a:latin typeface="+mn-lt"/>
                <a:ea typeface="+mn-ea"/>
                <a:cs typeface="+mn-cs"/>
                <a:sym typeface="Arial"/>
              </a:defRPr>
            </a:pPr>
            <a:r>
              <a:t>To reduce patient dose</a:t>
            </a:r>
          </a:p>
          <a:p>
            <a:pPr algn="l">
              <a:defRPr>
                <a:solidFill>
                  <a:srgbClr val="FFFF00"/>
                </a:solidFill>
                <a:latin typeface="+mn-lt"/>
                <a:ea typeface="+mn-ea"/>
                <a:cs typeface="+mn-cs"/>
                <a:sym typeface="Arial"/>
              </a:defRPr>
            </a:pPr>
            <a:r>
              <a:t>To provide a more uniform beam almost monochromatic.</a:t>
            </a:r>
          </a:p>
        </p:txBody>
      </p:sp>
      <p:sp>
        <p:nvSpPr>
          <p:cNvPr id="278" name="Shape 278"/>
          <p:cNvSpPr/>
          <p:nvPr/>
        </p:nvSpPr>
        <p:spPr>
          <a:xfrm>
            <a:off x="1828799" y="5703887"/>
            <a:ext cx="4572002" cy="33855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1600">
                <a:latin typeface="+mn-lt"/>
                <a:ea typeface="+mn-ea"/>
                <a:cs typeface="+mn-cs"/>
                <a:sym typeface="Arial"/>
              </a:defRPr>
            </a:pPr>
            <a:endParaRP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png"/>
          <p:cNvPicPr>
            <a:picLocks noChangeAspect="1"/>
          </p:cNvPicPr>
          <p:nvPr/>
        </p:nvPicPr>
        <p:blipFill>
          <a:blip r:embed="rId2">
            <a:extLst/>
          </a:blip>
          <a:stretch>
            <a:fillRect/>
          </a:stretch>
        </p:blipFill>
        <p:spPr>
          <a:xfrm>
            <a:off x="688975" y="-115888"/>
            <a:ext cx="7772400" cy="1158876"/>
          </a:xfrm>
          <a:prstGeom prst="rect">
            <a:avLst/>
          </a:prstGeom>
          <a:ln w="12700">
            <a:miter lim="400000"/>
          </a:ln>
        </p:spPr>
      </p:pic>
      <p:sp>
        <p:nvSpPr>
          <p:cNvPr id="281" name="Shape 281"/>
          <p:cNvSpPr>
            <a:spLocks noGrp="1"/>
          </p:cNvSpPr>
          <p:nvPr>
            <p:ph type="body" idx="4294967295"/>
          </p:nvPr>
        </p:nvSpPr>
        <p:spPr>
          <a:xfrm>
            <a:off x="0" y="701675"/>
            <a:ext cx="5638800" cy="5867400"/>
          </a:xfrm>
          <a:prstGeom prst="rect">
            <a:avLst/>
          </a:prstGeom>
        </p:spPr>
        <p:txBody>
          <a:bodyPr>
            <a:normAutofit/>
          </a:bodyPr>
          <a:lstStyle/>
          <a:p>
            <a:pPr marL="504491" indent="-504491" defTabSz="905255">
              <a:lnSpc>
                <a:spcPct val="90000"/>
              </a:lnSpc>
              <a:spcBef>
                <a:spcPts val="500"/>
              </a:spcBef>
              <a:buChar char="•"/>
              <a:defRPr sz="2376" b="1" i="1" u="sng">
                <a:solidFill>
                  <a:srgbClr val="FFFF00"/>
                </a:solidFill>
                <a:effectLst>
                  <a:outerShdw blurRad="12573" dist="25146" dir="2700000" rotWithShape="0">
                    <a:srgbClr val="000000"/>
                  </a:outerShdw>
                </a:effectLst>
              </a:defRPr>
            </a:pPr>
            <a:r>
              <a:rPr dirty="0"/>
              <a:t>Types</a:t>
            </a:r>
            <a:r>
              <a:rPr b="0" i="0" u="none" dirty="0">
                <a:solidFill>
                  <a:srgbClr val="FFFFFF"/>
                </a:solidFill>
              </a:rPr>
              <a:t>: </a:t>
            </a:r>
            <a:r>
              <a:rPr b="0" i="0" u="none" dirty="0" err="1">
                <a:solidFill>
                  <a:srgbClr val="FFFFFF"/>
                </a:solidFill>
              </a:rPr>
              <a:t>prepatient</a:t>
            </a:r>
            <a:r>
              <a:rPr b="0" i="0" u="none" dirty="0">
                <a:solidFill>
                  <a:srgbClr val="FFFFFF"/>
                </a:solidFill>
              </a:rPr>
              <a:t>, </a:t>
            </a:r>
            <a:r>
              <a:rPr b="0" i="0" u="none" dirty="0" err="1">
                <a:solidFill>
                  <a:srgbClr val="FFFFFF"/>
                </a:solidFill>
              </a:rPr>
              <a:t>postpatient</a:t>
            </a:r>
            <a:r>
              <a:rPr b="0" i="0" u="none" dirty="0">
                <a:solidFill>
                  <a:srgbClr val="FFFFFF"/>
                </a:solidFill>
              </a:rPr>
              <a:t>.</a:t>
            </a:r>
          </a:p>
          <a:p>
            <a:pPr marL="504491" indent="-504491" defTabSz="905255">
              <a:spcBef>
                <a:spcPts val="500"/>
              </a:spcBef>
              <a:buChar char="•"/>
              <a:defRPr sz="2376"/>
            </a:pPr>
            <a:r>
              <a:rPr dirty="0" smtClean="0"/>
              <a:t>Mounted </a:t>
            </a:r>
            <a:r>
              <a:rPr dirty="0"/>
              <a:t>on the </a:t>
            </a:r>
            <a:r>
              <a:rPr dirty="0" err="1"/>
              <a:t>Xray</a:t>
            </a:r>
            <a:r>
              <a:rPr dirty="0"/>
              <a:t> tube.</a:t>
            </a:r>
          </a:p>
          <a:p>
            <a:pPr marL="504491" indent="-504491" defTabSz="905255">
              <a:spcBef>
                <a:spcPts val="500"/>
              </a:spcBef>
              <a:buChar char="•"/>
              <a:defRPr sz="2376"/>
            </a:pPr>
            <a:r>
              <a:rPr dirty="0"/>
              <a:t>Width : 50 cm at the axis of rotation – sufficient to cover the full cross-section of patient.</a:t>
            </a:r>
          </a:p>
          <a:p>
            <a:pPr marL="504491" indent="-504491" defTabSz="905255">
              <a:lnSpc>
                <a:spcPct val="90000"/>
              </a:lnSpc>
              <a:spcBef>
                <a:spcPts val="500"/>
              </a:spcBef>
              <a:buSzTx/>
              <a:buNone/>
              <a:defRPr sz="2376" b="1" i="1" u="sng">
                <a:solidFill>
                  <a:srgbClr val="FFFF00"/>
                </a:solidFill>
                <a:effectLst>
                  <a:outerShdw blurRad="12573" dist="25146" dir="2700000" rotWithShape="0">
                    <a:srgbClr val="000000"/>
                  </a:outerShdw>
                </a:effectLst>
              </a:defRPr>
            </a:pPr>
            <a:r>
              <a:rPr dirty="0"/>
              <a:t>Uses of </a:t>
            </a:r>
            <a:r>
              <a:rPr dirty="0" err="1"/>
              <a:t>prepatient</a:t>
            </a:r>
            <a:r>
              <a:rPr dirty="0"/>
              <a:t> collimator</a:t>
            </a:r>
            <a:r>
              <a:rPr b="0" i="0" u="none" dirty="0">
                <a:solidFill>
                  <a:srgbClr val="FFFFFF"/>
                </a:solidFill>
              </a:rPr>
              <a:t>: </a:t>
            </a:r>
          </a:p>
          <a:p>
            <a:pPr marL="504491" indent="-504491" defTabSz="905255">
              <a:lnSpc>
                <a:spcPct val="90000"/>
              </a:lnSpc>
              <a:spcBef>
                <a:spcPts val="500"/>
              </a:spcBef>
              <a:buSzTx/>
              <a:buNone/>
              <a:defRPr sz="2376"/>
            </a:pPr>
            <a:r>
              <a:rPr dirty="0"/>
              <a:t>To decrease scatter radiation</a:t>
            </a:r>
          </a:p>
          <a:p>
            <a:pPr marL="504491" indent="-504491" defTabSz="905255">
              <a:lnSpc>
                <a:spcPct val="90000"/>
              </a:lnSpc>
              <a:spcBef>
                <a:spcPts val="500"/>
              </a:spcBef>
              <a:buSzTx/>
              <a:buNone/>
              <a:defRPr sz="2376"/>
            </a:pPr>
            <a:r>
              <a:rPr dirty="0"/>
              <a:t>To reduce patient dose </a:t>
            </a:r>
          </a:p>
          <a:p>
            <a:pPr marL="504491" indent="-504491" defTabSz="905255">
              <a:lnSpc>
                <a:spcPct val="90000"/>
              </a:lnSpc>
              <a:spcBef>
                <a:spcPts val="500"/>
              </a:spcBef>
              <a:buSzTx/>
              <a:buNone/>
              <a:defRPr sz="2376"/>
            </a:pPr>
            <a:r>
              <a:rPr dirty="0"/>
              <a:t>To improve image quality</a:t>
            </a:r>
          </a:p>
          <a:p>
            <a:pPr marL="504491" indent="-504491" defTabSz="905255">
              <a:lnSpc>
                <a:spcPct val="90000"/>
              </a:lnSpc>
              <a:spcBef>
                <a:spcPts val="500"/>
              </a:spcBef>
              <a:buSzTx/>
              <a:buNone/>
              <a:defRPr sz="2376" b="1" i="1" u="sng">
                <a:solidFill>
                  <a:srgbClr val="FFFF00"/>
                </a:solidFill>
                <a:effectLst>
                  <a:outerShdw blurRad="12573" dist="25146" dir="2700000" rotWithShape="0">
                    <a:srgbClr val="000000"/>
                  </a:outerShdw>
                </a:effectLst>
              </a:defRPr>
            </a:pPr>
            <a:r>
              <a:rPr dirty="0"/>
              <a:t>Uses </a:t>
            </a:r>
            <a:r>
              <a:rPr dirty="0" err="1"/>
              <a:t>Postpatient</a:t>
            </a:r>
            <a:r>
              <a:rPr dirty="0"/>
              <a:t>  </a:t>
            </a:r>
            <a:r>
              <a:rPr dirty="0" err="1"/>
              <a:t>predetector</a:t>
            </a:r>
            <a:r>
              <a:rPr dirty="0"/>
              <a:t> Collimator</a:t>
            </a:r>
            <a:r>
              <a:rPr b="0" i="0" u="none" dirty="0">
                <a:solidFill>
                  <a:srgbClr val="FFFFFF"/>
                </a:solidFill>
              </a:rPr>
              <a:t>: Its width determines the slice thickness.</a:t>
            </a:r>
          </a:p>
          <a:p>
            <a:pPr marL="504491" indent="-504491" defTabSz="905255">
              <a:lnSpc>
                <a:spcPct val="90000"/>
              </a:lnSpc>
              <a:buChar char="•"/>
              <a:defRPr sz="1584">
                <a:solidFill>
                  <a:srgbClr val="FFFF00"/>
                </a:solidFill>
              </a:defRPr>
            </a:pPr>
            <a:endParaRPr b="0" i="0" u="none" dirty="0">
              <a:solidFill>
                <a:srgbClr val="FFFFFF"/>
              </a:solidFill>
            </a:endParaRPr>
          </a:p>
          <a:p>
            <a:pPr marL="504491" indent="-504491" defTabSz="905255">
              <a:lnSpc>
                <a:spcPct val="90000"/>
              </a:lnSpc>
              <a:spcBef>
                <a:spcPts val="500"/>
              </a:spcBef>
              <a:buChar char="•"/>
              <a:defRPr sz="2376" b="1" i="1" u="sng">
                <a:effectLst>
                  <a:outerShdw blurRad="12573" dist="25146" dir="2700000" rotWithShape="0">
                    <a:srgbClr val="000000"/>
                  </a:outerShdw>
                </a:effectLst>
              </a:defRPr>
            </a:pPr>
            <a:r>
              <a:rPr dirty="0"/>
              <a:t>Both should be in perfect alignment.</a:t>
            </a:r>
          </a:p>
        </p:txBody>
      </p:sp>
      <p:pic>
        <p:nvPicPr>
          <p:cNvPr id="282" name="collimator.jpeg" descr="collimator"/>
          <p:cNvPicPr>
            <a:picLocks noChangeAspect="1"/>
          </p:cNvPicPr>
          <p:nvPr/>
        </p:nvPicPr>
        <p:blipFill>
          <a:blip r:embed="rId3">
            <a:extLst/>
          </a:blip>
          <a:srcRect l="15693" t="4185"/>
          <a:stretch>
            <a:fillRect/>
          </a:stretch>
        </p:blipFill>
        <p:spPr>
          <a:xfrm>
            <a:off x="5486400" y="1243012"/>
            <a:ext cx="3505200" cy="5233988"/>
          </a:xfrm>
          <a:prstGeom prst="rect">
            <a:avLst/>
          </a:prstGeom>
          <a:ln w="12700">
            <a:miter lim="400000"/>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288" name="Shape 288"/>
          <p:cNvSpPr>
            <a:spLocks noGrp="1"/>
          </p:cNvSpPr>
          <p:nvPr>
            <p:ph type="body" idx="4294967295"/>
          </p:nvPr>
        </p:nvSpPr>
        <p:spPr>
          <a:xfrm>
            <a:off x="0" y="1143000"/>
            <a:ext cx="8686800" cy="5165725"/>
          </a:xfrm>
          <a:prstGeom prst="rect">
            <a:avLst/>
          </a:prstGeom>
        </p:spPr>
        <p:txBody>
          <a:bodyPr>
            <a:normAutofit/>
          </a:bodyPr>
          <a:lstStyle/>
          <a:p>
            <a:pPr>
              <a:buChar char="•"/>
            </a:pPr>
            <a:endParaRPr/>
          </a:p>
          <a:p>
            <a:pPr>
              <a:buChar char="•"/>
            </a:pPr>
            <a:r>
              <a:t>IDEAL DETECTOR </a:t>
            </a:r>
          </a:p>
          <a:p>
            <a:pPr marL="868362" lvl="1" indent="-282575">
              <a:spcBef>
                <a:spcPts val="0"/>
              </a:spcBef>
              <a:buClr>
                <a:srgbClr val="FFFFFF"/>
              </a:buClr>
            </a:pPr>
            <a:r>
              <a:t>Small in size -  For better spatial resolution</a:t>
            </a:r>
          </a:p>
          <a:p>
            <a:pPr marL="868362" lvl="1" indent="-282575">
              <a:spcBef>
                <a:spcPts val="0"/>
              </a:spcBef>
              <a:buClr>
                <a:srgbClr val="FFFFFF"/>
              </a:buClr>
            </a:pPr>
            <a:r>
              <a:t>Have high detection  efficiency.</a:t>
            </a:r>
          </a:p>
          <a:p>
            <a:pPr marL="868362" lvl="1" indent="-282575">
              <a:spcBef>
                <a:spcPts val="0"/>
              </a:spcBef>
              <a:buClr>
                <a:srgbClr val="FFFFFF"/>
              </a:buClr>
              <a:defRPr>
                <a:solidFill>
                  <a:srgbClr val="FF66CC"/>
                </a:solidFill>
                <a:effectLst>
                  <a:outerShdw blurRad="12700" dist="25400" dir="2700000" rotWithShape="0">
                    <a:srgbClr val="000000"/>
                  </a:outerShdw>
                </a:effectLst>
              </a:defRPr>
            </a:pPr>
            <a:r>
              <a:t>Have a fast response </a:t>
            </a:r>
          </a:p>
          <a:p>
            <a:pPr marL="868362" lvl="1" indent="-282575">
              <a:spcBef>
                <a:spcPts val="0"/>
              </a:spcBef>
              <a:buClr>
                <a:srgbClr val="FFFFFF"/>
              </a:buClr>
              <a:defRPr>
                <a:solidFill>
                  <a:srgbClr val="FF66CC"/>
                </a:solidFill>
                <a:effectLst>
                  <a:outerShdw blurRad="12700" dist="25400" dir="2700000" rotWithShape="0">
                    <a:srgbClr val="000000"/>
                  </a:outerShdw>
                </a:effectLst>
              </a:defRPr>
            </a:pPr>
            <a:r>
              <a:t>Negligible afterglow.</a:t>
            </a:r>
          </a:p>
          <a:p>
            <a:pPr marL="868362" lvl="1" indent="-282575">
              <a:spcBef>
                <a:spcPts val="0"/>
              </a:spcBef>
              <a:buClr>
                <a:srgbClr val="FFFFFF"/>
              </a:buClr>
              <a:defRPr>
                <a:solidFill>
                  <a:srgbClr val="00B0F0"/>
                </a:solidFill>
              </a:defRPr>
            </a:pPr>
            <a:r>
              <a:t>Have a wide dynamic range – must respond to a wide range of X-ray beam intensity.</a:t>
            </a:r>
          </a:p>
          <a:p>
            <a:pPr marL="868362" lvl="1" indent="-282575">
              <a:spcBef>
                <a:spcPts val="0"/>
              </a:spcBef>
              <a:buClr>
                <a:srgbClr val="FFFFFF"/>
              </a:buClr>
            </a:pPr>
            <a:r>
              <a:t>Have a stable noise free response.</a:t>
            </a:r>
          </a:p>
          <a:p>
            <a:pPr marL="868362" lvl="1" indent="-282575">
              <a:spcBef>
                <a:spcPts val="0"/>
              </a:spcBef>
              <a:buClr>
                <a:srgbClr val="FFFFFF"/>
              </a:buClr>
              <a:defRPr b="1">
                <a:solidFill>
                  <a:srgbClr val="000000"/>
                </a:solidFill>
                <a:effectLst>
                  <a:outerShdw blurRad="12700" dist="25400" dir="2700000" rotWithShape="0">
                    <a:srgbClr val="FFFFFF"/>
                  </a:outerShdw>
                </a:effectLst>
              </a:defRPr>
            </a:pPr>
            <a:r>
              <a:t>Good detector quantum efficiency.</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png"/>
          <p:cNvPicPr>
            <a:picLocks noChangeAspect="1"/>
          </p:cNvPicPr>
          <p:nvPr/>
        </p:nvPicPr>
        <p:blipFill>
          <a:blip r:embed="rId2">
            <a:extLst/>
          </a:blip>
          <a:stretch>
            <a:fillRect/>
          </a:stretch>
        </p:blipFill>
        <p:spPr>
          <a:xfrm>
            <a:off x="762000" y="212725"/>
            <a:ext cx="7772400" cy="1274763"/>
          </a:xfrm>
          <a:prstGeom prst="rect">
            <a:avLst/>
          </a:prstGeom>
          <a:ln w="12700">
            <a:miter lim="400000"/>
          </a:ln>
        </p:spPr>
      </p:pic>
      <p:sp>
        <p:nvSpPr>
          <p:cNvPr id="291" name="Shape 291"/>
          <p:cNvSpPr>
            <a:spLocks noGrp="1"/>
          </p:cNvSpPr>
          <p:nvPr>
            <p:ph type="body" idx="4294967295"/>
          </p:nvPr>
        </p:nvSpPr>
        <p:spPr>
          <a:xfrm>
            <a:off x="0" y="1143000"/>
            <a:ext cx="9144000" cy="5486400"/>
          </a:xfrm>
          <a:prstGeom prst="rect">
            <a:avLst/>
          </a:prstGeom>
        </p:spPr>
        <p:txBody>
          <a:bodyPr>
            <a:normAutofit/>
          </a:bodyPr>
          <a:lstStyle/>
          <a:p>
            <a:pPr marL="533400" indent="-533400">
              <a:buChar char="•"/>
            </a:pPr>
            <a:r>
              <a:t>The detectors gather information by measuring the x-ray transmission through the patient.</a:t>
            </a:r>
          </a:p>
          <a:p>
            <a:pPr marL="533400" indent="-533400">
              <a:buChar char="•"/>
            </a:pPr>
            <a:endParaRPr/>
          </a:p>
          <a:p>
            <a:pPr marL="533400" indent="-533400">
              <a:buChar char="•"/>
            </a:pPr>
            <a:r>
              <a:t>Two types:</a:t>
            </a:r>
          </a:p>
          <a:p>
            <a:pPr marL="533400" indent="-533400">
              <a:buSzTx/>
              <a:buNone/>
              <a:defRPr b="1">
                <a:solidFill>
                  <a:srgbClr val="FF9900"/>
                </a:solidFill>
                <a:effectLst>
                  <a:outerShdw blurRad="12700" dist="25400" dir="2700000" rotWithShape="0">
                    <a:srgbClr val="000000"/>
                  </a:outerShdw>
                </a:effectLst>
              </a:defRPr>
            </a:pPr>
            <a:r>
              <a:t>Scintillation crystal detector</a:t>
            </a:r>
          </a:p>
          <a:p>
            <a:pPr marL="533400" indent="-533400">
              <a:buSzTx/>
              <a:buNone/>
            </a:pPr>
            <a:r>
              <a:t>     Can be used in third and fourth generation scanners</a:t>
            </a:r>
          </a:p>
          <a:p>
            <a:pPr marL="533400" indent="-533400">
              <a:buSzTx/>
              <a:buNone/>
              <a:defRPr b="1">
                <a:solidFill>
                  <a:srgbClr val="FF9900"/>
                </a:solidFill>
                <a:effectLst>
                  <a:outerShdw blurRad="12700" dist="25400" dir="2700000" rotWithShape="0">
                    <a:srgbClr val="000000"/>
                  </a:outerShdw>
                </a:effectLst>
              </a:defRPr>
            </a:pPr>
            <a:r>
              <a:t>Xenon gas ionization chamber</a:t>
            </a:r>
          </a:p>
          <a:p>
            <a:pPr marL="533400" indent="-533400">
              <a:buSzTx/>
              <a:buNone/>
            </a:pPr>
            <a:r>
              <a:t>       Can be used till third generation scanners only</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png"/>
          <p:cNvPicPr>
            <a:picLocks noChangeAspect="1"/>
          </p:cNvPicPr>
          <p:nvPr/>
        </p:nvPicPr>
        <p:blipFill>
          <a:blip r:embed="rId2">
            <a:extLst/>
          </a:blip>
          <a:stretch>
            <a:fillRect/>
          </a:stretch>
        </p:blipFill>
        <p:spPr>
          <a:xfrm>
            <a:off x="-171450" y="-231775"/>
            <a:ext cx="9334500" cy="1255713"/>
          </a:xfrm>
          <a:prstGeom prst="rect">
            <a:avLst/>
          </a:prstGeom>
          <a:ln w="12700">
            <a:miter lim="400000"/>
          </a:ln>
        </p:spPr>
      </p:pic>
      <p:sp>
        <p:nvSpPr>
          <p:cNvPr id="294" name="Shape 294"/>
          <p:cNvSpPr>
            <a:spLocks noGrp="1"/>
          </p:cNvSpPr>
          <p:nvPr>
            <p:ph type="body" idx="4294967295"/>
          </p:nvPr>
        </p:nvSpPr>
        <p:spPr>
          <a:xfrm>
            <a:off x="0" y="533400"/>
            <a:ext cx="9144000" cy="6096000"/>
          </a:xfrm>
          <a:prstGeom prst="rect">
            <a:avLst/>
          </a:prstGeom>
        </p:spPr>
        <p:txBody>
          <a:bodyPr>
            <a:normAutofit/>
          </a:bodyPr>
          <a:lstStyle/>
          <a:p>
            <a:pPr>
              <a:spcBef>
                <a:spcPts val="700"/>
              </a:spcBef>
              <a:buChar char="•"/>
              <a:defRPr sz="3000">
                <a:solidFill>
                  <a:srgbClr val="FFFF00"/>
                </a:solidFill>
              </a:defRPr>
            </a:pPr>
            <a:r>
              <a:t>Solid</a:t>
            </a:r>
            <a:r>
              <a:rPr>
                <a:solidFill>
                  <a:srgbClr val="FFFFFF"/>
                </a:solidFill>
              </a:rPr>
              <a:t> state detectors. (Overall  efficiency: 80%)</a:t>
            </a:r>
          </a:p>
          <a:p>
            <a:pPr>
              <a:spcBef>
                <a:spcPts val="700"/>
              </a:spcBef>
              <a:buChar char="•"/>
              <a:defRPr sz="3000"/>
            </a:pPr>
            <a:r>
              <a:t>Crystals that </a:t>
            </a:r>
            <a:r>
              <a:rPr>
                <a:solidFill>
                  <a:srgbClr val="FFFF00"/>
                </a:solidFill>
              </a:rPr>
              <a:t>produce light (scintillate) when ionizing radiations pass through them.</a:t>
            </a:r>
          </a:p>
          <a:p>
            <a:pPr>
              <a:spcBef>
                <a:spcPts val="700"/>
              </a:spcBef>
              <a:buChar char="•"/>
              <a:defRPr sz="3000"/>
            </a:pPr>
            <a:r>
              <a:t>Energy of x-ray photon is converted to light</a:t>
            </a:r>
          </a:p>
          <a:p>
            <a:pPr marL="411162" indent="-274637">
              <a:spcBef>
                <a:spcPts val="700"/>
              </a:spcBef>
              <a:buSzTx/>
              <a:buNone/>
              <a:defRPr sz="3000"/>
            </a:pPr>
            <a:r>
              <a:t>    photons: some are promptly emitted and some are delayed producing what is called as </a:t>
            </a:r>
            <a:r>
              <a:rPr i="1" u="sng">
                <a:solidFill>
                  <a:srgbClr val="FFFF00"/>
                </a:solidFill>
                <a:effectLst>
                  <a:outerShdw blurRad="12700" dist="25400" dir="2700000" rotWithShape="0">
                    <a:srgbClr val="000000"/>
                  </a:outerShdw>
                </a:effectLst>
              </a:rPr>
              <a:t>afterglow.</a:t>
            </a:r>
          </a:p>
          <a:p>
            <a:pPr marL="411162" indent="-274637">
              <a:buSzTx/>
              <a:buNone/>
              <a:defRPr sz="1400" i="1" u="sng">
                <a:solidFill>
                  <a:srgbClr val="FFFF00"/>
                </a:solidFill>
                <a:effectLst>
                  <a:outerShdw blurRad="12700" dist="25400" dir="2700000" rotWithShape="0">
                    <a:srgbClr val="000000"/>
                  </a:outerShdw>
                </a:effectLst>
              </a:defRPr>
            </a:pPr>
            <a:endParaRPr i="1" u="sng">
              <a:solidFill>
                <a:srgbClr val="FFFF00"/>
              </a:solidFill>
              <a:effectLst>
                <a:outerShdw blurRad="12700" dist="25400" dir="2700000" rotWithShape="0">
                  <a:srgbClr val="000000"/>
                </a:outerShdw>
              </a:effectLst>
            </a:endParaRPr>
          </a:p>
          <a:p>
            <a:pPr>
              <a:spcBef>
                <a:spcPts val="700"/>
              </a:spcBef>
              <a:buChar char="•"/>
              <a:defRPr sz="3000">
                <a:solidFill>
                  <a:srgbClr val="FFFF00"/>
                </a:solidFill>
              </a:defRPr>
            </a:pPr>
            <a:r>
              <a:t>Made up of two parts: scintillation crystal and light detector</a:t>
            </a:r>
            <a:r>
              <a:rPr>
                <a:solidFill>
                  <a:srgbClr val="FFFFFF"/>
                </a:solidFill>
              </a:rPr>
              <a:t>.</a:t>
            </a:r>
          </a:p>
          <a:p>
            <a:pPr>
              <a:spcBef>
                <a:spcPts val="700"/>
              </a:spcBef>
              <a:buChar char="•"/>
              <a:defRPr sz="3000"/>
            </a:pPr>
            <a:r>
              <a:t>Electrical signal output of detectors is proportional to the incident photon.</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png"/>
          <p:cNvPicPr>
            <a:picLocks noChangeAspect="1"/>
          </p:cNvPicPr>
          <p:nvPr/>
        </p:nvPicPr>
        <p:blipFill>
          <a:blip r:embed="rId2">
            <a:extLst/>
          </a:blip>
          <a:stretch>
            <a:fillRect/>
          </a:stretch>
        </p:blipFill>
        <p:spPr>
          <a:xfrm>
            <a:off x="231775" y="274637"/>
            <a:ext cx="8455025" cy="1249363"/>
          </a:xfrm>
          <a:prstGeom prst="rect">
            <a:avLst/>
          </a:prstGeom>
          <a:ln w="12700">
            <a:miter lim="400000"/>
          </a:ln>
        </p:spPr>
      </p:pic>
      <p:sp>
        <p:nvSpPr>
          <p:cNvPr id="300" name="Shape 300"/>
          <p:cNvSpPr>
            <a:spLocks noGrp="1"/>
          </p:cNvSpPr>
          <p:nvPr>
            <p:ph type="body" idx="4294967295"/>
          </p:nvPr>
        </p:nvSpPr>
        <p:spPr>
          <a:xfrm>
            <a:off x="0" y="1066800"/>
            <a:ext cx="9144000" cy="3124200"/>
          </a:xfrm>
          <a:prstGeom prst="rect">
            <a:avLst/>
          </a:prstGeom>
        </p:spPr>
        <p:txBody>
          <a:bodyPr>
            <a:normAutofit/>
          </a:bodyPr>
          <a:lstStyle/>
          <a:p>
            <a:pPr>
              <a:spcBef>
                <a:spcPts val="500"/>
              </a:spcBef>
              <a:buChar char="•"/>
              <a:defRPr sz="2400"/>
            </a:pPr>
            <a:r>
              <a:t>Crystals used: </a:t>
            </a:r>
            <a:r>
              <a:rPr sz="2000">
                <a:solidFill>
                  <a:srgbClr val="FFFF00"/>
                </a:solidFill>
              </a:rPr>
              <a:t>Cesium iodode (CsI)</a:t>
            </a:r>
          </a:p>
          <a:p>
            <a:pPr marL="411162" indent="-274637">
              <a:spcBef>
                <a:spcPts val="400"/>
              </a:spcBef>
              <a:buSzTx/>
              <a:buNone/>
              <a:defRPr sz="2000">
                <a:solidFill>
                  <a:srgbClr val="FFFF00"/>
                </a:solidFill>
              </a:defRPr>
            </a:pPr>
            <a:r>
              <a:t>		           Bismuth germinate (BGO)</a:t>
            </a:r>
          </a:p>
          <a:p>
            <a:pPr marL="411162" indent="-274637">
              <a:spcBef>
                <a:spcPts val="400"/>
              </a:spcBef>
              <a:buSzTx/>
              <a:buNone/>
              <a:defRPr sz="2000">
                <a:solidFill>
                  <a:srgbClr val="FFFF00"/>
                </a:solidFill>
              </a:defRPr>
            </a:pPr>
            <a:r>
              <a:t>		           Cadmium tungstate (CdWO4)</a:t>
            </a:r>
          </a:p>
          <a:p>
            <a:pPr marL="411162" indent="-274637">
              <a:buSzTx/>
              <a:buNone/>
              <a:defRPr sz="2400"/>
            </a:pPr>
            <a:endParaRPr/>
          </a:p>
          <a:p>
            <a:pPr>
              <a:spcBef>
                <a:spcPts val="500"/>
              </a:spcBef>
              <a:buChar char="•"/>
              <a:defRPr sz="2400" b="1" i="1">
                <a:solidFill>
                  <a:srgbClr val="FFFF00"/>
                </a:solidFill>
                <a:effectLst>
                  <a:outerShdw blurRad="12700" dist="25400" dir="2700000" rotWithShape="0">
                    <a:srgbClr val="000000"/>
                  </a:outerShdw>
                </a:effectLst>
              </a:defRPr>
            </a:pPr>
            <a:r>
              <a:t>    </a:t>
            </a:r>
            <a:r>
              <a:rPr u="sng"/>
              <a:t>CdWO4 is the most commonly used.</a:t>
            </a:r>
          </a:p>
          <a:p>
            <a:pPr>
              <a:spcBef>
                <a:spcPts val="500"/>
              </a:spcBef>
              <a:buChar char="•"/>
              <a:defRPr sz="2400"/>
            </a:pPr>
            <a:r>
              <a:t>All these have </a:t>
            </a:r>
            <a:r>
              <a:rPr>
                <a:solidFill>
                  <a:srgbClr val="000000"/>
                </a:solidFill>
                <a:effectLst>
                  <a:outerShdw blurRad="12700" dist="25400" dir="2700000" rotWithShape="0">
                    <a:srgbClr val="FFFFFF"/>
                  </a:outerShdw>
                </a:effectLst>
              </a:rPr>
              <a:t>short decay times – Afterglow is not a problem.</a:t>
            </a:r>
          </a:p>
          <a:p>
            <a:pPr>
              <a:spcBef>
                <a:spcPts val="500"/>
              </a:spcBef>
              <a:buChar char="•"/>
              <a:defRPr sz="2400"/>
            </a:pPr>
            <a:r>
              <a:t>Stopping power for X rays is almost 100 %.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png"/>
          <p:cNvPicPr>
            <a:picLocks noChangeAspect="1"/>
          </p:cNvPicPr>
          <p:nvPr/>
        </p:nvPicPr>
        <p:blipFill>
          <a:blip r:embed="rId2">
            <a:extLst/>
          </a:blip>
          <a:stretch>
            <a:fillRect/>
          </a:stretch>
        </p:blipFill>
        <p:spPr>
          <a:xfrm>
            <a:off x="268287" y="274637"/>
            <a:ext cx="8418513" cy="1189038"/>
          </a:xfrm>
          <a:prstGeom prst="rect">
            <a:avLst/>
          </a:prstGeom>
          <a:ln w="12700">
            <a:miter lim="400000"/>
          </a:ln>
        </p:spPr>
      </p:pic>
      <p:sp>
        <p:nvSpPr>
          <p:cNvPr id="303" name="Shape 303"/>
          <p:cNvSpPr>
            <a:spLocks noGrp="1"/>
          </p:cNvSpPr>
          <p:nvPr>
            <p:ph type="body" idx="4294967295"/>
          </p:nvPr>
        </p:nvSpPr>
        <p:spPr>
          <a:xfrm>
            <a:off x="0" y="1600200"/>
            <a:ext cx="9144000" cy="4708525"/>
          </a:xfrm>
          <a:prstGeom prst="rect">
            <a:avLst/>
          </a:prstGeom>
        </p:spPr>
        <p:txBody>
          <a:bodyPr>
            <a:normAutofit/>
          </a:bodyPr>
          <a:lstStyle/>
          <a:p>
            <a:pPr>
              <a:buChar char="•"/>
              <a:defRPr>
                <a:solidFill>
                  <a:srgbClr val="FFFF00"/>
                </a:solidFill>
              </a:defRPr>
            </a:pPr>
            <a:r>
              <a:rPr dirty="0" smtClean="0"/>
              <a:t>Silicon </a:t>
            </a:r>
            <a:r>
              <a:rPr dirty="0"/>
              <a:t>photodiodes (Solid state photodiodes).</a:t>
            </a:r>
          </a:p>
          <a:p>
            <a:pPr>
              <a:buChar char="•"/>
              <a:defRPr>
                <a:solidFill>
                  <a:srgbClr val="FFFF00"/>
                </a:solidFill>
              </a:defRPr>
            </a:pPr>
            <a:endParaRPr dirty="0"/>
          </a:p>
          <a:p>
            <a:pPr>
              <a:buChar char="•"/>
            </a:pPr>
            <a:r>
              <a:rPr dirty="0"/>
              <a:t>Converts light signal into electric current that is proportional to intensity of light signal.</a:t>
            </a:r>
          </a:p>
          <a:p>
            <a:pPr>
              <a:buChar char="•"/>
              <a:defRPr>
                <a:solidFill>
                  <a:srgbClr val="000000"/>
                </a:solidFill>
              </a:defRPr>
            </a:pPr>
            <a:r>
              <a:rPr dirty="0"/>
              <a:t>Smaller size</a:t>
            </a:r>
          </a:p>
          <a:p>
            <a:pPr>
              <a:buChar char="•"/>
              <a:defRPr>
                <a:solidFill>
                  <a:srgbClr val="000000"/>
                </a:solidFill>
              </a:defRPr>
            </a:pPr>
            <a:r>
              <a:rPr dirty="0"/>
              <a:t>Greater stability</a:t>
            </a:r>
          </a:p>
          <a:p>
            <a:pPr>
              <a:buChar char="•"/>
              <a:defRPr>
                <a:solidFill>
                  <a:srgbClr val="000000"/>
                </a:solidFill>
              </a:defRPr>
            </a:pPr>
            <a:r>
              <a:rPr dirty="0"/>
              <a:t>Lower cost.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 name="image.png"/>
          <p:cNvPicPr>
            <a:picLocks noChangeAspect="1"/>
          </p:cNvPicPr>
          <p:nvPr/>
        </p:nvPicPr>
        <p:blipFill>
          <a:blip r:embed="rId2">
            <a:extLst/>
          </a:blip>
          <a:stretch>
            <a:fillRect/>
          </a:stretch>
        </p:blipFill>
        <p:spPr>
          <a:xfrm>
            <a:off x="0" y="0"/>
            <a:ext cx="9418638" cy="6997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png"/>
          <p:cNvPicPr>
            <a:picLocks noChangeAspect="1"/>
          </p:cNvPicPr>
          <p:nvPr/>
        </p:nvPicPr>
        <p:blipFill>
          <a:blip r:embed="rId3">
            <a:extLst/>
          </a:blip>
          <a:stretch>
            <a:fillRect/>
          </a:stretch>
        </p:blipFill>
        <p:spPr>
          <a:xfrm>
            <a:off x="688975" y="609600"/>
            <a:ext cx="8150225" cy="1146175"/>
          </a:xfrm>
          <a:prstGeom prst="rect">
            <a:avLst/>
          </a:prstGeom>
          <a:ln w="12700">
            <a:miter lim="400000"/>
          </a:ln>
        </p:spPr>
      </p:pic>
      <p:pic>
        <p:nvPicPr>
          <p:cNvPr id="306" name="image.png"/>
          <p:cNvPicPr>
            <a:picLocks noChangeAspect="1"/>
          </p:cNvPicPr>
          <p:nvPr/>
        </p:nvPicPr>
        <p:blipFill>
          <a:blip r:embed="rId4">
            <a:extLst/>
          </a:blip>
          <a:stretch>
            <a:fillRect/>
          </a:stretch>
        </p:blipFill>
        <p:spPr>
          <a:xfrm>
            <a:off x="2209800" y="2209800"/>
            <a:ext cx="3657600" cy="2211388"/>
          </a:xfrm>
          <a:prstGeom prst="rect">
            <a:avLst/>
          </a:prstGeom>
          <a:ln w="12700">
            <a:miter lim="400000"/>
          </a:ln>
        </p:spPr>
      </p:pic>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p:nvPr/>
        </p:nvSpPr>
        <p:spPr>
          <a:xfrm>
            <a:off x="1447800" y="2286000"/>
            <a:ext cx="1524000" cy="1447800"/>
          </a:xfrm>
          <a:prstGeom prst="rect">
            <a:avLst/>
          </a:prstGeom>
          <a:gradFill>
            <a:gsLst>
              <a:gs pos="0">
                <a:srgbClr val="9966FF"/>
              </a:gs>
              <a:gs pos="50000">
                <a:srgbClr val="932968"/>
              </a:gs>
              <a:gs pos="100000">
                <a:srgbClr val="9966FF"/>
              </a:gs>
            </a:gsLst>
            <a:lin ang="10800000"/>
          </a:gradFill>
          <a:ln>
            <a:solidFill>
              <a:srgbClr val="FFFFFF"/>
            </a:solidFill>
          </a:ln>
        </p:spPr>
        <p:txBody>
          <a:bodyPr lIns="45719" rIns="45719" anchor="ctr"/>
          <a:lstStyle/>
          <a:p>
            <a:pPr algn="l">
              <a:defRPr sz="1800">
                <a:solidFill>
                  <a:srgbClr val="FFFFFF"/>
                </a:solidFill>
              </a:defRPr>
            </a:pPr>
            <a:endParaRPr/>
          </a:p>
        </p:txBody>
      </p:sp>
      <p:pic>
        <p:nvPicPr>
          <p:cNvPr id="311" name="image.png"/>
          <p:cNvPicPr>
            <a:picLocks noChangeAspect="1"/>
          </p:cNvPicPr>
          <p:nvPr/>
        </p:nvPicPr>
        <p:blipFill>
          <a:blip r:embed="rId2">
            <a:extLst/>
          </a:blip>
          <a:stretch>
            <a:fillRect/>
          </a:stretch>
        </p:blipFill>
        <p:spPr>
          <a:xfrm>
            <a:off x="688975" y="36512"/>
            <a:ext cx="7772400" cy="1335088"/>
          </a:xfrm>
          <a:prstGeom prst="rect">
            <a:avLst/>
          </a:prstGeom>
          <a:ln w="12700">
            <a:miter lim="400000"/>
          </a:ln>
        </p:spPr>
      </p:pic>
      <p:sp>
        <p:nvSpPr>
          <p:cNvPr id="312" name="Shape 312"/>
          <p:cNvSpPr>
            <a:spLocks noGrp="1"/>
          </p:cNvSpPr>
          <p:nvPr>
            <p:ph type="body" idx="4294967295"/>
          </p:nvPr>
        </p:nvSpPr>
        <p:spPr>
          <a:xfrm>
            <a:off x="2971800" y="838200"/>
            <a:ext cx="6172200" cy="6019800"/>
          </a:xfrm>
          <a:prstGeom prst="rect">
            <a:avLst/>
          </a:prstGeom>
        </p:spPr>
        <p:txBody>
          <a:bodyPr>
            <a:normAutofit/>
          </a:bodyPr>
          <a:lstStyle/>
          <a:p>
            <a:pPr marL="236537" indent="-236537">
              <a:lnSpc>
                <a:spcPct val="80000"/>
              </a:lnSpc>
              <a:buChar char="•"/>
            </a:pPr>
            <a:r>
              <a:t>Detector cross </a:t>
            </a:r>
            <a:r>
              <a:rPr i="1" u="sng">
                <a:solidFill>
                  <a:srgbClr val="FFFF00"/>
                </a:solidFill>
                <a:effectLst>
                  <a:outerShdw blurRad="12700" dist="25400" dir="2700000" rotWithShape="0">
                    <a:srgbClr val="000000"/>
                  </a:outerShdw>
                </a:effectLst>
              </a:rPr>
              <a:t>talk occurs when a photon strikes a detector, is partially absorbed and then enters the adjacent detector and is detected again. </a:t>
            </a:r>
          </a:p>
          <a:p>
            <a:pPr marL="236537" indent="-236537">
              <a:lnSpc>
                <a:spcPct val="80000"/>
              </a:lnSpc>
              <a:buChar char="•"/>
            </a:pPr>
            <a:endParaRPr i="1" u="sng">
              <a:solidFill>
                <a:srgbClr val="FFFF00"/>
              </a:solidFill>
              <a:effectLst>
                <a:outerShdw blurRad="12700" dist="25400" dir="2700000" rotWithShape="0">
                  <a:srgbClr val="000000"/>
                </a:outerShdw>
              </a:effectLst>
            </a:endParaRPr>
          </a:p>
          <a:p>
            <a:pPr marL="236537" indent="-236537">
              <a:lnSpc>
                <a:spcPct val="80000"/>
              </a:lnSpc>
              <a:buChar char="•"/>
            </a:pPr>
            <a:r>
              <a:t>Crosstalk produces two weak and signals coming from two different detectors.</a:t>
            </a:r>
          </a:p>
          <a:p>
            <a:pPr marL="236537" indent="-236537">
              <a:lnSpc>
                <a:spcPct val="80000"/>
              </a:lnSpc>
              <a:buChar char="•"/>
            </a:pPr>
            <a:r>
              <a:t>Crosstalk is bad because it </a:t>
            </a:r>
            <a:r>
              <a:rPr>
                <a:solidFill>
                  <a:srgbClr val="FFFF00"/>
                </a:solidFill>
              </a:rPr>
              <a:t>decreases resolution. </a:t>
            </a:r>
          </a:p>
          <a:p>
            <a:pPr marL="236537" indent="-236537">
              <a:lnSpc>
                <a:spcPct val="80000"/>
              </a:lnSpc>
              <a:buChar char="•"/>
            </a:pPr>
            <a:r>
              <a:t>Crosstalk </a:t>
            </a:r>
            <a:r>
              <a:rPr u="sng">
                <a:effectLst>
                  <a:outerShdw blurRad="12700" dist="25400" dir="2700000" rotWithShape="0">
                    <a:srgbClr val="000000"/>
                  </a:outerShdw>
                </a:effectLst>
              </a:rPr>
              <a:t>is minimized by using a crystal that is highly efficient in absorbing X-rays</a:t>
            </a:r>
            <a:r>
              <a:t> (high stopping power).</a:t>
            </a:r>
          </a:p>
        </p:txBody>
      </p:sp>
      <p:sp>
        <p:nvSpPr>
          <p:cNvPr id="313" name="Shape 313"/>
          <p:cNvSpPr/>
          <p:nvPr/>
        </p:nvSpPr>
        <p:spPr>
          <a:xfrm>
            <a:off x="0" y="2286000"/>
            <a:ext cx="1447800" cy="1447800"/>
          </a:xfrm>
          <a:prstGeom prst="rect">
            <a:avLst/>
          </a:prstGeom>
          <a:gradFill>
            <a:gsLst>
              <a:gs pos="0">
                <a:srgbClr val="9966FF"/>
              </a:gs>
              <a:gs pos="50000">
                <a:srgbClr val="932968"/>
              </a:gs>
              <a:gs pos="100000">
                <a:srgbClr val="9966FF"/>
              </a:gs>
            </a:gsLst>
            <a:lin ang="10800000"/>
          </a:gradFill>
          <a:ln>
            <a:solidFill>
              <a:srgbClr val="FFFFFF"/>
            </a:solidFill>
          </a:ln>
        </p:spPr>
        <p:txBody>
          <a:bodyPr lIns="45719" rIns="45719" anchor="ctr"/>
          <a:lstStyle/>
          <a:p>
            <a:pPr algn="l">
              <a:defRPr sz="1800">
                <a:solidFill>
                  <a:srgbClr val="CC9900"/>
                </a:solidFill>
              </a:defRPr>
            </a:pPr>
            <a:endParaRPr/>
          </a:p>
        </p:txBody>
      </p:sp>
      <p:grpSp>
        <p:nvGrpSpPr>
          <p:cNvPr id="317" name="Group 317"/>
          <p:cNvGrpSpPr/>
          <p:nvPr/>
        </p:nvGrpSpPr>
        <p:grpSpPr>
          <a:xfrm>
            <a:off x="1554733" y="1509210"/>
            <a:ext cx="930488" cy="926170"/>
            <a:chOff x="0" y="0"/>
            <a:chExt cx="930487" cy="926168"/>
          </a:xfrm>
        </p:grpSpPr>
        <p:sp>
          <p:nvSpPr>
            <p:cNvPr id="314" name="Shape 314"/>
            <p:cNvSpPr/>
            <p:nvPr/>
          </p:nvSpPr>
          <p:spPr>
            <a:xfrm rot="8116409">
              <a:off x="51675" y="220865"/>
              <a:ext cx="823764" cy="485776"/>
            </a:xfrm>
            <a:custGeom>
              <a:avLst/>
              <a:gdLst/>
              <a:ahLst/>
              <a:cxnLst>
                <a:cxn ang="0">
                  <a:pos x="wd2" y="hd2"/>
                </a:cxn>
                <a:cxn ang="5400000">
                  <a:pos x="wd2" y="hd2"/>
                </a:cxn>
                <a:cxn ang="10800000">
                  <a:pos x="wd2" y="hd2"/>
                </a:cxn>
                <a:cxn ang="16200000">
                  <a:pos x="wd2" y="hd2"/>
                </a:cxn>
              </a:cxnLst>
              <a:rect l="0" t="0" r="r" b="b"/>
              <a:pathLst>
                <a:path w="21600" h="21600" extrusionOk="0">
                  <a:moveTo>
                    <a:pt x="8238" y="0"/>
                  </a:moveTo>
                  <a:lnTo>
                    <a:pt x="8238" y="6635"/>
                  </a:lnTo>
                  <a:lnTo>
                    <a:pt x="0" y="6635"/>
                  </a:lnTo>
                  <a:lnTo>
                    <a:pt x="0" y="14965"/>
                  </a:lnTo>
                  <a:lnTo>
                    <a:pt x="8238" y="14965"/>
                  </a:lnTo>
                  <a:lnTo>
                    <a:pt x="8238" y="21600"/>
                  </a:lnTo>
                  <a:lnTo>
                    <a:pt x="21600" y="10800"/>
                  </a:lnTo>
                  <a:lnTo>
                    <a:pt x="8238" y="0"/>
                  </a:lnTo>
                  <a:close/>
                </a:path>
              </a:pathLst>
            </a:cu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a:outerShdw dist="635000" dir="18947090" rotWithShape="0">
                <a:srgbClr val="69676D">
                  <a:alpha val="50000"/>
                </a:srgbClr>
              </a:outerShdw>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15" name="Shape 315"/>
            <p:cNvSpPr/>
            <p:nvPr/>
          </p:nvSpPr>
          <p:spPr>
            <a:xfrm rot="8116409">
              <a:off x="769031" y="37291"/>
              <a:ext cx="61020" cy="187339"/>
            </a:xfrm>
            <a:prstGeom prst="rect">
              <a:avLst/>
            </a:pr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a:outerShdw dist="635000" dir="18947090" rotWithShape="0">
                <a:srgbClr val="69676D">
                  <a:alpha val="50000"/>
                </a:srgbClr>
              </a:outerShdw>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16" name="Shape 316"/>
            <p:cNvSpPr/>
            <p:nvPr/>
          </p:nvSpPr>
          <p:spPr>
            <a:xfrm rot="8116409">
              <a:off x="838477" y="-16385"/>
              <a:ext cx="30510" cy="187339"/>
            </a:xfrm>
            <a:prstGeom prst="rect">
              <a:avLst/>
            </a:pr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a:outerShdw dist="635000" dir="18947090" rotWithShape="0">
                <a:srgbClr val="69676D">
                  <a:alpha val="50000"/>
                </a:srgbClr>
              </a:outerShdw>
            </a:effectLst>
          </p:spPr>
          <p:txBody>
            <a:bodyPr wrap="square" lIns="45719" tIns="45719" rIns="45719" bIns="45719" numCol="1" anchor="ctr">
              <a:noAutofit/>
            </a:bodyPr>
            <a:lstStyle/>
            <a:p>
              <a:pPr>
                <a:defRPr>
                  <a:latin typeface="+mn-lt"/>
                  <a:ea typeface="+mn-ea"/>
                  <a:cs typeface="+mn-cs"/>
                  <a:sym typeface="Arial"/>
                </a:defRPr>
              </a:pPr>
              <a:endParaRPr/>
            </a:p>
          </p:txBody>
        </p:sp>
      </p:grpSp>
      <p:sp>
        <p:nvSpPr>
          <p:cNvPr id="318" name="Shape 318"/>
          <p:cNvSpPr/>
          <p:nvPr/>
        </p:nvSpPr>
        <p:spPr>
          <a:xfrm>
            <a:off x="-76200" y="4876800"/>
            <a:ext cx="1447800" cy="1447800"/>
          </a:xfrm>
          <a:prstGeom prst="rect">
            <a:avLst/>
          </a:prstGeom>
          <a:gradFill>
            <a:gsLst>
              <a:gs pos="0">
                <a:srgbClr val="9966FF"/>
              </a:gs>
              <a:gs pos="50000">
                <a:srgbClr val="932968"/>
              </a:gs>
              <a:gs pos="100000">
                <a:srgbClr val="9966FF"/>
              </a:gs>
            </a:gsLst>
            <a:lin ang="10800000"/>
          </a:gradFill>
          <a:ln>
            <a:solidFill>
              <a:srgbClr val="FFFFFF"/>
            </a:solidFill>
          </a:ln>
        </p:spPr>
        <p:txBody>
          <a:bodyPr lIns="45719" rIns="45719" anchor="ctr"/>
          <a:lstStyle/>
          <a:p>
            <a:pPr algn="l">
              <a:defRPr sz="1800">
                <a:solidFill>
                  <a:srgbClr val="CC9900"/>
                </a:solidFill>
              </a:defRPr>
            </a:pPr>
            <a:endParaRPr/>
          </a:p>
        </p:txBody>
      </p:sp>
      <p:sp>
        <p:nvSpPr>
          <p:cNvPr id="319" name="Shape 319"/>
          <p:cNvSpPr/>
          <p:nvPr/>
        </p:nvSpPr>
        <p:spPr>
          <a:xfrm>
            <a:off x="1371600" y="4876800"/>
            <a:ext cx="1524000" cy="1447800"/>
          </a:xfrm>
          <a:prstGeom prst="rect">
            <a:avLst/>
          </a:prstGeom>
          <a:gradFill>
            <a:gsLst>
              <a:gs pos="0">
                <a:srgbClr val="9966FF"/>
              </a:gs>
              <a:gs pos="50000">
                <a:srgbClr val="932968"/>
              </a:gs>
              <a:gs pos="100000">
                <a:srgbClr val="9966FF"/>
              </a:gs>
            </a:gsLst>
            <a:lin ang="10800000"/>
          </a:gradFill>
          <a:ln>
            <a:solidFill>
              <a:srgbClr val="FFFFFF"/>
            </a:solidFill>
          </a:ln>
        </p:spPr>
        <p:txBody>
          <a:bodyPr lIns="45719" rIns="45719" anchor="ctr"/>
          <a:lstStyle/>
          <a:p>
            <a:pPr algn="l">
              <a:defRPr sz="1800">
                <a:solidFill>
                  <a:srgbClr val="FFFFFF"/>
                </a:solidFill>
              </a:defRPr>
            </a:pPr>
            <a:endParaRPr/>
          </a:p>
        </p:txBody>
      </p:sp>
      <p:grpSp>
        <p:nvGrpSpPr>
          <p:cNvPr id="323" name="Group 323"/>
          <p:cNvGrpSpPr/>
          <p:nvPr/>
        </p:nvGrpSpPr>
        <p:grpSpPr>
          <a:xfrm>
            <a:off x="2300858" y="3950785"/>
            <a:ext cx="930488" cy="926170"/>
            <a:chOff x="0" y="0"/>
            <a:chExt cx="930487" cy="926168"/>
          </a:xfrm>
        </p:grpSpPr>
        <p:sp>
          <p:nvSpPr>
            <p:cNvPr id="320" name="Shape 320"/>
            <p:cNvSpPr/>
            <p:nvPr/>
          </p:nvSpPr>
          <p:spPr>
            <a:xfrm rot="8116409">
              <a:off x="51675" y="220865"/>
              <a:ext cx="823764" cy="485776"/>
            </a:xfrm>
            <a:custGeom>
              <a:avLst/>
              <a:gdLst/>
              <a:ahLst/>
              <a:cxnLst>
                <a:cxn ang="0">
                  <a:pos x="wd2" y="hd2"/>
                </a:cxn>
                <a:cxn ang="5400000">
                  <a:pos x="wd2" y="hd2"/>
                </a:cxn>
                <a:cxn ang="10800000">
                  <a:pos x="wd2" y="hd2"/>
                </a:cxn>
                <a:cxn ang="16200000">
                  <a:pos x="wd2" y="hd2"/>
                </a:cxn>
              </a:cxnLst>
              <a:rect l="0" t="0" r="r" b="b"/>
              <a:pathLst>
                <a:path w="21600" h="21600" extrusionOk="0">
                  <a:moveTo>
                    <a:pt x="8238" y="0"/>
                  </a:moveTo>
                  <a:lnTo>
                    <a:pt x="8238" y="6635"/>
                  </a:lnTo>
                  <a:lnTo>
                    <a:pt x="0" y="6635"/>
                  </a:lnTo>
                  <a:lnTo>
                    <a:pt x="0" y="14965"/>
                  </a:lnTo>
                  <a:lnTo>
                    <a:pt x="8238" y="14965"/>
                  </a:lnTo>
                  <a:lnTo>
                    <a:pt x="8238" y="21600"/>
                  </a:lnTo>
                  <a:lnTo>
                    <a:pt x="21600" y="10800"/>
                  </a:lnTo>
                  <a:lnTo>
                    <a:pt x="8238" y="0"/>
                  </a:lnTo>
                  <a:close/>
                </a:path>
              </a:pathLst>
            </a:cu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a:outerShdw dist="635000" dir="18947090" rotWithShape="0">
                <a:srgbClr val="69676D">
                  <a:alpha val="50000"/>
                </a:srgbClr>
              </a:outerShdw>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21" name="Shape 321"/>
            <p:cNvSpPr/>
            <p:nvPr/>
          </p:nvSpPr>
          <p:spPr>
            <a:xfrm rot="8116409">
              <a:off x="769031" y="37291"/>
              <a:ext cx="61020" cy="187339"/>
            </a:xfrm>
            <a:prstGeom prst="rect">
              <a:avLst/>
            </a:pr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a:outerShdw dist="635000" dir="18947090" rotWithShape="0">
                <a:srgbClr val="69676D">
                  <a:alpha val="50000"/>
                </a:srgbClr>
              </a:outerShdw>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22" name="Shape 322"/>
            <p:cNvSpPr/>
            <p:nvPr/>
          </p:nvSpPr>
          <p:spPr>
            <a:xfrm rot="8116409">
              <a:off x="838477" y="-16385"/>
              <a:ext cx="30510" cy="187339"/>
            </a:xfrm>
            <a:prstGeom prst="rect">
              <a:avLst/>
            </a:pr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a:outerShdw dist="635000" dir="18947090" rotWithShape="0">
                <a:srgbClr val="69676D">
                  <a:alpha val="50000"/>
                </a:srgbClr>
              </a:outerShdw>
            </a:effectLst>
          </p:spPr>
          <p:txBody>
            <a:bodyPr wrap="square" lIns="45719" tIns="45719" rIns="45719" bIns="45719" numCol="1" anchor="ctr">
              <a:noAutofit/>
            </a:bodyPr>
            <a:lstStyle/>
            <a:p>
              <a:pPr>
                <a:defRPr>
                  <a:latin typeface="+mn-lt"/>
                  <a:ea typeface="+mn-ea"/>
                  <a:cs typeface="+mn-cs"/>
                  <a:sym typeface="Arial"/>
                </a:defRPr>
              </a:pPr>
              <a:endParaRPr/>
            </a:p>
          </p:txBody>
        </p:sp>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091670 0.122230" pathEditMode="relative">
                                      <p:cBhvr>
                                        <p:cTn id="6" dur="5000" fill="hold"/>
                                        <p:tgtEl>
                                          <p:spTgt spid="3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fill="hold" nodeType="clickEffect">
                                  <p:stCondLst>
                                    <p:cond delay="0"/>
                                  </p:stCondLst>
                                  <p:childTnLst>
                                    <p:animMotion origin="layout" path="M 0.000000 0.000000 L -0.033330 0.033330" pathEditMode="relative">
                                      <p:cBhvr>
                                        <p:cTn id="10" dur="5000" fill="hold"/>
                                        <p:tgtEl>
                                          <p:spTgt spid="3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body" idx="4294967295"/>
          </p:nvPr>
        </p:nvSpPr>
        <p:spPr>
          <a:xfrm>
            <a:off x="0" y="0"/>
            <a:ext cx="5486400" cy="6858000"/>
          </a:xfrm>
          <a:prstGeom prst="rect">
            <a:avLst/>
          </a:prstGeom>
        </p:spPr>
        <p:txBody>
          <a:bodyPr>
            <a:normAutofit/>
          </a:bodyPr>
          <a:lstStyle/>
          <a:p>
            <a:pPr marL="411162" indent="-274637" algn="ctr">
              <a:spcBef>
                <a:spcPts val="800"/>
              </a:spcBef>
              <a:buSzTx/>
              <a:buNone/>
              <a:defRPr sz="3600">
                <a:solidFill>
                  <a:srgbClr val="FF0000"/>
                </a:solidFill>
                <a:effectLst>
                  <a:outerShdw blurRad="12700" dist="25400" dir="2700000" rotWithShape="0">
                    <a:srgbClr val="000000"/>
                  </a:outerShdw>
                </a:effectLst>
              </a:defRPr>
            </a:pPr>
            <a:r>
              <a:t>AFTERGLOW</a:t>
            </a:r>
          </a:p>
          <a:p>
            <a:pPr marL="411162" indent="-274637">
              <a:buSzTx/>
              <a:buNone/>
            </a:pPr>
            <a:r>
              <a:t>Afterglow in a crystal can degradde image quality.</a:t>
            </a:r>
          </a:p>
          <a:p>
            <a:pPr marL="411162" indent="-274637">
              <a:buSzTx/>
              <a:buNone/>
            </a:pPr>
            <a:r>
              <a:t>CsI is a slow scintillator.</a:t>
            </a:r>
          </a:p>
          <a:p>
            <a:pPr marL="411162" indent="-274637">
              <a:buSzTx/>
              <a:buNone/>
            </a:pPr>
            <a:r>
              <a:t>Goes on emitting light even after stimulating radiation is gone.</a:t>
            </a:r>
          </a:p>
          <a:p>
            <a:pPr marL="411162" indent="-274637">
              <a:buSzTx/>
              <a:buNone/>
            </a:pPr>
            <a:r>
              <a:t>If in immediate next time, next X ray falls it will not form image or will form blurred image with ghost artefact.</a:t>
            </a:r>
          </a:p>
          <a:p>
            <a:pPr marL="411162" indent="-274637">
              <a:buSzTx/>
              <a:buNone/>
            </a:pPr>
            <a:r>
              <a:t>To correct In flat pannel CT: the processor subtracts previus image from next one.  </a:t>
            </a:r>
          </a:p>
        </p:txBody>
      </p:sp>
      <p:pic>
        <p:nvPicPr>
          <p:cNvPr id="326" name="image.png"/>
          <p:cNvPicPr>
            <a:picLocks noChangeAspect="1"/>
          </p:cNvPicPr>
          <p:nvPr/>
        </p:nvPicPr>
        <p:blipFill>
          <a:blip r:embed="rId2">
            <a:extLst/>
          </a:blip>
          <a:stretch>
            <a:fillRect/>
          </a:stretch>
        </p:blipFill>
        <p:spPr>
          <a:xfrm>
            <a:off x="5334000" y="152400"/>
            <a:ext cx="3733800" cy="5715000"/>
          </a:xfrm>
          <a:prstGeom prst="rect">
            <a:avLst/>
          </a:prstGeom>
          <a:ln w="12700">
            <a:miter lim="400000"/>
          </a:ln>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image.png"/>
          <p:cNvPicPr>
            <a:picLocks noChangeAspect="1"/>
          </p:cNvPicPr>
          <p:nvPr/>
        </p:nvPicPr>
        <p:blipFill>
          <a:blip r:embed="rId2">
            <a:extLst/>
          </a:blip>
          <a:stretch>
            <a:fillRect/>
          </a:stretch>
        </p:blipFill>
        <p:spPr>
          <a:xfrm>
            <a:off x="457200" y="103187"/>
            <a:ext cx="8229600" cy="1719263"/>
          </a:xfrm>
          <a:prstGeom prst="rect">
            <a:avLst/>
          </a:prstGeom>
          <a:ln w="12700">
            <a:miter lim="400000"/>
          </a:ln>
        </p:spPr>
      </p:pic>
      <p:pic>
        <p:nvPicPr>
          <p:cNvPr id="329" name="image.png"/>
          <p:cNvPicPr>
            <a:picLocks noChangeAspect="1"/>
          </p:cNvPicPr>
          <p:nvPr/>
        </p:nvPicPr>
        <p:blipFill>
          <a:blip r:embed="rId3">
            <a:extLst/>
          </a:blip>
          <a:stretch>
            <a:fillRect/>
          </a:stretch>
        </p:blipFill>
        <p:spPr>
          <a:xfrm>
            <a:off x="150812" y="2362200"/>
            <a:ext cx="4497388" cy="3505200"/>
          </a:xfrm>
          <a:prstGeom prst="rect">
            <a:avLst/>
          </a:prstGeom>
          <a:ln w="12700">
            <a:miter lim="400000"/>
          </a:ln>
        </p:spPr>
      </p:pic>
      <p:sp>
        <p:nvSpPr>
          <p:cNvPr id="330" name="Shape 330"/>
          <p:cNvSpPr>
            <a:spLocks noGrp="1"/>
          </p:cNvSpPr>
          <p:nvPr>
            <p:ph type="body" sz="half" idx="4294967295"/>
          </p:nvPr>
        </p:nvSpPr>
        <p:spPr>
          <a:xfrm>
            <a:off x="4645025" y="1416050"/>
            <a:ext cx="4498975" cy="4710113"/>
          </a:xfrm>
          <a:prstGeom prst="rect">
            <a:avLst/>
          </a:prstGeom>
        </p:spPr>
        <p:txBody>
          <a:bodyPr>
            <a:normAutofit/>
          </a:bodyPr>
          <a:lstStyle/>
          <a:p>
            <a:pPr marL="411162" indent="-274637">
              <a:buSzTx/>
              <a:buNone/>
            </a:pPr>
            <a:r>
              <a:t>All gas filled detectors must have</a:t>
            </a:r>
          </a:p>
          <a:p>
            <a:pPr>
              <a:buChar char="•"/>
            </a:pPr>
            <a:r>
              <a:t>Anode and cathode</a:t>
            </a:r>
          </a:p>
          <a:p>
            <a:pPr>
              <a:buChar char="•"/>
            </a:pPr>
            <a:r>
              <a:t>Inert gas (that ionizes on exposure to radiation),</a:t>
            </a:r>
          </a:p>
          <a:p>
            <a:pPr>
              <a:buChar char="•"/>
            </a:pPr>
            <a:r>
              <a:t>Window for photon to enter the detector.</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image.png"/>
          <p:cNvPicPr>
            <a:picLocks noChangeAspect="1"/>
          </p:cNvPicPr>
          <p:nvPr/>
        </p:nvPicPr>
        <p:blipFill>
          <a:blip r:embed="rId2">
            <a:extLst/>
          </a:blip>
          <a:stretch>
            <a:fillRect/>
          </a:stretch>
        </p:blipFill>
        <p:spPr>
          <a:xfrm>
            <a:off x="-85725" y="79375"/>
            <a:ext cx="7950200" cy="1011238"/>
          </a:xfrm>
          <a:prstGeom prst="rect">
            <a:avLst/>
          </a:prstGeom>
          <a:ln w="12700">
            <a:miter lim="400000"/>
          </a:ln>
        </p:spPr>
      </p:pic>
      <p:pic>
        <p:nvPicPr>
          <p:cNvPr id="343" name="image.jpeg"/>
          <p:cNvPicPr>
            <a:picLocks noChangeAspect="1"/>
          </p:cNvPicPr>
          <p:nvPr/>
        </p:nvPicPr>
        <p:blipFill>
          <a:blip r:embed="rId3">
            <a:extLst/>
          </a:blip>
          <a:srcRect l="5239" t="23454" r="3305" b="3970"/>
          <a:stretch>
            <a:fillRect/>
          </a:stretch>
        </p:blipFill>
        <p:spPr>
          <a:xfrm>
            <a:off x="179387" y="836612"/>
            <a:ext cx="8280401" cy="2668588"/>
          </a:xfrm>
          <a:prstGeom prst="rect">
            <a:avLst/>
          </a:prstGeom>
          <a:ln w="12700">
            <a:miter lim="400000"/>
          </a:ln>
        </p:spPr>
      </p:pic>
      <p:pic>
        <p:nvPicPr>
          <p:cNvPr id="344" name="image.png"/>
          <p:cNvPicPr>
            <a:picLocks noChangeAspect="1"/>
          </p:cNvPicPr>
          <p:nvPr/>
        </p:nvPicPr>
        <p:blipFill>
          <a:blip r:embed="rId4">
            <a:extLst/>
          </a:blip>
          <a:stretch>
            <a:fillRect/>
          </a:stretch>
        </p:blipFill>
        <p:spPr>
          <a:xfrm>
            <a:off x="115887" y="3255962"/>
            <a:ext cx="9186863" cy="35893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png"/>
          <p:cNvPicPr>
            <a:picLocks noChangeAspect="1"/>
          </p:cNvPicPr>
          <p:nvPr/>
        </p:nvPicPr>
        <p:blipFill>
          <a:blip r:embed="rId2">
            <a:extLst/>
          </a:blip>
          <a:stretch>
            <a:fillRect/>
          </a:stretch>
        </p:blipFill>
        <p:spPr>
          <a:xfrm>
            <a:off x="231775" y="0"/>
            <a:ext cx="8229600" cy="1908175"/>
          </a:xfrm>
          <a:prstGeom prst="rect">
            <a:avLst/>
          </a:prstGeom>
          <a:ln w="12700">
            <a:miter lim="400000"/>
          </a:ln>
        </p:spPr>
      </p:pic>
      <p:sp>
        <p:nvSpPr>
          <p:cNvPr id="336" name="Shape 336"/>
          <p:cNvSpPr>
            <a:spLocks noGrp="1"/>
          </p:cNvSpPr>
          <p:nvPr>
            <p:ph type="body" idx="4294967295"/>
          </p:nvPr>
        </p:nvSpPr>
        <p:spPr>
          <a:xfrm>
            <a:off x="0" y="1524000"/>
            <a:ext cx="9144000" cy="5105400"/>
          </a:xfrm>
          <a:prstGeom prst="rect">
            <a:avLst/>
          </a:prstGeom>
        </p:spPr>
        <p:txBody>
          <a:bodyPr>
            <a:normAutofit/>
          </a:bodyPr>
          <a:lstStyle/>
          <a:p>
            <a:pPr marL="411162" indent="-274637">
              <a:spcBef>
                <a:spcPts val="500"/>
              </a:spcBef>
              <a:buSzTx/>
              <a:buNone/>
              <a:defRPr sz="2400"/>
            </a:pPr>
            <a:r>
              <a:t>Efficiency - 50 to 60%</a:t>
            </a:r>
          </a:p>
          <a:p>
            <a:pPr marL="411162" indent="-274637">
              <a:buSzTx/>
              <a:buNone/>
              <a:defRPr sz="2400"/>
            </a:pPr>
            <a:endParaRPr/>
          </a:p>
          <a:p>
            <a:pPr marL="411162" indent="-274637">
              <a:spcBef>
                <a:spcPts val="500"/>
              </a:spcBef>
              <a:buSzTx/>
              <a:buNone/>
              <a:defRPr sz="2400"/>
            </a:pPr>
            <a:r>
              <a:t>This </a:t>
            </a:r>
            <a:r>
              <a:rPr b="1" i="1" u="sng">
                <a:solidFill>
                  <a:srgbClr val="FFFF00"/>
                </a:solidFill>
                <a:effectLst>
                  <a:outerShdw blurRad="12700" dist="25400" dir="2700000" rotWithShape="0">
                    <a:srgbClr val="000000"/>
                  </a:outerShdw>
                </a:effectLst>
              </a:rPr>
              <a:t>low efficiency </a:t>
            </a:r>
            <a:r>
              <a:t>is caused by two factors.</a:t>
            </a:r>
          </a:p>
          <a:p>
            <a:pPr>
              <a:spcBef>
                <a:spcPts val="500"/>
              </a:spcBef>
              <a:buChar char="•"/>
              <a:defRPr sz="2400"/>
            </a:pPr>
            <a:r>
              <a:t>Low density of the absorbing material, </a:t>
            </a:r>
          </a:p>
          <a:p>
            <a:pPr>
              <a:spcBef>
                <a:spcPts val="500"/>
              </a:spcBef>
              <a:buChar char="•"/>
              <a:defRPr sz="2400"/>
            </a:pPr>
            <a:r>
              <a:t>So most of the x-ray photons pass undetected through the chamber,</a:t>
            </a:r>
          </a:p>
          <a:p>
            <a:pPr>
              <a:spcBef>
                <a:spcPts val="500"/>
              </a:spcBef>
              <a:buChar char="•"/>
              <a:defRPr sz="2400"/>
            </a:pPr>
            <a:r>
              <a:t>Significant cross talk,</a:t>
            </a:r>
          </a:p>
          <a:p>
            <a:pPr>
              <a:spcBef>
                <a:spcPts val="500"/>
              </a:spcBef>
              <a:buChar char="•"/>
              <a:defRPr sz="2400"/>
            </a:pPr>
            <a:r>
              <a:t>Loss of information.</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 name="image.png"/>
          <p:cNvPicPr>
            <a:picLocks noChangeAspect="1"/>
          </p:cNvPicPr>
          <p:nvPr/>
        </p:nvPicPr>
        <p:blipFill>
          <a:blip r:embed="rId3">
            <a:extLst/>
          </a:blip>
          <a:stretch>
            <a:fillRect/>
          </a:stretch>
        </p:blipFill>
        <p:spPr>
          <a:xfrm>
            <a:off x="858837" y="49212"/>
            <a:ext cx="8016876" cy="1498601"/>
          </a:xfrm>
          <a:prstGeom prst="rect">
            <a:avLst/>
          </a:prstGeom>
          <a:ln w="12700">
            <a:miter lim="400000"/>
          </a:ln>
        </p:spPr>
      </p:pic>
      <p:sp>
        <p:nvSpPr>
          <p:cNvPr id="362" name="Shape 362"/>
          <p:cNvSpPr>
            <a:spLocks noGrp="1"/>
          </p:cNvSpPr>
          <p:nvPr>
            <p:ph type="body" sz="quarter" idx="4294967295"/>
          </p:nvPr>
        </p:nvSpPr>
        <p:spPr>
          <a:xfrm>
            <a:off x="0" y="4495800"/>
            <a:ext cx="5791200" cy="2133600"/>
          </a:xfrm>
          <a:prstGeom prst="rect">
            <a:avLst/>
          </a:prstGeom>
        </p:spPr>
        <p:txBody>
          <a:bodyPr>
            <a:normAutofit/>
          </a:bodyPr>
          <a:lstStyle/>
          <a:p>
            <a:pPr marL="520303" indent="-390604" defTabSz="868680">
              <a:lnSpc>
                <a:spcPct val="90000"/>
              </a:lnSpc>
              <a:spcBef>
                <a:spcPts val="500"/>
              </a:spcBef>
              <a:buChar char="•"/>
              <a:defRPr sz="2280"/>
            </a:pPr>
            <a:r>
              <a:t>Typical size of a chamber is 1-2 mm wide, 10mm high and 8-10cm deep.</a:t>
            </a:r>
          </a:p>
          <a:p>
            <a:pPr marL="520303" indent="-390604" defTabSz="868680">
              <a:lnSpc>
                <a:spcPct val="90000"/>
              </a:lnSpc>
              <a:spcBef>
                <a:spcPts val="500"/>
              </a:spcBef>
              <a:buChar char="•"/>
              <a:defRPr sz="2280"/>
            </a:pPr>
            <a:endParaRPr/>
          </a:p>
          <a:p>
            <a:pPr marL="520303" indent="-390604" defTabSz="868680">
              <a:lnSpc>
                <a:spcPct val="90000"/>
              </a:lnSpc>
              <a:spcBef>
                <a:spcPts val="500"/>
              </a:spcBef>
              <a:buChar char="•"/>
              <a:defRPr sz="2280"/>
            </a:pPr>
            <a:r>
              <a:t>These 10mm long side plates are the reason why Xenon detectors are not in IV generation CT scanners.</a:t>
            </a:r>
          </a:p>
        </p:txBody>
      </p:sp>
      <p:pic>
        <p:nvPicPr>
          <p:cNvPr id="363" name="image.png"/>
          <p:cNvPicPr>
            <a:picLocks noChangeAspect="1"/>
          </p:cNvPicPr>
          <p:nvPr/>
        </p:nvPicPr>
        <p:blipFill>
          <a:blip r:embed="rId4">
            <a:extLst/>
          </a:blip>
          <a:stretch>
            <a:fillRect/>
          </a:stretch>
        </p:blipFill>
        <p:spPr>
          <a:xfrm>
            <a:off x="938212" y="1766887"/>
            <a:ext cx="4319588" cy="2714626"/>
          </a:xfrm>
          <a:prstGeom prst="rect">
            <a:avLst/>
          </a:prstGeom>
          <a:ln w="12700">
            <a:miter lim="400000"/>
          </a:ln>
        </p:spPr>
      </p:pic>
      <p:sp>
        <p:nvSpPr>
          <p:cNvPr id="364" name="Shape 364"/>
          <p:cNvSpPr/>
          <p:nvPr/>
        </p:nvSpPr>
        <p:spPr>
          <a:xfrm>
            <a:off x="5791200" y="2514600"/>
            <a:ext cx="533400" cy="4114800"/>
          </a:xfrm>
          <a:prstGeom prst="rect">
            <a:avLst/>
          </a:prstGeom>
          <a:gradFill>
            <a:gsLst>
              <a:gs pos="0">
                <a:srgbClr val="69676D"/>
              </a:gs>
              <a:gs pos="50000">
                <a:srgbClr val="410082"/>
              </a:gs>
              <a:gs pos="100000">
                <a:srgbClr val="69676D"/>
              </a:gs>
            </a:gsLst>
            <a:lin ang="10800000"/>
          </a:gradFill>
          <a:ln>
            <a:solidFill>
              <a:srgbClr val="FFFFFF"/>
            </a:solidFill>
          </a:ln>
        </p:spPr>
        <p:txBody>
          <a:bodyPr lIns="45719" rIns="45719" anchor="ctr"/>
          <a:lstStyle/>
          <a:p>
            <a:pPr algn="l">
              <a:defRPr sz="1800">
                <a:solidFill>
                  <a:srgbClr val="FFFFFF"/>
                </a:solidFill>
              </a:defRPr>
            </a:pPr>
            <a:endParaRPr/>
          </a:p>
        </p:txBody>
      </p:sp>
      <p:grpSp>
        <p:nvGrpSpPr>
          <p:cNvPr id="368" name="Group 368"/>
          <p:cNvGrpSpPr/>
          <p:nvPr/>
        </p:nvGrpSpPr>
        <p:grpSpPr>
          <a:xfrm>
            <a:off x="5943599" y="1263649"/>
            <a:ext cx="228602" cy="976314"/>
            <a:chOff x="0" y="0"/>
            <a:chExt cx="228600" cy="976312"/>
          </a:xfrm>
        </p:grpSpPr>
        <p:sp>
          <p:nvSpPr>
            <p:cNvPr id="365" name="Shape 365"/>
            <p:cNvSpPr/>
            <p:nvPr/>
          </p:nvSpPr>
          <p:spPr>
            <a:xfrm rot="5400000">
              <a:off x="-297582" y="450130"/>
              <a:ext cx="823764" cy="2286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gradFill flip="none" rotWithShape="1">
              <a:gsLst>
                <a:gs pos="0">
                  <a:srgbClr val="F8B049"/>
                </a:gs>
                <a:gs pos="8999">
                  <a:srgbClr val="B43E85"/>
                </a:gs>
                <a:gs pos="15499">
                  <a:srgbClr val="C50849"/>
                </a:gs>
                <a:gs pos="16499">
                  <a:srgbClr val="F952A0"/>
                </a:gs>
                <a:gs pos="18499">
                  <a:srgbClr val="FEE7F2"/>
                </a:gs>
                <a:gs pos="39498">
                  <a:srgbClr val="F8B049"/>
                </a:gs>
                <a:gs pos="43499">
                  <a:srgbClr val="F8B049"/>
                </a:gs>
                <a:gs pos="50000">
                  <a:srgbClr val="FC9FCB"/>
                </a:gs>
                <a:gs pos="56500">
                  <a:srgbClr val="F8B049"/>
                </a:gs>
                <a:gs pos="60499">
                  <a:srgbClr val="F8B049"/>
                </a:gs>
                <a:gs pos="81500">
                  <a:srgbClr val="FEE7F2"/>
                </a:gs>
                <a:gs pos="83500">
                  <a:srgbClr val="F952A0"/>
                </a:gs>
                <a:gs pos="84500">
                  <a:srgbClr val="C50849"/>
                </a:gs>
                <a:gs pos="91000">
                  <a:srgbClr val="B43E85"/>
                </a:gs>
                <a:gs pos="100000">
                  <a:srgbClr val="F8B049"/>
                </a:gs>
              </a:gsLst>
              <a:lin ang="10800000" scaled="0"/>
            </a:gradFill>
            <a:ln w="9525" cap="flat">
              <a:solidFill>
                <a:srgbClr val="FFFFFF"/>
              </a:solidFill>
              <a:prstDash val="solid"/>
              <a:miter lim="800000"/>
            </a:ln>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66" name="Shape 366"/>
            <p:cNvSpPr/>
            <p:nvPr/>
          </p:nvSpPr>
          <p:spPr>
            <a:xfrm rot="5400000">
              <a:off x="83790" y="34379"/>
              <a:ext cx="61020" cy="114301"/>
            </a:xfrm>
            <a:prstGeom prst="rect">
              <a:avLst/>
            </a:prstGeom>
            <a:gradFill flip="none" rotWithShape="1">
              <a:gsLst>
                <a:gs pos="0">
                  <a:srgbClr val="F8B049"/>
                </a:gs>
                <a:gs pos="8999">
                  <a:srgbClr val="B43E85"/>
                </a:gs>
                <a:gs pos="15499">
                  <a:srgbClr val="C50849"/>
                </a:gs>
                <a:gs pos="16499">
                  <a:srgbClr val="F952A0"/>
                </a:gs>
                <a:gs pos="18499">
                  <a:srgbClr val="FEE7F2"/>
                </a:gs>
                <a:gs pos="39498">
                  <a:srgbClr val="F8B049"/>
                </a:gs>
                <a:gs pos="43499">
                  <a:srgbClr val="F8B049"/>
                </a:gs>
                <a:gs pos="50000">
                  <a:srgbClr val="FC9FCB"/>
                </a:gs>
                <a:gs pos="56500">
                  <a:srgbClr val="F8B049"/>
                </a:gs>
                <a:gs pos="60499">
                  <a:srgbClr val="F8B049"/>
                </a:gs>
                <a:gs pos="81500">
                  <a:srgbClr val="FEE7F2"/>
                </a:gs>
                <a:gs pos="83500">
                  <a:srgbClr val="F952A0"/>
                </a:gs>
                <a:gs pos="84500">
                  <a:srgbClr val="C50849"/>
                </a:gs>
                <a:gs pos="91000">
                  <a:srgbClr val="B43E85"/>
                </a:gs>
                <a:gs pos="100000">
                  <a:srgbClr val="F8B049"/>
                </a:gs>
              </a:gsLst>
              <a:lin ang="10800000" scaled="0"/>
            </a:gradFill>
            <a:ln w="9525" cap="flat">
              <a:solidFill>
                <a:srgbClr val="FFFFFF"/>
              </a:solidFill>
              <a:prstDash val="solid"/>
              <a:miter lim="800000"/>
            </a:ln>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67" name="Shape 367"/>
            <p:cNvSpPr/>
            <p:nvPr/>
          </p:nvSpPr>
          <p:spPr>
            <a:xfrm rot="5400000">
              <a:off x="99045" y="-41896"/>
              <a:ext cx="30510" cy="114301"/>
            </a:xfrm>
            <a:prstGeom prst="rect">
              <a:avLst/>
            </a:prstGeom>
            <a:gradFill flip="none" rotWithShape="1">
              <a:gsLst>
                <a:gs pos="0">
                  <a:srgbClr val="F8B049"/>
                </a:gs>
                <a:gs pos="8999">
                  <a:srgbClr val="B43E85"/>
                </a:gs>
                <a:gs pos="15499">
                  <a:srgbClr val="C50849"/>
                </a:gs>
                <a:gs pos="16499">
                  <a:srgbClr val="F952A0"/>
                </a:gs>
                <a:gs pos="18499">
                  <a:srgbClr val="FEE7F2"/>
                </a:gs>
                <a:gs pos="39498">
                  <a:srgbClr val="F8B049"/>
                </a:gs>
                <a:gs pos="43499">
                  <a:srgbClr val="F8B049"/>
                </a:gs>
                <a:gs pos="50000">
                  <a:srgbClr val="FC9FCB"/>
                </a:gs>
                <a:gs pos="56500">
                  <a:srgbClr val="F8B049"/>
                </a:gs>
                <a:gs pos="60499">
                  <a:srgbClr val="F8B049"/>
                </a:gs>
                <a:gs pos="81500">
                  <a:srgbClr val="FEE7F2"/>
                </a:gs>
                <a:gs pos="83500">
                  <a:srgbClr val="F952A0"/>
                </a:gs>
                <a:gs pos="84500">
                  <a:srgbClr val="C50849"/>
                </a:gs>
                <a:gs pos="91000">
                  <a:srgbClr val="B43E85"/>
                </a:gs>
                <a:gs pos="100000">
                  <a:srgbClr val="F8B049"/>
                </a:gs>
              </a:gsLst>
              <a:lin ang="10800000" scaled="0"/>
            </a:gradFill>
            <a:ln w="9525" cap="flat">
              <a:solidFill>
                <a:srgbClr val="FFFFFF"/>
              </a:solidFill>
              <a:prstDash val="solid"/>
              <a:miter lim="800000"/>
            </a:ln>
            <a:effectLst/>
          </p:spPr>
          <p:txBody>
            <a:bodyPr wrap="square" lIns="45719" tIns="45719" rIns="45719" bIns="45719" numCol="1" anchor="ctr">
              <a:noAutofit/>
            </a:bodyPr>
            <a:lstStyle/>
            <a:p>
              <a:pPr>
                <a:defRPr>
                  <a:latin typeface="+mn-lt"/>
                  <a:ea typeface="+mn-ea"/>
                  <a:cs typeface="+mn-cs"/>
                  <a:sym typeface="Arial"/>
                </a:defRPr>
              </a:pPr>
              <a:endParaRPr/>
            </a:p>
          </p:txBody>
        </p:sp>
      </p:grpSp>
      <p:sp>
        <p:nvSpPr>
          <p:cNvPr id="369" name="Shape 369"/>
          <p:cNvSpPr/>
          <p:nvPr/>
        </p:nvSpPr>
        <p:spPr>
          <a:xfrm>
            <a:off x="7696200" y="2514600"/>
            <a:ext cx="533400" cy="4114800"/>
          </a:xfrm>
          <a:prstGeom prst="rect">
            <a:avLst/>
          </a:prstGeom>
          <a:gradFill>
            <a:gsLst>
              <a:gs pos="0">
                <a:srgbClr val="69676D"/>
              </a:gs>
              <a:gs pos="50000">
                <a:srgbClr val="410082"/>
              </a:gs>
              <a:gs pos="100000">
                <a:srgbClr val="69676D"/>
              </a:gs>
            </a:gsLst>
            <a:lin ang="10800000"/>
          </a:gradFill>
          <a:ln>
            <a:solidFill>
              <a:srgbClr val="FFFFFF"/>
            </a:solidFill>
          </a:ln>
        </p:spPr>
        <p:txBody>
          <a:bodyPr lIns="45719" rIns="45719" anchor="ctr"/>
          <a:lstStyle/>
          <a:p>
            <a:pPr algn="l">
              <a:defRPr sz="1800">
                <a:solidFill>
                  <a:srgbClr val="FFFFFF"/>
                </a:solidFill>
              </a:defRPr>
            </a:pPr>
            <a:endParaRPr/>
          </a:p>
        </p:txBody>
      </p:sp>
      <p:grpSp>
        <p:nvGrpSpPr>
          <p:cNvPr id="373" name="Group 373"/>
          <p:cNvGrpSpPr/>
          <p:nvPr/>
        </p:nvGrpSpPr>
        <p:grpSpPr>
          <a:xfrm>
            <a:off x="8052629" y="1278566"/>
            <a:ext cx="529682" cy="968204"/>
            <a:chOff x="0" y="0"/>
            <a:chExt cx="529681" cy="968203"/>
          </a:xfrm>
        </p:grpSpPr>
        <p:sp>
          <p:nvSpPr>
            <p:cNvPr id="370" name="Shape 370"/>
            <p:cNvSpPr/>
            <p:nvPr/>
          </p:nvSpPr>
          <p:spPr>
            <a:xfrm rot="6740404">
              <a:off x="-149604" y="429489"/>
              <a:ext cx="823765" cy="2286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71" name="Shape 371"/>
            <p:cNvSpPr/>
            <p:nvPr/>
          </p:nvSpPr>
          <p:spPr>
            <a:xfrm rot="6740404">
              <a:off x="411520" y="49232"/>
              <a:ext cx="61020" cy="114301"/>
            </a:xfrm>
            <a:prstGeom prst="rect">
              <a:avLst/>
            </a:pr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p:spPr>
          <p:txBody>
            <a:bodyPr wrap="square" lIns="45719" tIns="45719" rIns="45719" bIns="45719" numCol="1" anchor="ctr">
              <a:noAutofit/>
            </a:bodyPr>
            <a:lstStyle/>
            <a:p>
              <a:pPr>
                <a:defRPr>
                  <a:latin typeface="+mn-lt"/>
                  <a:ea typeface="+mn-ea"/>
                  <a:cs typeface="+mn-cs"/>
                  <a:sym typeface="Arial"/>
                </a:defRPr>
              </a:pPr>
              <a:endParaRPr/>
            </a:p>
          </p:txBody>
        </p:sp>
        <p:sp>
          <p:nvSpPr>
            <p:cNvPr id="372" name="Shape 372"/>
            <p:cNvSpPr/>
            <p:nvPr/>
          </p:nvSpPr>
          <p:spPr>
            <a:xfrm rot="6740404">
              <a:off x="455767" y="-21318"/>
              <a:ext cx="30511" cy="114301"/>
            </a:xfrm>
            <a:prstGeom prst="rect">
              <a:avLst/>
            </a:prstGeom>
            <a:gradFill flip="none" rotWithShape="1">
              <a:gsLst>
                <a:gs pos="0">
                  <a:srgbClr val="4D0808"/>
                </a:gs>
                <a:gs pos="14999">
                  <a:srgbClr val="FF0300"/>
                </a:gs>
                <a:gs pos="27499">
                  <a:srgbClr val="FF7A00"/>
                </a:gs>
                <a:gs pos="50000">
                  <a:srgbClr val="FFF200"/>
                </a:gs>
                <a:gs pos="72500">
                  <a:srgbClr val="FF7A00"/>
                </a:gs>
                <a:gs pos="85000">
                  <a:srgbClr val="FF0300"/>
                </a:gs>
                <a:gs pos="100000">
                  <a:srgbClr val="4D0808"/>
                </a:gs>
              </a:gsLst>
              <a:lin ang="16200000" scaled="0"/>
            </a:gradFill>
            <a:ln w="9525" cap="flat">
              <a:solidFill>
                <a:srgbClr val="FFFFFF"/>
              </a:solidFill>
              <a:prstDash val="solid"/>
              <a:miter lim="800000"/>
            </a:ln>
            <a:effectLst/>
          </p:spPr>
          <p:txBody>
            <a:bodyPr wrap="square" lIns="45719" tIns="45719" rIns="45719" bIns="45719" numCol="1" anchor="ctr">
              <a:noAutofit/>
            </a:bodyPr>
            <a:lstStyle/>
            <a:p>
              <a:pPr>
                <a:defRPr>
                  <a:latin typeface="+mn-lt"/>
                  <a:ea typeface="+mn-ea"/>
                  <a:cs typeface="+mn-cs"/>
                  <a:sym typeface="Arial"/>
                </a:defRPr>
              </a:pPr>
              <a:endParaRPr/>
            </a:p>
          </p:txBody>
        </p:sp>
      </p:grpSp>
    </p:spTree>
  </p:cSld>
  <p:clrMapOvr>
    <a:masterClrMapping/>
  </p:clrMapOvr>
  <p:transition>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fill="hold" nodeType="clickEffect">
                                  <p:stCondLst>
                                    <p:cond delay="0"/>
                                  </p:stCondLst>
                                  <p:childTnLst>
                                    <p:animMotion origin="layout" path="M 0.000000 0.000000 L 0.000000 0.622218" pathEditMode="relative">
                                      <p:cBhvr>
                                        <p:cTn id="6" dur="5000" fill="hold"/>
                                        <p:tgtEl>
                                          <p:spTgt spid="36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fill="hold" nodeType="clickEffect">
                                  <p:stCondLst>
                                    <p:cond delay="0"/>
                                  </p:stCondLst>
                                  <p:childTnLst>
                                    <p:animMotion origin="layout" path="M 0.000000 0.000000 L -0.050000 0.188887" pathEditMode="relative">
                                      <p:cBhvr>
                                        <p:cTn id="10" dur="5000" fill="hold"/>
                                        <p:tgtEl>
                                          <p:spTgt spid="37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p:cNvSpPr>
          <p:nvPr>
            <p:ph type="body" idx="4294967295"/>
          </p:nvPr>
        </p:nvSpPr>
        <p:spPr>
          <a:xfrm>
            <a:off x="0" y="1981200"/>
            <a:ext cx="7696200" cy="4114800"/>
          </a:xfrm>
          <a:prstGeom prst="rect">
            <a:avLst/>
          </a:prstGeom>
        </p:spPr>
        <p:txBody>
          <a:bodyPr>
            <a:normAutofit/>
          </a:bodyPr>
          <a:lstStyle>
            <a:lvl1pPr>
              <a:spcBef>
                <a:spcPts val="1900"/>
              </a:spcBef>
              <a:buChar char="•"/>
              <a:defRPr sz="8000"/>
            </a:lvl1pPr>
          </a:lstStyle>
          <a:p>
            <a:r>
              <a:t>Core physics</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png"/>
          <p:cNvPicPr>
            <a:picLocks noChangeAspect="1"/>
          </p:cNvPicPr>
          <p:nvPr/>
        </p:nvPicPr>
        <p:blipFill>
          <a:blip r:embed="rId2">
            <a:extLst/>
          </a:blip>
          <a:stretch>
            <a:fillRect/>
          </a:stretch>
        </p:blipFill>
        <p:spPr>
          <a:xfrm>
            <a:off x="133350" y="133350"/>
            <a:ext cx="8699500" cy="1366838"/>
          </a:xfrm>
          <a:prstGeom prst="rect">
            <a:avLst/>
          </a:prstGeom>
          <a:ln w="12700">
            <a:miter lim="400000"/>
          </a:ln>
        </p:spPr>
      </p:pic>
      <p:sp>
        <p:nvSpPr>
          <p:cNvPr id="380" name="Shape 380"/>
          <p:cNvSpPr>
            <a:spLocks noGrp="1"/>
          </p:cNvSpPr>
          <p:nvPr>
            <p:ph type="body" idx="4294967295"/>
          </p:nvPr>
        </p:nvSpPr>
        <p:spPr>
          <a:xfrm>
            <a:off x="0" y="1600200"/>
            <a:ext cx="8229600" cy="4708525"/>
          </a:xfrm>
          <a:prstGeom prst="rect">
            <a:avLst/>
          </a:prstGeom>
        </p:spPr>
        <p:txBody>
          <a:bodyPr>
            <a:normAutofit/>
          </a:bodyPr>
          <a:lstStyle/>
          <a:p>
            <a:pPr>
              <a:buChar char="•"/>
            </a:pPr>
            <a:r>
              <a:t>Basic concepts</a:t>
            </a:r>
          </a:p>
          <a:p>
            <a:pPr>
              <a:buChar char="•"/>
            </a:pPr>
            <a:endParaRPr/>
          </a:p>
          <a:p>
            <a:pPr>
              <a:buChar char="•"/>
            </a:pPr>
            <a:r>
              <a:t>Algorithms for image reconstruction :</a:t>
            </a:r>
          </a:p>
          <a:p>
            <a:pPr marL="868362" lvl="1" indent="-282575">
              <a:spcBef>
                <a:spcPts val="0"/>
              </a:spcBef>
              <a:buClr>
                <a:srgbClr val="FFFFFF"/>
              </a:buClr>
              <a:buFont typeface="Wingdings"/>
              <a:buChar char="❖"/>
              <a:defRPr sz="2400">
                <a:solidFill>
                  <a:srgbClr val="FFFF00"/>
                </a:solidFill>
              </a:defRPr>
            </a:pPr>
            <a:r>
              <a:t>Back projection</a:t>
            </a:r>
          </a:p>
          <a:p>
            <a:pPr marL="868362" lvl="1" indent="-282575">
              <a:spcBef>
                <a:spcPts val="0"/>
              </a:spcBef>
              <a:buClr>
                <a:srgbClr val="FFFFFF"/>
              </a:buClr>
              <a:buFont typeface="Wingdings"/>
              <a:buChar char="❖"/>
              <a:defRPr sz="2400">
                <a:solidFill>
                  <a:srgbClr val="FFFF00"/>
                </a:solidFill>
              </a:defRPr>
            </a:pPr>
            <a:r>
              <a:t>Filtered back projection</a:t>
            </a:r>
          </a:p>
          <a:p>
            <a:pPr marL="868362" lvl="1" indent="-282575">
              <a:spcBef>
                <a:spcPts val="0"/>
              </a:spcBef>
              <a:buClr>
                <a:srgbClr val="FFFFFF"/>
              </a:buClr>
              <a:buFont typeface="Wingdings"/>
              <a:buChar char="❖"/>
              <a:defRPr sz="2400">
                <a:solidFill>
                  <a:srgbClr val="FFFF00"/>
                </a:solidFill>
              </a:defRPr>
            </a:pPr>
            <a:r>
              <a:t>Iterative methods</a:t>
            </a:r>
          </a:p>
          <a:p>
            <a:pPr marL="868362" lvl="1" indent="-282575">
              <a:spcBef>
                <a:spcPts val="0"/>
              </a:spcBef>
              <a:buClr>
                <a:srgbClr val="FFFFFF"/>
              </a:buClr>
              <a:buFont typeface="Wingdings"/>
              <a:buChar char="❖"/>
              <a:defRPr sz="2400">
                <a:solidFill>
                  <a:srgbClr val="FFFF00"/>
                </a:solidFill>
              </a:defRPr>
            </a:pPr>
            <a:r>
              <a:t>Analytical methods.</a:t>
            </a:r>
          </a:p>
          <a:p>
            <a:pPr>
              <a:buChar char="•"/>
            </a:pPr>
            <a:endParaRPr sz="2400">
              <a:solidFill>
                <a:srgbClr val="FFFF00"/>
              </a:solidFill>
            </a:endParaRPr>
          </a:p>
          <a:p>
            <a:pPr>
              <a:buChar char="•"/>
            </a:pPr>
            <a:r>
              <a:t>Various components of Image display.</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age.png"/>
          <p:cNvPicPr>
            <a:picLocks noChangeAspect="1"/>
          </p:cNvPicPr>
          <p:nvPr/>
        </p:nvPicPr>
        <p:blipFill>
          <a:blip r:embed="rId2">
            <a:extLst/>
          </a:blip>
          <a:stretch>
            <a:fillRect/>
          </a:stretch>
        </p:blipFill>
        <p:spPr>
          <a:xfrm>
            <a:off x="3429000" y="60325"/>
            <a:ext cx="1828800" cy="2095500"/>
          </a:xfrm>
          <a:prstGeom prst="rect">
            <a:avLst/>
          </a:prstGeom>
          <a:ln w="12700">
            <a:miter lim="400000"/>
          </a:ln>
        </p:spPr>
      </p:pic>
      <p:sp>
        <p:nvSpPr>
          <p:cNvPr id="383" name="Shape 383"/>
          <p:cNvSpPr/>
          <p:nvPr/>
        </p:nvSpPr>
        <p:spPr>
          <a:xfrm>
            <a:off x="1406525" y="700087"/>
            <a:ext cx="6330950" cy="54804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spcBef>
                <a:spcPts val="1900"/>
              </a:spcBef>
              <a:defRPr sz="3200" b="1">
                <a:solidFill>
                  <a:srgbClr val="FFFF00"/>
                </a:solidFill>
                <a:latin typeface="+mn-lt"/>
                <a:ea typeface="+mn-ea"/>
                <a:cs typeface="+mn-cs"/>
                <a:sym typeface="Arial"/>
              </a:defRPr>
            </a:lvl1pPr>
          </a:lstStyle>
          <a:p>
            <a:r>
              <a:t>What are we measuring?</a:t>
            </a:r>
          </a:p>
        </p:txBody>
      </p:sp>
      <p:sp>
        <p:nvSpPr>
          <p:cNvPr id="384" name="Shape 384"/>
          <p:cNvSpPr/>
          <p:nvPr/>
        </p:nvSpPr>
        <p:spPr>
          <a:xfrm>
            <a:off x="152400" y="2057400"/>
            <a:ext cx="8534400" cy="271018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a:spcBef>
                <a:spcPts val="1900"/>
              </a:spcBef>
              <a:defRPr sz="3200">
                <a:solidFill>
                  <a:srgbClr val="FFFF00"/>
                </a:solidFill>
                <a:latin typeface="+mn-lt"/>
                <a:ea typeface="+mn-ea"/>
                <a:cs typeface="+mn-cs"/>
                <a:sym typeface="Arial"/>
              </a:defRPr>
            </a:pPr>
            <a:r>
              <a:t>The average linear attenuation coefficient (</a:t>
            </a:r>
            <a:r>
              <a:rPr>
                <a:latin typeface="Book Antiqua"/>
                <a:ea typeface="Book Antiqua"/>
                <a:cs typeface="Book Antiqua"/>
                <a:sym typeface="Book Antiqua"/>
              </a:rPr>
              <a:t>µ</a:t>
            </a:r>
            <a:r>
              <a:t>), between tube and detectors.</a:t>
            </a:r>
          </a:p>
          <a:p>
            <a:pPr algn="l">
              <a:spcBef>
                <a:spcPts val="1900"/>
              </a:spcBef>
              <a:defRPr sz="3200">
                <a:latin typeface="+mn-lt"/>
                <a:ea typeface="+mn-ea"/>
                <a:cs typeface="+mn-cs"/>
                <a:sym typeface="Arial"/>
              </a:defRPr>
            </a:pPr>
            <a:r>
              <a:t>Attenuation coefficient reflects the degree to which the X-ray intensity is reduced by a material.</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249" y="535781"/>
            <a:ext cx="6859787" cy="1371600"/>
          </a:xfrm>
        </p:spPr>
        <p:txBody>
          <a:bodyPr/>
          <a:lstStyle/>
          <a:p>
            <a:r>
              <a:rPr lang="en-US" dirty="0" smtClean="0"/>
              <a:t>FIRST GENERATION:-</a:t>
            </a:r>
            <a:endParaRPr lang="en-US" dirty="0"/>
          </a:p>
        </p:txBody>
      </p:sp>
      <p:sp>
        <p:nvSpPr>
          <p:cNvPr id="3" name="Content Placeholder 2"/>
          <p:cNvSpPr>
            <a:spLocks noGrp="1"/>
          </p:cNvSpPr>
          <p:nvPr>
            <p:ph idx="1"/>
          </p:nvPr>
        </p:nvSpPr>
        <p:spPr>
          <a:xfrm>
            <a:off x="570458" y="2438401"/>
            <a:ext cx="6852578" cy="4114801"/>
          </a:xfrm>
        </p:spPr>
        <p:txBody>
          <a:bodyPr>
            <a:normAutofit fontScale="32500" lnSpcReduction="20000"/>
          </a:bodyPr>
          <a:lstStyle/>
          <a:p>
            <a:pPr marL="0" indent="0">
              <a:buNone/>
            </a:pPr>
            <a:endParaRPr lang="en-US" dirty="0"/>
          </a:p>
          <a:p>
            <a:pPr>
              <a:buFont typeface="Wingdings" panose="05000000000000000000" pitchFamily="2" charset="2"/>
              <a:buChar char="Ø"/>
            </a:pPr>
            <a:r>
              <a:rPr lang="en-US" sz="4400" dirty="0"/>
              <a:t>Rotate/Translate</a:t>
            </a:r>
            <a:r>
              <a:rPr lang="en-US" sz="4400" dirty="0" smtClean="0"/>
              <a:t>, Pencil </a:t>
            </a:r>
            <a:r>
              <a:rPr lang="en-US" sz="4400" dirty="0"/>
              <a:t>beam principle</a:t>
            </a:r>
          </a:p>
          <a:p>
            <a:pPr>
              <a:buFont typeface="Wingdings" panose="05000000000000000000" pitchFamily="2" charset="2"/>
              <a:buChar char="Ø"/>
            </a:pPr>
            <a:r>
              <a:rPr lang="en-US" sz="4400" dirty="0" smtClean="0"/>
              <a:t>The </a:t>
            </a:r>
            <a:r>
              <a:rPr lang="en-US" sz="4400" dirty="0" err="1" smtClean="0"/>
              <a:t>xray</a:t>
            </a:r>
            <a:r>
              <a:rPr lang="en-US" sz="4400" dirty="0" smtClean="0"/>
              <a:t> tube detector movements were both linear and rotatory .</a:t>
            </a:r>
          </a:p>
          <a:p>
            <a:pPr>
              <a:buFont typeface="Wingdings" panose="05000000000000000000" pitchFamily="2" charset="2"/>
              <a:buChar char="Ø"/>
            </a:pPr>
            <a:r>
              <a:rPr lang="en-US" sz="4400" dirty="0" smtClean="0"/>
              <a:t>The linear motion was repeated over and over 180 times. </a:t>
            </a:r>
          </a:p>
          <a:p>
            <a:pPr>
              <a:buFont typeface="Wingdings" panose="05000000000000000000" pitchFamily="2" charset="2"/>
              <a:buChar char="Ø"/>
            </a:pPr>
            <a:r>
              <a:rPr lang="en-US" sz="4400" dirty="0" smtClean="0"/>
              <a:t>Between each  of  these 180 linear movements </a:t>
            </a:r>
            <a:r>
              <a:rPr lang="en-US" sz="4400" dirty="0" err="1" smtClean="0"/>
              <a:t>ganry</a:t>
            </a:r>
            <a:r>
              <a:rPr lang="en-US" sz="4400" dirty="0" smtClean="0"/>
              <a:t> </a:t>
            </a:r>
            <a:r>
              <a:rPr lang="en-US" sz="4400" dirty="0" err="1" smtClean="0"/>
              <a:t>rotatedby</a:t>
            </a:r>
            <a:r>
              <a:rPr lang="en-US" sz="4400" dirty="0" smtClean="0"/>
              <a:t> 1 degree.</a:t>
            </a:r>
          </a:p>
          <a:p>
            <a:pPr>
              <a:buFont typeface="Wingdings" panose="05000000000000000000" pitchFamily="2" charset="2"/>
              <a:buChar char="Ø"/>
            </a:pPr>
            <a:r>
              <a:rPr lang="en-US" sz="4400" dirty="0" smtClean="0"/>
              <a:t>The transmitted radiation was measured180 times during each linear movement.</a:t>
            </a:r>
          </a:p>
          <a:p>
            <a:pPr>
              <a:buFont typeface="Wingdings" panose="05000000000000000000" pitchFamily="2" charset="2"/>
              <a:buChar char="Ø"/>
            </a:pPr>
            <a:r>
              <a:rPr lang="en-US" sz="4400" dirty="0" smtClean="0"/>
              <a:t>The CT image was reconstructed and then displayed on an 80x80 matrix.</a:t>
            </a:r>
          </a:p>
          <a:p>
            <a:pPr>
              <a:buFont typeface="Wingdings" panose="05000000000000000000" pitchFamily="2" charset="2"/>
              <a:buChar char="Ø"/>
            </a:pPr>
            <a:r>
              <a:rPr lang="en-US" sz="4400" dirty="0" smtClean="0"/>
              <a:t>The water bath was used around the head, head was kept closed in a water bath. </a:t>
            </a:r>
            <a:endParaRPr lang="en-US" sz="4400" dirty="0"/>
          </a:p>
          <a:p>
            <a:pPr marL="0" indent="0">
              <a:buNone/>
            </a:pPr>
            <a:r>
              <a:rPr lang="en-US" sz="4400" dirty="0" smtClean="0"/>
              <a:t>DISADVANTAGE:-</a:t>
            </a:r>
            <a:endParaRPr lang="en-US" sz="4400" dirty="0"/>
          </a:p>
          <a:p>
            <a:r>
              <a:rPr lang="en-US" sz="4400" dirty="0"/>
              <a:t>LONG SCANNING TIME ( </a:t>
            </a:r>
            <a:r>
              <a:rPr lang="en-US" sz="4400" dirty="0" smtClean="0"/>
              <a:t>25-30mins)</a:t>
            </a:r>
            <a:endParaRPr lang="en-US" sz="4400" dirty="0"/>
          </a:p>
          <a:p>
            <a:r>
              <a:rPr lang="en-US" sz="4400" dirty="0"/>
              <a:t>IMAGE QUALITY AFFECTED DUE TO PATIENT MOTION</a:t>
            </a:r>
          </a:p>
          <a:p>
            <a:endParaRPr lang="en-US" dirty="0"/>
          </a:p>
        </p:txBody>
      </p:sp>
      <p:pic>
        <p:nvPicPr>
          <p:cNvPr id="4" name="Picture 3"/>
          <p:cNvPicPr>
            <a:picLocks noChangeAspect="1"/>
          </p:cNvPicPr>
          <p:nvPr/>
        </p:nvPicPr>
        <p:blipFill>
          <a:blip r:embed="rId3"/>
          <a:stretch>
            <a:fillRect/>
          </a:stretch>
        </p:blipFill>
        <p:spPr>
          <a:xfrm>
            <a:off x="4343341" y="4762"/>
            <a:ext cx="4458860" cy="2433638"/>
          </a:xfrm>
          <a:prstGeom prst="rect">
            <a:avLst/>
          </a:prstGeom>
        </p:spPr>
      </p:pic>
    </p:spTree>
    <p:extLst>
      <p:ext uri="{BB962C8B-B14F-4D97-AF65-F5344CB8AC3E}">
        <p14:creationId xmlns:p14="http://schemas.microsoft.com/office/powerpoint/2010/main" val="290421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age.png"/>
          <p:cNvPicPr>
            <a:picLocks noChangeAspect="1"/>
          </p:cNvPicPr>
          <p:nvPr/>
        </p:nvPicPr>
        <p:blipFill>
          <a:blip r:embed="rId2">
            <a:extLst/>
          </a:blip>
          <a:stretch>
            <a:fillRect/>
          </a:stretch>
        </p:blipFill>
        <p:spPr>
          <a:xfrm>
            <a:off x="-12700" y="1304925"/>
            <a:ext cx="9010650" cy="5400675"/>
          </a:xfrm>
          <a:prstGeom prst="rect">
            <a:avLst/>
          </a:prstGeom>
          <a:ln w="12700">
            <a:miter lim="400000"/>
          </a:ln>
        </p:spPr>
      </p:pic>
      <p:pic>
        <p:nvPicPr>
          <p:cNvPr id="391" name="image.png"/>
          <p:cNvPicPr>
            <a:picLocks noChangeAspect="1"/>
          </p:cNvPicPr>
          <p:nvPr/>
        </p:nvPicPr>
        <p:blipFill>
          <a:blip r:embed="rId3">
            <a:extLst/>
          </a:blip>
          <a:stretch>
            <a:fillRect/>
          </a:stretch>
        </p:blipFill>
        <p:spPr>
          <a:xfrm>
            <a:off x="268287" y="201612"/>
            <a:ext cx="8418513" cy="15049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90"/>
                                        </p:tgtEl>
                                        <p:attrNameLst>
                                          <p:attrName>style.visibility</p:attrName>
                                        </p:attrNameLst>
                                      </p:cBhvr>
                                      <p:to>
                                        <p:strVal val="visible"/>
                                      </p:to>
                                    </p:set>
                                    <p:animEffect transition="in" filter="wipe(left)">
                                      <p:cBhvr>
                                        <p:cTn id="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body" idx="4294967295"/>
          </p:nvPr>
        </p:nvSpPr>
        <p:spPr>
          <a:xfrm>
            <a:off x="0" y="2362200"/>
            <a:ext cx="8686800" cy="3276600"/>
          </a:xfrm>
          <a:prstGeom prst="rect">
            <a:avLst/>
          </a:prstGeom>
        </p:spPr>
        <p:txBody>
          <a:bodyPr>
            <a:normAutofit/>
          </a:bodyPr>
          <a:lstStyle/>
          <a:p>
            <a:pPr>
              <a:buChar char="•"/>
            </a:pPr>
            <a:r>
              <a:t>The linear attenuation coefficient (</a:t>
            </a:r>
            <a:r>
              <a:rPr>
                <a:latin typeface="Symbol"/>
                <a:ea typeface="Symbol"/>
                <a:cs typeface="Symbol"/>
                <a:sym typeface="Symbol"/>
              </a:rPr>
              <a:t>μ</a:t>
            </a:r>
            <a:r>
              <a:t>) of each pixel is determined by :</a:t>
            </a:r>
          </a:p>
          <a:p>
            <a:pPr>
              <a:buFontTx/>
              <a:buAutoNum type="arabicPeriod"/>
            </a:pPr>
            <a:r>
              <a:t> Composition of the voxel </a:t>
            </a:r>
          </a:p>
          <a:p>
            <a:pPr>
              <a:buFontTx/>
              <a:buAutoNum type="arabicPeriod"/>
            </a:pPr>
            <a:r>
              <a:t> Thickness of the voxel </a:t>
            </a:r>
          </a:p>
          <a:p>
            <a:pPr>
              <a:buFontTx/>
              <a:buAutoNum type="arabicPeriod"/>
              <a:defRPr i="1" u="sng">
                <a:solidFill>
                  <a:srgbClr val="FFFF00"/>
                </a:solidFill>
                <a:effectLst>
                  <a:outerShdw blurRad="12700" dist="25400" dir="2700000" rotWithShape="0">
                    <a:srgbClr val="000000"/>
                  </a:outerShdw>
                </a:effectLst>
              </a:defRPr>
            </a:pPr>
            <a:r>
              <a:t> Quality of the radiation beam</a:t>
            </a:r>
          </a:p>
        </p:txBody>
      </p:sp>
      <p:sp>
        <p:nvSpPr>
          <p:cNvPr id="394" name="Shape 394"/>
          <p:cNvSpPr/>
          <p:nvPr/>
        </p:nvSpPr>
        <p:spPr>
          <a:xfrm>
            <a:off x="976778" y="790575"/>
            <a:ext cx="7188856" cy="6463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000" b="1">
                <a:solidFill>
                  <a:srgbClr val="FDFD0D"/>
                </a:solidFill>
                <a:latin typeface="+mn-lt"/>
                <a:ea typeface="+mn-ea"/>
                <a:cs typeface="+mn-cs"/>
                <a:sym typeface="Arial"/>
              </a:defRPr>
            </a:lvl1pPr>
          </a:lstStyle>
          <a:p>
            <a:r>
              <a:t>Linear attenuation coefficient</a:t>
            </a:r>
          </a:p>
        </p:txBody>
      </p:sp>
      <p:grpSp>
        <p:nvGrpSpPr>
          <p:cNvPr id="397" name="Group 397"/>
          <p:cNvGrpSpPr/>
          <p:nvPr/>
        </p:nvGrpSpPr>
        <p:grpSpPr>
          <a:xfrm>
            <a:off x="6477000" y="3429000"/>
            <a:ext cx="1295400" cy="1347788"/>
            <a:chOff x="0" y="0"/>
            <a:chExt cx="1295400" cy="1347787"/>
          </a:xfrm>
        </p:grpSpPr>
        <p:sp>
          <p:nvSpPr>
            <p:cNvPr id="395" name="Shape 395"/>
            <p:cNvSpPr/>
            <p:nvPr/>
          </p:nvSpPr>
          <p:spPr>
            <a:xfrm rot="5400000" flipH="1">
              <a:off x="-26194" y="26193"/>
              <a:ext cx="1347788" cy="1295401"/>
            </a:xfrm>
            <a:prstGeom prst="rect">
              <a:avLst/>
            </a:prstGeom>
            <a:solidFill>
              <a:srgbClr val="FFCC99"/>
            </a:solidFill>
            <a:ln w="9525" cap="flat">
              <a:solidFill>
                <a:srgbClr val="000000"/>
              </a:solidFill>
              <a:prstDash val="solid"/>
              <a:round/>
            </a:ln>
            <a:effectLst/>
          </p:spPr>
          <p:txBody>
            <a:bodyPr wrap="square" lIns="45719" tIns="45719" rIns="45719" bIns="45719" numCol="1" anchor="ctr">
              <a:noAutofit/>
            </a:bodyPr>
            <a:lstStyle/>
            <a:p>
              <a:pPr>
                <a:defRPr sz="4400" b="1">
                  <a:solidFill>
                    <a:srgbClr val="FFFFFF"/>
                  </a:solidFill>
                </a:defRPr>
              </a:pPr>
              <a:endParaRPr/>
            </a:p>
          </p:txBody>
        </p:sp>
        <p:sp>
          <p:nvSpPr>
            <p:cNvPr id="396" name="Shape 396"/>
            <p:cNvSpPr/>
            <p:nvPr/>
          </p:nvSpPr>
          <p:spPr>
            <a:xfrm rot="16200000">
              <a:off x="434647" y="291623"/>
              <a:ext cx="426106" cy="764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ctr">
              <a:spAutoFit/>
            </a:bodyPr>
            <a:lstStyle>
              <a:lvl1pPr>
                <a:defRPr sz="4400" b="1">
                  <a:solidFill>
                    <a:srgbClr val="FFFFFF"/>
                  </a:solidFill>
                </a:defRPr>
              </a:lvl1pPr>
            </a:lstStyle>
            <a:p>
              <a:r>
                <a:t>µ</a:t>
              </a:r>
            </a:p>
          </p:txBody>
        </p:sp>
      </p:gr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png"/>
          <p:cNvPicPr>
            <a:picLocks noChangeAspect="1"/>
          </p:cNvPicPr>
          <p:nvPr/>
        </p:nvPicPr>
        <p:blipFill>
          <a:blip r:embed="rId2">
            <a:extLst/>
          </a:blip>
          <a:stretch>
            <a:fillRect/>
          </a:stretch>
        </p:blipFill>
        <p:spPr>
          <a:xfrm>
            <a:off x="109537" y="-304800"/>
            <a:ext cx="8723313" cy="1225550"/>
          </a:xfrm>
          <a:prstGeom prst="rect">
            <a:avLst/>
          </a:prstGeom>
          <a:ln w="12700">
            <a:miter lim="400000"/>
          </a:ln>
        </p:spPr>
      </p:pic>
      <p:sp>
        <p:nvSpPr>
          <p:cNvPr id="400" name="Shape 400"/>
          <p:cNvSpPr>
            <a:spLocks noGrp="1"/>
          </p:cNvSpPr>
          <p:nvPr>
            <p:ph type="body" idx="4294967295"/>
          </p:nvPr>
        </p:nvSpPr>
        <p:spPr>
          <a:xfrm>
            <a:off x="0" y="533400"/>
            <a:ext cx="5334000" cy="5638800"/>
          </a:xfrm>
          <a:prstGeom prst="rect">
            <a:avLst/>
          </a:prstGeom>
        </p:spPr>
        <p:txBody>
          <a:bodyPr>
            <a:normAutofit/>
          </a:bodyPr>
          <a:lstStyle/>
          <a:p>
            <a:pPr algn="ctr">
              <a:lnSpc>
                <a:spcPct val="80000"/>
              </a:lnSpc>
              <a:buChar char="•"/>
            </a:pPr>
            <a:r>
              <a:t>X-ray beam is exponentially attenuated as it passes through a tissue slice.</a:t>
            </a:r>
          </a:p>
          <a:p>
            <a:pPr marL="411162" indent="-274637" algn="ctr">
              <a:lnSpc>
                <a:spcPct val="80000"/>
              </a:lnSpc>
              <a:buSzTx/>
              <a:buNone/>
              <a:defRPr sz="2400">
                <a:solidFill>
                  <a:srgbClr val="FFFF00"/>
                </a:solidFill>
              </a:defRPr>
            </a:pPr>
            <a:endParaRPr/>
          </a:p>
          <a:p>
            <a:pPr marL="0" lvl="2" indent="776287" algn="ctr">
              <a:lnSpc>
                <a:spcPct val="0"/>
              </a:lnSpc>
              <a:spcBef>
                <a:spcPts val="0"/>
              </a:spcBef>
              <a:buSzTx/>
              <a:buNone/>
              <a:defRPr sz="3000">
                <a:solidFill>
                  <a:srgbClr val="FFFF00"/>
                </a:solidFill>
              </a:defRPr>
            </a:pPr>
            <a:r>
              <a:t>	          -</a:t>
            </a:r>
            <a:r>
              <a:rPr sz="3100">
                <a:solidFill>
                  <a:srgbClr val="FFFFFF"/>
                </a:solidFill>
              </a:rPr>
              <a:t>µL</a:t>
            </a:r>
          </a:p>
          <a:p>
            <a:pPr algn="ctr">
              <a:lnSpc>
                <a:spcPct val="0"/>
              </a:lnSpc>
              <a:spcBef>
                <a:spcPts val="700"/>
              </a:spcBef>
              <a:buChar char="•"/>
              <a:defRPr sz="3300">
                <a:solidFill>
                  <a:srgbClr val="FFFF00"/>
                </a:solidFill>
              </a:defRPr>
            </a:pPr>
            <a:r>
              <a:t>I = Io e</a:t>
            </a:r>
          </a:p>
          <a:p>
            <a:pPr algn="ctr">
              <a:lnSpc>
                <a:spcPct val="0"/>
              </a:lnSpc>
              <a:buChar char="•"/>
              <a:defRPr sz="1700">
                <a:solidFill>
                  <a:srgbClr val="FFFF00"/>
                </a:solidFill>
              </a:defRPr>
            </a:pPr>
            <a:endParaRPr/>
          </a:p>
          <a:p>
            <a:pPr algn="ctr">
              <a:lnSpc>
                <a:spcPct val="0"/>
              </a:lnSpc>
              <a:buChar char="•"/>
              <a:defRPr sz="1700">
                <a:solidFill>
                  <a:srgbClr val="FFFF00"/>
                </a:solidFill>
              </a:defRPr>
            </a:pPr>
            <a:endParaRPr/>
          </a:p>
          <a:p>
            <a:pPr algn="ctr">
              <a:lnSpc>
                <a:spcPct val="0"/>
              </a:lnSpc>
              <a:buChar char="•"/>
              <a:defRPr sz="1700">
                <a:solidFill>
                  <a:srgbClr val="FFFF00"/>
                </a:solidFill>
              </a:defRPr>
            </a:pPr>
            <a:endParaRPr/>
          </a:p>
          <a:p>
            <a:pPr algn="ctr">
              <a:lnSpc>
                <a:spcPct val="0"/>
              </a:lnSpc>
              <a:buChar char="•"/>
              <a:defRPr sz="1700">
                <a:solidFill>
                  <a:srgbClr val="FFFF00"/>
                </a:solidFill>
              </a:defRPr>
            </a:pPr>
            <a:endParaRPr/>
          </a:p>
          <a:p>
            <a:pPr algn="ctr">
              <a:lnSpc>
                <a:spcPct val="0"/>
              </a:lnSpc>
              <a:buChar char="•"/>
              <a:defRPr sz="1700">
                <a:solidFill>
                  <a:srgbClr val="FFFF00"/>
                </a:solidFill>
              </a:defRPr>
            </a:pPr>
            <a:endParaRPr/>
          </a:p>
          <a:p>
            <a:pPr algn="ctr">
              <a:lnSpc>
                <a:spcPct val="0"/>
              </a:lnSpc>
              <a:buChar char="•"/>
              <a:defRPr sz="1100"/>
            </a:pPr>
            <a:endParaRPr/>
          </a:p>
          <a:p>
            <a:pPr algn="ctr">
              <a:lnSpc>
                <a:spcPct val="80000"/>
              </a:lnSpc>
              <a:spcBef>
                <a:spcPts val="500"/>
              </a:spcBef>
              <a:buChar char="•"/>
              <a:defRPr sz="2300"/>
            </a:pPr>
            <a:r>
              <a:t>I= The transmitted intensity</a:t>
            </a:r>
          </a:p>
          <a:p>
            <a:pPr algn="ctr">
              <a:lnSpc>
                <a:spcPct val="80000"/>
              </a:lnSpc>
              <a:spcBef>
                <a:spcPts val="500"/>
              </a:spcBef>
              <a:buChar char="•"/>
              <a:defRPr sz="2300"/>
            </a:pPr>
            <a:r>
              <a:t>Io = The incident intensity of an </a:t>
            </a:r>
          </a:p>
          <a:p>
            <a:pPr marL="411162" indent="-274637" algn="ctr">
              <a:lnSpc>
                <a:spcPct val="80000"/>
              </a:lnSpc>
              <a:spcBef>
                <a:spcPts val="500"/>
              </a:spcBef>
              <a:buSzTx/>
              <a:buNone/>
              <a:defRPr sz="2300"/>
            </a:pPr>
            <a:r>
              <a:t>       x-ray beam on the surface of an object of thickness L</a:t>
            </a:r>
          </a:p>
          <a:p>
            <a:pPr algn="ctr">
              <a:lnSpc>
                <a:spcPct val="80000"/>
              </a:lnSpc>
              <a:spcBef>
                <a:spcPts val="500"/>
              </a:spcBef>
              <a:buChar char="•"/>
              <a:defRPr sz="2300"/>
            </a:pPr>
            <a:r>
              <a:t>e = Eulers costant (2.718)</a:t>
            </a:r>
          </a:p>
          <a:p>
            <a:pPr marL="411162" indent="-274637" algn="ctr">
              <a:lnSpc>
                <a:spcPct val="80000"/>
              </a:lnSpc>
              <a:spcBef>
                <a:spcPts val="500"/>
              </a:spcBef>
              <a:buSzTx/>
              <a:buNone/>
              <a:defRPr sz="2300"/>
            </a:pPr>
            <a:r>
              <a:t>                    Base of natural log.</a:t>
            </a:r>
          </a:p>
          <a:p>
            <a:pPr algn="ctr">
              <a:lnSpc>
                <a:spcPct val="80000"/>
              </a:lnSpc>
              <a:buChar char="•"/>
              <a:defRPr sz="2500"/>
            </a:pPr>
            <a:r>
              <a:t>µ</a:t>
            </a:r>
            <a:r>
              <a:rPr sz="2300"/>
              <a:t> = Linear attenuation coefficient</a:t>
            </a:r>
          </a:p>
          <a:p>
            <a:pPr algn="ctr">
              <a:lnSpc>
                <a:spcPct val="80000"/>
              </a:lnSpc>
              <a:spcBef>
                <a:spcPts val="500"/>
              </a:spcBef>
              <a:buChar char="•"/>
              <a:defRPr sz="2300"/>
            </a:pPr>
            <a:r>
              <a:t>L= thickness of object through which x rays are passing.</a:t>
            </a:r>
          </a:p>
        </p:txBody>
      </p:sp>
      <p:pic>
        <p:nvPicPr>
          <p:cNvPr id="401" name="image.jpeg"/>
          <p:cNvPicPr>
            <a:picLocks noChangeAspect="1"/>
          </p:cNvPicPr>
          <p:nvPr/>
        </p:nvPicPr>
        <p:blipFill>
          <a:blip r:embed="rId3">
            <a:extLst/>
          </a:blip>
          <a:srcRect l="13961" t="21618" r="29962" b="12463"/>
          <a:stretch>
            <a:fillRect/>
          </a:stretch>
        </p:blipFill>
        <p:spPr>
          <a:xfrm>
            <a:off x="5280024" y="1916112"/>
            <a:ext cx="3787776" cy="4321176"/>
          </a:xfrm>
          <a:prstGeom prst="rect">
            <a:avLst/>
          </a:prstGeom>
          <a:ln w="12700">
            <a:miter lim="400000"/>
          </a:ln>
          <a:effectLst>
            <a:outerShdw blurRad="292100" dist="1397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idx="4294967295"/>
          </p:nvPr>
        </p:nvSpPr>
        <p:spPr>
          <a:xfrm>
            <a:off x="0" y="152400"/>
            <a:ext cx="9144000" cy="6324600"/>
          </a:xfrm>
          <a:prstGeom prst="rect">
            <a:avLst/>
          </a:prstGeom>
        </p:spPr>
        <p:txBody>
          <a:bodyPr>
            <a:normAutofit/>
          </a:bodyPr>
          <a:lstStyle/>
          <a:p>
            <a:pPr marL="411162" indent="-274637" algn="ctr">
              <a:buSzTx/>
              <a:buNone/>
            </a:pPr>
            <a:r>
              <a:t>We know I0 and I</a:t>
            </a:r>
          </a:p>
          <a:p>
            <a:pPr marL="411162" indent="-274637" algn="ctr">
              <a:buSzTx/>
              <a:buNone/>
            </a:pPr>
            <a:endParaRPr/>
          </a:p>
          <a:p>
            <a:pPr marL="411162" indent="-274637" algn="ctr">
              <a:buSzTx/>
              <a:buNone/>
            </a:pPr>
            <a:r>
              <a:t>Thus we calculate, µ for a voxel from formula</a:t>
            </a:r>
          </a:p>
          <a:p>
            <a:pPr marL="411162" indent="-274637" algn="ctr">
              <a:buSzTx/>
              <a:buNone/>
            </a:pPr>
            <a:endParaRPr/>
          </a:p>
          <a:p>
            <a:pPr marL="411162" indent="-274637" algn="ctr">
              <a:buSzTx/>
              <a:buNone/>
            </a:pPr>
            <a:endParaRPr/>
          </a:p>
          <a:p>
            <a:pPr marL="411162" indent="-274637" algn="ctr">
              <a:buSzTx/>
              <a:buNone/>
            </a:pPr>
            <a:r>
              <a:t>Then we calculate CT number using formula </a:t>
            </a:r>
          </a:p>
          <a:p>
            <a:pPr marL="411162" indent="-274637" algn="ctr">
              <a:buSzTx/>
              <a:buNone/>
            </a:pPr>
            <a:r>
              <a:t>CT Number=…………</a:t>
            </a:r>
          </a:p>
          <a:p>
            <a:pPr marL="411162" indent="-274637" algn="ctr">
              <a:buSzTx/>
              <a:buNone/>
            </a:pPr>
            <a:endParaRPr/>
          </a:p>
          <a:p>
            <a:pPr marL="411162" indent="-274637" algn="ctr">
              <a:buSzTx/>
              <a:buNone/>
            </a:pPr>
            <a:r>
              <a:t>Give it a shade of gray dep upon CT number</a:t>
            </a:r>
          </a:p>
          <a:p>
            <a:pPr marL="411162" indent="-274637" algn="ctr">
              <a:buSzTx/>
              <a:buNone/>
            </a:pPr>
            <a:endParaRPr/>
          </a:p>
          <a:p>
            <a:pPr marL="411162" indent="-274637" algn="ctr">
              <a:buSzTx/>
              <a:buNone/>
            </a:pPr>
            <a:r>
              <a:t>Show it in image pixel corr to that voxel.  </a:t>
            </a:r>
          </a:p>
        </p:txBody>
      </p:sp>
      <p:sp>
        <p:nvSpPr>
          <p:cNvPr id="404" name="Shape 404"/>
          <p:cNvSpPr/>
          <p:nvPr/>
        </p:nvSpPr>
        <p:spPr>
          <a:xfrm>
            <a:off x="4419600" y="2209800"/>
            <a:ext cx="381000" cy="609600"/>
          </a:xfrm>
          <a:custGeom>
            <a:avLst/>
            <a:gdLst/>
            <a:ahLst/>
            <a:cxnLst>
              <a:cxn ang="0">
                <a:pos x="wd2" y="hd2"/>
              </a:cxn>
              <a:cxn ang="5400000">
                <a:pos x="wd2" y="hd2"/>
              </a:cxn>
              <a:cxn ang="10800000">
                <a:pos x="wd2" y="hd2"/>
              </a:cxn>
              <a:cxn ang="16200000">
                <a:pos x="wd2" y="hd2"/>
              </a:cxn>
            </a:cxnLst>
            <a:rect l="0" t="0" r="r" b="b"/>
            <a:pathLst>
              <a:path w="21600" h="21600" extrusionOk="0">
                <a:moveTo>
                  <a:pt x="0" y="14850"/>
                </a:moveTo>
                <a:lnTo>
                  <a:pt x="5400" y="14850"/>
                </a:lnTo>
                <a:lnTo>
                  <a:pt x="5400" y="0"/>
                </a:lnTo>
                <a:lnTo>
                  <a:pt x="16200" y="0"/>
                </a:lnTo>
                <a:lnTo>
                  <a:pt x="16200" y="14850"/>
                </a:lnTo>
                <a:lnTo>
                  <a:pt x="21600" y="14850"/>
                </a:lnTo>
                <a:lnTo>
                  <a:pt x="10800" y="21600"/>
                </a:lnTo>
                <a:close/>
              </a:path>
            </a:pathLst>
          </a:custGeom>
          <a:solidFill>
            <a:schemeClr val="accent1"/>
          </a:solidFill>
          <a:ln w="25400">
            <a:solidFill>
              <a:srgbClr val="978749"/>
            </a:solidFill>
          </a:ln>
        </p:spPr>
        <p:txBody>
          <a:bodyPr lIns="45719" rIns="45719" anchor="ctr"/>
          <a:lstStyle/>
          <a:p>
            <a:pPr algn="l">
              <a:defRPr sz="1800">
                <a:solidFill>
                  <a:srgbClr val="FFFFFF"/>
                </a:solidFill>
              </a:defRPr>
            </a:pPr>
            <a:endParaRPr/>
          </a:p>
        </p:txBody>
      </p:sp>
      <p:sp>
        <p:nvSpPr>
          <p:cNvPr id="405" name="Shape 405"/>
          <p:cNvSpPr/>
          <p:nvPr/>
        </p:nvSpPr>
        <p:spPr>
          <a:xfrm>
            <a:off x="4419600" y="685800"/>
            <a:ext cx="381000" cy="609600"/>
          </a:xfrm>
          <a:custGeom>
            <a:avLst/>
            <a:gdLst/>
            <a:ahLst/>
            <a:cxnLst>
              <a:cxn ang="0">
                <a:pos x="wd2" y="hd2"/>
              </a:cxn>
              <a:cxn ang="5400000">
                <a:pos x="wd2" y="hd2"/>
              </a:cxn>
              <a:cxn ang="10800000">
                <a:pos x="wd2" y="hd2"/>
              </a:cxn>
              <a:cxn ang="16200000">
                <a:pos x="wd2" y="hd2"/>
              </a:cxn>
            </a:cxnLst>
            <a:rect l="0" t="0" r="r" b="b"/>
            <a:pathLst>
              <a:path w="21600" h="21600" extrusionOk="0">
                <a:moveTo>
                  <a:pt x="0" y="14850"/>
                </a:moveTo>
                <a:lnTo>
                  <a:pt x="5400" y="14850"/>
                </a:lnTo>
                <a:lnTo>
                  <a:pt x="5400" y="0"/>
                </a:lnTo>
                <a:lnTo>
                  <a:pt x="16200" y="0"/>
                </a:lnTo>
                <a:lnTo>
                  <a:pt x="16200" y="14850"/>
                </a:lnTo>
                <a:lnTo>
                  <a:pt x="21600" y="14850"/>
                </a:lnTo>
                <a:lnTo>
                  <a:pt x="10800" y="21600"/>
                </a:lnTo>
                <a:close/>
              </a:path>
            </a:pathLst>
          </a:custGeom>
          <a:solidFill>
            <a:schemeClr val="accent1"/>
          </a:solidFill>
          <a:ln w="25400">
            <a:solidFill>
              <a:srgbClr val="978749"/>
            </a:solidFill>
          </a:ln>
        </p:spPr>
        <p:txBody>
          <a:bodyPr lIns="45719" rIns="45719" anchor="ctr"/>
          <a:lstStyle/>
          <a:p>
            <a:pPr algn="l">
              <a:defRPr sz="1800">
                <a:solidFill>
                  <a:srgbClr val="FFFFFF"/>
                </a:solidFill>
              </a:defRPr>
            </a:pPr>
            <a:endParaRPr/>
          </a:p>
        </p:txBody>
      </p:sp>
      <p:sp>
        <p:nvSpPr>
          <p:cNvPr id="406" name="Shape 406"/>
          <p:cNvSpPr/>
          <p:nvPr/>
        </p:nvSpPr>
        <p:spPr>
          <a:xfrm>
            <a:off x="4343400" y="4800600"/>
            <a:ext cx="381000" cy="609600"/>
          </a:xfrm>
          <a:custGeom>
            <a:avLst/>
            <a:gdLst/>
            <a:ahLst/>
            <a:cxnLst>
              <a:cxn ang="0">
                <a:pos x="wd2" y="hd2"/>
              </a:cxn>
              <a:cxn ang="5400000">
                <a:pos x="wd2" y="hd2"/>
              </a:cxn>
              <a:cxn ang="10800000">
                <a:pos x="wd2" y="hd2"/>
              </a:cxn>
              <a:cxn ang="16200000">
                <a:pos x="wd2" y="hd2"/>
              </a:cxn>
            </a:cxnLst>
            <a:rect l="0" t="0" r="r" b="b"/>
            <a:pathLst>
              <a:path w="21600" h="21600" extrusionOk="0">
                <a:moveTo>
                  <a:pt x="0" y="14850"/>
                </a:moveTo>
                <a:lnTo>
                  <a:pt x="5400" y="14850"/>
                </a:lnTo>
                <a:lnTo>
                  <a:pt x="5400" y="0"/>
                </a:lnTo>
                <a:lnTo>
                  <a:pt x="16200" y="0"/>
                </a:lnTo>
                <a:lnTo>
                  <a:pt x="16200" y="14850"/>
                </a:lnTo>
                <a:lnTo>
                  <a:pt x="21600" y="14850"/>
                </a:lnTo>
                <a:lnTo>
                  <a:pt x="10800" y="21600"/>
                </a:lnTo>
                <a:close/>
              </a:path>
            </a:pathLst>
          </a:custGeom>
          <a:solidFill>
            <a:schemeClr val="accent1"/>
          </a:solidFill>
          <a:ln w="25400">
            <a:solidFill>
              <a:srgbClr val="978749"/>
            </a:solidFill>
          </a:ln>
        </p:spPr>
        <p:txBody>
          <a:bodyPr lIns="45719" rIns="45719" anchor="ctr"/>
          <a:lstStyle/>
          <a:p>
            <a:pPr algn="l">
              <a:defRPr sz="1800">
                <a:solidFill>
                  <a:srgbClr val="FFFFFF"/>
                </a:solidFill>
              </a:defRPr>
            </a:pPr>
            <a:endParaRPr/>
          </a:p>
        </p:txBody>
      </p:sp>
      <p:sp>
        <p:nvSpPr>
          <p:cNvPr id="407" name="Shape 407"/>
          <p:cNvSpPr/>
          <p:nvPr/>
        </p:nvSpPr>
        <p:spPr>
          <a:xfrm>
            <a:off x="4267200" y="3886200"/>
            <a:ext cx="381000" cy="609600"/>
          </a:xfrm>
          <a:custGeom>
            <a:avLst/>
            <a:gdLst/>
            <a:ahLst/>
            <a:cxnLst>
              <a:cxn ang="0">
                <a:pos x="wd2" y="hd2"/>
              </a:cxn>
              <a:cxn ang="5400000">
                <a:pos x="wd2" y="hd2"/>
              </a:cxn>
              <a:cxn ang="10800000">
                <a:pos x="wd2" y="hd2"/>
              </a:cxn>
              <a:cxn ang="16200000">
                <a:pos x="wd2" y="hd2"/>
              </a:cxn>
            </a:cxnLst>
            <a:rect l="0" t="0" r="r" b="b"/>
            <a:pathLst>
              <a:path w="21600" h="21600" extrusionOk="0">
                <a:moveTo>
                  <a:pt x="0" y="14850"/>
                </a:moveTo>
                <a:lnTo>
                  <a:pt x="5400" y="14850"/>
                </a:lnTo>
                <a:lnTo>
                  <a:pt x="5400" y="0"/>
                </a:lnTo>
                <a:lnTo>
                  <a:pt x="16200" y="0"/>
                </a:lnTo>
                <a:lnTo>
                  <a:pt x="16200" y="14850"/>
                </a:lnTo>
                <a:lnTo>
                  <a:pt x="21600" y="14850"/>
                </a:lnTo>
                <a:lnTo>
                  <a:pt x="10800" y="21600"/>
                </a:lnTo>
                <a:close/>
              </a:path>
            </a:pathLst>
          </a:custGeom>
          <a:solidFill>
            <a:schemeClr val="accent1"/>
          </a:solidFill>
          <a:ln w="25400">
            <a:solidFill>
              <a:srgbClr val="978749"/>
            </a:solidFill>
          </a:ln>
        </p:spPr>
        <p:txBody>
          <a:bodyPr lIns="45719" rIns="45719" anchor="ctr"/>
          <a:lstStyle/>
          <a:p>
            <a:pPr algn="l">
              <a:defRPr sz="1800">
                <a:solidFill>
                  <a:srgbClr val="FFFFFF"/>
                </a:solidFill>
              </a:defRPr>
            </a:pPr>
            <a:endParaRPr/>
          </a:p>
        </p:txBody>
      </p:sp>
      <p:pic>
        <p:nvPicPr>
          <p:cNvPr id="408" name="image.png"/>
          <p:cNvPicPr>
            <a:picLocks noChangeAspect="1"/>
          </p:cNvPicPr>
          <p:nvPr/>
        </p:nvPicPr>
        <p:blipFill>
          <a:blip r:embed="rId2">
            <a:extLst/>
          </a:blip>
          <a:stretch>
            <a:fillRect/>
          </a:stretch>
        </p:blipFill>
        <p:spPr>
          <a:xfrm>
            <a:off x="4953000" y="3162300"/>
            <a:ext cx="1905000" cy="723900"/>
          </a:xfrm>
          <a:prstGeom prst="rect">
            <a:avLst/>
          </a:prstGeom>
          <a:ln w="12700">
            <a:miter lim="400000"/>
          </a:ln>
        </p:spPr>
      </p:pic>
      <p:pic>
        <p:nvPicPr>
          <p:cNvPr id="409" name="image.png"/>
          <p:cNvPicPr>
            <a:picLocks noChangeAspect="1"/>
          </p:cNvPicPr>
          <p:nvPr/>
        </p:nvPicPr>
        <p:blipFill>
          <a:blip r:embed="rId3">
            <a:extLst/>
          </a:blip>
          <a:stretch>
            <a:fillRect/>
          </a:stretch>
        </p:blipFill>
        <p:spPr>
          <a:xfrm>
            <a:off x="3762375" y="1628775"/>
            <a:ext cx="1619250" cy="504825"/>
          </a:xfrm>
          <a:prstGeom prst="rect">
            <a:avLst/>
          </a:prstGeom>
          <a:ln w="12700">
            <a:miter lim="400000"/>
          </a:ln>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image.png"/>
          <p:cNvPicPr>
            <a:picLocks noChangeAspect="1"/>
          </p:cNvPicPr>
          <p:nvPr/>
        </p:nvPicPr>
        <p:blipFill>
          <a:blip r:embed="rId2">
            <a:extLst/>
          </a:blip>
          <a:stretch>
            <a:fillRect/>
          </a:stretch>
        </p:blipFill>
        <p:spPr>
          <a:xfrm>
            <a:off x="688975" y="304800"/>
            <a:ext cx="7796213" cy="1335088"/>
          </a:xfrm>
          <a:prstGeom prst="rect">
            <a:avLst/>
          </a:prstGeom>
          <a:ln w="12700">
            <a:miter lim="400000"/>
          </a:ln>
        </p:spPr>
      </p:pic>
      <p:sp>
        <p:nvSpPr>
          <p:cNvPr id="421" name="Shape 421"/>
          <p:cNvSpPr>
            <a:spLocks noGrp="1"/>
          </p:cNvSpPr>
          <p:nvPr>
            <p:ph type="body" sz="half" idx="4294967295"/>
          </p:nvPr>
        </p:nvSpPr>
        <p:spPr>
          <a:xfrm>
            <a:off x="152400" y="1600200"/>
            <a:ext cx="8991600" cy="1981200"/>
          </a:xfrm>
          <a:prstGeom prst="rect">
            <a:avLst/>
          </a:prstGeom>
        </p:spPr>
        <p:txBody>
          <a:bodyPr>
            <a:normAutofit/>
          </a:bodyPr>
          <a:lstStyle/>
          <a:p>
            <a:pPr marL="0" indent="0">
              <a:buSzTx/>
              <a:buNone/>
              <a:defRPr sz="2600"/>
            </a:pPr>
            <a:r>
              <a:t>Process of generating an image from the raw data or set of unprocessed measurements made by the imaging system.</a:t>
            </a:r>
          </a:p>
          <a:p>
            <a:pPr marL="0" indent="0">
              <a:buSzTx/>
              <a:buNone/>
              <a:defRPr sz="2600"/>
            </a:pPr>
            <a:endParaRPr/>
          </a:p>
          <a:p>
            <a:pPr marL="0" indent="0">
              <a:buSzTx/>
              <a:buNone/>
              <a:defRPr sz="2600"/>
            </a:pPr>
            <a:r>
              <a:t>Image reconstruction algorithms.</a:t>
            </a:r>
          </a:p>
        </p:txBody>
      </p:sp>
      <p:sp>
        <p:nvSpPr>
          <p:cNvPr id="422" name="Shape 422"/>
          <p:cNvSpPr/>
          <p:nvPr/>
        </p:nvSpPr>
        <p:spPr>
          <a:xfrm>
            <a:off x="685800" y="4175125"/>
            <a:ext cx="8153400" cy="17816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09587" indent="-509587" algn="l">
              <a:buSzPct val="100000"/>
              <a:buChar char="•"/>
              <a:defRPr sz="3000">
                <a:latin typeface="+mn-lt"/>
                <a:ea typeface="+mn-ea"/>
                <a:cs typeface="+mn-cs"/>
                <a:sym typeface="Arial"/>
              </a:defRPr>
            </a:pPr>
            <a:r>
              <a:t>Back projection</a:t>
            </a:r>
          </a:p>
          <a:p>
            <a:pPr marL="509587" indent="-509587" algn="l">
              <a:buSzPct val="100000"/>
              <a:buChar char="•"/>
              <a:defRPr sz="3000">
                <a:latin typeface="+mn-lt"/>
                <a:ea typeface="+mn-ea"/>
                <a:cs typeface="+mn-cs"/>
                <a:sym typeface="Arial"/>
              </a:defRPr>
            </a:pPr>
            <a:r>
              <a:t>Iterative methods</a:t>
            </a:r>
          </a:p>
          <a:p>
            <a:pPr marL="509587" indent="-509587" algn="l">
              <a:buSzPct val="100000"/>
              <a:buChar char="•"/>
              <a:defRPr sz="3000">
                <a:latin typeface="+mn-lt"/>
                <a:ea typeface="+mn-ea"/>
                <a:cs typeface="+mn-cs"/>
                <a:sym typeface="Arial"/>
              </a:defRPr>
            </a:pPr>
            <a:r>
              <a:t>Analytic methods : </a:t>
            </a:r>
            <a:r>
              <a:rPr sz="2800" i="1"/>
              <a:t>2D Fourier analysis                 			          Filtered Back Projection</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image.png"/>
          <p:cNvPicPr>
            <a:picLocks noChangeAspect="1"/>
          </p:cNvPicPr>
          <p:nvPr/>
        </p:nvPicPr>
        <p:blipFill>
          <a:blip r:embed="rId2">
            <a:extLst/>
          </a:blip>
          <a:stretch>
            <a:fillRect/>
          </a:stretch>
        </p:blipFill>
        <p:spPr>
          <a:xfrm>
            <a:off x="19050" y="115887"/>
            <a:ext cx="8759825" cy="1676401"/>
          </a:xfrm>
          <a:prstGeom prst="rect">
            <a:avLst/>
          </a:prstGeom>
          <a:ln w="12700">
            <a:miter lim="400000"/>
          </a:ln>
        </p:spPr>
      </p:pic>
      <p:sp>
        <p:nvSpPr>
          <p:cNvPr id="425" name="Shape 425"/>
          <p:cNvSpPr>
            <a:spLocks noGrp="1"/>
          </p:cNvSpPr>
          <p:nvPr>
            <p:ph type="body" idx="4294967295"/>
          </p:nvPr>
        </p:nvSpPr>
        <p:spPr>
          <a:xfrm>
            <a:off x="20638" y="1524000"/>
            <a:ext cx="9123362" cy="4953000"/>
          </a:xfrm>
          <a:prstGeom prst="rect">
            <a:avLst/>
          </a:prstGeom>
        </p:spPr>
        <p:txBody>
          <a:bodyPr>
            <a:normAutofit/>
          </a:bodyPr>
          <a:lstStyle/>
          <a:p>
            <a:pPr>
              <a:lnSpc>
                <a:spcPct val="80000"/>
              </a:lnSpc>
              <a:buChar char="•"/>
              <a:defRPr sz="2000"/>
            </a:pPr>
            <a:endParaRPr/>
          </a:p>
          <a:p>
            <a:pPr>
              <a:lnSpc>
                <a:spcPct val="80000"/>
              </a:lnSpc>
              <a:spcBef>
                <a:spcPts val="700"/>
              </a:spcBef>
              <a:buChar char="•"/>
              <a:defRPr sz="3000" b="1" i="1" u="sng">
                <a:solidFill>
                  <a:srgbClr val="FFFF00"/>
                </a:solidFill>
                <a:effectLst>
                  <a:outerShdw blurRad="12700" dist="25400" dir="2700000" rotWithShape="0">
                    <a:srgbClr val="000000"/>
                  </a:outerShdw>
                </a:effectLst>
              </a:defRPr>
            </a:pPr>
            <a:r>
              <a:t>Oldest method. Not used in any present scanners. </a:t>
            </a:r>
          </a:p>
          <a:p>
            <a:pPr marL="411162" indent="-274637">
              <a:lnSpc>
                <a:spcPct val="80000"/>
              </a:lnSpc>
              <a:buSzTx/>
              <a:buNone/>
              <a:defRPr sz="2000"/>
            </a:pPr>
            <a:endParaRPr/>
          </a:p>
          <a:p>
            <a:pPr marL="411162" indent="-274637">
              <a:lnSpc>
                <a:spcPct val="80000"/>
              </a:lnSpc>
              <a:buSzTx/>
              <a:buNone/>
              <a:defRPr sz="2000"/>
            </a:pPr>
            <a:endParaRPr/>
          </a:p>
          <a:p>
            <a:pPr>
              <a:lnSpc>
                <a:spcPct val="80000"/>
              </a:lnSpc>
              <a:spcBef>
                <a:spcPts val="400"/>
              </a:spcBef>
              <a:buChar char="•"/>
              <a:defRPr sz="2000"/>
            </a:pPr>
            <a:r>
              <a:t>The image profiles look like steps.  The height of the steps is proportional to the amount of radiation that passed through the block. </a:t>
            </a:r>
          </a:p>
          <a:p>
            <a:pPr marL="411162" indent="-274637">
              <a:lnSpc>
                <a:spcPct val="80000"/>
              </a:lnSpc>
              <a:buSzTx/>
              <a:buNone/>
              <a:defRPr sz="2000"/>
            </a:pPr>
            <a:endParaRPr/>
          </a:p>
          <a:p>
            <a:pPr marL="411162" indent="-274637">
              <a:lnSpc>
                <a:spcPct val="80000"/>
              </a:lnSpc>
              <a:buSzTx/>
              <a:buNone/>
              <a:defRPr sz="2000"/>
            </a:pPr>
            <a:endParaRPr/>
          </a:p>
          <a:p>
            <a:pPr>
              <a:lnSpc>
                <a:spcPct val="80000"/>
              </a:lnSpc>
              <a:spcBef>
                <a:spcPts val="400"/>
              </a:spcBef>
              <a:buChar char="•"/>
              <a:defRPr sz="2000"/>
            </a:pPr>
            <a:r>
              <a:t> The steps are then assigned to a gray scale density that is proportional to their height. These densities are arranged in rows called as RAYS.</a:t>
            </a:r>
          </a:p>
          <a:p>
            <a:pPr marL="411162" indent="-274637">
              <a:lnSpc>
                <a:spcPct val="80000"/>
              </a:lnSpc>
              <a:buSzTx/>
              <a:buNone/>
              <a:defRPr sz="2000"/>
            </a:pPr>
            <a:endParaRPr/>
          </a:p>
          <a:p>
            <a:pPr marL="411162" indent="-274637">
              <a:lnSpc>
                <a:spcPct val="80000"/>
              </a:lnSpc>
              <a:buSzTx/>
              <a:buNone/>
              <a:defRPr sz="2000"/>
            </a:pPr>
            <a:endParaRPr/>
          </a:p>
          <a:p>
            <a:pPr>
              <a:lnSpc>
                <a:spcPct val="80000"/>
              </a:lnSpc>
              <a:spcBef>
                <a:spcPts val="400"/>
              </a:spcBef>
              <a:buChar char="•"/>
              <a:defRPr sz="2000"/>
            </a:pPr>
            <a:r>
              <a:t> When the rays from the two projections are super imposed, or back projected, they produce a crude reproduction of original object.</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8" name="19062012775.jpeg" descr="C:\Users\Sony\Desktop\19062012775.jpg"/>
          <p:cNvPicPr>
            <a:picLocks noChangeAspect="1"/>
          </p:cNvPicPr>
          <p:nvPr/>
        </p:nvPicPr>
        <p:blipFill>
          <a:blip r:embed="rId2">
            <a:extLst/>
          </a:blip>
          <a:stretch>
            <a:fillRect/>
          </a:stretch>
        </p:blipFill>
        <p:spPr>
          <a:xfrm>
            <a:off x="481012" y="228600"/>
            <a:ext cx="8355013" cy="5870575"/>
          </a:xfrm>
          <a:prstGeom prst="rect">
            <a:avLst/>
          </a:prstGeom>
          <a:ln w="12700">
            <a:miter lim="400000"/>
          </a:ln>
        </p:spPr>
      </p:pic>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 name="image.png"/>
          <p:cNvPicPr>
            <a:picLocks noChangeAspect="1"/>
          </p:cNvPicPr>
          <p:nvPr/>
        </p:nvPicPr>
        <p:blipFill>
          <a:blip r:embed="rId2">
            <a:extLst/>
          </a:blip>
          <a:stretch>
            <a:fillRect/>
          </a:stretch>
        </p:blipFill>
        <p:spPr>
          <a:xfrm>
            <a:off x="603250" y="304800"/>
            <a:ext cx="8027988" cy="1249363"/>
          </a:xfrm>
          <a:prstGeom prst="rect">
            <a:avLst/>
          </a:prstGeom>
          <a:ln w="12700">
            <a:miter lim="400000"/>
          </a:ln>
        </p:spPr>
      </p:pic>
      <p:pic>
        <p:nvPicPr>
          <p:cNvPr id="431" name="image.png"/>
          <p:cNvPicPr>
            <a:picLocks noChangeAspect="1"/>
          </p:cNvPicPr>
          <p:nvPr/>
        </p:nvPicPr>
        <p:blipFill>
          <a:blip r:embed="rId3">
            <a:extLst/>
          </a:blip>
          <a:stretch>
            <a:fillRect/>
          </a:stretch>
        </p:blipFill>
        <p:spPr>
          <a:xfrm>
            <a:off x="457200" y="2519362"/>
            <a:ext cx="4038600" cy="2687638"/>
          </a:xfrm>
          <a:prstGeom prst="rect">
            <a:avLst/>
          </a:prstGeom>
          <a:ln w="12700">
            <a:miter lim="400000"/>
          </a:ln>
        </p:spPr>
      </p:pic>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434" name="Shape 434"/>
          <p:cNvSpPr>
            <a:spLocks noGrp="1"/>
          </p:cNvSpPr>
          <p:nvPr>
            <p:ph type="body" idx="4294967295"/>
          </p:nvPr>
        </p:nvSpPr>
        <p:spPr>
          <a:xfrm>
            <a:off x="0" y="1600200"/>
            <a:ext cx="8915400" cy="4708525"/>
          </a:xfrm>
          <a:prstGeom prst="rect">
            <a:avLst/>
          </a:prstGeom>
        </p:spPr>
        <p:txBody>
          <a:bodyPr>
            <a:normAutofit/>
          </a:bodyPr>
          <a:lstStyle/>
          <a:p>
            <a:pPr>
              <a:buChar char="•"/>
            </a:pPr>
            <a:endParaRPr/>
          </a:p>
          <a:p>
            <a:pPr>
              <a:buChar char="•"/>
              <a:defRPr>
                <a:solidFill>
                  <a:srgbClr val="FF0000"/>
                </a:solidFill>
              </a:defRPr>
            </a:pPr>
            <a:r>
              <a:t>Assumption</a:t>
            </a:r>
            <a:r>
              <a:rPr>
                <a:solidFill>
                  <a:srgbClr val="FFFFFF"/>
                </a:solidFill>
              </a:rPr>
              <a:t> (for eg. all points in the matrix have same value)</a:t>
            </a:r>
          </a:p>
          <a:p>
            <a:pPr>
              <a:buChar char="•"/>
              <a:defRPr>
                <a:solidFill>
                  <a:srgbClr val="FF0000"/>
                </a:solidFill>
              </a:defRPr>
            </a:pPr>
            <a:r>
              <a:t>Comparison</a:t>
            </a:r>
            <a:r>
              <a:rPr>
                <a:solidFill>
                  <a:srgbClr val="FFFFFF"/>
                </a:solidFill>
              </a:rPr>
              <a:t> (with the measured values)</a:t>
            </a:r>
          </a:p>
          <a:p>
            <a:pPr>
              <a:buChar char="•"/>
              <a:defRPr>
                <a:solidFill>
                  <a:srgbClr val="FF0000"/>
                </a:solidFill>
              </a:defRPr>
            </a:pPr>
            <a:r>
              <a:t>Correction</a:t>
            </a:r>
            <a:r>
              <a:rPr>
                <a:solidFill>
                  <a:srgbClr val="FFFFFF"/>
                </a:solidFill>
              </a:rPr>
              <a:t> (to bring the two into agreement)</a:t>
            </a:r>
          </a:p>
          <a:p>
            <a:pPr>
              <a:buChar char="•"/>
              <a:defRPr>
                <a:solidFill>
                  <a:srgbClr val="FF0000"/>
                </a:solidFill>
              </a:defRPr>
            </a:pPr>
            <a:r>
              <a:t>Repetition</a:t>
            </a:r>
            <a:r>
              <a:rPr>
                <a:solidFill>
                  <a:srgbClr val="FFFFFF"/>
                </a:solidFill>
              </a:rPr>
              <a:t> (of the process until the assumed and measured values are the same or within acceptable limits) </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437" name="Shape 437"/>
          <p:cNvSpPr>
            <a:spLocks noGrp="1"/>
          </p:cNvSpPr>
          <p:nvPr>
            <p:ph type="body" idx="4294967295"/>
          </p:nvPr>
        </p:nvSpPr>
        <p:spPr>
          <a:xfrm>
            <a:off x="0" y="1235075"/>
            <a:ext cx="8991600" cy="5241925"/>
          </a:xfrm>
          <a:prstGeom prst="rect">
            <a:avLst/>
          </a:prstGeom>
        </p:spPr>
        <p:txBody>
          <a:bodyPr>
            <a:normAutofit/>
          </a:bodyPr>
          <a:lstStyle/>
          <a:p>
            <a:pPr marL="411162" indent="-274637">
              <a:lnSpc>
                <a:spcPct val="80000"/>
              </a:lnSpc>
              <a:spcBef>
                <a:spcPts val="500"/>
              </a:spcBef>
              <a:buSzTx/>
              <a:buNone/>
              <a:defRPr sz="2400" b="1"/>
            </a:pPr>
            <a:r>
              <a:t>Simultaneous reconstruction</a:t>
            </a:r>
          </a:p>
          <a:p>
            <a:pPr>
              <a:lnSpc>
                <a:spcPct val="80000"/>
              </a:lnSpc>
              <a:spcBef>
                <a:spcPts val="500"/>
              </a:spcBef>
              <a:buChar char="•"/>
              <a:defRPr sz="2400"/>
            </a:pPr>
            <a:r>
              <a:t>All projections for the entire matrix are calculated at the beginning of the iteration, and all corrections are made simultaneously for each iteration.</a:t>
            </a:r>
          </a:p>
          <a:p>
            <a:pPr marL="411162" indent="-274637">
              <a:lnSpc>
                <a:spcPct val="80000"/>
              </a:lnSpc>
              <a:spcBef>
                <a:spcPts val="500"/>
              </a:spcBef>
              <a:buSzTx/>
              <a:buNone/>
              <a:defRPr sz="2400" b="1"/>
            </a:pPr>
            <a:r>
              <a:t>Ray by Ray correction</a:t>
            </a:r>
          </a:p>
          <a:p>
            <a:pPr>
              <a:lnSpc>
                <a:spcPct val="80000"/>
              </a:lnSpc>
              <a:spcBef>
                <a:spcPts val="500"/>
              </a:spcBef>
              <a:buChar char="•"/>
              <a:defRPr sz="2400"/>
            </a:pPr>
            <a:r>
              <a:t>One ray sum is calculated and corrected and these corrections are incorporated into future ray sums, with the process being repeated for every ray in each iteration.</a:t>
            </a:r>
          </a:p>
          <a:p>
            <a:pPr marL="411162" indent="-274637">
              <a:lnSpc>
                <a:spcPct val="80000"/>
              </a:lnSpc>
              <a:spcBef>
                <a:spcPts val="500"/>
              </a:spcBef>
              <a:buSzTx/>
              <a:buNone/>
              <a:defRPr sz="2400" b="1"/>
            </a:pPr>
            <a:r>
              <a:t>Point – by – point correction</a:t>
            </a:r>
          </a:p>
          <a:p>
            <a:pPr>
              <a:lnSpc>
                <a:spcPct val="80000"/>
              </a:lnSpc>
              <a:spcBef>
                <a:spcPts val="500"/>
              </a:spcBef>
              <a:buChar char="•"/>
              <a:defRPr sz="2400"/>
            </a:pPr>
            <a:r>
              <a:t>The calculations and corrections are made for all rays passing through one point, and these corrections are used in ensuring calculations, again with the process being repeated for every point.</a:t>
            </a: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GENERATION</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endParaRPr lang="en-US" dirty="0"/>
          </a:p>
          <a:p>
            <a:pPr>
              <a:buFont typeface="Wingdings" panose="05000000000000000000" pitchFamily="2" charset="2"/>
              <a:buChar char="Ø"/>
            </a:pPr>
            <a:r>
              <a:rPr lang="en-US" dirty="0" smtClean="0"/>
              <a:t>Rotate/Translate</a:t>
            </a:r>
            <a:r>
              <a:rPr lang="en-US" dirty="0"/>
              <a:t> </a:t>
            </a:r>
            <a:r>
              <a:rPr lang="en-US" dirty="0" smtClean="0"/>
              <a:t>type.</a:t>
            </a:r>
          </a:p>
          <a:p>
            <a:pPr>
              <a:buFont typeface="Wingdings" panose="05000000000000000000" pitchFamily="2" charset="2"/>
              <a:buChar char="Ø"/>
            </a:pPr>
            <a:r>
              <a:rPr lang="en-US" dirty="0" smtClean="0"/>
              <a:t>A fan shaped beam and multiple detectors.</a:t>
            </a:r>
          </a:p>
          <a:p>
            <a:pPr>
              <a:buFont typeface="Wingdings" panose="05000000000000000000" pitchFamily="2" charset="2"/>
              <a:buChar char="Ø"/>
            </a:pPr>
            <a:r>
              <a:rPr lang="en-US" dirty="0" smtClean="0"/>
              <a:t>Movements of </a:t>
            </a:r>
            <a:r>
              <a:rPr lang="en-US" dirty="0" err="1" smtClean="0"/>
              <a:t>xray</a:t>
            </a:r>
            <a:r>
              <a:rPr lang="en-US" dirty="0" smtClean="0"/>
              <a:t> tube – detector array </a:t>
            </a:r>
            <a:r>
              <a:rPr lang="en-US" dirty="0" err="1" smtClean="0"/>
              <a:t>areboth</a:t>
            </a:r>
            <a:r>
              <a:rPr lang="en-US" dirty="0" smtClean="0"/>
              <a:t> linear and rotatory.</a:t>
            </a:r>
          </a:p>
          <a:p>
            <a:pPr>
              <a:buFont typeface="Wingdings" panose="05000000000000000000" pitchFamily="2" charset="2"/>
              <a:buChar char="Ø"/>
            </a:pPr>
            <a:r>
              <a:rPr lang="en-US" dirty="0" smtClean="0"/>
              <a:t>The rotation movement is through a greater arc </a:t>
            </a:r>
            <a:r>
              <a:rPr lang="en-US" dirty="0" err="1" smtClean="0"/>
              <a:t>upto</a:t>
            </a:r>
            <a:r>
              <a:rPr lang="en-US" dirty="0" smtClean="0"/>
              <a:t> 30 degrees.</a:t>
            </a:r>
          </a:p>
          <a:p>
            <a:pPr>
              <a:buFont typeface="Wingdings" panose="05000000000000000000" pitchFamily="2" charset="2"/>
              <a:buChar char="Ø"/>
            </a:pPr>
            <a:r>
              <a:rPr lang="en-US" dirty="0" smtClean="0"/>
              <a:t>Linear movements are repeated only 6 times.</a:t>
            </a:r>
          </a:p>
          <a:p>
            <a:pPr>
              <a:buFont typeface="Wingdings" panose="05000000000000000000" pitchFamily="2" charset="2"/>
              <a:buChar char="Ø"/>
            </a:pPr>
            <a:r>
              <a:rPr lang="en-US" dirty="0" smtClean="0"/>
              <a:t>Scan time reduced to 3-5 minutes.</a:t>
            </a:r>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pic>
        <p:nvPicPr>
          <p:cNvPr id="4" name="Picture 3"/>
          <p:cNvPicPr>
            <a:picLocks noChangeAspect="1"/>
          </p:cNvPicPr>
          <p:nvPr/>
        </p:nvPicPr>
        <p:blipFill>
          <a:blip r:embed="rId3"/>
          <a:stretch>
            <a:fillRect/>
          </a:stretch>
        </p:blipFill>
        <p:spPr>
          <a:xfrm>
            <a:off x="5658132" y="0"/>
            <a:ext cx="3375288" cy="2667000"/>
          </a:xfrm>
          <a:prstGeom prst="rect">
            <a:avLst/>
          </a:prstGeom>
        </p:spPr>
      </p:pic>
    </p:spTree>
    <p:extLst>
      <p:ext uri="{BB962C8B-B14F-4D97-AF65-F5344CB8AC3E}">
        <p14:creationId xmlns:p14="http://schemas.microsoft.com/office/powerpoint/2010/main" val="98284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image.png"/>
          <p:cNvPicPr>
            <a:picLocks noChangeAspect="1"/>
          </p:cNvPicPr>
          <p:nvPr/>
        </p:nvPicPr>
        <p:blipFill>
          <a:blip r:embed="rId2">
            <a:extLst/>
          </a:blip>
          <a:stretch>
            <a:fillRect/>
          </a:stretch>
        </p:blipFill>
        <p:spPr>
          <a:xfrm>
            <a:off x="231775" y="195262"/>
            <a:ext cx="8455025" cy="1133476"/>
          </a:xfrm>
          <a:prstGeom prst="rect">
            <a:avLst/>
          </a:prstGeom>
          <a:ln w="12700">
            <a:miter lim="400000"/>
          </a:ln>
        </p:spPr>
      </p:pic>
      <p:pic>
        <p:nvPicPr>
          <p:cNvPr id="440" name="image.jpeg"/>
          <p:cNvPicPr>
            <a:picLocks noChangeAspect="1"/>
          </p:cNvPicPr>
          <p:nvPr/>
        </p:nvPicPr>
        <p:blipFill>
          <a:blip r:embed="rId3">
            <a:extLst/>
          </a:blip>
          <a:stretch>
            <a:fillRect/>
          </a:stretch>
        </p:blipFill>
        <p:spPr>
          <a:xfrm>
            <a:off x="838200" y="1066800"/>
            <a:ext cx="7315200" cy="54800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image.png"/>
          <p:cNvPicPr>
            <a:picLocks noChangeAspect="1"/>
          </p:cNvPicPr>
          <p:nvPr/>
        </p:nvPicPr>
        <p:blipFill>
          <a:blip r:embed="rId2">
            <a:extLst/>
          </a:blip>
          <a:stretch>
            <a:fillRect/>
          </a:stretch>
        </p:blipFill>
        <p:spPr>
          <a:xfrm>
            <a:off x="457200" y="274637"/>
            <a:ext cx="8229600" cy="1189038"/>
          </a:xfrm>
          <a:prstGeom prst="rect">
            <a:avLst/>
          </a:prstGeom>
          <a:ln w="12700">
            <a:miter lim="400000"/>
          </a:ln>
        </p:spPr>
      </p:pic>
      <p:sp>
        <p:nvSpPr>
          <p:cNvPr id="443" name="Shape 443"/>
          <p:cNvSpPr>
            <a:spLocks noGrp="1"/>
          </p:cNvSpPr>
          <p:nvPr>
            <p:ph type="body" idx="4294967295"/>
          </p:nvPr>
        </p:nvSpPr>
        <p:spPr>
          <a:xfrm>
            <a:off x="0" y="1219200"/>
            <a:ext cx="9144000" cy="5089525"/>
          </a:xfrm>
          <a:prstGeom prst="rect">
            <a:avLst/>
          </a:prstGeom>
        </p:spPr>
        <p:txBody>
          <a:bodyPr>
            <a:normAutofit/>
          </a:bodyPr>
          <a:lstStyle/>
          <a:p>
            <a:pPr>
              <a:buChar char="•"/>
              <a:defRPr b="1" i="1" u="sng">
                <a:solidFill>
                  <a:srgbClr val="FFFF00"/>
                </a:solidFill>
                <a:effectLst>
                  <a:outerShdw blurRad="12700" dist="25400" dir="2700000" rotWithShape="0">
                    <a:srgbClr val="000000"/>
                  </a:outerShdw>
                </a:effectLst>
              </a:defRPr>
            </a:pPr>
            <a:r>
              <a:t>Used in almost all X-ray CT units today.</a:t>
            </a:r>
          </a:p>
          <a:p>
            <a:pPr>
              <a:buChar char="•"/>
              <a:defRPr b="1" i="1" u="sng">
                <a:solidFill>
                  <a:srgbClr val="FFFF00"/>
                </a:solidFill>
                <a:effectLst>
                  <a:outerShdw blurRad="12700" dist="25400" dir="2700000" rotWithShape="0">
                    <a:srgbClr val="000000"/>
                  </a:outerShdw>
                </a:effectLst>
              </a:defRPr>
            </a:pPr>
            <a:endParaRPr/>
          </a:p>
          <a:p>
            <a:pPr>
              <a:buChar char="•"/>
            </a:pPr>
            <a:r>
              <a:t>Differ from Iterative methods in that </a:t>
            </a:r>
            <a:r>
              <a:rPr>
                <a:solidFill>
                  <a:srgbClr val="FF0000"/>
                </a:solidFill>
              </a:rPr>
              <a:t>Exact formulas are used instead of assumptions for analytical reconstruction.</a:t>
            </a:r>
          </a:p>
          <a:p>
            <a:pPr>
              <a:buChar char="•"/>
            </a:pPr>
            <a:r>
              <a:t>Too </a:t>
            </a:r>
            <a:r>
              <a:rPr>
                <a:solidFill>
                  <a:srgbClr val="FF66CC"/>
                </a:solidFill>
                <a:effectLst>
                  <a:outerShdw blurRad="12700" dist="25400" dir="2700000" rotWithShape="0">
                    <a:srgbClr val="000000"/>
                  </a:outerShdw>
                </a:effectLst>
              </a:rPr>
              <a:t>complex formulae </a:t>
            </a:r>
            <a:r>
              <a:t>as such and hence need to be processed by special computers.</a:t>
            </a:r>
          </a:p>
          <a:p>
            <a:pPr>
              <a:buChar char="•"/>
            </a:pPr>
            <a:r>
              <a:t>TWO POPULAR ANALYTICAL METHODS :</a:t>
            </a:r>
          </a:p>
          <a:p>
            <a:pPr marL="868362" lvl="1" indent="-282575">
              <a:spcBef>
                <a:spcPts val="0"/>
              </a:spcBef>
              <a:buClr>
                <a:srgbClr val="FFFFFF"/>
              </a:buClr>
              <a:buFont typeface="Wingdings"/>
              <a:buChar char="❖"/>
              <a:defRPr sz="2400" i="1" u="sng">
                <a:solidFill>
                  <a:srgbClr val="FFFF00"/>
                </a:solidFill>
              </a:defRPr>
            </a:pPr>
            <a:r>
              <a:t>Two dimensional Fourier analysis</a:t>
            </a:r>
          </a:p>
          <a:p>
            <a:pPr marL="868362" lvl="1" indent="-282575">
              <a:spcBef>
                <a:spcPts val="0"/>
              </a:spcBef>
              <a:buClr>
                <a:srgbClr val="FFFFFF"/>
              </a:buClr>
              <a:buFont typeface="Wingdings"/>
              <a:buChar char="❖"/>
              <a:defRPr sz="2400" i="1" u="sng">
                <a:solidFill>
                  <a:srgbClr val="FFFF00"/>
                </a:solidFill>
              </a:defRPr>
            </a:pPr>
            <a:r>
              <a:t>Filtered back projection.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image.png"/>
          <p:cNvPicPr>
            <a:picLocks noChangeAspect="1"/>
          </p:cNvPicPr>
          <p:nvPr/>
        </p:nvPicPr>
        <p:blipFill>
          <a:blip r:embed="rId2">
            <a:extLst/>
          </a:blip>
          <a:stretch>
            <a:fillRect/>
          </a:stretch>
        </p:blipFill>
        <p:spPr>
          <a:xfrm>
            <a:off x="457200" y="122237"/>
            <a:ext cx="8229600" cy="1676401"/>
          </a:xfrm>
          <a:prstGeom prst="rect">
            <a:avLst/>
          </a:prstGeom>
          <a:ln w="12700">
            <a:miter lim="400000"/>
          </a:ln>
        </p:spPr>
      </p:pic>
      <p:sp>
        <p:nvSpPr>
          <p:cNvPr id="446" name="Shape 446"/>
          <p:cNvSpPr>
            <a:spLocks noGrp="1"/>
          </p:cNvSpPr>
          <p:nvPr>
            <p:ph type="body" idx="4294967295"/>
          </p:nvPr>
        </p:nvSpPr>
        <p:spPr>
          <a:xfrm>
            <a:off x="0" y="1417638"/>
            <a:ext cx="9144000" cy="4891087"/>
          </a:xfrm>
          <a:prstGeom prst="rect">
            <a:avLst/>
          </a:prstGeom>
        </p:spPr>
        <p:txBody>
          <a:bodyPr>
            <a:normAutofit lnSpcReduction="10000"/>
          </a:bodyPr>
          <a:lstStyle/>
          <a:p>
            <a:pPr>
              <a:buChar char="•"/>
            </a:pPr>
            <a:endParaRPr/>
          </a:p>
          <a:p>
            <a:pPr>
              <a:spcBef>
                <a:spcPts val="700"/>
              </a:spcBef>
              <a:buChar char="•"/>
              <a:defRPr sz="3200" b="1" i="1" u="sng">
                <a:solidFill>
                  <a:srgbClr val="FFFF00"/>
                </a:solidFill>
                <a:effectLst>
                  <a:outerShdw blurRad="12700" dist="25400" dir="2700000" rotWithShape="0">
                    <a:srgbClr val="000000"/>
                  </a:outerShdw>
                </a:effectLst>
              </a:defRPr>
            </a:pPr>
            <a:r>
              <a:t>Basis:  Any function of time [f(t)] or space [f(x)] can be represented by the sum of various frequencies and amplitudes of sine and cosine waves.</a:t>
            </a:r>
          </a:p>
          <a:p>
            <a:pPr>
              <a:buChar char="•"/>
            </a:pPr>
            <a:endParaRPr sz="3200" b="1" i="1" u="sng">
              <a:solidFill>
                <a:srgbClr val="FFFF00"/>
              </a:solidFill>
              <a:effectLst>
                <a:outerShdw blurRad="12700" dist="25400" dir="2700000" rotWithShape="0">
                  <a:srgbClr val="000000"/>
                </a:outerShdw>
              </a:effectLst>
            </a:endParaRPr>
          </a:p>
          <a:p>
            <a:pPr>
              <a:buChar char="•"/>
            </a:pPr>
            <a:r>
              <a:t>A single cosine wave of appropriate height and length makes the first approximation of the wave and each subsequent addition improves the reproduction.</a:t>
            </a:r>
          </a:p>
        </p:txBody>
      </p:sp>
    </p:spTree>
  </p:cSld>
  <p:clrMapOvr>
    <a:masterClrMapping/>
  </p:clrMapOvr>
  <p:transition>
    <p:dissolve/>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8" name="image.png"/>
          <p:cNvPicPr>
            <a:picLocks noChangeAspect="1"/>
          </p:cNvPicPr>
          <p:nvPr/>
        </p:nvPicPr>
        <p:blipFill>
          <a:blip r:embed="rId2">
            <a:extLst/>
          </a:blip>
          <a:stretch>
            <a:fillRect/>
          </a:stretch>
        </p:blipFill>
        <p:spPr>
          <a:xfrm>
            <a:off x="457200" y="103187"/>
            <a:ext cx="8229600" cy="1719263"/>
          </a:xfrm>
          <a:prstGeom prst="rect">
            <a:avLst/>
          </a:prstGeom>
          <a:ln w="12700">
            <a:miter lim="400000"/>
          </a:ln>
        </p:spPr>
      </p:pic>
      <p:pic>
        <p:nvPicPr>
          <p:cNvPr id="449" name="20062012777.jpeg" descr="C:\Users\Sony\Desktop\20062012777.jpg"/>
          <p:cNvPicPr>
            <a:picLocks noChangeAspect="1"/>
          </p:cNvPicPr>
          <p:nvPr/>
        </p:nvPicPr>
        <p:blipFill>
          <a:blip r:embed="rId3">
            <a:extLst/>
          </a:blip>
          <a:stretch>
            <a:fillRect/>
          </a:stretch>
        </p:blipFill>
        <p:spPr>
          <a:xfrm>
            <a:off x="1447800" y="1600200"/>
            <a:ext cx="4445000" cy="4708525"/>
          </a:xfrm>
          <a:prstGeom prst="rect">
            <a:avLst/>
          </a:prstGeom>
          <a:ln w="12700">
            <a:miter lim="400000"/>
          </a:ln>
        </p:spPr>
      </p:pic>
    </p:spTree>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body" idx="4294967295"/>
          </p:nvPr>
        </p:nvSpPr>
        <p:spPr>
          <a:xfrm>
            <a:off x="0" y="1219200"/>
            <a:ext cx="9144000" cy="5194300"/>
          </a:xfrm>
          <a:prstGeom prst="rect">
            <a:avLst/>
          </a:prstGeom>
        </p:spPr>
        <p:txBody>
          <a:bodyPr>
            <a:normAutofit/>
          </a:bodyPr>
          <a:lstStyle/>
          <a:p>
            <a:pPr>
              <a:lnSpc>
                <a:spcPct val="90000"/>
              </a:lnSpc>
              <a:buChar char="•"/>
            </a:pPr>
            <a:r>
              <a:t>Most common method used for image reconstruction in </a:t>
            </a:r>
            <a:r>
              <a:rPr>
                <a:solidFill>
                  <a:srgbClr val="FF3399"/>
                </a:solidFill>
                <a:effectLst>
                  <a:outerShdw blurRad="12700" dist="25400" dir="2700000" rotWithShape="0">
                    <a:srgbClr val="000000"/>
                  </a:outerShdw>
                </a:effectLst>
              </a:rPr>
              <a:t>earlier as well as recent </a:t>
            </a:r>
            <a:r>
              <a:t>scanners .</a:t>
            </a:r>
          </a:p>
          <a:p>
            <a:pPr>
              <a:lnSpc>
                <a:spcPct val="90000"/>
              </a:lnSpc>
              <a:buChar char="•"/>
            </a:pPr>
            <a:r>
              <a:t>It is actually a </a:t>
            </a:r>
            <a:r>
              <a:rPr>
                <a:solidFill>
                  <a:srgbClr val="FFFF00"/>
                </a:solidFill>
              </a:rPr>
              <a:t>analytical</a:t>
            </a:r>
            <a:r>
              <a:t> method.</a:t>
            </a:r>
          </a:p>
          <a:p>
            <a:pPr>
              <a:lnSpc>
                <a:spcPct val="90000"/>
              </a:lnSpc>
              <a:buChar char="•"/>
              <a:defRPr>
                <a:solidFill>
                  <a:srgbClr val="FFFF00"/>
                </a:solidFill>
              </a:defRPr>
            </a:pPr>
            <a:r>
              <a:t>O</a:t>
            </a:r>
            <a:r>
              <a:rPr>
                <a:effectLst>
                  <a:outerShdw blurRad="12700" dist="25400" dir="2700000" rotWithShape="0">
                    <a:srgbClr val="000000"/>
                  </a:outerShdw>
                </a:effectLst>
              </a:rPr>
              <a:t>vercomes the shortcomings of Simple back projection and improves the resolution.</a:t>
            </a:r>
          </a:p>
          <a:p>
            <a:pPr>
              <a:lnSpc>
                <a:spcPct val="90000"/>
              </a:lnSpc>
              <a:buChar char="•"/>
            </a:pPr>
            <a:r>
              <a:t>For each Xray beam measurement, the values that are projected back into the overlying voxels use the data not just from that beam but also from the neighbouring  beams.</a:t>
            </a:r>
          </a:p>
          <a:p>
            <a:pPr>
              <a:lnSpc>
                <a:spcPct val="90000"/>
              </a:lnSpc>
              <a:buChar char="•"/>
            </a:pPr>
            <a:r>
              <a:t>Data from neighbouring Xray  beams can be Added to  or Substracted from the projection, closest beam having the greatest effect. </a:t>
            </a:r>
          </a:p>
        </p:txBody>
      </p:sp>
      <p:pic>
        <p:nvPicPr>
          <p:cNvPr id="452" name="image.png"/>
          <p:cNvPicPr>
            <a:picLocks noChangeAspect="1"/>
          </p:cNvPicPr>
          <p:nvPr/>
        </p:nvPicPr>
        <p:blipFill>
          <a:blip r:embed="rId2">
            <a:extLst/>
          </a:blip>
          <a:stretch>
            <a:fillRect/>
          </a:stretch>
        </p:blipFill>
        <p:spPr>
          <a:xfrm>
            <a:off x="231775" y="274637"/>
            <a:ext cx="8455025" cy="12493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4"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455" name="Shape 455"/>
          <p:cNvSpPr>
            <a:spLocks noGrp="1"/>
          </p:cNvSpPr>
          <p:nvPr>
            <p:ph type="body" idx="4294967295"/>
          </p:nvPr>
        </p:nvSpPr>
        <p:spPr>
          <a:xfrm>
            <a:off x="0" y="1143000"/>
            <a:ext cx="9144000" cy="5715000"/>
          </a:xfrm>
          <a:prstGeom prst="rect">
            <a:avLst/>
          </a:prstGeom>
        </p:spPr>
        <p:txBody>
          <a:bodyPr>
            <a:normAutofit/>
          </a:bodyPr>
          <a:lstStyle/>
          <a:p>
            <a:pPr>
              <a:lnSpc>
                <a:spcPct val="90000"/>
              </a:lnSpc>
              <a:buChar char="•"/>
            </a:pPr>
            <a:r>
              <a:t>Similar to simple back projection.</a:t>
            </a:r>
          </a:p>
          <a:p>
            <a:pPr marL="411162" indent="-274637">
              <a:lnSpc>
                <a:spcPct val="90000"/>
              </a:lnSpc>
              <a:buSzTx/>
              <a:buNone/>
            </a:pPr>
            <a:r>
              <a:t> </a:t>
            </a:r>
          </a:p>
          <a:p>
            <a:pPr>
              <a:lnSpc>
                <a:spcPct val="90000"/>
              </a:lnSpc>
              <a:buChar char="•"/>
            </a:pPr>
            <a:r>
              <a:t>The image is filtered or modified to counter balance the effect of sudden density changes, which causes blurring (star – pattern).  Those frequencies responsible for blurring are eliminated to enhance more desirable frequencies.</a:t>
            </a:r>
          </a:p>
          <a:p>
            <a:pPr>
              <a:lnSpc>
                <a:spcPct val="90000"/>
              </a:lnSpc>
              <a:buChar char="•"/>
            </a:pPr>
            <a:r>
              <a:t>The density of the projected rays is adjusted that is, the inside margins of dense areas are enhanced while the  immediately adjacent areas are repressed.  The net effect is an image more closely resembling the original object.</a:t>
            </a:r>
          </a:p>
          <a:p>
            <a:pPr>
              <a:lnSpc>
                <a:spcPct val="90000"/>
              </a:lnSpc>
              <a:buChar char="•"/>
            </a:pPr>
            <a:r>
              <a:t>Most commonly used nowadays.</a:t>
            </a:r>
          </a:p>
        </p:txBody>
      </p:sp>
    </p:spTree>
  </p:cSld>
  <p:clrMapOvr>
    <a:masterClrMapping/>
  </p:clrMapOvr>
  <p:transition>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image.png"/>
          <p:cNvPicPr>
            <a:picLocks noChangeAspect="1"/>
          </p:cNvPicPr>
          <p:nvPr/>
        </p:nvPicPr>
        <p:blipFill>
          <a:blip r:embed="rId2">
            <a:extLst/>
          </a:blip>
          <a:stretch>
            <a:fillRect/>
          </a:stretch>
        </p:blipFill>
        <p:spPr>
          <a:xfrm>
            <a:off x="304800" y="274637"/>
            <a:ext cx="8620125" cy="1189038"/>
          </a:xfrm>
          <a:prstGeom prst="rect">
            <a:avLst/>
          </a:prstGeom>
          <a:ln w="12700">
            <a:miter lim="400000"/>
          </a:ln>
        </p:spPr>
      </p:pic>
      <p:sp>
        <p:nvSpPr>
          <p:cNvPr id="458" name="Shape 458"/>
          <p:cNvSpPr>
            <a:spLocks noGrp="1"/>
          </p:cNvSpPr>
          <p:nvPr>
            <p:ph type="body" idx="4294967295"/>
          </p:nvPr>
        </p:nvSpPr>
        <p:spPr>
          <a:xfrm>
            <a:off x="0" y="1066800"/>
            <a:ext cx="9144000" cy="5562600"/>
          </a:xfrm>
          <a:prstGeom prst="rect">
            <a:avLst/>
          </a:prstGeom>
        </p:spPr>
        <p:txBody>
          <a:bodyPr>
            <a:normAutofit/>
          </a:bodyPr>
          <a:lstStyle/>
          <a:p>
            <a:pPr marL="402939" indent="-269144" defTabSz="896111">
              <a:buSzTx/>
              <a:buNone/>
              <a:defRPr sz="2744"/>
            </a:pPr>
            <a:endParaRPr/>
          </a:p>
          <a:p>
            <a:pPr marL="536733" indent="-402939" defTabSz="896111">
              <a:buChar char="•"/>
              <a:defRPr sz="2744"/>
            </a:pPr>
            <a:r>
              <a:t>In terms of speed, </a:t>
            </a:r>
            <a:r>
              <a:rPr i="1" u="sng">
                <a:solidFill>
                  <a:srgbClr val="FFFF00"/>
                </a:solidFill>
                <a:effectLst>
                  <a:outerShdw blurRad="12446" dist="24892" dir="2700000" rotWithShape="0">
                    <a:srgbClr val="000000"/>
                  </a:outerShdw>
                </a:effectLst>
              </a:rPr>
              <a:t>Analytical methods are faster than iterative methods. </a:t>
            </a:r>
            <a:r>
              <a:rPr>
                <a:solidFill>
                  <a:srgbClr val="FFFF00"/>
                </a:solidFill>
                <a:effectLst>
                  <a:outerShdw blurRad="12446" dist="24892" dir="2700000" rotWithShape="0">
                    <a:srgbClr val="000000"/>
                  </a:outerShdw>
                </a:effectLst>
              </a:rPr>
              <a:t>Because iterative methods involve 4 steps and 4</a:t>
            </a:r>
            <a:r>
              <a:rPr baseline="29959">
                <a:solidFill>
                  <a:srgbClr val="FFFF00"/>
                </a:solidFill>
                <a:effectLst>
                  <a:outerShdw blurRad="12446" dist="24892" dir="2700000" rotWithShape="0">
                    <a:srgbClr val="000000"/>
                  </a:outerShdw>
                </a:effectLst>
              </a:rPr>
              <a:t>th</a:t>
            </a:r>
            <a:r>
              <a:rPr>
                <a:solidFill>
                  <a:srgbClr val="FFFF00"/>
                </a:solidFill>
                <a:effectLst>
                  <a:outerShdw blurRad="12446" dist="24892" dir="2700000" rotWithShape="0">
                    <a:srgbClr val="000000"/>
                  </a:outerShdw>
                </a:effectLst>
              </a:rPr>
              <a:t> is repeatation and analytical methods directly use complex formulae.</a:t>
            </a:r>
          </a:p>
          <a:p>
            <a:pPr marL="536733" indent="-402939" defTabSz="896111">
              <a:buChar char="•"/>
              <a:defRPr sz="2744" i="1" u="sng">
                <a:solidFill>
                  <a:srgbClr val="FFFF00"/>
                </a:solidFill>
                <a:effectLst>
                  <a:outerShdw blurRad="12446" dist="24892" dir="2700000" rotWithShape="0">
                    <a:srgbClr val="000000"/>
                  </a:outerShdw>
                </a:effectLst>
              </a:defRPr>
            </a:pPr>
            <a:endParaRPr>
              <a:solidFill>
                <a:srgbClr val="FFFF00"/>
              </a:solidFill>
              <a:effectLst>
                <a:outerShdw blurRad="12446" dist="24892" dir="2700000" rotWithShape="0">
                  <a:srgbClr val="000000"/>
                </a:outerShdw>
              </a:effectLst>
            </a:endParaRPr>
          </a:p>
          <a:p>
            <a:pPr marL="536733" indent="-402939" defTabSz="896111">
              <a:buChar char="•"/>
              <a:defRPr sz="2744" b="1" i="1" u="sng">
                <a:solidFill>
                  <a:srgbClr val="FF0000"/>
                </a:solidFill>
                <a:effectLst>
                  <a:outerShdw blurRad="12446" dist="24892" dir="2700000" rotWithShape="0">
                    <a:srgbClr val="000000"/>
                  </a:outerShdw>
                </a:effectLst>
              </a:defRPr>
            </a:pPr>
            <a:r>
              <a:t>But with</a:t>
            </a:r>
            <a:r>
              <a:rPr>
                <a:solidFill>
                  <a:srgbClr val="0070C0"/>
                </a:solidFill>
              </a:rPr>
              <a:t> incomplete </a:t>
            </a:r>
            <a:r>
              <a:t>data(Insufficient to determine the image fully) </a:t>
            </a:r>
            <a:r>
              <a:rPr>
                <a:solidFill>
                  <a:srgbClr val="0070C0"/>
                </a:solidFill>
              </a:rPr>
              <a:t>iterative</a:t>
            </a:r>
            <a:r>
              <a:t> methods are faster than analytical methods. </a:t>
            </a:r>
          </a:p>
          <a:p>
            <a:pPr marL="536733" indent="-402939" defTabSz="896111">
              <a:buChar char="•"/>
              <a:defRPr sz="2744"/>
            </a:pPr>
            <a:r>
              <a:t>Analytical methods does time – consuming interpolations to fill in missing data, whereas iterative methods simply average adjacent points.</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image.png"/>
          <p:cNvPicPr>
            <a:picLocks noChangeAspect="1"/>
          </p:cNvPicPr>
          <p:nvPr/>
        </p:nvPicPr>
        <p:blipFill>
          <a:blip r:embed="rId2">
            <a:extLst/>
          </a:blip>
          <a:stretch>
            <a:fillRect/>
          </a:stretch>
        </p:blipFill>
        <p:spPr>
          <a:xfrm>
            <a:off x="688975" y="231775"/>
            <a:ext cx="7772400" cy="1182688"/>
          </a:xfrm>
          <a:prstGeom prst="rect">
            <a:avLst/>
          </a:prstGeom>
          <a:ln w="12700">
            <a:miter lim="400000"/>
          </a:ln>
        </p:spPr>
      </p:pic>
      <p:sp>
        <p:nvSpPr>
          <p:cNvPr id="461" name="Shape 461"/>
          <p:cNvSpPr/>
          <p:nvPr/>
        </p:nvSpPr>
        <p:spPr>
          <a:xfrm>
            <a:off x="-1" y="1371600"/>
            <a:ext cx="9144002" cy="384810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a:spcBef>
                <a:spcPts val="1500"/>
              </a:spcBef>
              <a:defRPr sz="2500">
                <a:solidFill>
                  <a:srgbClr val="FFFFFF"/>
                </a:solidFill>
              </a:defRPr>
            </a:pPr>
            <a:r>
              <a:t>CT scanner  calculates ,from the collected data ,the linear attenuation coefficient (µ) for each pixel.</a:t>
            </a:r>
          </a:p>
          <a:p>
            <a:pPr algn="l">
              <a:spcBef>
                <a:spcPts val="1500"/>
              </a:spcBef>
              <a:buSzPct val="100000"/>
              <a:buFont typeface="Arial"/>
              <a:buChar char="•"/>
              <a:defRPr sz="2500" u="sng">
                <a:solidFill>
                  <a:srgbClr val="FFFF00"/>
                </a:solidFill>
                <a:effectLst>
                  <a:outerShdw blurRad="12700" dist="25400" dir="2700000" rotWithShape="0">
                    <a:srgbClr val="000000"/>
                  </a:outerShdw>
                </a:effectLst>
              </a:defRPr>
            </a:pPr>
            <a:r>
              <a:t>The computer calculates a relationship between the linear attenuation coefficients of the pixel and water which is given as CT number.</a:t>
            </a:r>
          </a:p>
          <a:p>
            <a:pPr algn="l">
              <a:spcBef>
                <a:spcPts val="1500"/>
              </a:spcBef>
              <a:buSzPct val="100000"/>
              <a:buFont typeface="Arial"/>
              <a:buChar char="•"/>
              <a:defRPr sz="2500" u="sng">
                <a:solidFill>
                  <a:srgbClr val="FFFF00"/>
                </a:solidFill>
                <a:effectLst>
                  <a:outerShdw blurRad="12700" dist="25400" dir="2700000" rotWithShape="0">
                    <a:srgbClr val="000000"/>
                  </a:outerShdw>
                </a:effectLst>
              </a:defRPr>
            </a:pPr>
            <a:r>
              <a:t>Density &lt; water :    negative CT number(AIR)</a:t>
            </a:r>
          </a:p>
          <a:p>
            <a:pPr algn="l">
              <a:spcBef>
                <a:spcPts val="1500"/>
              </a:spcBef>
              <a:buSzPct val="100000"/>
              <a:buFont typeface="Arial"/>
              <a:buChar char="•"/>
              <a:defRPr sz="2500" u="sng">
                <a:solidFill>
                  <a:srgbClr val="FFFF00"/>
                </a:solidFill>
                <a:effectLst>
                  <a:outerShdw blurRad="12700" dist="25400" dir="2700000" rotWithShape="0">
                    <a:srgbClr val="000000"/>
                  </a:outerShdw>
                </a:effectLst>
              </a:defRPr>
            </a:pPr>
            <a:r>
              <a:t>Density&gt;water :      positive CT number(BONE)</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image.png"/>
          <p:cNvPicPr>
            <a:picLocks noChangeAspect="1"/>
          </p:cNvPicPr>
          <p:nvPr/>
        </p:nvPicPr>
        <p:blipFill>
          <a:blip r:embed="rId2">
            <a:extLst/>
          </a:blip>
          <a:stretch>
            <a:fillRect/>
          </a:stretch>
        </p:blipFill>
        <p:spPr>
          <a:xfrm>
            <a:off x="457200" y="274637"/>
            <a:ext cx="8229600" cy="1146176"/>
          </a:xfrm>
          <a:prstGeom prst="rect">
            <a:avLst/>
          </a:prstGeom>
          <a:ln w="12700">
            <a:miter lim="400000"/>
          </a:ln>
        </p:spPr>
      </p:pic>
      <p:pic>
        <p:nvPicPr>
          <p:cNvPr id="464" name="image.png"/>
          <p:cNvPicPr>
            <a:picLocks noChangeAspect="1"/>
          </p:cNvPicPr>
          <p:nvPr/>
        </p:nvPicPr>
        <p:blipFill>
          <a:blip r:embed="rId3">
            <a:extLst/>
          </a:blip>
          <a:stretch>
            <a:fillRect/>
          </a:stretch>
        </p:blipFill>
        <p:spPr>
          <a:xfrm>
            <a:off x="373062" y="2743200"/>
            <a:ext cx="7518401" cy="2743200"/>
          </a:xfrm>
          <a:prstGeom prst="rect">
            <a:avLst/>
          </a:prstGeom>
          <a:ln w="12700">
            <a:miter lim="400000"/>
          </a:ln>
        </p:spPr>
      </p:pic>
      <p:sp>
        <p:nvSpPr>
          <p:cNvPr id="465" name="Shape 465"/>
          <p:cNvSpPr/>
          <p:nvPr/>
        </p:nvSpPr>
        <p:spPr>
          <a:xfrm>
            <a:off x="457200" y="685800"/>
            <a:ext cx="8686800" cy="15944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l">
              <a:defRPr sz="2800">
                <a:latin typeface="+mn-lt"/>
                <a:ea typeface="+mn-ea"/>
                <a:cs typeface="+mn-cs"/>
                <a:sym typeface="Arial"/>
              </a:defRPr>
            </a:pPr>
            <a:r>
              <a:t>K      = Constant (1000 in currently available units)</a:t>
            </a:r>
          </a:p>
          <a:p>
            <a:pPr algn="l">
              <a:defRPr sz="2800">
                <a:latin typeface="+mn-lt"/>
                <a:ea typeface="+mn-ea"/>
                <a:cs typeface="+mn-cs"/>
                <a:sym typeface="Arial"/>
              </a:defRPr>
            </a:pPr>
            <a:r>
              <a:t>µ p    = Pixel linear attenuation coefficient</a:t>
            </a:r>
          </a:p>
          <a:p>
            <a:pPr algn="l">
              <a:defRPr sz="2800">
                <a:latin typeface="+mn-lt"/>
                <a:ea typeface="+mn-ea"/>
                <a:cs typeface="+mn-cs"/>
                <a:sym typeface="Arial"/>
              </a:defRPr>
            </a:pPr>
            <a:r>
              <a:t>µ w    = Water linear attenuation coefficient</a:t>
            </a:r>
            <a:r>
              <a:rPr sz="2000"/>
              <a:t>.</a:t>
            </a:r>
          </a:p>
          <a:p>
            <a:pPr>
              <a:defRPr>
                <a:latin typeface="+mn-lt"/>
                <a:ea typeface="+mn-ea"/>
                <a:cs typeface="+mn-cs"/>
                <a:sym typeface="Arial"/>
              </a:defRPr>
            </a:pPr>
            <a:r>
              <a:t> </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image.png"/>
          <p:cNvPicPr>
            <a:picLocks noChangeAspect="1"/>
          </p:cNvPicPr>
          <p:nvPr/>
        </p:nvPicPr>
        <p:blipFill>
          <a:blip r:embed="rId2">
            <a:extLst/>
          </a:blip>
          <a:stretch>
            <a:fillRect/>
          </a:stretch>
        </p:blipFill>
        <p:spPr>
          <a:xfrm>
            <a:off x="268287" y="274637"/>
            <a:ext cx="8418513" cy="1189038"/>
          </a:xfrm>
          <a:prstGeom prst="rect">
            <a:avLst/>
          </a:prstGeom>
          <a:ln w="12700">
            <a:miter lim="400000"/>
          </a:ln>
        </p:spPr>
      </p:pic>
      <p:sp>
        <p:nvSpPr>
          <p:cNvPr id="468" name="Shape 468"/>
          <p:cNvSpPr>
            <a:spLocks noGrp="1"/>
          </p:cNvSpPr>
          <p:nvPr>
            <p:ph type="body" idx="4294967295"/>
          </p:nvPr>
        </p:nvSpPr>
        <p:spPr>
          <a:xfrm>
            <a:off x="0" y="1600200"/>
            <a:ext cx="8229600" cy="4708525"/>
          </a:xfrm>
          <a:prstGeom prst="rect">
            <a:avLst/>
          </a:prstGeom>
        </p:spPr>
        <p:txBody>
          <a:bodyPr>
            <a:normAutofit/>
          </a:bodyPr>
          <a:lstStyle>
            <a:lvl1pPr>
              <a:buChar char="•"/>
            </a:lvl1pPr>
          </a:lstStyle>
          <a:p>
            <a:r>
              <a:t>Thus the range CT values for common entities is : </a:t>
            </a:r>
          </a:p>
        </p:txBody>
      </p:sp>
      <p:pic>
        <p:nvPicPr>
          <p:cNvPr id="469" name="image.png"/>
          <p:cNvPicPr>
            <a:picLocks noChangeAspect="1"/>
          </p:cNvPicPr>
          <p:nvPr/>
        </p:nvPicPr>
        <p:blipFill>
          <a:blip r:embed="rId3">
            <a:extLst/>
          </a:blip>
          <a:stretch>
            <a:fillRect/>
          </a:stretch>
        </p:blipFill>
        <p:spPr>
          <a:xfrm>
            <a:off x="701675" y="2951162"/>
            <a:ext cx="6351588" cy="3035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GENERATION:-</a:t>
            </a:r>
            <a:endParaRPr lang="en-US" dirty="0"/>
          </a:p>
        </p:txBody>
      </p:sp>
      <p:sp>
        <p:nvSpPr>
          <p:cNvPr id="3" name="Content Placeholder 2"/>
          <p:cNvSpPr>
            <a:spLocks noGrp="1"/>
          </p:cNvSpPr>
          <p:nvPr>
            <p:ph idx="1"/>
          </p:nvPr>
        </p:nvSpPr>
        <p:spPr>
          <a:xfrm>
            <a:off x="1115906" y="2286001"/>
            <a:ext cx="6852578" cy="4114801"/>
          </a:xfrm>
        </p:spPr>
        <p:txBody>
          <a:bodyPr>
            <a:normAutofit fontScale="85000" lnSpcReduction="10000"/>
          </a:bodyPr>
          <a:lstStyle/>
          <a:p>
            <a:pPr marL="0" indent="0">
              <a:buNone/>
            </a:pPr>
            <a:endParaRPr lang="en-US" dirty="0"/>
          </a:p>
          <a:p>
            <a:pPr>
              <a:buFont typeface="Wingdings" panose="05000000000000000000" pitchFamily="2" charset="2"/>
              <a:buChar char="Ø"/>
            </a:pPr>
            <a:r>
              <a:rPr lang="en-US" dirty="0"/>
              <a:t>R</a:t>
            </a:r>
            <a:r>
              <a:rPr lang="en-US" dirty="0" smtClean="0"/>
              <a:t>otate/rotate.</a:t>
            </a:r>
          </a:p>
          <a:p>
            <a:pPr>
              <a:buFont typeface="Wingdings" panose="05000000000000000000" pitchFamily="2" charset="2"/>
              <a:buChar char="Ø"/>
            </a:pPr>
            <a:r>
              <a:rPr lang="en-US" dirty="0"/>
              <a:t>U</a:t>
            </a:r>
            <a:r>
              <a:rPr lang="en-US" dirty="0" smtClean="0"/>
              <a:t>se wide angle fan beam.</a:t>
            </a:r>
          </a:p>
          <a:p>
            <a:pPr>
              <a:buFont typeface="Wingdings" panose="05000000000000000000" pitchFamily="2" charset="2"/>
              <a:buChar char="Ø"/>
            </a:pPr>
            <a:r>
              <a:rPr lang="en-US" dirty="0"/>
              <a:t>A</a:t>
            </a:r>
            <a:r>
              <a:rPr lang="en-US" dirty="0" smtClean="0"/>
              <a:t>n arc of detectors and x-ray tube rotate continuously around patient for 360 degree.</a:t>
            </a:r>
          </a:p>
          <a:p>
            <a:pPr>
              <a:buFont typeface="Wingdings" panose="05000000000000000000" pitchFamily="2" charset="2"/>
              <a:buChar char="Ø"/>
            </a:pPr>
            <a:r>
              <a:rPr lang="en-US" dirty="0"/>
              <a:t>S</a:t>
            </a:r>
            <a:r>
              <a:rPr lang="en-US" dirty="0" smtClean="0"/>
              <a:t>patial </a:t>
            </a:r>
            <a:r>
              <a:rPr lang="en-US" dirty="0" err="1" smtClean="0"/>
              <a:t>resolution,a</a:t>
            </a:r>
            <a:r>
              <a:rPr lang="en-US" dirty="0" smtClean="0"/>
              <a:t> key image parameter of </a:t>
            </a:r>
            <a:r>
              <a:rPr lang="en-US" dirty="0" err="1" smtClean="0"/>
              <a:t>ct,depends</a:t>
            </a:r>
            <a:r>
              <a:rPr lang="en-US" dirty="0" smtClean="0"/>
              <a:t> on how closely spaced are detectors ( i.e. no. of detectors in an arc ).</a:t>
            </a:r>
          </a:p>
          <a:p>
            <a:pPr>
              <a:buFont typeface="Wingdings" panose="05000000000000000000" pitchFamily="2" charset="2"/>
              <a:buChar char="Ø"/>
            </a:pPr>
            <a:r>
              <a:rPr lang="en-US" dirty="0"/>
              <a:t>N</a:t>
            </a:r>
            <a:r>
              <a:rPr lang="en-US" dirty="0" smtClean="0"/>
              <a:t>o. of detectors in arc ranges from, 600 to more than 900,limiting spatial resolution to 5 to 10 line pairs per centimeter.</a:t>
            </a:r>
            <a:endParaRPr lang="en-US" dirty="0"/>
          </a:p>
        </p:txBody>
      </p:sp>
      <p:pic>
        <p:nvPicPr>
          <p:cNvPr id="4" name="Picture 3"/>
          <p:cNvPicPr>
            <a:picLocks noChangeAspect="1"/>
          </p:cNvPicPr>
          <p:nvPr/>
        </p:nvPicPr>
        <p:blipFill>
          <a:blip r:embed="rId3"/>
          <a:stretch>
            <a:fillRect/>
          </a:stretch>
        </p:blipFill>
        <p:spPr>
          <a:xfrm>
            <a:off x="4743494" y="0"/>
            <a:ext cx="4289643" cy="2971799"/>
          </a:xfrm>
          <a:prstGeom prst="rect">
            <a:avLst/>
          </a:prstGeom>
        </p:spPr>
      </p:pic>
    </p:spTree>
    <p:extLst>
      <p:ext uri="{BB962C8B-B14F-4D97-AF65-F5344CB8AC3E}">
        <p14:creationId xmlns:p14="http://schemas.microsoft.com/office/powerpoint/2010/main" val="95629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image.png"/>
          <p:cNvPicPr>
            <a:picLocks noChangeAspect="1"/>
          </p:cNvPicPr>
          <p:nvPr/>
        </p:nvPicPr>
        <p:blipFill>
          <a:blip r:embed="rId2">
            <a:extLst/>
          </a:blip>
          <a:stretch>
            <a:fillRect/>
          </a:stretch>
        </p:blipFill>
        <p:spPr>
          <a:xfrm>
            <a:off x="341312" y="304800"/>
            <a:ext cx="8485188" cy="1322388"/>
          </a:xfrm>
          <a:prstGeom prst="rect">
            <a:avLst/>
          </a:prstGeom>
          <a:ln w="12700">
            <a:miter lim="400000"/>
          </a:ln>
        </p:spPr>
      </p:pic>
      <p:pic>
        <p:nvPicPr>
          <p:cNvPr id="472" name="grayscale.jpeg" descr="grayscale"/>
          <p:cNvPicPr>
            <a:picLocks noChangeAspect="1"/>
          </p:cNvPicPr>
          <p:nvPr/>
        </p:nvPicPr>
        <p:blipFill>
          <a:blip r:embed="rId3">
            <a:extLst/>
          </a:blip>
          <a:stretch>
            <a:fillRect/>
          </a:stretch>
        </p:blipFill>
        <p:spPr>
          <a:xfrm>
            <a:off x="76200" y="1447800"/>
            <a:ext cx="5638800" cy="5105400"/>
          </a:xfrm>
          <a:prstGeom prst="rect">
            <a:avLst/>
          </a:prstGeom>
          <a:ln w="12700">
            <a:miter lim="400000"/>
          </a:ln>
        </p:spPr>
      </p:pic>
      <p:sp>
        <p:nvSpPr>
          <p:cNvPr id="473" name="Shape 473"/>
          <p:cNvSpPr/>
          <p:nvPr/>
        </p:nvSpPr>
        <p:spPr>
          <a:xfrm>
            <a:off x="5638800" y="1600200"/>
            <a:ext cx="3505200" cy="21278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latin typeface="+mn-lt"/>
                <a:ea typeface="+mn-ea"/>
                <a:cs typeface="+mn-cs"/>
                <a:sym typeface="Arial"/>
              </a:defRPr>
            </a:pPr>
            <a:r>
              <a:t>8 bit image 2</a:t>
            </a:r>
            <a:r>
              <a:rPr baseline="30000"/>
              <a:t>8</a:t>
            </a:r>
            <a:r>
              <a:t> = 256 shades of gray,</a:t>
            </a:r>
          </a:p>
          <a:p>
            <a:pPr>
              <a:defRPr>
                <a:latin typeface="+mn-lt"/>
                <a:ea typeface="+mn-ea"/>
                <a:cs typeface="+mn-cs"/>
                <a:sym typeface="Arial"/>
              </a:defRPr>
            </a:pPr>
            <a:endParaRPr/>
          </a:p>
          <a:p>
            <a:pPr>
              <a:defRPr>
                <a:latin typeface="+mn-lt"/>
                <a:ea typeface="+mn-ea"/>
                <a:cs typeface="+mn-cs"/>
                <a:sym typeface="Arial"/>
              </a:defRPr>
            </a:pPr>
            <a:r>
              <a:t>16 bit image 2</a:t>
            </a:r>
            <a:r>
              <a:rPr baseline="30000"/>
              <a:t>16 </a:t>
            </a:r>
            <a:r>
              <a:t>shades of gray,</a:t>
            </a:r>
          </a:p>
          <a:p>
            <a:pPr>
              <a:defRPr>
                <a:latin typeface="+mn-lt"/>
                <a:ea typeface="+mn-ea"/>
                <a:cs typeface="+mn-cs"/>
                <a:sym typeface="Arial"/>
              </a:defRPr>
            </a:pPr>
            <a:endParaRPr/>
          </a:p>
          <a:p>
            <a:pPr>
              <a:defRPr>
                <a:latin typeface="+mn-lt"/>
                <a:ea typeface="+mn-ea"/>
                <a:cs typeface="+mn-cs"/>
                <a:sym typeface="Arial"/>
              </a:defRPr>
            </a:pPr>
            <a:r>
              <a:t>And so on</a:t>
            </a:r>
          </a:p>
        </p:txBody>
      </p:sp>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age.png"/>
          <p:cNvPicPr>
            <a:picLocks noChangeAspect="1"/>
          </p:cNvPicPr>
          <p:nvPr/>
        </p:nvPicPr>
        <p:blipFill>
          <a:blip r:embed="rId2">
            <a:extLst/>
          </a:blip>
          <a:stretch>
            <a:fillRect/>
          </a:stretch>
        </p:blipFill>
        <p:spPr>
          <a:xfrm>
            <a:off x="231775" y="274637"/>
            <a:ext cx="8455025" cy="1249363"/>
          </a:xfrm>
          <a:prstGeom prst="rect">
            <a:avLst/>
          </a:prstGeom>
          <a:ln w="12700">
            <a:miter lim="400000"/>
          </a:ln>
        </p:spPr>
      </p:pic>
      <p:sp>
        <p:nvSpPr>
          <p:cNvPr id="476" name="Shape 476"/>
          <p:cNvSpPr>
            <a:spLocks noGrp="1"/>
          </p:cNvSpPr>
          <p:nvPr>
            <p:ph type="body" idx="4294967295"/>
          </p:nvPr>
        </p:nvSpPr>
        <p:spPr>
          <a:xfrm>
            <a:off x="0" y="1600200"/>
            <a:ext cx="9144000" cy="4708525"/>
          </a:xfrm>
          <a:prstGeom prst="rect">
            <a:avLst/>
          </a:prstGeom>
        </p:spPr>
        <p:txBody>
          <a:bodyPr>
            <a:normAutofit/>
          </a:bodyPr>
          <a:lstStyle/>
          <a:p>
            <a:pPr>
              <a:spcBef>
                <a:spcPts val="500"/>
              </a:spcBef>
              <a:buChar char="•"/>
              <a:defRPr sz="2400" b="1" i="1" u="sng">
                <a:solidFill>
                  <a:srgbClr val="FFFF00"/>
                </a:solidFill>
                <a:effectLst>
                  <a:outerShdw blurRad="12700" dist="25400" dir="2700000" rotWithShape="0">
                    <a:srgbClr val="000000"/>
                  </a:outerShdw>
                </a:effectLst>
              </a:defRPr>
            </a:pPr>
            <a:r>
              <a:t>CT image will have pixels with CT values ranging from – 1000 to + 1000.</a:t>
            </a:r>
          </a:p>
          <a:p>
            <a:pPr marL="411162" indent="-274637">
              <a:buSzTx/>
              <a:buNone/>
              <a:defRPr sz="2400"/>
            </a:pPr>
            <a:endParaRPr/>
          </a:p>
          <a:p>
            <a:pPr>
              <a:spcBef>
                <a:spcPts val="500"/>
              </a:spcBef>
              <a:buChar char="•"/>
              <a:defRPr sz="2400"/>
            </a:pPr>
            <a:r>
              <a:t>If all these are displayed by distinct graded shades of grey, it will result in the image appearing too flat  due to the limited ability of human eye to distinguish the shades.</a:t>
            </a:r>
          </a:p>
          <a:p>
            <a:pPr>
              <a:buChar char="•"/>
              <a:defRPr sz="2400"/>
            </a:pPr>
            <a:endParaRPr/>
          </a:p>
          <a:p>
            <a:pPr>
              <a:spcBef>
                <a:spcPts val="500"/>
              </a:spcBef>
              <a:buChar char="•"/>
              <a:defRPr sz="2400"/>
            </a:pPr>
            <a:r>
              <a:t>Hence windowing is applied in digital imaging to bring out the most relevant detail in the image.</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image.png"/>
          <p:cNvPicPr>
            <a:picLocks noChangeAspect="1"/>
          </p:cNvPicPr>
          <p:nvPr/>
        </p:nvPicPr>
        <p:blipFill>
          <a:blip r:embed="rId2">
            <a:extLst/>
          </a:blip>
          <a:stretch>
            <a:fillRect/>
          </a:stretch>
        </p:blipFill>
        <p:spPr>
          <a:xfrm>
            <a:off x="457200" y="0"/>
            <a:ext cx="8229600" cy="1335088"/>
          </a:xfrm>
          <a:prstGeom prst="rect">
            <a:avLst/>
          </a:prstGeom>
          <a:ln w="12700">
            <a:miter lim="400000"/>
          </a:ln>
        </p:spPr>
      </p:pic>
      <p:sp>
        <p:nvSpPr>
          <p:cNvPr id="479" name="Shape 479"/>
          <p:cNvSpPr>
            <a:spLocks noGrp="1"/>
          </p:cNvSpPr>
          <p:nvPr>
            <p:ph type="body" idx="4294967295"/>
          </p:nvPr>
        </p:nvSpPr>
        <p:spPr>
          <a:xfrm>
            <a:off x="0" y="1143000"/>
            <a:ext cx="9144000" cy="5165725"/>
          </a:xfrm>
          <a:prstGeom prst="rect">
            <a:avLst/>
          </a:prstGeom>
        </p:spPr>
        <p:txBody>
          <a:bodyPr>
            <a:normAutofit/>
          </a:bodyPr>
          <a:lstStyle/>
          <a:p>
            <a:pPr>
              <a:buChar char="•"/>
            </a:pPr>
            <a:r>
              <a:t>Human eye cannot appreciate contrast differences &lt;10% whereas CT can differentiate as less as 1%.</a:t>
            </a:r>
          </a:p>
          <a:p>
            <a:pPr>
              <a:buChar char="•"/>
              <a:defRPr b="1" i="1" u="sng">
                <a:solidFill>
                  <a:srgbClr val="FFFF00"/>
                </a:solidFill>
                <a:effectLst>
                  <a:outerShdw blurRad="12700" dist="25400" dir="2700000" rotWithShape="0">
                    <a:srgbClr val="000000"/>
                  </a:outerShdw>
                </a:effectLst>
              </a:defRPr>
            </a:pPr>
            <a:r>
              <a:t>So user is enabled to select a small range of gray levels from the entire CT number scale and  reset the black and white limits.</a:t>
            </a:r>
          </a:p>
          <a:p>
            <a:pPr>
              <a:buChar char="•"/>
            </a:pPr>
            <a:r>
              <a:t>For eg. CT numbers of liver lie in range of 40-90 HU on a scale of 1000 HU, So if 40HU and less is set at black and 90 HU or greater is set at white ,the scale of visualisation is 50HU and entire range of liver tissues covers a contrast range of 100%.</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image.png"/>
          <p:cNvPicPr>
            <a:picLocks noChangeAspect="1"/>
          </p:cNvPicPr>
          <p:nvPr/>
        </p:nvPicPr>
        <p:blipFill>
          <a:blip r:embed="rId2">
            <a:extLst/>
          </a:blip>
          <a:stretch>
            <a:fillRect/>
          </a:stretch>
        </p:blipFill>
        <p:spPr>
          <a:xfrm>
            <a:off x="231775" y="274637"/>
            <a:ext cx="8455025" cy="1249363"/>
          </a:xfrm>
          <a:prstGeom prst="rect">
            <a:avLst/>
          </a:prstGeom>
          <a:ln w="12700">
            <a:miter lim="400000"/>
          </a:ln>
        </p:spPr>
      </p:pic>
      <p:sp>
        <p:nvSpPr>
          <p:cNvPr id="482" name="Shape 482"/>
          <p:cNvSpPr>
            <a:spLocks noGrp="1"/>
          </p:cNvSpPr>
          <p:nvPr>
            <p:ph type="body" idx="4294967295"/>
          </p:nvPr>
        </p:nvSpPr>
        <p:spPr>
          <a:xfrm>
            <a:off x="0" y="1417638"/>
            <a:ext cx="9144000" cy="5440362"/>
          </a:xfrm>
          <a:prstGeom prst="rect">
            <a:avLst/>
          </a:prstGeom>
        </p:spPr>
        <p:txBody>
          <a:bodyPr>
            <a:normAutofit/>
          </a:bodyPr>
          <a:lstStyle/>
          <a:p>
            <a:pPr>
              <a:lnSpc>
                <a:spcPct val="90000"/>
              </a:lnSpc>
              <a:buChar char="•"/>
            </a:pPr>
            <a:r>
              <a:t>A CT number is selected – which is about the </a:t>
            </a:r>
            <a:r>
              <a:rPr>
                <a:solidFill>
                  <a:srgbClr val="FFFF00"/>
                </a:solidFill>
              </a:rPr>
              <a:t>average CT number </a:t>
            </a:r>
            <a:r>
              <a:t>of the body tissue being examined.</a:t>
            </a:r>
          </a:p>
          <a:p>
            <a:pPr>
              <a:lnSpc>
                <a:spcPct val="90000"/>
              </a:lnSpc>
              <a:buChar char="•"/>
              <a:defRPr>
                <a:solidFill>
                  <a:srgbClr val="00B0F0"/>
                </a:solidFill>
                <a:effectLst>
                  <a:outerShdw blurRad="12700" dist="25400" dir="2700000" rotWithShape="0">
                    <a:srgbClr val="000000"/>
                  </a:outerShdw>
                </a:effectLst>
              </a:defRPr>
            </a:pPr>
            <a:r>
              <a:t>A range of CT numbers is then selected –appropriate for that tissue which is then distributed into two halves on either  side of the above selected CT number. The range of CT values is known as </a:t>
            </a:r>
            <a:r>
              <a:rPr i="1" u="sng"/>
              <a:t>Window Width.</a:t>
            </a:r>
          </a:p>
          <a:p>
            <a:pPr>
              <a:lnSpc>
                <a:spcPct val="90000"/>
              </a:lnSpc>
              <a:buChar char="•"/>
              <a:defRPr i="1" u="sng"/>
            </a:pPr>
            <a:endParaRPr i="1" u="sng"/>
          </a:p>
          <a:p>
            <a:pPr>
              <a:lnSpc>
                <a:spcPct val="90000"/>
              </a:lnSpc>
              <a:buChar char="•"/>
            </a:pPr>
            <a:r>
              <a:t>The </a:t>
            </a:r>
            <a:r>
              <a:rPr i="1" u="sng">
                <a:solidFill>
                  <a:srgbClr val="FFFF00"/>
                </a:solidFill>
                <a:effectLst>
                  <a:outerShdw blurRad="12700" dist="25400" dir="2700000" rotWithShape="0">
                    <a:srgbClr val="000000"/>
                  </a:outerShdw>
                </a:effectLst>
              </a:rPr>
              <a:t>previously selected CT number now comes to lie in the center of the window width and is known as Window Level</a:t>
            </a:r>
            <a:r>
              <a:rPr i="1" u="sng"/>
              <a:t>.</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mage.png"/>
          <p:cNvPicPr>
            <a:picLocks noChangeAspect="1"/>
          </p:cNvPicPr>
          <p:nvPr/>
        </p:nvPicPr>
        <p:blipFill>
          <a:blip r:embed="rId2">
            <a:extLst/>
          </a:blip>
          <a:stretch>
            <a:fillRect/>
          </a:stretch>
        </p:blipFill>
        <p:spPr>
          <a:xfrm>
            <a:off x="298450" y="274637"/>
            <a:ext cx="8388350" cy="1322388"/>
          </a:xfrm>
          <a:prstGeom prst="rect">
            <a:avLst/>
          </a:prstGeom>
          <a:ln w="12700">
            <a:miter lim="400000"/>
          </a:ln>
        </p:spPr>
      </p:pic>
      <p:pic>
        <p:nvPicPr>
          <p:cNvPr id="485" name="image.png"/>
          <p:cNvPicPr>
            <a:picLocks noChangeAspect="1"/>
          </p:cNvPicPr>
          <p:nvPr/>
        </p:nvPicPr>
        <p:blipFill>
          <a:blip r:embed="rId3">
            <a:extLst/>
          </a:blip>
          <a:stretch>
            <a:fillRect/>
          </a:stretch>
        </p:blipFill>
        <p:spPr>
          <a:xfrm>
            <a:off x="304800" y="2097087"/>
            <a:ext cx="8759825" cy="43767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491" name="Shape 491"/>
          <p:cNvSpPr>
            <a:spLocks noGrp="1"/>
          </p:cNvSpPr>
          <p:nvPr>
            <p:ph type="body" idx="4294967295"/>
          </p:nvPr>
        </p:nvSpPr>
        <p:spPr>
          <a:xfrm>
            <a:off x="762000" y="1981200"/>
            <a:ext cx="8382000" cy="4114800"/>
          </a:xfrm>
          <a:prstGeom prst="rect">
            <a:avLst/>
          </a:prstGeom>
        </p:spPr>
        <p:txBody>
          <a:bodyPr>
            <a:normAutofit/>
          </a:bodyPr>
          <a:lstStyle/>
          <a:p>
            <a:pPr marL="804672" indent="-804672" defTabSz="905255">
              <a:lnSpc>
                <a:spcPct val="90000"/>
              </a:lnSpc>
              <a:buSzTx/>
              <a:buNone/>
              <a:defRPr sz="2376"/>
            </a:pPr>
            <a:endParaRPr/>
          </a:p>
          <a:p>
            <a:pPr marL="804672" indent="-804672" defTabSz="905255">
              <a:lnSpc>
                <a:spcPct val="90000"/>
              </a:lnSpc>
              <a:spcBef>
                <a:spcPts val="500"/>
              </a:spcBef>
              <a:buSzTx/>
              <a:buNone/>
              <a:defRPr sz="2376"/>
            </a:pPr>
            <a:r>
              <a:t>Image quality is the visibility of diagnostically </a:t>
            </a:r>
          </a:p>
          <a:p>
            <a:pPr marL="804672" indent="-804672" defTabSz="905255">
              <a:lnSpc>
                <a:spcPct val="90000"/>
              </a:lnSpc>
              <a:spcBef>
                <a:spcPts val="500"/>
              </a:spcBef>
              <a:buSzTx/>
              <a:buNone/>
              <a:defRPr sz="2376"/>
            </a:pPr>
            <a:r>
              <a:t>important structures in the CT image.</a:t>
            </a:r>
          </a:p>
          <a:p>
            <a:pPr marL="804672" indent="-804672" defTabSz="905255">
              <a:lnSpc>
                <a:spcPct val="90000"/>
              </a:lnSpc>
              <a:buSzTx/>
              <a:buNone/>
              <a:defRPr sz="2376"/>
            </a:pPr>
            <a:endParaRPr/>
          </a:p>
          <a:p>
            <a:pPr marL="804672" indent="-804672" defTabSz="905255">
              <a:lnSpc>
                <a:spcPct val="90000"/>
              </a:lnSpc>
              <a:spcBef>
                <a:spcPts val="500"/>
              </a:spcBef>
              <a:buSzTx/>
              <a:buNone/>
              <a:defRPr sz="2376">
                <a:solidFill>
                  <a:srgbClr val="FFFF00"/>
                </a:solidFill>
              </a:defRPr>
            </a:pPr>
            <a:r>
              <a:t>The factors that affect CT image quality are </a:t>
            </a:r>
          </a:p>
          <a:p>
            <a:pPr marL="804672" indent="-804672" defTabSz="905255">
              <a:lnSpc>
                <a:spcPct val="90000"/>
              </a:lnSpc>
              <a:spcBef>
                <a:spcPts val="500"/>
              </a:spcBef>
              <a:buChar char="•"/>
              <a:defRPr sz="2376">
                <a:solidFill>
                  <a:srgbClr val="FFFF00"/>
                </a:solidFill>
              </a:defRPr>
            </a:pPr>
            <a:r>
              <a:t>Quantum mottle (noise)</a:t>
            </a:r>
          </a:p>
          <a:p>
            <a:pPr marL="804672" indent="-804672" defTabSz="905255">
              <a:lnSpc>
                <a:spcPct val="90000"/>
              </a:lnSpc>
              <a:spcBef>
                <a:spcPts val="500"/>
              </a:spcBef>
              <a:buChar char="•"/>
              <a:defRPr sz="2376">
                <a:solidFill>
                  <a:srgbClr val="FFFF00"/>
                </a:solidFill>
              </a:defRPr>
            </a:pPr>
            <a:r>
              <a:t>Resolution : Spatial and contrast, temporal</a:t>
            </a:r>
          </a:p>
          <a:p>
            <a:pPr marL="804672" indent="-804672" defTabSz="905255">
              <a:lnSpc>
                <a:spcPct val="90000"/>
              </a:lnSpc>
              <a:spcBef>
                <a:spcPts val="500"/>
              </a:spcBef>
              <a:buChar char="•"/>
              <a:defRPr sz="2376">
                <a:solidFill>
                  <a:srgbClr val="FFFF00"/>
                </a:solidFill>
              </a:defRPr>
            </a:pPr>
            <a:r>
              <a:t>Patient exposure.</a:t>
            </a:r>
          </a:p>
          <a:p>
            <a:pPr marL="804672" indent="-804672" defTabSz="905255">
              <a:lnSpc>
                <a:spcPct val="90000"/>
              </a:lnSpc>
              <a:buSzTx/>
              <a:buNone/>
              <a:defRPr sz="2376"/>
            </a:pPr>
            <a:endParaRPr/>
          </a:p>
          <a:p>
            <a:pPr marL="804672" indent="-804672" defTabSz="905255">
              <a:lnSpc>
                <a:spcPct val="90000"/>
              </a:lnSpc>
              <a:spcBef>
                <a:spcPts val="500"/>
              </a:spcBef>
              <a:buSzTx/>
              <a:buNone/>
              <a:defRPr sz="2376"/>
            </a:pPr>
            <a:r>
              <a:t>The factors are all interrelated</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png"/>
          <p:cNvPicPr>
            <a:picLocks noChangeAspect="1"/>
          </p:cNvPicPr>
          <p:nvPr/>
        </p:nvPicPr>
        <p:blipFill>
          <a:blip r:embed="rId2">
            <a:extLst/>
          </a:blip>
          <a:stretch>
            <a:fillRect/>
          </a:stretch>
        </p:blipFill>
        <p:spPr>
          <a:xfrm>
            <a:off x="457200" y="274637"/>
            <a:ext cx="8229600" cy="1335088"/>
          </a:xfrm>
          <a:prstGeom prst="rect">
            <a:avLst/>
          </a:prstGeom>
          <a:ln w="12700">
            <a:miter lim="400000"/>
          </a:ln>
        </p:spPr>
      </p:pic>
      <p:sp>
        <p:nvSpPr>
          <p:cNvPr id="494" name="Shape 494"/>
          <p:cNvSpPr>
            <a:spLocks noGrp="1"/>
          </p:cNvSpPr>
          <p:nvPr>
            <p:ph type="body" idx="4294967295"/>
          </p:nvPr>
        </p:nvSpPr>
        <p:spPr>
          <a:xfrm>
            <a:off x="0" y="1447800"/>
            <a:ext cx="8915400" cy="5105400"/>
          </a:xfrm>
          <a:prstGeom prst="rect">
            <a:avLst/>
          </a:prstGeom>
        </p:spPr>
        <p:txBody>
          <a:bodyPr>
            <a:normAutofit/>
          </a:bodyPr>
          <a:lstStyle/>
          <a:p>
            <a:pPr>
              <a:lnSpc>
                <a:spcPct val="80000"/>
              </a:lnSpc>
              <a:buChar char="•"/>
              <a:defRPr>
                <a:solidFill>
                  <a:srgbClr val="FFFF00"/>
                </a:solidFill>
              </a:defRPr>
            </a:pPr>
            <a:r>
              <a:t>Quantum mottle is the statistical fluctuations of X-photons absorbed by the detector.</a:t>
            </a:r>
          </a:p>
          <a:p>
            <a:pPr>
              <a:lnSpc>
                <a:spcPct val="80000"/>
              </a:lnSpc>
              <a:buChar char="•"/>
              <a:defRPr>
                <a:solidFill>
                  <a:srgbClr val="FFFF00"/>
                </a:solidFill>
              </a:defRPr>
            </a:pPr>
            <a:endParaRPr/>
          </a:p>
          <a:p>
            <a:pPr>
              <a:lnSpc>
                <a:spcPct val="80000"/>
              </a:lnSpc>
              <a:buChar char="•"/>
            </a:pPr>
            <a:r>
              <a:t>The only way to decrease noise is to increase the number of photons absorbed by the detector.  </a:t>
            </a:r>
          </a:p>
          <a:p>
            <a:pPr>
              <a:lnSpc>
                <a:spcPct val="80000"/>
              </a:lnSpc>
              <a:buChar char="•"/>
            </a:pPr>
            <a:r>
              <a:t>The way to increase the number of photons absorbed is to increase x-ray dose to the patient.</a:t>
            </a:r>
          </a:p>
          <a:p>
            <a:pPr>
              <a:lnSpc>
                <a:spcPct val="80000"/>
              </a:lnSpc>
              <a:buChar char="•"/>
              <a:defRPr b="1" i="1" u="sng">
                <a:solidFill>
                  <a:srgbClr val="FFFF00"/>
                </a:solidFill>
                <a:effectLst>
                  <a:outerShdw blurRad="12700" dist="25400" dir="2700000" rotWithShape="0">
                    <a:srgbClr val="000000"/>
                  </a:outerShdw>
                </a:effectLst>
              </a:defRPr>
            </a:pPr>
            <a:r>
              <a:t>In fact mottle becomes more visible as the accuracy of the reconstruction improves.</a:t>
            </a:r>
          </a:p>
          <a:p>
            <a:pPr>
              <a:lnSpc>
                <a:spcPct val="80000"/>
              </a:lnSpc>
              <a:buChar char="•"/>
              <a:defRPr>
                <a:solidFill>
                  <a:srgbClr val="FF3399"/>
                </a:solidFill>
                <a:effectLst>
                  <a:outerShdw blurRad="12700" dist="25400" dir="2700000" rotWithShape="0">
                    <a:srgbClr val="000000"/>
                  </a:outerShdw>
                </a:effectLst>
              </a:defRPr>
            </a:pPr>
            <a:r>
              <a:t>Most of the noise in current CT images is the result of statistical fluctuations and not related to mathematical reconstruction.</a:t>
            </a: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image.png"/>
          <p:cNvPicPr>
            <a:picLocks noChangeAspect="1"/>
          </p:cNvPicPr>
          <p:nvPr/>
        </p:nvPicPr>
        <p:blipFill>
          <a:blip r:embed="rId2">
            <a:extLst/>
          </a:blip>
          <a:stretch>
            <a:fillRect/>
          </a:stretch>
        </p:blipFill>
        <p:spPr>
          <a:xfrm>
            <a:off x="109537" y="-30163"/>
            <a:ext cx="8723313" cy="1498601"/>
          </a:xfrm>
          <a:prstGeom prst="rect">
            <a:avLst/>
          </a:prstGeom>
          <a:ln w="12700">
            <a:miter lim="400000"/>
          </a:ln>
        </p:spPr>
      </p:pic>
      <p:sp>
        <p:nvSpPr>
          <p:cNvPr id="497" name="Shape 497"/>
          <p:cNvSpPr>
            <a:spLocks noGrp="1"/>
          </p:cNvSpPr>
          <p:nvPr>
            <p:ph type="body" idx="4294967295"/>
          </p:nvPr>
        </p:nvSpPr>
        <p:spPr>
          <a:xfrm>
            <a:off x="0" y="990600"/>
            <a:ext cx="9144000" cy="5867400"/>
          </a:xfrm>
          <a:prstGeom prst="rect">
            <a:avLst/>
          </a:prstGeom>
        </p:spPr>
        <p:txBody>
          <a:bodyPr>
            <a:normAutofit/>
          </a:bodyPr>
          <a:lstStyle/>
          <a:p>
            <a:pPr>
              <a:buChar char="•"/>
              <a:defRPr>
                <a:solidFill>
                  <a:srgbClr val="FFFF00"/>
                </a:solidFill>
              </a:defRPr>
            </a:pPr>
            <a:r>
              <a:t>mAmp </a:t>
            </a:r>
            <a:r>
              <a:rPr>
                <a:solidFill>
                  <a:srgbClr val="FFFFFF"/>
                </a:solidFill>
              </a:rPr>
              <a:t>: Noise ↓ with ↑  in mAmp.</a:t>
            </a:r>
          </a:p>
          <a:p>
            <a:pPr>
              <a:buChar char="•"/>
              <a:defRPr>
                <a:solidFill>
                  <a:srgbClr val="FFFF00"/>
                </a:solidFill>
              </a:defRPr>
            </a:pPr>
            <a:r>
              <a:t>Scan time </a:t>
            </a:r>
            <a:r>
              <a:rPr>
                <a:solidFill>
                  <a:srgbClr val="FFFFFF"/>
                </a:solidFill>
              </a:rPr>
              <a:t>: Noise ↓ with ↑  in scan time(scan time also increases mAs)</a:t>
            </a:r>
          </a:p>
          <a:p>
            <a:pPr>
              <a:buChar char="•"/>
              <a:defRPr>
                <a:solidFill>
                  <a:srgbClr val="FFFF00"/>
                </a:solidFill>
              </a:defRPr>
            </a:pPr>
            <a:r>
              <a:t>Slice width </a:t>
            </a:r>
            <a:r>
              <a:rPr>
                <a:solidFill>
                  <a:srgbClr val="FFFFFF"/>
                </a:solidFill>
              </a:rPr>
              <a:t>: Noise ↓ with ↑  in Slice width.(spatial resolution of the image is reduced)	</a:t>
            </a:r>
          </a:p>
          <a:p>
            <a:pPr>
              <a:buChar char="•"/>
            </a:pPr>
            <a:r>
              <a:t>kVp :  </a:t>
            </a:r>
            <a:r>
              <a:rPr>
                <a:solidFill>
                  <a:srgbClr val="FFFF00"/>
                </a:solidFill>
              </a:rPr>
              <a:t>↑ kVp,  ↓Noise</a:t>
            </a:r>
            <a:r>
              <a:t>.(More kVp ,more is the penetration and more is the no. of photons are detected).</a:t>
            </a:r>
          </a:p>
          <a:p>
            <a:pPr>
              <a:buChar char="•"/>
              <a:defRPr i="1">
                <a:solidFill>
                  <a:srgbClr val="FFFF00"/>
                </a:solidFill>
                <a:effectLst>
                  <a:outerShdw blurRad="12700" dist="25400" dir="2700000" rotWithShape="0">
                    <a:srgbClr val="000000"/>
                  </a:outerShdw>
                </a:effectLst>
              </a:defRPr>
            </a:pPr>
            <a:r>
              <a:t>FOV and MATRIX size</a:t>
            </a:r>
            <a:r>
              <a:rPr i="0">
                <a:solidFill>
                  <a:srgbClr val="FFFFFF"/>
                </a:solidFill>
              </a:rPr>
              <a:t>: Decreased FOV and increased matrix size, smaller detector per pixel and so fewer photons and so noise increased. </a:t>
            </a:r>
          </a:p>
          <a:p>
            <a:pPr>
              <a:buChar char="•"/>
            </a:pPr>
            <a:r>
              <a:t>Noise increases as </a:t>
            </a:r>
            <a:r>
              <a:rPr i="1">
                <a:solidFill>
                  <a:srgbClr val="FFFF00"/>
                </a:solidFill>
                <a:effectLst>
                  <a:outerShdw blurRad="12700" dist="25400" dir="2700000" rotWithShape="0">
                    <a:srgbClr val="000000"/>
                  </a:outerShdw>
                </a:effectLst>
              </a:rPr>
              <a:t>window width decreases.</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image.png"/>
          <p:cNvPicPr>
            <a:picLocks noChangeAspect="1"/>
          </p:cNvPicPr>
          <p:nvPr/>
        </p:nvPicPr>
        <p:blipFill>
          <a:blip r:embed="rId2">
            <a:extLst/>
          </a:blip>
          <a:stretch>
            <a:fillRect/>
          </a:stretch>
        </p:blipFill>
        <p:spPr>
          <a:xfrm>
            <a:off x="457200" y="274637"/>
            <a:ext cx="8229600" cy="1146176"/>
          </a:xfrm>
          <a:prstGeom prst="rect">
            <a:avLst/>
          </a:prstGeom>
          <a:ln w="12700">
            <a:miter lim="400000"/>
          </a:ln>
        </p:spPr>
      </p:pic>
      <p:pic>
        <p:nvPicPr>
          <p:cNvPr id="501" name="image.png"/>
          <p:cNvPicPr>
            <a:picLocks noChangeAspect="1"/>
          </p:cNvPicPr>
          <p:nvPr/>
        </p:nvPicPr>
        <p:blipFill>
          <a:blip r:embed="rId3">
            <a:extLst/>
          </a:blip>
          <a:stretch>
            <a:fillRect/>
          </a:stretch>
        </p:blipFill>
        <p:spPr>
          <a:xfrm>
            <a:off x="-85725" y="-96838"/>
            <a:ext cx="9594850" cy="73199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image.png"/>
          <p:cNvPicPr>
            <a:picLocks noChangeAspect="1"/>
          </p:cNvPicPr>
          <p:nvPr/>
        </p:nvPicPr>
        <p:blipFill>
          <a:blip r:embed="rId2">
            <a:extLst/>
          </a:blip>
          <a:stretch>
            <a:fillRect/>
          </a:stretch>
        </p:blipFill>
        <p:spPr>
          <a:xfrm>
            <a:off x="530225" y="-244475"/>
            <a:ext cx="8461375" cy="1712913"/>
          </a:xfrm>
          <a:prstGeom prst="rect">
            <a:avLst/>
          </a:prstGeom>
          <a:ln w="12700">
            <a:miter lim="400000"/>
          </a:ln>
        </p:spPr>
      </p:pic>
      <p:sp>
        <p:nvSpPr>
          <p:cNvPr id="504" name="Shape 504"/>
          <p:cNvSpPr>
            <a:spLocks noGrp="1"/>
          </p:cNvSpPr>
          <p:nvPr>
            <p:ph type="body" idx="4294967295"/>
          </p:nvPr>
        </p:nvSpPr>
        <p:spPr>
          <a:xfrm>
            <a:off x="0" y="1066800"/>
            <a:ext cx="8991600" cy="5257800"/>
          </a:xfrm>
          <a:prstGeom prst="rect">
            <a:avLst/>
          </a:prstGeom>
        </p:spPr>
        <p:txBody>
          <a:bodyPr>
            <a:normAutofit lnSpcReduction="10000"/>
          </a:bodyPr>
          <a:lstStyle/>
          <a:p>
            <a:pPr>
              <a:buChar char="•"/>
            </a:pPr>
            <a:endParaRPr lang="en-US" dirty="0" smtClean="0"/>
          </a:p>
          <a:p>
            <a:pPr>
              <a:buChar char="•"/>
            </a:pPr>
            <a:endParaRPr lang="en-US" dirty="0"/>
          </a:p>
          <a:p>
            <a:pPr>
              <a:buChar char="•"/>
            </a:pPr>
            <a:r>
              <a:rPr dirty="0" smtClean="0"/>
              <a:t>Spatial </a:t>
            </a:r>
            <a:r>
              <a:rPr dirty="0"/>
              <a:t>resolution is the ability of the CT scanner to </a:t>
            </a:r>
            <a:r>
              <a:rPr dirty="0">
                <a:solidFill>
                  <a:srgbClr val="FFFF00"/>
                </a:solidFill>
                <a:effectLst>
                  <a:outerShdw blurRad="12700" dist="25400" dir="2700000" rotWithShape="0">
                    <a:srgbClr val="000000"/>
                  </a:outerShdw>
                </a:effectLst>
              </a:rPr>
              <a:t>display separate images of two objects placed close together.</a:t>
            </a:r>
          </a:p>
          <a:p>
            <a:pPr>
              <a:buChar char="•"/>
            </a:pPr>
            <a:r>
              <a:rPr dirty="0"/>
              <a:t>High contrast spatial resolution is determined by :</a:t>
            </a:r>
          </a:p>
          <a:p>
            <a:pPr marL="868362" lvl="1" indent="-282575">
              <a:spcBef>
                <a:spcPts val="0"/>
              </a:spcBef>
              <a:buClr>
                <a:srgbClr val="FFFFFF"/>
              </a:buClr>
              <a:buFont typeface="Wingdings"/>
              <a:buChar char="❖"/>
              <a:defRPr sz="2400"/>
            </a:pPr>
            <a:r>
              <a:rPr dirty="0"/>
              <a:t>Scanner design</a:t>
            </a:r>
          </a:p>
          <a:p>
            <a:pPr marL="868362" lvl="1" indent="-282575">
              <a:spcBef>
                <a:spcPts val="0"/>
              </a:spcBef>
              <a:buClr>
                <a:srgbClr val="FFFFFF"/>
              </a:buClr>
              <a:buFont typeface="Wingdings"/>
              <a:buChar char="❖"/>
              <a:defRPr sz="2400"/>
            </a:pPr>
            <a:r>
              <a:rPr dirty="0"/>
              <a:t>Computer reconstruction</a:t>
            </a:r>
          </a:p>
          <a:p>
            <a:pPr marL="868362" lvl="1" indent="-282575">
              <a:spcBef>
                <a:spcPts val="0"/>
              </a:spcBef>
              <a:buClr>
                <a:srgbClr val="FFFFFF"/>
              </a:buClr>
              <a:buFont typeface="Wingdings"/>
              <a:buChar char="❖"/>
              <a:defRPr sz="2400"/>
            </a:pPr>
            <a:r>
              <a:rPr dirty="0"/>
              <a:t>Display</a:t>
            </a:r>
          </a:p>
          <a:p>
            <a:pPr marL="282575" lvl="1" indent="303212">
              <a:spcBef>
                <a:spcPts val="0"/>
              </a:spcBef>
              <a:buSzTx/>
              <a:buNone/>
              <a:defRPr sz="2400"/>
            </a:pPr>
            <a:endParaRPr dirty="0"/>
          </a:p>
          <a:p>
            <a:pPr marL="282575" lvl="1" indent="303212">
              <a:spcBef>
                <a:spcPts val="0"/>
              </a:spcBef>
              <a:buSzTx/>
              <a:buNone/>
              <a:defRPr sz="2400" b="1">
                <a:solidFill>
                  <a:srgbClr val="FF0000"/>
                </a:solidFill>
                <a:effectLst>
                  <a:outerShdw blurRad="12700" dist="25400" dir="2700000" rotWithShape="0">
                    <a:srgbClr val="000000"/>
                  </a:outerShdw>
                </a:effectLst>
              </a:defRPr>
            </a:pPr>
            <a:r>
              <a:rPr dirty="0"/>
              <a:t>Spatial resolution in MDCT:</a:t>
            </a:r>
          </a:p>
          <a:p>
            <a:pPr marL="282575" lvl="1" indent="303212">
              <a:spcBef>
                <a:spcPts val="0"/>
              </a:spcBef>
              <a:buSzTx/>
              <a:buNone/>
              <a:defRPr sz="2400"/>
            </a:pPr>
            <a:r>
              <a:rPr dirty="0"/>
              <a:t>Z axis: </a:t>
            </a:r>
            <a:r>
              <a:rPr dirty="0" err="1"/>
              <a:t>reqd</a:t>
            </a:r>
            <a:r>
              <a:rPr dirty="0"/>
              <a:t> for 3D recons, 7 to 15 line pairs.</a:t>
            </a:r>
          </a:p>
          <a:p>
            <a:pPr marL="282575" lvl="1" indent="303212">
              <a:spcBef>
                <a:spcPts val="0"/>
              </a:spcBef>
              <a:buSzTx/>
              <a:buNone/>
              <a:defRPr sz="2400"/>
            </a:pPr>
            <a:r>
              <a:rPr dirty="0"/>
              <a:t>X, Y axis: 10 to 20 line pairs.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png"/>
          <p:cNvPicPr>
            <a:picLocks noChangeAspect="1"/>
          </p:cNvPicPr>
          <p:nvPr/>
        </p:nvPicPr>
        <p:blipFill>
          <a:blip r:embed="rId2">
            <a:extLst/>
          </a:blip>
          <a:stretch>
            <a:fillRect/>
          </a:stretch>
        </p:blipFill>
        <p:spPr>
          <a:xfrm>
            <a:off x="536575" y="-171450"/>
            <a:ext cx="7772400" cy="1719263"/>
          </a:xfrm>
          <a:prstGeom prst="rect">
            <a:avLst/>
          </a:prstGeom>
          <a:ln w="12700">
            <a:miter lim="400000"/>
          </a:ln>
        </p:spPr>
      </p:pic>
      <p:sp>
        <p:nvSpPr>
          <p:cNvPr id="118" name="Shape 118"/>
          <p:cNvSpPr>
            <a:spLocks noGrp="1"/>
          </p:cNvSpPr>
          <p:nvPr>
            <p:ph type="body" idx="4294967295"/>
          </p:nvPr>
        </p:nvSpPr>
        <p:spPr>
          <a:xfrm>
            <a:off x="0" y="1143000"/>
            <a:ext cx="5638800" cy="4800600"/>
          </a:xfrm>
          <a:prstGeom prst="rect">
            <a:avLst/>
          </a:prstGeom>
        </p:spPr>
        <p:txBody>
          <a:bodyPr>
            <a:normAutofit/>
          </a:bodyPr>
          <a:lstStyle/>
          <a:p>
            <a:pPr>
              <a:lnSpc>
                <a:spcPct val="80000"/>
              </a:lnSpc>
              <a:spcBef>
                <a:spcPts val="500"/>
              </a:spcBef>
              <a:buChar char="•"/>
              <a:defRPr sz="2400">
                <a:solidFill>
                  <a:srgbClr val="FDFD0D"/>
                </a:solidFill>
              </a:defRPr>
            </a:pPr>
            <a:r>
              <a:t>Rotate(tube)-Rotate(detectors) Translatory motion is completely eliminated.</a:t>
            </a:r>
          </a:p>
          <a:p>
            <a:pPr>
              <a:lnSpc>
                <a:spcPct val="80000"/>
              </a:lnSpc>
              <a:spcBef>
                <a:spcPts val="500"/>
              </a:spcBef>
              <a:buChar char="•"/>
              <a:defRPr sz="2400">
                <a:solidFill>
                  <a:srgbClr val="FDFD0D"/>
                </a:solidFill>
              </a:defRPr>
            </a:pPr>
            <a:r>
              <a:t>Pulsed wide fan beam(50</a:t>
            </a:r>
            <a:r>
              <a:rPr baseline="30000"/>
              <a:t>0</a:t>
            </a:r>
            <a:r>
              <a:t>-55</a:t>
            </a:r>
            <a:r>
              <a:rPr baseline="30000"/>
              <a:t>0</a:t>
            </a:r>
            <a:r>
              <a:t>)</a:t>
            </a:r>
            <a:r>
              <a:rPr>
                <a:solidFill>
                  <a:srgbClr val="FF0000"/>
                </a:solidFill>
              </a:rPr>
              <a:t> </a:t>
            </a:r>
            <a:r>
              <a:t>completely surrounds the patient</a:t>
            </a:r>
            <a:r>
              <a:rPr>
                <a:solidFill>
                  <a:srgbClr val="FF0000"/>
                </a:solidFill>
              </a:rPr>
              <a:t>.</a:t>
            </a:r>
          </a:p>
          <a:p>
            <a:pPr>
              <a:lnSpc>
                <a:spcPct val="80000"/>
              </a:lnSpc>
              <a:spcBef>
                <a:spcPts val="500"/>
              </a:spcBef>
              <a:buChar char="•"/>
              <a:defRPr sz="2400" b="1">
                <a:solidFill>
                  <a:srgbClr val="92D050"/>
                </a:solidFill>
                <a:effectLst>
                  <a:outerShdw blurRad="12700" dist="25400" dir="2700000" rotWithShape="0">
                    <a:srgbClr val="000000"/>
                  </a:outerShdw>
                </a:effectLst>
              </a:defRPr>
            </a:pPr>
            <a:r>
              <a:t>Arc of detectors(600-900)</a:t>
            </a:r>
          </a:p>
          <a:p>
            <a:pPr>
              <a:lnSpc>
                <a:spcPct val="80000"/>
              </a:lnSpc>
              <a:spcBef>
                <a:spcPts val="500"/>
              </a:spcBef>
              <a:buChar char="•"/>
              <a:defRPr sz="2400"/>
            </a:pPr>
            <a:r>
              <a:t>Detectors are perfectly aligned with the X-Ray tube.</a:t>
            </a:r>
          </a:p>
          <a:p>
            <a:pPr>
              <a:lnSpc>
                <a:spcPct val="80000"/>
              </a:lnSpc>
              <a:spcBef>
                <a:spcPts val="500"/>
              </a:spcBef>
              <a:buChar char="•"/>
              <a:defRPr sz="2400"/>
            </a:pPr>
            <a:r>
              <a:t>Both x ray tube and detectors rotate around the patient in </a:t>
            </a:r>
            <a:r>
              <a:rPr u="sng">
                <a:solidFill>
                  <a:srgbClr val="FFFF00"/>
                </a:solidFill>
              </a:rPr>
              <a:t>circles whose centre coincides with centre of patient </a:t>
            </a:r>
            <a:r>
              <a:t>.</a:t>
            </a:r>
          </a:p>
          <a:p>
            <a:pPr>
              <a:lnSpc>
                <a:spcPct val="80000"/>
              </a:lnSpc>
              <a:spcBef>
                <a:spcPts val="500"/>
              </a:spcBef>
              <a:buChar char="•"/>
              <a:defRPr sz="2400"/>
            </a:pPr>
            <a:r>
              <a:t>Scan time 4.9 Secs per tomographic scan</a:t>
            </a:r>
          </a:p>
        </p:txBody>
      </p:sp>
      <p:pic>
        <p:nvPicPr>
          <p:cNvPr id="119" name="docu0175.jpeg" descr="docu0175"/>
          <p:cNvPicPr>
            <a:picLocks noChangeAspect="1"/>
          </p:cNvPicPr>
          <p:nvPr/>
        </p:nvPicPr>
        <p:blipFill>
          <a:blip r:embed="rId3">
            <a:extLst/>
          </a:blip>
          <a:srcRect l="16299" t="5386" r="2037" b="7540"/>
          <a:stretch>
            <a:fillRect/>
          </a:stretch>
        </p:blipFill>
        <p:spPr>
          <a:xfrm>
            <a:off x="5438775" y="1142999"/>
            <a:ext cx="3629026" cy="3733801"/>
          </a:xfrm>
          <a:prstGeom prst="rect">
            <a:avLst/>
          </a:prstGeom>
          <a:ln w="88900">
            <a:solidFill>
              <a:srgbClr val="000000"/>
            </a:solidFill>
          </a:ln>
        </p:spPr>
      </p:pic>
      <p:sp>
        <p:nvSpPr>
          <p:cNvPr id="120" name="Shape 120"/>
          <p:cNvSpPr/>
          <p:nvPr/>
        </p:nvSpPr>
        <p:spPr>
          <a:xfrm>
            <a:off x="-76201" y="5562600"/>
            <a:ext cx="9144002" cy="101600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47687" indent="-411162" algn="l">
              <a:lnSpc>
                <a:spcPct val="90000"/>
              </a:lnSpc>
              <a:buClr>
                <a:srgbClr val="F9F9F9"/>
              </a:buClr>
              <a:buSzPct val="100000"/>
              <a:buFont typeface="Wingdings 2"/>
              <a:buChar char="•"/>
              <a:defRPr sz="2200" b="1" i="1" u="sng">
                <a:solidFill>
                  <a:srgbClr val="00B050"/>
                </a:solidFill>
                <a:effectLst>
                  <a:outerShdw blurRad="12700" dist="25400" dir="2700000" rotWithShape="0">
                    <a:srgbClr val="000000"/>
                  </a:outerShdw>
                </a:effectLst>
              </a:defRPr>
            </a:pPr>
            <a:r>
              <a:t>Xray tube is pulsed, each pulse producing one projection and the no. of scan lines in each projection was equal to no. of detectors</a:t>
            </a:r>
            <a:r>
              <a:rPr b="0" i="0" u="none">
                <a:solidFill>
                  <a:srgbClr val="FFFF00"/>
                </a:solidFill>
              </a:rPr>
              <a:t>.</a:t>
            </a:r>
            <a:endParaRPr>
              <a:solidFill>
                <a:srgbClr val="FFFF00"/>
              </a:solidFill>
            </a:endParaRPr>
          </a:p>
          <a:p>
            <a:pPr marL="547687" indent="-411162" algn="l">
              <a:lnSpc>
                <a:spcPct val="90000"/>
              </a:lnSpc>
              <a:buClr>
                <a:srgbClr val="F9F9F9"/>
              </a:buClr>
              <a:buSzPct val="100000"/>
              <a:buFont typeface="Wingdings 2"/>
              <a:buChar char="•"/>
              <a:defRPr sz="2200">
                <a:solidFill>
                  <a:srgbClr val="FFFFFF"/>
                </a:solidFill>
              </a:defRPr>
            </a:pPr>
            <a:r>
              <a:t>Used in multislice scanners</a:t>
            </a:r>
            <a:r>
              <a:rPr sz="1800"/>
              <a:t>.</a:t>
            </a:r>
          </a:p>
        </p:txBody>
      </p:sp>
    </p:spTree>
    <p:extLst>
      <p:ext uri="{BB962C8B-B14F-4D97-AF65-F5344CB8AC3E}">
        <p14:creationId xmlns:p14="http://schemas.microsoft.com/office/powerpoint/2010/main" val="4072589278"/>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image.png"/>
          <p:cNvPicPr>
            <a:picLocks noChangeAspect="1"/>
          </p:cNvPicPr>
          <p:nvPr/>
        </p:nvPicPr>
        <p:blipFill>
          <a:blip r:embed="rId3">
            <a:extLst/>
          </a:blip>
          <a:stretch>
            <a:fillRect/>
          </a:stretch>
        </p:blipFill>
        <p:spPr>
          <a:xfrm>
            <a:off x="-128588" y="-384175"/>
            <a:ext cx="9315451" cy="1420813"/>
          </a:xfrm>
          <a:prstGeom prst="rect">
            <a:avLst/>
          </a:prstGeom>
          <a:ln w="12700">
            <a:miter lim="400000"/>
          </a:ln>
        </p:spPr>
      </p:pic>
      <p:sp>
        <p:nvSpPr>
          <p:cNvPr id="507" name="Shape 507"/>
          <p:cNvSpPr>
            <a:spLocks noGrp="1"/>
          </p:cNvSpPr>
          <p:nvPr>
            <p:ph type="body" idx="4294967295"/>
          </p:nvPr>
        </p:nvSpPr>
        <p:spPr>
          <a:xfrm>
            <a:off x="0" y="457200"/>
            <a:ext cx="9144000" cy="6324600"/>
          </a:xfrm>
          <a:prstGeom prst="rect">
            <a:avLst/>
          </a:prstGeom>
        </p:spPr>
        <p:txBody>
          <a:bodyPr>
            <a:normAutofit/>
          </a:bodyPr>
          <a:lstStyle/>
          <a:p>
            <a:pPr>
              <a:spcBef>
                <a:spcPts val="400"/>
              </a:spcBef>
              <a:buChar char="•"/>
              <a:defRPr sz="2000"/>
            </a:pPr>
            <a:r>
              <a:t>Scanner design : </a:t>
            </a:r>
          </a:p>
          <a:p>
            <a:pPr marL="868362" lvl="1" indent="-282575">
              <a:spcBef>
                <a:spcPts val="0"/>
              </a:spcBef>
              <a:buClr>
                <a:srgbClr val="FFFFFF"/>
              </a:buClr>
              <a:buFont typeface="Wingdings"/>
              <a:buChar char="❖"/>
              <a:defRPr sz="2000" i="1" u="sng">
                <a:solidFill>
                  <a:srgbClr val="FFFF00"/>
                </a:solidFill>
                <a:effectLst>
                  <a:outerShdw blurRad="12700" dist="25400" dir="2700000" rotWithShape="0">
                    <a:srgbClr val="000000"/>
                  </a:outerShdw>
                </a:effectLst>
              </a:defRPr>
            </a:pPr>
            <a:r>
              <a:t>Focal spot size : Smaller the better.</a:t>
            </a:r>
          </a:p>
          <a:p>
            <a:pPr marL="868362" lvl="1" indent="-282575">
              <a:spcBef>
                <a:spcPts val="0"/>
              </a:spcBef>
              <a:buClr>
                <a:srgbClr val="FFFFFF"/>
              </a:buClr>
              <a:buFont typeface="Wingdings"/>
              <a:buChar char="❖"/>
              <a:defRPr sz="2000" i="1" u="sng">
                <a:solidFill>
                  <a:srgbClr val="FFFF00"/>
                </a:solidFill>
                <a:effectLst>
                  <a:outerShdw blurRad="12700" dist="25400" dir="2700000" rotWithShape="0">
                    <a:srgbClr val="000000"/>
                  </a:outerShdw>
                </a:effectLst>
              </a:defRPr>
            </a:pPr>
            <a:r>
              <a:t>Detector size : Smaller the better.</a:t>
            </a:r>
          </a:p>
          <a:p>
            <a:pPr marL="868362" lvl="1" indent="-282575">
              <a:spcBef>
                <a:spcPts val="0"/>
              </a:spcBef>
              <a:buClr>
                <a:srgbClr val="FFFFFF"/>
              </a:buClr>
              <a:buFont typeface="Wingdings"/>
              <a:buChar char="❖"/>
              <a:defRPr sz="2000" i="1" u="sng">
                <a:solidFill>
                  <a:srgbClr val="FFFF00"/>
                </a:solidFill>
                <a:effectLst>
                  <a:outerShdw blurRad="12700" dist="25400" dir="2700000" rotWithShape="0">
                    <a:srgbClr val="000000"/>
                  </a:outerShdw>
                </a:effectLst>
              </a:defRPr>
            </a:pPr>
            <a:r>
              <a:t>Magnification: More the better.</a:t>
            </a:r>
          </a:p>
          <a:p>
            <a:pPr marL="868362" lvl="1" indent="-282575">
              <a:spcBef>
                <a:spcPts val="0"/>
              </a:spcBef>
              <a:buClr>
                <a:srgbClr val="FFFFFF"/>
              </a:buClr>
              <a:buFont typeface="Wingdings"/>
              <a:buChar char="❖"/>
              <a:defRPr sz="2000" i="1" u="sng">
                <a:solidFill>
                  <a:srgbClr val="FFFF00"/>
                </a:solidFill>
                <a:effectLst>
                  <a:outerShdw blurRad="12700" dist="25400" dir="2700000" rotWithShape="0">
                    <a:srgbClr val="000000"/>
                  </a:outerShdw>
                </a:effectLst>
              </a:defRPr>
            </a:pPr>
            <a:r>
              <a:t>No. of projections sampled in each rotation : More the better.</a:t>
            </a:r>
          </a:p>
          <a:p>
            <a:pPr>
              <a:spcBef>
                <a:spcPts val="400"/>
              </a:spcBef>
              <a:buChar char="•"/>
              <a:defRPr sz="2000"/>
            </a:pPr>
            <a:r>
              <a:t>Computer reconstruction:</a:t>
            </a:r>
          </a:p>
          <a:p>
            <a:pPr marL="411162" indent="-274637">
              <a:spcBef>
                <a:spcPts val="400"/>
              </a:spcBef>
              <a:buSzTx/>
              <a:buNone/>
              <a:defRPr sz="2000"/>
            </a:pPr>
            <a:r>
              <a:t>      Reconstruction interval: Overlap 30 % for routine CT,</a:t>
            </a:r>
          </a:p>
          <a:p>
            <a:pPr marL="411162" indent="-274637">
              <a:spcBef>
                <a:spcPts val="400"/>
              </a:spcBef>
              <a:buSzTx/>
              <a:buNone/>
              <a:defRPr sz="2000"/>
            </a:pPr>
            <a:r>
              <a:t>                                                 50 % for cardiac CT. </a:t>
            </a:r>
          </a:p>
          <a:p>
            <a:pPr marL="868362" lvl="1" indent="-282575">
              <a:spcBef>
                <a:spcPts val="0"/>
              </a:spcBef>
              <a:buClr>
                <a:srgbClr val="FFFFFF"/>
              </a:buClr>
              <a:buFont typeface="Wingdings"/>
              <a:buChar char="❖"/>
              <a:defRPr sz="2000"/>
            </a:pPr>
            <a:r>
              <a:t>Does not directly influence resolution.</a:t>
            </a:r>
          </a:p>
          <a:p>
            <a:pPr marL="868362" lvl="1" indent="-282575">
              <a:spcBef>
                <a:spcPts val="0"/>
              </a:spcBef>
              <a:buClr>
                <a:srgbClr val="FFFFFF"/>
              </a:buClr>
              <a:buFont typeface="Wingdings"/>
              <a:buChar char="❖"/>
              <a:defRPr sz="2000">
                <a:solidFill>
                  <a:srgbClr val="FFFF00"/>
                </a:solidFill>
              </a:defRPr>
            </a:pPr>
            <a:r>
              <a:t>The reconstruction  matrix must be large enough </a:t>
            </a:r>
            <a:r>
              <a:rPr>
                <a:solidFill>
                  <a:srgbClr val="FFFFFF"/>
                </a:solidFill>
              </a:rPr>
              <a:t>to reconstruct  all available information, otherwise information will be lost</a:t>
            </a:r>
          </a:p>
          <a:p>
            <a:pPr>
              <a:spcBef>
                <a:spcPts val="400"/>
              </a:spcBef>
              <a:buChar char="•"/>
              <a:defRPr sz="2000"/>
            </a:pPr>
            <a:r>
              <a:t>Patient motion,</a:t>
            </a:r>
          </a:p>
          <a:p>
            <a:pPr>
              <a:spcBef>
                <a:spcPts val="400"/>
              </a:spcBef>
              <a:buChar char="•"/>
              <a:defRPr sz="2000"/>
            </a:pPr>
            <a:r>
              <a:t>Detector size along z axis Usually 0.625 cm in newer MDCT.</a:t>
            </a:r>
          </a:p>
          <a:p>
            <a:pPr>
              <a:spcBef>
                <a:spcPts val="400"/>
              </a:spcBef>
              <a:buChar char="•"/>
              <a:defRPr sz="2000"/>
            </a:pPr>
            <a:r>
              <a:t>DISPLAY:</a:t>
            </a:r>
          </a:p>
          <a:p>
            <a:pPr marL="411162" indent="-274637">
              <a:spcBef>
                <a:spcPts val="400"/>
              </a:spcBef>
              <a:buSzTx/>
              <a:buNone/>
              <a:defRPr sz="2000">
                <a:solidFill>
                  <a:srgbClr val="FFFF00"/>
                </a:solidFill>
                <a:effectLst>
                  <a:outerShdw blurRad="12700" dist="25400" dir="2700000" rotWithShape="0">
                    <a:srgbClr val="000000"/>
                  </a:outerShdw>
                </a:effectLst>
              </a:defRPr>
            </a:pPr>
            <a:r>
              <a:t>    Increasing the matrix size increases the spatial resolution. </a:t>
            </a:r>
            <a:r>
              <a:rPr>
                <a:solidFill>
                  <a:srgbClr val="FFFFFF"/>
                </a:solidFill>
              </a:rPr>
              <a:t>(as pixel size decreases)</a:t>
            </a:r>
          </a:p>
          <a:p>
            <a:pPr marL="411162" indent="-274637">
              <a:spcBef>
                <a:spcPts val="400"/>
              </a:spcBef>
              <a:buSzTx/>
              <a:buNone/>
              <a:defRPr sz="2000"/>
            </a:pPr>
            <a:r>
              <a:t>     </a:t>
            </a:r>
            <a:r>
              <a:rPr>
                <a:solidFill>
                  <a:srgbClr val="FDFD0D"/>
                </a:solidFill>
              </a:rPr>
              <a:t>Decreasing the pixel size improves the spatial resolution</a:t>
            </a:r>
            <a:r>
              <a:t>.(due to reduced partial volume averaging).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image.png"/>
          <p:cNvPicPr>
            <a:picLocks noChangeAspect="1"/>
          </p:cNvPicPr>
          <p:nvPr/>
        </p:nvPicPr>
        <p:blipFill>
          <a:blip r:embed="rId2">
            <a:extLst/>
          </a:blip>
          <a:stretch>
            <a:fillRect/>
          </a:stretch>
        </p:blipFill>
        <p:spPr>
          <a:xfrm>
            <a:off x="420687" y="-152400"/>
            <a:ext cx="8040688" cy="1828800"/>
          </a:xfrm>
          <a:prstGeom prst="rect">
            <a:avLst/>
          </a:prstGeom>
          <a:ln w="12700">
            <a:miter lim="400000"/>
          </a:ln>
        </p:spPr>
      </p:pic>
      <p:sp>
        <p:nvSpPr>
          <p:cNvPr id="514" name="Shape 514"/>
          <p:cNvSpPr>
            <a:spLocks noGrp="1"/>
          </p:cNvSpPr>
          <p:nvPr>
            <p:ph type="body" idx="4294967295"/>
          </p:nvPr>
        </p:nvSpPr>
        <p:spPr>
          <a:xfrm>
            <a:off x="0" y="1219200"/>
            <a:ext cx="9144000" cy="5638800"/>
          </a:xfrm>
          <a:prstGeom prst="rect">
            <a:avLst/>
          </a:prstGeom>
        </p:spPr>
        <p:txBody>
          <a:bodyPr>
            <a:normAutofit/>
          </a:bodyPr>
          <a:lstStyle/>
          <a:p>
            <a:pPr>
              <a:buChar char="•"/>
            </a:pPr>
            <a:r>
              <a:t>Contrast resolution is the </a:t>
            </a:r>
            <a:r>
              <a:rPr>
                <a:solidFill>
                  <a:srgbClr val="FFFF00"/>
                </a:solidFill>
                <a:effectLst>
                  <a:outerShdw blurRad="12700" dist="25400" dir="2700000" rotWithShape="0">
                    <a:srgbClr val="000000"/>
                  </a:outerShdw>
                </a:effectLst>
              </a:rPr>
              <a:t>ability of the CT scanner to display an image of a relatively large (2 or 3mm) object that is only slightly different in density from its surroundings.</a:t>
            </a:r>
          </a:p>
          <a:p>
            <a:pPr marL="411162" indent="-274637">
              <a:buSzTx/>
              <a:buNone/>
            </a:pPr>
            <a:endParaRPr>
              <a:solidFill>
                <a:srgbClr val="FFFF00"/>
              </a:solidFill>
              <a:effectLst>
                <a:outerShdw blurRad="12700" dist="25400" dir="2700000" rotWithShape="0">
                  <a:srgbClr val="000000"/>
                </a:outerShdw>
              </a:effectLst>
            </a:endParaRPr>
          </a:p>
          <a:p>
            <a:pPr>
              <a:buChar char="•"/>
            </a:pPr>
            <a:r>
              <a:t>More homogenous the background, better is the visibility of low contrast structures.</a:t>
            </a:r>
          </a:p>
          <a:p>
            <a:pPr marL="411162" indent="-274637">
              <a:buSzTx/>
              <a:buNone/>
            </a:pPr>
            <a:endParaRPr/>
          </a:p>
          <a:p>
            <a:pPr>
              <a:buChar char="•"/>
              <a:defRPr>
                <a:solidFill>
                  <a:srgbClr val="FF66CC"/>
                </a:solidFill>
                <a:effectLst>
                  <a:outerShdw blurRad="12700" dist="25400" dir="2700000" rotWithShape="0">
                    <a:srgbClr val="000000"/>
                  </a:outerShdw>
                </a:effectLst>
              </a:defRPr>
            </a:pPr>
            <a:r>
              <a:t>Homogeneity of the background is the function of noise.</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image.png"/>
          <p:cNvPicPr>
            <a:picLocks noChangeAspect="1"/>
          </p:cNvPicPr>
          <p:nvPr/>
        </p:nvPicPr>
        <p:blipFill>
          <a:blip r:embed="rId2">
            <a:extLst/>
          </a:blip>
          <a:stretch>
            <a:fillRect/>
          </a:stretch>
        </p:blipFill>
        <p:spPr>
          <a:xfrm>
            <a:off x="457200" y="-152400"/>
            <a:ext cx="8229600" cy="1146175"/>
          </a:xfrm>
          <a:prstGeom prst="rect">
            <a:avLst/>
          </a:prstGeom>
          <a:ln w="12700">
            <a:miter lim="400000"/>
          </a:ln>
        </p:spPr>
      </p:pic>
      <p:sp>
        <p:nvSpPr>
          <p:cNvPr id="517" name="Shape 517"/>
          <p:cNvSpPr>
            <a:spLocks noGrp="1"/>
          </p:cNvSpPr>
          <p:nvPr>
            <p:ph type="body" idx="4294967295"/>
          </p:nvPr>
        </p:nvSpPr>
        <p:spPr>
          <a:xfrm>
            <a:off x="0" y="457200"/>
            <a:ext cx="9144000" cy="6400800"/>
          </a:xfrm>
          <a:prstGeom prst="rect">
            <a:avLst/>
          </a:prstGeom>
        </p:spPr>
        <p:txBody>
          <a:bodyPr>
            <a:normAutofit/>
          </a:bodyPr>
          <a:lstStyle/>
          <a:p>
            <a:pPr>
              <a:spcBef>
                <a:spcPts val="400"/>
              </a:spcBef>
              <a:buChar char="•"/>
              <a:defRPr sz="2000"/>
            </a:pPr>
            <a:r>
              <a:t>Resolution pertaining to </a:t>
            </a:r>
            <a:r>
              <a:rPr>
                <a:solidFill>
                  <a:srgbClr val="FF66CC"/>
                </a:solidFill>
                <a:effectLst>
                  <a:outerShdw blurRad="12700" dist="25400" dir="2700000" rotWithShape="0">
                    <a:srgbClr val="000000"/>
                  </a:outerShdw>
                </a:effectLst>
              </a:rPr>
              <a:t>time</a:t>
            </a:r>
            <a:r>
              <a:t>.</a:t>
            </a:r>
          </a:p>
          <a:p>
            <a:pPr marL="411162" indent="-274637">
              <a:spcBef>
                <a:spcPts val="400"/>
              </a:spcBef>
              <a:buSzTx/>
              <a:buNone/>
              <a:defRPr sz="2000">
                <a:solidFill>
                  <a:srgbClr val="FFFF00"/>
                </a:solidFill>
              </a:defRPr>
            </a:pPr>
            <a:r>
              <a:t>Depends upon</a:t>
            </a:r>
            <a:r>
              <a:rPr>
                <a:solidFill>
                  <a:srgbClr val="FFFFFF"/>
                </a:solidFill>
              </a:rPr>
              <a:t>: Reconstruction protocol,</a:t>
            </a:r>
          </a:p>
          <a:p>
            <a:pPr marL="411162" indent="-274637">
              <a:spcBef>
                <a:spcPts val="400"/>
              </a:spcBef>
              <a:buSzTx/>
              <a:buNone/>
              <a:defRPr sz="2000"/>
            </a:pPr>
            <a:r>
              <a:t>     Gantry rotation time: which in turn depends upon: rotating mass which is often in tons,</a:t>
            </a:r>
          </a:p>
          <a:p>
            <a:pPr marL="411162" indent="-274637">
              <a:spcBef>
                <a:spcPts val="400"/>
              </a:spcBef>
              <a:buSzTx/>
              <a:buNone/>
              <a:defRPr sz="2000"/>
            </a:pPr>
            <a:r>
              <a:t>     Pitch factor</a:t>
            </a:r>
          </a:p>
          <a:p>
            <a:pPr marL="411162" indent="-274637">
              <a:spcBef>
                <a:spcPts val="400"/>
              </a:spcBef>
              <a:buSzTx/>
              <a:buNone/>
              <a:defRPr sz="2000"/>
            </a:pPr>
            <a:r>
              <a:t>Most imp in </a:t>
            </a:r>
            <a:r>
              <a:rPr>
                <a:solidFill>
                  <a:srgbClr val="FFFF00"/>
                </a:solidFill>
              </a:rPr>
              <a:t>moving structure imaging: cardiac CT</a:t>
            </a:r>
            <a:r>
              <a:t>.</a:t>
            </a:r>
          </a:p>
          <a:p>
            <a:pPr marL="411162" indent="-274637">
              <a:buSzTx/>
              <a:buNone/>
              <a:defRPr sz="2000"/>
            </a:pPr>
            <a:endParaRPr/>
          </a:p>
          <a:p>
            <a:pPr marL="411162" indent="-274637">
              <a:spcBef>
                <a:spcPts val="400"/>
              </a:spcBef>
              <a:buSzTx/>
              <a:buNone/>
              <a:defRPr sz="2000"/>
            </a:pPr>
            <a:r>
              <a:t>To create an image data acquired over 180 degree of gantry rotation is sufficient.</a:t>
            </a:r>
          </a:p>
          <a:p>
            <a:pPr marL="411162" indent="-274637">
              <a:spcBef>
                <a:spcPts val="400"/>
              </a:spcBef>
              <a:buSzTx/>
              <a:buNone/>
              <a:defRPr sz="2000"/>
            </a:pPr>
            <a:r>
              <a:t>Gantry rotation time: 320 msec for newer MDCTs,</a:t>
            </a:r>
          </a:p>
          <a:p>
            <a:pPr marL="411162" indent="-274637">
              <a:spcBef>
                <a:spcPts val="400"/>
              </a:spcBef>
              <a:buSzTx/>
              <a:buNone/>
              <a:defRPr sz="2000"/>
            </a:pPr>
            <a:r>
              <a:t>This is difficult parameter to reduce beccause minimal decrease in gantry rotation will take lot of engineering efforts, cost. The</a:t>
            </a:r>
          </a:p>
          <a:p>
            <a:pPr marL="411162" indent="-274637">
              <a:spcBef>
                <a:spcPts val="400"/>
              </a:spcBef>
              <a:buSzTx/>
              <a:buNone/>
              <a:defRPr sz="2000">
                <a:solidFill>
                  <a:srgbClr val="FFFF00"/>
                </a:solidFill>
              </a:defRPr>
            </a:pPr>
            <a:r>
              <a:t>Rotating mass in gantry is in tons.</a:t>
            </a:r>
          </a:p>
          <a:p>
            <a:pPr marL="411162" indent="-274637">
              <a:spcBef>
                <a:spcPts val="400"/>
              </a:spcBef>
              <a:buSzTx/>
              <a:buNone/>
              <a:defRPr sz="2000">
                <a:solidFill>
                  <a:srgbClr val="FFFF00"/>
                </a:solidFill>
              </a:defRPr>
            </a:pPr>
            <a:r>
              <a:t>MDCT: Dual source: 320/ 4 = 80 to 120 msec</a:t>
            </a:r>
          </a:p>
          <a:p>
            <a:pPr marL="411162" indent="-274637">
              <a:spcBef>
                <a:spcPts val="400"/>
              </a:spcBef>
              <a:buSzTx/>
              <a:buNone/>
              <a:defRPr sz="2000">
                <a:solidFill>
                  <a:srgbClr val="FFFF00"/>
                </a:solidFill>
              </a:defRPr>
            </a:pPr>
            <a:r>
              <a:t>Single source: 320/ 2  = 160 to 200 msec,</a:t>
            </a:r>
          </a:p>
          <a:p>
            <a:pPr marL="411162" indent="-274637">
              <a:spcBef>
                <a:spcPts val="400"/>
              </a:spcBef>
              <a:buSzTx/>
              <a:buNone/>
              <a:defRPr sz="2000">
                <a:solidFill>
                  <a:srgbClr val="FFFF00"/>
                </a:solidFill>
              </a:defRPr>
            </a:pPr>
            <a:r>
              <a:t>EBCT: 30 ms, </a:t>
            </a:r>
          </a:p>
        </p:txBody>
      </p:sp>
    </p:spTree>
  </p:cSld>
  <p:clrMapOvr>
    <a:masterClrMapping/>
  </p:clrMapOvr>
  <p:transition>
    <p:dissolv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age.png"/>
          <p:cNvPicPr>
            <a:picLocks noChangeAspect="1"/>
          </p:cNvPicPr>
          <p:nvPr/>
        </p:nvPicPr>
        <p:blipFill>
          <a:blip r:embed="rId2">
            <a:extLst/>
          </a:blip>
          <a:stretch>
            <a:fillRect/>
          </a:stretch>
        </p:blipFill>
        <p:spPr>
          <a:xfrm>
            <a:off x="688975" y="457200"/>
            <a:ext cx="7772400" cy="1335088"/>
          </a:xfrm>
          <a:prstGeom prst="rect">
            <a:avLst/>
          </a:prstGeom>
          <a:ln w="12700">
            <a:miter lim="400000"/>
          </a:ln>
        </p:spPr>
      </p:pic>
      <p:sp>
        <p:nvSpPr>
          <p:cNvPr id="520" name="Shape 520"/>
          <p:cNvSpPr>
            <a:spLocks noGrp="1"/>
          </p:cNvSpPr>
          <p:nvPr>
            <p:ph type="body" idx="4294967295"/>
          </p:nvPr>
        </p:nvSpPr>
        <p:spPr>
          <a:xfrm>
            <a:off x="0" y="1600200"/>
            <a:ext cx="9144000" cy="4708525"/>
          </a:xfrm>
          <a:prstGeom prst="rect">
            <a:avLst/>
          </a:prstGeom>
        </p:spPr>
        <p:txBody>
          <a:bodyPr>
            <a:normAutofit/>
          </a:bodyPr>
          <a:lstStyle/>
          <a:p>
            <a:pPr>
              <a:buChar char="•"/>
            </a:pPr>
            <a:r>
              <a:t>Even distribution of radiation dose to the tissues as exposures are from almost all angles.</a:t>
            </a:r>
          </a:p>
          <a:p>
            <a:pPr marL="411162" indent="-274637">
              <a:buSzTx/>
              <a:buNone/>
            </a:pPr>
            <a:endParaRPr/>
          </a:p>
          <a:p>
            <a:pPr>
              <a:buChar char="•"/>
            </a:pPr>
            <a:r>
              <a:t>No overlapping of scan fields takes place.</a:t>
            </a:r>
          </a:p>
          <a:p>
            <a:pPr marL="411162" indent="-274637">
              <a:buSzTx/>
              <a:buNone/>
            </a:pPr>
            <a:endParaRPr/>
          </a:p>
          <a:p>
            <a:pPr>
              <a:buChar char="•"/>
            </a:pPr>
            <a:r>
              <a:t>Exposure factors used are higher to improve spatial and contrast resolutions and to reduce noise.</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image.png"/>
          <p:cNvPicPr>
            <a:picLocks noChangeAspect="1"/>
          </p:cNvPicPr>
          <p:nvPr/>
        </p:nvPicPr>
        <p:blipFill>
          <a:blip r:embed="rId2">
            <a:extLst/>
          </a:blip>
          <a:stretch>
            <a:fillRect/>
          </a:stretch>
        </p:blipFill>
        <p:spPr>
          <a:xfrm>
            <a:off x="-225425" y="-231775"/>
            <a:ext cx="9674225" cy="1255713"/>
          </a:xfrm>
          <a:prstGeom prst="rect">
            <a:avLst/>
          </a:prstGeom>
          <a:ln w="12700">
            <a:miter lim="400000"/>
          </a:ln>
        </p:spPr>
      </p:pic>
      <p:sp>
        <p:nvSpPr>
          <p:cNvPr id="523" name="Shape 523"/>
          <p:cNvSpPr>
            <a:spLocks noGrp="1"/>
          </p:cNvSpPr>
          <p:nvPr>
            <p:ph type="body" idx="4294967295"/>
          </p:nvPr>
        </p:nvSpPr>
        <p:spPr>
          <a:xfrm>
            <a:off x="0" y="838200"/>
            <a:ext cx="8991600" cy="5638800"/>
          </a:xfrm>
          <a:prstGeom prst="rect">
            <a:avLst/>
          </a:prstGeom>
        </p:spPr>
        <p:txBody>
          <a:bodyPr>
            <a:normAutofit/>
          </a:bodyPr>
          <a:lstStyle/>
          <a:p>
            <a:pPr>
              <a:lnSpc>
                <a:spcPct val="90000"/>
              </a:lnSpc>
              <a:buChar char="•"/>
              <a:defRPr>
                <a:solidFill>
                  <a:srgbClr val="FF0000"/>
                </a:solidFill>
              </a:defRPr>
            </a:pPr>
            <a:r>
              <a:t>kV : </a:t>
            </a:r>
          </a:p>
          <a:p>
            <a:pPr marL="868362" lvl="1" indent="-282575">
              <a:lnSpc>
                <a:spcPct val="90000"/>
              </a:lnSpc>
              <a:spcBef>
                <a:spcPts val="0"/>
              </a:spcBef>
              <a:buClr>
                <a:srgbClr val="FFFFFF"/>
              </a:buClr>
              <a:buFont typeface="Wingdings"/>
              <a:buChar char="❖"/>
              <a:defRPr sz="2400"/>
            </a:pPr>
            <a:r>
              <a:t>	Commonly set to 120 kV.</a:t>
            </a:r>
          </a:p>
          <a:p>
            <a:pPr marL="868362" lvl="1" indent="-282575">
              <a:lnSpc>
                <a:spcPct val="90000"/>
              </a:lnSpc>
              <a:spcBef>
                <a:spcPts val="0"/>
              </a:spcBef>
              <a:buClr>
                <a:srgbClr val="FFFFFF"/>
              </a:buClr>
              <a:buFont typeface="Wingdings"/>
              <a:buChar char="❖"/>
              <a:defRPr sz="2400"/>
            </a:pPr>
            <a:r>
              <a:t>	Increased kVp decreases dose exposure.</a:t>
            </a:r>
          </a:p>
          <a:p>
            <a:pPr>
              <a:lnSpc>
                <a:spcPct val="90000"/>
              </a:lnSpc>
              <a:buChar char="•"/>
              <a:defRPr>
                <a:solidFill>
                  <a:srgbClr val="FF0000"/>
                </a:solidFill>
              </a:defRPr>
            </a:pPr>
            <a:r>
              <a:t>mA : </a:t>
            </a:r>
          </a:p>
          <a:p>
            <a:pPr marL="868362" lvl="1" indent="-282575">
              <a:lnSpc>
                <a:spcPct val="90000"/>
              </a:lnSpc>
              <a:spcBef>
                <a:spcPts val="0"/>
              </a:spcBef>
              <a:buClr>
                <a:srgbClr val="FFFFFF"/>
              </a:buClr>
              <a:buFont typeface="Wingdings"/>
              <a:buChar char="❖"/>
              <a:defRPr sz="2400"/>
            </a:pPr>
            <a:r>
              <a:t>Constant mA technique: more dose.</a:t>
            </a:r>
          </a:p>
          <a:p>
            <a:pPr marL="868362" lvl="1" indent="-282575">
              <a:lnSpc>
                <a:spcPct val="90000"/>
              </a:lnSpc>
              <a:spcBef>
                <a:spcPts val="0"/>
              </a:spcBef>
              <a:buClr>
                <a:srgbClr val="FFFFFF"/>
              </a:buClr>
              <a:buFont typeface="Wingdings"/>
              <a:buChar char="❖"/>
              <a:defRPr sz="2400"/>
            </a:pPr>
            <a:r>
              <a:t>	mA modulation technique : 10 – 40 % dose reduction is possible.</a:t>
            </a:r>
          </a:p>
          <a:p>
            <a:pPr>
              <a:lnSpc>
                <a:spcPct val="90000"/>
              </a:lnSpc>
              <a:buChar char="•"/>
              <a:defRPr u="sng">
                <a:solidFill>
                  <a:srgbClr val="FF0000"/>
                </a:solidFill>
                <a:effectLst>
                  <a:outerShdw blurRad="12700" dist="25400" dir="2700000" rotWithShape="0">
                    <a:srgbClr val="000000"/>
                  </a:outerShdw>
                </a:effectLst>
              </a:defRPr>
            </a:pPr>
            <a:r>
              <a:t>Helical or Axial Acquisition :</a:t>
            </a:r>
          </a:p>
          <a:p>
            <a:pPr marL="868362" lvl="1" indent="-282575">
              <a:lnSpc>
                <a:spcPct val="90000"/>
              </a:lnSpc>
              <a:spcBef>
                <a:spcPts val="0"/>
              </a:spcBef>
              <a:buClr>
                <a:srgbClr val="FFFFFF"/>
              </a:buClr>
              <a:buFont typeface="Wingdings"/>
              <a:buChar char="❖"/>
              <a:defRPr sz="2400" u="sng">
                <a:solidFill>
                  <a:srgbClr val="FF0000"/>
                </a:solidFill>
                <a:effectLst>
                  <a:outerShdw blurRad="12700" dist="25400" dir="2700000" rotWithShape="0">
                    <a:srgbClr val="000000"/>
                  </a:outerShdw>
                </a:effectLst>
              </a:defRPr>
            </a:pPr>
            <a:r>
              <a:t> Slight greater in helical due to small amount of over-scanning at start and end.</a:t>
            </a:r>
          </a:p>
          <a:p>
            <a:pPr>
              <a:lnSpc>
                <a:spcPct val="90000"/>
              </a:lnSpc>
              <a:buChar char="•"/>
              <a:defRPr>
                <a:solidFill>
                  <a:srgbClr val="FFFF00"/>
                </a:solidFill>
                <a:effectLst>
                  <a:outerShdw blurRad="12700" dist="25400" dir="2700000" rotWithShape="0">
                    <a:srgbClr val="000000"/>
                  </a:outerShdw>
                </a:effectLst>
              </a:defRPr>
            </a:pPr>
            <a:r>
              <a:t>Pitch : Inversely proportional to pitch.</a:t>
            </a:r>
          </a:p>
          <a:p>
            <a:pPr marL="411162" indent="-274637">
              <a:lnSpc>
                <a:spcPct val="90000"/>
              </a:lnSpc>
              <a:buSzTx/>
              <a:buNone/>
              <a:defRPr>
                <a:solidFill>
                  <a:srgbClr val="FFFF00"/>
                </a:solidFill>
                <a:effectLst>
                  <a:outerShdw blurRad="12700" dist="25400" dir="2700000" rotWithShape="0">
                    <a:srgbClr val="000000"/>
                  </a:outerShdw>
                </a:effectLst>
              </a:defRPr>
            </a:pPr>
            <a:r>
              <a:t>	Use of pitch 1.5 rather than 1.0 leads to a 33 % dose reduction.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p:cNvSpPr>
          <p:nvPr>
            <p:ph type="body" idx="4294967295"/>
          </p:nvPr>
        </p:nvSpPr>
        <p:spPr>
          <a:xfrm>
            <a:off x="0" y="1143000"/>
            <a:ext cx="9144000" cy="5486400"/>
          </a:xfrm>
          <a:prstGeom prst="rect">
            <a:avLst/>
          </a:prstGeom>
        </p:spPr>
        <p:txBody>
          <a:bodyPr>
            <a:normAutofit/>
          </a:bodyPr>
          <a:lstStyle/>
          <a:p>
            <a:pPr>
              <a:buChar char="•"/>
            </a:pPr>
            <a:r>
              <a:t>Perspex phantoms have diameter of 16 and 32 cm respectively to represent head and body scans.</a:t>
            </a:r>
          </a:p>
          <a:p>
            <a:pPr>
              <a:buChar char="•"/>
            </a:pPr>
            <a:r>
              <a:t>CTDIw: </a:t>
            </a:r>
          </a:p>
          <a:p>
            <a:pPr marL="868362" lvl="1" indent="-282575">
              <a:spcBef>
                <a:spcPts val="0"/>
              </a:spcBef>
              <a:buClr>
                <a:srgbClr val="FFFFFF"/>
              </a:buClr>
              <a:buFont typeface="Wingdings"/>
              <a:buChar char="❖"/>
              <a:defRPr sz="2400"/>
            </a:pPr>
            <a:r>
              <a:t>Weighted value for a complete cross section </a:t>
            </a:r>
            <a:r>
              <a:rPr u="sng">
                <a:effectLst>
                  <a:outerShdw blurRad="12700" dist="25400" dir="2700000" rotWithShape="0">
                    <a:srgbClr val="000000"/>
                  </a:outerShdw>
                </a:effectLst>
              </a:rPr>
              <a:t>obtained from measurements from centre and various peripheral locations within the phantom.</a:t>
            </a:r>
          </a:p>
          <a:p>
            <a:pPr marL="868362" lvl="1" indent="-282575">
              <a:spcBef>
                <a:spcPts val="0"/>
              </a:spcBef>
              <a:buClr>
                <a:srgbClr val="FFFFFF"/>
              </a:buClr>
              <a:buFont typeface="Wingdings"/>
              <a:buChar char="❖"/>
              <a:defRPr sz="2400"/>
            </a:pPr>
            <a:r>
              <a:t>It is an </a:t>
            </a:r>
            <a:r>
              <a:rPr>
                <a:solidFill>
                  <a:srgbClr val="FF66CC"/>
                </a:solidFill>
                <a:effectLst>
                  <a:outerShdw blurRad="12700" dist="25400" dir="2700000" rotWithShape="0">
                    <a:srgbClr val="000000"/>
                  </a:outerShdw>
                </a:effectLst>
              </a:rPr>
              <a:t>approximation for the average dose</a:t>
            </a:r>
            <a:r>
              <a:t>.</a:t>
            </a:r>
          </a:p>
          <a:p>
            <a:pPr>
              <a:buChar char="•"/>
            </a:pPr>
            <a:r>
              <a:t>CTDI vol : </a:t>
            </a:r>
          </a:p>
          <a:p>
            <a:pPr marL="868362" lvl="1" indent="-282575">
              <a:spcBef>
                <a:spcPts val="0"/>
              </a:spcBef>
              <a:buClr>
                <a:srgbClr val="FFFFFF"/>
              </a:buClr>
              <a:buFont typeface="Wingdings"/>
              <a:buChar char="❖"/>
              <a:defRPr sz="2400"/>
            </a:pPr>
            <a:r>
              <a:t>Dividing the </a:t>
            </a:r>
            <a:r>
              <a:rPr>
                <a:solidFill>
                  <a:srgbClr val="FFFF00"/>
                </a:solidFill>
              </a:rPr>
              <a:t>CTDIw by beam pitch </a:t>
            </a:r>
            <a:r>
              <a:t>(in case of multislice scanners).</a:t>
            </a:r>
          </a:p>
          <a:p>
            <a:pPr marL="868362" lvl="1" indent="-282575">
              <a:spcBef>
                <a:spcPts val="0"/>
              </a:spcBef>
              <a:buClr>
                <a:srgbClr val="FFFFFF"/>
              </a:buClr>
              <a:buFont typeface="Wingdings"/>
              <a:buChar char="❖"/>
              <a:defRPr sz="2400">
                <a:solidFill>
                  <a:srgbClr val="FFFF00"/>
                </a:solidFill>
              </a:defRPr>
            </a:pPr>
            <a:r>
              <a:t>Better parameter</a:t>
            </a:r>
            <a:r>
              <a:rPr>
                <a:solidFill>
                  <a:srgbClr val="FFFFFF"/>
                </a:solidFill>
              </a:rPr>
              <a:t>,</a:t>
            </a:r>
          </a:p>
          <a:p>
            <a:pPr marL="868362" lvl="1" indent="-282575">
              <a:spcBef>
                <a:spcPts val="0"/>
              </a:spcBef>
              <a:buClr>
                <a:srgbClr val="FFFFFF"/>
              </a:buClr>
              <a:buFont typeface="Wingdings"/>
              <a:buChar char="❖"/>
              <a:defRPr sz="2400"/>
            </a:pPr>
            <a:r>
              <a:t> </a:t>
            </a:r>
            <a:r>
              <a:rPr>
                <a:solidFill>
                  <a:srgbClr val="FF66CC"/>
                </a:solidFill>
                <a:effectLst>
                  <a:outerShdw blurRad="12700" dist="25400" dir="2700000" rotWithShape="0">
                    <a:srgbClr val="000000"/>
                  </a:outerShdw>
                </a:effectLst>
              </a:rPr>
              <a:t>Represents the average dose absorbed within the scanned volume. </a:t>
            </a:r>
          </a:p>
        </p:txBody>
      </p:sp>
      <p:pic>
        <p:nvPicPr>
          <p:cNvPr id="536" name="image.png"/>
          <p:cNvPicPr>
            <a:picLocks noChangeAspect="1"/>
          </p:cNvPicPr>
          <p:nvPr/>
        </p:nvPicPr>
        <p:blipFill>
          <a:blip r:embed="rId2">
            <a:extLst/>
          </a:blip>
          <a:stretch>
            <a:fillRect/>
          </a:stretch>
        </p:blipFill>
        <p:spPr>
          <a:xfrm>
            <a:off x="231775" y="274637"/>
            <a:ext cx="8601075" cy="12493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image.png"/>
          <p:cNvPicPr>
            <a:picLocks noChangeAspect="1"/>
          </p:cNvPicPr>
          <p:nvPr/>
        </p:nvPicPr>
        <p:blipFill>
          <a:blip r:embed="rId2">
            <a:extLst/>
          </a:blip>
          <a:stretch>
            <a:fillRect/>
          </a:stretch>
        </p:blipFill>
        <p:spPr>
          <a:xfrm>
            <a:off x="-23813" y="981075"/>
            <a:ext cx="9532938" cy="5876925"/>
          </a:xfrm>
          <a:prstGeom prst="rect">
            <a:avLst/>
          </a:prstGeom>
          <a:ln w="12700">
            <a:miter lim="400000"/>
          </a:ln>
        </p:spPr>
      </p:pic>
      <p:pic>
        <p:nvPicPr>
          <p:cNvPr id="540" name="image.png"/>
          <p:cNvPicPr>
            <a:picLocks noChangeAspect="1"/>
          </p:cNvPicPr>
          <p:nvPr/>
        </p:nvPicPr>
        <p:blipFill>
          <a:blip r:embed="rId3">
            <a:extLst/>
          </a:blip>
          <a:stretch>
            <a:fillRect/>
          </a:stretch>
        </p:blipFill>
        <p:spPr>
          <a:xfrm>
            <a:off x="841375" y="188912"/>
            <a:ext cx="7937500" cy="40655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3" name="Shape 543"/>
          <p:cNvSpPr>
            <a:spLocks noGrp="1"/>
          </p:cNvSpPr>
          <p:nvPr>
            <p:ph type="body" idx="4294967295"/>
          </p:nvPr>
        </p:nvSpPr>
        <p:spPr>
          <a:xfrm>
            <a:off x="0" y="1600200"/>
            <a:ext cx="8229600" cy="4708525"/>
          </a:xfrm>
          <a:prstGeom prst="rect">
            <a:avLst/>
          </a:prstGeom>
        </p:spPr>
        <p:txBody>
          <a:bodyPr>
            <a:normAutofit/>
          </a:bodyPr>
          <a:lstStyle>
            <a:lvl1pPr>
              <a:spcBef>
                <a:spcPts val="1400"/>
              </a:spcBef>
              <a:buChar char="•"/>
              <a:defRPr sz="6000">
                <a:solidFill>
                  <a:srgbClr val="FFC000"/>
                </a:solidFill>
                <a:effectLst>
                  <a:outerShdw blurRad="12700" dist="38100" dir="2700000" rotWithShape="0">
                    <a:srgbClr val="000000"/>
                  </a:outerShdw>
                </a:effectLst>
              </a:defRPr>
            </a:lvl1pPr>
          </a:lstStyle>
          <a:p>
            <a:r>
              <a:t>Thank You……..</a:t>
            </a: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FOURH GENERATION:-</a:t>
            </a:r>
            <a:endParaRPr lang="en-US" dirty="0"/>
          </a:p>
        </p:txBody>
      </p:sp>
      <p:sp>
        <p:nvSpPr>
          <p:cNvPr id="3" name="Content Placeholder 2"/>
          <p:cNvSpPr>
            <a:spLocks noGrp="1"/>
          </p:cNvSpPr>
          <p:nvPr>
            <p:ph idx="1"/>
          </p:nvPr>
        </p:nvSpPr>
        <p:spPr>
          <a:xfrm>
            <a:off x="1142107" y="2286001"/>
            <a:ext cx="6852578" cy="4114801"/>
          </a:xfrm>
        </p:spPr>
        <p:txBody>
          <a:bodyPr>
            <a:normAutofit/>
          </a:bodyPr>
          <a:lstStyle/>
          <a:p>
            <a:pPr marL="0" indent="0">
              <a:buNone/>
            </a:pPr>
            <a:endParaRPr lang="en-US" dirty="0"/>
          </a:p>
          <a:p>
            <a:pPr>
              <a:buFont typeface="Wingdings" panose="05000000000000000000" pitchFamily="2" charset="2"/>
              <a:buChar char="Ø"/>
            </a:pPr>
            <a:r>
              <a:rPr lang="en-US" dirty="0" smtClean="0"/>
              <a:t>Rotate/stationary…</a:t>
            </a:r>
          </a:p>
          <a:p>
            <a:pPr>
              <a:buFont typeface="Wingdings" panose="05000000000000000000" pitchFamily="2" charset="2"/>
              <a:buChar char="Ø"/>
            </a:pPr>
            <a:r>
              <a:rPr lang="en-US" dirty="0"/>
              <a:t>U</a:t>
            </a:r>
            <a:r>
              <a:rPr lang="en-US" dirty="0" smtClean="0"/>
              <a:t>se wide angle fan beam geometry(50 to 55 degree)</a:t>
            </a:r>
          </a:p>
          <a:p>
            <a:pPr>
              <a:buFont typeface="Wingdings" panose="05000000000000000000" pitchFamily="2" charset="2"/>
              <a:buChar char="Ø"/>
            </a:pPr>
            <a:r>
              <a:rPr lang="en-US" dirty="0"/>
              <a:t>O</a:t>
            </a:r>
            <a:r>
              <a:rPr lang="en-US" dirty="0" smtClean="0"/>
              <a:t>nly x-ray tube rotates, with fixed detector arc</a:t>
            </a:r>
          </a:p>
          <a:p>
            <a:pPr>
              <a:buFont typeface="Wingdings" panose="05000000000000000000" pitchFamily="2" charset="2"/>
              <a:buChar char="Ø"/>
            </a:pPr>
            <a:r>
              <a:rPr lang="en-US" dirty="0"/>
              <a:t>T</a:t>
            </a:r>
            <a:r>
              <a:rPr lang="en-US" dirty="0" smtClean="0"/>
              <a:t>his geometry permits very high spatial resolution.</a:t>
            </a:r>
            <a:endParaRPr lang="en-US" dirty="0"/>
          </a:p>
        </p:txBody>
      </p:sp>
      <p:pic>
        <p:nvPicPr>
          <p:cNvPr id="4" name="Picture 3"/>
          <p:cNvPicPr>
            <a:picLocks noChangeAspect="1"/>
          </p:cNvPicPr>
          <p:nvPr/>
        </p:nvPicPr>
        <p:blipFill>
          <a:blip r:embed="rId3"/>
          <a:stretch>
            <a:fillRect/>
          </a:stretch>
        </p:blipFill>
        <p:spPr>
          <a:xfrm>
            <a:off x="5469648" y="0"/>
            <a:ext cx="3658870" cy="3414056"/>
          </a:xfrm>
          <a:prstGeom prst="rect">
            <a:avLst/>
          </a:prstGeom>
        </p:spPr>
      </p:pic>
    </p:spTree>
    <p:extLst>
      <p:ext uri="{BB962C8B-B14F-4D97-AF65-F5344CB8AC3E}">
        <p14:creationId xmlns:p14="http://schemas.microsoft.com/office/powerpoint/2010/main" val="332690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Apex">
  <a:themeElements>
    <a:clrScheme name="Apex">
      <a:dk1>
        <a:srgbClr val="000000"/>
      </a:dk1>
      <a:lt1>
        <a:srgbClr val="FFFFFF"/>
      </a:lt1>
      <a:dk2>
        <a:srgbClr val="A7A7A7"/>
      </a:dk2>
      <a:lt2>
        <a:srgbClr val="535353"/>
      </a:lt2>
      <a:accent1>
        <a:srgbClr val="CEB966"/>
      </a:accent1>
      <a:accent2>
        <a:srgbClr val="9CB084"/>
      </a:accent2>
      <a:accent3>
        <a:srgbClr val="9BBB59"/>
      </a:accent3>
      <a:accent4>
        <a:srgbClr val="8064A2"/>
      </a:accent4>
      <a:accent5>
        <a:srgbClr val="4BACC6"/>
      </a:accent5>
      <a:accent6>
        <a:srgbClr val="F79646"/>
      </a:accent6>
      <a:hlink>
        <a:srgbClr val="0000FF"/>
      </a:hlink>
      <a:folHlink>
        <a:srgbClr val="FF00FF"/>
      </a:folHlink>
    </a:clrScheme>
    <a:fontScheme name="Apex">
      <a:majorFont>
        <a:latin typeface="Helvetica"/>
        <a:ea typeface="Helvetica"/>
        <a:cs typeface="Helvetica"/>
      </a:majorFont>
      <a:minorFont>
        <a:latin typeface="Arial"/>
        <a:ea typeface="Arial"/>
        <a:cs typeface="Arial"/>
      </a:minorFont>
    </a:fontScheme>
    <a:fmtScheme name="Ape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Book Antiqua"/>
            <a:ea typeface="Book Antiqua"/>
            <a:cs typeface="Book Antiqua"/>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243</TotalTime>
  <Words>4346</Words>
  <Application>Microsoft Office PowerPoint</Application>
  <PresentationFormat>On-screen Show (4:3)</PresentationFormat>
  <Paragraphs>488</Paragraphs>
  <Slides>87</Slides>
  <Notes>14</Notes>
  <HiddenSlides>10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Apex</vt:lpstr>
      <vt:lpstr>PowerPoint Presentation</vt:lpstr>
      <vt:lpstr>PowerPoint Presentation</vt:lpstr>
      <vt:lpstr>PowerPoint Presentation</vt:lpstr>
      <vt:lpstr>PowerPoint Presentation</vt:lpstr>
      <vt:lpstr>FIRST GENERATION:-</vt:lpstr>
      <vt:lpstr>SECOND GENERATION</vt:lpstr>
      <vt:lpstr>THIRD GENERATION:-</vt:lpstr>
      <vt:lpstr>PowerPoint Presentation</vt:lpstr>
      <vt:lpstr>FOURH GENERATION:-</vt:lpstr>
      <vt:lpstr>FIFTH GENERATION:-</vt:lpstr>
      <vt:lpstr>PowerPoint Presentation</vt:lpstr>
      <vt:lpstr>PowerPoint Presentation</vt:lpstr>
      <vt:lpstr>Spiral CT</vt:lpstr>
      <vt:lpstr>GANTRY CONTAINS </vt:lpstr>
      <vt:lpstr>SLIP RINGS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shwetashendey</cp:lastModifiedBy>
  <cp:revision>17</cp:revision>
  <dcterms:modified xsi:type="dcterms:W3CDTF">2017-04-14T17:25:41Z</dcterms:modified>
</cp:coreProperties>
</file>