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6" r:id="rId2"/>
    <p:sldId id="257" r:id="rId3"/>
    <p:sldId id="260" r:id="rId4"/>
    <p:sldId id="261" r:id="rId5"/>
    <p:sldId id="262" r:id="rId6"/>
    <p:sldId id="258" r:id="rId7"/>
    <p:sldId id="259" r:id="rId8"/>
    <p:sldId id="263" r:id="rId9"/>
    <p:sldId id="265" r:id="rId10"/>
    <p:sldId id="269" r:id="rId11"/>
    <p:sldId id="268" r:id="rId12"/>
    <p:sldId id="270" r:id="rId13"/>
    <p:sldId id="272" r:id="rId14"/>
    <p:sldId id="301" r:id="rId15"/>
    <p:sldId id="302" r:id="rId16"/>
    <p:sldId id="274" r:id="rId17"/>
    <p:sldId id="275" r:id="rId18"/>
    <p:sldId id="276" r:id="rId19"/>
    <p:sldId id="303" r:id="rId20"/>
    <p:sldId id="277" r:id="rId21"/>
    <p:sldId id="304" r:id="rId22"/>
    <p:sldId id="297" r:id="rId23"/>
    <p:sldId id="295" r:id="rId24"/>
    <p:sldId id="296" r:id="rId25"/>
    <p:sldId id="278" r:id="rId26"/>
    <p:sldId id="279" r:id="rId27"/>
    <p:sldId id="280" r:id="rId28"/>
    <p:sldId id="281" r:id="rId29"/>
    <p:sldId id="282" r:id="rId30"/>
    <p:sldId id="283" r:id="rId31"/>
    <p:sldId id="284" r:id="rId32"/>
    <p:sldId id="285" r:id="rId33"/>
    <p:sldId id="286" r:id="rId34"/>
    <p:sldId id="287" r:id="rId35"/>
    <p:sldId id="289" r:id="rId36"/>
    <p:sldId id="290" r:id="rId37"/>
    <p:sldId id="291" r:id="rId38"/>
    <p:sldId id="292" r:id="rId39"/>
    <p:sldId id="293" r:id="rId40"/>
    <p:sldId id="294" r:id="rId41"/>
    <p:sldId id="29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DE02C-CE35-4ADF-9E8F-C7E29CA3426B}" type="datetimeFigureOut">
              <a:rPr lang="en-US" smtClean="0"/>
              <a:t>12/2/2014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DAEF1-65C7-49CB-A203-0045114C32F3}"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F412DF2-EBAB-4DDE-9849-8D1011193EFE}" type="datetimeFigureOut">
              <a:rPr lang="en-US" smtClean="0"/>
              <a:pPr/>
              <a:t>12/2/2014</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CC2E2946-A7BE-463B-A8F0-20D9ED7A441B}"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412DF2-EBAB-4DDE-9849-8D1011193EFE}" type="datetimeFigureOut">
              <a:rPr lang="en-US" smtClean="0"/>
              <a:pPr/>
              <a:t>12/2/2014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2E2946-A7BE-463B-A8F0-20D9ED7A441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412DF2-EBAB-4DDE-9849-8D1011193EFE}" type="datetimeFigureOut">
              <a:rPr lang="en-US" smtClean="0"/>
              <a:pPr/>
              <a:t>12/2/2014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2E2946-A7BE-463B-A8F0-20D9ED7A441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412DF2-EBAB-4DDE-9849-8D1011193EFE}" type="datetimeFigureOut">
              <a:rPr lang="en-US" smtClean="0"/>
              <a:pPr/>
              <a:t>12/2/2014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2E2946-A7BE-463B-A8F0-20D9ED7A441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412DF2-EBAB-4DDE-9849-8D1011193EFE}" type="datetimeFigureOut">
              <a:rPr lang="en-US" smtClean="0"/>
              <a:pPr/>
              <a:t>12/2/2014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CC2E2946-A7BE-463B-A8F0-20D9ED7A441B}"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412DF2-EBAB-4DDE-9849-8D1011193EFE}" type="datetimeFigureOut">
              <a:rPr lang="en-US" smtClean="0"/>
              <a:pPr/>
              <a:t>12/2/2014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2E2946-A7BE-463B-A8F0-20D9ED7A441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412DF2-EBAB-4DDE-9849-8D1011193EFE}" type="datetimeFigureOut">
              <a:rPr lang="en-US" smtClean="0"/>
              <a:pPr/>
              <a:t>12/2/2014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C2E2946-A7BE-463B-A8F0-20D9ED7A441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412DF2-EBAB-4DDE-9849-8D1011193EFE}" type="datetimeFigureOut">
              <a:rPr lang="en-US" smtClean="0"/>
              <a:pPr/>
              <a:t>12/2/2014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C2E2946-A7BE-463B-A8F0-20D9ED7A441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12DF2-EBAB-4DDE-9849-8D1011193EFE}" type="datetimeFigureOut">
              <a:rPr lang="en-US" smtClean="0"/>
              <a:pPr/>
              <a:t>12/2/2014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C2E2946-A7BE-463B-A8F0-20D9ED7A441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412DF2-EBAB-4DDE-9849-8D1011193EFE}" type="datetimeFigureOut">
              <a:rPr lang="en-US" smtClean="0"/>
              <a:pPr/>
              <a:t>12/2/2014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2E2946-A7BE-463B-A8F0-20D9ED7A441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412DF2-EBAB-4DDE-9849-8D1011193EFE}" type="datetimeFigureOut">
              <a:rPr lang="en-US" smtClean="0"/>
              <a:pPr/>
              <a:t>12/2/2014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2E2946-A7BE-463B-A8F0-20D9ED7A441B}"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F412DF2-EBAB-4DDE-9849-8D1011193EFE}" type="datetimeFigureOut">
              <a:rPr lang="en-US" smtClean="0"/>
              <a:pPr/>
              <a:t>12/2/2014</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C2E2946-A7BE-463B-A8F0-20D9ED7A441B}"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  </a:t>
            </a:r>
            <a:endParaRPr lang="en-IN" dirty="0"/>
          </a:p>
        </p:txBody>
      </p:sp>
      <p:sp>
        <p:nvSpPr>
          <p:cNvPr id="5" name="Subtitle 4"/>
          <p:cNvSpPr>
            <a:spLocks noGrp="1"/>
          </p:cNvSpPr>
          <p:nvPr>
            <p:ph type="subTitle" idx="1"/>
          </p:nvPr>
        </p:nvSpPr>
        <p:spPr>
          <a:xfrm>
            <a:off x="1371600" y="1500174"/>
            <a:ext cx="6272234" cy="3584124"/>
          </a:xfrm>
        </p:spPr>
        <p:txBody>
          <a:bodyPr>
            <a:noAutofit/>
          </a:bodyPr>
          <a:lstStyle/>
          <a:p>
            <a:r>
              <a:rPr lang="en-IN" sz="6000" dirty="0" smtClean="0">
                <a:latin typeface="Brush Script Std" pitchFamily="66" charset="0"/>
              </a:rPr>
              <a:t>CHEST X RAY ANATOMY AND PROJECTIONS</a:t>
            </a:r>
            <a:endParaRPr lang="en-IN" sz="6000" dirty="0">
              <a:latin typeface="Brush Script Std"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Magnification</a:t>
            </a:r>
            <a:endParaRPr lang="en-IN" dirty="0"/>
          </a:p>
        </p:txBody>
      </p:sp>
      <p:sp>
        <p:nvSpPr>
          <p:cNvPr id="3" name="Content Placeholder 2"/>
          <p:cNvSpPr>
            <a:spLocks noGrp="1"/>
          </p:cNvSpPr>
          <p:nvPr>
            <p:ph sz="half" idx="1"/>
          </p:nvPr>
        </p:nvSpPr>
        <p:spPr/>
        <p:txBody>
          <a:bodyPr/>
          <a:lstStyle/>
          <a:p>
            <a:r>
              <a:rPr lang="en-SG" dirty="0" smtClean="0"/>
              <a:t>AP films  cause a false impression of cardiac, </a:t>
            </a:r>
            <a:r>
              <a:rPr lang="en-SG" dirty="0" err="1" smtClean="0"/>
              <a:t>mediastinal</a:t>
            </a:r>
            <a:r>
              <a:rPr lang="en-SG" dirty="0" smtClean="0"/>
              <a:t> and aortic enlargement as compared to the standard PA chest radiograph .</a:t>
            </a:r>
          </a:p>
        </p:txBody>
      </p:sp>
      <p:pic>
        <p:nvPicPr>
          <p:cNvPr id="5" name="Picture 5" descr="C:\Users\venki\Desktop\sem\ppp-supine-vs-D.jpg"/>
          <p:cNvPicPr>
            <a:picLocks noGrp="1" noChangeAspect="1" noChangeArrowheads="1"/>
          </p:cNvPicPr>
          <p:nvPr>
            <p:ph sz="half" idx="2"/>
          </p:nvPr>
        </p:nvPicPr>
        <p:blipFill>
          <a:blip r:embed="rId2"/>
          <a:srcRect/>
          <a:stretch>
            <a:fillRect/>
          </a:stretch>
        </p:blipFill>
        <p:spPr bwMode="auto">
          <a:xfrm>
            <a:off x="4648200" y="1785926"/>
            <a:ext cx="4038600" cy="384414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Angulation</a:t>
            </a:r>
            <a:endParaRPr lang="en-IN" dirty="0"/>
          </a:p>
        </p:txBody>
      </p:sp>
      <p:sp>
        <p:nvSpPr>
          <p:cNvPr id="3" name="Content Placeholder 2"/>
          <p:cNvSpPr>
            <a:spLocks noGrp="1"/>
          </p:cNvSpPr>
          <p:nvPr>
            <p:ph idx="1"/>
          </p:nvPr>
        </p:nvSpPr>
        <p:spPr/>
        <p:txBody>
          <a:bodyPr/>
          <a:lstStyle/>
          <a:p>
            <a:r>
              <a:rPr lang="en-IN" dirty="0" smtClean="0"/>
              <a:t>If the X-ray beam is angled towards the head, the film is called an “Apical </a:t>
            </a:r>
            <a:r>
              <a:rPr lang="en-IN" dirty="0" err="1" smtClean="0"/>
              <a:t>Lordotic</a:t>
            </a:r>
            <a:r>
              <a:rPr lang="en-IN" dirty="0" smtClean="0"/>
              <a:t>” view.</a:t>
            </a:r>
          </a:p>
          <a:p>
            <a:endParaRPr lang="en-IN" dirty="0" smtClean="0"/>
          </a:p>
          <a:p>
            <a:r>
              <a:rPr lang="en-IN" dirty="0" smtClean="0"/>
              <a:t>Anterior structures (like the clavicle) will be projected higher on the film than the posterior structures.</a:t>
            </a:r>
          </a:p>
          <a:p>
            <a:pPr>
              <a:buNone/>
            </a:pPr>
            <a:endParaRPr lang="en-IN" dirty="0" smtClean="0"/>
          </a:p>
          <a:p>
            <a:r>
              <a:rPr lang="en-IN" dirty="0" err="1" smtClean="0"/>
              <a:t>Angulation</a:t>
            </a:r>
            <a:r>
              <a:rPr lang="en-IN" dirty="0" smtClean="0"/>
              <a:t> might cause an unusual shaped heart shadow and ill defined left dome of diaphragm.</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Different CXR Views</a:t>
            </a:r>
            <a:endParaRPr lang="en-IN" dirty="0"/>
          </a:p>
        </p:txBody>
      </p:sp>
      <p:sp>
        <p:nvSpPr>
          <p:cNvPr id="3" name="Content Placeholder 2"/>
          <p:cNvSpPr>
            <a:spLocks noGrp="1"/>
          </p:cNvSpPr>
          <p:nvPr>
            <p:ph idx="1"/>
          </p:nvPr>
        </p:nvSpPr>
        <p:spPr/>
        <p:txBody>
          <a:bodyPr/>
          <a:lstStyle/>
          <a:p>
            <a:r>
              <a:rPr lang="en-US" dirty="0" smtClean="0"/>
              <a:t>PA VIEW</a:t>
            </a:r>
          </a:p>
          <a:p>
            <a:r>
              <a:rPr lang="en-US" dirty="0" smtClean="0"/>
              <a:t>AP VIEW</a:t>
            </a:r>
          </a:p>
          <a:p>
            <a:r>
              <a:rPr lang="en-US" dirty="0" smtClean="0"/>
              <a:t>LATERAL VIEW</a:t>
            </a:r>
          </a:p>
          <a:p>
            <a:r>
              <a:rPr lang="en-US" dirty="0" smtClean="0"/>
              <a:t>LATERAL DECUBITUS VIEW</a:t>
            </a:r>
          </a:p>
          <a:p>
            <a:r>
              <a:rPr lang="en-US" dirty="0" smtClean="0"/>
              <a:t>OBLIQUE VIEW</a:t>
            </a:r>
          </a:p>
          <a:p>
            <a:r>
              <a:rPr lang="en-US" dirty="0" smtClean="0"/>
              <a:t>LORDOTIC VIEW-For middle lobe pathology and lung apices</a:t>
            </a:r>
          </a:p>
          <a:p>
            <a:endParaRPr lang="en-US" dirty="0" smtClean="0"/>
          </a:p>
          <a:p>
            <a:r>
              <a:rPr lang="en-US" dirty="0" smtClean="0"/>
              <a:t>APICAL VIEW</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dirty="0" smtClean="0"/>
              <a:t>PA                                                                                    VIEW</a:t>
            </a:r>
            <a:endParaRPr lang="en-IN" sz="3200" b="1" dirty="0"/>
          </a:p>
        </p:txBody>
      </p:sp>
      <p:sp>
        <p:nvSpPr>
          <p:cNvPr id="3" name="Text Placeholder 2"/>
          <p:cNvSpPr>
            <a:spLocks noGrp="1"/>
          </p:cNvSpPr>
          <p:nvPr>
            <p:ph type="body" idx="2"/>
          </p:nvPr>
        </p:nvSpPr>
        <p:spPr/>
        <p:txBody>
          <a:bodyPr/>
          <a:lstStyle/>
          <a:p>
            <a:endParaRPr lang="en-IN" dirty="0"/>
          </a:p>
        </p:txBody>
      </p:sp>
      <p:sp>
        <p:nvSpPr>
          <p:cNvPr id="4" name="Content Placeholder 3"/>
          <p:cNvSpPr>
            <a:spLocks noGrp="1"/>
          </p:cNvSpPr>
          <p:nvPr>
            <p:ph sz="half" idx="1"/>
          </p:nvPr>
        </p:nvSpPr>
        <p:spPr>
          <a:xfrm>
            <a:off x="3575050" y="273050"/>
            <a:ext cx="5111750" cy="6370660"/>
          </a:xfrm>
        </p:spPr>
        <p:txBody>
          <a:bodyPr>
            <a:normAutofit fontScale="85000" lnSpcReduction="10000"/>
          </a:bodyPr>
          <a:lstStyle/>
          <a:p>
            <a:r>
              <a:rPr lang="en-US" dirty="0" smtClean="0"/>
              <a:t>It is the most frequently used view. </a:t>
            </a:r>
            <a:endParaRPr lang="en-US" dirty="0" smtClean="0"/>
          </a:p>
          <a:p>
            <a:r>
              <a:rPr lang="en-US" dirty="0" smtClean="0"/>
              <a:t>It </a:t>
            </a:r>
            <a:r>
              <a:rPr lang="en-US" dirty="0" smtClean="0"/>
              <a:t>enables easy </a:t>
            </a:r>
            <a:r>
              <a:rPr lang="en-US" b="1" dirty="0" smtClean="0"/>
              <a:t>c</a:t>
            </a:r>
            <a:r>
              <a:rPr lang="en-US" dirty="0" smtClean="0"/>
              <a:t>omparison of current film with old films.</a:t>
            </a:r>
          </a:p>
          <a:p>
            <a:r>
              <a:rPr lang="en-US" dirty="0" smtClean="0"/>
              <a:t>Position: Patient facing the</a:t>
            </a:r>
          </a:p>
          <a:p>
            <a:pPr>
              <a:buNone/>
            </a:pPr>
            <a:r>
              <a:rPr lang="en-US" dirty="0" smtClean="0"/>
              <a:t>      </a:t>
            </a:r>
            <a:r>
              <a:rPr lang="en-US" dirty="0" smtClean="0"/>
              <a:t>cassette</a:t>
            </a:r>
            <a:r>
              <a:rPr lang="en-US" dirty="0" smtClean="0"/>
              <a:t>, </a:t>
            </a:r>
            <a:r>
              <a:rPr lang="en-US" dirty="0" smtClean="0"/>
              <a:t>chin </a:t>
            </a:r>
            <a:r>
              <a:rPr lang="en-US" dirty="0" smtClean="0"/>
              <a:t>extended and centered to the middle of top of the cassette</a:t>
            </a:r>
            <a:r>
              <a:rPr lang="en-US" dirty="0" smtClean="0"/>
              <a:t> </a:t>
            </a:r>
            <a:r>
              <a:rPr lang="en-US" dirty="0" smtClean="0"/>
              <a:t>with the </a:t>
            </a:r>
            <a:r>
              <a:rPr lang="en-US" dirty="0" smtClean="0"/>
              <a:t>shoulders </a:t>
            </a:r>
            <a:r>
              <a:rPr lang="en-US" dirty="0" smtClean="0"/>
              <a:t>rotated forwards </a:t>
            </a:r>
            <a:r>
              <a:rPr lang="en-US" dirty="0" smtClean="0"/>
              <a:t>and pressed downwards in contact with the cassette to displace </a:t>
            </a:r>
            <a:r>
              <a:rPr lang="en-US" dirty="0" smtClean="0"/>
              <a:t>the scapulae from the </a:t>
            </a:r>
            <a:r>
              <a:rPr lang="en-US" dirty="0" smtClean="0"/>
              <a:t>lungs. This is done by placing the dorsal aspect of hands below and behind the hips, wit</a:t>
            </a:r>
            <a:r>
              <a:rPr lang="en-US" dirty="0" smtClean="0"/>
              <a:t>h elbows brought forward, or by allowing the arms to encircle the cassette.</a:t>
            </a:r>
            <a:endParaRPr lang="en-US" dirty="0" smtClean="0"/>
          </a:p>
          <a:p>
            <a:r>
              <a:rPr lang="en-US" dirty="0" smtClean="0"/>
              <a:t> </a:t>
            </a:r>
            <a:r>
              <a:rPr lang="en-US" dirty="0" smtClean="0"/>
              <a:t>Exposure </a:t>
            </a:r>
            <a:r>
              <a:rPr lang="en-US" dirty="0" smtClean="0"/>
              <a:t>: is </a:t>
            </a:r>
            <a:r>
              <a:rPr lang="en-US" dirty="0" smtClean="0"/>
              <a:t>made on full</a:t>
            </a:r>
          </a:p>
          <a:p>
            <a:pPr>
              <a:buNone/>
            </a:pPr>
            <a:r>
              <a:rPr lang="en-US" dirty="0" smtClean="0"/>
              <a:t> </a:t>
            </a:r>
            <a:r>
              <a:rPr lang="en-US" dirty="0" smtClean="0"/>
              <a:t>      inspiration. X ray may be taken in         full  expiration to confirm    </a:t>
            </a:r>
            <a:r>
              <a:rPr lang="en-US" dirty="0" err="1" smtClean="0"/>
              <a:t>pneumothorax</a:t>
            </a:r>
            <a:r>
              <a:rPr lang="en-US" dirty="0" smtClean="0"/>
              <a:t>.</a:t>
            </a:r>
            <a:endParaRPr lang="en-US" dirty="0" smtClean="0"/>
          </a:p>
          <a:p>
            <a:pPr>
              <a:buNone/>
            </a:pPr>
            <a:endParaRPr lang="en-IN" dirty="0"/>
          </a:p>
        </p:txBody>
      </p:sp>
      <p:pic>
        <p:nvPicPr>
          <p:cNvPr id="5" name="Picture 2" descr="C:\Users\Lenovo\Desktop\Chest\PAsmall.jpg"/>
          <p:cNvPicPr>
            <a:picLocks noChangeAspect="1" noChangeArrowheads="1"/>
          </p:cNvPicPr>
          <p:nvPr/>
        </p:nvPicPr>
        <p:blipFill>
          <a:blip r:embed="rId2"/>
          <a:srcRect/>
          <a:stretch>
            <a:fillRect/>
          </a:stretch>
        </p:blipFill>
        <p:spPr bwMode="auto">
          <a:xfrm>
            <a:off x="214282" y="1500174"/>
            <a:ext cx="3286148" cy="464347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571612"/>
            <a:ext cx="8229600" cy="5072098"/>
          </a:xfrm>
        </p:spPr>
        <p:txBody>
          <a:bodyPr>
            <a:normAutofit/>
          </a:bodyPr>
          <a:lstStyle/>
          <a:p>
            <a:r>
              <a:rPr lang="en-US" sz="2400" dirty="0" smtClean="0"/>
              <a:t>Centering : The horizontal central beam is directed at right angles to the cassette at the level of T8 vertebra i.e. </a:t>
            </a:r>
            <a:r>
              <a:rPr lang="en-US" sz="2400" dirty="0" err="1" smtClean="0"/>
              <a:t>spinous</a:t>
            </a:r>
            <a:r>
              <a:rPr lang="en-US" sz="2400" dirty="0" smtClean="0"/>
              <a:t> process of T7.</a:t>
            </a:r>
          </a:p>
          <a:p>
            <a:r>
              <a:rPr lang="en-US" sz="2400" dirty="0" smtClean="0"/>
              <a:t>Essential image characteristics :</a:t>
            </a:r>
          </a:p>
          <a:p>
            <a:r>
              <a:rPr lang="en-US" sz="2400" dirty="0" smtClean="0"/>
              <a:t> Full lung fields with scapulae projected laterally and away from the lung fields.</a:t>
            </a:r>
          </a:p>
          <a:p>
            <a:r>
              <a:rPr lang="en-US" sz="2400" dirty="0" smtClean="0"/>
              <a:t> </a:t>
            </a:r>
            <a:r>
              <a:rPr lang="en-US" sz="2400" dirty="0" smtClean="0"/>
              <a:t>The clavicles should be equidistant from the </a:t>
            </a:r>
            <a:r>
              <a:rPr lang="en-US" sz="2400" dirty="0" err="1" smtClean="0"/>
              <a:t>spinous</a:t>
            </a:r>
            <a:r>
              <a:rPr lang="en-US" sz="2400" dirty="0" smtClean="0"/>
              <a:t> processes and not obscuring the lung apices.</a:t>
            </a:r>
          </a:p>
          <a:p>
            <a:r>
              <a:rPr lang="en-US" sz="2400" dirty="0" smtClean="0"/>
              <a:t> </a:t>
            </a:r>
            <a:r>
              <a:rPr lang="en-US" sz="2400" dirty="0" smtClean="0"/>
              <a:t>Lungs must be well inflated.</a:t>
            </a:r>
          </a:p>
          <a:p>
            <a:r>
              <a:rPr lang="en-US" sz="2400" dirty="0" smtClean="0"/>
              <a:t> </a:t>
            </a:r>
            <a:r>
              <a:rPr lang="en-US" sz="2400" dirty="0" err="1" smtClean="0"/>
              <a:t>Mediastinum</a:t>
            </a:r>
            <a:r>
              <a:rPr lang="en-US" sz="2400" dirty="0" smtClean="0"/>
              <a:t> and heart placed centrally.</a:t>
            </a:r>
          </a:p>
          <a:p>
            <a:r>
              <a:rPr lang="en-US" sz="2400" dirty="0" err="1" smtClean="0"/>
              <a:t>Costophrenic</a:t>
            </a:r>
            <a:r>
              <a:rPr lang="en-US" sz="2400" dirty="0" smtClean="0"/>
              <a:t> angles and diaphragm outlined clearly.</a:t>
            </a:r>
          </a:p>
          <a:p>
            <a:r>
              <a:rPr lang="en-US" sz="2400" dirty="0" smtClean="0"/>
              <a:t> </a:t>
            </a:r>
            <a:r>
              <a:rPr lang="en-US" sz="2400" dirty="0" smtClean="0"/>
              <a:t>Lung vessels seen from </a:t>
            </a:r>
            <a:r>
              <a:rPr lang="en-US" sz="2400" dirty="0" err="1" smtClean="0"/>
              <a:t>hilum</a:t>
            </a:r>
            <a:r>
              <a:rPr lang="en-US" sz="2400" dirty="0" smtClean="0"/>
              <a:t> to the periphery.</a:t>
            </a:r>
          </a:p>
          <a:p>
            <a:endParaRPr lang="en-US"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    Imaging parameters :</a:t>
            </a:r>
          </a:p>
          <a:p>
            <a:r>
              <a:rPr lang="en-IN" dirty="0" smtClean="0"/>
              <a:t>Focal spot size : &lt;1.3mm</a:t>
            </a:r>
          </a:p>
          <a:p>
            <a:r>
              <a:rPr lang="en-IN" dirty="0" smtClean="0"/>
              <a:t>FFD : 180cm (140-200cm)</a:t>
            </a:r>
          </a:p>
          <a:p>
            <a:r>
              <a:rPr lang="en-IN" dirty="0" smtClean="0"/>
              <a:t>Voltage : 100-150 </a:t>
            </a:r>
            <a:r>
              <a:rPr lang="en-IN" dirty="0" err="1" smtClean="0"/>
              <a:t>kVp</a:t>
            </a:r>
            <a:endParaRPr lang="en-IN" dirty="0" smtClean="0"/>
          </a:p>
          <a:p>
            <a:r>
              <a:rPr lang="en-IN" dirty="0" smtClean="0"/>
              <a:t>Exposure time : &lt; 20ms</a:t>
            </a:r>
          </a:p>
          <a:p>
            <a:r>
              <a:rPr lang="en-IN" dirty="0" smtClean="0"/>
              <a:t>Film screen combination : speed class 200-400</a:t>
            </a:r>
          </a:p>
          <a:p>
            <a:r>
              <a:rPr lang="en-IN" dirty="0" smtClean="0"/>
              <a:t>Total filtration : &gt;3mm </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AP VIEW</a:t>
            </a:r>
            <a:endParaRPr lang="en-IN" dirty="0"/>
          </a:p>
        </p:txBody>
      </p:sp>
      <p:sp>
        <p:nvSpPr>
          <p:cNvPr id="3" name="Content Placeholder 2"/>
          <p:cNvSpPr>
            <a:spLocks noGrp="1"/>
          </p:cNvSpPr>
          <p:nvPr>
            <p:ph sz="half" idx="1"/>
          </p:nvPr>
        </p:nvSpPr>
        <p:spPr>
          <a:xfrm>
            <a:off x="457200" y="1357298"/>
            <a:ext cx="4471990" cy="5286412"/>
          </a:xfrm>
        </p:spPr>
        <p:txBody>
          <a:bodyPr>
            <a:normAutofit lnSpcReduction="10000"/>
          </a:bodyPr>
          <a:lstStyle/>
          <a:p>
            <a:r>
              <a:rPr lang="en-IN" sz="2400" dirty="0" smtClean="0"/>
              <a:t> AP view can be taken in erect, semi- erect or supine position.</a:t>
            </a:r>
          </a:p>
          <a:p>
            <a:r>
              <a:rPr lang="en-IN" sz="2400" dirty="0" smtClean="0"/>
              <a:t>Position : patient’s back against the cassette with upper edge of cassette above the lung apices. The mid </a:t>
            </a:r>
            <a:r>
              <a:rPr lang="en-IN" sz="2400" dirty="0" err="1" smtClean="0"/>
              <a:t>sagittal</a:t>
            </a:r>
            <a:r>
              <a:rPr lang="en-IN" sz="2400" dirty="0" smtClean="0"/>
              <a:t> plane should be at right angles to the cassette.</a:t>
            </a:r>
          </a:p>
          <a:p>
            <a:r>
              <a:rPr lang="en-IN" sz="2400" dirty="0" err="1" smtClean="0"/>
              <a:t>Centering</a:t>
            </a:r>
            <a:r>
              <a:rPr lang="en-IN" sz="2400" dirty="0" smtClean="0"/>
              <a:t> : the central ray is directed at right angles and towards the </a:t>
            </a:r>
            <a:r>
              <a:rPr lang="en-IN" sz="2400" dirty="0" err="1" smtClean="0"/>
              <a:t>sternal</a:t>
            </a:r>
            <a:r>
              <a:rPr lang="en-IN" sz="2400" dirty="0" smtClean="0"/>
              <a:t> notch.</a:t>
            </a:r>
            <a:endParaRPr lang="en-IN" sz="2400" dirty="0"/>
          </a:p>
        </p:txBody>
      </p:sp>
      <p:pic>
        <p:nvPicPr>
          <p:cNvPr id="5" name="Content Placeholder 4" descr="C:\Users\venki\Desktop\sem\supine.jpg"/>
          <p:cNvPicPr>
            <a:picLocks noGrp="1" noChangeAspect="1" noChangeArrowheads="1"/>
          </p:cNvPicPr>
          <p:nvPr>
            <p:ph sz="half" idx="2"/>
          </p:nvPr>
        </p:nvPicPr>
        <p:blipFill>
          <a:blip r:embed="rId2"/>
          <a:srcRect/>
          <a:stretch>
            <a:fillRect/>
          </a:stretch>
        </p:blipFill>
        <p:spPr bwMode="auto">
          <a:xfrm>
            <a:off x="5057775" y="1643050"/>
            <a:ext cx="3219450" cy="436325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folHlink"/>
                </a:solidFill>
              </a:rPr>
              <a:t>Why is PA preferred over AP</a:t>
            </a:r>
            <a:endParaRPr lang="en-IN" dirty="0"/>
          </a:p>
        </p:txBody>
      </p:sp>
      <p:sp>
        <p:nvSpPr>
          <p:cNvPr id="3" name="Content Placeholder 2"/>
          <p:cNvSpPr>
            <a:spLocks noGrp="1"/>
          </p:cNvSpPr>
          <p:nvPr>
            <p:ph idx="1"/>
          </p:nvPr>
        </p:nvSpPr>
        <p:spPr>
          <a:xfrm>
            <a:off x="457200" y="1357298"/>
            <a:ext cx="8229600" cy="5357850"/>
          </a:xfrm>
        </p:spPr>
        <p:txBody>
          <a:bodyPr>
            <a:normAutofit/>
          </a:bodyPr>
          <a:lstStyle/>
          <a:p>
            <a:pPr>
              <a:lnSpc>
                <a:spcPct val="80000"/>
              </a:lnSpc>
              <a:buClr>
                <a:schemeClr val="tx1"/>
              </a:buClr>
            </a:pPr>
            <a:r>
              <a:rPr lang="en-US" dirty="0" smtClean="0">
                <a:latin typeface="Calibri" pitchFamily="34" charset="0"/>
              </a:rPr>
              <a:t>Reduces magnification of heart therefore </a:t>
            </a:r>
            <a:r>
              <a:rPr lang="en-US" dirty="0" smtClean="0">
                <a:latin typeface="Calibri" pitchFamily="34" charset="0"/>
              </a:rPr>
              <a:t>preventing appearance of </a:t>
            </a:r>
            <a:r>
              <a:rPr lang="en-US" dirty="0" err="1" smtClean="0">
                <a:latin typeface="Calibri" pitchFamily="34" charset="0"/>
              </a:rPr>
              <a:t>cardiomegaly</a:t>
            </a:r>
            <a:r>
              <a:rPr lang="en-US" dirty="0" smtClean="0">
                <a:latin typeface="Calibri" pitchFamily="34" charset="0"/>
              </a:rPr>
              <a:t>.</a:t>
            </a:r>
            <a:endParaRPr lang="en-US" dirty="0" smtClean="0">
              <a:latin typeface="Calibri" pitchFamily="34" charset="0"/>
            </a:endParaRPr>
          </a:p>
          <a:p>
            <a:pPr>
              <a:lnSpc>
                <a:spcPct val="80000"/>
              </a:lnSpc>
              <a:buClr>
                <a:schemeClr val="tx1"/>
              </a:buClr>
            </a:pPr>
            <a:r>
              <a:rPr lang="en-US" dirty="0" smtClean="0">
                <a:latin typeface="Calibri" pitchFamily="34" charset="0"/>
              </a:rPr>
              <a:t>Reduces radiation dose to radiation sensitive organs such as thyroid, eyes, breasts.</a:t>
            </a:r>
          </a:p>
          <a:p>
            <a:pPr>
              <a:lnSpc>
                <a:spcPct val="80000"/>
              </a:lnSpc>
              <a:buClr>
                <a:schemeClr val="tx1"/>
              </a:buClr>
            </a:pPr>
            <a:r>
              <a:rPr lang="en-US" dirty="0" smtClean="0">
                <a:latin typeface="Calibri" pitchFamily="34" charset="0"/>
              </a:rPr>
              <a:t> Visualized </a:t>
            </a:r>
            <a:r>
              <a:rPr lang="en-US" dirty="0" smtClean="0">
                <a:latin typeface="Calibri" pitchFamily="34" charset="0"/>
              </a:rPr>
              <a:t>maximum areas of lung.</a:t>
            </a:r>
          </a:p>
          <a:p>
            <a:pPr>
              <a:lnSpc>
                <a:spcPct val="80000"/>
              </a:lnSpc>
              <a:buClr>
                <a:schemeClr val="tx1"/>
              </a:buClr>
            </a:pPr>
            <a:r>
              <a:rPr lang="en-US" dirty="0" smtClean="0">
                <a:latin typeface="Calibri" pitchFamily="34" charset="0"/>
              </a:rPr>
              <a:t>Moves scapula away from the lung fields</a:t>
            </a:r>
          </a:p>
          <a:p>
            <a:pPr>
              <a:lnSpc>
                <a:spcPct val="80000"/>
              </a:lnSpc>
              <a:buClr>
                <a:schemeClr val="tx1"/>
              </a:buClr>
            </a:pPr>
            <a:r>
              <a:rPr lang="en-US" dirty="0" smtClean="0">
                <a:latin typeface="Calibri" pitchFamily="34" charset="0"/>
              </a:rPr>
              <a:t>More stable positioning for the patient as they can hold onto the unit – this reduces patient movement.</a:t>
            </a:r>
          </a:p>
          <a:p>
            <a:pPr>
              <a:lnSpc>
                <a:spcPct val="80000"/>
              </a:lnSpc>
              <a:buClr>
                <a:schemeClr val="tx1"/>
              </a:buClr>
            </a:pPr>
            <a:r>
              <a:rPr lang="en-US" dirty="0" smtClean="0">
                <a:latin typeface="Calibri" pitchFamily="34" charset="0"/>
              </a:rPr>
              <a:t>Compression of breast tissue against the film cassette reduces the density of tissue around the CP bases therefore visualizing them more clearly</a:t>
            </a:r>
            <a:r>
              <a:rPr lang="en-US" sz="1800" dirty="0" smtClean="0">
                <a:latin typeface="Calibri" pitchFamily="34" charset="0"/>
              </a:rPr>
              <a:t>.</a:t>
            </a:r>
          </a:p>
          <a:p>
            <a:endParaRPr lang="en-IN" dirty="0">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LATERAL VIEW</a:t>
            </a:r>
            <a:endParaRPr lang="en-IN" dirty="0"/>
          </a:p>
        </p:txBody>
      </p:sp>
      <p:sp>
        <p:nvSpPr>
          <p:cNvPr id="4" name="Content Placeholder 3"/>
          <p:cNvSpPr>
            <a:spLocks noGrp="1"/>
          </p:cNvSpPr>
          <p:nvPr>
            <p:ph sz="half" idx="2"/>
          </p:nvPr>
        </p:nvSpPr>
        <p:spPr>
          <a:xfrm>
            <a:off x="4214810" y="1357298"/>
            <a:ext cx="4471990" cy="4768865"/>
          </a:xfrm>
        </p:spPr>
        <p:txBody>
          <a:bodyPr>
            <a:noAutofit/>
          </a:bodyPr>
          <a:lstStyle/>
          <a:p>
            <a:r>
              <a:rPr lang="en-IN" sz="2400" dirty="0" smtClean="0">
                <a:latin typeface="Calibri" pitchFamily="34" charset="0"/>
              </a:rPr>
              <a:t>Position : Patient turned to bring the side in contact with the cassette so that mid </a:t>
            </a:r>
            <a:r>
              <a:rPr lang="en-IN" sz="2400" dirty="0" err="1" smtClean="0">
                <a:latin typeface="Calibri" pitchFamily="34" charset="0"/>
              </a:rPr>
              <a:t>sagittal</a:t>
            </a:r>
            <a:r>
              <a:rPr lang="en-IN" sz="2400" dirty="0" smtClean="0">
                <a:latin typeface="Calibri" pitchFamily="34" charset="0"/>
              </a:rPr>
              <a:t> plane is parallel to the cassette. The arms are folded over the head or raised above the head to rest on a horizontal bar.</a:t>
            </a:r>
          </a:p>
          <a:p>
            <a:r>
              <a:rPr lang="en-IN" sz="2400" dirty="0" err="1" smtClean="0">
                <a:latin typeface="Calibri" pitchFamily="34" charset="0"/>
              </a:rPr>
              <a:t>Centering</a:t>
            </a:r>
            <a:r>
              <a:rPr lang="en-IN" sz="2400" dirty="0" smtClean="0">
                <a:latin typeface="Calibri" pitchFamily="34" charset="0"/>
              </a:rPr>
              <a:t> : The central ray is directed at right angles to th</a:t>
            </a:r>
            <a:r>
              <a:rPr lang="en-IN" sz="2400" dirty="0" smtClean="0">
                <a:latin typeface="Calibri" pitchFamily="34" charset="0"/>
              </a:rPr>
              <a:t>e middle of the cassette at the mid- </a:t>
            </a:r>
            <a:r>
              <a:rPr lang="en-IN" sz="2400" dirty="0" err="1" smtClean="0">
                <a:latin typeface="Calibri" pitchFamily="34" charset="0"/>
              </a:rPr>
              <a:t>axillary</a:t>
            </a:r>
            <a:r>
              <a:rPr lang="en-IN" sz="2400" dirty="0" smtClean="0">
                <a:latin typeface="Calibri" pitchFamily="34" charset="0"/>
              </a:rPr>
              <a:t> line.</a:t>
            </a:r>
            <a:r>
              <a:rPr lang="en-IN" sz="2400" dirty="0" smtClean="0">
                <a:latin typeface="Calibri" pitchFamily="34" charset="0"/>
              </a:rPr>
              <a:t> </a:t>
            </a:r>
            <a:endParaRPr lang="en-US" sz="2400" dirty="0" smtClean="0">
              <a:latin typeface="Calibri" pitchFamily="34" charset="0"/>
            </a:endParaRPr>
          </a:p>
        </p:txBody>
      </p:sp>
      <p:pic>
        <p:nvPicPr>
          <p:cNvPr id="5" name="Picture 2" descr="C:\Users\Lenovo\Desktop\Chest\lateral.jpg"/>
          <p:cNvPicPr>
            <a:picLocks noGrp="1" noChangeAspect="1" noChangeArrowheads="1"/>
          </p:cNvPicPr>
          <p:nvPr>
            <p:ph sz="half" idx="1"/>
          </p:nvPr>
        </p:nvPicPr>
        <p:blipFill>
          <a:blip r:embed="rId2"/>
          <a:srcRect/>
          <a:stretch>
            <a:fillRect/>
          </a:stretch>
        </p:blipFill>
        <p:spPr bwMode="auto">
          <a:xfrm>
            <a:off x="957788" y="1600200"/>
            <a:ext cx="3037424"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US" sz="2400" dirty="0" smtClean="0">
                <a:latin typeface="Calibri" pitchFamily="34" charset="0"/>
              </a:rPr>
              <a:t>      Comparison with PA view :</a:t>
            </a:r>
          </a:p>
          <a:p>
            <a:r>
              <a:rPr lang="en-US" sz="2400" dirty="0" smtClean="0">
                <a:latin typeface="Calibri" pitchFamily="34" charset="0"/>
              </a:rPr>
              <a:t>Advantages </a:t>
            </a:r>
            <a:r>
              <a:rPr lang="en-US" sz="2400" dirty="0" smtClean="0">
                <a:latin typeface="Calibri" pitchFamily="34" charset="0"/>
              </a:rPr>
              <a:t>:</a:t>
            </a:r>
          </a:p>
          <a:p>
            <a:pPr>
              <a:buNone/>
            </a:pPr>
            <a:r>
              <a:rPr lang="en-US" sz="2400" dirty="0" smtClean="0">
                <a:latin typeface="Calibri" pitchFamily="34" charset="0"/>
              </a:rPr>
              <a:t>      Anterior </a:t>
            </a:r>
            <a:r>
              <a:rPr lang="en-US" sz="2400" dirty="0" err="1" smtClean="0">
                <a:latin typeface="Calibri" pitchFamily="34" charset="0"/>
              </a:rPr>
              <a:t>mediastinal</a:t>
            </a:r>
            <a:r>
              <a:rPr lang="en-US" sz="2400" dirty="0" smtClean="0">
                <a:latin typeface="Calibri" pitchFamily="34" charset="0"/>
              </a:rPr>
              <a:t> </a:t>
            </a:r>
            <a:r>
              <a:rPr lang="en-US" sz="2400" dirty="0" smtClean="0">
                <a:latin typeface="Calibri" pitchFamily="34" charset="0"/>
              </a:rPr>
              <a:t>masses</a:t>
            </a:r>
          </a:p>
          <a:p>
            <a:pPr>
              <a:buNone/>
            </a:pPr>
            <a:r>
              <a:rPr lang="en-US" sz="2400" dirty="0" smtClean="0">
                <a:latin typeface="Calibri" pitchFamily="34" charset="0"/>
              </a:rPr>
              <a:t>      Encysted pleural fluids</a:t>
            </a:r>
          </a:p>
          <a:p>
            <a:pPr>
              <a:buNone/>
            </a:pPr>
            <a:r>
              <a:rPr lang="en-US" sz="2400" dirty="0" smtClean="0">
                <a:latin typeface="Calibri" pitchFamily="34" charset="0"/>
              </a:rPr>
              <a:t>      Posterior basal consolidation</a:t>
            </a:r>
            <a:endParaRPr lang="en-IN" sz="2400" dirty="0" smtClean="0">
              <a:latin typeface="Calibri" pitchFamily="34" charset="0"/>
            </a:endParaRPr>
          </a:p>
          <a:p>
            <a:endParaRPr lang="en-IN" sz="2400" dirty="0" smtClean="0">
              <a:latin typeface="Calibri" pitchFamily="34" charset="0"/>
            </a:endParaRPr>
          </a:p>
          <a:p>
            <a:r>
              <a:rPr lang="en-US" sz="2400" dirty="0" smtClean="0">
                <a:latin typeface="Calibri" pitchFamily="34" charset="0"/>
              </a:rPr>
              <a:t>Disadvantages : Lung collapse</a:t>
            </a:r>
          </a:p>
          <a:p>
            <a:pPr>
              <a:buNone/>
            </a:pPr>
            <a:r>
              <a:rPr lang="en-US" sz="2400" dirty="0" smtClean="0">
                <a:latin typeface="Calibri" pitchFamily="34" charset="0"/>
              </a:rPr>
              <a:t>      Large </a:t>
            </a:r>
            <a:r>
              <a:rPr lang="en-US" sz="2400" dirty="0" smtClean="0">
                <a:latin typeface="Calibri" pitchFamily="34" charset="0"/>
              </a:rPr>
              <a:t>pleural effusion.</a:t>
            </a:r>
          </a:p>
          <a:p>
            <a:pPr>
              <a:buNone/>
            </a:pPr>
            <a:endParaRPr lang="en-IN" sz="2400"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dirty="0" smtClean="0">
                <a:solidFill>
                  <a:schemeClr val="bg2">
                    <a:lumMod val="60000"/>
                    <a:lumOff val="40000"/>
                  </a:schemeClr>
                </a:solidFill>
              </a:rPr>
              <a:t>EVALUATING CHEST RADIOGRAPH FOR TECHNICAL ADEQUACY </a:t>
            </a:r>
            <a:endParaRPr lang="en-IN" sz="3200" dirty="0">
              <a:solidFill>
                <a:schemeClr val="bg2">
                  <a:lumMod val="60000"/>
                  <a:lumOff val="40000"/>
                </a:schemeClr>
              </a:solidFill>
            </a:endParaRPr>
          </a:p>
        </p:txBody>
      </p:sp>
      <p:sp>
        <p:nvSpPr>
          <p:cNvPr id="3" name="Content Placeholder 2"/>
          <p:cNvSpPr>
            <a:spLocks noGrp="1"/>
          </p:cNvSpPr>
          <p:nvPr>
            <p:ph idx="1"/>
          </p:nvPr>
        </p:nvSpPr>
        <p:spPr/>
        <p:txBody>
          <a:bodyPr>
            <a:normAutofit lnSpcReduction="10000"/>
          </a:bodyPr>
          <a:lstStyle/>
          <a:p>
            <a:pPr marL="365760" indent="-256032">
              <a:buFont typeface="Wingdings 3"/>
              <a:buChar char=""/>
              <a:defRPr/>
            </a:pPr>
            <a:r>
              <a:rPr lang="en-SG" b="1" dirty="0" smtClean="0"/>
              <a:t>Five </a:t>
            </a:r>
            <a:r>
              <a:rPr lang="en-SG" b="1" dirty="0" smtClean="0"/>
              <a:t>factors</a:t>
            </a:r>
            <a:r>
              <a:rPr lang="en-SG" dirty="0" smtClean="0"/>
              <a:t> </a:t>
            </a:r>
            <a:r>
              <a:rPr lang="en-SG" dirty="0" smtClean="0"/>
              <a:t>important for an adequate chest x ray are</a:t>
            </a:r>
            <a:r>
              <a:rPr lang="en-SG" dirty="0" smtClean="0"/>
              <a:t> </a:t>
            </a:r>
            <a:endParaRPr lang="en-SG" dirty="0" smtClean="0"/>
          </a:p>
          <a:p>
            <a:pPr marL="365760" indent="-256032">
              <a:buFont typeface="Wingdings 3"/>
              <a:buChar char=""/>
              <a:defRPr/>
            </a:pPr>
            <a:endParaRPr lang="en-SG" dirty="0" smtClean="0"/>
          </a:p>
          <a:p>
            <a:pPr marL="621792" lvl="1">
              <a:spcBef>
                <a:spcPts val="324"/>
              </a:spcBef>
              <a:buFont typeface="Verdana"/>
              <a:buChar char="◦"/>
              <a:defRPr/>
            </a:pPr>
            <a:r>
              <a:rPr lang="en-SG" dirty="0" smtClean="0"/>
              <a:t>Penetration </a:t>
            </a:r>
          </a:p>
          <a:p>
            <a:pPr marL="621792" lvl="1">
              <a:spcBef>
                <a:spcPts val="324"/>
              </a:spcBef>
              <a:buFont typeface="Verdana"/>
              <a:buChar char="◦"/>
              <a:defRPr/>
            </a:pPr>
            <a:endParaRPr lang="en-SG" dirty="0" smtClean="0"/>
          </a:p>
          <a:p>
            <a:pPr marL="621792" lvl="1">
              <a:spcBef>
                <a:spcPts val="324"/>
              </a:spcBef>
              <a:buFont typeface="Verdana"/>
              <a:buChar char="◦"/>
              <a:defRPr/>
            </a:pPr>
            <a:r>
              <a:rPr lang="en-SG" dirty="0" smtClean="0"/>
              <a:t>Inspiration </a:t>
            </a:r>
          </a:p>
          <a:p>
            <a:pPr marL="621792" lvl="1">
              <a:spcBef>
                <a:spcPts val="324"/>
              </a:spcBef>
              <a:buFont typeface="Verdana"/>
              <a:buChar char="◦"/>
              <a:defRPr/>
            </a:pPr>
            <a:endParaRPr lang="en-SG" dirty="0" smtClean="0"/>
          </a:p>
          <a:p>
            <a:pPr marL="621792" lvl="1">
              <a:spcBef>
                <a:spcPts val="324"/>
              </a:spcBef>
              <a:buFont typeface="Verdana"/>
              <a:buChar char="◦"/>
              <a:defRPr/>
            </a:pPr>
            <a:r>
              <a:rPr lang="en-SG" dirty="0" smtClean="0"/>
              <a:t>Rotation </a:t>
            </a:r>
          </a:p>
          <a:p>
            <a:pPr marL="621792" lvl="1">
              <a:spcBef>
                <a:spcPts val="324"/>
              </a:spcBef>
              <a:buFont typeface="Verdana"/>
              <a:buChar char="◦"/>
              <a:defRPr/>
            </a:pPr>
            <a:endParaRPr lang="en-SG" dirty="0" smtClean="0"/>
          </a:p>
          <a:p>
            <a:pPr marL="621792" lvl="1">
              <a:spcBef>
                <a:spcPts val="324"/>
              </a:spcBef>
              <a:buFont typeface="Verdana"/>
              <a:buChar char="◦"/>
              <a:defRPr/>
            </a:pPr>
            <a:r>
              <a:rPr lang="en-SG" dirty="0" smtClean="0"/>
              <a:t>Magnification </a:t>
            </a:r>
          </a:p>
          <a:p>
            <a:pPr marL="621792" lvl="1">
              <a:spcBef>
                <a:spcPts val="324"/>
              </a:spcBef>
              <a:buFont typeface="Verdana"/>
              <a:buChar char="◦"/>
              <a:defRPr/>
            </a:pPr>
            <a:endParaRPr lang="en-SG" dirty="0" smtClean="0"/>
          </a:p>
          <a:p>
            <a:pPr marL="621792" lvl="1">
              <a:spcBef>
                <a:spcPts val="324"/>
              </a:spcBef>
              <a:buFont typeface="Verdana"/>
              <a:buChar char="◦"/>
              <a:defRPr/>
            </a:pPr>
            <a:r>
              <a:rPr lang="en-SG" dirty="0" err="1" smtClean="0"/>
              <a:t>Angulation</a:t>
            </a:r>
            <a:r>
              <a:rPr lang="en-SG" dirty="0" smtClean="0"/>
              <a:t> </a:t>
            </a:r>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Lateral </a:t>
            </a:r>
            <a:r>
              <a:rPr lang="en-US" dirty="0" err="1" smtClean="0"/>
              <a:t>Decubitus</a:t>
            </a:r>
            <a:r>
              <a:rPr lang="en-US" dirty="0" smtClean="0"/>
              <a:t> View</a:t>
            </a:r>
            <a:br>
              <a:rPr lang="en-US" dirty="0" smtClean="0"/>
            </a:br>
            <a:endParaRPr lang="en-IN" dirty="0"/>
          </a:p>
        </p:txBody>
      </p:sp>
      <p:sp>
        <p:nvSpPr>
          <p:cNvPr id="3" name="Content Placeholder 2"/>
          <p:cNvSpPr>
            <a:spLocks noGrp="1"/>
          </p:cNvSpPr>
          <p:nvPr>
            <p:ph idx="1"/>
          </p:nvPr>
        </p:nvSpPr>
        <p:spPr/>
        <p:txBody>
          <a:bodyPr/>
          <a:lstStyle/>
          <a:p>
            <a:r>
              <a:rPr lang="en-US" dirty="0" smtClean="0">
                <a:latin typeface="Calibri" pitchFamily="34" charset="0"/>
              </a:rPr>
              <a:t> It is helpful to assess the volume of pleural effusion and demonstrate whether a pleural effusion is mobile or </a:t>
            </a:r>
            <a:r>
              <a:rPr lang="en-US" dirty="0" err="1" smtClean="0">
                <a:latin typeface="Calibri" pitchFamily="34" charset="0"/>
              </a:rPr>
              <a:t>loculated</a:t>
            </a:r>
            <a:r>
              <a:rPr lang="en-US" dirty="0" smtClean="0">
                <a:latin typeface="Calibri" pitchFamily="34" charset="0"/>
              </a:rPr>
              <a:t>.</a:t>
            </a:r>
          </a:p>
          <a:p>
            <a:endParaRPr lang="en-IN" dirty="0"/>
          </a:p>
        </p:txBody>
      </p:sp>
      <p:pic>
        <p:nvPicPr>
          <p:cNvPr id="4" name="Picture 2" descr="C:\Users\Lenovo\Desktop\Chest\decubitus1.jpg"/>
          <p:cNvPicPr>
            <a:picLocks noChangeAspect="1" noChangeArrowheads="1"/>
          </p:cNvPicPr>
          <p:nvPr/>
        </p:nvPicPr>
        <p:blipFill>
          <a:blip r:embed="rId2"/>
          <a:srcRect/>
          <a:stretch>
            <a:fillRect/>
          </a:stretch>
        </p:blipFill>
        <p:spPr bwMode="auto">
          <a:xfrm>
            <a:off x="500034" y="3071810"/>
            <a:ext cx="4286250" cy="3352800"/>
          </a:xfrm>
          <a:prstGeom prst="rect">
            <a:avLst/>
          </a:prstGeom>
          <a:noFill/>
        </p:spPr>
      </p:pic>
      <p:pic>
        <p:nvPicPr>
          <p:cNvPr id="5" name="Picture 3" descr="C:\Users\Lenovo\Desktop\Chest\decubitus2.jpg"/>
          <p:cNvPicPr>
            <a:picLocks noChangeAspect="1" noChangeArrowheads="1"/>
          </p:cNvPicPr>
          <p:nvPr/>
        </p:nvPicPr>
        <p:blipFill>
          <a:blip r:embed="rId3"/>
          <a:srcRect/>
          <a:stretch>
            <a:fillRect/>
          </a:stretch>
        </p:blipFill>
        <p:spPr bwMode="auto">
          <a:xfrm>
            <a:off x="4929190" y="3071810"/>
            <a:ext cx="3810000" cy="335750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2"/>
          </p:nvPr>
        </p:nvSpPr>
        <p:spPr/>
        <p:txBody>
          <a:bodyPr/>
          <a:lstStyle/>
          <a:p>
            <a:endParaRPr lang="en-IN" dirty="0"/>
          </a:p>
        </p:txBody>
      </p:sp>
      <p:sp>
        <p:nvSpPr>
          <p:cNvPr id="4" name="Content Placeholder 3"/>
          <p:cNvSpPr>
            <a:spLocks noGrp="1"/>
          </p:cNvSpPr>
          <p:nvPr>
            <p:ph sz="half" idx="1"/>
          </p:nvPr>
        </p:nvSpPr>
        <p:spPr>
          <a:xfrm>
            <a:off x="3575050" y="428604"/>
            <a:ext cx="5111750" cy="6215106"/>
          </a:xfrm>
        </p:spPr>
        <p:txBody>
          <a:bodyPr>
            <a:normAutofit fontScale="92500" lnSpcReduction="10000"/>
          </a:bodyPr>
          <a:lstStyle/>
          <a:p>
            <a:pPr>
              <a:buNone/>
            </a:pPr>
            <a:r>
              <a:rPr lang="en-IN" b="1" dirty="0" smtClean="0"/>
              <a:t>      Apical View</a:t>
            </a:r>
          </a:p>
          <a:p>
            <a:r>
              <a:rPr lang="en-IN" dirty="0" smtClean="0">
                <a:latin typeface="Calibri" pitchFamily="34" charset="0"/>
              </a:rPr>
              <a:t>In PA projection, the central ray is angled 30 degrees caudal towards the C7 </a:t>
            </a:r>
            <a:r>
              <a:rPr lang="en-IN" dirty="0" err="1" smtClean="0">
                <a:latin typeface="Calibri" pitchFamily="34" charset="0"/>
              </a:rPr>
              <a:t>spinous</a:t>
            </a:r>
            <a:r>
              <a:rPr lang="en-IN" dirty="0" smtClean="0">
                <a:latin typeface="Calibri" pitchFamily="34" charset="0"/>
              </a:rPr>
              <a:t> process coincident with </a:t>
            </a:r>
            <a:r>
              <a:rPr lang="en-IN" dirty="0" err="1" smtClean="0">
                <a:latin typeface="Calibri" pitchFamily="34" charset="0"/>
              </a:rPr>
              <a:t>sternal</a:t>
            </a:r>
            <a:r>
              <a:rPr lang="en-IN" dirty="0" smtClean="0">
                <a:latin typeface="Calibri" pitchFamily="34" charset="0"/>
              </a:rPr>
              <a:t> angle.</a:t>
            </a:r>
          </a:p>
          <a:p>
            <a:r>
              <a:rPr lang="en-IN" dirty="0" smtClean="0">
                <a:latin typeface="Calibri" pitchFamily="34" charset="0"/>
              </a:rPr>
              <a:t>In AP projection, central ray is angled 30 degrees </a:t>
            </a:r>
            <a:r>
              <a:rPr lang="en-IN" dirty="0" err="1" smtClean="0">
                <a:latin typeface="Calibri" pitchFamily="34" charset="0"/>
              </a:rPr>
              <a:t>cephalad</a:t>
            </a:r>
            <a:r>
              <a:rPr lang="en-IN" dirty="0" smtClean="0">
                <a:latin typeface="Calibri" pitchFamily="34" charset="0"/>
              </a:rPr>
              <a:t> towards the </a:t>
            </a:r>
            <a:r>
              <a:rPr lang="en-IN" dirty="0" err="1" smtClean="0">
                <a:latin typeface="Calibri" pitchFamily="34" charset="0"/>
              </a:rPr>
              <a:t>sternal</a:t>
            </a:r>
            <a:r>
              <a:rPr lang="en-IN" dirty="0" smtClean="0">
                <a:latin typeface="Calibri" pitchFamily="34" charset="0"/>
              </a:rPr>
              <a:t> angle.</a:t>
            </a:r>
          </a:p>
          <a:p>
            <a:pPr>
              <a:buNone/>
            </a:pPr>
            <a:endParaRPr lang="en-IN" b="1" dirty="0" smtClean="0">
              <a:latin typeface="Book Antiqua" pitchFamily="18" charset="0"/>
            </a:endParaRPr>
          </a:p>
          <a:p>
            <a:pPr>
              <a:buNone/>
            </a:pPr>
            <a:r>
              <a:rPr lang="en-IN" b="1" dirty="0" smtClean="0">
                <a:latin typeface="Book Antiqua" pitchFamily="18" charset="0"/>
              </a:rPr>
              <a:t> </a:t>
            </a:r>
            <a:r>
              <a:rPr lang="en-IN" b="1" dirty="0" smtClean="0">
                <a:latin typeface="Book Antiqua" pitchFamily="18" charset="0"/>
              </a:rPr>
              <a:t>    </a:t>
            </a:r>
            <a:r>
              <a:rPr lang="en-IN" b="1" dirty="0" err="1" smtClean="0">
                <a:latin typeface="Book Antiqua" pitchFamily="18" charset="0"/>
              </a:rPr>
              <a:t>Lordotic</a:t>
            </a:r>
            <a:r>
              <a:rPr lang="en-IN" b="1" dirty="0" smtClean="0">
                <a:latin typeface="Book Antiqua" pitchFamily="18" charset="0"/>
              </a:rPr>
              <a:t> View</a:t>
            </a:r>
          </a:p>
          <a:p>
            <a:r>
              <a:rPr lang="en-IN" dirty="0" smtClean="0">
                <a:latin typeface="Calibri" pitchFamily="34" charset="0"/>
              </a:rPr>
              <a:t>In PA projection, the patient bends at the waist  about 30-40 degrees to bring the middle lobe fissure horizontal.</a:t>
            </a:r>
          </a:p>
          <a:p>
            <a:r>
              <a:rPr lang="en-IN" dirty="0" smtClean="0">
                <a:latin typeface="Calibri" pitchFamily="34" charset="0"/>
              </a:rPr>
              <a:t>This view is used for right middle lobe collapse and inter-lobar pleural effusion.</a:t>
            </a:r>
            <a:endParaRPr lang="en-IN" dirty="0">
              <a:latin typeface="Calibri" pitchFamily="34" charset="0"/>
            </a:endParaRPr>
          </a:p>
        </p:txBody>
      </p:sp>
      <p:pic>
        <p:nvPicPr>
          <p:cNvPr id="5" name="Picture 2055" descr="apical lordotic"/>
          <p:cNvPicPr>
            <a:picLocks noChangeAspect="1" noChangeArrowheads="1"/>
          </p:cNvPicPr>
          <p:nvPr/>
        </p:nvPicPr>
        <p:blipFill>
          <a:blip r:embed="rId2"/>
          <a:srcRect/>
          <a:stretch>
            <a:fillRect/>
          </a:stretch>
        </p:blipFill>
        <p:spPr bwMode="auto">
          <a:xfrm>
            <a:off x="214283" y="1357298"/>
            <a:ext cx="3357586" cy="485778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Chest x ray Anatomy</a:t>
            </a:r>
            <a:endParaRPr lang="en-IN" dirty="0"/>
          </a:p>
        </p:txBody>
      </p:sp>
      <p:sp>
        <p:nvSpPr>
          <p:cNvPr id="3" name="Content Placeholder 2"/>
          <p:cNvSpPr>
            <a:spLocks noGrp="1"/>
          </p:cNvSpPr>
          <p:nvPr>
            <p:ph idx="1"/>
          </p:nvPr>
        </p:nvSpPr>
        <p:spPr/>
        <p:txBody>
          <a:bodyPr/>
          <a:lstStyle/>
          <a:p>
            <a:r>
              <a:rPr lang="en-IN" dirty="0" err="1" smtClean="0"/>
              <a:t>Mediastinum</a:t>
            </a:r>
            <a:endParaRPr lang="en-IN" dirty="0" smtClean="0"/>
          </a:p>
          <a:p>
            <a:r>
              <a:rPr lang="en-IN" dirty="0" smtClean="0"/>
              <a:t>Heart</a:t>
            </a:r>
          </a:p>
          <a:p>
            <a:r>
              <a:rPr lang="en-IN" dirty="0" smtClean="0"/>
              <a:t>Lungs</a:t>
            </a:r>
          </a:p>
          <a:p>
            <a:r>
              <a:rPr lang="en-IN" dirty="0" err="1" smtClean="0"/>
              <a:t>Hila</a:t>
            </a:r>
            <a:endParaRPr lang="en-IN" dirty="0" smtClean="0"/>
          </a:p>
          <a:p>
            <a:r>
              <a:rPr lang="en-IN" dirty="0" smtClean="0"/>
              <a:t>Diaphragm</a:t>
            </a:r>
          </a:p>
          <a:p>
            <a:r>
              <a:rPr lang="en-IN" dirty="0" smtClean="0"/>
              <a:t>Bony Thorax</a:t>
            </a:r>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Mediastinum</a:t>
            </a:r>
            <a:endParaRPr lang="en-IN" dirty="0"/>
          </a:p>
        </p:txBody>
      </p:sp>
      <p:sp>
        <p:nvSpPr>
          <p:cNvPr id="3" name="Content Placeholder 2"/>
          <p:cNvSpPr>
            <a:spLocks noGrp="1"/>
          </p:cNvSpPr>
          <p:nvPr>
            <p:ph idx="1"/>
          </p:nvPr>
        </p:nvSpPr>
        <p:spPr/>
        <p:txBody>
          <a:bodyPr>
            <a:normAutofit lnSpcReduction="10000"/>
          </a:bodyPr>
          <a:lstStyle/>
          <a:p>
            <a:pPr>
              <a:buNone/>
            </a:pPr>
            <a:r>
              <a:rPr lang="en-GB" dirty="0" smtClean="0"/>
              <a:t>It  </a:t>
            </a:r>
            <a:r>
              <a:rPr lang="en-GB" dirty="0" smtClean="0"/>
              <a:t>is the space between the right and left </a:t>
            </a:r>
            <a:r>
              <a:rPr lang="en-GB" dirty="0" smtClean="0"/>
              <a:t>pleurae in </a:t>
            </a:r>
            <a:r>
              <a:rPr lang="en-GB" dirty="0" smtClean="0"/>
              <a:t>and near the median </a:t>
            </a:r>
            <a:r>
              <a:rPr lang="en-GB" dirty="0" err="1" smtClean="0"/>
              <a:t>sagittal</a:t>
            </a:r>
            <a:r>
              <a:rPr lang="en-GB" dirty="0" smtClean="0"/>
              <a:t> plane of the chest</a:t>
            </a:r>
            <a:r>
              <a:rPr lang="en-GB" dirty="0" smtClean="0"/>
              <a:t>.</a:t>
            </a:r>
          </a:p>
          <a:p>
            <a:pPr>
              <a:buNone/>
            </a:pPr>
            <a:endParaRPr lang="en-US" dirty="0" smtClean="0"/>
          </a:p>
          <a:p>
            <a:pPr>
              <a:buNone/>
            </a:pPr>
            <a:r>
              <a:rPr lang="en-US" dirty="0" err="1" smtClean="0"/>
              <a:t>Mediastinal</a:t>
            </a:r>
            <a:r>
              <a:rPr lang="en-US" dirty="0" smtClean="0"/>
              <a:t> Boundaries are as follows-</a:t>
            </a:r>
          </a:p>
          <a:p>
            <a:pPr>
              <a:buFont typeface="Wingdings 3" pitchFamily="18" charset="2"/>
              <a:buNone/>
            </a:pPr>
            <a:r>
              <a:rPr lang="en-US" dirty="0" smtClean="0"/>
              <a:t>Superior </a:t>
            </a:r>
            <a:r>
              <a:rPr lang="en-US" dirty="0" smtClean="0"/>
              <a:t>: thoracic inlet</a:t>
            </a:r>
          </a:p>
          <a:p>
            <a:pPr>
              <a:buFont typeface="Wingdings 3" pitchFamily="18" charset="2"/>
              <a:buNone/>
            </a:pPr>
            <a:r>
              <a:rPr lang="en-US" dirty="0" smtClean="0"/>
              <a:t>Inferior </a:t>
            </a:r>
            <a:r>
              <a:rPr lang="en-US" dirty="0" smtClean="0"/>
              <a:t>: diaphragm</a:t>
            </a:r>
          </a:p>
          <a:p>
            <a:pPr>
              <a:buFont typeface="Wingdings 3" pitchFamily="18" charset="2"/>
              <a:buNone/>
            </a:pPr>
            <a:r>
              <a:rPr lang="en-US" dirty="0" smtClean="0"/>
              <a:t>Laterally : </a:t>
            </a:r>
            <a:r>
              <a:rPr lang="en-US" dirty="0" smtClean="0"/>
              <a:t>parietal pleura</a:t>
            </a:r>
          </a:p>
          <a:p>
            <a:pPr>
              <a:buFont typeface="Wingdings 3" pitchFamily="18" charset="2"/>
              <a:buNone/>
            </a:pPr>
            <a:r>
              <a:rPr lang="en-US" dirty="0" err="1" smtClean="0"/>
              <a:t>Anteriorly</a:t>
            </a:r>
            <a:r>
              <a:rPr lang="en-US" dirty="0" smtClean="0"/>
              <a:t> : </a:t>
            </a:r>
            <a:r>
              <a:rPr lang="en-US" dirty="0" smtClean="0"/>
              <a:t>sternum</a:t>
            </a:r>
          </a:p>
          <a:p>
            <a:pPr>
              <a:buFont typeface="Wingdings 3" pitchFamily="18" charset="2"/>
              <a:buNone/>
            </a:pPr>
            <a:r>
              <a:rPr lang="en-US" dirty="0" err="1" smtClean="0"/>
              <a:t>Posteriorly</a:t>
            </a:r>
            <a:r>
              <a:rPr lang="en-US" dirty="0" smtClean="0"/>
              <a:t>: </a:t>
            </a:r>
            <a:r>
              <a:rPr lang="en-US" dirty="0" smtClean="0"/>
              <a:t>thoracic spine</a:t>
            </a:r>
          </a:p>
          <a:p>
            <a:endParaRPr lang="en-IN" dirty="0"/>
          </a:p>
        </p:txBody>
      </p:sp>
      <p:pic>
        <p:nvPicPr>
          <p:cNvPr id="4" name="Picture 4" descr="axial"/>
          <p:cNvPicPr>
            <a:picLocks noChangeAspect="1" noChangeArrowheads="1"/>
          </p:cNvPicPr>
          <p:nvPr/>
        </p:nvPicPr>
        <p:blipFill>
          <a:blip r:embed="rId2"/>
          <a:srcRect l="9976" r="13408" b="9764"/>
          <a:stretch>
            <a:fillRect/>
          </a:stretch>
        </p:blipFill>
        <p:spPr bwMode="auto">
          <a:xfrm>
            <a:off x="5429256" y="3714752"/>
            <a:ext cx="3357586" cy="25860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2"/>
          </p:nvPr>
        </p:nvSpPr>
        <p:spPr/>
        <p:txBody>
          <a:bodyPr/>
          <a:lstStyle/>
          <a:p>
            <a:endParaRPr lang="en-IN" dirty="0"/>
          </a:p>
        </p:txBody>
      </p:sp>
      <p:sp>
        <p:nvSpPr>
          <p:cNvPr id="4" name="Content Placeholder 3"/>
          <p:cNvSpPr>
            <a:spLocks noGrp="1"/>
          </p:cNvSpPr>
          <p:nvPr>
            <p:ph sz="half" idx="1"/>
          </p:nvPr>
        </p:nvSpPr>
        <p:spPr/>
        <p:txBody>
          <a:bodyPr>
            <a:normAutofit fontScale="92500" lnSpcReduction="10000"/>
          </a:bodyPr>
          <a:lstStyle/>
          <a:p>
            <a:r>
              <a:rPr lang="en-SG" dirty="0" err="1" smtClean="0"/>
              <a:t>Felson</a:t>
            </a:r>
            <a:r>
              <a:rPr lang="en-SG" dirty="0" smtClean="0"/>
              <a:t> </a:t>
            </a:r>
            <a:r>
              <a:rPr lang="en-SG" dirty="0" smtClean="0"/>
              <a:t>divided the </a:t>
            </a:r>
            <a:r>
              <a:rPr lang="en-SG" dirty="0" err="1" smtClean="0"/>
              <a:t>mediastinum</a:t>
            </a:r>
            <a:r>
              <a:rPr lang="en-SG" dirty="0" smtClean="0"/>
              <a:t> into anterior, middle and posterior compartments based on </a:t>
            </a:r>
            <a:r>
              <a:rPr lang="en-SG" dirty="0" err="1" smtClean="0"/>
              <a:t>ﬁndings</a:t>
            </a:r>
            <a:r>
              <a:rPr lang="en-SG" dirty="0" smtClean="0"/>
              <a:t> on a  </a:t>
            </a:r>
            <a:r>
              <a:rPr lang="en-SG" dirty="0" smtClean="0"/>
              <a:t>lateral chest </a:t>
            </a:r>
            <a:r>
              <a:rPr lang="en-SG" dirty="0" err="1" smtClean="0"/>
              <a:t>xray</a:t>
            </a:r>
            <a:r>
              <a:rPr lang="en-SG" dirty="0" smtClean="0"/>
              <a:t>.</a:t>
            </a:r>
            <a:endParaRPr lang="en-SG" dirty="0" smtClean="0"/>
          </a:p>
          <a:p>
            <a:r>
              <a:rPr lang="en-SG" dirty="0" smtClean="0"/>
              <a:t> A line extending from the diaphragm to the thoracic inlet along the back of the heart and anterior to the trachea separates the anterior and middle </a:t>
            </a:r>
            <a:r>
              <a:rPr lang="en-SG" dirty="0" err="1" smtClean="0"/>
              <a:t>mediastinal</a:t>
            </a:r>
            <a:r>
              <a:rPr lang="en-SG" dirty="0" smtClean="0"/>
              <a:t> </a:t>
            </a:r>
            <a:r>
              <a:rPr lang="en-SG" dirty="0" smtClean="0"/>
              <a:t>compartments.</a:t>
            </a:r>
            <a:endParaRPr lang="en-SG" dirty="0" smtClean="0"/>
          </a:p>
          <a:p>
            <a:r>
              <a:rPr lang="en-SG" dirty="0" smtClean="0"/>
              <a:t>Whereas a line that connects points 1 cm behind the anterior margins of the vertebral bodies separates the middle and posterior </a:t>
            </a:r>
            <a:r>
              <a:rPr lang="en-SG" dirty="0" err="1" smtClean="0"/>
              <a:t>mediastinal</a:t>
            </a:r>
            <a:r>
              <a:rPr lang="en-SG" dirty="0" smtClean="0"/>
              <a:t> compartments.</a:t>
            </a:r>
          </a:p>
          <a:p>
            <a:endParaRPr lang="en-IN" dirty="0"/>
          </a:p>
        </p:txBody>
      </p:sp>
      <p:pic>
        <p:nvPicPr>
          <p:cNvPr id="5" name="Content Placeholder 6" descr="thmb_4648ba3592d63TEK-anter-middle.jpg"/>
          <p:cNvPicPr>
            <a:picLocks noChangeAspect="1"/>
          </p:cNvPicPr>
          <p:nvPr/>
        </p:nvPicPr>
        <p:blipFill>
          <a:blip r:embed="rId2"/>
          <a:srcRect/>
          <a:stretch>
            <a:fillRect/>
          </a:stretch>
        </p:blipFill>
        <p:spPr bwMode="auto">
          <a:xfrm>
            <a:off x="0" y="642918"/>
            <a:ext cx="3643306" cy="5562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heart shadow"/>
          <p:cNvPicPr>
            <a:picLocks noChangeAspect="1" noChangeArrowheads="1"/>
          </p:cNvPicPr>
          <p:nvPr/>
        </p:nvPicPr>
        <p:blipFill>
          <a:blip r:embed="rId2"/>
          <a:srcRect/>
          <a:stretch>
            <a:fillRect/>
          </a:stretch>
        </p:blipFill>
        <p:spPr bwMode="auto">
          <a:xfrm>
            <a:off x="2195513" y="192088"/>
            <a:ext cx="4999037" cy="6665912"/>
          </a:xfrm>
          <a:prstGeom prst="rect">
            <a:avLst/>
          </a:prstGeom>
          <a:noFill/>
          <a:ln w="9525">
            <a:noFill/>
            <a:miter lim="800000"/>
            <a:headEnd/>
            <a:tailEnd/>
          </a:ln>
        </p:spPr>
      </p:pic>
      <p:sp>
        <p:nvSpPr>
          <p:cNvPr id="4" name="Freeform 12"/>
          <p:cNvSpPr>
            <a:spLocks/>
          </p:cNvSpPr>
          <p:nvPr/>
        </p:nvSpPr>
        <p:spPr bwMode="auto">
          <a:xfrm>
            <a:off x="3500438" y="571500"/>
            <a:ext cx="165100" cy="1143000"/>
          </a:xfrm>
          <a:custGeom>
            <a:avLst/>
            <a:gdLst/>
            <a:ahLst/>
            <a:cxnLst>
              <a:cxn ang="0">
                <a:pos x="104" y="720"/>
              </a:cxn>
              <a:cxn ang="0">
                <a:pos x="56" y="336"/>
              </a:cxn>
              <a:cxn ang="0">
                <a:pos x="8" y="96"/>
              </a:cxn>
              <a:cxn ang="0">
                <a:pos x="8" y="0"/>
              </a:cxn>
            </a:cxnLst>
            <a:rect l="0" t="0" r="r" b="b"/>
            <a:pathLst>
              <a:path w="104" h="720">
                <a:moveTo>
                  <a:pt x="104" y="720"/>
                </a:moveTo>
                <a:cubicBezTo>
                  <a:pt x="88" y="580"/>
                  <a:pt x="72" y="440"/>
                  <a:pt x="56" y="336"/>
                </a:cubicBezTo>
                <a:cubicBezTo>
                  <a:pt x="40" y="232"/>
                  <a:pt x="16" y="152"/>
                  <a:pt x="8" y="96"/>
                </a:cubicBezTo>
                <a:cubicBezTo>
                  <a:pt x="0" y="40"/>
                  <a:pt x="4" y="20"/>
                  <a:pt x="8" y="0"/>
                </a:cubicBezTo>
              </a:path>
            </a:pathLst>
          </a:custGeom>
          <a:noFill/>
          <a:ln w="31750" cap="flat" cmpd="sng">
            <a:solidFill>
              <a:srgbClr val="800080"/>
            </a:solidFill>
            <a:prstDash val="solid"/>
            <a:miter lim="800000"/>
            <a:headEnd type="none" w="med" len="med"/>
            <a:tailEnd type="none" w="med" len="med"/>
          </a:ln>
          <a:effectLst/>
        </p:spPr>
        <p:txBody>
          <a:bodyPr wrap="none"/>
          <a:lstStyle/>
          <a:p>
            <a:pPr fontAlgn="auto">
              <a:spcBef>
                <a:spcPts val="0"/>
              </a:spcBef>
              <a:spcAft>
                <a:spcPts val="0"/>
              </a:spcAft>
              <a:defRPr/>
            </a:pPr>
            <a:endParaRPr lang="en-IN" kern="0">
              <a:solidFill>
                <a:sysClr val="windowText" lastClr="000000"/>
              </a:solidFill>
              <a:latin typeface="Arial" charset="0"/>
              <a:cs typeface="Arial" charset="0"/>
            </a:endParaRPr>
          </a:p>
        </p:txBody>
      </p:sp>
      <p:sp>
        <p:nvSpPr>
          <p:cNvPr id="5" name="Freeform 11"/>
          <p:cNvSpPr>
            <a:spLocks/>
          </p:cNvSpPr>
          <p:nvPr/>
        </p:nvSpPr>
        <p:spPr bwMode="auto">
          <a:xfrm>
            <a:off x="3429000" y="1714500"/>
            <a:ext cx="254000" cy="1905000"/>
          </a:xfrm>
          <a:custGeom>
            <a:avLst/>
            <a:gdLst>
              <a:gd name="T0" fmla="*/ 101600 w 160"/>
              <a:gd name="T1" fmla="*/ 1905000 h 1200"/>
              <a:gd name="T2" fmla="*/ 25400 w 160"/>
              <a:gd name="T3" fmla="*/ 1447800 h 1200"/>
              <a:gd name="T4" fmla="*/ 101600 w 160"/>
              <a:gd name="T5" fmla="*/ 762000 h 1200"/>
              <a:gd name="T6" fmla="*/ 25400 w 160"/>
              <a:gd name="T7" fmla="*/ 381000 h 1200"/>
              <a:gd name="T8" fmla="*/ 254000 w 160"/>
              <a:gd name="T9" fmla="*/ 0 h 1200"/>
              <a:gd name="T10" fmla="*/ 0 60000 65536"/>
              <a:gd name="T11" fmla="*/ 0 60000 65536"/>
              <a:gd name="T12" fmla="*/ 0 60000 65536"/>
              <a:gd name="T13" fmla="*/ 0 60000 65536"/>
              <a:gd name="T14" fmla="*/ 0 60000 65536"/>
              <a:gd name="T15" fmla="*/ 0 w 160"/>
              <a:gd name="T16" fmla="*/ 0 h 1200"/>
              <a:gd name="T17" fmla="*/ 160 w 160"/>
              <a:gd name="T18" fmla="*/ 1200 h 1200"/>
            </a:gdLst>
            <a:ahLst/>
            <a:cxnLst>
              <a:cxn ang="T10">
                <a:pos x="T0" y="T1"/>
              </a:cxn>
              <a:cxn ang="T11">
                <a:pos x="T2" y="T3"/>
              </a:cxn>
              <a:cxn ang="T12">
                <a:pos x="T4" y="T5"/>
              </a:cxn>
              <a:cxn ang="T13">
                <a:pos x="T6" y="T7"/>
              </a:cxn>
              <a:cxn ang="T14">
                <a:pos x="T8" y="T9"/>
              </a:cxn>
            </a:cxnLst>
            <a:rect l="T15" t="T16" r="T17" b="T18"/>
            <a:pathLst>
              <a:path w="160" h="1200">
                <a:moveTo>
                  <a:pt x="64" y="1200"/>
                </a:moveTo>
                <a:cubicBezTo>
                  <a:pt x="40" y="1116"/>
                  <a:pt x="16" y="1032"/>
                  <a:pt x="16" y="912"/>
                </a:cubicBezTo>
                <a:cubicBezTo>
                  <a:pt x="16" y="792"/>
                  <a:pt x="64" y="592"/>
                  <a:pt x="64" y="480"/>
                </a:cubicBezTo>
                <a:cubicBezTo>
                  <a:pt x="64" y="368"/>
                  <a:pt x="0" y="320"/>
                  <a:pt x="16" y="240"/>
                </a:cubicBezTo>
                <a:cubicBezTo>
                  <a:pt x="32" y="160"/>
                  <a:pt x="96" y="80"/>
                  <a:pt x="160" y="0"/>
                </a:cubicBezTo>
              </a:path>
            </a:pathLst>
          </a:custGeom>
          <a:noFill/>
          <a:ln w="31750">
            <a:solidFill>
              <a:srgbClr val="0000FF"/>
            </a:solidFill>
            <a:miter lim="800000"/>
            <a:headEnd/>
            <a:tailEnd/>
          </a:ln>
        </p:spPr>
        <p:txBody>
          <a:bodyPr wrap="none"/>
          <a:lstStyle/>
          <a:p>
            <a:endParaRPr lang="en-IN"/>
          </a:p>
        </p:txBody>
      </p:sp>
      <p:sp>
        <p:nvSpPr>
          <p:cNvPr id="7" name="Freeform 9"/>
          <p:cNvSpPr>
            <a:spLocks/>
          </p:cNvSpPr>
          <p:nvPr/>
        </p:nvSpPr>
        <p:spPr bwMode="auto">
          <a:xfrm>
            <a:off x="2928938" y="4929188"/>
            <a:ext cx="457200" cy="609600"/>
          </a:xfrm>
          <a:custGeom>
            <a:avLst/>
            <a:gdLst>
              <a:gd name="T0" fmla="*/ 0 w 288"/>
              <a:gd name="T1" fmla="*/ 609600 h 384"/>
              <a:gd name="T2" fmla="*/ 228600 w 288"/>
              <a:gd name="T3" fmla="*/ 457200 h 384"/>
              <a:gd name="T4" fmla="*/ 381000 w 288"/>
              <a:gd name="T5" fmla="*/ 76200 h 384"/>
              <a:gd name="T6" fmla="*/ 457200 w 288"/>
              <a:gd name="T7" fmla="*/ 0 h 384"/>
              <a:gd name="T8" fmla="*/ 0 60000 65536"/>
              <a:gd name="T9" fmla="*/ 0 60000 65536"/>
              <a:gd name="T10" fmla="*/ 0 60000 65536"/>
              <a:gd name="T11" fmla="*/ 0 60000 65536"/>
              <a:gd name="T12" fmla="*/ 0 w 288"/>
              <a:gd name="T13" fmla="*/ 0 h 384"/>
              <a:gd name="T14" fmla="*/ 288 w 288"/>
              <a:gd name="T15" fmla="*/ 384 h 384"/>
            </a:gdLst>
            <a:ahLst/>
            <a:cxnLst>
              <a:cxn ang="T8">
                <a:pos x="T0" y="T1"/>
              </a:cxn>
              <a:cxn ang="T9">
                <a:pos x="T2" y="T3"/>
              </a:cxn>
              <a:cxn ang="T10">
                <a:pos x="T4" y="T5"/>
              </a:cxn>
              <a:cxn ang="T11">
                <a:pos x="T6" y="T7"/>
              </a:cxn>
            </a:cxnLst>
            <a:rect l="T12" t="T13" r="T14" b="T15"/>
            <a:pathLst>
              <a:path w="288" h="384">
                <a:moveTo>
                  <a:pt x="0" y="384"/>
                </a:moveTo>
                <a:cubicBezTo>
                  <a:pt x="52" y="364"/>
                  <a:pt x="104" y="344"/>
                  <a:pt x="144" y="288"/>
                </a:cubicBezTo>
                <a:cubicBezTo>
                  <a:pt x="184" y="232"/>
                  <a:pt x="216" y="96"/>
                  <a:pt x="240" y="48"/>
                </a:cubicBezTo>
                <a:cubicBezTo>
                  <a:pt x="264" y="0"/>
                  <a:pt x="276" y="0"/>
                  <a:pt x="288" y="0"/>
                </a:cubicBezTo>
              </a:path>
            </a:pathLst>
          </a:custGeom>
          <a:noFill/>
          <a:ln w="31750">
            <a:solidFill>
              <a:srgbClr val="FF0000"/>
            </a:solidFill>
            <a:miter lim="800000"/>
            <a:headEnd/>
            <a:tailEnd/>
          </a:ln>
        </p:spPr>
        <p:txBody>
          <a:bodyPr wrap="none"/>
          <a:lstStyle/>
          <a:p>
            <a:endParaRPr lang="en-IN"/>
          </a:p>
        </p:txBody>
      </p:sp>
      <p:sp>
        <p:nvSpPr>
          <p:cNvPr id="34822" name="Rectangle 7"/>
          <p:cNvSpPr>
            <a:spLocks noChangeArrowheads="1"/>
          </p:cNvSpPr>
          <p:nvPr/>
        </p:nvSpPr>
        <p:spPr bwMode="auto">
          <a:xfrm>
            <a:off x="0" y="908050"/>
            <a:ext cx="2241550" cy="366713"/>
          </a:xfrm>
          <a:prstGeom prst="rect">
            <a:avLst/>
          </a:prstGeom>
          <a:noFill/>
          <a:ln w="9525">
            <a:noFill/>
            <a:miter lim="800000"/>
            <a:headEnd/>
            <a:tailEnd/>
          </a:ln>
        </p:spPr>
        <p:txBody>
          <a:bodyPr wrap="none">
            <a:spAutoFit/>
          </a:bodyPr>
          <a:lstStyle/>
          <a:p>
            <a:r>
              <a:rPr lang="en-US" dirty="0">
                <a:solidFill>
                  <a:schemeClr val="bg2">
                    <a:lumMod val="75000"/>
                  </a:schemeClr>
                </a:solidFill>
                <a:latin typeface="Arial" pitchFamily="34" charset="0"/>
              </a:rPr>
              <a:t>Superior Vena Cava</a:t>
            </a:r>
          </a:p>
        </p:txBody>
      </p:sp>
      <p:sp>
        <p:nvSpPr>
          <p:cNvPr id="34823" name="Rectangle 8"/>
          <p:cNvSpPr>
            <a:spLocks noChangeArrowheads="1"/>
          </p:cNvSpPr>
          <p:nvPr/>
        </p:nvSpPr>
        <p:spPr bwMode="auto">
          <a:xfrm>
            <a:off x="142875" y="2643188"/>
            <a:ext cx="1860550" cy="366712"/>
          </a:xfrm>
          <a:prstGeom prst="rect">
            <a:avLst/>
          </a:prstGeom>
          <a:noFill/>
          <a:ln w="9525">
            <a:noFill/>
            <a:miter lim="800000"/>
            <a:headEnd/>
            <a:tailEnd/>
          </a:ln>
        </p:spPr>
        <p:txBody>
          <a:bodyPr wrap="none">
            <a:spAutoFit/>
          </a:bodyPr>
          <a:lstStyle/>
          <a:p>
            <a:pPr>
              <a:spcBef>
                <a:spcPct val="50000"/>
              </a:spcBef>
            </a:pPr>
            <a:r>
              <a:rPr lang="en-US" dirty="0">
                <a:solidFill>
                  <a:srgbClr val="00B0F0"/>
                </a:solidFill>
                <a:latin typeface="Arial" pitchFamily="34" charset="0"/>
              </a:rPr>
              <a:t>Ascending Aorta</a:t>
            </a:r>
          </a:p>
        </p:txBody>
      </p:sp>
      <p:sp>
        <p:nvSpPr>
          <p:cNvPr id="34824" name="Rectangle 9"/>
          <p:cNvSpPr>
            <a:spLocks noChangeArrowheads="1"/>
          </p:cNvSpPr>
          <p:nvPr/>
        </p:nvSpPr>
        <p:spPr bwMode="auto">
          <a:xfrm>
            <a:off x="250825" y="4365625"/>
            <a:ext cx="1441450" cy="366713"/>
          </a:xfrm>
          <a:prstGeom prst="rect">
            <a:avLst/>
          </a:prstGeom>
          <a:noFill/>
          <a:ln w="9525">
            <a:noFill/>
            <a:miter lim="800000"/>
            <a:headEnd/>
            <a:tailEnd/>
          </a:ln>
        </p:spPr>
        <p:txBody>
          <a:bodyPr wrap="none">
            <a:spAutoFit/>
          </a:bodyPr>
          <a:lstStyle/>
          <a:p>
            <a:r>
              <a:rPr lang="en-US">
                <a:solidFill>
                  <a:srgbClr val="FFFF66"/>
                </a:solidFill>
                <a:latin typeface="Arial" pitchFamily="34" charset="0"/>
              </a:rPr>
              <a:t>Right Atrium</a:t>
            </a:r>
          </a:p>
        </p:txBody>
      </p:sp>
      <p:sp>
        <p:nvSpPr>
          <p:cNvPr id="10" name="Freeform 10"/>
          <p:cNvSpPr>
            <a:spLocks/>
          </p:cNvSpPr>
          <p:nvPr/>
        </p:nvSpPr>
        <p:spPr bwMode="auto">
          <a:xfrm>
            <a:off x="3203575" y="3500438"/>
            <a:ext cx="444500" cy="1981200"/>
          </a:xfrm>
          <a:custGeom>
            <a:avLst/>
            <a:gdLst>
              <a:gd name="T0" fmla="*/ 292100 w 280"/>
              <a:gd name="T1" fmla="*/ 1981200 h 1248"/>
              <a:gd name="T2" fmla="*/ 63500 w 280"/>
              <a:gd name="T3" fmla="*/ 1447800 h 1248"/>
              <a:gd name="T4" fmla="*/ 63500 w 280"/>
              <a:gd name="T5" fmla="*/ 762000 h 1248"/>
              <a:gd name="T6" fmla="*/ 444500 w 280"/>
              <a:gd name="T7" fmla="*/ 0 h 1248"/>
              <a:gd name="T8" fmla="*/ 0 60000 65536"/>
              <a:gd name="T9" fmla="*/ 0 60000 65536"/>
              <a:gd name="T10" fmla="*/ 0 60000 65536"/>
              <a:gd name="T11" fmla="*/ 0 60000 65536"/>
              <a:gd name="T12" fmla="*/ 0 w 280"/>
              <a:gd name="T13" fmla="*/ 0 h 1248"/>
              <a:gd name="T14" fmla="*/ 280 w 280"/>
              <a:gd name="T15" fmla="*/ 1248 h 1248"/>
            </a:gdLst>
            <a:ahLst/>
            <a:cxnLst>
              <a:cxn ang="T8">
                <a:pos x="T0" y="T1"/>
              </a:cxn>
              <a:cxn ang="T9">
                <a:pos x="T2" y="T3"/>
              </a:cxn>
              <a:cxn ang="T10">
                <a:pos x="T4" y="T5"/>
              </a:cxn>
              <a:cxn ang="T11">
                <a:pos x="T6" y="T7"/>
              </a:cxn>
            </a:cxnLst>
            <a:rect l="T12" t="T13" r="T14" b="T15"/>
            <a:pathLst>
              <a:path w="280" h="1248">
                <a:moveTo>
                  <a:pt x="184" y="1248"/>
                </a:moveTo>
                <a:cubicBezTo>
                  <a:pt x="124" y="1144"/>
                  <a:pt x="64" y="1040"/>
                  <a:pt x="40" y="912"/>
                </a:cubicBezTo>
                <a:cubicBezTo>
                  <a:pt x="16" y="784"/>
                  <a:pt x="0" y="632"/>
                  <a:pt x="40" y="480"/>
                </a:cubicBezTo>
                <a:cubicBezTo>
                  <a:pt x="80" y="328"/>
                  <a:pt x="180" y="164"/>
                  <a:pt x="280" y="0"/>
                </a:cubicBezTo>
              </a:path>
            </a:pathLst>
          </a:custGeom>
          <a:noFill/>
          <a:ln w="31750">
            <a:solidFill>
              <a:srgbClr val="FFFF00"/>
            </a:solidFill>
            <a:miter lim="800000"/>
            <a:headEnd/>
            <a:tailEnd/>
          </a:ln>
        </p:spPr>
        <p:txBody>
          <a:bodyPr wrap="none"/>
          <a:lstStyle/>
          <a:p>
            <a:endParaRPr lang="en-IN"/>
          </a:p>
        </p:txBody>
      </p:sp>
      <p:sp>
        <p:nvSpPr>
          <p:cNvPr id="11" name="Freeform 5"/>
          <p:cNvSpPr>
            <a:spLocks/>
          </p:cNvSpPr>
          <p:nvPr/>
        </p:nvSpPr>
        <p:spPr bwMode="auto">
          <a:xfrm>
            <a:off x="4643438" y="1052513"/>
            <a:ext cx="863600" cy="1460500"/>
          </a:xfrm>
          <a:custGeom>
            <a:avLst/>
            <a:gdLst>
              <a:gd name="T0" fmla="*/ 0 w 544"/>
              <a:gd name="T1" fmla="*/ 317500 h 920"/>
              <a:gd name="T2" fmla="*/ 76200 w 544"/>
              <a:gd name="T3" fmla="*/ 165100 h 920"/>
              <a:gd name="T4" fmla="*/ 228600 w 544"/>
              <a:gd name="T5" fmla="*/ 12700 h 920"/>
              <a:gd name="T6" fmla="*/ 533400 w 544"/>
              <a:gd name="T7" fmla="*/ 88900 h 920"/>
              <a:gd name="T8" fmla="*/ 762000 w 544"/>
              <a:gd name="T9" fmla="*/ 317500 h 920"/>
              <a:gd name="T10" fmla="*/ 838200 w 544"/>
              <a:gd name="T11" fmla="*/ 546100 h 920"/>
              <a:gd name="T12" fmla="*/ 609600 w 544"/>
              <a:gd name="T13" fmla="*/ 850900 h 920"/>
              <a:gd name="T14" fmla="*/ 533400 w 544"/>
              <a:gd name="T15" fmla="*/ 1079500 h 920"/>
              <a:gd name="T16" fmla="*/ 457200 w 544"/>
              <a:gd name="T17" fmla="*/ 1460500 h 9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4"/>
              <a:gd name="T28" fmla="*/ 0 h 920"/>
              <a:gd name="T29" fmla="*/ 544 w 544"/>
              <a:gd name="T30" fmla="*/ 920 h 9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4" h="920">
                <a:moveTo>
                  <a:pt x="0" y="200"/>
                </a:moveTo>
                <a:cubicBezTo>
                  <a:pt x="12" y="168"/>
                  <a:pt x="24" y="136"/>
                  <a:pt x="48" y="104"/>
                </a:cubicBezTo>
                <a:cubicBezTo>
                  <a:pt x="72" y="72"/>
                  <a:pt x="96" y="16"/>
                  <a:pt x="144" y="8"/>
                </a:cubicBezTo>
                <a:cubicBezTo>
                  <a:pt x="192" y="0"/>
                  <a:pt x="280" y="24"/>
                  <a:pt x="336" y="56"/>
                </a:cubicBezTo>
                <a:cubicBezTo>
                  <a:pt x="392" y="88"/>
                  <a:pt x="448" y="152"/>
                  <a:pt x="480" y="200"/>
                </a:cubicBezTo>
                <a:cubicBezTo>
                  <a:pt x="512" y="248"/>
                  <a:pt x="544" y="288"/>
                  <a:pt x="528" y="344"/>
                </a:cubicBezTo>
                <a:cubicBezTo>
                  <a:pt x="512" y="400"/>
                  <a:pt x="416" y="480"/>
                  <a:pt x="384" y="536"/>
                </a:cubicBezTo>
                <a:cubicBezTo>
                  <a:pt x="352" y="592"/>
                  <a:pt x="352" y="616"/>
                  <a:pt x="336" y="680"/>
                </a:cubicBezTo>
                <a:cubicBezTo>
                  <a:pt x="320" y="744"/>
                  <a:pt x="304" y="832"/>
                  <a:pt x="288" y="920"/>
                </a:cubicBezTo>
              </a:path>
            </a:pathLst>
          </a:custGeom>
          <a:noFill/>
          <a:ln w="31750">
            <a:solidFill>
              <a:srgbClr val="FF0000"/>
            </a:solidFill>
            <a:miter lim="800000"/>
            <a:headEnd/>
            <a:tailEnd/>
          </a:ln>
        </p:spPr>
        <p:txBody>
          <a:bodyPr wrap="none"/>
          <a:lstStyle/>
          <a:p>
            <a:endParaRPr lang="en-IN"/>
          </a:p>
        </p:txBody>
      </p:sp>
      <p:sp>
        <p:nvSpPr>
          <p:cNvPr id="14" name="Freeform 6"/>
          <p:cNvSpPr>
            <a:spLocks/>
          </p:cNvSpPr>
          <p:nvPr/>
        </p:nvSpPr>
        <p:spPr bwMode="auto">
          <a:xfrm>
            <a:off x="5148263" y="2565400"/>
            <a:ext cx="533400" cy="990600"/>
          </a:xfrm>
          <a:custGeom>
            <a:avLst/>
            <a:gdLst>
              <a:gd name="T0" fmla="*/ 0 w 336"/>
              <a:gd name="T1" fmla="*/ 0 h 624"/>
              <a:gd name="T2" fmla="*/ 228600 w 336"/>
              <a:gd name="T3" fmla="*/ 152400 h 624"/>
              <a:gd name="T4" fmla="*/ 381000 w 336"/>
              <a:gd name="T5" fmla="*/ 533400 h 624"/>
              <a:gd name="T6" fmla="*/ 533400 w 336"/>
              <a:gd name="T7" fmla="*/ 990600 h 624"/>
              <a:gd name="T8" fmla="*/ 0 60000 65536"/>
              <a:gd name="T9" fmla="*/ 0 60000 65536"/>
              <a:gd name="T10" fmla="*/ 0 60000 65536"/>
              <a:gd name="T11" fmla="*/ 0 60000 65536"/>
              <a:gd name="T12" fmla="*/ 0 w 336"/>
              <a:gd name="T13" fmla="*/ 0 h 624"/>
              <a:gd name="T14" fmla="*/ 336 w 336"/>
              <a:gd name="T15" fmla="*/ 624 h 624"/>
            </a:gdLst>
            <a:ahLst/>
            <a:cxnLst>
              <a:cxn ang="T8">
                <a:pos x="T0" y="T1"/>
              </a:cxn>
              <a:cxn ang="T9">
                <a:pos x="T2" y="T3"/>
              </a:cxn>
              <a:cxn ang="T10">
                <a:pos x="T4" y="T5"/>
              </a:cxn>
              <a:cxn ang="T11">
                <a:pos x="T6" y="T7"/>
              </a:cxn>
            </a:cxnLst>
            <a:rect l="T12" t="T13" r="T14" b="T15"/>
            <a:pathLst>
              <a:path w="336" h="624">
                <a:moveTo>
                  <a:pt x="0" y="0"/>
                </a:moveTo>
                <a:cubicBezTo>
                  <a:pt x="52" y="20"/>
                  <a:pt x="104" y="40"/>
                  <a:pt x="144" y="96"/>
                </a:cubicBezTo>
                <a:cubicBezTo>
                  <a:pt x="184" y="152"/>
                  <a:pt x="208" y="248"/>
                  <a:pt x="240" y="336"/>
                </a:cubicBezTo>
                <a:cubicBezTo>
                  <a:pt x="272" y="424"/>
                  <a:pt x="304" y="524"/>
                  <a:pt x="336" y="624"/>
                </a:cubicBezTo>
              </a:path>
            </a:pathLst>
          </a:custGeom>
          <a:noFill/>
          <a:ln w="31750">
            <a:solidFill>
              <a:srgbClr val="00FF00"/>
            </a:solidFill>
            <a:miter lim="800000"/>
            <a:headEnd/>
            <a:tailEnd/>
          </a:ln>
        </p:spPr>
        <p:txBody>
          <a:bodyPr wrap="none"/>
          <a:lstStyle/>
          <a:p>
            <a:endParaRPr lang="en-IN"/>
          </a:p>
        </p:txBody>
      </p:sp>
      <p:sp>
        <p:nvSpPr>
          <p:cNvPr id="15" name="Freeform 7"/>
          <p:cNvSpPr>
            <a:spLocks/>
          </p:cNvSpPr>
          <p:nvPr/>
        </p:nvSpPr>
        <p:spPr bwMode="auto">
          <a:xfrm>
            <a:off x="5724525" y="3573463"/>
            <a:ext cx="393700" cy="838200"/>
          </a:xfrm>
          <a:custGeom>
            <a:avLst/>
            <a:gdLst>
              <a:gd name="T0" fmla="*/ 0 w 248"/>
              <a:gd name="T1" fmla="*/ 0 h 528"/>
              <a:gd name="T2" fmla="*/ 304800 w 248"/>
              <a:gd name="T3" fmla="*/ 304800 h 528"/>
              <a:gd name="T4" fmla="*/ 381000 w 248"/>
              <a:gd name="T5" fmla="*/ 609600 h 528"/>
              <a:gd name="T6" fmla="*/ 381000 w 248"/>
              <a:gd name="T7" fmla="*/ 838200 h 528"/>
              <a:gd name="T8" fmla="*/ 0 60000 65536"/>
              <a:gd name="T9" fmla="*/ 0 60000 65536"/>
              <a:gd name="T10" fmla="*/ 0 60000 65536"/>
              <a:gd name="T11" fmla="*/ 0 60000 65536"/>
              <a:gd name="T12" fmla="*/ 0 w 248"/>
              <a:gd name="T13" fmla="*/ 0 h 528"/>
              <a:gd name="T14" fmla="*/ 248 w 248"/>
              <a:gd name="T15" fmla="*/ 528 h 528"/>
            </a:gdLst>
            <a:ahLst/>
            <a:cxnLst>
              <a:cxn ang="T8">
                <a:pos x="T0" y="T1"/>
              </a:cxn>
              <a:cxn ang="T9">
                <a:pos x="T2" y="T3"/>
              </a:cxn>
              <a:cxn ang="T10">
                <a:pos x="T4" y="T5"/>
              </a:cxn>
              <a:cxn ang="T11">
                <a:pos x="T6" y="T7"/>
              </a:cxn>
            </a:cxnLst>
            <a:rect l="T12" t="T13" r="T14" b="T15"/>
            <a:pathLst>
              <a:path w="248" h="528">
                <a:moveTo>
                  <a:pt x="0" y="0"/>
                </a:moveTo>
                <a:cubicBezTo>
                  <a:pt x="76" y="64"/>
                  <a:pt x="152" y="128"/>
                  <a:pt x="192" y="192"/>
                </a:cubicBezTo>
                <a:cubicBezTo>
                  <a:pt x="232" y="256"/>
                  <a:pt x="232" y="328"/>
                  <a:pt x="240" y="384"/>
                </a:cubicBezTo>
                <a:cubicBezTo>
                  <a:pt x="248" y="440"/>
                  <a:pt x="244" y="484"/>
                  <a:pt x="240" y="528"/>
                </a:cubicBezTo>
              </a:path>
            </a:pathLst>
          </a:custGeom>
          <a:noFill/>
          <a:ln w="31750">
            <a:solidFill>
              <a:srgbClr val="00CCFF"/>
            </a:solidFill>
            <a:miter lim="800000"/>
            <a:headEnd/>
            <a:tailEnd/>
          </a:ln>
        </p:spPr>
        <p:txBody>
          <a:bodyPr wrap="none"/>
          <a:lstStyle/>
          <a:p>
            <a:endParaRPr lang="en-IN"/>
          </a:p>
        </p:txBody>
      </p:sp>
      <p:sp>
        <p:nvSpPr>
          <p:cNvPr id="16" name="Freeform 8"/>
          <p:cNvSpPr>
            <a:spLocks/>
          </p:cNvSpPr>
          <p:nvPr/>
        </p:nvSpPr>
        <p:spPr bwMode="auto">
          <a:xfrm>
            <a:off x="6084888" y="4365625"/>
            <a:ext cx="482600" cy="914400"/>
          </a:xfrm>
          <a:custGeom>
            <a:avLst/>
            <a:gdLst>
              <a:gd name="T0" fmla="*/ 0 w 304"/>
              <a:gd name="T1" fmla="*/ 0 h 576"/>
              <a:gd name="T2" fmla="*/ 304800 w 304"/>
              <a:gd name="T3" fmla="*/ 228600 h 576"/>
              <a:gd name="T4" fmla="*/ 457200 w 304"/>
              <a:gd name="T5" fmla="*/ 533400 h 576"/>
              <a:gd name="T6" fmla="*/ 457200 w 304"/>
              <a:gd name="T7" fmla="*/ 914400 h 576"/>
              <a:gd name="T8" fmla="*/ 0 60000 65536"/>
              <a:gd name="T9" fmla="*/ 0 60000 65536"/>
              <a:gd name="T10" fmla="*/ 0 60000 65536"/>
              <a:gd name="T11" fmla="*/ 0 60000 65536"/>
              <a:gd name="T12" fmla="*/ 0 w 304"/>
              <a:gd name="T13" fmla="*/ 0 h 576"/>
              <a:gd name="T14" fmla="*/ 304 w 304"/>
              <a:gd name="T15" fmla="*/ 576 h 576"/>
            </a:gdLst>
            <a:ahLst/>
            <a:cxnLst>
              <a:cxn ang="T8">
                <a:pos x="T0" y="T1"/>
              </a:cxn>
              <a:cxn ang="T9">
                <a:pos x="T2" y="T3"/>
              </a:cxn>
              <a:cxn ang="T10">
                <a:pos x="T4" y="T5"/>
              </a:cxn>
              <a:cxn ang="T11">
                <a:pos x="T6" y="T7"/>
              </a:cxn>
            </a:cxnLst>
            <a:rect l="T12" t="T13" r="T14" b="T15"/>
            <a:pathLst>
              <a:path w="304" h="576">
                <a:moveTo>
                  <a:pt x="0" y="0"/>
                </a:moveTo>
                <a:cubicBezTo>
                  <a:pt x="72" y="44"/>
                  <a:pt x="144" y="88"/>
                  <a:pt x="192" y="144"/>
                </a:cubicBezTo>
                <a:cubicBezTo>
                  <a:pt x="240" y="200"/>
                  <a:pt x="272" y="264"/>
                  <a:pt x="288" y="336"/>
                </a:cubicBezTo>
                <a:cubicBezTo>
                  <a:pt x="304" y="408"/>
                  <a:pt x="288" y="528"/>
                  <a:pt x="288" y="576"/>
                </a:cubicBezTo>
              </a:path>
            </a:pathLst>
          </a:custGeom>
          <a:noFill/>
          <a:ln w="31750">
            <a:solidFill>
              <a:srgbClr val="FF00FF"/>
            </a:solidFill>
            <a:miter lim="800000"/>
            <a:headEnd/>
            <a:tailEnd/>
          </a:ln>
        </p:spPr>
        <p:txBody>
          <a:bodyPr wrap="none"/>
          <a:lstStyle/>
          <a:p>
            <a:endParaRPr lang="en-IN"/>
          </a:p>
        </p:txBody>
      </p:sp>
      <p:sp>
        <p:nvSpPr>
          <p:cNvPr id="34830" name="Rectangle 16"/>
          <p:cNvSpPr>
            <a:spLocks noChangeArrowheads="1"/>
          </p:cNvSpPr>
          <p:nvPr/>
        </p:nvSpPr>
        <p:spPr bwMode="auto">
          <a:xfrm>
            <a:off x="7235825" y="1484313"/>
            <a:ext cx="1300163" cy="369887"/>
          </a:xfrm>
          <a:prstGeom prst="rect">
            <a:avLst/>
          </a:prstGeom>
          <a:noFill/>
          <a:ln w="9525">
            <a:noFill/>
            <a:miter lim="800000"/>
            <a:headEnd/>
            <a:tailEnd/>
          </a:ln>
        </p:spPr>
        <p:txBody>
          <a:bodyPr wrap="none">
            <a:spAutoFit/>
          </a:bodyPr>
          <a:lstStyle/>
          <a:p>
            <a:pPr>
              <a:spcBef>
                <a:spcPct val="50000"/>
              </a:spcBef>
            </a:pPr>
            <a:r>
              <a:rPr lang="en-US" dirty="0">
                <a:solidFill>
                  <a:srgbClr val="FF0000"/>
                </a:solidFill>
                <a:latin typeface="Arial" pitchFamily="34" charset="0"/>
              </a:rPr>
              <a:t>Aortic Arch</a:t>
            </a:r>
          </a:p>
        </p:txBody>
      </p:sp>
      <p:sp>
        <p:nvSpPr>
          <p:cNvPr id="34831" name="Rectangle 17"/>
          <p:cNvSpPr>
            <a:spLocks noChangeArrowheads="1"/>
          </p:cNvSpPr>
          <p:nvPr/>
        </p:nvSpPr>
        <p:spPr bwMode="auto">
          <a:xfrm>
            <a:off x="6732588" y="2708275"/>
            <a:ext cx="1954212" cy="369888"/>
          </a:xfrm>
          <a:prstGeom prst="rect">
            <a:avLst/>
          </a:prstGeom>
          <a:noFill/>
          <a:ln w="9525">
            <a:noFill/>
            <a:miter lim="800000"/>
            <a:headEnd/>
            <a:tailEnd/>
          </a:ln>
        </p:spPr>
        <p:txBody>
          <a:bodyPr wrap="none">
            <a:spAutoFit/>
          </a:bodyPr>
          <a:lstStyle/>
          <a:p>
            <a:pPr>
              <a:spcBef>
                <a:spcPct val="50000"/>
              </a:spcBef>
            </a:pPr>
            <a:r>
              <a:rPr lang="en-US">
                <a:solidFill>
                  <a:srgbClr val="00FF00"/>
                </a:solidFill>
                <a:latin typeface="Arial" pitchFamily="34" charset="0"/>
              </a:rPr>
              <a:t>Pulmonary Artery</a:t>
            </a:r>
          </a:p>
        </p:txBody>
      </p:sp>
      <p:sp>
        <p:nvSpPr>
          <p:cNvPr id="34832" name="Rectangle 18"/>
          <p:cNvSpPr>
            <a:spLocks noChangeArrowheads="1"/>
          </p:cNvSpPr>
          <p:nvPr/>
        </p:nvSpPr>
        <p:spPr bwMode="auto">
          <a:xfrm>
            <a:off x="7235825" y="3789363"/>
            <a:ext cx="1287463" cy="368300"/>
          </a:xfrm>
          <a:prstGeom prst="rect">
            <a:avLst/>
          </a:prstGeom>
          <a:noFill/>
          <a:ln w="9525">
            <a:noFill/>
            <a:miter lim="800000"/>
            <a:headEnd/>
            <a:tailEnd/>
          </a:ln>
        </p:spPr>
        <p:txBody>
          <a:bodyPr wrap="none">
            <a:spAutoFit/>
          </a:bodyPr>
          <a:lstStyle/>
          <a:p>
            <a:pPr>
              <a:spcBef>
                <a:spcPct val="50000"/>
              </a:spcBef>
            </a:pPr>
            <a:r>
              <a:rPr lang="en-US">
                <a:solidFill>
                  <a:srgbClr val="00CCFF"/>
                </a:solidFill>
                <a:latin typeface="Arial" pitchFamily="34" charset="0"/>
              </a:rPr>
              <a:t>Left Atrium</a:t>
            </a:r>
          </a:p>
        </p:txBody>
      </p:sp>
      <p:sp>
        <p:nvSpPr>
          <p:cNvPr id="34833" name="Rectangle 19"/>
          <p:cNvSpPr>
            <a:spLocks noChangeArrowheads="1"/>
          </p:cNvSpPr>
          <p:nvPr/>
        </p:nvSpPr>
        <p:spPr bwMode="auto">
          <a:xfrm>
            <a:off x="7235825" y="4652963"/>
            <a:ext cx="1519238" cy="369887"/>
          </a:xfrm>
          <a:prstGeom prst="rect">
            <a:avLst/>
          </a:prstGeom>
          <a:noFill/>
          <a:ln w="9525">
            <a:noFill/>
            <a:miter lim="800000"/>
            <a:headEnd/>
            <a:tailEnd/>
          </a:ln>
        </p:spPr>
        <p:txBody>
          <a:bodyPr wrap="none">
            <a:spAutoFit/>
          </a:bodyPr>
          <a:lstStyle/>
          <a:p>
            <a:pPr>
              <a:spcBef>
                <a:spcPct val="50000"/>
              </a:spcBef>
            </a:pPr>
            <a:r>
              <a:rPr lang="en-US">
                <a:solidFill>
                  <a:srgbClr val="FF33CC"/>
                </a:solidFill>
                <a:latin typeface="Arial" pitchFamily="34" charset="0"/>
              </a:rPr>
              <a:t>Left Ventricle</a:t>
            </a:r>
          </a:p>
        </p:txBody>
      </p:sp>
      <p:sp>
        <p:nvSpPr>
          <p:cNvPr id="34836" name="Rectangle 20"/>
          <p:cNvSpPr>
            <a:spLocks noChangeArrowheads="1"/>
          </p:cNvSpPr>
          <p:nvPr/>
        </p:nvSpPr>
        <p:spPr bwMode="auto">
          <a:xfrm>
            <a:off x="3132138" y="260350"/>
            <a:ext cx="2355850" cy="366713"/>
          </a:xfrm>
          <a:prstGeom prst="rect">
            <a:avLst/>
          </a:prstGeom>
          <a:noFill/>
          <a:ln w="9525">
            <a:noFill/>
            <a:miter lim="800000"/>
            <a:headEnd/>
            <a:tailEnd/>
          </a:ln>
          <a:effectLst/>
        </p:spPr>
        <p:txBody>
          <a:bodyPr wrap="none">
            <a:spAutoFit/>
          </a:bodyPr>
          <a:lstStyle/>
          <a:p>
            <a:r>
              <a:rPr lang="en-US" dirty="0">
                <a:latin typeface="Arial" pitchFamily="34" charset="0"/>
              </a:rPr>
              <a:t>P.A. CARDIAC VIEW</a:t>
            </a:r>
          </a:p>
        </p:txBody>
      </p:sp>
      <p:sp>
        <p:nvSpPr>
          <p:cNvPr id="34837" name="Text Box 21"/>
          <p:cNvSpPr txBox="1">
            <a:spLocks noChangeArrowheads="1"/>
          </p:cNvSpPr>
          <p:nvPr/>
        </p:nvSpPr>
        <p:spPr bwMode="auto">
          <a:xfrm>
            <a:off x="2195513" y="5661025"/>
            <a:ext cx="2443162" cy="366713"/>
          </a:xfrm>
          <a:prstGeom prst="rect">
            <a:avLst/>
          </a:prstGeom>
          <a:noFill/>
          <a:ln w="9525">
            <a:noFill/>
            <a:miter lim="800000"/>
            <a:headEnd/>
            <a:tailEnd/>
          </a:ln>
          <a:effectLst/>
        </p:spPr>
        <p:txBody>
          <a:bodyPr wrap="none">
            <a:spAutoFit/>
          </a:bodyPr>
          <a:lstStyle/>
          <a:p>
            <a:r>
              <a:rPr lang="en-US">
                <a:solidFill>
                  <a:srgbClr val="FF0000"/>
                </a:solidFill>
              </a:rPr>
              <a:t>INFERIOR VENA CAVA</a:t>
            </a:r>
          </a:p>
        </p:txBody>
      </p:sp>
      <p:sp>
        <p:nvSpPr>
          <p:cNvPr id="20" name="Freeform 12"/>
          <p:cNvSpPr>
            <a:spLocks/>
          </p:cNvSpPr>
          <p:nvPr/>
        </p:nvSpPr>
        <p:spPr bwMode="auto">
          <a:xfrm>
            <a:off x="3500430" y="571480"/>
            <a:ext cx="165100" cy="1143000"/>
          </a:xfrm>
          <a:custGeom>
            <a:avLst/>
            <a:gdLst/>
            <a:ahLst/>
            <a:cxnLst>
              <a:cxn ang="0">
                <a:pos x="104" y="720"/>
              </a:cxn>
              <a:cxn ang="0">
                <a:pos x="56" y="336"/>
              </a:cxn>
              <a:cxn ang="0">
                <a:pos x="8" y="96"/>
              </a:cxn>
              <a:cxn ang="0">
                <a:pos x="8" y="0"/>
              </a:cxn>
            </a:cxnLst>
            <a:rect l="0" t="0" r="r" b="b"/>
            <a:pathLst>
              <a:path w="104" h="720">
                <a:moveTo>
                  <a:pt x="104" y="720"/>
                </a:moveTo>
                <a:cubicBezTo>
                  <a:pt x="88" y="580"/>
                  <a:pt x="72" y="440"/>
                  <a:pt x="56" y="336"/>
                </a:cubicBezTo>
                <a:cubicBezTo>
                  <a:pt x="40" y="232"/>
                  <a:pt x="16" y="152"/>
                  <a:pt x="8" y="96"/>
                </a:cubicBezTo>
                <a:cubicBezTo>
                  <a:pt x="0" y="40"/>
                  <a:pt x="4" y="20"/>
                  <a:pt x="8" y="0"/>
                </a:cubicBezTo>
              </a:path>
            </a:pathLst>
          </a:custGeom>
          <a:noFill/>
          <a:ln w="31750" cap="flat" cmpd="sng">
            <a:solidFill>
              <a:srgbClr val="800080"/>
            </a:solidFill>
            <a:prstDash val="solid"/>
            <a:miter lim="800000"/>
            <a:headEnd type="none" w="med" len="med"/>
            <a:tailEnd type="none" w="med" len="med"/>
          </a:ln>
          <a:effectLst/>
        </p:spPr>
        <p:txBody>
          <a:bodyPr wrap="none"/>
          <a:lstStyle/>
          <a:p>
            <a:pPr fontAlgn="auto">
              <a:spcBef>
                <a:spcPts val="0"/>
              </a:spcBef>
              <a:spcAft>
                <a:spcPts val="0"/>
              </a:spcAft>
              <a:defRPr/>
            </a:pPr>
            <a:endParaRPr lang="en-IN" kern="0">
              <a:solidFill>
                <a:sysClr val="windowText" lastClr="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2" descr="CARDIAC PA VIEW"/>
          <p:cNvPicPr>
            <a:picLocks noChangeAspect="1" noChangeArrowheads="1"/>
          </p:cNvPicPr>
          <p:nvPr/>
        </p:nvPicPr>
        <p:blipFill>
          <a:blip r:embed="rId2">
            <a:lum bright="-6000" contrast="6000"/>
          </a:blip>
          <a:srcRect/>
          <a:stretch>
            <a:fillRect/>
          </a:stretch>
        </p:blipFill>
        <p:spPr bwMode="auto">
          <a:xfrm>
            <a:off x="1763713" y="908050"/>
            <a:ext cx="5795962" cy="5400675"/>
          </a:xfrm>
          <a:prstGeom prst="rect">
            <a:avLst/>
          </a:prstGeom>
          <a:noFill/>
          <a:ln w="9525">
            <a:noFill/>
            <a:miter lim="800000"/>
            <a:headEnd/>
            <a:tailEnd/>
          </a:ln>
        </p:spPr>
      </p:pic>
      <p:sp>
        <p:nvSpPr>
          <p:cNvPr id="50181" name="Rectangle 5"/>
          <p:cNvSpPr>
            <a:spLocks noChangeArrowheads="1"/>
          </p:cNvSpPr>
          <p:nvPr/>
        </p:nvSpPr>
        <p:spPr bwMode="auto">
          <a:xfrm>
            <a:off x="3492500" y="260350"/>
            <a:ext cx="2355850" cy="366713"/>
          </a:xfrm>
          <a:prstGeom prst="rect">
            <a:avLst/>
          </a:prstGeom>
          <a:noFill/>
          <a:ln w="9525">
            <a:noFill/>
            <a:miter lim="800000"/>
            <a:headEnd/>
            <a:tailEnd/>
          </a:ln>
          <a:effectLst/>
        </p:spPr>
        <p:txBody>
          <a:bodyPr wrap="none">
            <a:spAutoFit/>
          </a:bodyPr>
          <a:lstStyle/>
          <a:p>
            <a:r>
              <a:rPr lang="en-US" dirty="0">
                <a:solidFill>
                  <a:schemeClr val="folHlink"/>
                </a:solidFill>
                <a:latin typeface="Arial" pitchFamily="34" charset="0"/>
              </a:rPr>
              <a:t>P.A. CARDIAC VIEW</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lat chest1"/>
          <p:cNvPicPr>
            <a:picLocks noChangeAspect="1" noChangeArrowheads="1"/>
          </p:cNvPicPr>
          <p:nvPr/>
        </p:nvPicPr>
        <p:blipFill>
          <a:blip r:embed="rId2"/>
          <a:srcRect/>
          <a:stretch>
            <a:fillRect/>
          </a:stretch>
        </p:blipFill>
        <p:spPr bwMode="auto">
          <a:xfrm>
            <a:off x="1979613" y="0"/>
            <a:ext cx="5211762" cy="6858000"/>
          </a:xfrm>
          <a:prstGeom prst="rect">
            <a:avLst/>
          </a:prstGeom>
          <a:noFill/>
          <a:ln w="9525">
            <a:noFill/>
            <a:miter lim="800000"/>
            <a:headEnd/>
            <a:tailEnd/>
          </a:ln>
        </p:spPr>
      </p:pic>
      <p:sp>
        <p:nvSpPr>
          <p:cNvPr id="3" name="Freeform 4"/>
          <p:cNvSpPr>
            <a:spLocks/>
          </p:cNvSpPr>
          <p:nvPr/>
        </p:nvSpPr>
        <p:spPr bwMode="auto">
          <a:xfrm>
            <a:off x="3340100" y="2133600"/>
            <a:ext cx="469900" cy="1371600"/>
          </a:xfrm>
          <a:custGeom>
            <a:avLst/>
            <a:gdLst>
              <a:gd name="T0" fmla="*/ 12700 w 296"/>
              <a:gd name="T1" fmla="*/ 1371600 h 864"/>
              <a:gd name="T2" fmla="*/ 12700 w 296"/>
              <a:gd name="T3" fmla="*/ 1066800 h 864"/>
              <a:gd name="T4" fmla="*/ 88900 w 296"/>
              <a:gd name="T5" fmla="*/ 533400 h 864"/>
              <a:gd name="T6" fmla="*/ 317500 w 296"/>
              <a:gd name="T7" fmla="*/ 152400 h 864"/>
              <a:gd name="T8" fmla="*/ 469900 w 296"/>
              <a:gd name="T9" fmla="*/ 0 h 864"/>
              <a:gd name="T10" fmla="*/ 0 60000 65536"/>
              <a:gd name="T11" fmla="*/ 0 60000 65536"/>
              <a:gd name="T12" fmla="*/ 0 60000 65536"/>
              <a:gd name="T13" fmla="*/ 0 60000 65536"/>
              <a:gd name="T14" fmla="*/ 0 60000 65536"/>
              <a:gd name="T15" fmla="*/ 0 w 296"/>
              <a:gd name="T16" fmla="*/ 0 h 864"/>
              <a:gd name="T17" fmla="*/ 296 w 296"/>
              <a:gd name="T18" fmla="*/ 864 h 864"/>
            </a:gdLst>
            <a:ahLst/>
            <a:cxnLst>
              <a:cxn ang="T10">
                <a:pos x="T0" y="T1"/>
              </a:cxn>
              <a:cxn ang="T11">
                <a:pos x="T2" y="T3"/>
              </a:cxn>
              <a:cxn ang="T12">
                <a:pos x="T4" y="T5"/>
              </a:cxn>
              <a:cxn ang="T13">
                <a:pos x="T6" y="T7"/>
              </a:cxn>
              <a:cxn ang="T14">
                <a:pos x="T8" y="T9"/>
              </a:cxn>
            </a:cxnLst>
            <a:rect l="T15" t="T16" r="T17" b="T18"/>
            <a:pathLst>
              <a:path w="296" h="864">
                <a:moveTo>
                  <a:pt x="8" y="864"/>
                </a:moveTo>
                <a:cubicBezTo>
                  <a:pt x="4" y="812"/>
                  <a:pt x="0" y="760"/>
                  <a:pt x="8" y="672"/>
                </a:cubicBezTo>
                <a:cubicBezTo>
                  <a:pt x="16" y="584"/>
                  <a:pt x="24" y="432"/>
                  <a:pt x="56" y="336"/>
                </a:cubicBezTo>
                <a:cubicBezTo>
                  <a:pt x="88" y="240"/>
                  <a:pt x="160" y="152"/>
                  <a:pt x="200" y="96"/>
                </a:cubicBezTo>
                <a:cubicBezTo>
                  <a:pt x="240" y="40"/>
                  <a:pt x="268" y="20"/>
                  <a:pt x="296" y="0"/>
                </a:cubicBezTo>
              </a:path>
            </a:pathLst>
          </a:custGeom>
          <a:noFill/>
          <a:ln w="31750">
            <a:solidFill>
              <a:srgbClr val="FFFFFF"/>
            </a:solidFill>
            <a:miter lim="800000"/>
            <a:headEnd/>
            <a:tailEnd/>
          </a:ln>
        </p:spPr>
        <p:txBody>
          <a:bodyPr wrap="none"/>
          <a:lstStyle/>
          <a:p>
            <a:endParaRPr lang="en-IN"/>
          </a:p>
        </p:txBody>
      </p:sp>
      <p:sp>
        <p:nvSpPr>
          <p:cNvPr id="4" name="Freeform 5"/>
          <p:cNvSpPr>
            <a:spLocks/>
          </p:cNvSpPr>
          <p:nvPr/>
        </p:nvSpPr>
        <p:spPr bwMode="auto">
          <a:xfrm>
            <a:off x="3949700" y="2667000"/>
            <a:ext cx="241300" cy="838200"/>
          </a:xfrm>
          <a:custGeom>
            <a:avLst/>
            <a:gdLst>
              <a:gd name="T0" fmla="*/ 12700 w 152"/>
              <a:gd name="T1" fmla="*/ 838200 h 528"/>
              <a:gd name="T2" fmla="*/ 12700 w 152"/>
              <a:gd name="T3" fmla="*/ 762000 h 528"/>
              <a:gd name="T4" fmla="*/ 12700 w 152"/>
              <a:gd name="T5" fmla="*/ 457200 h 528"/>
              <a:gd name="T6" fmla="*/ 88900 w 152"/>
              <a:gd name="T7" fmla="*/ 228600 h 528"/>
              <a:gd name="T8" fmla="*/ 241300 w 152"/>
              <a:gd name="T9" fmla="*/ 0 h 528"/>
              <a:gd name="T10" fmla="*/ 0 60000 65536"/>
              <a:gd name="T11" fmla="*/ 0 60000 65536"/>
              <a:gd name="T12" fmla="*/ 0 60000 65536"/>
              <a:gd name="T13" fmla="*/ 0 60000 65536"/>
              <a:gd name="T14" fmla="*/ 0 60000 65536"/>
              <a:gd name="T15" fmla="*/ 0 w 152"/>
              <a:gd name="T16" fmla="*/ 0 h 528"/>
              <a:gd name="T17" fmla="*/ 152 w 152"/>
              <a:gd name="T18" fmla="*/ 528 h 528"/>
            </a:gdLst>
            <a:ahLst/>
            <a:cxnLst>
              <a:cxn ang="T10">
                <a:pos x="T0" y="T1"/>
              </a:cxn>
              <a:cxn ang="T11">
                <a:pos x="T2" y="T3"/>
              </a:cxn>
              <a:cxn ang="T12">
                <a:pos x="T4" y="T5"/>
              </a:cxn>
              <a:cxn ang="T13">
                <a:pos x="T6" y="T7"/>
              </a:cxn>
              <a:cxn ang="T14">
                <a:pos x="T8" y="T9"/>
              </a:cxn>
            </a:cxnLst>
            <a:rect l="T15" t="T16" r="T17" b="T18"/>
            <a:pathLst>
              <a:path w="152" h="528">
                <a:moveTo>
                  <a:pt x="8" y="528"/>
                </a:moveTo>
                <a:cubicBezTo>
                  <a:pt x="8" y="524"/>
                  <a:pt x="8" y="520"/>
                  <a:pt x="8" y="480"/>
                </a:cubicBezTo>
                <a:cubicBezTo>
                  <a:pt x="8" y="440"/>
                  <a:pt x="0" y="344"/>
                  <a:pt x="8" y="288"/>
                </a:cubicBezTo>
                <a:cubicBezTo>
                  <a:pt x="16" y="232"/>
                  <a:pt x="32" y="192"/>
                  <a:pt x="56" y="144"/>
                </a:cubicBezTo>
                <a:cubicBezTo>
                  <a:pt x="80" y="96"/>
                  <a:pt x="116" y="48"/>
                  <a:pt x="152" y="0"/>
                </a:cubicBezTo>
              </a:path>
            </a:pathLst>
          </a:custGeom>
          <a:noFill/>
          <a:ln w="31750">
            <a:solidFill>
              <a:srgbClr val="FFFFFF"/>
            </a:solidFill>
            <a:miter lim="800000"/>
            <a:headEnd/>
            <a:tailEnd/>
          </a:ln>
        </p:spPr>
        <p:txBody>
          <a:bodyPr wrap="none"/>
          <a:lstStyle/>
          <a:p>
            <a:endParaRPr lang="en-IN"/>
          </a:p>
        </p:txBody>
      </p:sp>
      <p:sp>
        <p:nvSpPr>
          <p:cNvPr id="6" name="Freeform 6"/>
          <p:cNvSpPr>
            <a:spLocks/>
          </p:cNvSpPr>
          <p:nvPr/>
        </p:nvSpPr>
        <p:spPr bwMode="auto">
          <a:xfrm>
            <a:off x="3810000" y="1905000"/>
            <a:ext cx="1295400" cy="304800"/>
          </a:xfrm>
          <a:custGeom>
            <a:avLst/>
            <a:gdLst>
              <a:gd name="T0" fmla="*/ 0 w 816"/>
              <a:gd name="T1" fmla="*/ 144 h 192"/>
              <a:gd name="T2" fmla="*/ 144 w 816"/>
              <a:gd name="T3" fmla="*/ 48 h 192"/>
              <a:gd name="T4" fmla="*/ 288 w 816"/>
              <a:gd name="T5" fmla="*/ 0 h 192"/>
              <a:gd name="T6" fmla="*/ 576 w 816"/>
              <a:gd name="T7" fmla="*/ 48 h 192"/>
              <a:gd name="T8" fmla="*/ 768 w 816"/>
              <a:gd name="T9" fmla="*/ 96 h 192"/>
              <a:gd name="T10" fmla="*/ 816 w 816"/>
              <a:gd name="T11" fmla="*/ 192 h 192"/>
              <a:gd name="T12" fmla="*/ 0 60000 65536"/>
              <a:gd name="T13" fmla="*/ 0 60000 65536"/>
              <a:gd name="T14" fmla="*/ 0 60000 65536"/>
              <a:gd name="T15" fmla="*/ 0 60000 65536"/>
              <a:gd name="T16" fmla="*/ 0 60000 65536"/>
              <a:gd name="T17" fmla="*/ 0 60000 65536"/>
              <a:gd name="T18" fmla="*/ 0 w 816"/>
              <a:gd name="T19" fmla="*/ 0 h 192"/>
              <a:gd name="T20" fmla="*/ 816 w 816"/>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16" h="192">
                <a:moveTo>
                  <a:pt x="0" y="144"/>
                </a:moveTo>
                <a:cubicBezTo>
                  <a:pt x="48" y="108"/>
                  <a:pt x="96" y="72"/>
                  <a:pt x="144" y="48"/>
                </a:cubicBezTo>
                <a:cubicBezTo>
                  <a:pt x="192" y="24"/>
                  <a:pt x="216" y="0"/>
                  <a:pt x="288" y="0"/>
                </a:cubicBezTo>
                <a:cubicBezTo>
                  <a:pt x="360" y="0"/>
                  <a:pt x="496" y="32"/>
                  <a:pt x="576" y="48"/>
                </a:cubicBezTo>
                <a:cubicBezTo>
                  <a:pt x="656" y="64"/>
                  <a:pt x="728" y="72"/>
                  <a:pt x="768" y="96"/>
                </a:cubicBezTo>
                <a:cubicBezTo>
                  <a:pt x="808" y="120"/>
                  <a:pt x="812" y="156"/>
                  <a:pt x="816" y="192"/>
                </a:cubicBezTo>
              </a:path>
            </a:pathLst>
          </a:custGeom>
          <a:noFill/>
          <a:ln w="31750">
            <a:solidFill>
              <a:srgbClr val="FF0000"/>
            </a:solidFill>
            <a:miter lim="800000"/>
            <a:headEnd/>
            <a:tailEnd/>
          </a:ln>
        </p:spPr>
        <p:txBody>
          <a:bodyPr wrap="none"/>
          <a:lstStyle/>
          <a:p>
            <a:pPr fontAlgn="auto">
              <a:spcBef>
                <a:spcPts val="0"/>
              </a:spcBef>
              <a:spcAft>
                <a:spcPts val="0"/>
              </a:spcAft>
              <a:defRPr/>
            </a:pPr>
            <a:endParaRPr lang="en-US" kern="0">
              <a:solidFill>
                <a:sysClr val="windowText" lastClr="000000"/>
              </a:solidFill>
              <a:latin typeface="Arial" charset="0"/>
              <a:cs typeface="Arial" charset="0"/>
            </a:endParaRPr>
          </a:p>
        </p:txBody>
      </p:sp>
      <p:sp>
        <p:nvSpPr>
          <p:cNvPr id="8" name="Freeform 7"/>
          <p:cNvSpPr>
            <a:spLocks/>
          </p:cNvSpPr>
          <p:nvPr/>
        </p:nvSpPr>
        <p:spPr bwMode="auto">
          <a:xfrm>
            <a:off x="4191000" y="2501900"/>
            <a:ext cx="609600" cy="165100"/>
          </a:xfrm>
          <a:custGeom>
            <a:avLst/>
            <a:gdLst>
              <a:gd name="T0" fmla="*/ 0 w 384"/>
              <a:gd name="T1" fmla="*/ 104 h 104"/>
              <a:gd name="T2" fmla="*/ 144 w 384"/>
              <a:gd name="T3" fmla="*/ 8 h 104"/>
              <a:gd name="T4" fmla="*/ 384 w 384"/>
              <a:gd name="T5" fmla="*/ 56 h 104"/>
              <a:gd name="T6" fmla="*/ 0 60000 65536"/>
              <a:gd name="T7" fmla="*/ 0 60000 65536"/>
              <a:gd name="T8" fmla="*/ 0 60000 65536"/>
              <a:gd name="T9" fmla="*/ 0 w 384"/>
              <a:gd name="T10" fmla="*/ 0 h 104"/>
              <a:gd name="T11" fmla="*/ 384 w 384"/>
              <a:gd name="T12" fmla="*/ 104 h 104"/>
            </a:gdLst>
            <a:ahLst/>
            <a:cxnLst>
              <a:cxn ang="T6">
                <a:pos x="T0" y="T1"/>
              </a:cxn>
              <a:cxn ang="T7">
                <a:pos x="T2" y="T3"/>
              </a:cxn>
              <a:cxn ang="T8">
                <a:pos x="T4" y="T5"/>
              </a:cxn>
            </a:cxnLst>
            <a:rect l="T9" t="T10" r="T11" b="T12"/>
            <a:pathLst>
              <a:path w="384" h="104">
                <a:moveTo>
                  <a:pt x="0" y="104"/>
                </a:moveTo>
                <a:cubicBezTo>
                  <a:pt x="40" y="60"/>
                  <a:pt x="80" y="16"/>
                  <a:pt x="144" y="8"/>
                </a:cubicBezTo>
                <a:cubicBezTo>
                  <a:pt x="208" y="0"/>
                  <a:pt x="296" y="28"/>
                  <a:pt x="384" y="56"/>
                </a:cubicBezTo>
              </a:path>
            </a:pathLst>
          </a:custGeom>
          <a:noFill/>
          <a:ln w="31750">
            <a:solidFill>
              <a:srgbClr val="FF0000"/>
            </a:solidFill>
            <a:miter lim="800000"/>
            <a:headEnd/>
            <a:tailEnd/>
          </a:ln>
        </p:spPr>
        <p:txBody>
          <a:bodyPr wrap="none"/>
          <a:lstStyle/>
          <a:p>
            <a:pPr fontAlgn="auto">
              <a:spcBef>
                <a:spcPts val="0"/>
              </a:spcBef>
              <a:spcAft>
                <a:spcPts val="0"/>
              </a:spcAft>
              <a:defRPr/>
            </a:pPr>
            <a:endParaRPr lang="en-US" kern="0">
              <a:solidFill>
                <a:sysClr val="windowText" lastClr="000000"/>
              </a:solidFill>
              <a:latin typeface="Arial" charset="0"/>
              <a:cs typeface="Arial" charset="0"/>
            </a:endParaRPr>
          </a:p>
        </p:txBody>
      </p:sp>
      <p:sp>
        <p:nvSpPr>
          <p:cNvPr id="9" name="Freeform 8"/>
          <p:cNvSpPr>
            <a:spLocks/>
          </p:cNvSpPr>
          <p:nvPr/>
        </p:nvSpPr>
        <p:spPr bwMode="auto">
          <a:xfrm>
            <a:off x="5105400" y="2209800"/>
            <a:ext cx="774700" cy="1600200"/>
          </a:xfrm>
          <a:custGeom>
            <a:avLst/>
            <a:gdLst>
              <a:gd name="T0" fmla="*/ 0 w 488"/>
              <a:gd name="T1" fmla="*/ 0 h 1008"/>
              <a:gd name="T2" fmla="*/ 381000 w 488"/>
              <a:gd name="T3" fmla="*/ 152400 h 1008"/>
              <a:gd name="T4" fmla="*/ 609600 w 488"/>
              <a:gd name="T5" fmla="*/ 609600 h 1008"/>
              <a:gd name="T6" fmla="*/ 762000 w 488"/>
              <a:gd name="T7" fmla="*/ 990600 h 1008"/>
              <a:gd name="T8" fmla="*/ 685800 w 488"/>
              <a:gd name="T9" fmla="*/ 1600200 h 1008"/>
              <a:gd name="T10" fmla="*/ 0 60000 65536"/>
              <a:gd name="T11" fmla="*/ 0 60000 65536"/>
              <a:gd name="T12" fmla="*/ 0 60000 65536"/>
              <a:gd name="T13" fmla="*/ 0 60000 65536"/>
              <a:gd name="T14" fmla="*/ 0 60000 65536"/>
              <a:gd name="T15" fmla="*/ 0 w 488"/>
              <a:gd name="T16" fmla="*/ 0 h 1008"/>
              <a:gd name="T17" fmla="*/ 488 w 488"/>
              <a:gd name="T18" fmla="*/ 1008 h 1008"/>
            </a:gdLst>
            <a:ahLst/>
            <a:cxnLst>
              <a:cxn ang="T10">
                <a:pos x="T0" y="T1"/>
              </a:cxn>
              <a:cxn ang="T11">
                <a:pos x="T2" y="T3"/>
              </a:cxn>
              <a:cxn ang="T12">
                <a:pos x="T4" y="T5"/>
              </a:cxn>
              <a:cxn ang="T13">
                <a:pos x="T6" y="T7"/>
              </a:cxn>
              <a:cxn ang="T14">
                <a:pos x="T8" y="T9"/>
              </a:cxn>
            </a:cxnLst>
            <a:rect l="T15" t="T16" r="T17" b="T18"/>
            <a:pathLst>
              <a:path w="488" h="1008">
                <a:moveTo>
                  <a:pt x="0" y="0"/>
                </a:moveTo>
                <a:cubicBezTo>
                  <a:pt x="88" y="16"/>
                  <a:pt x="176" y="32"/>
                  <a:pt x="240" y="96"/>
                </a:cubicBezTo>
                <a:cubicBezTo>
                  <a:pt x="304" y="160"/>
                  <a:pt x="344" y="296"/>
                  <a:pt x="384" y="384"/>
                </a:cubicBezTo>
                <a:cubicBezTo>
                  <a:pt x="424" y="472"/>
                  <a:pt x="472" y="520"/>
                  <a:pt x="480" y="624"/>
                </a:cubicBezTo>
                <a:cubicBezTo>
                  <a:pt x="488" y="728"/>
                  <a:pt x="440" y="944"/>
                  <a:pt x="432" y="1008"/>
                </a:cubicBezTo>
              </a:path>
            </a:pathLst>
          </a:custGeom>
          <a:noFill/>
          <a:ln w="31750">
            <a:solidFill>
              <a:srgbClr val="00FF00"/>
            </a:solidFill>
            <a:miter lim="800000"/>
            <a:headEnd/>
            <a:tailEnd/>
          </a:ln>
        </p:spPr>
        <p:txBody>
          <a:bodyPr wrap="none"/>
          <a:lstStyle/>
          <a:p>
            <a:endParaRPr lang="en-IN"/>
          </a:p>
        </p:txBody>
      </p:sp>
      <p:sp>
        <p:nvSpPr>
          <p:cNvPr id="10" name="Freeform 9"/>
          <p:cNvSpPr>
            <a:spLocks/>
          </p:cNvSpPr>
          <p:nvPr/>
        </p:nvSpPr>
        <p:spPr bwMode="auto">
          <a:xfrm>
            <a:off x="4876800" y="2590800"/>
            <a:ext cx="177800" cy="533400"/>
          </a:xfrm>
          <a:custGeom>
            <a:avLst/>
            <a:gdLst>
              <a:gd name="T0" fmla="*/ 0 w 112"/>
              <a:gd name="T1" fmla="*/ 0 h 336"/>
              <a:gd name="T2" fmla="*/ 152400 w 112"/>
              <a:gd name="T3" fmla="*/ 152400 h 336"/>
              <a:gd name="T4" fmla="*/ 152400 w 112"/>
              <a:gd name="T5" fmla="*/ 304800 h 336"/>
              <a:gd name="T6" fmla="*/ 152400 w 112"/>
              <a:gd name="T7" fmla="*/ 533400 h 336"/>
              <a:gd name="T8" fmla="*/ 0 60000 65536"/>
              <a:gd name="T9" fmla="*/ 0 60000 65536"/>
              <a:gd name="T10" fmla="*/ 0 60000 65536"/>
              <a:gd name="T11" fmla="*/ 0 60000 65536"/>
              <a:gd name="T12" fmla="*/ 0 w 112"/>
              <a:gd name="T13" fmla="*/ 0 h 336"/>
              <a:gd name="T14" fmla="*/ 112 w 112"/>
              <a:gd name="T15" fmla="*/ 336 h 336"/>
            </a:gdLst>
            <a:ahLst/>
            <a:cxnLst>
              <a:cxn ang="T8">
                <a:pos x="T0" y="T1"/>
              </a:cxn>
              <a:cxn ang="T9">
                <a:pos x="T2" y="T3"/>
              </a:cxn>
              <a:cxn ang="T10">
                <a:pos x="T4" y="T5"/>
              </a:cxn>
              <a:cxn ang="T11">
                <a:pos x="T6" y="T7"/>
              </a:cxn>
            </a:cxnLst>
            <a:rect l="T12" t="T13" r="T14" b="T15"/>
            <a:pathLst>
              <a:path w="112" h="336">
                <a:moveTo>
                  <a:pt x="0" y="0"/>
                </a:moveTo>
                <a:cubicBezTo>
                  <a:pt x="40" y="32"/>
                  <a:pt x="80" y="64"/>
                  <a:pt x="96" y="96"/>
                </a:cubicBezTo>
                <a:cubicBezTo>
                  <a:pt x="112" y="128"/>
                  <a:pt x="96" y="152"/>
                  <a:pt x="96" y="192"/>
                </a:cubicBezTo>
                <a:cubicBezTo>
                  <a:pt x="96" y="232"/>
                  <a:pt x="96" y="284"/>
                  <a:pt x="96" y="336"/>
                </a:cubicBezTo>
              </a:path>
            </a:pathLst>
          </a:custGeom>
          <a:noFill/>
          <a:ln w="31750">
            <a:solidFill>
              <a:srgbClr val="00FF00"/>
            </a:solidFill>
            <a:miter lim="800000"/>
            <a:headEnd/>
            <a:tailEnd/>
          </a:ln>
        </p:spPr>
        <p:txBody>
          <a:bodyPr wrap="none"/>
          <a:lstStyle/>
          <a:p>
            <a:endParaRPr lang="en-IN"/>
          </a:p>
        </p:txBody>
      </p:sp>
      <p:sp>
        <p:nvSpPr>
          <p:cNvPr id="11" name="Freeform 19"/>
          <p:cNvSpPr>
            <a:spLocks/>
          </p:cNvSpPr>
          <p:nvPr/>
        </p:nvSpPr>
        <p:spPr bwMode="auto">
          <a:xfrm>
            <a:off x="4470400" y="3200400"/>
            <a:ext cx="177800" cy="685800"/>
          </a:xfrm>
          <a:custGeom>
            <a:avLst/>
            <a:gdLst>
              <a:gd name="T0" fmla="*/ 177800 w 112"/>
              <a:gd name="T1" fmla="*/ 0 h 432"/>
              <a:gd name="T2" fmla="*/ 25400 w 112"/>
              <a:gd name="T3" fmla="*/ 381000 h 432"/>
              <a:gd name="T4" fmla="*/ 25400 w 112"/>
              <a:gd name="T5" fmla="*/ 685800 h 432"/>
              <a:gd name="T6" fmla="*/ 0 60000 65536"/>
              <a:gd name="T7" fmla="*/ 0 60000 65536"/>
              <a:gd name="T8" fmla="*/ 0 60000 65536"/>
              <a:gd name="T9" fmla="*/ 0 w 112"/>
              <a:gd name="T10" fmla="*/ 0 h 432"/>
              <a:gd name="T11" fmla="*/ 112 w 112"/>
              <a:gd name="T12" fmla="*/ 432 h 432"/>
            </a:gdLst>
            <a:ahLst/>
            <a:cxnLst>
              <a:cxn ang="T6">
                <a:pos x="T0" y="T1"/>
              </a:cxn>
              <a:cxn ang="T7">
                <a:pos x="T2" y="T3"/>
              </a:cxn>
              <a:cxn ang="T8">
                <a:pos x="T4" y="T5"/>
              </a:cxn>
            </a:cxnLst>
            <a:rect l="T9" t="T10" r="T11" b="T12"/>
            <a:pathLst>
              <a:path w="112" h="432">
                <a:moveTo>
                  <a:pt x="112" y="0"/>
                </a:moveTo>
                <a:cubicBezTo>
                  <a:pt x="72" y="84"/>
                  <a:pt x="32" y="168"/>
                  <a:pt x="16" y="240"/>
                </a:cubicBezTo>
                <a:cubicBezTo>
                  <a:pt x="0" y="312"/>
                  <a:pt x="16" y="392"/>
                  <a:pt x="16" y="432"/>
                </a:cubicBezTo>
              </a:path>
            </a:pathLst>
          </a:custGeom>
          <a:noFill/>
          <a:ln w="31750">
            <a:solidFill>
              <a:srgbClr val="FF6600"/>
            </a:solidFill>
            <a:miter lim="800000"/>
            <a:headEnd/>
            <a:tailEnd/>
          </a:ln>
        </p:spPr>
        <p:txBody>
          <a:bodyPr wrap="none"/>
          <a:lstStyle/>
          <a:p>
            <a:endParaRPr lang="en-IN"/>
          </a:p>
        </p:txBody>
      </p:sp>
      <p:sp>
        <p:nvSpPr>
          <p:cNvPr id="12" name="Freeform 13"/>
          <p:cNvSpPr>
            <a:spLocks/>
          </p:cNvSpPr>
          <p:nvPr/>
        </p:nvSpPr>
        <p:spPr bwMode="auto">
          <a:xfrm>
            <a:off x="5486400" y="3352800"/>
            <a:ext cx="723900" cy="2286000"/>
          </a:xfrm>
          <a:custGeom>
            <a:avLst/>
            <a:gdLst>
              <a:gd name="T0" fmla="*/ 0 w 456"/>
              <a:gd name="T1" fmla="*/ 0 h 1440"/>
              <a:gd name="T2" fmla="*/ 304800 w 456"/>
              <a:gd name="T3" fmla="*/ 304800 h 1440"/>
              <a:gd name="T4" fmla="*/ 533400 w 456"/>
              <a:gd name="T5" fmla="*/ 609600 h 1440"/>
              <a:gd name="T6" fmla="*/ 609600 w 456"/>
              <a:gd name="T7" fmla="*/ 990600 h 1440"/>
              <a:gd name="T8" fmla="*/ 685800 w 456"/>
              <a:gd name="T9" fmla="*/ 1752600 h 1440"/>
              <a:gd name="T10" fmla="*/ 381000 w 456"/>
              <a:gd name="T11" fmla="*/ 2286000 h 1440"/>
              <a:gd name="T12" fmla="*/ 0 60000 65536"/>
              <a:gd name="T13" fmla="*/ 0 60000 65536"/>
              <a:gd name="T14" fmla="*/ 0 60000 65536"/>
              <a:gd name="T15" fmla="*/ 0 60000 65536"/>
              <a:gd name="T16" fmla="*/ 0 60000 65536"/>
              <a:gd name="T17" fmla="*/ 0 60000 65536"/>
              <a:gd name="T18" fmla="*/ 0 w 456"/>
              <a:gd name="T19" fmla="*/ 0 h 1440"/>
              <a:gd name="T20" fmla="*/ 456 w 456"/>
              <a:gd name="T21" fmla="*/ 1440 h 1440"/>
            </a:gdLst>
            <a:ahLst/>
            <a:cxnLst>
              <a:cxn ang="T12">
                <a:pos x="T0" y="T1"/>
              </a:cxn>
              <a:cxn ang="T13">
                <a:pos x="T2" y="T3"/>
              </a:cxn>
              <a:cxn ang="T14">
                <a:pos x="T4" y="T5"/>
              </a:cxn>
              <a:cxn ang="T15">
                <a:pos x="T6" y="T7"/>
              </a:cxn>
              <a:cxn ang="T16">
                <a:pos x="T8" y="T9"/>
              </a:cxn>
              <a:cxn ang="T17">
                <a:pos x="T10" y="T11"/>
              </a:cxn>
            </a:cxnLst>
            <a:rect l="T18" t="T19" r="T20" b="T21"/>
            <a:pathLst>
              <a:path w="456" h="1440">
                <a:moveTo>
                  <a:pt x="0" y="0"/>
                </a:moveTo>
                <a:cubicBezTo>
                  <a:pt x="68" y="64"/>
                  <a:pt x="136" y="128"/>
                  <a:pt x="192" y="192"/>
                </a:cubicBezTo>
                <a:cubicBezTo>
                  <a:pt x="248" y="256"/>
                  <a:pt x="304" y="312"/>
                  <a:pt x="336" y="384"/>
                </a:cubicBezTo>
                <a:cubicBezTo>
                  <a:pt x="368" y="456"/>
                  <a:pt x="368" y="504"/>
                  <a:pt x="384" y="624"/>
                </a:cubicBezTo>
                <a:cubicBezTo>
                  <a:pt x="400" y="744"/>
                  <a:pt x="456" y="968"/>
                  <a:pt x="432" y="1104"/>
                </a:cubicBezTo>
                <a:cubicBezTo>
                  <a:pt x="408" y="1240"/>
                  <a:pt x="324" y="1340"/>
                  <a:pt x="240" y="1440"/>
                </a:cubicBezTo>
              </a:path>
            </a:pathLst>
          </a:custGeom>
          <a:noFill/>
          <a:ln w="31750">
            <a:solidFill>
              <a:srgbClr val="800080"/>
            </a:solidFill>
            <a:miter lim="800000"/>
            <a:headEnd/>
            <a:tailEnd/>
          </a:ln>
        </p:spPr>
        <p:txBody>
          <a:bodyPr wrap="none"/>
          <a:lstStyle/>
          <a:p>
            <a:endParaRPr lang="en-IN"/>
          </a:p>
        </p:txBody>
      </p:sp>
      <p:sp>
        <p:nvSpPr>
          <p:cNvPr id="13" name="Freeform 17"/>
          <p:cNvSpPr>
            <a:spLocks/>
          </p:cNvSpPr>
          <p:nvPr/>
        </p:nvSpPr>
        <p:spPr bwMode="auto">
          <a:xfrm>
            <a:off x="4241800" y="4114800"/>
            <a:ext cx="863600" cy="1828800"/>
          </a:xfrm>
          <a:custGeom>
            <a:avLst/>
            <a:gdLst>
              <a:gd name="T0" fmla="*/ 254000 w 544"/>
              <a:gd name="T1" fmla="*/ 0 h 1152"/>
              <a:gd name="T2" fmla="*/ 101600 w 544"/>
              <a:gd name="T3" fmla="*/ 381000 h 1152"/>
              <a:gd name="T4" fmla="*/ 25400 w 544"/>
              <a:gd name="T5" fmla="*/ 685800 h 1152"/>
              <a:gd name="T6" fmla="*/ 25400 w 544"/>
              <a:gd name="T7" fmla="*/ 1066800 h 1152"/>
              <a:gd name="T8" fmla="*/ 177800 w 544"/>
              <a:gd name="T9" fmla="*/ 1371600 h 1152"/>
              <a:gd name="T10" fmla="*/ 482600 w 544"/>
              <a:gd name="T11" fmla="*/ 1676400 h 1152"/>
              <a:gd name="T12" fmla="*/ 863600 w 544"/>
              <a:gd name="T13" fmla="*/ 1828800 h 1152"/>
              <a:gd name="T14" fmla="*/ 0 60000 65536"/>
              <a:gd name="T15" fmla="*/ 0 60000 65536"/>
              <a:gd name="T16" fmla="*/ 0 60000 65536"/>
              <a:gd name="T17" fmla="*/ 0 60000 65536"/>
              <a:gd name="T18" fmla="*/ 0 60000 65536"/>
              <a:gd name="T19" fmla="*/ 0 60000 65536"/>
              <a:gd name="T20" fmla="*/ 0 60000 65536"/>
              <a:gd name="T21" fmla="*/ 0 w 544"/>
              <a:gd name="T22" fmla="*/ 0 h 1152"/>
              <a:gd name="T23" fmla="*/ 544 w 544"/>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1152">
                <a:moveTo>
                  <a:pt x="160" y="0"/>
                </a:moveTo>
                <a:cubicBezTo>
                  <a:pt x="124" y="84"/>
                  <a:pt x="88" y="168"/>
                  <a:pt x="64" y="240"/>
                </a:cubicBezTo>
                <a:cubicBezTo>
                  <a:pt x="40" y="312"/>
                  <a:pt x="24" y="360"/>
                  <a:pt x="16" y="432"/>
                </a:cubicBezTo>
                <a:cubicBezTo>
                  <a:pt x="8" y="504"/>
                  <a:pt x="0" y="600"/>
                  <a:pt x="16" y="672"/>
                </a:cubicBezTo>
                <a:cubicBezTo>
                  <a:pt x="32" y="744"/>
                  <a:pt x="64" y="800"/>
                  <a:pt x="112" y="864"/>
                </a:cubicBezTo>
                <a:cubicBezTo>
                  <a:pt x="160" y="928"/>
                  <a:pt x="232" y="1008"/>
                  <a:pt x="304" y="1056"/>
                </a:cubicBezTo>
                <a:cubicBezTo>
                  <a:pt x="376" y="1104"/>
                  <a:pt x="460" y="1128"/>
                  <a:pt x="544" y="1152"/>
                </a:cubicBezTo>
              </a:path>
            </a:pathLst>
          </a:custGeom>
          <a:noFill/>
          <a:ln w="31750">
            <a:solidFill>
              <a:srgbClr val="FF33CC"/>
            </a:solidFill>
            <a:miter lim="800000"/>
            <a:headEnd/>
            <a:tailEnd/>
          </a:ln>
        </p:spPr>
        <p:txBody>
          <a:bodyPr wrap="none"/>
          <a:lstStyle/>
          <a:p>
            <a:endParaRPr lang="en-IN"/>
          </a:p>
        </p:txBody>
      </p:sp>
      <p:sp>
        <p:nvSpPr>
          <p:cNvPr id="14" name="Freeform 15"/>
          <p:cNvSpPr>
            <a:spLocks/>
          </p:cNvSpPr>
          <p:nvPr/>
        </p:nvSpPr>
        <p:spPr bwMode="auto">
          <a:xfrm>
            <a:off x="4876800" y="5486400"/>
            <a:ext cx="177800" cy="457200"/>
          </a:xfrm>
          <a:custGeom>
            <a:avLst/>
            <a:gdLst>
              <a:gd name="T0" fmla="*/ 0 w 112"/>
              <a:gd name="T1" fmla="*/ 0 h 288"/>
              <a:gd name="T2" fmla="*/ 152400 w 112"/>
              <a:gd name="T3" fmla="*/ 228600 h 288"/>
              <a:gd name="T4" fmla="*/ 152400 w 112"/>
              <a:gd name="T5" fmla="*/ 381000 h 288"/>
              <a:gd name="T6" fmla="*/ 76200 w 112"/>
              <a:gd name="T7" fmla="*/ 457200 h 288"/>
              <a:gd name="T8" fmla="*/ 0 60000 65536"/>
              <a:gd name="T9" fmla="*/ 0 60000 65536"/>
              <a:gd name="T10" fmla="*/ 0 60000 65536"/>
              <a:gd name="T11" fmla="*/ 0 60000 65536"/>
              <a:gd name="T12" fmla="*/ 0 w 112"/>
              <a:gd name="T13" fmla="*/ 0 h 288"/>
              <a:gd name="T14" fmla="*/ 112 w 112"/>
              <a:gd name="T15" fmla="*/ 288 h 288"/>
            </a:gdLst>
            <a:ahLst/>
            <a:cxnLst>
              <a:cxn ang="T8">
                <a:pos x="T0" y="T1"/>
              </a:cxn>
              <a:cxn ang="T9">
                <a:pos x="T2" y="T3"/>
              </a:cxn>
              <a:cxn ang="T10">
                <a:pos x="T4" y="T5"/>
              </a:cxn>
              <a:cxn ang="T11">
                <a:pos x="T6" y="T7"/>
              </a:cxn>
            </a:cxnLst>
            <a:rect l="T12" t="T13" r="T14" b="T15"/>
            <a:pathLst>
              <a:path w="112" h="288">
                <a:moveTo>
                  <a:pt x="0" y="0"/>
                </a:moveTo>
                <a:cubicBezTo>
                  <a:pt x="40" y="52"/>
                  <a:pt x="80" y="104"/>
                  <a:pt x="96" y="144"/>
                </a:cubicBezTo>
                <a:cubicBezTo>
                  <a:pt x="112" y="184"/>
                  <a:pt x="104" y="216"/>
                  <a:pt x="96" y="240"/>
                </a:cubicBezTo>
                <a:cubicBezTo>
                  <a:pt x="88" y="264"/>
                  <a:pt x="68" y="276"/>
                  <a:pt x="48" y="288"/>
                </a:cubicBezTo>
              </a:path>
            </a:pathLst>
          </a:custGeom>
          <a:noFill/>
          <a:ln w="31750">
            <a:solidFill>
              <a:srgbClr val="0000FF"/>
            </a:solidFill>
            <a:miter lim="800000"/>
            <a:headEnd/>
            <a:tailEnd/>
          </a:ln>
        </p:spPr>
        <p:txBody>
          <a:bodyPr wrap="none"/>
          <a:lstStyle/>
          <a:p>
            <a:endParaRPr lang="en-IN"/>
          </a:p>
        </p:txBody>
      </p:sp>
      <p:sp>
        <p:nvSpPr>
          <p:cNvPr id="16" name="Rectangle 15"/>
          <p:cNvSpPr/>
          <p:nvPr/>
        </p:nvSpPr>
        <p:spPr>
          <a:xfrm>
            <a:off x="2771775" y="1196975"/>
            <a:ext cx="3241675" cy="584200"/>
          </a:xfrm>
          <a:prstGeom prst="rect">
            <a:avLst/>
          </a:prstGeom>
        </p:spPr>
        <p:txBody>
          <a:bodyPr wrap="none">
            <a:spAutoFit/>
          </a:bodyPr>
          <a:lstStyle/>
          <a:p>
            <a:pPr>
              <a:spcBef>
                <a:spcPct val="50000"/>
              </a:spcBef>
              <a:defRPr/>
            </a:pPr>
            <a:r>
              <a:rPr lang="en-US" sz="3200" dirty="0">
                <a:solidFill>
                  <a:srgbClr val="FF0000"/>
                </a:solidFill>
                <a:cs typeface="+mn-cs"/>
              </a:rPr>
              <a:t>Aortic Knob/Arch</a:t>
            </a:r>
            <a:endParaRPr lang="en-US" sz="3200" dirty="0">
              <a:solidFill>
                <a:srgbClr val="FF0000"/>
              </a:solidFill>
              <a:cs typeface="+mn-cs"/>
            </a:endParaRPr>
          </a:p>
        </p:txBody>
      </p:sp>
      <p:sp>
        <p:nvSpPr>
          <p:cNvPr id="17" name="Rectangle 16"/>
          <p:cNvSpPr/>
          <p:nvPr/>
        </p:nvSpPr>
        <p:spPr>
          <a:xfrm>
            <a:off x="0" y="1916113"/>
            <a:ext cx="3343275" cy="579437"/>
          </a:xfrm>
          <a:prstGeom prst="rect">
            <a:avLst/>
          </a:prstGeom>
        </p:spPr>
        <p:txBody>
          <a:bodyPr wrap="none">
            <a:spAutoFit/>
          </a:bodyPr>
          <a:lstStyle/>
          <a:p>
            <a:pPr>
              <a:spcBef>
                <a:spcPct val="50000"/>
              </a:spcBef>
              <a:defRPr/>
            </a:pPr>
            <a:r>
              <a:rPr lang="en-US" sz="3200" dirty="0">
                <a:cs typeface="+mn-cs"/>
              </a:rPr>
              <a:t>Descending Aorta</a:t>
            </a:r>
            <a:endParaRPr lang="en-US" sz="3200" dirty="0">
              <a:cs typeface="+mn-cs"/>
            </a:endParaRPr>
          </a:p>
        </p:txBody>
      </p:sp>
      <p:sp>
        <p:nvSpPr>
          <p:cNvPr id="35855" name="Rectangle 17"/>
          <p:cNvSpPr>
            <a:spLocks noChangeArrowheads="1"/>
          </p:cNvSpPr>
          <p:nvPr/>
        </p:nvSpPr>
        <p:spPr bwMode="auto">
          <a:xfrm>
            <a:off x="684213" y="3357563"/>
            <a:ext cx="1901825" cy="522287"/>
          </a:xfrm>
          <a:prstGeom prst="rect">
            <a:avLst/>
          </a:prstGeom>
          <a:noFill/>
          <a:ln w="9525">
            <a:noFill/>
            <a:miter lim="800000"/>
            <a:headEnd/>
            <a:tailEnd/>
          </a:ln>
        </p:spPr>
        <p:txBody>
          <a:bodyPr wrap="none">
            <a:spAutoFit/>
          </a:bodyPr>
          <a:lstStyle/>
          <a:p>
            <a:pPr>
              <a:spcBef>
                <a:spcPct val="50000"/>
              </a:spcBef>
            </a:pPr>
            <a:r>
              <a:rPr lang="en-US" sz="2800">
                <a:solidFill>
                  <a:srgbClr val="FF9933"/>
                </a:solidFill>
                <a:latin typeface="Arial" pitchFamily="34" charset="0"/>
              </a:rPr>
              <a:t>Left Atrium</a:t>
            </a:r>
          </a:p>
        </p:txBody>
      </p:sp>
      <p:sp>
        <p:nvSpPr>
          <p:cNvPr id="35857" name="Rectangle 17"/>
          <p:cNvSpPr>
            <a:spLocks noChangeArrowheads="1"/>
          </p:cNvSpPr>
          <p:nvPr/>
        </p:nvSpPr>
        <p:spPr bwMode="auto">
          <a:xfrm>
            <a:off x="6721475" y="2565400"/>
            <a:ext cx="2422525" cy="457200"/>
          </a:xfrm>
          <a:prstGeom prst="rect">
            <a:avLst/>
          </a:prstGeom>
          <a:noFill/>
          <a:ln w="9525">
            <a:noFill/>
            <a:miter lim="800000"/>
            <a:headEnd/>
            <a:tailEnd/>
          </a:ln>
          <a:effectLst/>
        </p:spPr>
        <p:txBody>
          <a:bodyPr wrap="none">
            <a:spAutoFit/>
          </a:bodyPr>
          <a:lstStyle/>
          <a:p>
            <a:r>
              <a:rPr lang="en-US" sz="2400">
                <a:solidFill>
                  <a:srgbClr val="00FF00"/>
                </a:solidFill>
                <a:latin typeface="Arial" pitchFamily="34" charset="0"/>
              </a:rPr>
              <a:t>Ascending Aorta</a:t>
            </a:r>
          </a:p>
        </p:txBody>
      </p:sp>
      <p:sp>
        <p:nvSpPr>
          <p:cNvPr id="35858" name="Rectangle 18"/>
          <p:cNvSpPr>
            <a:spLocks noChangeArrowheads="1"/>
          </p:cNvSpPr>
          <p:nvPr/>
        </p:nvSpPr>
        <p:spPr bwMode="auto">
          <a:xfrm>
            <a:off x="6975475" y="4221163"/>
            <a:ext cx="2168525"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990099"/>
                </a:solidFill>
                <a:latin typeface="Arial" pitchFamily="34" charset="0"/>
              </a:rPr>
              <a:t>Right Ventricle</a:t>
            </a:r>
          </a:p>
        </p:txBody>
      </p:sp>
      <p:sp>
        <p:nvSpPr>
          <p:cNvPr id="35859" name="Rectangle 19"/>
          <p:cNvSpPr>
            <a:spLocks noChangeArrowheads="1"/>
          </p:cNvSpPr>
          <p:nvPr/>
        </p:nvSpPr>
        <p:spPr bwMode="auto">
          <a:xfrm>
            <a:off x="468313" y="5300663"/>
            <a:ext cx="1963737"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FF33CC"/>
                </a:solidFill>
                <a:latin typeface="Arial" pitchFamily="34" charset="0"/>
              </a:rPr>
              <a:t>Left Ventricle</a:t>
            </a:r>
          </a:p>
        </p:txBody>
      </p:sp>
      <p:sp>
        <p:nvSpPr>
          <p:cNvPr id="35860" name="Rectangle 20"/>
          <p:cNvSpPr>
            <a:spLocks noChangeArrowheads="1"/>
          </p:cNvSpPr>
          <p:nvPr/>
        </p:nvSpPr>
        <p:spPr bwMode="auto">
          <a:xfrm>
            <a:off x="4572000" y="6092825"/>
            <a:ext cx="2089150" cy="366713"/>
          </a:xfrm>
          <a:prstGeom prst="rect">
            <a:avLst/>
          </a:prstGeom>
          <a:noFill/>
          <a:ln w="9525">
            <a:noFill/>
            <a:miter lim="800000"/>
            <a:headEnd/>
            <a:tailEnd/>
          </a:ln>
          <a:effectLst/>
        </p:spPr>
        <p:txBody>
          <a:bodyPr wrap="none">
            <a:spAutoFit/>
          </a:bodyPr>
          <a:lstStyle/>
          <a:p>
            <a:r>
              <a:rPr lang="en-US">
                <a:solidFill>
                  <a:srgbClr val="0000FF"/>
                </a:solidFill>
                <a:latin typeface="Arial" pitchFamily="34" charset="0"/>
              </a:rPr>
              <a:t>Inferior Vena Cava</a:t>
            </a:r>
          </a:p>
        </p:txBody>
      </p:sp>
      <p:sp>
        <p:nvSpPr>
          <p:cNvPr id="35861" name="Rectangle 21"/>
          <p:cNvSpPr>
            <a:spLocks noChangeArrowheads="1"/>
          </p:cNvSpPr>
          <p:nvPr/>
        </p:nvSpPr>
        <p:spPr bwMode="auto">
          <a:xfrm>
            <a:off x="2987675" y="404813"/>
            <a:ext cx="2940050" cy="366712"/>
          </a:xfrm>
          <a:prstGeom prst="rect">
            <a:avLst/>
          </a:prstGeom>
          <a:noFill/>
          <a:ln w="9525">
            <a:noFill/>
            <a:miter lim="800000"/>
            <a:headEnd/>
            <a:tailEnd/>
          </a:ln>
          <a:effectLst/>
        </p:spPr>
        <p:txBody>
          <a:bodyPr wrap="none">
            <a:spAutoFit/>
          </a:bodyPr>
          <a:lstStyle/>
          <a:p>
            <a:r>
              <a:rPr lang="en-US" dirty="0">
                <a:solidFill>
                  <a:srgbClr val="000000"/>
                </a:solidFill>
                <a:latin typeface="Arial" pitchFamily="34" charset="0"/>
              </a:rPr>
              <a:t>LATERAL CARDIAC VIEW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Cardio thoracic Ratio(CTR)</a:t>
            </a:r>
            <a:endParaRPr lang="en-IN" dirty="0"/>
          </a:p>
        </p:txBody>
      </p:sp>
      <p:pic>
        <p:nvPicPr>
          <p:cNvPr id="4" name="Picture 1" descr="C:\Users\venki\Desktop\cardiacsize.gif"/>
          <p:cNvPicPr>
            <a:picLocks noGrp="1" noChangeAspect="1" noChangeArrowheads="1"/>
          </p:cNvPicPr>
          <p:nvPr>
            <p:ph idx="1"/>
          </p:nvPr>
        </p:nvPicPr>
        <p:blipFill>
          <a:blip r:embed="rId2"/>
          <a:srcRect/>
          <a:stretch>
            <a:fillRect/>
          </a:stretch>
        </p:blipFill>
        <p:spPr>
          <a:xfrm>
            <a:off x="571472" y="1571612"/>
            <a:ext cx="3143272" cy="3214710"/>
          </a:xfrm>
          <a:noFill/>
        </p:spPr>
      </p:pic>
      <p:sp>
        <p:nvSpPr>
          <p:cNvPr id="5" name="Rectangle 4"/>
          <p:cNvSpPr/>
          <p:nvPr/>
        </p:nvSpPr>
        <p:spPr>
          <a:xfrm>
            <a:off x="4286248" y="1643050"/>
            <a:ext cx="4071966" cy="1569660"/>
          </a:xfrm>
          <a:prstGeom prst="rect">
            <a:avLst/>
          </a:prstGeom>
        </p:spPr>
        <p:txBody>
          <a:bodyPr wrap="square">
            <a:spAutoFit/>
          </a:bodyPr>
          <a:lstStyle/>
          <a:p>
            <a:r>
              <a:rPr lang="en-US" sz="2400" dirty="0" smtClean="0"/>
              <a:t>With good centering two-thirds of cardiac shadow lies to the left of midline and one-third to the right.</a:t>
            </a:r>
            <a:endParaRPr lang="en-US" sz="2400" dirty="0" smtClean="0"/>
          </a:p>
        </p:txBody>
      </p:sp>
      <p:sp>
        <p:nvSpPr>
          <p:cNvPr id="6" name="Rectangle 5"/>
          <p:cNvSpPr/>
          <p:nvPr/>
        </p:nvSpPr>
        <p:spPr>
          <a:xfrm>
            <a:off x="4429124" y="3428999"/>
            <a:ext cx="3571900" cy="1938992"/>
          </a:xfrm>
          <a:prstGeom prst="rect">
            <a:avLst/>
          </a:prstGeom>
        </p:spPr>
        <p:txBody>
          <a:bodyPr wrap="square">
            <a:spAutoFit/>
          </a:bodyPr>
          <a:lstStyle/>
          <a:p>
            <a:r>
              <a:rPr lang="en-US" sz="2400" dirty="0" smtClean="0"/>
              <a:t>NORMAL </a:t>
            </a:r>
            <a:r>
              <a:rPr lang="en-US" sz="2400" dirty="0" smtClean="0"/>
              <a:t>VALUES for CTR –</a:t>
            </a:r>
          </a:p>
          <a:p>
            <a:r>
              <a:rPr lang="en-US" sz="2400" dirty="0" smtClean="0"/>
              <a:t>On PA view-below 50%</a:t>
            </a:r>
          </a:p>
          <a:p>
            <a:r>
              <a:rPr lang="en-US" sz="2400" dirty="0" smtClean="0"/>
              <a:t>AP </a:t>
            </a:r>
            <a:r>
              <a:rPr lang="en-US" sz="2400" dirty="0" smtClean="0"/>
              <a:t>films </a:t>
            </a:r>
            <a:r>
              <a:rPr lang="en-US" sz="2400" dirty="0" smtClean="0"/>
              <a:t>- &lt;55%</a:t>
            </a:r>
          </a:p>
          <a:p>
            <a:r>
              <a:rPr lang="en-US" sz="2400" dirty="0" smtClean="0"/>
              <a:t>Infants - &lt;</a:t>
            </a:r>
            <a:r>
              <a:rPr lang="en-US" sz="2400" dirty="0" smtClean="0"/>
              <a:t>55%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076825" y="0"/>
            <a:ext cx="4752975" cy="1143000"/>
          </a:xfrm>
        </p:spPr>
        <p:txBody>
          <a:bodyPr>
            <a:normAutofit/>
          </a:bodyPr>
          <a:lstStyle/>
          <a:p>
            <a:r>
              <a:rPr lang="en-US" sz="3600" dirty="0">
                <a:solidFill>
                  <a:schemeClr val="folHlink"/>
                </a:solidFill>
              </a:rPr>
              <a:t>LUNG FIELDS</a:t>
            </a:r>
          </a:p>
        </p:txBody>
      </p:sp>
      <p:pic>
        <p:nvPicPr>
          <p:cNvPr id="70660" name="Picture 2" descr="PA cxr good markings"/>
          <p:cNvPicPr>
            <a:picLocks noGrp="1" noChangeAspect="1" noChangeArrowheads="1"/>
          </p:cNvPicPr>
          <p:nvPr>
            <p:ph idx="1"/>
          </p:nvPr>
        </p:nvPicPr>
        <p:blipFill>
          <a:blip r:embed="rId2"/>
          <a:srcRect/>
          <a:stretch>
            <a:fillRect/>
          </a:stretch>
        </p:blipFill>
        <p:spPr>
          <a:xfrm>
            <a:off x="0" y="0"/>
            <a:ext cx="5580063" cy="6858000"/>
          </a:xfrm>
          <a:noFill/>
          <a:ln/>
        </p:spPr>
      </p:pic>
      <p:sp>
        <p:nvSpPr>
          <p:cNvPr id="70661" name="Line 3"/>
          <p:cNvSpPr>
            <a:spLocks noChangeShapeType="1"/>
          </p:cNvSpPr>
          <p:nvPr/>
        </p:nvSpPr>
        <p:spPr bwMode="auto">
          <a:xfrm>
            <a:off x="0" y="2276475"/>
            <a:ext cx="6781800" cy="0"/>
          </a:xfrm>
          <a:prstGeom prst="line">
            <a:avLst/>
          </a:prstGeom>
          <a:noFill/>
          <a:ln w="15875">
            <a:solidFill>
              <a:srgbClr val="00FF00"/>
            </a:solidFill>
            <a:miter lim="800000"/>
            <a:headEnd/>
            <a:tailEnd/>
          </a:ln>
        </p:spPr>
        <p:txBody>
          <a:bodyPr wrap="none"/>
          <a:lstStyle/>
          <a:p>
            <a:endParaRPr lang="en-IN"/>
          </a:p>
        </p:txBody>
      </p:sp>
      <p:sp>
        <p:nvSpPr>
          <p:cNvPr id="70662" name="Line 4"/>
          <p:cNvSpPr>
            <a:spLocks noChangeShapeType="1"/>
          </p:cNvSpPr>
          <p:nvPr/>
        </p:nvSpPr>
        <p:spPr bwMode="auto">
          <a:xfrm>
            <a:off x="0" y="3716338"/>
            <a:ext cx="6781800" cy="0"/>
          </a:xfrm>
          <a:prstGeom prst="line">
            <a:avLst/>
          </a:prstGeom>
          <a:noFill/>
          <a:ln w="15875">
            <a:solidFill>
              <a:srgbClr val="00FF00"/>
            </a:solidFill>
            <a:miter lim="800000"/>
            <a:headEnd/>
            <a:tailEnd/>
          </a:ln>
        </p:spPr>
        <p:txBody>
          <a:bodyPr wrap="none"/>
          <a:lstStyle/>
          <a:p>
            <a:endParaRPr lang="en-IN"/>
          </a:p>
        </p:txBody>
      </p:sp>
      <p:sp>
        <p:nvSpPr>
          <p:cNvPr id="70663" name="Rectangle 7"/>
          <p:cNvSpPr>
            <a:spLocks noChangeArrowheads="1"/>
          </p:cNvSpPr>
          <p:nvPr/>
        </p:nvSpPr>
        <p:spPr bwMode="auto">
          <a:xfrm>
            <a:off x="5643571" y="1071546"/>
            <a:ext cx="3500430" cy="769441"/>
          </a:xfrm>
          <a:prstGeom prst="rect">
            <a:avLst/>
          </a:prstGeom>
          <a:noFill/>
          <a:ln w="9525">
            <a:noFill/>
            <a:miter lim="800000"/>
            <a:headEnd/>
            <a:tailEnd/>
          </a:ln>
          <a:effectLst/>
        </p:spPr>
        <p:txBody>
          <a:bodyPr wrap="square">
            <a:spAutoFit/>
          </a:bodyPr>
          <a:lstStyle/>
          <a:p>
            <a:r>
              <a:rPr lang="en-US" sz="2400" dirty="0">
                <a:solidFill>
                  <a:srgbClr val="33CC33"/>
                </a:solidFill>
                <a:latin typeface="Arial" pitchFamily="34" charset="0"/>
              </a:rPr>
              <a:t>UPPER </a:t>
            </a:r>
            <a:r>
              <a:rPr lang="en-US" sz="2400" dirty="0" smtClean="0">
                <a:solidFill>
                  <a:srgbClr val="33CC33"/>
                </a:solidFill>
                <a:latin typeface="Arial" pitchFamily="34" charset="0"/>
              </a:rPr>
              <a:t>ZONE</a:t>
            </a:r>
          </a:p>
          <a:p>
            <a:r>
              <a:rPr lang="en-US" sz="2000" dirty="0" smtClean="0">
                <a:solidFill>
                  <a:srgbClr val="33CC33"/>
                </a:solidFill>
                <a:latin typeface="Arial" pitchFamily="34" charset="0"/>
              </a:rPr>
              <a:t>(above anterior end of 2</a:t>
            </a:r>
            <a:r>
              <a:rPr lang="en-US" sz="2000" baseline="30000" dirty="0" smtClean="0">
                <a:solidFill>
                  <a:srgbClr val="33CC33"/>
                </a:solidFill>
                <a:latin typeface="Arial" pitchFamily="34" charset="0"/>
              </a:rPr>
              <a:t>nd</a:t>
            </a:r>
            <a:r>
              <a:rPr lang="en-US" sz="2000" dirty="0" smtClean="0">
                <a:solidFill>
                  <a:srgbClr val="33CC33"/>
                </a:solidFill>
                <a:latin typeface="Arial" pitchFamily="34" charset="0"/>
              </a:rPr>
              <a:t> rib)</a:t>
            </a:r>
            <a:endParaRPr lang="en-US" sz="2000" dirty="0">
              <a:solidFill>
                <a:srgbClr val="33CC33"/>
              </a:solidFill>
              <a:latin typeface="Arial" pitchFamily="34" charset="0"/>
            </a:endParaRPr>
          </a:p>
        </p:txBody>
      </p:sp>
      <p:sp>
        <p:nvSpPr>
          <p:cNvPr id="70664" name="Rectangle 8"/>
          <p:cNvSpPr>
            <a:spLocks noChangeArrowheads="1"/>
          </p:cNvSpPr>
          <p:nvPr/>
        </p:nvSpPr>
        <p:spPr bwMode="auto">
          <a:xfrm>
            <a:off x="5572132" y="2636838"/>
            <a:ext cx="3571868" cy="1077218"/>
          </a:xfrm>
          <a:prstGeom prst="rect">
            <a:avLst/>
          </a:prstGeom>
          <a:noFill/>
          <a:ln w="9525">
            <a:noFill/>
            <a:miter lim="800000"/>
            <a:headEnd/>
            <a:tailEnd/>
          </a:ln>
          <a:effectLst/>
        </p:spPr>
        <p:txBody>
          <a:bodyPr wrap="square">
            <a:spAutoFit/>
          </a:bodyPr>
          <a:lstStyle/>
          <a:p>
            <a:r>
              <a:rPr lang="en-US" sz="2400" dirty="0">
                <a:solidFill>
                  <a:srgbClr val="33CC33"/>
                </a:solidFill>
                <a:latin typeface="Arial" pitchFamily="34" charset="0"/>
              </a:rPr>
              <a:t>MIDDLE </a:t>
            </a:r>
            <a:r>
              <a:rPr lang="en-US" sz="2400" dirty="0" smtClean="0">
                <a:solidFill>
                  <a:srgbClr val="33CC33"/>
                </a:solidFill>
                <a:latin typeface="Arial" pitchFamily="34" charset="0"/>
              </a:rPr>
              <a:t>ZONE</a:t>
            </a:r>
          </a:p>
          <a:p>
            <a:r>
              <a:rPr lang="en-US" sz="2000" dirty="0" smtClean="0">
                <a:solidFill>
                  <a:srgbClr val="33CC33"/>
                </a:solidFill>
                <a:latin typeface="Arial" pitchFamily="34" charset="0"/>
              </a:rPr>
              <a:t>(between 2</a:t>
            </a:r>
            <a:r>
              <a:rPr lang="en-US" sz="2000" baseline="30000" dirty="0" smtClean="0">
                <a:solidFill>
                  <a:srgbClr val="33CC33"/>
                </a:solidFill>
                <a:latin typeface="Arial" pitchFamily="34" charset="0"/>
              </a:rPr>
              <a:t>nd</a:t>
            </a:r>
            <a:r>
              <a:rPr lang="en-US" sz="2000" dirty="0" smtClean="0">
                <a:solidFill>
                  <a:srgbClr val="33CC33"/>
                </a:solidFill>
                <a:latin typeface="Arial" pitchFamily="34" charset="0"/>
              </a:rPr>
              <a:t>- 4</a:t>
            </a:r>
            <a:r>
              <a:rPr lang="en-US" sz="2000" baseline="30000" dirty="0" smtClean="0">
                <a:solidFill>
                  <a:srgbClr val="33CC33"/>
                </a:solidFill>
                <a:latin typeface="Arial" pitchFamily="34" charset="0"/>
              </a:rPr>
              <a:t>th</a:t>
            </a:r>
            <a:r>
              <a:rPr lang="en-US" sz="2000" dirty="0" smtClean="0">
                <a:solidFill>
                  <a:srgbClr val="33CC33"/>
                </a:solidFill>
                <a:latin typeface="Arial" pitchFamily="34" charset="0"/>
              </a:rPr>
              <a:t> ribs  </a:t>
            </a:r>
            <a:r>
              <a:rPr lang="en-US" sz="2000" dirty="0" err="1" smtClean="0">
                <a:solidFill>
                  <a:srgbClr val="33CC33"/>
                </a:solidFill>
                <a:latin typeface="Arial" pitchFamily="34" charset="0"/>
              </a:rPr>
              <a:t>anteriorly</a:t>
            </a:r>
            <a:r>
              <a:rPr lang="en-US" sz="2000" dirty="0" smtClean="0">
                <a:solidFill>
                  <a:srgbClr val="33CC33"/>
                </a:solidFill>
                <a:latin typeface="Arial" pitchFamily="34" charset="0"/>
              </a:rPr>
              <a:t>)</a:t>
            </a:r>
            <a:endParaRPr lang="en-US" sz="2000" dirty="0">
              <a:solidFill>
                <a:srgbClr val="33CC33"/>
              </a:solidFill>
              <a:latin typeface="Arial" pitchFamily="34" charset="0"/>
            </a:endParaRPr>
          </a:p>
        </p:txBody>
      </p:sp>
      <p:sp>
        <p:nvSpPr>
          <p:cNvPr id="70665" name="Rectangle 9"/>
          <p:cNvSpPr>
            <a:spLocks noChangeArrowheads="1"/>
          </p:cNvSpPr>
          <p:nvPr/>
        </p:nvSpPr>
        <p:spPr bwMode="auto">
          <a:xfrm>
            <a:off x="5643571" y="4149725"/>
            <a:ext cx="3500430" cy="769441"/>
          </a:xfrm>
          <a:prstGeom prst="rect">
            <a:avLst/>
          </a:prstGeom>
          <a:noFill/>
          <a:ln w="9525">
            <a:noFill/>
            <a:miter lim="800000"/>
            <a:headEnd/>
            <a:tailEnd/>
          </a:ln>
          <a:effectLst/>
        </p:spPr>
        <p:txBody>
          <a:bodyPr wrap="square">
            <a:spAutoFit/>
          </a:bodyPr>
          <a:lstStyle/>
          <a:p>
            <a:r>
              <a:rPr lang="en-US" sz="2400" dirty="0">
                <a:solidFill>
                  <a:srgbClr val="33CC33"/>
                </a:solidFill>
                <a:latin typeface="Arial" pitchFamily="34" charset="0"/>
              </a:rPr>
              <a:t>LOWER </a:t>
            </a:r>
            <a:r>
              <a:rPr lang="en-US" sz="2400" dirty="0" smtClean="0">
                <a:solidFill>
                  <a:srgbClr val="33CC33"/>
                </a:solidFill>
                <a:latin typeface="Arial" pitchFamily="34" charset="0"/>
              </a:rPr>
              <a:t>ZONE</a:t>
            </a:r>
          </a:p>
          <a:p>
            <a:r>
              <a:rPr lang="en-US" sz="2000" dirty="0" smtClean="0">
                <a:solidFill>
                  <a:srgbClr val="33CC33"/>
                </a:solidFill>
                <a:latin typeface="Arial" pitchFamily="34" charset="0"/>
              </a:rPr>
              <a:t>(</a:t>
            </a:r>
            <a:r>
              <a:rPr lang="en-US" sz="2000" dirty="0" smtClean="0">
                <a:solidFill>
                  <a:srgbClr val="33CC33"/>
                </a:solidFill>
                <a:latin typeface="Arial" pitchFamily="34" charset="0"/>
              </a:rPr>
              <a:t>below 4</a:t>
            </a:r>
            <a:r>
              <a:rPr lang="en-US" sz="2000" baseline="30000" dirty="0" smtClean="0">
                <a:solidFill>
                  <a:srgbClr val="33CC33"/>
                </a:solidFill>
                <a:latin typeface="Arial" pitchFamily="34" charset="0"/>
              </a:rPr>
              <a:t>th</a:t>
            </a:r>
            <a:r>
              <a:rPr lang="en-US" sz="2000" dirty="0" smtClean="0">
                <a:solidFill>
                  <a:srgbClr val="33CC33"/>
                </a:solidFill>
                <a:latin typeface="Arial" pitchFamily="34" charset="0"/>
              </a:rPr>
              <a:t> rib)</a:t>
            </a:r>
            <a:endParaRPr lang="en-US" sz="2000" dirty="0">
              <a:solidFill>
                <a:srgbClr val="33CC33"/>
              </a:solidFill>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Penetration</a:t>
            </a:r>
            <a:endParaRPr lang="en-IN" dirty="0"/>
          </a:p>
        </p:txBody>
      </p:sp>
      <p:sp>
        <p:nvSpPr>
          <p:cNvPr id="3" name="Content Placeholder 2"/>
          <p:cNvSpPr>
            <a:spLocks noGrp="1"/>
          </p:cNvSpPr>
          <p:nvPr>
            <p:ph idx="1"/>
          </p:nvPr>
        </p:nvSpPr>
        <p:spPr/>
        <p:txBody>
          <a:bodyPr>
            <a:normAutofit/>
          </a:bodyPr>
          <a:lstStyle/>
          <a:p>
            <a:r>
              <a:rPr lang="en-SG" dirty="0" smtClean="0"/>
              <a:t>Penetration is determined by the voltage setting on the </a:t>
            </a:r>
            <a:r>
              <a:rPr lang="en-SG" dirty="0" smtClean="0"/>
              <a:t>x ray </a:t>
            </a:r>
            <a:r>
              <a:rPr lang="en-SG" dirty="0" smtClean="0"/>
              <a:t>tube. </a:t>
            </a:r>
          </a:p>
          <a:p>
            <a:endParaRPr lang="en-US" dirty="0" smtClean="0"/>
          </a:p>
          <a:p>
            <a:r>
              <a:rPr lang="en-US" dirty="0" smtClean="0"/>
              <a:t>Normally </a:t>
            </a:r>
            <a:r>
              <a:rPr lang="en-US" dirty="0" smtClean="0"/>
              <a:t>used is 80-120 </a:t>
            </a:r>
            <a:r>
              <a:rPr lang="en-US" dirty="0" err="1" smtClean="0"/>
              <a:t>kVp</a:t>
            </a:r>
            <a:r>
              <a:rPr lang="en-US" dirty="0" smtClean="0"/>
              <a:t>.</a:t>
            </a:r>
            <a:endParaRPr lang="en-SG" dirty="0" smtClean="0"/>
          </a:p>
          <a:p>
            <a:endParaRPr lang="en-SG" dirty="0" smtClean="0"/>
          </a:p>
          <a:p>
            <a:r>
              <a:rPr lang="en-SG" dirty="0" smtClean="0"/>
              <a:t>In a well-penetrated chest radiograph the vertebral bodies will be just discernable through the heart on the frontal film. </a:t>
            </a:r>
          </a:p>
          <a:p>
            <a:pPr lvl="1"/>
            <a:endParaRPr lang="en-SG" dirty="0" smtClean="0"/>
          </a:p>
          <a:p>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ChangeArrowheads="1"/>
          </p:cNvSpPr>
          <p:nvPr/>
        </p:nvSpPr>
        <p:spPr bwMode="auto">
          <a:xfrm>
            <a:off x="0" y="0"/>
            <a:ext cx="9144000" cy="646331"/>
          </a:xfrm>
          <a:prstGeom prst="rect">
            <a:avLst/>
          </a:prstGeom>
          <a:noFill/>
          <a:ln w="9525">
            <a:noFill/>
            <a:miter lim="800000"/>
            <a:headEnd/>
            <a:tailEnd/>
          </a:ln>
          <a:effectLst/>
        </p:spPr>
        <p:txBody>
          <a:bodyPr wrap="square">
            <a:spAutoFit/>
          </a:bodyPr>
          <a:lstStyle/>
          <a:p>
            <a:pPr algn="ctr"/>
            <a:r>
              <a:rPr lang="en-US" sz="3600" dirty="0" smtClean="0">
                <a:solidFill>
                  <a:schemeClr val="folHlink"/>
                </a:solidFill>
              </a:rPr>
              <a:t> Pulmonary Fissures and Lobes</a:t>
            </a:r>
            <a:endParaRPr lang="en-US" sz="3600" dirty="0">
              <a:solidFill>
                <a:schemeClr val="folHlink"/>
              </a:solidFill>
            </a:endParaRPr>
          </a:p>
        </p:txBody>
      </p:sp>
      <p:sp>
        <p:nvSpPr>
          <p:cNvPr id="69638" name="Rectangle 6"/>
          <p:cNvSpPr>
            <a:spLocks noChangeArrowheads="1"/>
          </p:cNvSpPr>
          <p:nvPr/>
        </p:nvSpPr>
        <p:spPr bwMode="auto">
          <a:xfrm>
            <a:off x="642910" y="692150"/>
            <a:ext cx="8501090" cy="757130"/>
          </a:xfrm>
          <a:prstGeom prst="rect">
            <a:avLst/>
          </a:prstGeom>
          <a:noFill/>
          <a:ln w="9525">
            <a:noFill/>
            <a:miter lim="800000"/>
            <a:headEnd/>
            <a:tailEnd/>
          </a:ln>
          <a:effectLst/>
        </p:spPr>
        <p:txBody>
          <a:bodyPr wrap="square">
            <a:spAutoFit/>
          </a:bodyPr>
          <a:lstStyle/>
          <a:p>
            <a:pPr>
              <a:lnSpc>
                <a:spcPct val="90000"/>
              </a:lnSpc>
              <a:spcBef>
                <a:spcPct val="20000"/>
              </a:spcBef>
              <a:buClr>
                <a:schemeClr val="folHlink"/>
              </a:buClr>
              <a:buSzPct val="60000"/>
              <a:buFont typeface="Wingdings" pitchFamily="2" charset="2"/>
              <a:buNone/>
            </a:pPr>
            <a:r>
              <a:rPr lang="en-US" sz="2400" dirty="0"/>
              <a:t>Pulmonary fissures are formed </a:t>
            </a:r>
            <a:r>
              <a:rPr lang="en-US" sz="2400" dirty="0" smtClean="0"/>
              <a:t>by the visceral </a:t>
            </a:r>
            <a:r>
              <a:rPr lang="en-US" sz="2400" dirty="0"/>
              <a:t>pulmonary </a:t>
            </a:r>
            <a:r>
              <a:rPr lang="en-US" sz="2400" dirty="0" smtClean="0"/>
              <a:t>pleura and divide the lungs into different lobes.</a:t>
            </a:r>
            <a:endParaRPr lang="en-US" sz="2400" dirty="0"/>
          </a:p>
        </p:txBody>
      </p:sp>
      <p:sp>
        <p:nvSpPr>
          <p:cNvPr id="69639" name="Rectangle 7"/>
          <p:cNvSpPr>
            <a:spLocks noChangeArrowheads="1"/>
          </p:cNvSpPr>
          <p:nvPr/>
        </p:nvSpPr>
        <p:spPr bwMode="auto">
          <a:xfrm>
            <a:off x="971550" y="2636838"/>
            <a:ext cx="4572000" cy="1187450"/>
          </a:xfrm>
          <a:prstGeom prst="rect">
            <a:avLst/>
          </a:prstGeom>
          <a:noFill/>
          <a:ln w="9525">
            <a:noFill/>
            <a:miter lim="800000"/>
            <a:headEnd/>
            <a:tailEnd/>
          </a:ln>
          <a:effectLst/>
        </p:spPr>
        <p:txBody>
          <a:bodyPr>
            <a:spAutoFit/>
          </a:bodyPr>
          <a:lstStyle/>
          <a:p>
            <a:endParaRPr lang="en-US" sz="2400"/>
          </a:p>
          <a:p>
            <a:endParaRPr lang="en-US" sz="2400"/>
          </a:p>
          <a:p>
            <a:endParaRPr lang="en-US" sz="2400"/>
          </a:p>
        </p:txBody>
      </p:sp>
      <p:graphicFrame>
        <p:nvGraphicFramePr>
          <p:cNvPr id="69661" name="Organization Chart 29"/>
          <p:cNvGraphicFramePr>
            <a:graphicFrameLocks/>
          </p:cNvGraphicFramePr>
          <p:nvPr/>
        </p:nvGraphicFramePr>
        <p:xfrm>
          <a:off x="0" y="1484313"/>
          <a:ext cx="5508625" cy="2736850"/>
        </p:xfrm>
        <a:graphic>
          <a:graphicData uri="http://schemas.openxmlformats.org/drawingml/2006/compatibility">
            <com:legacyDrawing xmlns:com="http://schemas.openxmlformats.org/drawingml/2006/compatibility" spid="_x0000_s1026"/>
          </a:graphicData>
        </a:graphic>
      </p:graphicFrame>
      <p:graphicFrame>
        <p:nvGraphicFramePr>
          <p:cNvPr id="69670" name="Organization Chart 38"/>
          <p:cNvGraphicFramePr>
            <a:graphicFrameLocks/>
          </p:cNvGraphicFramePr>
          <p:nvPr/>
        </p:nvGraphicFramePr>
        <p:xfrm>
          <a:off x="4284663" y="4365625"/>
          <a:ext cx="4572000" cy="2260600"/>
        </p:xfrm>
        <a:graphic>
          <a:graphicData uri="http://schemas.openxmlformats.org/drawingml/2006/compatibility">
            <com:legacyDrawing xmlns:com="http://schemas.openxmlformats.org/drawingml/2006/compatibility" spid="_x0000_s1033"/>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611188" y="549275"/>
            <a:ext cx="7921625" cy="1569660"/>
          </a:xfrm>
          <a:prstGeom prst="rect">
            <a:avLst/>
          </a:prstGeom>
          <a:noFill/>
          <a:ln w="9525">
            <a:noFill/>
            <a:miter lim="800000"/>
            <a:headEnd/>
            <a:tailEnd/>
          </a:ln>
          <a:effectLst/>
        </p:spPr>
        <p:txBody>
          <a:bodyPr>
            <a:spAutoFit/>
          </a:bodyPr>
          <a:lstStyle/>
          <a:p>
            <a:pPr>
              <a:buClr>
                <a:schemeClr val="accent1"/>
              </a:buClr>
              <a:buFont typeface="Wingdings" pitchFamily="2" charset="2"/>
              <a:buChar char="q"/>
            </a:pPr>
            <a:r>
              <a:rPr lang="en-US" sz="2400" dirty="0"/>
              <a:t>Oblique fissure </a:t>
            </a:r>
            <a:r>
              <a:rPr lang="en-US" sz="2400" dirty="0" smtClean="0"/>
              <a:t>is more </a:t>
            </a:r>
            <a:r>
              <a:rPr lang="en-US" sz="2400" dirty="0"/>
              <a:t>clearly seen on Lateral </a:t>
            </a:r>
            <a:r>
              <a:rPr lang="en-US" sz="2400" dirty="0" smtClean="0"/>
              <a:t>view extending </a:t>
            </a:r>
            <a:r>
              <a:rPr lang="en-US" sz="2400" dirty="0"/>
              <a:t>from T4-T5 vertebrae to reach the diaphragm and 5 </a:t>
            </a:r>
            <a:r>
              <a:rPr lang="en-US" sz="2400" dirty="0" smtClean="0"/>
              <a:t>cm behind </a:t>
            </a:r>
            <a:r>
              <a:rPr lang="en-US" sz="2400" dirty="0"/>
              <a:t>the </a:t>
            </a:r>
            <a:r>
              <a:rPr lang="en-US" sz="2400" dirty="0" err="1" smtClean="0"/>
              <a:t>costo-phrenic</a:t>
            </a:r>
            <a:r>
              <a:rPr lang="en-US" sz="2400" dirty="0" smtClean="0"/>
              <a:t> </a:t>
            </a:r>
            <a:r>
              <a:rPr lang="en-US" sz="2400" dirty="0"/>
              <a:t>angle on </a:t>
            </a:r>
            <a:r>
              <a:rPr lang="en-US" sz="2400" dirty="0" smtClean="0"/>
              <a:t>the left and </a:t>
            </a:r>
            <a:r>
              <a:rPr lang="en-US" sz="2400" dirty="0"/>
              <a:t>just behind the angle on </a:t>
            </a:r>
            <a:r>
              <a:rPr lang="en-US" sz="2400" dirty="0" smtClean="0"/>
              <a:t>the right</a:t>
            </a:r>
            <a:r>
              <a:rPr lang="en-US" sz="2400" dirty="0"/>
              <a:t>.</a:t>
            </a:r>
          </a:p>
        </p:txBody>
      </p:sp>
      <p:sp>
        <p:nvSpPr>
          <p:cNvPr id="135173" name="Rectangle 5"/>
          <p:cNvSpPr>
            <a:spLocks noChangeArrowheads="1"/>
          </p:cNvSpPr>
          <p:nvPr/>
        </p:nvSpPr>
        <p:spPr bwMode="auto">
          <a:xfrm>
            <a:off x="684213" y="2971800"/>
            <a:ext cx="7848600" cy="1200329"/>
          </a:xfrm>
          <a:prstGeom prst="rect">
            <a:avLst/>
          </a:prstGeom>
          <a:noFill/>
          <a:ln w="9525">
            <a:noFill/>
            <a:miter lim="800000"/>
            <a:headEnd/>
            <a:tailEnd/>
          </a:ln>
          <a:effectLst/>
        </p:spPr>
        <p:txBody>
          <a:bodyPr>
            <a:spAutoFit/>
          </a:bodyPr>
          <a:lstStyle/>
          <a:p>
            <a:pPr>
              <a:buClr>
                <a:schemeClr val="accent1"/>
              </a:buClr>
              <a:buFont typeface="Wingdings" pitchFamily="2" charset="2"/>
              <a:buChar char="q"/>
            </a:pPr>
            <a:r>
              <a:rPr lang="en-US" sz="2400" dirty="0"/>
              <a:t>Horizontal fissure </a:t>
            </a:r>
            <a:r>
              <a:rPr lang="en-US" sz="2400" dirty="0" smtClean="0"/>
              <a:t>is more </a:t>
            </a:r>
            <a:r>
              <a:rPr lang="en-US" sz="2400" dirty="0"/>
              <a:t>clearly </a:t>
            </a:r>
            <a:r>
              <a:rPr lang="en-US" sz="2400" dirty="0" smtClean="0"/>
              <a:t>seen </a:t>
            </a:r>
            <a:r>
              <a:rPr lang="en-US" sz="2400" dirty="0"/>
              <a:t>on P.A view extending from </a:t>
            </a:r>
            <a:r>
              <a:rPr lang="en-US" sz="2400" dirty="0" smtClean="0"/>
              <a:t>right </a:t>
            </a:r>
            <a:r>
              <a:rPr lang="en-US" sz="2400" dirty="0" err="1"/>
              <a:t>hilum</a:t>
            </a:r>
            <a:r>
              <a:rPr lang="en-US" sz="2400" dirty="0"/>
              <a:t> to </a:t>
            </a:r>
            <a:r>
              <a:rPr lang="en-US" sz="2400" dirty="0" smtClean="0"/>
              <a:t>the 6th </a:t>
            </a:r>
            <a:r>
              <a:rPr lang="en-US" sz="2400" dirty="0"/>
              <a:t>rib in the </a:t>
            </a:r>
            <a:r>
              <a:rPr lang="en-US" sz="2400" dirty="0" err="1"/>
              <a:t>axillary</a:t>
            </a:r>
            <a:r>
              <a:rPr lang="en-US" sz="2400" dirty="0"/>
              <a:t> </a:t>
            </a:r>
            <a:r>
              <a:rPr lang="en-US" sz="2400" dirty="0" smtClean="0"/>
              <a:t>line.</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descr="bronch"/>
          <p:cNvPicPr>
            <a:picLocks noChangeAspect="1" noChangeArrowheads="1"/>
          </p:cNvPicPr>
          <p:nvPr/>
        </p:nvPicPr>
        <p:blipFill>
          <a:blip r:embed="rId2"/>
          <a:srcRect l="3960" t="5095" b="8092"/>
          <a:stretch>
            <a:fillRect/>
          </a:stretch>
        </p:blipFill>
        <p:spPr bwMode="auto">
          <a:xfrm>
            <a:off x="914400" y="533400"/>
            <a:ext cx="7162800" cy="5715000"/>
          </a:xfrm>
          <a:prstGeom prst="rect">
            <a:avLst/>
          </a:prstGeom>
          <a:noFill/>
          <a:ln w="19050">
            <a:solidFill>
              <a:schemeClr val="bg2"/>
            </a:solidFill>
            <a:miter lim="800000"/>
            <a:headEnd/>
            <a:tailEnd/>
          </a:ln>
        </p:spPr>
      </p:pic>
      <p:sp>
        <p:nvSpPr>
          <p:cNvPr id="26" name="Arc 25"/>
          <p:cNvSpPr/>
          <p:nvPr/>
        </p:nvSpPr>
        <p:spPr bwMode="auto">
          <a:xfrm rot="9818881">
            <a:off x="1685925" y="344488"/>
            <a:ext cx="1014413" cy="5087937"/>
          </a:xfrm>
          <a:prstGeom prst="arc">
            <a:avLst>
              <a:gd name="adj1" fmla="val 16200000"/>
              <a:gd name="adj2" fmla="val 21500518"/>
            </a:avLst>
          </a:prstGeom>
          <a:noFill/>
          <a:ln w="9525" cap="flat" cmpd="sng" algn="ctr">
            <a:solidFill>
              <a:srgbClr val="FF0000"/>
            </a:solidFill>
            <a:prstDash val="dash"/>
            <a:round/>
            <a:headEnd type="none" w="med" len="med"/>
            <a:tailEnd type="none" w="med" len="med"/>
          </a:ln>
          <a:effectLst/>
        </p:spPr>
        <p:txBody>
          <a:bodyPr/>
          <a:lstStyle/>
          <a:p>
            <a:pPr algn="ctr">
              <a:defRPr/>
            </a:pPr>
            <a:endParaRPr lang="en-US" sz="900" b="1" dirty="0">
              <a:latin typeface="Arial" charset="0"/>
              <a:cs typeface="+mn-cs"/>
            </a:endParaRPr>
          </a:p>
        </p:txBody>
      </p:sp>
      <p:sp>
        <p:nvSpPr>
          <p:cNvPr id="25" name="Arc 24"/>
          <p:cNvSpPr/>
          <p:nvPr/>
        </p:nvSpPr>
        <p:spPr bwMode="auto">
          <a:xfrm rot="11179283">
            <a:off x="1727200" y="2643188"/>
            <a:ext cx="5172075" cy="1219200"/>
          </a:xfrm>
          <a:prstGeom prst="arc">
            <a:avLst>
              <a:gd name="adj1" fmla="val 15451258"/>
              <a:gd name="adj2" fmla="val 126682"/>
            </a:avLst>
          </a:prstGeom>
          <a:noFill/>
          <a:ln w="9525" cap="flat" cmpd="sng" algn="ctr">
            <a:solidFill>
              <a:srgbClr val="FF0000"/>
            </a:solidFill>
            <a:prstDash val="dash"/>
            <a:round/>
            <a:headEnd type="none" w="med" len="med"/>
            <a:tailEnd type="none" w="med" len="med"/>
          </a:ln>
          <a:effectLst/>
        </p:spPr>
        <p:txBody>
          <a:bodyPr/>
          <a:lstStyle/>
          <a:p>
            <a:pPr algn="ctr">
              <a:defRPr/>
            </a:pPr>
            <a:endParaRPr lang="en-US" sz="900" b="1" dirty="0">
              <a:latin typeface="Arial" charset="0"/>
              <a:cs typeface="+mn-cs"/>
            </a:endParaRPr>
          </a:p>
        </p:txBody>
      </p:sp>
      <p:sp>
        <p:nvSpPr>
          <p:cNvPr id="128007" name="Rectangle 7"/>
          <p:cNvSpPr>
            <a:spLocks noChangeArrowheads="1"/>
          </p:cNvSpPr>
          <p:nvPr/>
        </p:nvSpPr>
        <p:spPr bwMode="auto">
          <a:xfrm>
            <a:off x="1403350" y="4868863"/>
            <a:ext cx="1277938" cy="825500"/>
          </a:xfrm>
          <a:prstGeom prst="rect">
            <a:avLst/>
          </a:prstGeom>
          <a:noFill/>
          <a:ln w="9525">
            <a:noFill/>
            <a:miter lim="800000"/>
            <a:headEnd/>
            <a:tailEnd/>
          </a:ln>
          <a:effectLst/>
        </p:spPr>
        <p:txBody>
          <a:bodyPr>
            <a:spAutoFit/>
          </a:bodyPr>
          <a:lstStyle/>
          <a:p>
            <a:r>
              <a:rPr lang="en-US" sz="1600" b="1">
                <a:solidFill>
                  <a:srgbClr val="FF0000"/>
                </a:solidFill>
              </a:rPr>
              <a:t>OBLIQUE FISSURE</a:t>
            </a:r>
          </a:p>
          <a:p>
            <a:r>
              <a:rPr lang="en-US" sz="1600" b="1">
                <a:solidFill>
                  <a:srgbClr val="FF0000"/>
                </a:solidFill>
              </a:rPr>
              <a:t>major</a:t>
            </a:r>
          </a:p>
        </p:txBody>
      </p:sp>
      <p:sp>
        <p:nvSpPr>
          <p:cNvPr id="128008" name="Rectangle 8"/>
          <p:cNvSpPr>
            <a:spLocks noChangeArrowheads="1"/>
          </p:cNvSpPr>
          <p:nvPr/>
        </p:nvSpPr>
        <p:spPr bwMode="auto">
          <a:xfrm>
            <a:off x="2411413" y="3933825"/>
            <a:ext cx="1439862" cy="730250"/>
          </a:xfrm>
          <a:prstGeom prst="rect">
            <a:avLst/>
          </a:prstGeom>
          <a:noFill/>
          <a:ln w="9525">
            <a:noFill/>
            <a:miter lim="800000"/>
            <a:headEnd/>
            <a:tailEnd/>
          </a:ln>
          <a:effectLst/>
        </p:spPr>
        <p:txBody>
          <a:bodyPr>
            <a:spAutoFit/>
          </a:bodyPr>
          <a:lstStyle/>
          <a:p>
            <a:r>
              <a:rPr lang="en-US" sz="1400" b="1">
                <a:solidFill>
                  <a:srgbClr val="FF0000"/>
                </a:solidFill>
              </a:rPr>
              <a:t>HORIZONTAL FISSURE</a:t>
            </a:r>
          </a:p>
          <a:p>
            <a:r>
              <a:rPr lang="en-US" sz="1400" b="1">
                <a:solidFill>
                  <a:srgbClr val="FF0000"/>
                </a:solidFill>
              </a:rPr>
              <a:t>minor</a:t>
            </a:r>
          </a:p>
        </p:txBody>
      </p:sp>
      <p:sp>
        <p:nvSpPr>
          <p:cNvPr id="24" name="Arc 23"/>
          <p:cNvSpPr/>
          <p:nvPr/>
        </p:nvSpPr>
        <p:spPr bwMode="auto">
          <a:xfrm rot="1711765">
            <a:off x="6484938" y="2717800"/>
            <a:ext cx="534987" cy="3360738"/>
          </a:xfrm>
          <a:prstGeom prst="arc">
            <a:avLst>
              <a:gd name="adj1" fmla="val 16615323"/>
              <a:gd name="adj2" fmla="val 5249565"/>
            </a:avLst>
          </a:prstGeom>
          <a:noFill/>
          <a:ln w="9525" cap="flat" cmpd="sng" algn="ctr">
            <a:solidFill>
              <a:srgbClr val="FF0000"/>
            </a:solidFill>
            <a:prstDash val="dash"/>
            <a:round/>
            <a:headEnd type="none" w="med" len="med"/>
            <a:tailEnd type="none" w="med" len="med"/>
          </a:ln>
          <a:effectLst/>
        </p:spPr>
        <p:txBody>
          <a:bodyPr/>
          <a:lstStyle/>
          <a:p>
            <a:pPr algn="ctr">
              <a:defRPr/>
            </a:pPr>
            <a:endParaRPr lang="en-US" sz="900" b="1" dirty="0">
              <a:latin typeface="Arial" charset="0"/>
              <a:cs typeface="+mn-cs"/>
            </a:endParaRPr>
          </a:p>
        </p:txBody>
      </p:sp>
      <p:sp>
        <p:nvSpPr>
          <p:cNvPr id="128010" name="Rectangle 10"/>
          <p:cNvSpPr>
            <a:spLocks noChangeArrowheads="1"/>
          </p:cNvSpPr>
          <p:nvPr/>
        </p:nvSpPr>
        <p:spPr bwMode="auto">
          <a:xfrm>
            <a:off x="6804025" y="4724400"/>
            <a:ext cx="2141538" cy="915988"/>
          </a:xfrm>
          <a:prstGeom prst="rect">
            <a:avLst/>
          </a:prstGeom>
          <a:noFill/>
          <a:ln w="9525">
            <a:noFill/>
            <a:miter lim="800000"/>
            <a:headEnd/>
            <a:tailEnd/>
          </a:ln>
          <a:effectLst/>
        </p:spPr>
        <p:txBody>
          <a:bodyPr>
            <a:spAutoFit/>
          </a:bodyPr>
          <a:lstStyle/>
          <a:p>
            <a:r>
              <a:rPr lang="en-US" b="1">
                <a:solidFill>
                  <a:srgbClr val="FF0000"/>
                </a:solidFill>
              </a:rPr>
              <a:t>OBLIQUE FISSURE</a:t>
            </a:r>
          </a:p>
          <a:p>
            <a:r>
              <a:rPr lang="en-US" b="1">
                <a:solidFill>
                  <a:srgbClr val="FF0000"/>
                </a:solidFill>
              </a:rPr>
              <a:t>(major)</a:t>
            </a:r>
          </a:p>
        </p:txBody>
      </p:sp>
      <p:sp>
        <p:nvSpPr>
          <p:cNvPr id="128011" name="Rectangle 11"/>
          <p:cNvSpPr>
            <a:spLocks noChangeArrowheads="1"/>
          </p:cNvSpPr>
          <p:nvPr/>
        </p:nvSpPr>
        <p:spPr bwMode="auto">
          <a:xfrm>
            <a:off x="4140200" y="3213100"/>
            <a:ext cx="1128713" cy="304800"/>
          </a:xfrm>
          <a:prstGeom prst="rect">
            <a:avLst/>
          </a:prstGeom>
          <a:noFill/>
          <a:ln w="9525">
            <a:noFill/>
            <a:miter lim="800000"/>
            <a:headEnd/>
            <a:tailEnd/>
          </a:ln>
          <a:effectLst/>
        </p:spPr>
        <p:txBody>
          <a:bodyPr>
            <a:spAutoFit/>
          </a:bodyPr>
          <a:lstStyle/>
          <a:p>
            <a:r>
              <a:rPr lang="en-US" sz="1400" b="1">
                <a:solidFill>
                  <a:srgbClr val="FFFF00"/>
                </a:solidFill>
              </a:rPr>
              <a:t>CARINA</a:t>
            </a:r>
          </a:p>
        </p:txBody>
      </p:sp>
      <p:sp>
        <p:nvSpPr>
          <p:cNvPr id="128012" name="Line 13"/>
          <p:cNvSpPr>
            <a:spLocks noChangeShapeType="1"/>
          </p:cNvSpPr>
          <p:nvPr/>
        </p:nvSpPr>
        <p:spPr bwMode="auto">
          <a:xfrm flipV="1">
            <a:off x="4648200" y="2819400"/>
            <a:ext cx="0" cy="457200"/>
          </a:xfrm>
          <a:prstGeom prst="line">
            <a:avLst/>
          </a:prstGeom>
          <a:noFill/>
          <a:ln w="9525">
            <a:solidFill>
              <a:srgbClr val="FFFF00"/>
            </a:solidFill>
            <a:round/>
            <a:headEnd/>
            <a:tailEnd type="triangle" w="med" len="med"/>
          </a:ln>
        </p:spPr>
        <p:txBody>
          <a:bodyPr/>
          <a:lstStyle/>
          <a:p>
            <a:endParaRPr lang="en-IN"/>
          </a:p>
        </p:txBody>
      </p:sp>
      <p:sp>
        <p:nvSpPr>
          <p:cNvPr id="128013" name="Rectangle 13"/>
          <p:cNvSpPr>
            <a:spLocks noChangeArrowheads="1"/>
          </p:cNvSpPr>
          <p:nvPr/>
        </p:nvSpPr>
        <p:spPr bwMode="auto">
          <a:xfrm>
            <a:off x="1692275" y="2060575"/>
            <a:ext cx="2660650" cy="366713"/>
          </a:xfrm>
          <a:prstGeom prst="rect">
            <a:avLst/>
          </a:prstGeom>
          <a:noFill/>
          <a:ln w="9525">
            <a:noFill/>
            <a:miter lim="800000"/>
            <a:headEnd/>
            <a:tailEnd/>
          </a:ln>
          <a:effectLst/>
        </p:spPr>
        <p:txBody>
          <a:bodyPr wrap="none">
            <a:spAutoFit/>
          </a:bodyPr>
          <a:lstStyle/>
          <a:p>
            <a:r>
              <a:rPr lang="en-US" b="1">
                <a:solidFill>
                  <a:srgbClr val="FFFF00"/>
                </a:solidFill>
              </a:rPr>
              <a:t>RT. MAIN BRONCHUS</a:t>
            </a:r>
          </a:p>
        </p:txBody>
      </p:sp>
      <p:sp>
        <p:nvSpPr>
          <p:cNvPr id="128014" name="Rectangle 14"/>
          <p:cNvSpPr>
            <a:spLocks noChangeArrowheads="1"/>
          </p:cNvSpPr>
          <p:nvPr/>
        </p:nvSpPr>
        <p:spPr bwMode="auto">
          <a:xfrm>
            <a:off x="4932363" y="2133600"/>
            <a:ext cx="2624137" cy="366713"/>
          </a:xfrm>
          <a:prstGeom prst="rect">
            <a:avLst/>
          </a:prstGeom>
          <a:noFill/>
          <a:ln w="9525">
            <a:noFill/>
            <a:miter lim="800000"/>
            <a:headEnd/>
            <a:tailEnd/>
          </a:ln>
          <a:effectLst/>
        </p:spPr>
        <p:txBody>
          <a:bodyPr wrap="none">
            <a:spAutoFit/>
          </a:bodyPr>
          <a:lstStyle/>
          <a:p>
            <a:r>
              <a:rPr lang="en-US" b="1">
                <a:solidFill>
                  <a:srgbClr val="FFFF00"/>
                </a:solidFill>
              </a:rPr>
              <a:t>LT. MAIN BRONCHUS</a:t>
            </a:r>
          </a:p>
        </p:txBody>
      </p:sp>
      <p:sp>
        <p:nvSpPr>
          <p:cNvPr id="128015" name="Text Box 15"/>
          <p:cNvSpPr txBox="1">
            <a:spLocks noChangeArrowheads="1"/>
          </p:cNvSpPr>
          <p:nvPr/>
        </p:nvSpPr>
        <p:spPr bwMode="auto">
          <a:xfrm>
            <a:off x="1187450" y="2565400"/>
            <a:ext cx="546100" cy="641350"/>
          </a:xfrm>
          <a:prstGeom prst="rect">
            <a:avLst/>
          </a:prstGeom>
          <a:noFill/>
          <a:ln w="9525">
            <a:noFill/>
            <a:miter lim="800000"/>
            <a:headEnd/>
            <a:tailEnd/>
          </a:ln>
          <a:effectLst/>
        </p:spPr>
        <p:txBody>
          <a:bodyPr wrap="none">
            <a:spAutoFit/>
          </a:bodyPr>
          <a:lstStyle/>
          <a:p>
            <a:r>
              <a:rPr lang="en-US">
                <a:solidFill>
                  <a:srgbClr val="FF0000"/>
                </a:solidFill>
              </a:rPr>
              <a:t>6</a:t>
            </a:r>
            <a:r>
              <a:rPr lang="en-US" baseline="30000">
                <a:solidFill>
                  <a:srgbClr val="FF0000"/>
                </a:solidFill>
              </a:rPr>
              <a:t>TH</a:t>
            </a:r>
          </a:p>
          <a:p>
            <a:r>
              <a:rPr lang="en-US">
                <a:solidFill>
                  <a:srgbClr val="FF0000"/>
                </a:solidFill>
              </a:rPr>
              <a:t>RIB</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3" name="Picture 4" descr="lat chest"/>
          <p:cNvPicPr>
            <a:picLocks noChangeAspect="1" noChangeArrowheads="1"/>
          </p:cNvPicPr>
          <p:nvPr/>
        </p:nvPicPr>
        <p:blipFill>
          <a:blip r:embed="rId2"/>
          <a:srcRect/>
          <a:stretch>
            <a:fillRect/>
          </a:stretch>
        </p:blipFill>
        <p:spPr bwMode="auto">
          <a:xfrm>
            <a:off x="2071688" y="76200"/>
            <a:ext cx="4999037" cy="6665913"/>
          </a:xfrm>
          <a:prstGeom prst="rect">
            <a:avLst/>
          </a:prstGeom>
          <a:noFill/>
          <a:ln w="9525">
            <a:noFill/>
            <a:miter lim="800000"/>
            <a:headEnd/>
            <a:tailEnd/>
          </a:ln>
        </p:spPr>
      </p:pic>
      <p:sp>
        <p:nvSpPr>
          <p:cNvPr id="984071" name="Freeform 7"/>
          <p:cNvSpPr>
            <a:spLocks/>
          </p:cNvSpPr>
          <p:nvPr/>
        </p:nvSpPr>
        <p:spPr bwMode="auto">
          <a:xfrm>
            <a:off x="4572000" y="3352800"/>
            <a:ext cx="1447800" cy="152400"/>
          </a:xfrm>
          <a:custGeom>
            <a:avLst/>
            <a:gdLst>
              <a:gd name="T0" fmla="*/ 912 w 912"/>
              <a:gd name="T1" fmla="*/ 48 h 96"/>
              <a:gd name="T2" fmla="*/ 816 w 912"/>
              <a:gd name="T3" fmla="*/ 96 h 96"/>
              <a:gd name="T4" fmla="*/ 336 w 912"/>
              <a:gd name="T5" fmla="*/ 48 h 96"/>
              <a:gd name="T6" fmla="*/ 0 w 912"/>
              <a:gd name="T7" fmla="*/ 0 h 96"/>
              <a:gd name="T8" fmla="*/ 0 60000 65536"/>
              <a:gd name="T9" fmla="*/ 0 60000 65536"/>
              <a:gd name="T10" fmla="*/ 0 60000 65536"/>
              <a:gd name="T11" fmla="*/ 0 60000 65536"/>
              <a:gd name="T12" fmla="*/ 0 w 912"/>
              <a:gd name="T13" fmla="*/ 0 h 96"/>
              <a:gd name="T14" fmla="*/ 912 w 912"/>
              <a:gd name="T15" fmla="*/ 96 h 96"/>
            </a:gdLst>
            <a:ahLst/>
            <a:cxnLst>
              <a:cxn ang="T8">
                <a:pos x="T0" y="T1"/>
              </a:cxn>
              <a:cxn ang="T9">
                <a:pos x="T2" y="T3"/>
              </a:cxn>
              <a:cxn ang="T10">
                <a:pos x="T4" y="T5"/>
              </a:cxn>
              <a:cxn ang="T11">
                <a:pos x="T6" y="T7"/>
              </a:cxn>
            </a:cxnLst>
            <a:rect l="T12" t="T13" r="T14" b="T15"/>
            <a:pathLst>
              <a:path w="912" h="96">
                <a:moveTo>
                  <a:pt x="912" y="48"/>
                </a:moveTo>
                <a:cubicBezTo>
                  <a:pt x="912" y="72"/>
                  <a:pt x="912" y="96"/>
                  <a:pt x="816" y="96"/>
                </a:cubicBezTo>
                <a:cubicBezTo>
                  <a:pt x="720" y="96"/>
                  <a:pt x="472" y="64"/>
                  <a:pt x="336" y="48"/>
                </a:cubicBezTo>
                <a:cubicBezTo>
                  <a:pt x="200" y="32"/>
                  <a:pt x="100" y="16"/>
                  <a:pt x="0" y="0"/>
                </a:cubicBezTo>
              </a:path>
            </a:pathLst>
          </a:custGeom>
          <a:noFill/>
          <a:ln w="31750">
            <a:solidFill>
              <a:srgbClr val="FF6600"/>
            </a:solidFill>
            <a:miter lim="800000"/>
            <a:headEnd/>
            <a:tailEnd/>
          </a:ln>
        </p:spPr>
        <p:txBody>
          <a:bodyPr wrap="none"/>
          <a:lstStyle/>
          <a:p>
            <a:endParaRPr lang="en-US" sz="2400"/>
          </a:p>
        </p:txBody>
      </p:sp>
      <p:sp>
        <p:nvSpPr>
          <p:cNvPr id="129035" name="Rectangle 11"/>
          <p:cNvSpPr>
            <a:spLocks noChangeArrowheads="1"/>
          </p:cNvSpPr>
          <p:nvPr/>
        </p:nvSpPr>
        <p:spPr bwMode="auto">
          <a:xfrm>
            <a:off x="7169150" y="3284538"/>
            <a:ext cx="1974850" cy="366712"/>
          </a:xfrm>
          <a:prstGeom prst="rect">
            <a:avLst/>
          </a:prstGeom>
          <a:noFill/>
          <a:ln w="9525">
            <a:noFill/>
            <a:miter lim="800000"/>
            <a:headEnd/>
            <a:tailEnd/>
          </a:ln>
          <a:effectLst/>
        </p:spPr>
        <p:txBody>
          <a:bodyPr wrap="none">
            <a:spAutoFit/>
          </a:bodyPr>
          <a:lstStyle/>
          <a:p>
            <a:r>
              <a:rPr lang="en-US">
                <a:solidFill>
                  <a:srgbClr val="FF6600"/>
                </a:solidFill>
              </a:rPr>
              <a:t>Horizontal Fissure</a:t>
            </a:r>
          </a:p>
        </p:txBody>
      </p:sp>
      <p:sp>
        <p:nvSpPr>
          <p:cNvPr id="984070" name="Freeform 6"/>
          <p:cNvSpPr>
            <a:spLocks/>
          </p:cNvSpPr>
          <p:nvPr/>
        </p:nvSpPr>
        <p:spPr bwMode="auto">
          <a:xfrm>
            <a:off x="3352800" y="2438400"/>
            <a:ext cx="2362200" cy="2590800"/>
          </a:xfrm>
          <a:custGeom>
            <a:avLst/>
            <a:gdLst>
              <a:gd name="T0" fmla="*/ 1488 w 1488"/>
              <a:gd name="T1" fmla="*/ 1632 h 1632"/>
              <a:gd name="T2" fmla="*/ 672 w 1488"/>
              <a:gd name="T3" fmla="*/ 576 h 1632"/>
              <a:gd name="T4" fmla="*/ 0 w 1488"/>
              <a:gd name="T5" fmla="*/ 0 h 1632"/>
              <a:gd name="T6" fmla="*/ 0 60000 65536"/>
              <a:gd name="T7" fmla="*/ 0 60000 65536"/>
              <a:gd name="T8" fmla="*/ 0 60000 65536"/>
              <a:gd name="T9" fmla="*/ 0 w 1488"/>
              <a:gd name="T10" fmla="*/ 0 h 1632"/>
              <a:gd name="T11" fmla="*/ 1488 w 1488"/>
              <a:gd name="T12" fmla="*/ 1632 h 1632"/>
            </a:gdLst>
            <a:ahLst/>
            <a:cxnLst>
              <a:cxn ang="T6">
                <a:pos x="T0" y="T1"/>
              </a:cxn>
              <a:cxn ang="T7">
                <a:pos x="T2" y="T3"/>
              </a:cxn>
              <a:cxn ang="T8">
                <a:pos x="T4" y="T5"/>
              </a:cxn>
            </a:cxnLst>
            <a:rect l="T9" t="T10" r="T11" b="T12"/>
            <a:pathLst>
              <a:path w="1488" h="1632">
                <a:moveTo>
                  <a:pt x="1488" y="1632"/>
                </a:moveTo>
                <a:cubicBezTo>
                  <a:pt x="1204" y="1240"/>
                  <a:pt x="920" y="848"/>
                  <a:pt x="672" y="576"/>
                </a:cubicBezTo>
                <a:cubicBezTo>
                  <a:pt x="424" y="304"/>
                  <a:pt x="212" y="152"/>
                  <a:pt x="0" y="0"/>
                </a:cubicBezTo>
              </a:path>
            </a:pathLst>
          </a:custGeom>
          <a:noFill/>
          <a:ln w="31750">
            <a:solidFill>
              <a:srgbClr val="FF00FF"/>
            </a:solidFill>
            <a:miter lim="800000"/>
            <a:headEnd/>
            <a:tailEnd/>
          </a:ln>
        </p:spPr>
        <p:txBody>
          <a:bodyPr wrap="none"/>
          <a:lstStyle/>
          <a:p>
            <a:endParaRPr lang="en-US" sz="2400"/>
          </a:p>
        </p:txBody>
      </p:sp>
      <p:sp>
        <p:nvSpPr>
          <p:cNvPr id="984074" name="Freeform 10"/>
          <p:cNvSpPr>
            <a:spLocks/>
          </p:cNvSpPr>
          <p:nvPr/>
        </p:nvSpPr>
        <p:spPr bwMode="auto">
          <a:xfrm>
            <a:off x="3657600" y="3048000"/>
            <a:ext cx="2489200" cy="2171700"/>
          </a:xfrm>
          <a:custGeom>
            <a:avLst/>
            <a:gdLst>
              <a:gd name="T0" fmla="*/ 0 w 1568"/>
              <a:gd name="T1" fmla="*/ 0 h 1368"/>
              <a:gd name="T2" fmla="*/ 480 w 1568"/>
              <a:gd name="T3" fmla="*/ 384 h 1368"/>
              <a:gd name="T4" fmla="*/ 768 w 1568"/>
              <a:gd name="T5" fmla="*/ 624 h 1368"/>
              <a:gd name="T6" fmla="*/ 1440 w 1568"/>
              <a:gd name="T7" fmla="*/ 1248 h 1368"/>
              <a:gd name="T8" fmla="*/ 1536 w 1568"/>
              <a:gd name="T9" fmla="*/ 1344 h 1368"/>
              <a:gd name="T10" fmla="*/ 0 60000 65536"/>
              <a:gd name="T11" fmla="*/ 0 60000 65536"/>
              <a:gd name="T12" fmla="*/ 0 60000 65536"/>
              <a:gd name="T13" fmla="*/ 0 60000 65536"/>
              <a:gd name="T14" fmla="*/ 0 60000 65536"/>
              <a:gd name="T15" fmla="*/ 0 w 1568"/>
              <a:gd name="T16" fmla="*/ 0 h 1368"/>
              <a:gd name="T17" fmla="*/ 1568 w 1568"/>
              <a:gd name="T18" fmla="*/ 1368 h 1368"/>
            </a:gdLst>
            <a:ahLst/>
            <a:cxnLst>
              <a:cxn ang="T10">
                <a:pos x="T0" y="T1"/>
              </a:cxn>
              <a:cxn ang="T11">
                <a:pos x="T2" y="T3"/>
              </a:cxn>
              <a:cxn ang="T12">
                <a:pos x="T4" y="T5"/>
              </a:cxn>
              <a:cxn ang="T13">
                <a:pos x="T6" y="T7"/>
              </a:cxn>
              <a:cxn ang="T14">
                <a:pos x="T8" y="T9"/>
              </a:cxn>
            </a:cxnLst>
            <a:rect l="T15" t="T16" r="T17" b="T18"/>
            <a:pathLst>
              <a:path w="1568" h="1368">
                <a:moveTo>
                  <a:pt x="0" y="0"/>
                </a:moveTo>
                <a:cubicBezTo>
                  <a:pt x="176" y="140"/>
                  <a:pt x="352" y="280"/>
                  <a:pt x="480" y="384"/>
                </a:cubicBezTo>
                <a:cubicBezTo>
                  <a:pt x="608" y="488"/>
                  <a:pt x="608" y="480"/>
                  <a:pt x="768" y="624"/>
                </a:cubicBezTo>
                <a:cubicBezTo>
                  <a:pt x="928" y="768"/>
                  <a:pt x="1312" y="1128"/>
                  <a:pt x="1440" y="1248"/>
                </a:cubicBezTo>
                <a:cubicBezTo>
                  <a:pt x="1568" y="1368"/>
                  <a:pt x="1552" y="1356"/>
                  <a:pt x="1536" y="1344"/>
                </a:cubicBezTo>
              </a:path>
            </a:pathLst>
          </a:custGeom>
          <a:noFill/>
          <a:ln w="31750">
            <a:solidFill>
              <a:srgbClr val="FFFF00"/>
            </a:solidFill>
            <a:miter lim="800000"/>
            <a:headEnd/>
            <a:tailEnd/>
          </a:ln>
        </p:spPr>
        <p:txBody>
          <a:bodyPr wrap="none"/>
          <a:lstStyle/>
          <a:p>
            <a:endParaRPr lang="en-US" sz="2400"/>
          </a:p>
        </p:txBody>
      </p:sp>
      <p:sp>
        <p:nvSpPr>
          <p:cNvPr id="129038" name="Rectangle 14"/>
          <p:cNvSpPr>
            <a:spLocks noChangeArrowheads="1"/>
          </p:cNvSpPr>
          <p:nvPr/>
        </p:nvSpPr>
        <p:spPr bwMode="auto">
          <a:xfrm>
            <a:off x="6959600" y="4724400"/>
            <a:ext cx="2473754" cy="369332"/>
          </a:xfrm>
          <a:prstGeom prst="rect">
            <a:avLst/>
          </a:prstGeom>
          <a:noFill/>
          <a:ln w="9525">
            <a:noFill/>
            <a:miter lim="800000"/>
            <a:headEnd/>
            <a:tailEnd/>
          </a:ln>
          <a:effectLst/>
        </p:spPr>
        <p:txBody>
          <a:bodyPr wrap="none">
            <a:spAutoFit/>
          </a:bodyPr>
          <a:lstStyle/>
          <a:p>
            <a:r>
              <a:rPr lang="en-US" dirty="0" smtClean="0">
                <a:solidFill>
                  <a:srgbClr val="FFFF00"/>
                </a:solidFill>
              </a:rPr>
              <a:t>Right Oblique </a:t>
            </a:r>
            <a:r>
              <a:rPr lang="en-US" dirty="0">
                <a:solidFill>
                  <a:srgbClr val="FFFF00"/>
                </a:solidFill>
              </a:rPr>
              <a:t>Fissure</a:t>
            </a:r>
          </a:p>
        </p:txBody>
      </p:sp>
      <p:sp>
        <p:nvSpPr>
          <p:cNvPr id="129039" name="Rectangle 15"/>
          <p:cNvSpPr>
            <a:spLocks noChangeArrowheads="1"/>
          </p:cNvSpPr>
          <p:nvPr/>
        </p:nvSpPr>
        <p:spPr bwMode="auto">
          <a:xfrm>
            <a:off x="6819900" y="4005263"/>
            <a:ext cx="2260555" cy="369332"/>
          </a:xfrm>
          <a:prstGeom prst="rect">
            <a:avLst/>
          </a:prstGeom>
          <a:noFill/>
          <a:ln w="9525">
            <a:noFill/>
            <a:miter lim="800000"/>
            <a:headEnd/>
            <a:tailEnd/>
          </a:ln>
          <a:effectLst/>
        </p:spPr>
        <p:txBody>
          <a:bodyPr wrap="none">
            <a:spAutoFit/>
          </a:bodyPr>
          <a:lstStyle/>
          <a:p>
            <a:r>
              <a:rPr lang="en-US" dirty="0" smtClean="0">
                <a:solidFill>
                  <a:srgbClr val="D60093"/>
                </a:solidFill>
              </a:rPr>
              <a:t>Left Oblique </a:t>
            </a:r>
            <a:r>
              <a:rPr lang="en-US" dirty="0">
                <a:solidFill>
                  <a:srgbClr val="D60093"/>
                </a:solidFill>
              </a:rPr>
              <a:t>Fissure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4071"/>
                                        </p:tgtEl>
                                        <p:attrNameLst>
                                          <p:attrName>style.visibility</p:attrName>
                                        </p:attrNameLst>
                                      </p:cBhvr>
                                      <p:to>
                                        <p:strVal val="visible"/>
                                      </p:to>
                                    </p:set>
                                    <p:animEffect transition="in" filter="dissolve">
                                      <p:cBhvr>
                                        <p:cTn id="7" dur="500"/>
                                        <p:tgtEl>
                                          <p:spTgt spid="9840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4070"/>
                                        </p:tgtEl>
                                        <p:attrNameLst>
                                          <p:attrName>style.visibility</p:attrName>
                                        </p:attrNameLst>
                                      </p:cBhvr>
                                      <p:to>
                                        <p:strVal val="visible"/>
                                      </p:to>
                                    </p:set>
                                    <p:animEffect transition="in" filter="dissolve">
                                      <p:cBhvr>
                                        <p:cTn id="12" dur="500"/>
                                        <p:tgtEl>
                                          <p:spTgt spid="9840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4074"/>
                                        </p:tgtEl>
                                        <p:attrNameLst>
                                          <p:attrName>style.visibility</p:attrName>
                                        </p:attrNameLst>
                                      </p:cBhvr>
                                      <p:to>
                                        <p:strVal val="visible"/>
                                      </p:to>
                                    </p:set>
                                    <p:animEffect transition="in" filter="dissolve">
                                      <p:cBhvr>
                                        <p:cTn id="17" dur="500"/>
                                        <p:tgtEl>
                                          <p:spTgt spid="984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71" grpId="0" animBg="1"/>
      <p:bldP spid="984070" grpId="0" animBg="1"/>
      <p:bldP spid="9840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      HILA</a:t>
            </a:r>
            <a:endParaRPr lang="en-IN" sz="3600" dirty="0"/>
          </a:p>
        </p:txBody>
      </p:sp>
      <p:sp>
        <p:nvSpPr>
          <p:cNvPr id="3" name="Text Placeholder 2"/>
          <p:cNvSpPr>
            <a:spLocks noGrp="1"/>
          </p:cNvSpPr>
          <p:nvPr>
            <p:ph type="body" idx="2"/>
          </p:nvPr>
        </p:nvSpPr>
        <p:spPr/>
        <p:txBody>
          <a:bodyPr/>
          <a:lstStyle/>
          <a:p>
            <a:endParaRPr lang="en-IN" dirty="0"/>
          </a:p>
        </p:txBody>
      </p:sp>
      <p:sp>
        <p:nvSpPr>
          <p:cNvPr id="4" name="Content Placeholder 3"/>
          <p:cNvSpPr>
            <a:spLocks noGrp="1"/>
          </p:cNvSpPr>
          <p:nvPr>
            <p:ph sz="half" idx="1"/>
          </p:nvPr>
        </p:nvSpPr>
        <p:spPr>
          <a:xfrm>
            <a:off x="3575050" y="273050"/>
            <a:ext cx="5111750" cy="6084908"/>
          </a:xfrm>
        </p:spPr>
        <p:txBody>
          <a:bodyPr>
            <a:normAutofit/>
          </a:bodyPr>
          <a:lstStyle/>
          <a:p>
            <a:endParaRPr lang="en-IN" sz="2400" dirty="0" smtClean="0"/>
          </a:p>
          <a:p>
            <a:endParaRPr lang="en-IN" sz="2400" dirty="0" smtClean="0"/>
          </a:p>
          <a:p>
            <a:r>
              <a:rPr lang="en-IN" sz="2400" dirty="0" smtClean="0"/>
              <a:t>Most of the </a:t>
            </a:r>
            <a:r>
              <a:rPr lang="en-IN" sz="2400" dirty="0" err="1" smtClean="0"/>
              <a:t>hilar</a:t>
            </a:r>
            <a:r>
              <a:rPr lang="en-IN" sz="2400" dirty="0" smtClean="0"/>
              <a:t> shadow is formed by vessels, mainly pulmonary artery and to a lesser extent pulmonary veins.</a:t>
            </a:r>
          </a:p>
          <a:p>
            <a:pPr>
              <a:buNone/>
            </a:pPr>
            <a:endParaRPr lang="en-IN" sz="2400" dirty="0" smtClean="0"/>
          </a:p>
          <a:p>
            <a:r>
              <a:rPr lang="en-IN" sz="2400" dirty="0" smtClean="0"/>
              <a:t>Left </a:t>
            </a:r>
            <a:r>
              <a:rPr lang="en-IN" sz="2400" dirty="0" err="1" smtClean="0"/>
              <a:t>hilum</a:t>
            </a:r>
            <a:r>
              <a:rPr lang="en-IN" sz="2400" dirty="0" smtClean="0"/>
              <a:t> is normally higher than the right because the left main pulmonary artery passes posterior to and hooks over the left main bronchus while the right main pulmonary artery passes anterior to right main bronchus.</a:t>
            </a:r>
            <a:endParaRPr lang="en-IN" sz="2400" dirty="0"/>
          </a:p>
        </p:txBody>
      </p:sp>
      <p:pic>
        <p:nvPicPr>
          <p:cNvPr id="5" name="Picture 6" descr="Lefthilum"/>
          <p:cNvPicPr>
            <a:picLocks noChangeAspect="1" noChangeArrowheads="1"/>
          </p:cNvPicPr>
          <p:nvPr/>
        </p:nvPicPr>
        <p:blipFill>
          <a:blip r:embed="rId2">
            <a:lum bright="-12000" contrast="6000"/>
          </a:blip>
          <a:srcRect r="48000"/>
          <a:stretch>
            <a:fillRect/>
          </a:stretch>
        </p:blipFill>
        <p:spPr bwMode="auto">
          <a:xfrm>
            <a:off x="0" y="1500174"/>
            <a:ext cx="3714744" cy="464347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2" descr="pa chest"/>
          <p:cNvPicPr>
            <a:picLocks noChangeAspect="1" noChangeArrowheads="1"/>
          </p:cNvPicPr>
          <p:nvPr/>
        </p:nvPicPr>
        <p:blipFill>
          <a:blip r:embed="rId2"/>
          <a:srcRect/>
          <a:stretch>
            <a:fillRect/>
          </a:stretch>
        </p:blipFill>
        <p:spPr bwMode="auto">
          <a:xfrm>
            <a:off x="4000500" y="0"/>
            <a:ext cx="5143500" cy="6858000"/>
          </a:xfrm>
          <a:prstGeom prst="rect">
            <a:avLst/>
          </a:prstGeom>
          <a:noFill/>
          <a:ln w="9525">
            <a:solidFill>
              <a:schemeClr val="accent1"/>
            </a:solidFill>
            <a:miter lim="800000"/>
            <a:headEnd/>
            <a:tailEnd/>
          </a:ln>
        </p:spPr>
      </p:pic>
      <p:sp>
        <p:nvSpPr>
          <p:cNvPr id="974852" name="Freeform 4"/>
          <p:cNvSpPr>
            <a:spLocks/>
          </p:cNvSpPr>
          <p:nvPr/>
        </p:nvSpPr>
        <p:spPr bwMode="auto">
          <a:xfrm>
            <a:off x="4140200" y="5013325"/>
            <a:ext cx="320675" cy="547688"/>
          </a:xfrm>
          <a:custGeom>
            <a:avLst/>
            <a:gdLst>
              <a:gd name="T0" fmla="*/ 8 w 200"/>
              <a:gd name="T1" fmla="*/ 0 h 344"/>
              <a:gd name="T2" fmla="*/ 8 w 200"/>
              <a:gd name="T3" fmla="*/ 240 h 344"/>
              <a:gd name="T4" fmla="*/ 56 w 200"/>
              <a:gd name="T5" fmla="*/ 336 h 344"/>
              <a:gd name="T6" fmla="*/ 104 w 200"/>
              <a:gd name="T7" fmla="*/ 192 h 344"/>
              <a:gd name="T8" fmla="*/ 200 w 200"/>
              <a:gd name="T9" fmla="*/ 96 h 344"/>
              <a:gd name="T10" fmla="*/ 0 60000 65536"/>
              <a:gd name="T11" fmla="*/ 0 60000 65536"/>
              <a:gd name="T12" fmla="*/ 0 60000 65536"/>
              <a:gd name="T13" fmla="*/ 0 60000 65536"/>
              <a:gd name="T14" fmla="*/ 0 60000 65536"/>
              <a:gd name="T15" fmla="*/ 0 w 200"/>
              <a:gd name="T16" fmla="*/ 0 h 344"/>
              <a:gd name="T17" fmla="*/ 200 w 200"/>
              <a:gd name="T18" fmla="*/ 344 h 344"/>
            </a:gdLst>
            <a:ahLst/>
            <a:cxnLst>
              <a:cxn ang="T10">
                <a:pos x="T0" y="T1"/>
              </a:cxn>
              <a:cxn ang="T11">
                <a:pos x="T2" y="T3"/>
              </a:cxn>
              <a:cxn ang="T12">
                <a:pos x="T4" y="T5"/>
              </a:cxn>
              <a:cxn ang="T13">
                <a:pos x="T6" y="T7"/>
              </a:cxn>
              <a:cxn ang="T14">
                <a:pos x="T8" y="T9"/>
              </a:cxn>
            </a:cxnLst>
            <a:rect l="T15" t="T16" r="T17" b="T18"/>
            <a:pathLst>
              <a:path w="200" h="344">
                <a:moveTo>
                  <a:pt x="8" y="0"/>
                </a:moveTo>
                <a:cubicBezTo>
                  <a:pt x="4" y="92"/>
                  <a:pt x="0" y="184"/>
                  <a:pt x="8" y="240"/>
                </a:cubicBezTo>
                <a:cubicBezTo>
                  <a:pt x="16" y="296"/>
                  <a:pt x="40" y="344"/>
                  <a:pt x="56" y="336"/>
                </a:cubicBezTo>
                <a:cubicBezTo>
                  <a:pt x="72" y="328"/>
                  <a:pt x="80" y="232"/>
                  <a:pt x="104" y="192"/>
                </a:cubicBezTo>
                <a:cubicBezTo>
                  <a:pt x="128" y="152"/>
                  <a:pt x="164" y="124"/>
                  <a:pt x="200" y="96"/>
                </a:cubicBezTo>
              </a:path>
            </a:pathLst>
          </a:custGeom>
          <a:solidFill>
            <a:srgbClr val="FFFF00">
              <a:alpha val="39999"/>
            </a:srgbClr>
          </a:solidFill>
          <a:ln w="15875">
            <a:solidFill>
              <a:srgbClr val="FFFF00"/>
            </a:solidFill>
            <a:miter lim="800000"/>
            <a:headEnd/>
            <a:tailEnd/>
          </a:ln>
        </p:spPr>
        <p:txBody>
          <a:bodyPr wrap="none"/>
          <a:lstStyle/>
          <a:p>
            <a:endParaRPr lang="en-US" sz="2400"/>
          </a:p>
        </p:txBody>
      </p:sp>
      <p:sp>
        <p:nvSpPr>
          <p:cNvPr id="974853" name="Freeform 5"/>
          <p:cNvSpPr>
            <a:spLocks/>
          </p:cNvSpPr>
          <p:nvPr/>
        </p:nvSpPr>
        <p:spPr bwMode="auto">
          <a:xfrm>
            <a:off x="8604250" y="5157788"/>
            <a:ext cx="241300" cy="469900"/>
          </a:xfrm>
          <a:custGeom>
            <a:avLst/>
            <a:gdLst>
              <a:gd name="T0" fmla="*/ 0 w 152"/>
              <a:gd name="T1" fmla="*/ 96 h 296"/>
              <a:gd name="T2" fmla="*/ 48 w 152"/>
              <a:gd name="T3" fmla="*/ 144 h 296"/>
              <a:gd name="T4" fmla="*/ 96 w 152"/>
              <a:gd name="T5" fmla="*/ 240 h 296"/>
              <a:gd name="T6" fmla="*/ 96 w 152"/>
              <a:gd name="T7" fmla="*/ 288 h 296"/>
              <a:gd name="T8" fmla="*/ 144 w 152"/>
              <a:gd name="T9" fmla="*/ 192 h 296"/>
              <a:gd name="T10" fmla="*/ 144 w 152"/>
              <a:gd name="T11" fmla="*/ 96 h 296"/>
              <a:gd name="T12" fmla="*/ 144 w 152"/>
              <a:gd name="T13" fmla="*/ 0 h 296"/>
              <a:gd name="T14" fmla="*/ 0 60000 65536"/>
              <a:gd name="T15" fmla="*/ 0 60000 65536"/>
              <a:gd name="T16" fmla="*/ 0 60000 65536"/>
              <a:gd name="T17" fmla="*/ 0 60000 65536"/>
              <a:gd name="T18" fmla="*/ 0 60000 65536"/>
              <a:gd name="T19" fmla="*/ 0 60000 65536"/>
              <a:gd name="T20" fmla="*/ 0 60000 65536"/>
              <a:gd name="T21" fmla="*/ 0 w 152"/>
              <a:gd name="T22" fmla="*/ 0 h 296"/>
              <a:gd name="T23" fmla="*/ 152 w 152"/>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296">
                <a:moveTo>
                  <a:pt x="0" y="96"/>
                </a:moveTo>
                <a:cubicBezTo>
                  <a:pt x="16" y="108"/>
                  <a:pt x="32" y="120"/>
                  <a:pt x="48" y="144"/>
                </a:cubicBezTo>
                <a:cubicBezTo>
                  <a:pt x="64" y="168"/>
                  <a:pt x="88" y="216"/>
                  <a:pt x="96" y="240"/>
                </a:cubicBezTo>
                <a:cubicBezTo>
                  <a:pt x="104" y="264"/>
                  <a:pt x="88" y="296"/>
                  <a:pt x="96" y="288"/>
                </a:cubicBezTo>
                <a:cubicBezTo>
                  <a:pt x="104" y="280"/>
                  <a:pt x="136" y="224"/>
                  <a:pt x="144" y="192"/>
                </a:cubicBezTo>
                <a:cubicBezTo>
                  <a:pt x="152" y="160"/>
                  <a:pt x="144" y="128"/>
                  <a:pt x="144" y="96"/>
                </a:cubicBezTo>
                <a:cubicBezTo>
                  <a:pt x="144" y="64"/>
                  <a:pt x="144" y="32"/>
                  <a:pt x="144" y="0"/>
                </a:cubicBezTo>
              </a:path>
            </a:pathLst>
          </a:custGeom>
          <a:solidFill>
            <a:srgbClr val="FFFF00">
              <a:alpha val="39999"/>
            </a:srgbClr>
          </a:solidFill>
          <a:ln w="15875">
            <a:solidFill>
              <a:srgbClr val="FFFF00"/>
            </a:solidFill>
            <a:miter lim="800000"/>
            <a:headEnd/>
            <a:tailEnd/>
          </a:ln>
        </p:spPr>
        <p:txBody>
          <a:bodyPr wrap="none"/>
          <a:lstStyle/>
          <a:p>
            <a:endParaRPr lang="en-US" sz="2400"/>
          </a:p>
        </p:txBody>
      </p:sp>
      <p:sp>
        <p:nvSpPr>
          <p:cNvPr id="974855" name="Freeform 7"/>
          <p:cNvSpPr>
            <a:spLocks/>
          </p:cNvSpPr>
          <p:nvPr/>
        </p:nvSpPr>
        <p:spPr bwMode="auto">
          <a:xfrm>
            <a:off x="5724525" y="4581525"/>
            <a:ext cx="304800" cy="241300"/>
          </a:xfrm>
          <a:custGeom>
            <a:avLst/>
            <a:gdLst>
              <a:gd name="T0" fmla="*/ 0 w 192"/>
              <a:gd name="T1" fmla="*/ 96 h 152"/>
              <a:gd name="T2" fmla="*/ 96 w 192"/>
              <a:gd name="T3" fmla="*/ 144 h 152"/>
              <a:gd name="T4" fmla="*/ 144 w 192"/>
              <a:gd name="T5" fmla="*/ 144 h 152"/>
              <a:gd name="T6" fmla="*/ 192 w 192"/>
              <a:gd name="T7" fmla="*/ 144 h 152"/>
              <a:gd name="T8" fmla="*/ 144 w 192"/>
              <a:gd name="T9" fmla="*/ 96 h 152"/>
              <a:gd name="T10" fmla="*/ 144 w 192"/>
              <a:gd name="T11" fmla="*/ 48 h 152"/>
              <a:gd name="T12" fmla="*/ 144 w 192"/>
              <a:gd name="T13" fmla="*/ 0 h 152"/>
              <a:gd name="T14" fmla="*/ 0 60000 65536"/>
              <a:gd name="T15" fmla="*/ 0 60000 65536"/>
              <a:gd name="T16" fmla="*/ 0 60000 65536"/>
              <a:gd name="T17" fmla="*/ 0 60000 65536"/>
              <a:gd name="T18" fmla="*/ 0 60000 65536"/>
              <a:gd name="T19" fmla="*/ 0 60000 65536"/>
              <a:gd name="T20" fmla="*/ 0 60000 65536"/>
              <a:gd name="T21" fmla="*/ 0 w 192"/>
              <a:gd name="T22" fmla="*/ 0 h 152"/>
              <a:gd name="T23" fmla="*/ 192 w 192"/>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52">
                <a:moveTo>
                  <a:pt x="0" y="96"/>
                </a:moveTo>
                <a:cubicBezTo>
                  <a:pt x="36" y="116"/>
                  <a:pt x="72" y="136"/>
                  <a:pt x="96" y="144"/>
                </a:cubicBezTo>
                <a:cubicBezTo>
                  <a:pt x="120" y="152"/>
                  <a:pt x="128" y="144"/>
                  <a:pt x="144" y="144"/>
                </a:cubicBezTo>
                <a:cubicBezTo>
                  <a:pt x="160" y="144"/>
                  <a:pt x="192" y="152"/>
                  <a:pt x="192" y="144"/>
                </a:cubicBezTo>
                <a:cubicBezTo>
                  <a:pt x="192" y="136"/>
                  <a:pt x="152" y="112"/>
                  <a:pt x="144" y="96"/>
                </a:cubicBezTo>
                <a:cubicBezTo>
                  <a:pt x="136" y="80"/>
                  <a:pt x="144" y="64"/>
                  <a:pt x="144" y="48"/>
                </a:cubicBezTo>
                <a:cubicBezTo>
                  <a:pt x="144" y="32"/>
                  <a:pt x="144" y="16"/>
                  <a:pt x="144" y="0"/>
                </a:cubicBezTo>
              </a:path>
            </a:pathLst>
          </a:custGeom>
          <a:solidFill>
            <a:schemeClr val="accent1"/>
          </a:solidFill>
          <a:ln w="15875">
            <a:solidFill>
              <a:schemeClr val="accent1"/>
            </a:solidFill>
            <a:miter lim="800000"/>
            <a:headEnd/>
            <a:tailEnd/>
          </a:ln>
        </p:spPr>
        <p:txBody>
          <a:bodyPr wrap="none"/>
          <a:lstStyle/>
          <a:p>
            <a:endParaRPr lang="en-US" sz="2400"/>
          </a:p>
        </p:txBody>
      </p:sp>
      <p:sp>
        <p:nvSpPr>
          <p:cNvPr id="974854" name="Freeform 6"/>
          <p:cNvSpPr>
            <a:spLocks/>
          </p:cNvSpPr>
          <p:nvPr/>
        </p:nvSpPr>
        <p:spPr bwMode="auto">
          <a:xfrm>
            <a:off x="7812088" y="4797425"/>
            <a:ext cx="317500" cy="165100"/>
          </a:xfrm>
          <a:custGeom>
            <a:avLst/>
            <a:gdLst>
              <a:gd name="T0" fmla="*/ 200 w 200"/>
              <a:gd name="T1" fmla="*/ 96 h 104"/>
              <a:gd name="T2" fmla="*/ 104 w 200"/>
              <a:gd name="T3" fmla="*/ 96 h 104"/>
              <a:gd name="T4" fmla="*/ 56 w 200"/>
              <a:gd name="T5" fmla="*/ 96 h 104"/>
              <a:gd name="T6" fmla="*/ 8 w 200"/>
              <a:gd name="T7" fmla="*/ 48 h 104"/>
              <a:gd name="T8" fmla="*/ 8 w 200"/>
              <a:gd name="T9" fmla="*/ 0 h 104"/>
              <a:gd name="T10" fmla="*/ 0 60000 65536"/>
              <a:gd name="T11" fmla="*/ 0 60000 65536"/>
              <a:gd name="T12" fmla="*/ 0 60000 65536"/>
              <a:gd name="T13" fmla="*/ 0 60000 65536"/>
              <a:gd name="T14" fmla="*/ 0 60000 65536"/>
              <a:gd name="T15" fmla="*/ 0 w 200"/>
              <a:gd name="T16" fmla="*/ 0 h 104"/>
              <a:gd name="T17" fmla="*/ 200 w 200"/>
              <a:gd name="T18" fmla="*/ 104 h 104"/>
            </a:gdLst>
            <a:ahLst/>
            <a:cxnLst>
              <a:cxn ang="T10">
                <a:pos x="T0" y="T1"/>
              </a:cxn>
              <a:cxn ang="T11">
                <a:pos x="T2" y="T3"/>
              </a:cxn>
              <a:cxn ang="T12">
                <a:pos x="T4" y="T5"/>
              </a:cxn>
              <a:cxn ang="T13">
                <a:pos x="T6" y="T7"/>
              </a:cxn>
              <a:cxn ang="T14">
                <a:pos x="T8" y="T9"/>
              </a:cxn>
            </a:cxnLst>
            <a:rect l="T15" t="T16" r="T17" b="T18"/>
            <a:pathLst>
              <a:path w="200" h="104">
                <a:moveTo>
                  <a:pt x="200" y="96"/>
                </a:moveTo>
                <a:cubicBezTo>
                  <a:pt x="164" y="96"/>
                  <a:pt x="128" y="96"/>
                  <a:pt x="104" y="96"/>
                </a:cubicBezTo>
                <a:cubicBezTo>
                  <a:pt x="80" y="96"/>
                  <a:pt x="72" y="104"/>
                  <a:pt x="56" y="96"/>
                </a:cubicBezTo>
                <a:cubicBezTo>
                  <a:pt x="40" y="88"/>
                  <a:pt x="16" y="64"/>
                  <a:pt x="8" y="48"/>
                </a:cubicBezTo>
                <a:cubicBezTo>
                  <a:pt x="0" y="32"/>
                  <a:pt x="8" y="8"/>
                  <a:pt x="8" y="0"/>
                </a:cubicBezTo>
              </a:path>
            </a:pathLst>
          </a:custGeom>
          <a:solidFill>
            <a:schemeClr val="accent1"/>
          </a:solidFill>
          <a:ln w="15875">
            <a:solidFill>
              <a:schemeClr val="accent1"/>
            </a:solidFill>
            <a:miter lim="800000"/>
            <a:headEnd/>
            <a:tailEnd/>
          </a:ln>
        </p:spPr>
        <p:txBody>
          <a:bodyPr wrap="none"/>
          <a:lstStyle/>
          <a:p>
            <a:endParaRPr lang="en-US" sz="2400"/>
          </a:p>
        </p:txBody>
      </p:sp>
      <p:sp>
        <p:nvSpPr>
          <p:cNvPr id="124938" name="Rectangle 10"/>
          <p:cNvSpPr>
            <a:spLocks noChangeArrowheads="1"/>
          </p:cNvSpPr>
          <p:nvPr/>
        </p:nvSpPr>
        <p:spPr bwMode="auto">
          <a:xfrm>
            <a:off x="179388" y="5084763"/>
            <a:ext cx="3654425" cy="1373187"/>
          </a:xfrm>
          <a:prstGeom prst="rect">
            <a:avLst/>
          </a:prstGeom>
          <a:noFill/>
          <a:ln w="9525">
            <a:noFill/>
            <a:miter lim="800000"/>
            <a:headEnd/>
            <a:tailEnd/>
          </a:ln>
          <a:effectLst/>
        </p:spPr>
        <p:txBody>
          <a:bodyPr>
            <a:spAutoFit/>
          </a:bodyPr>
          <a:lstStyle/>
          <a:p>
            <a:r>
              <a:rPr lang="en-US" sz="2800">
                <a:solidFill>
                  <a:srgbClr val="FFFF66"/>
                </a:solidFill>
              </a:rPr>
              <a:t>Lateral Costophrenic Sulci </a:t>
            </a:r>
          </a:p>
          <a:p>
            <a:r>
              <a:rPr lang="en-US" sz="2800">
                <a:solidFill>
                  <a:srgbClr val="FFFF66"/>
                </a:solidFill>
              </a:rPr>
              <a:t>(Recesses, Angles)</a:t>
            </a:r>
          </a:p>
        </p:txBody>
      </p:sp>
      <p:sp>
        <p:nvSpPr>
          <p:cNvPr id="124939" name="Rectangle 11"/>
          <p:cNvSpPr>
            <a:spLocks noChangeArrowheads="1"/>
          </p:cNvSpPr>
          <p:nvPr/>
        </p:nvSpPr>
        <p:spPr bwMode="auto">
          <a:xfrm>
            <a:off x="323850" y="3141663"/>
            <a:ext cx="3563938" cy="946150"/>
          </a:xfrm>
          <a:prstGeom prst="rect">
            <a:avLst/>
          </a:prstGeom>
          <a:noFill/>
          <a:ln w="9525">
            <a:noFill/>
            <a:miter lim="800000"/>
            <a:headEnd/>
            <a:tailEnd/>
          </a:ln>
          <a:effectLst/>
        </p:spPr>
        <p:txBody>
          <a:bodyPr>
            <a:spAutoFit/>
          </a:bodyPr>
          <a:lstStyle/>
          <a:p>
            <a:r>
              <a:rPr lang="en-US" sz="2800">
                <a:solidFill>
                  <a:schemeClr val="folHlink"/>
                </a:solidFill>
              </a:rPr>
              <a:t>Cardiophrenic Sulci</a:t>
            </a:r>
          </a:p>
          <a:p>
            <a:r>
              <a:rPr lang="en-US" sz="2800">
                <a:solidFill>
                  <a:schemeClr val="folHlink"/>
                </a:solidFill>
              </a:rPr>
              <a:t>(Recesses, Angles)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4852"/>
                                        </p:tgtEl>
                                        <p:attrNameLst>
                                          <p:attrName>style.visibility</p:attrName>
                                        </p:attrNameLst>
                                      </p:cBhvr>
                                      <p:to>
                                        <p:strVal val="visible"/>
                                      </p:to>
                                    </p:set>
                                    <p:animEffect transition="in" filter="dissolve">
                                      <p:cBhvr>
                                        <p:cTn id="7" dur="500"/>
                                        <p:tgtEl>
                                          <p:spTgt spid="9748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74853"/>
                                        </p:tgtEl>
                                        <p:attrNameLst>
                                          <p:attrName>style.visibility</p:attrName>
                                        </p:attrNameLst>
                                      </p:cBhvr>
                                      <p:to>
                                        <p:strVal val="visible"/>
                                      </p:to>
                                    </p:set>
                                    <p:animEffect transition="in" filter="dissolve">
                                      <p:cBhvr>
                                        <p:cTn id="10" dur="500"/>
                                        <p:tgtEl>
                                          <p:spTgt spid="97485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74855"/>
                                        </p:tgtEl>
                                        <p:attrNameLst>
                                          <p:attrName>style.visibility</p:attrName>
                                        </p:attrNameLst>
                                      </p:cBhvr>
                                      <p:to>
                                        <p:strVal val="visible"/>
                                      </p:to>
                                    </p:set>
                                    <p:animEffect transition="in" filter="dissolve">
                                      <p:cBhvr>
                                        <p:cTn id="13" dur="500"/>
                                        <p:tgtEl>
                                          <p:spTgt spid="97485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74854"/>
                                        </p:tgtEl>
                                        <p:attrNameLst>
                                          <p:attrName>style.visibility</p:attrName>
                                        </p:attrNameLst>
                                      </p:cBhvr>
                                      <p:to>
                                        <p:strVal val="visible"/>
                                      </p:to>
                                    </p:set>
                                    <p:animEffect transition="in" filter="dissolve">
                                      <p:cBhvr>
                                        <p:cTn id="18" dur="500"/>
                                        <p:tgtEl>
                                          <p:spTgt spid="974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852" grpId="0" animBg="1"/>
      <p:bldP spid="974853" grpId="0" animBg="1"/>
      <p:bldP spid="974855" grpId="0" animBg="1"/>
      <p:bldP spid="97485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2" descr="lat chest 2"/>
          <p:cNvPicPr>
            <a:picLocks noChangeAspect="1" noChangeArrowheads="1"/>
          </p:cNvPicPr>
          <p:nvPr/>
        </p:nvPicPr>
        <p:blipFill>
          <a:blip r:embed="rId2"/>
          <a:srcRect/>
          <a:stretch>
            <a:fillRect/>
          </a:stretch>
        </p:blipFill>
        <p:spPr bwMode="auto">
          <a:xfrm>
            <a:off x="3443288" y="0"/>
            <a:ext cx="5700712" cy="6818313"/>
          </a:xfrm>
          <a:prstGeom prst="rect">
            <a:avLst/>
          </a:prstGeom>
          <a:noFill/>
          <a:ln w="9525">
            <a:noFill/>
            <a:miter lim="800000"/>
            <a:headEnd/>
            <a:tailEnd/>
          </a:ln>
        </p:spPr>
      </p:pic>
      <p:sp>
        <p:nvSpPr>
          <p:cNvPr id="975876" name="Freeform 4"/>
          <p:cNvSpPr>
            <a:spLocks/>
          </p:cNvSpPr>
          <p:nvPr/>
        </p:nvSpPr>
        <p:spPr bwMode="auto">
          <a:xfrm>
            <a:off x="4211638" y="5805488"/>
            <a:ext cx="457200" cy="546100"/>
          </a:xfrm>
          <a:custGeom>
            <a:avLst/>
            <a:gdLst>
              <a:gd name="T0" fmla="*/ 0 w 288"/>
              <a:gd name="T1" fmla="*/ 0 h 344"/>
              <a:gd name="T2" fmla="*/ 48 w 288"/>
              <a:gd name="T3" fmla="*/ 144 h 344"/>
              <a:gd name="T4" fmla="*/ 144 w 288"/>
              <a:gd name="T5" fmla="*/ 288 h 344"/>
              <a:gd name="T6" fmla="*/ 192 w 288"/>
              <a:gd name="T7" fmla="*/ 336 h 344"/>
              <a:gd name="T8" fmla="*/ 192 w 288"/>
              <a:gd name="T9" fmla="*/ 240 h 344"/>
              <a:gd name="T10" fmla="*/ 240 w 288"/>
              <a:gd name="T11" fmla="*/ 144 h 344"/>
              <a:gd name="T12" fmla="*/ 288 w 288"/>
              <a:gd name="T13" fmla="*/ 0 h 344"/>
              <a:gd name="T14" fmla="*/ 0 60000 65536"/>
              <a:gd name="T15" fmla="*/ 0 60000 65536"/>
              <a:gd name="T16" fmla="*/ 0 60000 65536"/>
              <a:gd name="T17" fmla="*/ 0 60000 65536"/>
              <a:gd name="T18" fmla="*/ 0 60000 65536"/>
              <a:gd name="T19" fmla="*/ 0 60000 65536"/>
              <a:gd name="T20" fmla="*/ 0 60000 65536"/>
              <a:gd name="T21" fmla="*/ 0 w 288"/>
              <a:gd name="T22" fmla="*/ 0 h 344"/>
              <a:gd name="T23" fmla="*/ 288 w 288"/>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344">
                <a:moveTo>
                  <a:pt x="0" y="0"/>
                </a:moveTo>
                <a:cubicBezTo>
                  <a:pt x="12" y="48"/>
                  <a:pt x="24" y="96"/>
                  <a:pt x="48" y="144"/>
                </a:cubicBezTo>
                <a:cubicBezTo>
                  <a:pt x="72" y="192"/>
                  <a:pt x="120" y="256"/>
                  <a:pt x="144" y="288"/>
                </a:cubicBezTo>
                <a:cubicBezTo>
                  <a:pt x="168" y="320"/>
                  <a:pt x="184" y="344"/>
                  <a:pt x="192" y="336"/>
                </a:cubicBezTo>
                <a:cubicBezTo>
                  <a:pt x="200" y="328"/>
                  <a:pt x="184" y="272"/>
                  <a:pt x="192" y="240"/>
                </a:cubicBezTo>
                <a:cubicBezTo>
                  <a:pt x="200" y="208"/>
                  <a:pt x="224" y="184"/>
                  <a:pt x="240" y="144"/>
                </a:cubicBezTo>
                <a:cubicBezTo>
                  <a:pt x="256" y="104"/>
                  <a:pt x="272" y="52"/>
                  <a:pt x="288" y="0"/>
                </a:cubicBezTo>
              </a:path>
            </a:pathLst>
          </a:custGeom>
          <a:noFill/>
          <a:ln w="15875">
            <a:solidFill>
              <a:srgbClr val="FFFF00"/>
            </a:solidFill>
            <a:miter lim="800000"/>
            <a:headEnd/>
            <a:tailEnd/>
          </a:ln>
        </p:spPr>
        <p:txBody>
          <a:bodyPr wrap="none"/>
          <a:lstStyle/>
          <a:p>
            <a:endParaRPr lang="en-US" sz="2400"/>
          </a:p>
        </p:txBody>
      </p:sp>
      <p:sp>
        <p:nvSpPr>
          <p:cNvPr id="2" name="Freeform 4"/>
          <p:cNvSpPr>
            <a:spLocks/>
          </p:cNvSpPr>
          <p:nvPr/>
        </p:nvSpPr>
        <p:spPr bwMode="auto">
          <a:xfrm>
            <a:off x="4356100" y="5876925"/>
            <a:ext cx="457200" cy="546100"/>
          </a:xfrm>
          <a:custGeom>
            <a:avLst/>
            <a:gdLst>
              <a:gd name="T0" fmla="*/ 0 w 288"/>
              <a:gd name="T1" fmla="*/ 0 h 344"/>
              <a:gd name="T2" fmla="*/ 48 w 288"/>
              <a:gd name="T3" fmla="*/ 144 h 344"/>
              <a:gd name="T4" fmla="*/ 144 w 288"/>
              <a:gd name="T5" fmla="*/ 288 h 344"/>
              <a:gd name="T6" fmla="*/ 192 w 288"/>
              <a:gd name="T7" fmla="*/ 336 h 344"/>
              <a:gd name="T8" fmla="*/ 192 w 288"/>
              <a:gd name="T9" fmla="*/ 240 h 344"/>
              <a:gd name="T10" fmla="*/ 240 w 288"/>
              <a:gd name="T11" fmla="*/ 144 h 344"/>
              <a:gd name="T12" fmla="*/ 288 w 288"/>
              <a:gd name="T13" fmla="*/ 0 h 344"/>
              <a:gd name="T14" fmla="*/ 0 60000 65536"/>
              <a:gd name="T15" fmla="*/ 0 60000 65536"/>
              <a:gd name="T16" fmla="*/ 0 60000 65536"/>
              <a:gd name="T17" fmla="*/ 0 60000 65536"/>
              <a:gd name="T18" fmla="*/ 0 60000 65536"/>
              <a:gd name="T19" fmla="*/ 0 60000 65536"/>
              <a:gd name="T20" fmla="*/ 0 60000 65536"/>
              <a:gd name="T21" fmla="*/ 0 w 288"/>
              <a:gd name="T22" fmla="*/ 0 h 344"/>
              <a:gd name="T23" fmla="*/ 288 w 288"/>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344">
                <a:moveTo>
                  <a:pt x="0" y="0"/>
                </a:moveTo>
                <a:cubicBezTo>
                  <a:pt x="12" y="48"/>
                  <a:pt x="24" y="96"/>
                  <a:pt x="48" y="144"/>
                </a:cubicBezTo>
                <a:cubicBezTo>
                  <a:pt x="72" y="192"/>
                  <a:pt x="120" y="256"/>
                  <a:pt x="144" y="288"/>
                </a:cubicBezTo>
                <a:cubicBezTo>
                  <a:pt x="168" y="320"/>
                  <a:pt x="184" y="344"/>
                  <a:pt x="192" y="336"/>
                </a:cubicBezTo>
                <a:cubicBezTo>
                  <a:pt x="200" y="328"/>
                  <a:pt x="184" y="272"/>
                  <a:pt x="192" y="240"/>
                </a:cubicBezTo>
                <a:cubicBezTo>
                  <a:pt x="200" y="208"/>
                  <a:pt x="224" y="184"/>
                  <a:pt x="240" y="144"/>
                </a:cubicBezTo>
                <a:cubicBezTo>
                  <a:pt x="256" y="104"/>
                  <a:pt x="272" y="52"/>
                  <a:pt x="288" y="0"/>
                </a:cubicBezTo>
              </a:path>
            </a:pathLst>
          </a:custGeom>
          <a:noFill/>
          <a:ln w="15875">
            <a:solidFill>
              <a:srgbClr val="FFFF00"/>
            </a:solidFill>
            <a:miter lim="800000"/>
            <a:headEnd/>
            <a:tailEnd/>
          </a:ln>
        </p:spPr>
        <p:txBody>
          <a:bodyPr wrap="none"/>
          <a:lstStyle/>
          <a:p>
            <a:endParaRPr lang="en-US" sz="2400"/>
          </a:p>
        </p:txBody>
      </p:sp>
      <p:sp>
        <p:nvSpPr>
          <p:cNvPr id="125959" name="Rectangle 7"/>
          <p:cNvSpPr>
            <a:spLocks noChangeArrowheads="1"/>
          </p:cNvSpPr>
          <p:nvPr/>
        </p:nvSpPr>
        <p:spPr bwMode="auto">
          <a:xfrm>
            <a:off x="323850" y="4292600"/>
            <a:ext cx="2717800" cy="2528888"/>
          </a:xfrm>
          <a:prstGeom prst="rect">
            <a:avLst/>
          </a:prstGeom>
          <a:noFill/>
          <a:ln w="9525">
            <a:noFill/>
            <a:miter lim="800000"/>
            <a:headEnd/>
            <a:tailEnd/>
          </a:ln>
          <a:effectLst/>
        </p:spPr>
        <p:txBody>
          <a:bodyPr>
            <a:spAutoFit/>
          </a:bodyPr>
          <a:lstStyle/>
          <a:p>
            <a:r>
              <a:rPr lang="en-US" sz="3200">
                <a:solidFill>
                  <a:srgbClr val="FFFF66"/>
                </a:solidFill>
              </a:rPr>
              <a:t>Posterior Costophrenic Sulci </a:t>
            </a:r>
          </a:p>
          <a:p>
            <a:r>
              <a:rPr lang="en-US" sz="3200">
                <a:solidFill>
                  <a:srgbClr val="FFFF66"/>
                </a:solidFill>
              </a:rPr>
              <a:t>(Recesses, Angles)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75876"/>
                                        </p:tgtEl>
                                        <p:attrNameLst>
                                          <p:attrName>style.visibility</p:attrName>
                                        </p:attrNameLst>
                                      </p:cBhvr>
                                      <p:to>
                                        <p:strVal val="visible"/>
                                      </p:to>
                                    </p:set>
                                    <p:animEffect transition="in" filter="dissolve">
                                      <p:cBhvr>
                                        <p:cTn id="7" dur="500"/>
                                        <p:tgtEl>
                                          <p:spTgt spid="97587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6"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sz="3600" dirty="0" smtClean="0">
                <a:solidFill>
                  <a:schemeClr val="folHlink"/>
                </a:solidFill>
              </a:rPr>
              <a:t>DIAPHRAGM</a:t>
            </a:r>
            <a:endParaRPr lang="en-US" sz="3600" dirty="0">
              <a:solidFill>
                <a:schemeClr val="folHlink"/>
              </a:solidFill>
            </a:endParaRPr>
          </a:p>
        </p:txBody>
      </p:sp>
      <p:sp>
        <p:nvSpPr>
          <p:cNvPr id="122883" name="Rectangle 3"/>
          <p:cNvSpPr>
            <a:spLocks noGrp="1" noChangeArrowheads="1"/>
          </p:cNvSpPr>
          <p:nvPr>
            <p:ph idx="1"/>
          </p:nvPr>
        </p:nvSpPr>
        <p:spPr/>
        <p:txBody>
          <a:bodyPr/>
          <a:lstStyle/>
          <a:p>
            <a:pPr>
              <a:lnSpc>
                <a:spcPct val="90000"/>
              </a:lnSpc>
            </a:pPr>
            <a:r>
              <a:rPr lang="en-US" dirty="0"/>
              <a:t>The left and right diaphragm appear as sharply </a:t>
            </a:r>
            <a:r>
              <a:rPr lang="en-US" dirty="0" err="1"/>
              <a:t>marginated</a:t>
            </a:r>
            <a:r>
              <a:rPr lang="en-US" dirty="0"/>
              <a:t> domes. </a:t>
            </a:r>
          </a:p>
          <a:p>
            <a:pPr>
              <a:lnSpc>
                <a:spcPct val="90000"/>
              </a:lnSpc>
            </a:pPr>
            <a:r>
              <a:rPr lang="en-US" dirty="0"/>
              <a:t>The peripheral margins of the diaphragm define the </a:t>
            </a:r>
            <a:r>
              <a:rPr lang="en-US" dirty="0" err="1"/>
              <a:t>costophrenic</a:t>
            </a:r>
            <a:r>
              <a:rPr lang="en-US" dirty="0"/>
              <a:t> </a:t>
            </a:r>
            <a:r>
              <a:rPr lang="en-US" dirty="0" smtClean="0"/>
              <a:t>angles. </a:t>
            </a:r>
            <a:endParaRPr lang="en-US" dirty="0"/>
          </a:p>
          <a:p>
            <a:pPr>
              <a:lnSpc>
                <a:spcPct val="90000"/>
              </a:lnSpc>
            </a:pPr>
            <a:r>
              <a:rPr lang="en-US" dirty="0"/>
              <a:t>The right diaphragm </a:t>
            </a:r>
            <a:r>
              <a:rPr lang="en-US" dirty="0" smtClean="0"/>
              <a:t>is normally </a:t>
            </a:r>
            <a:r>
              <a:rPr lang="en-US" dirty="0"/>
              <a:t>higher </a:t>
            </a:r>
            <a:r>
              <a:rPr lang="en-US" dirty="0" smtClean="0"/>
              <a:t>than the left.</a:t>
            </a:r>
          </a:p>
          <a:p>
            <a:pPr>
              <a:lnSpc>
                <a:spcPct val="90000"/>
              </a:lnSpc>
            </a:pPr>
            <a:r>
              <a:rPr lang="en-US" dirty="0" smtClean="0"/>
              <a:t>On lateral view, the right dome is </a:t>
            </a:r>
            <a:r>
              <a:rPr lang="en-US" dirty="0" err="1" smtClean="0"/>
              <a:t>visualised</a:t>
            </a:r>
            <a:r>
              <a:rPr lang="en-US" dirty="0" smtClean="0"/>
              <a:t> entirely from front to back whereas the left dome is seen only in the posterior part because the heart obliterates it </a:t>
            </a:r>
            <a:r>
              <a:rPr lang="en-US" dirty="0" err="1" smtClean="0"/>
              <a:t>anteriorly</a:t>
            </a:r>
            <a:r>
              <a:rPr lang="en-US" dirty="0" smtClean="0"/>
              <a: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descr="Diaphragm"/>
          <p:cNvPicPr>
            <a:picLocks noChangeAspect="1" noChangeArrowheads="1"/>
          </p:cNvPicPr>
          <p:nvPr/>
        </p:nvPicPr>
        <p:blipFill>
          <a:blip r:embed="rId2">
            <a:lum bright="-6000" contrast="6000"/>
          </a:blip>
          <a:srcRect/>
          <a:stretch>
            <a:fillRect/>
          </a:stretch>
        </p:blipFill>
        <p:spPr bwMode="auto">
          <a:xfrm>
            <a:off x="468313" y="1052513"/>
            <a:ext cx="3810000" cy="4699000"/>
          </a:xfrm>
          <a:prstGeom prst="rect">
            <a:avLst/>
          </a:prstGeom>
          <a:noFill/>
          <a:ln w="9525">
            <a:noFill/>
            <a:miter lim="800000"/>
            <a:headEnd/>
            <a:tailEnd/>
          </a:ln>
        </p:spPr>
      </p:pic>
      <p:pic>
        <p:nvPicPr>
          <p:cNvPr id="123909" name="Picture 26" descr="C:\Documents and Settings\palemam\Desktop\images\latcxrdemo.jpg"/>
          <p:cNvPicPr>
            <a:picLocks noChangeAspect="1" noChangeArrowheads="1"/>
          </p:cNvPicPr>
          <p:nvPr/>
        </p:nvPicPr>
        <p:blipFill>
          <a:blip r:embed="rId3"/>
          <a:srcRect l="5588" t="3276" r="18044"/>
          <a:stretch>
            <a:fillRect/>
          </a:stretch>
        </p:blipFill>
        <p:spPr bwMode="auto">
          <a:xfrm>
            <a:off x="4356100" y="1052513"/>
            <a:ext cx="4608513" cy="4681537"/>
          </a:xfrm>
          <a:prstGeom prst="rect">
            <a:avLst/>
          </a:prstGeom>
          <a:noFill/>
          <a:ln w="9525">
            <a:solidFill>
              <a:schemeClr val="bg2"/>
            </a:solidFill>
            <a:miter lim="800000"/>
            <a:headEnd/>
            <a:tailEnd/>
          </a:ln>
        </p:spPr>
      </p:pic>
      <p:cxnSp>
        <p:nvCxnSpPr>
          <p:cNvPr id="32" name="Straight Arrow Connector 31"/>
          <p:cNvCxnSpPr>
            <a:cxnSpLocks noChangeShapeType="1"/>
          </p:cNvCxnSpPr>
          <p:nvPr/>
        </p:nvCxnSpPr>
        <p:spPr bwMode="auto">
          <a:xfrm flipV="1">
            <a:off x="5651500" y="4005263"/>
            <a:ext cx="141288" cy="276225"/>
          </a:xfrm>
          <a:prstGeom prst="straightConnector1">
            <a:avLst/>
          </a:prstGeom>
          <a:noFill/>
          <a:ln w="12065" algn="ctr">
            <a:solidFill>
              <a:srgbClr val="FF0000"/>
            </a:solidFill>
            <a:round/>
            <a:headEnd type="stealth" w="med" len="med"/>
            <a:tailEnd type="arrow" w="med" len="med"/>
          </a:ln>
        </p:spPr>
      </p:cxnSp>
      <p:cxnSp>
        <p:nvCxnSpPr>
          <p:cNvPr id="34" name="Straight Arrow Connector 33"/>
          <p:cNvCxnSpPr>
            <a:cxnSpLocks noChangeShapeType="1"/>
          </p:cNvCxnSpPr>
          <p:nvPr/>
        </p:nvCxnSpPr>
        <p:spPr bwMode="auto">
          <a:xfrm rot="16200000" flipV="1">
            <a:off x="6765925" y="4691063"/>
            <a:ext cx="228600" cy="152400"/>
          </a:xfrm>
          <a:prstGeom prst="straightConnector1">
            <a:avLst/>
          </a:prstGeom>
          <a:noFill/>
          <a:ln w="12065" algn="ctr">
            <a:solidFill>
              <a:srgbClr val="FF0000"/>
            </a:solidFill>
            <a:round/>
            <a:headEnd type="stealth" w="med" len="med"/>
            <a:tailEnd type="arrow" w="med" len="med"/>
          </a:ln>
        </p:spPr>
      </p:cxnSp>
      <p:sp>
        <p:nvSpPr>
          <p:cNvPr id="123914" name="Text Box 10"/>
          <p:cNvSpPr txBox="1">
            <a:spLocks noChangeArrowheads="1"/>
          </p:cNvSpPr>
          <p:nvPr/>
        </p:nvSpPr>
        <p:spPr bwMode="auto">
          <a:xfrm>
            <a:off x="5148263" y="4365625"/>
            <a:ext cx="458787" cy="366713"/>
          </a:xfrm>
          <a:prstGeom prst="rect">
            <a:avLst/>
          </a:prstGeom>
          <a:noFill/>
          <a:ln w="9525">
            <a:noFill/>
            <a:miter lim="800000"/>
            <a:headEnd/>
            <a:tailEnd/>
          </a:ln>
          <a:effectLst/>
        </p:spPr>
        <p:txBody>
          <a:bodyPr wrap="none">
            <a:spAutoFit/>
          </a:bodyPr>
          <a:lstStyle/>
          <a:p>
            <a:r>
              <a:rPr lang="en-US">
                <a:solidFill>
                  <a:srgbClr val="FF0000"/>
                </a:solidFill>
              </a:rPr>
              <a:t>RT</a:t>
            </a:r>
          </a:p>
        </p:txBody>
      </p:sp>
      <p:sp>
        <p:nvSpPr>
          <p:cNvPr id="123915" name="Text Box 11"/>
          <p:cNvSpPr txBox="1">
            <a:spLocks noChangeArrowheads="1"/>
          </p:cNvSpPr>
          <p:nvPr/>
        </p:nvSpPr>
        <p:spPr bwMode="auto">
          <a:xfrm>
            <a:off x="6927850" y="4884738"/>
            <a:ext cx="431800" cy="366712"/>
          </a:xfrm>
          <a:prstGeom prst="rect">
            <a:avLst/>
          </a:prstGeom>
          <a:noFill/>
          <a:ln w="9525">
            <a:noFill/>
            <a:miter lim="800000"/>
            <a:headEnd/>
            <a:tailEnd/>
          </a:ln>
          <a:effectLst/>
        </p:spPr>
        <p:txBody>
          <a:bodyPr wrap="none">
            <a:spAutoFit/>
          </a:bodyPr>
          <a:lstStyle/>
          <a:p>
            <a:r>
              <a:rPr lang="en-US">
                <a:solidFill>
                  <a:srgbClr val="FF0000"/>
                </a:solidFill>
              </a:rPr>
              <a:t>LT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7972452" cy="1143000"/>
          </a:xfrm>
        </p:spPr>
        <p:txBody>
          <a:bodyPr/>
          <a:lstStyle/>
          <a:p>
            <a:r>
              <a:rPr lang="en-GB" dirty="0" smtClean="0">
                <a:solidFill>
                  <a:schemeClr val="folHlink"/>
                </a:solidFill>
              </a:rPr>
              <a:t>BONY THORAX</a:t>
            </a:r>
            <a:r>
              <a:rPr lang="en-US" dirty="0" smtClean="0"/>
              <a:t> </a:t>
            </a:r>
            <a:endParaRPr lang="en-US" dirty="0"/>
          </a:p>
        </p:txBody>
      </p:sp>
      <p:sp>
        <p:nvSpPr>
          <p:cNvPr id="100355" name="Rectangle 3"/>
          <p:cNvSpPr>
            <a:spLocks noGrp="1" noChangeArrowheads="1"/>
          </p:cNvSpPr>
          <p:nvPr>
            <p:ph idx="1"/>
          </p:nvPr>
        </p:nvSpPr>
        <p:spPr/>
        <p:txBody>
          <a:bodyPr>
            <a:normAutofit/>
          </a:bodyPr>
          <a:lstStyle/>
          <a:p>
            <a:pPr>
              <a:lnSpc>
                <a:spcPct val="90000"/>
              </a:lnSpc>
              <a:buClr>
                <a:schemeClr val="tx1"/>
              </a:buClr>
              <a:buSzPct val="50000"/>
              <a:buFont typeface="Wingdings" pitchFamily="2" charset="2"/>
              <a:buChar char="q"/>
            </a:pPr>
            <a:r>
              <a:rPr lang="en-GB" dirty="0">
                <a:latin typeface="Calibri" pitchFamily="34" charset="0"/>
              </a:rPr>
              <a:t>Chest x-ray primarily visualizes </a:t>
            </a:r>
            <a:r>
              <a:rPr lang="en-GB" dirty="0" smtClean="0">
                <a:latin typeface="Calibri" pitchFamily="34" charset="0"/>
              </a:rPr>
              <a:t>intra-thoracic structures </a:t>
            </a:r>
            <a:r>
              <a:rPr lang="en-GB" dirty="0">
                <a:latin typeface="Calibri" pitchFamily="34" charset="0"/>
              </a:rPr>
              <a:t>but also </a:t>
            </a:r>
            <a:r>
              <a:rPr lang="en-GB" dirty="0" smtClean="0">
                <a:latin typeface="Calibri" pitchFamily="34" charset="0"/>
              </a:rPr>
              <a:t>outlines </a:t>
            </a:r>
            <a:r>
              <a:rPr lang="en-GB" dirty="0">
                <a:latin typeface="Calibri" pitchFamily="34" charset="0"/>
              </a:rPr>
              <a:t>the shoulder </a:t>
            </a:r>
            <a:r>
              <a:rPr lang="en-GB" dirty="0" smtClean="0">
                <a:latin typeface="Calibri" pitchFamily="34" charset="0"/>
              </a:rPr>
              <a:t>girdle, ribs</a:t>
            </a:r>
            <a:r>
              <a:rPr lang="en-GB" dirty="0">
                <a:latin typeface="Calibri" pitchFamily="34" charset="0"/>
              </a:rPr>
              <a:t>, cervical and thoracic vertebrae</a:t>
            </a:r>
            <a:r>
              <a:rPr lang="en-GB" dirty="0" smtClean="0">
                <a:latin typeface="Calibri" pitchFamily="34" charset="0"/>
              </a:rPr>
              <a:t>.</a:t>
            </a:r>
            <a:endParaRPr lang="en-US" dirty="0">
              <a:solidFill>
                <a:schemeClr val="hlink"/>
              </a:solidFill>
              <a:latin typeface="Calibri" pitchFamily="34" charset="0"/>
            </a:endParaRPr>
          </a:p>
          <a:p>
            <a:pPr>
              <a:lnSpc>
                <a:spcPct val="90000"/>
              </a:lnSpc>
              <a:buClr>
                <a:schemeClr val="tx1"/>
              </a:buClr>
              <a:buSzPct val="50000"/>
              <a:buFont typeface="Wingdings" pitchFamily="2" charset="2"/>
              <a:buChar char="q"/>
            </a:pPr>
            <a:r>
              <a:rPr lang="en-GB" dirty="0">
                <a:latin typeface="Calibri" pitchFamily="34" charset="0"/>
              </a:rPr>
              <a:t>Sternum is often well outlined </a:t>
            </a:r>
            <a:r>
              <a:rPr lang="en-GB" dirty="0" smtClean="0">
                <a:latin typeface="Calibri" pitchFamily="34" charset="0"/>
              </a:rPr>
              <a:t>.</a:t>
            </a:r>
            <a:endParaRPr lang="en-US" dirty="0">
              <a:solidFill>
                <a:schemeClr val="hlink"/>
              </a:solidFill>
              <a:latin typeface="Calibri" pitchFamily="34" charset="0"/>
            </a:endParaRPr>
          </a:p>
          <a:p>
            <a:pPr>
              <a:lnSpc>
                <a:spcPct val="90000"/>
              </a:lnSpc>
              <a:buClr>
                <a:schemeClr val="tx1"/>
              </a:buClr>
              <a:buSzPct val="50000"/>
              <a:buFont typeface="Wingdings" pitchFamily="2" charset="2"/>
              <a:buChar char="q"/>
            </a:pPr>
            <a:r>
              <a:rPr lang="en-GB" dirty="0" smtClean="0">
                <a:latin typeface="Calibri" pitchFamily="34" charset="0"/>
              </a:rPr>
              <a:t>Inter-costal spaces </a:t>
            </a:r>
            <a:r>
              <a:rPr lang="en-GB" dirty="0" smtClean="0">
                <a:latin typeface="Calibri" pitchFamily="34" charset="0"/>
              </a:rPr>
              <a:t>are numbered  according to </a:t>
            </a:r>
            <a:r>
              <a:rPr lang="en-GB" dirty="0" smtClean="0">
                <a:latin typeface="Calibri" pitchFamily="34" charset="0"/>
              </a:rPr>
              <a:t>the rib </a:t>
            </a:r>
            <a:r>
              <a:rPr lang="en-GB" dirty="0" smtClean="0">
                <a:latin typeface="Calibri" pitchFamily="34" charset="0"/>
              </a:rPr>
              <a:t>above </a:t>
            </a:r>
            <a:r>
              <a:rPr lang="en-GB" dirty="0" smtClean="0">
                <a:latin typeface="Calibri" pitchFamily="34" charset="0"/>
              </a:rPr>
              <a:t>them.</a:t>
            </a:r>
          </a:p>
          <a:p>
            <a:pPr>
              <a:lnSpc>
                <a:spcPct val="90000"/>
              </a:lnSpc>
              <a:buClr>
                <a:schemeClr val="tx1"/>
              </a:buClr>
              <a:buSzPct val="50000"/>
              <a:buFont typeface="Wingdings" pitchFamily="2" charset="2"/>
              <a:buChar char="q"/>
            </a:pPr>
            <a:r>
              <a:rPr lang="en-GB" dirty="0" smtClean="0">
                <a:latin typeface="Calibri" pitchFamily="34" charset="0"/>
              </a:rPr>
              <a:t>The costal cartilages are not visible except when calcified which then assume  characteristic mottled appearance (periphery in male but central in female).</a:t>
            </a:r>
            <a:endParaRPr lang="en-US" dirty="0" smtClean="0">
              <a:latin typeface="Calibri" pitchFamily="34" charset="0"/>
            </a:endParaRPr>
          </a:p>
          <a:p>
            <a:pPr>
              <a:lnSpc>
                <a:spcPct val="90000"/>
              </a:lnSpc>
              <a:buClr>
                <a:schemeClr val="folHlink"/>
              </a:buClr>
              <a:buSzTx/>
              <a:buNone/>
            </a:pPr>
            <a:endParaRPr lang="en-GB" sz="2800" dirty="0">
              <a:latin typeface="Constantia" pitchFamily="18" charset="0"/>
              <a:ea typeface="+mn-ea"/>
            </a:endParaRPr>
          </a:p>
          <a:p>
            <a:pPr>
              <a:lnSpc>
                <a:spcPct val="90000"/>
              </a:lnSpc>
              <a:buClr>
                <a:schemeClr val="folHlink"/>
              </a:buClr>
              <a:buSzTx/>
              <a:buFont typeface="Wingdings" pitchFamily="2" charset="2"/>
              <a:buChar char="q"/>
            </a:pPr>
            <a:endParaRPr lang="en-US" sz="2800" dirty="0">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Content Placeholder 4"/>
          <p:cNvSpPr>
            <a:spLocks noGrp="1"/>
          </p:cNvSpPr>
          <p:nvPr>
            <p:ph idx="1"/>
          </p:nvPr>
        </p:nvSpPr>
        <p:spPr/>
        <p:txBody>
          <a:bodyPr/>
          <a:lstStyle/>
          <a:p>
            <a:r>
              <a:rPr lang="en-US" dirty="0" smtClean="0"/>
              <a:t>Low  to intermediate </a:t>
            </a:r>
            <a:r>
              <a:rPr lang="en-US" dirty="0" err="1" smtClean="0"/>
              <a:t>kVp</a:t>
            </a:r>
            <a:r>
              <a:rPr lang="en-US" dirty="0" smtClean="0"/>
              <a:t> technique </a:t>
            </a:r>
            <a:r>
              <a:rPr lang="en-US" dirty="0" smtClean="0"/>
              <a:t>(</a:t>
            </a:r>
            <a:r>
              <a:rPr lang="en-US" dirty="0" smtClean="0"/>
              <a:t>60-80kvp</a:t>
            </a:r>
            <a:r>
              <a:rPr lang="en-US" dirty="0" smtClean="0"/>
              <a:t>) gives good contrast, </a:t>
            </a:r>
            <a:r>
              <a:rPr lang="en-US" dirty="0" err="1" smtClean="0"/>
              <a:t>miliary</a:t>
            </a:r>
            <a:r>
              <a:rPr lang="en-US" dirty="0" smtClean="0"/>
              <a:t>  shadowing and calcification can be seen well.</a:t>
            </a:r>
          </a:p>
          <a:p>
            <a:pPr>
              <a:buFont typeface="Wingdings 3" pitchFamily="18" charset="2"/>
              <a:buNone/>
            </a:pPr>
            <a:endParaRPr lang="en-US" dirty="0" smtClean="0"/>
          </a:p>
          <a:p>
            <a:r>
              <a:rPr lang="en-US" dirty="0" smtClean="0"/>
              <a:t>High </a:t>
            </a:r>
            <a:r>
              <a:rPr lang="en-US" dirty="0" err="1" smtClean="0"/>
              <a:t>kvp</a:t>
            </a:r>
            <a:r>
              <a:rPr lang="en-US" dirty="0" smtClean="0"/>
              <a:t> </a:t>
            </a:r>
            <a:r>
              <a:rPr lang="en-US" dirty="0" smtClean="0"/>
              <a:t>technique(120-150kvp</a:t>
            </a:r>
            <a:r>
              <a:rPr lang="en-US" dirty="0" smtClean="0"/>
              <a:t>) </a:t>
            </a:r>
            <a:r>
              <a:rPr lang="en-US" dirty="0" smtClean="0"/>
              <a:t>enables better visualization of lung fields and </a:t>
            </a:r>
            <a:r>
              <a:rPr lang="en-US" dirty="0" err="1" smtClean="0"/>
              <a:t>mediastinum</a:t>
            </a:r>
            <a:r>
              <a:rPr lang="en-US" dirty="0" smtClean="0"/>
              <a:t> .</a:t>
            </a:r>
            <a:endParaRPr lang="en-US" dirty="0" smtClean="0"/>
          </a:p>
          <a:p>
            <a:endParaRPr lang="en-US" dirty="0" smtClean="0"/>
          </a:p>
          <a:p>
            <a:r>
              <a:rPr lang="en-US" dirty="0" smtClean="0"/>
              <a:t>Overexposure produces too dark films while underexposure causes the film to be too pale.</a:t>
            </a:r>
          </a:p>
          <a:p>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3" name="Picture 2" descr="Osseous"/>
          <p:cNvPicPr>
            <a:picLocks noChangeAspect="1" noChangeArrowheads="1"/>
          </p:cNvPicPr>
          <p:nvPr/>
        </p:nvPicPr>
        <p:blipFill>
          <a:blip r:embed="rId2">
            <a:lum bright="-6000" contrast="6000"/>
          </a:blip>
          <a:srcRect/>
          <a:stretch>
            <a:fillRect/>
          </a:stretch>
        </p:blipFill>
        <p:spPr bwMode="auto">
          <a:xfrm>
            <a:off x="755650" y="549275"/>
            <a:ext cx="7704138" cy="590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428736"/>
            <a:ext cx="7086600" cy="2000264"/>
          </a:xfrm>
        </p:spPr>
        <p:txBody>
          <a:bodyPr/>
          <a:lstStyle/>
          <a:p>
            <a:r>
              <a:rPr lang="en-IN" sz="9600" dirty="0" smtClean="0">
                <a:latin typeface="Curlz MT" pitchFamily="82" charset="0"/>
              </a:rPr>
              <a:t/>
            </a:r>
            <a:br>
              <a:rPr lang="en-IN" sz="9600" dirty="0" smtClean="0">
                <a:latin typeface="Curlz MT" pitchFamily="82" charset="0"/>
              </a:rPr>
            </a:br>
            <a:r>
              <a:rPr lang="en-IN" sz="9600" dirty="0" smtClean="0">
                <a:latin typeface="Curlz MT" pitchFamily="82" charset="0"/>
              </a:rPr>
              <a:t/>
            </a:r>
            <a:br>
              <a:rPr lang="en-IN" sz="9600" dirty="0" smtClean="0">
                <a:latin typeface="Curlz MT" pitchFamily="82" charset="0"/>
              </a:rPr>
            </a:br>
            <a:r>
              <a:rPr lang="en-IN" sz="9600" dirty="0" smtClean="0">
                <a:latin typeface="Curlz MT" pitchFamily="82" charset="0"/>
              </a:rPr>
              <a:t/>
            </a:r>
            <a:br>
              <a:rPr lang="en-IN" sz="9600" dirty="0" smtClean="0">
                <a:latin typeface="Curlz MT" pitchFamily="82" charset="0"/>
              </a:rPr>
            </a:br>
            <a:r>
              <a:rPr lang="en-IN" sz="9600" dirty="0" smtClean="0">
                <a:latin typeface="Curlz MT" pitchFamily="82" charset="0"/>
              </a:rPr>
              <a:t>THANK</a:t>
            </a:r>
            <a:endParaRPr lang="en-IN" sz="9600" dirty="0">
              <a:latin typeface="Curlz MT" pitchFamily="82" charset="0"/>
            </a:endParaRPr>
          </a:p>
        </p:txBody>
      </p:sp>
      <p:sp>
        <p:nvSpPr>
          <p:cNvPr id="3" name="Text Placeholder 2"/>
          <p:cNvSpPr>
            <a:spLocks noGrp="1"/>
          </p:cNvSpPr>
          <p:nvPr>
            <p:ph type="body" idx="1"/>
          </p:nvPr>
        </p:nvSpPr>
        <p:spPr>
          <a:xfrm>
            <a:off x="1714480" y="3071810"/>
            <a:ext cx="7086600" cy="1081084"/>
          </a:xfrm>
        </p:spPr>
        <p:txBody>
          <a:bodyPr>
            <a:noAutofit/>
          </a:bodyPr>
          <a:lstStyle/>
          <a:p>
            <a:r>
              <a:rPr lang="en-IN" sz="9600" dirty="0" smtClean="0">
                <a:solidFill>
                  <a:schemeClr val="accent5">
                    <a:lumMod val="60000"/>
                    <a:lumOff val="40000"/>
                  </a:schemeClr>
                </a:solidFill>
                <a:latin typeface="Curlz MT" pitchFamily="82" charset="0"/>
              </a:rPr>
              <a:t>        YOU!</a:t>
            </a:r>
            <a:endParaRPr lang="en-IN" sz="9600" dirty="0">
              <a:solidFill>
                <a:schemeClr val="accent5">
                  <a:lumMod val="60000"/>
                  <a:lumOff val="40000"/>
                </a:schemeClr>
              </a:solidFill>
              <a:latin typeface="Curlz MT"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IN"/>
          </a:p>
        </p:txBody>
      </p:sp>
      <p:sp>
        <p:nvSpPr>
          <p:cNvPr id="8" name="Text Placeholder 7"/>
          <p:cNvSpPr>
            <a:spLocks noGrp="1"/>
          </p:cNvSpPr>
          <p:nvPr>
            <p:ph type="body" idx="1"/>
          </p:nvPr>
        </p:nvSpPr>
        <p:spPr/>
        <p:txBody>
          <a:bodyPr/>
          <a:lstStyle/>
          <a:p>
            <a:r>
              <a:rPr lang="en-IN" dirty="0" smtClean="0"/>
              <a:t>      Under-exposure</a:t>
            </a:r>
          </a:p>
        </p:txBody>
      </p:sp>
      <p:sp>
        <p:nvSpPr>
          <p:cNvPr id="9" name="Text Placeholder 8"/>
          <p:cNvSpPr>
            <a:spLocks noGrp="1"/>
          </p:cNvSpPr>
          <p:nvPr>
            <p:ph type="body" sz="half" idx="3"/>
          </p:nvPr>
        </p:nvSpPr>
        <p:spPr/>
        <p:txBody>
          <a:bodyPr/>
          <a:lstStyle/>
          <a:p>
            <a:r>
              <a:rPr lang="en-IN" dirty="0" smtClean="0"/>
              <a:t>     Over-exposure</a:t>
            </a:r>
            <a:endParaRPr lang="en-IN" dirty="0"/>
          </a:p>
        </p:txBody>
      </p:sp>
      <p:pic>
        <p:nvPicPr>
          <p:cNvPr id="5" name="Content Placeholder 4"/>
          <p:cNvPicPr>
            <a:picLocks noGrp="1" noChangeAspect="1" noChangeArrowheads="1"/>
          </p:cNvPicPr>
          <p:nvPr>
            <p:ph sz="quarter" idx="2"/>
          </p:nvPr>
        </p:nvPicPr>
        <p:blipFill>
          <a:blip r:embed="rId2"/>
          <a:stretch>
            <a:fillRect/>
          </a:stretch>
        </p:blipFill>
        <p:spPr bwMode="auto">
          <a:xfrm>
            <a:off x="847947" y="2362200"/>
            <a:ext cx="3366863" cy="3888903"/>
          </a:xfrm>
          <a:prstGeom prst="rect">
            <a:avLst/>
          </a:prstGeom>
          <a:noFill/>
          <a:ln w="9525">
            <a:noFill/>
            <a:miter lim="800000"/>
            <a:headEnd/>
            <a:tailEnd/>
          </a:ln>
        </p:spPr>
      </p:pic>
      <p:pic>
        <p:nvPicPr>
          <p:cNvPr id="6" name="Picture 3" descr="7aPenetration nodule"/>
          <p:cNvPicPr>
            <a:picLocks noGrp="1" noChangeAspect="1" noChangeArrowheads="1"/>
          </p:cNvPicPr>
          <p:nvPr>
            <p:ph sz="quarter" idx="4"/>
          </p:nvPr>
        </p:nvPicPr>
        <p:blipFill>
          <a:blip r:embed="rId3"/>
          <a:stretch>
            <a:fillRect/>
          </a:stretch>
        </p:blipFill>
        <p:spPr bwMode="auto">
          <a:xfrm>
            <a:off x="4645025" y="2399662"/>
            <a:ext cx="4041775" cy="3689038"/>
          </a:xfrm>
          <a:prstGeom prst="rect">
            <a:avLst/>
          </a:prstGeom>
          <a:noFill/>
          <a:ln w="38100">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Depth of Inspiration</a:t>
            </a:r>
            <a:endParaRPr lang="en-IN" dirty="0"/>
          </a:p>
        </p:txBody>
      </p:sp>
      <p:sp>
        <p:nvSpPr>
          <p:cNvPr id="3" name="Content Placeholder 2"/>
          <p:cNvSpPr>
            <a:spLocks noGrp="1"/>
          </p:cNvSpPr>
          <p:nvPr>
            <p:ph idx="1"/>
          </p:nvPr>
        </p:nvSpPr>
        <p:spPr/>
        <p:txBody>
          <a:bodyPr>
            <a:normAutofit/>
          </a:bodyPr>
          <a:lstStyle/>
          <a:p>
            <a:pPr>
              <a:buClr>
                <a:schemeClr val="tx1"/>
              </a:buClr>
              <a:buSzPct val="50000"/>
              <a:buFont typeface="Wingdings" pitchFamily="2" charset="2"/>
              <a:buChar char="q"/>
            </a:pPr>
            <a:r>
              <a:rPr lang="en-US" dirty="0" smtClean="0">
                <a:latin typeface="Calibri" pitchFamily="34" charset="0"/>
              </a:rPr>
              <a:t>  The </a:t>
            </a:r>
            <a:r>
              <a:rPr lang="en-US" dirty="0" smtClean="0">
                <a:latin typeface="Calibri" pitchFamily="34" charset="0"/>
              </a:rPr>
              <a:t>level of inspiration can be estimated by counting ribs. </a:t>
            </a:r>
          </a:p>
          <a:p>
            <a:pPr>
              <a:buClr>
                <a:schemeClr val="tx1"/>
              </a:buClr>
              <a:buSzPct val="50000"/>
              <a:buFont typeface="Wingdings" pitchFamily="2" charset="2"/>
              <a:buChar char="q"/>
            </a:pPr>
            <a:r>
              <a:rPr lang="en-US" dirty="0" smtClean="0">
                <a:latin typeface="Calibri" pitchFamily="34" charset="0"/>
              </a:rPr>
              <a:t> Visualization </a:t>
            </a:r>
            <a:r>
              <a:rPr lang="en-US" dirty="0" smtClean="0">
                <a:latin typeface="Calibri" pitchFamily="34" charset="0"/>
              </a:rPr>
              <a:t>of </a:t>
            </a:r>
            <a:r>
              <a:rPr lang="en-US" i="1" u="sng" dirty="0" smtClean="0">
                <a:latin typeface="Calibri" pitchFamily="34" charset="0"/>
              </a:rPr>
              <a:t>ten</a:t>
            </a:r>
            <a:r>
              <a:rPr lang="en-US" i="1" u="sng" dirty="0" smtClean="0">
                <a:latin typeface="Calibri" pitchFamily="34" charset="0"/>
              </a:rPr>
              <a:t> </a:t>
            </a:r>
            <a:r>
              <a:rPr lang="en-US" i="1" u="sng" dirty="0" smtClean="0">
                <a:latin typeface="Calibri" pitchFamily="34" charset="0"/>
              </a:rPr>
              <a:t>posterior ribs</a:t>
            </a:r>
            <a:r>
              <a:rPr lang="en-US" dirty="0" smtClean="0">
                <a:latin typeface="Calibri" pitchFamily="34" charset="0"/>
              </a:rPr>
              <a:t>, or </a:t>
            </a:r>
            <a:r>
              <a:rPr lang="en-US" i="1" u="sng" dirty="0" smtClean="0">
                <a:latin typeface="Calibri" pitchFamily="34" charset="0"/>
              </a:rPr>
              <a:t>six </a:t>
            </a:r>
            <a:r>
              <a:rPr lang="en-US" i="1" u="sng" dirty="0" smtClean="0">
                <a:latin typeface="Calibri" pitchFamily="34" charset="0"/>
              </a:rPr>
              <a:t>anterior</a:t>
            </a:r>
            <a:r>
              <a:rPr lang="en-US" dirty="0" smtClean="0">
                <a:latin typeface="Calibri" pitchFamily="34" charset="0"/>
              </a:rPr>
              <a:t> </a:t>
            </a:r>
            <a:r>
              <a:rPr lang="en-US" i="1" u="sng" dirty="0" smtClean="0">
                <a:latin typeface="Calibri" pitchFamily="34" charset="0"/>
              </a:rPr>
              <a:t>ribs</a:t>
            </a:r>
            <a:r>
              <a:rPr lang="en-US" dirty="0" smtClean="0">
                <a:latin typeface="Calibri" pitchFamily="34" charset="0"/>
              </a:rPr>
              <a:t> on an upright PA radiograph projecting above the diaphragm would indicate a satisfactory </a:t>
            </a:r>
            <a:r>
              <a:rPr lang="en-US" dirty="0" smtClean="0">
                <a:latin typeface="Calibri" pitchFamily="34" charset="0"/>
              </a:rPr>
              <a:t>inspiration.</a:t>
            </a:r>
            <a:endParaRPr lang="en-IN" dirty="0" smtClean="0">
              <a:latin typeface="Calibri" pitchFamily="34" charset="0"/>
            </a:endParaRPr>
          </a:p>
          <a:p>
            <a:pPr>
              <a:buSzPct val="50000"/>
              <a:buFont typeface="Wingdings" pitchFamily="2" charset="2"/>
              <a:buChar char="q"/>
            </a:pPr>
            <a:r>
              <a:rPr lang="en-IN" dirty="0" smtClean="0">
                <a:latin typeface="Calibri" pitchFamily="34" charset="0"/>
              </a:rPr>
              <a:t> Shallow </a:t>
            </a:r>
            <a:r>
              <a:rPr lang="en-IN" dirty="0" smtClean="0">
                <a:latin typeface="Calibri" pitchFamily="34" charset="0"/>
              </a:rPr>
              <a:t>inspiration will cause the heart to appear enlarged and crowding of vessels at the lung bases mimicking basal lung infection or segmental collapse.</a:t>
            </a:r>
            <a:endParaRPr lang="en-IN"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t>
            </a:r>
            <a:endParaRPr lang="en-IN" dirty="0"/>
          </a:p>
        </p:txBody>
      </p:sp>
      <p:sp>
        <p:nvSpPr>
          <p:cNvPr id="4" name="Text Placeholder 3"/>
          <p:cNvSpPr>
            <a:spLocks noGrp="1"/>
          </p:cNvSpPr>
          <p:nvPr>
            <p:ph type="body" idx="1"/>
          </p:nvPr>
        </p:nvSpPr>
        <p:spPr/>
        <p:txBody>
          <a:bodyPr/>
          <a:lstStyle/>
          <a:p>
            <a:r>
              <a:rPr lang="en-IN" dirty="0" smtClean="0"/>
              <a:t>    </a:t>
            </a:r>
            <a:r>
              <a:rPr lang="en-IN" dirty="0" err="1" smtClean="0"/>
              <a:t>Inspiratory</a:t>
            </a:r>
            <a:r>
              <a:rPr lang="en-IN" dirty="0" smtClean="0"/>
              <a:t>  film</a:t>
            </a:r>
            <a:endParaRPr lang="en-IN" dirty="0"/>
          </a:p>
        </p:txBody>
      </p:sp>
      <p:sp>
        <p:nvSpPr>
          <p:cNvPr id="6" name="Text Placeholder 5"/>
          <p:cNvSpPr>
            <a:spLocks noGrp="1"/>
          </p:cNvSpPr>
          <p:nvPr>
            <p:ph type="body" sz="half" idx="3"/>
          </p:nvPr>
        </p:nvSpPr>
        <p:spPr/>
        <p:txBody>
          <a:bodyPr/>
          <a:lstStyle/>
          <a:p>
            <a:r>
              <a:rPr lang="en-IN" dirty="0" smtClean="0"/>
              <a:t>     Expiratory  film</a:t>
            </a:r>
            <a:endParaRPr lang="en-IN" dirty="0"/>
          </a:p>
        </p:txBody>
      </p:sp>
      <p:pic>
        <p:nvPicPr>
          <p:cNvPr id="8" name="Picture 3" descr="2Inspiration"/>
          <p:cNvPicPr>
            <a:picLocks noGrp="1" noChangeAspect="1" noChangeArrowheads="1"/>
          </p:cNvPicPr>
          <p:nvPr>
            <p:ph sz="quarter" idx="2"/>
          </p:nvPr>
        </p:nvPicPr>
        <p:blipFill>
          <a:blip r:embed="rId2"/>
          <a:srcRect/>
          <a:stretch>
            <a:fillRect/>
          </a:stretch>
        </p:blipFill>
        <p:spPr bwMode="auto">
          <a:xfrm>
            <a:off x="661878" y="2362200"/>
            <a:ext cx="3630832" cy="3763963"/>
          </a:xfrm>
          <a:prstGeom prst="rect">
            <a:avLst/>
          </a:prstGeom>
          <a:noFill/>
          <a:ln w="9525">
            <a:noFill/>
            <a:miter lim="800000"/>
            <a:headEnd/>
            <a:tailEnd/>
          </a:ln>
        </p:spPr>
      </p:pic>
      <p:pic>
        <p:nvPicPr>
          <p:cNvPr id="9" name="Picture 4" descr="3Expiration"/>
          <p:cNvPicPr>
            <a:picLocks noGrp="1" noChangeAspect="1" noChangeArrowheads="1"/>
          </p:cNvPicPr>
          <p:nvPr>
            <p:ph sz="quarter" idx="4"/>
          </p:nvPr>
        </p:nvPicPr>
        <p:blipFill>
          <a:blip r:embed="rId3"/>
          <a:srcRect/>
          <a:stretch>
            <a:fillRect/>
          </a:stretch>
        </p:blipFill>
        <p:spPr bwMode="auto">
          <a:xfrm>
            <a:off x="5232931" y="2362200"/>
            <a:ext cx="2865962" cy="3763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Rotation</a:t>
            </a:r>
            <a:endParaRPr lang="en-IN" dirty="0"/>
          </a:p>
        </p:txBody>
      </p:sp>
      <p:sp>
        <p:nvSpPr>
          <p:cNvPr id="3" name="Content Placeholder 2"/>
          <p:cNvSpPr>
            <a:spLocks noGrp="1"/>
          </p:cNvSpPr>
          <p:nvPr>
            <p:ph idx="1"/>
          </p:nvPr>
        </p:nvSpPr>
        <p:spPr/>
        <p:txBody>
          <a:bodyPr>
            <a:normAutofit lnSpcReduction="10000"/>
          </a:bodyPr>
          <a:lstStyle/>
          <a:p>
            <a:pPr>
              <a:buClr>
                <a:schemeClr val="tx1"/>
              </a:buClr>
              <a:buFont typeface="Wingdings" pitchFamily="2" charset="2"/>
              <a:buChar char="q"/>
            </a:pPr>
            <a:r>
              <a:rPr lang="en-US" b="1" dirty="0" smtClean="0">
                <a:latin typeface="Calibri" pitchFamily="34" charset="0"/>
              </a:rPr>
              <a:t>Ideally the clavicle heads should be equidistant from the </a:t>
            </a:r>
            <a:r>
              <a:rPr lang="en-US" b="1" dirty="0" err="1" smtClean="0">
                <a:latin typeface="Calibri" pitchFamily="34" charset="0"/>
              </a:rPr>
              <a:t>spinous</a:t>
            </a:r>
            <a:r>
              <a:rPr lang="en-US" b="1" dirty="0" smtClean="0">
                <a:latin typeface="Calibri" pitchFamily="34" charset="0"/>
              </a:rPr>
              <a:t> process.</a:t>
            </a:r>
          </a:p>
          <a:p>
            <a:pPr>
              <a:buClr>
                <a:schemeClr val="accent1"/>
              </a:buClr>
              <a:buFont typeface="Wingdings" pitchFamily="2" charset="2"/>
              <a:buChar char="q"/>
            </a:pPr>
            <a:endParaRPr lang="en-US" sz="2400" b="1" i="1" dirty="0" smtClean="0"/>
          </a:p>
          <a:p>
            <a:pPr>
              <a:buClr>
                <a:schemeClr val="tx1"/>
              </a:buClr>
              <a:buFont typeface="Wingdings" pitchFamily="2" charset="2"/>
              <a:buChar char="q"/>
            </a:pPr>
            <a:r>
              <a:rPr lang="en-US" dirty="0" smtClean="0">
                <a:latin typeface="Calibri" pitchFamily="34" charset="0"/>
              </a:rPr>
              <a:t>Rotation of the radiograph is assessed by judging the position of the clavicle heads and the thoracic </a:t>
            </a:r>
            <a:r>
              <a:rPr lang="en-US" dirty="0" err="1" smtClean="0">
                <a:latin typeface="Calibri" pitchFamily="34" charset="0"/>
              </a:rPr>
              <a:t>spinous</a:t>
            </a:r>
            <a:r>
              <a:rPr lang="en-US" dirty="0" smtClean="0">
                <a:latin typeface="Calibri" pitchFamily="34" charset="0"/>
              </a:rPr>
              <a:t> process. </a:t>
            </a:r>
          </a:p>
          <a:p>
            <a:pPr>
              <a:buClr>
                <a:schemeClr val="accent1"/>
              </a:buClr>
              <a:buFont typeface="Wingdings" pitchFamily="2" charset="2"/>
              <a:buNone/>
            </a:pPr>
            <a:endParaRPr lang="en-US" b="1" i="1" dirty="0" smtClean="0">
              <a:latin typeface="Cambria" pitchFamily="18" charset="0"/>
            </a:endParaRPr>
          </a:p>
          <a:p>
            <a:pPr>
              <a:buClr>
                <a:schemeClr val="tx1"/>
              </a:buClr>
              <a:buFont typeface="Wingdings" pitchFamily="2" charset="2"/>
              <a:buChar char="q"/>
            </a:pPr>
            <a:r>
              <a:rPr lang="en-US" dirty="0" smtClean="0">
                <a:latin typeface="Calibri" pitchFamily="34" charset="0"/>
              </a:rPr>
              <a:t> Rotation Of patient distorts </a:t>
            </a:r>
            <a:r>
              <a:rPr lang="en-US" dirty="0" err="1" smtClean="0">
                <a:latin typeface="Calibri" pitchFamily="34" charset="0"/>
              </a:rPr>
              <a:t>mediastinal</a:t>
            </a:r>
            <a:r>
              <a:rPr lang="en-US" dirty="0" smtClean="0">
                <a:latin typeface="Calibri" pitchFamily="34" charset="0"/>
              </a:rPr>
              <a:t> anatomy and makes assessment of cardiac chambers and the </a:t>
            </a:r>
            <a:r>
              <a:rPr lang="en-US" dirty="0" err="1" smtClean="0">
                <a:latin typeface="Calibri" pitchFamily="34" charset="0"/>
              </a:rPr>
              <a:t>hilar</a:t>
            </a:r>
            <a:r>
              <a:rPr lang="en-US" dirty="0" smtClean="0">
                <a:latin typeface="Calibri" pitchFamily="34" charset="0"/>
              </a:rPr>
              <a:t> structures especially difficult. </a:t>
            </a:r>
          </a:p>
          <a:p>
            <a:pPr>
              <a:buClr>
                <a:schemeClr val="accent1"/>
              </a:buClr>
              <a:buFont typeface="Wingdings" pitchFamily="2" charset="2"/>
              <a:buNone/>
            </a:pPr>
            <a:r>
              <a:rPr lang="en-US" dirty="0" smtClean="0">
                <a:latin typeface="Calibri" pitchFamily="34" charset="0"/>
              </a:rPr>
              <a:t> </a:t>
            </a:r>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r>
              <a:rPr lang="en-IN" dirty="0" smtClean="0"/>
              <a:t>      Well  </a:t>
            </a:r>
            <a:r>
              <a:rPr lang="en-IN" dirty="0" err="1" smtClean="0"/>
              <a:t>centered</a:t>
            </a:r>
            <a:endParaRPr lang="en-IN" dirty="0"/>
          </a:p>
        </p:txBody>
      </p:sp>
      <p:sp>
        <p:nvSpPr>
          <p:cNvPr id="4" name="Text Placeholder 3"/>
          <p:cNvSpPr>
            <a:spLocks noGrp="1"/>
          </p:cNvSpPr>
          <p:nvPr>
            <p:ph type="body" sz="half" idx="3"/>
          </p:nvPr>
        </p:nvSpPr>
        <p:spPr/>
        <p:txBody>
          <a:bodyPr/>
          <a:lstStyle/>
          <a:p>
            <a:r>
              <a:rPr lang="en-IN" dirty="0" smtClean="0"/>
              <a:t>              rotation</a:t>
            </a:r>
            <a:endParaRPr lang="en-IN" dirty="0"/>
          </a:p>
        </p:txBody>
      </p:sp>
      <p:pic>
        <p:nvPicPr>
          <p:cNvPr id="7" name="Picture 2"/>
          <p:cNvPicPr>
            <a:picLocks noGrp="1" noChangeAspect="1" noChangeArrowheads="1"/>
          </p:cNvPicPr>
          <p:nvPr>
            <p:ph sz="quarter" idx="2"/>
          </p:nvPr>
        </p:nvPicPr>
        <p:blipFill>
          <a:blip r:embed="rId2"/>
          <a:srcRect/>
          <a:stretch>
            <a:fillRect/>
          </a:stretch>
        </p:blipFill>
        <p:spPr bwMode="auto">
          <a:xfrm>
            <a:off x="457200" y="2786058"/>
            <a:ext cx="4040188" cy="2786082"/>
          </a:xfrm>
          <a:prstGeom prst="rect">
            <a:avLst/>
          </a:prstGeom>
          <a:noFill/>
          <a:ln w="9525">
            <a:noFill/>
            <a:miter lim="800000"/>
            <a:headEnd/>
            <a:tailEnd/>
          </a:ln>
        </p:spPr>
      </p:pic>
      <p:pic>
        <p:nvPicPr>
          <p:cNvPr id="8" name="Picture 2" descr="K:\MedEd\Radio\curriculum\Pulmonary\image1.jpg"/>
          <p:cNvPicPr>
            <a:picLocks noGrp="1" noChangeAspect="1" noChangeArrowheads="1"/>
          </p:cNvPicPr>
          <p:nvPr>
            <p:ph sz="quarter" idx="4"/>
          </p:nvPr>
        </p:nvPicPr>
        <p:blipFill>
          <a:blip r:embed="rId3"/>
          <a:srcRect/>
          <a:stretch>
            <a:fillRect/>
          </a:stretch>
        </p:blipFill>
        <p:spPr bwMode="auto">
          <a:xfrm>
            <a:off x="4794386" y="2362200"/>
            <a:ext cx="3743052" cy="376396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1270</TotalTime>
  <Words>1542</Words>
  <Application>Microsoft Office PowerPoint</Application>
  <PresentationFormat>On-screen Show (4:3)</PresentationFormat>
  <Paragraphs>216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Apex</vt:lpstr>
      <vt:lpstr>  </vt:lpstr>
      <vt:lpstr>EVALUATING CHEST RADIOGRAPH FOR TECHNICAL ADEQUACY </vt:lpstr>
      <vt:lpstr>Penetration</vt:lpstr>
      <vt:lpstr>Slide 4</vt:lpstr>
      <vt:lpstr>Slide 5</vt:lpstr>
      <vt:lpstr>Depth of Inspiration</vt:lpstr>
      <vt:lpstr>--</vt:lpstr>
      <vt:lpstr>Rotation</vt:lpstr>
      <vt:lpstr>Slide 9</vt:lpstr>
      <vt:lpstr>Magnification</vt:lpstr>
      <vt:lpstr>Angulation</vt:lpstr>
      <vt:lpstr>Different CXR Views</vt:lpstr>
      <vt:lpstr>PA                                                                                    VIEW</vt:lpstr>
      <vt:lpstr>Slide 14</vt:lpstr>
      <vt:lpstr>Slide 15</vt:lpstr>
      <vt:lpstr>AP VIEW</vt:lpstr>
      <vt:lpstr>Why is PA preferred over AP</vt:lpstr>
      <vt:lpstr>LATERAL VIEW</vt:lpstr>
      <vt:lpstr>Slide 19</vt:lpstr>
      <vt:lpstr>Lateral Decubitus View </vt:lpstr>
      <vt:lpstr>Slide 21</vt:lpstr>
      <vt:lpstr>Chest x ray Anatomy</vt:lpstr>
      <vt:lpstr>Mediastinum</vt:lpstr>
      <vt:lpstr>Slide 24</vt:lpstr>
      <vt:lpstr>Slide 25</vt:lpstr>
      <vt:lpstr>Slide 26</vt:lpstr>
      <vt:lpstr>Slide 27</vt:lpstr>
      <vt:lpstr>Cardio thoracic Ratio(CTR)</vt:lpstr>
      <vt:lpstr>LUNG FIELDS</vt:lpstr>
      <vt:lpstr>Slide 30</vt:lpstr>
      <vt:lpstr>Slide 31</vt:lpstr>
      <vt:lpstr>Slide 32</vt:lpstr>
      <vt:lpstr>Slide 33</vt:lpstr>
      <vt:lpstr>      HILA</vt:lpstr>
      <vt:lpstr>Slide 35</vt:lpstr>
      <vt:lpstr>Slide 36</vt:lpstr>
      <vt:lpstr>DIAPHRAGM</vt:lpstr>
      <vt:lpstr>Slide 38</vt:lpstr>
      <vt:lpstr>BONY THORAX </vt:lpstr>
      <vt:lpstr>Slide 40</vt:lpstr>
      <vt:lpstr>   THANK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kuku</dc:creator>
  <cp:lastModifiedBy>kuku</cp:lastModifiedBy>
  <cp:revision>75</cp:revision>
  <dcterms:created xsi:type="dcterms:W3CDTF">2014-11-30T06:24:29Z</dcterms:created>
  <dcterms:modified xsi:type="dcterms:W3CDTF">2014-12-03T03:28:31Z</dcterms:modified>
</cp:coreProperties>
</file>