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332" r:id="rId14"/>
    <p:sldId id="273" r:id="rId15"/>
    <p:sldId id="270" r:id="rId16"/>
    <p:sldId id="343" r:id="rId17"/>
    <p:sldId id="276" r:id="rId18"/>
    <p:sldId id="277" r:id="rId19"/>
    <p:sldId id="274" r:id="rId20"/>
    <p:sldId id="275" r:id="rId21"/>
    <p:sldId id="268" r:id="rId22"/>
    <p:sldId id="269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337" r:id="rId31"/>
    <p:sldId id="287" r:id="rId32"/>
    <p:sldId id="292" r:id="rId33"/>
    <p:sldId id="290" r:id="rId34"/>
    <p:sldId id="288" r:id="rId35"/>
    <p:sldId id="289" r:id="rId36"/>
    <p:sldId id="293" r:id="rId37"/>
    <p:sldId id="294" r:id="rId38"/>
    <p:sldId id="341" r:id="rId39"/>
    <p:sldId id="295" r:id="rId40"/>
    <p:sldId id="296" r:id="rId41"/>
    <p:sldId id="297" r:id="rId42"/>
    <p:sldId id="299" r:id="rId43"/>
    <p:sldId id="298" r:id="rId44"/>
    <p:sldId id="301" r:id="rId45"/>
    <p:sldId id="304" r:id="rId46"/>
    <p:sldId id="342" r:id="rId47"/>
    <p:sldId id="305" r:id="rId48"/>
    <p:sldId id="307" r:id="rId49"/>
    <p:sldId id="308" r:id="rId50"/>
    <p:sldId id="309" r:id="rId51"/>
    <p:sldId id="310" r:id="rId52"/>
    <p:sldId id="333" r:id="rId53"/>
    <p:sldId id="311" r:id="rId54"/>
    <p:sldId id="313" r:id="rId55"/>
    <p:sldId id="334" r:id="rId56"/>
    <p:sldId id="314" r:id="rId57"/>
    <p:sldId id="316" r:id="rId58"/>
    <p:sldId id="321" r:id="rId59"/>
    <p:sldId id="317" r:id="rId60"/>
    <p:sldId id="318" r:id="rId61"/>
    <p:sldId id="335" r:id="rId62"/>
    <p:sldId id="319" r:id="rId63"/>
    <p:sldId id="320" r:id="rId64"/>
    <p:sldId id="322" r:id="rId65"/>
    <p:sldId id="323" r:id="rId66"/>
    <p:sldId id="324" r:id="rId67"/>
    <p:sldId id="325" r:id="rId68"/>
    <p:sldId id="326" r:id="rId69"/>
    <p:sldId id="33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9" autoAdjust="0"/>
  </p:normalViewPr>
  <p:slideViewPr>
    <p:cSldViewPr>
      <p:cViewPr>
        <p:scale>
          <a:sx n="86" d="100"/>
          <a:sy n="86" d="100"/>
        </p:scale>
        <p:origin x="-8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249DE-EBD1-47FA-AC8E-17E9D334529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FFFCC-9A2F-4760-8A3B-477261AF3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Relevant </a:t>
            </a:r>
            <a:r>
              <a:rPr lang="en-US" dirty="0" err="1" smtClean="0"/>
              <a:t>embyrology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Development</a:t>
            </a:r>
            <a:r>
              <a:rPr lang="en-US" baseline="0" dirty="0" smtClean="0"/>
              <a:t> of thyroid </a:t>
            </a:r>
            <a:r>
              <a:rPr lang="en-US" baseline="0" dirty="0" err="1" smtClean="0"/>
              <a:t>strats</a:t>
            </a:r>
            <a:r>
              <a:rPr lang="en-US" baseline="0" dirty="0" smtClean="0"/>
              <a:t> in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wk of </a:t>
            </a:r>
            <a:r>
              <a:rPr lang="en-US" baseline="0" dirty="0" err="1" smtClean="0"/>
              <a:t>foetal</a:t>
            </a:r>
            <a:r>
              <a:rPr lang="en-US" baseline="0" dirty="0" smtClean="0"/>
              <a:t> life at the foramen </a:t>
            </a:r>
            <a:r>
              <a:rPr lang="en-US" baseline="0" dirty="0" err="1" smtClean="0"/>
              <a:t>caecum</a:t>
            </a:r>
            <a:r>
              <a:rPr lang="en-US" baseline="0" dirty="0" smtClean="0"/>
              <a:t> which is situated at the junction of the anterior 2/3</a:t>
            </a:r>
            <a:r>
              <a:rPr lang="en-US" baseline="30000" dirty="0" smtClean="0"/>
              <a:t>rd</a:t>
            </a:r>
            <a:r>
              <a:rPr lang="en-US" baseline="0" dirty="0" smtClean="0"/>
              <a:t> and posterior 1/3</a:t>
            </a:r>
            <a:r>
              <a:rPr lang="en-US" baseline="30000" dirty="0" smtClean="0"/>
              <a:t>rd</a:t>
            </a:r>
            <a:r>
              <a:rPr lang="en-US" baseline="0" dirty="0" smtClean="0"/>
              <a:t> of tongue.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descends and penetrates the underlying mesoderm of the floor of mouth and tongue musculature, runs anterior to the hyoid bone and laryngeal cartilage at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7</a:t>
            </a:r>
            <a:r>
              <a:rPr lang="en-US" baseline="30000" dirty="0" smtClean="0"/>
              <a:t>th</a:t>
            </a:r>
            <a:r>
              <a:rPr lang="en-US" baseline="0" dirty="0" smtClean="0"/>
              <a:t> wk of </a:t>
            </a:r>
            <a:r>
              <a:rPr lang="en-US" baseline="0" dirty="0" err="1" smtClean="0"/>
              <a:t>foetal</a:t>
            </a:r>
            <a:r>
              <a:rPr lang="en-US" baseline="0" dirty="0" smtClean="0"/>
              <a:t> life after descending anterior to the </a:t>
            </a:r>
            <a:r>
              <a:rPr lang="en-US" baseline="0" dirty="0" err="1" smtClean="0"/>
              <a:t>thyrohyoid</a:t>
            </a:r>
            <a:r>
              <a:rPr lang="en-US" baseline="0" dirty="0" smtClean="0"/>
              <a:t> membrane and strap muscles of the neck.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ANC </a:t>
            </a:r>
            <a:r>
              <a:rPr lang="en-IN" dirty="0" err="1" smtClean="0"/>
              <a:t>usg</a:t>
            </a:r>
            <a:r>
              <a:rPr lang="en-IN" dirty="0" smtClean="0"/>
              <a:t> showing a large </a:t>
            </a:r>
            <a:r>
              <a:rPr lang="en-IN" dirty="0" err="1" smtClean="0"/>
              <a:t>multiseptated</a:t>
            </a:r>
            <a:r>
              <a:rPr lang="en-IN" dirty="0" smtClean="0"/>
              <a:t> cystic lesion in the posterior neck.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F641F-109F-4845-84EB-AFB2EC2DEF56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 defined mass in the </a:t>
            </a:r>
            <a:r>
              <a:rPr lang="en-US" dirty="0" err="1" smtClean="0"/>
              <a:t>submandibular</a:t>
            </a:r>
            <a:r>
              <a:rPr lang="en-US" dirty="0" smtClean="0"/>
              <a:t>- </a:t>
            </a:r>
            <a:r>
              <a:rPr lang="en-US" dirty="0" err="1" smtClean="0"/>
              <a:t>submental</a:t>
            </a:r>
            <a:r>
              <a:rPr lang="en-US" dirty="0" smtClean="0"/>
              <a:t> </a:t>
            </a:r>
            <a:r>
              <a:rPr lang="en-US" dirty="0" err="1" smtClean="0"/>
              <a:t>loaction</a:t>
            </a:r>
            <a:r>
              <a:rPr lang="en-US" dirty="0" smtClean="0"/>
              <a:t> with multiple foci of </a:t>
            </a:r>
            <a:r>
              <a:rPr lang="en-US" dirty="0" err="1" smtClean="0"/>
              <a:t>hypoattenuation</a:t>
            </a:r>
            <a:r>
              <a:rPr lang="en-US" dirty="0" smtClean="0"/>
              <a:t> in the non dependent portion of the cyst.</a:t>
            </a:r>
          </a:p>
          <a:p>
            <a:r>
              <a:rPr lang="en-US" dirty="0" smtClean="0"/>
              <a:t>Coronal images how that the cyst is inferior to the </a:t>
            </a:r>
            <a:r>
              <a:rPr lang="en-US" dirty="0" err="1" smtClean="0"/>
              <a:t>mylohyoid</a:t>
            </a:r>
            <a:r>
              <a:rPr lang="en-US" dirty="0" smtClean="0"/>
              <a:t> </a:t>
            </a:r>
            <a:r>
              <a:rPr lang="en-US" dirty="0" err="1" smtClean="0"/>
              <a:t>msucle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in the </a:t>
            </a:r>
            <a:r>
              <a:rPr lang="en-US" dirty="0" err="1" smtClean="0"/>
              <a:t>submandibular</a:t>
            </a:r>
            <a:r>
              <a:rPr lang="en-US" dirty="0" smtClean="0"/>
              <a:t> location with sac of marble appearance.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section at the level of</a:t>
            </a:r>
            <a:r>
              <a:rPr lang="en-US" baseline="0" dirty="0" smtClean="0"/>
              <a:t> mandible : </a:t>
            </a:r>
            <a:r>
              <a:rPr lang="en-US" baseline="0" dirty="0" err="1" smtClean="0"/>
              <a:t>hypodemse</a:t>
            </a:r>
            <a:r>
              <a:rPr lang="en-US" baseline="0" dirty="0" smtClean="0"/>
              <a:t> retropharyngeal mass causing airway obstruction.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Lower section at the level of thoracic inlet shows inferior extent of the </a:t>
            </a:r>
            <a:r>
              <a:rPr lang="en-US" baseline="0" dirty="0" err="1" smtClean="0"/>
              <a:t>elsion</a:t>
            </a:r>
            <a:r>
              <a:rPr lang="en-US" baseline="0" dirty="0" smtClean="0"/>
              <a:t> with expansion of the left </a:t>
            </a:r>
            <a:r>
              <a:rPr lang="en-US" baseline="0" dirty="0" err="1" smtClean="0"/>
              <a:t>hemithorax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out of 4 reported</a:t>
            </a:r>
            <a:r>
              <a:rPr lang="en-US" baseline="0" dirty="0" smtClean="0"/>
              <a:t> cases occurred before advent of CT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BB791-CF65-4751-88E4-6CEBF88146D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Axial ct sections after injecting </a:t>
            </a:r>
            <a:r>
              <a:rPr lang="en-US" dirty="0" err="1" smtClean="0"/>
              <a:t>ethidized</a:t>
            </a:r>
            <a:r>
              <a:rPr lang="en-US" dirty="0" smtClean="0"/>
              <a:t> oil into the fistulous tract</a:t>
            </a:r>
          </a:p>
          <a:p>
            <a:r>
              <a:rPr lang="en-US" dirty="0" smtClean="0"/>
              <a:t>Fig 1 : shows focal collection of the contrast at the foramen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caecum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Fig 2 : axial ct section at a lower level shows contrast enhanced path of the fistula along the anterior surface of the hyoid bone.</a:t>
            </a:r>
          </a:p>
          <a:p>
            <a:r>
              <a:rPr lang="en-US" baseline="0" dirty="0" smtClean="0"/>
              <a:t>Fig 3 : lower down opening  at the skin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 1 &amp; 2 : showing a peripherally enhancing cystic lesion in the anterior midline at the level of hyoid</a:t>
            </a:r>
            <a:r>
              <a:rPr lang="en-US" baseline="0" dirty="0" smtClean="0"/>
              <a:t> bone</a:t>
            </a:r>
            <a:r>
              <a:rPr lang="en-US" dirty="0" smtClean="0"/>
              <a:t> suggestive of a </a:t>
            </a:r>
            <a:r>
              <a:rPr lang="en-US" dirty="0" err="1" smtClean="0"/>
              <a:t>thyroglossal</a:t>
            </a:r>
            <a:r>
              <a:rPr lang="en-US" baseline="0" dirty="0" smtClean="0"/>
              <a:t> duct cyst.</a:t>
            </a:r>
          </a:p>
          <a:p>
            <a:r>
              <a:rPr lang="en-US" baseline="0" dirty="0" smtClean="0"/>
              <a:t>Fig 3 : axial t1W MR image at the level of </a:t>
            </a:r>
            <a:r>
              <a:rPr lang="en-US" baseline="0" dirty="0" err="1" smtClean="0"/>
              <a:t>thyrohyoid</a:t>
            </a:r>
            <a:r>
              <a:rPr lang="en-US" baseline="0" dirty="0" smtClean="0"/>
              <a:t> membrane shows a hyperintense mass suggestive of </a:t>
            </a:r>
            <a:r>
              <a:rPr lang="en-US" baseline="0" dirty="0" err="1" smtClean="0"/>
              <a:t>proteinaceous</a:t>
            </a:r>
            <a:r>
              <a:rPr lang="en-US" baseline="0" dirty="0" smtClean="0"/>
              <a:t> content or </a:t>
            </a:r>
            <a:r>
              <a:rPr lang="en-US" baseline="0" dirty="0" err="1" smtClean="0"/>
              <a:t>haemorrhage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</a:t>
            </a:r>
            <a:r>
              <a:rPr lang="en-US" baseline="0" dirty="0" smtClean="0"/>
              <a:t> sinus tract in a young boy who had undergone 2 partial resections in the past.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Surgical specimen of the entire fibrous tract.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Endodermallining</a:t>
            </a:r>
            <a:r>
              <a:rPr lang="en-US" dirty="0" smtClean="0"/>
              <a:t> of foregut is separated</a:t>
            </a:r>
            <a:r>
              <a:rPr lang="en-US" baseline="0" dirty="0" smtClean="0"/>
              <a:t> from the surface ectoderm by a layer of mesoderm.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Soon the mesoderm becomes </a:t>
            </a:r>
            <a:r>
              <a:rPr lang="en-US" baseline="0" dirty="0" err="1" smtClean="0"/>
              <a:t>arrangedd</a:t>
            </a:r>
            <a:r>
              <a:rPr lang="en-US" baseline="0" dirty="0" smtClean="0"/>
              <a:t> in the form of 6 bars that run </a:t>
            </a:r>
            <a:r>
              <a:rPr lang="en-US" baseline="0" dirty="0" err="1" smtClean="0"/>
              <a:t>dorsoventrallyin</a:t>
            </a:r>
            <a:r>
              <a:rPr lang="en-US" baseline="0" dirty="0" smtClean="0"/>
              <a:t> the side walls of the foregut.</a:t>
            </a:r>
          </a:p>
          <a:p>
            <a:r>
              <a:rPr lang="en-US" baseline="0" dirty="0" smtClean="0"/>
              <a:t>Each of these bars fuse with that of the opposite side to form pharyngeal/ </a:t>
            </a:r>
            <a:r>
              <a:rPr lang="en-US" baseline="0" dirty="0" err="1" smtClean="0"/>
              <a:t>branchial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arches.in</a:t>
            </a:r>
            <a:r>
              <a:rPr lang="en-US" baseline="0" dirty="0" smtClean="0"/>
              <a:t>  The interval between any two adjoining arches the endoderm  extends outwards in the form of a pouch (</a:t>
            </a:r>
            <a:r>
              <a:rPr lang="en-US" baseline="0" dirty="0" err="1" smtClean="0"/>
              <a:t>endodermal</a:t>
            </a:r>
            <a:r>
              <a:rPr lang="en-US" baseline="0" dirty="0" smtClean="0"/>
              <a:t> pouch) to meet the ectoderm which dips into this interval as an </a:t>
            </a:r>
            <a:r>
              <a:rPr lang="en-US" baseline="0" dirty="0" err="1" smtClean="0"/>
              <a:t>ectodermal</a:t>
            </a:r>
            <a:r>
              <a:rPr lang="en-US" baseline="0" dirty="0" smtClean="0"/>
              <a:t>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arch tract : begins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supraclavicular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fossa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oropharyngeal</a:t>
            </a:r>
            <a:r>
              <a:rPr lang="en-US" baseline="0" dirty="0" smtClean="0"/>
              <a:t> mucosa.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Path travels lateral to the CCA then between the ECA and ICA under the IX nerve and above the XII nerve.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tract </a:t>
            </a:r>
            <a:r>
              <a:rPr lang="en-US" baseline="0" dirty="0" err="1" smtClean="0"/>
              <a:t>prgresses</a:t>
            </a:r>
            <a:r>
              <a:rPr lang="en-US" baseline="0" dirty="0" smtClean="0"/>
              <a:t> further it enters the </a:t>
            </a:r>
            <a:r>
              <a:rPr lang="en-US" baseline="0" dirty="0" err="1" smtClean="0"/>
              <a:t>parapharyngeal</a:t>
            </a:r>
            <a:r>
              <a:rPr lang="en-US" baseline="0" dirty="0" smtClean="0"/>
              <a:t> space, pierces the middle constrictor muscle and ends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he </a:t>
            </a:r>
            <a:r>
              <a:rPr lang="en-US" baseline="0" dirty="0" err="1" smtClean="0"/>
              <a:t>tonsillar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fossa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Axial T1W : well defined </a:t>
            </a:r>
            <a:r>
              <a:rPr lang="en-US" dirty="0" err="1" smtClean="0"/>
              <a:t>hhyperintense</a:t>
            </a:r>
            <a:r>
              <a:rPr lang="en-US" dirty="0" smtClean="0"/>
              <a:t> mass present at </a:t>
            </a:r>
            <a:r>
              <a:rPr lang="en-US" dirty="0" err="1" smtClean="0"/>
              <a:t>theanaterior</a:t>
            </a:r>
            <a:r>
              <a:rPr lang="en-US" dirty="0" smtClean="0"/>
              <a:t> border of the SCM muscle, lateral to the carotid space</a:t>
            </a:r>
            <a:r>
              <a:rPr lang="en-US" baseline="0" dirty="0" smtClean="0"/>
              <a:t> and posterior to the </a:t>
            </a:r>
            <a:r>
              <a:rPr lang="en-US" baseline="0" dirty="0" err="1" smtClean="0"/>
              <a:t>submandibulargland</a:t>
            </a:r>
            <a:r>
              <a:rPr lang="en-US" baseline="0" dirty="0" smtClean="0"/>
              <a:t>. Hyperintensity may be due to </a:t>
            </a:r>
            <a:r>
              <a:rPr lang="en-US" baseline="0" dirty="0" err="1" smtClean="0"/>
              <a:t>proteinaceous</a:t>
            </a:r>
            <a:r>
              <a:rPr lang="en-US" baseline="0" dirty="0" smtClean="0"/>
              <a:t> content or prior </a:t>
            </a:r>
            <a:r>
              <a:rPr lang="en-US" baseline="0" dirty="0" err="1" smtClean="0"/>
              <a:t>haemorrhage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Fig 2 : </a:t>
            </a:r>
            <a:r>
              <a:rPr lang="en-US" baseline="0" dirty="0" err="1" smtClean="0"/>
              <a:t>hypointense</a:t>
            </a:r>
            <a:r>
              <a:rPr lang="en-US" baseline="0" dirty="0" smtClean="0"/>
              <a:t> lesion :  consistent with to </a:t>
            </a:r>
            <a:r>
              <a:rPr lang="en-US" baseline="0" dirty="0" err="1" smtClean="0"/>
              <a:t>proteinaceous</a:t>
            </a:r>
            <a:r>
              <a:rPr lang="en-US" baseline="0" dirty="0" smtClean="0"/>
              <a:t> content or prior </a:t>
            </a:r>
            <a:r>
              <a:rPr lang="en-US" baseline="0" dirty="0" err="1" smtClean="0"/>
              <a:t>haemorrhage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Fig 3 : </a:t>
            </a:r>
            <a:r>
              <a:rPr lang="en-US" dirty="0" err="1" smtClean="0"/>
              <a:t>cor</a:t>
            </a:r>
            <a:r>
              <a:rPr lang="en-US" dirty="0" smtClean="0"/>
              <a:t> PC</a:t>
            </a:r>
            <a:r>
              <a:rPr lang="en-US" baseline="0" dirty="0" smtClean="0"/>
              <a:t> T1W I thin peripheral rim of </a:t>
            </a:r>
            <a:r>
              <a:rPr lang="en-US" baseline="0" dirty="0" err="1" smtClean="0"/>
              <a:t>enhancemnet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 1 : axial PC</a:t>
            </a:r>
            <a:r>
              <a:rPr lang="en-US" baseline="0" dirty="0" smtClean="0"/>
              <a:t> T1WI ; </a:t>
            </a:r>
            <a:r>
              <a:rPr lang="en-US" baseline="0" dirty="0" err="1" smtClean="0"/>
              <a:t>hypointense</a:t>
            </a:r>
            <a:r>
              <a:rPr lang="en-US" baseline="0" dirty="0" smtClean="0"/>
              <a:t> mass in the classic location of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branchial</a:t>
            </a:r>
            <a:r>
              <a:rPr lang="en-US" baseline="0" dirty="0" smtClean="0"/>
              <a:t> cleft cyst, irregular walls may be due to repeated infections.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 2 : </a:t>
            </a:r>
            <a:r>
              <a:rPr lang="en-US" baseline="0" dirty="0" err="1" smtClean="0"/>
              <a:t>cor</a:t>
            </a:r>
            <a:r>
              <a:rPr lang="en-US" baseline="0" dirty="0" smtClean="0"/>
              <a:t> T1W I shows the mass is inferior to the right parotid gland and lateral to the carotid vessels.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 3 : gross specimen of a lesion with thick capsule and filled with </a:t>
            </a:r>
            <a:r>
              <a:rPr lang="en-US" baseline="0" dirty="0" err="1" smtClean="0"/>
              <a:t>keratinaceous</a:t>
            </a:r>
            <a:r>
              <a:rPr lang="en-US" baseline="0" dirty="0" smtClean="0"/>
              <a:t> debris.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FFCC-9A2F-4760-8A3B-477261AF38F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67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DEVELOPMENTAL NECK MASSES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1"/>
            <a:ext cx="5029200" cy="19812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DR. </a:t>
            </a:r>
            <a:r>
              <a:rPr lang="en-US" dirty="0" err="1" smtClean="0"/>
              <a:t>Kavita</a:t>
            </a:r>
            <a:r>
              <a:rPr lang="en-US" dirty="0" smtClean="0"/>
              <a:t> </a:t>
            </a:r>
            <a:r>
              <a:rPr lang="en-US" dirty="0" err="1" smtClean="0"/>
              <a:t>Makasare</a:t>
            </a:r>
            <a:endParaRPr lang="en-US" dirty="0" smtClean="0"/>
          </a:p>
          <a:p>
            <a:pPr algn="l"/>
            <a:r>
              <a:rPr lang="en-US" dirty="0" smtClean="0"/>
              <a:t>JR 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In 1% cases, from the ectopic rests of thyroid tissue within it and not from the duct itself.</a:t>
            </a:r>
          </a:p>
          <a:p>
            <a:r>
              <a:rPr lang="en-US" sz="3600" dirty="0" smtClean="0"/>
              <a:t>MC : papillary type (80%), but virtually all types have been reported.</a:t>
            </a:r>
          </a:p>
          <a:p>
            <a:r>
              <a:rPr lang="en-US" sz="3600" dirty="0" smtClean="0"/>
              <a:t>Nodal spread is less common as compared to primary carcinoma arising in the thyroid gland itself.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INCIDENCE OF MALIGNANCY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/>
          <a:lstStyle/>
          <a:p>
            <a:r>
              <a:rPr lang="en-US" dirty="0" smtClean="0"/>
              <a:t>CHARACTERISTIC location :  cyst like mass in the anterior neck in the midline at the level of hyoid bone or within the strap muscles.</a:t>
            </a:r>
          </a:p>
          <a:p>
            <a:r>
              <a:rPr lang="en-US" dirty="0" smtClean="0"/>
              <a:t>Anechoic mass in the characteristic location : CLASSIC APPEARANCE : less common.</a:t>
            </a:r>
          </a:p>
          <a:p>
            <a:r>
              <a:rPr lang="en-US" dirty="0" smtClean="0"/>
              <a:t>More common : </a:t>
            </a:r>
            <a:r>
              <a:rPr lang="en-US" dirty="0" err="1" smtClean="0"/>
              <a:t>hypoechoic</a:t>
            </a:r>
            <a:r>
              <a:rPr lang="en-US" dirty="0" smtClean="0"/>
              <a:t> lesion (homogenous/ </a:t>
            </a:r>
            <a:r>
              <a:rPr lang="en-US" dirty="0" err="1" smtClean="0"/>
              <a:t>heterogenous</a:t>
            </a:r>
            <a:r>
              <a:rPr lang="en-US" dirty="0" smtClean="0"/>
              <a:t>) with increased through transmission : with internal </a:t>
            </a:r>
            <a:r>
              <a:rPr lang="en-US" dirty="0" err="1" smtClean="0"/>
              <a:t>echos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8019288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Presence/ absence of internal </a:t>
            </a:r>
            <a:r>
              <a:rPr lang="en-US" dirty="0" err="1" smtClean="0"/>
              <a:t>echos</a:t>
            </a:r>
            <a:r>
              <a:rPr lang="en-US" dirty="0" smtClean="0"/>
              <a:t> does not correlate with the pathological presence of inflammation.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Mostly due to the presence of </a:t>
            </a:r>
            <a:r>
              <a:rPr lang="en-US" dirty="0" err="1" smtClean="0"/>
              <a:t>proteinaceous</a:t>
            </a:r>
            <a:r>
              <a:rPr lang="en-US" dirty="0" smtClean="0"/>
              <a:t> material within the cyst.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Preoperative visualization of the normal thyroid tissue excludes the presence of ectopic thyroid tissue.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44353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Smooth well circumscribed mass anywhere along the course of the duct.</a:t>
            </a:r>
          </a:p>
          <a:p>
            <a:r>
              <a:rPr lang="en-US" dirty="0" smtClean="0"/>
              <a:t>Thin walled, with peripheral rim enhancement on post contrast study.</a:t>
            </a:r>
          </a:p>
          <a:p>
            <a:r>
              <a:rPr lang="en-US" dirty="0" smtClean="0"/>
              <a:t>Homogenous attenuation (10-18HU). </a:t>
            </a:r>
          </a:p>
          <a:p>
            <a:r>
              <a:rPr lang="en-US" dirty="0" smtClean="0"/>
              <a:t>Increased attenuation suggest increased protein content and correlated with prior history of infection.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unilocular</a:t>
            </a:r>
            <a:r>
              <a:rPr lang="en-US" dirty="0" smtClean="0"/>
              <a:t>, occasionally </a:t>
            </a:r>
            <a:r>
              <a:rPr lang="en-US" dirty="0" err="1" smtClean="0"/>
              <a:t>septations</a:t>
            </a:r>
            <a:r>
              <a:rPr lang="en-US" dirty="0" smtClean="0"/>
              <a:t>+</a:t>
            </a:r>
          </a:p>
          <a:p>
            <a:r>
              <a:rPr lang="en-US" dirty="0" err="1" smtClean="0"/>
              <a:t>Beaking</a:t>
            </a:r>
            <a:r>
              <a:rPr lang="en-US" dirty="0" smtClean="0"/>
              <a:t> of strap muscles over the surface of cyst.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406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0"/>
            <a:ext cx="3581400" cy="356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yro cyst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5814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CECT shows a cystic lesion in the right strap muscles.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Thyroglossal</a:t>
            </a:r>
            <a:r>
              <a:rPr lang="en-US" dirty="0" smtClean="0"/>
              <a:t> cyst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yro cyst 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676400"/>
            <a:ext cx="4658001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"/>
            <a:ext cx="840028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Thyroglossal</a:t>
            </a:r>
            <a:r>
              <a:rPr lang="en-US" dirty="0" smtClean="0"/>
              <a:t> cyst in left strap muscles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UNCOMPLICATED CYST : </a:t>
            </a:r>
          </a:p>
          <a:p>
            <a:pPr>
              <a:buNone/>
            </a:pPr>
            <a:r>
              <a:rPr lang="en-US" dirty="0" smtClean="0"/>
              <a:t>	hypo on T1W and hyper on T2WI with smooth non enhancing wall.</a:t>
            </a:r>
          </a:p>
          <a:p>
            <a:r>
              <a:rPr lang="en-US" dirty="0" smtClean="0"/>
              <a:t>INFECTED/HAEMORRHAGIC CYST:</a:t>
            </a:r>
          </a:p>
          <a:p>
            <a:pPr>
              <a:buNone/>
            </a:pPr>
            <a:r>
              <a:rPr lang="en-US" dirty="0" smtClean="0"/>
              <a:t>   thick irregular wall with enhancement.</a:t>
            </a:r>
          </a:p>
          <a:p>
            <a:pPr>
              <a:buNone/>
            </a:pPr>
            <a:r>
              <a:rPr lang="en-US" dirty="0" smtClean="0"/>
              <a:t>   variable signal intensities depending on the protein content.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Usually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investigation.</a:t>
            </a:r>
          </a:p>
          <a:p>
            <a:r>
              <a:rPr lang="en-US" sz="4000" dirty="0" smtClean="0"/>
              <a:t>Relationship to the surrounding structures.</a:t>
            </a:r>
          </a:p>
          <a:p>
            <a:r>
              <a:rPr lang="en-US" sz="4000" dirty="0" smtClean="0"/>
              <a:t>Confirms the cystic nature of lesion.</a:t>
            </a:r>
          </a:p>
          <a:p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MODALITIES : USG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114800" cy="40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Simple incision and drainage or partial resection almost always gives rise to recurrence.</a:t>
            </a:r>
          </a:p>
          <a:p>
            <a:r>
              <a:rPr lang="en-US" dirty="0" smtClean="0"/>
              <a:t>Complete excision: SISTRUNK PROCEDURE : involves excision of a central portion of the hyoid bone and a core of tissue following the expected course of </a:t>
            </a:r>
            <a:r>
              <a:rPr lang="en-US" dirty="0" err="1" smtClean="0"/>
              <a:t>thyroglossal</a:t>
            </a:r>
            <a:r>
              <a:rPr lang="en-US" dirty="0" smtClean="0"/>
              <a:t> duct to the foramen </a:t>
            </a:r>
            <a:r>
              <a:rPr lang="en-US" dirty="0" err="1" smtClean="0"/>
              <a:t>caecum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Recurrence rate : 2.6%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19400" y="4191000"/>
            <a:ext cx="4229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0401_230446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6858000" cy="51054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BRANCHIAL CLEFT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arch : </a:t>
            </a:r>
            <a:r>
              <a:rPr lang="en-US" sz="4000" dirty="0" err="1" smtClean="0"/>
              <a:t>Mandibular</a:t>
            </a:r>
            <a:r>
              <a:rPr lang="en-US" sz="4000" dirty="0" smtClean="0"/>
              <a:t> arch.</a:t>
            </a:r>
          </a:p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arch : Hyoid arch</a:t>
            </a:r>
          </a:p>
          <a:p>
            <a:r>
              <a:rPr lang="en-US" sz="4000" dirty="0" smtClean="0"/>
              <a:t>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,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and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arches donot have special names.</a:t>
            </a:r>
          </a:p>
          <a:p>
            <a:r>
              <a:rPr lang="en-US" sz="4000" dirty="0" smtClean="0"/>
              <a:t>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arch disappears soon after its formation.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cleft : dorsal part : develops into the epithelial lining of the EAC.</a:t>
            </a:r>
          </a:p>
          <a:p>
            <a:pPr lvl="1"/>
            <a:r>
              <a:rPr lang="en-US" sz="3200" dirty="0" smtClean="0"/>
              <a:t>Ventral part – obliterates.</a:t>
            </a:r>
          </a:p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,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and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clefts form a part of the </a:t>
            </a:r>
            <a:r>
              <a:rPr lang="en-US" sz="3600" dirty="0" err="1" smtClean="0"/>
              <a:t>ectodermally</a:t>
            </a:r>
            <a:r>
              <a:rPr lang="en-US" sz="3600" dirty="0" smtClean="0"/>
              <a:t> lined depression known as the Cervical Sinus of His.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95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FATE OF THE ECTODERMAL CLEFTS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pouch : ventral part- tongue</a:t>
            </a:r>
          </a:p>
          <a:p>
            <a:pPr lvl="1"/>
            <a:r>
              <a:rPr lang="en-US" dirty="0" smtClean="0"/>
              <a:t>Dorsal part – with dorsal part of 2</a:t>
            </a:r>
            <a:r>
              <a:rPr lang="en-US" baseline="30000" dirty="0" smtClean="0"/>
              <a:t>nd</a:t>
            </a:r>
            <a:r>
              <a:rPr lang="en-US" dirty="0" smtClean="0"/>
              <a:t> forms a </a:t>
            </a:r>
            <a:r>
              <a:rPr lang="en-US" dirty="0" err="1" smtClean="0"/>
              <a:t>diverticulum</a:t>
            </a:r>
            <a:r>
              <a:rPr lang="en-US" dirty="0" smtClean="0"/>
              <a:t> called as </a:t>
            </a:r>
            <a:r>
              <a:rPr lang="en-US" dirty="0" err="1" smtClean="0"/>
              <a:t>tubotympanic</a:t>
            </a:r>
            <a:r>
              <a:rPr lang="en-US" dirty="0" smtClean="0"/>
              <a:t> recess</a:t>
            </a:r>
          </a:p>
          <a:p>
            <a:pPr lvl="2"/>
            <a:r>
              <a:rPr lang="en-US" dirty="0" smtClean="0"/>
              <a:t>Forms the </a:t>
            </a:r>
            <a:r>
              <a:rPr lang="en-US" dirty="0" err="1" smtClean="0"/>
              <a:t>eustachian</a:t>
            </a:r>
            <a:r>
              <a:rPr lang="en-US" dirty="0" smtClean="0"/>
              <a:t> tube, middle ear cavity and tympanic </a:t>
            </a:r>
            <a:r>
              <a:rPr lang="en-US" dirty="0" err="1" smtClean="0"/>
              <a:t>antrum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pouch : ventral part : tonsils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pouch: inferior parathyroid gland and thymus.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pouch : superior parathyroid gland and part of thyroid.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12" y="274638"/>
            <a:ext cx="8095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FATE OF THE ENDODERMAL POUCHES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Branchial</a:t>
            </a:r>
            <a:r>
              <a:rPr lang="en-US" dirty="0" smtClean="0"/>
              <a:t> cleft anomalies arise from incomplete obliteration of the Cervical Sinus of His or from epithelial cell rests.</a:t>
            </a:r>
          </a:p>
          <a:p>
            <a:r>
              <a:rPr lang="en-US" dirty="0" smtClean="0"/>
              <a:t>Manifest as sinus, fistula or cysts.</a:t>
            </a:r>
          </a:p>
          <a:p>
            <a:r>
              <a:rPr lang="en-US" dirty="0" smtClean="0"/>
              <a:t>Patients presenting as cyst : older children or young adults.</a:t>
            </a:r>
          </a:p>
          <a:p>
            <a:pPr>
              <a:buNone/>
            </a:pPr>
            <a:r>
              <a:rPr lang="en-US" dirty="0" smtClean="0"/>
              <a:t>	fistulas: infants or young children.</a:t>
            </a:r>
          </a:p>
          <a:p>
            <a:r>
              <a:rPr lang="en-US" dirty="0" smtClean="0"/>
              <a:t>Bilateral in 2-3%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parotid </a:t>
            </a:r>
            <a:r>
              <a:rPr lang="en-US" dirty="0" err="1" smtClean="0"/>
              <a:t>lymphoepithelial</a:t>
            </a:r>
            <a:r>
              <a:rPr lang="en-US" dirty="0" smtClean="0"/>
              <a:t> cyst.</a:t>
            </a:r>
          </a:p>
          <a:p>
            <a:r>
              <a:rPr lang="en-US" dirty="0" smtClean="0"/>
              <a:t>Uncommon cyst</a:t>
            </a:r>
          </a:p>
          <a:p>
            <a:r>
              <a:rPr lang="en-US" dirty="0" smtClean="0"/>
              <a:t>Arise in 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branchial</a:t>
            </a:r>
            <a:r>
              <a:rPr lang="en-US" dirty="0" smtClean="0"/>
              <a:t> arch tract from the EAC through the parotid gland into the </a:t>
            </a:r>
            <a:r>
              <a:rPr lang="en-US" dirty="0" err="1" smtClean="0"/>
              <a:t>submandibular</a:t>
            </a:r>
            <a:r>
              <a:rPr lang="en-US" dirty="0" smtClean="0"/>
              <a:t> triangle.</a:t>
            </a:r>
          </a:p>
          <a:p>
            <a:r>
              <a:rPr lang="en-US" dirty="0" smtClean="0"/>
              <a:t>MC in middle aged women.</a:t>
            </a:r>
          </a:p>
          <a:p>
            <a:r>
              <a:rPr lang="en-US" dirty="0" smtClean="0"/>
              <a:t>C/F : recurrent abscess or sinus around the ear or angle of mandible.</a:t>
            </a:r>
          </a:p>
          <a:p>
            <a:r>
              <a:rPr lang="en-US" dirty="0" smtClean="0"/>
              <a:t>Facial nerve palsy may occur.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BRANCHIAL CLEFT CYST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CT : cystic lesion either within, superficial or deep to the parotid gland.</a:t>
            </a:r>
          </a:p>
          <a:p>
            <a:r>
              <a:rPr lang="en-US" dirty="0" smtClean="0"/>
              <a:t>Wall thickness and enhancement is variable and increases with repeated infections.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For evaluation of soft tissue planes adjacent to large masses that cannot be visualized on USG.</a:t>
            </a:r>
          </a:p>
          <a:p>
            <a:r>
              <a:rPr lang="en-US" sz="3600" dirty="0" smtClean="0"/>
              <a:t>Superior for detection of calcification.</a:t>
            </a:r>
          </a:p>
          <a:p>
            <a:r>
              <a:rPr lang="en-US" sz="3600" dirty="0" smtClean="0"/>
              <a:t>When contrast is used, tells us about the </a:t>
            </a:r>
            <a:r>
              <a:rPr lang="en-US" sz="3600" dirty="0" err="1" smtClean="0"/>
              <a:t>vascularity</a:t>
            </a:r>
            <a:r>
              <a:rPr lang="en-US" sz="3600" dirty="0" smtClean="0"/>
              <a:t> of the lesion.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st cys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029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943088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95% of the </a:t>
            </a:r>
            <a:r>
              <a:rPr lang="en-US" sz="3600" dirty="0" err="1" smtClean="0"/>
              <a:t>branchial</a:t>
            </a:r>
            <a:r>
              <a:rPr lang="en-US" sz="3600" dirty="0" smtClean="0"/>
              <a:t> cleft anomalies arise from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arch.</a:t>
            </a:r>
          </a:p>
          <a:p>
            <a:r>
              <a:rPr lang="en-US" sz="3600" dirty="0" smtClean="0"/>
              <a:t>3/4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these are cysts (manifest between 10-40yrs) in contrast to sinus or fistulas (manifest in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decade).</a:t>
            </a:r>
          </a:p>
          <a:p>
            <a:r>
              <a:rPr lang="en-US" sz="3600" dirty="0" smtClean="0"/>
              <a:t>No gender </a:t>
            </a:r>
            <a:r>
              <a:rPr lang="en-US" sz="3600" dirty="0" err="1" smtClean="0"/>
              <a:t>prediliction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BRANCHIAL CLEFT CYST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Usually occur in the </a:t>
            </a:r>
            <a:r>
              <a:rPr lang="en-US" sz="2800" dirty="0" err="1" smtClean="0"/>
              <a:t>submandibular</a:t>
            </a:r>
            <a:r>
              <a:rPr lang="en-US" sz="2800" dirty="0" smtClean="0"/>
              <a:t> space.</a:t>
            </a:r>
          </a:p>
          <a:p>
            <a:endParaRPr lang="en-US" sz="2800" dirty="0" smtClean="0"/>
          </a:p>
          <a:p>
            <a:r>
              <a:rPr lang="en-US" sz="2800" dirty="0" smtClean="0"/>
              <a:t>Present as a painless, fluctuating mass in the lateral portion of the neck at the </a:t>
            </a:r>
            <a:r>
              <a:rPr lang="en-US" sz="2800" dirty="0" err="1" smtClean="0"/>
              <a:t>anteromedial</a:t>
            </a:r>
            <a:r>
              <a:rPr lang="en-US" sz="2800" dirty="0" smtClean="0"/>
              <a:t> border of the SCM at the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angle.</a:t>
            </a:r>
          </a:p>
          <a:p>
            <a:endParaRPr lang="en-US" sz="2800" dirty="0" smtClean="0"/>
          </a:p>
          <a:p>
            <a:r>
              <a:rPr lang="en-US" sz="2800" dirty="0" smtClean="0"/>
              <a:t>Slowly grows</a:t>
            </a:r>
          </a:p>
          <a:p>
            <a:r>
              <a:rPr lang="en-US" sz="2800" dirty="0" smtClean="0"/>
              <a:t>Painful and tender : if recurrent infection.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nd branchial cleft tra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-75920"/>
            <a:ext cx="4389614" cy="69339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I : most superficial</a:t>
            </a:r>
          </a:p>
          <a:p>
            <a:pPr lvl="1"/>
            <a:r>
              <a:rPr lang="en-US" dirty="0" smtClean="0"/>
              <a:t>Lies along the anterior surface of the SCM just deep to the </a:t>
            </a:r>
            <a:r>
              <a:rPr lang="en-US" dirty="0" err="1" smtClean="0"/>
              <a:t>platysma</a:t>
            </a:r>
            <a:r>
              <a:rPr lang="en-US" dirty="0" smtClean="0"/>
              <a:t> muscle.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TYPE II : MC and found in the MC location of these cysts</a:t>
            </a:r>
          </a:p>
          <a:p>
            <a:pPr lvl="1"/>
            <a:r>
              <a:rPr lang="en-US" dirty="0" smtClean="0"/>
              <a:t>Along the anterior border of the SCM lateral to the carotid space and posterior to the </a:t>
            </a:r>
            <a:r>
              <a:rPr lang="en-US" dirty="0" err="1" smtClean="0"/>
              <a:t>submandibular</a:t>
            </a:r>
            <a:r>
              <a:rPr lang="en-US" dirty="0" smtClean="0"/>
              <a:t> gland.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BAILEY’S 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III : extends medially between the bifurcation of the internal and external carotid artery </a:t>
            </a:r>
            <a:r>
              <a:rPr lang="en-US" dirty="0" err="1" smtClean="0"/>
              <a:t>upto</a:t>
            </a:r>
            <a:r>
              <a:rPr lang="en-US" dirty="0" smtClean="0"/>
              <a:t> the lateral pharyngeal wall.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TYPE IV : lies in the pharyngeal mucosal space and is lined by columnar epithelium.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43088" cy="5105400"/>
          </a:xfrm>
        </p:spPr>
        <p:txBody>
          <a:bodyPr/>
          <a:lstStyle/>
          <a:p>
            <a:r>
              <a:rPr lang="en-US" dirty="0" smtClean="0"/>
              <a:t>USG : sharply </a:t>
            </a:r>
            <a:r>
              <a:rPr lang="en-US" dirty="0" err="1" smtClean="0"/>
              <a:t>marginated</a:t>
            </a:r>
            <a:r>
              <a:rPr lang="en-US" dirty="0" smtClean="0"/>
              <a:t> rounded anechoic mass with a thin wall displacing the surrounding structures with posterior acoustic enhancement.</a:t>
            </a:r>
          </a:p>
          <a:p>
            <a:r>
              <a:rPr lang="en-US" dirty="0" smtClean="0"/>
              <a:t>Occasional internal </a:t>
            </a:r>
            <a:r>
              <a:rPr lang="en-US" dirty="0" err="1" smtClean="0"/>
              <a:t>echos</a:t>
            </a:r>
            <a:r>
              <a:rPr lang="en-US" dirty="0" smtClean="0"/>
              <a:t> due to debris.</a:t>
            </a:r>
          </a:p>
          <a:p>
            <a:r>
              <a:rPr lang="en-US" dirty="0" smtClean="0"/>
              <a:t>CT : uniform homogenous </a:t>
            </a:r>
            <a:r>
              <a:rPr lang="en-US" dirty="0" err="1" smtClean="0"/>
              <a:t>hypodense</a:t>
            </a:r>
            <a:r>
              <a:rPr lang="en-US" dirty="0" smtClean="0"/>
              <a:t> lesion with a uniform thin wall.</a:t>
            </a:r>
          </a:p>
          <a:p>
            <a:r>
              <a:rPr lang="en-US" dirty="0" smtClean="0"/>
              <a:t>Mural thickness may increase after infection.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12" y="609600"/>
            <a:ext cx="8171688" cy="6629400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  LOCATION : </a:t>
            </a:r>
          </a:p>
          <a:p>
            <a:pPr>
              <a:buNone/>
            </a:pPr>
            <a:r>
              <a:rPr lang="en-US" dirty="0" smtClean="0"/>
              <a:t>   Along the anterior border of the SCM lateral to the carotid space and posterior to the </a:t>
            </a:r>
            <a:r>
              <a:rPr lang="en-US" dirty="0" err="1" smtClean="0"/>
              <a:t>submandibular</a:t>
            </a:r>
            <a:r>
              <a:rPr lang="en-US" dirty="0" smtClean="0"/>
              <a:t> gland.</a:t>
            </a:r>
          </a:p>
          <a:p>
            <a:r>
              <a:rPr lang="en-US" dirty="0" smtClean="0"/>
              <a:t>Displaces the carotid vessels : medially\</a:t>
            </a:r>
          </a:p>
          <a:p>
            <a:pPr lvl="1"/>
            <a:r>
              <a:rPr lang="en-US" dirty="0" smtClean="0"/>
              <a:t>SCM : </a:t>
            </a:r>
            <a:r>
              <a:rPr lang="en-US" dirty="0" err="1" smtClean="0"/>
              <a:t>posteriorly</a:t>
            </a:r>
            <a:r>
              <a:rPr lang="en-US" dirty="0" smtClean="0"/>
              <a:t> or </a:t>
            </a:r>
            <a:r>
              <a:rPr lang="en-US" dirty="0" err="1" smtClean="0"/>
              <a:t>posterolaterally</a:t>
            </a:r>
            <a:endParaRPr lang="en-US" dirty="0" smtClean="0"/>
          </a:p>
          <a:p>
            <a:pPr lvl="1"/>
            <a:r>
              <a:rPr lang="en-US" dirty="0" err="1" smtClean="0"/>
              <a:t>Submandibular</a:t>
            </a:r>
            <a:r>
              <a:rPr lang="en-US" dirty="0" smtClean="0"/>
              <a:t> gland :  </a:t>
            </a:r>
            <a:r>
              <a:rPr lang="en-US" dirty="0" err="1" smtClean="0"/>
              <a:t>anteriorly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mtClean="0"/>
              <a:t>May </a:t>
            </a:r>
            <a:r>
              <a:rPr lang="en-US" dirty="0" smtClean="0"/>
              <a:t>extend into the </a:t>
            </a:r>
            <a:r>
              <a:rPr lang="en-US" dirty="0" err="1" smtClean="0"/>
              <a:t>parapharyngeal</a:t>
            </a:r>
            <a:r>
              <a:rPr lang="en-US" dirty="0" smtClean="0"/>
              <a:t> space after extending through the </a:t>
            </a:r>
            <a:r>
              <a:rPr lang="en-US" dirty="0" err="1" smtClean="0"/>
              <a:t>stylomandibular</a:t>
            </a:r>
            <a:r>
              <a:rPr lang="en-US" dirty="0" smtClean="0"/>
              <a:t> tunnel and middle constrictor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4514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MRI better depicts the deep tissue extent.</a:t>
            </a:r>
          </a:p>
          <a:p>
            <a:endParaRPr lang="en-US" dirty="0" smtClean="0"/>
          </a:p>
          <a:p>
            <a:r>
              <a:rPr lang="en-US" dirty="0" smtClean="0"/>
              <a:t>Cyst fluid hypo/hyper on T1W and hyperintense on T2WI.</a:t>
            </a:r>
          </a:p>
          <a:p>
            <a:endParaRPr lang="en-US" dirty="0" smtClean="0"/>
          </a:p>
          <a:p>
            <a:r>
              <a:rPr lang="en-US" dirty="0" smtClean="0"/>
              <a:t>Occasionally, BEAK SIGN : on axial CT/MRI image : </a:t>
            </a:r>
            <a:r>
              <a:rPr lang="en-US" dirty="0" err="1" smtClean="0"/>
              <a:t>pathognomic</a:t>
            </a:r>
            <a:r>
              <a:rPr lang="en-US" dirty="0" smtClean="0"/>
              <a:t> of a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branchial</a:t>
            </a:r>
            <a:r>
              <a:rPr lang="en-US" dirty="0" smtClean="0"/>
              <a:t> cleft cyst especially bailey’s type III cyst </a:t>
            </a:r>
          </a:p>
          <a:p>
            <a:pPr lvl="1"/>
            <a:r>
              <a:rPr lang="en-US" dirty="0" smtClean="0"/>
              <a:t>It represents a curved rim of tissue or a beak  pointing medially between the ECA and ICA.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err="1" smtClean="0"/>
              <a:t>Multiplanar</a:t>
            </a:r>
            <a:r>
              <a:rPr lang="en-US" sz="3600" dirty="0" smtClean="0"/>
              <a:t> capability</a:t>
            </a:r>
          </a:p>
          <a:p>
            <a:r>
              <a:rPr lang="en-US" sz="3600" dirty="0" smtClean="0"/>
              <a:t>Superior contrast resolution.</a:t>
            </a:r>
          </a:p>
          <a:p>
            <a:endParaRPr lang="en-US" sz="3600" dirty="0" smtClean="0"/>
          </a:p>
          <a:p>
            <a:r>
              <a:rPr lang="en-US" sz="3600" dirty="0" smtClean="0"/>
              <a:t>Especially useful in cases with extension into </a:t>
            </a:r>
            <a:r>
              <a:rPr lang="en-US" sz="3600" dirty="0" err="1" smtClean="0"/>
              <a:t>mediastinum</a:t>
            </a:r>
            <a:r>
              <a:rPr lang="en-US" sz="3600" dirty="0" smtClean="0"/>
              <a:t> or deep spaces of the neck.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Superior resolution for masses located in anatomically complex areas such as the floor of mouth.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365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382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4012" y="2710656"/>
            <a:ext cx="5895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12" y="274638"/>
            <a:ext cx="8247888" cy="11430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Intraoperative</a:t>
            </a:r>
            <a:r>
              <a:rPr lang="en-US" sz="2800" dirty="0" smtClean="0"/>
              <a:t> photo showing the mass and SCM outlined with a gross specimen of the mass.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239000" cy="393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rare.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cyst is the 2</a:t>
            </a:r>
            <a:r>
              <a:rPr lang="en-US" baseline="30000" dirty="0" smtClean="0"/>
              <a:t>nd</a:t>
            </a:r>
            <a:r>
              <a:rPr lang="en-US" dirty="0" smtClean="0"/>
              <a:t> MC lesion in the posterior cervical space after cystic </a:t>
            </a:r>
            <a:r>
              <a:rPr lang="en-US" dirty="0" err="1" smtClean="0"/>
              <a:t>hygroma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Majority of the 4</a:t>
            </a:r>
            <a:r>
              <a:rPr lang="en-US" baseline="30000" dirty="0" smtClean="0"/>
              <a:t>th</a:t>
            </a:r>
            <a:r>
              <a:rPr lang="en-US" dirty="0" smtClean="0"/>
              <a:t> cleft anomalies manifest as fistulas rather than cyst or sinus.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BRANCHIAL CLEFT CYST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33688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cleft cyst : </a:t>
            </a:r>
          </a:p>
          <a:p>
            <a:pPr lvl="1"/>
            <a:r>
              <a:rPr lang="en-US" sz="3200" dirty="0" smtClean="0"/>
              <a:t>Posterior to the common or the internal carotid artery </a:t>
            </a:r>
          </a:p>
          <a:p>
            <a:pPr lvl="1"/>
            <a:r>
              <a:rPr lang="en-US" sz="3200" dirty="0" smtClean="0"/>
              <a:t>If fistula : pierce the </a:t>
            </a:r>
            <a:r>
              <a:rPr lang="en-US" sz="3200" dirty="0" err="1" smtClean="0"/>
              <a:t>thyrohyoid</a:t>
            </a:r>
            <a:r>
              <a:rPr lang="en-US" sz="3200" dirty="0" smtClean="0"/>
              <a:t> membrane and reach the </a:t>
            </a:r>
            <a:r>
              <a:rPr lang="en-US" sz="3200" dirty="0" err="1" smtClean="0"/>
              <a:t>pyriform</a:t>
            </a:r>
            <a:r>
              <a:rPr lang="en-US" sz="3200" dirty="0" smtClean="0"/>
              <a:t> sinus.</a:t>
            </a:r>
          </a:p>
          <a:p>
            <a:pPr lvl="1"/>
            <a:r>
              <a:rPr lang="en-US" sz="3200" dirty="0" smtClean="0"/>
              <a:t>Most are located in the posterior cervical space, posterior to the SCM.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4th cleft sinus tract :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Arise from the </a:t>
            </a:r>
            <a:r>
              <a:rPr lang="en-US" sz="3200" dirty="0" err="1" smtClean="0"/>
              <a:t>pyriform</a:t>
            </a:r>
            <a:r>
              <a:rPr lang="en-US" sz="3200" dirty="0" smtClean="0"/>
              <a:t> sinus, pierce the </a:t>
            </a:r>
            <a:r>
              <a:rPr lang="en-US" sz="3200" dirty="0" err="1" smtClean="0"/>
              <a:t>thyrohyoid</a:t>
            </a:r>
            <a:r>
              <a:rPr lang="en-US" sz="3200" dirty="0" smtClean="0"/>
              <a:t> membrane and begins to descend in the </a:t>
            </a:r>
            <a:r>
              <a:rPr lang="en-US" sz="3200" dirty="0" err="1" smtClean="0"/>
              <a:t>mediastinum</a:t>
            </a:r>
            <a:r>
              <a:rPr lang="en-US" sz="3200" dirty="0" smtClean="0"/>
              <a:t> in the </a:t>
            </a:r>
            <a:r>
              <a:rPr lang="en-US" sz="3200" dirty="0" err="1" smtClean="0"/>
              <a:t>tracheo-oesophageal</a:t>
            </a:r>
            <a:r>
              <a:rPr lang="en-US" sz="3200" dirty="0" smtClean="0"/>
              <a:t> groove.</a:t>
            </a:r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cyst : appears as a </a:t>
            </a:r>
            <a:r>
              <a:rPr lang="en-US" dirty="0" err="1" smtClean="0"/>
              <a:t>unilocular</a:t>
            </a:r>
            <a:r>
              <a:rPr lang="en-US" dirty="0" smtClean="0"/>
              <a:t> cystic mass in the posterior cervical space.</a:t>
            </a:r>
          </a:p>
          <a:p>
            <a:r>
              <a:rPr lang="en-US" dirty="0" smtClean="0"/>
              <a:t>Signal intensity varies according to the fluid content.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cleft cyst which connect to the </a:t>
            </a:r>
            <a:r>
              <a:rPr lang="en-US" dirty="0" err="1" smtClean="0"/>
              <a:t>pyriform</a:t>
            </a:r>
            <a:r>
              <a:rPr lang="en-US" dirty="0" smtClean="0"/>
              <a:t> sinus : appear similar to a external or a mixed </a:t>
            </a:r>
            <a:r>
              <a:rPr lang="en-US" dirty="0" err="1" smtClean="0"/>
              <a:t>laryngocele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56134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Most common form of </a:t>
            </a:r>
            <a:r>
              <a:rPr lang="en-IN" dirty="0" err="1" smtClean="0"/>
              <a:t>lymphangioma</a:t>
            </a:r>
            <a:r>
              <a:rPr lang="en-IN" dirty="0" smtClean="0"/>
              <a:t> of infancy and childhood</a:t>
            </a:r>
          </a:p>
          <a:p>
            <a:pPr>
              <a:buNone/>
            </a:pPr>
            <a:r>
              <a:rPr lang="en-IN" dirty="0" smtClean="0"/>
              <a:t>    Age : 2 years (80-90%)</a:t>
            </a:r>
          </a:p>
          <a:p>
            <a:pPr>
              <a:buNone/>
            </a:pPr>
            <a:r>
              <a:rPr lang="en-IN" dirty="0" smtClean="0"/>
              <a:t>    Gender : No predilection</a:t>
            </a:r>
          </a:p>
          <a:p>
            <a:pPr>
              <a:buNone/>
            </a:pPr>
            <a:r>
              <a:rPr lang="en-IN" dirty="0" smtClean="0"/>
              <a:t>    Pathogenesis : Early sequestration of embryonic lymphatic channels, more commonly from developing jugular lymph sac pair.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CYSTIC HYGROMA 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Site</a:t>
            </a:r>
            <a:r>
              <a:rPr lang="en-IN" sz="2800" dirty="0" smtClean="0"/>
              <a:t> : 75-80% in neck and lower face</a:t>
            </a:r>
          </a:p>
          <a:p>
            <a:pPr>
              <a:buNone/>
            </a:pPr>
            <a:r>
              <a:rPr lang="en-IN" sz="2800" dirty="0" smtClean="0"/>
              <a:t>    Children : posterior cervical space&gt; oral cavity</a:t>
            </a:r>
          </a:p>
          <a:p>
            <a:pPr>
              <a:buNone/>
            </a:pPr>
            <a:r>
              <a:rPr lang="en-IN" sz="2800" dirty="0" smtClean="0"/>
              <a:t>    Adults : Sublingual, </a:t>
            </a:r>
            <a:r>
              <a:rPr lang="en-IN" sz="2800" dirty="0" err="1" smtClean="0"/>
              <a:t>subamandibular</a:t>
            </a:r>
            <a:r>
              <a:rPr lang="en-IN" sz="2800" dirty="0" smtClean="0"/>
              <a:t>, parotid spaces</a:t>
            </a:r>
          </a:p>
          <a:p>
            <a:pPr>
              <a:buNone/>
            </a:pPr>
            <a:r>
              <a:rPr lang="en-IN" sz="2800" dirty="0" smtClean="0"/>
              <a:t>    Less common- </a:t>
            </a:r>
            <a:r>
              <a:rPr lang="en-IN" sz="2800" dirty="0" err="1" smtClean="0"/>
              <a:t>Axilla</a:t>
            </a:r>
            <a:r>
              <a:rPr lang="en-IN" sz="2800" dirty="0" smtClean="0"/>
              <a:t>, </a:t>
            </a:r>
            <a:r>
              <a:rPr lang="en-IN" sz="2800" dirty="0" err="1" smtClean="0"/>
              <a:t>mediastinum</a:t>
            </a:r>
            <a:r>
              <a:rPr lang="en-IN" sz="2800" dirty="0" smtClean="0"/>
              <a:t>, abdominal cavity, </a:t>
            </a:r>
            <a:r>
              <a:rPr lang="en-IN" sz="2800" dirty="0" err="1" smtClean="0"/>
              <a:t>retroperitoneum</a:t>
            </a:r>
            <a:r>
              <a:rPr lang="en-IN" sz="2800" dirty="0" smtClean="0"/>
              <a:t>, scrotum, skeleton</a:t>
            </a:r>
          </a:p>
          <a:p>
            <a:pPr>
              <a:buNone/>
            </a:pPr>
            <a:r>
              <a:rPr lang="en-IN" sz="2800" dirty="0" smtClean="0"/>
              <a:t>    Infiltrative lesions, do not respect </a:t>
            </a:r>
            <a:r>
              <a:rPr lang="en-IN" sz="2800" dirty="0" err="1" smtClean="0"/>
              <a:t>fascial</a:t>
            </a:r>
            <a:r>
              <a:rPr lang="en-IN" sz="2800" dirty="0" smtClean="0"/>
              <a:t> planes </a:t>
            </a:r>
          </a:p>
          <a:p>
            <a:pPr>
              <a:buNone/>
            </a:pPr>
            <a:r>
              <a:rPr lang="en-IN" sz="2800" dirty="0" smtClean="0"/>
              <a:t>    </a:t>
            </a:r>
            <a:endParaRPr lang="en-I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Autofit/>
          </a:bodyPr>
          <a:lstStyle/>
          <a:p>
            <a:r>
              <a:rPr lang="en-IN" dirty="0" smtClean="0"/>
              <a:t>Cystic </a:t>
            </a:r>
            <a:r>
              <a:rPr lang="en-IN" dirty="0" err="1" smtClean="0"/>
              <a:t>hygroma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sz="2800" dirty="0" smtClean="0"/>
              <a:t>Clinical features.</a:t>
            </a:r>
          </a:p>
          <a:p>
            <a:pPr lvl="3">
              <a:buNone/>
            </a:pPr>
            <a:r>
              <a:rPr lang="en-IN" sz="2800" dirty="0" smtClean="0"/>
              <a:t>     Majority painless masses in neck</a:t>
            </a:r>
          </a:p>
          <a:p>
            <a:pPr lvl="3">
              <a:buNone/>
            </a:pPr>
            <a:r>
              <a:rPr lang="en-IN" sz="2800" dirty="0" smtClean="0"/>
              <a:t>     Large masses – pressure </a:t>
            </a:r>
          </a:p>
          <a:p>
            <a:pPr>
              <a:buNone/>
            </a:pPr>
            <a:r>
              <a:rPr lang="en-IN" sz="2800" dirty="0" smtClean="0"/>
              <a:t>   Sudden increase- </a:t>
            </a:r>
            <a:r>
              <a:rPr lang="en-IN" sz="2800" dirty="0" err="1" smtClean="0"/>
              <a:t>hemorrhage</a:t>
            </a:r>
            <a:r>
              <a:rPr lang="en-IN" sz="2800" dirty="0" smtClean="0"/>
              <a:t>/trauma/viral  infection</a:t>
            </a:r>
          </a:p>
          <a:p>
            <a:pPr>
              <a:buNone/>
            </a:pPr>
            <a:r>
              <a:rPr lang="en-IN" sz="2800" dirty="0" smtClean="0"/>
              <a:t>   Facial nerve palsy, </a:t>
            </a:r>
            <a:r>
              <a:rPr lang="en-IN" sz="2800" dirty="0" err="1" smtClean="0"/>
              <a:t>dysphagia</a:t>
            </a:r>
            <a:r>
              <a:rPr lang="en-IN" sz="2800" dirty="0" smtClean="0"/>
              <a:t>, feeding problems</a:t>
            </a:r>
          </a:p>
          <a:p>
            <a:pPr>
              <a:buNone/>
            </a:pPr>
            <a:r>
              <a:rPr lang="en-IN" sz="2800" dirty="0" smtClean="0"/>
              <a:t>   </a:t>
            </a:r>
            <a:r>
              <a:rPr lang="en-IN" sz="2800" dirty="0" err="1" smtClean="0"/>
              <a:t>Chylothorax</a:t>
            </a:r>
            <a:r>
              <a:rPr lang="en-IN" sz="2800" dirty="0" smtClean="0"/>
              <a:t>/ </a:t>
            </a:r>
            <a:r>
              <a:rPr lang="en-IN" sz="2800" dirty="0" err="1" smtClean="0"/>
              <a:t>chylomediastinum</a:t>
            </a:r>
            <a:r>
              <a:rPr lang="en-IN" sz="2800" dirty="0" smtClean="0"/>
              <a:t> – mediastinal involvement</a:t>
            </a:r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    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yroglossal du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143000"/>
            <a:ext cx="5638800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THYROGLOSSAL DUCT CYST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US-  </a:t>
            </a:r>
            <a:r>
              <a:rPr lang="en-IN" dirty="0" err="1" smtClean="0"/>
              <a:t>multilocular</a:t>
            </a:r>
            <a:r>
              <a:rPr lang="en-IN" dirty="0" smtClean="0"/>
              <a:t>, predominantly cystic with variably thick </a:t>
            </a:r>
            <a:r>
              <a:rPr lang="en-IN" dirty="0" err="1" smtClean="0"/>
              <a:t>septae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Echogenic areas- cluster of abnormal lymphatic channels.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Fluid-fluid levels – </a:t>
            </a:r>
            <a:r>
              <a:rPr lang="en-IN" dirty="0" err="1" smtClean="0"/>
              <a:t>hemorrhage</a:t>
            </a:r>
            <a:endParaRPr lang="en-IN" dirty="0" smtClean="0"/>
          </a:p>
          <a:p>
            <a:pPr>
              <a:buNone/>
            </a:pPr>
            <a:r>
              <a:rPr lang="en-IN" sz="3600" dirty="0" smtClean="0"/>
              <a:t>    </a:t>
            </a:r>
          </a:p>
          <a:p>
            <a:pPr>
              <a:buNone/>
            </a:pPr>
            <a:endParaRPr lang="en-IN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dirty="0" smtClean="0"/>
              <a:t>Imaging</a:t>
            </a:r>
            <a:r>
              <a:rPr lang="en-IN" dirty="0" smtClean="0"/>
              <a:t> :</a:t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71" t="24114" r="54507" b="22146"/>
          <a:stretch>
            <a:fillRect/>
          </a:stretch>
        </p:blipFill>
        <p:spPr bwMode="auto">
          <a:xfrm>
            <a:off x="1148442" y="1219200"/>
            <a:ext cx="4642758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3">
                    <a:lumMod val="75000"/>
                  </a:schemeClr>
                </a:solidFill>
              </a:rPr>
              <a:t> USG</a:t>
            </a:r>
          </a:p>
          <a:p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May present as  </a:t>
            </a:r>
            <a:r>
              <a:rPr lang="en-IN" sz="3200" dirty="0" err="1" smtClean="0"/>
              <a:t>nuchal</a:t>
            </a:r>
            <a:r>
              <a:rPr lang="en-IN" sz="3200" dirty="0" smtClean="0"/>
              <a:t> cyst with or without </a:t>
            </a:r>
            <a:r>
              <a:rPr lang="en-IN" sz="3200" dirty="0" err="1" smtClean="0"/>
              <a:t>septation</a:t>
            </a: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Presence of </a:t>
            </a:r>
            <a:r>
              <a:rPr lang="en-IN" sz="3200" dirty="0" err="1" smtClean="0"/>
              <a:t>septation</a:t>
            </a:r>
            <a:r>
              <a:rPr lang="en-IN" sz="3200" dirty="0" smtClean="0"/>
              <a:t> indicate poor prognosis</a:t>
            </a:r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Associated anomalies can be seen </a:t>
            </a:r>
          </a:p>
          <a:p>
            <a:pPr lvl="1">
              <a:buFont typeface="Wingdings" pitchFamily="2" charset="2"/>
              <a:buChar char="§"/>
            </a:pPr>
            <a:r>
              <a:rPr lang="en-IN" sz="3200" dirty="0" smtClean="0"/>
              <a:t> Turner syndrome: Most frequent    </a:t>
            </a:r>
            <a:r>
              <a:rPr lang="en-IN" sz="3200" dirty="0" err="1" smtClean="0"/>
              <a:t>aneuplody</a:t>
            </a:r>
            <a:r>
              <a:rPr lang="en-IN" sz="3200" dirty="0" smtClean="0"/>
              <a:t> association </a:t>
            </a:r>
          </a:p>
          <a:p>
            <a:pPr lvl="1">
              <a:buFont typeface="Wingdings" pitchFamily="2" charset="2"/>
              <a:buChar char="§"/>
            </a:pPr>
            <a:r>
              <a:rPr lang="en-IN" sz="3200" dirty="0" smtClean="0"/>
              <a:t>Downs syndrome</a:t>
            </a:r>
          </a:p>
          <a:p>
            <a:pPr lvl="1">
              <a:buFont typeface="Wingdings" pitchFamily="2" charset="2"/>
              <a:buChar char="§"/>
            </a:pPr>
            <a:r>
              <a:rPr lang="en-IN" sz="3200" dirty="0" smtClean="0"/>
              <a:t>Congenital cardiac anomalies</a:t>
            </a:r>
          </a:p>
          <a:p>
            <a:endParaRPr lang="e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Cystic </a:t>
            </a:r>
            <a:r>
              <a:rPr lang="en-IN" dirty="0" err="1" smtClean="0"/>
              <a:t>Hygroma</a:t>
            </a:r>
            <a:r>
              <a:rPr lang="en-IN" dirty="0" smtClean="0"/>
              <a:t> </a:t>
            </a:r>
            <a:r>
              <a:rPr lang="en-IN" sz="2800" dirty="0" smtClean="0"/>
              <a:t>Imaging</a:t>
            </a:r>
          </a:p>
          <a:p>
            <a:pPr>
              <a:buNone/>
            </a:pPr>
            <a:r>
              <a:rPr lang="en-IN" sz="2800" dirty="0" smtClean="0"/>
              <a:t>    CT</a:t>
            </a:r>
          </a:p>
          <a:p>
            <a:pPr>
              <a:buNone/>
            </a:pPr>
            <a:r>
              <a:rPr lang="en-IN" sz="2800" dirty="0" smtClean="0"/>
              <a:t>    Poorly circumscribed, multiloculated, </a:t>
            </a:r>
            <a:r>
              <a:rPr lang="en-IN" sz="2800" dirty="0" err="1" smtClean="0"/>
              <a:t>hypoattenuated</a:t>
            </a:r>
            <a:r>
              <a:rPr lang="en-IN" sz="2800" dirty="0" smtClean="0"/>
              <a:t> masses.</a:t>
            </a:r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r>
              <a:rPr lang="en-IN" sz="2800" dirty="0" smtClean="0"/>
              <a:t>    Homogenous fluid attenuation, higher if infected</a:t>
            </a:r>
          </a:p>
          <a:p>
            <a:pPr>
              <a:buNone/>
            </a:pPr>
            <a:r>
              <a:rPr lang="en-IN" dirty="0" smtClean="0"/>
              <a:t>   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MRI</a:t>
            </a:r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r>
              <a:rPr lang="en-IN" sz="2800" dirty="0" smtClean="0"/>
              <a:t>    Relationship to adjacent soft tissue best demonstrated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/>
              <a:t>    T1WI-  low to intermediate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/>
              <a:t>    Hyper on T1WI if blood/</a:t>
            </a:r>
            <a:r>
              <a:rPr lang="en-IN" sz="2800" dirty="0" err="1" smtClean="0"/>
              <a:t>chyle</a:t>
            </a:r>
            <a:endParaRPr lang="en-IN" sz="2800" dirty="0" smtClean="0"/>
          </a:p>
          <a:p>
            <a:pPr>
              <a:buFont typeface="Wingdings" pitchFamily="2" charset="2"/>
              <a:buChar char="q"/>
            </a:pPr>
            <a:r>
              <a:rPr lang="en-IN" sz="2800" dirty="0" smtClean="0"/>
              <a:t>    T2WI- hyperintense predominantly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/>
              <a:t>    On contrast: No enhancement </a:t>
            </a:r>
            <a:endParaRPr lang="en-I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dirty="0" smtClean="0"/>
              <a:t>Imaging</a:t>
            </a:r>
            <a:br>
              <a:rPr lang="en-IN" sz="4400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95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types:</a:t>
            </a:r>
          </a:p>
          <a:p>
            <a:r>
              <a:rPr lang="en-US" dirty="0" smtClean="0"/>
              <a:t>True </a:t>
            </a:r>
            <a:r>
              <a:rPr lang="en-US" dirty="0" err="1" smtClean="0"/>
              <a:t>dermoid</a:t>
            </a:r>
            <a:r>
              <a:rPr lang="en-US" dirty="0" smtClean="0"/>
              <a:t> cyst      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Epidermoid</a:t>
            </a:r>
            <a:r>
              <a:rPr lang="en-US" dirty="0" smtClean="0"/>
              <a:t> cyst </a:t>
            </a:r>
          </a:p>
          <a:p>
            <a:r>
              <a:rPr lang="en-US" dirty="0" err="1" smtClean="0"/>
              <a:t>Teratoid</a:t>
            </a:r>
            <a:r>
              <a:rPr lang="en-US" dirty="0" smtClean="0"/>
              <a:t> cyst</a:t>
            </a:r>
          </a:p>
          <a:p>
            <a:pPr marL="0" indent="0">
              <a:buNone/>
            </a:pPr>
            <a:r>
              <a:rPr lang="en-US" dirty="0" smtClean="0"/>
              <a:t>Presence of skin appendages: in </a:t>
            </a:r>
            <a:r>
              <a:rPr lang="en-US" dirty="0" err="1" smtClean="0"/>
              <a:t>dermoid</a:t>
            </a:r>
            <a:r>
              <a:rPr lang="en-US" dirty="0" smtClean="0"/>
              <a:t> cyst.</a:t>
            </a:r>
          </a:p>
          <a:p>
            <a:pPr marL="0" indent="0">
              <a:buNone/>
            </a:pPr>
            <a:r>
              <a:rPr lang="en-US" dirty="0" smtClean="0"/>
              <a:t>Tissues of other major organ: in </a:t>
            </a:r>
            <a:r>
              <a:rPr lang="en-US" dirty="0" err="1" smtClean="0"/>
              <a:t>teratoid</a:t>
            </a:r>
            <a:r>
              <a:rPr lang="en-US" dirty="0" smtClean="0"/>
              <a:t> cyst.</a:t>
            </a:r>
          </a:p>
          <a:p>
            <a:pPr marL="0" indent="0">
              <a:buNone/>
            </a:pPr>
            <a:r>
              <a:rPr lang="en-US" dirty="0" smtClean="0"/>
              <a:t>All three have cheesy </a:t>
            </a:r>
            <a:r>
              <a:rPr lang="en-US" dirty="0" err="1" smtClean="0"/>
              <a:t>keratinaceous</a:t>
            </a:r>
            <a:r>
              <a:rPr lang="en-US" dirty="0" smtClean="0"/>
              <a:t> material within.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DERMOID AND EPIDERMOID CYSTS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4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decade of life</a:t>
            </a:r>
          </a:p>
          <a:p>
            <a:r>
              <a:rPr lang="en-US" dirty="0" smtClean="0"/>
              <a:t>Only 7% in head and neck</a:t>
            </a:r>
          </a:p>
          <a:p>
            <a:r>
              <a:rPr lang="en-US" dirty="0" smtClean="0"/>
              <a:t>Most common location: lateral eyebrow &gt; floor of mouth.</a:t>
            </a:r>
          </a:p>
          <a:p>
            <a:r>
              <a:rPr lang="en-US" dirty="0" err="1"/>
              <a:t>Epidermoid</a:t>
            </a:r>
            <a:r>
              <a:rPr lang="en-US" dirty="0"/>
              <a:t> cysts are rare</a:t>
            </a:r>
          </a:p>
          <a:p>
            <a:r>
              <a:rPr lang="en-US" dirty="0"/>
              <a:t>Mostly occur in infancy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Hypoattenuating</a:t>
            </a:r>
            <a:r>
              <a:rPr lang="en-US" dirty="0" smtClean="0"/>
              <a:t> on CT</a:t>
            </a:r>
          </a:p>
          <a:p>
            <a:r>
              <a:rPr lang="en-US" dirty="0" smtClean="0"/>
              <a:t>Hypo on T1W and hyper on T2W.</a:t>
            </a:r>
          </a:p>
          <a:p>
            <a:r>
              <a:rPr lang="en-US" dirty="0" smtClean="0"/>
              <a:t>Cysts located sublingually difficult to distinguish from </a:t>
            </a:r>
            <a:r>
              <a:rPr lang="en-US" dirty="0" err="1" smtClean="0"/>
              <a:t>ranulas</a:t>
            </a:r>
            <a:r>
              <a:rPr lang="en-US" dirty="0" smtClean="0"/>
              <a:t> on imaging.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Epidermoid</a:t>
            </a:r>
            <a:r>
              <a:rPr lang="en-US" dirty="0" smtClean="0"/>
              <a:t> cyst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neck: </a:t>
            </a:r>
            <a:r>
              <a:rPr lang="en-US" dirty="0" err="1" smtClean="0"/>
              <a:t>suprahyoid</a:t>
            </a:r>
            <a:r>
              <a:rPr lang="en-US" dirty="0" smtClean="0"/>
              <a:t>, midline, slowly growing mass.</a:t>
            </a:r>
          </a:p>
          <a:p>
            <a:r>
              <a:rPr lang="en-US" dirty="0" smtClean="0"/>
              <a:t>Rapid growth: due to pregnancy, sinus tract, or desquamation</a:t>
            </a:r>
          </a:p>
          <a:p>
            <a:r>
              <a:rPr lang="en-US" dirty="0" smtClean="0"/>
              <a:t>Not attached to hyoid so no movement with tongue protrusion.</a:t>
            </a:r>
          </a:p>
          <a:p>
            <a:r>
              <a:rPr lang="en-US" dirty="0" smtClean="0"/>
              <a:t>Size: few mms- 12 cm</a:t>
            </a:r>
          </a:p>
          <a:p>
            <a:r>
              <a:rPr lang="en-US" dirty="0" smtClean="0"/>
              <a:t>m/c cervical location: floor of mouth.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Dermoid</a:t>
            </a:r>
            <a:r>
              <a:rPr lang="en-US" dirty="0" smtClean="0"/>
              <a:t> cyst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943088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Development : in the 3</a:t>
            </a:r>
            <a:r>
              <a:rPr lang="en-US" baseline="30000" dirty="0" smtClean="0"/>
              <a:t>rd</a:t>
            </a:r>
            <a:r>
              <a:rPr lang="en-US" dirty="0" smtClean="0"/>
              <a:t> wk of </a:t>
            </a:r>
            <a:r>
              <a:rPr lang="en-US" dirty="0" err="1" smtClean="0"/>
              <a:t>foetal</a:t>
            </a:r>
            <a:r>
              <a:rPr lang="en-US" dirty="0" smtClean="0"/>
              <a:t> life : foramen </a:t>
            </a:r>
            <a:r>
              <a:rPr lang="en-US" dirty="0" err="1" smtClean="0"/>
              <a:t>caecum</a:t>
            </a:r>
            <a:r>
              <a:rPr lang="en-US" dirty="0" smtClean="0"/>
              <a:t> : the junction of the anterior 2/3</a:t>
            </a:r>
            <a:r>
              <a:rPr lang="en-US" baseline="30000" dirty="0" smtClean="0"/>
              <a:t>rd</a:t>
            </a:r>
            <a:r>
              <a:rPr lang="en-US" dirty="0" smtClean="0"/>
              <a:t> and posterior 1/3</a:t>
            </a:r>
            <a:r>
              <a:rPr lang="en-US" baseline="30000" dirty="0" smtClean="0"/>
              <a:t>rd</a:t>
            </a:r>
            <a:r>
              <a:rPr lang="en-US" dirty="0" smtClean="0"/>
              <a:t> of tongue.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Descends and penetrates floor of mouth and tongue musculature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Anterior to hyoid bone and laryngeal cartilage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Final position :7</a:t>
            </a:r>
            <a:r>
              <a:rPr lang="en-US" baseline="30000" dirty="0" smtClean="0"/>
              <a:t>th</a:t>
            </a:r>
            <a:r>
              <a:rPr lang="en-US" dirty="0" smtClean="0"/>
              <a:t> wk  : descending anterior to the </a:t>
            </a:r>
            <a:r>
              <a:rPr lang="en-US" dirty="0" err="1" smtClean="0"/>
              <a:t>thyrohyoid</a:t>
            </a:r>
            <a:r>
              <a:rPr lang="en-US" dirty="0" smtClean="0"/>
              <a:t> membrane and strap muscles of the neck.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98080" cy="1143000"/>
          </a:xfrm>
        </p:spPr>
        <p:txBody>
          <a:bodyPr/>
          <a:lstStyle/>
          <a:p>
            <a:r>
              <a:rPr lang="en-US" dirty="0" smtClean="0"/>
              <a:t>Relevant </a:t>
            </a:r>
            <a:r>
              <a:rPr lang="en-US" dirty="0" err="1" smtClean="0"/>
              <a:t>embyrology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91000" y="2286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91000" y="3581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91000" y="4572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Moderately thin walled, </a:t>
            </a:r>
            <a:r>
              <a:rPr lang="en-US" dirty="0" err="1" smtClean="0"/>
              <a:t>unilocular</a:t>
            </a:r>
            <a:r>
              <a:rPr lang="en-US" dirty="0" smtClean="0"/>
              <a:t> masses.</a:t>
            </a:r>
          </a:p>
          <a:p>
            <a:r>
              <a:rPr lang="en-US" dirty="0" smtClean="0"/>
              <a:t>Located in submandibular/ sub lingual space.</a:t>
            </a:r>
          </a:p>
          <a:p>
            <a:r>
              <a:rPr lang="en-US" dirty="0" smtClean="0"/>
              <a:t>CT: central cavity filled with </a:t>
            </a:r>
            <a:r>
              <a:rPr lang="en-US" dirty="0" err="1" smtClean="0"/>
              <a:t>hypoattenuating</a:t>
            </a:r>
            <a:r>
              <a:rPr lang="en-US" dirty="0" smtClean="0"/>
              <a:t> (0-18 HU) fluid.</a:t>
            </a:r>
          </a:p>
          <a:p>
            <a:r>
              <a:rPr lang="en-US" dirty="0" smtClean="0"/>
              <a:t>“Sack of marbles”- </a:t>
            </a:r>
            <a:r>
              <a:rPr lang="en-US" dirty="0" err="1" smtClean="0"/>
              <a:t>pathognomic</a:t>
            </a:r>
            <a:endParaRPr lang="en-US" dirty="0" smtClean="0"/>
          </a:p>
          <a:p>
            <a:r>
              <a:rPr lang="en-US" dirty="0" smtClean="0"/>
              <a:t>May be </a:t>
            </a:r>
            <a:r>
              <a:rPr lang="en-US" dirty="0" err="1" smtClean="0"/>
              <a:t>heterogenous</a:t>
            </a:r>
            <a:r>
              <a:rPr lang="en-US" dirty="0" smtClean="0"/>
              <a:t>, fluid –fluid levels.</a:t>
            </a:r>
          </a:p>
          <a:p>
            <a:r>
              <a:rPr lang="en-US" dirty="0" smtClean="0"/>
              <a:t>Rim enhances following contrast administration.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30512" r="45376" b="35925"/>
          <a:stretch/>
        </p:blipFill>
        <p:spPr bwMode="auto">
          <a:xfrm>
            <a:off x="685800" y="1143000"/>
            <a:ext cx="7467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0" t="31988" r="28775" b="35433"/>
          <a:stretch/>
        </p:blipFill>
        <p:spPr bwMode="auto">
          <a:xfrm>
            <a:off x="609600" y="533400"/>
            <a:ext cx="7086600" cy="5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MR imaging: helps determining topographic relationship to </a:t>
            </a:r>
            <a:r>
              <a:rPr lang="en-US" dirty="0" err="1" smtClean="0"/>
              <a:t>mylohyoid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Mass above the </a:t>
            </a:r>
            <a:r>
              <a:rPr lang="en-US" dirty="0" err="1" smtClean="0"/>
              <a:t>mylohyoid</a:t>
            </a:r>
            <a:r>
              <a:rPr lang="en-US" dirty="0" smtClean="0"/>
              <a:t> : intraoral approach</a:t>
            </a:r>
          </a:p>
          <a:p>
            <a:r>
              <a:rPr lang="en-US" dirty="0" smtClean="0"/>
              <a:t>Below it : external neck approach</a:t>
            </a:r>
          </a:p>
          <a:p>
            <a:r>
              <a:rPr lang="en-US" dirty="0" smtClean="0"/>
              <a:t>Coronal plane is optimal.</a:t>
            </a:r>
          </a:p>
          <a:p>
            <a:r>
              <a:rPr lang="en-US" dirty="0" smtClean="0"/>
              <a:t>Hyper or </a:t>
            </a:r>
            <a:r>
              <a:rPr lang="en-US" dirty="0" err="1" smtClean="0"/>
              <a:t>iso</a:t>
            </a:r>
            <a:r>
              <a:rPr lang="en-US" dirty="0" smtClean="0"/>
              <a:t> to muscle on T1W</a:t>
            </a:r>
          </a:p>
          <a:p>
            <a:r>
              <a:rPr lang="en-US" dirty="0" smtClean="0"/>
              <a:t>Hyper on T2W</a:t>
            </a:r>
          </a:p>
          <a:p>
            <a:r>
              <a:rPr lang="en-US" dirty="0" smtClean="0"/>
              <a:t>Clearly demarcated rim with </a:t>
            </a:r>
            <a:r>
              <a:rPr lang="en-US" dirty="0" err="1" smtClean="0"/>
              <a:t>heterogenous</a:t>
            </a:r>
            <a:r>
              <a:rPr lang="en-US" dirty="0" smtClean="0"/>
              <a:t> appearance.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Dermoid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theories –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Congenital - Persistence of </a:t>
            </a:r>
            <a:r>
              <a:rPr lang="en-US" dirty="0" err="1" smtClean="0"/>
              <a:t>thymopharyngeal</a:t>
            </a:r>
            <a:r>
              <a:rPr lang="en-US" dirty="0" smtClean="0"/>
              <a:t> duct remnants.</a:t>
            </a:r>
          </a:p>
          <a:p>
            <a:pPr marL="571500" indent="-457200">
              <a:buNone/>
            </a:pPr>
            <a:endParaRPr lang="en-US" dirty="0" smtClean="0"/>
          </a:p>
          <a:p>
            <a:pPr marL="571500" indent="-457200">
              <a:buNone/>
            </a:pPr>
            <a:r>
              <a:rPr lang="en-US" dirty="0" smtClean="0"/>
              <a:t>Acquired – Progressive cystic degeneration of Hassall’s corpuscles and epithelium reticulum of thymus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Thymic</a:t>
            </a:r>
            <a:r>
              <a:rPr lang="en-US" dirty="0" smtClean="0"/>
              <a:t> Cyst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Very rare</a:t>
            </a:r>
          </a:p>
          <a:p>
            <a:r>
              <a:rPr lang="en-US" sz="2800" dirty="0"/>
              <a:t>2/3</a:t>
            </a:r>
            <a:r>
              <a:rPr lang="en-US" sz="2800" baseline="30000" dirty="0"/>
              <a:t>rd</a:t>
            </a:r>
            <a:r>
              <a:rPr lang="en-US" sz="2800" dirty="0"/>
              <a:t> in 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 smtClean="0"/>
              <a:t>decade</a:t>
            </a:r>
            <a:endParaRPr lang="en-US" sz="2800" dirty="0"/>
          </a:p>
          <a:p>
            <a:r>
              <a:rPr lang="en-US" sz="2800" dirty="0"/>
              <a:t>Majority asymptomatic, discovered incidentally</a:t>
            </a:r>
          </a:p>
          <a:p>
            <a:r>
              <a:rPr lang="en-US" sz="2800" dirty="0"/>
              <a:t>Found anywhere along the path of </a:t>
            </a:r>
            <a:r>
              <a:rPr lang="en-US" sz="2800" dirty="0" err="1"/>
              <a:t>thymopharyngeal</a:t>
            </a:r>
            <a:r>
              <a:rPr lang="en-US" sz="2800" dirty="0"/>
              <a:t> duct, </a:t>
            </a:r>
            <a:r>
              <a:rPr lang="en-US" sz="2800" dirty="0" smtClean="0"/>
              <a:t>i.e. adjacent to carotid sheath from </a:t>
            </a:r>
            <a:r>
              <a:rPr lang="en-US" sz="2800" dirty="0"/>
              <a:t>angle of mandible to thoracic inlet </a:t>
            </a:r>
            <a:endParaRPr lang="en-US" sz="2800" dirty="0" smtClean="0"/>
          </a:p>
          <a:p>
            <a:r>
              <a:rPr lang="en-US" sz="2800" dirty="0" smtClean="0"/>
              <a:t>Presents with slowly enlarging painless mass in lateral portion of neck near thoracic inlet</a:t>
            </a:r>
          </a:p>
          <a:p>
            <a:r>
              <a:rPr lang="en-US" sz="2800" dirty="0" smtClean="0"/>
              <a:t>Connection with </a:t>
            </a:r>
            <a:r>
              <a:rPr lang="en-US" sz="2800" dirty="0" err="1" smtClean="0"/>
              <a:t>mediastinal</a:t>
            </a:r>
            <a:r>
              <a:rPr lang="en-US" sz="2800" dirty="0" smtClean="0"/>
              <a:t>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tissue in 50%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Thymic</a:t>
            </a:r>
            <a:r>
              <a:rPr lang="en-US" dirty="0"/>
              <a:t> Cyst</a:t>
            </a:r>
          </a:p>
        </p:txBody>
      </p:sp>
    </p:spTree>
    <p:extLst>
      <p:ext uri="{BB962C8B-B14F-4D97-AF65-F5344CB8AC3E}">
        <p14:creationId xmlns:p14="http://schemas.microsoft.com/office/powerpoint/2010/main" val="4167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USG – Large cystic mass, usually </a:t>
            </a:r>
            <a:r>
              <a:rPr lang="en-US" sz="3600" dirty="0" err="1" smtClean="0"/>
              <a:t>unilocular</a:t>
            </a:r>
            <a:endParaRPr lang="en-US" sz="3600" dirty="0" smtClean="0"/>
          </a:p>
          <a:p>
            <a:r>
              <a:rPr lang="en-US" sz="3600" dirty="0" smtClean="0"/>
              <a:t>CT – Imaging modality of choice</a:t>
            </a:r>
          </a:p>
          <a:p>
            <a:pPr marL="114300" indent="0">
              <a:buNone/>
            </a:pPr>
            <a:r>
              <a:rPr lang="en-US" sz="3600" dirty="0"/>
              <a:t>	</a:t>
            </a:r>
            <a:r>
              <a:rPr lang="en-US" sz="3600" dirty="0" err="1" smtClean="0"/>
              <a:t>Uni</a:t>
            </a:r>
            <a:r>
              <a:rPr lang="en-US" sz="3600" dirty="0" smtClean="0"/>
              <a:t> or </a:t>
            </a:r>
            <a:r>
              <a:rPr lang="en-US" sz="3600" dirty="0" err="1" smtClean="0"/>
              <a:t>multiloculated</a:t>
            </a:r>
            <a:r>
              <a:rPr lang="en-US" sz="3600" dirty="0" smtClean="0"/>
              <a:t> </a:t>
            </a:r>
            <a:r>
              <a:rPr lang="en-US" sz="3600" dirty="0" err="1" smtClean="0"/>
              <a:t>hypoattenuated</a:t>
            </a:r>
            <a:r>
              <a:rPr lang="en-US" sz="3600" dirty="0" smtClean="0"/>
              <a:t> cystic mass 	adjacent to carotid space</a:t>
            </a:r>
          </a:p>
          <a:p>
            <a:r>
              <a:rPr lang="en-US" sz="3600" dirty="0" smtClean="0"/>
              <a:t>MRI – Hypo on T1, Hyper on T2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Thymic</a:t>
            </a:r>
            <a:r>
              <a:rPr lang="en-US" dirty="0"/>
              <a:t> </a:t>
            </a:r>
            <a:r>
              <a:rPr lang="en-US" dirty="0" smtClean="0"/>
              <a:t>Cyst :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Thymic</a:t>
            </a:r>
            <a:r>
              <a:rPr lang="en-US" dirty="0"/>
              <a:t> Cyst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15335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981200"/>
            <a:ext cx="4562475" cy="376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Extremely rare</a:t>
            </a:r>
          </a:p>
          <a:p>
            <a:r>
              <a:rPr lang="en-US" dirty="0" smtClean="0"/>
              <a:t>Results from anomalous foregut development</a:t>
            </a:r>
          </a:p>
          <a:p>
            <a:r>
              <a:rPr lang="en-US" dirty="0" smtClean="0"/>
              <a:t>Males 3 times more often</a:t>
            </a:r>
          </a:p>
          <a:p>
            <a:r>
              <a:rPr lang="en-US" dirty="0" smtClean="0"/>
              <a:t>Presents as swelling or draining sinus</a:t>
            </a:r>
          </a:p>
          <a:p>
            <a:r>
              <a:rPr lang="en-US" dirty="0" smtClean="0"/>
              <a:t>Located in suprasternal notch or supraclavicular region</a:t>
            </a:r>
          </a:p>
          <a:p>
            <a:r>
              <a:rPr lang="en-US" dirty="0" smtClean="0"/>
              <a:t>CT – Tubular configuration anterior to trachea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Bronchogenic Cysts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866888" cy="5715000"/>
          </a:xfrm>
        </p:spPr>
        <p:txBody>
          <a:bodyPr/>
          <a:lstStyle/>
          <a:p>
            <a:r>
              <a:rPr lang="en-US" dirty="0" smtClean="0"/>
              <a:t>During its migration : the tract forms the </a:t>
            </a:r>
            <a:r>
              <a:rPr lang="en-US" dirty="0" err="1" smtClean="0"/>
              <a:t>thyroglossal</a:t>
            </a:r>
            <a:r>
              <a:rPr lang="en-US" dirty="0" smtClean="0"/>
              <a:t> duct : involutes by 8</a:t>
            </a:r>
            <a:r>
              <a:rPr lang="en-US" baseline="30000" dirty="0" smtClean="0"/>
              <a:t>th</a:t>
            </a:r>
            <a:r>
              <a:rPr lang="en-US" dirty="0" smtClean="0"/>
              <a:t>-10</a:t>
            </a:r>
            <a:r>
              <a:rPr lang="en-US" baseline="30000" dirty="0" smtClean="0"/>
              <a:t>th</a:t>
            </a:r>
            <a:r>
              <a:rPr lang="en-US" dirty="0" smtClean="0"/>
              <a:t> week.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any part persists : secretions from the lining epithelium forms the </a:t>
            </a:r>
            <a:r>
              <a:rPr lang="en-US" dirty="0" err="1" smtClean="0"/>
              <a:t>thyroglossal</a:t>
            </a:r>
            <a:r>
              <a:rPr lang="en-US" dirty="0" smtClean="0"/>
              <a:t> cyst.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Site of original opening :</a:t>
            </a:r>
          </a:p>
          <a:p>
            <a:pPr lvl="1"/>
            <a:r>
              <a:rPr lang="en-US" dirty="0" smtClean="0"/>
              <a:t>At tongue : foramen </a:t>
            </a:r>
            <a:r>
              <a:rPr lang="en-US" dirty="0" err="1" smtClean="0"/>
              <a:t>caecum</a:t>
            </a:r>
            <a:endParaRPr lang="en-US" dirty="0" smtClean="0"/>
          </a:p>
          <a:p>
            <a:pPr lvl="1"/>
            <a:r>
              <a:rPr lang="en-US" dirty="0" smtClean="0"/>
              <a:t>Inferior end : pyramidal lobe of thyroid.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MC congenital neck mass (70%).</a:t>
            </a:r>
          </a:p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MC neck mass (second to benign cervical </a:t>
            </a:r>
            <a:r>
              <a:rPr lang="en-US" sz="3600" dirty="0" err="1" smtClean="0"/>
              <a:t>lymphadenopathy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M=F (no gender predilection).</a:t>
            </a:r>
          </a:p>
          <a:p>
            <a:r>
              <a:rPr lang="en-US" sz="3600" dirty="0" smtClean="0"/>
              <a:t>Rarely hereditary : AD : </a:t>
            </a:r>
            <a:r>
              <a:rPr lang="en-US" sz="3600" dirty="0" err="1" smtClean="0"/>
              <a:t>prepubertal</a:t>
            </a:r>
            <a:r>
              <a:rPr lang="en-US" sz="3600" dirty="0" smtClean="0"/>
              <a:t> females.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953000"/>
          </a:xfrm>
        </p:spPr>
        <p:txBody>
          <a:bodyPr/>
          <a:lstStyle/>
          <a:p>
            <a:r>
              <a:rPr lang="en-US" dirty="0" smtClean="0"/>
              <a:t>MC located in midline (75%) or within 2cms of midline (25%).</a:t>
            </a:r>
          </a:p>
          <a:p>
            <a:r>
              <a:rPr lang="en-US" dirty="0" smtClean="0"/>
              <a:t>If off midline, mostly on left for reasons not understood.</a:t>
            </a:r>
          </a:p>
          <a:p>
            <a:r>
              <a:rPr lang="en-US" dirty="0" smtClean="0"/>
              <a:t>80% are seen at or below the level of hyoid bone.</a:t>
            </a:r>
          </a:p>
          <a:p>
            <a:r>
              <a:rPr lang="en-US" dirty="0" smtClean="0"/>
              <a:t>Enlarging painless mass which moves upwards with protrusion of tongue in a young pt.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1817</TotalTime>
  <Words>2613</Words>
  <Application>Microsoft Office PowerPoint</Application>
  <PresentationFormat>On-screen Show (4:3)</PresentationFormat>
  <Paragraphs>342</Paragraphs>
  <Slides>69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Concourse</vt:lpstr>
      <vt:lpstr>DEVELOPMENTAL NECK MASSES </vt:lpstr>
      <vt:lpstr>IMAGING MODALITIES : USG</vt:lpstr>
      <vt:lpstr> CT</vt:lpstr>
      <vt:lpstr>MRI</vt:lpstr>
      <vt:lpstr>THYROGLOSSAL DUCT CYST</vt:lpstr>
      <vt:lpstr>Relevant embyrology</vt:lpstr>
      <vt:lpstr>PowerPoint Presentation</vt:lpstr>
      <vt:lpstr>EPIDEMIOLOGY </vt:lpstr>
      <vt:lpstr>CLINICAL FEATURES</vt:lpstr>
      <vt:lpstr>INCIDENCE OF MALIGNANCY</vt:lpstr>
      <vt:lpstr>IMAGING : </vt:lpstr>
      <vt:lpstr>PowerPoint Presentation</vt:lpstr>
      <vt:lpstr>PowerPoint Presentation</vt:lpstr>
      <vt:lpstr>CT</vt:lpstr>
      <vt:lpstr>PowerPoint Presentation</vt:lpstr>
      <vt:lpstr>PowerPoint Presentation</vt:lpstr>
      <vt:lpstr>Thyroglossal cyst </vt:lpstr>
      <vt:lpstr>Thyroglossal cyst in left strap muscles</vt:lpstr>
      <vt:lpstr>MRI</vt:lpstr>
      <vt:lpstr>PowerPoint Presentation</vt:lpstr>
      <vt:lpstr>TREATMENT</vt:lpstr>
      <vt:lpstr>PowerPoint Presentation</vt:lpstr>
      <vt:lpstr>BRANCHIAL CLEFT ANOMALIES</vt:lpstr>
      <vt:lpstr> </vt:lpstr>
      <vt:lpstr> FATE OF THE ECTODERMAL CLEFTS</vt:lpstr>
      <vt:lpstr>FATE OF THE ENDODERMAL POUCHES</vt:lpstr>
      <vt:lpstr>PowerPoint Presentation</vt:lpstr>
      <vt:lpstr>1st BRANCHIAL CLEFT CYST</vt:lpstr>
      <vt:lpstr>IMAGING :</vt:lpstr>
      <vt:lpstr>PowerPoint Presentation</vt:lpstr>
      <vt:lpstr>2nd BRANCHIAL CLEFT CYST</vt:lpstr>
      <vt:lpstr>CLINICAL FEATURES </vt:lpstr>
      <vt:lpstr>PowerPoint Presentation</vt:lpstr>
      <vt:lpstr>BAILEY’S CLASSIFICATION</vt:lpstr>
      <vt:lpstr> </vt:lpstr>
      <vt:lpstr>IMAGING </vt:lpstr>
      <vt:lpstr>PowerPoint Presentation</vt:lpstr>
      <vt:lpstr>PowerPoint Presentation</vt:lpstr>
      <vt:lpstr>PowerPoint Presentation</vt:lpstr>
      <vt:lpstr>PowerPoint Presentation</vt:lpstr>
      <vt:lpstr>Intraoperative photo showing the mass and SCM outlined with a gross specimen of the mass.</vt:lpstr>
      <vt:lpstr>PowerPoint Presentation</vt:lpstr>
      <vt:lpstr>3rd &amp; 4th BRANCHIAL CLEFT CYST</vt:lpstr>
      <vt:lpstr>PowerPoint Presentation</vt:lpstr>
      <vt:lpstr>IMAGING : </vt:lpstr>
      <vt:lpstr>PowerPoint Presentation</vt:lpstr>
      <vt:lpstr> CYSTIC HYGROMA  </vt:lpstr>
      <vt:lpstr>PowerPoint Presentation</vt:lpstr>
      <vt:lpstr>PowerPoint Presentation</vt:lpstr>
      <vt:lpstr>Imaging : </vt:lpstr>
      <vt:lpstr>PowerPoint Presentation</vt:lpstr>
      <vt:lpstr>PowerPoint Presentation</vt:lpstr>
      <vt:lpstr>PowerPoint Presentation</vt:lpstr>
      <vt:lpstr>Imaging </vt:lpstr>
      <vt:lpstr>PowerPoint Presentation</vt:lpstr>
      <vt:lpstr>DERMOID AND EPIDERMOID CYSTS</vt:lpstr>
      <vt:lpstr>PowerPoint Presentation</vt:lpstr>
      <vt:lpstr>Epidermoid cyst</vt:lpstr>
      <vt:lpstr>Dermoid cyst</vt:lpstr>
      <vt:lpstr>RADIOLOGICAL FEATURES</vt:lpstr>
      <vt:lpstr>PowerPoint Presentation</vt:lpstr>
      <vt:lpstr>PowerPoint Presentation</vt:lpstr>
      <vt:lpstr>Dermoid </vt:lpstr>
      <vt:lpstr>Thymic Cyst</vt:lpstr>
      <vt:lpstr>Thymic Cyst</vt:lpstr>
      <vt:lpstr>Thymic Cyst : imaging</vt:lpstr>
      <vt:lpstr>Thymic Cyst</vt:lpstr>
      <vt:lpstr>Cervical Bronchogenic Cysts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user</dc:creator>
  <cp:lastModifiedBy>shwetashendey</cp:lastModifiedBy>
  <cp:revision>75</cp:revision>
  <dcterms:created xsi:type="dcterms:W3CDTF">2006-08-16T00:00:00Z</dcterms:created>
  <dcterms:modified xsi:type="dcterms:W3CDTF">2017-05-08T04:02:26Z</dcterms:modified>
</cp:coreProperties>
</file>