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97"/>
  </p:notesMasterIdLst>
  <p:sldIdLst>
    <p:sldId id="257" r:id="rId2"/>
    <p:sldId id="258" r:id="rId3"/>
    <p:sldId id="443" r:id="rId4"/>
    <p:sldId id="259" r:id="rId5"/>
    <p:sldId id="260" r:id="rId6"/>
    <p:sldId id="261" r:id="rId7"/>
    <p:sldId id="262" r:id="rId8"/>
    <p:sldId id="465" r:id="rId9"/>
    <p:sldId id="467" r:id="rId10"/>
    <p:sldId id="450" r:id="rId11"/>
    <p:sldId id="394" r:id="rId12"/>
    <p:sldId id="554" r:id="rId13"/>
    <p:sldId id="483" r:id="rId14"/>
    <p:sldId id="484" r:id="rId15"/>
    <p:sldId id="487" r:id="rId16"/>
    <p:sldId id="488" r:id="rId17"/>
    <p:sldId id="489" r:id="rId18"/>
    <p:sldId id="490" r:id="rId19"/>
    <p:sldId id="491" r:id="rId20"/>
    <p:sldId id="493" r:id="rId21"/>
    <p:sldId id="492" r:id="rId22"/>
    <p:sldId id="305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55" r:id="rId34"/>
    <p:sldId id="510" r:id="rId35"/>
    <p:sldId id="515" r:id="rId36"/>
    <p:sldId id="564" r:id="rId37"/>
    <p:sldId id="509" r:id="rId38"/>
    <p:sldId id="395" r:id="rId39"/>
    <p:sldId id="511" r:id="rId40"/>
    <p:sldId id="512" r:id="rId41"/>
    <p:sldId id="514" r:id="rId42"/>
    <p:sldId id="513" r:id="rId43"/>
    <p:sldId id="516" r:id="rId44"/>
    <p:sldId id="306" r:id="rId45"/>
    <p:sldId id="519" r:id="rId46"/>
    <p:sldId id="520" r:id="rId47"/>
    <p:sldId id="521" r:id="rId48"/>
    <p:sldId id="522" r:id="rId49"/>
    <p:sldId id="556" r:id="rId50"/>
    <p:sldId id="523" r:id="rId51"/>
    <p:sldId id="524" r:id="rId52"/>
    <p:sldId id="525" r:id="rId53"/>
    <p:sldId id="308" r:id="rId54"/>
    <p:sldId id="528" r:id="rId55"/>
    <p:sldId id="526" r:id="rId56"/>
    <p:sldId id="527" r:id="rId57"/>
    <p:sldId id="529" r:id="rId58"/>
    <p:sldId id="531" r:id="rId59"/>
    <p:sldId id="530" r:id="rId60"/>
    <p:sldId id="532" r:id="rId61"/>
    <p:sldId id="533" r:id="rId62"/>
    <p:sldId id="534" r:id="rId63"/>
    <p:sldId id="535" r:id="rId64"/>
    <p:sldId id="536" r:id="rId65"/>
    <p:sldId id="539" r:id="rId66"/>
    <p:sldId id="540" r:id="rId67"/>
    <p:sldId id="537" r:id="rId68"/>
    <p:sldId id="538" r:id="rId69"/>
    <p:sldId id="396" r:id="rId70"/>
    <p:sldId id="543" r:id="rId71"/>
    <p:sldId id="541" r:id="rId72"/>
    <p:sldId id="542" r:id="rId73"/>
    <p:sldId id="544" r:id="rId74"/>
    <p:sldId id="560" r:id="rId75"/>
    <p:sldId id="546" r:id="rId76"/>
    <p:sldId id="545" r:id="rId77"/>
    <p:sldId id="547" r:id="rId78"/>
    <p:sldId id="548" r:id="rId79"/>
    <p:sldId id="549" r:id="rId80"/>
    <p:sldId id="559" r:id="rId81"/>
    <p:sldId id="550" r:id="rId82"/>
    <p:sldId id="551" r:id="rId83"/>
    <p:sldId id="563" r:id="rId84"/>
    <p:sldId id="561" r:id="rId85"/>
    <p:sldId id="562" r:id="rId86"/>
    <p:sldId id="565" r:id="rId87"/>
    <p:sldId id="567" r:id="rId88"/>
    <p:sldId id="566" r:id="rId89"/>
    <p:sldId id="568" r:id="rId90"/>
    <p:sldId id="569" r:id="rId91"/>
    <p:sldId id="570" r:id="rId92"/>
    <p:sldId id="571" r:id="rId93"/>
    <p:sldId id="572" r:id="rId94"/>
    <p:sldId id="460" r:id="rId95"/>
    <p:sldId id="574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87984" autoAdjust="0"/>
  </p:normalViewPr>
  <p:slideViewPr>
    <p:cSldViewPr>
      <p:cViewPr>
        <p:scale>
          <a:sx n="51" d="100"/>
          <a:sy n="51" d="100"/>
        </p:scale>
        <p:origin x="-192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6B478-53AB-4294-978D-6ED70CE87B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D6C55FD-BDF6-4E31-BBB5-58D9FAB0BAA8}">
      <dgm:prSet phldrT="[Text]"/>
      <dgm:spPr/>
      <dgm:t>
        <a:bodyPr/>
        <a:lstStyle/>
        <a:p>
          <a:r>
            <a:rPr lang="en-IN" dirty="0" smtClean="0"/>
            <a:t>CLOACA</a:t>
          </a:r>
          <a:endParaRPr lang="en-IN" dirty="0"/>
        </a:p>
      </dgm:t>
    </dgm:pt>
    <dgm:pt modelId="{4030CC03-D260-410A-9A40-F429FEEB0FD9}" type="parTrans" cxnId="{85F5C774-EC66-447C-BA0B-16EE20BDECBA}">
      <dgm:prSet/>
      <dgm:spPr/>
      <dgm:t>
        <a:bodyPr/>
        <a:lstStyle/>
        <a:p>
          <a:endParaRPr lang="en-IN"/>
        </a:p>
      </dgm:t>
    </dgm:pt>
    <dgm:pt modelId="{B2050809-BB1E-4CB4-B899-8A7DC20E746B}" type="sibTrans" cxnId="{85F5C774-EC66-447C-BA0B-16EE20BDECBA}">
      <dgm:prSet/>
      <dgm:spPr/>
      <dgm:t>
        <a:bodyPr/>
        <a:lstStyle/>
        <a:p>
          <a:endParaRPr lang="en-IN"/>
        </a:p>
      </dgm:t>
    </dgm:pt>
    <dgm:pt modelId="{5A56CB65-89C8-4335-B73F-4AB928FE9A9C}">
      <dgm:prSet phldrT="[Text]"/>
      <dgm:spPr/>
      <dgm:t>
        <a:bodyPr/>
        <a:lstStyle/>
        <a:p>
          <a:r>
            <a:rPr lang="en-IN" b="0" dirty="0" err="1" smtClean="0">
              <a:solidFill>
                <a:schemeClr val="tx1"/>
              </a:solidFill>
            </a:rPr>
            <a:t>urogenital</a:t>
          </a:r>
          <a:r>
            <a:rPr lang="en-IN" b="0" dirty="0" smtClean="0">
              <a:solidFill>
                <a:schemeClr val="tx1"/>
              </a:solidFill>
            </a:rPr>
            <a:t> sinus </a:t>
          </a:r>
          <a:r>
            <a:rPr lang="en-IN" b="0" dirty="0" err="1" smtClean="0">
              <a:solidFill>
                <a:schemeClr val="tx1"/>
              </a:solidFill>
            </a:rPr>
            <a:t>anteriorly</a:t>
          </a:r>
          <a:endParaRPr lang="en-IN" b="0" dirty="0">
            <a:solidFill>
              <a:schemeClr val="tx1"/>
            </a:solidFill>
          </a:endParaRPr>
        </a:p>
      </dgm:t>
    </dgm:pt>
    <dgm:pt modelId="{36C01053-ECBB-4A56-87F2-C33B5EAE9F86}" type="parTrans" cxnId="{8930E790-CCC7-43D5-B03A-F5172EEF1AE3}">
      <dgm:prSet/>
      <dgm:spPr/>
      <dgm:t>
        <a:bodyPr/>
        <a:lstStyle/>
        <a:p>
          <a:endParaRPr lang="en-IN"/>
        </a:p>
      </dgm:t>
    </dgm:pt>
    <dgm:pt modelId="{7B39C9EA-6CC1-49EA-8552-CF127BC779F7}" type="sibTrans" cxnId="{8930E790-CCC7-43D5-B03A-F5172EEF1AE3}">
      <dgm:prSet/>
      <dgm:spPr/>
      <dgm:t>
        <a:bodyPr/>
        <a:lstStyle/>
        <a:p>
          <a:endParaRPr lang="en-IN"/>
        </a:p>
      </dgm:t>
    </dgm:pt>
    <dgm:pt modelId="{65EF77CD-6CB1-4E32-85F0-B57D124EAB6C}">
      <dgm:prSet phldrT="[Text]"/>
      <dgm:spPr/>
      <dgm:t>
        <a:bodyPr/>
        <a:lstStyle/>
        <a:p>
          <a:r>
            <a:rPr lang="en-IN" b="0" dirty="0" smtClean="0">
              <a:solidFill>
                <a:schemeClr val="tx1"/>
              </a:solidFill>
            </a:rPr>
            <a:t>anal canal </a:t>
          </a:r>
          <a:r>
            <a:rPr lang="en-IN" b="0" dirty="0" err="1" smtClean="0">
              <a:solidFill>
                <a:schemeClr val="tx1"/>
              </a:solidFill>
            </a:rPr>
            <a:t>posteriorly</a:t>
          </a:r>
          <a:r>
            <a:rPr lang="en-IN" b="0" dirty="0" smtClean="0">
              <a:solidFill>
                <a:schemeClr val="tx1"/>
              </a:solidFill>
            </a:rPr>
            <a:t> </a:t>
          </a:r>
          <a:endParaRPr lang="en-IN" b="0" dirty="0">
            <a:solidFill>
              <a:schemeClr val="tx1"/>
            </a:solidFill>
          </a:endParaRPr>
        </a:p>
      </dgm:t>
    </dgm:pt>
    <dgm:pt modelId="{4CC9A3AE-F3EA-4BD2-B1BD-3EBFD985E82B}" type="parTrans" cxnId="{F8E88237-9CEB-407E-BB18-10DB06E3DA97}">
      <dgm:prSet/>
      <dgm:spPr/>
      <dgm:t>
        <a:bodyPr/>
        <a:lstStyle/>
        <a:p>
          <a:endParaRPr lang="en-IN"/>
        </a:p>
      </dgm:t>
    </dgm:pt>
    <dgm:pt modelId="{2EF5BFC9-FA2D-4714-AFB5-338744BDA453}" type="sibTrans" cxnId="{F8E88237-9CEB-407E-BB18-10DB06E3DA97}">
      <dgm:prSet/>
      <dgm:spPr/>
      <dgm:t>
        <a:bodyPr/>
        <a:lstStyle/>
        <a:p>
          <a:endParaRPr lang="en-IN"/>
        </a:p>
      </dgm:t>
    </dgm:pt>
    <dgm:pt modelId="{E4539B57-51E5-468E-952C-0D7873A065C1}" type="pres">
      <dgm:prSet presAssocID="{7836B478-53AB-4294-978D-6ED70CE87B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BAF0F13-7794-456E-B5ED-93666DF74517}" type="pres">
      <dgm:prSet presAssocID="{4D6C55FD-BDF6-4E31-BBB5-58D9FAB0BAA8}" presName="root1" presStyleCnt="0"/>
      <dgm:spPr/>
    </dgm:pt>
    <dgm:pt modelId="{E47CD6BC-BB12-4564-B710-27ECF627E710}" type="pres">
      <dgm:prSet presAssocID="{4D6C55FD-BDF6-4E31-BBB5-58D9FAB0BAA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0861A28-26CE-4733-AC12-F8F8A02A62E9}" type="pres">
      <dgm:prSet presAssocID="{4D6C55FD-BDF6-4E31-BBB5-58D9FAB0BAA8}" presName="level2hierChild" presStyleCnt="0"/>
      <dgm:spPr/>
    </dgm:pt>
    <dgm:pt modelId="{FDF66BD3-F566-4B87-A7D3-DF22AD4B2DAE}" type="pres">
      <dgm:prSet presAssocID="{36C01053-ECBB-4A56-87F2-C33B5EAE9F86}" presName="conn2-1" presStyleLbl="parChTrans1D2" presStyleIdx="0" presStyleCnt="2"/>
      <dgm:spPr/>
      <dgm:t>
        <a:bodyPr/>
        <a:lstStyle/>
        <a:p>
          <a:endParaRPr lang="en-IN"/>
        </a:p>
      </dgm:t>
    </dgm:pt>
    <dgm:pt modelId="{5C0AA61E-4354-495D-9BAA-046A37413F5E}" type="pres">
      <dgm:prSet presAssocID="{36C01053-ECBB-4A56-87F2-C33B5EAE9F86}" presName="connTx" presStyleLbl="parChTrans1D2" presStyleIdx="0" presStyleCnt="2"/>
      <dgm:spPr/>
      <dgm:t>
        <a:bodyPr/>
        <a:lstStyle/>
        <a:p>
          <a:endParaRPr lang="en-IN"/>
        </a:p>
      </dgm:t>
    </dgm:pt>
    <dgm:pt modelId="{D31F0AE6-CB83-4D75-BADF-3DD673F81CAA}" type="pres">
      <dgm:prSet presAssocID="{5A56CB65-89C8-4335-B73F-4AB928FE9A9C}" presName="root2" presStyleCnt="0"/>
      <dgm:spPr/>
    </dgm:pt>
    <dgm:pt modelId="{42E83FEC-DE7C-49CF-A5C3-3DB40C496C14}" type="pres">
      <dgm:prSet presAssocID="{5A56CB65-89C8-4335-B73F-4AB928FE9A9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C1574A9-A865-467D-BE05-D8F1D6E559AC}" type="pres">
      <dgm:prSet presAssocID="{5A56CB65-89C8-4335-B73F-4AB928FE9A9C}" presName="level3hierChild" presStyleCnt="0"/>
      <dgm:spPr/>
    </dgm:pt>
    <dgm:pt modelId="{A3709DFD-5795-4570-8464-EB612E8BE1BC}" type="pres">
      <dgm:prSet presAssocID="{4CC9A3AE-F3EA-4BD2-B1BD-3EBFD985E82B}" presName="conn2-1" presStyleLbl="parChTrans1D2" presStyleIdx="1" presStyleCnt="2"/>
      <dgm:spPr/>
      <dgm:t>
        <a:bodyPr/>
        <a:lstStyle/>
        <a:p>
          <a:endParaRPr lang="en-IN"/>
        </a:p>
      </dgm:t>
    </dgm:pt>
    <dgm:pt modelId="{4157E2E3-4EC3-45D5-9D60-4A372B8A9B35}" type="pres">
      <dgm:prSet presAssocID="{4CC9A3AE-F3EA-4BD2-B1BD-3EBFD985E82B}" presName="connTx" presStyleLbl="parChTrans1D2" presStyleIdx="1" presStyleCnt="2"/>
      <dgm:spPr/>
      <dgm:t>
        <a:bodyPr/>
        <a:lstStyle/>
        <a:p>
          <a:endParaRPr lang="en-IN"/>
        </a:p>
      </dgm:t>
    </dgm:pt>
    <dgm:pt modelId="{E723C162-6AF3-429E-BA75-3A98DD44D86F}" type="pres">
      <dgm:prSet presAssocID="{65EF77CD-6CB1-4E32-85F0-B57D124EAB6C}" presName="root2" presStyleCnt="0"/>
      <dgm:spPr/>
    </dgm:pt>
    <dgm:pt modelId="{2D280632-AA95-4F1C-A2C9-EC97E366EDC7}" type="pres">
      <dgm:prSet presAssocID="{65EF77CD-6CB1-4E32-85F0-B57D124EAB6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D71DB32-A70C-4E69-8796-480FE7975D16}" type="pres">
      <dgm:prSet presAssocID="{65EF77CD-6CB1-4E32-85F0-B57D124EAB6C}" presName="level3hierChild" presStyleCnt="0"/>
      <dgm:spPr/>
    </dgm:pt>
  </dgm:ptLst>
  <dgm:cxnLst>
    <dgm:cxn modelId="{85F5C774-EC66-447C-BA0B-16EE20BDECBA}" srcId="{7836B478-53AB-4294-978D-6ED70CE87B8D}" destId="{4D6C55FD-BDF6-4E31-BBB5-58D9FAB0BAA8}" srcOrd="0" destOrd="0" parTransId="{4030CC03-D260-410A-9A40-F429FEEB0FD9}" sibTransId="{B2050809-BB1E-4CB4-B899-8A7DC20E746B}"/>
    <dgm:cxn modelId="{8930E790-CCC7-43D5-B03A-F5172EEF1AE3}" srcId="{4D6C55FD-BDF6-4E31-BBB5-58D9FAB0BAA8}" destId="{5A56CB65-89C8-4335-B73F-4AB928FE9A9C}" srcOrd="0" destOrd="0" parTransId="{36C01053-ECBB-4A56-87F2-C33B5EAE9F86}" sibTransId="{7B39C9EA-6CC1-49EA-8552-CF127BC779F7}"/>
    <dgm:cxn modelId="{F6476EEB-BB39-453F-8B7C-E92F5D1505AC}" type="presOf" srcId="{5A56CB65-89C8-4335-B73F-4AB928FE9A9C}" destId="{42E83FEC-DE7C-49CF-A5C3-3DB40C496C14}" srcOrd="0" destOrd="0" presId="urn:microsoft.com/office/officeart/2005/8/layout/hierarchy2"/>
    <dgm:cxn modelId="{6619EEDD-B75D-4A0D-9CD1-ACA71DF0619B}" type="presOf" srcId="{4CC9A3AE-F3EA-4BD2-B1BD-3EBFD985E82B}" destId="{4157E2E3-4EC3-45D5-9D60-4A372B8A9B35}" srcOrd="1" destOrd="0" presId="urn:microsoft.com/office/officeart/2005/8/layout/hierarchy2"/>
    <dgm:cxn modelId="{F8E88237-9CEB-407E-BB18-10DB06E3DA97}" srcId="{4D6C55FD-BDF6-4E31-BBB5-58D9FAB0BAA8}" destId="{65EF77CD-6CB1-4E32-85F0-B57D124EAB6C}" srcOrd="1" destOrd="0" parTransId="{4CC9A3AE-F3EA-4BD2-B1BD-3EBFD985E82B}" sibTransId="{2EF5BFC9-FA2D-4714-AFB5-338744BDA453}"/>
    <dgm:cxn modelId="{43C2F73C-5126-4C22-9C9A-EC705DB07EDD}" type="presOf" srcId="{65EF77CD-6CB1-4E32-85F0-B57D124EAB6C}" destId="{2D280632-AA95-4F1C-A2C9-EC97E366EDC7}" srcOrd="0" destOrd="0" presId="urn:microsoft.com/office/officeart/2005/8/layout/hierarchy2"/>
    <dgm:cxn modelId="{05516D57-971B-4825-A498-F652DEF42FF1}" type="presOf" srcId="{7836B478-53AB-4294-978D-6ED70CE87B8D}" destId="{E4539B57-51E5-468E-952C-0D7873A065C1}" srcOrd="0" destOrd="0" presId="urn:microsoft.com/office/officeart/2005/8/layout/hierarchy2"/>
    <dgm:cxn modelId="{56A03F9D-7963-4461-9081-FC67D7322684}" type="presOf" srcId="{4D6C55FD-BDF6-4E31-BBB5-58D9FAB0BAA8}" destId="{E47CD6BC-BB12-4564-B710-27ECF627E710}" srcOrd="0" destOrd="0" presId="urn:microsoft.com/office/officeart/2005/8/layout/hierarchy2"/>
    <dgm:cxn modelId="{ACBE45AE-8C1E-4D1B-BBFE-A4F254187289}" type="presOf" srcId="{4CC9A3AE-F3EA-4BD2-B1BD-3EBFD985E82B}" destId="{A3709DFD-5795-4570-8464-EB612E8BE1BC}" srcOrd="0" destOrd="0" presId="urn:microsoft.com/office/officeart/2005/8/layout/hierarchy2"/>
    <dgm:cxn modelId="{9581533E-22E9-4691-8457-9C6F192C9E25}" type="presOf" srcId="{36C01053-ECBB-4A56-87F2-C33B5EAE9F86}" destId="{FDF66BD3-F566-4B87-A7D3-DF22AD4B2DAE}" srcOrd="0" destOrd="0" presId="urn:microsoft.com/office/officeart/2005/8/layout/hierarchy2"/>
    <dgm:cxn modelId="{CED3035F-C667-4B6F-A7CB-458F30A5D678}" type="presOf" srcId="{36C01053-ECBB-4A56-87F2-C33B5EAE9F86}" destId="{5C0AA61E-4354-495D-9BAA-046A37413F5E}" srcOrd="1" destOrd="0" presId="urn:microsoft.com/office/officeart/2005/8/layout/hierarchy2"/>
    <dgm:cxn modelId="{EF2E6C22-C130-4BF2-9114-C2386D068486}" type="presParOf" srcId="{E4539B57-51E5-468E-952C-0D7873A065C1}" destId="{FBAF0F13-7794-456E-B5ED-93666DF74517}" srcOrd="0" destOrd="0" presId="urn:microsoft.com/office/officeart/2005/8/layout/hierarchy2"/>
    <dgm:cxn modelId="{9BCAE2EF-A390-4201-97E0-DCBCB0E5C256}" type="presParOf" srcId="{FBAF0F13-7794-456E-B5ED-93666DF74517}" destId="{E47CD6BC-BB12-4564-B710-27ECF627E710}" srcOrd="0" destOrd="0" presId="urn:microsoft.com/office/officeart/2005/8/layout/hierarchy2"/>
    <dgm:cxn modelId="{A2CD7CFF-B0BB-4E31-8B4C-BAE19FDBB239}" type="presParOf" srcId="{FBAF0F13-7794-456E-B5ED-93666DF74517}" destId="{60861A28-26CE-4733-AC12-F8F8A02A62E9}" srcOrd="1" destOrd="0" presId="urn:microsoft.com/office/officeart/2005/8/layout/hierarchy2"/>
    <dgm:cxn modelId="{DDC94C51-67C3-47AE-9949-1E4967886272}" type="presParOf" srcId="{60861A28-26CE-4733-AC12-F8F8A02A62E9}" destId="{FDF66BD3-F566-4B87-A7D3-DF22AD4B2DAE}" srcOrd="0" destOrd="0" presId="urn:microsoft.com/office/officeart/2005/8/layout/hierarchy2"/>
    <dgm:cxn modelId="{FF925974-6BE9-47DC-A5BA-3FF1C3BD7ACB}" type="presParOf" srcId="{FDF66BD3-F566-4B87-A7D3-DF22AD4B2DAE}" destId="{5C0AA61E-4354-495D-9BAA-046A37413F5E}" srcOrd="0" destOrd="0" presId="urn:microsoft.com/office/officeart/2005/8/layout/hierarchy2"/>
    <dgm:cxn modelId="{7B13F182-9B5A-49E5-A094-8F2C6C7448E1}" type="presParOf" srcId="{60861A28-26CE-4733-AC12-F8F8A02A62E9}" destId="{D31F0AE6-CB83-4D75-BADF-3DD673F81CAA}" srcOrd="1" destOrd="0" presId="urn:microsoft.com/office/officeart/2005/8/layout/hierarchy2"/>
    <dgm:cxn modelId="{0AC5C4D5-EC8F-4F4D-B930-8C16718FD515}" type="presParOf" srcId="{D31F0AE6-CB83-4D75-BADF-3DD673F81CAA}" destId="{42E83FEC-DE7C-49CF-A5C3-3DB40C496C14}" srcOrd="0" destOrd="0" presId="urn:microsoft.com/office/officeart/2005/8/layout/hierarchy2"/>
    <dgm:cxn modelId="{B9121CE0-9BBE-400A-862A-B76D92BBD813}" type="presParOf" srcId="{D31F0AE6-CB83-4D75-BADF-3DD673F81CAA}" destId="{4C1574A9-A865-467D-BE05-D8F1D6E559AC}" srcOrd="1" destOrd="0" presId="urn:microsoft.com/office/officeart/2005/8/layout/hierarchy2"/>
    <dgm:cxn modelId="{0D1C4D6D-35EA-4EA6-A3CF-E057E6847354}" type="presParOf" srcId="{60861A28-26CE-4733-AC12-F8F8A02A62E9}" destId="{A3709DFD-5795-4570-8464-EB612E8BE1BC}" srcOrd="2" destOrd="0" presId="urn:microsoft.com/office/officeart/2005/8/layout/hierarchy2"/>
    <dgm:cxn modelId="{1A262B9A-DDC4-4FA9-B44B-965D7D835878}" type="presParOf" srcId="{A3709DFD-5795-4570-8464-EB612E8BE1BC}" destId="{4157E2E3-4EC3-45D5-9D60-4A372B8A9B35}" srcOrd="0" destOrd="0" presId="urn:microsoft.com/office/officeart/2005/8/layout/hierarchy2"/>
    <dgm:cxn modelId="{5883A0FE-E8A3-4DB4-93DE-29F3668E5408}" type="presParOf" srcId="{60861A28-26CE-4733-AC12-F8F8A02A62E9}" destId="{E723C162-6AF3-429E-BA75-3A98DD44D86F}" srcOrd="3" destOrd="0" presId="urn:microsoft.com/office/officeart/2005/8/layout/hierarchy2"/>
    <dgm:cxn modelId="{A169087F-C835-42EC-A22B-D402FBEACDE8}" type="presParOf" srcId="{E723C162-6AF3-429E-BA75-3A98DD44D86F}" destId="{2D280632-AA95-4F1C-A2C9-EC97E366EDC7}" srcOrd="0" destOrd="0" presId="urn:microsoft.com/office/officeart/2005/8/layout/hierarchy2"/>
    <dgm:cxn modelId="{6745C46D-9884-4591-8A48-7FCC42FC1F21}" type="presParOf" srcId="{E723C162-6AF3-429E-BA75-3A98DD44D86F}" destId="{3D71DB32-A70C-4E69-8796-480FE7975D16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66262-BF28-404D-916E-3881C1A799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32F5D7-F392-408F-86A7-E4E2CCB5B7EF}">
      <dgm:prSet phldrT="[Text]"/>
      <dgm:spPr/>
      <dgm:t>
        <a:bodyPr/>
        <a:lstStyle/>
        <a:p>
          <a:r>
            <a:rPr lang="en-IN" dirty="0" smtClean="0"/>
            <a:t>TIP OF UROGENITAL SEPTUM</a:t>
          </a:r>
          <a:endParaRPr lang="en-IN" dirty="0"/>
        </a:p>
      </dgm:t>
    </dgm:pt>
    <dgm:pt modelId="{FA10B999-0D54-4024-8846-C01E292B8A38}" type="parTrans" cxnId="{61798F61-5633-443B-86FF-583E666EBE46}">
      <dgm:prSet/>
      <dgm:spPr/>
      <dgm:t>
        <a:bodyPr/>
        <a:lstStyle/>
        <a:p>
          <a:endParaRPr lang="en-IN"/>
        </a:p>
      </dgm:t>
    </dgm:pt>
    <dgm:pt modelId="{12832717-C40A-4DC9-BAA9-C45F76C0B2B0}" type="sibTrans" cxnId="{61798F61-5633-443B-86FF-583E666EBE46}">
      <dgm:prSet/>
      <dgm:spPr/>
      <dgm:t>
        <a:bodyPr/>
        <a:lstStyle/>
        <a:p>
          <a:endParaRPr lang="en-IN"/>
        </a:p>
      </dgm:t>
    </dgm:pt>
    <dgm:pt modelId="{050D847F-93A3-4312-9F5C-AECA152CF44D}">
      <dgm:prSet phldrT="[Text]"/>
      <dgm:spPr/>
      <dgm:t>
        <a:bodyPr/>
        <a:lstStyle/>
        <a:p>
          <a:r>
            <a:rPr lang="en-IN" dirty="0" smtClean="0"/>
            <a:t>PERINEAL BODY</a:t>
          </a:r>
          <a:endParaRPr lang="en-IN" dirty="0"/>
        </a:p>
      </dgm:t>
    </dgm:pt>
    <dgm:pt modelId="{05C86438-DFDF-4BA6-8802-538BDF596F35}" type="parTrans" cxnId="{41913961-F119-4DCD-9A03-A16CCCDC1638}">
      <dgm:prSet/>
      <dgm:spPr/>
      <dgm:t>
        <a:bodyPr/>
        <a:lstStyle/>
        <a:p>
          <a:endParaRPr lang="en-IN"/>
        </a:p>
      </dgm:t>
    </dgm:pt>
    <dgm:pt modelId="{BD7AF3CF-46BC-41D7-BCD4-0EB9B9283592}" type="sibTrans" cxnId="{41913961-F119-4DCD-9A03-A16CCCDC1638}">
      <dgm:prSet/>
      <dgm:spPr/>
      <dgm:t>
        <a:bodyPr/>
        <a:lstStyle/>
        <a:p>
          <a:endParaRPr lang="en-IN"/>
        </a:p>
      </dgm:t>
    </dgm:pt>
    <dgm:pt modelId="{465C9E01-04A6-4B86-BCC8-B9D3E18CAC97}" type="pres">
      <dgm:prSet presAssocID="{BF866262-BF28-404D-916E-3881C1A79970}" presName="Name0" presStyleCnt="0">
        <dgm:presLayoutVars>
          <dgm:dir/>
          <dgm:resizeHandles val="exact"/>
        </dgm:presLayoutVars>
      </dgm:prSet>
      <dgm:spPr/>
    </dgm:pt>
    <dgm:pt modelId="{45F26895-BFC8-42DD-97AE-6F6F38AC0467}" type="pres">
      <dgm:prSet presAssocID="{C232F5D7-F392-408F-86A7-E4E2CCB5B7E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C65184-901D-49D2-B62A-51FE52B5A58F}" type="pres">
      <dgm:prSet presAssocID="{12832717-C40A-4DC9-BAA9-C45F76C0B2B0}" presName="sibTrans" presStyleLbl="sibTrans2D1" presStyleIdx="0" presStyleCnt="1"/>
      <dgm:spPr/>
      <dgm:t>
        <a:bodyPr/>
        <a:lstStyle/>
        <a:p>
          <a:endParaRPr lang="en-IN"/>
        </a:p>
      </dgm:t>
    </dgm:pt>
    <dgm:pt modelId="{F690683E-9D5D-40D3-9D6C-A98B40B3B0E3}" type="pres">
      <dgm:prSet presAssocID="{12832717-C40A-4DC9-BAA9-C45F76C0B2B0}" presName="connectorText" presStyleLbl="sibTrans2D1" presStyleIdx="0" presStyleCnt="1"/>
      <dgm:spPr/>
      <dgm:t>
        <a:bodyPr/>
        <a:lstStyle/>
        <a:p>
          <a:endParaRPr lang="en-IN"/>
        </a:p>
      </dgm:t>
    </dgm:pt>
    <dgm:pt modelId="{E2090172-0CD0-4801-AF38-2A728A719835}" type="pres">
      <dgm:prSet presAssocID="{050D847F-93A3-4312-9F5C-AECA152CF44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1798F61-5633-443B-86FF-583E666EBE46}" srcId="{BF866262-BF28-404D-916E-3881C1A79970}" destId="{C232F5D7-F392-408F-86A7-E4E2CCB5B7EF}" srcOrd="0" destOrd="0" parTransId="{FA10B999-0D54-4024-8846-C01E292B8A38}" sibTransId="{12832717-C40A-4DC9-BAA9-C45F76C0B2B0}"/>
    <dgm:cxn modelId="{D862F071-AD42-4FE4-81F6-5C5A275842AF}" type="presOf" srcId="{C232F5D7-F392-408F-86A7-E4E2CCB5B7EF}" destId="{45F26895-BFC8-42DD-97AE-6F6F38AC0467}" srcOrd="0" destOrd="0" presId="urn:microsoft.com/office/officeart/2005/8/layout/process1"/>
    <dgm:cxn modelId="{9E4F1617-6B28-4527-B969-E8810A8B9BF1}" type="presOf" srcId="{050D847F-93A3-4312-9F5C-AECA152CF44D}" destId="{E2090172-0CD0-4801-AF38-2A728A719835}" srcOrd="0" destOrd="0" presId="urn:microsoft.com/office/officeart/2005/8/layout/process1"/>
    <dgm:cxn modelId="{523F4A10-C88C-4B3B-BE95-ED69545CF805}" type="presOf" srcId="{12832717-C40A-4DC9-BAA9-C45F76C0B2B0}" destId="{93C65184-901D-49D2-B62A-51FE52B5A58F}" srcOrd="0" destOrd="0" presId="urn:microsoft.com/office/officeart/2005/8/layout/process1"/>
    <dgm:cxn modelId="{D919A2B1-03BA-46E4-A6F9-12E228197443}" type="presOf" srcId="{BF866262-BF28-404D-916E-3881C1A79970}" destId="{465C9E01-04A6-4B86-BCC8-B9D3E18CAC97}" srcOrd="0" destOrd="0" presId="urn:microsoft.com/office/officeart/2005/8/layout/process1"/>
    <dgm:cxn modelId="{41913961-F119-4DCD-9A03-A16CCCDC1638}" srcId="{BF866262-BF28-404D-916E-3881C1A79970}" destId="{050D847F-93A3-4312-9F5C-AECA152CF44D}" srcOrd="1" destOrd="0" parTransId="{05C86438-DFDF-4BA6-8802-538BDF596F35}" sibTransId="{BD7AF3CF-46BC-41D7-BCD4-0EB9B9283592}"/>
    <dgm:cxn modelId="{736BF4CF-F83C-49E2-91A0-44EF7397BDCE}" type="presOf" srcId="{12832717-C40A-4DC9-BAA9-C45F76C0B2B0}" destId="{F690683E-9D5D-40D3-9D6C-A98B40B3B0E3}" srcOrd="1" destOrd="0" presId="urn:microsoft.com/office/officeart/2005/8/layout/process1"/>
    <dgm:cxn modelId="{DD5E6A71-E19D-45D6-B938-52B2C28DADBD}" type="presParOf" srcId="{465C9E01-04A6-4B86-BCC8-B9D3E18CAC97}" destId="{45F26895-BFC8-42DD-97AE-6F6F38AC0467}" srcOrd="0" destOrd="0" presId="urn:microsoft.com/office/officeart/2005/8/layout/process1"/>
    <dgm:cxn modelId="{ED7ED2AE-8DFB-4335-A2D9-B6C4E04C7069}" type="presParOf" srcId="{465C9E01-04A6-4B86-BCC8-B9D3E18CAC97}" destId="{93C65184-901D-49D2-B62A-51FE52B5A58F}" srcOrd="1" destOrd="0" presId="urn:microsoft.com/office/officeart/2005/8/layout/process1"/>
    <dgm:cxn modelId="{D78AAD07-03A0-4BAE-8933-538BBB628AB6}" type="presParOf" srcId="{93C65184-901D-49D2-B62A-51FE52B5A58F}" destId="{F690683E-9D5D-40D3-9D6C-A98B40B3B0E3}" srcOrd="0" destOrd="0" presId="urn:microsoft.com/office/officeart/2005/8/layout/process1"/>
    <dgm:cxn modelId="{B27BCFE9-DD94-4D8D-B11B-640E5C688F02}" type="presParOf" srcId="{465C9E01-04A6-4B86-BCC8-B9D3E18CAC97}" destId="{E2090172-0CD0-4801-AF38-2A728A719835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32C320-0701-44E4-8C75-F26B8DD479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813DF1C-96BA-44AE-8738-A3B3D6CEE0C1}">
      <dgm:prSet phldrT="[Text]"/>
      <dgm:spPr/>
      <dgm:t>
        <a:bodyPr/>
        <a:lstStyle/>
        <a:p>
          <a:r>
            <a:rPr lang="en-IN" b="1" dirty="0" smtClean="0"/>
            <a:t>UROGENITAL SINUS</a:t>
          </a:r>
          <a:endParaRPr lang="en-IN" b="1" dirty="0"/>
        </a:p>
      </dgm:t>
    </dgm:pt>
    <dgm:pt modelId="{B53ECEF9-78C3-4F93-9470-0F5271A979E2}" type="parTrans" cxnId="{5BF51D9D-4A77-4D59-9933-8E86501113E9}">
      <dgm:prSet/>
      <dgm:spPr/>
      <dgm:t>
        <a:bodyPr/>
        <a:lstStyle/>
        <a:p>
          <a:endParaRPr lang="en-IN"/>
        </a:p>
      </dgm:t>
    </dgm:pt>
    <dgm:pt modelId="{F3E3F5FA-1C0B-4F5E-9996-6A5389675E55}" type="sibTrans" cxnId="{5BF51D9D-4A77-4D59-9933-8E86501113E9}">
      <dgm:prSet/>
      <dgm:spPr/>
      <dgm:t>
        <a:bodyPr/>
        <a:lstStyle/>
        <a:p>
          <a:endParaRPr lang="en-IN"/>
        </a:p>
      </dgm:t>
    </dgm:pt>
    <dgm:pt modelId="{77D3F708-729A-4EAA-901A-BE259BB6C7A5}">
      <dgm:prSet phldrT="[Text]"/>
      <dgm:spPr/>
      <dgm:t>
        <a:bodyPr/>
        <a:lstStyle/>
        <a:p>
          <a:r>
            <a:rPr lang="en-IN" b="1" dirty="0" smtClean="0"/>
            <a:t>CRANIAL VESICAL PART</a:t>
          </a:r>
          <a:endParaRPr lang="en-IN" b="1" dirty="0"/>
        </a:p>
      </dgm:t>
    </dgm:pt>
    <dgm:pt modelId="{0D3E1B5B-878E-472A-B250-E1014781AB9B}" type="parTrans" cxnId="{AC261CC5-E6BE-4937-9D52-52AF2561547B}">
      <dgm:prSet/>
      <dgm:spPr/>
      <dgm:t>
        <a:bodyPr/>
        <a:lstStyle/>
        <a:p>
          <a:endParaRPr lang="en-IN"/>
        </a:p>
      </dgm:t>
    </dgm:pt>
    <dgm:pt modelId="{1D7D69FC-4B3F-4188-9FD2-F3E9E871A6A2}" type="sibTrans" cxnId="{AC261CC5-E6BE-4937-9D52-52AF2561547B}">
      <dgm:prSet/>
      <dgm:spPr/>
      <dgm:t>
        <a:bodyPr/>
        <a:lstStyle/>
        <a:p>
          <a:endParaRPr lang="en-IN"/>
        </a:p>
      </dgm:t>
    </dgm:pt>
    <dgm:pt modelId="{B72303A5-FB68-4E11-8005-F50810FB171B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MIDDLE PELVIC PART</a:t>
          </a:r>
          <a:endParaRPr lang="en-IN" dirty="0">
            <a:solidFill>
              <a:schemeClr val="tx1"/>
            </a:solidFill>
          </a:endParaRPr>
        </a:p>
      </dgm:t>
    </dgm:pt>
    <dgm:pt modelId="{7E276036-72C6-4CC1-B2F2-3949BCCCA555}" type="parTrans" cxnId="{119FF715-4595-4A24-BD29-0C6D4E94E1D9}">
      <dgm:prSet/>
      <dgm:spPr/>
      <dgm:t>
        <a:bodyPr/>
        <a:lstStyle/>
        <a:p>
          <a:endParaRPr lang="en-IN"/>
        </a:p>
      </dgm:t>
    </dgm:pt>
    <dgm:pt modelId="{6D1D8504-F750-40B4-89DC-B0028565097B}" type="sibTrans" cxnId="{119FF715-4595-4A24-BD29-0C6D4E94E1D9}">
      <dgm:prSet/>
      <dgm:spPr/>
      <dgm:t>
        <a:bodyPr/>
        <a:lstStyle/>
        <a:p>
          <a:endParaRPr lang="en-IN"/>
        </a:p>
      </dgm:t>
    </dgm:pt>
    <dgm:pt modelId="{E2CBAD49-BD04-47F9-BBDE-29E395B05605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CAUDAL PHALLIC PART </a:t>
          </a:r>
          <a:endParaRPr lang="en-IN" dirty="0">
            <a:solidFill>
              <a:schemeClr val="tx1"/>
            </a:solidFill>
          </a:endParaRPr>
        </a:p>
      </dgm:t>
    </dgm:pt>
    <dgm:pt modelId="{39211343-A38D-4220-8D17-D73D8AFC10DA}" type="parTrans" cxnId="{7774144A-55DA-41B6-A255-EE8565FB0B93}">
      <dgm:prSet/>
      <dgm:spPr/>
      <dgm:t>
        <a:bodyPr/>
        <a:lstStyle/>
        <a:p>
          <a:endParaRPr lang="en-IN"/>
        </a:p>
      </dgm:t>
    </dgm:pt>
    <dgm:pt modelId="{1BB35325-8768-4F0F-A93B-020FFE3F1D6B}" type="sibTrans" cxnId="{7774144A-55DA-41B6-A255-EE8565FB0B93}">
      <dgm:prSet/>
      <dgm:spPr/>
      <dgm:t>
        <a:bodyPr/>
        <a:lstStyle/>
        <a:p>
          <a:endParaRPr lang="en-IN"/>
        </a:p>
      </dgm:t>
    </dgm:pt>
    <dgm:pt modelId="{7064FD28-8947-4647-A1E4-46C913542FA5}">
      <dgm:prSet custT="1"/>
      <dgm:spPr/>
      <dgm:t>
        <a:bodyPr/>
        <a:lstStyle/>
        <a:p>
          <a:pPr algn="l"/>
          <a:r>
            <a:rPr lang="en-IN" sz="1400" b="1" dirty="0" smtClean="0">
              <a:solidFill>
                <a:schemeClr val="tx1"/>
              </a:solidFill>
            </a:rPr>
            <a:t>   * THE BLADDER NECK</a:t>
          </a:r>
        </a:p>
        <a:p>
          <a:pPr algn="l"/>
          <a:r>
            <a:rPr lang="en-IN" sz="1400" b="1" dirty="0" smtClean="0">
              <a:solidFill>
                <a:schemeClr val="tx1"/>
              </a:solidFill>
            </a:rPr>
            <a:t>   * THE PROSTATIC PART OF  URETHRA IN MALES</a:t>
          </a:r>
        </a:p>
        <a:p>
          <a:pPr algn="l"/>
          <a:r>
            <a:rPr lang="en-IN" sz="1400" b="1" dirty="0" smtClean="0">
              <a:solidFill>
                <a:schemeClr val="tx1"/>
              </a:solidFill>
            </a:rPr>
            <a:t>  * THE ENTIRE URETHRA IN FEMALES</a:t>
          </a:r>
          <a:endParaRPr lang="en-IN" sz="1400" dirty="0">
            <a:solidFill>
              <a:schemeClr val="tx1"/>
            </a:solidFill>
          </a:endParaRPr>
        </a:p>
      </dgm:t>
    </dgm:pt>
    <dgm:pt modelId="{FFDB578B-C02D-423D-A96B-B2955C3B7328}" type="parTrans" cxnId="{BE48BE77-4E82-446C-9547-958AD4013ECF}">
      <dgm:prSet/>
      <dgm:spPr/>
      <dgm:t>
        <a:bodyPr/>
        <a:lstStyle/>
        <a:p>
          <a:endParaRPr lang="en-IN"/>
        </a:p>
      </dgm:t>
    </dgm:pt>
    <dgm:pt modelId="{A11222AF-4A29-4B1E-AB7D-AA890470501B}" type="sibTrans" cxnId="{BE48BE77-4E82-446C-9547-958AD4013ECF}">
      <dgm:prSet/>
      <dgm:spPr/>
      <dgm:t>
        <a:bodyPr/>
        <a:lstStyle/>
        <a:p>
          <a:endParaRPr lang="en-IN"/>
        </a:p>
      </dgm:t>
    </dgm:pt>
    <dgm:pt modelId="{97F5FE8D-09EF-4AC0-8EF5-1DC9F1D3C888}">
      <dgm:prSet/>
      <dgm:spPr/>
      <dgm:t>
        <a:bodyPr/>
        <a:lstStyle/>
        <a:p>
          <a:r>
            <a:rPr lang="en-IN" b="1" dirty="0" smtClean="0"/>
            <a:t>REST OF THE MALE URETHRA</a:t>
          </a:r>
          <a:endParaRPr lang="en-IN" b="1" dirty="0"/>
        </a:p>
      </dgm:t>
    </dgm:pt>
    <dgm:pt modelId="{1954AF12-0247-44BA-83FB-17FFAD60AE76}" type="parTrans" cxnId="{0AF70775-81E2-40FC-BBA9-F2875397B1A9}">
      <dgm:prSet/>
      <dgm:spPr/>
      <dgm:t>
        <a:bodyPr/>
        <a:lstStyle/>
        <a:p>
          <a:endParaRPr lang="en-IN"/>
        </a:p>
      </dgm:t>
    </dgm:pt>
    <dgm:pt modelId="{243FA49A-0E27-4E75-9763-D0C9B6862FC6}" type="sibTrans" cxnId="{0AF70775-81E2-40FC-BBA9-F2875397B1A9}">
      <dgm:prSet/>
      <dgm:spPr/>
      <dgm:t>
        <a:bodyPr/>
        <a:lstStyle/>
        <a:p>
          <a:endParaRPr lang="en-IN"/>
        </a:p>
      </dgm:t>
    </dgm:pt>
    <dgm:pt modelId="{8E98C2E5-D6CE-4C47-B9A7-CC75D4868FA1}" type="asst">
      <dgm:prSet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MOST OF THE BLADDER</a:t>
          </a:r>
          <a:endParaRPr lang="en-IN" dirty="0"/>
        </a:p>
      </dgm:t>
    </dgm:pt>
    <dgm:pt modelId="{EA6CEEDC-6592-4239-9ED4-345CA87A63C7}" type="parTrans" cxnId="{661F082E-9C2E-44DC-995B-74AA2B88ED2E}">
      <dgm:prSet/>
      <dgm:spPr/>
      <dgm:t>
        <a:bodyPr/>
        <a:lstStyle/>
        <a:p>
          <a:endParaRPr lang="en-IN"/>
        </a:p>
      </dgm:t>
    </dgm:pt>
    <dgm:pt modelId="{43443DDB-E6E5-43CE-8770-C9CC030483B1}" type="sibTrans" cxnId="{661F082E-9C2E-44DC-995B-74AA2B88ED2E}">
      <dgm:prSet/>
      <dgm:spPr/>
      <dgm:t>
        <a:bodyPr/>
        <a:lstStyle/>
        <a:p>
          <a:endParaRPr lang="en-IN"/>
        </a:p>
      </dgm:t>
    </dgm:pt>
    <dgm:pt modelId="{8B7B2793-C78C-48FC-A235-8362DF8C0933}" type="pres">
      <dgm:prSet presAssocID="{0432C320-0701-44E4-8C75-F26B8DD479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3E0A5FF7-F6F5-4335-8F80-349A9B5A833E}" type="pres">
      <dgm:prSet presAssocID="{7813DF1C-96BA-44AE-8738-A3B3D6CEE0C1}" presName="hierRoot1" presStyleCnt="0">
        <dgm:presLayoutVars>
          <dgm:hierBranch val="init"/>
        </dgm:presLayoutVars>
      </dgm:prSet>
      <dgm:spPr/>
    </dgm:pt>
    <dgm:pt modelId="{19596C8D-681F-4053-877C-D4A943A6332F}" type="pres">
      <dgm:prSet presAssocID="{7813DF1C-96BA-44AE-8738-A3B3D6CEE0C1}" presName="rootComposite1" presStyleCnt="0"/>
      <dgm:spPr/>
    </dgm:pt>
    <dgm:pt modelId="{6F921F2D-9E4E-4CD5-AF0B-A9720A7A6392}" type="pres">
      <dgm:prSet presAssocID="{7813DF1C-96BA-44AE-8738-A3B3D6CEE0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04A7065-6DC0-43E7-9D4C-707971EE14BB}" type="pres">
      <dgm:prSet presAssocID="{7813DF1C-96BA-44AE-8738-A3B3D6CEE0C1}" presName="rootConnector1" presStyleLbl="node1" presStyleIdx="0" presStyleCnt="0"/>
      <dgm:spPr/>
      <dgm:t>
        <a:bodyPr/>
        <a:lstStyle/>
        <a:p>
          <a:endParaRPr lang="en-IN"/>
        </a:p>
      </dgm:t>
    </dgm:pt>
    <dgm:pt modelId="{2771968C-A614-41E2-A9F0-6CF9C13A0033}" type="pres">
      <dgm:prSet presAssocID="{7813DF1C-96BA-44AE-8738-A3B3D6CEE0C1}" presName="hierChild2" presStyleCnt="0"/>
      <dgm:spPr/>
    </dgm:pt>
    <dgm:pt modelId="{4502EDCA-76E6-4AA4-A71E-E85C5E90CD6B}" type="pres">
      <dgm:prSet presAssocID="{0D3E1B5B-878E-472A-B250-E1014781AB9B}" presName="Name37" presStyleLbl="parChTrans1D2" presStyleIdx="0" presStyleCnt="3"/>
      <dgm:spPr/>
      <dgm:t>
        <a:bodyPr/>
        <a:lstStyle/>
        <a:p>
          <a:endParaRPr lang="en-IN"/>
        </a:p>
      </dgm:t>
    </dgm:pt>
    <dgm:pt modelId="{76F46424-D44A-44A6-B761-37C999DC98B3}" type="pres">
      <dgm:prSet presAssocID="{77D3F708-729A-4EAA-901A-BE259BB6C7A5}" presName="hierRoot2" presStyleCnt="0">
        <dgm:presLayoutVars>
          <dgm:hierBranch val="init"/>
        </dgm:presLayoutVars>
      </dgm:prSet>
      <dgm:spPr/>
    </dgm:pt>
    <dgm:pt modelId="{F4F01AFD-F1CC-4E70-8203-5EE56B6DC471}" type="pres">
      <dgm:prSet presAssocID="{77D3F708-729A-4EAA-901A-BE259BB6C7A5}" presName="rootComposite" presStyleCnt="0"/>
      <dgm:spPr/>
    </dgm:pt>
    <dgm:pt modelId="{84D4A8AE-C333-4962-83D0-C9AD7FBB186C}" type="pres">
      <dgm:prSet presAssocID="{77D3F708-729A-4EAA-901A-BE259BB6C7A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60B9D85-C241-4D89-BC0A-17D1C0E01199}" type="pres">
      <dgm:prSet presAssocID="{77D3F708-729A-4EAA-901A-BE259BB6C7A5}" presName="rootConnector" presStyleLbl="node2" presStyleIdx="0" presStyleCnt="3"/>
      <dgm:spPr/>
      <dgm:t>
        <a:bodyPr/>
        <a:lstStyle/>
        <a:p>
          <a:endParaRPr lang="en-IN"/>
        </a:p>
      </dgm:t>
    </dgm:pt>
    <dgm:pt modelId="{0716275E-08E4-4DD8-BA06-769697A83A4E}" type="pres">
      <dgm:prSet presAssocID="{77D3F708-729A-4EAA-901A-BE259BB6C7A5}" presName="hierChild4" presStyleCnt="0"/>
      <dgm:spPr/>
    </dgm:pt>
    <dgm:pt modelId="{4C19EB9D-2C6A-4201-8AB7-AC57F43408C7}" type="pres">
      <dgm:prSet presAssocID="{77D3F708-729A-4EAA-901A-BE259BB6C7A5}" presName="hierChild5" presStyleCnt="0"/>
      <dgm:spPr/>
    </dgm:pt>
    <dgm:pt modelId="{50BE9799-CCF7-466D-879A-68CF35C8410E}" type="pres">
      <dgm:prSet presAssocID="{EA6CEEDC-6592-4239-9ED4-345CA87A63C7}" presName="Name111" presStyleLbl="parChTrans1D3" presStyleIdx="0" presStyleCnt="3"/>
      <dgm:spPr/>
      <dgm:t>
        <a:bodyPr/>
        <a:lstStyle/>
        <a:p>
          <a:endParaRPr lang="en-IN"/>
        </a:p>
      </dgm:t>
    </dgm:pt>
    <dgm:pt modelId="{07DB797D-E635-45A2-BBB3-882C7B6E414E}" type="pres">
      <dgm:prSet presAssocID="{8E98C2E5-D6CE-4C47-B9A7-CC75D4868FA1}" presName="hierRoot3" presStyleCnt="0">
        <dgm:presLayoutVars>
          <dgm:hierBranch val="init"/>
        </dgm:presLayoutVars>
      </dgm:prSet>
      <dgm:spPr/>
    </dgm:pt>
    <dgm:pt modelId="{9C97F96C-97B3-44CE-AE82-4FD7E75C7993}" type="pres">
      <dgm:prSet presAssocID="{8E98C2E5-D6CE-4C47-B9A7-CC75D4868FA1}" presName="rootComposite3" presStyleCnt="0"/>
      <dgm:spPr/>
    </dgm:pt>
    <dgm:pt modelId="{66E2BCF5-5982-4877-9CCD-F5442CA9C898}" type="pres">
      <dgm:prSet presAssocID="{8E98C2E5-D6CE-4C47-B9A7-CC75D4868FA1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C42A7DE-8172-4029-B025-C0D3532B5AA4}" type="pres">
      <dgm:prSet presAssocID="{8E98C2E5-D6CE-4C47-B9A7-CC75D4868FA1}" presName="rootConnector3" presStyleLbl="asst2" presStyleIdx="0" presStyleCnt="1"/>
      <dgm:spPr/>
      <dgm:t>
        <a:bodyPr/>
        <a:lstStyle/>
        <a:p>
          <a:endParaRPr lang="en-IN"/>
        </a:p>
      </dgm:t>
    </dgm:pt>
    <dgm:pt modelId="{4CFE0ECA-C3ED-44E0-97B3-2FEAB42DC662}" type="pres">
      <dgm:prSet presAssocID="{8E98C2E5-D6CE-4C47-B9A7-CC75D4868FA1}" presName="hierChild6" presStyleCnt="0"/>
      <dgm:spPr/>
    </dgm:pt>
    <dgm:pt modelId="{3CEDD10A-B036-41B8-B16D-3D01431052D1}" type="pres">
      <dgm:prSet presAssocID="{8E98C2E5-D6CE-4C47-B9A7-CC75D4868FA1}" presName="hierChild7" presStyleCnt="0"/>
      <dgm:spPr/>
    </dgm:pt>
    <dgm:pt modelId="{C2D63A2F-F011-4157-8C65-5CFB64CC8391}" type="pres">
      <dgm:prSet presAssocID="{7E276036-72C6-4CC1-B2F2-3949BCCCA555}" presName="Name37" presStyleLbl="parChTrans1D2" presStyleIdx="1" presStyleCnt="3"/>
      <dgm:spPr/>
      <dgm:t>
        <a:bodyPr/>
        <a:lstStyle/>
        <a:p>
          <a:endParaRPr lang="en-IN"/>
        </a:p>
      </dgm:t>
    </dgm:pt>
    <dgm:pt modelId="{51A92DE2-C1EB-42B3-8FD4-813DAEED9076}" type="pres">
      <dgm:prSet presAssocID="{B72303A5-FB68-4E11-8005-F50810FB171B}" presName="hierRoot2" presStyleCnt="0">
        <dgm:presLayoutVars>
          <dgm:hierBranch val="init"/>
        </dgm:presLayoutVars>
      </dgm:prSet>
      <dgm:spPr/>
    </dgm:pt>
    <dgm:pt modelId="{718D29CF-EC93-4C2B-B42F-5D99EAF3A2E3}" type="pres">
      <dgm:prSet presAssocID="{B72303A5-FB68-4E11-8005-F50810FB171B}" presName="rootComposite" presStyleCnt="0"/>
      <dgm:spPr/>
    </dgm:pt>
    <dgm:pt modelId="{BB79B6B8-F1CF-45E5-98E5-CED06D3F2B6B}" type="pres">
      <dgm:prSet presAssocID="{B72303A5-FB68-4E11-8005-F50810FB171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E5FC8E4-6FF7-44A5-B3A2-B6C94CFF6F97}" type="pres">
      <dgm:prSet presAssocID="{B72303A5-FB68-4E11-8005-F50810FB171B}" presName="rootConnector" presStyleLbl="node2" presStyleIdx="1" presStyleCnt="3"/>
      <dgm:spPr/>
      <dgm:t>
        <a:bodyPr/>
        <a:lstStyle/>
        <a:p>
          <a:endParaRPr lang="en-IN"/>
        </a:p>
      </dgm:t>
    </dgm:pt>
    <dgm:pt modelId="{4FDEC95B-5A37-4A40-9122-63B86DBF6A92}" type="pres">
      <dgm:prSet presAssocID="{B72303A5-FB68-4E11-8005-F50810FB171B}" presName="hierChild4" presStyleCnt="0"/>
      <dgm:spPr/>
    </dgm:pt>
    <dgm:pt modelId="{89D2F216-86F6-418A-AE42-B589223DB344}" type="pres">
      <dgm:prSet presAssocID="{FFDB578B-C02D-423D-A96B-B2955C3B7328}" presName="Name37" presStyleLbl="parChTrans1D3" presStyleIdx="1" presStyleCnt="3"/>
      <dgm:spPr/>
      <dgm:t>
        <a:bodyPr/>
        <a:lstStyle/>
        <a:p>
          <a:endParaRPr lang="en-IN"/>
        </a:p>
      </dgm:t>
    </dgm:pt>
    <dgm:pt modelId="{2AF717B4-6B1F-4315-9BCB-108809844EFD}" type="pres">
      <dgm:prSet presAssocID="{7064FD28-8947-4647-A1E4-46C913542FA5}" presName="hierRoot2" presStyleCnt="0">
        <dgm:presLayoutVars>
          <dgm:hierBranch val="init"/>
        </dgm:presLayoutVars>
      </dgm:prSet>
      <dgm:spPr/>
    </dgm:pt>
    <dgm:pt modelId="{D832EA2C-A1E4-415A-BD4E-91B85922FCAF}" type="pres">
      <dgm:prSet presAssocID="{7064FD28-8947-4647-A1E4-46C913542FA5}" presName="rootComposite" presStyleCnt="0"/>
      <dgm:spPr/>
    </dgm:pt>
    <dgm:pt modelId="{7C12CD1B-E1E5-4B83-9173-EF5B86DFC848}" type="pres">
      <dgm:prSet presAssocID="{7064FD28-8947-4647-A1E4-46C913542FA5}" presName="rootText" presStyleLbl="node3" presStyleIdx="0" presStyleCnt="2" custScaleX="252845" custScaleY="23816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CC9F963-4528-43F8-9EE9-CA2276875592}" type="pres">
      <dgm:prSet presAssocID="{7064FD28-8947-4647-A1E4-46C913542FA5}" presName="rootConnector" presStyleLbl="node3" presStyleIdx="0" presStyleCnt="2"/>
      <dgm:spPr/>
      <dgm:t>
        <a:bodyPr/>
        <a:lstStyle/>
        <a:p>
          <a:endParaRPr lang="en-IN"/>
        </a:p>
      </dgm:t>
    </dgm:pt>
    <dgm:pt modelId="{CCD3FACD-BDE8-421C-8401-E4DF089AB097}" type="pres">
      <dgm:prSet presAssocID="{7064FD28-8947-4647-A1E4-46C913542FA5}" presName="hierChild4" presStyleCnt="0"/>
      <dgm:spPr/>
    </dgm:pt>
    <dgm:pt modelId="{64556EDA-B6E6-4763-875F-F317EE18A75E}" type="pres">
      <dgm:prSet presAssocID="{7064FD28-8947-4647-A1E4-46C913542FA5}" presName="hierChild5" presStyleCnt="0"/>
      <dgm:spPr/>
    </dgm:pt>
    <dgm:pt modelId="{42C80A2B-80CA-43F0-815F-BB27D741F647}" type="pres">
      <dgm:prSet presAssocID="{B72303A5-FB68-4E11-8005-F50810FB171B}" presName="hierChild5" presStyleCnt="0"/>
      <dgm:spPr/>
    </dgm:pt>
    <dgm:pt modelId="{DFD35172-E828-466B-9712-2C4DF60A644A}" type="pres">
      <dgm:prSet presAssocID="{39211343-A38D-4220-8D17-D73D8AFC10DA}" presName="Name37" presStyleLbl="parChTrans1D2" presStyleIdx="2" presStyleCnt="3"/>
      <dgm:spPr/>
      <dgm:t>
        <a:bodyPr/>
        <a:lstStyle/>
        <a:p>
          <a:endParaRPr lang="en-IN"/>
        </a:p>
      </dgm:t>
    </dgm:pt>
    <dgm:pt modelId="{8D516E85-32FF-4EE5-994B-8A9D137DE621}" type="pres">
      <dgm:prSet presAssocID="{E2CBAD49-BD04-47F9-BBDE-29E395B05605}" presName="hierRoot2" presStyleCnt="0">
        <dgm:presLayoutVars>
          <dgm:hierBranch val="init"/>
        </dgm:presLayoutVars>
      </dgm:prSet>
      <dgm:spPr/>
    </dgm:pt>
    <dgm:pt modelId="{FA2A17E8-1DBC-4AF4-8191-CA2D5A9C548C}" type="pres">
      <dgm:prSet presAssocID="{E2CBAD49-BD04-47F9-BBDE-29E395B05605}" presName="rootComposite" presStyleCnt="0"/>
      <dgm:spPr/>
    </dgm:pt>
    <dgm:pt modelId="{70FA2A84-3815-4F76-B808-B4BC213A86CF}" type="pres">
      <dgm:prSet presAssocID="{E2CBAD49-BD04-47F9-BBDE-29E395B05605}" presName="rootText" presStyleLbl="node2" presStyleIdx="2" presStyleCnt="3" custScaleX="11676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670A10C-0E63-4BAC-854D-A11B4EC0EBA5}" type="pres">
      <dgm:prSet presAssocID="{E2CBAD49-BD04-47F9-BBDE-29E395B05605}" presName="rootConnector" presStyleLbl="node2" presStyleIdx="2" presStyleCnt="3"/>
      <dgm:spPr/>
      <dgm:t>
        <a:bodyPr/>
        <a:lstStyle/>
        <a:p>
          <a:endParaRPr lang="en-IN"/>
        </a:p>
      </dgm:t>
    </dgm:pt>
    <dgm:pt modelId="{4303209E-1456-4640-AEDD-C020D72866DE}" type="pres">
      <dgm:prSet presAssocID="{E2CBAD49-BD04-47F9-BBDE-29E395B05605}" presName="hierChild4" presStyleCnt="0"/>
      <dgm:spPr/>
    </dgm:pt>
    <dgm:pt modelId="{65568E63-7C2E-4281-8FB4-655E2CC38220}" type="pres">
      <dgm:prSet presAssocID="{1954AF12-0247-44BA-83FB-17FFAD60AE76}" presName="Name37" presStyleLbl="parChTrans1D3" presStyleIdx="2" presStyleCnt="3"/>
      <dgm:spPr/>
      <dgm:t>
        <a:bodyPr/>
        <a:lstStyle/>
        <a:p>
          <a:endParaRPr lang="en-IN"/>
        </a:p>
      </dgm:t>
    </dgm:pt>
    <dgm:pt modelId="{0C94D6DD-8089-40E5-B854-DCF30105549A}" type="pres">
      <dgm:prSet presAssocID="{97F5FE8D-09EF-4AC0-8EF5-1DC9F1D3C888}" presName="hierRoot2" presStyleCnt="0">
        <dgm:presLayoutVars>
          <dgm:hierBranch val="init"/>
        </dgm:presLayoutVars>
      </dgm:prSet>
      <dgm:spPr/>
    </dgm:pt>
    <dgm:pt modelId="{18E0A261-D885-4176-880C-11EEC6A6B615}" type="pres">
      <dgm:prSet presAssocID="{97F5FE8D-09EF-4AC0-8EF5-1DC9F1D3C888}" presName="rootComposite" presStyleCnt="0"/>
      <dgm:spPr/>
    </dgm:pt>
    <dgm:pt modelId="{AC4EFC45-D932-4AEF-A50E-F5CFAE389959}" type="pres">
      <dgm:prSet presAssocID="{97F5FE8D-09EF-4AC0-8EF5-1DC9F1D3C888}" presName="rootText" presStyleLbl="node3" presStyleIdx="1" presStyleCnt="2" custScaleX="112851" custScaleY="13509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75025D4-998C-4B3D-9E0A-7C2791AF353C}" type="pres">
      <dgm:prSet presAssocID="{97F5FE8D-09EF-4AC0-8EF5-1DC9F1D3C888}" presName="rootConnector" presStyleLbl="node3" presStyleIdx="1" presStyleCnt="2"/>
      <dgm:spPr/>
      <dgm:t>
        <a:bodyPr/>
        <a:lstStyle/>
        <a:p>
          <a:endParaRPr lang="en-IN"/>
        </a:p>
      </dgm:t>
    </dgm:pt>
    <dgm:pt modelId="{D943A562-3A4F-47F8-9F62-4A1DE8858987}" type="pres">
      <dgm:prSet presAssocID="{97F5FE8D-09EF-4AC0-8EF5-1DC9F1D3C888}" presName="hierChild4" presStyleCnt="0"/>
      <dgm:spPr/>
    </dgm:pt>
    <dgm:pt modelId="{7BAF2D62-4AFC-484F-A51A-0C13D107985E}" type="pres">
      <dgm:prSet presAssocID="{97F5FE8D-09EF-4AC0-8EF5-1DC9F1D3C888}" presName="hierChild5" presStyleCnt="0"/>
      <dgm:spPr/>
    </dgm:pt>
    <dgm:pt modelId="{A23928B3-458C-4C0E-B84F-A050E86CE322}" type="pres">
      <dgm:prSet presAssocID="{E2CBAD49-BD04-47F9-BBDE-29E395B05605}" presName="hierChild5" presStyleCnt="0"/>
      <dgm:spPr/>
    </dgm:pt>
    <dgm:pt modelId="{4EA61A86-65C1-46F4-BE25-CD52B58FEC07}" type="pres">
      <dgm:prSet presAssocID="{7813DF1C-96BA-44AE-8738-A3B3D6CEE0C1}" presName="hierChild3" presStyleCnt="0"/>
      <dgm:spPr/>
    </dgm:pt>
  </dgm:ptLst>
  <dgm:cxnLst>
    <dgm:cxn modelId="{9C7E845A-91E3-4B48-B20F-31324020C3A5}" type="presOf" srcId="{7064FD28-8947-4647-A1E4-46C913542FA5}" destId="{7C12CD1B-E1E5-4B83-9173-EF5B86DFC848}" srcOrd="0" destOrd="0" presId="urn:microsoft.com/office/officeart/2005/8/layout/orgChart1"/>
    <dgm:cxn modelId="{228FBDFA-EA1E-4690-8FB4-85E225BD0099}" type="presOf" srcId="{0D3E1B5B-878E-472A-B250-E1014781AB9B}" destId="{4502EDCA-76E6-4AA4-A71E-E85C5E90CD6B}" srcOrd="0" destOrd="0" presId="urn:microsoft.com/office/officeart/2005/8/layout/orgChart1"/>
    <dgm:cxn modelId="{661F082E-9C2E-44DC-995B-74AA2B88ED2E}" srcId="{77D3F708-729A-4EAA-901A-BE259BB6C7A5}" destId="{8E98C2E5-D6CE-4C47-B9A7-CC75D4868FA1}" srcOrd="0" destOrd="0" parTransId="{EA6CEEDC-6592-4239-9ED4-345CA87A63C7}" sibTransId="{43443DDB-E6E5-43CE-8770-C9CC030483B1}"/>
    <dgm:cxn modelId="{0AF70775-81E2-40FC-BBA9-F2875397B1A9}" srcId="{E2CBAD49-BD04-47F9-BBDE-29E395B05605}" destId="{97F5FE8D-09EF-4AC0-8EF5-1DC9F1D3C888}" srcOrd="0" destOrd="0" parTransId="{1954AF12-0247-44BA-83FB-17FFAD60AE76}" sibTransId="{243FA49A-0E27-4E75-9763-D0C9B6862FC6}"/>
    <dgm:cxn modelId="{881CB1D4-198E-422C-9FE2-DEA70868627E}" type="presOf" srcId="{97F5FE8D-09EF-4AC0-8EF5-1DC9F1D3C888}" destId="{AC4EFC45-D932-4AEF-A50E-F5CFAE389959}" srcOrd="0" destOrd="0" presId="urn:microsoft.com/office/officeart/2005/8/layout/orgChart1"/>
    <dgm:cxn modelId="{B044DF49-3450-40F7-8D58-C4D62DD4AF70}" type="presOf" srcId="{7813DF1C-96BA-44AE-8738-A3B3D6CEE0C1}" destId="{6F921F2D-9E4E-4CD5-AF0B-A9720A7A6392}" srcOrd="0" destOrd="0" presId="urn:microsoft.com/office/officeart/2005/8/layout/orgChart1"/>
    <dgm:cxn modelId="{130E73E1-F076-4867-9A80-133E0AE6EE64}" type="presOf" srcId="{EA6CEEDC-6592-4239-9ED4-345CA87A63C7}" destId="{50BE9799-CCF7-466D-879A-68CF35C8410E}" srcOrd="0" destOrd="0" presId="urn:microsoft.com/office/officeart/2005/8/layout/orgChart1"/>
    <dgm:cxn modelId="{59AC3960-9F67-41CE-930C-361BCF3B2006}" type="presOf" srcId="{97F5FE8D-09EF-4AC0-8EF5-1DC9F1D3C888}" destId="{375025D4-998C-4B3D-9E0A-7C2791AF353C}" srcOrd="1" destOrd="0" presId="urn:microsoft.com/office/officeart/2005/8/layout/orgChart1"/>
    <dgm:cxn modelId="{EB5112B7-3AE4-45A2-9EA5-A32E2C43F7A0}" type="presOf" srcId="{7813DF1C-96BA-44AE-8738-A3B3D6CEE0C1}" destId="{004A7065-6DC0-43E7-9D4C-707971EE14BB}" srcOrd="1" destOrd="0" presId="urn:microsoft.com/office/officeart/2005/8/layout/orgChart1"/>
    <dgm:cxn modelId="{119FF715-4595-4A24-BD29-0C6D4E94E1D9}" srcId="{7813DF1C-96BA-44AE-8738-A3B3D6CEE0C1}" destId="{B72303A5-FB68-4E11-8005-F50810FB171B}" srcOrd="1" destOrd="0" parTransId="{7E276036-72C6-4CC1-B2F2-3949BCCCA555}" sibTransId="{6D1D8504-F750-40B4-89DC-B0028565097B}"/>
    <dgm:cxn modelId="{02369DF2-B356-4B85-A57F-E0FBEDD5442D}" type="presOf" srcId="{FFDB578B-C02D-423D-A96B-B2955C3B7328}" destId="{89D2F216-86F6-418A-AE42-B589223DB344}" srcOrd="0" destOrd="0" presId="urn:microsoft.com/office/officeart/2005/8/layout/orgChart1"/>
    <dgm:cxn modelId="{5287C4E0-1638-470F-BF29-4D1913009497}" type="presOf" srcId="{77D3F708-729A-4EAA-901A-BE259BB6C7A5}" destId="{84D4A8AE-C333-4962-83D0-C9AD7FBB186C}" srcOrd="0" destOrd="0" presId="urn:microsoft.com/office/officeart/2005/8/layout/orgChart1"/>
    <dgm:cxn modelId="{AC261CC5-E6BE-4937-9D52-52AF2561547B}" srcId="{7813DF1C-96BA-44AE-8738-A3B3D6CEE0C1}" destId="{77D3F708-729A-4EAA-901A-BE259BB6C7A5}" srcOrd="0" destOrd="0" parTransId="{0D3E1B5B-878E-472A-B250-E1014781AB9B}" sibTransId="{1D7D69FC-4B3F-4188-9FD2-F3E9E871A6A2}"/>
    <dgm:cxn modelId="{5BF51D9D-4A77-4D59-9933-8E86501113E9}" srcId="{0432C320-0701-44E4-8C75-F26B8DD479C9}" destId="{7813DF1C-96BA-44AE-8738-A3B3D6CEE0C1}" srcOrd="0" destOrd="0" parTransId="{B53ECEF9-78C3-4F93-9470-0F5271A979E2}" sibTransId="{F3E3F5FA-1C0B-4F5E-9996-6A5389675E55}"/>
    <dgm:cxn modelId="{27F701BD-B85F-4BBF-B8D6-35C8DA77EBFB}" type="presOf" srcId="{1954AF12-0247-44BA-83FB-17FFAD60AE76}" destId="{65568E63-7C2E-4281-8FB4-655E2CC38220}" srcOrd="0" destOrd="0" presId="urn:microsoft.com/office/officeart/2005/8/layout/orgChart1"/>
    <dgm:cxn modelId="{BE48BE77-4E82-446C-9547-958AD4013ECF}" srcId="{B72303A5-FB68-4E11-8005-F50810FB171B}" destId="{7064FD28-8947-4647-A1E4-46C913542FA5}" srcOrd="0" destOrd="0" parTransId="{FFDB578B-C02D-423D-A96B-B2955C3B7328}" sibTransId="{A11222AF-4A29-4B1E-AB7D-AA890470501B}"/>
    <dgm:cxn modelId="{A818AF2D-6AC4-4510-B8FA-759D6150CE87}" type="presOf" srcId="{8E98C2E5-D6CE-4C47-B9A7-CC75D4868FA1}" destId="{66E2BCF5-5982-4877-9CCD-F5442CA9C898}" srcOrd="0" destOrd="0" presId="urn:microsoft.com/office/officeart/2005/8/layout/orgChart1"/>
    <dgm:cxn modelId="{F2C91D9E-3826-4108-9F5E-80C7E1F4A818}" type="presOf" srcId="{7064FD28-8947-4647-A1E4-46C913542FA5}" destId="{1CC9F963-4528-43F8-9EE9-CA2276875592}" srcOrd="1" destOrd="0" presId="urn:microsoft.com/office/officeart/2005/8/layout/orgChart1"/>
    <dgm:cxn modelId="{890B7895-2D84-493A-B8AB-D3C9C139DF1A}" type="presOf" srcId="{B72303A5-FB68-4E11-8005-F50810FB171B}" destId="{6E5FC8E4-6FF7-44A5-B3A2-B6C94CFF6F97}" srcOrd="1" destOrd="0" presId="urn:microsoft.com/office/officeart/2005/8/layout/orgChart1"/>
    <dgm:cxn modelId="{C96B8AFE-A4E4-408D-BD2C-E59ECDE7EC0E}" type="presOf" srcId="{77D3F708-729A-4EAA-901A-BE259BB6C7A5}" destId="{060B9D85-C241-4D89-BC0A-17D1C0E01199}" srcOrd="1" destOrd="0" presId="urn:microsoft.com/office/officeart/2005/8/layout/orgChart1"/>
    <dgm:cxn modelId="{7774144A-55DA-41B6-A255-EE8565FB0B93}" srcId="{7813DF1C-96BA-44AE-8738-A3B3D6CEE0C1}" destId="{E2CBAD49-BD04-47F9-BBDE-29E395B05605}" srcOrd="2" destOrd="0" parTransId="{39211343-A38D-4220-8D17-D73D8AFC10DA}" sibTransId="{1BB35325-8768-4F0F-A93B-020FFE3F1D6B}"/>
    <dgm:cxn modelId="{215D7086-6D7D-4FE2-B726-74EF49BA2176}" type="presOf" srcId="{E2CBAD49-BD04-47F9-BBDE-29E395B05605}" destId="{70FA2A84-3815-4F76-B808-B4BC213A86CF}" srcOrd="0" destOrd="0" presId="urn:microsoft.com/office/officeart/2005/8/layout/orgChart1"/>
    <dgm:cxn modelId="{6DE1A4C4-F1B1-4770-ADA7-F3E0AA82C51E}" type="presOf" srcId="{E2CBAD49-BD04-47F9-BBDE-29E395B05605}" destId="{E670A10C-0E63-4BAC-854D-A11B4EC0EBA5}" srcOrd="1" destOrd="0" presId="urn:microsoft.com/office/officeart/2005/8/layout/orgChart1"/>
    <dgm:cxn modelId="{8211D722-78D0-45F4-A618-5DA8ABE3F465}" type="presOf" srcId="{B72303A5-FB68-4E11-8005-F50810FB171B}" destId="{BB79B6B8-F1CF-45E5-98E5-CED06D3F2B6B}" srcOrd="0" destOrd="0" presId="urn:microsoft.com/office/officeart/2005/8/layout/orgChart1"/>
    <dgm:cxn modelId="{911B99BA-3E15-414E-86E8-995CED4E30CB}" type="presOf" srcId="{0432C320-0701-44E4-8C75-F26B8DD479C9}" destId="{8B7B2793-C78C-48FC-A235-8362DF8C0933}" srcOrd="0" destOrd="0" presId="urn:microsoft.com/office/officeart/2005/8/layout/orgChart1"/>
    <dgm:cxn modelId="{69DFEAF8-DF6E-4BD5-BFCA-30A846A7D761}" type="presOf" srcId="{8E98C2E5-D6CE-4C47-B9A7-CC75D4868FA1}" destId="{6C42A7DE-8172-4029-B025-C0D3532B5AA4}" srcOrd="1" destOrd="0" presId="urn:microsoft.com/office/officeart/2005/8/layout/orgChart1"/>
    <dgm:cxn modelId="{07105BA6-7630-4A68-8E32-19F39E1ADABF}" type="presOf" srcId="{39211343-A38D-4220-8D17-D73D8AFC10DA}" destId="{DFD35172-E828-466B-9712-2C4DF60A644A}" srcOrd="0" destOrd="0" presId="urn:microsoft.com/office/officeart/2005/8/layout/orgChart1"/>
    <dgm:cxn modelId="{4F571EA9-FFC4-447B-8348-C8A6327F688D}" type="presOf" srcId="{7E276036-72C6-4CC1-B2F2-3949BCCCA555}" destId="{C2D63A2F-F011-4157-8C65-5CFB64CC8391}" srcOrd="0" destOrd="0" presId="urn:microsoft.com/office/officeart/2005/8/layout/orgChart1"/>
    <dgm:cxn modelId="{BCA9F4A6-1FA5-4E90-90EE-F2B9167F6AFA}" type="presParOf" srcId="{8B7B2793-C78C-48FC-A235-8362DF8C0933}" destId="{3E0A5FF7-F6F5-4335-8F80-349A9B5A833E}" srcOrd="0" destOrd="0" presId="urn:microsoft.com/office/officeart/2005/8/layout/orgChart1"/>
    <dgm:cxn modelId="{3D73C147-5EF0-42C0-B97B-4898F735F9C9}" type="presParOf" srcId="{3E0A5FF7-F6F5-4335-8F80-349A9B5A833E}" destId="{19596C8D-681F-4053-877C-D4A943A6332F}" srcOrd="0" destOrd="0" presId="urn:microsoft.com/office/officeart/2005/8/layout/orgChart1"/>
    <dgm:cxn modelId="{8B419CC6-EDEC-4A3E-BE25-736950E28217}" type="presParOf" srcId="{19596C8D-681F-4053-877C-D4A943A6332F}" destId="{6F921F2D-9E4E-4CD5-AF0B-A9720A7A6392}" srcOrd="0" destOrd="0" presId="urn:microsoft.com/office/officeart/2005/8/layout/orgChart1"/>
    <dgm:cxn modelId="{9C118A31-B5A0-43FA-A4F2-91CA30401B42}" type="presParOf" srcId="{19596C8D-681F-4053-877C-D4A943A6332F}" destId="{004A7065-6DC0-43E7-9D4C-707971EE14BB}" srcOrd="1" destOrd="0" presId="urn:microsoft.com/office/officeart/2005/8/layout/orgChart1"/>
    <dgm:cxn modelId="{5FAD7B54-9406-4A60-B213-B8DCADEFF433}" type="presParOf" srcId="{3E0A5FF7-F6F5-4335-8F80-349A9B5A833E}" destId="{2771968C-A614-41E2-A9F0-6CF9C13A0033}" srcOrd="1" destOrd="0" presId="urn:microsoft.com/office/officeart/2005/8/layout/orgChart1"/>
    <dgm:cxn modelId="{396E798F-6ED2-4F5A-90DA-5E52FDE801E9}" type="presParOf" srcId="{2771968C-A614-41E2-A9F0-6CF9C13A0033}" destId="{4502EDCA-76E6-4AA4-A71E-E85C5E90CD6B}" srcOrd="0" destOrd="0" presId="urn:microsoft.com/office/officeart/2005/8/layout/orgChart1"/>
    <dgm:cxn modelId="{6B9B5F20-E520-493D-8061-3B867D0634A2}" type="presParOf" srcId="{2771968C-A614-41E2-A9F0-6CF9C13A0033}" destId="{76F46424-D44A-44A6-B761-37C999DC98B3}" srcOrd="1" destOrd="0" presId="urn:microsoft.com/office/officeart/2005/8/layout/orgChart1"/>
    <dgm:cxn modelId="{9EA65C74-0B4C-4576-B399-2DDCF0C8A2C8}" type="presParOf" srcId="{76F46424-D44A-44A6-B761-37C999DC98B3}" destId="{F4F01AFD-F1CC-4E70-8203-5EE56B6DC471}" srcOrd="0" destOrd="0" presId="urn:microsoft.com/office/officeart/2005/8/layout/orgChart1"/>
    <dgm:cxn modelId="{299217F5-4DA7-404A-AA4D-F9A4E29271AC}" type="presParOf" srcId="{F4F01AFD-F1CC-4E70-8203-5EE56B6DC471}" destId="{84D4A8AE-C333-4962-83D0-C9AD7FBB186C}" srcOrd="0" destOrd="0" presId="urn:microsoft.com/office/officeart/2005/8/layout/orgChart1"/>
    <dgm:cxn modelId="{31E059B1-171E-4723-8CCF-B1A7172E5DDE}" type="presParOf" srcId="{F4F01AFD-F1CC-4E70-8203-5EE56B6DC471}" destId="{060B9D85-C241-4D89-BC0A-17D1C0E01199}" srcOrd="1" destOrd="0" presId="urn:microsoft.com/office/officeart/2005/8/layout/orgChart1"/>
    <dgm:cxn modelId="{1FEC4287-7C90-4756-927A-8CD049F6DE93}" type="presParOf" srcId="{76F46424-D44A-44A6-B761-37C999DC98B3}" destId="{0716275E-08E4-4DD8-BA06-769697A83A4E}" srcOrd="1" destOrd="0" presId="urn:microsoft.com/office/officeart/2005/8/layout/orgChart1"/>
    <dgm:cxn modelId="{7D773273-2D70-40B2-8907-F23DAF25856E}" type="presParOf" srcId="{76F46424-D44A-44A6-B761-37C999DC98B3}" destId="{4C19EB9D-2C6A-4201-8AB7-AC57F43408C7}" srcOrd="2" destOrd="0" presId="urn:microsoft.com/office/officeart/2005/8/layout/orgChart1"/>
    <dgm:cxn modelId="{897C79DF-0C10-42E6-972E-A7707648F508}" type="presParOf" srcId="{4C19EB9D-2C6A-4201-8AB7-AC57F43408C7}" destId="{50BE9799-CCF7-466D-879A-68CF35C8410E}" srcOrd="0" destOrd="0" presId="urn:microsoft.com/office/officeart/2005/8/layout/orgChart1"/>
    <dgm:cxn modelId="{461E0863-4E39-4D51-B51C-C734A9F884D7}" type="presParOf" srcId="{4C19EB9D-2C6A-4201-8AB7-AC57F43408C7}" destId="{07DB797D-E635-45A2-BBB3-882C7B6E414E}" srcOrd="1" destOrd="0" presId="urn:microsoft.com/office/officeart/2005/8/layout/orgChart1"/>
    <dgm:cxn modelId="{7BF4C72A-47F3-4D44-8BA3-E23AEDC25A1D}" type="presParOf" srcId="{07DB797D-E635-45A2-BBB3-882C7B6E414E}" destId="{9C97F96C-97B3-44CE-AE82-4FD7E75C7993}" srcOrd="0" destOrd="0" presId="urn:microsoft.com/office/officeart/2005/8/layout/orgChart1"/>
    <dgm:cxn modelId="{53CD4A68-4956-4871-AF83-7EC05AA3D93E}" type="presParOf" srcId="{9C97F96C-97B3-44CE-AE82-4FD7E75C7993}" destId="{66E2BCF5-5982-4877-9CCD-F5442CA9C898}" srcOrd="0" destOrd="0" presId="urn:microsoft.com/office/officeart/2005/8/layout/orgChart1"/>
    <dgm:cxn modelId="{039A6C72-A6FF-41EE-98A0-4E1325CB28C0}" type="presParOf" srcId="{9C97F96C-97B3-44CE-AE82-4FD7E75C7993}" destId="{6C42A7DE-8172-4029-B025-C0D3532B5AA4}" srcOrd="1" destOrd="0" presId="urn:microsoft.com/office/officeart/2005/8/layout/orgChart1"/>
    <dgm:cxn modelId="{C30A6F79-2A89-47FD-97AA-48DC3528EF40}" type="presParOf" srcId="{07DB797D-E635-45A2-BBB3-882C7B6E414E}" destId="{4CFE0ECA-C3ED-44E0-97B3-2FEAB42DC662}" srcOrd="1" destOrd="0" presId="urn:microsoft.com/office/officeart/2005/8/layout/orgChart1"/>
    <dgm:cxn modelId="{9C0D823E-2574-4C4C-8680-06B482D2B037}" type="presParOf" srcId="{07DB797D-E635-45A2-BBB3-882C7B6E414E}" destId="{3CEDD10A-B036-41B8-B16D-3D01431052D1}" srcOrd="2" destOrd="0" presId="urn:microsoft.com/office/officeart/2005/8/layout/orgChart1"/>
    <dgm:cxn modelId="{1D3D76C0-1431-4B34-ABAD-5CB42A496155}" type="presParOf" srcId="{2771968C-A614-41E2-A9F0-6CF9C13A0033}" destId="{C2D63A2F-F011-4157-8C65-5CFB64CC8391}" srcOrd="2" destOrd="0" presId="urn:microsoft.com/office/officeart/2005/8/layout/orgChart1"/>
    <dgm:cxn modelId="{2B99E8FC-1F39-492C-9086-540A711D0F12}" type="presParOf" srcId="{2771968C-A614-41E2-A9F0-6CF9C13A0033}" destId="{51A92DE2-C1EB-42B3-8FD4-813DAEED9076}" srcOrd="3" destOrd="0" presId="urn:microsoft.com/office/officeart/2005/8/layout/orgChart1"/>
    <dgm:cxn modelId="{155B3224-58E6-4B6D-B25D-90D80AF8DF3E}" type="presParOf" srcId="{51A92DE2-C1EB-42B3-8FD4-813DAEED9076}" destId="{718D29CF-EC93-4C2B-B42F-5D99EAF3A2E3}" srcOrd="0" destOrd="0" presId="urn:microsoft.com/office/officeart/2005/8/layout/orgChart1"/>
    <dgm:cxn modelId="{FD7D511C-F75C-4FD1-8088-C02A28097358}" type="presParOf" srcId="{718D29CF-EC93-4C2B-B42F-5D99EAF3A2E3}" destId="{BB79B6B8-F1CF-45E5-98E5-CED06D3F2B6B}" srcOrd="0" destOrd="0" presId="urn:microsoft.com/office/officeart/2005/8/layout/orgChart1"/>
    <dgm:cxn modelId="{5015617B-2BB4-4F4F-B6CB-D8617282758E}" type="presParOf" srcId="{718D29CF-EC93-4C2B-B42F-5D99EAF3A2E3}" destId="{6E5FC8E4-6FF7-44A5-B3A2-B6C94CFF6F97}" srcOrd="1" destOrd="0" presId="urn:microsoft.com/office/officeart/2005/8/layout/orgChart1"/>
    <dgm:cxn modelId="{40375402-6EA6-487B-8224-924071BDF2B8}" type="presParOf" srcId="{51A92DE2-C1EB-42B3-8FD4-813DAEED9076}" destId="{4FDEC95B-5A37-4A40-9122-63B86DBF6A92}" srcOrd="1" destOrd="0" presId="urn:microsoft.com/office/officeart/2005/8/layout/orgChart1"/>
    <dgm:cxn modelId="{14343702-B108-49FD-9FB2-C833A8B13AB5}" type="presParOf" srcId="{4FDEC95B-5A37-4A40-9122-63B86DBF6A92}" destId="{89D2F216-86F6-418A-AE42-B589223DB344}" srcOrd="0" destOrd="0" presId="urn:microsoft.com/office/officeart/2005/8/layout/orgChart1"/>
    <dgm:cxn modelId="{AD3A3E82-3716-4684-B6EC-A384303F6386}" type="presParOf" srcId="{4FDEC95B-5A37-4A40-9122-63B86DBF6A92}" destId="{2AF717B4-6B1F-4315-9BCB-108809844EFD}" srcOrd="1" destOrd="0" presId="urn:microsoft.com/office/officeart/2005/8/layout/orgChart1"/>
    <dgm:cxn modelId="{DC9E577C-FE65-4FFF-80F4-CBA6E87E6079}" type="presParOf" srcId="{2AF717B4-6B1F-4315-9BCB-108809844EFD}" destId="{D832EA2C-A1E4-415A-BD4E-91B85922FCAF}" srcOrd="0" destOrd="0" presId="urn:microsoft.com/office/officeart/2005/8/layout/orgChart1"/>
    <dgm:cxn modelId="{8176EC44-CBC9-48EC-91C5-C463A718070A}" type="presParOf" srcId="{D832EA2C-A1E4-415A-BD4E-91B85922FCAF}" destId="{7C12CD1B-E1E5-4B83-9173-EF5B86DFC848}" srcOrd="0" destOrd="0" presId="urn:microsoft.com/office/officeart/2005/8/layout/orgChart1"/>
    <dgm:cxn modelId="{B1FFD60A-2AC8-4A13-94C8-BB0CC28C4A69}" type="presParOf" srcId="{D832EA2C-A1E4-415A-BD4E-91B85922FCAF}" destId="{1CC9F963-4528-43F8-9EE9-CA2276875592}" srcOrd="1" destOrd="0" presId="urn:microsoft.com/office/officeart/2005/8/layout/orgChart1"/>
    <dgm:cxn modelId="{C10264F0-2A6C-465F-BC20-D4B0B373B71F}" type="presParOf" srcId="{2AF717B4-6B1F-4315-9BCB-108809844EFD}" destId="{CCD3FACD-BDE8-421C-8401-E4DF089AB097}" srcOrd="1" destOrd="0" presId="urn:microsoft.com/office/officeart/2005/8/layout/orgChart1"/>
    <dgm:cxn modelId="{83AACFA2-B840-4548-9393-BFD980D982CC}" type="presParOf" srcId="{2AF717B4-6B1F-4315-9BCB-108809844EFD}" destId="{64556EDA-B6E6-4763-875F-F317EE18A75E}" srcOrd="2" destOrd="0" presId="urn:microsoft.com/office/officeart/2005/8/layout/orgChart1"/>
    <dgm:cxn modelId="{12C09F5D-DC76-4720-96A8-B7D3E6FAE5D0}" type="presParOf" srcId="{51A92DE2-C1EB-42B3-8FD4-813DAEED9076}" destId="{42C80A2B-80CA-43F0-815F-BB27D741F647}" srcOrd="2" destOrd="0" presId="urn:microsoft.com/office/officeart/2005/8/layout/orgChart1"/>
    <dgm:cxn modelId="{35E536A7-97C0-4BC9-8E93-8E89B2DC7206}" type="presParOf" srcId="{2771968C-A614-41E2-A9F0-6CF9C13A0033}" destId="{DFD35172-E828-466B-9712-2C4DF60A644A}" srcOrd="4" destOrd="0" presId="urn:microsoft.com/office/officeart/2005/8/layout/orgChart1"/>
    <dgm:cxn modelId="{04F5C57A-5F37-4C01-95B0-A41ABF47CE3E}" type="presParOf" srcId="{2771968C-A614-41E2-A9F0-6CF9C13A0033}" destId="{8D516E85-32FF-4EE5-994B-8A9D137DE621}" srcOrd="5" destOrd="0" presId="urn:microsoft.com/office/officeart/2005/8/layout/orgChart1"/>
    <dgm:cxn modelId="{4B92DD24-A433-441F-B77C-6CC4A1F0F9DF}" type="presParOf" srcId="{8D516E85-32FF-4EE5-994B-8A9D137DE621}" destId="{FA2A17E8-1DBC-4AF4-8191-CA2D5A9C548C}" srcOrd="0" destOrd="0" presId="urn:microsoft.com/office/officeart/2005/8/layout/orgChart1"/>
    <dgm:cxn modelId="{3DDD406E-F89C-4547-9472-EB4B3E4D8237}" type="presParOf" srcId="{FA2A17E8-1DBC-4AF4-8191-CA2D5A9C548C}" destId="{70FA2A84-3815-4F76-B808-B4BC213A86CF}" srcOrd="0" destOrd="0" presId="urn:microsoft.com/office/officeart/2005/8/layout/orgChart1"/>
    <dgm:cxn modelId="{81EA27DD-8435-4BC6-929E-060359B40343}" type="presParOf" srcId="{FA2A17E8-1DBC-4AF4-8191-CA2D5A9C548C}" destId="{E670A10C-0E63-4BAC-854D-A11B4EC0EBA5}" srcOrd="1" destOrd="0" presId="urn:microsoft.com/office/officeart/2005/8/layout/orgChart1"/>
    <dgm:cxn modelId="{D8A749B0-468E-4F62-B04B-91CAD3A9C3F3}" type="presParOf" srcId="{8D516E85-32FF-4EE5-994B-8A9D137DE621}" destId="{4303209E-1456-4640-AEDD-C020D72866DE}" srcOrd="1" destOrd="0" presId="urn:microsoft.com/office/officeart/2005/8/layout/orgChart1"/>
    <dgm:cxn modelId="{132C9E83-68C6-4B84-8C57-1CC41136C1F4}" type="presParOf" srcId="{4303209E-1456-4640-AEDD-C020D72866DE}" destId="{65568E63-7C2E-4281-8FB4-655E2CC38220}" srcOrd="0" destOrd="0" presId="urn:microsoft.com/office/officeart/2005/8/layout/orgChart1"/>
    <dgm:cxn modelId="{2809C91F-EAD8-429B-9B3B-D951F1E36381}" type="presParOf" srcId="{4303209E-1456-4640-AEDD-C020D72866DE}" destId="{0C94D6DD-8089-40E5-B854-DCF30105549A}" srcOrd="1" destOrd="0" presId="urn:microsoft.com/office/officeart/2005/8/layout/orgChart1"/>
    <dgm:cxn modelId="{9AFB7E28-0A1A-431C-855E-7D66DE3D7CBB}" type="presParOf" srcId="{0C94D6DD-8089-40E5-B854-DCF30105549A}" destId="{18E0A261-D885-4176-880C-11EEC6A6B615}" srcOrd="0" destOrd="0" presId="urn:microsoft.com/office/officeart/2005/8/layout/orgChart1"/>
    <dgm:cxn modelId="{860EBDA9-9430-428F-BA4B-527B5996E81B}" type="presParOf" srcId="{18E0A261-D885-4176-880C-11EEC6A6B615}" destId="{AC4EFC45-D932-4AEF-A50E-F5CFAE389959}" srcOrd="0" destOrd="0" presId="urn:microsoft.com/office/officeart/2005/8/layout/orgChart1"/>
    <dgm:cxn modelId="{6C0EEEAB-CD39-4AFD-920A-BBEF563EA5B2}" type="presParOf" srcId="{18E0A261-D885-4176-880C-11EEC6A6B615}" destId="{375025D4-998C-4B3D-9E0A-7C2791AF353C}" srcOrd="1" destOrd="0" presId="urn:microsoft.com/office/officeart/2005/8/layout/orgChart1"/>
    <dgm:cxn modelId="{1C029872-7ECA-47B0-ABA2-7B04745CB89D}" type="presParOf" srcId="{0C94D6DD-8089-40E5-B854-DCF30105549A}" destId="{D943A562-3A4F-47F8-9F62-4A1DE8858987}" srcOrd="1" destOrd="0" presId="urn:microsoft.com/office/officeart/2005/8/layout/orgChart1"/>
    <dgm:cxn modelId="{8CFEBC28-FB70-461F-81C7-F56817DF08C7}" type="presParOf" srcId="{0C94D6DD-8089-40E5-B854-DCF30105549A}" destId="{7BAF2D62-4AFC-484F-A51A-0C13D107985E}" srcOrd="2" destOrd="0" presId="urn:microsoft.com/office/officeart/2005/8/layout/orgChart1"/>
    <dgm:cxn modelId="{B87CB784-D25D-4564-BE7A-EE5F215A681C}" type="presParOf" srcId="{8D516E85-32FF-4EE5-994B-8A9D137DE621}" destId="{A23928B3-458C-4C0E-B84F-A050E86CE322}" srcOrd="2" destOrd="0" presId="urn:microsoft.com/office/officeart/2005/8/layout/orgChart1"/>
    <dgm:cxn modelId="{BF4A48D1-F052-46B9-A1FF-FA0ABE9A3905}" type="presParOf" srcId="{3E0A5FF7-F6F5-4335-8F80-349A9B5A833E}" destId="{4EA61A86-65C1-46F4-BE25-CD52B58FEC0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D170F-3C7E-426C-A923-0CE8AE23CF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020ED8-10CD-46FD-B11E-9BF0F353F373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FORMATION OF THE TRIGONE OF THE BLADDER</a:t>
          </a:r>
          <a:endParaRPr lang="en-IN" dirty="0">
            <a:solidFill>
              <a:schemeClr val="tx1"/>
            </a:solidFill>
          </a:endParaRPr>
        </a:p>
      </dgm:t>
    </dgm:pt>
    <dgm:pt modelId="{1DB51742-108E-4F9A-A826-EE8566846A92}" type="parTrans" cxnId="{52643B21-7B37-4EDF-864C-5CBFD6A7CE93}">
      <dgm:prSet/>
      <dgm:spPr/>
      <dgm:t>
        <a:bodyPr/>
        <a:lstStyle/>
        <a:p>
          <a:endParaRPr lang="en-IN"/>
        </a:p>
      </dgm:t>
    </dgm:pt>
    <dgm:pt modelId="{E4C29581-1EE5-42C2-88F4-96E351FCF8B3}" type="sibTrans" cxnId="{52643B21-7B37-4EDF-864C-5CBFD6A7CE93}">
      <dgm:prSet/>
      <dgm:spPr/>
      <dgm:t>
        <a:bodyPr/>
        <a:lstStyle/>
        <a:p>
          <a:endParaRPr lang="en-IN"/>
        </a:p>
      </dgm:t>
    </dgm:pt>
    <dgm:pt modelId="{9DB5E3D4-5576-4132-AAD1-C86B4F59ACB8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CAUDAL PORTIONS OF THE MESONEPHRIC DUCTS</a:t>
          </a:r>
          <a:endParaRPr lang="en-IN" dirty="0">
            <a:solidFill>
              <a:schemeClr val="tx1"/>
            </a:solidFill>
          </a:endParaRPr>
        </a:p>
      </dgm:t>
    </dgm:pt>
    <dgm:pt modelId="{1CA71DC7-6F18-4BBA-A626-D33B2107BCE4}" type="parTrans" cxnId="{E11E0159-96D9-4FE1-9BBC-7681FE43EFC7}">
      <dgm:prSet/>
      <dgm:spPr/>
      <dgm:t>
        <a:bodyPr/>
        <a:lstStyle/>
        <a:p>
          <a:endParaRPr lang="en-IN"/>
        </a:p>
      </dgm:t>
    </dgm:pt>
    <dgm:pt modelId="{3B705D4D-E34B-44CA-B1F0-DE75EC5A49DD}" type="sibTrans" cxnId="{E11E0159-96D9-4FE1-9BBC-7681FE43EFC7}">
      <dgm:prSet/>
      <dgm:spPr/>
      <dgm:t>
        <a:bodyPr/>
        <a:lstStyle/>
        <a:p>
          <a:endParaRPr lang="en-IN"/>
        </a:p>
      </dgm:t>
    </dgm:pt>
    <dgm:pt modelId="{973F3101-4784-4B8C-B7F7-432557113A90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ABSORBED INTO THE WALL OF THE URINARY BLADDER</a:t>
          </a:r>
          <a:endParaRPr lang="en-IN" dirty="0">
            <a:solidFill>
              <a:schemeClr val="tx1"/>
            </a:solidFill>
          </a:endParaRPr>
        </a:p>
      </dgm:t>
    </dgm:pt>
    <dgm:pt modelId="{E96BC6CA-E1F8-492D-8956-9EC6FCEED99E}" type="parTrans" cxnId="{7B7CBFB6-932D-4B44-BB14-E03B856175FE}">
      <dgm:prSet/>
      <dgm:spPr/>
      <dgm:t>
        <a:bodyPr/>
        <a:lstStyle/>
        <a:p>
          <a:endParaRPr lang="en-IN"/>
        </a:p>
      </dgm:t>
    </dgm:pt>
    <dgm:pt modelId="{2BD293D6-4ECE-41C9-B7FD-0ABFEB821CD9}" type="sibTrans" cxnId="{7B7CBFB6-932D-4B44-BB14-E03B856175FE}">
      <dgm:prSet/>
      <dgm:spPr/>
      <dgm:t>
        <a:bodyPr/>
        <a:lstStyle/>
        <a:p>
          <a:endParaRPr lang="en-IN"/>
        </a:p>
      </dgm:t>
    </dgm:pt>
    <dgm:pt modelId="{8C497C18-320B-4383-A819-96DCFC4A746D}" type="pres">
      <dgm:prSet presAssocID="{336D170F-3C7E-426C-A923-0CE8AE23CF79}" presName="Name0" presStyleCnt="0">
        <dgm:presLayoutVars>
          <dgm:dir/>
          <dgm:resizeHandles val="exact"/>
        </dgm:presLayoutVars>
      </dgm:prSet>
      <dgm:spPr/>
    </dgm:pt>
    <dgm:pt modelId="{8FB605C3-DEA6-4CDC-97CD-7CD149A46AF1}" type="pres">
      <dgm:prSet presAssocID="{79020ED8-10CD-46FD-B11E-9BF0F353F3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970D45-6F19-49CE-9615-CE9DA4F85B2F}" type="pres">
      <dgm:prSet presAssocID="{E4C29581-1EE5-42C2-88F4-96E351FCF8B3}" presName="sibTrans" presStyleLbl="sibTrans2D1" presStyleIdx="0" presStyleCnt="2"/>
      <dgm:spPr/>
      <dgm:t>
        <a:bodyPr/>
        <a:lstStyle/>
        <a:p>
          <a:endParaRPr lang="en-IN"/>
        </a:p>
      </dgm:t>
    </dgm:pt>
    <dgm:pt modelId="{149EA204-1278-4336-A968-110A4BC39FFD}" type="pres">
      <dgm:prSet presAssocID="{E4C29581-1EE5-42C2-88F4-96E351FCF8B3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3826CF00-23F7-4093-A2C1-E5293524F949}" type="pres">
      <dgm:prSet presAssocID="{9DB5E3D4-5576-4132-AAD1-C86B4F59AC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1A586F-DB0C-4704-BCC9-84975AAFD2C1}" type="pres">
      <dgm:prSet presAssocID="{3B705D4D-E34B-44CA-B1F0-DE75EC5A49DD}" presName="sibTrans" presStyleLbl="sibTrans2D1" presStyleIdx="1" presStyleCnt="2"/>
      <dgm:spPr/>
      <dgm:t>
        <a:bodyPr/>
        <a:lstStyle/>
        <a:p>
          <a:endParaRPr lang="en-IN"/>
        </a:p>
      </dgm:t>
    </dgm:pt>
    <dgm:pt modelId="{B61C08E3-E84C-4C91-83F0-50CEF22FD265}" type="pres">
      <dgm:prSet presAssocID="{3B705D4D-E34B-44CA-B1F0-DE75EC5A49DD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53F89F4D-0E2C-497A-8EBB-1520F8D8FED1}" type="pres">
      <dgm:prSet presAssocID="{973F3101-4784-4B8C-B7F7-432557113A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AF04291-B885-4F7A-B1C1-896FDC3D3BEF}" type="presOf" srcId="{79020ED8-10CD-46FD-B11E-9BF0F353F373}" destId="{8FB605C3-DEA6-4CDC-97CD-7CD149A46AF1}" srcOrd="0" destOrd="0" presId="urn:microsoft.com/office/officeart/2005/8/layout/process1"/>
    <dgm:cxn modelId="{C726BC91-07C0-4462-8B80-19C3F28D2471}" type="presOf" srcId="{E4C29581-1EE5-42C2-88F4-96E351FCF8B3}" destId="{89970D45-6F19-49CE-9615-CE9DA4F85B2F}" srcOrd="0" destOrd="0" presId="urn:microsoft.com/office/officeart/2005/8/layout/process1"/>
    <dgm:cxn modelId="{A8118321-F3A8-477F-BDD8-CD92CB2718EF}" type="presOf" srcId="{3B705D4D-E34B-44CA-B1F0-DE75EC5A49DD}" destId="{D41A586F-DB0C-4704-BCC9-84975AAFD2C1}" srcOrd="0" destOrd="0" presId="urn:microsoft.com/office/officeart/2005/8/layout/process1"/>
    <dgm:cxn modelId="{3B523014-AD67-4B0E-92CA-9ADE30ACE50E}" type="presOf" srcId="{3B705D4D-E34B-44CA-B1F0-DE75EC5A49DD}" destId="{B61C08E3-E84C-4C91-83F0-50CEF22FD265}" srcOrd="1" destOrd="0" presId="urn:microsoft.com/office/officeart/2005/8/layout/process1"/>
    <dgm:cxn modelId="{70304789-FF9B-4F30-96B4-F9C13275136A}" type="presOf" srcId="{9DB5E3D4-5576-4132-AAD1-C86B4F59ACB8}" destId="{3826CF00-23F7-4093-A2C1-E5293524F949}" srcOrd="0" destOrd="0" presId="urn:microsoft.com/office/officeart/2005/8/layout/process1"/>
    <dgm:cxn modelId="{52643B21-7B37-4EDF-864C-5CBFD6A7CE93}" srcId="{336D170F-3C7E-426C-A923-0CE8AE23CF79}" destId="{79020ED8-10CD-46FD-B11E-9BF0F353F373}" srcOrd="0" destOrd="0" parTransId="{1DB51742-108E-4F9A-A826-EE8566846A92}" sibTransId="{E4C29581-1EE5-42C2-88F4-96E351FCF8B3}"/>
    <dgm:cxn modelId="{693AACA6-3A2E-48A8-84E4-B4E551387713}" type="presOf" srcId="{973F3101-4784-4B8C-B7F7-432557113A90}" destId="{53F89F4D-0E2C-497A-8EBB-1520F8D8FED1}" srcOrd="0" destOrd="0" presId="urn:microsoft.com/office/officeart/2005/8/layout/process1"/>
    <dgm:cxn modelId="{7B7CBFB6-932D-4B44-BB14-E03B856175FE}" srcId="{336D170F-3C7E-426C-A923-0CE8AE23CF79}" destId="{973F3101-4784-4B8C-B7F7-432557113A90}" srcOrd="2" destOrd="0" parTransId="{E96BC6CA-E1F8-492D-8956-9EC6FCEED99E}" sibTransId="{2BD293D6-4ECE-41C9-B7FD-0ABFEB821CD9}"/>
    <dgm:cxn modelId="{F7CD08C6-D52E-42A7-8D83-F3CA915FBC5B}" type="presOf" srcId="{336D170F-3C7E-426C-A923-0CE8AE23CF79}" destId="{8C497C18-320B-4383-A819-96DCFC4A746D}" srcOrd="0" destOrd="0" presId="urn:microsoft.com/office/officeart/2005/8/layout/process1"/>
    <dgm:cxn modelId="{E11E0159-96D9-4FE1-9BBC-7681FE43EFC7}" srcId="{336D170F-3C7E-426C-A923-0CE8AE23CF79}" destId="{9DB5E3D4-5576-4132-AAD1-C86B4F59ACB8}" srcOrd="1" destOrd="0" parTransId="{1CA71DC7-6F18-4BBA-A626-D33B2107BCE4}" sibTransId="{3B705D4D-E34B-44CA-B1F0-DE75EC5A49DD}"/>
    <dgm:cxn modelId="{3889EE22-0366-4A20-9C0E-E90C59FA5DBD}" type="presOf" srcId="{E4C29581-1EE5-42C2-88F4-96E351FCF8B3}" destId="{149EA204-1278-4336-A968-110A4BC39FFD}" srcOrd="1" destOrd="0" presId="urn:microsoft.com/office/officeart/2005/8/layout/process1"/>
    <dgm:cxn modelId="{E7C80F8C-66C7-42F5-8C72-7B65FFAA2B5E}" type="presParOf" srcId="{8C497C18-320B-4383-A819-96DCFC4A746D}" destId="{8FB605C3-DEA6-4CDC-97CD-7CD149A46AF1}" srcOrd="0" destOrd="0" presId="urn:microsoft.com/office/officeart/2005/8/layout/process1"/>
    <dgm:cxn modelId="{4A545689-5470-4368-8EDA-3F24C3660CCB}" type="presParOf" srcId="{8C497C18-320B-4383-A819-96DCFC4A746D}" destId="{89970D45-6F19-49CE-9615-CE9DA4F85B2F}" srcOrd="1" destOrd="0" presId="urn:microsoft.com/office/officeart/2005/8/layout/process1"/>
    <dgm:cxn modelId="{00B57654-5251-4C08-BEF0-814E2653DF0D}" type="presParOf" srcId="{89970D45-6F19-49CE-9615-CE9DA4F85B2F}" destId="{149EA204-1278-4336-A968-110A4BC39FFD}" srcOrd="0" destOrd="0" presId="urn:microsoft.com/office/officeart/2005/8/layout/process1"/>
    <dgm:cxn modelId="{872AA9C3-ADEE-47F4-8B68-B1A750280D8D}" type="presParOf" srcId="{8C497C18-320B-4383-A819-96DCFC4A746D}" destId="{3826CF00-23F7-4093-A2C1-E5293524F949}" srcOrd="2" destOrd="0" presId="urn:microsoft.com/office/officeart/2005/8/layout/process1"/>
    <dgm:cxn modelId="{D513C75C-496D-4FEB-A7F9-C330DF9B8870}" type="presParOf" srcId="{8C497C18-320B-4383-A819-96DCFC4A746D}" destId="{D41A586F-DB0C-4704-BCC9-84975AAFD2C1}" srcOrd="3" destOrd="0" presId="urn:microsoft.com/office/officeart/2005/8/layout/process1"/>
    <dgm:cxn modelId="{CB42D313-4DC3-4A51-8B69-3FC381A1F9EC}" type="presParOf" srcId="{D41A586F-DB0C-4704-BCC9-84975AAFD2C1}" destId="{B61C08E3-E84C-4C91-83F0-50CEF22FD265}" srcOrd="0" destOrd="0" presId="urn:microsoft.com/office/officeart/2005/8/layout/process1"/>
    <dgm:cxn modelId="{9487099C-63BF-4F36-8BE7-EBC3FC87CC71}" type="presParOf" srcId="{8C497C18-320B-4383-A819-96DCFC4A746D}" destId="{53F89F4D-0E2C-497A-8EBB-1520F8D8FED1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CD6BC-BB12-4564-B710-27ECF627E710}">
      <dsp:nvSpPr>
        <dsp:cNvPr id="0" name=""/>
        <dsp:cNvSpPr/>
      </dsp:nvSpPr>
      <dsp:spPr>
        <a:xfrm>
          <a:off x="1339" y="643216"/>
          <a:ext cx="1237133" cy="618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CLOACA</a:t>
          </a:r>
          <a:endParaRPr lang="en-IN" sz="1600" kern="1200" dirty="0"/>
        </a:p>
      </dsp:txBody>
      <dsp:txXfrm>
        <a:off x="1339" y="643216"/>
        <a:ext cx="1237133" cy="618566"/>
      </dsp:txXfrm>
    </dsp:sp>
    <dsp:sp modelId="{FDF66BD3-F566-4B87-A7D3-DF22AD4B2DAE}">
      <dsp:nvSpPr>
        <dsp:cNvPr id="0" name=""/>
        <dsp:cNvSpPr/>
      </dsp:nvSpPr>
      <dsp:spPr>
        <a:xfrm rot="19457599">
          <a:off x="1181193" y="745438"/>
          <a:ext cx="609413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609413" y="292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9457599">
        <a:off x="1470664" y="759426"/>
        <a:ext cx="30470" cy="30470"/>
      </dsp:txXfrm>
    </dsp:sp>
    <dsp:sp modelId="{42E83FEC-DE7C-49CF-A5C3-3DB40C496C14}">
      <dsp:nvSpPr>
        <dsp:cNvPr id="0" name=""/>
        <dsp:cNvSpPr/>
      </dsp:nvSpPr>
      <dsp:spPr>
        <a:xfrm>
          <a:off x="1733326" y="287540"/>
          <a:ext cx="1237133" cy="618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 err="1" smtClean="0">
              <a:solidFill>
                <a:schemeClr val="tx1"/>
              </a:solidFill>
            </a:rPr>
            <a:t>urogenital</a:t>
          </a:r>
          <a:r>
            <a:rPr lang="en-IN" sz="1600" b="0" kern="1200" dirty="0" smtClean="0">
              <a:solidFill>
                <a:schemeClr val="tx1"/>
              </a:solidFill>
            </a:rPr>
            <a:t> sinus </a:t>
          </a:r>
          <a:r>
            <a:rPr lang="en-IN" sz="1600" b="0" kern="1200" dirty="0" err="1" smtClean="0">
              <a:solidFill>
                <a:schemeClr val="tx1"/>
              </a:solidFill>
            </a:rPr>
            <a:t>anteriorly</a:t>
          </a:r>
          <a:endParaRPr lang="en-IN" sz="1600" b="0" kern="1200" dirty="0">
            <a:solidFill>
              <a:schemeClr val="tx1"/>
            </a:solidFill>
          </a:endParaRPr>
        </a:p>
      </dsp:txBody>
      <dsp:txXfrm>
        <a:off x="1733326" y="287540"/>
        <a:ext cx="1237133" cy="618566"/>
      </dsp:txXfrm>
    </dsp:sp>
    <dsp:sp modelId="{A3709DFD-5795-4570-8464-EB612E8BE1BC}">
      <dsp:nvSpPr>
        <dsp:cNvPr id="0" name=""/>
        <dsp:cNvSpPr/>
      </dsp:nvSpPr>
      <dsp:spPr>
        <a:xfrm rot="2142401">
          <a:off x="1181193" y="1101114"/>
          <a:ext cx="609413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609413" y="292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2142401">
        <a:off x="1470664" y="1115102"/>
        <a:ext cx="30470" cy="30470"/>
      </dsp:txXfrm>
    </dsp:sp>
    <dsp:sp modelId="{2D280632-AA95-4F1C-A2C9-EC97E366EDC7}">
      <dsp:nvSpPr>
        <dsp:cNvPr id="0" name=""/>
        <dsp:cNvSpPr/>
      </dsp:nvSpPr>
      <dsp:spPr>
        <a:xfrm>
          <a:off x="1733326" y="998892"/>
          <a:ext cx="1237133" cy="618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 smtClean="0">
              <a:solidFill>
                <a:schemeClr val="tx1"/>
              </a:solidFill>
            </a:rPr>
            <a:t>anal canal </a:t>
          </a:r>
          <a:r>
            <a:rPr lang="en-IN" sz="1600" b="0" kern="1200" dirty="0" err="1" smtClean="0">
              <a:solidFill>
                <a:schemeClr val="tx1"/>
              </a:solidFill>
            </a:rPr>
            <a:t>posteriorly</a:t>
          </a:r>
          <a:r>
            <a:rPr lang="en-IN" sz="1600" b="0" kern="1200" dirty="0" smtClean="0">
              <a:solidFill>
                <a:schemeClr val="tx1"/>
              </a:solidFill>
            </a:rPr>
            <a:t> </a:t>
          </a:r>
          <a:endParaRPr lang="en-IN" sz="1600" b="0" kern="1200" dirty="0">
            <a:solidFill>
              <a:schemeClr val="tx1"/>
            </a:solidFill>
          </a:endParaRPr>
        </a:p>
      </dsp:txBody>
      <dsp:txXfrm>
        <a:off x="1733326" y="998892"/>
        <a:ext cx="1237133" cy="6185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F26895-BFC8-42DD-97AE-6F6F38AC0467}">
      <dsp:nvSpPr>
        <dsp:cNvPr id="0" name=""/>
        <dsp:cNvSpPr/>
      </dsp:nvSpPr>
      <dsp:spPr>
        <a:xfrm>
          <a:off x="654" y="18626"/>
          <a:ext cx="1396454" cy="877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TIP OF UROGENITAL SEPTUM</a:t>
          </a:r>
          <a:endParaRPr lang="en-IN" sz="1700" kern="1200" dirty="0"/>
        </a:p>
      </dsp:txBody>
      <dsp:txXfrm>
        <a:off x="654" y="18626"/>
        <a:ext cx="1396454" cy="877147"/>
      </dsp:txXfrm>
    </dsp:sp>
    <dsp:sp modelId="{93C65184-901D-49D2-B62A-51FE52B5A58F}">
      <dsp:nvSpPr>
        <dsp:cNvPr id="0" name=""/>
        <dsp:cNvSpPr/>
      </dsp:nvSpPr>
      <dsp:spPr>
        <a:xfrm>
          <a:off x="1536754" y="284039"/>
          <a:ext cx="296048" cy="346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>
        <a:off x="1536754" y="284039"/>
        <a:ext cx="296048" cy="346320"/>
      </dsp:txXfrm>
    </dsp:sp>
    <dsp:sp modelId="{E2090172-0CD0-4801-AF38-2A728A719835}">
      <dsp:nvSpPr>
        <dsp:cNvPr id="0" name=""/>
        <dsp:cNvSpPr/>
      </dsp:nvSpPr>
      <dsp:spPr>
        <a:xfrm>
          <a:off x="1955690" y="18626"/>
          <a:ext cx="1396454" cy="877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PERINEAL BODY</a:t>
          </a:r>
          <a:endParaRPr lang="en-IN" sz="1700" kern="1200" dirty="0"/>
        </a:p>
      </dsp:txBody>
      <dsp:txXfrm>
        <a:off x="1955690" y="18626"/>
        <a:ext cx="1396454" cy="87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68E63-7C2E-4281-8FB4-655E2CC38220}">
      <dsp:nvSpPr>
        <dsp:cNvPr id="0" name=""/>
        <dsp:cNvSpPr/>
      </dsp:nvSpPr>
      <dsp:spPr>
        <a:xfrm>
          <a:off x="4755059" y="1934019"/>
          <a:ext cx="179864" cy="562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489"/>
              </a:lnTo>
              <a:lnTo>
                <a:pt x="179864" y="5624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35172-E828-466B-9712-2C4DF60A644A}">
      <dsp:nvSpPr>
        <dsp:cNvPr id="0" name=""/>
        <dsp:cNvSpPr/>
      </dsp:nvSpPr>
      <dsp:spPr>
        <a:xfrm>
          <a:off x="3228861" y="1204910"/>
          <a:ext cx="2005836" cy="21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25"/>
              </a:lnTo>
              <a:lnTo>
                <a:pt x="2005836" y="107825"/>
              </a:lnTo>
              <a:lnTo>
                <a:pt x="2005836" y="215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2F216-86F6-418A-AE42-B589223DB344}">
      <dsp:nvSpPr>
        <dsp:cNvPr id="0" name=""/>
        <dsp:cNvSpPr/>
      </dsp:nvSpPr>
      <dsp:spPr>
        <a:xfrm>
          <a:off x="1968733" y="1934019"/>
          <a:ext cx="154037" cy="827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89"/>
              </a:lnTo>
              <a:lnTo>
                <a:pt x="154037" y="8270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63A2F-F011-4157-8C65-5CFB64CC8391}">
      <dsp:nvSpPr>
        <dsp:cNvPr id="0" name=""/>
        <dsp:cNvSpPr/>
      </dsp:nvSpPr>
      <dsp:spPr>
        <a:xfrm>
          <a:off x="2379499" y="1204910"/>
          <a:ext cx="849361" cy="215651"/>
        </a:xfrm>
        <a:custGeom>
          <a:avLst/>
          <a:gdLst/>
          <a:ahLst/>
          <a:cxnLst/>
          <a:rect l="0" t="0" r="0" b="0"/>
          <a:pathLst>
            <a:path>
              <a:moveTo>
                <a:pt x="849361" y="0"/>
              </a:moveTo>
              <a:lnTo>
                <a:pt x="849361" y="107825"/>
              </a:lnTo>
              <a:lnTo>
                <a:pt x="0" y="107825"/>
              </a:lnTo>
              <a:lnTo>
                <a:pt x="0" y="215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E9799-CCF7-466D-879A-68CF35C8410E}">
      <dsp:nvSpPr>
        <dsp:cNvPr id="0" name=""/>
        <dsp:cNvSpPr/>
      </dsp:nvSpPr>
      <dsp:spPr>
        <a:xfrm>
          <a:off x="1029107" y="1934019"/>
          <a:ext cx="107825" cy="472380"/>
        </a:xfrm>
        <a:custGeom>
          <a:avLst/>
          <a:gdLst/>
          <a:ahLst/>
          <a:cxnLst/>
          <a:rect l="0" t="0" r="0" b="0"/>
          <a:pathLst>
            <a:path>
              <a:moveTo>
                <a:pt x="107825" y="0"/>
              </a:moveTo>
              <a:lnTo>
                <a:pt x="107825" y="472380"/>
              </a:lnTo>
              <a:lnTo>
                <a:pt x="0" y="4723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2EDCA-76E6-4AA4-A71E-E85C5E90CD6B}">
      <dsp:nvSpPr>
        <dsp:cNvPr id="0" name=""/>
        <dsp:cNvSpPr/>
      </dsp:nvSpPr>
      <dsp:spPr>
        <a:xfrm>
          <a:off x="1136933" y="1204910"/>
          <a:ext cx="2091927" cy="215651"/>
        </a:xfrm>
        <a:custGeom>
          <a:avLst/>
          <a:gdLst/>
          <a:ahLst/>
          <a:cxnLst/>
          <a:rect l="0" t="0" r="0" b="0"/>
          <a:pathLst>
            <a:path>
              <a:moveTo>
                <a:pt x="2091927" y="0"/>
              </a:moveTo>
              <a:lnTo>
                <a:pt x="2091927" y="107825"/>
              </a:lnTo>
              <a:lnTo>
                <a:pt x="0" y="107825"/>
              </a:lnTo>
              <a:lnTo>
                <a:pt x="0" y="215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21F2D-9E4E-4CD5-AF0B-A9720A7A6392}">
      <dsp:nvSpPr>
        <dsp:cNvPr id="0" name=""/>
        <dsp:cNvSpPr/>
      </dsp:nvSpPr>
      <dsp:spPr>
        <a:xfrm>
          <a:off x="2715404" y="691453"/>
          <a:ext cx="1026914" cy="513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UROGENITAL SINUS</a:t>
          </a:r>
          <a:endParaRPr lang="en-IN" sz="1200" b="1" kern="1200" dirty="0"/>
        </a:p>
      </dsp:txBody>
      <dsp:txXfrm>
        <a:off x="2715404" y="691453"/>
        <a:ext cx="1026914" cy="513457"/>
      </dsp:txXfrm>
    </dsp:sp>
    <dsp:sp modelId="{84D4A8AE-C333-4962-83D0-C9AD7FBB186C}">
      <dsp:nvSpPr>
        <dsp:cNvPr id="0" name=""/>
        <dsp:cNvSpPr/>
      </dsp:nvSpPr>
      <dsp:spPr>
        <a:xfrm>
          <a:off x="623476" y="1420562"/>
          <a:ext cx="1026914" cy="513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CRANIAL VESICAL PART</a:t>
          </a:r>
          <a:endParaRPr lang="en-IN" sz="1200" b="1" kern="1200" dirty="0"/>
        </a:p>
      </dsp:txBody>
      <dsp:txXfrm>
        <a:off x="623476" y="1420562"/>
        <a:ext cx="1026914" cy="513457"/>
      </dsp:txXfrm>
    </dsp:sp>
    <dsp:sp modelId="{66E2BCF5-5982-4877-9CCD-F5442CA9C898}">
      <dsp:nvSpPr>
        <dsp:cNvPr id="0" name=""/>
        <dsp:cNvSpPr/>
      </dsp:nvSpPr>
      <dsp:spPr>
        <a:xfrm>
          <a:off x="2193" y="2149671"/>
          <a:ext cx="1026914" cy="513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MOST OF THE BLADDER</a:t>
          </a:r>
          <a:endParaRPr lang="en-IN" sz="1200" kern="1200" dirty="0"/>
        </a:p>
      </dsp:txBody>
      <dsp:txXfrm>
        <a:off x="2193" y="2149671"/>
        <a:ext cx="1026914" cy="513457"/>
      </dsp:txXfrm>
    </dsp:sp>
    <dsp:sp modelId="{BB79B6B8-F1CF-45E5-98E5-CED06D3F2B6B}">
      <dsp:nvSpPr>
        <dsp:cNvPr id="0" name=""/>
        <dsp:cNvSpPr/>
      </dsp:nvSpPr>
      <dsp:spPr>
        <a:xfrm>
          <a:off x="1866042" y="1420562"/>
          <a:ext cx="1026914" cy="513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MIDDLE PELVIC PART</a:t>
          </a:r>
          <a:endParaRPr lang="en-IN" sz="1200" kern="1200" dirty="0">
            <a:solidFill>
              <a:schemeClr val="tx1"/>
            </a:solidFill>
          </a:endParaRPr>
        </a:p>
      </dsp:txBody>
      <dsp:txXfrm>
        <a:off x="1866042" y="1420562"/>
        <a:ext cx="1026914" cy="513457"/>
      </dsp:txXfrm>
    </dsp:sp>
    <dsp:sp modelId="{7C12CD1B-E1E5-4B83-9173-EF5B86DFC848}">
      <dsp:nvSpPr>
        <dsp:cNvPr id="0" name=""/>
        <dsp:cNvSpPr/>
      </dsp:nvSpPr>
      <dsp:spPr>
        <a:xfrm>
          <a:off x="2122770" y="2149671"/>
          <a:ext cx="2596500" cy="122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solidFill>
                <a:schemeClr val="tx1"/>
              </a:solidFill>
            </a:rPr>
            <a:t>   * THE BLADDER NECK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solidFill>
                <a:schemeClr val="tx1"/>
              </a:solidFill>
            </a:rPr>
            <a:t>   * THE PROSTATIC PART OF  URETHRA IN MALES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solidFill>
                <a:schemeClr val="tx1"/>
              </a:solidFill>
            </a:rPr>
            <a:t>  * THE ENTIRE URETHRA IN FEMALES</a:t>
          </a:r>
          <a:endParaRPr lang="en-IN" sz="1400" kern="1200" dirty="0">
            <a:solidFill>
              <a:schemeClr val="tx1"/>
            </a:solidFill>
          </a:endParaRPr>
        </a:p>
      </dsp:txBody>
      <dsp:txXfrm>
        <a:off x="2122770" y="2149671"/>
        <a:ext cx="2596500" cy="1222874"/>
      </dsp:txXfrm>
    </dsp:sp>
    <dsp:sp modelId="{70FA2A84-3815-4F76-B808-B4BC213A86CF}">
      <dsp:nvSpPr>
        <dsp:cNvPr id="0" name=""/>
        <dsp:cNvSpPr/>
      </dsp:nvSpPr>
      <dsp:spPr>
        <a:xfrm>
          <a:off x="4635149" y="1420562"/>
          <a:ext cx="1199096" cy="513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CAUDAL PHALLIC PART </a:t>
          </a:r>
          <a:endParaRPr lang="en-IN" sz="1200" kern="1200" dirty="0">
            <a:solidFill>
              <a:schemeClr val="tx1"/>
            </a:solidFill>
          </a:endParaRPr>
        </a:p>
      </dsp:txBody>
      <dsp:txXfrm>
        <a:off x="4635149" y="1420562"/>
        <a:ext cx="1199096" cy="513457"/>
      </dsp:txXfrm>
    </dsp:sp>
    <dsp:sp modelId="{AC4EFC45-D932-4AEF-A50E-F5CFAE389959}">
      <dsp:nvSpPr>
        <dsp:cNvPr id="0" name=""/>
        <dsp:cNvSpPr/>
      </dsp:nvSpPr>
      <dsp:spPr>
        <a:xfrm>
          <a:off x="4934923" y="2149671"/>
          <a:ext cx="1158882" cy="693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REST OF THE MALE URETHRA</a:t>
          </a:r>
          <a:endParaRPr lang="en-IN" sz="1200" b="1" kern="1200" dirty="0"/>
        </a:p>
      </dsp:txBody>
      <dsp:txXfrm>
        <a:off x="4934923" y="2149671"/>
        <a:ext cx="1158882" cy="6936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B605C3-DEA6-4CDC-97CD-7CD149A46AF1}">
      <dsp:nvSpPr>
        <dsp:cNvPr id="0" name=""/>
        <dsp:cNvSpPr/>
      </dsp:nvSpPr>
      <dsp:spPr>
        <a:xfrm>
          <a:off x="5156" y="706334"/>
          <a:ext cx="1541338" cy="1178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 smtClean="0">
              <a:solidFill>
                <a:schemeClr val="tx1"/>
              </a:solidFill>
            </a:rPr>
            <a:t>FORMATION OF THE TRIGONE OF THE BLADDER</a:t>
          </a:r>
          <a:endParaRPr lang="en-IN" sz="1500" kern="1200" dirty="0">
            <a:solidFill>
              <a:schemeClr val="tx1"/>
            </a:solidFill>
          </a:endParaRPr>
        </a:p>
      </dsp:txBody>
      <dsp:txXfrm>
        <a:off x="5156" y="706334"/>
        <a:ext cx="1541338" cy="1178130"/>
      </dsp:txXfrm>
    </dsp:sp>
    <dsp:sp modelId="{89970D45-6F19-49CE-9615-CE9DA4F85B2F}">
      <dsp:nvSpPr>
        <dsp:cNvPr id="0" name=""/>
        <dsp:cNvSpPr/>
      </dsp:nvSpPr>
      <dsp:spPr>
        <a:xfrm>
          <a:off x="1700629" y="1104274"/>
          <a:ext cx="326763" cy="382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1700629" y="1104274"/>
        <a:ext cx="326763" cy="382251"/>
      </dsp:txXfrm>
    </dsp:sp>
    <dsp:sp modelId="{3826CF00-23F7-4093-A2C1-E5293524F949}">
      <dsp:nvSpPr>
        <dsp:cNvPr id="0" name=""/>
        <dsp:cNvSpPr/>
      </dsp:nvSpPr>
      <dsp:spPr>
        <a:xfrm>
          <a:off x="2163030" y="706334"/>
          <a:ext cx="1541338" cy="1178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 smtClean="0">
              <a:solidFill>
                <a:schemeClr val="tx1"/>
              </a:solidFill>
            </a:rPr>
            <a:t>CAUDAL PORTIONS OF THE MESONEPHRIC DUCTS</a:t>
          </a:r>
          <a:endParaRPr lang="en-IN" sz="1500" kern="1200" dirty="0">
            <a:solidFill>
              <a:schemeClr val="tx1"/>
            </a:solidFill>
          </a:endParaRPr>
        </a:p>
      </dsp:txBody>
      <dsp:txXfrm>
        <a:off x="2163030" y="706334"/>
        <a:ext cx="1541338" cy="1178130"/>
      </dsp:txXfrm>
    </dsp:sp>
    <dsp:sp modelId="{D41A586F-DB0C-4704-BCC9-84975AAFD2C1}">
      <dsp:nvSpPr>
        <dsp:cNvPr id="0" name=""/>
        <dsp:cNvSpPr/>
      </dsp:nvSpPr>
      <dsp:spPr>
        <a:xfrm>
          <a:off x="3858503" y="1104274"/>
          <a:ext cx="326763" cy="382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3858503" y="1104274"/>
        <a:ext cx="326763" cy="382251"/>
      </dsp:txXfrm>
    </dsp:sp>
    <dsp:sp modelId="{53F89F4D-0E2C-497A-8EBB-1520F8D8FED1}">
      <dsp:nvSpPr>
        <dsp:cNvPr id="0" name=""/>
        <dsp:cNvSpPr/>
      </dsp:nvSpPr>
      <dsp:spPr>
        <a:xfrm>
          <a:off x="4320904" y="706334"/>
          <a:ext cx="1541338" cy="1178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 smtClean="0">
              <a:solidFill>
                <a:schemeClr val="tx1"/>
              </a:solidFill>
            </a:rPr>
            <a:t>ABSORBED INTO THE WALL OF THE URINARY BLADDER</a:t>
          </a:r>
          <a:endParaRPr lang="en-IN" sz="1500" kern="1200" dirty="0">
            <a:solidFill>
              <a:schemeClr val="tx1"/>
            </a:solidFill>
          </a:endParaRPr>
        </a:p>
      </dsp:txBody>
      <dsp:txXfrm>
        <a:off x="4320904" y="706334"/>
        <a:ext cx="1541338" cy="1178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CCA5D-0B53-41E8-A6B2-5B60AD18E457}" type="datetimeFigureOut">
              <a:rPr lang="en-IN" smtClean="0"/>
              <a:pPr/>
              <a:t>18-08-2015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A4F6A-B73D-4063-A078-253A8A4924C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vertebrae and ribs </a:t>
            </a:r>
          </a:p>
          <a:p>
            <a:r>
              <a:rPr lang="en-IN" dirty="0" smtClean="0"/>
              <a:t>musculature for the body wall (external and internal oblique and </a:t>
            </a:r>
            <a:r>
              <a:rPr lang="en-IN" dirty="0" err="1" smtClean="0"/>
              <a:t>transversus</a:t>
            </a:r>
            <a:r>
              <a:rPr lang="en-IN" dirty="0" smtClean="0"/>
              <a:t> </a:t>
            </a:r>
            <a:r>
              <a:rPr lang="en-IN" dirty="0" err="1" smtClean="0"/>
              <a:t>abdominis</a:t>
            </a:r>
            <a:r>
              <a:rPr lang="en-IN" dirty="0" smtClean="0"/>
              <a:t> muscles) ,the limb muscles </a:t>
            </a:r>
          </a:p>
          <a:p>
            <a:r>
              <a:rPr lang="en-IN" dirty="0" smtClean="0"/>
              <a:t>dermis for the skin of the back and muscles for the back, body wall (</a:t>
            </a:r>
            <a:r>
              <a:rPr lang="en-IN" dirty="0" err="1" smtClean="0"/>
              <a:t>intercostal</a:t>
            </a:r>
            <a:r>
              <a:rPr lang="en-IN" dirty="0" smtClean="0"/>
              <a:t> muscles)</a:t>
            </a:r>
          </a:p>
          <a:p>
            <a:r>
              <a:rPr lang="en-IN" dirty="0" smtClean="0"/>
              <a:t>Lateral plate: surround the organs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Ex...frog..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</a:rPr>
              <a:t>An excretory tubule is formed from the </a:t>
            </a:r>
            <a:r>
              <a:rPr lang="en-IN" sz="1200" b="1" dirty="0" err="1" smtClean="0">
                <a:solidFill>
                  <a:schemeClr val="bg1"/>
                </a:solidFill>
              </a:rPr>
              <a:t>mesonephros</a:t>
            </a:r>
            <a:r>
              <a:rPr lang="en-IN" sz="1200" b="1" dirty="0" smtClean="0">
                <a:solidFill>
                  <a:schemeClr val="bg1"/>
                </a:solidFill>
              </a:rPr>
              <a:t> which lengthens rapidly, forms an S-shaped loop and acquire a tuft of capillaries that will form a </a:t>
            </a:r>
            <a:r>
              <a:rPr lang="en-IN" sz="1200" b="1" dirty="0" err="1" smtClean="0">
                <a:solidFill>
                  <a:schemeClr val="bg1"/>
                </a:solidFill>
              </a:rPr>
              <a:t>glomerulus</a:t>
            </a:r>
            <a:r>
              <a:rPr lang="en-IN" sz="1200" b="1" dirty="0" smtClean="0">
                <a:solidFill>
                  <a:schemeClr val="bg1"/>
                </a:solidFill>
              </a:rPr>
              <a:t> at their medial extremity and open into the </a:t>
            </a:r>
            <a:r>
              <a:rPr lang="en-IN" sz="1200" b="1" dirty="0" err="1" smtClean="0">
                <a:solidFill>
                  <a:schemeClr val="bg1"/>
                </a:solidFill>
              </a:rPr>
              <a:t>mesonephric</a:t>
            </a:r>
            <a:r>
              <a:rPr lang="en-IN" sz="1200" b="1" dirty="0" smtClean="0">
                <a:solidFill>
                  <a:schemeClr val="bg1"/>
                </a:solidFill>
              </a:rPr>
              <a:t> or </a:t>
            </a:r>
            <a:r>
              <a:rPr lang="en-IN" sz="1200" b="1" dirty="0" err="1" smtClean="0">
                <a:solidFill>
                  <a:schemeClr val="bg1"/>
                </a:solidFill>
              </a:rPr>
              <a:t>wollfian</a:t>
            </a:r>
            <a:r>
              <a:rPr lang="en-IN" sz="1200" b="1" dirty="0" smtClean="0">
                <a:solidFill>
                  <a:schemeClr val="bg1"/>
                </a:solidFill>
              </a:rPr>
              <a:t> duct at their lateral </a:t>
            </a:r>
            <a:r>
              <a:rPr lang="en-IN" sz="1200" b="1" dirty="0" err="1" smtClean="0">
                <a:solidFill>
                  <a:schemeClr val="bg1"/>
                </a:solidFill>
              </a:rPr>
              <a:t>extrimity</a:t>
            </a:r>
            <a:r>
              <a:rPr lang="en-IN" sz="1200" b="1" dirty="0" smtClean="0">
                <a:solidFill>
                  <a:schemeClr val="bg1"/>
                </a:solidFill>
              </a:rPr>
              <a:t>, which were originally the </a:t>
            </a:r>
            <a:r>
              <a:rPr lang="en-IN" sz="1200" b="1" dirty="0" err="1" smtClean="0">
                <a:solidFill>
                  <a:schemeClr val="bg1"/>
                </a:solidFill>
              </a:rPr>
              <a:t>pronephric</a:t>
            </a:r>
            <a:r>
              <a:rPr lang="en-IN" sz="1200" b="1" dirty="0" smtClean="0">
                <a:solidFill>
                  <a:schemeClr val="bg1"/>
                </a:solidFill>
              </a:rPr>
              <a:t> ducts.</a:t>
            </a:r>
          </a:p>
          <a:p>
            <a:r>
              <a:rPr lang="en-IN" sz="1200" b="1" dirty="0" smtClean="0">
                <a:solidFill>
                  <a:schemeClr val="bg1"/>
                </a:solidFill>
              </a:rPr>
              <a:t>In the male, a few of the caudal tubules and the </a:t>
            </a:r>
            <a:r>
              <a:rPr lang="en-IN" sz="1200" b="1" dirty="0" err="1" smtClean="0">
                <a:solidFill>
                  <a:schemeClr val="bg1"/>
                </a:solidFill>
              </a:rPr>
              <a:t>mesonephric</a:t>
            </a:r>
            <a:r>
              <a:rPr lang="en-IN" sz="1200" b="1" dirty="0" smtClean="0">
                <a:solidFill>
                  <a:schemeClr val="bg1"/>
                </a:solidFill>
              </a:rPr>
              <a:t> duct persist and participate in formation of the genital system, but they disappear in the female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Each newly formed collecting tubule is covered at its distal end by a </a:t>
            </a:r>
            <a:r>
              <a:rPr lang="en-IN" dirty="0" err="1" smtClean="0"/>
              <a:t>metanephric</a:t>
            </a:r>
            <a:r>
              <a:rPr lang="en-IN" dirty="0" smtClean="0"/>
              <a:t> tissue cap. Under the inductive influence of the tubule, cells of the </a:t>
            </a:r>
            <a:r>
              <a:rPr lang="en-IN" dirty="0" err="1" smtClean="0"/>
              <a:t>metanephric</a:t>
            </a:r>
            <a:r>
              <a:rPr lang="en-IN" dirty="0" smtClean="0"/>
              <a:t> tissue cap form small vesicles, the renal vesicles, which in turn give rise to small S-shaped tubules. Capillaries grow into the pocket at one end of the S and differentiate into </a:t>
            </a:r>
            <a:r>
              <a:rPr lang="en-IN" dirty="0" err="1" smtClean="0"/>
              <a:t>glomeruli</a:t>
            </a:r>
            <a:r>
              <a:rPr lang="en-IN" dirty="0" smtClean="0"/>
              <a:t> to form the Bowman’s capsule. The distal end forms a connection with one of the collecting tubules. Continuous lengthening of the excretory tubule results in formation of the proximal convoluted tubule, loop of </a:t>
            </a:r>
            <a:r>
              <a:rPr lang="en-IN" dirty="0" err="1" smtClean="0"/>
              <a:t>Henle</a:t>
            </a:r>
            <a:r>
              <a:rPr lang="en-IN" dirty="0" smtClean="0"/>
              <a:t>, and distal convoluted tubule . Hence, the kidney develops from two sources: (a) </a:t>
            </a:r>
            <a:r>
              <a:rPr lang="en-IN" dirty="0" err="1" smtClean="0"/>
              <a:t>metanephric</a:t>
            </a:r>
            <a:r>
              <a:rPr lang="en-IN" dirty="0" smtClean="0"/>
              <a:t> mesoderm, which provides excretory units and (b) the </a:t>
            </a:r>
            <a:r>
              <a:rPr lang="en-IN" dirty="0" err="1" smtClean="0"/>
              <a:t>ureteric</a:t>
            </a:r>
            <a:r>
              <a:rPr lang="en-IN" dirty="0" smtClean="0"/>
              <a:t> bud, which gives rise to the collecting system.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As they are absorbed the </a:t>
            </a:r>
            <a:r>
              <a:rPr lang="en-IN" b="1" dirty="0" err="1" smtClean="0">
                <a:solidFill>
                  <a:schemeClr val="bg1"/>
                </a:solidFill>
              </a:rPr>
              <a:t>ureteric</a:t>
            </a:r>
            <a:r>
              <a:rPr lang="en-IN" b="1" dirty="0" smtClean="0">
                <a:solidFill>
                  <a:schemeClr val="bg1"/>
                </a:solidFill>
              </a:rPr>
              <a:t> orifices move apart by the pull by the ascending kidneys also contributes to the lateral movement of the </a:t>
            </a:r>
            <a:r>
              <a:rPr lang="en-IN" b="1" dirty="0" err="1" smtClean="0">
                <a:solidFill>
                  <a:schemeClr val="bg1"/>
                </a:solidFill>
              </a:rPr>
              <a:t>ureters</a:t>
            </a:r>
            <a:r>
              <a:rPr lang="en-IN" b="1" dirty="0" smtClean="0">
                <a:solidFill>
                  <a:schemeClr val="bg1"/>
                </a:solidFill>
              </a:rPr>
              <a:t>.</a:t>
            </a:r>
            <a:r>
              <a:rPr lang="en-IN" b="1" baseline="0" dirty="0" smtClean="0">
                <a:solidFill>
                  <a:schemeClr val="bg1"/>
                </a:solidFill>
              </a:rPr>
              <a:t> </a:t>
            </a:r>
            <a:r>
              <a:rPr lang="en-IN" b="1" dirty="0" smtClean="0">
                <a:solidFill>
                  <a:schemeClr val="bg1"/>
                </a:solidFill>
              </a:rPr>
              <a:t>The orifices of the </a:t>
            </a:r>
            <a:r>
              <a:rPr lang="en-IN" b="1" dirty="0" err="1" smtClean="0">
                <a:solidFill>
                  <a:schemeClr val="bg1"/>
                </a:solidFill>
              </a:rPr>
              <a:t>mesonephric</a:t>
            </a:r>
            <a:r>
              <a:rPr lang="en-IN" b="1" dirty="0" smtClean="0">
                <a:solidFill>
                  <a:schemeClr val="bg1"/>
                </a:solidFill>
              </a:rPr>
              <a:t> ducts, however, move close together and enter the prostatic part of the urethra forming the ejaculatory ducts. In females, the distal ends of the </a:t>
            </a:r>
            <a:r>
              <a:rPr lang="en-IN" b="1" dirty="0" err="1" smtClean="0">
                <a:solidFill>
                  <a:schemeClr val="bg1"/>
                </a:solidFill>
              </a:rPr>
              <a:t>mesonephric</a:t>
            </a:r>
            <a:r>
              <a:rPr lang="en-IN" b="1" dirty="0" smtClean="0">
                <a:solidFill>
                  <a:schemeClr val="bg1"/>
                </a:solidFill>
              </a:rPr>
              <a:t> ducts degenerate.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downward and lateral displacement of the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opacified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lower pole moiety of a duplicated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(the drooping lily appearance) caused by the dilated, obstructed collecting system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ureter of the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nonfunctional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upper pole moiety.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Hilum</a:t>
            </a:r>
            <a:r>
              <a:rPr lang="en-IN" dirty="0" smtClean="0"/>
              <a:t> :</a:t>
            </a:r>
            <a:r>
              <a:rPr lang="en-IN" baseline="0" dirty="0" smtClean="0"/>
              <a:t> </a:t>
            </a:r>
            <a:r>
              <a:rPr lang="en-IN" dirty="0" err="1" smtClean="0"/>
              <a:t>anterolaterally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A4F6A-B73D-4063-A078-253A8A4924C8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3E9FA0-9112-419E-90E2-62FDEE4B3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22-A812-409B-B526-E1F191571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D69-FB27-4F2D-BC82-2D3B07DA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39ED-AECB-4DDB-A27A-9809FA9B9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0DBA59-89C5-41E7-8537-BEE40FA9B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87BF-0C8A-465E-8E41-514860DA2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77BE-CFD0-40C4-98FE-9F6159DF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20E0-89B9-425D-B47A-1FD1B2C45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9285-497A-4C4B-A76F-BCF836645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2CE3-1C94-4A40-83A1-1B100A2E6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06E96D-34ED-4439-A0D2-1DEA3E20C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EE726C9-E6DA-4669-9388-AFF7C3CCD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438400"/>
            <a:ext cx="6781800" cy="137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  <a:latin typeface="Britannic Bold" pitchFamily="34" charset="0"/>
                <a:cs typeface="Arabic Typesetting" pitchFamily="66" charset="-78"/>
              </a:rPr>
              <a:t> Development of urinary system and congenital anomalies of kidney</a:t>
            </a:r>
            <a:endParaRPr lang="en-US" sz="2800" b="1" dirty="0">
              <a:solidFill>
                <a:srgbClr val="FFC000"/>
              </a:solidFill>
              <a:latin typeface="Britannic Bold" pitchFamily="34" charset="0"/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800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Dr Monica </a:t>
            </a:r>
            <a:r>
              <a:rPr lang="en-IN" sz="2800" b="1" dirty="0" err="1" smtClean="0"/>
              <a:t>Patil</a:t>
            </a:r>
            <a:endParaRPr lang="en-IN" sz="2800" b="1" dirty="0"/>
          </a:p>
        </p:txBody>
      </p:sp>
      <p:sp>
        <p:nvSpPr>
          <p:cNvPr id="14338" name="AutoShape 2" descr="data:image/jpeg;base64,/9j/4AAQSkZJRgABAQAAAQABAAD/2wCEAAkGBhQSERITEBEWERQUEhQYFhcVFRUVFRUYGhQVFxgVExoXHCYgGx0jHhYVHy8iIykpLCwsFR49NTAqNSYrLCkBCQoKDgwOGg8PGjIjHyQsKi01MC0sKiwqLC0pKSwsLCk0KSwsLC8pLC8sLCksKSwsMSw1LywsLCwsKSwsLCwsKf/AABEIAOMA3gMBIgACEQEDEQH/xAAcAAEAAgIDAQAAAAAAAAAAAAAABQYEBwECAwj/xABDEAABAwIDBQQHBQUGBwAAAAABAAIDBBEFEiEGEzFBUSJhcYEHFCMykaHBM1JicrFCU7Lh8BUkQ5Ki0RYXNGNzg8L/xAAbAQEAAgMBAQAAAAAAAAAAAAAAAQUCBAYDB//EAC4RAAIBAwIEBAUFAQAAAAAAAAABAgMEERIhBTFBURMyYXEigZGx8AYjQqHR4f/aAAwDAQACEQMRAD8AuiIisDSCIiAIiIAiIgCIiAIiIAi8amsZGLyyNjHV7g0fMqFqtvqCPR1XGT+C7/4QVDaXMJNlgXnPO1jXPe4Na0EucTYADiSVWv8AmXQfvnAdTFJb+FUv0g7XitfHS0cmaHRz3C4Dj0INtG8fHwXnOrGMXLJ7UqM6s1CK3exK4r6YBnLaKmM4HF78wB72tbrbvJHgsvZr0rRzyCGqi9WkcbNNyYyeQObVp8bjvVUpKRsbQ1gsB8T3lYuM4cJYzYdtou08/BVEeJtzw1sdrW/SThbucZ5mlnGNvZM3kiqXoyx01NE0SG74XbtxPEgC7SfLTyVtV2nlZOFaw8BERSQEREAREQBERAEREAREQBERAEREARFB7W7Ttooc1s8rzlijHF7v9hpf+ahtJZYSzsjIx/aSCjYHTvsXaMY0ZnvPRrfrwVTqcSrqzg7+z4TwDe1UOH4j+x4CxWPg+BvMhqq129qX666tiHJrBwFu7hy6qdXL3vGJN6KHLuW1CzSWZkFFsXT3zSh87vvSvc4n9ApOnwqGP7OGNngxo+iykVHOvUn5pN/M3lCMeSOryLG/ADXwWscF9pLPPa2Z5sAAABe+nyWzZo8zXN6tI+IstXYHNunSQS9h7XnjpfkR8lu2S/bqY57fQs+Eumr6m6jwt8e+Nv8Ah6YtKXSshz7thBLiDYnjpfyUfRGYueKVzjGNLvtbyupPaKmY6IuOjmjs68deHevbAQNwzL338b6qwU1GjlL09PcvKlrOvxJ05Sa21JpvVjaKj6LOW+522S2ilwuRxljzwylucg6tIJ7Tbc9ToeK2pFtvQutasi1HN1j53Wr8TDd1Jm4ZT/L5qBwOlgkble28mp1JFx3WK3qF81TcpLl2Of4j+noxu40aM0tSz8T69tl16fM+gqSvjlF4pGSDqxzXfoVkL5+rMJMHtqaR0bma6HUd4IW59jsaNXRwzP8AecCHdC5psSPG1/NWNvcxrrMTneIcOrWFTw6q/wAZNIiLZK4IiIAiIgCIiAIiIAiIgCIiA4JtqdAta0Unr1ZJWv1jjJjpm8rDQyeJ+vcrVt/ihp6CdzdHObu2+Lzl08rqIwSi3VPDHwyxtv4kXPzJVHxm4dOkoR/l9jfsqeqWp9DNREXIFwEREAUTjGy8FTrKztffacrvPr5qWRZwnKDzF4ZDSezKnH6NaYG5fK4dC5o+Yao6s2SqKZzjSWmiOuRx7Tfja/kr6i2o3tbPxPK7PkKeaUlOk9LXVGoJZZ6kOsAGsOrAbEnzWbRU73yxuMW5ZG0gX4nTgs/aDCpKOofNGwvglN3Afsk6kHprex71HT7TjKd0xxNuY0HebK41SqRXhJYf9Z559S7sri1a8a6qvWmm08PVpeY42zj0T58zIx+pswRMF3yEAAceP14LcOy2Eeq0kEJ4sYM35jq75n5KpbA7CZSytq3CWRwDo2g3awEaOJGhNuAGgWw1c2dv4MN+Zy/GeJPiFx4iWIrZewREW6UwREQBERAEREAREQBERAEREBTfSWzNHRs5PrYwR1GV5XuV19JMX92hl/cVULz4XLSf9S7LlOOp+JH2Lew8jCIi58sAiIgCIiAIiIAvCaiY5j2FoDXgh1gBcHwXuilNrkQeXoznIppKd5u+mmeyx45Tq0+HFXBULDHbnFo7aCqge13e5moPjZX1d/Z1vGoxmc/XhoqNBERbZ4hERAEREAREQBERAEREBG7Q4v6tTvly53Ata1t7BznODWgnprc9wKgdldvhUSbioYIpbnIWk7uWx4NvqHaHQ8bKc2jwT1qAxZ92Q5r2utcBzb2zDmNTdanxLCZKb2NSC1+bNG9vuOI7WeN3I8yDqLrSuKtSlJSSzHqXPD7S3u4SpylpqbtZ5PbZe7ZuHFsObUQSwv4SMc3wuND5Gx8lSNm61zmOhm0np3buQHibaNf4Ec1K7FbY+sAQVBDaho0PATD7zfxdW93w6bY7PSCRtbRtzTMblljH+PH0/MOXh3LXv7ZXlHMOa3X+GpScrWq4VFjueqKNwvaGGcDI8Nfzjd2XtPMEH6KSXGThKDxJYZcJp7oIiLAkIiIAiIgCIiAhcal3dTh8p4NqcpPc8ZdVsVaz27fakJ/7sVu7tcVsmF12tPVoPyXY8Flm3x2ZTXyxUyd0RFdGiEREAREQBERAEREAUdj2NMpIHTSAuDSAGt95zibBrf65KRVc28w98tL7Jpe6OVkmRurnAXDg0czZ17dywm2otrmetGMZVIxm8JtZfZdyEg9MVM7jBOPAMd/9LvXekDDaqJ0U+8ynk6J12nk5pbexHVaufhlUCf7rMAST7kg4nuC5bhtUdPVZj/63/wCy1PFqdjeVC26TZlzV0QL2iQnI/wBm8Nc0vAOj9Bdrj8is4beVLQGitlNurW3tyuSAfmo2PAawjs0Mp047p31CxsQwqqhy76B8Wa+UublBtyudFrRpyhlrKXuWlS8p1lGM8TkljOl5+6y/kdsTrTUPzuzPkIHacQDz101PLj0V92KxzfQiOR3totHA+85vJ3f08lreKGV3O35rd/XzXMc74pY3e4WuHab2bi+vDRatxQVeOlvf6mFTZeJoa+SS/rr7m6kS/Tgi5UzCIiAIiIAiIgIHbhoNFJfk6Mj/ADhbEpfcZ+Rv8IWtdvBenYPvTxg/ErZrRYAdy6/gi/Yb9Snv/OjsiIrw0AiIgCIiAIiIAiIgCIiAXXD5LAkmwGpJOg7yvCvr2QxuklcGMaNSf0HUnota49tFJWGxvHB+zFzf+Ka3H8vAc7rXuLiFCOZFjw7htfiFTRSXu+i/OxP4z6QBcso2iQ85XX3Y/IOL/kO9VGulfOb1Ejpj0ceyPysHZHwXXh3BY01eBw1+QXP1rutXeFsuyPpVnwSx4fHVNKUu8t/oun5ueTsHbe7XOZqDoQbW6XF1jYlhbBHI97nONibk6X5aDvPzXk/GXPOWMOeekbSSpDBdnJqiZj6iN0cLDch97yEagWPJY/FT+KpLGPqV97f2ChKFKGpvb0y+vVbfIt+y0kjqSEzNyvy214lo90nvIspVEVDOWqTljGTmksLAREWBIREQBERAQG1gzeqR/fq4h5A3K2Utd4m3NXYa3j7dzv8AK262Guz4NHFsn3bKW9f7hyiIrg0giIgCIiAIiIAiIgC6veACSbAAknoALkrsvOeIPa5p4OaWnwIIP6oDVWL42+skEj+zGD7GPkBykeObyPgsCpqgwa8eQXM8LqV5p6jsvYLNJ0EjBo17DzuOXIpgGzkmISktOSEHtyWuPys6u/o8guZlSq16zUz6lTv7Ph/D4St2t1889c+v5yMWhp5quTJCwvPO3utHV54Af0LrNxTZICeOk3hklLd5O8aMhZya0c3Hqeo0W2MJweKmjEUDAxvPq4/eceZVF2ffvZa2pOplqXNafwR9lo/rotq7hGzoOS83I42pxKvfVcSeI/f3JDDcKjp2BkLA0deZ73HmVloi5KUnJ5Z7JY5BERYkhERAEREAREQGDRjNilMPuU8z/MkNH1V5VG2S9riVXINWwwsiB5ZiczgFeV3fDYaLaCf5kobqWarCIisDWCIiAIiIAiIgCIiAIiIDwqqKOQWljZIOj2h1vC4Xenp2saGxtDGjgGgADwAXovOcOyuyEB1jlLhcA20JA5IDs86HwP6LXGxH/SN/8kt/HeO/krUIMR/fUh8Y5R9VRdnGVUfrELNz7GpeHB2cHU3u23LjZUvGYudBdMM37J4my3IihdsXyCjlMJIcMty3iG5hmt5LkqcNc1HuW0nhZJpFWPR7NI6lJlLne0OQuuTawvqeV7qzqa1Pw5uGc4EZakmEUO7a6lD92Zxmvbgct+ma1lMArGVOUPMsBST5HSSZrbZnBt+FyBfwuu6oW3uCVE1RG6JjpGlgaLcGm5vfpy1V6gaQ1oJuQ1oPiALr2qUYwpxkpZb6djGMm5NY5HdYWM4iIIJJT+y3TvPAD42WU6doOUuAJ4AkAnwCrVfh8tXWspWT9ge1f7NpbEG+4D9655Hqs7S3deqofmCKtTRFsu2xWFGCjiDvtHjeSHmXv7Rv4XA8lOqA/squ5V7POmb9HKRwuCdod6xMyYkjKWR7uw531N13sdljBzz33M5ERZEBERAEREAREQBERAEREAXWR9gTYmwJsNSbDgO9dkQFfGOVUulPQuZ+OpcIwO/K27iqVjWFzwV7XVFRkbWDtPgG7aJGCwac1+Vted1sXFXVPZFK2LW+Z0pd2eFiGt97moDGdgjVRP8AWKl802X2ZPYijd+GMcjwJNzYrWr0vFg4HtTnokmeGHTsLcjJhMWDU5w93Hi4hZagdmqxvagkibBUxdmRgaG5rcHttxB+qnlwlem6dRxZfQkpRTRwB0XErLtI4XBHxFl2ReJmVJuBVfq3qeWmMPDe5PagZr3/ADd6tNPDkY1o1DWhuvHQAa/BeiLZuLupcY1vkeVOlGnnSF41dUI2Oe4EhvHKC4/AL2URiuPZHiGBu/qH+7G3l+J55BeVKnKpNRismcpKKyyN2gxWmlYzdsZVTSHJE0C7gT15gC6sWBejlkEbTv52TuA3j4pC0E9La6DguuBejmMB8tcBPUSG7iCWtj7oy2x81NUmykcT2ujlqBlN8pne5h7iHcQu1srNW8Mc378ikr1/Eex74Xg7oXEuqZ57i1pXNIGvEWA1UmiKxNUIiIAiIgCIiAIiIAiIgCIiAIiIAiIgIDafZFlWA9rjDUM+zlb7w7ndWqoyYlWUnZraV0rRwmhGYEdXDl8ls1Fp3NnSuF8aPalXnT5Gu6XbClf/AIwYejwWH5qUhqmPF2Pa4fhcD+isdVgsEn2kEb/zMaT+iiKr0eULzcQbs9YnOj/hKqKnAo/wn9Tdjf8AdGDNXRs9+RjfFwH1UfNtTADljcZ3/dhaZD8tFYaPYGhj4UzXnrJeQ/6ipumo2Ri0cbYx0a0N/RTT4FBeeWfYiV+/4ooseF19XwaKCI8S6zpiO4D3VaNntlYKNp3TS57vfkfrI/xPTuCmEVzQtaVBYprBpVK06nmYREWyeQREQBERAEREAREQBERAEREAReVTLlY9wGYta4gDibAmw8bKjbT7Ub7C4ZGSNilqJIQGxvu4du7h10sLrFywSlkvy4XKq2w8Wc1lS4kvlq5W6nQMjdlYAPipzuRgtKIorHMXfEYo4IxNNM5wY0uyts0Xc955AC3mQjeASqKu/wDFLnU1NJDDnmqTlZEXWAcAc5e63utynXwUjgOK+swMlLMjiXNc298rmPLHAHmLhE0ycEiiLHxCoMcUj2tzFkbnAdSGk2+SkgyEVE2j2i3tDR2kYJqmWnOWJ34w51tb2GgN+asm1uK+r0k0g97KWx9S93ZaB5m/ksdSJ0ksuVVIsYgwqlpIap7g4sIuGl3a955Pdd1lPYNi8dVCyaEksfe2YWOhsbjyUphozUVZrtsDHWCAQ5ohJFHJJmsWySglgDbajTXxVmRPJDWAiIpAREQBERAEREAREQBERAFrzb6moKdt2shjqDUQPcGgbzJvLucByGnJbDVR9JNE00m+EQc+KaB2YNBflD9Re17a8FhPkZR5mU3bTeH+60VTUC/vZBEzyMhF/gov0a4yXNlgdDJG4SzyZiLsN5bFmYftAm1ldw6+qoUVc+E1FBEHtnlrXOjIabCGVzXvlDrWs0Zh42UPKaZK3WDN2qxiY+tCnmMDKSNpc5oBdJM8XZEL8BYi/MlwXpW4iYp3zTe9Bhmaw/ePkAIHiWgeai6+nMFfMahk81O+Vs8LYYt418oa1tpSNezlBAOnNdsTim38FXVwybl1w+GJu8exrHB8AmA97tXcbcDYKMsnBl0DRSGmEunquGSyu/O57M31HmsSpqp6eipKeBxjqJo5pnuAu5oDXTvDQeZLg1dcZ3s0sNXPBK2luWOiazNM6MFsjXTNGuUyNHZHIC/FZFbiMpqIMQfA+OmiL47Fh327e3Wd7RwbmA042UAytjsac6TcyVPrWemjnjeS3OL6SRuy9DqL66q3Ko7K0UUlXPV08IihcwRxnJk3rs2aSQAi9r2HfZW9ekeRjLmUDbCOkopaRwpxEH1TZJJGR30Zc5dOdyDYdFLUlPJXTRzzxmGnhdmgifo+R/KWUcgOTV127pWyGhbJHvIzVhrxrwexzQTbhqeK7MxOWh9lURy1MI0imiaZHgco5mjW44Zuaw5P0J6Hpt3BDJDDFURmTe1EcbMpDXMc46uBseQN+q7YrO+N0FDQhsTnMJLstxDC3QuA5uJ0F+aicYkndHFV1DHNjjropRFlu+KANLczwOZJzEcgkW1LG1j6uVkjKaWERQy7t5zFji43aBcBxdpca5Ub3GNiMjpXNrX0rpXTOdX00md4G8LY4S9znW0sNArNju1kkVXHSQQCWSSIuaS7K0G5tm/CACT5KGh37ax+IChfKJ48kTQQJGWsGvlB90PA8gs/AKaR+I1EtSBvY6aGO7QcgL7ucGX420F+5QuyJZn0u1N8PFY9lnZT2AdC8PLA1p73W+Kx9n5akVkkc8++Hq7HyNygMikc42ZHbW2XqoGWhrTQ+pxUpY6BxeZHkZJMshkYIRftF2nHRSWzlc8hrKeGbeySB9VPUR7sD7wAPE27LQNApzuhgsOHY4JW1DyzK2CWRnG+YMFy7u56L1wLE/WaeKfJu943NlJvYXNtVUqSaaOKqpBE6OR01Q987xaBkTyTvcx0cbGwb18FIbG4lNNBSiOPdwxxhr5HWO9LRlAhA4C4uXHyWSkYtFsREWZiEREAREQBERAFwuUQBcLlEAREQBERAcLlEQHC5REBwi5RAFwuUQHC5REBAY43fVVLSu+yIkmkbyk3ZaGsd1bmdcjuC52O+wkt7hqqnJbhl3rrW7r3WVjWz0VVk3udpYTldG8scARZzbjkeYWdR0jImNjjaGsY0BoHIBY43yTnY9kRFkQ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340" name="AutoShape 4" descr="data:image/jpeg;base64,/9j/4AAQSkZJRgABAQAAAQABAAD/2wCEAAkGBhQSERITEBEWERQUEhQYFhcVFRUVFRUYGhQVFxgVExoXHCYgGx0jHhYVHy8iIykpLCwsFR49NTAqNSYrLCkBCQoKDgwOGg8PGjIjHyQsKi01MC0sKiwqLC0pKSwsLCk0KSwsLC8pLC8sLCksKSwsMSw1LywsLCwsKSwsLCwsKf/AABEIAOMA3gMBIgACEQEDEQH/xAAcAAEAAgIDAQAAAAAAAAAAAAAABQYEBwECAwj/xABDEAABAwIDBQQHBQUGBwAAAAABAAIDBBEFEiEGEzFBUSJhcYEHFCMykaHBM1JicrFCU7Lh8BUkQ5Ki0RYXNGNzg8L/xAAbAQEAAgMBAQAAAAAAAAAAAAAAAQUCBAYDB//EAC4RAAIBAwIEBAUFAQAAAAAAAAABAgMEERIhBTFBURMyYXEigZGx8AYjQqHR4f/aAAwDAQACEQMRAD8AuiIisDSCIiAIiIAiIgCIiAIiIAi8amsZGLyyNjHV7g0fMqFqtvqCPR1XGT+C7/4QVDaXMJNlgXnPO1jXPe4Na0EucTYADiSVWv8AmXQfvnAdTFJb+FUv0g7XitfHS0cmaHRz3C4Dj0INtG8fHwXnOrGMXLJ7UqM6s1CK3exK4r6YBnLaKmM4HF78wB72tbrbvJHgsvZr0rRzyCGqi9WkcbNNyYyeQObVp8bjvVUpKRsbQ1gsB8T3lYuM4cJYzYdtou08/BVEeJtzw1sdrW/SThbucZ5mlnGNvZM3kiqXoyx01NE0SG74XbtxPEgC7SfLTyVtV2nlZOFaw8BERSQEREAREQBERAEREAREQBERAEREARFB7W7Ttooc1s8rzlijHF7v9hpf+ahtJZYSzsjIx/aSCjYHTvsXaMY0ZnvPRrfrwVTqcSrqzg7+z4TwDe1UOH4j+x4CxWPg+BvMhqq129qX666tiHJrBwFu7hy6qdXL3vGJN6KHLuW1CzSWZkFFsXT3zSh87vvSvc4n9ApOnwqGP7OGNngxo+iykVHOvUn5pN/M3lCMeSOryLG/ADXwWscF9pLPPa2Z5sAAABe+nyWzZo8zXN6tI+IstXYHNunSQS9h7XnjpfkR8lu2S/bqY57fQs+Eumr6m6jwt8e+Nv8Ah6YtKXSshz7thBLiDYnjpfyUfRGYueKVzjGNLvtbyupPaKmY6IuOjmjs68deHevbAQNwzL338b6qwU1GjlL09PcvKlrOvxJ05Sa21JpvVjaKj6LOW+522S2ilwuRxljzwylucg6tIJ7Tbc9ToeK2pFtvQutasi1HN1j53Wr8TDd1Jm4ZT/L5qBwOlgkble28mp1JFx3WK3qF81TcpLl2Of4j+noxu40aM0tSz8T69tl16fM+gqSvjlF4pGSDqxzXfoVkL5+rMJMHtqaR0bma6HUd4IW59jsaNXRwzP8AecCHdC5psSPG1/NWNvcxrrMTneIcOrWFTw6q/wAZNIiLZK4IiIAiIgCIiAIiIAiIgCIiA4JtqdAta0Unr1ZJWv1jjJjpm8rDQyeJ+vcrVt/ihp6CdzdHObu2+Lzl08rqIwSi3VPDHwyxtv4kXPzJVHxm4dOkoR/l9jfsqeqWp9DNREXIFwEREAUTjGy8FTrKztffacrvPr5qWRZwnKDzF4ZDSezKnH6NaYG5fK4dC5o+Yao6s2SqKZzjSWmiOuRx7Tfja/kr6i2o3tbPxPK7PkKeaUlOk9LXVGoJZZ6kOsAGsOrAbEnzWbRU73yxuMW5ZG0gX4nTgs/aDCpKOofNGwvglN3Afsk6kHprex71HT7TjKd0xxNuY0HebK41SqRXhJYf9Z559S7sri1a8a6qvWmm08PVpeY42zj0T58zIx+pswRMF3yEAAceP14LcOy2Eeq0kEJ4sYM35jq75n5KpbA7CZSytq3CWRwDo2g3awEaOJGhNuAGgWw1c2dv4MN+Zy/GeJPiFx4iWIrZewREW6UwREQBERAEREAREQBERAEREBTfSWzNHRs5PrYwR1GV5XuV19JMX92hl/cVULz4XLSf9S7LlOOp+JH2Lew8jCIi58sAiIgCIiAIiIAvCaiY5j2FoDXgh1gBcHwXuilNrkQeXoznIppKd5u+mmeyx45Tq0+HFXBULDHbnFo7aCqge13e5moPjZX1d/Z1vGoxmc/XhoqNBERbZ4hERAEREAREQBERAEREBG7Q4v6tTvly53Ata1t7BznODWgnprc9wKgdldvhUSbioYIpbnIWk7uWx4NvqHaHQ8bKc2jwT1qAxZ92Q5r2utcBzb2zDmNTdanxLCZKb2NSC1+bNG9vuOI7WeN3I8yDqLrSuKtSlJSSzHqXPD7S3u4SpylpqbtZ5PbZe7ZuHFsObUQSwv4SMc3wuND5Gx8lSNm61zmOhm0np3buQHibaNf4Ec1K7FbY+sAQVBDaho0PATD7zfxdW93w6bY7PSCRtbRtzTMblljH+PH0/MOXh3LXv7ZXlHMOa3X+GpScrWq4VFjueqKNwvaGGcDI8Nfzjd2XtPMEH6KSXGThKDxJYZcJp7oIiLAkIiIAiIgCIiAhcal3dTh8p4NqcpPc8ZdVsVaz27fakJ/7sVu7tcVsmF12tPVoPyXY8Flm3x2ZTXyxUyd0RFdGiEREAREQBERAEREAUdj2NMpIHTSAuDSAGt95zibBrf65KRVc28w98tL7Jpe6OVkmRurnAXDg0czZ17dywm2otrmetGMZVIxm8JtZfZdyEg9MVM7jBOPAMd/9LvXekDDaqJ0U+8ynk6J12nk5pbexHVaufhlUCf7rMAST7kg4nuC5bhtUdPVZj/63/wCy1PFqdjeVC26TZlzV0QL2iQnI/wBm8Nc0vAOj9Bdrj8is4beVLQGitlNurW3tyuSAfmo2PAawjs0Mp047p31CxsQwqqhy76B8Wa+UublBtyudFrRpyhlrKXuWlS8p1lGM8TkljOl5+6y/kdsTrTUPzuzPkIHacQDz101PLj0V92KxzfQiOR3totHA+85vJ3f08lreKGV3O35rd/XzXMc74pY3e4WuHab2bi+vDRatxQVeOlvf6mFTZeJoa+SS/rr7m6kS/Tgi5UzCIiAIiIAiIgIHbhoNFJfk6Mj/ADhbEpfcZ+Rv8IWtdvBenYPvTxg/ErZrRYAdy6/gi/Yb9Snv/OjsiIrw0AiIgCIiAIiIAiIgCIiAXXD5LAkmwGpJOg7yvCvr2QxuklcGMaNSf0HUnota49tFJWGxvHB+zFzf+Ka3H8vAc7rXuLiFCOZFjw7htfiFTRSXu+i/OxP4z6QBcso2iQ85XX3Y/IOL/kO9VGulfOb1Ejpj0ceyPysHZHwXXh3BY01eBw1+QXP1rutXeFsuyPpVnwSx4fHVNKUu8t/oun5ueTsHbe7XOZqDoQbW6XF1jYlhbBHI97nONibk6X5aDvPzXk/GXPOWMOeekbSSpDBdnJqiZj6iN0cLDch97yEagWPJY/FT+KpLGPqV97f2ChKFKGpvb0y+vVbfIt+y0kjqSEzNyvy214lo90nvIspVEVDOWqTljGTmksLAREWBIREQBERAQG1gzeqR/fq4h5A3K2Utd4m3NXYa3j7dzv8AK262Guz4NHFsn3bKW9f7hyiIrg0giIgCIiAIiIAiIgC6veACSbAAknoALkrsvOeIPa5p4OaWnwIIP6oDVWL42+skEj+zGD7GPkBykeObyPgsCpqgwa8eQXM8LqV5p6jsvYLNJ0EjBo17DzuOXIpgGzkmISktOSEHtyWuPys6u/o8guZlSq16zUz6lTv7Ph/D4St2t1889c+v5yMWhp5quTJCwvPO3utHV54Af0LrNxTZICeOk3hklLd5O8aMhZya0c3Hqeo0W2MJweKmjEUDAxvPq4/eceZVF2ffvZa2pOplqXNafwR9lo/rotq7hGzoOS83I42pxKvfVcSeI/f3JDDcKjp2BkLA0deZ73HmVloi5KUnJ5Z7JY5BERYkhERAEREAREQGDRjNilMPuU8z/MkNH1V5VG2S9riVXINWwwsiB5ZiczgFeV3fDYaLaCf5kobqWarCIisDWCIiAIiIAiIgCIiAIiIDwqqKOQWljZIOj2h1vC4Xenp2saGxtDGjgGgADwAXovOcOyuyEB1jlLhcA20JA5IDs86HwP6LXGxH/SN/8kt/HeO/krUIMR/fUh8Y5R9VRdnGVUfrELNz7GpeHB2cHU3u23LjZUvGYudBdMM37J4my3IihdsXyCjlMJIcMty3iG5hmt5LkqcNc1HuW0nhZJpFWPR7NI6lJlLne0OQuuTawvqeV7qzqa1Pw5uGc4EZakmEUO7a6lD92Zxmvbgct+ma1lMArGVOUPMsBST5HSSZrbZnBt+FyBfwuu6oW3uCVE1RG6JjpGlgaLcGm5vfpy1V6gaQ1oJuQ1oPiALr2qUYwpxkpZb6djGMm5NY5HdYWM4iIIJJT+y3TvPAD42WU6doOUuAJ4AkAnwCrVfh8tXWspWT9ge1f7NpbEG+4D9655Hqs7S3deqofmCKtTRFsu2xWFGCjiDvtHjeSHmXv7Rv4XA8lOqA/squ5V7POmb9HKRwuCdod6xMyYkjKWR7uw531N13sdljBzz33M5ERZEBERAEREAREQBERAEREAXWR9gTYmwJsNSbDgO9dkQFfGOVUulPQuZ+OpcIwO/K27iqVjWFzwV7XVFRkbWDtPgG7aJGCwac1+Vted1sXFXVPZFK2LW+Z0pd2eFiGt97moDGdgjVRP8AWKl802X2ZPYijd+GMcjwJNzYrWr0vFg4HtTnokmeGHTsLcjJhMWDU5w93Hi4hZagdmqxvagkibBUxdmRgaG5rcHttxB+qnlwlem6dRxZfQkpRTRwB0XErLtI4XBHxFl2ReJmVJuBVfq3qeWmMPDe5PagZr3/ADd6tNPDkY1o1DWhuvHQAa/BeiLZuLupcY1vkeVOlGnnSF41dUI2Oe4EhvHKC4/AL2URiuPZHiGBu/qH+7G3l+J55BeVKnKpNRismcpKKyyN2gxWmlYzdsZVTSHJE0C7gT15gC6sWBejlkEbTv52TuA3j4pC0E9La6DguuBejmMB8tcBPUSG7iCWtj7oy2x81NUmykcT2ujlqBlN8pne5h7iHcQu1srNW8Mc378ikr1/Eex74Xg7oXEuqZ57i1pXNIGvEWA1UmiKxNUIiIAiIgCIiAIiIAiIgCIiAIiIAiIgIDafZFlWA9rjDUM+zlb7w7ndWqoyYlWUnZraV0rRwmhGYEdXDl8ls1Fp3NnSuF8aPalXnT5Gu6XbClf/AIwYejwWH5qUhqmPF2Pa4fhcD+isdVgsEn2kEb/zMaT+iiKr0eULzcQbs9YnOj/hKqKnAo/wn9Tdjf8AdGDNXRs9+RjfFwH1UfNtTADljcZ3/dhaZD8tFYaPYGhj4UzXnrJeQ/6ipumo2Ri0cbYx0a0N/RTT4FBeeWfYiV+/4ooseF19XwaKCI8S6zpiO4D3VaNntlYKNp3TS57vfkfrI/xPTuCmEVzQtaVBYprBpVK06nmYREWyeQREQBERAEREAREQBERAEREAReVTLlY9wGYta4gDibAmw8bKjbT7Ub7C4ZGSNilqJIQGxvu4du7h10sLrFywSlkvy4XKq2w8Wc1lS4kvlq5W6nQMjdlYAPipzuRgtKIorHMXfEYo4IxNNM5wY0uyts0Xc955AC3mQjeASqKu/wDFLnU1NJDDnmqTlZEXWAcAc5e63utynXwUjgOK+swMlLMjiXNc298rmPLHAHmLhE0ycEiiLHxCoMcUj2tzFkbnAdSGk2+SkgyEVE2j2i3tDR2kYJqmWnOWJ34w51tb2GgN+asm1uK+r0k0g97KWx9S93ZaB5m/ksdSJ0ksuVVIsYgwqlpIap7g4sIuGl3a955Pdd1lPYNi8dVCyaEksfe2YWOhsbjyUphozUVZrtsDHWCAQ5ohJFHJJmsWySglgDbajTXxVmRPJDWAiIpAREQBERAEREAREQBERAFrzb6moKdt2shjqDUQPcGgbzJvLucByGnJbDVR9JNE00m+EQc+KaB2YNBflD9Re17a8FhPkZR5mU3bTeH+60VTUC/vZBEzyMhF/gov0a4yXNlgdDJG4SzyZiLsN5bFmYftAm1ldw6+qoUVc+E1FBEHtnlrXOjIabCGVzXvlDrWs0Zh42UPKaZK3WDN2qxiY+tCnmMDKSNpc5oBdJM8XZEL8BYi/MlwXpW4iYp3zTe9Bhmaw/ePkAIHiWgeai6+nMFfMahk81O+Vs8LYYt418oa1tpSNezlBAOnNdsTim38FXVwybl1w+GJu8exrHB8AmA97tXcbcDYKMsnBl0DRSGmEunquGSyu/O57M31HmsSpqp6eipKeBxjqJo5pnuAu5oDXTvDQeZLg1dcZ3s0sNXPBK2luWOiazNM6MFsjXTNGuUyNHZHIC/FZFbiMpqIMQfA+OmiL47Fh327e3Wd7RwbmA042UAytjsac6TcyVPrWemjnjeS3OL6SRuy9DqL66q3Ko7K0UUlXPV08IihcwRxnJk3rs2aSQAi9r2HfZW9ekeRjLmUDbCOkopaRwpxEH1TZJJGR30Zc5dOdyDYdFLUlPJXTRzzxmGnhdmgifo+R/KWUcgOTV127pWyGhbJHvIzVhrxrwexzQTbhqeK7MxOWh9lURy1MI0imiaZHgco5mjW44Zuaw5P0J6Hpt3BDJDDFURmTe1EcbMpDXMc46uBseQN+q7YrO+N0FDQhsTnMJLstxDC3QuA5uJ0F+aicYkndHFV1DHNjjropRFlu+KANLczwOZJzEcgkW1LG1j6uVkjKaWERQy7t5zFji43aBcBxdpca5Ub3GNiMjpXNrX0rpXTOdX00md4G8LY4S9znW0sNArNju1kkVXHSQQCWSSIuaS7K0G5tm/CACT5KGh37ax+IChfKJ48kTQQJGWsGvlB90PA8gs/AKaR+I1EtSBvY6aGO7QcgL7ucGX420F+5QuyJZn0u1N8PFY9lnZT2AdC8PLA1p73W+Kx9n5akVkkc8++Hq7HyNygMikc42ZHbW2XqoGWhrTQ+pxUpY6BxeZHkZJMshkYIRftF2nHRSWzlc8hrKeGbeySB9VPUR7sD7wAPE27LQNApzuhgsOHY4JW1DyzK2CWRnG+YMFy7u56L1wLE/WaeKfJu943NlJvYXNtVUqSaaOKqpBE6OR01Q987xaBkTyTvcx0cbGwb18FIbG4lNNBSiOPdwxxhr5HWO9LRlAhA4C4uXHyWSkYtFsREWZiEREAREQBERAFwuUQBcLlEAREQBERAcLlEQHC5REBwi5RAFwuUQHC5REBAY43fVVLSu+yIkmkbyk3ZaGsd1bmdcjuC52O+wkt7hqqnJbhl3rrW7r3WVjWz0VVk3udpYTldG8scARZzbjkeYWdR0jImNjjaGsY0BoHIBY43yTnY9kRFkQ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342" name="AutoShape 6" descr="data:image/jpeg;base64,/9j/4AAQSkZJRgABAQAAAQABAAD/2wCEAAkGBhQSERITEBEWERQUEhQYFhcVFRUVFRUYGhQVFxgVExoXHCYgGx0jHhYVHy8iIykpLCwsFR49NTAqNSYrLCkBCQoKDgwOGg8PGjIjHyQsKi01MC0sKiwqLC0pKSwsLCk0KSwsLC8pLC8sLCksKSwsMSw1LywsLCwsKSwsLCwsKf/AABEIAOMA3gMBIgACEQEDEQH/xAAcAAEAAgIDAQAAAAAAAAAAAAAABQYEBwECAwj/xABDEAABAwIDBQQHBQUGBwAAAAABAAIDBBEFEiEGEzFBUSJhcYEHFCMykaHBM1JicrFCU7Lh8BUkQ5Ki0RYXNGNzg8L/xAAbAQEAAgMBAQAAAAAAAAAAAAAAAQUCBAYDB//EAC4RAAIBAwIEBAUFAQAAAAAAAAABAgMEERIhBTFBURMyYXEigZGx8AYjQqHR4f/aAAwDAQACEQMRAD8AuiIisDSCIiAIiIAiIgCIiAIiIAi8amsZGLyyNjHV7g0fMqFqtvqCPR1XGT+C7/4QVDaXMJNlgXnPO1jXPe4Na0EucTYADiSVWv8AmXQfvnAdTFJb+FUv0g7XitfHS0cmaHRz3C4Dj0INtG8fHwXnOrGMXLJ7UqM6s1CK3exK4r6YBnLaKmM4HF78wB72tbrbvJHgsvZr0rRzyCGqi9WkcbNNyYyeQObVp8bjvVUpKRsbQ1gsB8T3lYuM4cJYzYdtou08/BVEeJtzw1sdrW/SThbucZ5mlnGNvZM3kiqXoyx01NE0SG74XbtxPEgC7SfLTyVtV2nlZOFaw8BERSQEREAREQBERAEREAREQBERAEREARFB7W7Ttooc1s8rzlijHF7v9hpf+ahtJZYSzsjIx/aSCjYHTvsXaMY0ZnvPRrfrwVTqcSrqzg7+z4TwDe1UOH4j+x4CxWPg+BvMhqq129qX666tiHJrBwFu7hy6qdXL3vGJN6KHLuW1CzSWZkFFsXT3zSh87vvSvc4n9ApOnwqGP7OGNngxo+iykVHOvUn5pN/M3lCMeSOryLG/ADXwWscF9pLPPa2Z5sAAABe+nyWzZo8zXN6tI+IstXYHNunSQS9h7XnjpfkR8lu2S/bqY57fQs+Eumr6m6jwt8e+Nv8Ah6YtKXSshz7thBLiDYnjpfyUfRGYueKVzjGNLvtbyupPaKmY6IuOjmjs68deHevbAQNwzL338b6qwU1GjlL09PcvKlrOvxJ05Sa21JpvVjaKj6LOW+522S2ilwuRxljzwylucg6tIJ7Tbc9ToeK2pFtvQutasi1HN1j53Wr8TDd1Jm4ZT/L5qBwOlgkble28mp1JFx3WK3qF81TcpLl2Of4j+noxu40aM0tSz8T69tl16fM+gqSvjlF4pGSDqxzXfoVkL5+rMJMHtqaR0bma6HUd4IW59jsaNXRwzP8AecCHdC5psSPG1/NWNvcxrrMTneIcOrWFTw6q/wAZNIiLZK4IiIAiIgCIiAIiIAiIgCIiA4JtqdAta0Unr1ZJWv1jjJjpm8rDQyeJ+vcrVt/ihp6CdzdHObu2+Lzl08rqIwSi3VPDHwyxtv4kXPzJVHxm4dOkoR/l9jfsqeqWp9DNREXIFwEREAUTjGy8FTrKztffacrvPr5qWRZwnKDzF4ZDSezKnH6NaYG5fK4dC5o+Yao6s2SqKZzjSWmiOuRx7Tfja/kr6i2o3tbPxPK7PkKeaUlOk9LXVGoJZZ6kOsAGsOrAbEnzWbRU73yxuMW5ZG0gX4nTgs/aDCpKOofNGwvglN3Afsk6kHprex71HT7TjKd0xxNuY0HebK41SqRXhJYf9Z559S7sri1a8a6qvWmm08PVpeY42zj0T58zIx+pswRMF3yEAAceP14LcOy2Eeq0kEJ4sYM35jq75n5KpbA7CZSytq3CWRwDo2g3awEaOJGhNuAGgWw1c2dv4MN+Zy/GeJPiFx4iWIrZewREW6UwREQBERAEREAREQBERAEREBTfSWzNHRs5PrYwR1GV5XuV19JMX92hl/cVULz4XLSf9S7LlOOp+JH2Lew8jCIi58sAiIgCIiAIiIAvCaiY5j2FoDXgh1gBcHwXuilNrkQeXoznIppKd5u+mmeyx45Tq0+HFXBULDHbnFo7aCqge13e5moPjZX1d/Z1vGoxmc/XhoqNBERbZ4hERAEREAREQBERAEREBG7Q4v6tTvly53Ata1t7BznODWgnprc9wKgdldvhUSbioYIpbnIWk7uWx4NvqHaHQ8bKc2jwT1qAxZ92Q5r2utcBzb2zDmNTdanxLCZKb2NSC1+bNG9vuOI7WeN3I8yDqLrSuKtSlJSSzHqXPD7S3u4SpylpqbtZ5PbZe7ZuHFsObUQSwv4SMc3wuND5Gx8lSNm61zmOhm0np3buQHibaNf4Ec1K7FbY+sAQVBDaho0PATD7zfxdW93w6bY7PSCRtbRtzTMblljH+PH0/MOXh3LXv7ZXlHMOa3X+GpScrWq4VFjueqKNwvaGGcDI8Nfzjd2XtPMEH6KSXGThKDxJYZcJp7oIiLAkIiIAiIgCIiAhcal3dTh8p4NqcpPc8ZdVsVaz27fakJ/7sVu7tcVsmF12tPVoPyXY8Flm3x2ZTXyxUyd0RFdGiEREAREQBERAEREAUdj2NMpIHTSAuDSAGt95zibBrf65KRVc28w98tL7Jpe6OVkmRurnAXDg0czZ17dywm2otrmetGMZVIxm8JtZfZdyEg9MVM7jBOPAMd/9LvXekDDaqJ0U+8ynk6J12nk5pbexHVaufhlUCf7rMAST7kg4nuC5bhtUdPVZj/63/wCy1PFqdjeVC26TZlzV0QL2iQnI/wBm8Nc0vAOj9Bdrj8is4beVLQGitlNurW3tyuSAfmo2PAawjs0Mp047p31CxsQwqqhy76B8Wa+UublBtyudFrRpyhlrKXuWlS8p1lGM8TkljOl5+6y/kdsTrTUPzuzPkIHacQDz101PLj0V92KxzfQiOR3totHA+85vJ3f08lreKGV3O35rd/XzXMc74pY3e4WuHab2bi+vDRatxQVeOlvf6mFTZeJoa+SS/rr7m6kS/Tgi5UzCIiAIiIAiIgIHbhoNFJfk6Mj/ADhbEpfcZ+Rv8IWtdvBenYPvTxg/ErZrRYAdy6/gi/Yb9Snv/OjsiIrw0AiIgCIiAIiIAiIgCIiAXXD5LAkmwGpJOg7yvCvr2QxuklcGMaNSf0HUnota49tFJWGxvHB+zFzf+Ka3H8vAc7rXuLiFCOZFjw7htfiFTRSXu+i/OxP4z6QBcso2iQ85XX3Y/IOL/kO9VGulfOb1Ejpj0ceyPysHZHwXXh3BY01eBw1+QXP1rutXeFsuyPpVnwSx4fHVNKUu8t/oun5ueTsHbe7XOZqDoQbW6XF1jYlhbBHI97nONibk6X5aDvPzXk/GXPOWMOeekbSSpDBdnJqiZj6iN0cLDch97yEagWPJY/FT+KpLGPqV97f2ChKFKGpvb0y+vVbfIt+y0kjqSEzNyvy214lo90nvIspVEVDOWqTljGTmksLAREWBIREQBERAQG1gzeqR/fq4h5A3K2Utd4m3NXYa3j7dzv8AK262Guz4NHFsn3bKW9f7hyiIrg0giIgCIiAIiIAiIgC6veACSbAAknoALkrsvOeIPa5p4OaWnwIIP6oDVWL42+skEj+zGD7GPkBykeObyPgsCpqgwa8eQXM8LqV5p6jsvYLNJ0EjBo17DzuOXIpgGzkmISktOSEHtyWuPys6u/o8guZlSq16zUz6lTv7Ph/D4St2t1889c+v5yMWhp5quTJCwvPO3utHV54Af0LrNxTZICeOk3hklLd5O8aMhZya0c3Hqeo0W2MJweKmjEUDAxvPq4/eceZVF2ffvZa2pOplqXNafwR9lo/rotq7hGzoOS83I42pxKvfVcSeI/f3JDDcKjp2BkLA0deZ73HmVloi5KUnJ5Z7JY5BERYkhERAEREAREQGDRjNilMPuU8z/MkNH1V5VG2S9riVXINWwwsiB5ZiczgFeV3fDYaLaCf5kobqWarCIisDWCIiAIiIAiIgCIiAIiIDwqqKOQWljZIOj2h1vC4Xenp2saGxtDGjgGgADwAXovOcOyuyEB1jlLhcA20JA5IDs86HwP6LXGxH/SN/8kt/HeO/krUIMR/fUh8Y5R9VRdnGVUfrELNz7GpeHB2cHU3u23LjZUvGYudBdMM37J4my3IihdsXyCjlMJIcMty3iG5hmt5LkqcNc1HuW0nhZJpFWPR7NI6lJlLne0OQuuTawvqeV7qzqa1Pw5uGc4EZakmEUO7a6lD92Zxmvbgct+ma1lMArGVOUPMsBST5HSSZrbZnBt+FyBfwuu6oW3uCVE1RG6JjpGlgaLcGm5vfpy1V6gaQ1oJuQ1oPiALr2qUYwpxkpZb6djGMm5NY5HdYWM4iIIJJT+y3TvPAD42WU6doOUuAJ4AkAnwCrVfh8tXWspWT9ge1f7NpbEG+4D9655Hqs7S3deqofmCKtTRFsu2xWFGCjiDvtHjeSHmXv7Rv4XA8lOqA/squ5V7POmb9HKRwuCdod6xMyYkjKWR7uw531N13sdljBzz33M5ERZEBERAEREAREQBERAEREAXWR9gTYmwJsNSbDgO9dkQFfGOVUulPQuZ+OpcIwO/K27iqVjWFzwV7XVFRkbWDtPgG7aJGCwac1+Vted1sXFXVPZFK2LW+Z0pd2eFiGt97moDGdgjVRP8AWKl802X2ZPYijd+GMcjwJNzYrWr0vFg4HtTnokmeGHTsLcjJhMWDU5w93Hi4hZagdmqxvagkibBUxdmRgaG5rcHttxB+qnlwlem6dRxZfQkpRTRwB0XErLtI4XBHxFl2ReJmVJuBVfq3qeWmMPDe5PagZr3/ADd6tNPDkY1o1DWhuvHQAa/BeiLZuLupcY1vkeVOlGnnSF41dUI2Oe4EhvHKC4/AL2URiuPZHiGBu/qH+7G3l+J55BeVKnKpNRismcpKKyyN2gxWmlYzdsZVTSHJE0C7gT15gC6sWBejlkEbTv52TuA3j4pC0E9La6DguuBejmMB8tcBPUSG7iCWtj7oy2x81NUmykcT2ujlqBlN8pne5h7iHcQu1srNW8Mc378ikr1/Eex74Xg7oXEuqZ57i1pXNIGvEWA1UmiKxNUIiIAiIgCIiAIiIAiIgCIiAIiIAiIgIDafZFlWA9rjDUM+zlb7w7ndWqoyYlWUnZraV0rRwmhGYEdXDl8ls1Fp3NnSuF8aPalXnT5Gu6XbClf/AIwYejwWH5qUhqmPF2Pa4fhcD+isdVgsEn2kEb/zMaT+iiKr0eULzcQbs9YnOj/hKqKnAo/wn9Tdjf8AdGDNXRs9+RjfFwH1UfNtTADljcZ3/dhaZD8tFYaPYGhj4UzXnrJeQ/6ipumo2Ri0cbYx0a0N/RTT4FBeeWfYiV+/4ooseF19XwaKCI8S6zpiO4D3VaNntlYKNp3TS57vfkfrI/xPTuCmEVzQtaVBYprBpVK06nmYREWyeQREQBERAEREAREQBERAEREAReVTLlY9wGYta4gDibAmw8bKjbT7Ub7C4ZGSNilqJIQGxvu4du7h10sLrFywSlkvy4XKq2w8Wc1lS4kvlq5W6nQMjdlYAPipzuRgtKIorHMXfEYo4IxNNM5wY0uyts0Xc955AC3mQjeASqKu/wDFLnU1NJDDnmqTlZEXWAcAc5e63utynXwUjgOK+swMlLMjiXNc298rmPLHAHmLhE0ycEiiLHxCoMcUj2tzFkbnAdSGk2+SkgyEVE2j2i3tDR2kYJqmWnOWJ34w51tb2GgN+asm1uK+r0k0g97KWx9S93ZaB5m/ksdSJ0ksuVVIsYgwqlpIap7g4sIuGl3a955Pdd1lPYNi8dVCyaEksfe2YWOhsbjyUphozUVZrtsDHWCAQ5ohJFHJJmsWySglgDbajTXxVmRPJDWAiIpAREQBERAEREAREQBERAFrzb6moKdt2shjqDUQPcGgbzJvLucByGnJbDVR9JNE00m+EQc+KaB2YNBflD9Re17a8FhPkZR5mU3bTeH+60VTUC/vZBEzyMhF/gov0a4yXNlgdDJG4SzyZiLsN5bFmYftAm1ldw6+qoUVc+E1FBEHtnlrXOjIabCGVzXvlDrWs0Zh42UPKaZK3WDN2qxiY+tCnmMDKSNpc5oBdJM8XZEL8BYi/MlwXpW4iYp3zTe9Bhmaw/ePkAIHiWgeai6+nMFfMahk81O+Vs8LYYt418oa1tpSNezlBAOnNdsTim38FXVwybl1w+GJu8exrHB8AmA97tXcbcDYKMsnBl0DRSGmEunquGSyu/O57M31HmsSpqp6eipKeBxjqJo5pnuAu5oDXTvDQeZLg1dcZ3s0sNXPBK2luWOiazNM6MFsjXTNGuUyNHZHIC/FZFbiMpqIMQfA+OmiL47Fh327e3Wd7RwbmA042UAytjsac6TcyVPrWemjnjeS3OL6SRuy9DqL66q3Ko7K0UUlXPV08IihcwRxnJk3rs2aSQAi9r2HfZW9ekeRjLmUDbCOkopaRwpxEH1TZJJGR30Zc5dOdyDYdFLUlPJXTRzzxmGnhdmgifo+R/KWUcgOTV127pWyGhbJHvIzVhrxrwexzQTbhqeK7MxOWh9lURy1MI0imiaZHgco5mjW44Zuaw5P0J6Hpt3BDJDDFURmTe1EcbMpDXMc46uBseQN+q7YrO+N0FDQhsTnMJLstxDC3QuA5uJ0F+aicYkndHFV1DHNjjropRFlu+KANLczwOZJzEcgkW1LG1j6uVkjKaWERQy7t5zFji43aBcBxdpca5Ub3GNiMjpXNrX0rpXTOdX00md4G8LY4S9znW0sNArNju1kkVXHSQQCWSSIuaS7K0G5tm/CACT5KGh37ax+IChfKJ48kTQQJGWsGvlB90PA8gs/AKaR+I1EtSBvY6aGO7QcgL7ucGX420F+5QuyJZn0u1N8PFY9lnZT2AdC8PLA1p73W+Kx9n5akVkkc8++Hq7HyNygMikc42ZHbW2XqoGWhrTQ+pxUpY6BxeZHkZJMshkYIRftF2nHRSWzlc8hrKeGbeySB9VPUR7sD7wAPE27LQNApzuhgsOHY4JW1DyzK2CWRnG+YMFy7u56L1wLE/WaeKfJu943NlJvYXNtVUqSaaOKqpBE6OR01Q987xaBkTyTvcx0cbGwb18FIbG4lNNBSiOPdwxxhr5HWO9LRlAhA4C4uXHyWSkYtFsREWZiEREAREQBERAFwuUQBcLlEAREQBERAcLlEQHC5REBwi5RAFwuUQHC5REBAY43fVVLSu+yIkmkbyk3ZaGsd1bmdcjuC52O+wkt7hqqnJbhl3rrW7r3WVjWz0VVk3udpYTldG8scARZzbjkeYWdR0jImNjjaGsY0BoHIBY43yTnY9kRFkQ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344" name="AutoShape 8" descr="data:image/jpeg;base64,/9j/4AAQSkZJRgABAQAAAQABAAD/2wCEAAkGBhQSERITEBEWERQUEhQYFhcVFRUVFRUYGhQVFxgVExoXHCYgGx0jHhYVHy8iIykpLCwsFR49NTAqNSYrLCkBCQoKDgwOGg8PGjIjHyQsKi01MC0sKiwqLC0pKSwsLCk0KSwsLC8pLC8sLCksKSwsMSw1LywsLCwsKSwsLCwsKf/AABEIAOMA3gMBIgACEQEDEQH/xAAcAAEAAgIDAQAAAAAAAAAAAAAABQYEBwECAwj/xABDEAABAwIDBQQHBQUGBwAAAAABAAIDBBEFEiEGEzFBUSJhcYEHFCMykaHBM1JicrFCU7Lh8BUkQ5Ki0RYXNGNzg8L/xAAbAQEAAgMBAQAAAAAAAAAAAAAAAQUCBAYDB//EAC4RAAIBAwIEBAUFAQAAAAAAAAABAgMEERIhBTFBURMyYXEigZGx8AYjQqHR4f/aAAwDAQACEQMRAD8AuiIisDSCIiAIiIAiIgCIiAIiIAi8amsZGLyyNjHV7g0fMqFqtvqCPR1XGT+C7/4QVDaXMJNlgXnPO1jXPe4Na0EucTYADiSVWv8AmXQfvnAdTFJb+FUv0g7XitfHS0cmaHRz3C4Dj0INtG8fHwXnOrGMXLJ7UqM6s1CK3exK4r6YBnLaKmM4HF78wB72tbrbvJHgsvZr0rRzyCGqi9WkcbNNyYyeQObVp8bjvVUpKRsbQ1gsB8T3lYuM4cJYzYdtou08/BVEeJtzw1sdrW/SThbucZ5mlnGNvZM3kiqXoyx01NE0SG74XbtxPEgC7SfLTyVtV2nlZOFaw8BERSQEREAREQBERAEREAREQBERAEREARFB7W7Ttooc1s8rzlijHF7v9hpf+ahtJZYSzsjIx/aSCjYHTvsXaMY0ZnvPRrfrwVTqcSrqzg7+z4TwDe1UOH4j+x4CxWPg+BvMhqq129qX666tiHJrBwFu7hy6qdXL3vGJN6KHLuW1CzSWZkFFsXT3zSh87vvSvc4n9ApOnwqGP7OGNngxo+iykVHOvUn5pN/M3lCMeSOryLG/ADXwWscF9pLPPa2Z5sAAABe+nyWzZo8zXN6tI+IstXYHNunSQS9h7XnjpfkR8lu2S/bqY57fQs+Eumr6m6jwt8e+Nv8Ah6YtKXSshz7thBLiDYnjpfyUfRGYueKVzjGNLvtbyupPaKmY6IuOjmjs68deHevbAQNwzL338b6qwU1GjlL09PcvKlrOvxJ05Sa21JpvVjaKj6LOW+522S2ilwuRxljzwylucg6tIJ7Tbc9ToeK2pFtvQutasi1HN1j53Wr8TDd1Jm4ZT/L5qBwOlgkble28mp1JFx3WK3qF81TcpLl2Of4j+noxu40aM0tSz8T69tl16fM+gqSvjlF4pGSDqxzXfoVkL5+rMJMHtqaR0bma6HUd4IW59jsaNXRwzP8AecCHdC5psSPG1/NWNvcxrrMTneIcOrWFTw6q/wAZNIiLZK4IiIAiIgCIiAIiIAiIgCIiA4JtqdAta0Unr1ZJWv1jjJjpm8rDQyeJ+vcrVt/ihp6CdzdHObu2+Lzl08rqIwSi3VPDHwyxtv4kXPzJVHxm4dOkoR/l9jfsqeqWp9DNREXIFwEREAUTjGy8FTrKztffacrvPr5qWRZwnKDzF4ZDSezKnH6NaYG5fK4dC5o+Yao6s2SqKZzjSWmiOuRx7Tfja/kr6i2o3tbPxPK7PkKeaUlOk9LXVGoJZZ6kOsAGsOrAbEnzWbRU73yxuMW5ZG0gX4nTgs/aDCpKOofNGwvglN3Afsk6kHprex71HT7TjKd0xxNuY0HebK41SqRXhJYf9Z559S7sri1a8a6qvWmm08PVpeY42zj0T58zIx+pswRMF3yEAAceP14LcOy2Eeq0kEJ4sYM35jq75n5KpbA7CZSytq3CWRwDo2g3awEaOJGhNuAGgWw1c2dv4MN+Zy/GeJPiFx4iWIrZewREW6UwREQBERAEREAREQBERAEREBTfSWzNHRs5PrYwR1GV5XuV19JMX92hl/cVULz4XLSf9S7LlOOp+JH2Lew8jCIi58sAiIgCIiAIiIAvCaiY5j2FoDXgh1gBcHwXuilNrkQeXoznIppKd5u+mmeyx45Tq0+HFXBULDHbnFo7aCqge13e5moPjZX1d/Z1vGoxmc/XhoqNBERbZ4hERAEREAREQBERAEREBG7Q4v6tTvly53Ata1t7BznODWgnprc9wKgdldvhUSbioYIpbnIWk7uWx4NvqHaHQ8bKc2jwT1qAxZ92Q5r2utcBzb2zDmNTdanxLCZKb2NSC1+bNG9vuOI7WeN3I8yDqLrSuKtSlJSSzHqXPD7S3u4SpylpqbtZ5PbZe7ZuHFsObUQSwv4SMc3wuND5Gx8lSNm61zmOhm0np3buQHibaNf4Ec1K7FbY+sAQVBDaho0PATD7zfxdW93w6bY7PSCRtbRtzTMblljH+PH0/MOXh3LXv7ZXlHMOa3X+GpScrWq4VFjueqKNwvaGGcDI8Nfzjd2XtPMEH6KSXGThKDxJYZcJp7oIiLAkIiIAiIgCIiAhcal3dTh8p4NqcpPc8ZdVsVaz27fakJ/7sVu7tcVsmF12tPVoPyXY8Flm3x2ZTXyxUyd0RFdGiEREAREQBERAEREAUdj2NMpIHTSAuDSAGt95zibBrf65KRVc28w98tL7Jpe6OVkmRurnAXDg0czZ17dywm2otrmetGMZVIxm8JtZfZdyEg9MVM7jBOPAMd/9LvXekDDaqJ0U+8ynk6J12nk5pbexHVaufhlUCf7rMAST7kg4nuC5bhtUdPVZj/63/wCy1PFqdjeVC26TZlzV0QL2iQnI/wBm8Nc0vAOj9Bdrj8is4beVLQGitlNurW3tyuSAfmo2PAawjs0Mp047p31CxsQwqqhy76B8Wa+UublBtyudFrRpyhlrKXuWlS8p1lGM8TkljOl5+6y/kdsTrTUPzuzPkIHacQDz101PLj0V92KxzfQiOR3totHA+85vJ3f08lreKGV3O35rd/XzXMc74pY3e4WuHab2bi+vDRatxQVeOlvf6mFTZeJoa+SS/rr7m6kS/Tgi5UzCIiAIiIAiIgIHbhoNFJfk6Mj/ADhbEpfcZ+Rv8IWtdvBenYPvTxg/ErZrRYAdy6/gi/Yb9Snv/OjsiIrw0AiIgCIiAIiIAiIgCIiAXXD5LAkmwGpJOg7yvCvr2QxuklcGMaNSf0HUnota49tFJWGxvHB+zFzf+Ka3H8vAc7rXuLiFCOZFjw7htfiFTRSXu+i/OxP4z6QBcso2iQ85XX3Y/IOL/kO9VGulfOb1Ejpj0ceyPysHZHwXXh3BY01eBw1+QXP1rutXeFsuyPpVnwSx4fHVNKUu8t/oun5ueTsHbe7XOZqDoQbW6XF1jYlhbBHI97nONibk6X5aDvPzXk/GXPOWMOeekbSSpDBdnJqiZj6iN0cLDch97yEagWPJY/FT+KpLGPqV97f2ChKFKGpvb0y+vVbfIt+y0kjqSEzNyvy214lo90nvIspVEVDOWqTljGTmksLAREWBIREQBERAQG1gzeqR/fq4h5A3K2Utd4m3NXYa3j7dzv8AK262Guz4NHFsn3bKW9f7hyiIrg0giIgCIiAIiIAiIgC6veACSbAAknoALkrsvOeIPa5p4OaWnwIIP6oDVWL42+skEj+zGD7GPkBykeObyPgsCpqgwa8eQXM8LqV5p6jsvYLNJ0EjBo17DzuOXIpgGzkmISktOSEHtyWuPys6u/o8guZlSq16zUz6lTv7Ph/D4St2t1889c+v5yMWhp5quTJCwvPO3utHV54Af0LrNxTZICeOk3hklLd5O8aMhZya0c3Hqeo0W2MJweKmjEUDAxvPq4/eceZVF2ffvZa2pOplqXNafwR9lo/rotq7hGzoOS83I42pxKvfVcSeI/f3JDDcKjp2BkLA0deZ73HmVloi5KUnJ5Z7JY5BERYkhERAEREAREQGDRjNilMPuU8z/MkNH1V5VG2S9riVXINWwwsiB5ZiczgFeV3fDYaLaCf5kobqWarCIisDWCIiAIiIAiIgCIiAIiIDwqqKOQWljZIOj2h1vC4Xenp2saGxtDGjgGgADwAXovOcOyuyEB1jlLhcA20JA5IDs86HwP6LXGxH/SN/8kt/HeO/krUIMR/fUh8Y5R9VRdnGVUfrELNz7GpeHB2cHU3u23LjZUvGYudBdMM37J4my3IihdsXyCjlMJIcMty3iG5hmt5LkqcNc1HuW0nhZJpFWPR7NI6lJlLne0OQuuTawvqeV7qzqa1Pw5uGc4EZakmEUO7a6lD92Zxmvbgct+ma1lMArGVOUPMsBST5HSSZrbZnBt+FyBfwuu6oW3uCVE1RG6JjpGlgaLcGm5vfpy1V6gaQ1oJuQ1oPiALr2qUYwpxkpZb6djGMm5NY5HdYWM4iIIJJT+y3TvPAD42WU6doOUuAJ4AkAnwCrVfh8tXWspWT9ge1f7NpbEG+4D9655Hqs7S3deqofmCKtTRFsu2xWFGCjiDvtHjeSHmXv7Rv4XA8lOqA/squ5V7POmb9HKRwuCdod6xMyYkjKWR7uw531N13sdljBzz33M5ERZEBERAEREAREQBERAEREAXWR9gTYmwJsNSbDgO9dkQFfGOVUulPQuZ+OpcIwO/K27iqVjWFzwV7XVFRkbWDtPgG7aJGCwac1+Vted1sXFXVPZFK2LW+Z0pd2eFiGt97moDGdgjVRP8AWKl802X2ZPYijd+GMcjwJNzYrWr0vFg4HtTnokmeGHTsLcjJhMWDU5w93Hi4hZagdmqxvagkibBUxdmRgaG5rcHttxB+qnlwlem6dRxZfQkpRTRwB0XErLtI4XBHxFl2ReJmVJuBVfq3qeWmMPDe5PagZr3/ADd6tNPDkY1o1DWhuvHQAa/BeiLZuLupcY1vkeVOlGnnSF41dUI2Oe4EhvHKC4/AL2URiuPZHiGBu/qH+7G3l+J55BeVKnKpNRismcpKKyyN2gxWmlYzdsZVTSHJE0C7gT15gC6sWBejlkEbTv52TuA3j4pC0E9La6DguuBejmMB8tcBPUSG7iCWtj7oy2x81NUmykcT2ujlqBlN8pne5h7iHcQu1srNW8Mc378ikr1/Eex74Xg7oXEuqZ57i1pXNIGvEWA1UmiKxNUIiIAiIgCIiAIiIAiIgCIiAIiIAiIgIDafZFlWA9rjDUM+zlb7w7ndWqoyYlWUnZraV0rRwmhGYEdXDl8ls1Fp3NnSuF8aPalXnT5Gu6XbClf/AIwYejwWH5qUhqmPF2Pa4fhcD+isdVgsEn2kEb/zMaT+iiKr0eULzcQbs9YnOj/hKqKnAo/wn9Tdjf8AdGDNXRs9+RjfFwH1UfNtTADljcZ3/dhaZD8tFYaPYGhj4UzXnrJeQ/6ipumo2Ri0cbYx0a0N/RTT4FBeeWfYiV+/4ooseF19XwaKCI8S6zpiO4D3VaNntlYKNp3TS57vfkfrI/xPTuCmEVzQtaVBYprBpVK06nmYREWyeQREQBERAEREAREQBERAEREAReVTLlY9wGYta4gDibAmw8bKjbT7Ub7C4ZGSNilqJIQGxvu4du7h10sLrFywSlkvy4XKq2w8Wc1lS4kvlq5W6nQMjdlYAPipzuRgtKIorHMXfEYo4IxNNM5wY0uyts0Xc955AC3mQjeASqKu/wDFLnU1NJDDnmqTlZEXWAcAc5e63utynXwUjgOK+swMlLMjiXNc298rmPLHAHmLhE0ycEiiLHxCoMcUj2tzFkbnAdSGk2+SkgyEVE2j2i3tDR2kYJqmWnOWJ34w51tb2GgN+asm1uK+r0k0g97KWx9S93ZaB5m/ksdSJ0ksuVVIsYgwqlpIap7g4sIuGl3a955Pdd1lPYNi8dVCyaEksfe2YWOhsbjyUphozUVZrtsDHWCAQ5ohJFHJJmsWySglgDbajTXxVmRPJDWAiIpAREQBERAEREAREQBERAFrzb6moKdt2shjqDUQPcGgbzJvLucByGnJbDVR9JNE00m+EQc+KaB2YNBflD9Re17a8FhPkZR5mU3bTeH+60VTUC/vZBEzyMhF/gov0a4yXNlgdDJG4SzyZiLsN5bFmYftAm1ldw6+qoUVc+E1FBEHtnlrXOjIabCGVzXvlDrWs0Zh42UPKaZK3WDN2qxiY+tCnmMDKSNpc5oBdJM8XZEL8BYi/MlwXpW4iYp3zTe9Bhmaw/ePkAIHiWgeai6+nMFfMahk81O+Vs8LYYt418oa1tpSNezlBAOnNdsTim38FXVwybl1w+GJu8exrHB8AmA97tXcbcDYKMsnBl0DRSGmEunquGSyu/O57M31HmsSpqp6eipKeBxjqJo5pnuAu5oDXTvDQeZLg1dcZ3s0sNXPBK2luWOiazNM6MFsjXTNGuUyNHZHIC/FZFbiMpqIMQfA+OmiL47Fh327e3Wd7RwbmA042UAytjsac6TcyVPrWemjnjeS3OL6SRuy9DqL66q3Ko7K0UUlXPV08IihcwRxnJk3rs2aSQAi9r2HfZW9ekeRjLmUDbCOkopaRwpxEH1TZJJGR30Zc5dOdyDYdFLUlPJXTRzzxmGnhdmgifo+R/KWUcgOTV127pWyGhbJHvIzVhrxrwexzQTbhqeK7MxOWh9lURy1MI0imiaZHgco5mjW44Zuaw5P0J6Hpt3BDJDDFURmTe1EcbMpDXMc46uBseQN+q7YrO+N0FDQhsTnMJLstxDC3QuA5uJ0F+aicYkndHFV1DHNjjropRFlu+KANLczwOZJzEcgkW1LG1j6uVkjKaWERQy7t5zFji43aBcBxdpca5Ub3GNiMjpXNrX0rpXTOdX00md4G8LY4S9znW0sNArNju1kkVXHSQQCWSSIuaS7K0G5tm/CACT5KGh37ax+IChfKJ48kTQQJGWsGvlB90PA8gs/AKaR+I1EtSBvY6aGO7QcgL7ucGX420F+5QuyJZn0u1N8PFY9lnZT2AdC8PLA1p73W+Kx9n5akVkkc8++Hq7HyNygMikc42ZHbW2XqoGWhrTQ+pxUpY6BxeZHkZJMshkYIRftF2nHRSWzlc8hrKeGbeySB9VPUR7sD7wAPE27LQNApzuhgsOHY4JW1DyzK2CWRnG+YMFy7u56L1wLE/WaeKfJu943NlJvYXNtVUqSaaOKqpBE6OR01Q987xaBkTyTvcx0cbGwb18FIbG4lNNBSiOPdwxxhr5HWO9LRlAhA4C4uXHyWSkYtFsREWZiEREAREQBERAFwuUQBcLlEAREQBERAcLlEQHC5REBwi5RAFwuUQHC5REBAY43fVVLSu+yIkmkbyk3ZaGsd1bmdcjuC52O+wkt7hqqnJbhl3rrW7r3WVjWz0VVk3udpYTldG8scARZzbjkeYWdR0jImNjjaGsY0BoHIBY43yTnY9kRFkQ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346" name="AutoShape 10" descr="data:image/jpeg;base64,/9j/4AAQSkZJRgABAQAAAQABAAD/2wCEAAkGBhQSERITEBEWERQUEhQYFhcVFRUVFRUYGhQVFxgVExoXHCYgGx0jHhYVHy8iIykpLCwsFR49NTAqNSYrLCkBCQoKDgwOGg8PGjIjHyQsKi01MC0sKiwqLC0pKSwsLCk0KSwsLC8pLC8sLCksKSwsMSw1LywsLCwsKSwsLCwsKf/AABEIAOMA3gMBIgACEQEDEQH/xAAcAAEAAgIDAQAAAAAAAAAAAAAABQYEBwECAwj/xABDEAABAwIDBQQHBQUGBwAAAAABAAIDBBEFEiEGEzFBUSJhcYEHFCMykaHBM1JicrFCU7Lh8BUkQ5Ki0RYXNGNzg8L/xAAbAQEAAgMBAQAAAAAAAAAAAAAAAQUCBAYDB//EAC4RAAIBAwIEBAUFAQAAAAAAAAABAgMEERIhBTFBURMyYXEigZGx8AYjQqHR4f/aAAwDAQACEQMRAD8AuiIisDSCIiAIiIAiIgCIiAIiIAi8amsZGLyyNjHV7g0fMqFqtvqCPR1XGT+C7/4QVDaXMJNlgXnPO1jXPe4Na0EucTYADiSVWv8AmXQfvnAdTFJb+FUv0g7XitfHS0cmaHRz3C4Dj0INtG8fHwXnOrGMXLJ7UqM6s1CK3exK4r6YBnLaKmM4HF78wB72tbrbvJHgsvZr0rRzyCGqi9WkcbNNyYyeQObVp8bjvVUpKRsbQ1gsB8T3lYuM4cJYzYdtou08/BVEeJtzw1sdrW/SThbucZ5mlnGNvZM3kiqXoyx01NE0SG74XbtxPEgC7SfLTyVtV2nlZOFaw8BERSQEREAREQBERAEREAREQBERAEREARFB7W7Ttooc1s8rzlijHF7v9hpf+ahtJZYSzsjIx/aSCjYHTvsXaMY0ZnvPRrfrwVTqcSrqzg7+z4TwDe1UOH4j+x4CxWPg+BvMhqq129qX666tiHJrBwFu7hy6qdXL3vGJN6KHLuW1CzSWZkFFsXT3zSh87vvSvc4n9ApOnwqGP7OGNngxo+iykVHOvUn5pN/M3lCMeSOryLG/ADXwWscF9pLPPa2Z5sAAABe+nyWzZo8zXN6tI+IstXYHNunSQS9h7XnjpfkR8lu2S/bqY57fQs+Eumr6m6jwt8e+Nv8Ah6YtKXSshz7thBLiDYnjpfyUfRGYueKVzjGNLvtbyupPaKmY6IuOjmjs68deHevbAQNwzL338b6qwU1GjlL09PcvKlrOvxJ05Sa21JpvVjaKj6LOW+522S2ilwuRxljzwylucg6tIJ7Tbc9ToeK2pFtvQutasi1HN1j53Wr8TDd1Jm4ZT/L5qBwOlgkble28mp1JFx3WK3qF81TcpLl2Of4j+noxu40aM0tSz8T69tl16fM+gqSvjlF4pGSDqxzXfoVkL5+rMJMHtqaR0bma6HUd4IW59jsaNXRwzP8AecCHdC5psSPG1/NWNvcxrrMTneIcOrWFTw6q/wAZNIiLZK4IiIAiIgCIiAIiIAiIgCIiA4JtqdAta0Unr1ZJWv1jjJjpm8rDQyeJ+vcrVt/ihp6CdzdHObu2+Lzl08rqIwSi3VPDHwyxtv4kXPzJVHxm4dOkoR/l9jfsqeqWp9DNREXIFwEREAUTjGy8FTrKztffacrvPr5qWRZwnKDzF4ZDSezKnH6NaYG5fK4dC5o+Yao6s2SqKZzjSWmiOuRx7Tfja/kr6i2o3tbPxPK7PkKeaUlOk9LXVGoJZZ6kOsAGsOrAbEnzWbRU73yxuMW5ZG0gX4nTgs/aDCpKOofNGwvglN3Afsk6kHprex71HT7TjKd0xxNuY0HebK41SqRXhJYf9Z559S7sri1a8a6qvWmm08PVpeY42zj0T58zIx+pswRMF3yEAAceP14LcOy2Eeq0kEJ4sYM35jq75n5KpbA7CZSytq3CWRwDo2g3awEaOJGhNuAGgWw1c2dv4MN+Zy/GeJPiFx4iWIrZewREW6UwREQBERAEREAREQBERAEREBTfSWzNHRs5PrYwR1GV5XuV19JMX92hl/cVULz4XLSf9S7LlOOp+JH2Lew8jCIi58sAiIgCIiAIiIAvCaiY5j2FoDXgh1gBcHwXuilNrkQeXoznIppKd5u+mmeyx45Tq0+HFXBULDHbnFo7aCqge13e5moPjZX1d/Z1vGoxmc/XhoqNBERbZ4hERAEREAREQBERAEREBG7Q4v6tTvly53Ata1t7BznODWgnprc9wKgdldvhUSbioYIpbnIWk7uWx4NvqHaHQ8bKc2jwT1qAxZ92Q5r2utcBzb2zDmNTdanxLCZKb2NSC1+bNG9vuOI7WeN3I8yDqLrSuKtSlJSSzHqXPD7S3u4SpylpqbtZ5PbZe7ZuHFsObUQSwv4SMc3wuND5Gx8lSNm61zmOhm0np3buQHibaNf4Ec1K7FbY+sAQVBDaho0PATD7zfxdW93w6bY7PSCRtbRtzTMblljH+PH0/MOXh3LXv7ZXlHMOa3X+GpScrWq4VFjueqKNwvaGGcDI8Nfzjd2XtPMEH6KSXGThKDxJYZcJp7oIiLAkIiIAiIgCIiAhcal3dTh8p4NqcpPc8ZdVsVaz27fakJ/7sVu7tcVsmF12tPVoPyXY8Flm3x2ZTXyxUyd0RFdGiEREAREQBERAEREAUdj2NMpIHTSAuDSAGt95zibBrf65KRVc28w98tL7Jpe6OVkmRurnAXDg0czZ17dywm2otrmetGMZVIxm8JtZfZdyEg9MVM7jBOPAMd/9LvXekDDaqJ0U+8ynk6J12nk5pbexHVaufhlUCf7rMAST7kg4nuC5bhtUdPVZj/63/wCy1PFqdjeVC26TZlzV0QL2iQnI/wBm8Nc0vAOj9Bdrj8is4beVLQGitlNurW3tyuSAfmo2PAawjs0Mp047p31CxsQwqqhy76B8Wa+UublBtyudFrRpyhlrKXuWlS8p1lGM8TkljOl5+6y/kdsTrTUPzuzPkIHacQDz101PLj0V92KxzfQiOR3totHA+85vJ3f08lreKGV3O35rd/XzXMc74pY3e4WuHab2bi+vDRatxQVeOlvf6mFTZeJoa+SS/rr7m6kS/Tgi5UzCIiAIiIAiIgIHbhoNFJfk6Mj/ADhbEpfcZ+Rv8IWtdvBenYPvTxg/ErZrRYAdy6/gi/Yb9Snv/OjsiIrw0AiIgCIiAIiIAiIgCIiAXXD5LAkmwGpJOg7yvCvr2QxuklcGMaNSf0HUnota49tFJWGxvHB+zFzf+Ka3H8vAc7rXuLiFCOZFjw7htfiFTRSXu+i/OxP4z6QBcso2iQ85XX3Y/IOL/kO9VGulfOb1Ejpj0ceyPysHZHwXXh3BY01eBw1+QXP1rutXeFsuyPpVnwSx4fHVNKUu8t/oun5ueTsHbe7XOZqDoQbW6XF1jYlhbBHI97nONibk6X5aDvPzXk/GXPOWMOeekbSSpDBdnJqiZj6iN0cLDch97yEagWPJY/FT+KpLGPqV97f2ChKFKGpvb0y+vVbfIt+y0kjqSEzNyvy214lo90nvIspVEVDOWqTljGTmksLAREWBIREQBERAQG1gzeqR/fq4h5A3K2Utd4m3NXYa3j7dzv8AK262Guz4NHFsn3bKW9f7hyiIrg0giIgCIiAIiIAiIgC6veACSbAAknoALkrsvOeIPa5p4OaWnwIIP6oDVWL42+skEj+zGD7GPkBykeObyPgsCpqgwa8eQXM8LqV5p6jsvYLNJ0EjBo17DzuOXIpgGzkmISktOSEHtyWuPys6u/o8guZlSq16zUz6lTv7Ph/D4St2t1889c+v5yMWhp5quTJCwvPO3utHV54Af0LrNxTZICeOk3hklLd5O8aMhZya0c3Hqeo0W2MJweKmjEUDAxvPq4/eceZVF2ffvZa2pOplqXNafwR9lo/rotq7hGzoOS83I42pxKvfVcSeI/f3JDDcKjp2BkLA0deZ73HmVloi5KUnJ5Z7JY5BERYkhERAEREAREQGDRjNilMPuU8z/MkNH1V5VG2S9riVXINWwwsiB5ZiczgFeV3fDYaLaCf5kobqWarCIisDWCIiAIiIAiIgCIiAIiIDwqqKOQWljZIOj2h1vC4Xenp2saGxtDGjgGgADwAXovOcOyuyEB1jlLhcA20JA5IDs86HwP6LXGxH/SN/8kt/HeO/krUIMR/fUh8Y5R9VRdnGVUfrELNz7GpeHB2cHU3u23LjZUvGYudBdMM37J4my3IihdsXyCjlMJIcMty3iG5hmt5LkqcNc1HuW0nhZJpFWPR7NI6lJlLne0OQuuTawvqeV7qzqa1Pw5uGc4EZakmEUO7a6lD92Zxmvbgct+ma1lMArGVOUPMsBST5HSSZrbZnBt+FyBfwuu6oW3uCVE1RG6JjpGlgaLcGm5vfpy1V6gaQ1oJuQ1oPiALr2qUYwpxkpZb6djGMm5NY5HdYWM4iIIJJT+y3TvPAD42WU6doOUuAJ4AkAnwCrVfh8tXWspWT9ge1f7NpbEG+4D9655Hqs7S3deqofmCKtTRFsu2xWFGCjiDvtHjeSHmXv7Rv4XA8lOqA/squ5V7POmb9HKRwuCdod6xMyYkjKWR7uw531N13sdljBzz33M5ERZEBERAEREAREQBERAEREAXWR9gTYmwJsNSbDgO9dkQFfGOVUulPQuZ+OpcIwO/K27iqVjWFzwV7XVFRkbWDtPgG7aJGCwac1+Vted1sXFXVPZFK2LW+Z0pd2eFiGt97moDGdgjVRP8AWKl802X2ZPYijd+GMcjwJNzYrWr0vFg4HtTnokmeGHTsLcjJhMWDU5w93Hi4hZagdmqxvagkibBUxdmRgaG5rcHttxB+qnlwlem6dRxZfQkpRTRwB0XErLtI4XBHxFl2ReJmVJuBVfq3qeWmMPDe5PagZr3/ADd6tNPDkY1o1DWhuvHQAa/BeiLZuLupcY1vkeVOlGnnSF41dUI2Oe4EhvHKC4/AL2URiuPZHiGBu/qH+7G3l+J55BeVKnKpNRismcpKKyyN2gxWmlYzdsZVTSHJE0C7gT15gC6sWBejlkEbTv52TuA3j4pC0E9La6DguuBejmMB8tcBPUSG7iCWtj7oy2x81NUmykcT2ujlqBlN8pne5h7iHcQu1srNW8Mc378ikr1/Eex74Xg7oXEuqZ57i1pXNIGvEWA1UmiKxNUIiIAiIgCIiAIiIAiIgCIiAIiIAiIgIDafZFlWA9rjDUM+zlb7w7ndWqoyYlWUnZraV0rRwmhGYEdXDl8ls1Fp3NnSuF8aPalXnT5Gu6XbClf/AIwYejwWH5qUhqmPF2Pa4fhcD+isdVgsEn2kEb/zMaT+iiKr0eULzcQbs9YnOj/hKqKnAo/wn9Tdjf8AdGDNXRs9+RjfFwH1UfNtTADljcZ3/dhaZD8tFYaPYGhj4UzXnrJeQ/6ipumo2Ri0cbYx0a0N/RTT4FBeeWfYiV+/4ooseF19XwaKCI8S6zpiO4D3VaNntlYKNp3TS57vfkfrI/xPTuCmEVzQtaVBYprBpVK06nmYREWyeQREQBERAEREAREQBERAEREAReVTLlY9wGYta4gDibAmw8bKjbT7Ub7C4ZGSNilqJIQGxvu4du7h10sLrFywSlkvy4XKq2w8Wc1lS4kvlq5W6nQMjdlYAPipzuRgtKIorHMXfEYo4IxNNM5wY0uyts0Xc955AC3mQjeASqKu/wDFLnU1NJDDnmqTlZEXWAcAc5e63utynXwUjgOK+swMlLMjiXNc298rmPLHAHmLhE0ycEiiLHxCoMcUj2tzFkbnAdSGk2+SkgyEVE2j2i3tDR2kYJqmWnOWJ34w51tb2GgN+asm1uK+r0k0g97KWx9S93ZaB5m/ksdSJ0ksuVVIsYgwqlpIap7g4sIuGl3a955Pdd1lPYNi8dVCyaEksfe2YWOhsbjyUphozUVZrtsDHWCAQ5ohJFHJJmsWySglgDbajTXxVmRPJDWAiIpAREQBERAEREAREQBERAFrzb6moKdt2shjqDUQPcGgbzJvLucByGnJbDVR9JNE00m+EQc+KaB2YNBflD9Re17a8FhPkZR5mU3bTeH+60VTUC/vZBEzyMhF/gov0a4yXNlgdDJG4SzyZiLsN5bFmYftAm1ldw6+qoUVc+E1FBEHtnlrXOjIabCGVzXvlDrWs0Zh42UPKaZK3WDN2qxiY+tCnmMDKSNpc5oBdJM8XZEL8BYi/MlwXpW4iYp3zTe9Bhmaw/ePkAIHiWgeai6+nMFfMahk81O+Vs8LYYt418oa1tpSNezlBAOnNdsTim38FXVwybl1w+GJu8exrHB8AmA97tXcbcDYKMsnBl0DRSGmEunquGSyu/O57M31HmsSpqp6eipKeBxjqJo5pnuAu5oDXTvDQeZLg1dcZ3s0sNXPBK2luWOiazNM6MFsjXTNGuUyNHZHIC/FZFbiMpqIMQfA+OmiL47Fh327e3Wd7RwbmA042UAytjsac6TcyVPrWemjnjeS3OL6SRuy9DqL66q3Ko7K0UUlXPV08IihcwRxnJk3rs2aSQAi9r2HfZW9ekeRjLmUDbCOkopaRwpxEH1TZJJGR30Zc5dOdyDYdFLUlPJXTRzzxmGnhdmgifo+R/KWUcgOTV127pWyGhbJHvIzVhrxrwexzQTbhqeK7MxOWh9lURy1MI0imiaZHgco5mjW44Zuaw5P0J6Hpt3BDJDDFURmTe1EcbMpDXMc46uBseQN+q7YrO+N0FDQhsTnMJLstxDC3QuA5uJ0F+aicYkndHFV1DHNjjropRFlu+KANLczwOZJzEcgkW1LG1j6uVkjKaWERQy7t5zFji43aBcBxdpca5Ub3GNiMjpXNrX0rpXTOdX00md4G8LY4S9znW0sNArNju1kkVXHSQQCWSSIuaS7K0G5tm/CACT5KGh37ax+IChfKJ48kTQQJGWsGvlB90PA8gs/AKaR+I1EtSBvY6aGO7QcgL7ucGX420F+5QuyJZn0u1N8PFY9lnZT2AdC8PLA1p73W+Kx9n5akVkkc8++Hq7HyNygMikc42ZHbW2XqoGWhrTQ+pxUpY6BxeZHkZJMshkYIRftF2nHRSWzlc8hrKeGbeySB9VPUR7sD7wAPE27LQNApzuhgsOHY4JW1DyzK2CWRnG+YMFy7u56L1wLE/WaeKfJu943NlJvYXNtVUqSaaOKqpBE6OR01Q987xaBkTyTvcx0cbGwb18FIbG4lNNBSiOPdwxxhr5HWO9LRlAhA4C4uXHyWSkYtFsREWZiEREAREQBERAFwuUQBcLlEAREQBERAcLlEQHC5REBwi5RAFwuUQHC5REBAY43fVVLSu+yIkmkbyk3ZaGsd1bmdcjuC52O+wkt7hqqnJbhl3rrW7r3WVjWz0VVk3udpYTldG8scARZzbjkeYWdR0jImNjjaGsY0BoHIBY43yTnY9kRFkQ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304800"/>
            <a:ext cx="1743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57400" y="22860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 CONGENITAL ANOMALIES  OF THE KIDNEY  </a:t>
            </a:r>
            <a:endParaRPr lang="en-IN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622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 ANOMALIES OF FORM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124200" y="4572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b="1" dirty="0" smtClean="0"/>
              <a:t> Renal Agenesis</a:t>
            </a:r>
          </a:p>
          <a:p>
            <a:pPr>
              <a:buFont typeface="Wingdings" pitchFamily="2" charset="2"/>
              <a:buChar char="§"/>
            </a:pPr>
            <a:r>
              <a:rPr lang="en-IN" sz="2400" b="1" dirty="0" smtClean="0"/>
              <a:t> Renal </a:t>
            </a:r>
            <a:r>
              <a:rPr lang="en-IN" sz="2400" b="1" dirty="0" err="1" smtClean="0"/>
              <a:t>Hypoplasia</a:t>
            </a:r>
            <a:endParaRPr lang="en-IN" sz="2400" b="1" dirty="0" smtClean="0"/>
          </a:p>
          <a:p>
            <a:pPr>
              <a:buFont typeface="Wingdings" pitchFamily="2" charset="2"/>
              <a:buChar char="§"/>
            </a:pPr>
            <a:r>
              <a:rPr lang="en-IN" sz="2400" b="1" dirty="0" smtClean="0"/>
              <a:t> Supernumerary kidney and duplex system</a:t>
            </a:r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RENAL AGENESIS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r nasim shweke\Pictures\kidne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0735">
            <a:off x="6847492" y="600371"/>
            <a:ext cx="1676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320" y="-2286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RENAL AGENESIS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183880" cy="5788152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Kidney is absent </a:t>
            </a:r>
          </a:p>
          <a:p>
            <a:pPr lvl="0" fontAlgn="base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can be unilateral or bilateral</a:t>
            </a:r>
          </a:p>
          <a:p>
            <a:pPr lvl="0" fontAlgn="base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usually causes no symptoms and is found </a:t>
            </a:r>
          </a:p>
          <a:p>
            <a:pPr lvl="0" fontAlgn="base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incidental</a:t>
            </a:r>
          </a:p>
          <a:p>
            <a:pPr lvl="0" fontAlgn="base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due to failure of ureteric bud formation or mesenchymal blastoma differentiation or final mesenchymal condensation.</a:t>
            </a:r>
          </a:p>
          <a:p>
            <a:pPr lvl="0" fontAlgn="base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1:500 – 1:3200 live births</a:t>
            </a:r>
          </a:p>
          <a:p>
            <a:pPr lvl="0" fontAlgn="base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commonly affects left side and first born male child</a:t>
            </a:r>
          </a:p>
          <a:p>
            <a:pPr lvl="0" fontAlgn="base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 prone for injury so should avoid contact sports</a:t>
            </a:r>
          </a:p>
          <a:p>
            <a:pPr lvl="0" fontAlgn="base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prone for infection and reflux nephropathy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is no family history, but in 20-36% of cases, there is a genetic cause.</a:t>
            </a:r>
          </a:p>
          <a:p>
            <a:pPr lvl="0"/>
            <a:r>
              <a:rPr lang="en-US" dirty="0" smtClean="0"/>
              <a:t>The risk of recurrence in future pregnancies is 3% unless one parent has unilateral renal agenesis, in which case the risk is about 15%.</a:t>
            </a:r>
          </a:p>
          <a:p>
            <a:pPr lvl="0"/>
            <a:r>
              <a:rPr lang="en-US" dirty="0" smtClean="0"/>
              <a:t>Women with uncontrolled diabetes in pregnancy may deliver a baby with bilateral renal agenesis.</a:t>
            </a:r>
          </a:p>
          <a:p>
            <a:pPr lvl="0"/>
            <a:r>
              <a:rPr lang="en-US" dirty="0" smtClean="0"/>
              <a:t>Bilateral renal agenesis is incompatible with life due to lack of transmitted pulsations from the amniotic fluid which is necessary for </a:t>
            </a:r>
            <a:r>
              <a:rPr lang="en-US" dirty="0" err="1" smtClean="0"/>
              <a:t>tracheobronchial</a:t>
            </a:r>
            <a:r>
              <a:rPr lang="en-US" dirty="0" smtClean="0"/>
              <a:t> tree development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867400" cy="4572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POTTER FACIES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/>
              <a:t>Flattened nose, </a:t>
            </a:r>
            <a:r>
              <a:rPr lang="en-US" dirty="0" err="1" smtClean="0"/>
              <a:t>brachycephaly</a:t>
            </a:r>
            <a:r>
              <a:rPr lang="en-US" dirty="0" smtClean="0"/>
              <a:t>, recession of chin, </a:t>
            </a:r>
            <a:r>
              <a:rPr lang="en-US" dirty="0" err="1" smtClean="0"/>
              <a:t>epicanthal</a:t>
            </a:r>
            <a:r>
              <a:rPr lang="en-US" dirty="0" smtClean="0"/>
              <a:t> fold, low set ears, </a:t>
            </a:r>
            <a:r>
              <a:rPr lang="en-US" dirty="0" err="1" smtClean="0"/>
              <a:t>hypertelorism</a:t>
            </a:r>
            <a:r>
              <a:rPr lang="en-US" dirty="0" smtClean="0"/>
              <a:t>.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sz="24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POTTER’S SYNDROME</a:t>
            </a:r>
          </a:p>
          <a:p>
            <a:pPr>
              <a:buNone/>
            </a:pPr>
            <a:r>
              <a:rPr lang="en-US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This absence of kidneys causes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which can place extra pressure on the developing baby and cause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further malformations like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clubfoot. </a:t>
            </a:r>
            <a:endParaRPr lang="en-US" dirty="0"/>
          </a:p>
        </p:txBody>
      </p:sp>
      <p:pic>
        <p:nvPicPr>
          <p:cNvPr id="4" name="Picture 2" descr="POTAR FACE LATER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90600"/>
            <a:ext cx="1828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OTTER F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86200"/>
            <a:ext cx="18288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ASSOCIATED GENITOURINARY ABNORMALITIES</a:t>
            </a:r>
          </a:p>
          <a:p>
            <a:r>
              <a:rPr lang="en-US" b="1" dirty="0" smtClean="0"/>
              <a:t>Females- </a:t>
            </a:r>
            <a:r>
              <a:rPr lang="en-US" b="1" dirty="0" err="1" smtClean="0"/>
              <a:t>uterovaginal</a:t>
            </a:r>
            <a:r>
              <a:rPr lang="en-US" b="1" dirty="0" smtClean="0"/>
              <a:t> </a:t>
            </a:r>
            <a:r>
              <a:rPr lang="en-US" b="1" dirty="0" err="1" smtClean="0"/>
              <a:t>atresia</a:t>
            </a:r>
            <a:r>
              <a:rPr lang="en-US" b="1" dirty="0" smtClean="0"/>
              <a:t> and duplication</a:t>
            </a:r>
          </a:p>
          <a:p>
            <a:r>
              <a:rPr lang="en-US" b="1" dirty="0" smtClean="0"/>
              <a:t>Males- absent seminal vesicle and seminal vesicle cyst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ABNORMALITIES OF REMAINING KIDNEY</a:t>
            </a:r>
          </a:p>
          <a:p>
            <a:r>
              <a:rPr lang="en-US" b="1" dirty="0" smtClean="0"/>
              <a:t>VUR(most common)</a:t>
            </a:r>
          </a:p>
          <a:p>
            <a:r>
              <a:rPr lang="en-US" b="1" dirty="0" smtClean="0"/>
              <a:t>Renal </a:t>
            </a:r>
            <a:r>
              <a:rPr lang="en-US" b="1" dirty="0" err="1" smtClean="0"/>
              <a:t>ectopia</a:t>
            </a:r>
            <a:r>
              <a:rPr lang="en-US" b="1" dirty="0" smtClean="0"/>
              <a:t> and </a:t>
            </a:r>
            <a:r>
              <a:rPr lang="en-US" b="1" dirty="0" err="1" smtClean="0"/>
              <a:t>malrotation</a:t>
            </a:r>
            <a:endParaRPr lang="en-US" b="1" dirty="0" smtClean="0"/>
          </a:p>
          <a:p>
            <a:r>
              <a:rPr lang="en-US" b="1" dirty="0" smtClean="0"/>
              <a:t>PUJ obstruction</a:t>
            </a:r>
          </a:p>
          <a:p>
            <a:r>
              <a:rPr lang="en-US" b="1" dirty="0" err="1" smtClean="0"/>
              <a:t>Multicystic</a:t>
            </a:r>
            <a:r>
              <a:rPr lang="en-US" b="1" dirty="0" smtClean="0"/>
              <a:t> dysplasia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ASSOCIATED SYNDROMES</a:t>
            </a:r>
          </a:p>
          <a:p>
            <a:r>
              <a:rPr lang="en-US" b="1" dirty="0" err="1" smtClean="0"/>
              <a:t>VACTERl</a:t>
            </a:r>
            <a:r>
              <a:rPr lang="en-US" b="1" dirty="0" smtClean="0"/>
              <a:t> association</a:t>
            </a:r>
          </a:p>
          <a:p>
            <a:r>
              <a:rPr lang="en-US" b="1" dirty="0" err="1" smtClean="0"/>
              <a:t>Fanconi’s</a:t>
            </a:r>
            <a:r>
              <a:rPr lang="en-US" b="1" dirty="0" smtClean="0"/>
              <a:t> </a:t>
            </a:r>
            <a:r>
              <a:rPr lang="en-US" b="1" dirty="0" err="1" smtClean="0"/>
              <a:t>pancytopenia</a:t>
            </a:r>
            <a:endParaRPr lang="en-US" b="1" dirty="0" smtClean="0"/>
          </a:p>
          <a:p>
            <a:r>
              <a:rPr lang="en-US" b="1" dirty="0" err="1" smtClean="0"/>
              <a:t>Kallman’s</a:t>
            </a:r>
            <a:r>
              <a:rPr lang="en-US" b="1" dirty="0" smtClean="0"/>
              <a:t> syndrome</a:t>
            </a:r>
          </a:p>
          <a:p>
            <a:r>
              <a:rPr lang="en-US" b="1" dirty="0" smtClean="0"/>
              <a:t>Fraser syndrome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ANTENATAL ULTRASOUND</a:t>
            </a:r>
          </a:p>
          <a:p>
            <a:r>
              <a:rPr lang="en-US" dirty="0" smtClean="0"/>
              <a:t>Absent kidney with drooping adrenal sign</a:t>
            </a:r>
          </a:p>
          <a:p>
            <a:r>
              <a:rPr lang="en-US" dirty="0" smtClean="0"/>
              <a:t>Compensatory hypertrophy of </a:t>
            </a:r>
            <a:r>
              <a:rPr lang="en-US" dirty="0" err="1" smtClean="0"/>
              <a:t>contralateral</a:t>
            </a:r>
            <a:r>
              <a:rPr lang="en-US" dirty="0" smtClean="0"/>
              <a:t> kidney</a:t>
            </a:r>
          </a:p>
          <a:p>
            <a:r>
              <a:rPr lang="en-US" dirty="0" err="1" smtClean="0"/>
              <a:t>Oligohydramnios</a:t>
            </a:r>
            <a:r>
              <a:rPr lang="en-US" dirty="0" smtClean="0"/>
              <a:t> may be present</a:t>
            </a:r>
          </a:p>
          <a:p>
            <a:r>
              <a:rPr lang="en-US" dirty="0" smtClean="0"/>
              <a:t>Doppler shows absence of corresponding renal artery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SCINTIGRAPHY</a:t>
            </a:r>
          </a:p>
          <a:p>
            <a:r>
              <a:rPr lang="en-US" dirty="0" smtClean="0"/>
              <a:t>Help to differentiate ectopic kidney and </a:t>
            </a:r>
            <a:r>
              <a:rPr lang="en-US" dirty="0" err="1" smtClean="0"/>
              <a:t>hypoplastic</a:t>
            </a:r>
            <a:r>
              <a:rPr lang="en-US" dirty="0" smtClean="0"/>
              <a:t> kidney from true agenesis</a:t>
            </a:r>
          </a:p>
          <a:p>
            <a:r>
              <a:rPr lang="en-US" dirty="0" err="1" smtClean="0"/>
              <a:t>Tc</a:t>
            </a:r>
            <a:r>
              <a:rPr lang="en-US" dirty="0" smtClean="0"/>
              <a:t> 99 DMSA scan done</a:t>
            </a:r>
          </a:p>
          <a:p>
            <a:r>
              <a:rPr lang="en-US" dirty="0" smtClean="0"/>
              <a:t>Reveal uptake by a </a:t>
            </a:r>
            <a:r>
              <a:rPr lang="en-US" dirty="0" err="1" smtClean="0"/>
              <a:t>hypoplastic</a:t>
            </a:r>
            <a:r>
              <a:rPr lang="en-US" dirty="0" smtClean="0"/>
              <a:t> kidney lying medially over </a:t>
            </a:r>
            <a:r>
              <a:rPr lang="en-US" dirty="0" err="1" smtClean="0"/>
              <a:t>tranverse</a:t>
            </a:r>
            <a:r>
              <a:rPr lang="en-US" dirty="0" smtClean="0"/>
              <a:t> process of lumbar vertebra and an ectopic functioning kidney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ULTRASOUND</a:t>
            </a:r>
          </a:p>
          <a:p>
            <a:r>
              <a:rPr lang="en-US" dirty="0" smtClean="0"/>
              <a:t>Incidental finding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IVP</a:t>
            </a:r>
          </a:p>
          <a:p>
            <a:r>
              <a:rPr lang="en-US" dirty="0" smtClean="0"/>
              <a:t>Will show absent </a:t>
            </a:r>
            <a:r>
              <a:rPr lang="en-US" dirty="0" err="1" smtClean="0"/>
              <a:t>nephrogram</a:t>
            </a:r>
            <a:r>
              <a:rPr lang="en-US" dirty="0" smtClean="0"/>
              <a:t> and </a:t>
            </a:r>
            <a:r>
              <a:rPr lang="en-US" dirty="0" err="1" smtClean="0"/>
              <a:t>pelvicalyceal</a:t>
            </a:r>
            <a:r>
              <a:rPr lang="en-US" dirty="0" smtClean="0"/>
              <a:t> and </a:t>
            </a:r>
            <a:r>
              <a:rPr lang="en-US" dirty="0" err="1" smtClean="0"/>
              <a:t>ureteral</a:t>
            </a:r>
            <a:r>
              <a:rPr lang="en-US" dirty="0" smtClean="0"/>
              <a:t> </a:t>
            </a:r>
            <a:r>
              <a:rPr lang="en-US" dirty="0" err="1" smtClean="0"/>
              <a:t>opacification</a:t>
            </a:r>
            <a:endParaRPr lang="en-US" dirty="0" smtClean="0"/>
          </a:p>
          <a:p>
            <a:r>
              <a:rPr lang="en-US" b="1" u="sng" dirty="0" smtClean="0">
                <a:solidFill>
                  <a:schemeClr val="accent2"/>
                </a:solidFill>
              </a:rPr>
              <a:t>CT</a:t>
            </a:r>
          </a:p>
          <a:p>
            <a:r>
              <a:rPr lang="en-US" dirty="0" smtClean="0"/>
              <a:t>Will give definite diagnosis especially when USG fails to demonstrate a </a:t>
            </a:r>
            <a:r>
              <a:rPr lang="en-US" dirty="0" err="1" smtClean="0"/>
              <a:t>hypoplastic</a:t>
            </a:r>
            <a:r>
              <a:rPr lang="en-US" dirty="0" smtClean="0"/>
              <a:t> kidney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CYSTOSCOPY</a:t>
            </a:r>
          </a:p>
          <a:p>
            <a:r>
              <a:rPr lang="en-US" dirty="0" smtClean="0"/>
              <a:t>Absence of </a:t>
            </a:r>
            <a:r>
              <a:rPr lang="en-US" dirty="0" err="1" smtClean="0"/>
              <a:t>ipsilateral</a:t>
            </a:r>
            <a:r>
              <a:rPr lang="en-US" dirty="0" smtClean="0"/>
              <a:t> </a:t>
            </a:r>
            <a:r>
              <a:rPr lang="en-US" dirty="0" err="1" smtClean="0"/>
              <a:t>ureterovesical</a:t>
            </a:r>
            <a:r>
              <a:rPr lang="en-US" dirty="0" smtClean="0"/>
              <a:t> opening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ANTENATAL ULTRASOUND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638800" cy="42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7526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accent1"/>
                </a:solidFill>
              </a:rPr>
              <a:t>Functionally, the </a:t>
            </a:r>
            <a:r>
              <a:rPr lang="en-IN" sz="2400" b="1" dirty="0" err="1" smtClean="0">
                <a:solidFill>
                  <a:schemeClr val="accent1"/>
                </a:solidFill>
              </a:rPr>
              <a:t>urogenital</a:t>
            </a:r>
            <a:r>
              <a:rPr lang="en-IN" sz="2400" b="1" dirty="0" smtClean="0">
                <a:solidFill>
                  <a:schemeClr val="accent1"/>
                </a:solidFill>
              </a:rPr>
              <a:t> system can be divided into two entirely different components: the urinary system and the genital system.</a:t>
            </a:r>
          </a:p>
          <a:p>
            <a:endParaRPr lang="en-IN" sz="2400" b="1" dirty="0" smtClean="0">
              <a:solidFill>
                <a:schemeClr val="accent1"/>
              </a:solidFill>
            </a:endParaRPr>
          </a:p>
          <a:p>
            <a:endParaRPr lang="en-IN" sz="2400" b="1" dirty="0" smtClean="0">
              <a:solidFill>
                <a:schemeClr val="accent1"/>
              </a:solidFill>
            </a:endParaRPr>
          </a:p>
          <a:p>
            <a:r>
              <a:rPr lang="en-IN" sz="2400" b="1" dirty="0" smtClean="0">
                <a:solidFill>
                  <a:schemeClr val="accent1"/>
                </a:solidFill>
              </a:rPr>
              <a:t> Embryologically and anatomically, however, they are intimately interwoven. </a:t>
            </a:r>
          </a:p>
          <a:p>
            <a:endParaRPr lang="en-IN" sz="2400" b="1" dirty="0" smtClean="0">
              <a:solidFill>
                <a:schemeClr val="accent1"/>
              </a:solidFill>
            </a:endParaRPr>
          </a:p>
          <a:p>
            <a:endParaRPr lang="en-IN" sz="2400" b="1" dirty="0" smtClean="0">
              <a:solidFill>
                <a:schemeClr val="accent1"/>
              </a:solidFill>
            </a:endParaRPr>
          </a:p>
          <a:p>
            <a:r>
              <a:rPr lang="en-IN" sz="2400" b="1" dirty="0" smtClean="0">
                <a:solidFill>
                  <a:schemeClr val="accent1"/>
                </a:solidFill>
              </a:rPr>
              <a:t>Both develop from a common </a:t>
            </a:r>
            <a:r>
              <a:rPr lang="en-IN" sz="2400" b="1" dirty="0" err="1" smtClean="0">
                <a:solidFill>
                  <a:schemeClr val="accent1"/>
                </a:solidFill>
              </a:rPr>
              <a:t>mesodermal</a:t>
            </a:r>
            <a:r>
              <a:rPr lang="en-IN" sz="2400" b="1" dirty="0" smtClean="0">
                <a:solidFill>
                  <a:schemeClr val="accent1"/>
                </a:solidFill>
              </a:rPr>
              <a:t> ridge (intermediate mesoderm) and open into a common channel the </a:t>
            </a:r>
            <a:r>
              <a:rPr lang="en-IN" sz="2400" b="1" dirty="0" err="1" smtClean="0">
                <a:solidFill>
                  <a:schemeClr val="accent1"/>
                </a:solidFill>
              </a:rPr>
              <a:t>cloaca</a:t>
            </a:r>
            <a:r>
              <a:rPr lang="en-IN" sz="2400" b="1" dirty="0" smtClean="0">
                <a:solidFill>
                  <a:schemeClr val="accent1"/>
                </a:solidFill>
              </a:rPr>
              <a:t>.</a:t>
            </a:r>
            <a:endParaRPr lang="en-IN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428193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Renal agenesis and agenesis with seminal vesicle cyst</a:t>
            </a:r>
            <a:endParaRPr lang="en-US" dirty="0"/>
          </a:p>
        </p:txBody>
      </p:sp>
      <p:pic>
        <p:nvPicPr>
          <p:cNvPr id="1029" name="Picture 5" descr="C:\Users\LENOVO\Downloads\enal agenesis 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40629" cy="377007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88319"/>
            <a:ext cx="3048000" cy="377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447800"/>
            <a:ext cx="807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000" b="1" dirty="0" smtClean="0">
                <a:solidFill>
                  <a:schemeClr val="accent1">
                    <a:lumMod val="75000"/>
                  </a:schemeClr>
                </a:solidFill>
              </a:rPr>
              <a:t> Unilateral renal agenesis :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 1 in 1000 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 Males / left kidney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 Unilateral renal agenesis should be suspected in infants with a single umbilical artery 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 The term</a:t>
            </a: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 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LYING DOWN ADRENAL SIGN</a:t>
            </a:r>
            <a:r>
              <a:rPr lang="en-IN" b="1" dirty="0" smtClean="0">
                <a:solidFill>
                  <a:schemeClr val="bg1"/>
                </a:solidFill>
              </a:rPr>
              <a:t> as been ascribed to the elongated appearance of the adrenal not normally </a:t>
            </a:r>
            <a:r>
              <a:rPr lang="en-IN" b="1" dirty="0" err="1" smtClean="0">
                <a:solidFill>
                  <a:schemeClr val="bg1"/>
                </a:solidFill>
              </a:rPr>
              <a:t>molded</a:t>
            </a:r>
            <a:r>
              <a:rPr lang="en-IN" b="1" dirty="0" smtClean="0">
                <a:solidFill>
                  <a:schemeClr val="bg1"/>
                </a:solidFill>
              </a:rPr>
              <a:t> by the adjacent kidney</a:t>
            </a: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chemeClr val="bg1"/>
              </a:solidFill>
            </a:endParaRPr>
          </a:p>
          <a:p>
            <a:endParaRPr lang="en-IN" b="1" dirty="0"/>
          </a:p>
        </p:txBody>
      </p:sp>
      <p:pic>
        <p:nvPicPr>
          <p:cNvPr id="174084" name="Picture 4" descr="https://www.med-ed.virginia.edu/courses/rad/gu/embryology/Images/agenes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4775197" cy="3581400"/>
          </a:xfrm>
          <a:prstGeom prst="rect">
            <a:avLst/>
          </a:prstGeom>
          <a:noFill/>
        </p:spPr>
      </p:pic>
      <p:sp>
        <p:nvSpPr>
          <p:cNvPr id="174086" name="AutoShape 6" descr="data:image/jpeg;base64,/9j/4AAQSkZJRgABAQAAAQABAAD/2wCEAAkGBhQSERUUExQUFBUWFRcVGBQUFBcXGBcYFBcVFRQXGBcYHCYeFxkkHBQUHy8gJCcpLCwsFR4xNTAqNSYrLCkBCQoKDgwOGg8PFykcHxwpLCksLCksKSksKSkpKSwpKSkpKSkpKSksLCktKSksLCktLCksKSksKSksLCksLCksLP/AABEIAQ8AugMBIgACEQEDEQH/xAAbAAACAwEBAQAAAAAAAAAAAAAEBQECAwAGB//EAEcQAAEDAgIGBwUDCAgHAAAAAAEAAgMRIQQxBRJBUWFxBiKBkaGx8BMywdHhUnLSFCNCU4KSwvEHFhdUYnOTohUkMzRDo+L/xAAaAQADAAMBAAAAAAAAAAAAAAAAAQIDBQYE/8QALBEAAgIBAgUCBQUBAAAAAAAAAAECEQMEEgUhMVFxE0EiIzJSkTNCYYHwsf/aAAwDAQACEQMRAD8AS4LRUT4GEtGu6DFPsXhxdBrOYQa+zAAaa1pUA0uQs8R0aDXOaJCaOkZUx6o14ovbkHrnVaW0AO/WtRtSoeyegaC/VpTVJdq5193JQG4ipqXEOpre+S6n2t6yelP7X+DH6sPuX5Hf9VetHSWrZJGRh2p+uMZgdq6+Tmve6mz2LxfNE4Lo4x+He1o15ZfYugcRqkEtne9hFSLiF+3Y3LJeWZh8QMiailDRwIIFAQRkc+8rTUxBIqX2yu6xAIFN2Z7zvR6U/tf4D1YfcvyeuxHReCRzXRuLGObCxmqHOJL4y72rgAS7WpXVFK9ah6tCBJohkUVQHl4lwwMhHUIlgmlIjIzHu556oNq0Xn2MxABALhVuqQC4Vb9k0zHDJE4Js2s0P1i0Gw62q3PIGwzPesuHFNZI/C+q9v5MebJD05fEuj9/4GVFIVnFb4fAOfvA9dy6rJljjVyZzWPDPK6ijAvCu3DSOybbebJtDgGMuACd+aLDabePqq1uTXyf0qjaY+HRX1uxE3Rjzm4fsgnxVJdF0qA9xPCgCdyZW795PHvWMTQBYfUryS1WR/uPXHSYo/tFceinH9I9oPyXSYCRuWq/wPcnzKAVOQ2qk0wG6vLYeKI6rIv3BLR4pftPOSSFvvtLefzV2urkvTSBjgASDXYcv5JPjdCtB/NVB2tOXIbV7sWu51M8Gbh6XODAlyy9tQ0cNU8fgtVsozjNXF2aucJQdSVHLly5UQcuXLkAcuXLkAcuouClAELlK5VQWQuYwuNGip9ZqzW1K3GI1bN/mvFqNUsSr3PbpdLLM7fJBWF0c1hDnnWIujZZgMrZ2SyKY13nmrNlvT16utFPM5O2dBjxKC2xQWZTW4t8lDTV5GzPtGaoZKu+6Kd91JkBI2AVvzFVgcjNtN4pdYkDiPXes42attrq04UJCrh3OaN5cRQDYSGnwrTsVnMpqtbd9jy1j1jyz71O4dFpZ7EbLsA3k5nxQ+KOsW76+GzxCJ9g1oBzIoDydbW7SqTi4I2j5j5d6W4e0hz6Oz2Z7tvlVS2ehJ3dywayxO4kfD5KC6wHP4qlIlxMcTA2QdbPIFLnNLDQmo2H4JiGbx2c8vgsnMra3rNezBqZY3Z5c+mjlVMwXLKQah3tr3LUFb/DmjlVxOdzYJYZbZHLly5ZTAcoqpXUQBylQpQJnKHFSqOFSAozZVjg5GbBieWaiaQsJyUmKnkEdFGGjj8VV8J71y+Wbk237nVY4KMUkugO00BV4YzmchdXdhuGS0IJGXy4rCZTJtSadpREMetfYNm/1ZaMw4p2d9vBUM1CGjZtHh5KGywoDrkUqd+7rVPk0dimMaoeabATzNdVo7PNRhI7Ddck7TtRDBYnaSHU7RTwoEIRgYzWlaANaT2E28KrOQUIbxqP2rEd/mjZIquB3ihG40cQfJYy6ru7WFrtO7vCBgs1q/e8/wCXih3/AKPb8fqjXtF63qa142oFhMy52ZEd/wBUwM5OG2v08kDiLHnkjZJLjl5hDS5+tqdiasCkjq3tvxWOHkuW7skU8eaXz5kjML16fUPFNP29zxarAssK9/YYLlSCTWaCrrpk01aOYlFxdP2OXVXLqJkkrly5UkIk2FVOCbU1WGJdQcyi8AMlpuJ5ekP7NzwzH1m/A2w8Aos5m0dy9VW8D1D4b1otI2b1IxcL8/ir0Hh3rn53Gfq6uxlTVTZk2lGx515U30+KzhjvcZAfX4okw18TTgpZHbL16okFF4j3Hyot2sFGkbxXy8/NDEUO+gF+xExmlSKUOziiwoksvSuyxJ21+S0bFXPt55euCgtrl3KAa7wRt9bUWKjJ2GpUUsfNDTRUsd1kUZr3GaExThuSBIBmbSlDwPNYObcckQ8047bdyHf9UwMnttRKsSzP1uTZ0nfmgcUyoKqLJkuRlgpblvajEoNnBw2GibNNV0XD8u7Ht7HN8RxbMm7uSpooXUWxNaSuXLlViBcWDUdqPwRQsza05o7R4uuf4kvmf0dDw13i8Mc4aPJFalVhhnWRcLQtQ2beJjLhrfBYQsP0R8jlSOK/EqDKTHDt4U8lBgIRWHtYq8jap2IAbhuFOS2ZFa1jx2rYNWjWIsKMTCVnLCacUVf+Sgio3IsVC50QIv8AX+Sxkhreo+aYyRV2oSdlB680hiibDuad4Qcme71dNJH1ND64oOaACqdgBShDnI1W8jrIdyoTQslzI4plg31YOVO5K5vf50KO0c6xHFbXhkqy13RpeJRvHfZhihSoXQGgLKFyqUxESbOaLwTtqAmOXNG4Ry0HEvrXg33Df035PQYSiNYPVEt0fdM2SLTM3UTM7VeKPM7eKq3NbtaM0jKcw3VgfXrksyQrNQBs1qsW/wA1VqsSgCKLnKkj1mZ0COfIUPNcXW+tdZTNQAnlIbvzQ8j6j5orEMv4oaagSsYsmN0NIURiBdAzvoqskCnd10bo43dzS97qu8Edo13WdyBWw0DrPH/exq9erwy/3uMV1Fy5dOcwcqKXKhKCjDFPpq80ZhJLpdiruA3X9dyPwjdq5ziEryv+DotDGsSH2FNEeyqU4XE7DZO8K4ELVM2seRp7Ol1m2TZ8UUBUUQ/srpGSyC1WY66uWrg2hQBsFdzdqpGQrueByTAyc8Id71Z8l6KjkDSIbNu86rN8q0OV1jKNyBMHnKXYuQEIydyVT15pUAJiJLJZin1COmCXyBVRDZgBevb5InRx6/YhyKInRbesTu+K92i55o+TX6zlhl4Gq5QCu1l1JyxQlUJUlVSLSMXC5R+COxBNFT2pjBh6lcvq3eSXk6fSL5cfAyieAOsO1MMIbWNUPhYiRQjtWseELTbJeA940ZJbiqsddZQ13LZrL5IKRsI7IWWyMrRZSRVugZhHIfqrPvtVgKLgLoGjIqlFtJHatVm59EBZm66zcFLpCs3oEUnIol0zEe9iExLDRACbEsoUI6FMZ23QxzVEe4vnjp63iitowXK3xEdlTRosea9mj/WjXc8OtXypeA1dRcuXVHKGTioqpcqrGzIjSFmXMr0WDgFl51jTQUzumujtKDKSjXcR1TyOxctqV8b8s6nTP4F4X/B61rRmQiGR7jUcLoWF7XDIHiKFat0cBcXHL5LyHtXQLidT+SmTeg/yZwyJHaSEQZS1pLqdtAqSsV11KHELaKWo3ryuP6RsLqNNeS30bpdxPunySaMlpnoDcrVhtdByYlzW1cy2+u/sQD9PtDqGo5pgPHgHJYyN4LJmlGEdUg+uCAxONc40yHE08BdOqIu+gS8X2DtVdUb1SCDtP3SiWMG49xQCBZIrIOeIpsWBCztUFCHERoMpni29yCkYnZINI1YYJtjxKJmWMBt2rZ8Njea37I1fE21i8m7VygOXVXSHNUZkqFylYjIEYRP4ME1wuAUhwwsmWH0sWWLCeRXL6t/Nl5Oo0q+VHwFjQUdagUP+E0PgiYsG8e7I8c6HzQjNNV92J/aQto8fI7JobzNSvLZ7UmaywTC7p9Ufdb4WJPYvO6Wwpees97uLians2BOZZHH5/VByYcuvwSsvYvcVYTAtBXpNCYS9UmPvUC9NoluqEi0l7BmPj6lDdeVx+jQ6povU4p1Qlpj1ilY67nmY8FKw1hcQduVSNovmj8PNM0A0a/8A2nwR8mDLdivDmaU7cjzVKRjcOxWPTRFnRSjiw6yl+kSfcbiTw1AB/uR0WkIxaRpYd/vN7xfvCODo3CrXg8irsijzkmNxH2D+0W/AFDTSYh1qtZyBPmn8zRe6XyHcpboaQkGDIu5xcePyVCmOIagZWqbK20gaQ2WbBZbSiiypRbnhlb34NNxS9iruWBUqitrLfM54zXLlKgoYYSPqg+tqYxQjagtEgEU3FN/YLldYms0vJ1mjalijXYyibTktm52CsxlBsW8TK2ovIbBFWYeoyWGmBRjWNtrG54BOA0NCRaS0iGurQkA3G3sT6Il8xbhMDqybV63CxJCdMYd1C0kOtWo8zsXqcB1miiQ+gPiRQFIDG50hodWm35L02OcADrUA3n6pazDsN2vaa7iK9yhumXH4kW0fidesctC4CrX5VHFUxWD1CsGyNEouNYVyvTZdNi/WF1ae5CfJ0KA0Gzgs/wDh7Qeq4tPD5GqZOwt1X8jujmgpMCMLmnNp5t+SwkmcP0W9h+iZOiusZAk5C2oVyOJ2AIOWOgTPER1S/G2CLChbOaqk5FbK2IFFiug4fgW1ZH15nOcR1D3PEunImqmqqpW4s0xQlcCrMjJRTcOAtfn1kMfJc2bDBop5Ob5ItoybUeK5G3yXp415CcUTro9pXXbqOPWGXELQZsjyS3SOgwY44oqMeg4Ma1w6iq3ibQLznrRq7rVSTGYa5T2CAlYT4QA3VCPKSaMANQFth8RPGfzb3NA2WI7Ack1xOGIyChsJ1cqu291UmLmLGulncDK4u4Gw7hZEY3ResbEjkmOi2E5t+KMmwp2hFCTFejMA1goO9OI2lYwQUR8bB6qhFWXZEryQ2W8LbLnRJhYrmZTtQj7JpKxAzxKGihViM7JXjW9a+4lN8VQWCS6SlIFruOQ9bE4xtilKuYsndfks1bDYV1L5qr2ELqNJmxuCguq9jk9ZgyKbnLozlygKV7TwBbbLVqFabolosuPcjs1ExxDEqnmLHgtNC24KcSBKsey6kpnrtBafbOKHqvGbd+8hehgjC+RtJBBBIINQQvTaI6aOZQTDWH2hn2jakVGfc+iteGhK8bA59aPIPIeFQq4DS8cwqxwdyNxzGYRobXNBTPNY7RWJItM5w3V1T4AIVkWLbShcab6O7Km69PpPH+yZ1W652DZ2leTxWOxMhz1BuYKeOaH5EkNMNpPGtsY3U4Bw8kxw+msQ+z4TzNvOi8xCcW3KSTtNR4p7ofTrgQ2eP9ttf9zfkkh0OYqnMU4VHwRscFOCkBpFWkEZ1C0a4BUSc2Oi0eV2uFhNIhlowncl2JmABWmOxrWgkkCm0mi8Xpvpa33YusftbBy3qaG2kGaW0q2MXu45Nr6sl2jHGQlzsz5LzvtS91XEknavTaLFAFUeRgb3BcmHz5IPE4a104rUISbcssZtEONqhFJHRQicQ1Clq2+DXpRqfM0+o0D3XjD2QXW7o6BHNwt1EkdTTctEb4BEVksx8SfSR2SvFtsUAIZWrIrfElMeip/OO+7t5hNKzE2J2SOaatJaRkQSD4L0OjOnE7KCUe0G/J3yKfh3AdysCNyrYSp0EaP07BiKUdQ/Zd1T459icR4RovQLy2Jke1wDWBwO2mV6fFp5ByluPfsYe8jju7N1UbTIsh6+OMbad2xX/JWcF46HFPcRVhaOZ48OHioilkc0lzTrB1KGt27PkjaN5D1s2NjiBJcGjf6uUhxnTqFp6rZJOTS0d7r+CDdNKP0KiwtsuamvcoBkqAWWJAJFbe9U+ARtJ9UwxH9Irx7sFPvOPwCU4vp3iX5BrOTTXvK9DNgWlDjRQJzRsYnkZ43FaQkku9zncz8ELRPOkuD1JQK16gPiUrbGparkLqaYSHrBekw7Up0dFU8k9gCEWjQLKapWwbtVHsR0KAJRVC+zKYllj2IQwKrE0eufEK14fVCNhR0gz4+vmhcViBG0Ae87IfFIADFOpZK5nBHzstxQL2KQEuLw+1MOicBMj/ufxBaSxhO+gmDHtpP8v+JqqH1IxzXJs1LCFKd43RG1qVTQEHJZ9p5kzIKJgdU6udLc0u6SYl8WElkYdVzW1BoDTrNG0U2lfNv674z9cf3I/wAKltItcz6i8zCtNU5077Znl4q8bpuAvla41vKnavlf9eMZ+uP7kf4VI6c439ef3I/wqdyHzPrmC9pQ+0pXh2/Rbly+XdHOmOLlxUMb5i5jpGhw1GCoOdw2q+nUVKmJuiS9ZOkouJWbjVUTZ5zpQ6sjT/h8iUqjCb9I4jVhPEeRS2COqwS6meHQPwITbDlAwx0CIa5SZkMRGrCGuxBsxRCPglBpxQAJLBdD+z9UTWeOvchKKhj/ABB1Wk+sl55kntJC7dZvIJ9pof8ALu5egvP4JwY0JkM3xDaZpa/NEyS62ZWZhS6ADEVXpOgcf56T/L/iakrcMvR9BI/z0n+X/E1EfqROT6WeoexBYjABwW35c4uaPZOOtS4rRtSAQ6rRcAk9lERi8IHAA/aaRza4EeVO1eo8R5PTXRwSxPjdXVeKHVIBpUGxNdw2LyJ/oqwv2p/32/gX1t2HqgsXorWB4gjfmN21Din1Gm10Pl/9l2F2OmPESM/Ao/suwv2p/wB9v4F76DRRYwAXFM6UrW9acaq/5AUti7DUmeF0d/R/hoZWyMdKXxuDgC9pFRcVAbVekcEWzRdHudck0FKC1Knt94rX8gO4oUaE5WKXD6eas2JNP+Aaz2E1BbUjuoa94TXD6DAzToLPB9KMCfZsd/jI7xX4JRhcNRfQumWDAw33XtPmPivDhYMnJnpw/SWaFo1U1l1dyxGey+oqxTlrwOIK1Y5diANZpTQh0TbmhvZqIcVUZ3XdiLKGOmJPzThwXm2uomWnMVs2JCJbpkNhzQVu1yEbIt4TVDGElHdH9PMwb3vka9wczVowCvvA7SNyyw8e9au0Y1xqRb5pITVqh0f6TYDlBMe1q0b09Y6lMLLYg3e0ZZbEkjwDW7B3LYMCvc+5j9KI+/roKf8AbO/1G/JSOmLf7uf9UfgSIBcQjcxrFEdv6WtpQYc2p/5B+FBS9L90H/s/+EuIQpZvS3y7j9KIxPS6hNIG3Nf+oeX2eAXDpg79Qz98/JLRh1szDBHqS7i9KPYYM6YyZjDsrleR22ldnAKXdOZv7vH/AKj/AJIVsC50IRvl3H6UewPpXpPLiI3RvhjYDQhzHOJFDXbmkDoqL0JiCzkwIKltvqUoqPQ8+4LNrqFNcRoxLZoKIQM2Ya3GarOakLKGRSH9Ypsa5hMbqIv2yX6yuCp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4088" name="AutoShape 8" descr="data:image/jpeg;base64,/9j/4AAQSkZJRgABAQAAAQABAAD/2wCEAAkGBhQSERUUExQUFBUWFRcVGBQUFBcXGBcYFBcVFRQXGBcYHCYeFxkkHBQUHy8gJCcpLCwsFR4xNTAqNSYrLCkBCQoKDgwOGg8PFykcHxwpLCksLCksKSksKSkpKSwpKSkpKSkpKSksLCktKSksLCktLCksKSksKSksLCksLCksLP/AABEIAQ8AugMBIgACEQEDEQH/xAAbAAACAwEBAQAAAAAAAAAAAAAEBQECAwAGB//EAEcQAAEDAgIGBwUDCAgHAAAAAAEAAgMRIQQxBRJBUWFxBiKBkaGx8BMywdHhUnLSFCNCU4KSwvEHFhdUYnOTohUkMzRDo+L/xAAaAQADAAMBAAAAAAAAAAAAAAAAAQIDBQYE/8QALBEAAgIBAgUCBQUBAAAAAAAAAAECEQMEEgUhMVFxE0EiIzJSkTNCYYHwsf/aAAwDAQACEQMRAD8AS4LRUT4GEtGu6DFPsXhxdBrOYQa+zAAaa1pUA0uQs8R0aDXOaJCaOkZUx6o14ovbkHrnVaW0AO/WtRtSoeyegaC/VpTVJdq5193JQG4ipqXEOpre+S6n2t6yelP7X+DH6sPuX5Hf9VetHSWrZJGRh2p+uMZgdq6+Tmve6mz2LxfNE4Lo4x+He1o15ZfYugcRqkEtne9hFSLiF+3Y3LJeWZh8QMiailDRwIIFAQRkc+8rTUxBIqX2yu6xAIFN2Z7zvR6U/tf4D1YfcvyeuxHReCRzXRuLGObCxmqHOJL4y72rgAS7WpXVFK9ah6tCBJohkUVQHl4lwwMhHUIlgmlIjIzHu556oNq0Xn2MxABALhVuqQC4Vb9k0zHDJE4Js2s0P1i0Gw62q3PIGwzPesuHFNZI/C+q9v5MebJD05fEuj9/4GVFIVnFb4fAOfvA9dy6rJljjVyZzWPDPK6ijAvCu3DSOybbebJtDgGMuACd+aLDabePqq1uTXyf0qjaY+HRX1uxE3Rjzm4fsgnxVJdF0qA9xPCgCdyZW795PHvWMTQBYfUryS1WR/uPXHSYo/tFceinH9I9oPyXSYCRuWq/wPcnzKAVOQ2qk0wG6vLYeKI6rIv3BLR4pftPOSSFvvtLefzV2urkvTSBjgASDXYcv5JPjdCtB/NVB2tOXIbV7sWu51M8Gbh6XODAlyy9tQ0cNU8fgtVsozjNXF2aucJQdSVHLly5UQcuXLkAcuXLkAcuouClAELlK5VQWQuYwuNGip9ZqzW1K3GI1bN/mvFqNUsSr3PbpdLLM7fJBWF0c1hDnnWIujZZgMrZ2SyKY13nmrNlvT16utFPM5O2dBjxKC2xQWZTW4t8lDTV5GzPtGaoZKu+6Kd91JkBI2AVvzFVgcjNtN4pdYkDiPXes42attrq04UJCrh3OaN5cRQDYSGnwrTsVnMpqtbd9jy1j1jyz71O4dFpZ7EbLsA3k5nxQ+KOsW76+GzxCJ9g1oBzIoDydbW7SqTi4I2j5j5d6W4e0hz6Oz2Z7tvlVS2ehJ3dywayxO4kfD5KC6wHP4qlIlxMcTA2QdbPIFLnNLDQmo2H4JiGbx2c8vgsnMra3rNezBqZY3Z5c+mjlVMwXLKQah3tr3LUFb/DmjlVxOdzYJYZbZHLly5ZTAcoqpXUQBylQpQJnKHFSqOFSAozZVjg5GbBieWaiaQsJyUmKnkEdFGGjj8VV8J71y+Wbk237nVY4KMUkugO00BV4YzmchdXdhuGS0IJGXy4rCZTJtSadpREMetfYNm/1ZaMw4p2d9vBUM1CGjZtHh5KGywoDrkUqd+7rVPk0dimMaoeabATzNdVo7PNRhI7Ddck7TtRDBYnaSHU7RTwoEIRgYzWlaANaT2E28KrOQUIbxqP2rEd/mjZIquB3ihG40cQfJYy6ru7WFrtO7vCBgs1q/e8/wCXih3/AKPb8fqjXtF63qa142oFhMy52ZEd/wBUwM5OG2v08kDiLHnkjZJLjl5hDS5+tqdiasCkjq3tvxWOHkuW7skU8eaXz5kjML16fUPFNP29zxarAssK9/YYLlSCTWaCrrpk01aOYlFxdP2OXVXLqJkkrly5UkIk2FVOCbU1WGJdQcyi8AMlpuJ5ekP7NzwzH1m/A2w8Aos5m0dy9VW8D1D4b1otI2b1IxcL8/ir0Hh3rn53Gfq6uxlTVTZk2lGx515U30+KzhjvcZAfX4okw18TTgpZHbL16okFF4j3Hyot2sFGkbxXy8/NDEUO+gF+xExmlSKUOziiwoksvSuyxJ21+S0bFXPt55euCgtrl3KAa7wRt9bUWKjJ2GpUUsfNDTRUsd1kUZr3GaExThuSBIBmbSlDwPNYObcckQ8047bdyHf9UwMnttRKsSzP1uTZ0nfmgcUyoKqLJkuRlgpblvajEoNnBw2GibNNV0XD8u7Ht7HN8RxbMm7uSpooXUWxNaSuXLlViBcWDUdqPwRQsza05o7R4uuf4kvmf0dDw13i8Mc4aPJFalVhhnWRcLQtQ2beJjLhrfBYQsP0R8jlSOK/EqDKTHDt4U8lBgIRWHtYq8jap2IAbhuFOS2ZFa1jx2rYNWjWIsKMTCVnLCacUVf+Sgio3IsVC50QIv8AX+Sxkhreo+aYyRV2oSdlB680hiibDuad4Qcme71dNJH1ND64oOaACqdgBShDnI1W8jrIdyoTQslzI4plg31YOVO5K5vf50KO0c6xHFbXhkqy13RpeJRvHfZhihSoXQGgLKFyqUxESbOaLwTtqAmOXNG4Ry0HEvrXg33Df035PQYSiNYPVEt0fdM2SLTM3UTM7VeKPM7eKq3NbtaM0jKcw3VgfXrksyQrNQBs1qsW/wA1VqsSgCKLnKkj1mZ0COfIUPNcXW+tdZTNQAnlIbvzQ8j6j5orEMv4oaagSsYsmN0NIURiBdAzvoqskCnd10bo43dzS97qu8Edo13WdyBWw0DrPH/exq9erwy/3uMV1Fy5dOcwcqKXKhKCjDFPpq80ZhJLpdiruA3X9dyPwjdq5ziEryv+DotDGsSH2FNEeyqU4XE7DZO8K4ELVM2seRp7Ol1m2TZ8UUBUUQ/srpGSyC1WY66uWrg2hQBsFdzdqpGQrueByTAyc8Id71Z8l6KjkDSIbNu86rN8q0OV1jKNyBMHnKXYuQEIydyVT15pUAJiJLJZin1COmCXyBVRDZgBevb5InRx6/YhyKInRbesTu+K92i55o+TX6zlhl4Gq5QCu1l1JyxQlUJUlVSLSMXC5R+COxBNFT2pjBh6lcvq3eSXk6fSL5cfAyieAOsO1MMIbWNUPhYiRQjtWseELTbJeA940ZJbiqsddZQ13LZrL5IKRsI7IWWyMrRZSRVugZhHIfqrPvtVgKLgLoGjIqlFtJHatVm59EBZm66zcFLpCs3oEUnIol0zEe9iExLDRACbEsoUI6FMZ23QxzVEe4vnjp63iitowXK3xEdlTRosea9mj/WjXc8OtXypeA1dRcuXVHKGTioqpcqrGzIjSFmXMr0WDgFl51jTQUzumujtKDKSjXcR1TyOxctqV8b8s6nTP4F4X/B61rRmQiGR7jUcLoWF7XDIHiKFat0cBcXHL5LyHtXQLidT+SmTeg/yZwyJHaSEQZS1pLqdtAqSsV11KHELaKWo3ryuP6RsLqNNeS30bpdxPunySaMlpnoDcrVhtdByYlzW1cy2+u/sQD9PtDqGo5pgPHgHJYyN4LJmlGEdUg+uCAxONc40yHE08BdOqIu+gS8X2DtVdUb1SCDtP3SiWMG49xQCBZIrIOeIpsWBCztUFCHERoMpni29yCkYnZINI1YYJtjxKJmWMBt2rZ8Njea37I1fE21i8m7VygOXVXSHNUZkqFylYjIEYRP4ME1wuAUhwwsmWH0sWWLCeRXL6t/Nl5Oo0q+VHwFjQUdagUP+E0PgiYsG8e7I8c6HzQjNNV92J/aQto8fI7JobzNSvLZ7UmaywTC7p9Ufdb4WJPYvO6Wwpees97uLians2BOZZHH5/VByYcuvwSsvYvcVYTAtBXpNCYS9UmPvUC9NoluqEi0l7BmPj6lDdeVx+jQ6povU4p1Qlpj1ilY67nmY8FKw1hcQduVSNovmj8PNM0A0a/8A2nwR8mDLdivDmaU7cjzVKRjcOxWPTRFnRSjiw6yl+kSfcbiTw1AB/uR0WkIxaRpYd/vN7xfvCODo3CrXg8irsijzkmNxH2D+0W/AFDTSYh1qtZyBPmn8zRe6XyHcpboaQkGDIu5xcePyVCmOIagZWqbK20gaQ2WbBZbSiiypRbnhlb34NNxS9iruWBUqitrLfM54zXLlKgoYYSPqg+tqYxQjagtEgEU3FN/YLldYms0vJ1mjalijXYyibTktm52CsxlBsW8TK2ovIbBFWYeoyWGmBRjWNtrG54BOA0NCRaS0iGurQkA3G3sT6Il8xbhMDqybV63CxJCdMYd1C0kOtWo8zsXqcB1miiQ+gPiRQFIDG50hodWm35L02OcADrUA3n6pazDsN2vaa7iK9yhumXH4kW0fidesctC4CrX5VHFUxWD1CsGyNEouNYVyvTZdNi/WF1ae5CfJ0KA0Gzgs/wDh7Qeq4tPD5GqZOwt1X8jujmgpMCMLmnNp5t+SwkmcP0W9h+iZOiusZAk5C2oVyOJ2AIOWOgTPER1S/G2CLChbOaqk5FbK2IFFiug4fgW1ZH15nOcR1D3PEunImqmqqpW4s0xQlcCrMjJRTcOAtfn1kMfJc2bDBop5Ob5ItoybUeK5G3yXp415CcUTro9pXXbqOPWGXELQZsjyS3SOgwY44oqMeg4Ma1w6iq3ibQLznrRq7rVSTGYa5T2CAlYT4QA3VCPKSaMANQFth8RPGfzb3NA2WI7Ack1xOGIyChsJ1cqu291UmLmLGulncDK4u4Gw7hZEY3ResbEjkmOi2E5t+KMmwp2hFCTFejMA1goO9OI2lYwQUR8bB6qhFWXZEryQ2W8LbLnRJhYrmZTtQj7JpKxAzxKGihViM7JXjW9a+4lN8VQWCS6SlIFruOQ9bE4xtilKuYsndfks1bDYV1L5qr2ELqNJmxuCguq9jk9ZgyKbnLozlygKV7TwBbbLVqFabolosuPcjs1ExxDEqnmLHgtNC24KcSBKsey6kpnrtBafbOKHqvGbd+8hehgjC+RtJBBBIINQQvTaI6aOZQTDWH2hn2jakVGfc+iteGhK8bA59aPIPIeFQq4DS8cwqxwdyNxzGYRobXNBTPNY7RWJItM5w3V1T4AIVkWLbShcab6O7Km69PpPH+yZ1W652DZ2leTxWOxMhz1BuYKeOaH5EkNMNpPGtsY3U4Bw8kxw+msQ+z4TzNvOi8xCcW3KSTtNR4p7ofTrgQ2eP9ttf9zfkkh0OYqnMU4VHwRscFOCkBpFWkEZ1C0a4BUSc2Oi0eV2uFhNIhlowncl2JmABWmOxrWgkkCm0mi8Xpvpa33YusftbBy3qaG2kGaW0q2MXu45Nr6sl2jHGQlzsz5LzvtS91XEknavTaLFAFUeRgb3BcmHz5IPE4a104rUISbcssZtEONqhFJHRQicQ1Clq2+DXpRqfM0+o0D3XjD2QXW7o6BHNwt1EkdTTctEb4BEVksx8SfSR2SvFtsUAIZWrIrfElMeip/OO+7t5hNKzE2J2SOaatJaRkQSD4L0OjOnE7KCUe0G/J3yKfh3AdysCNyrYSp0EaP07BiKUdQ/Zd1T459icR4RovQLy2Jke1wDWBwO2mV6fFp5ByluPfsYe8jju7N1UbTIsh6+OMbad2xX/JWcF46HFPcRVhaOZ48OHioilkc0lzTrB1KGt27PkjaN5D1s2NjiBJcGjf6uUhxnTqFp6rZJOTS0d7r+CDdNKP0KiwtsuamvcoBkqAWWJAJFbe9U+ARtJ9UwxH9Irx7sFPvOPwCU4vp3iX5BrOTTXvK9DNgWlDjRQJzRsYnkZ43FaQkku9zncz8ELRPOkuD1JQK16gPiUrbGparkLqaYSHrBekw7Up0dFU8k9gCEWjQLKapWwbtVHsR0KAJRVC+zKYllj2IQwKrE0eufEK14fVCNhR0gz4+vmhcViBG0Ae87IfFIADFOpZK5nBHzstxQL2KQEuLw+1MOicBMj/ufxBaSxhO+gmDHtpP8v+JqqH1IxzXJs1LCFKd43RG1qVTQEHJZ9p5kzIKJgdU6udLc0u6SYl8WElkYdVzW1BoDTrNG0U2lfNv674z9cf3I/wAKltItcz6i8zCtNU5077Znl4q8bpuAvla41vKnavlf9eMZ+uP7kf4VI6c439ef3I/wqdyHzPrmC9pQ+0pXh2/Rbly+XdHOmOLlxUMb5i5jpGhw1GCoOdw2q+nUVKmJuiS9ZOkouJWbjVUTZ5zpQ6sjT/h8iUqjCb9I4jVhPEeRS2COqwS6meHQPwITbDlAwx0CIa5SZkMRGrCGuxBsxRCPglBpxQAJLBdD+z9UTWeOvchKKhj/ABB1Wk+sl55kntJC7dZvIJ9pof8ALu5egvP4JwY0JkM3xDaZpa/NEyS62ZWZhS6ADEVXpOgcf56T/L/iakrcMvR9BI/z0n+X/E1EfqROT6WeoexBYjABwW35c4uaPZOOtS4rRtSAQ6rRcAk9lERi8IHAA/aaRza4EeVO1eo8R5PTXRwSxPjdXVeKHVIBpUGxNdw2LyJ/oqwv2p/32/gX1t2HqgsXorWB4gjfmN21Din1Gm10Pl/9l2F2OmPESM/Ao/suwv2p/wB9v4F76DRRYwAXFM6UrW9acaq/5AUti7DUmeF0d/R/hoZWyMdKXxuDgC9pFRcVAbVekcEWzRdHudck0FKC1Knt94rX8gO4oUaE5WKXD6eas2JNP+Aaz2E1BbUjuoa94TXD6DAzToLPB9KMCfZsd/jI7xX4JRhcNRfQumWDAw33XtPmPivDhYMnJnpw/SWaFo1U1l1dyxGey+oqxTlrwOIK1Y5diANZpTQh0TbmhvZqIcVUZ3XdiLKGOmJPzThwXm2uomWnMVs2JCJbpkNhzQVu1yEbIt4TVDGElHdH9PMwb3vka9wczVowCvvA7SNyyw8e9au0Y1xqRb5pITVqh0f6TYDlBMe1q0b09Y6lMLLYg3e0ZZbEkjwDW7B3LYMCvc+5j9KI+/roKf8AbO/1G/JSOmLf7uf9UfgSIBcQjcxrFEdv6WtpQYc2p/5B+FBS9L90H/s/+EuIQpZvS3y7j9KIxPS6hNIG3Nf+oeX2eAXDpg79Qz98/JLRh1szDBHqS7i9KPYYM6YyZjDsrleR22ldnAKXdOZv7vH/AKj/AJIVsC50IRvl3H6UewPpXpPLiI3RvhjYDQhzHOJFDXbmkDoqL0JiCzkwIKltvqUoqPQ8+4LNrqFNcRoxLZoKIQM2Ya3GarOakLKGRSH9Ypsa5hMbqIv2yX6yuCp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4090" name="AutoShape 10" descr="data:image/jpeg;base64,/9j/4AAQSkZJRgABAQAAAQABAAD/2wCEAAkGBhQSERUUExQUFBUWFRcVGBQUFBcXGBcYFBcVFRQXGBcYHCYeFxkkHBQUHy8gJCcpLCwsFR4xNTAqNSYrLCkBCQoKDgwOGg8PFykcHxwpLCksLCksKSksKSkpKSwpKSkpKSkpKSksLCktKSksLCktLCksKSksKSksLCksLCksLP/AABEIAQ8AugMBIgACEQEDEQH/xAAbAAACAwEBAQAAAAAAAAAAAAAEBQECAwAGB//EAEcQAAEDAgIGBwUDCAgHAAAAAAEAAgMRIQQxBRJBUWFxBiKBkaGx8BMywdHhUnLSFCNCU4KSwvEHFhdUYnOTohUkMzRDo+L/xAAaAQADAAMBAAAAAAAAAAAAAAAAAQIDBQYE/8QALBEAAgIBAgUCBQUBAAAAAAAAAAECEQMEEgUhMVFxE0EiIzJSkTNCYYHwsf/aAAwDAQACEQMRAD8AS4LRUT4GEtGu6DFPsXhxdBrOYQa+zAAaa1pUA0uQs8R0aDXOaJCaOkZUx6o14ovbkHrnVaW0AO/WtRtSoeyegaC/VpTVJdq5193JQG4ipqXEOpre+S6n2t6yelP7X+DH6sPuX5Hf9VetHSWrZJGRh2p+uMZgdq6+Tmve6mz2LxfNE4Lo4x+He1o15ZfYugcRqkEtne9hFSLiF+3Y3LJeWZh8QMiailDRwIIFAQRkc+8rTUxBIqX2yu6xAIFN2Z7zvR6U/tf4D1YfcvyeuxHReCRzXRuLGObCxmqHOJL4y72rgAS7WpXVFK9ah6tCBJohkUVQHl4lwwMhHUIlgmlIjIzHu556oNq0Xn2MxABALhVuqQC4Vb9k0zHDJE4Js2s0P1i0Gw62q3PIGwzPesuHFNZI/C+q9v5MebJD05fEuj9/4GVFIVnFb4fAOfvA9dy6rJljjVyZzWPDPK6ijAvCu3DSOybbebJtDgGMuACd+aLDabePqq1uTXyf0qjaY+HRX1uxE3Rjzm4fsgnxVJdF0qA9xPCgCdyZW795PHvWMTQBYfUryS1WR/uPXHSYo/tFceinH9I9oPyXSYCRuWq/wPcnzKAVOQ2qk0wG6vLYeKI6rIv3BLR4pftPOSSFvvtLefzV2urkvTSBjgASDXYcv5JPjdCtB/NVB2tOXIbV7sWu51M8Gbh6XODAlyy9tQ0cNU8fgtVsozjNXF2aucJQdSVHLly5UQcuXLkAcuXLkAcuouClAELlK5VQWQuYwuNGip9ZqzW1K3GI1bN/mvFqNUsSr3PbpdLLM7fJBWF0c1hDnnWIujZZgMrZ2SyKY13nmrNlvT16utFPM5O2dBjxKC2xQWZTW4t8lDTV5GzPtGaoZKu+6Kd91JkBI2AVvzFVgcjNtN4pdYkDiPXes42attrq04UJCrh3OaN5cRQDYSGnwrTsVnMpqtbd9jy1j1jyz71O4dFpZ7EbLsA3k5nxQ+KOsW76+GzxCJ9g1oBzIoDydbW7SqTi4I2j5j5d6W4e0hz6Oz2Z7tvlVS2ehJ3dywayxO4kfD5KC6wHP4qlIlxMcTA2QdbPIFLnNLDQmo2H4JiGbx2c8vgsnMra3rNezBqZY3Z5c+mjlVMwXLKQah3tr3LUFb/DmjlVxOdzYJYZbZHLly5ZTAcoqpXUQBylQpQJnKHFSqOFSAozZVjg5GbBieWaiaQsJyUmKnkEdFGGjj8VV8J71y+Wbk237nVY4KMUkugO00BV4YzmchdXdhuGS0IJGXy4rCZTJtSadpREMetfYNm/1ZaMw4p2d9vBUM1CGjZtHh5KGywoDrkUqd+7rVPk0dimMaoeabATzNdVo7PNRhI7Ddck7TtRDBYnaSHU7RTwoEIRgYzWlaANaT2E28KrOQUIbxqP2rEd/mjZIquB3ihG40cQfJYy6ru7WFrtO7vCBgs1q/e8/wCXih3/AKPb8fqjXtF63qa142oFhMy52ZEd/wBUwM5OG2v08kDiLHnkjZJLjl5hDS5+tqdiasCkjq3tvxWOHkuW7skU8eaXz5kjML16fUPFNP29zxarAssK9/YYLlSCTWaCrrpk01aOYlFxdP2OXVXLqJkkrly5UkIk2FVOCbU1WGJdQcyi8AMlpuJ5ekP7NzwzH1m/A2w8Aos5m0dy9VW8D1D4b1otI2b1IxcL8/ir0Hh3rn53Gfq6uxlTVTZk2lGx515U30+KzhjvcZAfX4okw18TTgpZHbL16okFF4j3Hyot2sFGkbxXy8/NDEUO+gF+xExmlSKUOziiwoksvSuyxJ21+S0bFXPt55euCgtrl3KAa7wRt9bUWKjJ2GpUUsfNDTRUsd1kUZr3GaExThuSBIBmbSlDwPNYObcckQ8047bdyHf9UwMnttRKsSzP1uTZ0nfmgcUyoKqLJkuRlgpblvajEoNnBw2GibNNV0XD8u7Ht7HN8RxbMm7uSpooXUWxNaSuXLlViBcWDUdqPwRQsza05o7R4uuf4kvmf0dDw13i8Mc4aPJFalVhhnWRcLQtQ2beJjLhrfBYQsP0R8jlSOK/EqDKTHDt4U8lBgIRWHtYq8jap2IAbhuFOS2ZFa1jx2rYNWjWIsKMTCVnLCacUVf+Sgio3IsVC50QIv8AX+Sxkhreo+aYyRV2oSdlB680hiibDuad4Qcme71dNJH1ND64oOaACqdgBShDnI1W8jrIdyoTQslzI4plg31YOVO5K5vf50KO0c6xHFbXhkqy13RpeJRvHfZhihSoXQGgLKFyqUxESbOaLwTtqAmOXNG4Ry0HEvrXg33Df035PQYSiNYPVEt0fdM2SLTM3UTM7VeKPM7eKq3NbtaM0jKcw3VgfXrksyQrNQBs1qsW/wA1VqsSgCKLnKkj1mZ0COfIUPNcXW+tdZTNQAnlIbvzQ8j6j5orEMv4oaagSsYsmN0NIURiBdAzvoqskCnd10bo43dzS97qu8Edo13WdyBWw0DrPH/exq9erwy/3uMV1Fy5dOcwcqKXKhKCjDFPpq80ZhJLpdiruA3X9dyPwjdq5ziEryv+DotDGsSH2FNEeyqU4XE7DZO8K4ELVM2seRp7Ol1m2TZ8UUBUUQ/srpGSyC1WY66uWrg2hQBsFdzdqpGQrueByTAyc8Id71Z8l6KjkDSIbNu86rN8q0OV1jKNyBMHnKXYuQEIydyVT15pUAJiJLJZin1COmCXyBVRDZgBevb5InRx6/YhyKInRbesTu+K92i55o+TX6zlhl4Gq5QCu1l1JyxQlUJUlVSLSMXC5R+COxBNFT2pjBh6lcvq3eSXk6fSL5cfAyieAOsO1MMIbWNUPhYiRQjtWseELTbJeA940ZJbiqsddZQ13LZrL5IKRsI7IWWyMrRZSRVugZhHIfqrPvtVgKLgLoGjIqlFtJHatVm59EBZm66zcFLpCs3oEUnIol0zEe9iExLDRACbEsoUI6FMZ23QxzVEe4vnjp63iitowXK3xEdlTRosea9mj/WjXc8OtXypeA1dRcuXVHKGTioqpcqrGzIjSFmXMr0WDgFl51jTQUzumujtKDKSjXcR1TyOxctqV8b8s6nTP4F4X/B61rRmQiGR7jUcLoWF7XDIHiKFat0cBcXHL5LyHtXQLidT+SmTeg/yZwyJHaSEQZS1pLqdtAqSsV11KHELaKWo3ryuP6RsLqNNeS30bpdxPunySaMlpnoDcrVhtdByYlzW1cy2+u/sQD9PtDqGo5pgPHgHJYyN4LJmlGEdUg+uCAxONc40yHE08BdOqIu+gS8X2DtVdUb1SCDtP3SiWMG49xQCBZIrIOeIpsWBCztUFCHERoMpni29yCkYnZINI1YYJtjxKJmWMBt2rZ8Njea37I1fE21i8m7VygOXVXSHNUZkqFylYjIEYRP4ME1wuAUhwwsmWH0sWWLCeRXL6t/Nl5Oo0q+VHwFjQUdagUP+E0PgiYsG8e7I8c6HzQjNNV92J/aQto8fI7JobzNSvLZ7UmaywTC7p9Ufdb4WJPYvO6Wwpees97uLians2BOZZHH5/VByYcuvwSsvYvcVYTAtBXpNCYS9UmPvUC9NoluqEi0l7BmPj6lDdeVx+jQ6povU4p1Qlpj1ilY67nmY8FKw1hcQduVSNovmj8PNM0A0a/8A2nwR8mDLdivDmaU7cjzVKRjcOxWPTRFnRSjiw6yl+kSfcbiTw1AB/uR0WkIxaRpYd/vN7xfvCODo3CrXg8irsijzkmNxH2D+0W/AFDTSYh1qtZyBPmn8zRe6XyHcpboaQkGDIu5xcePyVCmOIagZWqbK20gaQ2WbBZbSiiypRbnhlb34NNxS9iruWBUqitrLfM54zXLlKgoYYSPqg+tqYxQjagtEgEU3FN/YLldYms0vJ1mjalijXYyibTktm52CsxlBsW8TK2ovIbBFWYeoyWGmBRjWNtrG54BOA0NCRaS0iGurQkA3G3sT6Il8xbhMDqybV63CxJCdMYd1C0kOtWo8zsXqcB1miiQ+gPiRQFIDG50hodWm35L02OcADrUA3n6pazDsN2vaa7iK9yhumXH4kW0fidesctC4CrX5VHFUxWD1CsGyNEouNYVyvTZdNi/WF1ae5CfJ0KA0Gzgs/wDh7Qeq4tPD5GqZOwt1X8jujmgpMCMLmnNp5t+SwkmcP0W9h+iZOiusZAk5C2oVyOJ2AIOWOgTPER1S/G2CLChbOaqk5FbK2IFFiug4fgW1ZH15nOcR1D3PEunImqmqqpW4s0xQlcCrMjJRTcOAtfn1kMfJc2bDBop5Ob5ItoybUeK5G3yXp415CcUTro9pXXbqOPWGXELQZsjyS3SOgwY44oqMeg4Ma1w6iq3ibQLznrRq7rVSTGYa5T2CAlYT4QA3VCPKSaMANQFth8RPGfzb3NA2WI7Ack1xOGIyChsJ1cqu291UmLmLGulncDK4u4Gw7hZEY3ResbEjkmOi2E5t+KMmwp2hFCTFejMA1goO9OI2lYwQUR8bB6qhFWXZEryQ2W8LbLnRJhYrmZTtQj7JpKxAzxKGihViM7JXjW9a+4lN8VQWCS6SlIFruOQ9bE4xtilKuYsndfks1bDYV1L5qr2ELqNJmxuCguq9jk9ZgyKbnLozlygKV7TwBbbLVqFabolosuPcjs1ExxDEqnmLHgtNC24KcSBKsey6kpnrtBafbOKHqvGbd+8hehgjC+RtJBBBIINQQvTaI6aOZQTDWH2hn2jakVGfc+iteGhK8bA59aPIPIeFQq4DS8cwqxwdyNxzGYRobXNBTPNY7RWJItM5w3V1T4AIVkWLbShcab6O7Km69PpPH+yZ1W652DZ2leTxWOxMhz1BuYKeOaH5EkNMNpPGtsY3U4Bw8kxw+msQ+z4TzNvOi8xCcW3KSTtNR4p7ofTrgQ2eP9ttf9zfkkh0OYqnMU4VHwRscFOCkBpFWkEZ1C0a4BUSc2Oi0eV2uFhNIhlowncl2JmABWmOxrWgkkCm0mi8Xpvpa33YusftbBy3qaG2kGaW0q2MXu45Nr6sl2jHGQlzsz5LzvtS91XEknavTaLFAFUeRgb3BcmHz5IPE4a104rUISbcssZtEONqhFJHRQicQ1Clq2+DXpRqfM0+o0D3XjD2QXW7o6BHNwt1EkdTTctEb4BEVksx8SfSR2SvFtsUAIZWrIrfElMeip/OO+7t5hNKzE2J2SOaatJaRkQSD4L0OjOnE7KCUe0G/J3yKfh3AdysCNyrYSp0EaP07BiKUdQ/Zd1T459icR4RovQLy2Jke1wDWBwO2mV6fFp5ByluPfsYe8jju7N1UbTIsh6+OMbad2xX/JWcF46HFPcRVhaOZ48OHioilkc0lzTrB1KGt27PkjaN5D1s2NjiBJcGjf6uUhxnTqFp6rZJOTS0d7r+CDdNKP0KiwtsuamvcoBkqAWWJAJFbe9U+ARtJ9UwxH9Irx7sFPvOPwCU4vp3iX5BrOTTXvK9DNgWlDjRQJzRsYnkZ43FaQkku9zncz8ELRPOkuD1JQK16gPiUrbGparkLqaYSHrBekw7Up0dFU8k9gCEWjQLKapWwbtVHsR0KAJRVC+zKYllj2IQwKrE0eufEK14fVCNhR0gz4+vmhcViBG0Ae87IfFIADFOpZK5nBHzstxQL2KQEuLw+1MOicBMj/ufxBaSxhO+gmDHtpP8v+JqqH1IxzXJs1LCFKd43RG1qVTQEHJZ9p5kzIKJgdU6udLc0u6SYl8WElkYdVzW1BoDTrNG0U2lfNv674z9cf3I/wAKltItcz6i8zCtNU5077Znl4q8bpuAvla41vKnavlf9eMZ+uP7kf4VI6c439ef3I/wqdyHzPrmC9pQ+0pXh2/Rbly+XdHOmOLlxUMb5i5jpGhw1GCoOdw2q+nUVKmJuiS9ZOkouJWbjVUTZ5zpQ6sjT/h8iUqjCb9I4jVhPEeRS2COqwS6meHQPwITbDlAwx0CIa5SZkMRGrCGuxBsxRCPglBpxQAJLBdD+z9UTWeOvchKKhj/ABB1Wk+sl55kntJC7dZvIJ9pof8ALu5egvP4JwY0JkM3xDaZpa/NEyS62ZWZhS6ADEVXpOgcf56T/L/iakrcMvR9BI/z0n+X/E1EfqROT6WeoexBYjABwW35c4uaPZOOtS4rRtSAQ6rRcAk9lERi8IHAA/aaRza4EeVO1eo8R5PTXRwSxPjdXVeKHVIBpUGxNdw2LyJ/oqwv2p/32/gX1t2HqgsXorWB4gjfmN21Din1Gm10Pl/9l2F2OmPESM/Ao/suwv2p/wB9v4F76DRRYwAXFM6UrW9acaq/5AUti7DUmeF0d/R/hoZWyMdKXxuDgC9pFRcVAbVekcEWzRdHudck0FKC1Knt94rX8gO4oUaE5WKXD6eas2JNP+Aaz2E1BbUjuoa94TXD6DAzToLPB9KMCfZsd/jI7xX4JRhcNRfQumWDAw33XtPmPivDhYMnJnpw/SWaFo1U1l1dyxGey+oqxTlrwOIK1Y5diANZpTQh0TbmhvZqIcVUZ3XdiLKGOmJPzThwXm2uomWnMVs2JCJbpkNhzQVu1yEbIt4TVDGElHdH9PMwb3vka9wczVowCvvA7SNyyw8e9au0Y1xqRb5pITVqh0f6TYDlBMe1q0b09Y6lMLLYg3e0ZZbEkjwDW7B3LYMCvc+5j9KI+/roKf8AbO/1G/JSOmLf7uf9UfgSIBcQjcxrFEdv6WtpQYc2p/5B+FBS9L90H/s/+EuIQpZvS3y7j9KIxPS6hNIG3Nf+oeX2eAXDpg79Qz98/JLRh1szDBHqS7i9KPYYM6YyZjDsrleR22ldnAKXdOZv7vH/AKj/AJIVsC50IRvl3H6UewPpXpPLiI3RvhjYDQhzHOJFDXbmkDoqL0JiCzkwIKltvqUoqPQ8+4LNrqFNcRoxLZoKIQM2Ya3GarOakLKGRSH9Ypsa5hMbqIv2yX6yuCp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4092" name="AutoShape 12" descr="data:image/jpeg;base64,/9j/4AAQSkZJRgABAQAAAQABAAD/2wCEAAkGBhQSERUUExQUFBUWFRcVGBQUFBcXGBcYFBcVFRQXGBcYHCYeFxkkHBQUHy8gJCcpLCwsFR4xNTAqNSYrLCkBCQoKDgwOGg8PFykcHxwpLCksLCksKSksKSkpKSwpKSkpKSkpKSksLCktKSksLCktLCksKSksKSksLCksLCksLP/AABEIAQ8AugMBIgACEQEDEQH/xAAbAAACAwEBAQAAAAAAAAAAAAAEBQECAwAGB//EAEcQAAEDAgIGBwUDCAgHAAAAAAEAAgMRIQQxBRJBUWFxBiKBkaGx8BMywdHhUnLSFCNCU4KSwvEHFhdUYnOTohUkMzRDo+L/xAAaAQADAAMBAAAAAAAAAAAAAAAAAQIDBQYE/8QALBEAAgIBAgUCBQUBAAAAAAAAAAECEQMEEgUhMVFxE0EiIzJSkTNCYYHwsf/aAAwDAQACEQMRAD8AS4LRUT4GEtGu6DFPsXhxdBrOYQa+zAAaa1pUA0uQs8R0aDXOaJCaOkZUx6o14ovbkHrnVaW0AO/WtRtSoeyegaC/VpTVJdq5193JQG4ipqXEOpre+S6n2t6yelP7X+DH6sPuX5Hf9VetHSWrZJGRh2p+uMZgdq6+Tmve6mz2LxfNE4Lo4x+He1o15ZfYugcRqkEtne9hFSLiF+3Y3LJeWZh8QMiailDRwIIFAQRkc+8rTUxBIqX2yu6xAIFN2Z7zvR6U/tf4D1YfcvyeuxHReCRzXRuLGObCxmqHOJL4y72rgAS7WpXVFK9ah6tCBJohkUVQHl4lwwMhHUIlgmlIjIzHu556oNq0Xn2MxABALhVuqQC4Vb9k0zHDJE4Js2s0P1i0Gw62q3PIGwzPesuHFNZI/C+q9v5MebJD05fEuj9/4GVFIVnFb4fAOfvA9dy6rJljjVyZzWPDPK6ijAvCu3DSOybbebJtDgGMuACd+aLDabePqq1uTXyf0qjaY+HRX1uxE3Rjzm4fsgnxVJdF0qA9xPCgCdyZW795PHvWMTQBYfUryS1WR/uPXHSYo/tFceinH9I9oPyXSYCRuWq/wPcnzKAVOQ2qk0wG6vLYeKI6rIv3BLR4pftPOSSFvvtLefzV2urkvTSBjgASDXYcv5JPjdCtB/NVB2tOXIbV7sWu51M8Gbh6XODAlyy9tQ0cNU8fgtVsozjNXF2aucJQdSVHLly5UQcuXLkAcuXLkAcuouClAELlK5VQWQuYwuNGip9ZqzW1K3GI1bN/mvFqNUsSr3PbpdLLM7fJBWF0c1hDnnWIujZZgMrZ2SyKY13nmrNlvT16utFPM5O2dBjxKC2xQWZTW4t8lDTV5GzPtGaoZKu+6Kd91JkBI2AVvzFVgcjNtN4pdYkDiPXes42attrq04UJCrh3OaN5cRQDYSGnwrTsVnMpqtbd9jy1j1jyz71O4dFpZ7EbLsA3k5nxQ+KOsW76+GzxCJ9g1oBzIoDydbW7SqTi4I2j5j5d6W4e0hz6Oz2Z7tvlVS2ehJ3dywayxO4kfD5KC6wHP4qlIlxMcTA2QdbPIFLnNLDQmo2H4JiGbx2c8vgsnMra3rNezBqZY3Z5c+mjlVMwXLKQah3tr3LUFb/DmjlVxOdzYJYZbZHLly5ZTAcoqpXUQBylQpQJnKHFSqOFSAozZVjg5GbBieWaiaQsJyUmKnkEdFGGjj8VV8J71y+Wbk237nVY4KMUkugO00BV4YzmchdXdhuGS0IJGXy4rCZTJtSadpREMetfYNm/1ZaMw4p2d9vBUM1CGjZtHh5KGywoDrkUqd+7rVPk0dimMaoeabATzNdVo7PNRhI7Ddck7TtRDBYnaSHU7RTwoEIRgYzWlaANaT2E28KrOQUIbxqP2rEd/mjZIquB3ihG40cQfJYy6ru7WFrtO7vCBgs1q/e8/wCXih3/AKPb8fqjXtF63qa142oFhMy52ZEd/wBUwM5OG2v08kDiLHnkjZJLjl5hDS5+tqdiasCkjq3tvxWOHkuW7skU8eaXz5kjML16fUPFNP29zxarAssK9/YYLlSCTWaCrrpk01aOYlFxdP2OXVXLqJkkrly5UkIk2FVOCbU1WGJdQcyi8AMlpuJ5ekP7NzwzH1m/A2w8Aos5m0dy9VW8D1D4b1otI2b1IxcL8/ir0Hh3rn53Gfq6uxlTVTZk2lGx515U30+KzhjvcZAfX4okw18TTgpZHbL16okFF4j3Hyot2sFGkbxXy8/NDEUO+gF+xExmlSKUOziiwoksvSuyxJ21+S0bFXPt55euCgtrl3KAa7wRt9bUWKjJ2GpUUsfNDTRUsd1kUZr3GaExThuSBIBmbSlDwPNYObcckQ8047bdyHf9UwMnttRKsSzP1uTZ0nfmgcUyoKqLJkuRlgpblvajEoNnBw2GibNNV0XD8u7Ht7HN8RxbMm7uSpooXUWxNaSuXLlViBcWDUdqPwRQsza05o7R4uuf4kvmf0dDw13i8Mc4aPJFalVhhnWRcLQtQ2beJjLhrfBYQsP0R8jlSOK/EqDKTHDt4U8lBgIRWHtYq8jap2IAbhuFOS2ZFa1jx2rYNWjWIsKMTCVnLCacUVf+Sgio3IsVC50QIv8AX+Sxkhreo+aYyRV2oSdlB680hiibDuad4Qcme71dNJH1ND64oOaACqdgBShDnI1W8jrIdyoTQslzI4plg31YOVO5K5vf50KO0c6xHFbXhkqy13RpeJRvHfZhihSoXQGgLKFyqUxESbOaLwTtqAmOXNG4Ry0HEvrXg33Df035PQYSiNYPVEt0fdM2SLTM3UTM7VeKPM7eKq3NbtaM0jKcw3VgfXrksyQrNQBs1qsW/wA1VqsSgCKLnKkj1mZ0COfIUPNcXW+tdZTNQAnlIbvzQ8j6j5orEMv4oaagSsYsmN0NIURiBdAzvoqskCnd10bo43dzS97qu8Edo13WdyBWw0DrPH/exq9erwy/3uMV1Fy5dOcwcqKXKhKCjDFPpq80ZhJLpdiruA3X9dyPwjdq5ziEryv+DotDGsSH2FNEeyqU4XE7DZO8K4ELVM2seRp7Ol1m2TZ8UUBUUQ/srpGSyC1WY66uWrg2hQBsFdzdqpGQrueByTAyc8Id71Z8l6KjkDSIbNu86rN8q0OV1jKNyBMHnKXYuQEIydyVT15pUAJiJLJZin1COmCXyBVRDZgBevb5InRx6/YhyKInRbesTu+K92i55o+TX6zlhl4Gq5QCu1l1JyxQlUJUlVSLSMXC5R+COxBNFT2pjBh6lcvq3eSXk6fSL5cfAyieAOsO1MMIbWNUPhYiRQjtWseELTbJeA940ZJbiqsddZQ13LZrL5IKRsI7IWWyMrRZSRVugZhHIfqrPvtVgKLgLoGjIqlFtJHatVm59EBZm66zcFLpCs3oEUnIol0zEe9iExLDRACbEsoUI6FMZ23QxzVEe4vnjp63iitowXK3xEdlTRosea9mj/WjXc8OtXypeA1dRcuXVHKGTioqpcqrGzIjSFmXMr0WDgFl51jTQUzumujtKDKSjXcR1TyOxctqV8b8s6nTP4F4X/B61rRmQiGR7jUcLoWF7XDIHiKFat0cBcXHL5LyHtXQLidT+SmTeg/yZwyJHaSEQZS1pLqdtAqSsV11KHELaKWo3ryuP6RsLqNNeS30bpdxPunySaMlpnoDcrVhtdByYlzW1cy2+u/sQD9PtDqGo5pgPHgHJYyN4LJmlGEdUg+uCAxONc40yHE08BdOqIu+gS8X2DtVdUb1SCDtP3SiWMG49xQCBZIrIOeIpsWBCztUFCHERoMpni29yCkYnZINI1YYJtjxKJmWMBt2rZ8Njea37I1fE21i8m7VygOXVXSHNUZkqFylYjIEYRP4ME1wuAUhwwsmWH0sWWLCeRXL6t/Nl5Oo0q+VHwFjQUdagUP+E0PgiYsG8e7I8c6HzQjNNV92J/aQto8fI7JobzNSvLZ7UmaywTC7p9Ufdb4WJPYvO6Wwpees97uLians2BOZZHH5/VByYcuvwSsvYvcVYTAtBXpNCYS9UmPvUC9NoluqEi0l7BmPj6lDdeVx+jQ6povU4p1Qlpj1ilY67nmY8FKw1hcQduVSNovmj8PNM0A0a/8A2nwR8mDLdivDmaU7cjzVKRjcOxWPTRFnRSjiw6yl+kSfcbiTw1AB/uR0WkIxaRpYd/vN7xfvCODo3CrXg8irsijzkmNxH2D+0W/AFDTSYh1qtZyBPmn8zRe6XyHcpboaQkGDIu5xcePyVCmOIagZWqbK20gaQ2WbBZbSiiypRbnhlb34NNxS9iruWBUqitrLfM54zXLlKgoYYSPqg+tqYxQjagtEgEU3FN/YLldYms0vJ1mjalijXYyibTktm52CsxlBsW8TK2ovIbBFWYeoyWGmBRjWNtrG54BOA0NCRaS0iGurQkA3G3sT6Il8xbhMDqybV63CxJCdMYd1C0kOtWo8zsXqcB1miiQ+gPiRQFIDG50hodWm35L02OcADrUA3n6pazDsN2vaa7iK9yhumXH4kW0fidesctC4CrX5VHFUxWD1CsGyNEouNYVyvTZdNi/WF1ae5CfJ0KA0Gzgs/wDh7Qeq4tPD5GqZOwt1X8jujmgpMCMLmnNp5t+SwkmcP0W9h+iZOiusZAk5C2oVyOJ2AIOWOgTPER1S/G2CLChbOaqk5FbK2IFFiug4fgW1ZH15nOcR1D3PEunImqmqqpW4s0xQlcCrMjJRTcOAtfn1kMfJc2bDBop5Ob5ItoybUeK5G3yXp415CcUTro9pXXbqOPWGXELQZsjyS3SOgwY44oqMeg4Ma1w6iq3ibQLznrRq7rVSTGYa5T2CAlYT4QA3VCPKSaMANQFth8RPGfzb3NA2WI7Ack1xOGIyChsJ1cqu291UmLmLGulncDK4u4Gw7hZEY3ResbEjkmOi2E5t+KMmwp2hFCTFejMA1goO9OI2lYwQUR8bB6qhFWXZEryQ2W8LbLnRJhYrmZTtQj7JpKxAzxKGihViM7JXjW9a+4lN8VQWCS6SlIFruOQ9bE4xtilKuYsndfks1bDYV1L5qr2ELqNJmxuCguq9jk9ZgyKbnLozlygKV7TwBbbLVqFabolosuPcjs1ExxDEqnmLHgtNC24KcSBKsey6kpnrtBafbOKHqvGbd+8hehgjC+RtJBBBIINQQvTaI6aOZQTDWH2hn2jakVGfc+iteGhK8bA59aPIPIeFQq4DS8cwqxwdyNxzGYRobXNBTPNY7RWJItM5w3V1T4AIVkWLbShcab6O7Km69PpPH+yZ1W652DZ2leTxWOxMhz1BuYKeOaH5EkNMNpPGtsY3U4Bw8kxw+msQ+z4TzNvOi8xCcW3KSTtNR4p7ofTrgQ2eP9ttf9zfkkh0OYqnMU4VHwRscFOCkBpFWkEZ1C0a4BUSc2Oi0eV2uFhNIhlowncl2JmABWmOxrWgkkCm0mi8Xpvpa33YusftbBy3qaG2kGaW0q2MXu45Nr6sl2jHGQlzsz5LzvtS91XEknavTaLFAFUeRgb3BcmHz5IPE4a104rUISbcssZtEONqhFJHRQicQ1Clq2+DXpRqfM0+o0D3XjD2QXW7o6BHNwt1EkdTTctEb4BEVksx8SfSR2SvFtsUAIZWrIrfElMeip/OO+7t5hNKzE2J2SOaatJaRkQSD4L0OjOnE7KCUe0G/J3yKfh3AdysCNyrYSp0EaP07BiKUdQ/Zd1T459icR4RovQLy2Jke1wDWBwO2mV6fFp5ByluPfsYe8jju7N1UbTIsh6+OMbad2xX/JWcF46HFPcRVhaOZ48OHioilkc0lzTrB1KGt27PkjaN5D1s2NjiBJcGjf6uUhxnTqFp6rZJOTS0d7r+CDdNKP0KiwtsuamvcoBkqAWWJAJFbe9U+ARtJ9UwxH9Irx7sFPvOPwCU4vp3iX5BrOTTXvK9DNgWlDjRQJzRsYnkZ43FaQkku9zncz8ELRPOkuD1JQK16gPiUrbGparkLqaYSHrBekw7Up0dFU8k9gCEWjQLKapWwbtVHsR0KAJRVC+zKYllj2IQwKrE0eufEK14fVCNhR0gz4+vmhcViBG0Ae87IfFIADFOpZK5nBHzstxQL2KQEuLw+1MOicBMj/ufxBaSxhO+gmDHtpP8v+JqqH1IxzXJs1LCFKd43RG1qVTQEHJZ9p5kzIKJgdU6udLc0u6SYl8WElkYdVzW1BoDTrNG0U2lfNv674z9cf3I/wAKltItcz6i8zCtNU5077Znl4q8bpuAvla41vKnavlf9eMZ+uP7kf4VI6c439ef3I/wqdyHzPrmC9pQ+0pXh2/Rbly+XdHOmOLlxUMb5i5jpGhw1GCoOdw2q+nUVKmJuiS9ZOkouJWbjVUTZ5zpQ6sjT/h8iUqjCb9I4jVhPEeRS2COqwS6meHQPwITbDlAwx0CIa5SZkMRGrCGuxBsxRCPglBpxQAJLBdD+z9UTWeOvchKKhj/ABB1Wk+sl55kntJC7dZvIJ9pof8ALu5egvP4JwY0JkM3xDaZpa/NEyS62ZWZhS6ADEVXpOgcf56T/L/iakrcMvR9BI/z0n+X/E1EfqROT6WeoexBYjABwW35c4uaPZOOtS4rRtSAQ6rRcAk9lERi8IHAA/aaRza4EeVO1eo8R5PTXRwSxPjdXVeKHVIBpUGxNdw2LyJ/oqwv2p/32/gX1t2HqgsXorWB4gjfmN21Din1Gm10Pl/9l2F2OmPESM/Ao/suwv2p/wB9v4F76DRRYwAXFM6UrW9acaq/5AUti7DUmeF0d/R/hoZWyMdKXxuDgC9pFRcVAbVekcEWzRdHudck0FKC1Knt94rX8gO4oUaE5WKXD6eas2JNP+Aaz2E1BbUjuoa94TXD6DAzToLPB9KMCfZsd/jI7xX4JRhcNRfQumWDAw33XtPmPivDhYMnJnpw/SWaFo1U1l1dyxGey+oqxTlrwOIK1Y5diANZpTQh0TbmhvZqIcVUZ3XdiLKGOmJPzThwXm2uomWnMVs2JCJbpkNhzQVu1yEbIt4TVDGElHdH9PMwb3vka9wczVowCvvA7SNyyw8e9au0Y1xqRb5pITVqh0f6TYDlBMe1q0b09Y6lMLLYg3e0ZZbEkjwDW7B3LYMCvc+5j9KI+/roKf8AbO/1G/JSOmLf7uf9UfgSIBcQjcxrFEdv6WtpQYc2p/5B+FBS9L90H/s/+EuIQpZvS3y7j9KIxPS6hNIG3Nf+oeX2eAXDpg79Qz98/JLRh1szDBHqS7i9KPYYM6YyZjDsrleR22ldnAKXdOZv7vH/AKj/AJIVsC50IRvl3H6UewPpXpPLiI3RvhjYDQhzHOJFDXbmkDoqL0JiCzkwIKltvqUoqPQ8+4LNrqFNcRoxLZoKIQM2Ya3GarOakLKGRSH9Ypsa5hMbqIv2yX6yuCp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4094" name="AutoShape 14" descr="data:image/jpeg;base64,/9j/4AAQSkZJRgABAQAAAQABAAD/2wCEAAkGBhQSERUUExQUFBUWFRcVGBQUFBcXGBcYFBcVFRQXGBcYHCYeFxkkHBQUHy8gJCcpLCwsFR4xNTAqNSYrLCkBCQoKDgwOGg8PFykcHxwpLCksLCksKSksKSkpKSwpKSkpKSkpKSksLCktKSksLCktLCksKSksKSksLCksLCksLP/AABEIAQ8AugMBIgACEQEDEQH/xAAbAAACAwEBAQAAAAAAAAAAAAAEBQECAwAGB//EAEcQAAEDAgIGBwUDCAgHAAAAAAEAAgMRIQQxBRJBUWFxBiKBkaGx8BMywdHhUnLSFCNCU4KSwvEHFhdUYnOTohUkMzRDo+L/xAAaAQADAAMBAAAAAAAAAAAAAAAAAQIDBQYE/8QALBEAAgIBAgUCBQUBAAAAAAAAAAECEQMEEgUhMVFxE0EiIzJSkTNCYYHwsf/aAAwDAQACEQMRAD8AS4LRUT4GEtGu6DFPsXhxdBrOYQa+zAAaa1pUA0uQs8R0aDXOaJCaOkZUx6o14ovbkHrnVaW0AO/WtRtSoeyegaC/VpTVJdq5193JQG4ipqXEOpre+S6n2t6yelP7X+DH6sPuX5Hf9VetHSWrZJGRh2p+uMZgdq6+Tmve6mz2LxfNE4Lo4x+He1o15ZfYugcRqkEtne9hFSLiF+3Y3LJeWZh8QMiailDRwIIFAQRkc+8rTUxBIqX2yu6xAIFN2Z7zvR6U/tf4D1YfcvyeuxHReCRzXRuLGObCxmqHOJL4y72rgAS7WpXVFK9ah6tCBJohkUVQHl4lwwMhHUIlgmlIjIzHu556oNq0Xn2MxABALhVuqQC4Vb9k0zHDJE4Js2s0P1i0Gw62q3PIGwzPesuHFNZI/C+q9v5MebJD05fEuj9/4GVFIVnFb4fAOfvA9dy6rJljjVyZzWPDPK6ijAvCu3DSOybbebJtDgGMuACd+aLDabePqq1uTXyf0qjaY+HRX1uxE3Rjzm4fsgnxVJdF0qA9xPCgCdyZW795PHvWMTQBYfUryS1WR/uPXHSYo/tFceinH9I9oPyXSYCRuWq/wPcnzKAVOQ2qk0wG6vLYeKI6rIv3BLR4pftPOSSFvvtLefzV2urkvTSBjgASDXYcv5JPjdCtB/NVB2tOXIbV7sWu51M8Gbh6XODAlyy9tQ0cNU8fgtVsozjNXF2aucJQdSVHLly5UQcuXLkAcuXLkAcuouClAELlK5VQWQuYwuNGip9ZqzW1K3GI1bN/mvFqNUsSr3PbpdLLM7fJBWF0c1hDnnWIujZZgMrZ2SyKY13nmrNlvT16utFPM5O2dBjxKC2xQWZTW4t8lDTV5GzPtGaoZKu+6Kd91JkBI2AVvzFVgcjNtN4pdYkDiPXes42attrq04UJCrh3OaN5cRQDYSGnwrTsVnMpqtbd9jy1j1jyz71O4dFpZ7EbLsA3k5nxQ+KOsW76+GzxCJ9g1oBzIoDydbW7SqTi4I2j5j5d6W4e0hz6Oz2Z7tvlVS2ehJ3dywayxO4kfD5KC6wHP4qlIlxMcTA2QdbPIFLnNLDQmo2H4JiGbx2c8vgsnMra3rNezBqZY3Z5c+mjlVMwXLKQah3tr3LUFb/DmjlVxOdzYJYZbZHLly5ZTAcoqpXUQBylQpQJnKHFSqOFSAozZVjg5GbBieWaiaQsJyUmKnkEdFGGjj8VV8J71y+Wbk237nVY4KMUkugO00BV4YzmchdXdhuGS0IJGXy4rCZTJtSadpREMetfYNm/1ZaMw4p2d9vBUM1CGjZtHh5KGywoDrkUqd+7rVPk0dimMaoeabATzNdVo7PNRhI7Ddck7TtRDBYnaSHU7RTwoEIRgYzWlaANaT2E28KrOQUIbxqP2rEd/mjZIquB3ihG40cQfJYy6ru7WFrtO7vCBgs1q/e8/wCXih3/AKPb8fqjXtF63qa142oFhMy52ZEd/wBUwM5OG2v08kDiLHnkjZJLjl5hDS5+tqdiasCkjq3tvxWOHkuW7skU8eaXz5kjML16fUPFNP29zxarAssK9/YYLlSCTWaCrrpk01aOYlFxdP2OXVXLqJkkrly5UkIk2FVOCbU1WGJdQcyi8AMlpuJ5ekP7NzwzH1m/A2w8Aos5m0dy9VW8D1D4b1otI2b1IxcL8/ir0Hh3rn53Gfq6uxlTVTZk2lGx515U30+KzhjvcZAfX4okw18TTgpZHbL16okFF4j3Hyot2sFGkbxXy8/NDEUO+gF+xExmlSKUOziiwoksvSuyxJ21+S0bFXPt55euCgtrl3KAa7wRt9bUWKjJ2GpUUsfNDTRUsd1kUZr3GaExThuSBIBmbSlDwPNYObcckQ8047bdyHf9UwMnttRKsSzP1uTZ0nfmgcUyoKqLJkuRlgpblvajEoNnBw2GibNNV0XD8u7Ht7HN8RxbMm7uSpooXUWxNaSuXLlViBcWDUdqPwRQsza05o7R4uuf4kvmf0dDw13i8Mc4aPJFalVhhnWRcLQtQ2beJjLhrfBYQsP0R8jlSOK/EqDKTHDt4U8lBgIRWHtYq8jap2IAbhuFOS2ZFa1jx2rYNWjWIsKMTCVnLCacUVf+Sgio3IsVC50QIv8AX+Sxkhreo+aYyRV2oSdlB680hiibDuad4Qcme71dNJH1ND64oOaACqdgBShDnI1W8jrIdyoTQslzI4plg31YOVO5K5vf50KO0c6xHFbXhkqy13RpeJRvHfZhihSoXQGgLKFyqUxESbOaLwTtqAmOXNG4Ry0HEvrXg33Df035PQYSiNYPVEt0fdM2SLTM3UTM7VeKPM7eKq3NbtaM0jKcw3VgfXrksyQrNQBs1qsW/wA1VqsSgCKLnKkj1mZ0COfIUPNcXW+tdZTNQAnlIbvzQ8j6j5orEMv4oaagSsYsmN0NIURiBdAzvoqskCnd10bo43dzS97qu8Edo13WdyBWw0DrPH/exq9erwy/3uMV1Fy5dOcwcqKXKhKCjDFPpq80ZhJLpdiruA3X9dyPwjdq5ziEryv+DotDGsSH2FNEeyqU4XE7DZO8K4ELVM2seRp7Ol1m2TZ8UUBUUQ/srpGSyC1WY66uWrg2hQBsFdzdqpGQrueByTAyc8Id71Z8l6KjkDSIbNu86rN8q0OV1jKNyBMHnKXYuQEIydyVT15pUAJiJLJZin1COmCXyBVRDZgBevb5InRx6/YhyKInRbesTu+K92i55o+TX6zlhl4Gq5QCu1l1JyxQlUJUlVSLSMXC5R+COxBNFT2pjBh6lcvq3eSXk6fSL5cfAyieAOsO1MMIbWNUPhYiRQjtWseELTbJeA940ZJbiqsddZQ13LZrL5IKRsI7IWWyMrRZSRVugZhHIfqrPvtVgKLgLoGjIqlFtJHatVm59EBZm66zcFLpCs3oEUnIol0zEe9iExLDRACbEsoUI6FMZ23QxzVEe4vnjp63iitowXK3xEdlTRosea9mj/WjXc8OtXypeA1dRcuXVHKGTioqpcqrGzIjSFmXMr0WDgFl51jTQUzumujtKDKSjXcR1TyOxctqV8b8s6nTP4F4X/B61rRmQiGR7jUcLoWF7XDIHiKFat0cBcXHL5LyHtXQLidT+SmTeg/yZwyJHaSEQZS1pLqdtAqSsV11KHELaKWo3ryuP6RsLqNNeS30bpdxPunySaMlpnoDcrVhtdByYlzW1cy2+u/sQD9PtDqGo5pgPHgHJYyN4LJmlGEdUg+uCAxONc40yHE08BdOqIu+gS8X2DtVdUb1SCDtP3SiWMG49xQCBZIrIOeIpsWBCztUFCHERoMpni29yCkYnZINI1YYJtjxKJmWMBt2rZ8Njea37I1fE21i8m7VygOXVXSHNUZkqFylYjIEYRP4ME1wuAUhwwsmWH0sWWLCeRXL6t/Nl5Oo0q+VHwFjQUdagUP+E0PgiYsG8e7I8c6HzQjNNV92J/aQto8fI7JobzNSvLZ7UmaywTC7p9Ufdb4WJPYvO6Wwpees97uLians2BOZZHH5/VByYcuvwSsvYvcVYTAtBXpNCYS9UmPvUC9NoluqEi0l7BmPj6lDdeVx+jQ6povU4p1Qlpj1ilY67nmY8FKw1hcQduVSNovmj8PNM0A0a/8A2nwR8mDLdivDmaU7cjzVKRjcOxWPTRFnRSjiw6yl+kSfcbiTw1AB/uR0WkIxaRpYd/vN7xfvCODo3CrXg8irsijzkmNxH2D+0W/AFDTSYh1qtZyBPmn8zRe6XyHcpboaQkGDIu5xcePyVCmOIagZWqbK20gaQ2WbBZbSiiypRbnhlb34NNxS9iruWBUqitrLfM54zXLlKgoYYSPqg+tqYxQjagtEgEU3FN/YLldYms0vJ1mjalijXYyibTktm52CsxlBsW8TK2ovIbBFWYeoyWGmBRjWNtrG54BOA0NCRaS0iGurQkA3G3sT6Il8xbhMDqybV63CxJCdMYd1C0kOtWo8zsXqcB1miiQ+gPiRQFIDG50hodWm35L02OcADrUA3n6pazDsN2vaa7iK9yhumXH4kW0fidesctC4CrX5VHFUxWD1CsGyNEouNYVyvTZdNi/WF1ae5CfJ0KA0Gzgs/wDh7Qeq4tPD5GqZOwt1X8jujmgpMCMLmnNp5t+SwkmcP0W9h+iZOiusZAk5C2oVyOJ2AIOWOgTPER1S/G2CLChbOaqk5FbK2IFFiug4fgW1ZH15nOcR1D3PEunImqmqqpW4s0xQlcCrMjJRTcOAtfn1kMfJc2bDBop5Ob5ItoybUeK5G3yXp415CcUTro9pXXbqOPWGXELQZsjyS3SOgwY44oqMeg4Ma1w6iq3ibQLznrRq7rVSTGYa5T2CAlYT4QA3VCPKSaMANQFth8RPGfzb3NA2WI7Ack1xOGIyChsJ1cqu291UmLmLGulncDK4u4Gw7hZEY3ResbEjkmOi2E5t+KMmwp2hFCTFejMA1goO9OI2lYwQUR8bB6qhFWXZEryQ2W8LbLnRJhYrmZTtQj7JpKxAzxKGihViM7JXjW9a+4lN8VQWCS6SlIFruOQ9bE4xtilKuYsndfks1bDYV1L5qr2ELqNJmxuCguq9jk9ZgyKbnLozlygKV7TwBbbLVqFabolosuPcjs1ExxDEqnmLHgtNC24KcSBKsey6kpnrtBafbOKHqvGbd+8hehgjC+RtJBBBIINQQvTaI6aOZQTDWH2hn2jakVGfc+iteGhK8bA59aPIPIeFQq4DS8cwqxwdyNxzGYRobXNBTPNY7RWJItM5w3V1T4AIVkWLbShcab6O7Km69PpPH+yZ1W652DZ2leTxWOxMhz1BuYKeOaH5EkNMNpPGtsY3U4Bw8kxw+msQ+z4TzNvOi8xCcW3KSTtNR4p7ofTrgQ2eP9ttf9zfkkh0OYqnMU4VHwRscFOCkBpFWkEZ1C0a4BUSc2Oi0eV2uFhNIhlowncl2JmABWmOxrWgkkCm0mi8Xpvpa33YusftbBy3qaG2kGaW0q2MXu45Nr6sl2jHGQlzsz5LzvtS91XEknavTaLFAFUeRgb3BcmHz5IPE4a104rUISbcssZtEONqhFJHRQicQ1Clq2+DXpRqfM0+o0D3XjD2QXW7o6BHNwt1EkdTTctEb4BEVksx8SfSR2SvFtsUAIZWrIrfElMeip/OO+7t5hNKzE2J2SOaatJaRkQSD4L0OjOnE7KCUe0G/J3yKfh3AdysCNyrYSp0EaP07BiKUdQ/Zd1T459icR4RovQLy2Jke1wDWBwO2mV6fFp5ByluPfsYe8jju7N1UbTIsh6+OMbad2xX/JWcF46HFPcRVhaOZ48OHioilkc0lzTrB1KGt27PkjaN5D1s2NjiBJcGjf6uUhxnTqFp6rZJOTS0d7r+CDdNKP0KiwtsuamvcoBkqAWWJAJFbe9U+ARtJ9UwxH9Irx7sFPvOPwCU4vp3iX5BrOTTXvK9DNgWlDjRQJzRsYnkZ43FaQkku9zncz8ELRPOkuD1JQK16gPiUrbGparkLqaYSHrBekw7Up0dFU8k9gCEWjQLKapWwbtVHsR0KAJRVC+zKYllj2IQwKrE0eufEK14fVCNhR0gz4+vmhcViBG0Ae87IfFIADFOpZK5nBHzstxQL2KQEuLw+1MOicBMj/ufxBaSxhO+gmDHtpP8v+JqqH1IxzXJs1LCFKd43RG1qVTQEHJZ9p5kzIKJgdU6udLc0u6SYl8WElkYdVzW1BoDTrNG0U2lfNv674z9cf3I/wAKltItcz6i8zCtNU5077Znl4q8bpuAvla41vKnavlf9eMZ+uP7kf4VI6c439ef3I/wqdyHzPrmC9pQ+0pXh2/Rbly+XdHOmOLlxUMb5i5jpGhw1GCoOdw2q+nUVKmJuiS9ZOkouJWbjVUTZ5zpQ6sjT/h8iUqjCb9I4jVhPEeRS2COqwS6meHQPwITbDlAwx0CIa5SZkMRGrCGuxBsxRCPglBpxQAJLBdD+z9UTWeOvchKKhj/ABB1Wk+sl55kntJC7dZvIJ9pof8ALu5egvP4JwY0JkM3xDaZpa/NEyS62ZWZhS6ADEVXpOgcf56T/L/iakrcMvR9BI/z0n+X/E1EfqROT6WeoexBYjABwW35c4uaPZOOtS4rRtSAQ6rRcAk9lERi8IHAA/aaRza4EeVO1eo8R5PTXRwSxPjdXVeKHVIBpUGxNdw2LyJ/oqwv2p/32/gX1t2HqgsXorWB4gjfmN21Din1Gm10Pl/9l2F2OmPESM/Ao/suwv2p/wB9v4F76DRRYwAXFM6UrW9acaq/5AUti7DUmeF0d/R/hoZWyMdKXxuDgC9pFRcVAbVekcEWzRdHudck0FKC1Knt94rX8gO4oUaE5WKXD6eas2JNP+Aaz2E1BbUjuoa94TXD6DAzToLPB9KMCfZsd/jI7xX4JRhcNRfQumWDAw33XtPmPivDhYMnJnpw/SWaFo1U1l1dyxGey+oqxTlrwOIK1Y5diANZpTQh0TbmhvZqIcVUZ3XdiLKGOmJPzThwXm2uomWnMVs2JCJbpkNhzQVu1yEbIt4TVDGElHdH9PMwb3vka9wczVowCvvA7SNyyw8e9au0Y1xqRb5pITVqh0f6TYDlBMe1q0b09Y6lMLLYg3e0ZZbEkjwDW7B3LYMCvc+5j9KI+/roKf8AbO/1G/JSOmLf7uf9UfgSIBcQjcxrFEdv6WtpQYc2p/5B+FBS9L90H/s/+EuIQpZvS3y7j9KIxPS6hNIG3Nf+oeX2eAXDpg79Qz98/JLRh1szDBHqS7i9KPYYM6YyZjDsrleR22ldnAKXdOZv7vH/AKj/AJIVsC50IRvl3H6UewPpXpPLiI3RvhjYDQhzHOJFDXbmkDoqL0JiCzkwIKltvqUoqPQ8+4LNrqFNcRoxLZoKIQM2Ya3GarOakLKGRSH9Ypsa5hMbqIv2yX6yuCp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RENAL HYPOPLASIA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219200"/>
            <a:ext cx="7924799" cy="4751387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	This appears as one small kidney</a:t>
            </a:r>
          </a:p>
          <a:p>
            <a:pPr algn="just"/>
            <a:r>
              <a:rPr lang="en-US" sz="3200" dirty="0" smtClean="0"/>
              <a:t>	with the other one larger. It occurs due to the partial development of  kidney.</a:t>
            </a:r>
          </a:p>
          <a:p>
            <a:pPr algn="just"/>
            <a:r>
              <a:rPr lang="en-US" sz="3200" dirty="0" smtClean="0"/>
              <a:t>Small kidneys also have small arteries and are associated with hypertension rarely requiring </a:t>
            </a:r>
            <a:r>
              <a:rPr lang="en-US" sz="3200" dirty="0" err="1" smtClean="0"/>
              <a:t>nephrectomy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also called miniature or dwarf kidney</a:t>
            </a:r>
          </a:p>
          <a:p>
            <a:pPr algn="just"/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USG</a:t>
            </a:r>
          </a:p>
          <a:p>
            <a:r>
              <a:rPr lang="en-US" dirty="0" smtClean="0"/>
              <a:t>Shows small kidney with normal appearance and outline with compensatory hypertrophy of </a:t>
            </a:r>
            <a:r>
              <a:rPr lang="en-US" dirty="0" err="1" smtClean="0"/>
              <a:t>contralateral</a:t>
            </a:r>
            <a:r>
              <a:rPr lang="en-US" dirty="0" smtClean="0"/>
              <a:t> kidney</a:t>
            </a:r>
          </a:p>
          <a:p>
            <a:r>
              <a:rPr lang="en-US" dirty="0" smtClean="0"/>
              <a:t>May be detected incidentally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IVP</a:t>
            </a:r>
          </a:p>
          <a:p>
            <a:r>
              <a:rPr lang="en-US" dirty="0" smtClean="0"/>
              <a:t>Small kidney with fewer than normal calyces(less than 7) which has smooth outline and normal appearance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NUCLEAR SCAN AND IVP SOWING RENAL HYPOPLASIA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91469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 –RT RENAL HYPOPLASIA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510057" cy="423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URETEROPELVIC DUPLICATION OR DUPLEX KIDNEY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PARTIAL DUPLICATION OR BIFID URETER</a:t>
            </a:r>
          </a:p>
          <a:p>
            <a:r>
              <a:rPr lang="en-US" dirty="0" smtClean="0"/>
              <a:t>Two draining </a:t>
            </a:r>
            <a:r>
              <a:rPr lang="en-US" dirty="0" err="1" smtClean="0"/>
              <a:t>ureters</a:t>
            </a:r>
            <a:r>
              <a:rPr lang="en-US" dirty="0" smtClean="0"/>
              <a:t> may join before emptying into the bladder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COMPLETE DUPLICATION</a:t>
            </a:r>
          </a:p>
          <a:p>
            <a:r>
              <a:rPr lang="en-US" dirty="0" smtClean="0"/>
              <a:t>Both the </a:t>
            </a:r>
            <a:r>
              <a:rPr lang="en-US" dirty="0" err="1" smtClean="0"/>
              <a:t>ureters</a:t>
            </a:r>
            <a:r>
              <a:rPr lang="en-US" dirty="0" smtClean="0"/>
              <a:t> enter separately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WEIGERT MEYER RULE</a:t>
            </a:r>
          </a:p>
          <a:p>
            <a:r>
              <a:rPr lang="en-US" dirty="0" smtClean="0"/>
              <a:t>Upper </a:t>
            </a:r>
            <a:r>
              <a:rPr lang="en-US" dirty="0" err="1" smtClean="0"/>
              <a:t>ureter</a:t>
            </a:r>
            <a:r>
              <a:rPr lang="en-US" dirty="0" smtClean="0"/>
              <a:t> inserts into a position more inferior and medial to the </a:t>
            </a:r>
            <a:r>
              <a:rPr lang="en-US" dirty="0" err="1" smtClean="0"/>
              <a:t>ureter</a:t>
            </a:r>
            <a:r>
              <a:rPr lang="en-US" dirty="0" smtClean="0"/>
              <a:t> of the lower moiety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600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</a:rPr>
              <a:t>“Ontogeny Recapitulates Phylogeny”</a:t>
            </a:r>
            <a:br>
              <a:rPr lang="en-A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</a:rPr>
              <a:t>	Ernst Haeckel 1860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057400"/>
            <a:ext cx="2773363" cy="37068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362200"/>
            <a:ext cx="52578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AU" sz="2400" b="1" dirty="0" smtClean="0">
                <a:solidFill>
                  <a:schemeClr val="accent1"/>
                </a:solidFill>
              </a:rPr>
              <a:t> Ontogeny is the development of the individual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AU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AU" sz="2400" b="1" dirty="0" smtClean="0">
                <a:solidFill>
                  <a:schemeClr val="accent1"/>
                </a:solidFill>
              </a:rPr>
              <a:t> Phylogeny is the evolution of the species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AU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AU" sz="2400" b="1" dirty="0" smtClean="0">
                <a:solidFill>
                  <a:schemeClr val="accent1"/>
                </a:solidFill>
              </a:rPr>
              <a:t> So this is the idea that during development an organism (or an organ) goes through the same stages as during their evolution. The kidneys are a perfect example.</a:t>
            </a:r>
            <a:endParaRPr lang="en-A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Upper moiety </a:t>
            </a:r>
            <a:r>
              <a:rPr lang="en-US" dirty="0" err="1" smtClean="0"/>
              <a:t>ureter</a:t>
            </a:r>
            <a:r>
              <a:rPr lang="en-US" dirty="0" smtClean="0"/>
              <a:t>- more prone for obstruction and </a:t>
            </a:r>
            <a:r>
              <a:rPr lang="en-US" dirty="0" err="1" smtClean="0"/>
              <a:t>ureterocoele</a:t>
            </a:r>
            <a:endParaRPr lang="en-US" dirty="0" smtClean="0"/>
          </a:p>
          <a:p>
            <a:r>
              <a:rPr lang="en-US" dirty="0" smtClean="0"/>
              <a:t>Lower moiety </a:t>
            </a:r>
            <a:r>
              <a:rPr lang="en-US" dirty="0" err="1" smtClean="0"/>
              <a:t>ureter</a:t>
            </a:r>
            <a:r>
              <a:rPr lang="en-US" dirty="0" smtClean="0"/>
              <a:t>- more prone for reflux</a:t>
            </a:r>
          </a:p>
          <a:p>
            <a:r>
              <a:rPr lang="en-US" dirty="0" smtClean="0"/>
              <a:t>Lower  moiety is functional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USG</a:t>
            </a:r>
          </a:p>
          <a:p>
            <a:r>
              <a:rPr lang="en-US" dirty="0" smtClean="0"/>
              <a:t>Calyces form 2 distinct echo complexes with  intervening renal parenchyma</a:t>
            </a:r>
          </a:p>
          <a:p>
            <a:r>
              <a:rPr lang="en-US" b="1" u="sng" dirty="0" smtClean="0"/>
              <a:t>Faceless kidney sign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IVP/ CT UROGRAPHY</a:t>
            </a:r>
          </a:p>
          <a:p>
            <a:r>
              <a:rPr lang="en-US" dirty="0" smtClean="0"/>
              <a:t>Duplex kidney with two </a:t>
            </a:r>
            <a:r>
              <a:rPr lang="en-US" dirty="0" err="1" smtClean="0"/>
              <a:t>ureters</a:t>
            </a:r>
            <a:r>
              <a:rPr lang="en-US" dirty="0" smtClean="0"/>
              <a:t> leading to two jets of contrast</a:t>
            </a:r>
          </a:p>
          <a:p>
            <a:r>
              <a:rPr lang="en-US" dirty="0" smtClean="0"/>
              <a:t>Lower moiety is displaced by the non filling of obstructed upper pole moiety leading to </a:t>
            </a:r>
            <a:r>
              <a:rPr lang="en-US" b="1" u="sng" dirty="0" smtClean="0"/>
              <a:t>drooping lily sign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MCU</a:t>
            </a:r>
          </a:p>
          <a:p>
            <a:r>
              <a:rPr lang="en-US" dirty="0" err="1" smtClean="0"/>
              <a:t>Ureterocoele</a:t>
            </a:r>
            <a:r>
              <a:rPr lang="en-US" dirty="0" smtClean="0"/>
              <a:t> in lower end of upper pole moiety and reflux in lower end of lower pole moiety.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err="1" smtClean="0"/>
              <a:t>Yo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yo</a:t>
            </a:r>
            <a:r>
              <a:rPr lang="en-US" b="1" u="sng" dirty="0" smtClean="0"/>
              <a:t> reflux and saddle </a:t>
            </a:r>
            <a:r>
              <a:rPr lang="en-US" b="1" u="sng" dirty="0" err="1" smtClean="0"/>
              <a:t>relux</a:t>
            </a:r>
            <a:r>
              <a:rPr lang="en-US" dirty="0" smtClean="0"/>
              <a:t>- seen in partial duplication</a:t>
            </a:r>
          </a:p>
          <a:p>
            <a:r>
              <a:rPr lang="en-US" dirty="0" smtClean="0"/>
              <a:t>Refluxed contrast first enters one moiety, drains it and then enters the other moiety </a:t>
            </a:r>
            <a:r>
              <a:rPr lang="en-US" dirty="0" err="1" smtClean="0"/>
              <a:t>ureter</a:t>
            </a:r>
            <a:endParaRPr lang="en-US" dirty="0" smtClean="0"/>
          </a:p>
          <a:p>
            <a:pPr>
              <a:buNone/>
            </a:pPr>
            <a:endParaRPr lang="en-US" b="1" u="sng" dirty="0" smtClean="0">
              <a:solidFill>
                <a:schemeClr val="accent1"/>
              </a:solidFill>
            </a:endParaRPr>
          </a:p>
          <a:p>
            <a:r>
              <a:rPr lang="en-US" b="1" u="sng" dirty="0" smtClean="0">
                <a:solidFill>
                  <a:schemeClr val="accent1"/>
                </a:solidFill>
              </a:rPr>
              <a:t>NUCLEAR SCAN</a:t>
            </a:r>
          </a:p>
          <a:p>
            <a:r>
              <a:rPr lang="en-US" dirty="0" smtClean="0"/>
              <a:t>Will </a:t>
            </a:r>
            <a:r>
              <a:rPr lang="en-US" dirty="0" err="1" smtClean="0"/>
              <a:t>demonstarte</a:t>
            </a:r>
            <a:r>
              <a:rPr lang="en-US" dirty="0" smtClean="0"/>
              <a:t> duplicated system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MR UROGRAPHY</a:t>
            </a:r>
          </a:p>
          <a:p>
            <a:r>
              <a:rPr lang="en-US" dirty="0" smtClean="0"/>
              <a:t>coronal thick slab sequences most useful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USG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30861" y="759939"/>
            <a:ext cx="4819143" cy="64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IVP-DUPLEX KIDNEY AND DOUBLE URETER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267200" cy="482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IVP- SUPERNUMERARY KIDNEY</a:t>
            </a:r>
            <a:endParaRPr lang="en-US" dirty="0"/>
          </a:p>
        </p:txBody>
      </p:sp>
      <p:pic>
        <p:nvPicPr>
          <p:cNvPr id="1026" name="Picture 2" descr="E:\supernumerary kidney iv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1" y="1447799"/>
            <a:ext cx="4601028" cy="5041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288597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2962551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228600"/>
            <a:ext cx="291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u="sng" dirty="0" smtClean="0">
                <a:solidFill>
                  <a:schemeClr val="accent1"/>
                </a:solidFill>
              </a:rPr>
              <a:t>Drooping Lily Sign</a:t>
            </a:r>
            <a:endParaRPr lang="en-IN" sz="24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 AND MR UROGRAPHY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432948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54488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N" sz="2000" b="1" dirty="0" smtClean="0"/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  </a:t>
            </a:r>
            <a:r>
              <a:rPr lang="en-IN" sz="2000" b="1" dirty="0" err="1" smtClean="0"/>
              <a:t>Malrotated</a:t>
            </a:r>
            <a:r>
              <a:rPr lang="en-IN" sz="2000" b="1" dirty="0" smtClean="0"/>
              <a:t> kidneys</a:t>
            </a:r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 Ectopic kidneys</a:t>
            </a:r>
            <a:endParaRPr lang="en-IN" sz="2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098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ANOMALIES OF POSITION</a:t>
            </a:r>
            <a:endParaRPr lang="en-IN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MALROTATED KIDNEY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685800"/>
          </a:xfrm>
        </p:spPr>
        <p:txBody>
          <a:bodyPr/>
          <a:lstStyle/>
          <a:p>
            <a:r>
              <a:rPr lang="en-IN" sz="2800" b="1" dirty="0" smtClean="0"/>
              <a:t>URINARY SYSTEM : Kidney Systems</a:t>
            </a:r>
            <a:endParaRPr lang="en-IN" sz="28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8305800" cy="467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N" sz="1800" b="1" dirty="0" smtClean="0">
                <a:solidFill>
                  <a:schemeClr val="bg1"/>
                </a:solidFill>
              </a:rPr>
              <a:t>Three slightly overlapping kidney systems are formed in a cranial-to-caudal sequence during intrauterine life in humans: the </a:t>
            </a:r>
            <a:r>
              <a:rPr lang="en-IN" sz="1800" b="1" dirty="0" err="1" smtClean="0">
                <a:solidFill>
                  <a:schemeClr val="bg1"/>
                </a:solidFill>
              </a:rPr>
              <a:t>pronephros</a:t>
            </a:r>
            <a:r>
              <a:rPr lang="en-IN" sz="1800" b="1" dirty="0" smtClean="0">
                <a:solidFill>
                  <a:schemeClr val="bg1"/>
                </a:solidFill>
              </a:rPr>
              <a:t>, </a:t>
            </a:r>
            <a:r>
              <a:rPr lang="en-IN" sz="1800" b="1" dirty="0" err="1" smtClean="0">
                <a:solidFill>
                  <a:schemeClr val="bg1"/>
                </a:solidFill>
              </a:rPr>
              <a:t>mesonephros</a:t>
            </a:r>
            <a:r>
              <a:rPr lang="en-IN" sz="1800" b="1" dirty="0" smtClean="0">
                <a:solidFill>
                  <a:schemeClr val="bg1"/>
                </a:solidFill>
              </a:rPr>
              <a:t>, and </a:t>
            </a:r>
            <a:r>
              <a:rPr lang="en-IN" sz="1800" b="1" dirty="0" err="1" smtClean="0">
                <a:solidFill>
                  <a:schemeClr val="bg1"/>
                </a:solidFill>
              </a:rPr>
              <a:t>metanephros</a:t>
            </a:r>
            <a:r>
              <a:rPr lang="en-IN" sz="18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IN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IN" sz="1800" dirty="0" smtClean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124200" cy="381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3400" y="22860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u="sng" dirty="0" smtClean="0">
                <a:solidFill>
                  <a:schemeClr val="accent1"/>
                </a:solidFill>
              </a:rPr>
              <a:t>PRONEPHROS </a:t>
            </a:r>
          </a:p>
          <a:p>
            <a:endParaRPr lang="en-IN" b="1" dirty="0" smtClean="0"/>
          </a:p>
          <a:p>
            <a:pPr lvl="0">
              <a:buFont typeface="Arial" pitchFamily="34" charset="0"/>
              <a:buChar char="•"/>
            </a:pPr>
            <a:r>
              <a:rPr lang="en-IN" b="1" dirty="0" smtClean="0"/>
              <a:t> Beginning of the 4th wk (21days).</a:t>
            </a:r>
          </a:p>
          <a:p>
            <a:pPr lvl="0">
              <a:buFont typeface="Arial" pitchFamily="34" charset="0"/>
              <a:buChar char="•"/>
            </a:pPr>
            <a:endParaRPr lang="en-IN" b="1" dirty="0" smtClean="0"/>
          </a:p>
          <a:p>
            <a:pPr lvl="0">
              <a:buFont typeface="Arial" pitchFamily="34" charset="0"/>
              <a:buChar char="•"/>
            </a:pPr>
            <a:r>
              <a:rPr lang="en-IN" b="1" dirty="0" smtClean="0"/>
              <a:t>The </a:t>
            </a:r>
            <a:r>
              <a:rPr lang="en-IN" b="1" dirty="0" err="1" smtClean="0"/>
              <a:t>pronephros</a:t>
            </a:r>
            <a:r>
              <a:rPr lang="en-IN" b="1" dirty="0" smtClean="0"/>
              <a:t> is represented by 7 to 10 solid cell groups in the cervical region .</a:t>
            </a:r>
          </a:p>
          <a:p>
            <a:pPr lvl="0">
              <a:buFont typeface="Arial" pitchFamily="34" charset="0"/>
              <a:buChar char="•"/>
            </a:pPr>
            <a:endParaRPr lang="en-IN" b="1" dirty="0" smtClean="0"/>
          </a:p>
          <a:p>
            <a:pPr lvl="0">
              <a:buFont typeface="Arial" pitchFamily="34" charset="0"/>
              <a:buChar char="•"/>
            </a:pPr>
            <a:r>
              <a:rPr lang="en-IN" b="1" dirty="0" smtClean="0"/>
              <a:t>Their excretory units: are called </a:t>
            </a:r>
            <a:r>
              <a:rPr lang="en-IN" b="1" dirty="0" err="1" smtClean="0"/>
              <a:t>nephrotomes</a:t>
            </a:r>
            <a:r>
              <a:rPr lang="en-IN" b="1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n-IN" b="1" dirty="0" smtClean="0"/>
          </a:p>
          <a:p>
            <a:pPr lvl="0">
              <a:buFont typeface="Arial" pitchFamily="34" charset="0"/>
              <a:buChar char="•"/>
            </a:pPr>
            <a:r>
              <a:rPr lang="en-IN" b="1" dirty="0" smtClean="0"/>
              <a:t>By the end of the fourth week, all indications of the </a:t>
            </a:r>
            <a:r>
              <a:rPr lang="en-IN" b="1" dirty="0" err="1" smtClean="0"/>
              <a:t>pronephric</a:t>
            </a:r>
            <a:r>
              <a:rPr lang="en-IN" b="1" dirty="0" smtClean="0"/>
              <a:t> system  regress.</a:t>
            </a:r>
            <a:endParaRPr lang="en-IN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During ascent from pelvis to final position opposite second lumbar vertebra , kidney undergoes 90 degree inward rotation so that  </a:t>
            </a:r>
            <a:r>
              <a:rPr lang="en-US" dirty="0" err="1" smtClean="0"/>
              <a:t>hilum</a:t>
            </a:r>
            <a:r>
              <a:rPr lang="en-US" dirty="0" smtClean="0"/>
              <a:t> is directed medially and slightly forward.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ANOMALIES</a:t>
            </a:r>
          </a:p>
          <a:p>
            <a:r>
              <a:rPr lang="en-US" dirty="0" smtClean="0"/>
              <a:t>Non rotation or incomplete rotation- most common</a:t>
            </a:r>
          </a:p>
          <a:p>
            <a:r>
              <a:rPr lang="en-US" dirty="0" smtClean="0"/>
              <a:t>Excessive rotation-</a:t>
            </a:r>
            <a:r>
              <a:rPr lang="en-US" dirty="0" err="1" smtClean="0"/>
              <a:t>hilum</a:t>
            </a:r>
            <a:r>
              <a:rPr lang="en-US" dirty="0" smtClean="0"/>
              <a:t> faces </a:t>
            </a:r>
            <a:r>
              <a:rPr lang="en-US" dirty="0" err="1" smtClean="0"/>
              <a:t>posteriorly</a:t>
            </a:r>
            <a:r>
              <a:rPr lang="en-US" dirty="0" smtClean="0"/>
              <a:t> or </a:t>
            </a:r>
            <a:r>
              <a:rPr lang="en-US" dirty="0" err="1" smtClean="0"/>
              <a:t>posteromedially</a:t>
            </a:r>
            <a:r>
              <a:rPr lang="en-US" dirty="0" smtClean="0"/>
              <a:t> and renal vessels lie posterior to the kidney</a:t>
            </a:r>
          </a:p>
          <a:p>
            <a:r>
              <a:rPr lang="en-US" dirty="0" smtClean="0"/>
              <a:t>Reversed rotation-kidney rotates outward, renal </a:t>
            </a:r>
            <a:r>
              <a:rPr lang="en-US" dirty="0" err="1" smtClean="0"/>
              <a:t>hilum</a:t>
            </a:r>
            <a:r>
              <a:rPr lang="en-US" dirty="0" smtClean="0"/>
              <a:t> faces laterally and renal vessels lie anterior to the kidney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USG, IVP ,CT UROGRAPHY</a:t>
            </a:r>
          </a:p>
          <a:p>
            <a:r>
              <a:rPr lang="en-US" dirty="0" smtClean="0"/>
              <a:t>All will demonstrate abnormally oriented calyces </a:t>
            </a:r>
          </a:p>
          <a:p>
            <a:r>
              <a:rPr lang="en-US" dirty="0" smtClean="0"/>
              <a:t>Oblique films in IVP are important to demonstrate that the </a:t>
            </a:r>
            <a:r>
              <a:rPr lang="en-US" dirty="0" err="1" smtClean="0"/>
              <a:t>malrotated</a:t>
            </a:r>
            <a:r>
              <a:rPr lang="en-US" dirty="0" smtClean="0"/>
              <a:t> kidneys are otherwise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LENOVO\Downloads\rtation diagr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292090" cy="554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IVP- SUPERNUMERARY KIDNEY WITH MALROTATION OF </a:t>
            </a:r>
            <a:r>
              <a:rPr lang="en-US" smtClean="0"/>
              <a:t>LOWERE </a:t>
            </a:r>
            <a:r>
              <a:rPr lang="en-US" smtClean="0"/>
              <a:t>KIDNE</a:t>
            </a:r>
            <a:r>
              <a:rPr lang="en-US" smtClean="0"/>
              <a:t>Y</a:t>
            </a:r>
            <a:endParaRPr lang="en-US" dirty="0"/>
          </a:p>
        </p:txBody>
      </p:sp>
      <p:pic>
        <p:nvPicPr>
          <p:cNvPr id="2051" name="Picture 3" descr="E:\duplication of lt kid with malrotated lower moeity and singke ure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764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dirty="0" smtClean="0">
              <a:solidFill>
                <a:schemeClr val="bg1"/>
              </a:solidFill>
            </a:endParaRPr>
          </a:p>
          <a:p>
            <a:r>
              <a:rPr lang="en-IN" sz="2800" b="1" dirty="0" smtClean="0">
                <a:solidFill>
                  <a:schemeClr val="bg1"/>
                </a:solidFill>
              </a:rPr>
              <a:t>If a kidney fails to rotate, the </a:t>
            </a:r>
            <a:r>
              <a:rPr lang="en-IN" sz="2800" b="1" dirty="0" err="1" smtClean="0">
                <a:solidFill>
                  <a:schemeClr val="bg1"/>
                </a:solidFill>
              </a:rPr>
              <a:t>hilum</a:t>
            </a:r>
            <a:r>
              <a:rPr lang="en-IN" sz="2800" b="1" dirty="0" smtClean="0">
                <a:solidFill>
                  <a:schemeClr val="bg1"/>
                </a:solidFill>
              </a:rPr>
              <a:t> faces </a:t>
            </a:r>
            <a:r>
              <a:rPr lang="en-IN" sz="2800" b="1" dirty="0" err="1" smtClean="0">
                <a:solidFill>
                  <a:schemeClr val="bg1"/>
                </a:solidFill>
              </a:rPr>
              <a:t>anteriorly</a:t>
            </a:r>
            <a:r>
              <a:rPr lang="en-IN" sz="2800" b="1" dirty="0" smtClean="0">
                <a:solidFill>
                  <a:schemeClr val="bg1"/>
                </a:solidFill>
              </a:rPr>
              <a:t>, that is, the </a:t>
            </a:r>
            <a:r>
              <a:rPr lang="en-IN" sz="2800" b="1" dirty="0" err="1" smtClean="0">
                <a:solidFill>
                  <a:schemeClr val="bg1"/>
                </a:solidFill>
              </a:rPr>
              <a:t>fetal</a:t>
            </a:r>
            <a:r>
              <a:rPr lang="en-IN" sz="2800" b="1" dirty="0" smtClean="0">
                <a:solidFill>
                  <a:schemeClr val="bg1"/>
                </a:solidFill>
              </a:rPr>
              <a:t> kidney retains its embryonic position . If the </a:t>
            </a:r>
            <a:r>
              <a:rPr lang="en-IN" sz="2800" b="1" dirty="0" err="1" smtClean="0">
                <a:solidFill>
                  <a:schemeClr val="bg1"/>
                </a:solidFill>
              </a:rPr>
              <a:t>hilum</a:t>
            </a:r>
            <a:r>
              <a:rPr lang="en-IN" sz="2800" b="1" dirty="0" smtClean="0">
                <a:solidFill>
                  <a:schemeClr val="bg1"/>
                </a:solidFill>
              </a:rPr>
              <a:t> faces </a:t>
            </a:r>
            <a:r>
              <a:rPr lang="en-IN" sz="2800" b="1" dirty="0" err="1" smtClean="0">
                <a:solidFill>
                  <a:schemeClr val="bg1"/>
                </a:solidFill>
              </a:rPr>
              <a:t>posteriorly</a:t>
            </a:r>
            <a:r>
              <a:rPr lang="en-IN" sz="2800" b="1" dirty="0" smtClean="0">
                <a:solidFill>
                  <a:schemeClr val="bg1"/>
                </a:solidFill>
              </a:rPr>
              <a:t>, rotation of the kidney proceeded too far; if it faces laterally, lateral instead of medial rotation occurred. Abnormal rotation of the kidneys is often associated with ectopic kidneys.</a:t>
            </a:r>
          </a:p>
          <a:p>
            <a:endParaRPr lang="en-I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36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CT- MALROTATED  RT  KIDNEY</a:t>
            </a:r>
          </a:p>
        </p:txBody>
      </p:sp>
      <p:pic>
        <p:nvPicPr>
          <p:cNvPr id="166914" name="Picture 2" descr="http://purdesradiology.com/images/stories/real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4733925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Uncrossed-ectopic kidney on the same side as the draining </a:t>
            </a:r>
            <a:r>
              <a:rPr lang="en-US" sz="2800" b="1" dirty="0" err="1" smtClean="0"/>
              <a:t>ureteral</a:t>
            </a:r>
            <a:r>
              <a:rPr lang="en-US" sz="2800" b="1" dirty="0" smtClean="0"/>
              <a:t> opening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Crossed-ectopic kidney on the opposite side as the draining </a:t>
            </a:r>
            <a:r>
              <a:rPr lang="en-US" sz="2800" b="1" dirty="0" err="1" smtClean="0"/>
              <a:t>ureteral</a:t>
            </a:r>
            <a:r>
              <a:rPr lang="en-US" sz="2800" b="1" dirty="0" smtClean="0"/>
              <a:t> opening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ECTOPIC KIDNEY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UNCROSSED RENAL ECTOPIA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CRANIAL</a:t>
            </a:r>
          </a:p>
          <a:p>
            <a:r>
              <a:rPr lang="en-US" dirty="0" err="1" smtClean="0"/>
              <a:t>Intrathoracic</a:t>
            </a:r>
            <a:r>
              <a:rPr lang="en-US" dirty="0" smtClean="0"/>
              <a:t> kidney- due to a diaphragmatic hernia</a:t>
            </a:r>
          </a:p>
          <a:p>
            <a:r>
              <a:rPr lang="en-US" dirty="0" smtClean="0"/>
              <a:t>Upward displacement of kidney with </a:t>
            </a:r>
            <a:r>
              <a:rPr lang="en-US" dirty="0" err="1" smtClean="0"/>
              <a:t>eventration</a:t>
            </a:r>
            <a:r>
              <a:rPr lang="en-US" dirty="0" smtClean="0"/>
              <a:t> of diaphragm 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CAUDAL</a:t>
            </a:r>
          </a:p>
          <a:p>
            <a:r>
              <a:rPr lang="en-US" dirty="0" smtClean="0"/>
              <a:t>Abdominal-above the level of iliac </a:t>
            </a:r>
            <a:r>
              <a:rPr lang="en-US" dirty="0" err="1" smtClean="0"/>
              <a:t>fossa</a:t>
            </a:r>
            <a:endParaRPr lang="en-US" dirty="0" smtClean="0"/>
          </a:p>
          <a:p>
            <a:r>
              <a:rPr lang="en-US" dirty="0" smtClean="0"/>
              <a:t>Iliac-in the iliac </a:t>
            </a:r>
            <a:r>
              <a:rPr lang="en-US" dirty="0" err="1" smtClean="0"/>
              <a:t>fossa</a:t>
            </a:r>
            <a:endParaRPr lang="en-US" dirty="0" smtClean="0"/>
          </a:p>
          <a:p>
            <a:r>
              <a:rPr lang="en-US" dirty="0" smtClean="0"/>
              <a:t>True pelvic-in the pelvis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PLAIN RADIOGRAPH</a:t>
            </a:r>
          </a:p>
          <a:p>
            <a:r>
              <a:rPr lang="en-US" dirty="0" smtClean="0"/>
              <a:t>A)CXR-well defined </a:t>
            </a:r>
            <a:r>
              <a:rPr lang="en-US" dirty="0" err="1" smtClean="0"/>
              <a:t>posteroinferior</a:t>
            </a:r>
            <a:r>
              <a:rPr lang="en-US" dirty="0" smtClean="0"/>
              <a:t> </a:t>
            </a:r>
            <a:r>
              <a:rPr lang="en-US" dirty="0" err="1" smtClean="0"/>
              <a:t>mediastinal</a:t>
            </a:r>
            <a:r>
              <a:rPr lang="en-US" dirty="0" smtClean="0"/>
              <a:t> mass(thoracic kidney)</a:t>
            </a:r>
          </a:p>
          <a:p>
            <a:r>
              <a:rPr lang="en-US" dirty="0" smtClean="0"/>
              <a:t>B)X RAY KUB-Absence of renal shadow on affected side with bowel gases occupying it.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USG</a:t>
            </a:r>
          </a:p>
          <a:p>
            <a:r>
              <a:rPr lang="en-US" dirty="0" smtClean="0"/>
              <a:t>Kidney not seen in renal </a:t>
            </a:r>
            <a:r>
              <a:rPr lang="en-US" dirty="0" err="1" smtClean="0"/>
              <a:t>fossa</a:t>
            </a:r>
            <a:r>
              <a:rPr lang="en-US" dirty="0" smtClean="0"/>
              <a:t> and most commonly demonstrated in the pelvis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IVP</a:t>
            </a:r>
          </a:p>
          <a:p>
            <a:r>
              <a:rPr lang="en-US" dirty="0" smtClean="0"/>
              <a:t>Tightly coned  view may miss the ectopic kidney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CT </a:t>
            </a:r>
          </a:p>
          <a:p>
            <a:r>
              <a:rPr lang="en-US" dirty="0" smtClean="0"/>
              <a:t>It will demonstrate the </a:t>
            </a:r>
            <a:r>
              <a:rPr lang="en-US" dirty="0" err="1" smtClean="0"/>
              <a:t>hernial</a:t>
            </a:r>
            <a:r>
              <a:rPr lang="en-US" dirty="0" smtClean="0"/>
              <a:t> defect with kidney in </a:t>
            </a:r>
            <a:r>
              <a:rPr lang="en-US" dirty="0" err="1" smtClean="0"/>
              <a:t>intrathoracic</a:t>
            </a:r>
            <a:r>
              <a:rPr lang="en-US" dirty="0" smtClean="0"/>
              <a:t> compartment</a:t>
            </a:r>
          </a:p>
          <a:p>
            <a:r>
              <a:rPr lang="en-US" dirty="0" smtClean="0"/>
              <a:t>Can distinguish ectopic kidney from abdominal and pelvic masses</a:t>
            </a:r>
          </a:p>
          <a:p>
            <a:r>
              <a:rPr lang="en-US" dirty="0" smtClean="0"/>
              <a:t>Angiography demonstrates aberrant supply from thoracic aorta(thoracic kidney) and from the aortic bifurcation(pelvic kidney)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DMSA</a:t>
            </a:r>
          </a:p>
          <a:p>
            <a:r>
              <a:rPr lang="en-US" dirty="0" smtClean="0"/>
              <a:t>Detect ectopic kidney by outlining shape</a:t>
            </a:r>
          </a:p>
          <a:p>
            <a:r>
              <a:rPr lang="en-US" dirty="0" smtClean="0"/>
              <a:t>d/d for an ectopic kidney is a </a:t>
            </a:r>
            <a:r>
              <a:rPr lang="en-US" dirty="0" err="1" smtClean="0"/>
              <a:t>ptotic</a:t>
            </a:r>
            <a:r>
              <a:rPr lang="en-US" dirty="0" smtClean="0"/>
              <a:t> kidney(renal artery arises from normal site and </a:t>
            </a:r>
            <a:r>
              <a:rPr lang="en-US" dirty="0" err="1" smtClean="0"/>
              <a:t>ureter</a:t>
            </a:r>
            <a:r>
              <a:rPr lang="en-US" dirty="0" smtClean="0"/>
              <a:t> is redundant)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INTRATHORACIC KIDNEY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8458200" cy="299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447800"/>
            <a:ext cx="4191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u="sng" dirty="0" smtClean="0">
                <a:solidFill>
                  <a:schemeClr val="accent1"/>
                </a:solidFill>
              </a:rPr>
              <a:t>MESONEPHROS</a:t>
            </a:r>
          </a:p>
          <a:p>
            <a:endParaRPr lang="en-IN" sz="2000" b="1" dirty="0" smtClean="0"/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Appear late in the 4th wk</a:t>
            </a:r>
          </a:p>
          <a:p>
            <a:pPr>
              <a:buFont typeface="Arial" pitchFamily="34" charset="0"/>
              <a:buChar char="•"/>
            </a:pPr>
            <a:endParaRPr lang="en-IN" sz="2000" b="1" dirty="0" smtClean="0"/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 From the thoracic and lumbar </a:t>
            </a:r>
            <a:r>
              <a:rPr lang="en-IN" sz="2000" b="1" dirty="0" err="1" smtClean="0"/>
              <a:t>seg</a:t>
            </a:r>
            <a:r>
              <a:rPr lang="en-IN" sz="2000" b="1" dirty="0" smtClean="0"/>
              <a:t> of intermediate mesoderm.</a:t>
            </a:r>
          </a:p>
          <a:p>
            <a:endParaRPr lang="en-IN" sz="2000" b="1" dirty="0" smtClean="0"/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They function as interim kidneys for approximately 4 wks.</a:t>
            </a:r>
          </a:p>
          <a:p>
            <a:pPr>
              <a:buFont typeface="Arial" pitchFamily="34" charset="0"/>
              <a:buChar char="•"/>
            </a:pPr>
            <a:endParaRPr lang="en-IN" sz="2000" b="1" dirty="0" smtClean="0"/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 Excretory tubules form their basic unit which open into </a:t>
            </a:r>
            <a:r>
              <a:rPr lang="en-IN" sz="2000" b="1" dirty="0" err="1" smtClean="0"/>
              <a:t>mesonephric</a:t>
            </a:r>
            <a:r>
              <a:rPr lang="en-IN" sz="2000" b="1" dirty="0" smtClean="0"/>
              <a:t> ducts. </a:t>
            </a:r>
          </a:p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The </a:t>
            </a:r>
            <a:r>
              <a:rPr lang="en-IN" sz="2000" b="1" dirty="0" err="1" smtClean="0"/>
              <a:t>mesonephric</a:t>
            </a:r>
            <a:r>
              <a:rPr lang="en-IN" sz="2000" b="1" dirty="0" smtClean="0"/>
              <a:t> ducts open into the </a:t>
            </a:r>
            <a:r>
              <a:rPr lang="en-IN" sz="2000" b="1" dirty="0" err="1" smtClean="0"/>
              <a:t>cloaca</a:t>
            </a:r>
            <a:r>
              <a:rPr lang="en-IN" sz="20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IN" sz="2000" b="1" dirty="0" smtClean="0"/>
          </a:p>
          <a:p>
            <a:endParaRPr lang="en-IN" sz="2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807245" cy="2756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USG-PELVIC KIDNEY</a:t>
            </a:r>
            <a:endParaRPr lang="en-US" dirty="0"/>
          </a:p>
        </p:txBody>
      </p:sp>
      <p:pic>
        <p:nvPicPr>
          <p:cNvPr id="3074" name="Picture 2" descr="E:\pelvic kidney us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65384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IVP-ECTOPIC KIDNEY</a:t>
            </a:r>
            <a:endParaRPr lang="en-US" dirty="0"/>
          </a:p>
        </p:txBody>
      </p:sp>
      <p:pic>
        <p:nvPicPr>
          <p:cNvPr id="4098" name="Picture 2" descr="E:\ectopic kid iv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6958"/>
            <a:ext cx="4114800" cy="5481042"/>
          </a:xfrm>
          <a:prstGeom prst="rect">
            <a:avLst/>
          </a:prstGeom>
          <a:noFill/>
        </p:spPr>
      </p:pic>
      <p:pic>
        <p:nvPicPr>
          <p:cNvPr id="4099" name="Picture 3" descr="E:\ectopic iliac kid ivp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100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CT-ECTOPIC KIDNEY WITH ABERRANT SUPPLY</a:t>
            </a:r>
            <a:endParaRPr lang="en-US" dirty="0"/>
          </a:p>
        </p:txBody>
      </p:sp>
      <p:pic>
        <p:nvPicPr>
          <p:cNvPr id="5122" name="Picture 2" descr="E:\ectpic abd kidne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4486275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4572000"/>
            <a:ext cx="6172200" cy="5334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IN" sz="2400" dirty="0" smtClean="0"/>
              <a:t> These anomalies are thought to result because of an abnormally situated </a:t>
            </a:r>
            <a:r>
              <a:rPr lang="en-IN" sz="2400" b="1" dirty="0" smtClean="0">
                <a:solidFill>
                  <a:srgbClr val="FF0000"/>
                </a:solidFill>
              </a:rPr>
              <a:t>umbilical artery </a:t>
            </a:r>
            <a:r>
              <a:rPr lang="en-IN" sz="2400" dirty="0" smtClean="0"/>
              <a:t>that prevents normal cephalic migration from occurring.</a:t>
            </a:r>
          </a:p>
          <a:p>
            <a:pPr algn="l">
              <a:buFont typeface="Arial" pitchFamily="34" charset="0"/>
              <a:buChar char="•"/>
            </a:pPr>
            <a:r>
              <a:rPr lang="en-IN" sz="2400" dirty="0" smtClean="0"/>
              <a:t> In all fused kidneys, the arterial supply and venous </a:t>
            </a:r>
            <a:r>
              <a:rPr lang="en-IN" sz="2800" dirty="0" smtClean="0"/>
              <a:t>drainage</a:t>
            </a:r>
            <a:r>
              <a:rPr lang="en-IN" sz="2400" dirty="0" smtClean="0"/>
              <a:t> are grossly abnormal.</a:t>
            </a:r>
          </a:p>
          <a:p>
            <a:pPr algn="l"/>
            <a:endParaRPr lang="en-IN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ANOMALIES OF FUSION</a:t>
            </a:r>
            <a:br>
              <a:rPr lang="en-IN" b="1" dirty="0" smtClean="0"/>
            </a:b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CROSSED RENAL ECTOPIA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occur with fusion(most common)</a:t>
            </a:r>
          </a:p>
          <a:p>
            <a:r>
              <a:rPr lang="en-US" dirty="0" smtClean="0"/>
              <a:t>Without fusion(15%)</a:t>
            </a:r>
          </a:p>
          <a:p>
            <a:r>
              <a:rPr lang="en-US" dirty="0" smtClean="0"/>
              <a:t>Solitary kidney(least common)</a:t>
            </a:r>
          </a:p>
          <a:p>
            <a:r>
              <a:rPr lang="en-US" dirty="0" smtClean="0"/>
              <a:t>More common in males and on right side</a:t>
            </a:r>
          </a:p>
          <a:p>
            <a:r>
              <a:rPr lang="en-US" dirty="0" smtClean="0"/>
              <a:t>Fusion is between lower pole of </a:t>
            </a:r>
            <a:r>
              <a:rPr lang="en-US" dirty="0" err="1" smtClean="0"/>
              <a:t>orthoptic</a:t>
            </a:r>
            <a:r>
              <a:rPr lang="en-US" dirty="0" smtClean="0"/>
              <a:t> kidney and upper pole of ectopic kidney</a:t>
            </a:r>
          </a:p>
          <a:p>
            <a:r>
              <a:rPr lang="en-US" dirty="0" smtClean="0"/>
              <a:t>Sigmoid or S shaped fusion and L shaped fusion</a:t>
            </a:r>
          </a:p>
          <a:p>
            <a:r>
              <a:rPr lang="en-US" dirty="0" smtClean="0"/>
              <a:t>Unilateral lump kidney or </a:t>
            </a:r>
            <a:r>
              <a:rPr lang="en-US" b="1" u="sng" dirty="0" smtClean="0"/>
              <a:t>pancake kidney</a:t>
            </a:r>
          </a:p>
          <a:p>
            <a:r>
              <a:rPr lang="en-US" b="1" u="sng" dirty="0" smtClean="0"/>
              <a:t>c/f- </a:t>
            </a:r>
            <a:r>
              <a:rPr lang="en-US" dirty="0" smtClean="0"/>
              <a:t>abdominal lump , obstructive </a:t>
            </a:r>
            <a:r>
              <a:rPr lang="en-US" dirty="0" err="1" smtClean="0"/>
              <a:t>uropathy</a:t>
            </a:r>
            <a:r>
              <a:rPr lang="en-US" dirty="0" smtClean="0"/>
              <a:t> with PUJ obstruction, increased VUR</a:t>
            </a:r>
            <a:endParaRPr lang="en-US" b="1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ULTRASOUND</a:t>
            </a:r>
          </a:p>
          <a:p>
            <a:r>
              <a:rPr lang="en-US" dirty="0" smtClean="0"/>
              <a:t>Large kidney on the affected side with absent kidney on the opposite </a:t>
            </a:r>
          </a:p>
          <a:p>
            <a:r>
              <a:rPr lang="en-US" dirty="0" smtClean="0"/>
              <a:t>Renal sinuses in different planes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IVP/CT</a:t>
            </a:r>
          </a:p>
          <a:p>
            <a:r>
              <a:rPr lang="en-US" dirty="0" err="1" smtClean="0"/>
              <a:t>Dilineates</a:t>
            </a:r>
            <a:r>
              <a:rPr lang="en-US" dirty="0" smtClean="0"/>
              <a:t> morphology of crossed kidney with insertion of </a:t>
            </a:r>
            <a:r>
              <a:rPr lang="en-US" dirty="0" err="1" smtClean="0"/>
              <a:t>ureter</a:t>
            </a:r>
            <a:r>
              <a:rPr lang="en-US" dirty="0" smtClean="0"/>
              <a:t> into </a:t>
            </a:r>
            <a:r>
              <a:rPr lang="en-US" dirty="0" err="1" smtClean="0"/>
              <a:t>trigone</a:t>
            </a:r>
            <a:r>
              <a:rPr lang="en-US" dirty="0" smtClean="0"/>
              <a:t> on the side of origin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CT ANGIOGRAPHY</a:t>
            </a:r>
          </a:p>
          <a:p>
            <a:r>
              <a:rPr lang="en-US" dirty="0" smtClean="0"/>
              <a:t>Demonstrates anomalous vasculature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USG</a:t>
            </a:r>
            <a:endParaRPr lang="en-US" dirty="0"/>
          </a:p>
        </p:txBody>
      </p:sp>
      <p:pic>
        <p:nvPicPr>
          <p:cNvPr id="7170" name="Picture 2" descr="E:\crossed fused ect us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61691" y="1414909"/>
            <a:ext cx="4575630" cy="5708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IVP</a:t>
            </a:r>
            <a:endParaRPr lang="en-US" dirty="0"/>
          </a:p>
        </p:txBody>
      </p:sp>
      <p:pic>
        <p:nvPicPr>
          <p:cNvPr id="8194" name="Picture 2" descr="E:\crossed fused renal ectopia iv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3735373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CT-CROSSED FUSED ECTOPIA</a:t>
            </a:r>
            <a:endParaRPr lang="en-US" dirty="0"/>
          </a:p>
        </p:txBody>
      </p:sp>
      <p:pic>
        <p:nvPicPr>
          <p:cNvPr id="6146" name="Picture 2" descr="E:\pelvic kidney pancake kidne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5715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04800"/>
            <a:ext cx="8077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 smtClean="0">
                <a:solidFill>
                  <a:schemeClr val="accent1">
                    <a:lumMod val="75000"/>
                  </a:schemeClr>
                </a:solidFill>
              </a:rPr>
              <a:t>METANEPHROS: THE DEFINITIVE KIDNEY</a:t>
            </a:r>
            <a:r>
              <a:rPr lang="en-IN" sz="16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chemeClr val="bg1"/>
                </a:solidFill>
              </a:rPr>
              <a:t>Appears in the 5th wk.</a:t>
            </a:r>
          </a:p>
          <a:p>
            <a:pPr>
              <a:buFont typeface="Arial" pitchFamily="34" charset="0"/>
              <a:buChar char="•"/>
            </a:pPr>
            <a:endParaRPr lang="en-IN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chemeClr val="bg1"/>
                </a:solidFill>
              </a:rPr>
              <a:t>Develops from sacral segments of the intermediate mesoderm .</a:t>
            </a:r>
          </a:p>
          <a:p>
            <a:pPr>
              <a:buFont typeface="Arial" pitchFamily="34" charset="0"/>
              <a:buChar char="•"/>
            </a:pPr>
            <a:endParaRPr lang="en-IN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1600" b="1" dirty="0" smtClean="0">
                <a:solidFill>
                  <a:schemeClr val="bg1"/>
                </a:solidFill>
              </a:rPr>
              <a:t>However, the development of the duct system differs from that of the other kidney systems.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429000"/>
            <a:ext cx="7924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 COLLECTING SYSTEM</a:t>
            </a:r>
          </a:p>
          <a:p>
            <a:endParaRPr lang="en-IN" sz="1600" b="1" dirty="0" smtClean="0"/>
          </a:p>
          <a:p>
            <a:r>
              <a:rPr lang="en-IN" sz="1600" b="1" dirty="0" smtClean="0"/>
              <a:t>Collecting ducts of the permanent kidney develop from the URETERIC BUD, an outgrowth of the </a:t>
            </a:r>
            <a:r>
              <a:rPr lang="en-IN" sz="1600" b="1" dirty="0" err="1" smtClean="0"/>
              <a:t>mesonephric</a:t>
            </a:r>
            <a:r>
              <a:rPr lang="en-IN" sz="1600" b="1" dirty="0" smtClean="0"/>
              <a:t> duct close to its entrance to the </a:t>
            </a:r>
            <a:r>
              <a:rPr lang="en-IN" sz="1600" b="1" dirty="0" err="1" smtClean="0"/>
              <a:t>cloaca</a:t>
            </a:r>
            <a:r>
              <a:rPr lang="en-IN" sz="1600" b="1" dirty="0" smtClean="0"/>
              <a:t> . </a:t>
            </a:r>
          </a:p>
          <a:p>
            <a:endParaRPr lang="en-IN" sz="1600" b="1" dirty="0" smtClean="0"/>
          </a:p>
          <a:p>
            <a:r>
              <a:rPr lang="en-IN" sz="1600" b="1" dirty="0" smtClean="0"/>
              <a:t>The bud penetrates the </a:t>
            </a:r>
            <a:r>
              <a:rPr lang="en-IN" sz="1600" b="1" dirty="0" err="1" smtClean="0"/>
              <a:t>metanephric</a:t>
            </a:r>
            <a:r>
              <a:rPr lang="en-IN" sz="1600" b="1" dirty="0" smtClean="0"/>
              <a:t> tissue, which is moulded over its distal end as a cap .</a:t>
            </a:r>
          </a:p>
          <a:p>
            <a:endParaRPr lang="en-IN" sz="1600" b="1" dirty="0" smtClean="0"/>
          </a:p>
          <a:p>
            <a:r>
              <a:rPr lang="en-IN" sz="1600" b="1" dirty="0" smtClean="0"/>
              <a:t> Subsequently, the bud dilates, forming the primitive renal pelvis, and splits and subsequently divides and sub divides to finally give rise to approximately 1 to 3 million collecting tubules. </a:t>
            </a:r>
            <a:endParaRPr lang="en-IN" sz="16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2819400" cy="246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5410200" cy="241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HORSE SHOE KIDNEY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It develops when the lower poles of the kidneys are fused in the midline due to fusion of </a:t>
            </a:r>
            <a:r>
              <a:rPr lang="en-US" dirty="0" err="1" smtClean="0"/>
              <a:t>ureteric</a:t>
            </a:r>
            <a:r>
              <a:rPr lang="en-US" dirty="0" smtClean="0"/>
              <a:t> buds during fetal development. </a:t>
            </a:r>
          </a:p>
          <a:p>
            <a:pPr algn="just"/>
            <a:r>
              <a:rPr lang="en-US" dirty="0" smtClean="0"/>
              <a:t>They are joined by an isthmus which can be  renal parenchyma or fibrous</a:t>
            </a:r>
          </a:p>
          <a:p>
            <a:pPr algn="just"/>
            <a:r>
              <a:rPr lang="en-US" dirty="0" smtClean="0"/>
              <a:t>These kidneys are more prone to develop </a:t>
            </a:r>
            <a:r>
              <a:rPr lang="en-US" dirty="0" err="1" smtClean="0"/>
              <a:t>wilms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than general.</a:t>
            </a:r>
          </a:p>
          <a:p>
            <a:pPr algn="just"/>
            <a:r>
              <a:rPr lang="en-US" dirty="0" smtClean="0"/>
              <a:t>Also more prone for VUR, PUJ obstruction, </a:t>
            </a:r>
            <a:r>
              <a:rPr lang="en-US" dirty="0" err="1" smtClean="0"/>
              <a:t>urolithiasis</a:t>
            </a:r>
            <a:r>
              <a:rPr lang="en-US" dirty="0" smtClean="0"/>
              <a:t> and infection.</a:t>
            </a:r>
          </a:p>
          <a:p>
            <a:pPr algn="just"/>
            <a:r>
              <a:rPr lang="en-US" dirty="0" smtClean="0"/>
              <a:t>Surgery is indicated when uncontrolled urinary infections result in </a:t>
            </a:r>
            <a:r>
              <a:rPr lang="en-US" dirty="0" err="1" smtClean="0"/>
              <a:t>pyelonephritis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URINARY ANOMALIES ASSOCIATED</a:t>
            </a:r>
          </a:p>
          <a:p>
            <a:r>
              <a:rPr lang="en-US" dirty="0" smtClean="0"/>
              <a:t>PUJ obstruction, duplicated collecting system, </a:t>
            </a:r>
            <a:r>
              <a:rPr lang="en-US" dirty="0" err="1" smtClean="0"/>
              <a:t>ureterocoele</a:t>
            </a:r>
            <a:r>
              <a:rPr lang="en-US" dirty="0" smtClean="0"/>
              <a:t>, </a:t>
            </a:r>
            <a:r>
              <a:rPr lang="en-US" dirty="0" err="1" smtClean="0"/>
              <a:t>megaureter</a:t>
            </a:r>
            <a:r>
              <a:rPr lang="en-US" dirty="0" smtClean="0"/>
              <a:t> and renal dysplasia.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ASSOCIATED SYNDROMES</a:t>
            </a:r>
          </a:p>
          <a:p>
            <a:r>
              <a:rPr lang="en-US" dirty="0" smtClean="0"/>
              <a:t>Turner’s syndrome, </a:t>
            </a:r>
            <a:r>
              <a:rPr lang="en-US" dirty="0" err="1" smtClean="0"/>
              <a:t>trisomy</a:t>
            </a:r>
            <a:r>
              <a:rPr lang="en-US" dirty="0" smtClean="0"/>
              <a:t> 18, </a:t>
            </a:r>
            <a:r>
              <a:rPr lang="en-US" dirty="0" err="1" smtClean="0"/>
              <a:t>Fanconi’s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, VACTERL and Laurence Moon </a:t>
            </a:r>
            <a:r>
              <a:rPr lang="en-US" dirty="0" err="1" smtClean="0"/>
              <a:t>Biedl</a:t>
            </a:r>
            <a:r>
              <a:rPr lang="en-US" dirty="0" smtClean="0"/>
              <a:t> syndrome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96200" cy="51816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PLAIN RADIOGRAPH</a:t>
            </a:r>
          </a:p>
          <a:p>
            <a:r>
              <a:rPr lang="en-US" dirty="0" smtClean="0"/>
              <a:t>Lower poles of the kidney may be seen close to the spine and isthmus may be seen.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USG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IVP</a:t>
            </a:r>
          </a:p>
          <a:p>
            <a:r>
              <a:rPr lang="en-US" dirty="0" smtClean="0"/>
              <a:t>U shaped </a:t>
            </a:r>
            <a:r>
              <a:rPr lang="en-US" dirty="0" err="1" smtClean="0"/>
              <a:t>nephrogram</a:t>
            </a:r>
            <a:endParaRPr lang="en-US" dirty="0" smtClean="0"/>
          </a:p>
          <a:p>
            <a:r>
              <a:rPr lang="en-US" dirty="0" smtClean="0"/>
              <a:t>Lower calyces descend towards midline near isthmus resulting in </a:t>
            </a:r>
            <a:r>
              <a:rPr lang="en-US" b="1" u="sng" dirty="0" smtClean="0"/>
              <a:t>hand holding calyces</a:t>
            </a:r>
          </a:p>
          <a:p>
            <a:r>
              <a:rPr lang="en-US" dirty="0" smtClean="0"/>
              <a:t>Lower calyces are often medial to </a:t>
            </a:r>
            <a:r>
              <a:rPr lang="en-US" dirty="0" err="1" smtClean="0"/>
              <a:t>ureter</a:t>
            </a:r>
            <a:r>
              <a:rPr lang="en-US" dirty="0" smtClean="0"/>
              <a:t> on same side. </a:t>
            </a:r>
            <a:r>
              <a:rPr lang="en-US" dirty="0" err="1" smtClean="0"/>
              <a:t>Ureter</a:t>
            </a:r>
            <a:r>
              <a:rPr lang="en-US" dirty="0" smtClean="0"/>
              <a:t> curves laterally and then assumes a normal medial course giving rise to </a:t>
            </a:r>
            <a:r>
              <a:rPr lang="en-US" b="1" u="sng" dirty="0" smtClean="0"/>
              <a:t>flower vase appearance.</a:t>
            </a:r>
          </a:p>
          <a:p>
            <a:r>
              <a:rPr lang="en-US" dirty="0" smtClean="0"/>
              <a:t>Renal pelvis is large and </a:t>
            </a:r>
            <a:r>
              <a:rPr lang="en-US" dirty="0" err="1" smtClean="0"/>
              <a:t>extrarenal</a:t>
            </a:r>
            <a:r>
              <a:rPr lang="en-US" dirty="0" smtClean="0"/>
              <a:t> with high insertion of </a:t>
            </a:r>
            <a:r>
              <a:rPr lang="en-US" dirty="0" err="1" smtClean="0"/>
              <a:t>ureter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84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Delayed clearing of contrast can be due to PUJ or VUJ obstruction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MCU</a:t>
            </a:r>
          </a:p>
          <a:p>
            <a:r>
              <a:rPr lang="en-US" dirty="0" smtClean="0"/>
              <a:t>Demonstrates VUR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CT</a:t>
            </a:r>
          </a:p>
          <a:p>
            <a:r>
              <a:rPr lang="en-US" dirty="0" smtClean="0"/>
              <a:t>To show if isthmus is fibrous or has functioning parenchyma</a:t>
            </a:r>
          </a:p>
          <a:p>
            <a:r>
              <a:rPr lang="en-US" dirty="0" smtClean="0"/>
              <a:t>Other urinary anomalies will also be picked up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ANGIOGRAPHY</a:t>
            </a:r>
          </a:p>
          <a:p>
            <a:r>
              <a:rPr lang="en-US" dirty="0" smtClean="0"/>
              <a:t>Aberrant supply from aorta, internal iliac, external </a:t>
            </a:r>
            <a:r>
              <a:rPr lang="en-US" dirty="0" err="1" smtClean="0"/>
              <a:t>iliac,common</a:t>
            </a:r>
            <a:r>
              <a:rPr lang="en-US" dirty="0" smtClean="0"/>
              <a:t> iliac and inferior mesenteric arteries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PLAIN RADIOGRAPH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076700" cy="49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ANTENATAL USG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horseshoe anc us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11375" y="936625"/>
            <a:ext cx="4438650" cy="591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IVP</a:t>
            </a:r>
            <a:endParaRPr lang="en-US" dirty="0"/>
          </a:p>
        </p:txBody>
      </p:sp>
      <p:pic>
        <p:nvPicPr>
          <p:cNvPr id="9218" name="Picture 2" descr="E:\HORSESHOE KID IV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26973" y="1779373"/>
            <a:ext cx="558525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</a:t>
            </a:r>
            <a:endParaRPr lang="en-US" dirty="0"/>
          </a:p>
        </p:txBody>
      </p:sp>
      <p:pic>
        <p:nvPicPr>
          <p:cNvPr id="10242" name="Picture 2" descr="E:\horseshoe kidney c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97836" y="1007364"/>
            <a:ext cx="4224528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77000" cy="2819400"/>
          </a:xfrm>
        </p:spPr>
        <p:txBody>
          <a:bodyPr>
            <a:normAutofit/>
          </a:bodyPr>
          <a:lstStyle/>
          <a:p>
            <a:pPr algn="l"/>
            <a:r>
              <a:rPr lang="en-IN" dirty="0" smtClean="0"/>
              <a:t>TYPE I-infantile or ARPKD</a:t>
            </a:r>
          </a:p>
          <a:p>
            <a:pPr algn="l"/>
            <a:r>
              <a:rPr lang="en-IN" dirty="0" smtClean="0"/>
              <a:t>TYPE II-</a:t>
            </a:r>
            <a:r>
              <a:rPr lang="en-IN" dirty="0" err="1" smtClean="0"/>
              <a:t>multicystic</a:t>
            </a:r>
            <a:r>
              <a:rPr lang="en-IN" dirty="0" smtClean="0"/>
              <a:t> dysplastic kidney</a:t>
            </a:r>
          </a:p>
          <a:p>
            <a:pPr algn="l"/>
            <a:r>
              <a:rPr lang="en-IN" dirty="0" smtClean="0"/>
              <a:t>TYPE III-ADPKD</a:t>
            </a:r>
          </a:p>
          <a:p>
            <a:pPr algn="l"/>
            <a:r>
              <a:rPr lang="en-IN" dirty="0" smtClean="0"/>
              <a:t>TYPE IV-cystic renal dysplasia due to early urinary obstruction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543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IN" sz="3200" b="1" dirty="0" smtClean="0"/>
              <a:t>CONGENITAL CYSTIC </a:t>
            </a:r>
            <a:br>
              <a:rPr lang="en-IN" sz="3200" b="1" dirty="0" smtClean="0"/>
            </a:br>
            <a:r>
              <a:rPr lang="en-IN" sz="3200" b="1" dirty="0" smtClean="0"/>
              <a:t>RENAL DISEASES(CYSTIC RENAL DYSPLASIA)</a:t>
            </a:r>
            <a:endParaRPr lang="en-IN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"/>
            <a:ext cx="4419600" cy="3587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9600" y="4549676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Hence, the kidney develops from two sources: (a) </a:t>
            </a:r>
            <a:r>
              <a:rPr lang="en-IN" sz="2400" b="1" dirty="0" err="1" smtClean="0"/>
              <a:t>metanephric</a:t>
            </a:r>
            <a:r>
              <a:rPr lang="en-IN" sz="2400" b="1" dirty="0" smtClean="0"/>
              <a:t> mesoderm, which provides excretory units and (b) the </a:t>
            </a:r>
            <a:r>
              <a:rPr lang="en-IN" sz="2400" b="1" dirty="0" err="1" smtClean="0"/>
              <a:t>ureteric</a:t>
            </a:r>
            <a:r>
              <a:rPr lang="en-IN" sz="2400" b="1" dirty="0" smtClean="0"/>
              <a:t> bud, which gives rise to the collecting system. At birth, the kidneys have a </a:t>
            </a:r>
            <a:r>
              <a:rPr lang="en-IN" sz="2400" b="1" dirty="0" err="1" smtClean="0"/>
              <a:t>lobulated</a:t>
            </a:r>
            <a:r>
              <a:rPr lang="en-IN" sz="2400" b="1" dirty="0" smtClean="0"/>
              <a:t> appearance, but the </a:t>
            </a:r>
            <a:r>
              <a:rPr lang="en-IN" sz="2400" b="1" dirty="0" err="1" smtClean="0"/>
              <a:t>lobulation</a:t>
            </a:r>
            <a:r>
              <a:rPr lang="en-IN" sz="2400" b="1" dirty="0" smtClean="0"/>
              <a:t> disappears during infancy .</a:t>
            </a:r>
            <a:endParaRPr lang="en-IN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AUTOSOMAL RECESSIVE POLYCYSTIC KIDNEY DISEASE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Bilateral and symmetric involving distal convoluted tubule and collecting ducts</a:t>
            </a:r>
          </a:p>
          <a:p>
            <a:r>
              <a:rPr lang="en-US" dirty="0" smtClean="0"/>
              <a:t>25% recurrence in future pregnancy</a:t>
            </a:r>
          </a:p>
          <a:p>
            <a:r>
              <a:rPr lang="en-US" dirty="0" err="1" smtClean="0"/>
              <a:t>Saccular</a:t>
            </a:r>
            <a:r>
              <a:rPr lang="en-US" dirty="0" smtClean="0"/>
              <a:t> dilatation of renal collecting tubules with hundreds of 1-2  mm cysts.</a:t>
            </a:r>
          </a:p>
          <a:p>
            <a:r>
              <a:rPr lang="en-US" dirty="0" smtClean="0"/>
              <a:t>Liver is always involved- cysts, bile duct </a:t>
            </a:r>
            <a:r>
              <a:rPr lang="en-US" dirty="0" err="1" smtClean="0"/>
              <a:t>ectasia</a:t>
            </a:r>
            <a:r>
              <a:rPr lang="en-US" dirty="0" smtClean="0"/>
              <a:t>, </a:t>
            </a:r>
            <a:r>
              <a:rPr lang="en-US" dirty="0" err="1" smtClean="0"/>
              <a:t>periportal</a:t>
            </a:r>
            <a:r>
              <a:rPr lang="en-US" dirty="0" smtClean="0"/>
              <a:t> fibrosis</a:t>
            </a:r>
          </a:p>
          <a:p>
            <a:r>
              <a:rPr lang="en-US" dirty="0" smtClean="0"/>
              <a:t>4 categories-</a:t>
            </a:r>
            <a:r>
              <a:rPr lang="en-US" dirty="0" err="1" smtClean="0"/>
              <a:t>perinatal</a:t>
            </a:r>
            <a:r>
              <a:rPr lang="en-US" dirty="0" smtClean="0"/>
              <a:t>, neonatal, infantile and juvenile</a:t>
            </a:r>
          </a:p>
          <a:p>
            <a:r>
              <a:rPr lang="en-US" dirty="0" smtClean="0"/>
              <a:t>As the age increases hepatic involvement increases and renal involvement decreases.</a:t>
            </a:r>
          </a:p>
          <a:p>
            <a:r>
              <a:rPr lang="en-US" dirty="0" smtClean="0"/>
              <a:t>These infants at risk for pulmonary </a:t>
            </a:r>
            <a:r>
              <a:rPr lang="en-US" dirty="0" err="1" smtClean="0"/>
              <a:t>hypoplasia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PLAIN RADIOGRAPH</a:t>
            </a:r>
          </a:p>
          <a:p>
            <a:r>
              <a:rPr lang="en-US" dirty="0" smtClean="0"/>
              <a:t>Large flank masses with displacement of bowel gases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USG</a:t>
            </a:r>
          </a:p>
          <a:p>
            <a:r>
              <a:rPr lang="en-US" dirty="0" smtClean="0"/>
              <a:t>Small non communicating cysts(0.5-1mm)</a:t>
            </a:r>
          </a:p>
          <a:p>
            <a:r>
              <a:rPr lang="en-US" dirty="0" smtClean="0"/>
              <a:t>Enlarges kidneys with preservation of </a:t>
            </a:r>
            <a:r>
              <a:rPr lang="en-US" dirty="0" err="1" smtClean="0"/>
              <a:t>reniform</a:t>
            </a:r>
            <a:r>
              <a:rPr lang="en-US" dirty="0" smtClean="0"/>
              <a:t> shape</a:t>
            </a:r>
          </a:p>
          <a:p>
            <a:r>
              <a:rPr lang="en-US" dirty="0" smtClean="0"/>
              <a:t>Poor or absent CMD</a:t>
            </a:r>
          </a:p>
          <a:p>
            <a:r>
              <a:rPr lang="en-US" dirty="0" err="1" smtClean="0"/>
              <a:t>Perirenal</a:t>
            </a:r>
            <a:r>
              <a:rPr lang="en-US" dirty="0" smtClean="0"/>
              <a:t> halo representing the peripheral compressed </a:t>
            </a:r>
            <a:r>
              <a:rPr lang="en-US" dirty="0" err="1" smtClean="0"/>
              <a:t>hypoechoic</a:t>
            </a:r>
            <a:r>
              <a:rPr lang="en-US" dirty="0" smtClean="0"/>
              <a:t>  normal cortex around the </a:t>
            </a:r>
            <a:r>
              <a:rPr lang="en-US" dirty="0" err="1" smtClean="0"/>
              <a:t>hyperechoic</a:t>
            </a:r>
            <a:r>
              <a:rPr lang="en-US" dirty="0" smtClean="0"/>
              <a:t> medulla.</a:t>
            </a:r>
          </a:p>
          <a:p>
            <a:r>
              <a:rPr lang="en-US" dirty="0" err="1" smtClean="0"/>
              <a:t>Punctate</a:t>
            </a:r>
            <a:r>
              <a:rPr lang="en-US" dirty="0" smtClean="0"/>
              <a:t> calcification with ring down artifacts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IVP</a:t>
            </a:r>
          </a:p>
          <a:p>
            <a:r>
              <a:rPr lang="en-US" dirty="0" smtClean="0"/>
              <a:t>Streaked </a:t>
            </a:r>
            <a:r>
              <a:rPr lang="en-US" dirty="0" err="1" smtClean="0"/>
              <a:t>nephrogram</a:t>
            </a:r>
            <a:r>
              <a:rPr lang="en-US" dirty="0" smtClean="0"/>
              <a:t> at 6 to 24 hrs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CT</a:t>
            </a:r>
          </a:p>
          <a:p>
            <a:r>
              <a:rPr lang="en-US" dirty="0" smtClean="0"/>
              <a:t>Bilateral symmetrical enlarged kidneys with </a:t>
            </a:r>
            <a:r>
              <a:rPr lang="en-US" dirty="0" err="1" smtClean="0"/>
              <a:t>punctate</a:t>
            </a:r>
            <a:r>
              <a:rPr lang="en-US" dirty="0" smtClean="0"/>
              <a:t> calcification</a:t>
            </a:r>
          </a:p>
          <a:p>
            <a:r>
              <a:rPr lang="en-US" dirty="0" smtClean="0"/>
              <a:t>Striated </a:t>
            </a:r>
            <a:r>
              <a:rPr lang="en-US" dirty="0" err="1" smtClean="0"/>
              <a:t>nephrogram</a:t>
            </a:r>
            <a:r>
              <a:rPr lang="en-US" dirty="0" smtClean="0"/>
              <a:t> due to trapping of contrast in the medulla</a:t>
            </a:r>
          </a:p>
          <a:p>
            <a:r>
              <a:rPr lang="en-US" dirty="0" smtClean="0"/>
              <a:t>Poorly functioning kidneys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NUCLEAR SCAN</a:t>
            </a:r>
          </a:p>
          <a:p>
            <a:r>
              <a:rPr lang="en-US" dirty="0" smtClean="0"/>
              <a:t>Loss of kidney outline with patchy tracer uptake and focal defects throughout renal parenchyma.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RENAL ENLARGEMENT WITH MICROCYSTS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3599" y="1291599"/>
            <a:ext cx="4285743" cy="578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MULTICYSTIC DYSPLASTIC KIDNEY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Second most common cause of abdominal mass in neonate(most common is HN)</a:t>
            </a:r>
          </a:p>
          <a:p>
            <a:r>
              <a:rPr lang="en-US" dirty="0" smtClean="0"/>
              <a:t>Affected kidney is non functioning and replaced by cysts and dysplastic tissue</a:t>
            </a:r>
          </a:p>
          <a:p>
            <a:r>
              <a:rPr lang="en-US" dirty="0" smtClean="0"/>
              <a:t>Unilateral</a:t>
            </a:r>
          </a:p>
          <a:p>
            <a:r>
              <a:rPr lang="en-US" dirty="0" smtClean="0"/>
              <a:t>Bilateral and that associated with </a:t>
            </a:r>
            <a:r>
              <a:rPr lang="en-US" dirty="0" err="1" smtClean="0"/>
              <a:t>contralateral</a:t>
            </a:r>
            <a:r>
              <a:rPr lang="en-US" dirty="0" smtClean="0"/>
              <a:t> renal agenesis is lethal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types</a:t>
            </a:r>
          </a:p>
          <a:p>
            <a:r>
              <a:rPr lang="en-US" dirty="0" smtClean="0"/>
              <a:t>A)</a:t>
            </a:r>
            <a:r>
              <a:rPr lang="en-US" dirty="0" err="1" smtClean="0"/>
              <a:t>pelviinfundibular</a:t>
            </a:r>
            <a:r>
              <a:rPr lang="en-US" dirty="0" smtClean="0"/>
              <a:t>- most common; </a:t>
            </a:r>
            <a:r>
              <a:rPr lang="en-US" dirty="0" err="1" smtClean="0"/>
              <a:t>atresia</a:t>
            </a:r>
            <a:r>
              <a:rPr lang="en-US" dirty="0" smtClean="0"/>
              <a:t> of renal pelvis and proximal </a:t>
            </a:r>
            <a:r>
              <a:rPr lang="en-US" dirty="0" err="1" smtClean="0"/>
              <a:t>ureter</a:t>
            </a:r>
            <a:r>
              <a:rPr lang="en-US" dirty="0" smtClean="0"/>
              <a:t> in early fetal life; cysts represent dilated calyces</a:t>
            </a:r>
          </a:p>
          <a:p>
            <a:r>
              <a:rPr lang="en-US" dirty="0" smtClean="0"/>
              <a:t>B)</a:t>
            </a:r>
            <a:r>
              <a:rPr lang="en-US" dirty="0" err="1" smtClean="0"/>
              <a:t>hydronephrotic</a:t>
            </a:r>
            <a:r>
              <a:rPr lang="en-US" dirty="0" smtClean="0"/>
              <a:t>-less frequent; </a:t>
            </a:r>
            <a:r>
              <a:rPr lang="en-US" dirty="0" err="1" smtClean="0"/>
              <a:t>atresis</a:t>
            </a:r>
            <a:r>
              <a:rPr lang="en-US" dirty="0" smtClean="0"/>
              <a:t> of proximal segment of </a:t>
            </a:r>
            <a:r>
              <a:rPr lang="en-US" dirty="0" err="1" smtClean="0"/>
              <a:t>ureter</a:t>
            </a:r>
            <a:r>
              <a:rPr lang="en-US" dirty="0" smtClean="0"/>
              <a:t>(sometimes entire </a:t>
            </a:r>
            <a:r>
              <a:rPr lang="en-US" dirty="0" err="1" smtClean="0"/>
              <a:t>ureter</a:t>
            </a:r>
            <a:r>
              <a:rPr lang="en-US" dirty="0" smtClean="0"/>
              <a:t>) cysts represent entire </a:t>
            </a:r>
            <a:r>
              <a:rPr lang="en-US" dirty="0" err="1" smtClean="0"/>
              <a:t>pelvicalyceal</a:t>
            </a:r>
            <a:r>
              <a:rPr lang="en-US" dirty="0" smtClean="0"/>
              <a:t> system</a:t>
            </a:r>
          </a:p>
          <a:p>
            <a:r>
              <a:rPr lang="en-US" dirty="0" err="1" smtClean="0"/>
              <a:t>Postnatally</a:t>
            </a:r>
            <a:r>
              <a:rPr lang="en-US" dirty="0" smtClean="0"/>
              <a:t>, progressive involution of cystic spaces within first 2 yrs of life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USG</a:t>
            </a:r>
          </a:p>
          <a:p>
            <a:r>
              <a:rPr lang="en-US" dirty="0" err="1" smtClean="0"/>
              <a:t>Lobulated</a:t>
            </a:r>
            <a:r>
              <a:rPr lang="en-US" dirty="0" smtClean="0"/>
              <a:t> kidney , multiple variable sized  non communicating cysts separated by </a:t>
            </a:r>
            <a:r>
              <a:rPr lang="en-US" dirty="0" err="1" smtClean="0"/>
              <a:t>echogenic</a:t>
            </a:r>
            <a:r>
              <a:rPr lang="en-US" dirty="0" smtClean="0"/>
              <a:t> areas throughout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DOPPLER</a:t>
            </a:r>
          </a:p>
          <a:p>
            <a:r>
              <a:rPr lang="en-US" dirty="0" smtClean="0"/>
              <a:t>Minimal </a:t>
            </a:r>
            <a:r>
              <a:rPr lang="en-US" dirty="0" err="1" smtClean="0"/>
              <a:t>vascularity</a:t>
            </a:r>
            <a:r>
              <a:rPr lang="en-US" dirty="0" smtClean="0"/>
              <a:t> in parenchyma and small central </a:t>
            </a:r>
            <a:r>
              <a:rPr lang="en-US" dirty="0" err="1" smtClean="0"/>
              <a:t>hilar</a:t>
            </a:r>
            <a:r>
              <a:rPr lang="en-US" dirty="0" smtClean="0"/>
              <a:t> vessels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CECT</a:t>
            </a:r>
          </a:p>
          <a:p>
            <a:r>
              <a:rPr lang="en-US" dirty="0" smtClean="0"/>
              <a:t>Multiple low attenuating cysts with minimal or non enhancement and no excretion on delayed images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d/d is PUJ obstruction</a:t>
            </a:r>
          </a:p>
          <a:p>
            <a:r>
              <a:rPr lang="en-US" dirty="0" smtClean="0"/>
              <a:t>However in PUJ obstruction, </a:t>
            </a:r>
            <a:r>
              <a:rPr lang="en-US" dirty="0" err="1" smtClean="0"/>
              <a:t>reniform</a:t>
            </a:r>
            <a:r>
              <a:rPr lang="en-US" dirty="0" smtClean="0"/>
              <a:t> shape is </a:t>
            </a:r>
            <a:r>
              <a:rPr lang="en-US" dirty="0" err="1" smtClean="0"/>
              <a:t>maintaines</a:t>
            </a:r>
            <a:r>
              <a:rPr lang="en-US" dirty="0" smtClean="0"/>
              <a:t>, dilated pelvis is centrally located with multiple peripheral calyces seen to extend from it.</a:t>
            </a:r>
          </a:p>
          <a:p>
            <a:r>
              <a:rPr lang="en-US" dirty="0" smtClean="0"/>
              <a:t>On nuclear imaging demonstration of function indicates PUJ obstruction as initial images demonstrate perfusion but there is lack of excretion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/>
              <a:t> Development of Bladder and Urethra</a:t>
            </a:r>
            <a:br>
              <a:rPr lang="en-IN" sz="3200" b="1" dirty="0" smtClean="0"/>
            </a:br>
            <a:endParaRPr lang="en-US" sz="32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6705600" cy="4572000"/>
          </a:xfrm>
        </p:spPr>
        <p:txBody>
          <a:bodyPr/>
          <a:lstStyle/>
          <a:p>
            <a:pPr>
              <a:buNone/>
            </a:pPr>
            <a:r>
              <a:rPr lang="en-IN" sz="1600" b="1" dirty="0" smtClean="0">
                <a:solidFill>
                  <a:schemeClr val="bg1"/>
                </a:solidFill>
              </a:rPr>
              <a:t>      During the 4th to 7th weeks of development, </a:t>
            </a:r>
          </a:p>
          <a:p>
            <a:pPr>
              <a:buNone/>
            </a:pPr>
            <a:endParaRPr lang="en-IN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N" sz="1600" b="1" dirty="0" smtClean="0">
                <a:solidFill>
                  <a:schemeClr val="bg1"/>
                </a:solidFill>
              </a:rPr>
              <a:t>       </a:t>
            </a:r>
          </a:p>
          <a:p>
            <a:pPr>
              <a:buNone/>
            </a:pPr>
            <a:r>
              <a:rPr lang="en-IN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IN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n-IN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N" sz="1600" b="1" dirty="0" smtClean="0">
                <a:solidFill>
                  <a:schemeClr val="bg1"/>
                </a:solidFill>
              </a:rPr>
              <a:t>     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562600" y="1066800"/>
          <a:ext cx="2971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971800" y="2438400"/>
          <a:ext cx="3352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524000" y="271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1371600"/>
            <a:ext cx="2729858" cy="502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SMALL MALFORMED KIDNEY WITH MULTIPLE CYSTS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AUTOSOMAL DOMINANT POLYCYSTIC KIDNEY DISEASE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bilateral renal </a:t>
            </a:r>
            <a:r>
              <a:rPr lang="en-US" dirty="0" err="1" smtClean="0"/>
              <a:t>macrocysts</a:t>
            </a:r>
            <a:endParaRPr lang="en-US" dirty="0" smtClean="0"/>
          </a:p>
          <a:p>
            <a:r>
              <a:rPr lang="en-US" dirty="0" smtClean="0"/>
              <a:t>Other organs involved-liver, spleen, pancreas, brain, testis and ovaries</a:t>
            </a:r>
          </a:p>
          <a:p>
            <a:r>
              <a:rPr lang="en-US" dirty="0" smtClean="0"/>
              <a:t>Usually manifests after 3</a:t>
            </a:r>
            <a:r>
              <a:rPr lang="en-US" baseline="30000" dirty="0" smtClean="0"/>
              <a:t>rd</a:t>
            </a:r>
            <a:r>
              <a:rPr lang="en-US" dirty="0" smtClean="0"/>
              <a:t> decade of life</a:t>
            </a:r>
          </a:p>
          <a:p>
            <a:r>
              <a:rPr lang="en-US" dirty="0" smtClean="0"/>
              <a:t>High degree of </a:t>
            </a:r>
            <a:r>
              <a:rPr lang="en-US" dirty="0" err="1" smtClean="0"/>
              <a:t>penetrance</a:t>
            </a:r>
            <a:endParaRPr lang="en-US" dirty="0" smtClean="0"/>
          </a:p>
          <a:p>
            <a:r>
              <a:rPr lang="en-US" dirty="0" smtClean="0"/>
              <a:t>c/f- hypertension, </a:t>
            </a:r>
            <a:r>
              <a:rPr lang="en-US" dirty="0" err="1" smtClean="0"/>
              <a:t>proteinuria</a:t>
            </a:r>
            <a:r>
              <a:rPr lang="en-US" dirty="0" smtClean="0"/>
              <a:t> and </a:t>
            </a:r>
            <a:r>
              <a:rPr lang="en-US" dirty="0" err="1" smtClean="0"/>
              <a:t>hyperlipidemia</a:t>
            </a:r>
            <a:endParaRPr lang="en-US" dirty="0" smtClean="0"/>
          </a:p>
          <a:p>
            <a:r>
              <a:rPr lang="en-US" dirty="0" smtClean="0"/>
              <a:t>Rarely diagnosed </a:t>
            </a:r>
            <a:r>
              <a:rPr lang="en-US" dirty="0" err="1" smtClean="0"/>
              <a:t>antenatally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20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USG</a:t>
            </a:r>
          </a:p>
          <a:p>
            <a:r>
              <a:rPr lang="en-US" dirty="0" smtClean="0"/>
              <a:t>Renal contour normal in early life, becomes </a:t>
            </a:r>
            <a:r>
              <a:rPr lang="en-US" dirty="0" err="1" smtClean="0"/>
              <a:t>bosselated</a:t>
            </a:r>
            <a:r>
              <a:rPr lang="en-US" dirty="0" smtClean="0"/>
              <a:t> as more cysts develop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IVP</a:t>
            </a:r>
          </a:p>
          <a:p>
            <a:r>
              <a:rPr lang="en-US" dirty="0" smtClean="0"/>
              <a:t>Enlarged kidneys with dystrophic calcification of cyst wall and renal calculi</a:t>
            </a:r>
          </a:p>
          <a:p>
            <a:r>
              <a:rPr lang="en-US" dirty="0" smtClean="0"/>
              <a:t>Smooth </a:t>
            </a:r>
            <a:r>
              <a:rPr lang="en-US" dirty="0" err="1" smtClean="0"/>
              <a:t>marginated</a:t>
            </a:r>
            <a:r>
              <a:rPr lang="en-US" dirty="0" smtClean="0"/>
              <a:t> radiolucent defects seen in </a:t>
            </a:r>
            <a:r>
              <a:rPr lang="en-US" dirty="0" err="1" smtClean="0"/>
              <a:t>nephrographic</a:t>
            </a:r>
            <a:r>
              <a:rPr lang="en-US" dirty="0" smtClean="0"/>
              <a:t> phase leading to </a:t>
            </a:r>
            <a:r>
              <a:rPr lang="en-US" b="1" u="sng" dirty="0" err="1" smtClean="0"/>
              <a:t>swiss</a:t>
            </a:r>
            <a:r>
              <a:rPr lang="en-US" b="1" u="sng" dirty="0" smtClean="0"/>
              <a:t> cheese appearance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CECT</a:t>
            </a:r>
          </a:p>
          <a:p>
            <a:r>
              <a:rPr lang="en-US" dirty="0" smtClean="0"/>
              <a:t>Non enhancing </a:t>
            </a:r>
            <a:r>
              <a:rPr lang="en-US" dirty="0" err="1" smtClean="0"/>
              <a:t>hypodense</a:t>
            </a:r>
            <a:r>
              <a:rPr lang="en-US" dirty="0" smtClean="0"/>
              <a:t> cysts</a:t>
            </a:r>
          </a:p>
          <a:p>
            <a:r>
              <a:rPr lang="en-US" dirty="0" smtClean="0"/>
              <a:t>Complicated cysts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MRI</a:t>
            </a:r>
          </a:p>
          <a:p>
            <a:r>
              <a:rPr lang="en-US" dirty="0" smtClean="0"/>
              <a:t>Can easily demonstrate hemorrhage in the cyst 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87013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48551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PUJ OBSTRUCTION</a:t>
            </a:r>
          </a:p>
          <a:p>
            <a:pPr algn="l"/>
            <a:r>
              <a:rPr lang="en-US" b="1" dirty="0" smtClean="0"/>
              <a:t>CONGENITAL MEGACALYCES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ANOMALIES OF COLLECTING SYSTEM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PUJ OBSTRUCTION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common cause of neonatal HN</a:t>
            </a:r>
          </a:p>
          <a:p>
            <a:r>
              <a:rPr lang="en-US" dirty="0" smtClean="0"/>
              <a:t>Functional obstruction more common</a:t>
            </a:r>
          </a:p>
          <a:p>
            <a:r>
              <a:rPr lang="en-US" dirty="0" err="1" smtClean="0"/>
              <a:t>Infolding</a:t>
            </a:r>
            <a:r>
              <a:rPr lang="en-US" dirty="0" smtClean="0"/>
              <a:t> of local mucosa, aberrant artery, adhesion and overlying fibrosis are other causes</a:t>
            </a:r>
          </a:p>
          <a:p>
            <a:r>
              <a:rPr lang="en-US" dirty="0" smtClean="0"/>
              <a:t>In u/l PUJ obstruction opposite  kidney is absent, duplicated or cystic dysplastic</a:t>
            </a:r>
          </a:p>
          <a:p>
            <a:r>
              <a:rPr lang="en-US" dirty="0" smtClean="0"/>
              <a:t>More common in males and on left side</a:t>
            </a:r>
          </a:p>
          <a:p>
            <a:r>
              <a:rPr lang="en-US" dirty="0" smtClean="0"/>
              <a:t>If not diagnosed </a:t>
            </a:r>
            <a:r>
              <a:rPr lang="en-US" dirty="0" err="1" smtClean="0"/>
              <a:t>antenatally</a:t>
            </a:r>
            <a:r>
              <a:rPr lang="en-US" dirty="0" smtClean="0"/>
              <a:t> present with abdominal lump later, intermittent </a:t>
            </a:r>
            <a:r>
              <a:rPr lang="en-US" dirty="0" err="1" smtClean="0"/>
              <a:t>abd</a:t>
            </a:r>
            <a:r>
              <a:rPr lang="en-US" dirty="0" smtClean="0"/>
              <a:t> pain, </a:t>
            </a:r>
            <a:r>
              <a:rPr lang="en-US" dirty="0" err="1" smtClean="0"/>
              <a:t>hematuria</a:t>
            </a:r>
            <a:r>
              <a:rPr lang="en-US" dirty="0" smtClean="0"/>
              <a:t> and UTI.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USG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COLOR DOPPLER</a:t>
            </a:r>
          </a:p>
          <a:p>
            <a:r>
              <a:rPr lang="en-US" dirty="0" smtClean="0"/>
              <a:t>RI &gt; 0.7 or increase in RI by &gt;0.1 in post </a:t>
            </a:r>
            <a:r>
              <a:rPr lang="en-US" dirty="0" err="1" smtClean="0"/>
              <a:t>frusemide</a:t>
            </a:r>
            <a:r>
              <a:rPr lang="en-US" dirty="0" smtClean="0"/>
              <a:t> study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IVP</a:t>
            </a:r>
          </a:p>
          <a:p>
            <a:r>
              <a:rPr lang="en-US" dirty="0" smtClean="0"/>
              <a:t>Delayed </a:t>
            </a:r>
            <a:r>
              <a:rPr lang="en-US" dirty="0" err="1" smtClean="0"/>
              <a:t>opacification</a:t>
            </a:r>
            <a:r>
              <a:rPr lang="en-US" dirty="0" smtClean="0"/>
              <a:t> of collecting system, marked </a:t>
            </a:r>
            <a:r>
              <a:rPr lang="en-US" dirty="0" err="1" smtClean="0"/>
              <a:t>pyelocaliectasis</a:t>
            </a:r>
            <a:r>
              <a:rPr lang="en-US" dirty="0" smtClean="0"/>
              <a:t>, narrowing at PUJ and incomplete </a:t>
            </a:r>
            <a:r>
              <a:rPr lang="en-US" dirty="0" err="1" smtClean="0"/>
              <a:t>visualisation</a:t>
            </a:r>
            <a:r>
              <a:rPr lang="en-US" dirty="0" smtClean="0"/>
              <a:t> of normal </a:t>
            </a:r>
            <a:r>
              <a:rPr lang="en-US" dirty="0" err="1" smtClean="0"/>
              <a:t>ureter</a:t>
            </a:r>
            <a:endParaRPr lang="en-US" dirty="0" smtClean="0"/>
          </a:p>
          <a:p>
            <a:r>
              <a:rPr lang="en-US" dirty="0" smtClean="0"/>
              <a:t>Retention of contrast in collecting system on delayed films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intrarenal</a:t>
            </a:r>
            <a:r>
              <a:rPr lang="en-US" dirty="0" smtClean="0"/>
              <a:t> pelvis-then </a:t>
            </a:r>
            <a:r>
              <a:rPr lang="en-US" dirty="0" err="1" smtClean="0"/>
              <a:t>caliectasis</a:t>
            </a:r>
            <a:r>
              <a:rPr lang="en-US" dirty="0" smtClean="0"/>
              <a:t>&gt;</a:t>
            </a:r>
            <a:r>
              <a:rPr lang="en-US" dirty="0" err="1" smtClean="0"/>
              <a:t>pyelectasis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3209925"/>
            <a:ext cx="80867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 5"/>
          <p:cNvGraphicFramePr/>
          <p:nvPr/>
        </p:nvGraphicFramePr>
        <p:xfrm>
          <a:off x="1905000" y="914400"/>
          <a:ext cx="5867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DIURETIC RENOGRAPHY</a:t>
            </a:r>
          </a:p>
          <a:p>
            <a:r>
              <a:rPr lang="en-US" dirty="0" smtClean="0"/>
              <a:t>0.5 mg/kg </a:t>
            </a:r>
            <a:r>
              <a:rPr lang="en-US" dirty="0" err="1" smtClean="0"/>
              <a:t>frusemide</a:t>
            </a:r>
            <a:r>
              <a:rPr lang="en-US" dirty="0" smtClean="0"/>
              <a:t> used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MCU</a:t>
            </a:r>
          </a:p>
          <a:p>
            <a:r>
              <a:rPr lang="en-US" dirty="0" smtClean="0"/>
              <a:t>To exclude VUR</a:t>
            </a:r>
          </a:p>
          <a:p>
            <a:r>
              <a:rPr lang="en-US" dirty="0" smtClean="0"/>
              <a:t>CT</a:t>
            </a:r>
          </a:p>
          <a:p>
            <a:r>
              <a:rPr lang="en-US" dirty="0" smtClean="0"/>
              <a:t>Best to evaluate isthmus anatomy when PUJ obstruction in horseshoe kidney 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97535"/>
            <a:ext cx="3886200" cy="51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55223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 CONGENITAL MEGACALYCES/ PUIGVERT'S DISEASE</a:t>
            </a:r>
            <a:endParaRPr lang="en-IN" sz="2800" b="1" dirty="0"/>
          </a:p>
        </p:txBody>
      </p:sp>
      <p:pic>
        <p:nvPicPr>
          <p:cNvPr id="2058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2057400"/>
            <a:ext cx="5166878" cy="37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Calyces are asymmetrically dilated. Renal pelvis is normal. Some doubt its congenital nature. 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5400" smtClean="0"/>
              <a:t>THANK YOU</a:t>
            </a:r>
            <a:endParaRPr lang="en-US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26415</TotalTime>
  <Words>2907</Words>
  <Application>Microsoft Office PowerPoint</Application>
  <PresentationFormat>On-screen Show (4:3)</PresentationFormat>
  <Paragraphs>433</Paragraphs>
  <Slides>95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Equity</vt:lpstr>
      <vt:lpstr> Development of urinary system and congenital anomalies of kidney</vt:lpstr>
      <vt:lpstr>Slide 2</vt:lpstr>
      <vt:lpstr>“Ontogeny Recapitulates Phylogeny”  Ernst Haeckel 1860</vt:lpstr>
      <vt:lpstr>URINARY SYSTEM : Kidney Systems</vt:lpstr>
      <vt:lpstr>Slide 5</vt:lpstr>
      <vt:lpstr>Slide 6</vt:lpstr>
      <vt:lpstr>Slide 7</vt:lpstr>
      <vt:lpstr> Development of Bladder and Urethra </vt:lpstr>
      <vt:lpstr>Slide 9</vt:lpstr>
      <vt:lpstr> CONGENITAL ANOMALIES  OF THE KIDNEY  </vt:lpstr>
      <vt:lpstr> ANOMALIES OF FORM</vt:lpstr>
      <vt:lpstr>RENAL AGENESIS</vt:lpstr>
      <vt:lpstr>RENAL AGENESIS</vt:lpstr>
      <vt:lpstr>ETIOLOGY</vt:lpstr>
      <vt:lpstr>Slide 15</vt:lpstr>
      <vt:lpstr>Slide 16</vt:lpstr>
      <vt:lpstr>IMAGING MODALITIES</vt:lpstr>
      <vt:lpstr>Slide 18</vt:lpstr>
      <vt:lpstr>ANTENATAL ULTRASOUND</vt:lpstr>
      <vt:lpstr>IVP</vt:lpstr>
      <vt:lpstr>Renal agenesis and agenesis with seminal vesicle cyst</vt:lpstr>
      <vt:lpstr>Slide 22</vt:lpstr>
      <vt:lpstr>RENAL HYPOPLASIA</vt:lpstr>
      <vt:lpstr>Slide 24</vt:lpstr>
      <vt:lpstr>IMAGING</vt:lpstr>
      <vt:lpstr>NUCLEAR SCAN AND IVP SOWING RENAL HYPOPLASIA</vt:lpstr>
      <vt:lpstr>CT –RT RENAL HYPOPLASIA</vt:lpstr>
      <vt:lpstr>URETEROPELVIC DUPLICATION OR DUPLEX KIDNEY</vt:lpstr>
      <vt:lpstr>Slide 29</vt:lpstr>
      <vt:lpstr>Slide 30</vt:lpstr>
      <vt:lpstr>IMAGING</vt:lpstr>
      <vt:lpstr>Slide 32</vt:lpstr>
      <vt:lpstr>USG</vt:lpstr>
      <vt:lpstr>IVP-DUPLEX KIDNEY AND DOUBLE URETER</vt:lpstr>
      <vt:lpstr>IVP- SUPERNUMERARY KIDNEY</vt:lpstr>
      <vt:lpstr>Slide 36</vt:lpstr>
      <vt:lpstr>CT AND MR UROGRAPHY</vt:lpstr>
      <vt:lpstr>ANOMALIES OF POSITION</vt:lpstr>
      <vt:lpstr>MALROTATED KIDNEY</vt:lpstr>
      <vt:lpstr>Slide 40</vt:lpstr>
      <vt:lpstr>IMAGING</vt:lpstr>
      <vt:lpstr>Slide 42</vt:lpstr>
      <vt:lpstr>IVP- SUPERNUMERARY KIDNEY WITH MALROTATION OF LOWERE KIDNEY</vt:lpstr>
      <vt:lpstr>Slide 44</vt:lpstr>
      <vt:lpstr>ECTOPIC KIDNEY</vt:lpstr>
      <vt:lpstr>UNCROSSED RENAL ECTOPIA</vt:lpstr>
      <vt:lpstr>IMAGING</vt:lpstr>
      <vt:lpstr>Slide 48</vt:lpstr>
      <vt:lpstr>INTRATHORACIC KIDNEY</vt:lpstr>
      <vt:lpstr>USG-PELVIC KIDNEY</vt:lpstr>
      <vt:lpstr>IVP-ECTOPIC KIDNEY</vt:lpstr>
      <vt:lpstr>CT-ECTOPIC KIDNEY WITH ABERRANT SUPPLY</vt:lpstr>
      <vt:lpstr>ANOMALIES OF FUSION </vt:lpstr>
      <vt:lpstr>CROSSED RENAL ECTOPIA</vt:lpstr>
      <vt:lpstr>Slide 55</vt:lpstr>
      <vt:lpstr>IMAGING</vt:lpstr>
      <vt:lpstr>USG</vt:lpstr>
      <vt:lpstr>IVP</vt:lpstr>
      <vt:lpstr>CT-CROSSED FUSED ECTOPIA</vt:lpstr>
      <vt:lpstr>HORSE SHOE KIDNEY</vt:lpstr>
      <vt:lpstr>Slide 61</vt:lpstr>
      <vt:lpstr>Slide 62</vt:lpstr>
      <vt:lpstr>IMAGING</vt:lpstr>
      <vt:lpstr>Slide 64</vt:lpstr>
      <vt:lpstr>PLAIN RADIOGRAPH</vt:lpstr>
      <vt:lpstr>ANTENATAL USG</vt:lpstr>
      <vt:lpstr>IVP</vt:lpstr>
      <vt:lpstr>CT</vt:lpstr>
      <vt:lpstr>CONGENITAL CYSTIC  RENAL DISEASES(CYSTIC RENAL DYSPLASIA)</vt:lpstr>
      <vt:lpstr>AUTOSOMAL RECESSIVE POLYCYSTIC KIDNEY DISEASE</vt:lpstr>
      <vt:lpstr>Slide 71</vt:lpstr>
      <vt:lpstr>IMAGING</vt:lpstr>
      <vt:lpstr>Slide 73</vt:lpstr>
      <vt:lpstr>RENAL ENLARGEMENT WITH MICROCYSTS</vt:lpstr>
      <vt:lpstr>MULTICYSTIC DYSPLASTIC KIDNEY</vt:lpstr>
      <vt:lpstr>Slide 76</vt:lpstr>
      <vt:lpstr>Slide 77</vt:lpstr>
      <vt:lpstr>IMAGING</vt:lpstr>
      <vt:lpstr>Slide 79</vt:lpstr>
      <vt:lpstr>SMALL MALFORMED KIDNEY WITH MULTIPLE CYSTS</vt:lpstr>
      <vt:lpstr>AUTOSOMAL DOMINANT POLYCYSTIC KIDNEY DISEASE</vt:lpstr>
      <vt:lpstr>Slide 82</vt:lpstr>
      <vt:lpstr>IMAGING</vt:lpstr>
      <vt:lpstr>USG</vt:lpstr>
      <vt:lpstr>CT</vt:lpstr>
      <vt:lpstr>ANOMALIES OF COLLECTING SYSTEM</vt:lpstr>
      <vt:lpstr>PUJ OBSTRUCTION</vt:lpstr>
      <vt:lpstr>Slide 88</vt:lpstr>
      <vt:lpstr>IMAGING</vt:lpstr>
      <vt:lpstr>Slide 90</vt:lpstr>
      <vt:lpstr>IVP</vt:lpstr>
      <vt:lpstr>USG</vt:lpstr>
      <vt:lpstr>CT</vt:lpstr>
      <vt:lpstr> CONGENITAL MEGACALYCES/ PUIGVERT'S DISEASE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Reproductive System</dc:title>
  <dc:creator>angusj</dc:creator>
  <cp:lastModifiedBy>dell</cp:lastModifiedBy>
  <cp:revision>322</cp:revision>
  <dcterms:created xsi:type="dcterms:W3CDTF">2008-05-29T12:08:00Z</dcterms:created>
  <dcterms:modified xsi:type="dcterms:W3CDTF">2015-08-18T10:57:14Z</dcterms:modified>
</cp:coreProperties>
</file>