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2"/>
  </p:notesMasterIdLst>
  <p:sldIdLst>
    <p:sldId id="256" r:id="rId2"/>
    <p:sldId id="257" r:id="rId3"/>
    <p:sldId id="262" r:id="rId4"/>
    <p:sldId id="263" r:id="rId5"/>
    <p:sldId id="265" r:id="rId6"/>
    <p:sldId id="258" r:id="rId7"/>
    <p:sldId id="264" r:id="rId8"/>
    <p:sldId id="266" r:id="rId9"/>
    <p:sldId id="267" r:id="rId10"/>
    <p:sldId id="268" r:id="rId11"/>
    <p:sldId id="269" r:id="rId12"/>
    <p:sldId id="271" r:id="rId13"/>
    <p:sldId id="465" r:id="rId14"/>
    <p:sldId id="450" r:id="rId15"/>
    <p:sldId id="373" r:id="rId16"/>
    <p:sldId id="466" r:id="rId17"/>
    <p:sldId id="371" r:id="rId18"/>
    <p:sldId id="447" r:id="rId19"/>
    <p:sldId id="451" r:id="rId20"/>
    <p:sldId id="374" r:id="rId21"/>
    <p:sldId id="299" r:id="rId22"/>
    <p:sldId id="300" r:id="rId23"/>
    <p:sldId id="413" r:id="rId24"/>
    <p:sldId id="307" r:id="rId25"/>
    <p:sldId id="418" r:id="rId26"/>
    <p:sldId id="422" r:id="rId27"/>
    <p:sldId id="415" r:id="rId28"/>
    <p:sldId id="320" r:id="rId29"/>
    <p:sldId id="409" r:id="rId30"/>
    <p:sldId id="410" r:id="rId31"/>
    <p:sldId id="411" r:id="rId32"/>
    <p:sldId id="423" r:id="rId33"/>
    <p:sldId id="405" r:id="rId34"/>
    <p:sldId id="407" r:id="rId35"/>
    <p:sldId id="408" r:id="rId36"/>
    <p:sldId id="448" r:id="rId37"/>
    <p:sldId id="449" r:id="rId38"/>
    <p:sldId id="467" r:id="rId39"/>
    <p:sldId id="468" r:id="rId40"/>
    <p:sldId id="469" r:id="rId41"/>
    <p:sldId id="394" r:id="rId42"/>
    <p:sldId id="330" r:id="rId43"/>
    <p:sldId id="334" r:id="rId44"/>
    <p:sldId id="335" r:id="rId45"/>
    <p:sldId id="426" r:id="rId46"/>
    <p:sldId id="345" r:id="rId47"/>
    <p:sldId id="470" r:id="rId48"/>
    <p:sldId id="439" r:id="rId49"/>
    <p:sldId id="427" r:id="rId50"/>
    <p:sldId id="475" r:id="rId51"/>
    <p:sldId id="354" r:id="rId52"/>
    <p:sldId id="429" r:id="rId53"/>
    <p:sldId id="471" r:id="rId54"/>
    <p:sldId id="472" r:id="rId55"/>
    <p:sldId id="473" r:id="rId56"/>
    <p:sldId id="474" r:id="rId57"/>
    <p:sldId id="462" r:id="rId58"/>
    <p:sldId id="476" r:id="rId59"/>
    <p:sldId id="464" r:id="rId60"/>
    <p:sldId id="46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6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E7A8B-F4F6-40AF-9D32-C05FDD99B6BB}" type="datetimeFigureOut">
              <a:rPr lang="en-US" smtClean="0"/>
              <a:pPr/>
              <a:t>08/03/2016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4FC87-2F22-46FC-85BC-BBC0D9868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N" dirty="0" smtClean="0"/>
              <a:t>In </a:t>
            </a:r>
            <a:r>
              <a:rPr lang="en-IN" i="1" dirty="0" smtClean="0"/>
              <a:t>A, water molecules in a container alone  </a:t>
            </a:r>
            <a:r>
              <a:rPr lang="en-IN" dirty="0" smtClean="0"/>
              <a:t>move randomly (Brownian motion). In </a:t>
            </a:r>
            <a:r>
              <a:rPr lang="en-IN" i="1" dirty="0" smtClean="0"/>
              <a:t>B, highly cellular </a:t>
            </a:r>
            <a:r>
              <a:rPr lang="en-IN" dirty="0" smtClean="0"/>
              <a:t>tissue impedes the movement of water molecules.</a:t>
            </a:r>
          </a:p>
          <a:p>
            <a:pPr eaLnBrk="1" hangingPunct="1">
              <a:spcBef>
                <a:spcPct val="0"/>
              </a:spcBef>
            </a:pPr>
            <a:r>
              <a:rPr lang="en-IN" dirty="0" smtClean="0"/>
              <a:t>Their movement can be categorized as </a:t>
            </a:r>
            <a:r>
              <a:rPr lang="en-IN" dirty="0" err="1" smtClean="0"/>
              <a:t>intravascular,intracellular</a:t>
            </a:r>
            <a:r>
              <a:rPr lang="en-IN" dirty="0" smtClean="0"/>
              <a:t>, or extracellular. In </a:t>
            </a:r>
            <a:r>
              <a:rPr lang="en-IN" i="1" dirty="0" smtClean="0"/>
              <a:t>C, tissue of low cellularity </a:t>
            </a:r>
            <a:r>
              <a:rPr lang="en-IN" dirty="0" smtClean="0"/>
              <a:t>or with defective cells permits greater water</a:t>
            </a:r>
          </a:p>
          <a:p>
            <a:pPr eaLnBrk="1" hangingPunct="1">
              <a:spcBef>
                <a:spcPct val="0"/>
              </a:spcBef>
            </a:pPr>
            <a:r>
              <a:rPr lang="en-IN" dirty="0" smtClean="0"/>
              <a:t>molecule movement.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10974D-A4F5-464D-AFC6-0A3CC5C201E9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 TR, TE are important parameters in case of T1, T2 imaging. B value is an imp parameter in DWI. </a:t>
            </a:r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813DA7-8CBA-4B64-AD29-4F13AD877D68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CEC04-1002-448E-B399-23D527E423AA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t2W- hyperintense lesion in right </a:t>
            </a:r>
            <a:r>
              <a:rPr lang="en-US" dirty="0" err="1" smtClean="0"/>
              <a:t>cerebellar</a:t>
            </a:r>
            <a:r>
              <a:rPr lang="en-US" dirty="0" smtClean="0"/>
              <a:t> hemisphere , T1 post contrast- peripheral rim enhancement </a:t>
            </a:r>
            <a:r>
              <a:rPr lang="en-US" dirty="0" err="1" smtClean="0"/>
              <a:t>dwi</a:t>
            </a:r>
            <a:r>
              <a:rPr lang="en-US" dirty="0" smtClean="0"/>
              <a:t>- hyperintense </a:t>
            </a:r>
            <a:r>
              <a:rPr lang="en-US" dirty="0" err="1" smtClean="0"/>
              <a:t>adc</a:t>
            </a:r>
            <a:r>
              <a:rPr lang="en-US" dirty="0" smtClean="0"/>
              <a:t>- hypo abscess</a:t>
            </a:r>
          </a:p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79999-7A11-4DEB-84D6-D39B5AC871AC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AE44F-79EE-4E03-A197-43CB77DBDDCA}" type="slidenum">
              <a:rPr lang="en-IN" smtClean="0"/>
              <a:pPr>
                <a:defRPr/>
              </a:pPr>
              <a:t>38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AE44F-79EE-4E03-A197-43CB77DBDDCA}" type="slidenum">
              <a:rPr lang="en-IN" smtClean="0"/>
              <a:pPr>
                <a:defRPr/>
              </a:pPr>
              <a:t>39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λ  is </a:t>
            </a:r>
            <a:r>
              <a:rPr lang="en-US" dirty="0" err="1" smtClean="0"/>
              <a:t>avg</a:t>
            </a:r>
            <a:r>
              <a:rPr lang="en-US" dirty="0" smtClean="0"/>
              <a:t> diffusivity. λ1,λ2, λ3 are 3 </a:t>
            </a:r>
            <a:r>
              <a:rPr lang="en-US" dirty="0" err="1" smtClean="0"/>
              <a:t>eigenvalues</a:t>
            </a:r>
            <a:r>
              <a:rPr lang="en-US" dirty="0" smtClean="0"/>
              <a:t>. The </a:t>
            </a:r>
            <a:r>
              <a:rPr lang="en-US" i="1" dirty="0" smtClean="0"/>
              <a:t>order</a:t>
            </a:r>
            <a:r>
              <a:rPr lang="en-US" dirty="0" smtClean="0"/>
              <a:t> (also </a:t>
            </a:r>
            <a:r>
              <a:rPr lang="en-US" i="1" dirty="0" smtClean="0"/>
              <a:t>degree</a:t>
            </a:r>
            <a:r>
              <a:rPr lang="en-US" dirty="0" smtClean="0"/>
              <a:t> or </a:t>
            </a:r>
            <a:r>
              <a:rPr lang="en-US" i="1" dirty="0" smtClean="0"/>
              <a:t>rank</a:t>
            </a:r>
            <a:r>
              <a:rPr lang="en-US" dirty="0" smtClean="0"/>
              <a:t>) of a tensor is the dimensionality of the array needed to represent it, or equivalently, the number of indices needed to label a component of that array. </a:t>
            </a:r>
            <a:endParaRPr lang="en-IN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FE5ED8-4FA5-4540-A9E2-B3CD6980C0DA}" type="slidenum">
              <a:rPr lang="en-IN" smtClean="0">
                <a:solidFill>
                  <a:srgbClr val="000000"/>
                </a:solidFill>
              </a:rPr>
              <a:pPr/>
              <a:t>45</a:t>
            </a:fld>
            <a:endParaRPr lang="en-I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0.18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AACD31-F7DD-4898-A105-8DCBBB914ED3}" type="slidenum">
              <a:rPr lang="en-IN" altLang="en-US" smtClean="0">
                <a:latin typeface="Arial" charset="0"/>
              </a:rPr>
              <a:pPr/>
              <a:t>51</a:t>
            </a:fld>
            <a:endParaRPr lang="en-I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283994-02F8-4D72-9AE8-938334DD8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CD717345-5B49-474A-A8DF-078FEE5ADA86}" type="datetimeFigureOut">
              <a:rPr lang="en-US" smtClean="0"/>
              <a:pPr/>
              <a:t>08/03/2016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3994-02F8-4D72-9AE8-938334DD8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CD717345-5B49-474A-A8DF-078FEE5ADA86}" type="datetimeFigureOut">
              <a:rPr lang="en-US" smtClean="0"/>
              <a:pPr/>
              <a:t>08/03/2016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3994-02F8-4D72-9AE8-938334DD8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283994-02F8-4D72-9AE8-938334DD8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CD717345-5B49-474A-A8DF-078FEE5ADA86}" type="datetimeFigureOut">
              <a:rPr lang="en-US" smtClean="0"/>
              <a:pPr/>
              <a:t>08/03/2016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283994-02F8-4D72-9AE8-938334DD8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3994-02F8-4D72-9AE8-938334DD8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3994-02F8-4D72-9AE8-938334DD8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283994-02F8-4D72-9AE8-938334DD8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3994-02F8-4D72-9AE8-938334DD8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CD717345-5B49-474A-A8DF-078FEE5ADA86}" type="datetimeFigureOut">
              <a:rPr lang="en-US" smtClean="0"/>
              <a:pPr/>
              <a:t>08/03/2016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283994-02F8-4D72-9AE8-938334DD8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CD717345-5B49-474A-A8DF-078FEE5ADA86}" type="datetimeFigureOut">
              <a:rPr lang="en-US" smtClean="0"/>
              <a:pPr/>
              <a:t>08/03/2016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283994-02F8-4D72-9AE8-938334DD8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283994-02F8-4D72-9AE8-938334DD8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6629400" cy="29611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DIFFUSION   WEIGHTED </a:t>
            </a:r>
            <a:r>
              <a:rPr lang="en-US" sz="3600" dirty="0" err="1" smtClean="0"/>
              <a:t>MR</a:t>
            </a:r>
            <a:r>
              <a:rPr lang="en-US" sz="3600" dirty="0" smtClean="0"/>
              <a:t> IMAGING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5181600"/>
            <a:ext cx="6172200" cy="1371600"/>
          </a:xfrm>
        </p:spPr>
        <p:txBody>
          <a:bodyPr/>
          <a:lstStyle/>
          <a:p>
            <a:r>
              <a:rPr lang="en-US" dirty="0" smtClean="0"/>
              <a:t>DR POOJA DESHPANDE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5715000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IN" dirty="0" smtClean="0"/>
              <a:t>  </a:t>
            </a:r>
            <a:r>
              <a:rPr lang="en-IN" dirty="0" smtClean="0">
                <a:solidFill>
                  <a:srgbClr val="FF0000"/>
                </a:solidFill>
              </a:rPr>
              <a:t>At </a:t>
            </a:r>
            <a:r>
              <a:rPr lang="en-IN" i="1" dirty="0" smtClean="0">
                <a:solidFill>
                  <a:srgbClr val="FF0000"/>
                </a:solidFill>
              </a:rPr>
              <a:t>b value =0 sec/mm2 </a:t>
            </a:r>
            <a:r>
              <a:rPr lang="en-IN" i="1" dirty="0" smtClean="0"/>
              <a:t>(</a:t>
            </a:r>
            <a:r>
              <a:rPr lang="en-IN" i="1" dirty="0" err="1" smtClean="0"/>
              <a:t>ie</a:t>
            </a:r>
            <a:r>
              <a:rPr lang="en-IN" i="1" dirty="0" smtClean="0"/>
              <a:t>, </a:t>
            </a:r>
            <a:r>
              <a:rPr lang="en-IN" dirty="0" smtClean="0"/>
              <a:t>no diffusion sensitizing gradient), free water molecules have high signal intensity, the signal intensity </a:t>
            </a:r>
            <a:r>
              <a:rPr lang="en-IN" dirty="0" smtClean="0">
                <a:solidFill>
                  <a:srgbClr val="0070C0"/>
                </a:solidFill>
              </a:rPr>
              <a:t>being based on T2 weighting.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endParaRPr lang="en-IN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IN" dirty="0" smtClean="0">
                <a:solidFill>
                  <a:srgbClr val="FF0000"/>
                </a:solidFill>
              </a:rPr>
              <a:t>Small </a:t>
            </a:r>
            <a:r>
              <a:rPr lang="en-IN" i="1" dirty="0" smtClean="0">
                <a:solidFill>
                  <a:srgbClr val="FF0000"/>
                </a:solidFill>
              </a:rPr>
              <a:t>b values (50–100 sec/mm2)  </a:t>
            </a:r>
            <a:r>
              <a:rPr lang="en-IN" i="1" dirty="0" smtClean="0"/>
              <a:t>- result in </a:t>
            </a:r>
            <a:r>
              <a:rPr lang="en-IN" dirty="0" smtClean="0">
                <a:solidFill>
                  <a:srgbClr val="0070C0"/>
                </a:solidFill>
              </a:rPr>
              <a:t>signal loss in highly mobile water molecules </a:t>
            </a:r>
            <a:r>
              <a:rPr lang="en-IN" dirty="0" smtClean="0"/>
              <a:t>such as within vessels.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7030A0"/>
              </a:buClr>
              <a:buNone/>
              <a:defRPr/>
            </a:pPr>
            <a:endParaRPr lang="en-IN" dirty="0" smtClean="0"/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IN" dirty="0" smtClean="0"/>
              <a:t>Since  water movement in </a:t>
            </a:r>
            <a:r>
              <a:rPr lang="en-IN" dirty="0" smtClean="0">
                <a:solidFill>
                  <a:srgbClr val="0070C0"/>
                </a:solidFill>
              </a:rPr>
              <a:t>highly cellular tissues </a:t>
            </a:r>
            <a:r>
              <a:rPr lang="en-IN" dirty="0" smtClean="0"/>
              <a:t>is restricted, the water molecules within such tissue </a:t>
            </a:r>
            <a:r>
              <a:rPr lang="en-IN" dirty="0" smtClean="0">
                <a:solidFill>
                  <a:srgbClr val="0070C0"/>
                </a:solidFill>
              </a:rPr>
              <a:t>retain their signal </a:t>
            </a:r>
            <a:r>
              <a:rPr lang="en-IN" dirty="0" smtClean="0"/>
              <a:t>even at </a:t>
            </a:r>
            <a:r>
              <a:rPr lang="en-IN" dirty="0" smtClean="0">
                <a:solidFill>
                  <a:srgbClr val="FF0000"/>
                </a:solidFill>
              </a:rPr>
              <a:t>high </a:t>
            </a:r>
            <a:r>
              <a:rPr lang="en-IN" i="1" dirty="0" smtClean="0">
                <a:solidFill>
                  <a:srgbClr val="FF0000"/>
                </a:solidFill>
              </a:rPr>
              <a:t>b values.</a:t>
            </a:r>
            <a:r>
              <a:rPr lang="en-IN" dirty="0" smtClean="0">
                <a:solidFill>
                  <a:srgbClr val="FF0000"/>
                </a:solidFill>
              </a:rPr>
              <a:t> (500–1000 sec/mm2). 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v"/>
              <a:defRPr/>
            </a:pPr>
            <a:endParaRPr lang="en-IN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Thus, performing </a:t>
            </a:r>
            <a:r>
              <a:rPr lang="en-US" dirty="0" err="1" smtClean="0"/>
              <a:t>DW</a:t>
            </a:r>
            <a:r>
              <a:rPr lang="en-US" dirty="0" smtClean="0"/>
              <a:t> </a:t>
            </a:r>
            <a:r>
              <a:rPr lang="en-US" dirty="0" err="1" smtClean="0"/>
              <a:t>MR</a:t>
            </a:r>
            <a:r>
              <a:rPr lang="en-US" dirty="0" smtClean="0"/>
              <a:t> imaging measurements by using two or more b values, tumor detection and characterization are possible based on the differences in water diffusivity</a:t>
            </a:r>
            <a:endParaRPr lang="en-IN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57150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IN" dirty="0" smtClean="0">
                <a:solidFill>
                  <a:schemeClr val="accent1"/>
                </a:solidFill>
              </a:rPr>
              <a:t>B-VALUE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APPARENT DIFFUSION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305800" cy="5410200"/>
          </a:xfrm>
        </p:spPr>
        <p:txBody>
          <a:bodyPr/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dirty="0" smtClean="0"/>
              <a:t>With MR imaging, molecular motion due to concentration gradients cannot be differentiated from molecular motion due to pressure gradients, thermal gradients, or ionic interactions. 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dirty="0" smtClean="0"/>
              <a:t>Therefore, when measuring molecular motion with </a:t>
            </a:r>
            <a:r>
              <a:rPr lang="en-IN" dirty="0" err="1" smtClean="0"/>
              <a:t>DW</a:t>
            </a:r>
            <a:r>
              <a:rPr lang="en-IN" dirty="0" smtClean="0"/>
              <a:t> imaging, only the apparent diffusion coefficient (ADC) can be calculated. 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en-IN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dirty="0" smtClean="0"/>
              <a:t>ADC is independent of magnetic field strength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en-IN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Devoid of T2 shine through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APPARENT DIFFUSION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4724400" cy="5635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ADC represents the slope (gradient) of a line that is produced when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logarithm of relative signal intensity of tissue </a:t>
            </a:r>
            <a:r>
              <a:rPr lang="en-US" dirty="0" smtClean="0"/>
              <a:t>is plotted along the y-axis versus </a:t>
            </a:r>
            <a:r>
              <a:rPr lang="en-US" dirty="0" smtClean="0">
                <a:solidFill>
                  <a:srgbClr val="FF0000"/>
                </a:solidFill>
              </a:rPr>
              <a:t>b values</a:t>
            </a:r>
            <a:r>
              <a:rPr lang="en-US" dirty="0" smtClean="0"/>
              <a:t> plotted along x-axis. </a:t>
            </a:r>
          </a:p>
          <a:p>
            <a:pPr>
              <a:buFontTx/>
              <a:buChar char="-"/>
            </a:pPr>
            <a:r>
              <a:rPr lang="en-US" dirty="0" smtClean="0"/>
              <a:t>The calculated ADC values for all </a:t>
            </a:r>
            <a:r>
              <a:rPr lang="en-US" dirty="0" err="1" smtClean="0"/>
              <a:t>voxels</a:t>
            </a:r>
            <a:r>
              <a:rPr lang="en-US" dirty="0" smtClean="0"/>
              <a:t> are displayed as</a:t>
            </a:r>
            <a:r>
              <a:rPr lang="en-US" dirty="0" smtClean="0">
                <a:solidFill>
                  <a:srgbClr val="FF0000"/>
                </a:solidFill>
              </a:rPr>
              <a:t> a parametric map</a:t>
            </a:r>
            <a:r>
              <a:rPr lang="en-US" dirty="0" smtClean="0"/>
              <a:t>, and by drawing a </a:t>
            </a:r>
            <a:r>
              <a:rPr lang="en-US" dirty="0" smtClean="0">
                <a:solidFill>
                  <a:srgbClr val="FF0000"/>
                </a:solidFill>
              </a:rPr>
              <a:t>region of interest </a:t>
            </a:r>
            <a:r>
              <a:rPr lang="en-US" dirty="0" smtClean="0"/>
              <a:t>onto this map, the mean or median ADC value in the region of interest that reflects water diffusivity can be recorded.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1750"/>
          <a:stretch>
            <a:fillRect/>
          </a:stretch>
        </p:blipFill>
        <p:spPr>
          <a:xfrm>
            <a:off x="5105400" y="1676400"/>
            <a:ext cx="3691936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4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technique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077200" cy="5788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FAST IMAGING required to avoid motion </a:t>
            </a:r>
            <a:r>
              <a:rPr lang="en-US" dirty="0" err="1" smtClean="0"/>
              <a:t>artefacts</a:t>
            </a:r>
            <a:endParaRPr lang="en-US" dirty="0" smtClean="0"/>
          </a:p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Echoplanar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imaging:</a:t>
            </a:r>
          </a:p>
          <a:p>
            <a:pPr lvl="1"/>
            <a:r>
              <a:rPr lang="en-US" dirty="0" smtClean="0"/>
              <a:t>Series of fast gradient oscillations applied for readout</a:t>
            </a:r>
          </a:p>
          <a:p>
            <a:pPr lvl="1"/>
            <a:r>
              <a:rPr lang="en-US" dirty="0" smtClean="0"/>
              <a:t>Less </a:t>
            </a:r>
            <a:r>
              <a:rPr lang="en-US" dirty="0" err="1" smtClean="0"/>
              <a:t>SPR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or fast/ turbo spin echo</a:t>
            </a:r>
          </a:p>
          <a:p>
            <a:pPr lvl="1"/>
            <a:r>
              <a:rPr lang="en-US" dirty="0" smtClean="0"/>
              <a:t>180 degree </a:t>
            </a:r>
            <a:r>
              <a:rPr lang="en-US" dirty="0" err="1" smtClean="0"/>
              <a:t>refocussing</a:t>
            </a:r>
            <a:r>
              <a:rPr lang="en-US" dirty="0" smtClean="0"/>
              <a:t> pulses applied during each readout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BREATH HOLD: </a:t>
            </a:r>
          </a:p>
          <a:p>
            <a:r>
              <a:rPr lang="en-US" dirty="0" smtClean="0"/>
              <a:t>Or FREE BREATHING</a:t>
            </a:r>
          </a:p>
          <a:p>
            <a:endParaRPr lang="en-US" dirty="0" smtClean="0"/>
          </a:p>
          <a:p>
            <a:r>
              <a:rPr lang="en-US" dirty="0" smtClean="0"/>
              <a:t>B value is inverse of expected ADC value.</a:t>
            </a:r>
          </a:p>
          <a:p>
            <a:r>
              <a:rPr lang="en-US" dirty="0" smtClean="0"/>
              <a:t>Increase  b value :  hyperintensity due to T2 effect decreases &amp; that due to true diffusion restriction is retained.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533400" y="228597"/>
          <a:ext cx="8077200" cy="611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362200"/>
                <a:gridCol w="3200400"/>
              </a:tblGrid>
              <a:tr h="66777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ASSESSMENT OF DWI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143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QUALITATIVE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QUANTITATIVE</a:t>
                      </a:r>
                      <a:endParaRPr lang="en-US" sz="28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 b</a:t>
                      </a:r>
                      <a:r>
                        <a:rPr lang="en-US" baseline="0" dirty="0" smtClean="0"/>
                        <a:t> VALUES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DWI &amp; ADC 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ADC VALUES</a:t>
                      </a:r>
                      <a:endParaRPr lang="en-US" dirty="0"/>
                    </a:p>
                  </a:txBody>
                  <a:tcPr/>
                </a:tc>
              </a:tr>
              <a:tr h="930105">
                <a:tc>
                  <a:txBody>
                    <a:bodyPr/>
                    <a:lstStyle/>
                    <a:p>
                      <a:r>
                        <a:rPr lang="en-US" dirty="0" smtClean="0"/>
                        <a:t>Atleast 2</a:t>
                      </a:r>
                      <a:r>
                        <a:rPr lang="en-US" baseline="0" dirty="0" smtClean="0"/>
                        <a:t> ‘b’ values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cellularity- hyper on both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least</a:t>
                      </a:r>
                      <a:r>
                        <a:rPr lang="en-US" baseline="0" dirty="0" smtClean="0"/>
                        <a:t> 2 ‘b’ values used.</a:t>
                      </a:r>
                    </a:p>
                    <a:p>
                      <a:endParaRPr lang="en-US" baseline="0" dirty="0" smtClean="0"/>
                    </a:p>
                  </a:txBody>
                  <a:tcPr/>
                </a:tc>
              </a:tr>
              <a:tr h="930105"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</a:t>
                      </a:r>
                      <a:r>
                        <a:rPr lang="en-US" baseline="0" dirty="0" smtClean="0"/>
                        <a:t> attenuation of signal intensity on different b values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cellularity- Hyper on DWI &amp; hypo on ADC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The analysis of ADC is an automated process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930105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b value- for lesion detection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ADC can  then be displayed as a parametric map </a:t>
                      </a:r>
                      <a:endParaRPr lang="en-US" dirty="0"/>
                    </a:p>
                  </a:txBody>
                  <a:tcPr/>
                </a:tc>
              </a:tr>
              <a:tr h="930105">
                <a:tc>
                  <a:txBody>
                    <a:bodyPr/>
                    <a:lstStyle/>
                    <a:p>
                      <a:r>
                        <a:rPr lang="en-US" dirty="0" smtClean="0"/>
                        <a:t>High b value- hyperintensity retained by tissues with restricted diffusion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ADC measurements then recorded for a given region by drawing </a:t>
                      </a:r>
                      <a:r>
                        <a:rPr lang="en-IN" dirty="0" err="1" smtClean="0"/>
                        <a:t>ROIs</a:t>
                      </a:r>
                      <a:r>
                        <a:rPr lang="en-IN" dirty="0" smtClean="0"/>
                        <a:t> on the ADC map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4614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CELLULARITY       LOW CELLULARITY</a:t>
            </a:r>
          </a:p>
          <a:p>
            <a:endParaRPr lang="en-US" dirty="0" smtClean="0"/>
          </a:p>
          <a:p>
            <a:r>
              <a:rPr lang="en-US" dirty="0" smtClean="0"/>
              <a:t>HYPER ON DWI                 HYPER ON DWI</a:t>
            </a:r>
          </a:p>
          <a:p>
            <a:endParaRPr lang="en-US" dirty="0" smtClean="0"/>
          </a:p>
          <a:p>
            <a:r>
              <a:rPr lang="en-US" dirty="0" smtClean="0"/>
              <a:t>HYPO ON ADC                    HYPER ON ADC</a:t>
            </a:r>
          </a:p>
          <a:p>
            <a:endParaRPr lang="en-US" dirty="0" smtClean="0"/>
          </a:p>
          <a:p>
            <a:r>
              <a:rPr lang="en-US" dirty="0" smtClean="0"/>
              <a:t>LOW ADC VALUE               HIGH ADC VALUE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Restricted diffusion               facilitated diffusion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981200" y="20574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057400" y="2971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057400" y="38862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91200" y="20574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791200" y="30480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867400" y="38862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467600" cy="3584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DIFFUSION WEIGHTED IMAGING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407152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DIFFUSION PHYSICS</a:t>
            </a:r>
          </a:p>
          <a:p>
            <a:r>
              <a:rPr lang="en-US" dirty="0" smtClean="0"/>
              <a:t>TECHNIQUE &amp; INTERPRETATION</a:t>
            </a:r>
          </a:p>
          <a:p>
            <a:r>
              <a:rPr lang="en-US" dirty="0" smtClean="0"/>
              <a:t>CLINICAL APPLICATIONS</a:t>
            </a:r>
          </a:p>
          <a:p>
            <a:r>
              <a:rPr lang="en-US" dirty="0" smtClean="0"/>
              <a:t>WHOLE BODY DIFFUSION</a:t>
            </a:r>
          </a:p>
          <a:p>
            <a:r>
              <a:rPr lang="en-US" dirty="0" smtClean="0"/>
              <a:t>LIMITATIONS &amp; PITFALLS </a:t>
            </a:r>
          </a:p>
          <a:p>
            <a:r>
              <a:rPr lang="en-US" dirty="0" smtClean="0"/>
              <a:t>DIFFUSION TENSOR IMAGING</a:t>
            </a:r>
          </a:p>
          <a:p>
            <a:r>
              <a:rPr lang="en-US" dirty="0" err="1" smtClean="0"/>
              <a:t>TRACTOGRAPHY</a:t>
            </a:r>
            <a:endParaRPr lang="en-US" dirty="0" smtClean="0"/>
          </a:p>
          <a:p>
            <a:r>
              <a:rPr lang="en-US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USES OF DWI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84582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Lesion detection- Better at low b values</a:t>
            </a:r>
          </a:p>
          <a:p>
            <a:r>
              <a:rPr lang="en-US" dirty="0" smtClean="0"/>
              <a:t>Lesion characterization- at multiple b values</a:t>
            </a:r>
          </a:p>
          <a:p>
            <a:r>
              <a:rPr lang="en-US" dirty="0" smtClean="0"/>
              <a:t>Differentiates benign &amp; malignant lesions</a:t>
            </a:r>
          </a:p>
          <a:p>
            <a:r>
              <a:rPr lang="en-US" dirty="0" smtClean="0"/>
              <a:t>Differentiates abscess(low ADC) from cystic &amp; necrotic </a:t>
            </a:r>
            <a:r>
              <a:rPr lang="en-US" dirty="0" err="1" smtClean="0"/>
              <a:t>mets</a:t>
            </a:r>
            <a:r>
              <a:rPr lang="en-US" dirty="0" smtClean="0"/>
              <a:t>(high ADC).</a:t>
            </a:r>
          </a:p>
          <a:p>
            <a:r>
              <a:rPr lang="en-US" dirty="0" smtClean="0"/>
              <a:t>Tumor grading</a:t>
            </a:r>
          </a:p>
          <a:p>
            <a:r>
              <a:rPr lang="en-US" dirty="0" smtClean="0"/>
              <a:t>Guide biopsy to avoid necrotic area</a:t>
            </a:r>
          </a:p>
          <a:p>
            <a:r>
              <a:rPr lang="en-US" dirty="0" smtClean="0"/>
              <a:t>Predict whether tumor will respond to chemotherapy- high ADC pretreatment means low cellularity- less response to chemo</a:t>
            </a:r>
          </a:p>
          <a:p>
            <a:r>
              <a:rPr lang="en-US" dirty="0" smtClean="0"/>
              <a:t>Response to treatment- increase in ADC value post-treatment- sign of response</a:t>
            </a:r>
          </a:p>
          <a:p>
            <a:r>
              <a:rPr lang="en-US" dirty="0" smtClean="0"/>
              <a:t>Detection of residual/ recurrent lesion.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7467600" cy="4873752"/>
          </a:xfrm>
        </p:spPr>
        <p:txBody>
          <a:bodyPr/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 Acute infarction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Extra axial masses : </a:t>
            </a:r>
            <a:r>
              <a:rPr lang="en-US" dirty="0" err="1" smtClean="0"/>
              <a:t>Arachnoid</a:t>
            </a:r>
            <a:r>
              <a:rPr lang="en-US" dirty="0" smtClean="0"/>
              <a:t> cyst Vs </a:t>
            </a:r>
            <a:r>
              <a:rPr lang="en-US" dirty="0" err="1" smtClean="0"/>
              <a:t>Epidermoid</a:t>
            </a:r>
            <a:r>
              <a:rPr lang="en-US" dirty="0" smtClean="0"/>
              <a:t> cyst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Intra-axial masses : </a:t>
            </a:r>
            <a:r>
              <a:rPr lang="en-US" dirty="0" err="1" smtClean="0"/>
              <a:t>Gliomas</a:t>
            </a:r>
            <a:r>
              <a:rPr lang="en-US" dirty="0" smtClean="0"/>
              <a:t>- Solid </a:t>
            </a:r>
            <a:r>
              <a:rPr lang="en-US" dirty="0" err="1" smtClean="0"/>
              <a:t>gliomas</a:t>
            </a:r>
            <a:r>
              <a:rPr lang="en-US" dirty="0" smtClean="0"/>
              <a:t> with low ADC are higher grade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Intracranial infection- </a:t>
            </a:r>
          </a:p>
          <a:p>
            <a:pPr>
              <a:buClr>
                <a:srgbClr val="7030A0"/>
              </a:buClr>
              <a:buFont typeface="Wingdings 2" pitchFamily="18" charset="2"/>
              <a:buNone/>
            </a:pPr>
            <a:r>
              <a:rPr lang="en-US" dirty="0" smtClean="0"/>
              <a:t>                 </a:t>
            </a:r>
            <a:r>
              <a:rPr lang="en-US" dirty="0" err="1" smtClean="0"/>
              <a:t>Pyogenic</a:t>
            </a:r>
            <a:r>
              <a:rPr lang="en-US" dirty="0" smtClean="0"/>
              <a:t> </a:t>
            </a:r>
            <a:r>
              <a:rPr lang="en-US" dirty="0" err="1" smtClean="0"/>
              <a:t>infecton</a:t>
            </a:r>
            <a:r>
              <a:rPr lang="en-US" dirty="0" smtClean="0"/>
              <a:t>                  </a:t>
            </a:r>
          </a:p>
          <a:p>
            <a:pPr>
              <a:buClr>
                <a:srgbClr val="7030A0"/>
              </a:buClr>
              <a:buFont typeface="Wingdings 2" pitchFamily="18" charset="2"/>
              <a:buNone/>
            </a:pPr>
            <a:r>
              <a:rPr lang="en-US" dirty="0" smtClean="0"/>
              <a:t>                 Herpes encephalitis</a:t>
            </a:r>
          </a:p>
          <a:p>
            <a:pPr>
              <a:buClr>
                <a:srgbClr val="7030A0"/>
              </a:buClr>
              <a:buFont typeface="Wingdings 2" pitchFamily="18" charset="2"/>
              <a:buNone/>
            </a:pPr>
            <a:endParaRPr lang="en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  <a:defRPr/>
            </a:pPr>
            <a:r>
              <a:rPr smtClean="0">
                <a:solidFill>
                  <a:schemeClr val="accent1"/>
                </a:solidFill>
              </a:rPr>
              <a:t>CLINICAL APPLICATIONS IN CNS</a:t>
            </a:r>
            <a:endParaRPr lang="en-IN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smtClean="0"/>
              <a:t>Creutzfeldt Jacob Disease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en-US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smtClean="0"/>
              <a:t> Demyelination :</a:t>
            </a:r>
          </a:p>
          <a:p>
            <a:pPr>
              <a:buClr>
                <a:srgbClr val="7030A0"/>
              </a:buClr>
              <a:buFont typeface="Wingdings 2" pitchFamily="18" charset="2"/>
              <a:buNone/>
            </a:pPr>
            <a:r>
              <a:rPr lang="en-US" smtClean="0"/>
              <a:t>                    Multiple Sclerosis</a:t>
            </a:r>
          </a:p>
          <a:p>
            <a:pPr>
              <a:buClr>
                <a:srgbClr val="7030A0"/>
              </a:buClr>
              <a:buFont typeface="Wingdings 2" pitchFamily="18" charset="2"/>
              <a:buNone/>
            </a:pPr>
            <a:r>
              <a:rPr lang="en-US" smtClean="0"/>
              <a:t>                    Acute disseminated encephalomyelitis</a:t>
            </a:r>
          </a:p>
          <a:p>
            <a:pPr>
              <a:buClr>
                <a:srgbClr val="7030A0"/>
              </a:buClr>
              <a:buFont typeface="Wingdings 2" pitchFamily="18" charset="2"/>
              <a:buNone/>
            </a:pPr>
            <a:endParaRPr lang="en-US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smtClean="0"/>
              <a:t> Hemorrhage</a:t>
            </a:r>
          </a:p>
          <a:p>
            <a:pPr>
              <a:buClr>
                <a:srgbClr val="7030A0"/>
              </a:buClr>
              <a:buFont typeface="Wingdings 2" pitchFamily="18" charset="2"/>
              <a:buNone/>
            </a:pPr>
            <a:endParaRPr lang="en-US" smtClean="0"/>
          </a:p>
          <a:p>
            <a:pPr>
              <a:buClr>
                <a:srgbClr val="7030A0"/>
              </a:buClr>
              <a:buFont typeface="Wingdings 2" pitchFamily="18" charset="2"/>
              <a:buNone/>
            </a:pPr>
            <a:r>
              <a:rPr lang="en-US" smtClean="0"/>
              <a:t> </a:t>
            </a:r>
          </a:p>
          <a:p>
            <a:pPr>
              <a:buClr>
                <a:srgbClr val="7030A0"/>
              </a:buClr>
              <a:buFont typeface="Wingdings 2" pitchFamily="18" charset="2"/>
              <a:buNone/>
            </a:pPr>
            <a:endParaRPr lang="en-US" smtClean="0"/>
          </a:p>
          <a:p>
            <a:pPr>
              <a:buClr>
                <a:srgbClr val="7030A0"/>
              </a:buClr>
              <a:buFont typeface="Wingdings 2" pitchFamily="18" charset="2"/>
              <a:buNone/>
            </a:pPr>
            <a:endParaRPr lang="en-US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en-US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en-US" smtClean="0"/>
          </a:p>
          <a:p>
            <a:pPr>
              <a:buClr>
                <a:srgbClr val="7030A0"/>
              </a:buClr>
              <a:buFont typeface="Wingdings 2" pitchFamily="18" charset="2"/>
              <a:buNone/>
            </a:pPr>
            <a:endParaRPr lang="en-IN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  <a:defRPr/>
            </a:pPr>
            <a:r>
              <a:rPr smtClean="0">
                <a:solidFill>
                  <a:schemeClr val="accent1"/>
                </a:solidFill>
              </a:rPr>
              <a:t>CLINICAL APPLICATIONS IN CNS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3485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733800"/>
            <a:ext cx="513343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E:\radiology\cerebellar abscess t1 post con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667000" cy="2873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76" name="Picture 16" descr="E:\radiology\cerebellar abscess  dwi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7190" y="3352800"/>
            <a:ext cx="3697378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77" name="Picture 17" descr="E:\radiology\cerebellar abscess ad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360566"/>
            <a:ext cx="3429000" cy="3497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78" name="Picture 18" descr="E:\radiology\cerebellar abscess  t1 post c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0"/>
            <a:ext cx="2744086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4343400" cy="502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1688282"/>
            <a:ext cx="4152900" cy="516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916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14600"/>
            <a:ext cx="462928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438400"/>
            <a:ext cx="37433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27527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81000"/>
            <a:ext cx="26098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71800"/>
            <a:ext cx="2590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048000"/>
            <a:ext cx="52482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382000" cy="5715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LIVER: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  <a:defRPr/>
            </a:pPr>
            <a:endParaRPr lang="en-IN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IN" b="1" dirty="0" smtClean="0"/>
              <a:t>Detection of focal lesions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IN" b="1" dirty="0" smtClean="0"/>
              <a:t>Characterization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IN" b="1" dirty="0" smtClean="0"/>
              <a:t>Differentiate benign from malignant lesions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IN" b="1" dirty="0" smtClean="0"/>
              <a:t>Response to treatment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Higher ADC </a:t>
            </a:r>
            <a:r>
              <a:rPr lang="en-IN" dirty="0" smtClean="0"/>
              <a:t>values indicate </a:t>
            </a:r>
            <a:r>
              <a:rPr lang="en-IN" dirty="0" err="1" smtClean="0"/>
              <a:t>tumor</a:t>
            </a:r>
            <a:r>
              <a:rPr lang="en-IN" dirty="0" smtClean="0"/>
              <a:t> necrosis- s/o reduced perfusion and therefore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reduced response to chemotherapy. </a:t>
            </a:r>
            <a:endParaRPr lang="en-IN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Response to chemotherapy is detected by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increase in ADC value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dirty="0" smtClean="0"/>
              <a:t>ADC threshold </a:t>
            </a:r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of  1.63 × 10-3 mm2/sec </a:t>
            </a:r>
            <a:r>
              <a:rPr lang="en-IN" dirty="0" smtClean="0"/>
              <a:t>could be used to correctly characterize 88% of lesions as either benign or malignant.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b="1" dirty="0" smtClean="0"/>
              <a:t>Fibrosis &amp; cirrhosis show low ADC values.</a:t>
            </a:r>
          </a:p>
          <a:p>
            <a:pPr>
              <a:buClr>
                <a:srgbClr val="7030A0"/>
              </a:buClr>
              <a:buFont typeface="Wingdings 2" pitchFamily="18" charset="2"/>
              <a:buNone/>
              <a:defRPr/>
            </a:pPr>
            <a:r>
              <a:rPr lang="en-IN" b="1" dirty="0" smtClean="0"/>
              <a:t>   </a:t>
            </a:r>
            <a:r>
              <a:rPr lang="en-US" b="1" dirty="0" smtClean="0"/>
              <a:t>  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  <a:defRPr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8552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q"/>
              <a:defRPr/>
            </a:pPr>
            <a:r>
              <a:rPr smtClean="0">
                <a:solidFill>
                  <a:schemeClr val="accent1"/>
                </a:solidFill>
              </a:rPr>
              <a:t>CLINICAL APPLICATIONS IN OTHER SYSTEMS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7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352800"/>
            <a:ext cx="5562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077200" cy="6248400"/>
          </a:xfrm>
        </p:spPr>
        <p:txBody>
          <a:bodyPr/>
          <a:lstStyle/>
          <a:p>
            <a:r>
              <a:rPr lang="en-US" dirty="0" smtClean="0"/>
              <a:t>DWI obtained by incorporating diffusion gradient pulses within conventional </a:t>
            </a:r>
            <a:r>
              <a:rPr lang="en-US" dirty="0" err="1" smtClean="0"/>
              <a:t>MR</a:t>
            </a:r>
            <a:r>
              <a:rPr lang="en-US" dirty="0" smtClean="0"/>
              <a:t> sequences</a:t>
            </a:r>
          </a:p>
          <a:p>
            <a:endParaRPr lang="en-US" dirty="0" smtClean="0"/>
          </a:p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FF0000"/>
                </a:solidFill>
              </a:rPr>
              <a:t>random/Brownian movement of water molecules within tissues.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pulse gradient technique developed by </a:t>
            </a:r>
            <a:r>
              <a:rPr lang="en-US" dirty="0" smtClean="0">
                <a:solidFill>
                  <a:srgbClr val="FF0000"/>
                </a:solidFill>
              </a:rPr>
              <a:t>Stejskal &amp; Tanner in 1965</a:t>
            </a:r>
            <a:r>
              <a:rPr lang="en-US" dirty="0" smtClean="0"/>
              <a:t> forms the basis of today’s diffusion-weighted imaging methods. </a:t>
            </a:r>
          </a:p>
          <a:p>
            <a:endParaRPr lang="en-US" dirty="0" smtClean="0"/>
          </a:p>
          <a:p>
            <a:r>
              <a:rPr lang="en-US" dirty="0" smtClean="0"/>
              <a:t>In 1984 </a:t>
            </a:r>
            <a:r>
              <a:rPr lang="en-US" dirty="0" smtClean="0">
                <a:solidFill>
                  <a:srgbClr val="FF0000"/>
                </a:solidFill>
              </a:rPr>
              <a:t>Le </a:t>
            </a:r>
            <a:r>
              <a:rPr lang="en-US" dirty="0" err="1" smtClean="0">
                <a:solidFill>
                  <a:srgbClr val="FF0000"/>
                </a:solidFill>
              </a:rPr>
              <a:t>Bihan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introduced ‘b’ factor &amp; concept of ‘Apparent Diffusion Coefficient’.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810001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467600" cy="450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2495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09800"/>
            <a:ext cx="24193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038600"/>
            <a:ext cx="23241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Clinical applications of </a:t>
            </a:r>
            <a:r>
              <a:rPr lang="en-US" dirty="0" err="1" smtClean="0"/>
              <a:t>dwi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534400" cy="5638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HEAD &amp; NECK:</a:t>
            </a:r>
          </a:p>
          <a:p>
            <a:r>
              <a:rPr lang="en-US" dirty="0" smtClean="0"/>
              <a:t>Differentiates benign &amp; malignant</a:t>
            </a:r>
          </a:p>
          <a:p>
            <a:r>
              <a:rPr lang="en-US" dirty="0" smtClean="0"/>
              <a:t>Lymphoma shows lower ADC values than </a:t>
            </a:r>
            <a:r>
              <a:rPr lang="en-US" dirty="0" err="1" smtClean="0"/>
              <a:t>SCC</a:t>
            </a:r>
            <a:endParaRPr lang="en-US" dirty="0" smtClean="0"/>
          </a:p>
          <a:p>
            <a:r>
              <a:rPr lang="en-US" dirty="0" err="1" smtClean="0"/>
              <a:t>Pleomorphic</a:t>
            </a:r>
            <a:r>
              <a:rPr lang="en-US" dirty="0" smtClean="0"/>
              <a:t> adenoma shows higher ADC values than </a:t>
            </a:r>
            <a:r>
              <a:rPr lang="en-US" dirty="0" err="1" smtClean="0"/>
              <a:t>warthins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endParaRPr lang="en-US" dirty="0" smtClean="0"/>
          </a:p>
          <a:p>
            <a:r>
              <a:rPr lang="en-US" dirty="0" smtClean="0"/>
              <a:t>High grade lesions- low ADC</a:t>
            </a:r>
          </a:p>
          <a:p>
            <a:r>
              <a:rPr lang="en-US" dirty="0" smtClean="0"/>
              <a:t>Assess tm response to therapy in early stage- </a:t>
            </a:r>
            <a:r>
              <a:rPr lang="en-US" dirty="0" smtClean="0">
                <a:solidFill>
                  <a:srgbClr val="FF0000"/>
                </a:solidFill>
              </a:rPr>
              <a:t>better than PET to differentiate inflammation ( high ADC) from residual tm ( low ADC)</a:t>
            </a:r>
          </a:p>
          <a:p>
            <a:r>
              <a:rPr lang="en-US" dirty="0" smtClean="0"/>
              <a:t>Differentiate </a:t>
            </a:r>
            <a:r>
              <a:rPr lang="en-US" dirty="0" smtClean="0">
                <a:solidFill>
                  <a:srgbClr val="FF0000"/>
                </a:solidFill>
              </a:rPr>
              <a:t>necrosis within tm(high ADC) from abscess formation (low ADC)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Clinical applications of </a:t>
            </a:r>
            <a:r>
              <a:rPr lang="en-US" dirty="0" err="1" smtClean="0"/>
              <a:t>dwi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534400" cy="5638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THORAX:</a:t>
            </a:r>
          </a:p>
          <a:p>
            <a:r>
              <a:rPr lang="en-US" dirty="0" smtClean="0"/>
              <a:t>Small cell lung ca has lower ADC than Non small cell ca.</a:t>
            </a:r>
          </a:p>
          <a:p>
            <a:r>
              <a:rPr lang="en-US" dirty="0" smtClean="0"/>
              <a:t>Delineate </a:t>
            </a:r>
            <a:r>
              <a:rPr lang="en-US" dirty="0" err="1" smtClean="0"/>
              <a:t>tumour</a:t>
            </a:r>
            <a:r>
              <a:rPr lang="en-US" dirty="0" smtClean="0"/>
              <a:t> from collapsed lung</a:t>
            </a:r>
          </a:p>
          <a:p>
            <a:r>
              <a:rPr lang="en-US" dirty="0" smtClean="0"/>
              <a:t>Characterize </a:t>
            </a:r>
            <a:r>
              <a:rPr lang="en-US" dirty="0" err="1" smtClean="0"/>
              <a:t>mediastinal</a:t>
            </a:r>
            <a:r>
              <a:rPr lang="en-US" dirty="0" smtClean="0"/>
              <a:t> nodes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BREAST:</a:t>
            </a:r>
          </a:p>
          <a:p>
            <a:r>
              <a:rPr lang="en-US" dirty="0" smtClean="0"/>
              <a:t>Benign </a:t>
            </a:r>
            <a:r>
              <a:rPr lang="en-US" dirty="0" err="1" smtClean="0"/>
              <a:t>vs</a:t>
            </a:r>
            <a:r>
              <a:rPr lang="en-US" dirty="0" smtClean="0"/>
              <a:t> malignant ( however lesions with fibrotic component show low ADC- </a:t>
            </a:r>
            <a:r>
              <a:rPr lang="en-US" dirty="0" err="1" smtClean="0"/>
              <a:t>fibroadenoma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Grade </a:t>
            </a:r>
            <a:r>
              <a:rPr lang="en-US" dirty="0" err="1" smtClean="0"/>
              <a:t>tumour</a:t>
            </a:r>
            <a:endParaRPr lang="en-US" dirty="0" smtClean="0"/>
          </a:p>
          <a:p>
            <a:r>
              <a:rPr lang="en-US" dirty="0" smtClean="0"/>
              <a:t>Guide biopsy</a:t>
            </a:r>
          </a:p>
          <a:p>
            <a:r>
              <a:rPr lang="en-US" dirty="0" smtClean="0"/>
              <a:t>Response to treatment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Clinical applications of </a:t>
            </a:r>
            <a:r>
              <a:rPr lang="en-US" dirty="0" err="1" smtClean="0"/>
              <a:t>dwi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534400" cy="5638800"/>
          </a:xfrm>
        </p:spPr>
        <p:txBody>
          <a:bodyPr/>
          <a:lstStyle/>
          <a:p>
            <a:r>
              <a:rPr lang="en-US" dirty="0" smtClean="0"/>
              <a:t>GB, pancreas, kidneys</a:t>
            </a:r>
          </a:p>
          <a:p>
            <a:r>
              <a:rPr lang="en-US" dirty="0" smtClean="0"/>
              <a:t>Cervix: </a:t>
            </a:r>
            <a:r>
              <a:rPr lang="en-US" dirty="0" err="1" smtClean="0"/>
              <a:t>SCC</a:t>
            </a:r>
            <a:r>
              <a:rPr lang="en-US" dirty="0" smtClean="0"/>
              <a:t> has lower ADC values than </a:t>
            </a:r>
            <a:r>
              <a:rPr lang="en-US" dirty="0" err="1" smtClean="0"/>
              <a:t>adenocarcinoma</a:t>
            </a:r>
            <a:endParaRPr lang="en-US" dirty="0" smtClean="0"/>
          </a:p>
          <a:p>
            <a:r>
              <a:rPr lang="en-US" dirty="0" smtClean="0"/>
              <a:t>Spine: </a:t>
            </a:r>
          </a:p>
          <a:p>
            <a:r>
              <a:rPr lang="en-US" dirty="0" smtClean="0"/>
              <a:t>Whole body diffusion: lymphoma &amp; other malignancies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Whole body </a:t>
            </a:r>
            <a:r>
              <a:rPr lang="en-US" sz="3200" dirty="0" err="1" smtClean="0"/>
              <a:t>dwi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Skull base till mid thigh</a:t>
            </a:r>
          </a:p>
          <a:p>
            <a:r>
              <a:rPr lang="en-US" dirty="0" smtClean="0"/>
              <a:t>Acquisition in multiple stations with multiple thin slices</a:t>
            </a:r>
          </a:p>
          <a:p>
            <a:r>
              <a:rPr lang="en-US" dirty="0" smtClean="0"/>
              <a:t>Free breathing</a:t>
            </a:r>
          </a:p>
          <a:p>
            <a:r>
              <a:rPr lang="en-US" dirty="0" err="1" smtClean="0"/>
              <a:t>Echoplanar</a:t>
            </a:r>
            <a:r>
              <a:rPr lang="en-US" dirty="0" smtClean="0"/>
              <a:t> sequence with STIR </a:t>
            </a:r>
          </a:p>
          <a:p>
            <a:r>
              <a:rPr lang="en-US" dirty="0" smtClean="0"/>
              <a:t>B values- </a:t>
            </a:r>
            <a:r>
              <a:rPr lang="en-US" dirty="0" smtClean="0">
                <a:solidFill>
                  <a:srgbClr val="0070C0"/>
                </a:solidFill>
              </a:rPr>
              <a:t>0 &amp; 1000 sec/mm2- </a:t>
            </a:r>
            <a:r>
              <a:rPr lang="en-US" dirty="0" smtClean="0"/>
              <a:t>background suppression</a:t>
            </a:r>
          </a:p>
          <a:p>
            <a:r>
              <a:rPr lang="en-US" dirty="0" smtClean="0"/>
              <a:t>Large number of signals collected &amp; averaged</a:t>
            </a:r>
          </a:p>
          <a:p>
            <a:r>
              <a:rPr lang="en-US" dirty="0" smtClean="0"/>
              <a:t>Longer time</a:t>
            </a:r>
          </a:p>
          <a:p>
            <a:r>
              <a:rPr lang="en-US" dirty="0" smtClean="0"/>
              <a:t>Interpreted with source images- reversed black &amp; white grey scale display - MIP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rgbClr val="FF0000"/>
                </a:solidFill>
              </a:rPr>
              <a:t>Areas showing restricted diffusion</a:t>
            </a:r>
            <a:r>
              <a:rPr lang="en-IN" dirty="0" smtClean="0"/>
              <a:t>—for example, highly cellular lymph nodes—are strikingly depicted .</a:t>
            </a:r>
            <a:endParaRPr lang="en-IN" sz="1400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dirty="0" smtClean="0"/>
              <a:t> Used to </a:t>
            </a:r>
            <a:r>
              <a:rPr lang="en-IN" dirty="0" smtClean="0">
                <a:solidFill>
                  <a:srgbClr val="FF0000"/>
                </a:solidFill>
              </a:rPr>
              <a:t>evaluate </a:t>
            </a:r>
            <a:r>
              <a:rPr lang="en-IN" dirty="0" err="1" smtClean="0">
                <a:solidFill>
                  <a:srgbClr val="FF0000"/>
                </a:solidFill>
              </a:rPr>
              <a:t>lymphadenopathy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/>
              <a:t>in patients</a:t>
            </a:r>
          </a:p>
          <a:p>
            <a:pPr>
              <a:buClr>
                <a:srgbClr val="7030A0"/>
              </a:buClr>
              <a:buFont typeface="Wingdings 2" pitchFamily="18" charset="2"/>
              <a:buNone/>
            </a:pPr>
            <a:r>
              <a:rPr lang="en-IN" dirty="0" smtClean="0"/>
              <a:t>     with lymphoma and other cancers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475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621142"/>
            <a:ext cx="4876800" cy="423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381000" y="533400"/>
            <a:ext cx="7467600" cy="4873752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None/>
            </a:pPr>
            <a:endParaRPr lang="en-IN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b="1" dirty="0" smtClean="0"/>
              <a:t>T2 Shine-through :</a:t>
            </a:r>
            <a:endParaRPr lang="en-IN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dirty="0" smtClean="0"/>
              <a:t>tissues with long T2 relaxation time like cysts show high signal even on high b values even if signal due to water diffusion is attenuated.  ADC map should be used as it eliminates T2 effect.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571500"/>
            <a:ext cx="7467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chemeClr val="accent1"/>
                </a:solidFill>
              </a:rPr>
              <a:t>Limitations &amp;</a:t>
            </a:r>
            <a:r>
              <a:rPr lang="en-IN" sz="2800" b="1" dirty="0" smtClean="0">
                <a:solidFill>
                  <a:schemeClr val="accent1"/>
                </a:solidFill>
              </a:rPr>
              <a:t>PITFALLS </a:t>
            </a:r>
            <a:r>
              <a:rPr lang="en-IN" sz="2800" b="1" dirty="0" err="1" smtClean="0">
                <a:solidFill>
                  <a:schemeClr val="accent1"/>
                </a:solidFill>
              </a:rPr>
              <a:t>IN</a:t>
            </a:r>
            <a:r>
              <a:rPr lang="en-IN" sz="2800" b="1" dirty="0" smtClean="0">
                <a:solidFill>
                  <a:schemeClr val="accent1"/>
                </a:solidFill>
              </a:rPr>
              <a:t> DWI</a:t>
            </a:r>
            <a:endParaRPr lang="en-IN" sz="2800" dirty="0">
              <a:solidFill>
                <a:schemeClr val="accent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352800"/>
            <a:ext cx="41243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381000" y="533400"/>
            <a:ext cx="4800600" cy="6324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b="1" dirty="0" smtClean="0"/>
              <a:t>Slow-flowing Blood: </a:t>
            </a:r>
            <a:r>
              <a:rPr lang="en-IN" dirty="0" smtClean="0"/>
              <a:t>hemangioma may appear hyper on DWI- should be interpreted with other MR sequences</a:t>
            </a:r>
            <a:endParaRPr lang="en-US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b="1" dirty="0" smtClean="0"/>
              <a:t>T2 blackout: </a:t>
            </a:r>
            <a:r>
              <a:rPr lang="en-US" dirty="0" smtClean="0"/>
              <a:t>hypo on T2 as well as DWI - hematoma</a:t>
            </a:r>
            <a:endParaRPr lang="en-IN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b="1" dirty="0" smtClean="0"/>
              <a:t>T2 </a:t>
            </a:r>
            <a:r>
              <a:rPr lang="en-US" b="1" dirty="0" smtClean="0"/>
              <a:t>washout: in </a:t>
            </a:r>
            <a:r>
              <a:rPr lang="en-US" b="1" dirty="0" err="1" smtClean="0"/>
              <a:t>vasogenic</a:t>
            </a:r>
            <a:r>
              <a:rPr lang="en-US" b="1" dirty="0" smtClean="0"/>
              <a:t> </a:t>
            </a:r>
            <a:r>
              <a:rPr lang="en-US" b="1" dirty="0" err="1" smtClean="0"/>
              <a:t>oedema</a:t>
            </a:r>
            <a:r>
              <a:rPr lang="en-US" b="1" dirty="0" smtClean="0"/>
              <a:t>. Increase in ADC because of increased diffusivity.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b="1" dirty="0" smtClean="0"/>
              <a:t>Eddy currents: due to </a:t>
            </a:r>
            <a:r>
              <a:rPr lang="en-US" b="1" dirty="0" err="1" smtClean="0"/>
              <a:t>echoplanar</a:t>
            </a:r>
            <a:endParaRPr lang="en-US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b="1" dirty="0" smtClean="0"/>
              <a:t>Sensitive to Motion artifacts 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b="1" dirty="0" smtClean="0"/>
              <a:t>Low </a:t>
            </a:r>
            <a:r>
              <a:rPr lang="en-US" b="1" dirty="0" err="1" smtClean="0"/>
              <a:t>SNR</a:t>
            </a:r>
            <a:endParaRPr lang="en-US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As there is overlap between ADC values of benign and malignant lesions, </a:t>
            </a:r>
            <a:r>
              <a:rPr lang="en-US" dirty="0" err="1" smtClean="0"/>
              <a:t>DW</a:t>
            </a:r>
            <a:r>
              <a:rPr lang="en-US" dirty="0" smtClean="0"/>
              <a:t> images should be interpreted with other conventional </a:t>
            </a:r>
            <a:r>
              <a:rPr lang="en-US" dirty="0" err="1" smtClean="0"/>
              <a:t>MR</a:t>
            </a:r>
            <a:r>
              <a:rPr lang="en-US" dirty="0" smtClean="0"/>
              <a:t> sequences</a:t>
            </a:r>
            <a:endParaRPr lang="en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571500"/>
            <a:ext cx="7467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chemeClr val="accent1"/>
                </a:solidFill>
              </a:rPr>
              <a:t>Limitations &amp; </a:t>
            </a:r>
            <a:r>
              <a:rPr lang="en-IN" sz="2800" b="1" dirty="0" smtClean="0">
                <a:solidFill>
                  <a:schemeClr val="accent1"/>
                </a:solidFill>
              </a:rPr>
              <a:t>PITFALLS </a:t>
            </a:r>
            <a:r>
              <a:rPr lang="en-IN" sz="2800" b="1" dirty="0" err="1" smtClean="0">
                <a:solidFill>
                  <a:schemeClr val="accent1"/>
                </a:solidFill>
              </a:rPr>
              <a:t>IN</a:t>
            </a:r>
            <a:r>
              <a:rPr lang="en-IN" sz="2800" b="1" dirty="0" smtClean="0">
                <a:solidFill>
                  <a:schemeClr val="accent1"/>
                </a:solidFill>
              </a:rPr>
              <a:t> DWI</a:t>
            </a:r>
            <a:endParaRPr lang="en-IN" sz="2800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24490" t="2041" r="17347"/>
          <a:stretch>
            <a:fillRect/>
          </a:stretch>
        </p:blipFill>
        <p:spPr bwMode="auto">
          <a:xfrm rot="5400000">
            <a:off x="4788504" y="1078896"/>
            <a:ext cx="474859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934200" cy="5635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Principle of </a:t>
            </a:r>
            <a:r>
              <a:rPr lang="en-US" sz="4000" dirty="0" err="1" smtClean="0"/>
              <a:t>dwi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8229600" cy="5715000"/>
          </a:xfrm>
        </p:spPr>
        <p:txBody>
          <a:bodyPr/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Based on random movement of water molecules.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dirty="0" smtClean="0"/>
              <a:t> unrestricted environment-  </a:t>
            </a:r>
          </a:p>
          <a:p>
            <a:pPr>
              <a:buClr>
                <a:srgbClr val="7030A0"/>
              </a:buClr>
              <a:buNone/>
            </a:pPr>
            <a:r>
              <a:rPr lang="en-IN" dirty="0" smtClean="0"/>
              <a:t>    water movement completely random- </a:t>
            </a:r>
            <a:r>
              <a:rPr lang="en-IN" dirty="0" smtClean="0">
                <a:solidFill>
                  <a:srgbClr val="FF0000"/>
                </a:solidFill>
              </a:rPr>
              <a:t>BROWNIAN </a:t>
            </a:r>
          </a:p>
          <a:p>
            <a:pPr>
              <a:buClr>
                <a:srgbClr val="7030A0"/>
              </a:buClr>
              <a:buNone/>
            </a:pPr>
            <a:r>
              <a:rPr lang="en-IN" dirty="0" smtClean="0">
                <a:solidFill>
                  <a:srgbClr val="FF0000"/>
                </a:solidFill>
              </a:rPr>
              <a:t>                                                                   MOTION</a:t>
            </a:r>
            <a:endParaRPr lang="en-IN" dirty="0" smtClean="0">
              <a:solidFill>
                <a:srgbClr val="FFFF00"/>
              </a:solidFill>
            </a:endParaRP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rgbClr val="FF0000"/>
                </a:solidFill>
              </a:rPr>
              <a:t>Within biologic tissues- </a:t>
            </a:r>
          </a:p>
          <a:p>
            <a:pPr>
              <a:buClr>
                <a:srgbClr val="7030A0"/>
              </a:buClr>
              <a:buNone/>
            </a:pPr>
            <a:r>
              <a:rPr lang="en-IN" dirty="0" smtClean="0">
                <a:solidFill>
                  <a:srgbClr val="FF0000"/>
                </a:solidFill>
              </a:rPr>
              <a:t>    -not completely random, </a:t>
            </a:r>
          </a:p>
          <a:p>
            <a:pPr>
              <a:buClr>
                <a:srgbClr val="7030A0"/>
              </a:buClr>
              <a:buNone/>
            </a:pPr>
            <a:r>
              <a:rPr lang="en-IN" dirty="0" smtClean="0"/>
              <a:t>    -impeded by interaction with tissue compartments, cell membranes, and intracellular organelles.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25622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04800"/>
            <a:ext cx="23622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52400"/>
            <a:ext cx="25622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962400"/>
            <a:ext cx="2743200" cy="254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DIFFUSION TENSOR IMAGING</a:t>
            </a:r>
            <a:br>
              <a:rPr lang="en-US" sz="3200" dirty="0" smtClean="0"/>
            </a:br>
            <a:r>
              <a:rPr lang="en-US" sz="3200" dirty="0" smtClean="0"/>
              <a:t> &amp;</a:t>
            </a:r>
            <a:br>
              <a:rPr lang="en-US" sz="3200" dirty="0" smtClean="0"/>
            </a:br>
            <a:r>
              <a:rPr lang="en-US" sz="3200" dirty="0" err="1" smtClean="0"/>
              <a:t>TRACTOGRAPHY</a:t>
            </a:r>
            <a:endParaRPr lang="en-US" sz="3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altLang="en-US" sz="4400" dirty="0" smtClean="0">
                <a:solidFill>
                  <a:srgbClr val="593B2A"/>
                </a:solidFill>
              </a:rPr>
              <a:t>INTRODUCTION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19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2"/>
          </a:xfrm>
        </p:spPr>
        <p:txBody>
          <a:bodyPr/>
          <a:lstStyle/>
          <a:p>
            <a:pPr eaLnBrk="1" hangingPunct="1"/>
            <a:r>
              <a:rPr lang="fr-CA" altLang="en-US" sz="2800" dirty="0" smtClean="0">
                <a:solidFill>
                  <a:srgbClr val="593B2A"/>
                </a:solidFill>
              </a:rPr>
              <a:t>This </a:t>
            </a:r>
            <a:r>
              <a:rPr lang="fr-CA" altLang="en-US" sz="2800" dirty="0" err="1" smtClean="0">
                <a:solidFill>
                  <a:srgbClr val="593B2A"/>
                </a:solidFill>
              </a:rPr>
              <a:t>method</a:t>
            </a:r>
            <a:r>
              <a:rPr lang="fr-CA" altLang="en-US" sz="2800" dirty="0" smtClean="0">
                <a:solidFill>
                  <a:srgbClr val="593B2A"/>
                </a:solidFill>
              </a:rPr>
              <a:t> </a:t>
            </a:r>
            <a:r>
              <a:rPr lang="fr-CA" altLang="en-US" sz="2800" dirty="0" err="1" smtClean="0">
                <a:solidFill>
                  <a:srgbClr val="593B2A"/>
                </a:solidFill>
              </a:rPr>
              <a:t>offers</a:t>
            </a:r>
            <a:r>
              <a:rPr lang="fr-CA" altLang="en-US" sz="2800" dirty="0" smtClean="0">
                <a:solidFill>
                  <a:srgbClr val="593B2A"/>
                </a:solidFill>
              </a:rPr>
              <a:t> in vivo localisation of neuronal fibre tracts.</a:t>
            </a:r>
          </a:p>
          <a:p>
            <a:pPr eaLnBrk="1" hangingPunct="1"/>
            <a:endParaRPr lang="fr-CA" altLang="en-US" sz="2800" dirty="0" smtClean="0">
              <a:solidFill>
                <a:srgbClr val="593B2A"/>
              </a:solidFill>
            </a:endParaRPr>
          </a:p>
          <a:p>
            <a:pPr eaLnBrk="1" hangingPunct="1"/>
            <a:r>
              <a:rPr lang="fr-CA" altLang="en-US" sz="2800" dirty="0" smtClean="0">
                <a:solidFill>
                  <a:srgbClr val="593B2A"/>
                </a:solidFill>
              </a:rPr>
              <a:t>As the diffusion in white </a:t>
            </a:r>
            <a:r>
              <a:rPr lang="fr-CA" altLang="en-US" sz="2800" dirty="0" err="1" smtClean="0">
                <a:solidFill>
                  <a:srgbClr val="593B2A"/>
                </a:solidFill>
              </a:rPr>
              <a:t>matter</a:t>
            </a:r>
            <a:r>
              <a:rPr lang="fr-CA" altLang="en-US" sz="2800" dirty="0" smtClean="0">
                <a:solidFill>
                  <a:srgbClr val="593B2A"/>
                </a:solidFill>
              </a:rPr>
              <a:t> of </a:t>
            </a:r>
            <a:r>
              <a:rPr lang="fr-CA" altLang="en-US" sz="2800" dirty="0" err="1" smtClean="0">
                <a:solidFill>
                  <a:srgbClr val="593B2A"/>
                </a:solidFill>
              </a:rPr>
              <a:t>brain</a:t>
            </a:r>
            <a:r>
              <a:rPr lang="fr-CA" altLang="en-US" sz="2800" dirty="0" smtClean="0">
                <a:solidFill>
                  <a:srgbClr val="593B2A"/>
                </a:solidFill>
              </a:rPr>
              <a:t> </a:t>
            </a:r>
            <a:r>
              <a:rPr lang="fr-CA" altLang="en-US" sz="2800" dirty="0" err="1" smtClean="0">
                <a:solidFill>
                  <a:srgbClr val="593B2A"/>
                </a:solidFill>
              </a:rPr>
              <a:t>is</a:t>
            </a:r>
            <a:r>
              <a:rPr lang="fr-CA" altLang="en-US" sz="2800" dirty="0" smtClean="0">
                <a:solidFill>
                  <a:srgbClr val="593B2A"/>
                </a:solidFill>
              </a:rPr>
              <a:t> </a:t>
            </a:r>
            <a:r>
              <a:rPr lang="fr-CA" alt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anisotropic</a:t>
            </a:r>
            <a:r>
              <a:rPr lang="fr-CA" alt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CA" altLang="en-US" sz="2800" dirty="0" smtClean="0">
                <a:solidFill>
                  <a:srgbClr val="593B2A"/>
                </a:solidFill>
              </a:rPr>
              <a:t>due to </a:t>
            </a:r>
            <a:r>
              <a:rPr lang="fr-CA" altLang="en-US" sz="2800" dirty="0" err="1" smtClean="0">
                <a:solidFill>
                  <a:srgbClr val="593B2A"/>
                </a:solidFill>
              </a:rPr>
              <a:t>axonal</a:t>
            </a:r>
            <a:r>
              <a:rPr lang="fr-CA" altLang="en-US" sz="2800" dirty="0" smtClean="0">
                <a:solidFill>
                  <a:srgbClr val="593B2A"/>
                </a:solidFill>
              </a:rPr>
              <a:t> orientation, </a:t>
            </a:r>
            <a:r>
              <a:rPr lang="fr-CA" altLang="en-US" sz="2800" dirty="0" err="1" smtClean="0">
                <a:solidFill>
                  <a:srgbClr val="593B2A"/>
                </a:solidFill>
              </a:rPr>
              <a:t>scalar</a:t>
            </a:r>
            <a:r>
              <a:rPr lang="fr-CA" altLang="en-US" sz="2800" dirty="0" smtClean="0">
                <a:solidFill>
                  <a:srgbClr val="593B2A"/>
                </a:solidFill>
              </a:rPr>
              <a:t> </a:t>
            </a:r>
            <a:r>
              <a:rPr lang="fr-CA" altLang="en-US" sz="2800" dirty="0" err="1" smtClean="0">
                <a:solidFill>
                  <a:srgbClr val="593B2A"/>
                </a:solidFill>
              </a:rPr>
              <a:t>ADC</a:t>
            </a:r>
            <a:r>
              <a:rPr lang="fr-CA" altLang="en-US" sz="2800" dirty="0" smtClean="0">
                <a:solidFill>
                  <a:srgbClr val="593B2A"/>
                </a:solidFill>
              </a:rPr>
              <a:t> </a:t>
            </a:r>
            <a:r>
              <a:rPr lang="fr-CA" altLang="en-US" sz="2800" dirty="0" err="1" smtClean="0">
                <a:solidFill>
                  <a:srgbClr val="593B2A"/>
                </a:solidFill>
              </a:rPr>
              <a:t>is</a:t>
            </a:r>
            <a:r>
              <a:rPr lang="fr-CA" altLang="en-US" sz="2800" dirty="0" smtClean="0">
                <a:solidFill>
                  <a:srgbClr val="593B2A"/>
                </a:solidFill>
              </a:rPr>
              <a:t> not </a:t>
            </a:r>
            <a:r>
              <a:rPr lang="fr-CA" altLang="en-US" sz="2800" dirty="0" err="1" smtClean="0">
                <a:solidFill>
                  <a:srgbClr val="593B2A"/>
                </a:solidFill>
              </a:rPr>
              <a:t>sufficient</a:t>
            </a:r>
            <a:r>
              <a:rPr lang="fr-CA" altLang="en-US" sz="2800" dirty="0" smtClean="0">
                <a:solidFill>
                  <a:srgbClr val="593B2A"/>
                </a:solidFill>
              </a:rPr>
              <a:t>. The </a:t>
            </a:r>
            <a:r>
              <a:rPr lang="fr-CA" altLang="en-US" sz="2800" dirty="0" err="1" smtClean="0">
                <a:solidFill>
                  <a:srgbClr val="593B2A"/>
                </a:solidFill>
              </a:rPr>
              <a:t>required</a:t>
            </a:r>
            <a:r>
              <a:rPr lang="fr-CA" altLang="en-US" sz="2800" dirty="0" smtClean="0">
                <a:solidFill>
                  <a:srgbClr val="593B2A"/>
                </a:solidFill>
              </a:rPr>
              <a:t> </a:t>
            </a:r>
            <a:r>
              <a:rPr lang="fr-CA" alt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directional</a:t>
            </a:r>
            <a:r>
              <a:rPr lang="fr-CA" altLang="en-US" sz="2800" dirty="0" smtClean="0">
                <a:solidFill>
                  <a:schemeClr val="accent2">
                    <a:lumMod val="75000"/>
                  </a:schemeClr>
                </a:solidFill>
              </a:rPr>
              <a:t> component </a:t>
            </a:r>
            <a:r>
              <a:rPr lang="fr-CA" alt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fr-CA" alt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CA" alt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provided</a:t>
            </a:r>
            <a:r>
              <a:rPr lang="fr-CA" altLang="en-US" sz="2800" dirty="0" smtClean="0">
                <a:solidFill>
                  <a:schemeClr val="accent2">
                    <a:lumMod val="75000"/>
                  </a:schemeClr>
                </a:solidFill>
              </a:rPr>
              <a:t> by </a:t>
            </a:r>
            <a:r>
              <a:rPr lang="fr-CA" alt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DTI</a:t>
            </a:r>
            <a:r>
              <a:rPr lang="fr-CA" altLang="en-US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IN" alt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04ABC8-18B4-4D71-B32E-B8944B2EEAC4}" type="datetime8">
              <a:rPr lang="en-IN" altLang="en-US" smtClean="0">
                <a:solidFill>
                  <a:schemeClr val="bg2"/>
                </a:solidFill>
                <a:latin typeface="Arial" charset="0"/>
              </a:rPr>
              <a:pPr/>
              <a:t>08-03-2016 08:58</a:t>
            </a:fld>
            <a:endParaRPr lang="fr-FR" altLang="en-US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EFE66E-2953-41F0-95F0-89E47E88D02A}" type="slidenum">
              <a:rPr lang="fr-FR" altLang="en-US" smtClean="0">
                <a:solidFill>
                  <a:srgbClr val="FFFFFF"/>
                </a:solidFill>
                <a:latin typeface="Arial" charset="0"/>
              </a:rPr>
              <a:pPr/>
              <a:t>42</a:t>
            </a:fld>
            <a:endParaRPr lang="fr-FR" altLang="en-US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113" t="1431" r="12743" b="19273"/>
          <a:stretch>
            <a:fillRect/>
          </a:stretch>
        </p:blipFill>
        <p:spPr>
          <a:xfrm>
            <a:off x="533400" y="762000"/>
            <a:ext cx="8351838" cy="5233988"/>
          </a:xfrm>
          <a:noFill/>
        </p:spPr>
      </p:pic>
      <p:sp>
        <p:nvSpPr>
          <p:cNvPr id="1331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6B9385-77DF-40BA-B3E1-DFAFF1D913BC}" type="datetime8">
              <a:rPr lang="en-IN" altLang="en-US" smtClean="0">
                <a:solidFill>
                  <a:schemeClr val="tx1"/>
                </a:solidFill>
                <a:latin typeface="Arial" charset="0"/>
              </a:rPr>
              <a:pPr/>
              <a:t>08-03-2016 08:58</a:t>
            </a:fld>
            <a:endParaRPr lang="fr-FR" alt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7F863F-BB7A-4E0D-9861-DDB34BAE1725}" type="slidenum">
              <a:rPr lang="fr-FR" altLang="en-US" smtClean="0">
                <a:solidFill>
                  <a:schemeClr val="tx1"/>
                </a:solidFill>
                <a:latin typeface="Arial" charset="0"/>
              </a:rPr>
              <a:pPr/>
              <a:t>43</a:t>
            </a:fld>
            <a:endParaRPr lang="fr-FR" altLang="en-US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N" altLang="en-US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714" t="4785" r="27486" b="17442"/>
          <a:stretch>
            <a:fillRect/>
          </a:stretch>
        </p:blipFill>
        <p:spPr>
          <a:xfrm>
            <a:off x="611188" y="427038"/>
            <a:ext cx="6553200" cy="6119812"/>
          </a:xfrm>
          <a:noFill/>
        </p:spPr>
      </p:pic>
      <p:sp>
        <p:nvSpPr>
          <p:cNvPr id="1434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F47B16-D574-4A25-B59A-D97864780E85}" type="datetime8">
              <a:rPr lang="en-IN" altLang="en-US" smtClean="0">
                <a:solidFill>
                  <a:schemeClr val="tx1"/>
                </a:solidFill>
                <a:latin typeface="Arial" charset="0"/>
              </a:rPr>
              <a:pPr/>
              <a:t>08-03-2016 08:58</a:t>
            </a:fld>
            <a:endParaRPr lang="fr-FR" alt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5B26D1-A747-4F3C-8F6B-F3EF4DEBA0F0}" type="slidenum">
              <a:rPr lang="fr-FR" altLang="en-US" smtClean="0">
                <a:solidFill>
                  <a:schemeClr val="tx1"/>
                </a:solidFill>
                <a:latin typeface="Arial" charset="0"/>
              </a:rPr>
              <a:pPr/>
              <a:t>44</a:t>
            </a:fld>
            <a:endParaRPr lang="fr-FR" altLang="en-US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543800" cy="1143000"/>
          </a:xfrm>
        </p:spPr>
        <p:txBody>
          <a:bodyPr/>
          <a:lstStyle/>
          <a:p>
            <a:pPr eaLnBrk="1" hangingPunct="1"/>
            <a:r>
              <a:rPr lang="fr-CA" sz="3600" dirty="0" smtClean="0">
                <a:solidFill>
                  <a:srgbClr val="593B2A"/>
                </a:solidFill>
              </a:rPr>
              <a:t>DIFFUSION </a:t>
            </a:r>
            <a:r>
              <a:rPr lang="fr-CA" sz="3600" dirty="0" err="1" smtClean="0">
                <a:solidFill>
                  <a:srgbClr val="593B2A"/>
                </a:solidFill>
              </a:rPr>
              <a:t>TENSOR</a:t>
            </a:r>
            <a:endParaRPr lang="fr-FR" sz="3600" dirty="0" smtClean="0">
              <a:solidFill>
                <a:srgbClr val="593B2A"/>
              </a:solidFill>
            </a:endParaRPr>
          </a:p>
        </p:txBody>
      </p:sp>
      <p:pic>
        <p:nvPicPr>
          <p:cNvPr id="1536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23074" t="52274" r="17165" b="1135"/>
          <a:stretch>
            <a:fillRect/>
          </a:stretch>
        </p:blipFill>
        <p:spPr>
          <a:xfrm>
            <a:off x="152400" y="1447800"/>
            <a:ext cx="3954236" cy="3657600"/>
          </a:xfrm>
          <a:noFill/>
        </p:spPr>
      </p:pic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9428E5-D670-47C6-890F-61E915F7AD7A}" type="datetime8">
              <a:rPr lang="en-IN"/>
              <a:pPr>
                <a:defRPr/>
              </a:pPr>
              <a:t>08-03-2016 08:58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B1EFC-A91F-4BDF-B348-AB02E1C786FF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81600" y="1676400"/>
            <a:ext cx="3657600" cy="3252683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>
            <a:off x="3886200" y="3048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>
          <a:xfrm>
            <a:off x="609600" y="-381000"/>
            <a:ext cx="78295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altLang="en-US" dirty="0" err="1" smtClean="0">
                <a:solidFill>
                  <a:srgbClr val="593B2A"/>
                </a:solidFill>
              </a:rPr>
              <a:t>FRACTIONAL</a:t>
            </a:r>
            <a:r>
              <a:rPr lang="fr-CA" altLang="en-US" dirty="0" smtClean="0">
                <a:solidFill>
                  <a:srgbClr val="593B2A"/>
                </a:solidFill>
              </a:rPr>
              <a:t> </a:t>
            </a:r>
            <a:r>
              <a:rPr lang="fr-CA" altLang="en-US" dirty="0" err="1" smtClean="0">
                <a:solidFill>
                  <a:srgbClr val="593B2A"/>
                </a:solidFill>
              </a:rPr>
              <a:t>ANISOTROPY</a:t>
            </a:r>
            <a:r>
              <a:rPr lang="fr-CA" altLang="en-US" dirty="0" smtClean="0">
                <a:solidFill>
                  <a:srgbClr val="593B2A"/>
                </a:solidFill>
              </a:rPr>
              <a:t>(FA)</a:t>
            </a:r>
            <a:endParaRPr lang="fr-FR" altLang="en-US" dirty="0" smtClean="0">
              <a:solidFill>
                <a:srgbClr val="593B2A"/>
              </a:solidFill>
            </a:endParaRP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68630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IN" altLang="en-US" sz="2600" dirty="0" smtClean="0">
                <a:solidFill>
                  <a:srgbClr val="593B2A"/>
                </a:solidFill>
              </a:rPr>
              <a:t> Using these mean diffusivity values,  FA maps are created which provide the degree of anisotropy and the local </a:t>
            </a:r>
            <a:r>
              <a:rPr lang="en-IN" altLang="en-US" sz="2600" dirty="0" err="1" smtClean="0">
                <a:solidFill>
                  <a:srgbClr val="593B2A"/>
                </a:solidFill>
              </a:rPr>
              <a:t>fiber</a:t>
            </a:r>
            <a:r>
              <a:rPr lang="en-IN" altLang="en-US" sz="2600" dirty="0" smtClean="0">
                <a:solidFill>
                  <a:srgbClr val="593B2A"/>
                </a:solidFill>
              </a:rPr>
              <a:t> direction.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DD4E7-CAF5-4E03-AECD-FAB70B244B04}" type="datetime8">
              <a:rPr lang="en-IN" altLang="en-US" smtClean="0">
                <a:solidFill>
                  <a:schemeClr val="tx1"/>
                </a:solidFill>
                <a:latin typeface="Arial" charset="0"/>
              </a:rPr>
              <a:pPr/>
              <a:t>08-03-2016 08:58</a:t>
            </a:fld>
            <a:endParaRPr lang="fr-FR" alt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C994A8-C64A-46FE-BD19-36A43EC62677}" type="slidenum">
              <a:rPr lang="fr-FR" altLang="en-US" smtClean="0">
                <a:solidFill>
                  <a:schemeClr val="tx1"/>
                </a:solidFill>
                <a:latin typeface="Arial" charset="0"/>
              </a:rPr>
              <a:pPr/>
              <a:t>46</a:t>
            </a:fld>
            <a:endParaRPr lang="fr-FR" altLang="en-US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1209" t="1144" r="12048" b="-4488"/>
          <a:stretch>
            <a:fillRect/>
          </a:stretch>
        </p:blipFill>
        <p:spPr>
          <a:xfrm>
            <a:off x="1905000" y="2362200"/>
            <a:ext cx="5486400" cy="4154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2720" b="35616"/>
          <a:stretch>
            <a:fillRect/>
          </a:stretch>
        </p:blipFill>
        <p:spPr bwMode="auto">
          <a:xfrm>
            <a:off x="457200" y="1295400"/>
            <a:ext cx="75875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29733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1143000"/>
          </a:xfrm>
        </p:spPr>
        <p:txBody>
          <a:bodyPr/>
          <a:lstStyle/>
          <a:p>
            <a:pPr eaLnBrk="1" hangingPunct="1"/>
            <a:r>
              <a:rPr lang="fr-CA" sz="3600" smtClean="0">
                <a:solidFill>
                  <a:srgbClr val="593B2A"/>
                </a:solidFill>
              </a:rPr>
              <a:t>DTI APPLICATIONS</a:t>
            </a:r>
            <a:endParaRPr lang="fr-FR" sz="3600" smtClean="0">
              <a:solidFill>
                <a:srgbClr val="593B2A"/>
              </a:solidFill>
            </a:endParaRP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729162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593B2A"/>
                </a:solidFill>
              </a:rPr>
              <a:t>Tractography</a:t>
            </a:r>
          </a:p>
          <a:p>
            <a:pPr eaLnBrk="1" hangingPunct="1"/>
            <a:r>
              <a:rPr lang="fr-FR" smtClean="0">
                <a:solidFill>
                  <a:srgbClr val="593B2A"/>
                </a:solidFill>
              </a:rPr>
              <a:t>Aberrent fibre connections</a:t>
            </a:r>
          </a:p>
          <a:p>
            <a:pPr eaLnBrk="1" hangingPunct="1"/>
            <a:r>
              <a:rPr lang="fr-FR" smtClean="0">
                <a:solidFill>
                  <a:srgbClr val="593B2A"/>
                </a:solidFill>
              </a:rPr>
              <a:t>Neoplasms and peritumoral edema</a:t>
            </a:r>
          </a:p>
          <a:p>
            <a:pPr eaLnBrk="1" hangingPunct="1"/>
            <a:r>
              <a:rPr lang="fr-FR" smtClean="0">
                <a:solidFill>
                  <a:srgbClr val="593B2A"/>
                </a:solidFill>
              </a:rPr>
              <a:t>Traumatic brain injury</a:t>
            </a:r>
          </a:p>
          <a:p>
            <a:pPr eaLnBrk="1" hangingPunct="1"/>
            <a:r>
              <a:rPr lang="fr-FR" smtClean="0">
                <a:solidFill>
                  <a:srgbClr val="593B2A"/>
                </a:solidFill>
              </a:rPr>
              <a:t>Hypoxic-ischaemic Encephalopathy</a:t>
            </a:r>
          </a:p>
          <a:p>
            <a:pPr eaLnBrk="1" hangingPunct="1"/>
            <a:r>
              <a:rPr lang="fr-FR" smtClean="0">
                <a:solidFill>
                  <a:srgbClr val="593B2A"/>
                </a:solidFill>
              </a:rPr>
              <a:t>Epilepsy</a:t>
            </a:r>
          </a:p>
          <a:p>
            <a:pPr eaLnBrk="1" hangingPunct="1"/>
            <a:endParaRPr lang="fr-FR" smtClean="0">
              <a:solidFill>
                <a:srgbClr val="593B2A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fr-FR" smtClean="0">
              <a:solidFill>
                <a:srgbClr val="593B2A"/>
              </a:solidFill>
            </a:endParaRPr>
          </a:p>
          <a:p>
            <a:pPr eaLnBrk="1" hangingPunct="1"/>
            <a:endParaRPr lang="fr-FR" smtClean="0">
              <a:solidFill>
                <a:srgbClr val="593B2A"/>
              </a:solidFill>
            </a:endParaRPr>
          </a:p>
          <a:p>
            <a:pPr eaLnBrk="1" hangingPunct="1"/>
            <a:endParaRPr lang="en-US" smtClean="0">
              <a:solidFill>
                <a:srgbClr val="593B2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2BC454-D9F0-4BD4-A6B5-75F55D91B81E}" type="datetime8">
              <a:rPr lang="en-IN"/>
              <a:pPr>
                <a:defRPr/>
              </a:pPr>
              <a:t>08-03-2016 08:58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606531-8074-4DB5-9392-68C008C0A42D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1"/>
                </a:solidFill>
              </a:rPr>
              <a:t>PRINCIPLES OF DWI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114800" cy="5562600"/>
          </a:xfrm>
        </p:spPr>
        <p:txBody>
          <a:bodyPr/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Extent of tissue cellularity and presence of intact cell membranes help determine the impedance of water molecule diffusion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dirty="0" smtClean="0"/>
              <a:t>Tissues with impeded diffusion include  </a:t>
            </a:r>
            <a:r>
              <a:rPr lang="en-IN" dirty="0" err="1" smtClean="0"/>
              <a:t>tumor</a:t>
            </a:r>
            <a:r>
              <a:rPr lang="en-IN" dirty="0" smtClean="0"/>
              <a:t>, cytotoxic  </a:t>
            </a:r>
            <a:r>
              <a:rPr lang="en-IN" dirty="0" err="1" smtClean="0"/>
              <a:t>edema</a:t>
            </a:r>
            <a:r>
              <a:rPr lang="en-IN" dirty="0" smtClean="0"/>
              <a:t>, abscess, and fibrosis.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58174" y="1524001"/>
            <a:ext cx="3911535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2362200" y="-571500"/>
            <a:ext cx="78295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altLang="en-US" dirty="0" err="1" smtClean="0">
                <a:solidFill>
                  <a:srgbClr val="593B2A"/>
                </a:solidFill>
              </a:rPr>
              <a:t>TRACTOGRAPHY</a:t>
            </a:r>
            <a:endParaRPr lang="fr-FR" altLang="en-US" dirty="0" smtClean="0">
              <a:solidFill>
                <a:srgbClr val="593B2A"/>
              </a:solidFill>
            </a:endParaRPr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4945062"/>
          </a:xfrm>
        </p:spPr>
        <p:txBody>
          <a:bodyPr>
            <a:normAutofit/>
          </a:bodyPr>
          <a:lstStyle/>
          <a:p>
            <a:pPr eaLnBrk="1" hangingPunct="1"/>
            <a:r>
              <a:rPr lang="en-IN" altLang="en-US" sz="2600" dirty="0" smtClean="0">
                <a:solidFill>
                  <a:srgbClr val="593B2A"/>
                </a:solidFill>
              </a:rPr>
              <a:t>It is reconstruction of white matter tracts generated by DTI</a:t>
            </a:r>
          </a:p>
          <a:p>
            <a:pPr eaLnBrk="1" hangingPunct="1"/>
            <a:r>
              <a:rPr lang="en-IN" altLang="en-US" sz="2600" dirty="0" smtClean="0">
                <a:solidFill>
                  <a:srgbClr val="593B2A"/>
                </a:solidFill>
              </a:rPr>
              <a:t>Fractional anisotropy thresholds help to exclude gray matter and to segment white matter  tracts that are separated by gray matter .</a:t>
            </a:r>
          </a:p>
          <a:p>
            <a:pPr eaLnBrk="1" hangingPunct="1"/>
            <a:endParaRPr lang="en-IN" altLang="en-US" sz="2600" dirty="0" smtClean="0">
              <a:solidFill>
                <a:srgbClr val="593B2A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IN" altLang="en-US" sz="2600" dirty="0" smtClean="0">
              <a:solidFill>
                <a:srgbClr val="593B2A"/>
              </a:solidFill>
            </a:endParaRPr>
          </a:p>
          <a:p>
            <a:pPr eaLnBrk="1" hangingPunct="1">
              <a:buNone/>
            </a:pPr>
            <a:endParaRPr lang="en-US" altLang="en-US" sz="2600" dirty="0" smtClean="0">
              <a:solidFill>
                <a:srgbClr val="593B2A"/>
              </a:solidFill>
            </a:endParaRP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1E40C5-1815-4EAC-B850-A6AE57ECB0B7}" type="datetime8">
              <a:rPr lang="en-IN" altLang="en-US" smtClean="0">
                <a:solidFill>
                  <a:schemeClr val="tx1"/>
                </a:solidFill>
                <a:latin typeface="Arial" charset="0"/>
              </a:rPr>
              <a:pPr/>
              <a:t>08-03-2016 08:58</a:t>
            </a:fld>
            <a:endParaRPr lang="fr-FR" alt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313C8C-F09D-4302-877C-EB7C40C11FD6}" type="slidenum">
              <a:rPr lang="fr-FR" altLang="en-US" smtClean="0">
                <a:solidFill>
                  <a:schemeClr val="tx1"/>
                </a:solidFill>
                <a:latin typeface="Arial" charset="0"/>
              </a:rPr>
              <a:pPr/>
              <a:t>50</a:t>
            </a:fld>
            <a:endParaRPr lang="fr-FR" altLang="en-US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2889" t="548" r="14400" b="14928"/>
          <a:stretch>
            <a:fillRect/>
          </a:stretch>
        </p:blipFill>
        <p:spPr>
          <a:xfrm>
            <a:off x="1600200" y="2773482"/>
            <a:ext cx="5029200" cy="3472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1"/>
          <p:cNvSpPr>
            <a:spLocks noGrp="1"/>
          </p:cNvSpPr>
          <p:nvPr>
            <p:ph type="title"/>
          </p:nvPr>
        </p:nvSpPr>
        <p:spPr>
          <a:xfrm>
            <a:off x="762000" y="-381000"/>
            <a:ext cx="78295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altLang="en-US" dirty="0" err="1" smtClean="0">
                <a:solidFill>
                  <a:srgbClr val="593B2A"/>
                </a:solidFill>
              </a:rPr>
              <a:t>TRACTOGRAPHY</a:t>
            </a:r>
            <a:endParaRPr lang="fr-FR" altLang="en-US" dirty="0" smtClean="0">
              <a:solidFill>
                <a:srgbClr val="593B2A"/>
              </a:solidFill>
            </a:endParaRPr>
          </a:p>
        </p:txBody>
      </p:sp>
      <p:sp>
        <p:nvSpPr>
          <p:cNvPr id="50179" name="Espace réservé du contenu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087937"/>
          </a:xfrm>
        </p:spPr>
        <p:txBody>
          <a:bodyPr rtlCol="0">
            <a:normAutofit/>
          </a:bodyPr>
          <a:lstStyle/>
          <a:p>
            <a:pPr marL="365125" indent="-255588" eaLnBrk="1" fontAlgn="auto" hangingPunct="1"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IN" altLang="en-US" sz="2600" dirty="0" smtClean="0">
                <a:solidFill>
                  <a:srgbClr val="593B2A"/>
                </a:solidFill>
              </a:rPr>
              <a:t>Tracking is launched from a seed </a:t>
            </a:r>
            <a:r>
              <a:rPr lang="en-IN" altLang="en-US" sz="2600" dirty="0" err="1" smtClean="0">
                <a:solidFill>
                  <a:srgbClr val="593B2A"/>
                </a:solidFill>
              </a:rPr>
              <a:t>voxel</a:t>
            </a:r>
            <a:r>
              <a:rPr lang="en-IN" altLang="en-US" sz="2600" dirty="0" smtClean="0">
                <a:solidFill>
                  <a:srgbClr val="593B2A"/>
                </a:solidFill>
              </a:rPr>
              <a:t> from which </a:t>
            </a:r>
            <a:r>
              <a:rPr lang="en-IN" altLang="en-US" sz="2600" dirty="0" smtClean="0">
                <a:solidFill>
                  <a:srgbClr val="0070C0"/>
                </a:solidFill>
              </a:rPr>
              <a:t>a line is propagated in both retrograde and </a:t>
            </a:r>
            <a:r>
              <a:rPr lang="en-IN" altLang="en-US" sz="2600" dirty="0" err="1" smtClean="0">
                <a:solidFill>
                  <a:srgbClr val="0070C0"/>
                </a:solidFill>
              </a:rPr>
              <a:t>antegrade</a:t>
            </a:r>
            <a:r>
              <a:rPr lang="en-IN" altLang="en-US" sz="2600" dirty="0" smtClean="0">
                <a:solidFill>
                  <a:srgbClr val="0070C0"/>
                </a:solidFill>
              </a:rPr>
              <a:t> directions according to the principal eigenvector at each </a:t>
            </a:r>
            <a:r>
              <a:rPr lang="en-IN" altLang="en-US" sz="2600" dirty="0" err="1" smtClean="0">
                <a:solidFill>
                  <a:srgbClr val="0070C0"/>
                </a:solidFill>
              </a:rPr>
              <a:t>voxel</a:t>
            </a:r>
            <a:r>
              <a:rPr lang="en-IN" altLang="en-US" sz="2600" dirty="0" smtClean="0">
                <a:solidFill>
                  <a:srgbClr val="0070C0"/>
                </a:solidFill>
              </a:rPr>
              <a:t>. </a:t>
            </a:r>
          </a:p>
          <a:p>
            <a:pPr marL="365125" indent="-255588" eaLnBrk="1" fontAlgn="auto" hangingPunct="1"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IN" altLang="en-US" sz="1000" dirty="0" smtClean="0">
              <a:solidFill>
                <a:srgbClr val="593B2A"/>
              </a:solidFill>
            </a:endParaRPr>
          </a:p>
          <a:p>
            <a:pPr marL="365125" indent="-255588" eaLnBrk="1" fontAlgn="auto" hangingPunct="1"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IN" altLang="en-US" sz="2600" dirty="0" smtClean="0">
                <a:solidFill>
                  <a:srgbClr val="593B2A"/>
                </a:solidFill>
              </a:rPr>
              <a:t>Tracking propagates on the basis of the orientation of the eigenvector that is associated with the </a:t>
            </a:r>
            <a:r>
              <a:rPr lang="en-IN" altLang="en-US" sz="2600" dirty="0" smtClean="0">
                <a:solidFill>
                  <a:srgbClr val="0070C0"/>
                </a:solidFill>
              </a:rPr>
              <a:t>largest </a:t>
            </a:r>
            <a:r>
              <a:rPr lang="en-IN" altLang="en-US" sz="2600" dirty="0" err="1" smtClean="0">
                <a:solidFill>
                  <a:srgbClr val="0070C0"/>
                </a:solidFill>
              </a:rPr>
              <a:t>eigenvalue</a:t>
            </a:r>
            <a:r>
              <a:rPr lang="en-IN" altLang="en-US" sz="2600" dirty="0" smtClean="0">
                <a:solidFill>
                  <a:srgbClr val="0070C0"/>
                </a:solidFill>
              </a:rPr>
              <a:t>. </a:t>
            </a:r>
          </a:p>
          <a:p>
            <a:pPr marL="365125" indent="-255588" eaLnBrk="1" fontAlgn="auto" hangingPunct="1"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IN" altLang="en-US" sz="1000" dirty="0" smtClean="0">
              <a:solidFill>
                <a:srgbClr val="593B2A"/>
              </a:solidFill>
            </a:endParaRPr>
          </a:p>
          <a:p>
            <a:pPr marL="365125" indent="-255588" eaLnBrk="1" fontAlgn="auto" hangingPunct="1"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IN" altLang="en-US" sz="2600" dirty="0" smtClean="0">
                <a:solidFill>
                  <a:srgbClr val="593B2A"/>
                </a:solidFill>
              </a:rPr>
              <a:t>Tracking is </a:t>
            </a:r>
            <a:r>
              <a:rPr lang="en-IN" altLang="en-US" sz="2600" dirty="0" smtClean="0">
                <a:solidFill>
                  <a:srgbClr val="0070C0"/>
                </a:solidFill>
              </a:rPr>
              <a:t>terminated when it reaches a </a:t>
            </a:r>
            <a:r>
              <a:rPr lang="en-IN" altLang="en-US" sz="2600" dirty="0" err="1" smtClean="0">
                <a:solidFill>
                  <a:srgbClr val="0070C0"/>
                </a:solidFill>
              </a:rPr>
              <a:t>voxel</a:t>
            </a:r>
            <a:r>
              <a:rPr lang="en-IN" altLang="en-US" sz="2600" dirty="0" smtClean="0">
                <a:solidFill>
                  <a:srgbClr val="0070C0"/>
                </a:solidFill>
              </a:rPr>
              <a:t> with fractional anisotropy lower than a threshold of 0.25–0.35 </a:t>
            </a:r>
            <a:r>
              <a:rPr lang="en-IN" altLang="en-US" sz="2600" dirty="0" smtClean="0">
                <a:solidFill>
                  <a:srgbClr val="593B2A"/>
                </a:solidFill>
              </a:rPr>
              <a:t>and when the angle between the two principal eigenvectors is greater than 35–40°. </a:t>
            </a:r>
            <a:endParaRPr lang="en-US" altLang="en-US" sz="2600" dirty="0" smtClean="0">
              <a:solidFill>
                <a:srgbClr val="593B2A"/>
              </a:solidFill>
            </a:endParaRP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1DFE27-83F8-4F1E-9858-0B2E1DF2E43C}" type="datetime8">
              <a:rPr lang="en-IN" altLang="en-US" smtClean="0">
                <a:solidFill>
                  <a:schemeClr val="tx1"/>
                </a:solidFill>
                <a:latin typeface="Arial" charset="0"/>
              </a:rPr>
              <a:pPr/>
              <a:t>08-03-2016 08:58</a:t>
            </a:fld>
            <a:endParaRPr lang="fr-FR" alt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96E0F-246B-4D48-8F94-0EFB6537DFF5}" type="slidenum">
              <a:rPr lang="fr-FR" altLang="en-US" smtClean="0">
                <a:solidFill>
                  <a:schemeClr val="tx1"/>
                </a:solidFill>
                <a:latin typeface="Arial" charset="0"/>
              </a:rPr>
              <a:pPr/>
              <a:t>51</a:t>
            </a:fld>
            <a:endParaRPr lang="fr-FR" altLang="en-US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3600" smtClean="0">
                <a:solidFill>
                  <a:srgbClr val="593B2A"/>
                </a:solidFill>
              </a:rPr>
              <a:t>DTI IN NEOPLASM</a:t>
            </a:r>
            <a:endParaRPr lang="fr-FR" sz="3600" smtClean="0">
              <a:solidFill>
                <a:srgbClr val="593B2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4040187" cy="6397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IN" dirty="0" smtClean="0">
                <a:solidFill>
                  <a:srgbClr val="593B2A"/>
                </a:solidFill>
              </a:rPr>
              <a:t>White matter tracts are characterized as follows</a:t>
            </a:r>
            <a:endParaRPr lang="en-IN" dirty="0"/>
          </a:p>
        </p:txBody>
      </p:sp>
      <p:sp>
        <p:nvSpPr>
          <p:cNvPr id="4100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2060575"/>
            <a:ext cx="4114800" cy="44640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IN" sz="1800" b="1" smtClean="0">
                <a:solidFill>
                  <a:srgbClr val="593B2A"/>
                </a:solidFill>
              </a:rPr>
              <a:t>Displaced</a:t>
            </a:r>
            <a:r>
              <a:rPr lang="en-IN" sz="1500" smtClean="0">
                <a:solidFill>
                  <a:srgbClr val="593B2A"/>
                </a:solidFill>
              </a:rPr>
              <a:t>  : If they maintained normal anisotropy relative to the corresponding tract in the contralateral hemisphere but were situated in an abnormal location or with an abnormal orientation on color-coded orientation map.</a:t>
            </a:r>
          </a:p>
          <a:p>
            <a:pPr eaLnBrk="1" hangingPunct="1"/>
            <a:endParaRPr lang="en-IN" sz="400" smtClean="0">
              <a:solidFill>
                <a:srgbClr val="593B2A"/>
              </a:solidFill>
            </a:endParaRPr>
          </a:p>
          <a:p>
            <a:pPr eaLnBrk="1" hangingPunct="1"/>
            <a:r>
              <a:rPr lang="en-IN" sz="1800" b="1" smtClean="0">
                <a:solidFill>
                  <a:srgbClr val="593B2A"/>
                </a:solidFill>
              </a:rPr>
              <a:t>Edematous</a:t>
            </a:r>
            <a:r>
              <a:rPr lang="en-IN" sz="1500" smtClean="0">
                <a:solidFill>
                  <a:srgbClr val="593B2A"/>
                </a:solidFill>
              </a:rPr>
              <a:t>  : if they maintained normal anisotropy and orientation but demonstrated high signal intensity on T2-weighted MR images.</a:t>
            </a:r>
          </a:p>
          <a:p>
            <a:pPr eaLnBrk="1" hangingPunct="1"/>
            <a:endParaRPr lang="en-IN" sz="400" smtClean="0">
              <a:solidFill>
                <a:srgbClr val="593B2A"/>
              </a:solidFill>
            </a:endParaRPr>
          </a:p>
          <a:p>
            <a:pPr eaLnBrk="1" hangingPunct="1"/>
            <a:r>
              <a:rPr lang="en-IN" sz="1800" b="1" smtClean="0">
                <a:solidFill>
                  <a:srgbClr val="593B2A"/>
                </a:solidFill>
              </a:rPr>
              <a:t>Infiltrated </a:t>
            </a:r>
            <a:r>
              <a:rPr lang="en-IN" sz="1500" smtClean="0">
                <a:solidFill>
                  <a:srgbClr val="593B2A"/>
                </a:solidFill>
              </a:rPr>
              <a:t> : if they showed reduced anisotropy but remained identifiable on orientation maps.</a:t>
            </a:r>
          </a:p>
          <a:p>
            <a:pPr eaLnBrk="1" hangingPunct="1">
              <a:buFont typeface="Arial" pitchFamily="34" charset="0"/>
              <a:buNone/>
            </a:pPr>
            <a:endParaRPr lang="en-IN" sz="400" smtClean="0">
              <a:solidFill>
                <a:srgbClr val="593B2A"/>
              </a:solidFill>
            </a:endParaRPr>
          </a:p>
          <a:p>
            <a:pPr eaLnBrk="1" hangingPunct="1"/>
            <a:r>
              <a:rPr lang="en-IN" sz="1800" b="1" smtClean="0">
                <a:solidFill>
                  <a:srgbClr val="593B2A"/>
                </a:solidFill>
              </a:rPr>
              <a:t>Disrupted</a:t>
            </a:r>
            <a:r>
              <a:rPr lang="en-IN" sz="1500" smtClean="0">
                <a:solidFill>
                  <a:srgbClr val="593B2A"/>
                </a:solidFill>
              </a:rPr>
              <a:t> : if anisotropy was markedly reduced such that the tract could not be identified on orientation maps.</a:t>
            </a:r>
            <a:endParaRPr lang="en-US" sz="1500" smtClean="0">
              <a:solidFill>
                <a:srgbClr val="593B2A"/>
              </a:solidFill>
            </a:endParaRPr>
          </a:p>
        </p:txBody>
      </p:sp>
      <p:pic>
        <p:nvPicPr>
          <p:cNvPr id="410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2276475"/>
            <a:ext cx="4032250" cy="3224213"/>
          </a:xfrm>
          <a:noFill/>
        </p:spPr>
      </p:pic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91DF12-2033-4F95-9482-C2796508C468}" type="datetime8">
              <a:rPr lang="en-IN"/>
              <a:pPr>
                <a:defRPr/>
              </a:pPr>
              <a:t>08-03-2016 08:58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F681A-4CCE-4CB9-AAFD-20A8E1D290BD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8415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467600" cy="629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467600" cy="602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7277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799" y="0"/>
            <a:ext cx="85203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-571500"/>
            <a:ext cx="7467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7467600" cy="58643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DWI is based on </a:t>
            </a:r>
            <a:r>
              <a:rPr lang="en-US" dirty="0" err="1" smtClean="0"/>
              <a:t>brownian</a:t>
            </a:r>
            <a:r>
              <a:rPr lang="en-US" dirty="0" smtClean="0"/>
              <a:t> motion of water molecules.</a:t>
            </a:r>
          </a:p>
          <a:p>
            <a:r>
              <a:rPr lang="en-US" dirty="0" smtClean="0"/>
              <a:t>Imaging is sensitized to water diffusion.</a:t>
            </a:r>
          </a:p>
          <a:p>
            <a:r>
              <a:rPr lang="en-US" dirty="0" smtClean="0"/>
              <a:t>Both qualitative &amp; quantitative assessment</a:t>
            </a:r>
          </a:p>
          <a:p>
            <a:r>
              <a:rPr lang="en-US" dirty="0" smtClean="0"/>
              <a:t>Tissues with low cellularity show facilitated diffusion &amp; those with high cellularity show restricted diffusion</a:t>
            </a:r>
          </a:p>
          <a:p>
            <a:r>
              <a:rPr lang="en-US" dirty="0" smtClean="0"/>
              <a:t>Used for lesion detection , characterization &amp; differentiation</a:t>
            </a:r>
          </a:p>
          <a:p>
            <a:r>
              <a:rPr lang="en-US" dirty="0" smtClean="0"/>
              <a:t>Fast, no radiation, no contrast</a:t>
            </a:r>
          </a:p>
          <a:p>
            <a:pPr lvl="0"/>
            <a:r>
              <a:rPr lang="en-US" dirty="0" smtClean="0"/>
              <a:t>As there is overlap between ADC values of benign and malignant lesions, </a:t>
            </a:r>
            <a:r>
              <a:rPr lang="en-US" dirty="0" err="1" smtClean="0"/>
              <a:t>DW</a:t>
            </a:r>
            <a:r>
              <a:rPr lang="en-US" dirty="0" smtClean="0"/>
              <a:t> images should be interpreted with other conventional </a:t>
            </a:r>
            <a:r>
              <a:rPr lang="en-US" dirty="0" err="1" smtClean="0"/>
              <a:t>MR</a:t>
            </a:r>
            <a:r>
              <a:rPr lang="en-US" dirty="0" smtClean="0"/>
              <a:t> sequences. </a:t>
            </a:r>
          </a:p>
          <a:p>
            <a:r>
              <a:rPr lang="en-US" dirty="0" err="1" smtClean="0"/>
              <a:t>DW</a:t>
            </a:r>
            <a:r>
              <a:rPr lang="en-US" dirty="0" smtClean="0"/>
              <a:t> images should always be studied in conjunction with ADC maps to avoid any misinterpretation due to T2 shine through effect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587"/>
          <a:stretch/>
        </p:blipFill>
        <p:spPr>
          <a:xfrm>
            <a:off x="-108520" y="0"/>
            <a:ext cx="9359688" cy="6957392"/>
          </a:xfrm>
        </p:spPr>
      </p:pic>
      <p:sp>
        <p:nvSpPr>
          <p:cNvPr id="5" name="TextBox 4"/>
          <p:cNvSpPr txBox="1"/>
          <p:nvPr/>
        </p:nvSpPr>
        <p:spPr>
          <a:xfrm>
            <a:off x="431032" y="381000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urlz MT" pitchFamily="82" charset="0"/>
              </a:rPr>
              <a:t>MRI PHYSICS……..</a:t>
            </a:r>
          </a:p>
          <a:p>
            <a:endParaRPr lang="en-US" sz="3200" b="1" dirty="0">
              <a:latin typeface="Curlz MT" pitchFamily="82" charset="0"/>
            </a:endParaRPr>
          </a:p>
          <a:p>
            <a:r>
              <a:rPr lang="en-IN" sz="3200" b="1" dirty="0">
                <a:latin typeface="Curlz MT" pitchFamily="82" charset="0"/>
              </a:rPr>
              <a:t>Let me take the liberty of offering you some advice: keep reading about MRI</a:t>
            </a:r>
            <a:r>
              <a:rPr lang="en-IN" sz="3200" b="1" dirty="0" smtClean="0">
                <a:latin typeface="Curlz MT" pitchFamily="82" charset="0"/>
              </a:rPr>
              <a:t>.</a:t>
            </a:r>
          </a:p>
          <a:p>
            <a:r>
              <a:rPr lang="en-IN" sz="3200" b="1" dirty="0" smtClean="0">
                <a:latin typeface="Curlz MT" pitchFamily="82" charset="0"/>
              </a:rPr>
              <a:t>Each </a:t>
            </a:r>
            <a:r>
              <a:rPr lang="en-IN" sz="3200" b="1" dirty="0">
                <a:latin typeface="Curlz MT" pitchFamily="82" charset="0"/>
              </a:rPr>
              <a:t>time you reread the story </a:t>
            </a:r>
            <a:r>
              <a:rPr lang="en-IN" sz="3200" b="1" dirty="0" err="1">
                <a:latin typeface="Curlz MT" pitchFamily="82" charset="0"/>
              </a:rPr>
              <a:t>you‟ll</a:t>
            </a:r>
            <a:r>
              <a:rPr lang="en-IN" sz="3200" b="1" dirty="0">
                <a:latin typeface="Curlz MT" pitchFamily="82" charset="0"/>
              </a:rPr>
              <a:t> learn something new. And there will </a:t>
            </a:r>
            <a:r>
              <a:rPr lang="en-IN" sz="3200" b="1" dirty="0" smtClean="0">
                <a:latin typeface="Curlz MT" pitchFamily="82" charset="0"/>
              </a:rPr>
              <a:t>be  </a:t>
            </a:r>
            <a:r>
              <a:rPr lang="en-IN" sz="3200" b="1" dirty="0">
                <a:latin typeface="Curlz MT" pitchFamily="82" charset="0"/>
              </a:rPr>
              <a:t>a day that all the pieces come together. </a:t>
            </a:r>
          </a:p>
          <a:p>
            <a:r>
              <a:rPr lang="en-IN" sz="3200" b="1" dirty="0">
                <a:latin typeface="Curlz MT" pitchFamily="82" charset="0"/>
              </a:rPr>
              <a:t>When this happens you are invited to read the story again and you will </a:t>
            </a:r>
            <a:r>
              <a:rPr lang="en-IN" sz="3200" b="1" dirty="0" smtClean="0">
                <a:latin typeface="Curlz MT" pitchFamily="82" charset="0"/>
              </a:rPr>
              <a:t>discover that </a:t>
            </a:r>
            <a:r>
              <a:rPr lang="en-IN" sz="3200" b="1" dirty="0">
                <a:latin typeface="Curlz MT" pitchFamily="82" charset="0"/>
              </a:rPr>
              <a:t>there is still more to learn. </a:t>
            </a:r>
            <a:endParaRPr lang="en-IN" sz="3200" b="1" dirty="0" smtClean="0">
              <a:latin typeface="Curlz MT" pitchFamily="82" charset="0"/>
            </a:endParaRPr>
          </a:p>
          <a:p>
            <a:r>
              <a:rPr lang="en-IN" sz="3200" b="1" dirty="0" smtClean="0"/>
              <a:t>						Evert Blink</a:t>
            </a:r>
          </a:p>
          <a:p>
            <a:r>
              <a:rPr lang="en-IN" sz="3200" b="1" dirty="0" smtClean="0"/>
              <a:t>			  Author – MRI PHYSICS </a:t>
            </a:r>
          </a:p>
        </p:txBody>
      </p:sp>
    </p:spTree>
    <p:extLst>
      <p:ext uri="{BB962C8B-B14F-4D97-AF65-F5344CB8AC3E}">
        <p14:creationId xmlns="" xmlns:p14="http://schemas.microsoft.com/office/powerpoint/2010/main" val="32754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019800" cy="4111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DWI PHYSICS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305800" cy="6324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DW</a:t>
            </a:r>
            <a:r>
              <a:rPr lang="en-US" sz="2800" dirty="0" smtClean="0"/>
              <a:t> sequence is adaptation of </a:t>
            </a:r>
            <a:r>
              <a:rPr lang="en-US" sz="2800" u="sng" dirty="0" smtClean="0">
                <a:solidFill>
                  <a:srgbClr val="FF0000"/>
                </a:solidFill>
              </a:rPr>
              <a:t>T2 weighted spin echo </a:t>
            </a:r>
            <a:r>
              <a:rPr lang="en-US" sz="2800" dirty="0" smtClean="0"/>
              <a:t>sequence</a:t>
            </a:r>
          </a:p>
          <a:p>
            <a:r>
              <a:rPr lang="en-US" sz="2800" dirty="0" smtClean="0"/>
              <a:t> </a:t>
            </a:r>
            <a:r>
              <a:rPr lang="en-IN" sz="2800" dirty="0" smtClean="0"/>
              <a:t>spin-echo T2-weighted sequence consists of a 90° radiofrequency (</a:t>
            </a:r>
            <a:r>
              <a:rPr lang="en-IN" sz="2800" dirty="0" err="1" smtClean="0"/>
              <a:t>RF</a:t>
            </a:r>
            <a:r>
              <a:rPr lang="en-IN" sz="2800" dirty="0" smtClean="0"/>
              <a:t>) pulse followed by a 180° </a:t>
            </a:r>
            <a:r>
              <a:rPr lang="en-IN" sz="2800" dirty="0" err="1" smtClean="0"/>
              <a:t>RF</a:t>
            </a:r>
            <a:r>
              <a:rPr lang="en-IN" sz="2800" dirty="0" smtClean="0"/>
              <a:t> pulse</a:t>
            </a:r>
          </a:p>
          <a:p>
            <a:r>
              <a:rPr lang="en-US" sz="2800" dirty="0" smtClean="0"/>
              <a:t>2 strong motion probing gradients applied on </a:t>
            </a:r>
            <a:r>
              <a:rPr lang="en-US" sz="2800" dirty="0" smtClean="0">
                <a:solidFill>
                  <a:srgbClr val="FF0000"/>
                </a:solidFill>
              </a:rPr>
              <a:t>either side of the 180° refocusing pulse- gradient fields applied along </a:t>
            </a:r>
            <a:r>
              <a:rPr lang="en-US" sz="2800" dirty="0" err="1" smtClean="0">
                <a:solidFill>
                  <a:srgbClr val="FF0000"/>
                </a:solidFill>
              </a:rPr>
              <a:t>x,y,z</a:t>
            </a:r>
            <a:r>
              <a:rPr lang="en-US" sz="2800" dirty="0" smtClean="0">
                <a:solidFill>
                  <a:srgbClr val="FF0000"/>
                </a:solidFill>
              </a:rPr>
              <a:t> axes.- </a:t>
            </a:r>
            <a:r>
              <a:rPr lang="en-US" sz="2800" dirty="0" smtClean="0"/>
              <a:t>imaging is sensitized to water diffusion in 3 directions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Before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IN" sz="2800" dirty="0" smtClean="0"/>
              <a:t>180° </a:t>
            </a:r>
            <a:r>
              <a:rPr lang="en-IN" sz="2800" dirty="0" err="1" smtClean="0"/>
              <a:t>RF</a:t>
            </a:r>
            <a:r>
              <a:rPr lang="en-IN" sz="2800" dirty="0" smtClean="0"/>
              <a:t> pulse: </a:t>
            </a:r>
            <a:r>
              <a:rPr lang="en-US" sz="2800" dirty="0" smtClean="0">
                <a:solidFill>
                  <a:srgbClr val="FF0000"/>
                </a:solidFill>
              </a:rPr>
              <a:t> Dephasing gradient     </a:t>
            </a:r>
          </a:p>
          <a:p>
            <a:r>
              <a:rPr lang="en-US" sz="2800" dirty="0" smtClean="0"/>
              <a:t>After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IN" sz="2800" dirty="0" smtClean="0"/>
              <a:t>180° </a:t>
            </a:r>
            <a:r>
              <a:rPr lang="en-IN" sz="2800" dirty="0" err="1" smtClean="0"/>
              <a:t>RF</a:t>
            </a:r>
            <a:r>
              <a:rPr lang="en-IN" sz="2800" dirty="0" smtClean="0"/>
              <a:t> pulse: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Rephasing</a:t>
            </a:r>
            <a:r>
              <a:rPr lang="en-US" sz="2800" dirty="0" smtClean="0">
                <a:solidFill>
                  <a:srgbClr val="FF0000"/>
                </a:solidFill>
              </a:rPr>
              <a:t> gradient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86200" y="46482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362200"/>
            <a:ext cx="7467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THANK  YOU 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45625"/>
          <a:stretch>
            <a:fillRect/>
          </a:stretch>
        </p:blipFill>
        <p:spPr>
          <a:xfrm>
            <a:off x="97734" y="0"/>
            <a:ext cx="4398065" cy="3429000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4375"/>
          <a:stretch>
            <a:fillRect/>
          </a:stretch>
        </p:blipFill>
        <p:spPr>
          <a:xfrm>
            <a:off x="4648200" y="0"/>
            <a:ext cx="4495800" cy="3446779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" y="3657600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Dephasing gradient is cancelled  out by the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rephasing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gradient in tissues with impeded water movement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i.e.highly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cellular tissues- 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SIGNAL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In low cellularity tissue, water molecules may move a considerable distance between the dephasing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rephasing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gradient applications.</a:t>
            </a:r>
          </a:p>
          <a:p>
            <a:pPr>
              <a:buClr>
                <a:srgbClr val="7030A0"/>
              </a:buClr>
              <a:buFontTx/>
              <a:buChar char="-"/>
              <a:defRPr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So not fully rephased , resulting in a 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REDUCTION </a:t>
            </a:r>
            <a:r>
              <a:rPr lang="en-IN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OVERALL T2 SIGNAL INTENSITY.</a:t>
            </a:r>
          </a:p>
          <a:p>
            <a:pPr>
              <a:buClr>
                <a:srgbClr val="7030A0"/>
              </a:buClr>
              <a:buFontTx/>
              <a:buChar char="-"/>
              <a:defRPr/>
            </a:pPr>
            <a:endParaRPr lang="en-IN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7030A0"/>
              </a:buClr>
              <a:buFontTx/>
              <a:buChar char="-"/>
              <a:defRPr/>
            </a:pPr>
            <a:r>
              <a:rPr lang="en-IN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SIGNAL ATTENUATION IS PROP TO WATER DIFFUSION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55955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B- value : Strength of diffusion sensitizing gradient.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FF0000"/>
                </a:solidFill>
              </a:rPr>
              <a:t>Sensitivity of diffusion </a:t>
            </a:r>
            <a:r>
              <a:rPr lang="en-US" dirty="0" smtClean="0"/>
              <a:t>sequence is adjusted by changing b value.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IN" dirty="0" smtClean="0"/>
              <a:t>The </a:t>
            </a:r>
            <a:r>
              <a:rPr lang="en-IN" i="1" dirty="0" smtClean="0"/>
              <a:t>b value is proportional </a:t>
            </a:r>
            <a:r>
              <a:rPr lang="en-IN" dirty="0" smtClean="0"/>
              <a:t>to the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  <a:defRPr/>
            </a:pPr>
            <a:r>
              <a:rPr lang="en-IN" dirty="0" smtClean="0"/>
              <a:t>Gradient amplitude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  <a:defRPr/>
            </a:pPr>
            <a:r>
              <a:rPr lang="en-IN" dirty="0" smtClean="0"/>
              <a:t>The duration of the applied gradient.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  <a:defRPr/>
            </a:pPr>
            <a:r>
              <a:rPr lang="en-IN" dirty="0" smtClean="0"/>
              <a:t>The time interval between paired gradients 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endParaRPr lang="en-IN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IN" dirty="0" smtClean="0"/>
              <a:t>Measured in seconds  per square </a:t>
            </a:r>
            <a:r>
              <a:rPr lang="en-IN" dirty="0" err="1" smtClean="0"/>
              <a:t>millimeter</a:t>
            </a:r>
            <a:r>
              <a:rPr lang="en-IN" dirty="0" smtClean="0"/>
              <a:t>(s/mm2)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0"/>
            <a:ext cx="66294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accent1"/>
                </a:solidFill>
              </a:rPr>
              <a:t>B-VALUE</a:t>
            </a:r>
            <a:endParaRPr lang="en-IN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66800"/>
            <a:ext cx="7315200" cy="540715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en-IN" dirty="0" smtClean="0"/>
              <a:t>    The diffusion sensitivity factor </a:t>
            </a:r>
            <a:r>
              <a:rPr lang="en-IN" i="1" dirty="0" smtClean="0"/>
              <a:t>b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7030A0"/>
              </a:buClr>
              <a:buFont typeface="Wingdings 2" pitchFamily="18" charset="2"/>
              <a:buNone/>
              <a:defRPr/>
            </a:pPr>
            <a:r>
              <a:rPr lang="en-IN" sz="2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7030A0"/>
              </a:buClr>
              <a:buFont typeface="Wingdings 2" pitchFamily="18" charset="2"/>
              <a:buNone/>
              <a:defRPr/>
            </a:pPr>
            <a:r>
              <a:rPr lang="en-IN" sz="2800" b="1" i="1" dirty="0" smtClean="0"/>
              <a:t>         B=</a:t>
            </a:r>
            <a:r>
              <a:rPr lang="en-IN" sz="2800" b="1" dirty="0" smtClean="0"/>
              <a:t> γ</a:t>
            </a:r>
            <a:r>
              <a:rPr lang="en-IN" sz="2800" b="1" baseline="30000" dirty="0" smtClean="0"/>
              <a:t>2</a:t>
            </a:r>
            <a:r>
              <a:rPr lang="en-IN" sz="2800" b="1" i="1" dirty="0" smtClean="0"/>
              <a:t>G</a:t>
            </a:r>
            <a:r>
              <a:rPr lang="en-IN" sz="2800" b="1" baseline="30000" dirty="0" smtClean="0"/>
              <a:t>2</a:t>
            </a:r>
            <a:r>
              <a:rPr lang="en-IN" sz="2800" b="1" dirty="0" smtClean="0"/>
              <a:t>δ</a:t>
            </a:r>
            <a:r>
              <a:rPr lang="en-IN" sz="2800" b="1" baseline="30000" dirty="0" smtClean="0"/>
              <a:t>2</a:t>
            </a:r>
            <a:r>
              <a:rPr lang="en-IN" sz="2800" b="1" dirty="0" smtClean="0"/>
              <a:t>(Δ − δ/3).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endParaRPr lang="en-IN" sz="28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7030A0"/>
              </a:buClr>
              <a:buFont typeface="Wingdings 2" pitchFamily="18" charset="2"/>
              <a:buNone/>
              <a:defRPr/>
            </a:pPr>
            <a:r>
              <a:rPr lang="en-IN" dirty="0" smtClean="0"/>
              <a:t>        γ  - The </a:t>
            </a:r>
            <a:r>
              <a:rPr lang="en-IN" dirty="0" err="1" smtClean="0"/>
              <a:t>gyromagnetic</a:t>
            </a:r>
            <a:r>
              <a:rPr lang="en-IN" dirty="0" smtClean="0"/>
              <a:t> ratio(physical constant)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7030A0"/>
              </a:buClr>
              <a:buFont typeface="Wingdings 2" pitchFamily="18" charset="2"/>
              <a:buNone/>
              <a:defRPr/>
            </a:pPr>
            <a:r>
              <a:rPr lang="en-IN" i="1" dirty="0" smtClean="0"/>
              <a:t>        G</a:t>
            </a:r>
            <a:r>
              <a:rPr lang="en-IN" dirty="0" smtClean="0"/>
              <a:t> - amplitude of diffusion  gradient(</a:t>
            </a:r>
            <a:r>
              <a:rPr lang="en-IN" dirty="0" err="1" smtClean="0"/>
              <a:t>miliT</a:t>
            </a:r>
            <a:r>
              <a:rPr lang="en-IN" dirty="0" smtClean="0"/>
              <a:t>/meter)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7030A0"/>
              </a:buClr>
              <a:buFont typeface="Wingdings 2" pitchFamily="18" charset="2"/>
              <a:buNone/>
              <a:defRPr/>
            </a:pPr>
            <a:r>
              <a:rPr lang="en-IN" dirty="0" smtClean="0"/>
              <a:t>        δ  -</a:t>
            </a:r>
            <a:r>
              <a:rPr lang="en-US" sz="2800" i="1" dirty="0" smtClean="0"/>
              <a:t> </a:t>
            </a:r>
            <a:r>
              <a:rPr lang="en-US" sz="2800" dirty="0" smtClean="0"/>
              <a:t>Duration of each diffusion gradient (ms).</a:t>
            </a:r>
            <a:endParaRPr lang="en-IN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rgbClr val="7030A0"/>
              </a:buClr>
              <a:buFont typeface="Wingdings 2" pitchFamily="18" charset="2"/>
              <a:buNone/>
              <a:defRPr/>
            </a:pPr>
            <a:r>
              <a:rPr lang="en-IN" dirty="0" smtClean="0"/>
              <a:t>        Δ  - The time between the two balanced DW gradient  pulses.</a:t>
            </a:r>
            <a:endParaRPr lang="en-IN" b="1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smtClean="0">
                <a:solidFill>
                  <a:schemeClr val="accent1"/>
                </a:solidFill>
              </a:rPr>
              <a:t>B-VALUE</a:t>
            </a:r>
            <a:endParaRPr lang="en-IN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1782</TotalTime>
  <Words>1993</Words>
  <Application>Microsoft Office PowerPoint</Application>
  <PresentationFormat>On-screen Show (4:3)</PresentationFormat>
  <Paragraphs>303</Paragraphs>
  <Slides>60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Oriel</vt:lpstr>
      <vt:lpstr>DIFFUSION   WEIGHTED MR IMAGING</vt:lpstr>
      <vt:lpstr>DIFFUSION WEIGHTED IMAGING</vt:lpstr>
      <vt:lpstr>INTRODUCTION</vt:lpstr>
      <vt:lpstr>Principle of dwi</vt:lpstr>
      <vt:lpstr>PRINCIPLES OF DWI</vt:lpstr>
      <vt:lpstr>DWI PHYSICS</vt:lpstr>
      <vt:lpstr>Slide 7</vt:lpstr>
      <vt:lpstr>B-VALUE</vt:lpstr>
      <vt:lpstr>B-VALUE</vt:lpstr>
      <vt:lpstr>B-VALUE</vt:lpstr>
      <vt:lpstr>APPARENT DIFFUSION COEFFICIENT</vt:lpstr>
      <vt:lpstr>APPARENT DIFFUSION COEFFICIENT</vt:lpstr>
      <vt:lpstr>Slide 13</vt:lpstr>
      <vt:lpstr>technique</vt:lpstr>
      <vt:lpstr>Slide 15</vt:lpstr>
      <vt:lpstr>Slide 16</vt:lpstr>
      <vt:lpstr>Slide 17</vt:lpstr>
      <vt:lpstr>Slide 18</vt:lpstr>
      <vt:lpstr>Slide 19</vt:lpstr>
      <vt:lpstr>USES OF DWI</vt:lpstr>
      <vt:lpstr>CLINICAL APPLICATIONS IN CNS</vt:lpstr>
      <vt:lpstr>CLINICAL APPLICATIONS IN CNS</vt:lpstr>
      <vt:lpstr>Slide 23</vt:lpstr>
      <vt:lpstr>Slide 24</vt:lpstr>
      <vt:lpstr>Slide 25</vt:lpstr>
      <vt:lpstr>Slide 26</vt:lpstr>
      <vt:lpstr>Slide 27</vt:lpstr>
      <vt:lpstr>CLINICAL APPLICATIONS IN OTHER SYSTEMS</vt:lpstr>
      <vt:lpstr>Slide 29</vt:lpstr>
      <vt:lpstr>Slide 30</vt:lpstr>
      <vt:lpstr>Slide 31</vt:lpstr>
      <vt:lpstr>Slide 32</vt:lpstr>
      <vt:lpstr>Clinical applications of dwi</vt:lpstr>
      <vt:lpstr>Clinical applications of dwi</vt:lpstr>
      <vt:lpstr>Clinical applications of dwi</vt:lpstr>
      <vt:lpstr>Whole body dwi </vt:lpstr>
      <vt:lpstr>Slide 37</vt:lpstr>
      <vt:lpstr>Limitations &amp;PITFALLS IN DWI</vt:lpstr>
      <vt:lpstr>Limitations &amp; PITFALLS IN DWI</vt:lpstr>
      <vt:lpstr>Slide 40</vt:lpstr>
      <vt:lpstr>DIFFUSION TENSOR IMAGING  &amp; TRACTOGRAPHY</vt:lpstr>
      <vt:lpstr>INTRODUCTION</vt:lpstr>
      <vt:lpstr>Slide 43</vt:lpstr>
      <vt:lpstr>Slide 44</vt:lpstr>
      <vt:lpstr>DIFFUSION TENSOR</vt:lpstr>
      <vt:lpstr>FRACTIONAL ANISOTROPY(FA)</vt:lpstr>
      <vt:lpstr>Slide 47</vt:lpstr>
      <vt:lpstr>Slide 48</vt:lpstr>
      <vt:lpstr>DTI APPLICATIONS</vt:lpstr>
      <vt:lpstr>TRACTOGRAPHY</vt:lpstr>
      <vt:lpstr>TRACTOGRAPHY</vt:lpstr>
      <vt:lpstr>DTI IN NEOPLASM</vt:lpstr>
      <vt:lpstr>Slide 53</vt:lpstr>
      <vt:lpstr>Slide 54</vt:lpstr>
      <vt:lpstr>Slide 55</vt:lpstr>
      <vt:lpstr>Slide 56</vt:lpstr>
      <vt:lpstr>Slide 57</vt:lpstr>
      <vt:lpstr>summary</vt:lpstr>
      <vt:lpstr>Slide 59</vt:lpstr>
      <vt:lpstr>THANK  YOU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108</cp:revision>
  <dcterms:created xsi:type="dcterms:W3CDTF">2016-03-01T12:58:02Z</dcterms:created>
  <dcterms:modified xsi:type="dcterms:W3CDTF">2016-03-08T03:28:39Z</dcterms:modified>
</cp:coreProperties>
</file>