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79"/>
  </p:notesMasterIdLst>
  <p:sldIdLst>
    <p:sldId id="256" r:id="rId2"/>
    <p:sldId id="259" r:id="rId3"/>
    <p:sldId id="258" r:id="rId4"/>
    <p:sldId id="260" r:id="rId5"/>
    <p:sldId id="268"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87" r:id="rId22"/>
    <p:sldId id="278" r:id="rId23"/>
    <p:sldId id="279" r:id="rId24"/>
    <p:sldId id="280" r:id="rId25"/>
    <p:sldId id="288" r:id="rId26"/>
    <p:sldId id="289" r:id="rId27"/>
    <p:sldId id="282" r:id="rId28"/>
    <p:sldId id="283" r:id="rId29"/>
    <p:sldId id="284" r:id="rId30"/>
    <p:sldId id="285" r:id="rId31"/>
    <p:sldId id="290" r:id="rId32"/>
    <p:sldId id="356" r:id="rId33"/>
    <p:sldId id="357" r:id="rId34"/>
    <p:sldId id="359" r:id="rId35"/>
    <p:sldId id="358" r:id="rId36"/>
    <p:sldId id="291" r:id="rId37"/>
    <p:sldId id="300" r:id="rId38"/>
    <p:sldId id="292" r:id="rId39"/>
    <p:sldId id="293" r:id="rId40"/>
    <p:sldId id="295" r:id="rId41"/>
    <p:sldId id="296" r:id="rId42"/>
    <p:sldId id="298" r:id="rId43"/>
    <p:sldId id="297" r:id="rId44"/>
    <p:sldId id="301" r:id="rId45"/>
    <p:sldId id="302" r:id="rId46"/>
    <p:sldId id="354" r:id="rId47"/>
    <p:sldId id="360" r:id="rId48"/>
    <p:sldId id="307" r:id="rId49"/>
    <p:sldId id="309" r:id="rId50"/>
    <p:sldId id="310" r:id="rId51"/>
    <p:sldId id="311" r:id="rId52"/>
    <p:sldId id="312" r:id="rId53"/>
    <p:sldId id="313" r:id="rId54"/>
    <p:sldId id="314" r:id="rId55"/>
    <p:sldId id="315" r:id="rId56"/>
    <p:sldId id="330" r:id="rId57"/>
    <p:sldId id="331" r:id="rId58"/>
    <p:sldId id="332" r:id="rId59"/>
    <p:sldId id="333" r:id="rId60"/>
    <p:sldId id="334" r:id="rId61"/>
    <p:sldId id="335" r:id="rId62"/>
    <p:sldId id="336" r:id="rId63"/>
    <p:sldId id="337" r:id="rId64"/>
    <p:sldId id="318" r:id="rId65"/>
    <p:sldId id="319" r:id="rId66"/>
    <p:sldId id="339" r:id="rId67"/>
    <p:sldId id="340" r:id="rId68"/>
    <p:sldId id="323" r:id="rId69"/>
    <p:sldId id="350" r:id="rId70"/>
    <p:sldId id="343" r:id="rId71"/>
    <p:sldId id="344" r:id="rId72"/>
    <p:sldId id="346" r:id="rId73"/>
    <p:sldId id="351" r:id="rId74"/>
    <p:sldId id="326" r:id="rId75"/>
    <p:sldId id="327" r:id="rId76"/>
    <p:sldId id="328" r:id="rId77"/>
    <p:sldId id="329"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3F9"/>
    <a:srgbClr val="88E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67DD5-B557-4E33-BF32-6B28C11ED833}"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n-US"/>
        </a:p>
      </dgm:t>
    </dgm:pt>
    <dgm:pt modelId="{403AC1BA-F7D1-48FE-A187-B1CA5D47986A}">
      <dgm:prSet phldrT="[Text]"/>
      <dgm:spPr/>
      <dgm:t>
        <a:bodyPr/>
        <a:lstStyle/>
        <a:p>
          <a:r>
            <a:rPr lang="en-US" dirty="0" smtClean="0"/>
            <a:t>Jejunum</a:t>
          </a:r>
          <a:endParaRPr lang="en-US" dirty="0"/>
        </a:p>
      </dgm:t>
    </dgm:pt>
    <dgm:pt modelId="{83709B97-69AB-4882-B1AF-5C0857FAD67B}" type="parTrans" cxnId="{4955B241-B81C-46EE-925A-B8A500630B01}">
      <dgm:prSet/>
      <dgm:spPr/>
      <dgm:t>
        <a:bodyPr/>
        <a:lstStyle/>
        <a:p>
          <a:endParaRPr lang="en-US"/>
        </a:p>
      </dgm:t>
    </dgm:pt>
    <dgm:pt modelId="{93F524C4-D9B9-4EF0-AFB5-912C688672A2}" type="sibTrans" cxnId="{4955B241-B81C-46EE-925A-B8A500630B01}">
      <dgm:prSet/>
      <dgm:spPr/>
      <dgm:t>
        <a:bodyPr/>
        <a:lstStyle/>
        <a:p>
          <a:endParaRPr lang="en-US"/>
        </a:p>
      </dgm:t>
    </dgm:pt>
    <dgm:pt modelId="{D671EF2D-BF8D-4387-B977-D577344488B1}">
      <dgm:prSet phldrT="[Text]"/>
      <dgm:spPr/>
      <dgm:t>
        <a:bodyPr/>
        <a:lstStyle/>
        <a:p>
          <a:r>
            <a:rPr lang="en-US" dirty="0" smtClean="0"/>
            <a:t>ileum</a:t>
          </a:r>
          <a:endParaRPr lang="en-US" dirty="0"/>
        </a:p>
      </dgm:t>
    </dgm:pt>
    <dgm:pt modelId="{AF573B2B-5E21-4CCD-A117-3BCF430ED90C}" type="parTrans" cxnId="{55FF48F2-1993-4A93-A312-6B1715D44E3E}">
      <dgm:prSet/>
      <dgm:spPr/>
      <dgm:t>
        <a:bodyPr/>
        <a:lstStyle/>
        <a:p>
          <a:endParaRPr lang="en-US"/>
        </a:p>
      </dgm:t>
    </dgm:pt>
    <dgm:pt modelId="{F7901600-CBC9-480A-A5FC-034084A82BF7}" type="sibTrans" cxnId="{55FF48F2-1993-4A93-A312-6B1715D44E3E}">
      <dgm:prSet/>
      <dgm:spPr/>
      <dgm:t>
        <a:bodyPr/>
        <a:lstStyle/>
        <a:p>
          <a:endParaRPr lang="en-US"/>
        </a:p>
      </dgm:t>
    </dgm:pt>
    <dgm:pt modelId="{17706838-7A35-4D31-8325-B45F1D759A0D}">
      <dgm:prSet phldrT="[Text]"/>
      <dgm:spPr/>
      <dgm:t>
        <a:bodyPr/>
        <a:lstStyle/>
        <a:p>
          <a:r>
            <a:rPr lang="en-US" dirty="0" smtClean="0"/>
            <a:t>Distal 3/5</a:t>
          </a:r>
          <a:r>
            <a:rPr lang="en-US" baseline="30000" dirty="0" smtClean="0"/>
            <a:t>th</a:t>
          </a:r>
          <a:endParaRPr lang="en-US" dirty="0"/>
        </a:p>
      </dgm:t>
    </dgm:pt>
    <dgm:pt modelId="{FFFF97C8-D9F1-41C4-8B59-34C7A09B1BCA}" type="parTrans" cxnId="{30564BA7-32E7-4C65-A3CD-072C42C55A06}">
      <dgm:prSet/>
      <dgm:spPr/>
      <dgm:t>
        <a:bodyPr/>
        <a:lstStyle/>
        <a:p>
          <a:endParaRPr lang="en-US"/>
        </a:p>
      </dgm:t>
    </dgm:pt>
    <dgm:pt modelId="{229AA045-379A-4650-82D3-CE83FE49BB67}" type="sibTrans" cxnId="{30564BA7-32E7-4C65-A3CD-072C42C55A06}">
      <dgm:prSet/>
      <dgm:spPr/>
      <dgm:t>
        <a:bodyPr/>
        <a:lstStyle/>
        <a:p>
          <a:endParaRPr lang="en-US"/>
        </a:p>
      </dgm:t>
    </dgm:pt>
    <dgm:pt modelId="{066DBF25-3FC1-43AD-8A51-D42559514DBF}">
      <dgm:prSet phldrT="[Text]"/>
      <dgm:spPr/>
      <dgm:t>
        <a:bodyPr/>
        <a:lstStyle/>
        <a:p>
          <a:r>
            <a:rPr lang="en-US" dirty="0" smtClean="0"/>
            <a:t>Lies in upper LUQ and LLQ</a:t>
          </a:r>
          <a:endParaRPr lang="en-US" dirty="0"/>
        </a:p>
      </dgm:t>
    </dgm:pt>
    <dgm:pt modelId="{3DCEA346-F150-45AD-BCA8-7685D28BC76A}" type="parTrans" cxnId="{F9B8C41B-4BB5-4ECF-98DB-8FEBAF9E6026}">
      <dgm:prSet/>
      <dgm:spPr/>
      <dgm:t>
        <a:bodyPr/>
        <a:lstStyle/>
        <a:p>
          <a:endParaRPr lang="en-US"/>
        </a:p>
      </dgm:t>
    </dgm:pt>
    <dgm:pt modelId="{5DB28D35-B78E-495E-B0E5-7534356F09FD}" type="sibTrans" cxnId="{F9B8C41B-4BB5-4ECF-98DB-8FEBAF9E6026}">
      <dgm:prSet/>
      <dgm:spPr/>
      <dgm:t>
        <a:bodyPr/>
        <a:lstStyle/>
        <a:p>
          <a:endParaRPr lang="en-US"/>
        </a:p>
      </dgm:t>
    </dgm:pt>
    <dgm:pt modelId="{3B1FD6A5-3A93-467B-8F04-01F412CCCE42}">
      <dgm:prSet phldrT="[Text]" custT="1"/>
      <dgm:spPr/>
      <dgm:t>
        <a:bodyPr/>
        <a:lstStyle/>
        <a:p>
          <a:r>
            <a:rPr lang="en-US" sz="1800" dirty="0" smtClean="0"/>
            <a:t>Proximal 2/5</a:t>
          </a:r>
          <a:r>
            <a:rPr lang="en-US" sz="1800" baseline="30000" dirty="0" smtClean="0"/>
            <a:t>th</a:t>
          </a:r>
          <a:r>
            <a:rPr lang="en-US" sz="1800" dirty="0" smtClean="0"/>
            <a:t> </a:t>
          </a:r>
          <a:endParaRPr lang="en-US" sz="1800" dirty="0"/>
        </a:p>
      </dgm:t>
    </dgm:pt>
    <dgm:pt modelId="{AAB29FCF-C8D2-4DF3-8C98-862A46A06D8F}" type="sibTrans" cxnId="{938D4F49-F970-4B01-9354-41F3E375D27A}">
      <dgm:prSet/>
      <dgm:spPr/>
      <dgm:t>
        <a:bodyPr/>
        <a:lstStyle/>
        <a:p>
          <a:endParaRPr lang="en-US"/>
        </a:p>
      </dgm:t>
    </dgm:pt>
    <dgm:pt modelId="{78C10A56-5700-4A0D-8895-83D5570EF2A6}" type="parTrans" cxnId="{938D4F49-F970-4B01-9354-41F3E375D27A}">
      <dgm:prSet/>
      <dgm:spPr/>
      <dgm:t>
        <a:bodyPr/>
        <a:lstStyle/>
        <a:p>
          <a:endParaRPr lang="en-US"/>
        </a:p>
      </dgm:t>
    </dgm:pt>
    <dgm:pt modelId="{2D209611-C281-4D8A-83B0-A98DAAEAF4A4}">
      <dgm:prSet phldrT="[Text]"/>
      <dgm:spPr/>
      <dgm:t>
        <a:bodyPr/>
        <a:lstStyle/>
        <a:p>
          <a:r>
            <a:rPr lang="en-US" dirty="0" smtClean="0"/>
            <a:t>Max. diameter 4 cm.</a:t>
          </a:r>
          <a:endParaRPr lang="en-US" dirty="0"/>
        </a:p>
      </dgm:t>
    </dgm:pt>
    <dgm:pt modelId="{38F5E857-EA45-402D-8275-7FDB05F3B187}" type="parTrans" cxnId="{58321FE9-F868-4FBF-9C14-8FA5A76F4D6B}">
      <dgm:prSet/>
      <dgm:spPr/>
      <dgm:t>
        <a:bodyPr/>
        <a:lstStyle/>
        <a:p>
          <a:endParaRPr lang="en-US"/>
        </a:p>
      </dgm:t>
    </dgm:pt>
    <dgm:pt modelId="{3EA86E2D-1E3B-464F-904C-3F5572C22F0C}" type="sibTrans" cxnId="{58321FE9-F868-4FBF-9C14-8FA5A76F4D6B}">
      <dgm:prSet/>
      <dgm:spPr/>
      <dgm:t>
        <a:bodyPr/>
        <a:lstStyle/>
        <a:p>
          <a:endParaRPr lang="en-US"/>
        </a:p>
      </dgm:t>
    </dgm:pt>
    <dgm:pt modelId="{BB45212F-565D-4573-A977-8EBF2C5ADCF5}">
      <dgm:prSet phldrT="[Text]"/>
      <dgm:spPr/>
      <dgm:t>
        <a:bodyPr/>
        <a:lstStyle/>
        <a:p>
          <a:r>
            <a:rPr lang="en-US" dirty="0" smtClean="0"/>
            <a:t>4-7 folds per cm</a:t>
          </a:r>
          <a:endParaRPr lang="en-US" dirty="0"/>
        </a:p>
      </dgm:t>
    </dgm:pt>
    <dgm:pt modelId="{1DA57072-A14A-4CC9-834F-EDB4FCCB8A4B}" type="parTrans" cxnId="{F946F9E1-7F55-4027-823C-B445CBCA7318}">
      <dgm:prSet/>
      <dgm:spPr/>
      <dgm:t>
        <a:bodyPr/>
        <a:lstStyle/>
        <a:p>
          <a:endParaRPr lang="en-US"/>
        </a:p>
      </dgm:t>
    </dgm:pt>
    <dgm:pt modelId="{9F088EF8-440E-4B55-8CFD-0023E6C42776}" type="sibTrans" cxnId="{F946F9E1-7F55-4027-823C-B445CBCA7318}">
      <dgm:prSet/>
      <dgm:spPr/>
      <dgm:t>
        <a:bodyPr/>
        <a:lstStyle/>
        <a:p>
          <a:endParaRPr lang="en-US"/>
        </a:p>
      </dgm:t>
    </dgm:pt>
    <dgm:pt modelId="{78A73A95-FADA-4003-A353-D753C7E9450B}">
      <dgm:prSet phldrT="[Text]"/>
      <dgm:spPr/>
      <dgm:t>
        <a:bodyPr/>
        <a:lstStyle/>
        <a:p>
          <a:r>
            <a:rPr lang="en-US" dirty="0" err="1" smtClean="0"/>
            <a:t>Valvulae</a:t>
          </a:r>
          <a:r>
            <a:rPr lang="en-US" dirty="0" smtClean="0"/>
            <a:t> </a:t>
          </a:r>
          <a:r>
            <a:rPr lang="en-US" dirty="0" err="1" smtClean="0"/>
            <a:t>conniventies</a:t>
          </a:r>
          <a:r>
            <a:rPr lang="en-US" dirty="0" smtClean="0"/>
            <a:t> :-2mm</a:t>
          </a:r>
          <a:endParaRPr lang="en-US" dirty="0"/>
        </a:p>
      </dgm:t>
    </dgm:pt>
    <dgm:pt modelId="{B95D3AB1-F052-44AA-AE3C-FBD73DBE5267}" type="parTrans" cxnId="{FE4964A0-D486-4F73-A3A3-D6506FBC33AA}">
      <dgm:prSet/>
      <dgm:spPr/>
      <dgm:t>
        <a:bodyPr/>
        <a:lstStyle/>
        <a:p>
          <a:endParaRPr lang="en-US"/>
        </a:p>
      </dgm:t>
    </dgm:pt>
    <dgm:pt modelId="{506D82BC-8E70-46A5-996A-6A3EE3462155}" type="sibTrans" cxnId="{FE4964A0-D486-4F73-A3A3-D6506FBC33AA}">
      <dgm:prSet/>
      <dgm:spPr/>
      <dgm:t>
        <a:bodyPr/>
        <a:lstStyle/>
        <a:p>
          <a:endParaRPr lang="en-US"/>
        </a:p>
      </dgm:t>
    </dgm:pt>
    <dgm:pt modelId="{A0376103-0C75-4104-B287-7B66082FE2AF}">
      <dgm:prSet phldrT="[Text]"/>
      <dgm:spPr/>
      <dgm:t>
        <a:bodyPr/>
        <a:lstStyle/>
        <a:p>
          <a:r>
            <a:rPr lang="en-US" dirty="0" smtClean="0"/>
            <a:t>Feathery mucosal pattern on BMFT.</a:t>
          </a:r>
          <a:endParaRPr lang="en-US" dirty="0"/>
        </a:p>
      </dgm:t>
    </dgm:pt>
    <dgm:pt modelId="{8E216DD0-8CDC-4719-9AAF-6292AC1686EE}" type="parTrans" cxnId="{BA4B65C1-7429-4569-AFC9-4863035B5CAF}">
      <dgm:prSet/>
      <dgm:spPr/>
      <dgm:t>
        <a:bodyPr/>
        <a:lstStyle/>
        <a:p>
          <a:endParaRPr lang="en-US"/>
        </a:p>
      </dgm:t>
    </dgm:pt>
    <dgm:pt modelId="{864B1607-14BF-4063-BA71-3C627980BE33}" type="sibTrans" cxnId="{BA4B65C1-7429-4569-AFC9-4863035B5CAF}">
      <dgm:prSet/>
      <dgm:spPr/>
      <dgm:t>
        <a:bodyPr/>
        <a:lstStyle/>
        <a:p>
          <a:endParaRPr lang="en-US"/>
        </a:p>
      </dgm:t>
    </dgm:pt>
    <dgm:pt modelId="{6E62C75B-7812-4A4C-9AFD-48B304524592}">
      <dgm:prSet phldrT="[Text]"/>
      <dgm:spPr/>
      <dgm:t>
        <a:bodyPr/>
        <a:lstStyle/>
        <a:p>
          <a:r>
            <a:rPr lang="en-US" dirty="0" smtClean="0"/>
            <a:t>Lies in RIF and lower abdomen.</a:t>
          </a:r>
          <a:endParaRPr lang="en-US" dirty="0"/>
        </a:p>
      </dgm:t>
    </dgm:pt>
    <dgm:pt modelId="{CF64324C-BE07-48B1-B164-4AF3C3A80443}" type="parTrans" cxnId="{19FBCAD5-37AB-4727-8181-C5208D690EC2}">
      <dgm:prSet/>
      <dgm:spPr/>
      <dgm:t>
        <a:bodyPr/>
        <a:lstStyle/>
        <a:p>
          <a:endParaRPr lang="en-US"/>
        </a:p>
      </dgm:t>
    </dgm:pt>
    <dgm:pt modelId="{04FCB663-1949-42BF-A0D6-ED1C9D7A39B5}" type="sibTrans" cxnId="{19FBCAD5-37AB-4727-8181-C5208D690EC2}">
      <dgm:prSet/>
      <dgm:spPr/>
      <dgm:t>
        <a:bodyPr/>
        <a:lstStyle/>
        <a:p>
          <a:endParaRPr lang="en-US"/>
        </a:p>
      </dgm:t>
    </dgm:pt>
    <dgm:pt modelId="{F34D17E6-1E53-4CFA-9248-B493BB5692E7}">
      <dgm:prSet phldrT="[Text]"/>
      <dgm:spPr/>
      <dgm:t>
        <a:bodyPr/>
        <a:lstStyle/>
        <a:p>
          <a:r>
            <a:rPr lang="en-US" dirty="0" err="1" smtClean="0"/>
            <a:t>max.diiameter</a:t>
          </a:r>
          <a:r>
            <a:rPr lang="en-US" dirty="0" smtClean="0"/>
            <a:t> 3cm</a:t>
          </a:r>
          <a:endParaRPr lang="en-US" dirty="0"/>
        </a:p>
      </dgm:t>
    </dgm:pt>
    <dgm:pt modelId="{5B3B27A6-8C05-4DB5-94DB-BD78BEF1E035}" type="parTrans" cxnId="{034EF300-4F32-4334-B7A8-72C69F1BCF1A}">
      <dgm:prSet/>
      <dgm:spPr/>
      <dgm:t>
        <a:bodyPr/>
        <a:lstStyle/>
        <a:p>
          <a:endParaRPr lang="en-US"/>
        </a:p>
      </dgm:t>
    </dgm:pt>
    <dgm:pt modelId="{D3C30F98-43D6-4AB0-8F33-FE840A2368C6}" type="sibTrans" cxnId="{034EF300-4F32-4334-B7A8-72C69F1BCF1A}">
      <dgm:prSet/>
      <dgm:spPr/>
      <dgm:t>
        <a:bodyPr/>
        <a:lstStyle/>
        <a:p>
          <a:endParaRPr lang="en-US"/>
        </a:p>
      </dgm:t>
    </dgm:pt>
    <dgm:pt modelId="{C1C12195-3929-4506-B35C-F033CB16BA86}">
      <dgm:prSet phldrT="[Text]"/>
      <dgm:spPr/>
      <dgm:t>
        <a:bodyPr/>
        <a:lstStyle/>
        <a:p>
          <a:r>
            <a:rPr lang="en-US" dirty="0" smtClean="0"/>
            <a:t>Folds 3-5 per cm</a:t>
          </a:r>
          <a:endParaRPr lang="en-US" dirty="0"/>
        </a:p>
      </dgm:t>
    </dgm:pt>
    <dgm:pt modelId="{47FB8751-0E4E-4058-82D4-1758A34E2A27}" type="parTrans" cxnId="{95970E85-6919-4BF2-B74D-CD8931B84847}">
      <dgm:prSet/>
      <dgm:spPr/>
      <dgm:t>
        <a:bodyPr/>
        <a:lstStyle/>
        <a:p>
          <a:endParaRPr lang="en-US"/>
        </a:p>
      </dgm:t>
    </dgm:pt>
    <dgm:pt modelId="{19AF8BD5-F9A0-4D34-8A62-DE004095C49B}" type="sibTrans" cxnId="{95970E85-6919-4BF2-B74D-CD8931B84847}">
      <dgm:prSet/>
      <dgm:spPr/>
      <dgm:t>
        <a:bodyPr/>
        <a:lstStyle/>
        <a:p>
          <a:endParaRPr lang="en-US"/>
        </a:p>
      </dgm:t>
    </dgm:pt>
    <dgm:pt modelId="{2446441A-02F2-4BA5-8F6D-882E1FE25FB7}">
      <dgm:prSet phldrT="[Text]"/>
      <dgm:spPr/>
      <dgm:t>
        <a:bodyPr/>
        <a:lstStyle/>
        <a:p>
          <a:r>
            <a:rPr lang="en-US" dirty="0" smtClean="0"/>
            <a:t>1mm</a:t>
          </a:r>
          <a:endParaRPr lang="en-US" dirty="0"/>
        </a:p>
      </dgm:t>
    </dgm:pt>
    <dgm:pt modelId="{C5F93455-0A15-4EEF-88A8-6CF7EAC5C6DF}" type="parTrans" cxnId="{2C73D8A7-B2F5-452F-9C37-B49D0EBF54B4}">
      <dgm:prSet/>
      <dgm:spPr/>
      <dgm:t>
        <a:bodyPr/>
        <a:lstStyle/>
        <a:p>
          <a:endParaRPr lang="en-US"/>
        </a:p>
      </dgm:t>
    </dgm:pt>
    <dgm:pt modelId="{D8870AC4-A9B9-495D-94FE-ACC4D92C5B7B}" type="sibTrans" cxnId="{2C73D8A7-B2F5-452F-9C37-B49D0EBF54B4}">
      <dgm:prSet/>
      <dgm:spPr/>
      <dgm:t>
        <a:bodyPr/>
        <a:lstStyle/>
        <a:p>
          <a:endParaRPr lang="en-US"/>
        </a:p>
      </dgm:t>
    </dgm:pt>
    <dgm:pt modelId="{8224DDEA-A5EF-4F58-B220-EE5F44524706}">
      <dgm:prSet phldrT="[Text]"/>
      <dgm:spPr/>
      <dgm:t>
        <a:bodyPr/>
        <a:lstStyle/>
        <a:p>
          <a:r>
            <a:rPr lang="en-US" dirty="0" smtClean="0"/>
            <a:t>Less feathery or absent.</a:t>
          </a:r>
          <a:endParaRPr lang="en-US" dirty="0"/>
        </a:p>
      </dgm:t>
    </dgm:pt>
    <dgm:pt modelId="{5CEC0471-EA29-4A8A-A7DA-C9CA17E68DF5}" type="parTrans" cxnId="{3EB7D61E-ADA8-40A7-A90F-40A85DCCB9D5}">
      <dgm:prSet/>
      <dgm:spPr/>
      <dgm:t>
        <a:bodyPr/>
        <a:lstStyle/>
        <a:p>
          <a:endParaRPr lang="en-US"/>
        </a:p>
      </dgm:t>
    </dgm:pt>
    <dgm:pt modelId="{0D115AA5-CD8A-4E30-B9EB-403D63FD86DC}" type="sibTrans" cxnId="{3EB7D61E-ADA8-40A7-A90F-40A85DCCB9D5}">
      <dgm:prSet/>
      <dgm:spPr/>
      <dgm:t>
        <a:bodyPr/>
        <a:lstStyle/>
        <a:p>
          <a:endParaRPr lang="en-US"/>
        </a:p>
      </dgm:t>
    </dgm:pt>
    <dgm:pt modelId="{DF21C8FE-876A-4FD9-BBC8-12873E533376}" type="pres">
      <dgm:prSet presAssocID="{8D167DD5-B557-4E33-BF32-6B28C11ED833}" presName="diagram" presStyleCnt="0">
        <dgm:presLayoutVars>
          <dgm:chPref val="1"/>
          <dgm:dir/>
          <dgm:animOne val="branch"/>
          <dgm:animLvl val="lvl"/>
          <dgm:resizeHandles/>
        </dgm:presLayoutVars>
      </dgm:prSet>
      <dgm:spPr/>
      <dgm:t>
        <a:bodyPr/>
        <a:lstStyle/>
        <a:p>
          <a:endParaRPr lang="en-US"/>
        </a:p>
      </dgm:t>
    </dgm:pt>
    <dgm:pt modelId="{75E96D0C-22F5-42E9-9C97-9603F6827AD3}" type="pres">
      <dgm:prSet presAssocID="{403AC1BA-F7D1-48FE-A187-B1CA5D47986A}" presName="root" presStyleCnt="0"/>
      <dgm:spPr/>
    </dgm:pt>
    <dgm:pt modelId="{A01AC61E-9E03-4D68-B659-45E55ECE416A}" type="pres">
      <dgm:prSet presAssocID="{403AC1BA-F7D1-48FE-A187-B1CA5D47986A}" presName="rootComposite" presStyleCnt="0"/>
      <dgm:spPr/>
    </dgm:pt>
    <dgm:pt modelId="{FC68C0CA-2546-4AA8-A90E-6B82F6115313}" type="pres">
      <dgm:prSet presAssocID="{403AC1BA-F7D1-48FE-A187-B1CA5D47986A}" presName="rootText" presStyleLbl="node1" presStyleIdx="0" presStyleCnt="2" custScaleX="176711" custScaleY="83508"/>
      <dgm:spPr/>
      <dgm:t>
        <a:bodyPr/>
        <a:lstStyle/>
        <a:p>
          <a:endParaRPr lang="en-US"/>
        </a:p>
      </dgm:t>
    </dgm:pt>
    <dgm:pt modelId="{6C1BDE9F-1968-4064-8816-2C9D7AB06F6E}" type="pres">
      <dgm:prSet presAssocID="{403AC1BA-F7D1-48FE-A187-B1CA5D47986A}" presName="rootConnector" presStyleLbl="node1" presStyleIdx="0" presStyleCnt="2"/>
      <dgm:spPr/>
      <dgm:t>
        <a:bodyPr/>
        <a:lstStyle/>
        <a:p>
          <a:endParaRPr lang="en-US"/>
        </a:p>
      </dgm:t>
    </dgm:pt>
    <dgm:pt modelId="{3E30E116-67F7-44EF-BA1B-F4D887FAFAA5}" type="pres">
      <dgm:prSet presAssocID="{403AC1BA-F7D1-48FE-A187-B1CA5D47986A}" presName="childShape" presStyleCnt="0"/>
      <dgm:spPr/>
    </dgm:pt>
    <dgm:pt modelId="{D88F860F-9DF7-42CC-8D5C-1B07906BF477}" type="pres">
      <dgm:prSet presAssocID="{78C10A56-5700-4A0D-8895-83D5570EF2A6}" presName="Name13" presStyleLbl="parChTrans1D2" presStyleIdx="0" presStyleCnt="12"/>
      <dgm:spPr/>
      <dgm:t>
        <a:bodyPr/>
        <a:lstStyle/>
        <a:p>
          <a:endParaRPr lang="en-US"/>
        </a:p>
      </dgm:t>
    </dgm:pt>
    <dgm:pt modelId="{E5589811-7143-4194-9E5D-60992C1B4394}" type="pres">
      <dgm:prSet presAssocID="{3B1FD6A5-3A93-467B-8F04-01F412CCCE42}" presName="childText" presStyleLbl="bgAcc1" presStyleIdx="0" presStyleCnt="12" custScaleX="278695">
        <dgm:presLayoutVars>
          <dgm:bulletEnabled val="1"/>
        </dgm:presLayoutVars>
      </dgm:prSet>
      <dgm:spPr/>
      <dgm:t>
        <a:bodyPr/>
        <a:lstStyle/>
        <a:p>
          <a:endParaRPr lang="en-US"/>
        </a:p>
      </dgm:t>
    </dgm:pt>
    <dgm:pt modelId="{D6146A79-1018-4AF9-8BD0-6F77D4AF380D}" type="pres">
      <dgm:prSet presAssocID="{3DCEA346-F150-45AD-BCA8-7685D28BC76A}" presName="Name13" presStyleLbl="parChTrans1D2" presStyleIdx="1" presStyleCnt="12"/>
      <dgm:spPr/>
      <dgm:t>
        <a:bodyPr/>
        <a:lstStyle/>
        <a:p>
          <a:endParaRPr lang="en-US"/>
        </a:p>
      </dgm:t>
    </dgm:pt>
    <dgm:pt modelId="{A6D56AF0-6548-4637-8391-1C44327A5565}" type="pres">
      <dgm:prSet presAssocID="{066DBF25-3FC1-43AD-8A51-D42559514DBF}" presName="childText" presStyleLbl="bgAcc1" presStyleIdx="1" presStyleCnt="12" custScaleX="284452">
        <dgm:presLayoutVars>
          <dgm:bulletEnabled val="1"/>
        </dgm:presLayoutVars>
      </dgm:prSet>
      <dgm:spPr/>
      <dgm:t>
        <a:bodyPr/>
        <a:lstStyle/>
        <a:p>
          <a:endParaRPr lang="en-US"/>
        </a:p>
      </dgm:t>
    </dgm:pt>
    <dgm:pt modelId="{327C4EF9-5EA0-4A69-9F6E-98F8CC0BF590}" type="pres">
      <dgm:prSet presAssocID="{38F5E857-EA45-402D-8275-7FDB05F3B187}" presName="Name13" presStyleLbl="parChTrans1D2" presStyleIdx="2" presStyleCnt="12"/>
      <dgm:spPr/>
      <dgm:t>
        <a:bodyPr/>
        <a:lstStyle/>
        <a:p>
          <a:endParaRPr lang="en-US"/>
        </a:p>
      </dgm:t>
    </dgm:pt>
    <dgm:pt modelId="{2D410CAA-7C4B-4B12-B5B8-8C24E9802306}" type="pres">
      <dgm:prSet presAssocID="{2D209611-C281-4D8A-83B0-A98DAAEAF4A4}" presName="childText" presStyleLbl="bgAcc1" presStyleIdx="2" presStyleCnt="12" custScaleX="281683">
        <dgm:presLayoutVars>
          <dgm:bulletEnabled val="1"/>
        </dgm:presLayoutVars>
      </dgm:prSet>
      <dgm:spPr/>
      <dgm:t>
        <a:bodyPr/>
        <a:lstStyle/>
        <a:p>
          <a:endParaRPr lang="en-US"/>
        </a:p>
      </dgm:t>
    </dgm:pt>
    <dgm:pt modelId="{F01199DC-1ED5-4247-B58C-0F7E0259114A}" type="pres">
      <dgm:prSet presAssocID="{1DA57072-A14A-4CC9-834F-EDB4FCCB8A4B}" presName="Name13" presStyleLbl="parChTrans1D2" presStyleIdx="3" presStyleCnt="12"/>
      <dgm:spPr/>
      <dgm:t>
        <a:bodyPr/>
        <a:lstStyle/>
        <a:p>
          <a:endParaRPr lang="en-US"/>
        </a:p>
      </dgm:t>
    </dgm:pt>
    <dgm:pt modelId="{784CE4A0-ED4C-4E8C-B996-178B193B3C7B}" type="pres">
      <dgm:prSet presAssocID="{BB45212F-565D-4573-A977-8EBF2C5ADCF5}" presName="childText" presStyleLbl="bgAcc1" presStyleIdx="3" presStyleCnt="12" custScaleX="276529">
        <dgm:presLayoutVars>
          <dgm:bulletEnabled val="1"/>
        </dgm:presLayoutVars>
      </dgm:prSet>
      <dgm:spPr/>
      <dgm:t>
        <a:bodyPr/>
        <a:lstStyle/>
        <a:p>
          <a:endParaRPr lang="en-US"/>
        </a:p>
      </dgm:t>
    </dgm:pt>
    <dgm:pt modelId="{36B36B5C-4C57-4B52-A602-FDD1D0A04A1C}" type="pres">
      <dgm:prSet presAssocID="{B95D3AB1-F052-44AA-AE3C-FBD73DBE5267}" presName="Name13" presStyleLbl="parChTrans1D2" presStyleIdx="4" presStyleCnt="12"/>
      <dgm:spPr/>
      <dgm:t>
        <a:bodyPr/>
        <a:lstStyle/>
        <a:p>
          <a:endParaRPr lang="en-US"/>
        </a:p>
      </dgm:t>
    </dgm:pt>
    <dgm:pt modelId="{694292BB-D17C-4722-AAF2-C1595716B78C}" type="pres">
      <dgm:prSet presAssocID="{78A73A95-FADA-4003-A353-D753C7E9450B}" presName="childText" presStyleLbl="bgAcc1" presStyleIdx="4" presStyleCnt="12" custScaleX="283123">
        <dgm:presLayoutVars>
          <dgm:bulletEnabled val="1"/>
        </dgm:presLayoutVars>
      </dgm:prSet>
      <dgm:spPr/>
      <dgm:t>
        <a:bodyPr/>
        <a:lstStyle/>
        <a:p>
          <a:endParaRPr lang="en-US"/>
        </a:p>
      </dgm:t>
    </dgm:pt>
    <dgm:pt modelId="{B19C45CE-2D60-4827-A92F-33B717149C53}" type="pres">
      <dgm:prSet presAssocID="{8E216DD0-8CDC-4719-9AAF-6292AC1686EE}" presName="Name13" presStyleLbl="parChTrans1D2" presStyleIdx="5" presStyleCnt="12"/>
      <dgm:spPr/>
      <dgm:t>
        <a:bodyPr/>
        <a:lstStyle/>
        <a:p>
          <a:endParaRPr lang="en-US"/>
        </a:p>
      </dgm:t>
    </dgm:pt>
    <dgm:pt modelId="{58201A34-B0A2-460A-95F1-849C08DBF47C}" type="pres">
      <dgm:prSet presAssocID="{A0376103-0C75-4104-B287-7B66082FE2AF}" presName="childText" presStyleLbl="bgAcc1" presStyleIdx="5" presStyleCnt="12" custScaleX="284607">
        <dgm:presLayoutVars>
          <dgm:bulletEnabled val="1"/>
        </dgm:presLayoutVars>
      </dgm:prSet>
      <dgm:spPr/>
      <dgm:t>
        <a:bodyPr/>
        <a:lstStyle/>
        <a:p>
          <a:endParaRPr lang="en-US"/>
        </a:p>
      </dgm:t>
    </dgm:pt>
    <dgm:pt modelId="{4657663B-EC9B-4839-B1A8-F70D7FF13940}" type="pres">
      <dgm:prSet presAssocID="{D671EF2D-BF8D-4387-B977-D577344488B1}" presName="root" presStyleCnt="0"/>
      <dgm:spPr/>
    </dgm:pt>
    <dgm:pt modelId="{96A33C94-63CA-4D53-BFB9-3944219C7D6F}" type="pres">
      <dgm:prSet presAssocID="{D671EF2D-BF8D-4387-B977-D577344488B1}" presName="rootComposite" presStyleCnt="0"/>
      <dgm:spPr/>
    </dgm:pt>
    <dgm:pt modelId="{1B7CF3AF-9E94-46CC-833E-C59687B98FA8}" type="pres">
      <dgm:prSet presAssocID="{D671EF2D-BF8D-4387-B977-D577344488B1}" presName="rootText" presStyleLbl="node1" presStyleIdx="1" presStyleCnt="2" custScaleX="181471" custScaleY="83508"/>
      <dgm:spPr/>
      <dgm:t>
        <a:bodyPr/>
        <a:lstStyle/>
        <a:p>
          <a:endParaRPr lang="en-US"/>
        </a:p>
      </dgm:t>
    </dgm:pt>
    <dgm:pt modelId="{C764660A-46EA-4302-9BAA-08EF1A8F40E6}" type="pres">
      <dgm:prSet presAssocID="{D671EF2D-BF8D-4387-B977-D577344488B1}" presName="rootConnector" presStyleLbl="node1" presStyleIdx="1" presStyleCnt="2"/>
      <dgm:spPr/>
      <dgm:t>
        <a:bodyPr/>
        <a:lstStyle/>
        <a:p>
          <a:endParaRPr lang="en-US"/>
        </a:p>
      </dgm:t>
    </dgm:pt>
    <dgm:pt modelId="{FDCCA0B5-8D9E-4612-9347-E085DDF7E378}" type="pres">
      <dgm:prSet presAssocID="{D671EF2D-BF8D-4387-B977-D577344488B1}" presName="childShape" presStyleCnt="0"/>
      <dgm:spPr/>
    </dgm:pt>
    <dgm:pt modelId="{4013FF3D-7E53-4D79-8E61-D0DBE1923D32}" type="pres">
      <dgm:prSet presAssocID="{FFFF97C8-D9F1-41C4-8B59-34C7A09B1BCA}" presName="Name13" presStyleLbl="parChTrans1D2" presStyleIdx="6" presStyleCnt="12"/>
      <dgm:spPr/>
      <dgm:t>
        <a:bodyPr/>
        <a:lstStyle/>
        <a:p>
          <a:endParaRPr lang="en-US"/>
        </a:p>
      </dgm:t>
    </dgm:pt>
    <dgm:pt modelId="{6EE1E67F-E323-4018-9527-A68B3DB63544}" type="pres">
      <dgm:prSet presAssocID="{17706838-7A35-4D31-8325-B45F1D759A0D}" presName="childText" presStyleLbl="bgAcc1" presStyleIdx="6" presStyleCnt="12" custScaleX="270240">
        <dgm:presLayoutVars>
          <dgm:bulletEnabled val="1"/>
        </dgm:presLayoutVars>
      </dgm:prSet>
      <dgm:spPr/>
      <dgm:t>
        <a:bodyPr/>
        <a:lstStyle/>
        <a:p>
          <a:endParaRPr lang="en-US"/>
        </a:p>
      </dgm:t>
    </dgm:pt>
    <dgm:pt modelId="{DEFEE5D5-4F09-4972-AA0F-692C0DE9DAC7}" type="pres">
      <dgm:prSet presAssocID="{CF64324C-BE07-48B1-B164-4AF3C3A80443}" presName="Name13" presStyleLbl="parChTrans1D2" presStyleIdx="7" presStyleCnt="12"/>
      <dgm:spPr/>
      <dgm:t>
        <a:bodyPr/>
        <a:lstStyle/>
        <a:p>
          <a:endParaRPr lang="en-US"/>
        </a:p>
      </dgm:t>
    </dgm:pt>
    <dgm:pt modelId="{A3098FC0-A84E-4F38-9B08-23E0D2334CDC}" type="pres">
      <dgm:prSet presAssocID="{6E62C75B-7812-4A4C-9AFD-48B304524592}" presName="childText" presStyleLbl="bgAcc1" presStyleIdx="7" presStyleCnt="12" custScaleX="275825">
        <dgm:presLayoutVars>
          <dgm:bulletEnabled val="1"/>
        </dgm:presLayoutVars>
      </dgm:prSet>
      <dgm:spPr/>
      <dgm:t>
        <a:bodyPr/>
        <a:lstStyle/>
        <a:p>
          <a:endParaRPr lang="en-US"/>
        </a:p>
      </dgm:t>
    </dgm:pt>
    <dgm:pt modelId="{5ACB9435-C17D-4008-967F-53066B000A42}" type="pres">
      <dgm:prSet presAssocID="{5B3B27A6-8C05-4DB5-94DB-BD78BEF1E035}" presName="Name13" presStyleLbl="parChTrans1D2" presStyleIdx="8" presStyleCnt="12"/>
      <dgm:spPr/>
      <dgm:t>
        <a:bodyPr/>
        <a:lstStyle/>
        <a:p>
          <a:endParaRPr lang="en-US"/>
        </a:p>
      </dgm:t>
    </dgm:pt>
    <dgm:pt modelId="{8FC2BFA7-298F-4A30-BE79-1E4F2F86083C}" type="pres">
      <dgm:prSet presAssocID="{F34D17E6-1E53-4CFA-9248-B493BB5692E7}" presName="childText" presStyleLbl="bgAcc1" presStyleIdx="8" presStyleCnt="12" custScaleX="275739" custLinFactNeighborX="-3469" custLinFactNeighborY="2858">
        <dgm:presLayoutVars>
          <dgm:bulletEnabled val="1"/>
        </dgm:presLayoutVars>
      </dgm:prSet>
      <dgm:spPr/>
      <dgm:t>
        <a:bodyPr/>
        <a:lstStyle/>
        <a:p>
          <a:endParaRPr lang="en-US"/>
        </a:p>
      </dgm:t>
    </dgm:pt>
    <dgm:pt modelId="{59971340-9B27-41CE-AB37-FB84D56C9B18}" type="pres">
      <dgm:prSet presAssocID="{47FB8751-0E4E-4058-82D4-1758A34E2A27}" presName="Name13" presStyleLbl="parChTrans1D2" presStyleIdx="9" presStyleCnt="12"/>
      <dgm:spPr/>
      <dgm:t>
        <a:bodyPr/>
        <a:lstStyle/>
        <a:p>
          <a:endParaRPr lang="en-US"/>
        </a:p>
      </dgm:t>
    </dgm:pt>
    <dgm:pt modelId="{FBB132B4-E88D-4DA7-8717-2BAD6BDAC14F}" type="pres">
      <dgm:prSet presAssocID="{C1C12195-3929-4506-B35C-F033CB16BA86}" presName="childText" presStyleLbl="bgAcc1" presStyleIdx="9" presStyleCnt="12" custScaleX="276244">
        <dgm:presLayoutVars>
          <dgm:bulletEnabled val="1"/>
        </dgm:presLayoutVars>
      </dgm:prSet>
      <dgm:spPr/>
      <dgm:t>
        <a:bodyPr/>
        <a:lstStyle/>
        <a:p>
          <a:endParaRPr lang="en-US"/>
        </a:p>
      </dgm:t>
    </dgm:pt>
    <dgm:pt modelId="{A34B0217-F196-4B09-89BC-E8EF18DAE583}" type="pres">
      <dgm:prSet presAssocID="{C5F93455-0A15-4EEF-88A8-6CF7EAC5C6DF}" presName="Name13" presStyleLbl="parChTrans1D2" presStyleIdx="10" presStyleCnt="12"/>
      <dgm:spPr/>
      <dgm:t>
        <a:bodyPr/>
        <a:lstStyle/>
        <a:p>
          <a:endParaRPr lang="en-US"/>
        </a:p>
      </dgm:t>
    </dgm:pt>
    <dgm:pt modelId="{07976D02-0DEF-4906-A7C4-3727EF216524}" type="pres">
      <dgm:prSet presAssocID="{2446441A-02F2-4BA5-8F6D-882E1FE25FB7}" presName="childText" presStyleLbl="bgAcc1" presStyleIdx="10" presStyleCnt="12" custScaleX="277882">
        <dgm:presLayoutVars>
          <dgm:bulletEnabled val="1"/>
        </dgm:presLayoutVars>
      </dgm:prSet>
      <dgm:spPr/>
      <dgm:t>
        <a:bodyPr/>
        <a:lstStyle/>
        <a:p>
          <a:endParaRPr lang="en-US"/>
        </a:p>
      </dgm:t>
    </dgm:pt>
    <dgm:pt modelId="{DFF08D22-28A2-40DC-AA08-1F8E9BD27270}" type="pres">
      <dgm:prSet presAssocID="{5CEC0471-EA29-4A8A-A7DA-C9CA17E68DF5}" presName="Name13" presStyleLbl="parChTrans1D2" presStyleIdx="11" presStyleCnt="12"/>
      <dgm:spPr/>
      <dgm:t>
        <a:bodyPr/>
        <a:lstStyle/>
        <a:p>
          <a:endParaRPr lang="en-US"/>
        </a:p>
      </dgm:t>
    </dgm:pt>
    <dgm:pt modelId="{FF3D793C-8414-4508-9F00-35E750B2977E}" type="pres">
      <dgm:prSet presAssocID="{8224DDEA-A5EF-4F58-B220-EE5F44524706}" presName="childText" presStyleLbl="bgAcc1" presStyleIdx="11" presStyleCnt="12" custScaleX="276091">
        <dgm:presLayoutVars>
          <dgm:bulletEnabled val="1"/>
        </dgm:presLayoutVars>
      </dgm:prSet>
      <dgm:spPr/>
      <dgm:t>
        <a:bodyPr/>
        <a:lstStyle/>
        <a:p>
          <a:endParaRPr lang="en-US"/>
        </a:p>
      </dgm:t>
    </dgm:pt>
  </dgm:ptLst>
  <dgm:cxnLst>
    <dgm:cxn modelId="{F9B8C41B-4BB5-4ECF-98DB-8FEBAF9E6026}" srcId="{403AC1BA-F7D1-48FE-A187-B1CA5D47986A}" destId="{066DBF25-3FC1-43AD-8A51-D42559514DBF}" srcOrd="1" destOrd="0" parTransId="{3DCEA346-F150-45AD-BCA8-7685D28BC76A}" sibTransId="{5DB28D35-B78E-495E-B0E5-7534356F09FD}"/>
    <dgm:cxn modelId="{32ABC0D5-7D1D-4959-8BB6-C00C703236C7}" type="presOf" srcId="{403AC1BA-F7D1-48FE-A187-B1CA5D47986A}" destId="{FC68C0CA-2546-4AA8-A90E-6B82F6115313}" srcOrd="0" destOrd="0" presId="urn:microsoft.com/office/officeart/2005/8/layout/hierarchy3"/>
    <dgm:cxn modelId="{8B0F59B0-517C-47BE-8CD7-276F7FD47625}" type="presOf" srcId="{1DA57072-A14A-4CC9-834F-EDB4FCCB8A4B}" destId="{F01199DC-1ED5-4247-B58C-0F7E0259114A}" srcOrd="0" destOrd="0" presId="urn:microsoft.com/office/officeart/2005/8/layout/hierarchy3"/>
    <dgm:cxn modelId="{2FF9384E-759D-4180-B593-9988FAF09590}" type="presOf" srcId="{8D167DD5-B557-4E33-BF32-6B28C11ED833}" destId="{DF21C8FE-876A-4FD9-BBC8-12873E533376}" srcOrd="0" destOrd="0" presId="urn:microsoft.com/office/officeart/2005/8/layout/hierarchy3"/>
    <dgm:cxn modelId="{D3C1CC9C-4F56-4463-8023-89BFD5EBC0CC}" type="presOf" srcId="{78C10A56-5700-4A0D-8895-83D5570EF2A6}" destId="{D88F860F-9DF7-42CC-8D5C-1B07906BF477}" srcOrd="0" destOrd="0" presId="urn:microsoft.com/office/officeart/2005/8/layout/hierarchy3"/>
    <dgm:cxn modelId="{33A2A11C-212C-423A-9D7C-58B5B230F9DC}" type="presOf" srcId="{F34D17E6-1E53-4CFA-9248-B493BB5692E7}" destId="{8FC2BFA7-298F-4A30-BE79-1E4F2F86083C}" srcOrd="0" destOrd="0" presId="urn:microsoft.com/office/officeart/2005/8/layout/hierarchy3"/>
    <dgm:cxn modelId="{3AE5DB74-DE6B-49DF-9135-5D26C30803C9}" type="presOf" srcId="{47FB8751-0E4E-4058-82D4-1758A34E2A27}" destId="{59971340-9B27-41CE-AB37-FB84D56C9B18}" srcOrd="0" destOrd="0" presId="urn:microsoft.com/office/officeart/2005/8/layout/hierarchy3"/>
    <dgm:cxn modelId="{F8E3EA06-D5D6-4FC7-8FBE-AF80C7D650A2}" type="presOf" srcId="{FFFF97C8-D9F1-41C4-8B59-34C7A09B1BCA}" destId="{4013FF3D-7E53-4D79-8E61-D0DBE1923D32}" srcOrd="0" destOrd="0" presId="urn:microsoft.com/office/officeart/2005/8/layout/hierarchy3"/>
    <dgm:cxn modelId="{6DC4E446-5B8B-4041-B949-504E5FF2B343}" type="presOf" srcId="{066DBF25-3FC1-43AD-8A51-D42559514DBF}" destId="{A6D56AF0-6548-4637-8391-1C44327A5565}" srcOrd="0" destOrd="0" presId="urn:microsoft.com/office/officeart/2005/8/layout/hierarchy3"/>
    <dgm:cxn modelId="{F946F9E1-7F55-4027-823C-B445CBCA7318}" srcId="{403AC1BA-F7D1-48FE-A187-B1CA5D47986A}" destId="{BB45212F-565D-4573-A977-8EBF2C5ADCF5}" srcOrd="3" destOrd="0" parTransId="{1DA57072-A14A-4CC9-834F-EDB4FCCB8A4B}" sibTransId="{9F088EF8-440E-4B55-8CFD-0023E6C42776}"/>
    <dgm:cxn modelId="{BFCAC799-12D9-4478-B651-F87C134A5EDF}" type="presOf" srcId="{17706838-7A35-4D31-8325-B45F1D759A0D}" destId="{6EE1E67F-E323-4018-9527-A68B3DB63544}" srcOrd="0" destOrd="0" presId="urn:microsoft.com/office/officeart/2005/8/layout/hierarchy3"/>
    <dgm:cxn modelId="{FBEF43AC-EA68-4AC2-96AA-D94D81D15EFB}" type="presOf" srcId="{C1C12195-3929-4506-B35C-F033CB16BA86}" destId="{FBB132B4-E88D-4DA7-8717-2BAD6BDAC14F}" srcOrd="0" destOrd="0" presId="urn:microsoft.com/office/officeart/2005/8/layout/hierarchy3"/>
    <dgm:cxn modelId="{E6CBC7D0-3B49-42AF-862A-2B033879E5A3}" type="presOf" srcId="{D671EF2D-BF8D-4387-B977-D577344488B1}" destId="{C764660A-46EA-4302-9BAA-08EF1A8F40E6}" srcOrd="1" destOrd="0" presId="urn:microsoft.com/office/officeart/2005/8/layout/hierarchy3"/>
    <dgm:cxn modelId="{2C73D8A7-B2F5-452F-9C37-B49D0EBF54B4}" srcId="{D671EF2D-BF8D-4387-B977-D577344488B1}" destId="{2446441A-02F2-4BA5-8F6D-882E1FE25FB7}" srcOrd="4" destOrd="0" parTransId="{C5F93455-0A15-4EEF-88A8-6CF7EAC5C6DF}" sibTransId="{D8870AC4-A9B9-495D-94FE-ACC4D92C5B7B}"/>
    <dgm:cxn modelId="{7BD609EE-ACDA-4201-A2ED-B0E59632169D}" type="presOf" srcId="{78A73A95-FADA-4003-A353-D753C7E9450B}" destId="{694292BB-D17C-4722-AAF2-C1595716B78C}" srcOrd="0" destOrd="0" presId="urn:microsoft.com/office/officeart/2005/8/layout/hierarchy3"/>
    <dgm:cxn modelId="{BA4B65C1-7429-4569-AFC9-4863035B5CAF}" srcId="{403AC1BA-F7D1-48FE-A187-B1CA5D47986A}" destId="{A0376103-0C75-4104-B287-7B66082FE2AF}" srcOrd="5" destOrd="0" parTransId="{8E216DD0-8CDC-4719-9AAF-6292AC1686EE}" sibTransId="{864B1607-14BF-4063-BA71-3C627980BE33}"/>
    <dgm:cxn modelId="{95970E85-6919-4BF2-B74D-CD8931B84847}" srcId="{D671EF2D-BF8D-4387-B977-D577344488B1}" destId="{C1C12195-3929-4506-B35C-F033CB16BA86}" srcOrd="3" destOrd="0" parTransId="{47FB8751-0E4E-4058-82D4-1758A34E2A27}" sibTransId="{19AF8BD5-F9A0-4D34-8A62-DE004095C49B}"/>
    <dgm:cxn modelId="{A89B66D0-C07A-4614-A742-B778C2BCA14E}" type="presOf" srcId="{A0376103-0C75-4104-B287-7B66082FE2AF}" destId="{58201A34-B0A2-460A-95F1-849C08DBF47C}" srcOrd="0" destOrd="0" presId="urn:microsoft.com/office/officeart/2005/8/layout/hierarchy3"/>
    <dgm:cxn modelId="{55FF48F2-1993-4A93-A312-6B1715D44E3E}" srcId="{8D167DD5-B557-4E33-BF32-6B28C11ED833}" destId="{D671EF2D-BF8D-4387-B977-D577344488B1}" srcOrd="1" destOrd="0" parTransId="{AF573B2B-5E21-4CCD-A117-3BCF430ED90C}" sibTransId="{F7901600-CBC9-480A-A5FC-034084A82BF7}"/>
    <dgm:cxn modelId="{A053F28A-313D-493A-8973-578584142A33}" type="presOf" srcId="{3B1FD6A5-3A93-467B-8F04-01F412CCCE42}" destId="{E5589811-7143-4194-9E5D-60992C1B4394}" srcOrd="0" destOrd="0" presId="urn:microsoft.com/office/officeart/2005/8/layout/hierarchy3"/>
    <dgm:cxn modelId="{35F4043E-5996-4B44-A195-C6C73AF1BB21}" type="presOf" srcId="{B95D3AB1-F052-44AA-AE3C-FBD73DBE5267}" destId="{36B36B5C-4C57-4B52-A602-FDD1D0A04A1C}" srcOrd="0" destOrd="0" presId="urn:microsoft.com/office/officeart/2005/8/layout/hierarchy3"/>
    <dgm:cxn modelId="{034EF300-4F32-4334-B7A8-72C69F1BCF1A}" srcId="{D671EF2D-BF8D-4387-B977-D577344488B1}" destId="{F34D17E6-1E53-4CFA-9248-B493BB5692E7}" srcOrd="2" destOrd="0" parTransId="{5B3B27A6-8C05-4DB5-94DB-BD78BEF1E035}" sibTransId="{D3C30F98-43D6-4AB0-8F33-FE840A2368C6}"/>
    <dgm:cxn modelId="{30564BA7-32E7-4C65-A3CD-072C42C55A06}" srcId="{D671EF2D-BF8D-4387-B977-D577344488B1}" destId="{17706838-7A35-4D31-8325-B45F1D759A0D}" srcOrd="0" destOrd="0" parTransId="{FFFF97C8-D9F1-41C4-8B59-34C7A09B1BCA}" sibTransId="{229AA045-379A-4650-82D3-CE83FE49BB67}"/>
    <dgm:cxn modelId="{19FBCAD5-37AB-4727-8181-C5208D690EC2}" srcId="{D671EF2D-BF8D-4387-B977-D577344488B1}" destId="{6E62C75B-7812-4A4C-9AFD-48B304524592}" srcOrd="1" destOrd="0" parTransId="{CF64324C-BE07-48B1-B164-4AF3C3A80443}" sibTransId="{04FCB663-1949-42BF-A0D6-ED1C9D7A39B5}"/>
    <dgm:cxn modelId="{87D9E480-3333-4ED2-B3CD-9E5AB86EBBFE}" type="presOf" srcId="{BB45212F-565D-4573-A977-8EBF2C5ADCF5}" destId="{784CE4A0-ED4C-4E8C-B996-178B193B3C7B}" srcOrd="0" destOrd="0" presId="urn:microsoft.com/office/officeart/2005/8/layout/hierarchy3"/>
    <dgm:cxn modelId="{938D4F49-F970-4B01-9354-41F3E375D27A}" srcId="{403AC1BA-F7D1-48FE-A187-B1CA5D47986A}" destId="{3B1FD6A5-3A93-467B-8F04-01F412CCCE42}" srcOrd="0" destOrd="0" parTransId="{78C10A56-5700-4A0D-8895-83D5570EF2A6}" sibTransId="{AAB29FCF-C8D2-4DF3-8C98-862A46A06D8F}"/>
    <dgm:cxn modelId="{41A3606F-1078-4BAF-9CAA-E2816AA6AA19}" type="presOf" srcId="{403AC1BA-F7D1-48FE-A187-B1CA5D47986A}" destId="{6C1BDE9F-1968-4064-8816-2C9D7AB06F6E}" srcOrd="1" destOrd="0" presId="urn:microsoft.com/office/officeart/2005/8/layout/hierarchy3"/>
    <dgm:cxn modelId="{CB1D9400-4BF7-4C3B-A3C9-01041579DD99}" type="presOf" srcId="{8224DDEA-A5EF-4F58-B220-EE5F44524706}" destId="{FF3D793C-8414-4508-9F00-35E750B2977E}" srcOrd="0" destOrd="0" presId="urn:microsoft.com/office/officeart/2005/8/layout/hierarchy3"/>
    <dgm:cxn modelId="{FE4964A0-D486-4F73-A3A3-D6506FBC33AA}" srcId="{403AC1BA-F7D1-48FE-A187-B1CA5D47986A}" destId="{78A73A95-FADA-4003-A353-D753C7E9450B}" srcOrd="4" destOrd="0" parTransId="{B95D3AB1-F052-44AA-AE3C-FBD73DBE5267}" sibTransId="{506D82BC-8E70-46A5-996A-6A3EE3462155}"/>
    <dgm:cxn modelId="{E71078C3-3870-4B70-9828-3991944CFD1E}" type="presOf" srcId="{38F5E857-EA45-402D-8275-7FDB05F3B187}" destId="{327C4EF9-5EA0-4A69-9F6E-98F8CC0BF590}" srcOrd="0" destOrd="0" presId="urn:microsoft.com/office/officeart/2005/8/layout/hierarchy3"/>
    <dgm:cxn modelId="{3EB7D61E-ADA8-40A7-A90F-40A85DCCB9D5}" srcId="{D671EF2D-BF8D-4387-B977-D577344488B1}" destId="{8224DDEA-A5EF-4F58-B220-EE5F44524706}" srcOrd="5" destOrd="0" parTransId="{5CEC0471-EA29-4A8A-A7DA-C9CA17E68DF5}" sibTransId="{0D115AA5-CD8A-4E30-B9EB-403D63FD86DC}"/>
    <dgm:cxn modelId="{DB2A4C97-5427-4AC7-90D8-A932114677F7}" type="presOf" srcId="{3DCEA346-F150-45AD-BCA8-7685D28BC76A}" destId="{D6146A79-1018-4AF9-8BD0-6F77D4AF380D}" srcOrd="0" destOrd="0" presId="urn:microsoft.com/office/officeart/2005/8/layout/hierarchy3"/>
    <dgm:cxn modelId="{BF3D7FB5-C174-4B8E-9422-590121B1A3F9}" type="presOf" srcId="{2D209611-C281-4D8A-83B0-A98DAAEAF4A4}" destId="{2D410CAA-7C4B-4B12-B5B8-8C24E9802306}" srcOrd="0" destOrd="0" presId="urn:microsoft.com/office/officeart/2005/8/layout/hierarchy3"/>
    <dgm:cxn modelId="{49079A5D-9402-4BA3-9CAF-7F335261C21E}" type="presOf" srcId="{6E62C75B-7812-4A4C-9AFD-48B304524592}" destId="{A3098FC0-A84E-4F38-9B08-23E0D2334CDC}" srcOrd="0" destOrd="0" presId="urn:microsoft.com/office/officeart/2005/8/layout/hierarchy3"/>
    <dgm:cxn modelId="{4955B241-B81C-46EE-925A-B8A500630B01}" srcId="{8D167DD5-B557-4E33-BF32-6B28C11ED833}" destId="{403AC1BA-F7D1-48FE-A187-B1CA5D47986A}" srcOrd="0" destOrd="0" parTransId="{83709B97-69AB-4882-B1AF-5C0857FAD67B}" sibTransId="{93F524C4-D9B9-4EF0-AFB5-912C688672A2}"/>
    <dgm:cxn modelId="{58321FE9-F868-4FBF-9C14-8FA5A76F4D6B}" srcId="{403AC1BA-F7D1-48FE-A187-B1CA5D47986A}" destId="{2D209611-C281-4D8A-83B0-A98DAAEAF4A4}" srcOrd="2" destOrd="0" parTransId="{38F5E857-EA45-402D-8275-7FDB05F3B187}" sibTransId="{3EA86E2D-1E3B-464F-904C-3F5572C22F0C}"/>
    <dgm:cxn modelId="{00A5FC4E-22E3-454D-A37B-F0FBBDAD1080}" type="presOf" srcId="{8E216DD0-8CDC-4719-9AAF-6292AC1686EE}" destId="{B19C45CE-2D60-4827-A92F-33B717149C53}" srcOrd="0" destOrd="0" presId="urn:microsoft.com/office/officeart/2005/8/layout/hierarchy3"/>
    <dgm:cxn modelId="{56F7C0DE-BF4B-4DAE-ABF5-2FF9DBCC6A92}" type="presOf" srcId="{C5F93455-0A15-4EEF-88A8-6CF7EAC5C6DF}" destId="{A34B0217-F196-4B09-89BC-E8EF18DAE583}" srcOrd="0" destOrd="0" presId="urn:microsoft.com/office/officeart/2005/8/layout/hierarchy3"/>
    <dgm:cxn modelId="{685F2BDA-D606-40F0-AD16-5E2DEDB8BDF9}" type="presOf" srcId="{5B3B27A6-8C05-4DB5-94DB-BD78BEF1E035}" destId="{5ACB9435-C17D-4008-967F-53066B000A42}" srcOrd="0" destOrd="0" presId="urn:microsoft.com/office/officeart/2005/8/layout/hierarchy3"/>
    <dgm:cxn modelId="{5965EF9B-0067-46BA-8A4B-9843C3AA5C05}" type="presOf" srcId="{CF64324C-BE07-48B1-B164-4AF3C3A80443}" destId="{DEFEE5D5-4F09-4972-AA0F-692C0DE9DAC7}" srcOrd="0" destOrd="0" presId="urn:microsoft.com/office/officeart/2005/8/layout/hierarchy3"/>
    <dgm:cxn modelId="{431025E3-6612-4F20-B554-E45641025127}" type="presOf" srcId="{D671EF2D-BF8D-4387-B977-D577344488B1}" destId="{1B7CF3AF-9E94-46CC-833E-C59687B98FA8}" srcOrd="0" destOrd="0" presId="urn:microsoft.com/office/officeart/2005/8/layout/hierarchy3"/>
    <dgm:cxn modelId="{C4EA417C-4DDC-4AC7-9761-DCB027465B91}" type="presOf" srcId="{2446441A-02F2-4BA5-8F6D-882E1FE25FB7}" destId="{07976D02-0DEF-4906-A7C4-3727EF216524}" srcOrd="0" destOrd="0" presId="urn:microsoft.com/office/officeart/2005/8/layout/hierarchy3"/>
    <dgm:cxn modelId="{E49F658D-72FA-47F9-9CA3-F925D67DCAA1}" type="presOf" srcId="{5CEC0471-EA29-4A8A-A7DA-C9CA17E68DF5}" destId="{DFF08D22-28A2-40DC-AA08-1F8E9BD27270}" srcOrd="0" destOrd="0" presId="urn:microsoft.com/office/officeart/2005/8/layout/hierarchy3"/>
    <dgm:cxn modelId="{258415AE-78F4-48FC-BAE4-A29F0D714AB2}" type="presParOf" srcId="{DF21C8FE-876A-4FD9-BBC8-12873E533376}" destId="{75E96D0C-22F5-42E9-9C97-9603F6827AD3}" srcOrd="0" destOrd="0" presId="urn:microsoft.com/office/officeart/2005/8/layout/hierarchy3"/>
    <dgm:cxn modelId="{FE767966-FF78-465B-96C3-DACC6C292AD7}" type="presParOf" srcId="{75E96D0C-22F5-42E9-9C97-9603F6827AD3}" destId="{A01AC61E-9E03-4D68-B659-45E55ECE416A}" srcOrd="0" destOrd="0" presId="urn:microsoft.com/office/officeart/2005/8/layout/hierarchy3"/>
    <dgm:cxn modelId="{DA88CE12-D6DE-4C9F-86C8-1E24EB5D8F3E}" type="presParOf" srcId="{A01AC61E-9E03-4D68-B659-45E55ECE416A}" destId="{FC68C0CA-2546-4AA8-A90E-6B82F6115313}" srcOrd="0" destOrd="0" presId="urn:microsoft.com/office/officeart/2005/8/layout/hierarchy3"/>
    <dgm:cxn modelId="{FAD8A79C-2FCB-45E0-8115-8D64CB222A27}" type="presParOf" srcId="{A01AC61E-9E03-4D68-B659-45E55ECE416A}" destId="{6C1BDE9F-1968-4064-8816-2C9D7AB06F6E}" srcOrd="1" destOrd="0" presId="urn:microsoft.com/office/officeart/2005/8/layout/hierarchy3"/>
    <dgm:cxn modelId="{7AA549A4-BDC4-4461-8DF4-BE6EA6F72FD7}" type="presParOf" srcId="{75E96D0C-22F5-42E9-9C97-9603F6827AD3}" destId="{3E30E116-67F7-44EF-BA1B-F4D887FAFAA5}" srcOrd="1" destOrd="0" presId="urn:microsoft.com/office/officeart/2005/8/layout/hierarchy3"/>
    <dgm:cxn modelId="{A66F1D31-5531-42E1-BDBC-0130E24C0940}" type="presParOf" srcId="{3E30E116-67F7-44EF-BA1B-F4D887FAFAA5}" destId="{D88F860F-9DF7-42CC-8D5C-1B07906BF477}" srcOrd="0" destOrd="0" presId="urn:microsoft.com/office/officeart/2005/8/layout/hierarchy3"/>
    <dgm:cxn modelId="{8F544CC0-9BAA-4D3B-8888-9E5B65E5E5AF}" type="presParOf" srcId="{3E30E116-67F7-44EF-BA1B-F4D887FAFAA5}" destId="{E5589811-7143-4194-9E5D-60992C1B4394}" srcOrd="1" destOrd="0" presId="urn:microsoft.com/office/officeart/2005/8/layout/hierarchy3"/>
    <dgm:cxn modelId="{17182A80-C436-4E55-8081-FFE6FAE61EA3}" type="presParOf" srcId="{3E30E116-67F7-44EF-BA1B-F4D887FAFAA5}" destId="{D6146A79-1018-4AF9-8BD0-6F77D4AF380D}" srcOrd="2" destOrd="0" presId="urn:microsoft.com/office/officeart/2005/8/layout/hierarchy3"/>
    <dgm:cxn modelId="{AF6191E1-4C9C-4419-B7A5-E1C020D4BF67}" type="presParOf" srcId="{3E30E116-67F7-44EF-BA1B-F4D887FAFAA5}" destId="{A6D56AF0-6548-4637-8391-1C44327A5565}" srcOrd="3" destOrd="0" presId="urn:microsoft.com/office/officeart/2005/8/layout/hierarchy3"/>
    <dgm:cxn modelId="{B1BE6308-C53C-40ED-BB97-19CC5DCCF22C}" type="presParOf" srcId="{3E30E116-67F7-44EF-BA1B-F4D887FAFAA5}" destId="{327C4EF9-5EA0-4A69-9F6E-98F8CC0BF590}" srcOrd="4" destOrd="0" presId="urn:microsoft.com/office/officeart/2005/8/layout/hierarchy3"/>
    <dgm:cxn modelId="{1692EC13-A08D-4258-9FA7-2F9C32AAA553}" type="presParOf" srcId="{3E30E116-67F7-44EF-BA1B-F4D887FAFAA5}" destId="{2D410CAA-7C4B-4B12-B5B8-8C24E9802306}" srcOrd="5" destOrd="0" presId="urn:microsoft.com/office/officeart/2005/8/layout/hierarchy3"/>
    <dgm:cxn modelId="{A6C596C3-4D68-4724-9921-1E0FE4CF1219}" type="presParOf" srcId="{3E30E116-67F7-44EF-BA1B-F4D887FAFAA5}" destId="{F01199DC-1ED5-4247-B58C-0F7E0259114A}" srcOrd="6" destOrd="0" presId="urn:microsoft.com/office/officeart/2005/8/layout/hierarchy3"/>
    <dgm:cxn modelId="{28210DD0-2DBB-4C99-8C7A-2F33D8F10122}" type="presParOf" srcId="{3E30E116-67F7-44EF-BA1B-F4D887FAFAA5}" destId="{784CE4A0-ED4C-4E8C-B996-178B193B3C7B}" srcOrd="7" destOrd="0" presId="urn:microsoft.com/office/officeart/2005/8/layout/hierarchy3"/>
    <dgm:cxn modelId="{ACB58B89-0713-4F87-96F9-495CFF9BB7D0}" type="presParOf" srcId="{3E30E116-67F7-44EF-BA1B-F4D887FAFAA5}" destId="{36B36B5C-4C57-4B52-A602-FDD1D0A04A1C}" srcOrd="8" destOrd="0" presId="urn:microsoft.com/office/officeart/2005/8/layout/hierarchy3"/>
    <dgm:cxn modelId="{93C3C5F4-1136-4120-AF4E-C1FEDDABEFC6}" type="presParOf" srcId="{3E30E116-67F7-44EF-BA1B-F4D887FAFAA5}" destId="{694292BB-D17C-4722-AAF2-C1595716B78C}" srcOrd="9" destOrd="0" presId="urn:microsoft.com/office/officeart/2005/8/layout/hierarchy3"/>
    <dgm:cxn modelId="{1F1E8B91-39AA-4EAC-9E48-85AC0AB3D72E}" type="presParOf" srcId="{3E30E116-67F7-44EF-BA1B-F4D887FAFAA5}" destId="{B19C45CE-2D60-4827-A92F-33B717149C53}" srcOrd="10" destOrd="0" presId="urn:microsoft.com/office/officeart/2005/8/layout/hierarchy3"/>
    <dgm:cxn modelId="{8A5BCC1C-2075-4A6E-A86D-D9B050D08170}" type="presParOf" srcId="{3E30E116-67F7-44EF-BA1B-F4D887FAFAA5}" destId="{58201A34-B0A2-460A-95F1-849C08DBF47C}" srcOrd="11" destOrd="0" presId="urn:microsoft.com/office/officeart/2005/8/layout/hierarchy3"/>
    <dgm:cxn modelId="{44E60D70-4DF8-40B5-B206-11B4DD0FB50A}" type="presParOf" srcId="{DF21C8FE-876A-4FD9-BBC8-12873E533376}" destId="{4657663B-EC9B-4839-B1A8-F70D7FF13940}" srcOrd="1" destOrd="0" presId="urn:microsoft.com/office/officeart/2005/8/layout/hierarchy3"/>
    <dgm:cxn modelId="{AD7F52AF-9062-4C3B-9638-A86126E83947}" type="presParOf" srcId="{4657663B-EC9B-4839-B1A8-F70D7FF13940}" destId="{96A33C94-63CA-4D53-BFB9-3944219C7D6F}" srcOrd="0" destOrd="0" presId="urn:microsoft.com/office/officeart/2005/8/layout/hierarchy3"/>
    <dgm:cxn modelId="{9CC5B32D-68F4-4690-B453-5D76FFF0B413}" type="presParOf" srcId="{96A33C94-63CA-4D53-BFB9-3944219C7D6F}" destId="{1B7CF3AF-9E94-46CC-833E-C59687B98FA8}" srcOrd="0" destOrd="0" presId="urn:microsoft.com/office/officeart/2005/8/layout/hierarchy3"/>
    <dgm:cxn modelId="{12B42046-9122-47B4-B1EA-EF08386824C7}" type="presParOf" srcId="{96A33C94-63CA-4D53-BFB9-3944219C7D6F}" destId="{C764660A-46EA-4302-9BAA-08EF1A8F40E6}" srcOrd="1" destOrd="0" presId="urn:microsoft.com/office/officeart/2005/8/layout/hierarchy3"/>
    <dgm:cxn modelId="{EE054876-2788-44EC-BAC5-10A16E65BAF0}" type="presParOf" srcId="{4657663B-EC9B-4839-B1A8-F70D7FF13940}" destId="{FDCCA0B5-8D9E-4612-9347-E085DDF7E378}" srcOrd="1" destOrd="0" presId="urn:microsoft.com/office/officeart/2005/8/layout/hierarchy3"/>
    <dgm:cxn modelId="{6F3D1087-B91A-4C67-9869-F02DFCDFD63C}" type="presParOf" srcId="{FDCCA0B5-8D9E-4612-9347-E085DDF7E378}" destId="{4013FF3D-7E53-4D79-8E61-D0DBE1923D32}" srcOrd="0" destOrd="0" presId="urn:microsoft.com/office/officeart/2005/8/layout/hierarchy3"/>
    <dgm:cxn modelId="{47C26C30-3415-4FF7-9C69-EC467B0D7F76}" type="presParOf" srcId="{FDCCA0B5-8D9E-4612-9347-E085DDF7E378}" destId="{6EE1E67F-E323-4018-9527-A68B3DB63544}" srcOrd="1" destOrd="0" presId="urn:microsoft.com/office/officeart/2005/8/layout/hierarchy3"/>
    <dgm:cxn modelId="{2275BCF9-54E8-459D-B1B0-D11E307A64A5}" type="presParOf" srcId="{FDCCA0B5-8D9E-4612-9347-E085DDF7E378}" destId="{DEFEE5D5-4F09-4972-AA0F-692C0DE9DAC7}" srcOrd="2" destOrd="0" presId="urn:microsoft.com/office/officeart/2005/8/layout/hierarchy3"/>
    <dgm:cxn modelId="{1DA27240-6D29-4AB1-B696-9BBEFE47816F}" type="presParOf" srcId="{FDCCA0B5-8D9E-4612-9347-E085DDF7E378}" destId="{A3098FC0-A84E-4F38-9B08-23E0D2334CDC}" srcOrd="3" destOrd="0" presId="urn:microsoft.com/office/officeart/2005/8/layout/hierarchy3"/>
    <dgm:cxn modelId="{1C276B58-ABAB-4AFD-AEFB-364D350F944E}" type="presParOf" srcId="{FDCCA0B5-8D9E-4612-9347-E085DDF7E378}" destId="{5ACB9435-C17D-4008-967F-53066B000A42}" srcOrd="4" destOrd="0" presId="urn:microsoft.com/office/officeart/2005/8/layout/hierarchy3"/>
    <dgm:cxn modelId="{591F9F8F-973C-428E-B666-48329DC3C15E}" type="presParOf" srcId="{FDCCA0B5-8D9E-4612-9347-E085DDF7E378}" destId="{8FC2BFA7-298F-4A30-BE79-1E4F2F86083C}" srcOrd="5" destOrd="0" presId="urn:microsoft.com/office/officeart/2005/8/layout/hierarchy3"/>
    <dgm:cxn modelId="{985BF4AC-4295-46F6-935A-073E8A0CF390}" type="presParOf" srcId="{FDCCA0B5-8D9E-4612-9347-E085DDF7E378}" destId="{59971340-9B27-41CE-AB37-FB84D56C9B18}" srcOrd="6" destOrd="0" presId="urn:microsoft.com/office/officeart/2005/8/layout/hierarchy3"/>
    <dgm:cxn modelId="{466DFF6C-DAEA-4401-9E50-A039A34E7251}" type="presParOf" srcId="{FDCCA0B5-8D9E-4612-9347-E085DDF7E378}" destId="{FBB132B4-E88D-4DA7-8717-2BAD6BDAC14F}" srcOrd="7" destOrd="0" presId="urn:microsoft.com/office/officeart/2005/8/layout/hierarchy3"/>
    <dgm:cxn modelId="{B6083268-07E6-4902-9740-FF3B620BD98E}" type="presParOf" srcId="{FDCCA0B5-8D9E-4612-9347-E085DDF7E378}" destId="{A34B0217-F196-4B09-89BC-E8EF18DAE583}" srcOrd="8" destOrd="0" presId="urn:microsoft.com/office/officeart/2005/8/layout/hierarchy3"/>
    <dgm:cxn modelId="{F72843B2-8297-4275-9456-F801BC382D52}" type="presParOf" srcId="{FDCCA0B5-8D9E-4612-9347-E085DDF7E378}" destId="{07976D02-0DEF-4906-A7C4-3727EF216524}" srcOrd="9" destOrd="0" presId="urn:microsoft.com/office/officeart/2005/8/layout/hierarchy3"/>
    <dgm:cxn modelId="{080BDA3A-058D-4FD6-B3CA-DF2142FAB863}" type="presParOf" srcId="{FDCCA0B5-8D9E-4612-9347-E085DDF7E378}" destId="{DFF08D22-28A2-40DC-AA08-1F8E9BD27270}" srcOrd="10" destOrd="0" presId="urn:microsoft.com/office/officeart/2005/8/layout/hierarchy3"/>
    <dgm:cxn modelId="{E1FE3CA0-9F7D-4510-B805-A106C15B1776}" type="presParOf" srcId="{FDCCA0B5-8D9E-4612-9347-E085DDF7E378}" destId="{FF3D793C-8414-4508-9F00-35E750B2977E}"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53A70-358E-4D39-9D07-052CD6C8F677}"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IN"/>
        </a:p>
      </dgm:t>
    </dgm:pt>
    <dgm:pt modelId="{CBC2E73B-89BB-49C2-9070-D526C4776E29}">
      <dgm:prSet phldrT="[Text]" phldr="1"/>
      <dgm:spPr/>
      <dgm:t>
        <a:bodyPr/>
        <a:lstStyle/>
        <a:p>
          <a:endParaRPr lang="en-IN" dirty="0"/>
        </a:p>
      </dgm:t>
    </dgm:pt>
    <dgm:pt modelId="{0BE0C584-7938-4B26-A57A-DC7B75AF72E7}" type="parTrans" cxnId="{81D8CDA0-2935-4A59-9D30-B6ED9EE1C424}">
      <dgm:prSet/>
      <dgm:spPr/>
      <dgm:t>
        <a:bodyPr/>
        <a:lstStyle/>
        <a:p>
          <a:endParaRPr lang="en-IN"/>
        </a:p>
      </dgm:t>
    </dgm:pt>
    <dgm:pt modelId="{D4519932-E6D7-4BF2-9C54-746EE859EB8D}" type="sibTrans" cxnId="{81D8CDA0-2935-4A59-9D30-B6ED9EE1C424}">
      <dgm:prSet/>
      <dgm:spPr/>
      <dgm:t>
        <a:bodyPr/>
        <a:lstStyle/>
        <a:p>
          <a:endParaRPr lang="en-IN"/>
        </a:p>
      </dgm:t>
    </dgm:pt>
    <dgm:pt modelId="{A4A87B4A-0AC1-4D35-90B1-0BE78F77563C}">
      <dgm:prSet phldrT="[Text]"/>
      <dgm:spPr/>
      <dgm:t>
        <a:bodyPr/>
        <a:lstStyle/>
        <a:p>
          <a:r>
            <a:rPr lang="en-IN" dirty="0" smtClean="0"/>
            <a:t>CT examination performed 3 hours later</a:t>
          </a:r>
          <a:endParaRPr lang="en-IN" dirty="0"/>
        </a:p>
      </dgm:t>
    </dgm:pt>
    <dgm:pt modelId="{8D267F22-3DF8-455B-99EA-6B9D05D7C347}" type="parTrans" cxnId="{D2FA117C-B2D0-4A63-A4A6-8952E558780A}">
      <dgm:prSet/>
      <dgm:spPr/>
      <dgm:t>
        <a:bodyPr/>
        <a:lstStyle/>
        <a:p>
          <a:endParaRPr lang="en-IN"/>
        </a:p>
      </dgm:t>
    </dgm:pt>
    <dgm:pt modelId="{15AC282C-1965-4E69-BF54-25B1D4334C75}" type="sibTrans" cxnId="{D2FA117C-B2D0-4A63-A4A6-8952E558780A}">
      <dgm:prSet/>
      <dgm:spPr/>
      <dgm:t>
        <a:bodyPr/>
        <a:lstStyle/>
        <a:p>
          <a:endParaRPr lang="en-IN"/>
        </a:p>
      </dgm:t>
    </dgm:pt>
    <dgm:pt modelId="{0C28CA63-5F65-4E25-94DF-7B54CBCA4700}">
      <dgm:prSet phldrT="[Text]" phldr="1"/>
      <dgm:spPr/>
      <dgm:t>
        <a:bodyPr/>
        <a:lstStyle/>
        <a:p>
          <a:endParaRPr lang="en-IN"/>
        </a:p>
      </dgm:t>
    </dgm:pt>
    <dgm:pt modelId="{C36E31B9-03B1-40EB-9B70-DAF24C142014}" type="parTrans" cxnId="{BA877AC2-7A81-4D1D-BE9D-145F0BA00AE1}">
      <dgm:prSet/>
      <dgm:spPr/>
      <dgm:t>
        <a:bodyPr/>
        <a:lstStyle/>
        <a:p>
          <a:endParaRPr lang="en-IN"/>
        </a:p>
      </dgm:t>
    </dgm:pt>
    <dgm:pt modelId="{56DAF691-1F68-4A44-B31A-8211A70FF42E}" type="sibTrans" cxnId="{BA877AC2-7A81-4D1D-BE9D-145F0BA00AE1}">
      <dgm:prSet/>
      <dgm:spPr/>
      <dgm:t>
        <a:bodyPr/>
        <a:lstStyle/>
        <a:p>
          <a:endParaRPr lang="en-IN"/>
        </a:p>
      </dgm:t>
    </dgm:pt>
    <dgm:pt modelId="{696CF436-ABDC-45C3-97D9-C36CB652A427}">
      <dgm:prSet/>
      <dgm:spPr/>
      <dgm:t>
        <a:bodyPr/>
        <a:lstStyle/>
        <a:p>
          <a:endParaRPr lang="en-IN" dirty="0"/>
        </a:p>
      </dgm:t>
    </dgm:pt>
    <dgm:pt modelId="{7DFAC5A8-A7B1-4800-B937-CDA5AAF6683B}" type="parTrans" cxnId="{BB79956A-49FC-4DAD-B1EE-8B55FA758A5D}">
      <dgm:prSet/>
      <dgm:spPr/>
      <dgm:t>
        <a:bodyPr/>
        <a:lstStyle/>
        <a:p>
          <a:endParaRPr lang="en-IN"/>
        </a:p>
      </dgm:t>
    </dgm:pt>
    <dgm:pt modelId="{DF7E22D3-0D1B-4C8E-A25D-F9551DF9976D}" type="sibTrans" cxnId="{BB79956A-49FC-4DAD-B1EE-8B55FA758A5D}">
      <dgm:prSet/>
      <dgm:spPr/>
      <dgm:t>
        <a:bodyPr/>
        <a:lstStyle/>
        <a:p>
          <a:endParaRPr lang="en-IN"/>
        </a:p>
      </dgm:t>
    </dgm:pt>
    <dgm:pt modelId="{5CE4D3CE-7B88-4CF6-8A92-B716CC78947F}">
      <dgm:prSet/>
      <dgm:spPr/>
      <dgm:t>
        <a:bodyPr/>
        <a:lstStyle/>
        <a:p>
          <a:endParaRPr lang="en-IN" dirty="0"/>
        </a:p>
      </dgm:t>
    </dgm:pt>
    <dgm:pt modelId="{922E5625-29F3-4C00-816B-CAB32E0783A2}" type="parTrans" cxnId="{48FE4685-6EF4-4CEA-B6F9-2F1AA0A1CD0A}">
      <dgm:prSet/>
      <dgm:spPr/>
      <dgm:t>
        <a:bodyPr/>
        <a:lstStyle/>
        <a:p>
          <a:endParaRPr lang="en-IN"/>
        </a:p>
      </dgm:t>
    </dgm:pt>
    <dgm:pt modelId="{ADB1B5E8-D241-46D8-9035-3CF943B93D51}" type="sibTrans" cxnId="{48FE4685-6EF4-4CEA-B6F9-2F1AA0A1CD0A}">
      <dgm:prSet/>
      <dgm:spPr/>
      <dgm:t>
        <a:bodyPr/>
        <a:lstStyle/>
        <a:p>
          <a:endParaRPr lang="en-IN"/>
        </a:p>
      </dgm:t>
    </dgm:pt>
    <dgm:pt modelId="{82E455F7-1A46-4116-B029-64D19C4B3225}">
      <dgm:prSet/>
      <dgm:spPr/>
      <dgm:t>
        <a:bodyPr/>
        <a:lstStyle/>
        <a:p>
          <a:r>
            <a:rPr lang="en-IN" dirty="0" err="1" smtClean="0"/>
            <a:t>enteral</a:t>
          </a:r>
          <a:r>
            <a:rPr lang="en-IN" dirty="0" smtClean="0"/>
            <a:t> contrast  has </a:t>
          </a:r>
          <a:r>
            <a:rPr lang="en-IN" dirty="0" err="1" smtClean="0"/>
            <a:t>passedbeyond</a:t>
          </a:r>
          <a:r>
            <a:rPr lang="en-IN" dirty="0" smtClean="0"/>
            <a:t> the site of obstruction</a:t>
          </a:r>
          <a:endParaRPr lang="en-IN" dirty="0"/>
        </a:p>
      </dgm:t>
    </dgm:pt>
    <dgm:pt modelId="{611B6786-6C5B-4F4B-8B02-A6BFC07C0236}" type="parTrans" cxnId="{CFC6D5B9-3F7A-4B2B-B3B8-D062C951FAFA}">
      <dgm:prSet/>
      <dgm:spPr/>
    </dgm:pt>
    <dgm:pt modelId="{4C54A9F3-CA54-4C74-90F0-86FBE1D02972}" type="sibTrans" cxnId="{CFC6D5B9-3F7A-4B2B-B3B8-D062C951FAFA}">
      <dgm:prSet/>
      <dgm:spPr/>
    </dgm:pt>
    <dgm:pt modelId="{52CC1CA3-98A7-4CFD-B1D1-6F9B309E7E7D}">
      <dgm:prSet/>
      <dgm:spPr/>
      <dgm:t>
        <a:bodyPr/>
        <a:lstStyle/>
        <a:p>
          <a:r>
            <a:rPr lang="en-IN" dirty="0" smtClean="0"/>
            <a:t>conservative bowel decompression,</a:t>
          </a:r>
          <a:endParaRPr lang="en-IN" dirty="0"/>
        </a:p>
      </dgm:t>
    </dgm:pt>
    <dgm:pt modelId="{FE5A9BBD-0195-41D8-82D6-A29F1F27CD8C}" type="parTrans" cxnId="{35460D30-47AE-4743-A25F-CB709689E879}">
      <dgm:prSet/>
      <dgm:spPr/>
    </dgm:pt>
    <dgm:pt modelId="{4470D6BC-81F2-4BE9-8E20-A88F127D8368}" type="sibTrans" cxnId="{35460D30-47AE-4743-A25F-CB709689E879}">
      <dgm:prSet/>
      <dgm:spPr/>
    </dgm:pt>
    <dgm:pt modelId="{882CC456-48EF-43AD-97BC-26B84A052744}">
      <dgm:prSet/>
      <dgm:spPr/>
      <dgm:t>
        <a:bodyPr/>
        <a:lstStyle/>
        <a:p>
          <a:r>
            <a:rPr lang="en-IN" smtClean="0"/>
            <a:t>resolves without surgery</a:t>
          </a:r>
          <a:endParaRPr lang="en-IN"/>
        </a:p>
      </dgm:t>
    </dgm:pt>
    <dgm:pt modelId="{14302982-C59A-4C31-9C70-9E31062E21F8}" type="parTrans" cxnId="{AE981038-F7D8-42AF-900D-840DDA3A5E25}">
      <dgm:prSet/>
      <dgm:spPr/>
    </dgm:pt>
    <dgm:pt modelId="{9AC0D9CF-E1C4-4AA9-B54A-96D696E1C12A}" type="sibTrans" cxnId="{AE981038-F7D8-42AF-900D-840DDA3A5E25}">
      <dgm:prSet/>
      <dgm:spPr/>
    </dgm:pt>
    <dgm:pt modelId="{9FCB9F78-4D34-437D-972F-C21D4B99128F}" type="pres">
      <dgm:prSet presAssocID="{34B53A70-358E-4D39-9D07-052CD6C8F677}" presName="linearFlow" presStyleCnt="0">
        <dgm:presLayoutVars>
          <dgm:dir/>
          <dgm:animLvl val="lvl"/>
          <dgm:resizeHandles val="exact"/>
        </dgm:presLayoutVars>
      </dgm:prSet>
      <dgm:spPr/>
      <dgm:t>
        <a:bodyPr/>
        <a:lstStyle/>
        <a:p>
          <a:endParaRPr lang="en-IN"/>
        </a:p>
      </dgm:t>
    </dgm:pt>
    <dgm:pt modelId="{0B8448F4-B1DF-48E1-A328-83588F221720}" type="pres">
      <dgm:prSet presAssocID="{CBC2E73B-89BB-49C2-9070-D526C4776E29}" presName="composite" presStyleCnt="0"/>
      <dgm:spPr/>
    </dgm:pt>
    <dgm:pt modelId="{FBD452F8-D1D3-4597-969B-B181BEC10E98}" type="pres">
      <dgm:prSet presAssocID="{CBC2E73B-89BB-49C2-9070-D526C4776E29}" presName="parentText" presStyleLbl="alignNode1" presStyleIdx="0" presStyleCnt="4">
        <dgm:presLayoutVars>
          <dgm:chMax val="1"/>
          <dgm:bulletEnabled val="1"/>
        </dgm:presLayoutVars>
      </dgm:prSet>
      <dgm:spPr/>
      <dgm:t>
        <a:bodyPr/>
        <a:lstStyle/>
        <a:p>
          <a:endParaRPr lang="en-IN"/>
        </a:p>
      </dgm:t>
    </dgm:pt>
    <dgm:pt modelId="{3C3A562E-A2AC-494F-B0CB-8C50AE6EC152}" type="pres">
      <dgm:prSet presAssocID="{CBC2E73B-89BB-49C2-9070-D526C4776E29}" presName="descendantText" presStyleLbl="alignAcc1" presStyleIdx="0" presStyleCnt="4">
        <dgm:presLayoutVars>
          <dgm:bulletEnabled val="1"/>
        </dgm:presLayoutVars>
      </dgm:prSet>
      <dgm:spPr/>
      <dgm:t>
        <a:bodyPr/>
        <a:lstStyle/>
        <a:p>
          <a:endParaRPr lang="en-IN"/>
        </a:p>
      </dgm:t>
    </dgm:pt>
    <dgm:pt modelId="{2E948A5B-A6C0-4BBC-A943-5992F8DC9B64}" type="pres">
      <dgm:prSet presAssocID="{D4519932-E6D7-4BF2-9C54-746EE859EB8D}" presName="sp" presStyleCnt="0"/>
      <dgm:spPr/>
    </dgm:pt>
    <dgm:pt modelId="{FBDFCAF9-2720-4866-9069-1C6C16679718}" type="pres">
      <dgm:prSet presAssocID="{696CF436-ABDC-45C3-97D9-C36CB652A427}" presName="composite" presStyleCnt="0"/>
      <dgm:spPr/>
    </dgm:pt>
    <dgm:pt modelId="{50BA4C00-B103-4C0A-B5DD-E6B1ABD15FCB}" type="pres">
      <dgm:prSet presAssocID="{696CF436-ABDC-45C3-97D9-C36CB652A427}" presName="parentText" presStyleLbl="alignNode1" presStyleIdx="1" presStyleCnt="4">
        <dgm:presLayoutVars>
          <dgm:chMax val="1"/>
          <dgm:bulletEnabled val="1"/>
        </dgm:presLayoutVars>
      </dgm:prSet>
      <dgm:spPr/>
      <dgm:t>
        <a:bodyPr/>
        <a:lstStyle/>
        <a:p>
          <a:endParaRPr lang="en-IN"/>
        </a:p>
      </dgm:t>
    </dgm:pt>
    <dgm:pt modelId="{2AB639DF-2641-45DC-B001-6E4DBB6E640D}" type="pres">
      <dgm:prSet presAssocID="{696CF436-ABDC-45C3-97D9-C36CB652A427}" presName="descendantText" presStyleLbl="alignAcc1" presStyleIdx="1" presStyleCnt="4">
        <dgm:presLayoutVars>
          <dgm:bulletEnabled val="1"/>
        </dgm:presLayoutVars>
      </dgm:prSet>
      <dgm:spPr/>
      <dgm:t>
        <a:bodyPr/>
        <a:lstStyle/>
        <a:p>
          <a:endParaRPr lang="en-IN"/>
        </a:p>
      </dgm:t>
    </dgm:pt>
    <dgm:pt modelId="{553FAC66-55D9-4BFB-A7BC-D6FCA4A9E8D3}" type="pres">
      <dgm:prSet presAssocID="{DF7E22D3-0D1B-4C8E-A25D-F9551DF9976D}" presName="sp" presStyleCnt="0"/>
      <dgm:spPr/>
    </dgm:pt>
    <dgm:pt modelId="{18245D13-862D-40CA-8D20-54F4C2BE33BF}" type="pres">
      <dgm:prSet presAssocID="{5CE4D3CE-7B88-4CF6-8A92-B716CC78947F}" presName="composite" presStyleCnt="0"/>
      <dgm:spPr/>
    </dgm:pt>
    <dgm:pt modelId="{BC2EF1E4-CCFE-45C3-A59F-CD80F390AB12}" type="pres">
      <dgm:prSet presAssocID="{5CE4D3CE-7B88-4CF6-8A92-B716CC78947F}" presName="parentText" presStyleLbl="alignNode1" presStyleIdx="2" presStyleCnt="4">
        <dgm:presLayoutVars>
          <dgm:chMax val="1"/>
          <dgm:bulletEnabled val="1"/>
        </dgm:presLayoutVars>
      </dgm:prSet>
      <dgm:spPr/>
      <dgm:t>
        <a:bodyPr/>
        <a:lstStyle/>
        <a:p>
          <a:endParaRPr lang="en-IN"/>
        </a:p>
      </dgm:t>
    </dgm:pt>
    <dgm:pt modelId="{17ADD15F-2D50-431E-8F16-68E42D8FD208}" type="pres">
      <dgm:prSet presAssocID="{5CE4D3CE-7B88-4CF6-8A92-B716CC78947F}" presName="descendantText" presStyleLbl="alignAcc1" presStyleIdx="2" presStyleCnt="4">
        <dgm:presLayoutVars>
          <dgm:bulletEnabled val="1"/>
        </dgm:presLayoutVars>
      </dgm:prSet>
      <dgm:spPr/>
      <dgm:t>
        <a:bodyPr/>
        <a:lstStyle/>
        <a:p>
          <a:endParaRPr lang="en-IN"/>
        </a:p>
      </dgm:t>
    </dgm:pt>
    <dgm:pt modelId="{6C9414F2-88BF-4539-B872-DF463E08370F}" type="pres">
      <dgm:prSet presAssocID="{ADB1B5E8-D241-46D8-9035-3CF943B93D51}" presName="sp" presStyleCnt="0"/>
      <dgm:spPr/>
    </dgm:pt>
    <dgm:pt modelId="{B2C4FA79-8EBF-4FD7-9BC2-155A2A9ADB34}" type="pres">
      <dgm:prSet presAssocID="{0C28CA63-5F65-4E25-94DF-7B54CBCA4700}" presName="composite" presStyleCnt="0"/>
      <dgm:spPr/>
    </dgm:pt>
    <dgm:pt modelId="{538914F8-B40D-416F-855C-F95AB74DD120}" type="pres">
      <dgm:prSet presAssocID="{0C28CA63-5F65-4E25-94DF-7B54CBCA4700}" presName="parentText" presStyleLbl="alignNode1" presStyleIdx="3" presStyleCnt="4">
        <dgm:presLayoutVars>
          <dgm:chMax val="1"/>
          <dgm:bulletEnabled val="1"/>
        </dgm:presLayoutVars>
      </dgm:prSet>
      <dgm:spPr/>
      <dgm:t>
        <a:bodyPr/>
        <a:lstStyle/>
        <a:p>
          <a:endParaRPr lang="en-IN"/>
        </a:p>
      </dgm:t>
    </dgm:pt>
    <dgm:pt modelId="{BCC23760-64D5-4068-AD00-C28FC2C7CD9F}" type="pres">
      <dgm:prSet presAssocID="{0C28CA63-5F65-4E25-94DF-7B54CBCA4700}" presName="descendantText" presStyleLbl="alignAcc1" presStyleIdx="3" presStyleCnt="4">
        <dgm:presLayoutVars>
          <dgm:bulletEnabled val="1"/>
        </dgm:presLayoutVars>
      </dgm:prSet>
      <dgm:spPr/>
      <dgm:t>
        <a:bodyPr/>
        <a:lstStyle/>
        <a:p>
          <a:endParaRPr lang="en-IN"/>
        </a:p>
      </dgm:t>
    </dgm:pt>
  </dgm:ptLst>
  <dgm:cxnLst>
    <dgm:cxn modelId="{BB79956A-49FC-4DAD-B1EE-8B55FA758A5D}" srcId="{34B53A70-358E-4D39-9D07-052CD6C8F677}" destId="{696CF436-ABDC-45C3-97D9-C36CB652A427}" srcOrd="1" destOrd="0" parTransId="{7DFAC5A8-A7B1-4800-B937-CDA5AAF6683B}" sibTransId="{DF7E22D3-0D1B-4C8E-A25D-F9551DF9976D}"/>
    <dgm:cxn modelId="{48FE4685-6EF4-4CEA-B6F9-2F1AA0A1CD0A}" srcId="{34B53A70-358E-4D39-9D07-052CD6C8F677}" destId="{5CE4D3CE-7B88-4CF6-8A92-B716CC78947F}" srcOrd="2" destOrd="0" parTransId="{922E5625-29F3-4C00-816B-CAB32E0783A2}" sibTransId="{ADB1B5E8-D241-46D8-9035-3CF943B93D51}"/>
    <dgm:cxn modelId="{EA2B45FD-6835-4781-94CA-8B1A5C4BAEF5}" type="presOf" srcId="{52CC1CA3-98A7-4CFD-B1D1-6F9B309E7E7D}" destId="{17ADD15F-2D50-431E-8F16-68E42D8FD208}" srcOrd="0" destOrd="0" presId="urn:microsoft.com/office/officeart/2005/8/layout/chevron2"/>
    <dgm:cxn modelId="{35460D30-47AE-4743-A25F-CB709689E879}" srcId="{5CE4D3CE-7B88-4CF6-8A92-B716CC78947F}" destId="{52CC1CA3-98A7-4CFD-B1D1-6F9B309E7E7D}" srcOrd="0" destOrd="0" parTransId="{FE5A9BBD-0195-41D8-82D6-A29F1F27CD8C}" sibTransId="{4470D6BC-81F2-4BE9-8E20-A88F127D8368}"/>
    <dgm:cxn modelId="{81D8CDA0-2935-4A59-9D30-B6ED9EE1C424}" srcId="{34B53A70-358E-4D39-9D07-052CD6C8F677}" destId="{CBC2E73B-89BB-49C2-9070-D526C4776E29}" srcOrd="0" destOrd="0" parTransId="{0BE0C584-7938-4B26-A57A-DC7B75AF72E7}" sibTransId="{D4519932-E6D7-4BF2-9C54-746EE859EB8D}"/>
    <dgm:cxn modelId="{D2FA117C-B2D0-4A63-A4A6-8952E558780A}" srcId="{CBC2E73B-89BB-49C2-9070-D526C4776E29}" destId="{A4A87B4A-0AC1-4D35-90B1-0BE78F77563C}" srcOrd="0" destOrd="0" parTransId="{8D267F22-3DF8-455B-99EA-6B9D05D7C347}" sibTransId="{15AC282C-1965-4E69-BF54-25B1D4334C75}"/>
    <dgm:cxn modelId="{CFC6D5B9-3F7A-4B2B-B3B8-D062C951FAFA}" srcId="{696CF436-ABDC-45C3-97D9-C36CB652A427}" destId="{82E455F7-1A46-4116-B029-64D19C4B3225}" srcOrd="0" destOrd="0" parTransId="{611B6786-6C5B-4F4B-8B02-A6BFC07C0236}" sibTransId="{4C54A9F3-CA54-4C74-90F0-86FBE1D02972}"/>
    <dgm:cxn modelId="{7072C4C8-2423-4DC2-9BEA-F0F85A4DFDB5}" type="presOf" srcId="{882CC456-48EF-43AD-97BC-26B84A052744}" destId="{BCC23760-64D5-4068-AD00-C28FC2C7CD9F}" srcOrd="0" destOrd="0" presId="urn:microsoft.com/office/officeart/2005/8/layout/chevron2"/>
    <dgm:cxn modelId="{AE981038-F7D8-42AF-900D-840DDA3A5E25}" srcId="{0C28CA63-5F65-4E25-94DF-7B54CBCA4700}" destId="{882CC456-48EF-43AD-97BC-26B84A052744}" srcOrd="0" destOrd="0" parTransId="{14302982-C59A-4C31-9C70-9E31062E21F8}" sibTransId="{9AC0D9CF-E1C4-4AA9-B54A-96D696E1C12A}"/>
    <dgm:cxn modelId="{033CC5ED-ECA3-4E86-A91D-3190CF04519C}" type="presOf" srcId="{0C28CA63-5F65-4E25-94DF-7B54CBCA4700}" destId="{538914F8-B40D-416F-855C-F95AB74DD120}" srcOrd="0" destOrd="0" presId="urn:microsoft.com/office/officeart/2005/8/layout/chevron2"/>
    <dgm:cxn modelId="{48902A12-0FD9-48D7-8359-5E3E224D33AE}" type="presOf" srcId="{CBC2E73B-89BB-49C2-9070-D526C4776E29}" destId="{FBD452F8-D1D3-4597-969B-B181BEC10E98}" srcOrd="0" destOrd="0" presId="urn:microsoft.com/office/officeart/2005/8/layout/chevron2"/>
    <dgm:cxn modelId="{49A0C3E6-A4E6-4810-9CCC-FF5011B8EFC6}" type="presOf" srcId="{5CE4D3CE-7B88-4CF6-8A92-B716CC78947F}" destId="{BC2EF1E4-CCFE-45C3-A59F-CD80F390AB12}" srcOrd="0" destOrd="0" presId="urn:microsoft.com/office/officeart/2005/8/layout/chevron2"/>
    <dgm:cxn modelId="{20F57FC8-AA74-4F30-8ABF-932FB2B1659B}" type="presOf" srcId="{34B53A70-358E-4D39-9D07-052CD6C8F677}" destId="{9FCB9F78-4D34-437D-972F-C21D4B99128F}" srcOrd="0" destOrd="0" presId="urn:microsoft.com/office/officeart/2005/8/layout/chevron2"/>
    <dgm:cxn modelId="{BE2D8EE8-14BD-446F-88B1-1097D65FD692}" type="presOf" srcId="{A4A87B4A-0AC1-4D35-90B1-0BE78F77563C}" destId="{3C3A562E-A2AC-494F-B0CB-8C50AE6EC152}" srcOrd="0" destOrd="0" presId="urn:microsoft.com/office/officeart/2005/8/layout/chevron2"/>
    <dgm:cxn modelId="{94DF3E12-4EC6-4A8C-96E4-5240B2BFF70C}" type="presOf" srcId="{82E455F7-1A46-4116-B029-64D19C4B3225}" destId="{2AB639DF-2641-45DC-B001-6E4DBB6E640D}" srcOrd="0" destOrd="0" presId="urn:microsoft.com/office/officeart/2005/8/layout/chevron2"/>
    <dgm:cxn modelId="{BA877AC2-7A81-4D1D-BE9D-145F0BA00AE1}" srcId="{34B53A70-358E-4D39-9D07-052CD6C8F677}" destId="{0C28CA63-5F65-4E25-94DF-7B54CBCA4700}" srcOrd="3" destOrd="0" parTransId="{C36E31B9-03B1-40EB-9B70-DAF24C142014}" sibTransId="{56DAF691-1F68-4A44-B31A-8211A70FF42E}"/>
    <dgm:cxn modelId="{7F50107C-BEED-43AD-8A47-390B520794D7}" type="presOf" srcId="{696CF436-ABDC-45C3-97D9-C36CB652A427}" destId="{50BA4C00-B103-4C0A-B5DD-E6B1ABD15FCB}" srcOrd="0" destOrd="0" presId="urn:microsoft.com/office/officeart/2005/8/layout/chevron2"/>
    <dgm:cxn modelId="{F78F0C88-DBC6-4550-AB55-8EB0E18C1EA0}" type="presParOf" srcId="{9FCB9F78-4D34-437D-972F-C21D4B99128F}" destId="{0B8448F4-B1DF-48E1-A328-83588F221720}" srcOrd="0" destOrd="0" presId="urn:microsoft.com/office/officeart/2005/8/layout/chevron2"/>
    <dgm:cxn modelId="{D7EC2365-A698-4D50-A1B4-70E8FA4D0D6F}" type="presParOf" srcId="{0B8448F4-B1DF-48E1-A328-83588F221720}" destId="{FBD452F8-D1D3-4597-969B-B181BEC10E98}" srcOrd="0" destOrd="0" presId="urn:microsoft.com/office/officeart/2005/8/layout/chevron2"/>
    <dgm:cxn modelId="{8A90EC94-4836-4DA1-9AA7-2ADE2DADCE64}" type="presParOf" srcId="{0B8448F4-B1DF-48E1-A328-83588F221720}" destId="{3C3A562E-A2AC-494F-B0CB-8C50AE6EC152}" srcOrd="1" destOrd="0" presId="urn:microsoft.com/office/officeart/2005/8/layout/chevron2"/>
    <dgm:cxn modelId="{5C8D9999-F830-4375-95BC-1C4398E9E592}" type="presParOf" srcId="{9FCB9F78-4D34-437D-972F-C21D4B99128F}" destId="{2E948A5B-A6C0-4BBC-A943-5992F8DC9B64}" srcOrd="1" destOrd="0" presId="urn:microsoft.com/office/officeart/2005/8/layout/chevron2"/>
    <dgm:cxn modelId="{4A5777D9-D4B6-4927-8AE4-DA733FCD4652}" type="presParOf" srcId="{9FCB9F78-4D34-437D-972F-C21D4B99128F}" destId="{FBDFCAF9-2720-4866-9069-1C6C16679718}" srcOrd="2" destOrd="0" presId="urn:microsoft.com/office/officeart/2005/8/layout/chevron2"/>
    <dgm:cxn modelId="{3D26F27A-A9E8-468B-90B1-41999F84A928}" type="presParOf" srcId="{FBDFCAF9-2720-4866-9069-1C6C16679718}" destId="{50BA4C00-B103-4C0A-B5DD-E6B1ABD15FCB}" srcOrd="0" destOrd="0" presId="urn:microsoft.com/office/officeart/2005/8/layout/chevron2"/>
    <dgm:cxn modelId="{CF7E29B8-BC13-4164-9884-40EF3F1D991E}" type="presParOf" srcId="{FBDFCAF9-2720-4866-9069-1C6C16679718}" destId="{2AB639DF-2641-45DC-B001-6E4DBB6E640D}" srcOrd="1" destOrd="0" presId="urn:microsoft.com/office/officeart/2005/8/layout/chevron2"/>
    <dgm:cxn modelId="{B801CE4D-183D-448A-B751-34B6AE4B39B6}" type="presParOf" srcId="{9FCB9F78-4D34-437D-972F-C21D4B99128F}" destId="{553FAC66-55D9-4BFB-A7BC-D6FCA4A9E8D3}" srcOrd="3" destOrd="0" presId="urn:microsoft.com/office/officeart/2005/8/layout/chevron2"/>
    <dgm:cxn modelId="{24B14BD0-78C7-43F7-B4AC-C2A299BA9F3F}" type="presParOf" srcId="{9FCB9F78-4D34-437D-972F-C21D4B99128F}" destId="{18245D13-862D-40CA-8D20-54F4C2BE33BF}" srcOrd="4" destOrd="0" presId="urn:microsoft.com/office/officeart/2005/8/layout/chevron2"/>
    <dgm:cxn modelId="{86101BDC-42EE-4E9E-BC40-1B59E666FCC3}" type="presParOf" srcId="{18245D13-862D-40CA-8D20-54F4C2BE33BF}" destId="{BC2EF1E4-CCFE-45C3-A59F-CD80F390AB12}" srcOrd="0" destOrd="0" presId="urn:microsoft.com/office/officeart/2005/8/layout/chevron2"/>
    <dgm:cxn modelId="{83CEECD3-997A-43D5-95D9-1E7BCB1EEF66}" type="presParOf" srcId="{18245D13-862D-40CA-8D20-54F4C2BE33BF}" destId="{17ADD15F-2D50-431E-8F16-68E42D8FD208}" srcOrd="1" destOrd="0" presId="urn:microsoft.com/office/officeart/2005/8/layout/chevron2"/>
    <dgm:cxn modelId="{4B3F32B2-1856-4973-8EB1-4544CBB9EB25}" type="presParOf" srcId="{9FCB9F78-4D34-437D-972F-C21D4B99128F}" destId="{6C9414F2-88BF-4539-B872-DF463E08370F}" srcOrd="5" destOrd="0" presId="urn:microsoft.com/office/officeart/2005/8/layout/chevron2"/>
    <dgm:cxn modelId="{6359F9BA-A225-4457-BF2F-8EF7D9934701}" type="presParOf" srcId="{9FCB9F78-4D34-437D-972F-C21D4B99128F}" destId="{B2C4FA79-8EBF-4FD7-9BC2-155A2A9ADB34}" srcOrd="6" destOrd="0" presId="urn:microsoft.com/office/officeart/2005/8/layout/chevron2"/>
    <dgm:cxn modelId="{26118307-CFCA-47D9-BA44-D0AE3BDEFF5E}" type="presParOf" srcId="{B2C4FA79-8EBF-4FD7-9BC2-155A2A9ADB34}" destId="{538914F8-B40D-416F-855C-F95AB74DD120}" srcOrd="0" destOrd="0" presId="urn:microsoft.com/office/officeart/2005/8/layout/chevron2"/>
    <dgm:cxn modelId="{D0E986C9-980B-4B2E-800C-61D555FD2622}" type="presParOf" srcId="{B2C4FA79-8EBF-4FD7-9BC2-155A2A9ADB34}" destId="{BCC23760-64D5-4068-AD00-C28FC2C7CD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CAF30B-A92E-4C1A-B6BE-53374140D26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1768E8A7-07C3-4C89-940F-EF93E70377A4}">
      <dgm:prSet phldrT="[Text]" phldr="1"/>
      <dgm:spPr/>
      <dgm:t>
        <a:bodyPr/>
        <a:lstStyle/>
        <a:p>
          <a:endParaRPr lang="en-IN"/>
        </a:p>
      </dgm:t>
    </dgm:pt>
    <dgm:pt modelId="{F094D537-769F-4A43-90FF-A35F330AF3D3}" type="parTrans" cxnId="{67848433-2589-4A8F-96CE-763BAA0CD302}">
      <dgm:prSet/>
      <dgm:spPr/>
      <dgm:t>
        <a:bodyPr/>
        <a:lstStyle/>
        <a:p>
          <a:endParaRPr lang="en-IN"/>
        </a:p>
      </dgm:t>
    </dgm:pt>
    <dgm:pt modelId="{875A6C2E-F77F-424F-99C0-A668363FF612}" type="sibTrans" cxnId="{67848433-2589-4A8F-96CE-763BAA0CD302}">
      <dgm:prSet/>
      <dgm:spPr/>
      <dgm:t>
        <a:bodyPr/>
        <a:lstStyle/>
        <a:p>
          <a:endParaRPr lang="en-IN"/>
        </a:p>
      </dgm:t>
    </dgm:pt>
    <dgm:pt modelId="{DB79E6B6-F965-4857-8F69-E8C2F13D9B80}">
      <dgm:prSet phldrT="[Text]"/>
      <dgm:spPr/>
      <dgm:t>
        <a:bodyPr/>
        <a:lstStyle/>
        <a:p>
          <a:r>
            <a:rPr lang="en-IN" dirty="0" smtClean="0"/>
            <a:t>no </a:t>
          </a:r>
          <a:r>
            <a:rPr lang="en-IN" dirty="0" err="1" smtClean="0"/>
            <a:t>enteral</a:t>
          </a:r>
          <a:r>
            <a:rPr lang="en-IN" dirty="0" smtClean="0"/>
            <a:t> contrast material is seen in the colon</a:t>
          </a:r>
          <a:endParaRPr lang="en-IN" dirty="0"/>
        </a:p>
      </dgm:t>
    </dgm:pt>
    <dgm:pt modelId="{DA2F6028-5299-4B02-A2C1-21C0655E2D67}" type="parTrans" cxnId="{11FA6809-5A36-49F4-9839-3F567FA4AAEE}">
      <dgm:prSet/>
      <dgm:spPr/>
      <dgm:t>
        <a:bodyPr/>
        <a:lstStyle/>
        <a:p>
          <a:endParaRPr lang="en-IN"/>
        </a:p>
      </dgm:t>
    </dgm:pt>
    <dgm:pt modelId="{E66E076B-4228-449A-9F64-1EE6408F53DB}" type="sibTrans" cxnId="{11FA6809-5A36-49F4-9839-3F567FA4AAEE}">
      <dgm:prSet/>
      <dgm:spPr/>
      <dgm:t>
        <a:bodyPr/>
        <a:lstStyle/>
        <a:p>
          <a:endParaRPr lang="en-IN"/>
        </a:p>
      </dgm:t>
    </dgm:pt>
    <dgm:pt modelId="{03050298-3448-46A2-98D3-C7B1A702A51E}">
      <dgm:prSet phldrT="[Text]" phldr="1"/>
      <dgm:spPr/>
      <dgm:t>
        <a:bodyPr/>
        <a:lstStyle/>
        <a:p>
          <a:endParaRPr lang="en-IN"/>
        </a:p>
      </dgm:t>
    </dgm:pt>
    <dgm:pt modelId="{37B55290-F381-4D51-8D6D-210A40CABF70}" type="parTrans" cxnId="{D457B95A-3258-4A74-8A4B-6CB36850FCFE}">
      <dgm:prSet/>
      <dgm:spPr/>
      <dgm:t>
        <a:bodyPr/>
        <a:lstStyle/>
        <a:p>
          <a:endParaRPr lang="en-IN"/>
        </a:p>
      </dgm:t>
    </dgm:pt>
    <dgm:pt modelId="{B940E148-02D2-49D0-A585-FC0B2A0B9D0E}" type="sibTrans" cxnId="{D457B95A-3258-4A74-8A4B-6CB36850FCFE}">
      <dgm:prSet/>
      <dgm:spPr/>
      <dgm:t>
        <a:bodyPr/>
        <a:lstStyle/>
        <a:p>
          <a:endParaRPr lang="en-IN"/>
        </a:p>
      </dgm:t>
    </dgm:pt>
    <dgm:pt modelId="{75AB7B75-833C-4726-A32C-685D50DD31B6}">
      <dgm:prSet phldrT="[Text]"/>
      <dgm:spPr/>
      <dgm:t>
        <a:bodyPr/>
        <a:lstStyle/>
        <a:p>
          <a:r>
            <a:rPr lang="en-IN" dirty="0" smtClean="0"/>
            <a:t>high grade obstruction</a:t>
          </a:r>
          <a:endParaRPr lang="en-IN" dirty="0"/>
        </a:p>
      </dgm:t>
    </dgm:pt>
    <dgm:pt modelId="{B989F48C-196C-4F6F-B110-7C9616CCB650}" type="parTrans" cxnId="{B9FA3CA6-D89F-427A-B1D0-26E43ED247BF}">
      <dgm:prSet/>
      <dgm:spPr/>
      <dgm:t>
        <a:bodyPr/>
        <a:lstStyle/>
        <a:p>
          <a:endParaRPr lang="en-IN"/>
        </a:p>
      </dgm:t>
    </dgm:pt>
    <dgm:pt modelId="{C5AF1807-8A93-4638-A87F-0F09CEF8BD50}" type="sibTrans" cxnId="{B9FA3CA6-D89F-427A-B1D0-26E43ED247BF}">
      <dgm:prSet/>
      <dgm:spPr/>
      <dgm:t>
        <a:bodyPr/>
        <a:lstStyle/>
        <a:p>
          <a:endParaRPr lang="en-IN"/>
        </a:p>
      </dgm:t>
    </dgm:pt>
    <dgm:pt modelId="{53C04DC8-CD41-4740-8D43-2D9ABF6CB039}">
      <dgm:prSet phldrT="[Text]"/>
      <dgm:spPr/>
      <dgm:t>
        <a:bodyPr/>
        <a:lstStyle/>
        <a:p>
          <a:r>
            <a:rPr lang="en-US" dirty="0" smtClean="0"/>
            <a:t>complete</a:t>
          </a:r>
          <a:endParaRPr lang="en-IN" dirty="0"/>
        </a:p>
      </dgm:t>
    </dgm:pt>
    <dgm:pt modelId="{34E2189E-0851-4D50-8247-F3B6BCAB7657}" type="parTrans" cxnId="{2736BCDC-4920-4577-8F6F-D2DB02749FDE}">
      <dgm:prSet/>
      <dgm:spPr/>
      <dgm:t>
        <a:bodyPr/>
        <a:lstStyle/>
        <a:p>
          <a:endParaRPr lang="en-IN"/>
        </a:p>
      </dgm:t>
    </dgm:pt>
    <dgm:pt modelId="{C10E272A-8C86-4895-9006-CC8FBC8BED78}" type="sibTrans" cxnId="{2736BCDC-4920-4577-8F6F-D2DB02749FDE}">
      <dgm:prSet/>
      <dgm:spPr/>
      <dgm:t>
        <a:bodyPr/>
        <a:lstStyle/>
        <a:p>
          <a:endParaRPr lang="en-IN"/>
        </a:p>
      </dgm:t>
    </dgm:pt>
    <dgm:pt modelId="{918B0EFC-0E87-4DFC-BAB4-E94D8A0867E0}">
      <dgm:prSet phldrT="[Text]" phldr="1"/>
      <dgm:spPr/>
      <dgm:t>
        <a:bodyPr/>
        <a:lstStyle/>
        <a:p>
          <a:endParaRPr lang="en-IN"/>
        </a:p>
      </dgm:t>
    </dgm:pt>
    <dgm:pt modelId="{A07E572D-3E69-4516-BF5A-B631CCA193F2}" type="parTrans" cxnId="{E2A67A70-8365-450F-847E-619DECB0AE49}">
      <dgm:prSet/>
      <dgm:spPr/>
      <dgm:t>
        <a:bodyPr/>
        <a:lstStyle/>
        <a:p>
          <a:endParaRPr lang="en-IN"/>
        </a:p>
      </dgm:t>
    </dgm:pt>
    <dgm:pt modelId="{DF64A318-0AB5-404F-8F91-0E38047F353B}" type="sibTrans" cxnId="{E2A67A70-8365-450F-847E-619DECB0AE49}">
      <dgm:prSet/>
      <dgm:spPr/>
      <dgm:t>
        <a:bodyPr/>
        <a:lstStyle/>
        <a:p>
          <a:endParaRPr lang="en-IN"/>
        </a:p>
      </dgm:t>
    </dgm:pt>
    <dgm:pt modelId="{40AE2DD1-A3C4-4882-AD22-9A1A2A19C681}">
      <dgm:prSet phldrT="[Text]" phldr="1"/>
      <dgm:spPr/>
      <dgm:t>
        <a:bodyPr/>
        <a:lstStyle/>
        <a:p>
          <a:endParaRPr lang="en-IN"/>
        </a:p>
      </dgm:t>
    </dgm:pt>
    <dgm:pt modelId="{13264B57-BB66-4F7A-9AFA-28735259DFC5}" type="parTrans" cxnId="{67B2E3AD-279E-4F99-8B15-521D860C62F8}">
      <dgm:prSet/>
      <dgm:spPr/>
      <dgm:t>
        <a:bodyPr/>
        <a:lstStyle/>
        <a:p>
          <a:endParaRPr lang="en-IN"/>
        </a:p>
      </dgm:t>
    </dgm:pt>
    <dgm:pt modelId="{07E1167F-59CF-4471-94FD-D05C79BCAB03}" type="sibTrans" cxnId="{67B2E3AD-279E-4F99-8B15-521D860C62F8}">
      <dgm:prSet/>
      <dgm:spPr/>
      <dgm:t>
        <a:bodyPr/>
        <a:lstStyle/>
        <a:p>
          <a:endParaRPr lang="en-IN"/>
        </a:p>
      </dgm:t>
    </dgm:pt>
    <dgm:pt modelId="{84C4E5C6-1F2F-4AFE-8F54-F5AA8857EA5F}">
      <dgm:prSet phldrT="[Text]" phldr="1"/>
      <dgm:spPr/>
      <dgm:t>
        <a:bodyPr/>
        <a:lstStyle/>
        <a:p>
          <a:endParaRPr lang="en-IN"/>
        </a:p>
      </dgm:t>
    </dgm:pt>
    <dgm:pt modelId="{DE113985-A8A8-494B-902F-0F83AE31E57E}" type="parTrans" cxnId="{0E0913CC-0961-4C1C-880F-C9CA4A31D2D2}">
      <dgm:prSet/>
      <dgm:spPr/>
      <dgm:t>
        <a:bodyPr/>
        <a:lstStyle/>
        <a:p>
          <a:endParaRPr lang="en-IN"/>
        </a:p>
      </dgm:t>
    </dgm:pt>
    <dgm:pt modelId="{96132FCB-3F63-4508-B7E8-07E407910634}" type="sibTrans" cxnId="{0E0913CC-0961-4C1C-880F-C9CA4A31D2D2}">
      <dgm:prSet/>
      <dgm:spPr/>
      <dgm:t>
        <a:bodyPr/>
        <a:lstStyle/>
        <a:p>
          <a:endParaRPr lang="en-IN"/>
        </a:p>
      </dgm:t>
    </dgm:pt>
    <dgm:pt modelId="{6FE9B37D-C808-4216-A2CA-DABC65409AAF}">
      <dgm:prSet/>
      <dgm:spPr/>
      <dgm:t>
        <a:bodyPr/>
        <a:lstStyle/>
        <a:p>
          <a:r>
            <a:rPr lang="en-IN" dirty="0" smtClean="0"/>
            <a:t>at a second CT examination performed</a:t>
          </a:r>
          <a:endParaRPr lang="en-IN" dirty="0"/>
        </a:p>
      </dgm:t>
    </dgm:pt>
    <dgm:pt modelId="{98E8AD87-EA27-4BF5-BDC6-920A6FA30374}" type="parTrans" cxnId="{80396F05-BD9B-48A6-A117-A9898CBB30F4}">
      <dgm:prSet/>
      <dgm:spPr/>
      <dgm:t>
        <a:bodyPr/>
        <a:lstStyle/>
        <a:p>
          <a:endParaRPr lang="en-IN"/>
        </a:p>
      </dgm:t>
    </dgm:pt>
    <dgm:pt modelId="{E13F7821-8C26-4B99-AB9C-78FD3D5AB2D3}" type="sibTrans" cxnId="{80396F05-BD9B-48A6-A117-A9898CBB30F4}">
      <dgm:prSet/>
      <dgm:spPr/>
      <dgm:t>
        <a:bodyPr/>
        <a:lstStyle/>
        <a:p>
          <a:endParaRPr lang="en-IN"/>
        </a:p>
      </dgm:t>
    </dgm:pt>
    <dgm:pt modelId="{F4FCDC88-33A2-44AA-8002-3D3F1E0C9F98}">
      <dgm:prSet/>
      <dgm:spPr/>
      <dgm:t>
        <a:bodyPr/>
        <a:lstStyle/>
        <a:p>
          <a:r>
            <a:rPr lang="en-IN" dirty="0" smtClean="0"/>
            <a:t>12 hours after infusion,</a:t>
          </a:r>
          <a:endParaRPr lang="en-IN" dirty="0"/>
        </a:p>
      </dgm:t>
    </dgm:pt>
    <dgm:pt modelId="{A063EABC-C2E6-4D79-95A0-3C7891499EAA}" type="parTrans" cxnId="{089166A5-42E0-4266-8BE5-D751F6EE3F18}">
      <dgm:prSet/>
      <dgm:spPr/>
      <dgm:t>
        <a:bodyPr/>
        <a:lstStyle/>
        <a:p>
          <a:endParaRPr lang="en-IN"/>
        </a:p>
      </dgm:t>
    </dgm:pt>
    <dgm:pt modelId="{0C1E99B7-3562-4CFD-AB0D-7C33A76D30CD}" type="sibTrans" cxnId="{089166A5-42E0-4266-8BE5-D751F6EE3F18}">
      <dgm:prSet/>
      <dgm:spPr/>
      <dgm:t>
        <a:bodyPr/>
        <a:lstStyle/>
        <a:p>
          <a:endParaRPr lang="en-IN"/>
        </a:p>
      </dgm:t>
    </dgm:pt>
    <dgm:pt modelId="{D72753F3-DDA2-455B-9937-F46FA5626023}">
      <dgm:prSet/>
      <dgm:spPr/>
      <dgm:t>
        <a:bodyPr/>
        <a:lstStyle/>
        <a:p>
          <a:r>
            <a:rPr lang="en-IN" smtClean="0"/>
            <a:t>surgery</a:t>
          </a:r>
          <a:endParaRPr lang="en-IN"/>
        </a:p>
      </dgm:t>
    </dgm:pt>
    <dgm:pt modelId="{2FB14B40-554E-4928-92CC-CC288ADB486F}" type="parTrans" cxnId="{20E7A543-ED1C-4C01-BEE9-BF860D11850F}">
      <dgm:prSet/>
      <dgm:spPr/>
      <dgm:t>
        <a:bodyPr/>
        <a:lstStyle/>
        <a:p>
          <a:endParaRPr lang="en-IN"/>
        </a:p>
      </dgm:t>
    </dgm:pt>
    <dgm:pt modelId="{862E9AC2-DC77-4B77-AE71-424E3983EFF2}" type="sibTrans" cxnId="{20E7A543-ED1C-4C01-BEE9-BF860D11850F}">
      <dgm:prSet/>
      <dgm:spPr/>
      <dgm:t>
        <a:bodyPr/>
        <a:lstStyle/>
        <a:p>
          <a:endParaRPr lang="en-IN"/>
        </a:p>
      </dgm:t>
    </dgm:pt>
    <dgm:pt modelId="{E21F3B5C-7374-49C7-8326-4DA7DB1C908C}" type="pres">
      <dgm:prSet presAssocID="{36CAF30B-A92E-4C1A-B6BE-53374140D261}" presName="linearFlow" presStyleCnt="0">
        <dgm:presLayoutVars>
          <dgm:dir/>
          <dgm:animLvl val="lvl"/>
          <dgm:resizeHandles val="exact"/>
        </dgm:presLayoutVars>
      </dgm:prSet>
      <dgm:spPr/>
      <dgm:t>
        <a:bodyPr/>
        <a:lstStyle/>
        <a:p>
          <a:endParaRPr lang="en-IN"/>
        </a:p>
      </dgm:t>
    </dgm:pt>
    <dgm:pt modelId="{FFA32289-1D90-4058-94AD-6042B9CDDDD2}" type="pres">
      <dgm:prSet presAssocID="{1768E8A7-07C3-4C89-940F-EF93E70377A4}" presName="composite" presStyleCnt="0"/>
      <dgm:spPr/>
    </dgm:pt>
    <dgm:pt modelId="{C1630949-C9EF-4345-9C66-287E9B77B526}" type="pres">
      <dgm:prSet presAssocID="{1768E8A7-07C3-4C89-940F-EF93E70377A4}" presName="parentText" presStyleLbl="alignNode1" presStyleIdx="0" presStyleCnt="3">
        <dgm:presLayoutVars>
          <dgm:chMax val="1"/>
          <dgm:bulletEnabled val="1"/>
        </dgm:presLayoutVars>
      </dgm:prSet>
      <dgm:spPr/>
      <dgm:t>
        <a:bodyPr/>
        <a:lstStyle/>
        <a:p>
          <a:endParaRPr lang="en-IN"/>
        </a:p>
      </dgm:t>
    </dgm:pt>
    <dgm:pt modelId="{E62D8ED5-CEAA-497D-804B-91BF04158AF9}" type="pres">
      <dgm:prSet presAssocID="{1768E8A7-07C3-4C89-940F-EF93E70377A4}" presName="descendantText" presStyleLbl="alignAcc1" presStyleIdx="0" presStyleCnt="3">
        <dgm:presLayoutVars>
          <dgm:bulletEnabled val="1"/>
        </dgm:presLayoutVars>
      </dgm:prSet>
      <dgm:spPr/>
      <dgm:t>
        <a:bodyPr/>
        <a:lstStyle/>
        <a:p>
          <a:endParaRPr lang="en-IN"/>
        </a:p>
      </dgm:t>
    </dgm:pt>
    <dgm:pt modelId="{06AD6046-8B74-43BF-AECB-91546C6C5B15}" type="pres">
      <dgm:prSet presAssocID="{875A6C2E-F77F-424F-99C0-A668363FF612}" presName="sp" presStyleCnt="0"/>
      <dgm:spPr/>
    </dgm:pt>
    <dgm:pt modelId="{1E34D7FF-62EF-47BC-BEF9-27BF515A60AC}" type="pres">
      <dgm:prSet presAssocID="{03050298-3448-46A2-98D3-C7B1A702A51E}" presName="composite" presStyleCnt="0"/>
      <dgm:spPr/>
    </dgm:pt>
    <dgm:pt modelId="{539507AB-6AD3-42A5-86D7-2E7EBC0D2608}" type="pres">
      <dgm:prSet presAssocID="{03050298-3448-46A2-98D3-C7B1A702A51E}" presName="parentText" presStyleLbl="alignNode1" presStyleIdx="1" presStyleCnt="3">
        <dgm:presLayoutVars>
          <dgm:chMax val="1"/>
          <dgm:bulletEnabled val="1"/>
        </dgm:presLayoutVars>
      </dgm:prSet>
      <dgm:spPr/>
      <dgm:t>
        <a:bodyPr/>
        <a:lstStyle/>
        <a:p>
          <a:endParaRPr lang="en-IN"/>
        </a:p>
      </dgm:t>
    </dgm:pt>
    <dgm:pt modelId="{B973556C-E9A4-4865-AC08-F060FC9F06B2}" type="pres">
      <dgm:prSet presAssocID="{03050298-3448-46A2-98D3-C7B1A702A51E}" presName="descendantText" presStyleLbl="alignAcc1" presStyleIdx="1" presStyleCnt="3" custLinFactNeighborY="7674">
        <dgm:presLayoutVars>
          <dgm:bulletEnabled val="1"/>
        </dgm:presLayoutVars>
      </dgm:prSet>
      <dgm:spPr/>
      <dgm:t>
        <a:bodyPr/>
        <a:lstStyle/>
        <a:p>
          <a:endParaRPr lang="en-IN"/>
        </a:p>
      </dgm:t>
    </dgm:pt>
    <dgm:pt modelId="{048AE819-A16C-48D0-B19D-96067B1E5984}" type="pres">
      <dgm:prSet presAssocID="{B940E148-02D2-49D0-A585-FC0B2A0B9D0E}" presName="sp" presStyleCnt="0"/>
      <dgm:spPr/>
    </dgm:pt>
    <dgm:pt modelId="{CCB70350-9F8E-4539-B7D9-D52A1BA05AE3}" type="pres">
      <dgm:prSet presAssocID="{918B0EFC-0E87-4DFC-BAB4-E94D8A0867E0}" presName="composite" presStyleCnt="0"/>
      <dgm:spPr/>
    </dgm:pt>
    <dgm:pt modelId="{0F0E0C3D-FAB6-4B72-BB9A-78B62188AB10}" type="pres">
      <dgm:prSet presAssocID="{918B0EFC-0E87-4DFC-BAB4-E94D8A0867E0}" presName="parentText" presStyleLbl="alignNode1" presStyleIdx="2" presStyleCnt="3">
        <dgm:presLayoutVars>
          <dgm:chMax val="1"/>
          <dgm:bulletEnabled val="1"/>
        </dgm:presLayoutVars>
      </dgm:prSet>
      <dgm:spPr/>
      <dgm:t>
        <a:bodyPr/>
        <a:lstStyle/>
        <a:p>
          <a:endParaRPr lang="en-IN"/>
        </a:p>
      </dgm:t>
    </dgm:pt>
    <dgm:pt modelId="{7A44686B-38AA-47FC-8829-2023FEA32EB2}" type="pres">
      <dgm:prSet presAssocID="{918B0EFC-0E87-4DFC-BAB4-E94D8A0867E0}" presName="descendantText" presStyleLbl="alignAcc1" presStyleIdx="2" presStyleCnt="3">
        <dgm:presLayoutVars>
          <dgm:bulletEnabled val="1"/>
        </dgm:presLayoutVars>
      </dgm:prSet>
      <dgm:spPr/>
      <dgm:t>
        <a:bodyPr/>
        <a:lstStyle/>
        <a:p>
          <a:endParaRPr lang="en-IN"/>
        </a:p>
      </dgm:t>
    </dgm:pt>
  </dgm:ptLst>
  <dgm:cxnLst>
    <dgm:cxn modelId="{0E0913CC-0961-4C1C-880F-C9CA4A31D2D2}" srcId="{918B0EFC-0E87-4DFC-BAB4-E94D8A0867E0}" destId="{84C4E5C6-1F2F-4AFE-8F54-F5AA8857EA5F}" srcOrd="2" destOrd="0" parTransId="{DE113985-A8A8-494B-902F-0F83AE31E57E}" sibTransId="{96132FCB-3F63-4508-B7E8-07E407910634}"/>
    <dgm:cxn modelId="{089166A5-42E0-4266-8BE5-D751F6EE3F18}" srcId="{1768E8A7-07C3-4C89-940F-EF93E70377A4}" destId="{F4FCDC88-33A2-44AA-8002-3D3F1E0C9F98}" srcOrd="2" destOrd="0" parTransId="{A063EABC-C2E6-4D79-95A0-3C7891499EAA}" sibTransId="{0C1E99B7-3562-4CFD-AB0D-7C33A76D30CD}"/>
    <dgm:cxn modelId="{51CBF9D2-98AC-4A82-AF8E-DDE5CB2F41C9}" type="presOf" srcId="{36CAF30B-A92E-4C1A-B6BE-53374140D261}" destId="{E21F3B5C-7374-49C7-8326-4DA7DB1C908C}" srcOrd="0" destOrd="0" presId="urn:microsoft.com/office/officeart/2005/8/layout/chevron2"/>
    <dgm:cxn modelId="{D457B95A-3258-4A74-8A4B-6CB36850FCFE}" srcId="{36CAF30B-A92E-4C1A-B6BE-53374140D261}" destId="{03050298-3448-46A2-98D3-C7B1A702A51E}" srcOrd="1" destOrd="0" parTransId="{37B55290-F381-4D51-8D6D-210A40CABF70}" sibTransId="{B940E148-02D2-49D0-A585-FC0B2A0B9D0E}"/>
    <dgm:cxn modelId="{2736BCDC-4920-4577-8F6F-D2DB02749FDE}" srcId="{03050298-3448-46A2-98D3-C7B1A702A51E}" destId="{53C04DC8-CD41-4740-8D43-2D9ABF6CB039}" srcOrd="1" destOrd="0" parTransId="{34E2189E-0851-4D50-8247-F3B6BCAB7657}" sibTransId="{C10E272A-8C86-4895-9006-CC8FBC8BED78}"/>
    <dgm:cxn modelId="{0AE3D5FA-E2F8-497C-9929-663E2C5D4D76}" type="presOf" srcId="{40AE2DD1-A3C4-4882-AD22-9A1A2A19C681}" destId="{7A44686B-38AA-47FC-8829-2023FEA32EB2}" srcOrd="0" destOrd="0" presId="urn:microsoft.com/office/officeart/2005/8/layout/chevron2"/>
    <dgm:cxn modelId="{A31B310B-929D-49CD-9781-A2E594053C6F}" type="presOf" srcId="{03050298-3448-46A2-98D3-C7B1A702A51E}" destId="{539507AB-6AD3-42A5-86D7-2E7EBC0D2608}" srcOrd="0" destOrd="0" presId="urn:microsoft.com/office/officeart/2005/8/layout/chevron2"/>
    <dgm:cxn modelId="{67848433-2589-4A8F-96CE-763BAA0CD302}" srcId="{36CAF30B-A92E-4C1A-B6BE-53374140D261}" destId="{1768E8A7-07C3-4C89-940F-EF93E70377A4}" srcOrd="0" destOrd="0" parTransId="{F094D537-769F-4A43-90FF-A35F330AF3D3}" sibTransId="{875A6C2E-F77F-424F-99C0-A668363FF612}"/>
    <dgm:cxn modelId="{4929CA65-D391-4139-8493-FA8BD35E19F3}" type="presOf" srcId="{75AB7B75-833C-4726-A32C-685D50DD31B6}" destId="{B973556C-E9A4-4865-AC08-F060FC9F06B2}" srcOrd="0" destOrd="0" presId="urn:microsoft.com/office/officeart/2005/8/layout/chevron2"/>
    <dgm:cxn modelId="{F3E25390-925F-4EEC-88B3-B646F0224DEE}" type="presOf" srcId="{1768E8A7-07C3-4C89-940F-EF93E70377A4}" destId="{C1630949-C9EF-4345-9C66-287E9B77B526}" srcOrd="0" destOrd="0" presId="urn:microsoft.com/office/officeart/2005/8/layout/chevron2"/>
    <dgm:cxn modelId="{691A4216-64B8-4ACF-A538-0E5FE2F0FB58}" type="presOf" srcId="{84C4E5C6-1F2F-4AFE-8F54-F5AA8857EA5F}" destId="{7A44686B-38AA-47FC-8829-2023FEA32EB2}" srcOrd="0" destOrd="2" presId="urn:microsoft.com/office/officeart/2005/8/layout/chevron2"/>
    <dgm:cxn modelId="{E2A67A70-8365-450F-847E-619DECB0AE49}" srcId="{36CAF30B-A92E-4C1A-B6BE-53374140D261}" destId="{918B0EFC-0E87-4DFC-BAB4-E94D8A0867E0}" srcOrd="2" destOrd="0" parTransId="{A07E572D-3E69-4516-BF5A-B631CCA193F2}" sibTransId="{DF64A318-0AB5-404F-8F91-0E38047F353B}"/>
    <dgm:cxn modelId="{20E7A543-ED1C-4C01-BEE9-BF860D11850F}" srcId="{918B0EFC-0E87-4DFC-BAB4-E94D8A0867E0}" destId="{D72753F3-DDA2-455B-9937-F46FA5626023}" srcOrd="1" destOrd="0" parTransId="{2FB14B40-554E-4928-92CC-CC288ADB486F}" sibTransId="{862E9AC2-DC77-4B77-AE71-424E3983EFF2}"/>
    <dgm:cxn modelId="{80396F05-BD9B-48A6-A117-A9898CBB30F4}" srcId="{1768E8A7-07C3-4C89-940F-EF93E70377A4}" destId="{6FE9B37D-C808-4216-A2CA-DABC65409AAF}" srcOrd="1" destOrd="0" parTransId="{98E8AD87-EA27-4BF5-BDC6-920A6FA30374}" sibTransId="{E13F7821-8C26-4B99-AB9C-78FD3D5AB2D3}"/>
    <dgm:cxn modelId="{11FA6809-5A36-49F4-9839-3F567FA4AAEE}" srcId="{1768E8A7-07C3-4C89-940F-EF93E70377A4}" destId="{DB79E6B6-F965-4857-8F69-E8C2F13D9B80}" srcOrd="0" destOrd="0" parTransId="{DA2F6028-5299-4B02-A2C1-21C0655E2D67}" sibTransId="{E66E076B-4228-449A-9F64-1EE6408F53DB}"/>
    <dgm:cxn modelId="{83366298-EB80-4819-B3A0-3E0A9FF9EDDA}" type="presOf" srcId="{D72753F3-DDA2-455B-9937-F46FA5626023}" destId="{7A44686B-38AA-47FC-8829-2023FEA32EB2}" srcOrd="0" destOrd="1" presId="urn:microsoft.com/office/officeart/2005/8/layout/chevron2"/>
    <dgm:cxn modelId="{20497E48-DBE2-4BA6-B5A2-B0A26F55C32F}" type="presOf" srcId="{DB79E6B6-F965-4857-8F69-E8C2F13D9B80}" destId="{E62D8ED5-CEAA-497D-804B-91BF04158AF9}" srcOrd="0" destOrd="0" presId="urn:microsoft.com/office/officeart/2005/8/layout/chevron2"/>
    <dgm:cxn modelId="{1C11E074-296D-4478-9615-BDDF45EAF430}" type="presOf" srcId="{F4FCDC88-33A2-44AA-8002-3D3F1E0C9F98}" destId="{E62D8ED5-CEAA-497D-804B-91BF04158AF9}" srcOrd="0" destOrd="2" presId="urn:microsoft.com/office/officeart/2005/8/layout/chevron2"/>
    <dgm:cxn modelId="{1BCFC7CA-5AEC-4CAC-B923-DA66196E7211}" type="presOf" srcId="{918B0EFC-0E87-4DFC-BAB4-E94D8A0867E0}" destId="{0F0E0C3D-FAB6-4B72-BB9A-78B62188AB10}" srcOrd="0" destOrd="0" presId="urn:microsoft.com/office/officeart/2005/8/layout/chevron2"/>
    <dgm:cxn modelId="{703C52F9-0338-49B7-9AFC-6BC48A8751B4}" type="presOf" srcId="{6FE9B37D-C808-4216-A2CA-DABC65409AAF}" destId="{E62D8ED5-CEAA-497D-804B-91BF04158AF9}" srcOrd="0" destOrd="1" presId="urn:microsoft.com/office/officeart/2005/8/layout/chevron2"/>
    <dgm:cxn modelId="{67B2E3AD-279E-4F99-8B15-521D860C62F8}" srcId="{918B0EFC-0E87-4DFC-BAB4-E94D8A0867E0}" destId="{40AE2DD1-A3C4-4882-AD22-9A1A2A19C681}" srcOrd="0" destOrd="0" parTransId="{13264B57-BB66-4F7A-9AFA-28735259DFC5}" sibTransId="{07E1167F-59CF-4471-94FD-D05C79BCAB03}"/>
    <dgm:cxn modelId="{456D7FC2-D8DD-4071-9D3D-AFBCD0EABBB2}" type="presOf" srcId="{53C04DC8-CD41-4740-8D43-2D9ABF6CB039}" destId="{B973556C-E9A4-4865-AC08-F060FC9F06B2}" srcOrd="0" destOrd="1" presId="urn:microsoft.com/office/officeart/2005/8/layout/chevron2"/>
    <dgm:cxn modelId="{B9FA3CA6-D89F-427A-B1D0-26E43ED247BF}" srcId="{03050298-3448-46A2-98D3-C7B1A702A51E}" destId="{75AB7B75-833C-4726-A32C-685D50DD31B6}" srcOrd="0" destOrd="0" parTransId="{B989F48C-196C-4F6F-B110-7C9616CCB650}" sibTransId="{C5AF1807-8A93-4638-A87F-0F09CEF8BD50}"/>
    <dgm:cxn modelId="{0DDDC2BA-D5C3-4C61-B38C-9B012CA3A38B}" type="presParOf" srcId="{E21F3B5C-7374-49C7-8326-4DA7DB1C908C}" destId="{FFA32289-1D90-4058-94AD-6042B9CDDDD2}" srcOrd="0" destOrd="0" presId="urn:microsoft.com/office/officeart/2005/8/layout/chevron2"/>
    <dgm:cxn modelId="{6CA391C2-62CF-4974-9F85-B5DDAFA62F65}" type="presParOf" srcId="{FFA32289-1D90-4058-94AD-6042B9CDDDD2}" destId="{C1630949-C9EF-4345-9C66-287E9B77B526}" srcOrd="0" destOrd="0" presId="urn:microsoft.com/office/officeart/2005/8/layout/chevron2"/>
    <dgm:cxn modelId="{5EB2C4D2-1163-49AE-A6DD-BC5496915863}" type="presParOf" srcId="{FFA32289-1D90-4058-94AD-6042B9CDDDD2}" destId="{E62D8ED5-CEAA-497D-804B-91BF04158AF9}" srcOrd="1" destOrd="0" presId="urn:microsoft.com/office/officeart/2005/8/layout/chevron2"/>
    <dgm:cxn modelId="{1FEFCFB6-59C2-4748-A19C-745885F0AA12}" type="presParOf" srcId="{E21F3B5C-7374-49C7-8326-4DA7DB1C908C}" destId="{06AD6046-8B74-43BF-AECB-91546C6C5B15}" srcOrd="1" destOrd="0" presId="urn:microsoft.com/office/officeart/2005/8/layout/chevron2"/>
    <dgm:cxn modelId="{C5C6233D-9B69-4AF2-AAA1-6992324A973F}" type="presParOf" srcId="{E21F3B5C-7374-49C7-8326-4DA7DB1C908C}" destId="{1E34D7FF-62EF-47BC-BEF9-27BF515A60AC}" srcOrd="2" destOrd="0" presId="urn:microsoft.com/office/officeart/2005/8/layout/chevron2"/>
    <dgm:cxn modelId="{E575F090-F412-4E85-9774-D7BBE3742861}" type="presParOf" srcId="{1E34D7FF-62EF-47BC-BEF9-27BF515A60AC}" destId="{539507AB-6AD3-42A5-86D7-2E7EBC0D2608}" srcOrd="0" destOrd="0" presId="urn:microsoft.com/office/officeart/2005/8/layout/chevron2"/>
    <dgm:cxn modelId="{9A07218D-039B-4D1B-BEB8-2E9F16F052C5}" type="presParOf" srcId="{1E34D7FF-62EF-47BC-BEF9-27BF515A60AC}" destId="{B973556C-E9A4-4865-AC08-F060FC9F06B2}" srcOrd="1" destOrd="0" presId="urn:microsoft.com/office/officeart/2005/8/layout/chevron2"/>
    <dgm:cxn modelId="{A6C1F4C6-62A8-4F80-9963-A08533C9B034}" type="presParOf" srcId="{E21F3B5C-7374-49C7-8326-4DA7DB1C908C}" destId="{048AE819-A16C-48D0-B19D-96067B1E5984}" srcOrd="3" destOrd="0" presId="urn:microsoft.com/office/officeart/2005/8/layout/chevron2"/>
    <dgm:cxn modelId="{D47F5C0A-E619-491A-9C96-FFAC26AC4A87}" type="presParOf" srcId="{E21F3B5C-7374-49C7-8326-4DA7DB1C908C}" destId="{CCB70350-9F8E-4539-B7D9-D52A1BA05AE3}" srcOrd="4" destOrd="0" presId="urn:microsoft.com/office/officeart/2005/8/layout/chevron2"/>
    <dgm:cxn modelId="{B1F89550-8422-4EF4-BAE6-A2C372B523A6}" type="presParOf" srcId="{CCB70350-9F8E-4539-B7D9-D52A1BA05AE3}" destId="{0F0E0C3D-FAB6-4B72-BB9A-78B62188AB10}" srcOrd="0" destOrd="0" presId="urn:microsoft.com/office/officeart/2005/8/layout/chevron2"/>
    <dgm:cxn modelId="{BAB577E6-CFA7-4DD6-B3E8-C983D52FF7D5}" type="presParOf" srcId="{CCB70350-9F8E-4539-B7D9-D52A1BA05AE3}" destId="{7A44686B-38AA-47FC-8829-2023FEA32E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8C0CA-2546-4AA8-A90E-6B82F6115313}">
      <dsp:nvSpPr>
        <dsp:cNvPr id="0" name=""/>
        <dsp:cNvSpPr/>
      </dsp:nvSpPr>
      <dsp:spPr>
        <a:xfrm>
          <a:off x="2587" y="52399"/>
          <a:ext cx="2346513" cy="55444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Jejunum</a:t>
          </a:r>
          <a:endParaRPr lang="en-US" sz="3300" kern="1200" dirty="0"/>
        </a:p>
      </dsp:txBody>
      <dsp:txXfrm>
        <a:off x="18826" y="68638"/>
        <a:ext cx="2314035" cy="521965"/>
      </dsp:txXfrm>
    </dsp:sp>
    <dsp:sp modelId="{D88F860F-9DF7-42CC-8D5C-1B07906BF477}">
      <dsp:nvSpPr>
        <dsp:cNvPr id="0" name=""/>
        <dsp:cNvSpPr/>
      </dsp:nvSpPr>
      <dsp:spPr>
        <a:xfrm>
          <a:off x="237239" y="606843"/>
          <a:ext cx="234651" cy="497955"/>
        </a:xfrm>
        <a:custGeom>
          <a:avLst/>
          <a:gdLst/>
          <a:ahLst/>
          <a:cxnLst/>
          <a:rect l="0" t="0" r="0" b="0"/>
          <a:pathLst>
            <a:path>
              <a:moveTo>
                <a:pt x="0" y="0"/>
              </a:moveTo>
              <a:lnTo>
                <a:pt x="0" y="497955"/>
              </a:lnTo>
              <a:lnTo>
                <a:pt x="234651" y="497955"/>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E5589811-7143-4194-9E5D-60992C1B4394}">
      <dsp:nvSpPr>
        <dsp:cNvPr id="0" name=""/>
        <dsp:cNvSpPr/>
      </dsp:nvSpPr>
      <dsp:spPr>
        <a:xfrm>
          <a:off x="471890" y="772828"/>
          <a:ext cx="2960592"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Proximal 2/5</a:t>
          </a:r>
          <a:r>
            <a:rPr lang="en-US" sz="1800" kern="1200" baseline="30000" dirty="0" smtClean="0"/>
            <a:t>th</a:t>
          </a:r>
          <a:r>
            <a:rPr lang="en-US" sz="1800" kern="1200" dirty="0" smtClean="0"/>
            <a:t> </a:t>
          </a:r>
          <a:endParaRPr lang="en-US" sz="1800" kern="1200" dirty="0"/>
        </a:p>
      </dsp:txBody>
      <dsp:txXfrm>
        <a:off x="491336" y="792274"/>
        <a:ext cx="2921700" cy="625048"/>
      </dsp:txXfrm>
    </dsp:sp>
    <dsp:sp modelId="{D6146A79-1018-4AF9-8BD0-6F77D4AF380D}">
      <dsp:nvSpPr>
        <dsp:cNvPr id="0" name=""/>
        <dsp:cNvSpPr/>
      </dsp:nvSpPr>
      <dsp:spPr>
        <a:xfrm>
          <a:off x="237239" y="606843"/>
          <a:ext cx="234651" cy="1327881"/>
        </a:xfrm>
        <a:custGeom>
          <a:avLst/>
          <a:gdLst/>
          <a:ahLst/>
          <a:cxnLst/>
          <a:rect l="0" t="0" r="0" b="0"/>
          <a:pathLst>
            <a:path>
              <a:moveTo>
                <a:pt x="0" y="0"/>
              </a:moveTo>
              <a:lnTo>
                <a:pt x="0" y="1327881"/>
              </a:lnTo>
              <a:lnTo>
                <a:pt x="234651" y="1327881"/>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A6D56AF0-6548-4637-8391-1C44327A5565}">
      <dsp:nvSpPr>
        <dsp:cNvPr id="0" name=""/>
        <dsp:cNvSpPr/>
      </dsp:nvSpPr>
      <dsp:spPr>
        <a:xfrm>
          <a:off x="471890" y="1602754"/>
          <a:ext cx="3021748"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Lies in upper LUQ and LLQ</a:t>
          </a:r>
          <a:endParaRPr lang="en-US" sz="2100" kern="1200" dirty="0"/>
        </a:p>
      </dsp:txBody>
      <dsp:txXfrm>
        <a:off x="491336" y="1622200"/>
        <a:ext cx="2982856" cy="625048"/>
      </dsp:txXfrm>
    </dsp:sp>
    <dsp:sp modelId="{327C4EF9-5EA0-4A69-9F6E-98F8CC0BF590}">
      <dsp:nvSpPr>
        <dsp:cNvPr id="0" name=""/>
        <dsp:cNvSpPr/>
      </dsp:nvSpPr>
      <dsp:spPr>
        <a:xfrm>
          <a:off x="237239" y="606843"/>
          <a:ext cx="234651" cy="2157807"/>
        </a:xfrm>
        <a:custGeom>
          <a:avLst/>
          <a:gdLst/>
          <a:ahLst/>
          <a:cxnLst/>
          <a:rect l="0" t="0" r="0" b="0"/>
          <a:pathLst>
            <a:path>
              <a:moveTo>
                <a:pt x="0" y="0"/>
              </a:moveTo>
              <a:lnTo>
                <a:pt x="0" y="2157807"/>
              </a:lnTo>
              <a:lnTo>
                <a:pt x="234651" y="2157807"/>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2D410CAA-7C4B-4B12-B5B8-8C24E9802306}">
      <dsp:nvSpPr>
        <dsp:cNvPr id="0" name=""/>
        <dsp:cNvSpPr/>
      </dsp:nvSpPr>
      <dsp:spPr>
        <a:xfrm>
          <a:off x="471890" y="2432681"/>
          <a:ext cx="2992333"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Max. diameter 4 cm.</a:t>
          </a:r>
          <a:endParaRPr lang="en-US" sz="2100" kern="1200" dirty="0"/>
        </a:p>
      </dsp:txBody>
      <dsp:txXfrm>
        <a:off x="491336" y="2452127"/>
        <a:ext cx="2953441" cy="625048"/>
      </dsp:txXfrm>
    </dsp:sp>
    <dsp:sp modelId="{F01199DC-1ED5-4247-B58C-0F7E0259114A}">
      <dsp:nvSpPr>
        <dsp:cNvPr id="0" name=""/>
        <dsp:cNvSpPr/>
      </dsp:nvSpPr>
      <dsp:spPr>
        <a:xfrm>
          <a:off x="237239" y="606843"/>
          <a:ext cx="234651" cy="2987733"/>
        </a:xfrm>
        <a:custGeom>
          <a:avLst/>
          <a:gdLst/>
          <a:ahLst/>
          <a:cxnLst/>
          <a:rect l="0" t="0" r="0" b="0"/>
          <a:pathLst>
            <a:path>
              <a:moveTo>
                <a:pt x="0" y="0"/>
              </a:moveTo>
              <a:lnTo>
                <a:pt x="0" y="2987733"/>
              </a:lnTo>
              <a:lnTo>
                <a:pt x="234651" y="2987733"/>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784CE4A0-ED4C-4E8C-B996-178B193B3C7B}">
      <dsp:nvSpPr>
        <dsp:cNvPr id="0" name=""/>
        <dsp:cNvSpPr/>
      </dsp:nvSpPr>
      <dsp:spPr>
        <a:xfrm>
          <a:off x="471890" y="3262607"/>
          <a:ext cx="2937582"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4-7 folds per cm</a:t>
          </a:r>
          <a:endParaRPr lang="en-US" sz="2100" kern="1200" dirty="0"/>
        </a:p>
      </dsp:txBody>
      <dsp:txXfrm>
        <a:off x="491336" y="3282053"/>
        <a:ext cx="2898690" cy="625048"/>
      </dsp:txXfrm>
    </dsp:sp>
    <dsp:sp modelId="{36B36B5C-4C57-4B52-A602-FDD1D0A04A1C}">
      <dsp:nvSpPr>
        <dsp:cNvPr id="0" name=""/>
        <dsp:cNvSpPr/>
      </dsp:nvSpPr>
      <dsp:spPr>
        <a:xfrm>
          <a:off x="237239" y="606843"/>
          <a:ext cx="234651" cy="3817659"/>
        </a:xfrm>
        <a:custGeom>
          <a:avLst/>
          <a:gdLst/>
          <a:ahLst/>
          <a:cxnLst/>
          <a:rect l="0" t="0" r="0" b="0"/>
          <a:pathLst>
            <a:path>
              <a:moveTo>
                <a:pt x="0" y="0"/>
              </a:moveTo>
              <a:lnTo>
                <a:pt x="0" y="3817659"/>
              </a:lnTo>
              <a:lnTo>
                <a:pt x="234651" y="3817659"/>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694292BB-D17C-4722-AAF2-C1595716B78C}">
      <dsp:nvSpPr>
        <dsp:cNvPr id="0" name=""/>
        <dsp:cNvSpPr/>
      </dsp:nvSpPr>
      <dsp:spPr>
        <a:xfrm>
          <a:off x="471890" y="4092533"/>
          <a:ext cx="3007630"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err="1" smtClean="0"/>
            <a:t>Valvulae</a:t>
          </a:r>
          <a:r>
            <a:rPr lang="en-US" sz="2100" kern="1200" dirty="0" smtClean="0"/>
            <a:t> </a:t>
          </a:r>
          <a:r>
            <a:rPr lang="en-US" sz="2100" kern="1200" dirty="0" err="1" smtClean="0"/>
            <a:t>conniventies</a:t>
          </a:r>
          <a:r>
            <a:rPr lang="en-US" sz="2100" kern="1200" dirty="0" smtClean="0"/>
            <a:t> :-2mm</a:t>
          </a:r>
          <a:endParaRPr lang="en-US" sz="2100" kern="1200" dirty="0"/>
        </a:p>
      </dsp:txBody>
      <dsp:txXfrm>
        <a:off x="491336" y="4111979"/>
        <a:ext cx="2968738" cy="625048"/>
      </dsp:txXfrm>
    </dsp:sp>
    <dsp:sp modelId="{B19C45CE-2D60-4827-A92F-33B717149C53}">
      <dsp:nvSpPr>
        <dsp:cNvPr id="0" name=""/>
        <dsp:cNvSpPr/>
      </dsp:nvSpPr>
      <dsp:spPr>
        <a:xfrm>
          <a:off x="237239" y="606843"/>
          <a:ext cx="234651" cy="4647586"/>
        </a:xfrm>
        <a:custGeom>
          <a:avLst/>
          <a:gdLst/>
          <a:ahLst/>
          <a:cxnLst/>
          <a:rect l="0" t="0" r="0" b="0"/>
          <a:pathLst>
            <a:path>
              <a:moveTo>
                <a:pt x="0" y="0"/>
              </a:moveTo>
              <a:lnTo>
                <a:pt x="0" y="4647586"/>
              </a:lnTo>
              <a:lnTo>
                <a:pt x="234651" y="4647586"/>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58201A34-B0A2-460A-95F1-849C08DBF47C}">
      <dsp:nvSpPr>
        <dsp:cNvPr id="0" name=""/>
        <dsp:cNvSpPr/>
      </dsp:nvSpPr>
      <dsp:spPr>
        <a:xfrm>
          <a:off x="471890" y="4922459"/>
          <a:ext cx="3023395"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Feathery mucosal pattern on BMFT.</a:t>
          </a:r>
          <a:endParaRPr lang="en-US" sz="2100" kern="1200" dirty="0"/>
        </a:p>
      </dsp:txBody>
      <dsp:txXfrm>
        <a:off x="491336" y="4941905"/>
        <a:ext cx="2984503" cy="625048"/>
      </dsp:txXfrm>
    </dsp:sp>
    <dsp:sp modelId="{1B7CF3AF-9E94-46CC-833E-C59687B98FA8}">
      <dsp:nvSpPr>
        <dsp:cNvPr id="0" name=""/>
        <dsp:cNvSpPr/>
      </dsp:nvSpPr>
      <dsp:spPr>
        <a:xfrm>
          <a:off x="3345312" y="52399"/>
          <a:ext cx="2409720" cy="55444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ileum</a:t>
          </a:r>
          <a:endParaRPr lang="en-US" sz="3300" kern="1200" dirty="0"/>
        </a:p>
      </dsp:txBody>
      <dsp:txXfrm>
        <a:off x="3361551" y="68638"/>
        <a:ext cx="2377242" cy="521965"/>
      </dsp:txXfrm>
    </dsp:sp>
    <dsp:sp modelId="{4013FF3D-7E53-4D79-8E61-D0DBE1923D32}">
      <dsp:nvSpPr>
        <dsp:cNvPr id="0" name=""/>
        <dsp:cNvSpPr/>
      </dsp:nvSpPr>
      <dsp:spPr>
        <a:xfrm>
          <a:off x="3586284" y="606843"/>
          <a:ext cx="240972" cy="497955"/>
        </a:xfrm>
        <a:custGeom>
          <a:avLst/>
          <a:gdLst/>
          <a:ahLst/>
          <a:cxnLst/>
          <a:rect l="0" t="0" r="0" b="0"/>
          <a:pathLst>
            <a:path>
              <a:moveTo>
                <a:pt x="0" y="0"/>
              </a:moveTo>
              <a:lnTo>
                <a:pt x="0" y="497955"/>
              </a:lnTo>
              <a:lnTo>
                <a:pt x="240972" y="497955"/>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6EE1E67F-E323-4018-9527-A68B3DB63544}">
      <dsp:nvSpPr>
        <dsp:cNvPr id="0" name=""/>
        <dsp:cNvSpPr/>
      </dsp:nvSpPr>
      <dsp:spPr>
        <a:xfrm>
          <a:off x="3827256" y="772828"/>
          <a:ext cx="2870774"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Distal 3/5</a:t>
          </a:r>
          <a:r>
            <a:rPr lang="en-US" sz="2100" kern="1200" baseline="30000" dirty="0" smtClean="0"/>
            <a:t>th</a:t>
          </a:r>
          <a:endParaRPr lang="en-US" sz="2100" kern="1200" dirty="0"/>
        </a:p>
      </dsp:txBody>
      <dsp:txXfrm>
        <a:off x="3846702" y="792274"/>
        <a:ext cx="2831882" cy="625048"/>
      </dsp:txXfrm>
    </dsp:sp>
    <dsp:sp modelId="{DEFEE5D5-4F09-4972-AA0F-692C0DE9DAC7}">
      <dsp:nvSpPr>
        <dsp:cNvPr id="0" name=""/>
        <dsp:cNvSpPr/>
      </dsp:nvSpPr>
      <dsp:spPr>
        <a:xfrm>
          <a:off x="3586284" y="606843"/>
          <a:ext cx="240972" cy="1327881"/>
        </a:xfrm>
        <a:custGeom>
          <a:avLst/>
          <a:gdLst/>
          <a:ahLst/>
          <a:cxnLst/>
          <a:rect l="0" t="0" r="0" b="0"/>
          <a:pathLst>
            <a:path>
              <a:moveTo>
                <a:pt x="0" y="0"/>
              </a:moveTo>
              <a:lnTo>
                <a:pt x="0" y="1327881"/>
              </a:lnTo>
              <a:lnTo>
                <a:pt x="240972" y="1327881"/>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A3098FC0-A84E-4F38-9B08-23E0D2334CDC}">
      <dsp:nvSpPr>
        <dsp:cNvPr id="0" name=""/>
        <dsp:cNvSpPr/>
      </dsp:nvSpPr>
      <dsp:spPr>
        <a:xfrm>
          <a:off x="3827256" y="1602754"/>
          <a:ext cx="2930103"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Lies in RIF and lower abdomen.</a:t>
          </a:r>
          <a:endParaRPr lang="en-US" sz="2100" kern="1200" dirty="0"/>
        </a:p>
      </dsp:txBody>
      <dsp:txXfrm>
        <a:off x="3846702" y="1622200"/>
        <a:ext cx="2891211" cy="625048"/>
      </dsp:txXfrm>
    </dsp:sp>
    <dsp:sp modelId="{5ACB9435-C17D-4008-967F-53066B000A42}">
      <dsp:nvSpPr>
        <dsp:cNvPr id="0" name=""/>
        <dsp:cNvSpPr/>
      </dsp:nvSpPr>
      <dsp:spPr>
        <a:xfrm>
          <a:off x="3586284" y="606843"/>
          <a:ext cx="204120" cy="2176783"/>
        </a:xfrm>
        <a:custGeom>
          <a:avLst/>
          <a:gdLst/>
          <a:ahLst/>
          <a:cxnLst/>
          <a:rect l="0" t="0" r="0" b="0"/>
          <a:pathLst>
            <a:path>
              <a:moveTo>
                <a:pt x="0" y="0"/>
              </a:moveTo>
              <a:lnTo>
                <a:pt x="0" y="2176783"/>
              </a:lnTo>
              <a:lnTo>
                <a:pt x="204120" y="2176783"/>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8FC2BFA7-298F-4A30-BE79-1E4F2F86083C}">
      <dsp:nvSpPr>
        <dsp:cNvPr id="0" name=""/>
        <dsp:cNvSpPr/>
      </dsp:nvSpPr>
      <dsp:spPr>
        <a:xfrm>
          <a:off x="3790405" y="2451656"/>
          <a:ext cx="2929190"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err="1" smtClean="0"/>
            <a:t>max.diiameter</a:t>
          </a:r>
          <a:r>
            <a:rPr lang="en-US" sz="2100" kern="1200" dirty="0" smtClean="0"/>
            <a:t> 3cm</a:t>
          </a:r>
          <a:endParaRPr lang="en-US" sz="2100" kern="1200" dirty="0"/>
        </a:p>
      </dsp:txBody>
      <dsp:txXfrm>
        <a:off x="3809851" y="2471102"/>
        <a:ext cx="2890298" cy="625048"/>
      </dsp:txXfrm>
    </dsp:sp>
    <dsp:sp modelId="{59971340-9B27-41CE-AB37-FB84D56C9B18}">
      <dsp:nvSpPr>
        <dsp:cNvPr id="0" name=""/>
        <dsp:cNvSpPr/>
      </dsp:nvSpPr>
      <dsp:spPr>
        <a:xfrm>
          <a:off x="3586284" y="606843"/>
          <a:ext cx="240972" cy="2987733"/>
        </a:xfrm>
        <a:custGeom>
          <a:avLst/>
          <a:gdLst/>
          <a:ahLst/>
          <a:cxnLst/>
          <a:rect l="0" t="0" r="0" b="0"/>
          <a:pathLst>
            <a:path>
              <a:moveTo>
                <a:pt x="0" y="0"/>
              </a:moveTo>
              <a:lnTo>
                <a:pt x="0" y="2987733"/>
              </a:lnTo>
              <a:lnTo>
                <a:pt x="240972" y="2987733"/>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FBB132B4-E88D-4DA7-8717-2BAD6BDAC14F}">
      <dsp:nvSpPr>
        <dsp:cNvPr id="0" name=""/>
        <dsp:cNvSpPr/>
      </dsp:nvSpPr>
      <dsp:spPr>
        <a:xfrm>
          <a:off x="3827256" y="3262607"/>
          <a:ext cx="2934554"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Folds 3-5 per cm</a:t>
          </a:r>
          <a:endParaRPr lang="en-US" sz="2100" kern="1200" dirty="0"/>
        </a:p>
      </dsp:txBody>
      <dsp:txXfrm>
        <a:off x="3846702" y="3282053"/>
        <a:ext cx="2895662" cy="625048"/>
      </dsp:txXfrm>
    </dsp:sp>
    <dsp:sp modelId="{A34B0217-F196-4B09-89BC-E8EF18DAE583}">
      <dsp:nvSpPr>
        <dsp:cNvPr id="0" name=""/>
        <dsp:cNvSpPr/>
      </dsp:nvSpPr>
      <dsp:spPr>
        <a:xfrm>
          <a:off x="3586284" y="606843"/>
          <a:ext cx="240972" cy="3817659"/>
        </a:xfrm>
        <a:custGeom>
          <a:avLst/>
          <a:gdLst/>
          <a:ahLst/>
          <a:cxnLst/>
          <a:rect l="0" t="0" r="0" b="0"/>
          <a:pathLst>
            <a:path>
              <a:moveTo>
                <a:pt x="0" y="0"/>
              </a:moveTo>
              <a:lnTo>
                <a:pt x="0" y="3817659"/>
              </a:lnTo>
              <a:lnTo>
                <a:pt x="240972" y="3817659"/>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07976D02-0DEF-4906-A7C4-3727EF216524}">
      <dsp:nvSpPr>
        <dsp:cNvPr id="0" name=""/>
        <dsp:cNvSpPr/>
      </dsp:nvSpPr>
      <dsp:spPr>
        <a:xfrm>
          <a:off x="3827256" y="4092533"/>
          <a:ext cx="2951955"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1mm</a:t>
          </a:r>
          <a:endParaRPr lang="en-US" sz="2100" kern="1200" dirty="0"/>
        </a:p>
      </dsp:txBody>
      <dsp:txXfrm>
        <a:off x="3846702" y="4111979"/>
        <a:ext cx="2913063" cy="625048"/>
      </dsp:txXfrm>
    </dsp:sp>
    <dsp:sp modelId="{DFF08D22-28A2-40DC-AA08-1F8E9BD27270}">
      <dsp:nvSpPr>
        <dsp:cNvPr id="0" name=""/>
        <dsp:cNvSpPr/>
      </dsp:nvSpPr>
      <dsp:spPr>
        <a:xfrm>
          <a:off x="3586284" y="606843"/>
          <a:ext cx="240972" cy="4647586"/>
        </a:xfrm>
        <a:custGeom>
          <a:avLst/>
          <a:gdLst/>
          <a:ahLst/>
          <a:cxnLst/>
          <a:rect l="0" t="0" r="0" b="0"/>
          <a:pathLst>
            <a:path>
              <a:moveTo>
                <a:pt x="0" y="0"/>
              </a:moveTo>
              <a:lnTo>
                <a:pt x="0" y="4647586"/>
              </a:lnTo>
              <a:lnTo>
                <a:pt x="240972" y="4647586"/>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FF3D793C-8414-4508-9F00-35E750B2977E}">
      <dsp:nvSpPr>
        <dsp:cNvPr id="0" name=""/>
        <dsp:cNvSpPr/>
      </dsp:nvSpPr>
      <dsp:spPr>
        <a:xfrm>
          <a:off x="3827256" y="4922459"/>
          <a:ext cx="2932929" cy="6639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Less feathery or absent.</a:t>
          </a:r>
          <a:endParaRPr lang="en-US" sz="2100" kern="1200" dirty="0"/>
        </a:p>
      </dsp:txBody>
      <dsp:txXfrm>
        <a:off x="3846702" y="4941905"/>
        <a:ext cx="2894037" cy="625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452F8-D1D3-4597-969B-B181BEC10E98}">
      <dsp:nvSpPr>
        <dsp:cNvPr id="0" name=""/>
        <dsp:cNvSpPr/>
      </dsp:nvSpPr>
      <dsp:spPr>
        <a:xfrm rot="5400000">
          <a:off x="-187858" y="189185"/>
          <a:ext cx="1252388" cy="87667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IN" sz="2400" kern="1200" dirty="0"/>
        </a:p>
      </dsp:txBody>
      <dsp:txXfrm rot="-5400000">
        <a:off x="0" y="439663"/>
        <a:ext cx="876672" cy="375716"/>
      </dsp:txXfrm>
    </dsp:sp>
    <dsp:sp modelId="{3C3A562E-A2AC-494F-B0CB-8C50AE6EC152}">
      <dsp:nvSpPr>
        <dsp:cNvPr id="0" name=""/>
        <dsp:cNvSpPr/>
      </dsp:nvSpPr>
      <dsp:spPr>
        <a:xfrm rot="5400000">
          <a:off x="4283428" y="-3405429"/>
          <a:ext cx="814052" cy="762756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kern="1200" dirty="0" smtClean="0"/>
            <a:t>CT examination performed 3 hours later</a:t>
          </a:r>
          <a:endParaRPr lang="en-IN" sz="2600" kern="1200" dirty="0"/>
        </a:p>
      </dsp:txBody>
      <dsp:txXfrm rot="-5400000">
        <a:off x="876672" y="41066"/>
        <a:ext cx="7587826" cy="734574"/>
      </dsp:txXfrm>
    </dsp:sp>
    <dsp:sp modelId="{50BA4C00-B103-4C0A-B5DD-E6B1ABD15FCB}">
      <dsp:nvSpPr>
        <dsp:cNvPr id="0" name=""/>
        <dsp:cNvSpPr/>
      </dsp:nvSpPr>
      <dsp:spPr>
        <a:xfrm rot="5400000">
          <a:off x="-187858" y="1294837"/>
          <a:ext cx="1252388" cy="87667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IN" sz="2600" kern="1200" dirty="0"/>
        </a:p>
      </dsp:txBody>
      <dsp:txXfrm rot="-5400000">
        <a:off x="0" y="1545315"/>
        <a:ext cx="876672" cy="375716"/>
      </dsp:txXfrm>
    </dsp:sp>
    <dsp:sp modelId="{2AB639DF-2641-45DC-B001-6E4DBB6E640D}">
      <dsp:nvSpPr>
        <dsp:cNvPr id="0" name=""/>
        <dsp:cNvSpPr/>
      </dsp:nvSpPr>
      <dsp:spPr>
        <a:xfrm rot="5400000">
          <a:off x="4283428" y="-2299777"/>
          <a:ext cx="814052" cy="762756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kern="1200" dirty="0" err="1" smtClean="0"/>
            <a:t>enteral</a:t>
          </a:r>
          <a:r>
            <a:rPr lang="en-IN" sz="2600" kern="1200" dirty="0" smtClean="0"/>
            <a:t> contrast  has </a:t>
          </a:r>
          <a:r>
            <a:rPr lang="en-IN" sz="2600" kern="1200" dirty="0" err="1" smtClean="0"/>
            <a:t>passedbeyond</a:t>
          </a:r>
          <a:r>
            <a:rPr lang="en-IN" sz="2600" kern="1200" dirty="0" smtClean="0"/>
            <a:t> the site of obstruction</a:t>
          </a:r>
          <a:endParaRPr lang="en-IN" sz="2600" kern="1200" dirty="0"/>
        </a:p>
      </dsp:txBody>
      <dsp:txXfrm rot="-5400000">
        <a:off x="876672" y="1146718"/>
        <a:ext cx="7587826" cy="734574"/>
      </dsp:txXfrm>
    </dsp:sp>
    <dsp:sp modelId="{BC2EF1E4-CCFE-45C3-A59F-CD80F390AB12}">
      <dsp:nvSpPr>
        <dsp:cNvPr id="0" name=""/>
        <dsp:cNvSpPr/>
      </dsp:nvSpPr>
      <dsp:spPr>
        <a:xfrm rot="5400000">
          <a:off x="-187858" y="2400490"/>
          <a:ext cx="1252388" cy="87667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IN" sz="2600" kern="1200" dirty="0"/>
        </a:p>
      </dsp:txBody>
      <dsp:txXfrm rot="-5400000">
        <a:off x="0" y="2650968"/>
        <a:ext cx="876672" cy="375716"/>
      </dsp:txXfrm>
    </dsp:sp>
    <dsp:sp modelId="{17ADD15F-2D50-431E-8F16-68E42D8FD208}">
      <dsp:nvSpPr>
        <dsp:cNvPr id="0" name=""/>
        <dsp:cNvSpPr/>
      </dsp:nvSpPr>
      <dsp:spPr>
        <a:xfrm rot="5400000">
          <a:off x="4283428" y="-1194124"/>
          <a:ext cx="814052" cy="762756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kern="1200" dirty="0" smtClean="0"/>
            <a:t>conservative bowel decompression,</a:t>
          </a:r>
          <a:endParaRPr lang="en-IN" sz="2600" kern="1200" dirty="0"/>
        </a:p>
      </dsp:txBody>
      <dsp:txXfrm rot="-5400000">
        <a:off x="876672" y="2252371"/>
        <a:ext cx="7587826" cy="734574"/>
      </dsp:txXfrm>
    </dsp:sp>
    <dsp:sp modelId="{538914F8-B40D-416F-855C-F95AB74DD120}">
      <dsp:nvSpPr>
        <dsp:cNvPr id="0" name=""/>
        <dsp:cNvSpPr/>
      </dsp:nvSpPr>
      <dsp:spPr>
        <a:xfrm rot="5400000">
          <a:off x="-187858" y="3506142"/>
          <a:ext cx="1252388" cy="87667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IN" sz="2400" kern="1200"/>
        </a:p>
      </dsp:txBody>
      <dsp:txXfrm rot="-5400000">
        <a:off x="0" y="3756620"/>
        <a:ext cx="876672" cy="375716"/>
      </dsp:txXfrm>
    </dsp:sp>
    <dsp:sp modelId="{BCC23760-64D5-4068-AD00-C28FC2C7CD9F}">
      <dsp:nvSpPr>
        <dsp:cNvPr id="0" name=""/>
        <dsp:cNvSpPr/>
      </dsp:nvSpPr>
      <dsp:spPr>
        <a:xfrm rot="5400000">
          <a:off x="4283428" y="-88472"/>
          <a:ext cx="814052" cy="762756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IN" sz="2600" kern="1200" smtClean="0"/>
            <a:t>resolves without surgery</a:t>
          </a:r>
          <a:endParaRPr lang="en-IN" sz="2600" kern="1200"/>
        </a:p>
      </dsp:txBody>
      <dsp:txXfrm rot="-5400000">
        <a:off x="876672" y="3358023"/>
        <a:ext cx="7587826" cy="73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30949-C9EF-4345-9C66-287E9B77B526}">
      <dsp:nvSpPr>
        <dsp:cNvPr id="0" name=""/>
        <dsp:cNvSpPr/>
      </dsp:nvSpPr>
      <dsp:spPr>
        <a:xfrm rot="5400000">
          <a:off x="-247798" y="249366"/>
          <a:ext cx="1651992" cy="1156394"/>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a:p>
      </dsp:txBody>
      <dsp:txXfrm rot="-5400000">
        <a:off x="1" y="579764"/>
        <a:ext cx="1156394" cy="495598"/>
      </dsp:txXfrm>
    </dsp:sp>
    <dsp:sp modelId="{E62D8ED5-CEAA-497D-804B-91BF04158AF9}">
      <dsp:nvSpPr>
        <dsp:cNvPr id="0" name=""/>
        <dsp:cNvSpPr/>
      </dsp:nvSpPr>
      <dsp:spPr>
        <a:xfrm rot="5400000">
          <a:off x="4293418" y="-3135456"/>
          <a:ext cx="1073794" cy="734784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smtClean="0"/>
            <a:t>no </a:t>
          </a:r>
          <a:r>
            <a:rPr lang="en-IN" sz="2100" kern="1200" dirty="0" err="1" smtClean="0"/>
            <a:t>enteral</a:t>
          </a:r>
          <a:r>
            <a:rPr lang="en-IN" sz="2100" kern="1200" dirty="0" smtClean="0"/>
            <a:t> contrast material is seen in the colon</a:t>
          </a:r>
          <a:endParaRPr lang="en-IN" sz="2100" kern="1200" dirty="0"/>
        </a:p>
        <a:p>
          <a:pPr marL="228600" lvl="1" indent="-228600" algn="l" defTabSz="933450">
            <a:lnSpc>
              <a:spcPct val="90000"/>
            </a:lnSpc>
            <a:spcBef>
              <a:spcPct val="0"/>
            </a:spcBef>
            <a:spcAft>
              <a:spcPct val="15000"/>
            </a:spcAft>
            <a:buChar char="••"/>
          </a:pPr>
          <a:r>
            <a:rPr lang="en-IN" sz="2100" kern="1200" dirty="0" smtClean="0"/>
            <a:t>at a second CT examination performed</a:t>
          </a:r>
          <a:endParaRPr lang="en-IN" sz="2100" kern="1200" dirty="0"/>
        </a:p>
        <a:p>
          <a:pPr marL="228600" lvl="1" indent="-228600" algn="l" defTabSz="933450">
            <a:lnSpc>
              <a:spcPct val="90000"/>
            </a:lnSpc>
            <a:spcBef>
              <a:spcPct val="0"/>
            </a:spcBef>
            <a:spcAft>
              <a:spcPct val="15000"/>
            </a:spcAft>
            <a:buChar char="••"/>
          </a:pPr>
          <a:r>
            <a:rPr lang="en-IN" sz="2100" kern="1200" dirty="0" smtClean="0"/>
            <a:t>12 hours after infusion,</a:t>
          </a:r>
          <a:endParaRPr lang="en-IN" sz="2100" kern="1200" dirty="0"/>
        </a:p>
      </dsp:txBody>
      <dsp:txXfrm rot="-5400000">
        <a:off x="1156394" y="53986"/>
        <a:ext cx="7295425" cy="968958"/>
      </dsp:txXfrm>
    </dsp:sp>
    <dsp:sp modelId="{539507AB-6AD3-42A5-86D7-2E7EBC0D2608}">
      <dsp:nvSpPr>
        <dsp:cNvPr id="0" name=""/>
        <dsp:cNvSpPr/>
      </dsp:nvSpPr>
      <dsp:spPr>
        <a:xfrm rot="5400000">
          <a:off x="-247798" y="1707802"/>
          <a:ext cx="1651992" cy="1156394"/>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a:p>
      </dsp:txBody>
      <dsp:txXfrm rot="-5400000">
        <a:off x="1" y="2038200"/>
        <a:ext cx="1156394" cy="495598"/>
      </dsp:txXfrm>
    </dsp:sp>
    <dsp:sp modelId="{B973556C-E9A4-4865-AC08-F060FC9F06B2}">
      <dsp:nvSpPr>
        <dsp:cNvPr id="0" name=""/>
        <dsp:cNvSpPr/>
      </dsp:nvSpPr>
      <dsp:spPr>
        <a:xfrm rot="5400000">
          <a:off x="4293418" y="-1594617"/>
          <a:ext cx="1073794" cy="734784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smtClean="0"/>
            <a:t>high grade obstruction</a:t>
          </a:r>
          <a:endParaRPr lang="en-IN" sz="2100" kern="1200" dirty="0"/>
        </a:p>
        <a:p>
          <a:pPr marL="228600" lvl="1" indent="-228600" algn="l" defTabSz="933450">
            <a:lnSpc>
              <a:spcPct val="90000"/>
            </a:lnSpc>
            <a:spcBef>
              <a:spcPct val="0"/>
            </a:spcBef>
            <a:spcAft>
              <a:spcPct val="15000"/>
            </a:spcAft>
            <a:buChar char="••"/>
          </a:pPr>
          <a:r>
            <a:rPr lang="en-US" sz="2100" kern="1200" dirty="0" smtClean="0"/>
            <a:t>complete</a:t>
          </a:r>
          <a:endParaRPr lang="en-IN" sz="2100" kern="1200" dirty="0"/>
        </a:p>
      </dsp:txBody>
      <dsp:txXfrm rot="-5400000">
        <a:off x="1156394" y="1594825"/>
        <a:ext cx="7295425" cy="968958"/>
      </dsp:txXfrm>
    </dsp:sp>
    <dsp:sp modelId="{0F0E0C3D-FAB6-4B72-BB9A-78B62188AB10}">
      <dsp:nvSpPr>
        <dsp:cNvPr id="0" name=""/>
        <dsp:cNvSpPr/>
      </dsp:nvSpPr>
      <dsp:spPr>
        <a:xfrm rot="5400000">
          <a:off x="-247798" y="3166238"/>
          <a:ext cx="1651992" cy="1156394"/>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a:p>
      </dsp:txBody>
      <dsp:txXfrm rot="-5400000">
        <a:off x="1" y="3496636"/>
        <a:ext cx="1156394" cy="495598"/>
      </dsp:txXfrm>
    </dsp:sp>
    <dsp:sp modelId="{7A44686B-38AA-47FC-8829-2023FEA32EB2}">
      <dsp:nvSpPr>
        <dsp:cNvPr id="0" name=""/>
        <dsp:cNvSpPr/>
      </dsp:nvSpPr>
      <dsp:spPr>
        <a:xfrm rot="5400000">
          <a:off x="4293418" y="-218584"/>
          <a:ext cx="1073794" cy="734784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IN" sz="2100" kern="1200"/>
        </a:p>
        <a:p>
          <a:pPr marL="228600" lvl="1" indent="-228600" algn="l" defTabSz="933450">
            <a:lnSpc>
              <a:spcPct val="90000"/>
            </a:lnSpc>
            <a:spcBef>
              <a:spcPct val="0"/>
            </a:spcBef>
            <a:spcAft>
              <a:spcPct val="15000"/>
            </a:spcAft>
            <a:buChar char="••"/>
          </a:pPr>
          <a:r>
            <a:rPr lang="en-IN" sz="2100" kern="1200" smtClean="0"/>
            <a:t>surgery</a:t>
          </a:r>
          <a:endParaRPr lang="en-IN" sz="2100" kern="1200"/>
        </a:p>
        <a:p>
          <a:pPr marL="228600" lvl="1" indent="-228600" algn="l" defTabSz="933450">
            <a:lnSpc>
              <a:spcPct val="90000"/>
            </a:lnSpc>
            <a:spcBef>
              <a:spcPct val="0"/>
            </a:spcBef>
            <a:spcAft>
              <a:spcPct val="15000"/>
            </a:spcAft>
            <a:buChar char="••"/>
          </a:pPr>
          <a:endParaRPr lang="en-IN" sz="2100" kern="1200"/>
        </a:p>
      </dsp:txBody>
      <dsp:txXfrm rot="-5400000">
        <a:off x="1156394" y="2970858"/>
        <a:ext cx="7295425" cy="9689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8DE49-F361-4A95-B369-6D7143A22A18}" type="datetimeFigureOut">
              <a:rPr lang="en-US" smtClean="0"/>
              <a:pPr/>
              <a:t>4/24/2017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5EDCF-C6EB-4C8B-9051-C1660195B984}" type="slidenum">
              <a:rPr lang="en-IN" smtClean="0"/>
              <a:pPr/>
              <a:t>‹#›</a:t>
            </a:fld>
            <a:endParaRPr lang="en-IN"/>
          </a:p>
        </p:txBody>
      </p:sp>
    </p:spTree>
    <p:extLst>
      <p:ext uri="{BB962C8B-B14F-4D97-AF65-F5344CB8AC3E}">
        <p14:creationId xmlns:p14="http://schemas.microsoft.com/office/powerpoint/2010/main" val="366700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E9CE06-14E3-45B4-A19E-7C52D1BBB0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9E9CE06-14E3-45B4-A19E-7C52D1BBB06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35</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36</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38</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39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40</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41</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42</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43</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44</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45</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46</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47</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49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50</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51</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52</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53</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54</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55</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56</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57</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58</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59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60</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61</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62</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63</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64</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65</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66</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67</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68</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69</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70</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71</a:t>
            </a:fld>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72</a:t>
            </a:fld>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73</a:t>
            </a:fld>
            <a:endParaRPr lang="en-I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74</a:t>
            </a:fld>
            <a:endParaRPr lang="en-I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75</a:t>
            </a:fld>
            <a:endParaRPr lang="en-I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76</a:t>
            </a:fld>
            <a:endParaRPr lang="en-I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77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65EDCF-C6EB-4C8B-9051-C1660195B98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25CC6BE-2CF3-48FF-8381-04D69E50839B}" type="datetimeFigureOut">
              <a:rPr lang="en-US" smtClean="0"/>
              <a:pPr/>
              <a:t>4/24/2017</a:t>
            </a:fld>
            <a:endParaRPr lang="en-IN"/>
          </a:p>
        </p:txBody>
      </p:sp>
      <p:sp>
        <p:nvSpPr>
          <p:cNvPr id="17" name="Footer Placeholder 16"/>
          <p:cNvSpPr>
            <a:spLocks noGrp="1"/>
          </p:cNvSpPr>
          <p:nvPr>
            <p:ph type="ftr" sz="quarter" idx="11"/>
          </p:nvPr>
        </p:nvSpPr>
        <p:spPr/>
        <p:txBody>
          <a:bodyPr/>
          <a:lstStyle/>
          <a:p>
            <a:endParaRPr lang="en-IN"/>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20F957-1B84-479F-B240-0B813F0C1C49}" type="slidenum">
              <a:rPr lang="en-IN" smtClean="0"/>
              <a:pPr/>
              <a:t>‹#›</a:t>
            </a:fld>
            <a:endParaRPr lang="en-IN"/>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5CC6BE-2CF3-48FF-8381-04D69E50839B}" type="datetimeFigureOut">
              <a:rPr lang="en-US" smtClean="0"/>
              <a:pPr/>
              <a:t>4/24/2017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20F957-1B84-479F-B240-0B813F0C1C4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F20F957-1B84-479F-B240-0B813F0C1C49}" type="slidenum">
              <a:rPr lang="en-IN" smtClean="0"/>
              <a:pPr/>
              <a:t>‹#›</a:t>
            </a:fld>
            <a:endParaRPr lang="en-IN"/>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5CC6BE-2CF3-48FF-8381-04D69E50839B}" type="datetimeFigureOut">
              <a:rPr lang="en-US" smtClean="0"/>
              <a:pPr/>
              <a:t>4/24/2017</a:t>
            </a:fld>
            <a:endParaRPr lang="en-IN"/>
          </a:p>
        </p:txBody>
      </p:sp>
      <p:sp>
        <p:nvSpPr>
          <p:cNvPr id="5" name="Footer Placeholder 4"/>
          <p:cNvSpPr>
            <a:spLocks noGrp="1"/>
          </p:cNvSpPr>
          <p:nvPr>
            <p:ph type="ftr" sz="quarter" idx="11"/>
          </p:nvPr>
        </p:nvSpPr>
        <p:spPr/>
        <p:txBody>
          <a:bodyPr/>
          <a:lstStyle/>
          <a:p>
            <a:endParaRPr lang="en-IN"/>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5CC6BE-2CF3-48FF-8381-04D69E50839B}" type="datetimeFigureOut">
              <a:rPr lang="en-US" smtClean="0"/>
              <a:pPr/>
              <a:t>4/24/2017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4361688" y="1026372"/>
            <a:ext cx="457200" cy="441325"/>
          </a:xfrm>
        </p:spPr>
        <p:txBody>
          <a:bodyPr/>
          <a:lstStyle/>
          <a:p>
            <a:fld id="{AF20F957-1B84-479F-B240-0B813F0C1C49}" type="slidenum">
              <a:rPr lang="en-IN" smtClean="0"/>
              <a:pPr/>
              <a:t>‹#›</a:t>
            </a:fld>
            <a:endParaRPr lang="en-IN"/>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a:p>
        </p:txBody>
      </p:sp>
      <p:sp>
        <p:nvSpPr>
          <p:cNvPr id="4" name="Date Placeholder 3"/>
          <p:cNvSpPr>
            <a:spLocks noGrp="1"/>
          </p:cNvSpPr>
          <p:nvPr>
            <p:ph type="dt" sz="half" idx="10"/>
          </p:nvPr>
        </p:nvSpPr>
        <p:spPr/>
        <p:txBody>
          <a:bodyPr/>
          <a:lstStyle/>
          <a:p>
            <a:fld id="{925CC6BE-2CF3-48FF-8381-04D69E50839B}" type="datetimeFigureOut">
              <a:rPr lang="en-US" smtClean="0"/>
              <a:pPr/>
              <a:t>4/24/2017</a:t>
            </a:fld>
            <a:endParaRPr lang="en-IN"/>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20F957-1B84-479F-B240-0B813F0C1C49}" type="slidenum">
              <a:rPr lang="en-IN" smtClean="0"/>
              <a:pPr/>
              <a:t>‹#›</a:t>
            </a:fld>
            <a:endParaRPr lang="en-IN"/>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25CC6BE-2CF3-48FF-8381-04D69E50839B}" type="datetimeFigureOut">
              <a:rPr lang="en-US" smtClean="0"/>
              <a:pPr/>
              <a:t>4/24/2017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20F957-1B84-479F-B240-0B813F0C1C49}" type="slidenum">
              <a:rPr lang="en-IN" smtClean="0"/>
              <a:pPr/>
              <a:t>‹#›</a:t>
            </a:fld>
            <a:endParaRPr lang="en-IN"/>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25CC6BE-2CF3-48FF-8381-04D69E50839B}" type="datetimeFigureOut">
              <a:rPr lang="en-US" smtClean="0"/>
              <a:pPr/>
              <a:t>4/24/2017</a:t>
            </a:fld>
            <a:endParaRPr lang="en-IN"/>
          </a:p>
        </p:txBody>
      </p:sp>
      <p:sp>
        <p:nvSpPr>
          <p:cNvPr id="8" name="Footer Placeholder 7"/>
          <p:cNvSpPr>
            <a:spLocks noGrp="1"/>
          </p:cNvSpPr>
          <p:nvPr>
            <p:ph type="ftr" sz="quarter" idx="11"/>
          </p:nvPr>
        </p:nvSpPr>
        <p:spPr>
          <a:xfrm>
            <a:off x="304800" y="6409944"/>
            <a:ext cx="3581400" cy="365760"/>
          </a:xfrm>
        </p:spPr>
        <p:txBody>
          <a:bodyPr/>
          <a:lstStyle/>
          <a:p>
            <a:endParaRPr lang="en-IN"/>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F20F957-1B84-479F-B240-0B813F0C1C49}" type="slidenum">
              <a:rPr lang="en-IN" smtClean="0"/>
              <a:pPr/>
              <a:t>‹#›</a:t>
            </a:fld>
            <a:endParaRPr lang="en-IN"/>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5CC6BE-2CF3-48FF-8381-04D69E50839B}" type="datetimeFigureOut">
              <a:rPr lang="en-US" smtClean="0"/>
              <a:pPr/>
              <a:t>4/24/2017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4343400" y="1036020"/>
            <a:ext cx="457200" cy="441325"/>
          </a:xfrm>
        </p:spPr>
        <p:txBody>
          <a:bodyPr/>
          <a:lstStyle/>
          <a:p>
            <a:fld id="{AF20F957-1B84-479F-B240-0B813F0C1C4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25CC6BE-2CF3-48FF-8381-04D69E50839B}" type="datetimeFigureOut">
              <a:rPr lang="en-US" smtClean="0"/>
              <a:pPr/>
              <a:t>4/24/2017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F20F957-1B84-479F-B240-0B813F0C1C4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F20F957-1B84-479F-B240-0B813F0C1C49}" type="slidenum">
              <a:rPr lang="en-IN" smtClean="0"/>
              <a:pPr/>
              <a:t>‹#›</a:t>
            </a:fld>
            <a:endParaRPr lang="en-IN"/>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25CC6BE-2CF3-48FF-8381-04D69E50839B}" type="datetimeFigureOut">
              <a:rPr lang="en-US" smtClean="0"/>
              <a:pPr/>
              <a:t>4/24/2017</a:t>
            </a:fld>
            <a:endParaRPr lang="en-IN"/>
          </a:p>
        </p:txBody>
      </p:sp>
      <p:sp>
        <p:nvSpPr>
          <p:cNvPr id="6" name="Footer Placeholder 5"/>
          <p:cNvSpPr>
            <a:spLocks noGrp="1"/>
          </p:cNvSpPr>
          <p:nvPr>
            <p:ph type="ftr" sz="quarter" idx="11"/>
          </p:nvPr>
        </p:nvSpPr>
        <p:spPr>
          <a:xfrm>
            <a:off x="301752" y="6410848"/>
            <a:ext cx="3383280" cy="365760"/>
          </a:xfrm>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F20F957-1B84-479F-B240-0B813F0C1C49}" type="slidenum">
              <a:rPr lang="en-IN" smtClean="0"/>
              <a:pPr/>
              <a:t>‹#›</a:t>
            </a:fld>
            <a:endParaRPr lang="en-IN"/>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25CC6BE-2CF3-48FF-8381-04D69E50839B}" type="datetimeFigureOut">
              <a:rPr lang="en-US" smtClean="0"/>
              <a:pPr/>
              <a:t>4/24/2017</a:t>
            </a:fld>
            <a:endParaRPr lang="en-IN"/>
          </a:p>
        </p:txBody>
      </p:sp>
      <p:sp>
        <p:nvSpPr>
          <p:cNvPr id="6" name="Footer Placeholder 5"/>
          <p:cNvSpPr>
            <a:spLocks noGrp="1"/>
          </p:cNvSpPr>
          <p:nvPr>
            <p:ph type="ftr" sz="quarter" idx="11"/>
          </p:nvPr>
        </p:nvSpPr>
        <p:spPr>
          <a:xfrm>
            <a:off x="301752" y="6410848"/>
            <a:ext cx="3584448" cy="36576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25CC6BE-2CF3-48FF-8381-04D69E50839B}" type="datetimeFigureOut">
              <a:rPr lang="en-US" smtClean="0"/>
              <a:pPr/>
              <a:t>4/24/2017</a:t>
            </a:fld>
            <a:endParaRPr lang="en-IN"/>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IN"/>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F20F957-1B84-479F-B240-0B813F0C1C49}" type="slidenum">
              <a:rPr lang="en-IN" smtClean="0"/>
              <a:pPr/>
              <a:t>‹#›</a:t>
            </a:fld>
            <a:endParaRPr lang="en-IN"/>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9058" y="4929198"/>
            <a:ext cx="4953000" cy="1752600"/>
          </a:xfrm>
        </p:spPr>
        <p:txBody>
          <a:bodyPr/>
          <a:lstStyle/>
          <a:p>
            <a:r>
              <a:rPr lang="en-US" dirty="0" smtClean="0"/>
              <a:t>Dr. </a:t>
            </a:r>
            <a:r>
              <a:rPr lang="en-US" dirty="0" err="1" smtClean="0"/>
              <a:t>Suchita</a:t>
            </a:r>
            <a:r>
              <a:rPr lang="en-US" dirty="0" smtClean="0"/>
              <a:t> B. ,JR-II</a:t>
            </a:r>
            <a:endParaRPr lang="en-IN" dirty="0"/>
          </a:p>
        </p:txBody>
      </p:sp>
      <p:sp>
        <p:nvSpPr>
          <p:cNvPr id="2" name="Title 1"/>
          <p:cNvSpPr>
            <a:spLocks noGrp="1"/>
          </p:cNvSpPr>
          <p:nvPr>
            <p:ph type="ctrTitle"/>
          </p:nvPr>
        </p:nvSpPr>
        <p:spPr>
          <a:effectLst>
            <a:outerShdw blurRad="95000" rotWithShape="0">
              <a:srgbClr val="000000">
                <a:alpha val="50000"/>
              </a:srgbClr>
            </a:outerShdw>
            <a:reflection blurRad="6350" stA="52000" endA="300" endPos="35000" dir="5400000" sy="-100000" algn="bl" rotWithShape="0"/>
            <a:softEdge rad="12700"/>
          </a:effectLst>
          <a:scene3d>
            <a:camera prst="orthographicFront"/>
            <a:lightRig rig="threePt" dir="t"/>
          </a:scene3d>
          <a:sp3d>
            <a:bevelT w="139700" prst="cross"/>
          </a:sp3d>
        </p:spPr>
        <p:style>
          <a:lnRef idx="3">
            <a:schemeClr val="lt1"/>
          </a:lnRef>
          <a:fillRef idx="1">
            <a:schemeClr val="dk1"/>
          </a:fillRef>
          <a:effectRef idx="1">
            <a:schemeClr val="dk1"/>
          </a:effectRef>
          <a:fontRef idx="minor">
            <a:schemeClr val="lt1"/>
          </a:fontRef>
        </p:style>
        <p:txBody>
          <a:bodyPr/>
          <a:lstStyle/>
          <a:p>
            <a:r>
              <a:rPr lang="en-US" dirty="0" smtClean="0"/>
              <a:t>ENTEROCLYSIS</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i="1" dirty="0" smtClean="0"/>
              <a:t>Patient Preparations</a:t>
            </a:r>
            <a:endParaRPr lang="en-IN" dirty="0"/>
          </a:p>
        </p:txBody>
      </p:sp>
      <p:sp>
        <p:nvSpPr>
          <p:cNvPr id="2" name="Content Placeholder 1"/>
          <p:cNvSpPr>
            <a:spLocks noGrp="1"/>
          </p:cNvSpPr>
          <p:nvPr>
            <p:ph sz="quarter" idx="1"/>
          </p:nvPr>
        </p:nvSpPr>
        <p:spPr/>
        <p:txBody>
          <a:bodyPr/>
          <a:lstStyle/>
          <a:p>
            <a:r>
              <a:rPr lang="en-US" dirty="0" smtClean="0"/>
              <a:t>Liquid diet and overnight NBM.</a:t>
            </a:r>
          </a:p>
          <a:p>
            <a:r>
              <a:rPr lang="en-US" dirty="0" smtClean="0"/>
              <a:t>Bowel preparation </a:t>
            </a:r>
          </a:p>
          <a:p>
            <a:r>
              <a:rPr lang="en-US" dirty="0" smtClean="0"/>
              <a:t>No rectal enemas.</a:t>
            </a:r>
          </a:p>
          <a:p>
            <a:pPr>
              <a:buNone/>
            </a:pPr>
            <a:endParaRPr lang="en-US" dirty="0" smtClean="0"/>
          </a:p>
          <a:p>
            <a:pPr lvl="1">
              <a:buFont typeface="Wingdings" pitchFamily="2" charset="2"/>
              <a:buChar char="v"/>
            </a:pPr>
            <a:r>
              <a:rPr lang="en-US" dirty="0" smtClean="0">
                <a:solidFill>
                  <a:schemeClr val="accent6">
                    <a:lumMod val="75000"/>
                  </a:schemeClr>
                </a:solidFill>
              </a:rPr>
              <a:t>Infants.</a:t>
            </a:r>
          </a:p>
          <a:p>
            <a:r>
              <a:rPr lang="en-US" dirty="0" smtClean="0"/>
              <a:t>4hrs fasting</a:t>
            </a:r>
          </a:p>
          <a:p>
            <a:r>
              <a:rPr lang="en-US" dirty="0" smtClean="0"/>
              <a:t>Sedation </a:t>
            </a:r>
          </a:p>
          <a:p>
            <a:r>
              <a:rPr lang="en-US" dirty="0" smtClean="0"/>
              <a:t>decreased peristasis-3-5ml of </a:t>
            </a:r>
            <a:r>
              <a:rPr lang="en-US" dirty="0" err="1" smtClean="0"/>
              <a:t>metaclopromide</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b="1" i="1" smtClean="0"/>
              <a:t>Technique</a:t>
            </a:r>
            <a:endParaRPr lang="en-IN" dirty="0"/>
          </a:p>
        </p:txBody>
      </p:sp>
      <p:sp>
        <p:nvSpPr>
          <p:cNvPr id="2" name="Content Placeholder 1"/>
          <p:cNvSpPr>
            <a:spLocks noGrp="1"/>
          </p:cNvSpPr>
          <p:nvPr>
            <p:ph sz="quarter" idx="1"/>
          </p:nvPr>
        </p:nvSpPr>
        <p:spPr/>
        <p:txBody>
          <a:bodyPr/>
          <a:lstStyle/>
          <a:p>
            <a:r>
              <a:rPr lang="en-US" dirty="0" smtClean="0"/>
              <a:t>Bilbao dotter tube and </a:t>
            </a:r>
            <a:r>
              <a:rPr lang="en-US" dirty="0" err="1" smtClean="0"/>
              <a:t>guidewire</a:t>
            </a:r>
            <a:endParaRPr lang="en-US" dirty="0" smtClean="0"/>
          </a:p>
          <a:p>
            <a:r>
              <a:rPr lang="en-US" dirty="0" smtClean="0"/>
              <a:t>Plain radiograph of abdomen</a:t>
            </a:r>
          </a:p>
          <a:p>
            <a:r>
              <a:rPr lang="en-US" dirty="0" smtClean="0"/>
              <a:t>Single contrast examination.(20%)</a:t>
            </a:r>
          </a:p>
          <a:p>
            <a:r>
              <a:rPr lang="en-US" dirty="0" smtClean="0"/>
              <a:t>Double contrast examination</a:t>
            </a:r>
          </a:p>
          <a:p>
            <a:pPr>
              <a:buFont typeface="Wingdings" pitchFamily="2" charset="2"/>
              <a:buChar char="§"/>
            </a:pPr>
            <a:r>
              <a:rPr lang="en-US" dirty="0" err="1" smtClean="0">
                <a:solidFill>
                  <a:schemeClr val="accent2">
                    <a:lumMod val="40000"/>
                    <a:lumOff val="60000"/>
                  </a:schemeClr>
                </a:solidFill>
              </a:rPr>
              <a:t>Methlycellulose</a:t>
            </a:r>
            <a:endParaRPr lang="en-US" dirty="0" smtClean="0">
              <a:solidFill>
                <a:schemeClr val="accent2">
                  <a:lumMod val="40000"/>
                  <a:lumOff val="60000"/>
                </a:schemeClr>
              </a:solidFill>
            </a:endParaRPr>
          </a:p>
          <a:p>
            <a:pPr>
              <a:buFont typeface="Wingdings" pitchFamily="2" charset="2"/>
              <a:buChar char="§"/>
            </a:pPr>
            <a:r>
              <a:rPr lang="en-US" dirty="0" smtClean="0"/>
              <a:t>10 gm + 2lit water</a:t>
            </a:r>
          </a:p>
          <a:p>
            <a:pPr>
              <a:buFont typeface="Wingdings" pitchFamily="2" charset="2"/>
              <a:buChar char="§"/>
            </a:pPr>
            <a:endParaRPr lang="en-US" dirty="0" smtClean="0">
              <a:solidFill>
                <a:schemeClr val="accent2">
                  <a:lumMod val="40000"/>
                  <a:lumOff val="60000"/>
                </a:schemeClr>
              </a:solidFill>
            </a:endParaRPr>
          </a:p>
          <a:p>
            <a:endParaRPr lang="en-IN" dirty="0"/>
          </a:p>
        </p:txBody>
      </p:sp>
      <p:pic>
        <p:nvPicPr>
          <p:cNvPr id="4" name="Picture 3" descr="tube.jpg"/>
          <p:cNvPicPr>
            <a:picLocks noChangeAspect="1"/>
          </p:cNvPicPr>
          <p:nvPr/>
        </p:nvPicPr>
        <p:blipFill>
          <a:blip r:embed="rId3"/>
          <a:stretch>
            <a:fillRect/>
          </a:stretch>
        </p:blipFill>
        <p:spPr>
          <a:xfrm>
            <a:off x="5643570" y="1285860"/>
            <a:ext cx="3143250" cy="1828800"/>
          </a:xfrm>
          <a:prstGeom prst="rect">
            <a:avLst/>
          </a:prstGeom>
        </p:spPr>
      </p:pic>
      <p:pic>
        <p:nvPicPr>
          <p:cNvPr id="4098" name="Picture 2" descr="mhtml:file://C:\Users\Hellboy\Documents\enteroclysis\Google%20Image%20Result%20for%20http--www_radiographicceu_com-images-article_pics-ent4_jpg.mht!http://www.radiographicceu.com/images/article_pics/ent5.jpg"/>
          <p:cNvPicPr>
            <a:picLocks noChangeAspect="1" noChangeArrowheads="1"/>
          </p:cNvPicPr>
          <p:nvPr/>
        </p:nvPicPr>
        <p:blipFill>
          <a:blip r:embed="rId4"/>
          <a:srcRect/>
          <a:stretch>
            <a:fillRect/>
          </a:stretch>
        </p:blipFill>
        <p:spPr bwMode="auto">
          <a:xfrm>
            <a:off x="4429124" y="3714752"/>
            <a:ext cx="4286250"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Procedure</a:t>
            </a:r>
            <a:endParaRPr lang="en-IN" dirty="0"/>
          </a:p>
        </p:txBody>
      </p:sp>
      <p:sp>
        <p:nvSpPr>
          <p:cNvPr id="2" name="Content Placeholder 1"/>
          <p:cNvSpPr>
            <a:spLocks noGrp="1"/>
          </p:cNvSpPr>
          <p:nvPr>
            <p:ph sz="quarter" idx="1"/>
          </p:nvPr>
        </p:nvSpPr>
        <p:spPr/>
        <p:txBody>
          <a:bodyPr>
            <a:normAutofit/>
          </a:bodyPr>
          <a:lstStyle/>
          <a:p>
            <a:pPr>
              <a:buFont typeface="Arial" pitchFamily="34" charset="0"/>
              <a:buChar char="•"/>
            </a:pPr>
            <a:r>
              <a:rPr lang="en-IN" i="1" dirty="0" smtClean="0"/>
              <a:t>Explain the procedure </a:t>
            </a:r>
          </a:p>
          <a:p>
            <a:pPr>
              <a:buNone/>
            </a:pPr>
            <a:r>
              <a:rPr lang="en-IN" i="1" dirty="0" smtClean="0"/>
              <a:t>  </a:t>
            </a:r>
          </a:p>
          <a:p>
            <a:r>
              <a:rPr lang="en-IN" i="1" dirty="0" smtClean="0"/>
              <a:t>Sedation, usually not recommended</a:t>
            </a:r>
          </a:p>
          <a:p>
            <a:r>
              <a:rPr lang="en-IN" i="1" dirty="0" smtClean="0"/>
              <a:t> Administer </a:t>
            </a:r>
            <a:r>
              <a:rPr lang="en-IN" i="1" dirty="0" err="1" smtClean="0"/>
              <a:t>Xylocaine</a:t>
            </a:r>
            <a:r>
              <a:rPr lang="en-IN" i="1" dirty="0" smtClean="0"/>
              <a:t> lubricate to the nostril, on the </a:t>
            </a:r>
            <a:r>
              <a:rPr lang="en-IN" i="1" dirty="0" err="1" smtClean="0"/>
              <a:t>enteroclysis</a:t>
            </a:r>
            <a:r>
              <a:rPr lang="en-IN" i="1" dirty="0" smtClean="0"/>
              <a:t> catheter tip </a:t>
            </a:r>
          </a:p>
          <a:p>
            <a:r>
              <a:rPr lang="en-IN" i="1" dirty="0" smtClean="0"/>
              <a:t>The patient may sit up or lie down for the initial placement of the catheter.</a:t>
            </a:r>
          </a:p>
          <a:p>
            <a:r>
              <a:rPr lang="en-IN" i="1" dirty="0" smtClean="0"/>
              <a:t> B-D Tube(without </a:t>
            </a:r>
            <a:r>
              <a:rPr lang="en-IN" i="1" dirty="0" err="1" smtClean="0"/>
              <a:t>guidewire</a:t>
            </a:r>
            <a:r>
              <a:rPr lang="en-IN" i="1" dirty="0" smtClean="0"/>
              <a:t>) advanced thro one of the nostrils </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normAutofit/>
          </a:bodyPr>
          <a:lstStyle/>
          <a:p>
            <a:r>
              <a:rPr lang="en-IN" i="1" dirty="0" smtClean="0"/>
              <a:t> The Radiologist will advance the catheter until slight resistance is felt; this usually indicates the tip of the catheter is in the </a:t>
            </a:r>
            <a:r>
              <a:rPr lang="en-IN" i="1" dirty="0" err="1" smtClean="0"/>
              <a:t>fundus</a:t>
            </a:r>
            <a:r>
              <a:rPr lang="en-IN" i="1" dirty="0" smtClean="0"/>
              <a:t> of the stomach. </a:t>
            </a:r>
          </a:p>
          <a:p>
            <a:r>
              <a:rPr lang="en-IN" i="1" dirty="0" smtClean="0"/>
              <a:t> the patient should lie back on the fluoroscopy table  The Radiologist will then check the position of the catheter with fluoroscopy. </a:t>
            </a:r>
          </a:p>
          <a:p>
            <a:r>
              <a:rPr lang="en-IN" i="1" dirty="0" smtClean="0"/>
              <a:t>Fluoroscopy may also be utilized during the entire placement of the catheter</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i="1" dirty="0" smtClean="0"/>
              <a:t>Common difficulties </a:t>
            </a:r>
            <a:br>
              <a:rPr lang="en-IN" i="1" dirty="0" smtClean="0"/>
            </a:br>
            <a:endParaRPr lang="en-IN" dirty="0"/>
          </a:p>
        </p:txBody>
      </p:sp>
      <p:sp>
        <p:nvSpPr>
          <p:cNvPr id="2" name="Content Placeholder 1"/>
          <p:cNvSpPr>
            <a:spLocks noGrp="1"/>
          </p:cNvSpPr>
          <p:nvPr>
            <p:ph sz="quarter" idx="1"/>
          </p:nvPr>
        </p:nvSpPr>
        <p:spPr>
          <a:xfrm>
            <a:off x="357158" y="857232"/>
            <a:ext cx="8229600" cy="4572000"/>
          </a:xfrm>
        </p:spPr>
        <p:txBody>
          <a:bodyPr/>
          <a:lstStyle/>
          <a:p>
            <a:r>
              <a:rPr lang="en-IN" i="1" dirty="0" smtClean="0"/>
              <a:t>1. The catheter coils in the </a:t>
            </a:r>
            <a:r>
              <a:rPr lang="en-IN" i="1" dirty="0" err="1" smtClean="0"/>
              <a:t>fundus</a:t>
            </a:r>
            <a:r>
              <a:rPr lang="en-IN" i="1" dirty="0" smtClean="0"/>
              <a:t> of the stomach.  </a:t>
            </a:r>
          </a:p>
          <a:p>
            <a:endParaRPr lang="en-IN" i="1" dirty="0" smtClean="0"/>
          </a:p>
          <a:p>
            <a:r>
              <a:rPr lang="en-IN" i="1" dirty="0" smtClean="0"/>
              <a:t>rolling the patient onto their right side ,</a:t>
            </a:r>
          </a:p>
          <a:p>
            <a:endParaRPr lang="en-IN" i="1" dirty="0" smtClean="0"/>
          </a:p>
          <a:p>
            <a:endParaRPr lang="en-IN" dirty="0"/>
          </a:p>
        </p:txBody>
      </p:sp>
      <p:pic>
        <p:nvPicPr>
          <p:cNvPr id="4" name="Picture 3" descr="untitled.bmp"/>
          <p:cNvPicPr>
            <a:picLocks noChangeAspect="1"/>
          </p:cNvPicPr>
          <p:nvPr/>
        </p:nvPicPr>
        <p:blipFill>
          <a:blip r:embed="rId3"/>
          <a:stretch>
            <a:fillRect/>
          </a:stretch>
        </p:blipFill>
        <p:spPr>
          <a:xfrm>
            <a:off x="2357422" y="2928934"/>
            <a:ext cx="4429156" cy="3929066"/>
          </a:xfrm>
          <a:prstGeom prst="rect">
            <a:avLst/>
          </a:prstGeom>
        </p:spPr>
      </p:pic>
      <p:sp>
        <p:nvSpPr>
          <p:cNvPr id="5" name="Down Arrow 4"/>
          <p:cNvSpPr/>
          <p:nvPr/>
        </p:nvSpPr>
        <p:spPr>
          <a:xfrm>
            <a:off x="3929058" y="128586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85786" y="2214554"/>
            <a:ext cx="7500990" cy="830997"/>
          </a:xfrm>
          <a:prstGeom prst="rect">
            <a:avLst/>
          </a:prstGeom>
        </p:spPr>
        <p:txBody>
          <a:bodyPr wrap="square">
            <a:spAutoFit/>
          </a:bodyPr>
          <a:lstStyle/>
          <a:p>
            <a:r>
              <a:rPr lang="en-IN" sz="2400" i="1" dirty="0" smtClean="0"/>
              <a:t>gravity to point the catheter into the body of the stomach</a:t>
            </a:r>
            <a:endParaRPr lang="en-IN"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smtClean="0"/>
              <a:t/>
            </a:r>
            <a:br>
              <a:rPr smtClean="0"/>
            </a:br>
            <a:r>
              <a:rPr smtClean="0"/>
              <a:t/>
            </a:r>
            <a:br>
              <a:rPr smtClean="0"/>
            </a:br>
            <a:endParaRPr lang="en-IN" dirty="0"/>
          </a:p>
        </p:txBody>
      </p:sp>
      <p:sp>
        <p:nvSpPr>
          <p:cNvPr id="2" name="Content Placeholder 1"/>
          <p:cNvSpPr>
            <a:spLocks noGrp="1"/>
          </p:cNvSpPr>
          <p:nvPr>
            <p:ph sz="quarter" idx="1"/>
          </p:nvPr>
        </p:nvSpPr>
        <p:spPr>
          <a:xfrm>
            <a:off x="457200" y="214290"/>
            <a:ext cx="8229600" cy="5881710"/>
          </a:xfrm>
        </p:spPr>
        <p:txBody>
          <a:bodyPr/>
          <a:lstStyle/>
          <a:p>
            <a:r>
              <a:rPr lang="en-IN" i="1" dirty="0" smtClean="0"/>
              <a:t>The catheter doubles back into the </a:t>
            </a:r>
            <a:r>
              <a:rPr lang="en-IN" i="1" dirty="0" err="1" smtClean="0"/>
              <a:t>antrum</a:t>
            </a:r>
            <a:r>
              <a:rPr lang="en-IN" i="1" dirty="0" smtClean="0"/>
              <a:t> of the stomach. </a:t>
            </a:r>
          </a:p>
          <a:p>
            <a:endParaRPr lang="en-IN" i="1" dirty="0" smtClean="0"/>
          </a:p>
          <a:p>
            <a:r>
              <a:rPr lang="en-IN" i="1" dirty="0" smtClean="0"/>
              <a:t>The Radiologist will then pull the catheter back slowly cause the tip of the catheter to straighten slightly and point to the pylorus.</a:t>
            </a:r>
          </a:p>
          <a:p>
            <a:r>
              <a:rPr lang="en-IN" i="1" dirty="0" smtClean="0"/>
              <a:t/>
            </a:r>
            <a:br>
              <a:rPr lang="en-IN" i="1" dirty="0" smtClean="0"/>
            </a:br>
            <a:r>
              <a:rPr lang="en-IN" i="1" dirty="0" smtClean="0"/>
              <a:t>, </a:t>
            </a:r>
            <a:endParaRPr lang="en-IN" dirty="0"/>
          </a:p>
        </p:txBody>
      </p:sp>
      <p:pic>
        <p:nvPicPr>
          <p:cNvPr id="4" name="Picture 3" descr="untitled.bmp"/>
          <p:cNvPicPr>
            <a:picLocks noChangeAspect="1"/>
          </p:cNvPicPr>
          <p:nvPr/>
        </p:nvPicPr>
        <p:blipFill>
          <a:blip r:embed="rId3"/>
          <a:stretch>
            <a:fillRect/>
          </a:stretch>
        </p:blipFill>
        <p:spPr>
          <a:xfrm>
            <a:off x="2857488" y="2928934"/>
            <a:ext cx="3357576" cy="37671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sz="quarter" idx="1"/>
          </p:nvPr>
        </p:nvSpPr>
        <p:spPr/>
        <p:txBody>
          <a:bodyPr/>
          <a:lstStyle/>
          <a:p>
            <a:r>
              <a:rPr lang="en-IN" i="1" dirty="0" smtClean="0"/>
              <a:t>The catheter is being held up at the pylorus. </a:t>
            </a:r>
          </a:p>
          <a:p>
            <a:endParaRPr lang="en-US" i="1" dirty="0" smtClean="0"/>
          </a:p>
          <a:p>
            <a:endParaRPr lang="en-IN" i="1" dirty="0" smtClean="0"/>
          </a:p>
          <a:p>
            <a:r>
              <a:rPr lang="en-IN" i="1" dirty="0" smtClean="0"/>
              <a:t> rolling the patient to the left (LPO) will widen the bulb, </a:t>
            </a:r>
          </a:p>
          <a:p>
            <a:r>
              <a:rPr lang="en-IN" i="1" dirty="0" smtClean="0"/>
              <a:t/>
            </a:r>
            <a:br>
              <a:rPr lang="en-IN" i="1" dirty="0" smtClean="0"/>
            </a:br>
            <a:endParaRPr lang="en-IN" dirty="0"/>
          </a:p>
        </p:txBody>
      </p:sp>
      <p:sp>
        <p:nvSpPr>
          <p:cNvPr id="6" name="Down Arrow 5"/>
          <p:cNvSpPr/>
          <p:nvPr/>
        </p:nvSpPr>
        <p:spPr>
          <a:xfrm>
            <a:off x="3929058" y="1928802"/>
            <a:ext cx="428628" cy="835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untitled.bmp"/>
          <p:cNvPicPr>
            <a:picLocks noChangeAspect="1"/>
          </p:cNvPicPr>
          <p:nvPr/>
        </p:nvPicPr>
        <p:blipFill>
          <a:blip r:embed="rId3"/>
          <a:stretch>
            <a:fillRect/>
          </a:stretch>
        </p:blipFill>
        <p:spPr>
          <a:xfrm>
            <a:off x="3000364" y="3500438"/>
            <a:ext cx="3357586" cy="33575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lstStyle/>
          <a:p>
            <a:r>
              <a:rPr lang="en-IN" i="1" dirty="0" smtClean="0"/>
              <a:t>catheter stops at the inferior duodenal flex</a:t>
            </a:r>
          </a:p>
          <a:p>
            <a:endParaRPr lang="en-IN" i="1" dirty="0" smtClean="0"/>
          </a:p>
          <a:p>
            <a:r>
              <a:rPr lang="en-IN" i="1" dirty="0" smtClean="0"/>
              <a:t> apply pressure from a lead glove or compression paddle </a:t>
            </a:r>
          </a:p>
          <a:p>
            <a:r>
              <a:rPr lang="en-IN" i="1" dirty="0" smtClean="0"/>
              <a:t/>
            </a:r>
            <a:br>
              <a:rPr lang="en-IN" i="1" dirty="0" smtClean="0"/>
            </a:br>
            <a:endParaRPr lang="en-IN" dirty="0"/>
          </a:p>
        </p:txBody>
      </p:sp>
      <p:sp>
        <p:nvSpPr>
          <p:cNvPr id="4" name="Down Arrow 3"/>
          <p:cNvSpPr/>
          <p:nvPr/>
        </p:nvSpPr>
        <p:spPr>
          <a:xfrm>
            <a:off x="4214810" y="2000240"/>
            <a:ext cx="285752" cy="621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untitled.bmp"/>
          <p:cNvPicPr>
            <a:picLocks noChangeAspect="1"/>
          </p:cNvPicPr>
          <p:nvPr/>
        </p:nvPicPr>
        <p:blipFill>
          <a:blip r:embed="rId3"/>
          <a:stretch>
            <a:fillRect/>
          </a:stretch>
        </p:blipFill>
        <p:spPr>
          <a:xfrm>
            <a:off x="1928794" y="2928934"/>
            <a:ext cx="4286280" cy="392906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lstStyle/>
          <a:p>
            <a:r>
              <a:rPr lang="en-IN" i="1" dirty="0" smtClean="0"/>
              <a:t>catheter has difficulties passing through the </a:t>
            </a:r>
            <a:r>
              <a:rPr lang="en-IN" i="1" dirty="0" err="1" smtClean="0"/>
              <a:t>duodenojejunal</a:t>
            </a:r>
            <a:r>
              <a:rPr lang="en-IN" i="1" dirty="0" smtClean="0"/>
              <a:t> junction.</a:t>
            </a:r>
          </a:p>
          <a:p>
            <a:r>
              <a:rPr lang="en-IN" i="1" dirty="0" smtClean="0"/>
              <a:t> Rolling the patient laterally (left) and then into a slight posterior oblique </a:t>
            </a:r>
            <a:r>
              <a:rPr lang="en-IN" i="1" dirty="0" err="1" smtClean="0"/>
              <a:t>posi</a:t>
            </a:r>
            <a:endParaRPr lang="en-IN" i="1" dirty="0" smtClean="0"/>
          </a:p>
          <a:p>
            <a:r>
              <a:rPr lang="en-IN" i="1" dirty="0" smtClean="0"/>
              <a:t/>
            </a:r>
            <a:br>
              <a:rPr lang="en-IN" i="1" dirty="0" smtClean="0"/>
            </a:br>
            <a:endParaRPr lang="en-IN" dirty="0"/>
          </a:p>
        </p:txBody>
      </p:sp>
      <p:pic>
        <p:nvPicPr>
          <p:cNvPr id="4" name="Picture 3" descr="untitled.bmp"/>
          <p:cNvPicPr>
            <a:picLocks noChangeAspect="1"/>
          </p:cNvPicPr>
          <p:nvPr/>
        </p:nvPicPr>
        <p:blipFill>
          <a:blip r:embed="rId3"/>
          <a:stretch>
            <a:fillRect/>
          </a:stretch>
        </p:blipFill>
        <p:spPr>
          <a:xfrm>
            <a:off x="2428860" y="3357562"/>
            <a:ext cx="3857652" cy="35004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normAutofit/>
          </a:bodyPr>
          <a:lstStyle/>
          <a:p>
            <a:r>
              <a:rPr lang="en-IN" i="1" dirty="0" smtClean="0"/>
              <a:t>Proper position </a:t>
            </a:r>
          </a:p>
          <a:p>
            <a:r>
              <a:rPr lang="en-IN" i="1" dirty="0" smtClean="0"/>
              <a:t>The balloon on the catheter should be inflated. </a:t>
            </a:r>
          </a:p>
          <a:p>
            <a:r>
              <a:rPr lang="en-IN" i="1" dirty="0" smtClean="0"/>
              <a:t>  Placed beyond the ligament of </a:t>
            </a:r>
            <a:r>
              <a:rPr lang="en-IN" i="1" dirty="0" err="1" smtClean="0"/>
              <a:t>Treitz</a:t>
            </a:r>
            <a:r>
              <a:rPr lang="en-IN" i="1" dirty="0" smtClean="0"/>
              <a:t>. </a:t>
            </a:r>
          </a:p>
          <a:p>
            <a:r>
              <a:rPr lang="en-IN" i="1" dirty="0" smtClean="0"/>
              <a:t>   Reassure the patient that the catheter is correctly positioned </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at sml 1.jpg"/>
          <p:cNvPicPr>
            <a:picLocks noChangeAspect="1"/>
          </p:cNvPicPr>
          <p:nvPr/>
        </p:nvPicPr>
        <p:blipFill>
          <a:blip r:embed="rId3"/>
          <a:stretch>
            <a:fillRect/>
          </a:stretch>
        </p:blipFill>
        <p:spPr>
          <a:xfrm>
            <a:off x="1447800" y="1143000"/>
            <a:ext cx="6057900" cy="48463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85776"/>
            <a:ext cx="8229600" cy="1219200"/>
          </a:xfrm>
        </p:spPr>
        <p:txBody>
          <a:bodyPr/>
          <a:lstStyle/>
          <a:p>
            <a:r>
              <a:rPr smtClean="0"/>
              <a:t>INFUSION OF Ba</a:t>
            </a:r>
            <a:endParaRPr lang="en-IN" dirty="0"/>
          </a:p>
        </p:txBody>
      </p:sp>
      <p:sp>
        <p:nvSpPr>
          <p:cNvPr id="2" name="Content Placeholder 1"/>
          <p:cNvSpPr>
            <a:spLocks noGrp="1"/>
          </p:cNvSpPr>
          <p:nvPr>
            <p:ph sz="quarter" idx="1"/>
          </p:nvPr>
        </p:nvSpPr>
        <p:spPr>
          <a:xfrm>
            <a:off x="500034" y="928670"/>
            <a:ext cx="8229600" cy="6143668"/>
          </a:xfrm>
        </p:spPr>
        <p:txBody>
          <a:bodyPr>
            <a:normAutofit/>
          </a:bodyPr>
          <a:lstStyle/>
          <a:p>
            <a:r>
              <a:rPr lang="en-IN" i="1" dirty="0" smtClean="0"/>
              <a:t> rate of 70 to 75 </a:t>
            </a:r>
            <a:r>
              <a:rPr lang="en-IN" i="1" dirty="0" err="1" smtClean="0"/>
              <a:t>ccs</a:t>
            </a:r>
            <a:r>
              <a:rPr lang="en-IN" i="1" dirty="0" smtClean="0"/>
              <a:t> per minute.</a:t>
            </a:r>
          </a:p>
          <a:p>
            <a:r>
              <a:rPr lang="en-IN" i="1" dirty="0" smtClean="0"/>
              <a:t> The infusion rate should be fast enough to </a:t>
            </a:r>
            <a:r>
              <a:rPr lang="en-IN" i="1" u="sng" dirty="0" smtClean="0">
                <a:solidFill>
                  <a:srgbClr val="002060"/>
                </a:solidFill>
                <a:effectLst>
                  <a:outerShdw blurRad="38100" dist="38100" dir="2700000" algn="tl">
                    <a:srgbClr val="000000">
                      <a:alpha val="43137"/>
                    </a:srgbClr>
                  </a:outerShdw>
                </a:effectLst>
              </a:rPr>
              <a:t>distend</a:t>
            </a:r>
            <a:r>
              <a:rPr lang="en-IN" i="1" dirty="0" smtClean="0"/>
              <a:t> the small bowel. </a:t>
            </a:r>
          </a:p>
          <a:p>
            <a:r>
              <a:rPr lang="en-IN" i="1" dirty="0" smtClean="0"/>
              <a:t>usually done by hand. . </a:t>
            </a:r>
          </a:p>
          <a:p>
            <a:r>
              <a:rPr lang="en-IN" i="1" dirty="0" smtClean="0"/>
              <a:t> barium advance through the small bowel in an </a:t>
            </a:r>
            <a:r>
              <a:rPr lang="en-IN" i="1" u="sng" dirty="0" smtClean="0">
                <a:solidFill>
                  <a:srgbClr val="002060"/>
                </a:solidFill>
                <a:effectLst>
                  <a:outerShdw blurRad="38100" dist="38100" dir="2700000" algn="tl">
                    <a:srgbClr val="000000">
                      <a:alpha val="43137"/>
                    </a:srgbClr>
                  </a:outerShdw>
                </a:effectLst>
              </a:rPr>
              <a:t>uninterrupted column </a:t>
            </a:r>
          </a:p>
          <a:p>
            <a:r>
              <a:rPr lang="en-IN" i="1" dirty="0" smtClean="0"/>
              <a:t>  monitor the fluoroscopy image during the </a:t>
            </a:r>
            <a:r>
              <a:rPr lang="en-IN" i="1" dirty="0" err="1" smtClean="0"/>
              <a:t>inj</a:t>
            </a:r>
            <a:r>
              <a:rPr lang="en-IN" i="1" dirty="0" smtClean="0"/>
              <a:t> of  cont</a:t>
            </a:r>
          </a:p>
          <a:p>
            <a:r>
              <a:rPr lang="en-IN" i="1" dirty="0" smtClean="0"/>
              <a:t> If  inadequate </a:t>
            </a:r>
            <a:r>
              <a:rPr lang="en-IN" i="1" dirty="0" err="1" smtClean="0"/>
              <a:t>distention</a:t>
            </a:r>
            <a:r>
              <a:rPr lang="en-IN" i="1" dirty="0" smtClean="0"/>
              <a:t> of the small bowel, an increase of 10 </a:t>
            </a:r>
            <a:r>
              <a:rPr lang="en-IN" i="1" dirty="0" err="1" smtClean="0"/>
              <a:t>ccs</a:t>
            </a:r>
            <a:r>
              <a:rPr lang="en-IN" i="1" dirty="0" smtClean="0"/>
              <a:t> per minute </a:t>
            </a:r>
          </a:p>
          <a:p>
            <a:r>
              <a:rPr lang="en-IN" i="1" dirty="0" smtClean="0"/>
              <a:t>  if there is reflux of barium into the duodenum , slow the infusion rate by 10 </a:t>
            </a:r>
            <a:r>
              <a:rPr lang="en-IN" i="1" dirty="0" err="1" smtClean="0"/>
              <a:t>ccs</a:t>
            </a:r>
            <a:r>
              <a:rPr lang="en-IN" i="1" dirty="0" smtClean="0"/>
              <a:t> per minute. </a:t>
            </a:r>
          </a:p>
          <a:p>
            <a:r>
              <a:rPr lang="en-IN" i="1" dirty="0" smtClean="0"/>
              <a:t> </a:t>
            </a:r>
          </a:p>
          <a:p>
            <a:pPr>
              <a:buNone/>
            </a:pP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lstStyle/>
          <a:p>
            <a:r>
              <a:rPr lang="en-IN" i="1" dirty="0" smtClean="0"/>
              <a:t> the amount of barium injected can be from 180 </a:t>
            </a:r>
            <a:r>
              <a:rPr lang="en-IN" i="1" dirty="0" err="1" smtClean="0"/>
              <a:t>ccs</a:t>
            </a:r>
            <a:r>
              <a:rPr lang="en-IN" i="1" dirty="0" smtClean="0"/>
              <a:t> up to 500 </a:t>
            </a:r>
            <a:r>
              <a:rPr lang="en-IN" i="1" dirty="0" err="1" smtClean="0"/>
              <a:t>ccs</a:t>
            </a:r>
            <a:r>
              <a:rPr lang="en-IN" i="1" dirty="0" smtClean="0"/>
              <a:t> on average.</a:t>
            </a:r>
          </a:p>
          <a:p>
            <a:r>
              <a:rPr lang="en-IN" i="1" dirty="0" smtClean="0"/>
              <a:t>Monitor the leading edge of barium as it progresses through the small intestine</a:t>
            </a:r>
          </a:p>
          <a:p>
            <a:r>
              <a:rPr lang="en-IN" i="1" dirty="0" smtClean="0"/>
              <a:t>injected until the leading edge reaches the distal ileum. </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i="1" dirty="0" smtClean="0"/>
              <a:t>Methylcellulose</a:t>
            </a:r>
            <a:endParaRPr lang="en-IN" dirty="0"/>
          </a:p>
        </p:txBody>
      </p:sp>
      <p:sp>
        <p:nvSpPr>
          <p:cNvPr id="2" name="Content Placeholder 1"/>
          <p:cNvSpPr>
            <a:spLocks noGrp="1"/>
          </p:cNvSpPr>
          <p:nvPr>
            <p:ph sz="quarter" idx="1"/>
          </p:nvPr>
        </p:nvSpPr>
        <p:spPr/>
        <p:txBody>
          <a:bodyPr>
            <a:normAutofit/>
          </a:bodyPr>
          <a:lstStyle/>
          <a:p>
            <a:r>
              <a:rPr lang="en-IN" i="1" dirty="0" smtClean="0"/>
              <a:t> form of </a:t>
            </a:r>
            <a:r>
              <a:rPr lang="en-IN" i="1" dirty="0" err="1" smtClean="0"/>
              <a:t>polysacharide</a:t>
            </a:r>
            <a:r>
              <a:rPr lang="en-IN" i="1" dirty="0" smtClean="0"/>
              <a:t> cellulose </a:t>
            </a:r>
          </a:p>
          <a:p>
            <a:r>
              <a:rPr lang="en-IN" i="1" dirty="0" smtClean="0"/>
              <a:t>  </a:t>
            </a:r>
            <a:r>
              <a:rPr lang="en-IN" i="1" dirty="0" err="1" smtClean="0"/>
              <a:t>nonirritating</a:t>
            </a:r>
            <a:r>
              <a:rPr lang="en-IN" i="1" dirty="0" smtClean="0"/>
              <a:t> to the mucosal lining,</a:t>
            </a:r>
          </a:p>
          <a:p>
            <a:r>
              <a:rPr lang="en-IN" i="1" dirty="0" smtClean="0"/>
              <a:t> unable to be absorbed,</a:t>
            </a:r>
          </a:p>
          <a:p>
            <a:r>
              <a:rPr lang="en-IN" i="1" dirty="0" smtClean="0"/>
              <a:t>  no toxic effects on the body.</a:t>
            </a:r>
          </a:p>
          <a:p>
            <a:r>
              <a:rPr lang="en-IN" i="1" dirty="0" smtClean="0"/>
              <a:t>to retain water in the lumen, which promotes peristalsis and prevents lumen collapse. </a:t>
            </a:r>
          </a:p>
          <a:p>
            <a:r>
              <a:rPr lang="en-IN" i="1" dirty="0" smtClean="0"/>
              <a:t> </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Why CMC?</a:t>
            </a:r>
            <a:endParaRPr lang="en-IN" dirty="0"/>
          </a:p>
        </p:txBody>
      </p:sp>
      <p:sp>
        <p:nvSpPr>
          <p:cNvPr id="2" name="Content Placeholder 1"/>
          <p:cNvSpPr>
            <a:spLocks noGrp="1"/>
          </p:cNvSpPr>
          <p:nvPr>
            <p:ph sz="quarter" idx="1"/>
          </p:nvPr>
        </p:nvSpPr>
        <p:spPr/>
        <p:txBody>
          <a:bodyPr>
            <a:normAutofit fontScale="92500" lnSpcReduction="10000"/>
          </a:bodyPr>
          <a:lstStyle/>
          <a:p>
            <a:r>
              <a:rPr lang="en-IN" i="1" dirty="0" smtClean="0"/>
              <a:t>It </a:t>
            </a:r>
            <a:r>
              <a:rPr lang="en-IN" i="1" u="sng" dirty="0" smtClean="0">
                <a:solidFill>
                  <a:srgbClr val="002060"/>
                </a:solidFill>
                <a:effectLst>
                  <a:outerShdw blurRad="38100" dist="38100" dir="2700000" algn="tl">
                    <a:srgbClr val="000000">
                      <a:alpha val="43137"/>
                    </a:srgbClr>
                  </a:outerShdw>
                </a:effectLst>
              </a:rPr>
              <a:t>propels</a:t>
            </a:r>
            <a:r>
              <a:rPr lang="en-IN" i="1" dirty="0" smtClean="0"/>
              <a:t> the barium into the distal ileum and the colon.</a:t>
            </a:r>
          </a:p>
          <a:p>
            <a:pPr>
              <a:buFont typeface="Arial" pitchFamily="34" charset="0"/>
              <a:buChar char="•"/>
            </a:pPr>
            <a:r>
              <a:rPr lang="en-IN" i="1" dirty="0" smtClean="0"/>
              <a:t> It </a:t>
            </a:r>
            <a:r>
              <a:rPr lang="en-IN" i="1" u="sng" dirty="0" smtClean="0">
                <a:solidFill>
                  <a:srgbClr val="002060"/>
                </a:solidFill>
                <a:effectLst>
                  <a:outerShdw blurRad="38100" dist="38100" dir="2700000" algn="tl">
                    <a:srgbClr val="000000">
                      <a:alpha val="43137"/>
                    </a:srgbClr>
                  </a:outerShdw>
                </a:effectLst>
              </a:rPr>
              <a:t>distends</a:t>
            </a:r>
            <a:r>
              <a:rPr lang="en-IN" i="1" dirty="0" smtClean="0"/>
              <a:t> the lumen, </a:t>
            </a:r>
            <a:r>
              <a:rPr lang="en-IN" i="1" u="sng" dirty="0" smtClean="0">
                <a:solidFill>
                  <a:srgbClr val="002060"/>
                </a:solidFill>
                <a:effectLst>
                  <a:outerShdw blurRad="38100" dist="38100" dir="2700000" algn="tl">
                    <a:srgbClr val="000000">
                      <a:alpha val="43137"/>
                    </a:srgbClr>
                  </a:outerShdw>
                </a:effectLst>
              </a:rPr>
              <a:t>straightens </a:t>
            </a:r>
            <a:r>
              <a:rPr lang="en-IN" i="1" dirty="0" smtClean="0"/>
              <a:t>the circular folds, and distends each segment. </a:t>
            </a:r>
            <a:br>
              <a:rPr lang="en-IN" i="1" dirty="0" smtClean="0"/>
            </a:br>
            <a:r>
              <a:rPr lang="en-IN" i="1" dirty="0" smtClean="0"/>
              <a:t> It has </a:t>
            </a:r>
            <a:r>
              <a:rPr lang="en-IN" i="1" u="sng" dirty="0" smtClean="0">
                <a:solidFill>
                  <a:srgbClr val="002060"/>
                </a:solidFill>
                <a:effectLst>
                  <a:outerShdw blurRad="38100" dist="38100" dir="2700000" algn="tl">
                    <a:srgbClr val="000000">
                      <a:alpha val="43137"/>
                    </a:srgbClr>
                  </a:outerShdw>
                </a:effectLst>
              </a:rPr>
              <a:t>low diffusivity </a:t>
            </a:r>
            <a:r>
              <a:rPr lang="en-IN" i="1" dirty="0" smtClean="0"/>
              <a:t>with compatible barium suspensions and thus, </a:t>
            </a:r>
            <a:r>
              <a:rPr lang="en-IN" i="1" u="sng" dirty="0" smtClean="0">
                <a:solidFill>
                  <a:srgbClr val="002060"/>
                </a:solidFill>
                <a:effectLst>
                  <a:outerShdw blurRad="38100" dist="38100" dir="2700000" algn="tl">
                    <a:srgbClr val="000000">
                      <a:alpha val="43137"/>
                    </a:srgbClr>
                  </a:outerShdw>
                </a:effectLst>
              </a:rPr>
              <a:t>preserves an interface </a:t>
            </a:r>
            <a:r>
              <a:rPr lang="en-IN" i="1" dirty="0" smtClean="0"/>
              <a:t>between the dense barium coating the mucosa and the water density of the distended lumen. </a:t>
            </a:r>
            <a:br>
              <a:rPr lang="en-IN" i="1" dirty="0" smtClean="0"/>
            </a:br>
            <a:r>
              <a:rPr lang="en-IN" i="1" u="sng" dirty="0" smtClean="0">
                <a:solidFill>
                  <a:srgbClr val="002060"/>
                </a:solidFill>
                <a:effectLst>
                  <a:outerShdw blurRad="38100" dist="38100" dir="2700000" algn="tl">
                    <a:srgbClr val="000000">
                      <a:alpha val="43137"/>
                    </a:srgbClr>
                  </a:outerShdw>
                </a:effectLst>
              </a:rPr>
              <a:t> Intestinal surface detail </a:t>
            </a:r>
            <a:r>
              <a:rPr lang="en-IN" i="1" dirty="0" smtClean="0"/>
              <a:t>can be studied</a:t>
            </a:r>
            <a:br>
              <a:rPr lang="en-IN" i="1" dirty="0" smtClean="0"/>
            </a:br>
            <a:r>
              <a:rPr lang="en-IN" i="1" dirty="0" smtClean="0"/>
              <a:t> methylcellulose promotes evacuation of the barium. </a:t>
            </a:r>
            <a:br>
              <a:rPr lang="en-IN" i="1" dirty="0" smtClean="0"/>
            </a:br>
            <a:r>
              <a:rPr lang="en-IN" i="1" dirty="0" smtClean="0"/>
              <a:t/>
            </a:r>
            <a:br>
              <a:rPr lang="en-IN" i="1" dirty="0" smtClean="0"/>
            </a:br>
            <a:r>
              <a:rPr lang="en-IN" i="1" dirty="0" smtClean="0"/>
              <a:t> </a:t>
            </a:r>
            <a:br>
              <a:rPr lang="en-IN" i="1" dirty="0" smtClean="0"/>
            </a:b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b="1" i="1" dirty="0" smtClean="0"/>
              <a:t>Infusion of the Methylcellulose</a:t>
            </a:r>
            <a:br>
              <a:rPr lang="en-IN" b="1" i="1" dirty="0" smtClean="0"/>
            </a:br>
            <a:endParaRPr lang="en-IN" dirty="0"/>
          </a:p>
        </p:txBody>
      </p:sp>
      <p:sp>
        <p:nvSpPr>
          <p:cNvPr id="2" name="Content Placeholder 1"/>
          <p:cNvSpPr>
            <a:spLocks noGrp="1"/>
          </p:cNvSpPr>
          <p:nvPr>
            <p:ph sz="quarter" idx="1"/>
          </p:nvPr>
        </p:nvSpPr>
        <p:spPr/>
        <p:txBody>
          <a:bodyPr>
            <a:normAutofit/>
          </a:bodyPr>
          <a:lstStyle/>
          <a:p>
            <a:r>
              <a:rPr lang="en-IN" i="1" dirty="0" smtClean="0"/>
              <a:t>infused at a rate of 70 to 120 </a:t>
            </a:r>
            <a:r>
              <a:rPr lang="en-IN" i="1" dirty="0" err="1" smtClean="0"/>
              <a:t>ccs</a:t>
            </a:r>
            <a:r>
              <a:rPr lang="en-IN" i="1" dirty="0" smtClean="0"/>
              <a:t> per minute;</a:t>
            </a:r>
          </a:p>
          <a:p>
            <a:r>
              <a:rPr lang="en-IN" i="1" dirty="0" smtClean="0"/>
              <a:t> with 1,500 to 2,000 </a:t>
            </a:r>
            <a:r>
              <a:rPr lang="en-IN" i="1" dirty="0" err="1" smtClean="0"/>
              <a:t>ccs</a:t>
            </a:r>
            <a:r>
              <a:rPr lang="en-IN" i="1" dirty="0" smtClean="0"/>
              <a:t> </a:t>
            </a:r>
          </a:p>
          <a:p>
            <a:r>
              <a:rPr lang="en-IN" i="1" dirty="0" smtClean="0"/>
              <a:t>The infusion rate is related to the rate at which the barium moved through the patient.</a:t>
            </a:r>
          </a:p>
          <a:p>
            <a:r>
              <a:rPr lang="en-IN" i="1" dirty="0" smtClean="0"/>
              <a:t>  watch the fluoroscopy image for reflux </a:t>
            </a:r>
          </a:p>
          <a:p>
            <a:r>
              <a:rPr lang="en-IN" i="1" dirty="0" smtClean="0"/>
              <a:t>This rate of infusion of the methylcellulose is continued until there is sufficient </a:t>
            </a:r>
            <a:r>
              <a:rPr lang="en-IN" i="1" dirty="0" err="1" smtClean="0"/>
              <a:t>distention</a:t>
            </a:r>
            <a:r>
              <a:rPr lang="en-IN" i="1" dirty="0" smtClean="0"/>
              <a:t> of the distal and terminal ileum. </a:t>
            </a:r>
          </a:p>
          <a:p>
            <a:pPr>
              <a:buNone/>
            </a:pPr>
            <a:endParaRPr lang="en-IN" i="1" dirty="0" smtClean="0"/>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Filming</a:t>
            </a:r>
            <a:endParaRPr lang="en-IN" dirty="0"/>
          </a:p>
        </p:txBody>
      </p:sp>
      <p:sp>
        <p:nvSpPr>
          <p:cNvPr id="2" name="Content Placeholder 1"/>
          <p:cNvSpPr>
            <a:spLocks noGrp="1"/>
          </p:cNvSpPr>
          <p:nvPr>
            <p:ph sz="quarter" idx="1"/>
          </p:nvPr>
        </p:nvSpPr>
        <p:spPr/>
        <p:txBody>
          <a:bodyPr/>
          <a:lstStyle/>
          <a:p>
            <a:r>
              <a:rPr lang="en-US" dirty="0" smtClean="0"/>
              <a:t>Upper </a:t>
            </a:r>
            <a:r>
              <a:rPr lang="en-US" dirty="0" err="1" smtClean="0"/>
              <a:t>abdo</a:t>
            </a:r>
            <a:r>
              <a:rPr lang="en-US" dirty="0" smtClean="0"/>
              <a:t>- jejunum seen in double cont</a:t>
            </a:r>
          </a:p>
          <a:p>
            <a:r>
              <a:rPr lang="en-US" dirty="0" smtClean="0"/>
              <a:t>Full </a:t>
            </a:r>
            <a:r>
              <a:rPr lang="en-US" dirty="0" err="1" smtClean="0"/>
              <a:t>abdo</a:t>
            </a:r>
            <a:r>
              <a:rPr lang="en-US" dirty="0" smtClean="0"/>
              <a:t>- entire small bowel in double cont</a:t>
            </a:r>
          </a:p>
          <a:p>
            <a:r>
              <a:rPr lang="en-US" dirty="0" smtClean="0"/>
              <a:t>I-C junction spot in single/double cont</a:t>
            </a:r>
          </a:p>
          <a:p>
            <a:r>
              <a:rPr lang="en-US" dirty="0" smtClean="0"/>
              <a:t>Spot films as required</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Aftercare</a:t>
            </a:r>
            <a:endParaRPr lang="en-IN" dirty="0"/>
          </a:p>
        </p:txBody>
      </p:sp>
      <p:sp>
        <p:nvSpPr>
          <p:cNvPr id="2" name="Content Placeholder 1"/>
          <p:cNvSpPr>
            <a:spLocks noGrp="1"/>
          </p:cNvSpPr>
          <p:nvPr>
            <p:ph sz="quarter" idx="1"/>
          </p:nvPr>
        </p:nvSpPr>
        <p:spPr/>
        <p:txBody>
          <a:bodyPr/>
          <a:lstStyle/>
          <a:p>
            <a:r>
              <a:rPr lang="en-US" dirty="0" smtClean="0"/>
              <a:t>Diarrhea – large volume of fluid</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200" i="1" dirty="0" smtClean="0"/>
              <a:t>Fold shape</a:t>
            </a:r>
            <a:r>
              <a:rPr lang="en-IN" i="1" dirty="0" smtClean="0"/>
              <a:t>:</a:t>
            </a:r>
            <a:endParaRPr lang="en-IN" dirty="0"/>
          </a:p>
        </p:txBody>
      </p:sp>
      <p:pic>
        <p:nvPicPr>
          <p:cNvPr id="7" name="Content Placeholder 6" descr="untitled.bmp"/>
          <p:cNvPicPr>
            <a:picLocks noGrp="1" noChangeAspect="1"/>
          </p:cNvPicPr>
          <p:nvPr>
            <p:ph type="pic" idx="1"/>
          </p:nvPr>
        </p:nvPicPr>
        <p:blipFill>
          <a:blip r:embed="rId3"/>
          <a:srcRect t="15338" b="15338"/>
          <a:stretch>
            <a:fillRect/>
          </a:stretch>
        </p:blipFill>
        <p:spPr/>
      </p:pic>
      <p:sp>
        <p:nvSpPr>
          <p:cNvPr id="6" name="Text Placeholder 5"/>
          <p:cNvSpPr>
            <a:spLocks noGrp="1"/>
          </p:cNvSpPr>
          <p:nvPr>
            <p:ph type="body" sz="half" idx="2"/>
          </p:nvPr>
        </p:nvSpPr>
        <p:spPr/>
        <p:txBody>
          <a:bodyPr>
            <a:normAutofit fontScale="77500" lnSpcReduction="20000"/>
          </a:bodyPr>
          <a:lstStyle/>
          <a:p>
            <a:r>
              <a:rPr lang="en-IN" sz="2800" i="1" dirty="0" smtClean="0"/>
              <a:t>less pronounced or possible absent in the ileum. </a:t>
            </a:r>
          </a:p>
          <a:p>
            <a:r>
              <a:rPr lang="en-IN" sz="2800" i="1" dirty="0" smtClean="0"/>
              <a:t>The folds run fairly straight and parallel, joining the bowel wall in the form of rounded corners. </a:t>
            </a:r>
          </a:p>
          <a:p>
            <a:r>
              <a:rPr lang="en-IN" sz="2800" i="1" dirty="0" smtClean="0"/>
              <a:t> in the ileum, creating a triangular fold pattern. </a:t>
            </a:r>
            <a:r>
              <a:rPr lang="en-IN" i="1" dirty="0" smtClean="0"/>
              <a:t/>
            </a:r>
            <a:br>
              <a:rPr lang="en-IN" i="1" dirty="0" smtClean="0"/>
            </a:br>
            <a:endParaRPr lang="en-IN" dirty="0"/>
          </a:p>
        </p:txBody>
      </p:sp>
      <p:pic>
        <p:nvPicPr>
          <p:cNvPr id="5" name="Picture 4" descr="untitled.bmp"/>
          <p:cNvPicPr>
            <a:picLocks noChangeAspect="1"/>
          </p:cNvPicPr>
          <p:nvPr/>
        </p:nvPicPr>
        <p:blipFill>
          <a:blip r:embed="rId3"/>
          <a:stretch>
            <a:fillRect/>
          </a:stretch>
        </p:blipFill>
        <p:spPr>
          <a:xfrm>
            <a:off x="3000364" y="571480"/>
            <a:ext cx="5929354" cy="42862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N" sz="3200" i="1" dirty="0" smtClean="0"/>
              <a:t>Fold thickness</a:t>
            </a:r>
            <a:endParaRPr lang="en-IN" sz="3200" dirty="0"/>
          </a:p>
        </p:txBody>
      </p:sp>
      <p:pic>
        <p:nvPicPr>
          <p:cNvPr id="5" name="Content Placeholder 4" descr="untitled.bmp"/>
          <p:cNvPicPr>
            <a:picLocks noGrp="1" noChangeAspect="1"/>
          </p:cNvPicPr>
          <p:nvPr>
            <p:ph type="pic" idx="1"/>
          </p:nvPr>
        </p:nvPicPr>
        <p:blipFill>
          <a:blip r:embed="rId3"/>
          <a:srcRect t="13386" b="13386"/>
          <a:stretch>
            <a:fillRect/>
          </a:stretch>
        </p:blipFill>
        <p:spPr/>
      </p:pic>
      <p:sp>
        <p:nvSpPr>
          <p:cNvPr id="3" name="Text Placeholder 2"/>
          <p:cNvSpPr>
            <a:spLocks noGrp="1"/>
          </p:cNvSpPr>
          <p:nvPr>
            <p:ph type="body" sz="half" idx="2"/>
          </p:nvPr>
        </p:nvSpPr>
        <p:spPr/>
        <p:txBody>
          <a:bodyPr>
            <a:normAutofit fontScale="92500" lnSpcReduction="10000"/>
          </a:bodyPr>
          <a:lstStyle/>
          <a:p>
            <a:r>
              <a:rPr lang="en-IN" sz="2800" i="1" dirty="0" smtClean="0"/>
              <a:t> 1.8 mm thick in the jejunum, </a:t>
            </a:r>
          </a:p>
          <a:p>
            <a:r>
              <a:rPr lang="en-IN" sz="2800" i="1" dirty="0" smtClean="0"/>
              <a:t>1.5 mm thick in the ileum. </a:t>
            </a:r>
          </a:p>
          <a:p>
            <a:r>
              <a:rPr lang="en-IN" sz="2800" i="1" dirty="0" smtClean="0"/>
              <a:t>&gt;2.5 mm in the jejunum </a:t>
            </a:r>
          </a:p>
          <a:p>
            <a:r>
              <a:rPr lang="en-IN" sz="2800" i="1" dirty="0" smtClean="0"/>
              <a:t>&gt; 2.0 in the ileum, it is considered a pathologic finding. </a:t>
            </a:r>
            <a:br>
              <a:rPr lang="en-IN" sz="2800" i="1" dirty="0" smtClean="0"/>
            </a:br>
            <a:r>
              <a:rPr lang="en-IN" i="1" dirty="0" smtClean="0"/>
              <a:t/>
            </a:r>
            <a:br>
              <a:rPr lang="en-IN" i="1" dirty="0" smtClean="0"/>
            </a:b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3200" i="1" dirty="0" smtClean="0"/>
              <a:t>Number of folds</a:t>
            </a:r>
            <a:endParaRPr lang="en-IN" sz="3200" dirty="0"/>
          </a:p>
        </p:txBody>
      </p:sp>
      <p:pic>
        <p:nvPicPr>
          <p:cNvPr id="5" name="Content Placeholder 4" descr="untitled.bmp"/>
          <p:cNvPicPr>
            <a:picLocks noGrp="1" noChangeAspect="1"/>
          </p:cNvPicPr>
          <p:nvPr>
            <p:ph type="pic" idx="1"/>
          </p:nvPr>
        </p:nvPicPr>
        <p:blipFill>
          <a:blip r:embed="rId3"/>
          <a:srcRect t="19356" b="19356"/>
          <a:stretch>
            <a:fillRect/>
          </a:stretch>
        </p:blipFill>
        <p:spPr/>
      </p:pic>
      <p:sp>
        <p:nvSpPr>
          <p:cNvPr id="3" name="Text Placeholder 2"/>
          <p:cNvSpPr>
            <a:spLocks noGrp="1"/>
          </p:cNvSpPr>
          <p:nvPr>
            <p:ph type="body" sz="half" idx="2"/>
          </p:nvPr>
        </p:nvSpPr>
        <p:spPr/>
        <p:txBody>
          <a:bodyPr>
            <a:normAutofit/>
          </a:bodyPr>
          <a:lstStyle/>
          <a:p>
            <a:r>
              <a:rPr lang="en-IN" i="1" dirty="0" smtClean="0"/>
              <a:t>: </a:t>
            </a:r>
            <a:r>
              <a:rPr lang="en-IN" sz="2800" i="1" dirty="0" smtClean="0"/>
              <a:t>4 to 7 folds per inch are normal for the proximal jejunum </a:t>
            </a:r>
          </a:p>
          <a:p>
            <a:r>
              <a:rPr lang="en-IN" sz="2800" i="1" dirty="0" smtClean="0"/>
              <a:t> 2 to 5 folds per inch is normal for the distal ileum. </a:t>
            </a:r>
            <a:r>
              <a:rPr lang="en-IN" i="1" dirty="0" smtClean="0"/>
              <a:t/>
            </a:r>
            <a:br>
              <a:rPr lang="en-IN" i="1" dirty="0" smtClean="0"/>
            </a:br>
            <a:r>
              <a:rPr lang="en-IN" i="1" dirty="0" smtClean="0"/>
              <a:t/>
            </a:r>
            <a:br>
              <a:rPr lang="en-IN" i="1" dirty="0" smtClean="0"/>
            </a:b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8382000" cy="1143000"/>
          </a:xfrm>
          <a:prstGeom prst="rect">
            <a:avLst/>
          </a:prstGeom>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latin typeface="Arial" pitchFamily="34" charset="0"/>
                <a:cs typeface="Arial" pitchFamily="34" charset="0"/>
              </a:rPr>
              <a:t>Small intestine proper starts from duodenal </a:t>
            </a:r>
            <a:r>
              <a:rPr lang="en-US" dirty="0" err="1" smtClean="0">
                <a:latin typeface="Arial" pitchFamily="34" charset="0"/>
                <a:cs typeface="Arial" pitchFamily="34" charset="0"/>
              </a:rPr>
              <a:t>jejunal</a:t>
            </a:r>
            <a:r>
              <a:rPr lang="en-US" dirty="0" smtClean="0">
                <a:latin typeface="Arial" pitchFamily="34" charset="0"/>
                <a:cs typeface="Arial" pitchFamily="34" charset="0"/>
              </a:rPr>
              <a:t> flexure to </a:t>
            </a:r>
            <a:r>
              <a:rPr lang="en-US" dirty="0" err="1" smtClean="0">
                <a:latin typeface="Arial" pitchFamily="34" charset="0"/>
                <a:cs typeface="Arial" pitchFamily="34" charset="0"/>
              </a:rPr>
              <a:t>ileocaecal</a:t>
            </a:r>
            <a:r>
              <a:rPr lang="en-US" dirty="0" smtClean="0">
                <a:latin typeface="Arial" pitchFamily="34" charset="0"/>
                <a:cs typeface="Arial" pitchFamily="34" charset="0"/>
              </a:rPr>
              <a:t> ligament and measures about 5 m and consist of:-</a:t>
            </a:r>
          </a:p>
          <a:p>
            <a:pPr marL="400050" indent="-400050">
              <a:buFont typeface="+mj-lt"/>
              <a:buAutoNum type="romanUcPeriod"/>
            </a:pPr>
            <a:r>
              <a:rPr lang="en-US" dirty="0" smtClean="0">
                <a:solidFill>
                  <a:schemeClr val="accent1">
                    <a:lumMod val="50000"/>
                  </a:schemeClr>
                </a:solidFill>
              </a:rPr>
              <a:t>Jejunum.</a:t>
            </a:r>
          </a:p>
          <a:p>
            <a:pPr marL="400050" indent="-400050">
              <a:buFont typeface="+mj-lt"/>
              <a:buAutoNum type="romanUcPeriod"/>
            </a:pPr>
            <a:r>
              <a:rPr lang="en-US" dirty="0" smtClean="0">
                <a:solidFill>
                  <a:schemeClr val="accent1">
                    <a:lumMod val="50000"/>
                  </a:schemeClr>
                </a:solidFill>
              </a:rPr>
              <a:t>Ileum.</a:t>
            </a:r>
          </a:p>
        </p:txBody>
      </p:sp>
      <p:graphicFrame>
        <p:nvGraphicFramePr>
          <p:cNvPr id="9" name="Diagram 8"/>
          <p:cNvGraphicFramePr/>
          <p:nvPr/>
        </p:nvGraphicFramePr>
        <p:xfrm>
          <a:off x="1219200" y="1219200"/>
          <a:ext cx="6781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200" i="1" dirty="0" smtClean="0"/>
              <a:t>Fold Height</a:t>
            </a:r>
            <a:r>
              <a:rPr lang="en-IN" i="1" dirty="0" smtClean="0"/>
              <a:t>.</a:t>
            </a:r>
            <a:endParaRPr lang="en-IN" dirty="0"/>
          </a:p>
        </p:txBody>
      </p:sp>
      <p:sp>
        <p:nvSpPr>
          <p:cNvPr id="3" name="Text Placeholder 2"/>
          <p:cNvSpPr>
            <a:spLocks noGrp="1"/>
          </p:cNvSpPr>
          <p:nvPr>
            <p:ph type="body" idx="2"/>
          </p:nvPr>
        </p:nvSpPr>
        <p:spPr/>
        <p:txBody>
          <a:bodyPr>
            <a:normAutofit fontScale="92500"/>
          </a:bodyPr>
          <a:lstStyle/>
          <a:p>
            <a:r>
              <a:rPr lang="en-IN" i="1" dirty="0" smtClean="0"/>
              <a:t> </a:t>
            </a:r>
            <a:r>
              <a:rPr lang="en-IN" sz="2400" i="1" dirty="0" smtClean="0"/>
              <a:t>3 to 7 mm in the jejunum and 1.5 to 3.5 mm in the ileum.</a:t>
            </a:r>
          </a:p>
          <a:p>
            <a:r>
              <a:rPr lang="en-IN" sz="2400" i="1" dirty="0" smtClean="0"/>
              <a:t> the height of the folds may vary considerably within the same segment of the bowel, </a:t>
            </a:r>
            <a:r>
              <a:rPr lang="en-IN" i="1" dirty="0" smtClean="0"/>
              <a:t/>
            </a:r>
            <a:br>
              <a:rPr lang="en-IN" i="1" dirty="0" smtClean="0"/>
            </a:br>
            <a:endParaRPr lang="en-IN" dirty="0"/>
          </a:p>
        </p:txBody>
      </p:sp>
      <p:pic>
        <p:nvPicPr>
          <p:cNvPr id="8" name="Picture Placeholder 7" descr="untitled.bmp"/>
          <p:cNvPicPr>
            <a:picLocks noGrp="1" noChangeAspect="1"/>
          </p:cNvPicPr>
          <p:nvPr>
            <p:ph sz="quarter" idx="1"/>
          </p:nvPr>
        </p:nvPicPr>
        <p:blipFill>
          <a:blip r:embed="rId3"/>
          <a:stretch>
            <a:fillRect/>
          </a:stretch>
        </p:blipFill>
        <p:spPr>
          <a:xfrm>
            <a:off x="4205287" y="785812"/>
            <a:ext cx="3476625" cy="52101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Text Placeholder 2"/>
          <p:cNvSpPr>
            <a:spLocks noGrp="1"/>
          </p:cNvSpPr>
          <p:nvPr>
            <p:ph type="body" idx="2"/>
          </p:nvPr>
        </p:nvSpPr>
        <p:spPr/>
        <p:txBody>
          <a:bodyPr/>
          <a:lstStyle/>
          <a:p>
            <a:endParaRPr lang="en-IN"/>
          </a:p>
        </p:txBody>
      </p:sp>
      <p:graphicFrame>
        <p:nvGraphicFramePr>
          <p:cNvPr id="7" name="Content Placeholder 6"/>
          <p:cNvGraphicFramePr>
            <a:graphicFrameLocks noGrp="1"/>
          </p:cNvGraphicFramePr>
          <p:nvPr>
            <p:ph sz="quarter" idx="1"/>
          </p:nvPr>
        </p:nvGraphicFramePr>
        <p:xfrm>
          <a:off x="357158" y="0"/>
          <a:ext cx="6248400" cy="2471734"/>
        </p:xfrm>
        <a:graphic>
          <a:graphicData uri="http://schemas.openxmlformats.org/drawingml/2006/table">
            <a:tbl>
              <a:tblPr firstRow="1" bandRow="1">
                <a:tableStyleId>{5C22544A-7EE6-4342-B048-85BDC9FD1C3A}</a:tableStyleId>
              </a:tblPr>
              <a:tblGrid>
                <a:gridCol w="2082800"/>
                <a:gridCol w="2082800"/>
                <a:gridCol w="2082800"/>
              </a:tblGrid>
              <a:tr h="900098">
                <a:tc>
                  <a:txBody>
                    <a:bodyPr/>
                    <a:lstStyle/>
                    <a:p>
                      <a:endParaRPr lang="en-IN" dirty="0"/>
                    </a:p>
                  </a:txBody>
                  <a:tcPr/>
                </a:tc>
                <a:tc>
                  <a:txBody>
                    <a:bodyPr/>
                    <a:lstStyle/>
                    <a:p>
                      <a:r>
                        <a:rPr lang="en-US" dirty="0" smtClean="0"/>
                        <a:t>NORMAL</a:t>
                      </a:r>
                    </a:p>
                    <a:p>
                      <a:r>
                        <a:rPr lang="en-US" dirty="0" smtClean="0"/>
                        <a:t>(CM)</a:t>
                      </a:r>
                      <a:endParaRPr lang="en-IN" dirty="0"/>
                    </a:p>
                  </a:txBody>
                  <a:tcPr/>
                </a:tc>
                <a:tc>
                  <a:txBody>
                    <a:bodyPr/>
                    <a:lstStyle/>
                    <a:p>
                      <a:r>
                        <a:rPr lang="en-US" dirty="0" smtClean="0"/>
                        <a:t>ABNORMAL</a:t>
                      </a:r>
                    </a:p>
                    <a:p>
                      <a:r>
                        <a:rPr lang="en-US" dirty="0" smtClean="0"/>
                        <a:t>(CM)</a:t>
                      </a:r>
                      <a:endParaRPr lang="en-IN" dirty="0"/>
                    </a:p>
                  </a:txBody>
                  <a:tcPr/>
                </a:tc>
              </a:tr>
              <a:tr h="500066">
                <a:tc>
                  <a:txBody>
                    <a:bodyPr/>
                    <a:lstStyle/>
                    <a:p>
                      <a:r>
                        <a:rPr lang="en-IN" sz="2000" i="1" dirty="0" smtClean="0"/>
                        <a:t>upper jejunum </a:t>
                      </a:r>
                      <a:endParaRPr lang="en-IN" sz="2000" dirty="0"/>
                    </a:p>
                  </a:txBody>
                  <a:tcPr/>
                </a:tc>
                <a:tc>
                  <a:txBody>
                    <a:bodyPr/>
                    <a:lstStyle/>
                    <a:p>
                      <a:r>
                        <a:rPr lang="en-IN" sz="1800" i="1" dirty="0" smtClean="0"/>
                        <a:t>3.0 to 4.0</a:t>
                      </a:r>
                      <a:endParaRPr lang="en-IN" dirty="0"/>
                    </a:p>
                  </a:txBody>
                  <a:tcPr/>
                </a:tc>
                <a:tc>
                  <a:txBody>
                    <a:bodyPr/>
                    <a:lstStyle/>
                    <a:p>
                      <a:r>
                        <a:rPr lang="en-IN" sz="1800" i="1" dirty="0" smtClean="0"/>
                        <a:t>&gt;4.5</a:t>
                      </a:r>
                      <a:endParaRPr lang="en-IN" dirty="0"/>
                    </a:p>
                  </a:txBody>
                  <a:tcPr/>
                </a:tc>
              </a:tr>
              <a:tr h="571504">
                <a:tc>
                  <a:txBody>
                    <a:bodyPr/>
                    <a:lstStyle/>
                    <a:p>
                      <a:r>
                        <a:rPr lang="en-IN" sz="1800" i="1" dirty="0" smtClean="0"/>
                        <a:t> lower jejunum, </a:t>
                      </a:r>
                      <a:endParaRPr lang="en-IN" dirty="0"/>
                    </a:p>
                  </a:txBody>
                  <a:tcPr/>
                </a:tc>
                <a:tc>
                  <a:txBody>
                    <a:bodyPr/>
                    <a:lstStyle/>
                    <a:p>
                      <a:r>
                        <a:rPr lang="en-IN" sz="1800" i="1" dirty="0" smtClean="0"/>
                        <a:t>2.5 </a:t>
                      </a:r>
                      <a:r>
                        <a:rPr lang="en-IN" sz="1800" i="1" baseline="0" dirty="0" smtClean="0"/>
                        <a:t> </a:t>
                      </a:r>
                      <a:r>
                        <a:rPr lang="en-IN" sz="1800" i="1" dirty="0" smtClean="0"/>
                        <a:t>to 3.5 </a:t>
                      </a:r>
                      <a:endParaRPr lang="en-IN" dirty="0"/>
                    </a:p>
                  </a:txBody>
                  <a:tcPr/>
                </a:tc>
                <a:tc>
                  <a:txBody>
                    <a:bodyPr/>
                    <a:lstStyle/>
                    <a:p>
                      <a:r>
                        <a:rPr lang="en-IN" sz="1800" i="1" dirty="0" smtClean="0"/>
                        <a:t>&gt;4.0 </a:t>
                      </a:r>
                      <a:endParaRPr lang="en-IN" dirty="0"/>
                    </a:p>
                  </a:txBody>
                  <a:tcPr/>
                </a:tc>
              </a:tr>
              <a:tr h="500066">
                <a:tc>
                  <a:txBody>
                    <a:bodyPr/>
                    <a:lstStyle/>
                    <a:p>
                      <a:r>
                        <a:rPr lang="en-IN" sz="1800" i="1" dirty="0" smtClean="0"/>
                        <a:t>ileum</a:t>
                      </a:r>
                      <a:endParaRPr lang="en-IN" dirty="0"/>
                    </a:p>
                  </a:txBody>
                  <a:tcPr/>
                </a:tc>
                <a:tc>
                  <a:txBody>
                    <a:bodyPr/>
                    <a:lstStyle/>
                    <a:p>
                      <a:r>
                        <a:rPr lang="en-IN" sz="1800" i="1" dirty="0" smtClean="0"/>
                        <a:t>2.0 to 2.8 </a:t>
                      </a:r>
                      <a:endParaRPr lang="en-IN" dirty="0"/>
                    </a:p>
                  </a:txBody>
                  <a:tcPr/>
                </a:tc>
                <a:tc>
                  <a:txBody>
                    <a:bodyPr/>
                    <a:lstStyle/>
                    <a:p>
                      <a:r>
                        <a:rPr lang="en-IN" sz="1800" i="1" dirty="0" smtClean="0"/>
                        <a:t>&gt;3.0</a:t>
                      </a:r>
                      <a:endParaRPr lang="en-IN" dirty="0"/>
                    </a:p>
                  </a:txBody>
                  <a:tcPr/>
                </a:tc>
              </a:tr>
            </a:tbl>
          </a:graphicData>
        </a:graphic>
      </p:graphicFrame>
      <p:pic>
        <p:nvPicPr>
          <p:cNvPr id="8" name="Content Placeholder 4" descr="untitled.bmp"/>
          <p:cNvPicPr>
            <a:picLocks noChangeAspect="1"/>
          </p:cNvPicPr>
          <p:nvPr/>
        </p:nvPicPr>
        <p:blipFill>
          <a:blip r:embed="rId3"/>
          <a:stretch>
            <a:fillRect/>
          </a:stretch>
        </p:blipFill>
        <p:spPr>
          <a:xfrm>
            <a:off x="1428728" y="2714596"/>
            <a:ext cx="4391054" cy="41434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IN"/>
          </a:p>
        </p:txBody>
      </p:sp>
      <p:sp>
        <p:nvSpPr>
          <p:cNvPr id="5" name="Title 4"/>
          <p:cNvSpPr>
            <a:spLocks noGrp="1"/>
          </p:cNvSpPr>
          <p:nvPr>
            <p:ph type="title"/>
          </p:nvPr>
        </p:nvSpPr>
        <p:spPr/>
        <p:txBody>
          <a:bodyPr/>
          <a:lstStyle/>
          <a:p>
            <a:r>
              <a:rPr lang="en-US" dirty="0" smtClean="0"/>
              <a:t>Single contrast </a:t>
            </a:r>
            <a:r>
              <a:rPr lang="en-US" dirty="0" err="1" smtClean="0"/>
              <a:t>enteroclysis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sz="quarter" idx="1"/>
          </p:nvPr>
        </p:nvSpPr>
        <p:spPr/>
        <p:txBody>
          <a:bodyPr/>
          <a:lstStyle/>
          <a:p>
            <a:r>
              <a:rPr lang="en-US" dirty="0" smtClean="0"/>
              <a:t>High grade partial small bowel obstruction</a:t>
            </a:r>
          </a:p>
          <a:p>
            <a:r>
              <a:rPr lang="en-US" dirty="0" err="1" smtClean="0"/>
              <a:t>Ba</a:t>
            </a:r>
            <a:r>
              <a:rPr lang="en-US" dirty="0" smtClean="0"/>
              <a:t> suspension (20%)</a:t>
            </a:r>
          </a:p>
          <a:p>
            <a:r>
              <a:rPr lang="en-US" dirty="0" smtClean="0"/>
              <a:t>At rate of 75-120cc/min</a:t>
            </a:r>
          </a:p>
          <a:p>
            <a:r>
              <a:rPr lang="en-US" dirty="0" smtClean="0"/>
              <a:t>1-1.5 lit of </a:t>
            </a:r>
            <a:r>
              <a:rPr lang="en-US" dirty="0" err="1" smtClean="0"/>
              <a:t>Ba</a:t>
            </a:r>
            <a:r>
              <a:rPr lang="en-US" dirty="0" smtClean="0"/>
              <a:t> </a:t>
            </a:r>
          </a:p>
          <a:p>
            <a:r>
              <a:rPr lang="en-US" dirty="0" smtClean="0"/>
              <a:t>Follow the head of the </a:t>
            </a:r>
            <a:r>
              <a:rPr lang="en-US" dirty="0" err="1" smtClean="0"/>
              <a:t>Ba</a:t>
            </a:r>
            <a:r>
              <a:rPr lang="en-US" dirty="0" smtClean="0"/>
              <a:t> column</a:t>
            </a:r>
          </a:p>
          <a:p>
            <a:r>
              <a:rPr lang="en-US" dirty="0" err="1" smtClean="0"/>
              <a:t>Fims</a:t>
            </a:r>
            <a:r>
              <a:rPr lang="en-US" dirty="0" smtClean="0"/>
              <a:t>- </a:t>
            </a:r>
            <a:r>
              <a:rPr lang="en-US" dirty="0" err="1" smtClean="0"/>
              <a:t>jejunal</a:t>
            </a:r>
            <a:r>
              <a:rPr lang="en-US" dirty="0" smtClean="0"/>
              <a:t> loops</a:t>
            </a:r>
          </a:p>
          <a:p>
            <a:r>
              <a:rPr lang="en-US" dirty="0" smtClean="0"/>
              <a:t>Entire small bowel loops</a:t>
            </a:r>
          </a:p>
          <a:p>
            <a:r>
              <a:rPr lang="en-US" dirty="0" smtClean="0"/>
              <a:t>I-C </a:t>
            </a:r>
            <a:r>
              <a:rPr lang="en-US" dirty="0" err="1" smtClean="0"/>
              <a:t>jn</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IN"/>
          </a:p>
        </p:txBody>
      </p:sp>
      <p:sp>
        <p:nvSpPr>
          <p:cNvPr id="4" name="Title 3"/>
          <p:cNvSpPr>
            <a:spLocks noGrp="1"/>
          </p:cNvSpPr>
          <p:nvPr>
            <p:ph type="title"/>
          </p:nvPr>
        </p:nvSpPr>
        <p:spPr/>
        <p:txBody>
          <a:bodyPr/>
          <a:lstStyle/>
          <a:p>
            <a:r>
              <a:rPr lang="en-US" dirty="0" smtClean="0"/>
              <a:t>Air double contrast </a:t>
            </a:r>
            <a:r>
              <a:rPr lang="en-US" dirty="0" err="1" smtClean="0"/>
              <a:t>enteroclysis</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sz="quarter" idx="1"/>
          </p:nvPr>
        </p:nvSpPr>
        <p:spPr/>
        <p:txBody>
          <a:bodyPr/>
          <a:lstStyle/>
          <a:p>
            <a:r>
              <a:rPr lang="en-US" dirty="0" smtClean="0"/>
              <a:t>50-70% Barium </a:t>
            </a:r>
            <a:r>
              <a:rPr lang="en-US" dirty="0" err="1" smtClean="0"/>
              <a:t>sulphate</a:t>
            </a:r>
            <a:r>
              <a:rPr lang="en-US" dirty="0" smtClean="0"/>
              <a:t> </a:t>
            </a:r>
          </a:p>
          <a:p>
            <a:r>
              <a:rPr lang="en-US" dirty="0" smtClean="0"/>
              <a:t>At rate of 60ml/min</a:t>
            </a:r>
          </a:p>
          <a:p>
            <a:r>
              <a:rPr lang="en-US" dirty="0" smtClean="0"/>
              <a:t>150-200 ml </a:t>
            </a:r>
          </a:p>
          <a:p>
            <a:r>
              <a:rPr lang="en-US" dirty="0" smtClean="0"/>
              <a:t>Head of barium reaches the distal ileum, </a:t>
            </a:r>
            <a:r>
              <a:rPr lang="en-US" dirty="0" err="1" smtClean="0"/>
              <a:t>inj</a:t>
            </a:r>
            <a:r>
              <a:rPr lang="en-US" dirty="0" smtClean="0"/>
              <a:t> air</a:t>
            </a:r>
          </a:p>
          <a:p>
            <a:r>
              <a:rPr lang="en-US" dirty="0" smtClean="0"/>
              <a:t>At rate of 100ml/min</a:t>
            </a:r>
          </a:p>
          <a:p>
            <a:r>
              <a:rPr lang="en-US" dirty="0" smtClean="0"/>
              <a:t>600-1000ml of air </a:t>
            </a:r>
          </a:p>
          <a:p>
            <a:r>
              <a:rPr lang="en-US" i="1" u="sng" dirty="0" smtClean="0">
                <a:solidFill>
                  <a:srgbClr val="002060"/>
                </a:solidFill>
                <a:effectLst>
                  <a:outerShdw blurRad="38100" dist="38100" dir="2700000" algn="tl">
                    <a:srgbClr val="000000">
                      <a:alpha val="43137"/>
                    </a:srgbClr>
                  </a:outerShdw>
                </a:effectLst>
              </a:rPr>
              <a:t>Adv</a:t>
            </a:r>
            <a:r>
              <a:rPr lang="en-US" dirty="0" smtClean="0"/>
              <a:t> -superior mucosal detail</a:t>
            </a:r>
          </a:p>
          <a:p>
            <a:r>
              <a:rPr lang="en-US" dirty="0" err="1" smtClean="0"/>
              <a:t>Disadv</a:t>
            </a:r>
            <a:r>
              <a:rPr lang="en-US" dirty="0" smtClean="0"/>
              <a:t>- uncomfortable for the </a:t>
            </a:r>
            <a:r>
              <a:rPr lang="en-US" dirty="0" err="1" smtClean="0"/>
              <a:t>patient,difficult</a:t>
            </a:r>
            <a:r>
              <a:rPr lang="en-US" dirty="0" smtClean="0"/>
              <a:t> to produce</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IN"/>
          </a:p>
        </p:txBody>
      </p:sp>
      <p:sp>
        <p:nvSpPr>
          <p:cNvPr id="5" name="Title 4"/>
          <p:cNvSpPr>
            <a:spLocks noGrp="1"/>
          </p:cNvSpPr>
          <p:nvPr>
            <p:ph type="ctrTitle"/>
          </p:nvPr>
        </p:nvSpPr>
        <p:spPr>
          <a:ln>
            <a:noFill/>
          </a:ln>
          <a:effectLst>
            <a:outerShdw blurRad="107950" dist="12700" dir="5400000" algn="ctr">
              <a:srgbClr val="000000"/>
            </a:outerShdw>
            <a:reflection blurRad="6350" stA="50000" endA="300" endPos="55500" dist="50800" dir="5400000" sy="-100000" algn="bl" rotWithShape="0"/>
            <a:softEdge rad="12700"/>
          </a:effectLst>
          <a:scene3d>
            <a:camera prst="perspectiveFront"/>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a:lstStyle/>
          <a:p>
            <a:r>
              <a:rPr smtClean="0"/>
              <a:t>CT</a:t>
            </a:r>
            <a:br>
              <a:rPr smtClean="0"/>
            </a:br>
            <a:r>
              <a:rPr smtClean="0"/>
              <a:t> ENTEROCLYSIS</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lstStyle/>
          <a:p>
            <a:r>
              <a:rPr lang="en-IN" dirty="0" smtClean="0"/>
              <a:t>hybrid technique that combines the methods of fluoroscopic intubation-infusion</a:t>
            </a:r>
          </a:p>
          <a:p>
            <a:r>
              <a:rPr lang="en-IN" dirty="0" smtClean="0"/>
              <a:t> small-bowel examinations with that of abdominal CT.</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smtClean="0"/>
              <a:t>Limitations conventional small bowel enema</a:t>
            </a:r>
            <a:endParaRPr lang="en-IN" dirty="0"/>
          </a:p>
        </p:txBody>
      </p:sp>
      <p:sp>
        <p:nvSpPr>
          <p:cNvPr id="2" name="Content Placeholder 1"/>
          <p:cNvSpPr>
            <a:spLocks noGrp="1"/>
          </p:cNvSpPr>
          <p:nvPr>
            <p:ph sz="quarter" idx="1"/>
          </p:nvPr>
        </p:nvSpPr>
        <p:spPr/>
        <p:txBody>
          <a:bodyPr>
            <a:normAutofit fontScale="92500" lnSpcReduction="20000"/>
          </a:bodyPr>
          <a:lstStyle/>
          <a:p>
            <a:r>
              <a:rPr lang="en-IN" dirty="0" smtClean="0"/>
              <a:t>evaluates only the lumen of the small bowel, </a:t>
            </a:r>
            <a:r>
              <a:rPr lang="en-IN" dirty="0" smtClean="0">
                <a:solidFill>
                  <a:srgbClr val="FF0000"/>
                </a:solidFill>
              </a:rPr>
              <a:t>not </a:t>
            </a:r>
            <a:r>
              <a:rPr lang="en-IN" dirty="0" smtClean="0"/>
              <a:t>provide any information about the </a:t>
            </a:r>
            <a:r>
              <a:rPr lang="en-IN" i="1" u="sng" dirty="0" smtClean="0">
                <a:solidFill>
                  <a:srgbClr val="002060"/>
                </a:solidFill>
                <a:effectLst>
                  <a:outerShdw blurRad="38100" dist="38100" dir="2700000" algn="tl">
                    <a:srgbClr val="000000">
                      <a:alpha val="43137"/>
                    </a:srgbClr>
                  </a:outerShdw>
                </a:effectLst>
              </a:rPr>
              <a:t>wall</a:t>
            </a:r>
            <a:r>
              <a:rPr lang="en-IN" dirty="0" smtClean="0"/>
              <a:t> </a:t>
            </a:r>
            <a:r>
              <a:rPr lang="en-IN" i="1" u="sng" dirty="0" smtClean="0">
                <a:solidFill>
                  <a:srgbClr val="002060"/>
                </a:solidFill>
                <a:effectLst>
                  <a:outerShdw blurRad="38100" dist="38100" dir="2700000" algn="tl">
                    <a:srgbClr val="000000">
                      <a:alpha val="43137"/>
                    </a:srgbClr>
                  </a:outerShdw>
                </a:effectLst>
              </a:rPr>
              <a:t>or </a:t>
            </a:r>
            <a:r>
              <a:rPr lang="en-IN" i="1" u="sng" dirty="0" err="1" smtClean="0">
                <a:solidFill>
                  <a:srgbClr val="002060"/>
                </a:solidFill>
                <a:effectLst>
                  <a:outerShdw blurRad="38100" dist="38100" dir="2700000" algn="tl">
                    <a:srgbClr val="000000">
                      <a:alpha val="43137"/>
                    </a:srgbClr>
                  </a:outerShdw>
                </a:effectLst>
              </a:rPr>
              <a:t>extraluminal</a:t>
            </a:r>
            <a:r>
              <a:rPr lang="en-IN" i="1" u="sng" dirty="0" smtClean="0">
                <a:solidFill>
                  <a:srgbClr val="002060"/>
                </a:solidFill>
                <a:effectLst>
                  <a:outerShdw blurRad="38100" dist="38100" dir="2700000" algn="tl">
                    <a:srgbClr val="000000">
                      <a:alpha val="43137"/>
                    </a:srgbClr>
                  </a:outerShdw>
                </a:effectLst>
              </a:rPr>
              <a:t> </a:t>
            </a:r>
            <a:r>
              <a:rPr lang="en-IN" dirty="0" smtClean="0"/>
              <a:t>pathology. </a:t>
            </a:r>
          </a:p>
          <a:p>
            <a:r>
              <a:rPr lang="en-IN" dirty="0" smtClean="0"/>
              <a:t> significant </a:t>
            </a:r>
            <a:r>
              <a:rPr lang="en-IN" i="1" u="sng" dirty="0" smtClean="0">
                <a:solidFill>
                  <a:srgbClr val="002060"/>
                </a:solidFill>
                <a:effectLst>
                  <a:outerShdw blurRad="38100" dist="38100" dir="2700000" algn="tl">
                    <a:srgbClr val="000000">
                      <a:alpha val="43137"/>
                    </a:srgbClr>
                  </a:outerShdw>
                </a:effectLst>
              </a:rPr>
              <a:t>overlap </a:t>
            </a:r>
            <a:r>
              <a:rPr lang="en-IN" dirty="0" smtClean="0"/>
              <a:t>of small bowel loops. </a:t>
            </a:r>
          </a:p>
          <a:p>
            <a:r>
              <a:rPr lang="en-IN" dirty="0" smtClean="0"/>
              <a:t>These loops need to be separated by </a:t>
            </a:r>
            <a:r>
              <a:rPr lang="en-IN" i="1" u="sng" dirty="0" smtClean="0">
                <a:solidFill>
                  <a:srgbClr val="002060"/>
                </a:solidFill>
                <a:effectLst>
                  <a:outerShdw blurRad="38100" dist="38100" dir="2700000" algn="tl">
                    <a:srgbClr val="000000">
                      <a:alpha val="43137"/>
                    </a:srgbClr>
                  </a:outerShdw>
                </a:effectLst>
              </a:rPr>
              <a:t>manual compression,</a:t>
            </a:r>
            <a:r>
              <a:rPr lang="en-IN" dirty="0" smtClean="0"/>
              <a:t> loops which are deep in the pelvis are difficult to compress due to the bony pelvis. </a:t>
            </a:r>
          </a:p>
          <a:p>
            <a:r>
              <a:rPr lang="en-IN" dirty="0" smtClean="0"/>
              <a:t>differentiating a stricture from a peristalsis ,as the bowel wall is not seen on a conventional small bowel enema. </a:t>
            </a:r>
          </a:p>
          <a:p>
            <a:r>
              <a:rPr lang="en-IN" i="1" u="sng" dirty="0" smtClean="0">
                <a:solidFill>
                  <a:srgbClr val="002060"/>
                </a:solidFill>
                <a:effectLst>
                  <a:outerShdw blurRad="38100" dist="38100" dir="2700000" algn="tl">
                    <a:srgbClr val="000000">
                      <a:alpha val="43137"/>
                    </a:srgbClr>
                  </a:outerShdw>
                </a:effectLst>
              </a:rPr>
              <a:t>the radiation dose</a:t>
            </a:r>
            <a:r>
              <a:rPr lang="en-IN" dirty="0" smtClean="0"/>
              <a:t>, not only to the patient but the operator also, especially if a lot of manual compression of bowel loops is required. </a:t>
            </a:r>
            <a:br>
              <a:rPr lang="en-IN" dirty="0" smtClean="0"/>
            </a:b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smtClean="0"/>
              <a:t>WHY CT</a:t>
            </a:r>
            <a:r>
              <a:rPr lang="en-IN" dirty="0" smtClean="0"/>
              <a:t>…..?</a:t>
            </a:r>
            <a:endParaRPr lang="en-IN" dirty="0"/>
          </a:p>
        </p:txBody>
      </p:sp>
      <p:sp>
        <p:nvSpPr>
          <p:cNvPr id="2" name="Content Placeholder 1"/>
          <p:cNvSpPr>
            <a:spLocks noGrp="1"/>
          </p:cNvSpPr>
          <p:nvPr>
            <p:ph sz="quarter" idx="1"/>
          </p:nvPr>
        </p:nvSpPr>
        <p:spPr/>
        <p:txBody>
          <a:bodyPr>
            <a:normAutofit fontScale="92500"/>
          </a:bodyPr>
          <a:lstStyle/>
          <a:p>
            <a:r>
              <a:rPr lang="en-IN" b="1" i="1" u="sng" dirty="0" smtClean="0">
                <a:solidFill>
                  <a:schemeClr val="accent1">
                    <a:lumMod val="50000"/>
                  </a:schemeClr>
                </a:solidFill>
              </a:rPr>
              <a:t>a cross sectional imaging </a:t>
            </a:r>
            <a:r>
              <a:rPr lang="en-IN" dirty="0" smtClean="0"/>
              <a:t>technique so every loop can be seen.</a:t>
            </a:r>
          </a:p>
          <a:p>
            <a:r>
              <a:rPr lang="en-IN" dirty="0" smtClean="0"/>
              <a:t> With thin collimation available, the bowel can be imaged in </a:t>
            </a:r>
            <a:r>
              <a:rPr lang="en-IN" b="1" i="1" u="sng" dirty="0" smtClean="0">
                <a:solidFill>
                  <a:schemeClr val="accent1">
                    <a:lumMod val="50000"/>
                  </a:schemeClr>
                </a:solidFill>
              </a:rPr>
              <a:t>multiple planes.</a:t>
            </a:r>
          </a:p>
          <a:p>
            <a:r>
              <a:rPr lang="en-IN" dirty="0" smtClean="0"/>
              <a:t>  visualizes not only the </a:t>
            </a:r>
            <a:r>
              <a:rPr lang="en-IN" b="1" i="1" u="sng" dirty="0" smtClean="0">
                <a:solidFill>
                  <a:schemeClr val="accent1">
                    <a:lumMod val="50000"/>
                  </a:schemeClr>
                </a:solidFill>
              </a:rPr>
              <a:t>lumen</a:t>
            </a:r>
            <a:r>
              <a:rPr lang="en-IN" dirty="0" smtClean="0"/>
              <a:t> but also the </a:t>
            </a:r>
            <a:r>
              <a:rPr lang="en-IN" b="1" i="1" u="sng" dirty="0" smtClean="0">
                <a:solidFill>
                  <a:schemeClr val="accent1">
                    <a:lumMod val="50000"/>
                  </a:schemeClr>
                </a:solidFill>
              </a:rPr>
              <a:t>wall</a:t>
            </a:r>
            <a:r>
              <a:rPr lang="en-IN" dirty="0" smtClean="0"/>
              <a:t> of the bowel as well as the </a:t>
            </a:r>
            <a:r>
              <a:rPr lang="en-IN" b="1" i="1" u="sng" dirty="0" smtClean="0">
                <a:solidFill>
                  <a:schemeClr val="accent1">
                    <a:lumMod val="50000"/>
                  </a:schemeClr>
                </a:solidFill>
              </a:rPr>
              <a:t>structures external </a:t>
            </a:r>
            <a:r>
              <a:rPr lang="en-IN" dirty="0" smtClean="0"/>
              <a:t>to the bowel. </a:t>
            </a:r>
          </a:p>
          <a:p>
            <a:r>
              <a:rPr lang="en-IN" dirty="0" smtClean="0"/>
              <a:t>The only disadvantage of MDCT - inadequate distension of the bowel lumen, as a result mucosal abnormalities are not well visualized. To counter this disadvantage, when MDCT is used to study the small bowel a CT </a:t>
            </a:r>
            <a:r>
              <a:rPr lang="en-IN" dirty="0" err="1" smtClean="0"/>
              <a:t>enteroclysis</a:t>
            </a:r>
            <a:r>
              <a:rPr lang="en-IN" dirty="0" smtClean="0"/>
              <a:t> technique is added to the examination.</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ffectLst>
            <a:outerShdw blurRad="50800" dist="38100" dir="8100000" algn="tr" rotWithShape="0">
              <a:prstClr val="black">
                <a:alpha val="40000"/>
              </a:prstClr>
            </a:outerShdw>
            <a:softEdge rad="12700"/>
          </a:effectLst>
        </p:spPr>
        <p:style>
          <a:lnRef idx="1">
            <a:schemeClr val="accent4"/>
          </a:lnRef>
          <a:fillRef idx="1001">
            <a:schemeClr val="lt2"/>
          </a:fillRef>
          <a:effectRef idx="1">
            <a:schemeClr val="accent4"/>
          </a:effectRef>
          <a:fontRef idx="minor">
            <a:schemeClr val="dk1"/>
          </a:fontRef>
        </p:style>
        <p:txBody>
          <a:bodyPr/>
          <a:lstStyle/>
          <a:p>
            <a:r>
              <a:rPr smtClean="0">
                <a:solidFill>
                  <a:schemeClr val="accent4">
                    <a:lumMod val="50000"/>
                  </a:schemeClr>
                </a:solidFill>
              </a:rPr>
              <a:t>Enteroclysis</a:t>
            </a:r>
            <a:r>
              <a:rPr lang="en-IN" dirty="0" smtClean="0">
                <a:solidFill>
                  <a:schemeClr val="accent4">
                    <a:lumMod val="50000"/>
                  </a:schemeClr>
                </a:solidFill>
              </a:rPr>
              <a:t>……????</a:t>
            </a:r>
            <a:endParaRPr lang="en-IN" dirty="0">
              <a:solidFill>
                <a:schemeClr val="accent4">
                  <a:lumMod val="50000"/>
                </a:schemeClr>
              </a:solidFill>
            </a:endParaRPr>
          </a:p>
        </p:txBody>
      </p:sp>
      <p:sp>
        <p:nvSpPr>
          <p:cNvPr id="4" name="Content Placeholder 3"/>
          <p:cNvSpPr>
            <a:spLocks noGrp="1"/>
          </p:cNvSpPr>
          <p:nvPr>
            <p:ph sz="quarter" idx="1"/>
          </p:nvPr>
        </p:nvSpPr>
        <p:spPr/>
        <p:txBody>
          <a:bodyPr/>
          <a:lstStyle/>
          <a:p>
            <a:r>
              <a:rPr lang="en-US" dirty="0" smtClean="0"/>
              <a:t>Radiological study of small bowel </a:t>
            </a:r>
            <a:r>
              <a:rPr lang="en-US" dirty="0" err="1" smtClean="0"/>
              <a:t>fr</a:t>
            </a:r>
            <a:r>
              <a:rPr lang="en-US" dirty="0" smtClean="0"/>
              <a:t> jejunum to </a:t>
            </a:r>
            <a:r>
              <a:rPr lang="en-US" dirty="0" err="1" smtClean="0"/>
              <a:t>i</a:t>
            </a:r>
            <a:r>
              <a:rPr lang="en-US" dirty="0" smtClean="0"/>
              <a:t>-c </a:t>
            </a:r>
            <a:r>
              <a:rPr lang="en-US" dirty="0" err="1" smtClean="0"/>
              <a:t>jn</a:t>
            </a:r>
            <a:endParaRPr lang="en-US" dirty="0" smtClean="0"/>
          </a:p>
          <a:p>
            <a:r>
              <a:rPr lang="en-US" dirty="0" smtClean="0"/>
              <a:t>By  intubation of jejunum</a:t>
            </a:r>
          </a:p>
          <a:p>
            <a:r>
              <a:rPr lang="en-US" dirty="0" smtClean="0"/>
              <a:t>Instillation  of cont thro’ tube </a:t>
            </a:r>
          </a:p>
          <a:p>
            <a:endParaRPr lang="en-US" sz="2800" i="1" dirty="0" smtClean="0"/>
          </a:p>
        </p:txBody>
      </p:sp>
      <p:pic>
        <p:nvPicPr>
          <p:cNvPr id="5" name="Picture 4" descr="untitled.bmp"/>
          <p:cNvPicPr>
            <a:picLocks noChangeAspect="1"/>
          </p:cNvPicPr>
          <p:nvPr/>
        </p:nvPicPr>
        <p:blipFill>
          <a:blip r:embed="rId3"/>
          <a:stretch>
            <a:fillRect/>
          </a:stretch>
        </p:blipFill>
        <p:spPr>
          <a:xfrm>
            <a:off x="5072066" y="2214554"/>
            <a:ext cx="3929090" cy="445295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CT ENTEROGRAPHY</a:t>
            </a:r>
            <a:endParaRPr lang="en-IN" dirty="0"/>
          </a:p>
        </p:txBody>
      </p:sp>
      <p:sp>
        <p:nvSpPr>
          <p:cNvPr id="2" name="Content Placeholder 1"/>
          <p:cNvSpPr>
            <a:spLocks noGrp="1"/>
          </p:cNvSpPr>
          <p:nvPr>
            <p:ph sz="quarter" idx="1"/>
          </p:nvPr>
        </p:nvSpPr>
        <p:spPr/>
        <p:txBody>
          <a:bodyPr/>
          <a:lstStyle/>
          <a:p>
            <a:r>
              <a:rPr lang="en-IN" dirty="0" smtClean="0"/>
              <a:t>patients object to insertion of a </a:t>
            </a:r>
            <a:r>
              <a:rPr lang="en-IN" dirty="0" err="1" smtClean="0"/>
              <a:t>naso</a:t>
            </a:r>
            <a:r>
              <a:rPr lang="en-IN" dirty="0" smtClean="0"/>
              <a:t> </a:t>
            </a:r>
            <a:r>
              <a:rPr lang="en-IN" dirty="0" err="1" smtClean="0"/>
              <a:t>jejunal</a:t>
            </a:r>
            <a:r>
              <a:rPr lang="en-IN" dirty="0" smtClean="0"/>
              <a:t> tube, </a:t>
            </a:r>
          </a:p>
          <a:p>
            <a:r>
              <a:rPr lang="en-IN" dirty="0" smtClean="0"/>
              <a:t> </a:t>
            </a:r>
            <a:r>
              <a:rPr lang="en-IN" dirty="0" smtClean="0">
                <a:solidFill>
                  <a:srgbClr val="C00000"/>
                </a:solidFill>
              </a:rPr>
              <a:t>No</a:t>
            </a:r>
            <a:r>
              <a:rPr lang="en-IN" dirty="0" smtClean="0"/>
              <a:t> NJ tube is used</a:t>
            </a:r>
          </a:p>
          <a:p>
            <a:r>
              <a:rPr lang="en-IN" dirty="0" smtClean="0"/>
              <a:t> 450 ml/15min of contrast is administered orally </a:t>
            </a:r>
          </a:p>
          <a:p>
            <a:r>
              <a:rPr lang="en-IN" dirty="0" smtClean="0"/>
              <a:t> At the end of an hour CT is performed.</a:t>
            </a:r>
          </a:p>
          <a:p>
            <a:pPr>
              <a:buNone/>
            </a:pPr>
            <a:r>
              <a:rPr lang="en-IN" dirty="0" smtClean="0"/>
              <a:t>- </a:t>
            </a:r>
            <a:r>
              <a:rPr lang="en-IN" i="1" u="sng" dirty="0" smtClean="0">
                <a:solidFill>
                  <a:schemeClr val="accent1">
                    <a:lumMod val="50000"/>
                  </a:schemeClr>
                </a:solidFill>
              </a:rPr>
              <a:t>Disadvantage </a:t>
            </a:r>
            <a:r>
              <a:rPr lang="en-IN" dirty="0" smtClean="0"/>
              <a:t>-  the </a:t>
            </a:r>
            <a:r>
              <a:rPr lang="en-IN" u="sng" dirty="0" smtClean="0">
                <a:solidFill>
                  <a:schemeClr val="accent1">
                    <a:lumMod val="50000"/>
                  </a:schemeClr>
                </a:solidFill>
              </a:rPr>
              <a:t>distension </a:t>
            </a:r>
            <a:r>
              <a:rPr lang="en-IN" dirty="0" smtClean="0"/>
              <a:t>is </a:t>
            </a:r>
            <a:r>
              <a:rPr lang="en-IN" dirty="0" smtClean="0">
                <a:solidFill>
                  <a:schemeClr val="accent1">
                    <a:lumMod val="50000"/>
                  </a:schemeClr>
                </a:solidFill>
              </a:rPr>
              <a:t>not</a:t>
            </a:r>
            <a:r>
              <a:rPr lang="en-IN" dirty="0" smtClean="0"/>
              <a:t> as adequate as the invasive technique, as a result there may be false positive results for bowel wall thickening.</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357214"/>
            <a:ext cx="8229600" cy="1219200"/>
          </a:xfrm>
        </p:spPr>
        <p:txBody>
          <a:bodyPr/>
          <a:lstStyle/>
          <a:p>
            <a:r>
              <a:rPr smtClean="0"/>
              <a:t>Enteral contrast agents</a:t>
            </a:r>
            <a:endParaRPr lang="en-IN" dirty="0"/>
          </a:p>
        </p:txBody>
      </p:sp>
      <p:sp>
        <p:nvSpPr>
          <p:cNvPr id="2" name="Content Placeholder 1"/>
          <p:cNvSpPr>
            <a:spLocks noGrp="1"/>
          </p:cNvSpPr>
          <p:nvPr>
            <p:ph sz="quarter" idx="1"/>
          </p:nvPr>
        </p:nvSpPr>
        <p:spPr>
          <a:xfrm>
            <a:off x="285720" y="500042"/>
            <a:ext cx="8229600" cy="6000792"/>
          </a:xfrm>
        </p:spPr>
        <p:txBody>
          <a:bodyPr>
            <a:normAutofit/>
          </a:bodyPr>
          <a:lstStyle/>
          <a:p>
            <a:pPr>
              <a:buNone/>
            </a:pPr>
            <a:endParaRPr lang="en-IN" dirty="0" smtClean="0"/>
          </a:p>
          <a:p>
            <a:r>
              <a:rPr lang="en-IN" dirty="0" smtClean="0"/>
              <a:t> </a:t>
            </a:r>
            <a:r>
              <a:rPr lang="en-IN" dirty="0" smtClean="0">
                <a:solidFill>
                  <a:srgbClr val="FF0000"/>
                </a:solidFill>
              </a:rPr>
              <a:t>Neutral</a:t>
            </a:r>
            <a:r>
              <a:rPr lang="en-IN" dirty="0" smtClean="0"/>
              <a:t> - </a:t>
            </a:r>
            <a:r>
              <a:rPr lang="en-IN" dirty="0" err="1" smtClean="0"/>
              <a:t>isodense</a:t>
            </a:r>
            <a:r>
              <a:rPr lang="en-IN" dirty="0" smtClean="0"/>
              <a:t> such as water </a:t>
            </a:r>
          </a:p>
          <a:p>
            <a:r>
              <a:rPr lang="en-IN" dirty="0" smtClean="0"/>
              <a:t>good delineation of contrast enhanced mucosa</a:t>
            </a:r>
          </a:p>
          <a:p>
            <a:r>
              <a:rPr lang="en-IN" dirty="0" smtClean="0"/>
              <a:t> </a:t>
            </a:r>
            <a:r>
              <a:rPr lang="en-IN" dirty="0" err="1" smtClean="0"/>
              <a:t>Opacified</a:t>
            </a:r>
            <a:r>
              <a:rPr lang="en-IN" dirty="0" smtClean="0"/>
              <a:t> mesenteric vessels can be seen well through the </a:t>
            </a:r>
            <a:r>
              <a:rPr lang="en-IN" dirty="0" err="1" smtClean="0"/>
              <a:t>isodense</a:t>
            </a:r>
            <a:r>
              <a:rPr lang="en-IN" dirty="0" smtClean="0"/>
              <a:t> neutral contrast. </a:t>
            </a:r>
          </a:p>
          <a:p>
            <a:r>
              <a:rPr lang="en-IN" i="1" u="sng" dirty="0" smtClean="0">
                <a:solidFill>
                  <a:schemeClr val="accent1">
                    <a:lumMod val="50000"/>
                  </a:schemeClr>
                </a:solidFill>
                <a:effectLst>
                  <a:outerShdw blurRad="38100" dist="38100" dir="2700000" algn="tl">
                    <a:srgbClr val="000000">
                      <a:alpha val="43137"/>
                    </a:srgbClr>
                  </a:outerShdw>
                </a:effectLst>
              </a:rPr>
              <a:t>Water </a:t>
            </a:r>
            <a:r>
              <a:rPr lang="en-IN" dirty="0" smtClean="0"/>
              <a:t>- inexpensive and readily available. </a:t>
            </a:r>
          </a:p>
          <a:p>
            <a:pPr>
              <a:buFontTx/>
              <a:buChar char="-"/>
            </a:pPr>
            <a:r>
              <a:rPr lang="en-IN" dirty="0" smtClean="0"/>
              <a:t>suboptimal distension of the small bowel as it is absorbed by the intestinal mucosa. </a:t>
            </a:r>
          </a:p>
          <a:p>
            <a:pPr>
              <a:buFontTx/>
              <a:buChar char="-"/>
            </a:pPr>
            <a:r>
              <a:rPr lang="en-IN" dirty="0" smtClean="0"/>
              <a:t>contraindicated -</a:t>
            </a:r>
            <a:r>
              <a:rPr lang="en-IN" dirty="0" smtClean="0">
                <a:solidFill>
                  <a:srgbClr val="C00000"/>
                </a:solidFill>
              </a:rPr>
              <a:t>cardiac and renal failure </a:t>
            </a:r>
            <a:r>
              <a:rPr lang="en-IN" dirty="0" smtClean="0"/>
              <a:t>,( increases the preload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lstStyle/>
          <a:p>
            <a:pPr>
              <a:buNone/>
            </a:pPr>
            <a:r>
              <a:rPr lang="en-US" dirty="0" smtClean="0"/>
              <a:t>Methylcellulose- ideal neutral cont</a:t>
            </a:r>
            <a:endParaRPr lang="en-IN"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normAutofit lnSpcReduction="10000"/>
          </a:bodyPr>
          <a:lstStyle/>
          <a:p>
            <a:r>
              <a:rPr lang="en-IN" b="1" i="1" u="sng" dirty="0" smtClean="0">
                <a:solidFill>
                  <a:srgbClr val="FF0000"/>
                </a:solidFill>
              </a:rPr>
              <a:t> Negative </a:t>
            </a:r>
            <a:r>
              <a:rPr lang="en-IN" dirty="0" smtClean="0"/>
              <a:t>- </a:t>
            </a:r>
            <a:r>
              <a:rPr lang="en-IN" u="sng" dirty="0" smtClean="0">
                <a:solidFill>
                  <a:srgbClr val="002060"/>
                </a:solidFill>
                <a:effectLst>
                  <a:outerShdw blurRad="38100" dist="38100" dir="2700000" algn="tl">
                    <a:srgbClr val="000000">
                      <a:alpha val="43137"/>
                    </a:srgbClr>
                  </a:outerShdw>
                </a:effectLst>
              </a:rPr>
              <a:t>air</a:t>
            </a:r>
            <a:r>
              <a:rPr lang="en-IN" u="sng" dirty="0" smtClean="0">
                <a:effectLst>
                  <a:outerShdw blurRad="38100" dist="38100" dir="2700000" algn="tl">
                    <a:srgbClr val="000000">
                      <a:alpha val="43137"/>
                    </a:srgbClr>
                  </a:outerShdw>
                </a:effectLst>
              </a:rPr>
              <a:t>.</a:t>
            </a:r>
            <a:r>
              <a:rPr lang="en-IN" dirty="0" smtClean="0"/>
              <a:t>- evaluating the stomach, duodenum and colon</a:t>
            </a:r>
          </a:p>
          <a:p>
            <a:r>
              <a:rPr lang="en-IN" dirty="0" smtClean="0"/>
              <a:t> technical difficulties in </a:t>
            </a:r>
            <a:r>
              <a:rPr lang="en-IN" dirty="0" err="1" smtClean="0"/>
              <a:t>insufflation</a:t>
            </a:r>
            <a:r>
              <a:rPr lang="en-IN" dirty="0" smtClean="0"/>
              <a:t> of air, patients experience significant discomfort </a:t>
            </a:r>
          </a:p>
          <a:p>
            <a:r>
              <a:rPr lang="en-IN" dirty="0" smtClean="0"/>
              <a:t> </a:t>
            </a:r>
            <a:r>
              <a:rPr lang="en-IN" b="1" u="sng" dirty="0" smtClean="0">
                <a:solidFill>
                  <a:srgbClr val="FF0000"/>
                </a:solidFill>
                <a:effectLst>
                  <a:outerShdw blurRad="38100" dist="38100" dir="2700000" algn="tl">
                    <a:srgbClr val="000000">
                      <a:alpha val="43137"/>
                    </a:srgbClr>
                  </a:outerShdw>
                </a:effectLst>
              </a:rPr>
              <a:t>Positive</a:t>
            </a:r>
            <a:r>
              <a:rPr lang="en-IN" dirty="0" smtClean="0"/>
              <a:t> - </a:t>
            </a:r>
            <a:r>
              <a:rPr lang="en-IN" dirty="0" err="1" smtClean="0"/>
              <a:t>hyperdense</a:t>
            </a:r>
            <a:r>
              <a:rPr lang="en-IN" dirty="0" smtClean="0"/>
              <a:t> contrast agents like iodinated contrast medium </a:t>
            </a:r>
          </a:p>
          <a:p>
            <a:r>
              <a:rPr lang="en-IN" dirty="0" smtClean="0"/>
              <a:t>enhancement of bowel wall/mucosa can</a:t>
            </a:r>
            <a:r>
              <a:rPr lang="en-IN" b="1" i="1" dirty="0" smtClean="0">
                <a:solidFill>
                  <a:schemeClr val="accent1">
                    <a:lumMod val="50000"/>
                  </a:schemeClr>
                </a:solidFill>
              </a:rPr>
              <a:t>not </a:t>
            </a:r>
            <a:r>
              <a:rPr lang="en-IN" dirty="0" smtClean="0"/>
              <a:t>be visualized with positive contrast agents</a:t>
            </a:r>
          </a:p>
          <a:p>
            <a:r>
              <a:rPr lang="en-IN" dirty="0" smtClean="0"/>
              <a:t> useful - an </a:t>
            </a:r>
            <a:r>
              <a:rPr lang="en-IN" i="1" u="sng" dirty="0" err="1" smtClean="0">
                <a:solidFill>
                  <a:schemeClr val="accent1">
                    <a:lumMod val="50000"/>
                  </a:schemeClr>
                </a:solidFill>
              </a:rPr>
              <a:t>enteral</a:t>
            </a:r>
            <a:r>
              <a:rPr lang="en-IN" i="1" u="sng" dirty="0" smtClean="0">
                <a:solidFill>
                  <a:schemeClr val="accent1">
                    <a:lumMod val="50000"/>
                  </a:schemeClr>
                </a:solidFill>
              </a:rPr>
              <a:t> leak/fistula </a:t>
            </a:r>
            <a:r>
              <a:rPr lang="en-IN" dirty="0" smtClean="0"/>
              <a:t>as even a small quantity of extra luminal contrast can be easily detected.</a:t>
            </a:r>
          </a:p>
          <a:p>
            <a:endParaRPr lang="en-IN" dirty="0" smtClean="0"/>
          </a:p>
          <a:p>
            <a:endParaRPr lang="en-IN" dirty="0" smtClean="0"/>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Methods</a:t>
            </a:r>
            <a:endParaRPr lang="en-IN" dirty="0"/>
          </a:p>
        </p:txBody>
      </p:sp>
      <p:sp>
        <p:nvSpPr>
          <p:cNvPr id="2" name="Content Placeholder 1"/>
          <p:cNvSpPr>
            <a:spLocks noGrp="1"/>
          </p:cNvSpPr>
          <p:nvPr>
            <p:ph sz="quarter" idx="1"/>
          </p:nvPr>
        </p:nvSpPr>
        <p:spPr/>
        <p:txBody>
          <a:bodyPr>
            <a:normAutofit/>
          </a:bodyPr>
          <a:lstStyle/>
          <a:p>
            <a:r>
              <a:rPr lang="en-IN" dirty="0" smtClean="0"/>
              <a:t> 1)Positive </a:t>
            </a:r>
            <a:r>
              <a:rPr lang="en-IN" dirty="0" err="1" smtClean="0"/>
              <a:t>enteral</a:t>
            </a:r>
            <a:r>
              <a:rPr lang="en-IN" dirty="0" smtClean="0"/>
              <a:t> contrast without </a:t>
            </a:r>
            <a:r>
              <a:rPr lang="en-IN" dirty="0" err="1" smtClean="0"/>
              <a:t>i.v.contrast</a:t>
            </a:r>
            <a:r>
              <a:rPr lang="en-IN" dirty="0" smtClean="0"/>
              <a:t> material </a:t>
            </a:r>
          </a:p>
          <a:p>
            <a:r>
              <a:rPr lang="en-IN" dirty="0" smtClean="0"/>
              <a:t> detection of low-grade small-bowel obstruction</a:t>
            </a:r>
          </a:p>
          <a:p>
            <a:r>
              <a:rPr lang="en-IN" dirty="0" smtClean="0"/>
              <a:t>or enteric leak/fistula</a:t>
            </a:r>
          </a:p>
          <a:p>
            <a:endParaRPr lang="en-IN" dirty="0" smtClean="0"/>
          </a:p>
          <a:p>
            <a:r>
              <a:rPr lang="en-IN" dirty="0" smtClean="0"/>
              <a:t> 2) Neutral </a:t>
            </a:r>
            <a:r>
              <a:rPr lang="en-IN" dirty="0" err="1" smtClean="0"/>
              <a:t>enteral</a:t>
            </a:r>
            <a:r>
              <a:rPr lang="en-IN" dirty="0" smtClean="0"/>
              <a:t> contrast material with intravenous contrast material.</a:t>
            </a:r>
          </a:p>
          <a:p>
            <a:r>
              <a:rPr lang="en-IN" dirty="0" smtClean="0"/>
              <a:t> Primary method of investigation </a:t>
            </a:r>
          </a:p>
          <a:p>
            <a:endParaRPr lang="en-IN"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CT </a:t>
            </a:r>
            <a:r>
              <a:rPr lang="en-IN" b="1" dirty="0" err="1" smtClean="0"/>
              <a:t>Enteroclysis</a:t>
            </a:r>
            <a:r>
              <a:rPr lang="en-IN" b="1" dirty="0" smtClean="0"/>
              <a:t> with Neutral </a:t>
            </a:r>
            <a:r>
              <a:rPr lang="en-IN" b="1" dirty="0" err="1" smtClean="0"/>
              <a:t>Enteral</a:t>
            </a:r>
            <a:r>
              <a:rPr lang="en-IN" b="1" dirty="0" smtClean="0"/>
              <a:t> and</a:t>
            </a:r>
            <a:br>
              <a:rPr lang="en-IN" b="1" dirty="0" smtClean="0"/>
            </a:br>
            <a:r>
              <a:rPr lang="en-IN" b="1" dirty="0" smtClean="0"/>
              <a:t>Intravenous Contrast Material</a:t>
            </a:r>
            <a:endParaRPr lang="en-IN" dirty="0"/>
          </a:p>
        </p:txBody>
      </p:sp>
      <p:sp>
        <p:nvSpPr>
          <p:cNvPr id="4" name="Content Placeholder 3"/>
          <p:cNvSpPr>
            <a:spLocks noGrp="1"/>
          </p:cNvSpPr>
          <p:nvPr>
            <p:ph sz="quarter" idx="1"/>
          </p:nvPr>
        </p:nvSpPr>
        <p:spPr/>
        <p:txBody>
          <a:bodyPr>
            <a:normAutofit/>
          </a:bodyPr>
          <a:lstStyle/>
          <a:p>
            <a:r>
              <a:rPr lang="en-IN" dirty="0" smtClean="0"/>
              <a:t> The </a:t>
            </a:r>
            <a:r>
              <a:rPr lang="en-IN" dirty="0" err="1" smtClean="0"/>
              <a:t>nasojejunal</a:t>
            </a:r>
            <a:r>
              <a:rPr lang="en-IN" dirty="0" smtClean="0"/>
              <a:t> tube is placed </a:t>
            </a:r>
            <a:r>
              <a:rPr lang="en-IN" i="1" u="sng" dirty="0" smtClean="0">
                <a:solidFill>
                  <a:srgbClr val="7030A0"/>
                </a:solidFill>
                <a:effectLst>
                  <a:outerShdw blurRad="38100" dist="38100" dir="2700000" algn="tl">
                    <a:srgbClr val="000000">
                      <a:alpha val="43137"/>
                    </a:srgbClr>
                  </a:outerShdw>
                </a:effectLst>
              </a:rPr>
              <a:t>beyond</a:t>
            </a:r>
            <a:r>
              <a:rPr lang="en-IN" dirty="0" smtClean="0"/>
              <a:t> the ligament of </a:t>
            </a:r>
            <a:r>
              <a:rPr lang="en-IN" dirty="0" err="1" smtClean="0"/>
              <a:t>treitz</a:t>
            </a:r>
            <a:r>
              <a:rPr lang="en-IN" dirty="0" smtClean="0"/>
              <a:t> under fluoroscopy. </a:t>
            </a:r>
          </a:p>
          <a:p>
            <a:r>
              <a:rPr lang="en-IN" dirty="0" smtClean="0"/>
              <a:t>150 to 200ml of contrast is injected via the tube/ min  total contrast quantity of 1500-2000 ml.</a:t>
            </a:r>
          </a:p>
          <a:p>
            <a:r>
              <a:rPr lang="en-IN" dirty="0" smtClean="0"/>
              <a:t>20 mg of </a:t>
            </a:r>
            <a:r>
              <a:rPr lang="en-IN" dirty="0" err="1" smtClean="0"/>
              <a:t>buscopan</a:t>
            </a:r>
            <a:r>
              <a:rPr lang="en-IN" dirty="0" smtClean="0"/>
              <a:t> just prior to doing the CT exam helps to reduce </a:t>
            </a:r>
            <a:r>
              <a:rPr lang="en-IN" dirty="0" err="1" smtClean="0"/>
              <a:t>artifacts</a:t>
            </a:r>
            <a:r>
              <a:rPr lang="en-IN" dirty="0" smtClean="0"/>
              <a:t> from small bowel peristalsis. </a:t>
            </a:r>
          </a:p>
          <a:p>
            <a:r>
              <a:rPr lang="en-IN" dirty="0" smtClean="0"/>
              <a:t>An additional 500 </a:t>
            </a:r>
            <a:r>
              <a:rPr lang="en-IN" dirty="0" err="1" smtClean="0"/>
              <a:t>mL</a:t>
            </a:r>
            <a:r>
              <a:rPr lang="en-IN" dirty="0" smtClean="0"/>
              <a:t> of contrast was administered while the patient was lying </a:t>
            </a:r>
            <a:r>
              <a:rPr lang="en-IN" u="sng" dirty="0" smtClean="0">
                <a:solidFill>
                  <a:srgbClr val="7030A0"/>
                </a:solidFill>
              </a:rPr>
              <a:t>on CT table</a:t>
            </a:r>
            <a:r>
              <a:rPr lang="en-IN"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normAutofit lnSpcReduction="10000"/>
          </a:bodyPr>
          <a:lstStyle/>
          <a:p>
            <a:r>
              <a:rPr lang="en-IN" b="1" u="sng" dirty="0" smtClean="0">
                <a:solidFill>
                  <a:srgbClr val="FF0000"/>
                </a:solidFill>
                <a:effectLst>
                  <a:outerShdw blurRad="38100" dist="38100" dir="2700000" algn="tl">
                    <a:srgbClr val="000000">
                      <a:alpha val="43137"/>
                    </a:srgbClr>
                  </a:outerShdw>
                </a:effectLst>
              </a:rPr>
              <a:t>IV contrast </a:t>
            </a:r>
            <a:r>
              <a:rPr lang="en-IN" dirty="0" smtClean="0"/>
              <a:t>-   at a rate of 4ml/sec,(Total dose-75ml) </a:t>
            </a:r>
          </a:p>
          <a:p>
            <a:r>
              <a:rPr lang="en-IN" dirty="0" smtClean="0"/>
              <a:t>  three phases, an </a:t>
            </a:r>
            <a:r>
              <a:rPr lang="en-IN" b="1" u="sng" dirty="0" smtClean="0">
                <a:solidFill>
                  <a:srgbClr val="002060"/>
                </a:solidFill>
                <a:effectLst>
                  <a:outerShdw blurRad="38100" dist="38100" dir="2700000" algn="tl">
                    <a:srgbClr val="000000">
                      <a:alpha val="43137"/>
                    </a:srgbClr>
                  </a:outerShdw>
                </a:effectLst>
              </a:rPr>
              <a:t>early arterial phase </a:t>
            </a:r>
            <a:r>
              <a:rPr lang="en-IN" dirty="0" smtClean="0"/>
              <a:t>at </a:t>
            </a:r>
            <a:r>
              <a:rPr lang="en-IN" dirty="0" smtClean="0">
                <a:solidFill>
                  <a:srgbClr val="002060"/>
                </a:solidFill>
                <a:effectLst>
                  <a:outerShdw blurRad="38100" dist="38100" dir="2700000" algn="tl">
                    <a:srgbClr val="000000">
                      <a:alpha val="43137"/>
                    </a:srgbClr>
                  </a:outerShdw>
                </a:effectLst>
              </a:rPr>
              <a:t>20 sec </a:t>
            </a:r>
            <a:r>
              <a:rPr lang="en-IN" dirty="0" smtClean="0"/>
              <a:t>to obtain a arteriogram, </a:t>
            </a:r>
          </a:p>
          <a:p>
            <a:r>
              <a:rPr lang="en-IN" b="1" u="sng" dirty="0" smtClean="0">
                <a:solidFill>
                  <a:srgbClr val="002060"/>
                </a:solidFill>
                <a:effectLst>
                  <a:outerShdw blurRad="38100" dist="38100" dir="2700000" algn="tl">
                    <a:srgbClr val="000000">
                      <a:alpha val="43137"/>
                    </a:srgbClr>
                  </a:outerShdw>
                </a:effectLst>
              </a:rPr>
              <a:t> late arterial phase </a:t>
            </a:r>
            <a:r>
              <a:rPr lang="en-IN" dirty="0" smtClean="0"/>
              <a:t>at </a:t>
            </a:r>
            <a:r>
              <a:rPr lang="en-IN" dirty="0" smtClean="0">
                <a:solidFill>
                  <a:srgbClr val="002060"/>
                </a:solidFill>
                <a:effectLst>
                  <a:outerShdw blurRad="38100" dist="38100" dir="2700000" algn="tl">
                    <a:srgbClr val="000000">
                      <a:alpha val="43137"/>
                    </a:srgbClr>
                  </a:outerShdw>
                </a:effectLst>
              </a:rPr>
              <a:t>35 sec </a:t>
            </a:r>
            <a:r>
              <a:rPr lang="en-IN" dirty="0" smtClean="0"/>
              <a:t>-any </a:t>
            </a:r>
            <a:r>
              <a:rPr lang="en-IN" dirty="0" err="1" smtClean="0"/>
              <a:t>hypervascular</a:t>
            </a:r>
            <a:r>
              <a:rPr lang="en-IN" dirty="0" smtClean="0"/>
              <a:t> hepatic lesions and assess </a:t>
            </a:r>
            <a:r>
              <a:rPr lang="en-IN" dirty="0" err="1" smtClean="0"/>
              <a:t>vascularity</a:t>
            </a:r>
            <a:r>
              <a:rPr lang="en-IN" dirty="0" smtClean="0"/>
              <a:t> of bowel wall </a:t>
            </a:r>
          </a:p>
          <a:p>
            <a:r>
              <a:rPr lang="en-IN" b="1" u="sng" dirty="0" smtClean="0">
                <a:solidFill>
                  <a:srgbClr val="002060"/>
                </a:solidFill>
                <a:effectLst>
                  <a:outerShdw blurRad="38100" dist="38100" dir="2700000" algn="tl">
                    <a:srgbClr val="000000">
                      <a:alpha val="43137"/>
                    </a:srgbClr>
                  </a:outerShdw>
                </a:effectLst>
              </a:rPr>
              <a:t>portal venous phase </a:t>
            </a:r>
            <a:r>
              <a:rPr lang="en-IN" dirty="0" smtClean="0"/>
              <a:t>approx </a:t>
            </a:r>
            <a:r>
              <a:rPr lang="en-IN" dirty="0" smtClean="0">
                <a:solidFill>
                  <a:srgbClr val="002060"/>
                </a:solidFill>
                <a:effectLst>
                  <a:outerShdw blurRad="38100" dist="38100" dir="2700000" algn="tl">
                    <a:srgbClr val="000000">
                      <a:alpha val="43137"/>
                    </a:srgbClr>
                  </a:outerShdw>
                </a:effectLst>
              </a:rPr>
              <a:t>70 sec </a:t>
            </a:r>
            <a:r>
              <a:rPr lang="en-IN" dirty="0" smtClean="0"/>
              <a:t>after onset of administration of contrast.  to assess bowel wall </a:t>
            </a:r>
            <a:r>
              <a:rPr lang="en-IN" dirty="0" err="1" smtClean="0"/>
              <a:t>vascularity</a:t>
            </a:r>
            <a:r>
              <a:rPr lang="en-IN" dirty="0" smtClean="0"/>
              <a:t> as well as provides a CT </a:t>
            </a:r>
            <a:r>
              <a:rPr lang="en-IN" dirty="0" err="1" smtClean="0"/>
              <a:t>Venogram</a:t>
            </a:r>
            <a:r>
              <a:rPr lang="en-IN" dirty="0" smtClean="0"/>
              <a:t> of the mesenteric circulation.</a:t>
            </a:r>
            <a:br>
              <a:rPr lang="en-IN" dirty="0" smtClean="0"/>
            </a:b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CT </a:t>
            </a:r>
            <a:r>
              <a:rPr lang="en-IN" b="1" dirty="0" err="1" smtClean="0"/>
              <a:t>Enteroclysis</a:t>
            </a:r>
            <a:r>
              <a:rPr lang="en-IN" b="1" dirty="0" smtClean="0"/>
              <a:t> with Positive </a:t>
            </a:r>
            <a:r>
              <a:rPr lang="en-IN" b="1" dirty="0" err="1" smtClean="0"/>
              <a:t>Enteral</a:t>
            </a:r>
            <a:r>
              <a:rPr lang="en-IN" b="1" dirty="0" smtClean="0"/>
              <a:t/>
            </a:r>
            <a:br>
              <a:rPr lang="en-IN" b="1" dirty="0" smtClean="0"/>
            </a:br>
            <a:r>
              <a:rPr lang="en-IN" b="1" dirty="0" smtClean="0"/>
              <a:t>Contrast Material</a:t>
            </a:r>
            <a:endParaRPr lang="en-IN" dirty="0"/>
          </a:p>
        </p:txBody>
      </p:sp>
      <p:sp>
        <p:nvSpPr>
          <p:cNvPr id="3" name="Content Placeholder 2"/>
          <p:cNvSpPr>
            <a:spLocks noGrp="1"/>
          </p:cNvSpPr>
          <p:nvPr>
            <p:ph sz="quarter" idx="1"/>
          </p:nvPr>
        </p:nvSpPr>
        <p:spPr/>
        <p:txBody>
          <a:bodyPr/>
          <a:lstStyle/>
          <a:p>
            <a:r>
              <a:rPr lang="en-US" dirty="0" err="1" smtClean="0"/>
              <a:t>Jejunal</a:t>
            </a:r>
            <a:r>
              <a:rPr lang="en-US" dirty="0" smtClean="0"/>
              <a:t> intubation of the patient with catheter</a:t>
            </a:r>
          </a:p>
          <a:p>
            <a:r>
              <a:rPr lang="en-US" dirty="0" smtClean="0"/>
              <a:t>12% water soluble cont material is </a:t>
            </a:r>
            <a:r>
              <a:rPr lang="en-US" dirty="0" err="1" smtClean="0"/>
              <a:t>inj</a:t>
            </a:r>
            <a:r>
              <a:rPr lang="en-US" dirty="0" smtClean="0"/>
              <a:t> </a:t>
            </a:r>
          </a:p>
          <a:p>
            <a:r>
              <a:rPr lang="en-US" dirty="0" smtClean="0"/>
              <a:t>At the rate of 55-150ml/min</a:t>
            </a:r>
          </a:p>
          <a:p>
            <a:r>
              <a:rPr lang="en-US" dirty="0" smtClean="0"/>
              <a:t>Total dose- 2 lit</a:t>
            </a:r>
          </a:p>
          <a:p>
            <a:r>
              <a:rPr lang="en-US" dirty="0" smtClean="0"/>
              <a:t>On CT table., 500 ml of cont is given</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Small-Bowel Obstruction</a:t>
            </a:r>
            <a:endParaRPr lang="en-IN" dirty="0"/>
          </a:p>
        </p:txBody>
      </p:sp>
      <p:sp>
        <p:nvSpPr>
          <p:cNvPr id="3" name="Content Placeholder 2"/>
          <p:cNvSpPr>
            <a:spLocks noGrp="1"/>
          </p:cNvSpPr>
          <p:nvPr>
            <p:ph sz="quarter" idx="1"/>
          </p:nvPr>
        </p:nvSpPr>
        <p:spPr/>
        <p:txBody>
          <a:bodyPr>
            <a:normAutofit/>
          </a:bodyPr>
          <a:lstStyle/>
          <a:p>
            <a:r>
              <a:rPr lang="en-IN" dirty="0" smtClean="0"/>
              <a:t>Routine CT is very useful in high-grade small-bowel obstruction</a:t>
            </a:r>
          </a:p>
          <a:p>
            <a:r>
              <a:rPr lang="en-IN" dirty="0" smtClean="0"/>
              <a:t>Performance of CT </a:t>
            </a:r>
            <a:r>
              <a:rPr lang="en-IN" dirty="0" err="1" smtClean="0"/>
              <a:t>enteroclysis</a:t>
            </a:r>
            <a:r>
              <a:rPr lang="en-IN" dirty="0" smtClean="0"/>
              <a:t> with </a:t>
            </a:r>
            <a:r>
              <a:rPr lang="en-IN" dirty="0" smtClean="0"/>
              <a:t>positive enteral </a:t>
            </a:r>
            <a:r>
              <a:rPr lang="en-IN" dirty="0" smtClean="0"/>
              <a:t>contrast material is better in </a:t>
            </a:r>
            <a:r>
              <a:rPr lang="en-IN" i="1" u="sng" dirty="0" smtClean="0">
                <a:solidFill>
                  <a:srgbClr val="7030A0"/>
                </a:solidFill>
                <a:effectLst>
                  <a:outerShdw blurRad="38100" dist="38100" dir="2700000" algn="tl">
                    <a:srgbClr val="000000">
                      <a:alpha val="43137"/>
                    </a:srgbClr>
                  </a:outerShdw>
                </a:effectLst>
              </a:rPr>
              <a:t>low grade</a:t>
            </a:r>
          </a:p>
          <a:p>
            <a:r>
              <a:rPr lang="en-IN" dirty="0" smtClean="0"/>
              <a:t>Patients with </a:t>
            </a:r>
            <a:r>
              <a:rPr lang="en-IN" dirty="0" err="1" smtClean="0"/>
              <a:t>sympt</a:t>
            </a:r>
            <a:r>
              <a:rPr lang="en-IN" dirty="0" smtClean="0"/>
              <a:t> of </a:t>
            </a:r>
            <a:r>
              <a:rPr lang="en-IN" dirty="0" err="1" smtClean="0"/>
              <a:t>proxi</a:t>
            </a:r>
            <a:r>
              <a:rPr lang="en-IN" dirty="0" smtClean="0"/>
              <a:t> </a:t>
            </a:r>
            <a:r>
              <a:rPr lang="en-IN" dirty="0" err="1" smtClean="0"/>
              <a:t>jejunal</a:t>
            </a:r>
            <a:r>
              <a:rPr lang="en-IN" dirty="0" smtClean="0"/>
              <a:t> obstruction, findings of conventional CT may be negative particularly if a nasogastric tube was used to decompress the stomach </a:t>
            </a:r>
            <a:r>
              <a:rPr lang="en-IN" dirty="0" smtClean="0"/>
              <a:t>or if the </a:t>
            </a:r>
            <a:r>
              <a:rPr lang="en-IN" dirty="0" smtClean="0"/>
              <a:t>patient vomited prior to the scan</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4294967295"/>
          </p:nvPr>
        </p:nvPicPr>
        <p:blipFill>
          <a:blip r:embed="rId3"/>
          <a:srcRect/>
          <a:stretch>
            <a:fillRect/>
          </a:stretch>
        </p:blipFill>
        <p:spPr bwMode="auto">
          <a:xfrm>
            <a:off x="714348" y="0"/>
            <a:ext cx="7429552" cy="4151292"/>
          </a:xfrm>
          <a:prstGeom prst="rect">
            <a:avLst/>
          </a:prstGeom>
          <a:noFill/>
          <a:ln w="9525">
            <a:noFill/>
            <a:miter lim="800000"/>
            <a:headEnd/>
            <a:tailEnd/>
          </a:ln>
          <a:effectLst/>
        </p:spPr>
      </p:pic>
      <p:sp>
        <p:nvSpPr>
          <p:cNvPr id="13" name="TextBox 12"/>
          <p:cNvSpPr txBox="1"/>
          <p:nvPr/>
        </p:nvSpPr>
        <p:spPr>
          <a:xfrm>
            <a:off x="500034" y="4143380"/>
            <a:ext cx="8072494" cy="1754326"/>
          </a:xfrm>
          <a:prstGeom prst="rect">
            <a:avLst/>
          </a:prstGeom>
          <a:noFill/>
        </p:spPr>
        <p:txBody>
          <a:bodyPr wrap="square" rtlCol="0">
            <a:spAutoFit/>
          </a:bodyPr>
          <a:lstStyle/>
          <a:p>
            <a:r>
              <a:rPr lang="en-IN" dirty="0" smtClean="0"/>
              <a:t>  (a) conventional CT image shows no evidence of distended</a:t>
            </a:r>
          </a:p>
          <a:p>
            <a:r>
              <a:rPr lang="en-IN" dirty="0" smtClean="0"/>
              <a:t>small bowel and unremarkable. (b) Transverse CT </a:t>
            </a:r>
            <a:r>
              <a:rPr lang="en-IN" dirty="0" err="1" smtClean="0"/>
              <a:t>enteroclysis</a:t>
            </a:r>
            <a:r>
              <a:rPr lang="en-IN" dirty="0" smtClean="0"/>
              <a:t> image with positive </a:t>
            </a:r>
            <a:r>
              <a:rPr lang="en-IN" dirty="0" err="1" smtClean="0"/>
              <a:t>enteral</a:t>
            </a:r>
            <a:r>
              <a:rPr lang="en-IN" dirty="0" smtClean="0"/>
              <a:t> contrast material shows distended proximal bowel loop with abrupt tapering (arrowhead) of </a:t>
            </a:r>
            <a:r>
              <a:rPr lang="en-IN" dirty="0" err="1" smtClean="0"/>
              <a:t>caliber</a:t>
            </a:r>
            <a:r>
              <a:rPr lang="en-IN" dirty="0" smtClean="0"/>
              <a:t> adjacent to anterior parietal peritoneum. Distal small bowel contains </a:t>
            </a:r>
            <a:r>
              <a:rPr lang="en-IN" dirty="0" err="1" smtClean="0"/>
              <a:t>enteral</a:t>
            </a:r>
            <a:r>
              <a:rPr lang="en-IN" dirty="0" smtClean="0"/>
              <a:t> contrast material (arrow) but is </a:t>
            </a:r>
            <a:r>
              <a:rPr lang="en-IN" dirty="0" err="1" smtClean="0"/>
              <a:t>nondistended</a:t>
            </a:r>
            <a:r>
              <a:rPr lang="en-IN"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536"/>
            <a:ext cx="8229600" cy="1219200"/>
          </a:xfrm>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a:normAutofit fontScale="90000"/>
          </a:bodyPr>
          <a:lstStyle/>
          <a:p>
            <a:r>
              <a:rPr sz="4400" i="1" smtClean="0">
                <a:solidFill>
                  <a:srgbClr val="FF0000"/>
                </a:solidFill>
              </a:rPr>
              <a:t>WHY…..???</a:t>
            </a:r>
            <a:br>
              <a:rPr sz="4400" i="1" smtClean="0">
                <a:solidFill>
                  <a:srgbClr val="FF0000"/>
                </a:solidFill>
              </a:rPr>
            </a:br>
            <a:endParaRPr lang="en-IN" dirty="0">
              <a:solidFill>
                <a:srgbClr val="FF0000"/>
              </a:solidFill>
            </a:endParaRPr>
          </a:p>
        </p:txBody>
      </p:sp>
      <p:sp>
        <p:nvSpPr>
          <p:cNvPr id="2" name="Content Placeholder 1"/>
          <p:cNvSpPr>
            <a:spLocks noGrp="1"/>
          </p:cNvSpPr>
          <p:nvPr>
            <p:ph sz="quarter" idx="1"/>
          </p:nvPr>
        </p:nvSpPr>
        <p:spPr/>
        <p:txBody>
          <a:bodyPr/>
          <a:lstStyle/>
          <a:p>
            <a:endParaRPr lang="en-IN" dirty="0" smtClean="0"/>
          </a:p>
          <a:p>
            <a:r>
              <a:rPr lang="en-US" dirty="0" smtClean="0"/>
              <a:t>Overlapping of bowel loops </a:t>
            </a:r>
          </a:p>
          <a:p>
            <a:r>
              <a:rPr lang="en-US" dirty="0" smtClean="0"/>
              <a:t>Poor distension of bowel loops</a:t>
            </a:r>
          </a:p>
          <a:p>
            <a:r>
              <a:rPr lang="en-US" dirty="0" smtClean="0"/>
              <a:t>SBFT- Time consuming</a:t>
            </a:r>
          </a:p>
          <a:p>
            <a:r>
              <a:rPr lang="en-US" sz="2400" i="1" dirty="0" smtClean="0"/>
              <a:t>Not </a:t>
            </a:r>
            <a:r>
              <a:rPr lang="en-US" sz="2400" i="1" dirty="0" err="1" smtClean="0"/>
              <a:t>accesible</a:t>
            </a:r>
            <a:r>
              <a:rPr lang="en-US" sz="2400" i="1" dirty="0" smtClean="0"/>
              <a:t>  for scopes </a:t>
            </a:r>
            <a:endParaRPr lang="en-IN" sz="2400" i="1" dirty="0" smtClean="0"/>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dirty="0" smtClean="0"/>
              <a:t>Cause-Adhesions (60%–80%)</a:t>
            </a:r>
          </a:p>
          <a:p>
            <a:r>
              <a:rPr lang="en-IN" dirty="0" smtClean="0"/>
              <a:t> classified</a:t>
            </a:r>
          </a:p>
          <a:p>
            <a:r>
              <a:rPr lang="en-IN" dirty="0" smtClean="0"/>
              <a:t>1) parietal or</a:t>
            </a:r>
          </a:p>
          <a:p>
            <a:r>
              <a:rPr lang="en-IN" dirty="0" smtClean="0"/>
              <a:t>2) visceral.</a:t>
            </a:r>
          </a:p>
          <a:p>
            <a:r>
              <a:rPr lang="en-IN" dirty="0" smtClean="0"/>
              <a:t>parietal adhesions cause abdominal pain and </a:t>
            </a:r>
            <a:r>
              <a:rPr lang="en-IN" dirty="0" err="1" smtClean="0"/>
              <a:t>interloop</a:t>
            </a:r>
            <a:r>
              <a:rPr lang="en-IN" dirty="0" smtClean="0"/>
              <a:t> adhesions are associated with bowel obstruction</a:t>
            </a: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US" dirty="0" smtClean="0"/>
              <a:t>Parietal adhesion-</a:t>
            </a:r>
            <a:endParaRPr lang="en-IN" dirty="0" smtClean="0"/>
          </a:p>
          <a:p>
            <a:r>
              <a:rPr lang="en-IN" i="1" u="sng" dirty="0" smtClean="0">
                <a:solidFill>
                  <a:srgbClr val="002060"/>
                </a:solidFill>
              </a:rPr>
              <a:t>Deformity</a:t>
            </a:r>
            <a:r>
              <a:rPr lang="en-IN" dirty="0" smtClean="0"/>
              <a:t> and </a:t>
            </a:r>
            <a:r>
              <a:rPr lang="en-IN" i="1" u="sng" dirty="0" smtClean="0">
                <a:solidFill>
                  <a:srgbClr val="002060"/>
                </a:solidFill>
              </a:rPr>
              <a:t>fixation</a:t>
            </a:r>
            <a:r>
              <a:rPr lang="en-IN" dirty="0" smtClean="0"/>
              <a:t> of the small bowel to the peritoneal lining,</a:t>
            </a:r>
          </a:p>
          <a:p>
            <a:r>
              <a:rPr lang="en-IN" dirty="0" smtClean="0"/>
              <a:t>with </a:t>
            </a:r>
            <a:r>
              <a:rPr lang="en-IN" i="1" u="sng" dirty="0" smtClean="0">
                <a:solidFill>
                  <a:srgbClr val="002060"/>
                </a:solidFill>
              </a:rPr>
              <a:t>obliteration</a:t>
            </a:r>
            <a:r>
              <a:rPr lang="en-IN" dirty="0" smtClean="0"/>
              <a:t> of the fat plane</a:t>
            </a:r>
          </a:p>
          <a:p>
            <a:r>
              <a:rPr lang="en-US" dirty="0" smtClean="0"/>
              <a:t>Visceral adhesion-</a:t>
            </a:r>
            <a:endParaRPr lang="en-IN" dirty="0" smtClean="0"/>
          </a:p>
          <a:p>
            <a:r>
              <a:rPr lang="en-IN" i="1" u="sng" dirty="0" smtClean="0">
                <a:solidFill>
                  <a:srgbClr val="002060"/>
                </a:solidFill>
              </a:rPr>
              <a:t> kinking </a:t>
            </a:r>
            <a:r>
              <a:rPr lang="en-IN" dirty="0" smtClean="0"/>
              <a:t>or </a:t>
            </a:r>
            <a:r>
              <a:rPr lang="en-IN" i="1" u="sng" dirty="0" smtClean="0">
                <a:solidFill>
                  <a:srgbClr val="002060"/>
                </a:solidFill>
              </a:rPr>
              <a:t>sharp </a:t>
            </a:r>
            <a:r>
              <a:rPr lang="en-IN" i="1" u="sng" dirty="0" err="1" smtClean="0">
                <a:solidFill>
                  <a:srgbClr val="002060"/>
                </a:solidFill>
              </a:rPr>
              <a:t>angulation</a:t>
            </a:r>
            <a:r>
              <a:rPr lang="en-IN" i="1" u="sng" dirty="0" smtClean="0">
                <a:solidFill>
                  <a:srgbClr val="002060"/>
                </a:solidFill>
              </a:rPr>
              <a:t> </a:t>
            </a:r>
            <a:r>
              <a:rPr lang="en-IN" dirty="0" smtClean="0"/>
              <a:t>of bowel loops</a:t>
            </a:r>
          </a:p>
          <a:p>
            <a:r>
              <a:rPr lang="en-IN" i="1" u="sng" dirty="0" smtClean="0">
                <a:solidFill>
                  <a:srgbClr val="002060"/>
                </a:solidFill>
              </a:rPr>
              <a:t>asymmetric wall thickening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pic>
        <p:nvPicPr>
          <p:cNvPr id="7171" name="Picture 3"/>
          <p:cNvPicPr>
            <a:picLocks noGrp="1" noChangeAspect="1" noChangeArrowheads="1"/>
          </p:cNvPicPr>
          <p:nvPr>
            <p:ph sz="quarter" idx="1"/>
          </p:nvPr>
        </p:nvPicPr>
        <p:blipFill>
          <a:blip r:embed="rId3"/>
          <a:srcRect/>
          <a:stretch>
            <a:fillRect/>
          </a:stretch>
        </p:blipFill>
        <p:spPr bwMode="auto">
          <a:xfrm>
            <a:off x="285720" y="142852"/>
            <a:ext cx="8504238" cy="4714908"/>
          </a:xfrm>
          <a:prstGeom prst="rect">
            <a:avLst/>
          </a:prstGeom>
          <a:noFill/>
          <a:ln w="9525">
            <a:noFill/>
            <a:miter lim="800000"/>
            <a:headEnd/>
            <a:tailEnd/>
          </a:ln>
          <a:effectLst/>
        </p:spPr>
      </p:pic>
      <p:sp>
        <p:nvSpPr>
          <p:cNvPr id="9" name="TextBox 8"/>
          <p:cNvSpPr txBox="1"/>
          <p:nvPr/>
        </p:nvSpPr>
        <p:spPr>
          <a:xfrm>
            <a:off x="571472" y="4572008"/>
            <a:ext cx="8072494" cy="1754326"/>
          </a:xfrm>
          <a:prstGeom prst="rect">
            <a:avLst/>
          </a:prstGeom>
          <a:noFill/>
        </p:spPr>
        <p:txBody>
          <a:bodyPr wrap="square" rtlCol="0">
            <a:spAutoFit/>
          </a:bodyPr>
          <a:lstStyle/>
          <a:p>
            <a:r>
              <a:rPr lang="en-IN" dirty="0" smtClean="0"/>
              <a:t>(a) Parietal adhesions.  flattening (black arrowheads) of the anterior wall of small bowel and loss of fat plane between the posterior wall of rectus sheath and bowel wall. Anterior parietal peritoneum was thickened(arrow).  (b) Visceral adhesions. dilated loops of small bowel in </a:t>
            </a:r>
            <a:r>
              <a:rPr lang="en-IN" dirty="0" err="1" smtClean="0"/>
              <a:t>lt</a:t>
            </a:r>
            <a:r>
              <a:rPr lang="en-IN" dirty="0" smtClean="0"/>
              <a:t> </a:t>
            </a:r>
            <a:r>
              <a:rPr lang="en-IN" dirty="0" err="1" smtClean="0"/>
              <a:t>hemiabdomen</a:t>
            </a:r>
            <a:r>
              <a:rPr lang="en-IN" dirty="0" smtClean="0"/>
              <a:t>. On the </a:t>
            </a:r>
            <a:r>
              <a:rPr lang="en-IN" dirty="0" err="1" smtClean="0"/>
              <a:t>rt</a:t>
            </a:r>
            <a:r>
              <a:rPr lang="en-IN" dirty="0" smtClean="0"/>
              <a:t> </a:t>
            </a:r>
            <a:r>
              <a:rPr lang="en-IN" dirty="0" err="1" smtClean="0"/>
              <a:t>side,small</a:t>
            </a:r>
            <a:r>
              <a:rPr lang="en-IN" dirty="0" smtClean="0"/>
              <a:t>-bowel loop showed variable </a:t>
            </a:r>
            <a:r>
              <a:rPr lang="en-IN" dirty="0" err="1" smtClean="0"/>
              <a:t>caliber</a:t>
            </a:r>
            <a:r>
              <a:rPr lang="en-IN" dirty="0" smtClean="0"/>
              <a:t> (arrow), sharp angulations (white arrowhead), and asymmetric wall thickening (black arrowhead) </a:t>
            </a:r>
            <a:r>
              <a:rPr lang="en-IN" dirty="0" err="1" smtClean="0"/>
              <a:t>sugges</a:t>
            </a:r>
            <a:endParaRPr lang="en-IN"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therapeutic &amp; diagnostic</a:t>
            </a:r>
            <a:endParaRPr lang="en-IN" dirty="0"/>
          </a:p>
        </p:txBody>
      </p:sp>
      <p:sp>
        <p:nvSpPr>
          <p:cNvPr id="3" name="Content Placeholder 2"/>
          <p:cNvSpPr>
            <a:spLocks noGrp="1"/>
          </p:cNvSpPr>
          <p:nvPr>
            <p:ph sz="quarter" idx="1"/>
          </p:nvPr>
        </p:nvSpPr>
        <p:spPr/>
        <p:txBody>
          <a:bodyPr/>
          <a:lstStyle/>
          <a:p>
            <a:r>
              <a:rPr lang="en-IN" dirty="0" smtClean="0"/>
              <a:t>Early ( 7 days) postoperative obstruction,</a:t>
            </a:r>
          </a:p>
          <a:p>
            <a:r>
              <a:rPr lang="en-IN" dirty="0" err="1" smtClean="0"/>
              <a:t>Crohn</a:t>
            </a:r>
            <a:r>
              <a:rPr lang="en-IN" dirty="0" smtClean="0"/>
              <a:t> disease</a:t>
            </a:r>
          </a:p>
          <a:p>
            <a:r>
              <a:rPr lang="en-IN" dirty="0" err="1" smtClean="0"/>
              <a:t>carcinomatosis</a:t>
            </a:r>
            <a:endParaRPr lang="en-IN" dirty="0" smtClean="0"/>
          </a:p>
          <a:p>
            <a:r>
              <a:rPr lang="en-IN" dirty="0" smtClean="0"/>
              <a:t>history of radiation therapy</a:t>
            </a:r>
          </a:p>
          <a:p>
            <a:pPr>
              <a:buNone/>
            </a:pP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Mural </a:t>
            </a:r>
            <a:r>
              <a:rPr lang="en-IN" dirty="0" err="1" smtClean="0"/>
              <a:t>hyperenhancement</a:t>
            </a:r>
            <a:endParaRPr lang="en-IN" dirty="0"/>
          </a:p>
        </p:txBody>
      </p:sp>
      <p:sp>
        <p:nvSpPr>
          <p:cNvPr id="3" name="Content Placeholder 2"/>
          <p:cNvSpPr>
            <a:spLocks noGrp="1"/>
          </p:cNvSpPr>
          <p:nvPr>
            <p:ph sz="quarter" idx="1"/>
          </p:nvPr>
        </p:nvSpPr>
        <p:spPr/>
        <p:txBody>
          <a:bodyPr>
            <a:normAutofit/>
          </a:bodyPr>
          <a:lstStyle/>
          <a:p>
            <a:r>
              <a:rPr lang="en-IN" i="1" u="sng" dirty="0" smtClean="0">
                <a:solidFill>
                  <a:srgbClr val="002060"/>
                </a:solidFill>
              </a:rPr>
              <a:t>Segmental </a:t>
            </a:r>
            <a:r>
              <a:rPr lang="en-IN" i="1" u="sng" dirty="0" err="1" smtClean="0">
                <a:solidFill>
                  <a:srgbClr val="002060"/>
                </a:solidFill>
              </a:rPr>
              <a:t>hyperattenuation</a:t>
            </a:r>
            <a:r>
              <a:rPr lang="en-IN" i="1" u="sng" dirty="0" smtClean="0">
                <a:solidFill>
                  <a:srgbClr val="002060"/>
                </a:solidFill>
              </a:rPr>
              <a:t> </a:t>
            </a:r>
            <a:r>
              <a:rPr lang="en-IN" dirty="0" smtClean="0"/>
              <a:t>of distended small bowel loops</a:t>
            </a:r>
          </a:p>
          <a:p>
            <a:r>
              <a:rPr lang="en-IN" dirty="0" smtClean="0"/>
              <a:t>relative to nearby normal-appearing loops</a:t>
            </a:r>
          </a:p>
          <a:p>
            <a:r>
              <a:rPr lang="en-IN" dirty="0" smtClean="0"/>
              <a:t>jejunum enhances &gt; the ileum</a:t>
            </a:r>
          </a:p>
          <a:p>
            <a:r>
              <a:rPr lang="en-IN" dirty="0" smtClean="0"/>
              <a:t>Collapsed bowel loops have higher attenuation than distended ones</a:t>
            </a:r>
          </a:p>
          <a:p>
            <a:r>
              <a:rPr lang="en-IN" dirty="0" smtClean="0"/>
              <a:t>compare small bowel loops with increased attenuation ,with normal-appearing </a:t>
            </a:r>
            <a:r>
              <a:rPr lang="en-IN" i="1" u="sng" dirty="0" smtClean="0">
                <a:solidFill>
                  <a:srgbClr val="002060"/>
                </a:solidFill>
              </a:rPr>
              <a:t>distended</a:t>
            </a:r>
            <a:r>
              <a:rPr lang="en-IN" dirty="0" smtClean="0"/>
              <a:t> loops in </a:t>
            </a:r>
            <a:r>
              <a:rPr lang="en-IN" i="1" u="sng" dirty="0" smtClean="0">
                <a:solidFill>
                  <a:srgbClr val="002060"/>
                </a:solidFill>
              </a:rPr>
              <a:t>the same bowel segment</a:t>
            </a:r>
            <a:r>
              <a:rPr lang="en-IN" dirty="0" smtClean="0"/>
              <a:t>.</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6" name="Text Placeholder 5"/>
          <p:cNvSpPr>
            <a:spLocks noGrp="1"/>
          </p:cNvSpPr>
          <p:nvPr>
            <p:ph type="body" idx="2"/>
          </p:nvPr>
        </p:nvSpPr>
        <p:spPr/>
        <p:txBody>
          <a:bodyPr/>
          <a:lstStyle/>
          <a:p>
            <a:r>
              <a:rPr lang="en-IN" dirty="0" smtClean="0"/>
              <a:t>Active </a:t>
            </a:r>
            <a:r>
              <a:rPr lang="en-IN" dirty="0" err="1" smtClean="0"/>
              <a:t>jejunal</a:t>
            </a:r>
            <a:r>
              <a:rPr lang="en-IN" dirty="0" smtClean="0"/>
              <a:t> </a:t>
            </a:r>
            <a:r>
              <a:rPr lang="en-IN" dirty="0" err="1" smtClean="0"/>
              <a:t>Crohn</a:t>
            </a:r>
            <a:r>
              <a:rPr lang="en-IN" dirty="0" smtClean="0"/>
              <a:t> disease in a 19-year-old woman. CT </a:t>
            </a:r>
            <a:r>
              <a:rPr lang="en-IN" dirty="0" err="1" smtClean="0"/>
              <a:t>enterogram</a:t>
            </a:r>
            <a:r>
              <a:rPr lang="en-IN" dirty="0" smtClean="0"/>
              <a:t> shows</a:t>
            </a:r>
          </a:p>
          <a:p>
            <a:r>
              <a:rPr lang="en-IN" dirty="0" smtClean="0"/>
              <a:t>mural </a:t>
            </a:r>
            <a:r>
              <a:rPr lang="en-IN" dirty="0" err="1" smtClean="0"/>
              <a:t>hyperenhancement</a:t>
            </a:r>
            <a:r>
              <a:rPr lang="en-IN" dirty="0" smtClean="0"/>
              <a:t> (arrows). Compare the normal enhancement of the unaffected small</a:t>
            </a:r>
          </a:p>
          <a:p>
            <a:r>
              <a:rPr lang="en-IN" dirty="0" smtClean="0"/>
              <a:t>bowel (arrowhead).</a:t>
            </a:r>
            <a:endParaRPr lang="en-IN" dirty="0"/>
          </a:p>
        </p:txBody>
      </p:sp>
      <p:pic>
        <p:nvPicPr>
          <p:cNvPr id="1026" name="Picture 2"/>
          <p:cNvPicPr>
            <a:picLocks noGrp="1" noChangeAspect="1" noChangeArrowheads="1"/>
          </p:cNvPicPr>
          <p:nvPr>
            <p:ph sz="quarter" idx="1"/>
          </p:nvPr>
        </p:nvPicPr>
        <p:blipFill>
          <a:blip r:embed="rId3"/>
          <a:srcRect r="36317" b="50798"/>
          <a:stretch>
            <a:fillRect/>
          </a:stretch>
        </p:blipFill>
        <p:spPr bwMode="auto">
          <a:xfrm>
            <a:off x="3124200" y="1301019"/>
            <a:ext cx="5519766" cy="4128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Mural stratification</a:t>
            </a:r>
            <a:endParaRPr lang="en-IN" dirty="0"/>
          </a:p>
        </p:txBody>
      </p:sp>
      <p:sp>
        <p:nvSpPr>
          <p:cNvPr id="6" name="Content Placeholder 5"/>
          <p:cNvSpPr>
            <a:spLocks noGrp="1"/>
          </p:cNvSpPr>
          <p:nvPr>
            <p:ph sz="quarter" idx="1"/>
          </p:nvPr>
        </p:nvSpPr>
        <p:spPr/>
        <p:txBody>
          <a:bodyPr/>
          <a:lstStyle/>
          <a:p>
            <a:r>
              <a:rPr lang="en-IN" i="1" u="sng" dirty="0" smtClean="0">
                <a:solidFill>
                  <a:srgbClr val="002060"/>
                </a:solidFill>
              </a:rPr>
              <a:t>Visualization of layers of the bowel wall </a:t>
            </a:r>
            <a:r>
              <a:rPr lang="en-IN" dirty="0" smtClean="0"/>
              <a:t>at contrast material–enhanced CT.</a:t>
            </a:r>
          </a:p>
          <a:p>
            <a:r>
              <a:rPr lang="en-IN" dirty="0" smtClean="0"/>
              <a:t> In mural stratification, the </a:t>
            </a:r>
            <a:r>
              <a:rPr lang="en-IN" b="1" i="1" u="sng" dirty="0" smtClean="0">
                <a:solidFill>
                  <a:srgbClr val="002060"/>
                </a:solidFill>
              </a:rPr>
              <a:t>mucosa</a:t>
            </a:r>
            <a:r>
              <a:rPr lang="en-IN" dirty="0" smtClean="0"/>
              <a:t> and </a:t>
            </a:r>
            <a:r>
              <a:rPr lang="en-IN" b="1" u="sng" dirty="0" err="1" smtClean="0">
                <a:solidFill>
                  <a:srgbClr val="002060"/>
                </a:solidFill>
              </a:rPr>
              <a:t>serosa</a:t>
            </a:r>
            <a:r>
              <a:rPr lang="en-IN" dirty="0" smtClean="0"/>
              <a:t> enhance  </a:t>
            </a:r>
            <a:r>
              <a:rPr lang="en-IN" i="1" u="sng" dirty="0" smtClean="0">
                <a:solidFill>
                  <a:srgbClr val="002060"/>
                </a:solidFill>
              </a:rPr>
              <a:t>strongly</a:t>
            </a:r>
          </a:p>
          <a:p>
            <a:r>
              <a:rPr lang="en-IN" dirty="0" smtClean="0"/>
              <a:t> Intervening bowel wall can have any of various degrees of attenuation, depending on what pathologic process </a:t>
            </a: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6" name="Text Placeholder 5"/>
          <p:cNvSpPr>
            <a:spLocks noGrp="1"/>
          </p:cNvSpPr>
          <p:nvPr>
            <p:ph type="body" idx="2"/>
          </p:nvPr>
        </p:nvSpPr>
        <p:spPr/>
        <p:txBody>
          <a:bodyPr/>
          <a:lstStyle/>
          <a:p>
            <a:r>
              <a:rPr lang="en-IN" dirty="0" smtClean="0"/>
              <a:t>CT </a:t>
            </a:r>
            <a:r>
              <a:rPr lang="en-IN" dirty="0" err="1" smtClean="0"/>
              <a:t>enterogram</a:t>
            </a:r>
            <a:r>
              <a:rPr lang="en-IN" dirty="0" smtClean="0"/>
              <a:t> shows disease in the </a:t>
            </a:r>
            <a:r>
              <a:rPr lang="en-IN" dirty="0" err="1" smtClean="0"/>
              <a:t>neoterminal</a:t>
            </a:r>
            <a:r>
              <a:rPr lang="en-IN" dirty="0" smtClean="0"/>
              <a:t> ileum </a:t>
            </a:r>
            <a:r>
              <a:rPr lang="en-IN" b="1" dirty="0" smtClean="0"/>
              <a:t> with </a:t>
            </a:r>
            <a:r>
              <a:rPr lang="en-IN" b="1" dirty="0" err="1" smtClean="0"/>
              <a:t>bilaminar</a:t>
            </a:r>
            <a:r>
              <a:rPr lang="en-IN" b="1" dirty="0" smtClean="0"/>
              <a:t> mural stratification (arrows) and intramural</a:t>
            </a:r>
          </a:p>
          <a:p>
            <a:r>
              <a:rPr lang="en-IN" dirty="0" smtClean="0"/>
              <a:t>soft-tissue attenuation</a:t>
            </a:r>
            <a:endParaRPr lang="en-IN" dirty="0"/>
          </a:p>
        </p:txBody>
      </p:sp>
      <p:pic>
        <p:nvPicPr>
          <p:cNvPr id="2050" name="Picture 2"/>
          <p:cNvPicPr>
            <a:picLocks noGrp="1" noChangeAspect="1" noChangeArrowheads="1"/>
          </p:cNvPicPr>
          <p:nvPr>
            <p:ph sz="quarter" idx="1"/>
          </p:nvPr>
        </p:nvPicPr>
        <p:blipFill>
          <a:blip r:embed="rId3"/>
          <a:srcRect/>
          <a:stretch>
            <a:fillRect/>
          </a:stretch>
        </p:blipFill>
        <p:spPr bwMode="auto">
          <a:xfrm>
            <a:off x="3919537" y="1152525"/>
            <a:ext cx="4048125"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285728"/>
            <a:ext cx="8229600" cy="1219200"/>
          </a:xfrm>
        </p:spPr>
        <p:style>
          <a:lnRef idx="1">
            <a:schemeClr val="accent3"/>
          </a:lnRef>
          <a:fillRef idx="2">
            <a:schemeClr val="accent3"/>
          </a:fillRef>
          <a:effectRef idx="1">
            <a:schemeClr val="accent3"/>
          </a:effectRef>
          <a:fontRef idx="minor">
            <a:schemeClr val="dk1"/>
          </a:fontRef>
        </p:style>
        <p:txBody>
          <a:bodyPr/>
          <a:lstStyle/>
          <a:p>
            <a:r>
              <a:rPr smtClean="0"/>
              <a:t>Indications</a:t>
            </a:r>
            <a:endParaRPr lang="en-IN" dirty="0"/>
          </a:p>
        </p:txBody>
      </p:sp>
      <p:sp>
        <p:nvSpPr>
          <p:cNvPr id="2" name="Content Placeholder 1"/>
          <p:cNvSpPr>
            <a:spLocks noGrp="1"/>
          </p:cNvSpPr>
          <p:nvPr>
            <p:ph sz="quarter" idx="1"/>
          </p:nvPr>
        </p:nvSpPr>
        <p:spPr/>
        <p:txBody>
          <a:bodyPr/>
          <a:lstStyle/>
          <a:p>
            <a:pPr algn="ctr"/>
            <a:r>
              <a:rPr lang="en-US" dirty="0" smtClean="0"/>
              <a:t>1)Partial small bowel obstruction</a:t>
            </a:r>
          </a:p>
          <a:p>
            <a:pPr algn="ctr"/>
            <a:r>
              <a:rPr lang="en-US" dirty="0" smtClean="0"/>
              <a:t>2)</a:t>
            </a:r>
            <a:r>
              <a:rPr lang="en-US" dirty="0" err="1" smtClean="0"/>
              <a:t>Crohns</a:t>
            </a:r>
            <a:r>
              <a:rPr lang="en-US" dirty="0" smtClean="0"/>
              <a:t> disease</a:t>
            </a:r>
          </a:p>
          <a:p>
            <a:pPr algn="ctr"/>
            <a:r>
              <a:rPr lang="en-US" dirty="0" smtClean="0"/>
              <a:t>3) Suspected </a:t>
            </a:r>
            <a:r>
              <a:rPr lang="en-US" dirty="0" err="1" smtClean="0"/>
              <a:t>meckels</a:t>
            </a:r>
            <a:r>
              <a:rPr lang="en-US" dirty="0" smtClean="0"/>
              <a:t> </a:t>
            </a:r>
            <a:r>
              <a:rPr lang="en-US" dirty="0" err="1" smtClean="0"/>
              <a:t>diverticulum</a:t>
            </a:r>
            <a:r>
              <a:rPr lang="en-US" dirty="0" smtClean="0"/>
              <a:t>.</a:t>
            </a:r>
          </a:p>
          <a:p>
            <a:pPr algn="ctr"/>
            <a:r>
              <a:rPr lang="en-US" dirty="0" smtClean="0"/>
              <a:t>4) </a:t>
            </a:r>
            <a:r>
              <a:rPr lang="en-US" dirty="0" err="1" smtClean="0"/>
              <a:t>malabsorpion</a:t>
            </a:r>
            <a:r>
              <a:rPr lang="en-US" dirty="0" smtClean="0"/>
              <a:t>.</a:t>
            </a:r>
          </a:p>
          <a:p>
            <a:pPr algn="ctr"/>
            <a:r>
              <a:rPr lang="en-US" dirty="0" smtClean="0"/>
              <a:t>5)</a:t>
            </a:r>
            <a:r>
              <a:rPr lang="en-US" dirty="0" err="1" smtClean="0"/>
              <a:t>Tumours</a:t>
            </a:r>
            <a:r>
              <a:rPr lang="en-US" dirty="0" smtClean="0"/>
              <a:t> of small intestine</a:t>
            </a:r>
          </a:p>
          <a:p>
            <a:pPr algn="ctr"/>
            <a:r>
              <a:rPr lang="en-US" dirty="0" smtClean="0"/>
              <a:t>6) Occult </a:t>
            </a:r>
            <a:r>
              <a:rPr lang="en-US" dirty="0" err="1" smtClean="0"/>
              <a:t>git</a:t>
            </a:r>
            <a:r>
              <a:rPr lang="en-US" dirty="0" smtClean="0"/>
              <a:t> bleeding </a:t>
            </a:r>
          </a:p>
          <a:p>
            <a:pPr algn="ctr"/>
            <a:r>
              <a:rPr lang="en-US" dirty="0" smtClean="0"/>
              <a:t>7) Equivocal BMFT but strong clinical suspicion.</a:t>
            </a:r>
          </a:p>
          <a:p>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BOWEL THICKENING</a:t>
            </a:r>
            <a:endParaRPr lang="en-IN" dirty="0"/>
          </a:p>
        </p:txBody>
      </p:sp>
      <p:sp>
        <p:nvSpPr>
          <p:cNvPr id="6" name="Content Placeholder 5"/>
          <p:cNvSpPr>
            <a:spLocks noGrp="1"/>
          </p:cNvSpPr>
          <p:nvPr>
            <p:ph sz="quarter" idx="1"/>
          </p:nvPr>
        </p:nvSpPr>
        <p:spPr/>
        <p:txBody>
          <a:bodyPr/>
          <a:lstStyle/>
          <a:p>
            <a:r>
              <a:rPr lang="en-IN" dirty="0" smtClean="0"/>
              <a:t>Small bowel mural thickness </a:t>
            </a:r>
            <a:r>
              <a:rPr lang="en-IN" dirty="0" smtClean="0">
                <a:solidFill>
                  <a:srgbClr val="7030A0"/>
                </a:solidFill>
              </a:rPr>
              <a:t>&gt; 3mm</a:t>
            </a:r>
          </a:p>
          <a:p>
            <a:pPr>
              <a:buNone/>
            </a:pPr>
            <a:r>
              <a:rPr lang="en-IN" dirty="0" smtClean="0"/>
              <a:t> is  abnormal</a:t>
            </a:r>
          </a:p>
          <a:p>
            <a:r>
              <a:rPr lang="en-IN" dirty="0" smtClean="0"/>
              <a:t>Asymmetrically involvement predominantly the </a:t>
            </a:r>
            <a:r>
              <a:rPr lang="en-IN" b="1" dirty="0" smtClean="0">
                <a:solidFill>
                  <a:srgbClr val="7030A0"/>
                </a:solidFill>
              </a:rPr>
              <a:t>mesenteric border</a:t>
            </a:r>
          </a:p>
          <a:p>
            <a:r>
              <a:rPr lang="en-IN" dirty="0" smtClean="0"/>
              <a:t> Inflammation along the mesenteric</a:t>
            </a:r>
          </a:p>
          <a:p>
            <a:r>
              <a:rPr lang="en-IN" dirty="0" smtClean="0"/>
              <a:t>border will often result in </a:t>
            </a:r>
            <a:r>
              <a:rPr lang="en-IN" dirty="0" err="1" smtClean="0"/>
              <a:t>pseudosacculations</a:t>
            </a:r>
            <a:r>
              <a:rPr lang="en-IN" dirty="0" smtClean="0"/>
              <a:t> or</a:t>
            </a:r>
          </a:p>
          <a:p>
            <a:r>
              <a:rPr lang="en-IN" dirty="0" smtClean="0"/>
              <a:t>redundancy along the </a:t>
            </a:r>
            <a:r>
              <a:rPr lang="en-IN" dirty="0" err="1" smtClean="0"/>
              <a:t>antimesenteric</a:t>
            </a:r>
            <a:r>
              <a:rPr lang="en-IN" dirty="0" smtClean="0"/>
              <a:t> border</a:t>
            </a:r>
          </a:p>
          <a:p>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pic>
        <p:nvPicPr>
          <p:cNvPr id="3074" name="Picture 2"/>
          <p:cNvPicPr>
            <a:picLocks noGrp="1" noChangeAspect="1" noChangeArrowheads="1"/>
          </p:cNvPicPr>
          <p:nvPr>
            <p:ph sz="quarter" idx="1"/>
          </p:nvPr>
        </p:nvPicPr>
        <p:blipFill>
          <a:blip r:embed="rId3"/>
          <a:srcRect/>
          <a:stretch>
            <a:fillRect/>
          </a:stretch>
        </p:blipFill>
        <p:spPr bwMode="auto">
          <a:xfrm>
            <a:off x="642910" y="571480"/>
            <a:ext cx="7620000" cy="3752850"/>
          </a:xfrm>
          <a:prstGeom prst="rect">
            <a:avLst/>
          </a:prstGeom>
          <a:noFill/>
          <a:ln w="9525">
            <a:noFill/>
            <a:miter lim="800000"/>
            <a:headEnd/>
            <a:tailEnd/>
          </a:ln>
          <a:effectLst/>
        </p:spPr>
      </p:pic>
      <p:sp>
        <p:nvSpPr>
          <p:cNvPr id="10" name="TextBox 9"/>
          <p:cNvSpPr txBox="1"/>
          <p:nvPr/>
        </p:nvSpPr>
        <p:spPr>
          <a:xfrm>
            <a:off x="1" y="4643446"/>
            <a:ext cx="9144000" cy="1477328"/>
          </a:xfrm>
          <a:prstGeom prst="rect">
            <a:avLst/>
          </a:prstGeom>
          <a:noFill/>
        </p:spPr>
        <p:txBody>
          <a:bodyPr wrap="square" rtlCol="0">
            <a:spAutoFit/>
          </a:bodyPr>
          <a:lstStyle/>
          <a:p>
            <a:r>
              <a:rPr lang="en-IN" dirty="0" smtClean="0"/>
              <a:t> shows thickening of the </a:t>
            </a:r>
            <a:r>
              <a:rPr lang="en-IN" dirty="0" err="1" smtClean="0"/>
              <a:t>ileal</a:t>
            </a:r>
            <a:r>
              <a:rPr lang="en-IN" dirty="0" smtClean="0"/>
              <a:t> wall with intermediate attenuation (arrowhead), a finding</a:t>
            </a:r>
          </a:p>
          <a:p>
            <a:r>
              <a:rPr lang="en-IN" dirty="0" smtClean="0"/>
              <a:t>that suggests inflammatory infiltrate. Mucosal </a:t>
            </a:r>
            <a:r>
              <a:rPr lang="en-IN" dirty="0" err="1" smtClean="0"/>
              <a:t>hyperenhancement</a:t>
            </a:r>
            <a:r>
              <a:rPr lang="en-IN" dirty="0" smtClean="0"/>
              <a:t> (arrow) and </a:t>
            </a:r>
            <a:r>
              <a:rPr lang="en-IN" dirty="0" err="1" smtClean="0"/>
              <a:t>perienteric</a:t>
            </a:r>
            <a:r>
              <a:rPr lang="en-IN" dirty="0" smtClean="0"/>
              <a:t> fat stranding are also seen. </a:t>
            </a:r>
            <a:r>
              <a:rPr lang="en-IN" b="1" dirty="0" smtClean="0"/>
              <a:t>(b) shows asymmetric</a:t>
            </a:r>
          </a:p>
          <a:p>
            <a:r>
              <a:rPr lang="en-IN" dirty="0" smtClean="0"/>
              <a:t>thickening of the medial wall of the </a:t>
            </a:r>
            <a:r>
              <a:rPr lang="en-IN" dirty="0" err="1" smtClean="0"/>
              <a:t>cecum</a:t>
            </a:r>
            <a:r>
              <a:rPr lang="en-IN" dirty="0" smtClean="0"/>
              <a:t> (arrows), along with the “comb sign” (arrowheads).</a:t>
            </a:r>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comb sign</a:t>
            </a:r>
            <a:endParaRPr lang="en-IN" dirty="0"/>
          </a:p>
        </p:txBody>
      </p:sp>
      <p:sp>
        <p:nvSpPr>
          <p:cNvPr id="3" name="Content Placeholder 2"/>
          <p:cNvSpPr>
            <a:spLocks noGrp="1"/>
          </p:cNvSpPr>
          <p:nvPr>
            <p:ph sz="quarter" idx="1"/>
          </p:nvPr>
        </p:nvSpPr>
        <p:spPr/>
        <p:txBody>
          <a:bodyPr>
            <a:normAutofit/>
          </a:bodyPr>
          <a:lstStyle/>
          <a:p>
            <a:r>
              <a:rPr lang="en-IN" b="1" dirty="0" smtClean="0">
                <a:solidFill>
                  <a:srgbClr val="7030A0"/>
                </a:solidFill>
              </a:rPr>
              <a:t>Engorged </a:t>
            </a:r>
            <a:r>
              <a:rPr lang="en-IN" b="1" dirty="0" err="1" smtClean="0">
                <a:solidFill>
                  <a:srgbClr val="7030A0"/>
                </a:solidFill>
              </a:rPr>
              <a:t>vasa</a:t>
            </a:r>
            <a:r>
              <a:rPr lang="en-IN" b="1" dirty="0" smtClean="0">
                <a:solidFill>
                  <a:srgbClr val="7030A0"/>
                </a:solidFill>
              </a:rPr>
              <a:t> recta, </a:t>
            </a:r>
            <a:r>
              <a:rPr lang="en-IN" dirty="0" smtClean="0"/>
              <a:t>vessels that penetrate the bowel wall perpendicular to the bowel lumen .</a:t>
            </a:r>
          </a:p>
          <a:p>
            <a:r>
              <a:rPr lang="en-IN" dirty="0" smtClean="0"/>
              <a:t>Engorged </a:t>
            </a:r>
            <a:r>
              <a:rPr lang="en-IN" dirty="0" err="1" smtClean="0"/>
              <a:t>vasa</a:t>
            </a:r>
            <a:r>
              <a:rPr lang="en-IN" dirty="0" smtClean="0"/>
              <a:t> recta indicate active inflammation</a:t>
            </a:r>
          </a:p>
          <a:p>
            <a:pPr>
              <a:buNone/>
            </a:pPr>
            <a:endParaRPr lang="en-IN" dirty="0" smtClean="0"/>
          </a:p>
        </p:txBody>
      </p:sp>
      <p:pic>
        <p:nvPicPr>
          <p:cNvPr id="4099" name="Picture 3"/>
          <p:cNvPicPr>
            <a:picLocks noChangeAspect="1" noChangeArrowheads="1"/>
          </p:cNvPicPr>
          <p:nvPr/>
        </p:nvPicPr>
        <p:blipFill>
          <a:blip r:embed="rId3"/>
          <a:srcRect/>
          <a:stretch>
            <a:fillRect/>
          </a:stretch>
        </p:blipFill>
        <p:spPr bwMode="auto">
          <a:xfrm>
            <a:off x="571472" y="3071810"/>
            <a:ext cx="3810000" cy="3786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Fibrofatty</a:t>
            </a:r>
            <a:r>
              <a:rPr lang="en-IN" dirty="0" smtClean="0"/>
              <a:t> proliferation</a:t>
            </a:r>
            <a:endParaRPr lang="en-IN" dirty="0"/>
          </a:p>
        </p:txBody>
      </p:sp>
      <p:sp>
        <p:nvSpPr>
          <p:cNvPr id="3" name="Content Placeholder 2"/>
          <p:cNvSpPr>
            <a:spLocks noGrp="1"/>
          </p:cNvSpPr>
          <p:nvPr>
            <p:ph sz="quarter" idx="1"/>
          </p:nvPr>
        </p:nvSpPr>
        <p:spPr/>
        <p:txBody>
          <a:bodyPr/>
          <a:lstStyle/>
          <a:p>
            <a:r>
              <a:rPr lang="en-IN" dirty="0" smtClean="0"/>
              <a:t>along the </a:t>
            </a:r>
            <a:r>
              <a:rPr lang="en-IN" i="1" u="sng" dirty="0" smtClean="0">
                <a:solidFill>
                  <a:srgbClr val="7030A0"/>
                </a:solidFill>
              </a:rPr>
              <a:t>mesenteric </a:t>
            </a:r>
            <a:r>
              <a:rPr lang="en-IN" dirty="0" smtClean="0"/>
              <a:t>border of bowel segments</a:t>
            </a:r>
            <a:endParaRPr lang="en-IN" dirty="0"/>
          </a:p>
        </p:txBody>
      </p:sp>
      <p:pic>
        <p:nvPicPr>
          <p:cNvPr id="1026" name="Picture 2"/>
          <p:cNvPicPr>
            <a:picLocks noChangeAspect="1" noChangeArrowheads="1"/>
          </p:cNvPicPr>
          <p:nvPr/>
        </p:nvPicPr>
        <p:blipFill>
          <a:blip r:embed="rId3"/>
          <a:srcRect/>
          <a:stretch>
            <a:fillRect/>
          </a:stretch>
        </p:blipFill>
        <p:spPr bwMode="auto">
          <a:xfrm>
            <a:off x="642910" y="2285992"/>
            <a:ext cx="3333750" cy="3790950"/>
          </a:xfrm>
          <a:prstGeom prst="rect">
            <a:avLst/>
          </a:prstGeom>
          <a:noFill/>
          <a:ln w="9525">
            <a:noFill/>
            <a:miter lim="800000"/>
            <a:headEnd/>
            <a:tailEnd/>
          </a:ln>
          <a:effectLst/>
        </p:spPr>
      </p:pic>
      <p:sp>
        <p:nvSpPr>
          <p:cNvPr id="5" name="TextBox 4"/>
          <p:cNvSpPr txBox="1"/>
          <p:nvPr/>
        </p:nvSpPr>
        <p:spPr>
          <a:xfrm>
            <a:off x="4357686" y="2571744"/>
            <a:ext cx="4230645" cy="923330"/>
          </a:xfrm>
          <a:prstGeom prst="rect">
            <a:avLst/>
          </a:prstGeom>
          <a:noFill/>
        </p:spPr>
        <p:txBody>
          <a:bodyPr wrap="none" rtlCol="0">
            <a:spAutoFit/>
          </a:bodyPr>
          <a:lstStyle/>
          <a:p>
            <a:r>
              <a:rPr lang="en-IN" dirty="0" smtClean="0"/>
              <a:t> CT </a:t>
            </a:r>
            <a:r>
              <a:rPr lang="en-IN" dirty="0" err="1" smtClean="0"/>
              <a:t>enterogram</a:t>
            </a:r>
            <a:r>
              <a:rPr lang="en-IN" dirty="0" smtClean="0"/>
              <a:t> shows diffuse </a:t>
            </a:r>
            <a:r>
              <a:rPr lang="en-IN" dirty="0" err="1" smtClean="0"/>
              <a:t>fibrofatty</a:t>
            </a:r>
            <a:endParaRPr lang="en-IN" dirty="0" smtClean="0"/>
          </a:p>
          <a:p>
            <a:r>
              <a:rPr lang="en-IN" dirty="0" smtClean="0"/>
              <a:t>proliferation surrounding the rectum</a:t>
            </a:r>
          </a:p>
          <a:p>
            <a:r>
              <a:rPr lang="en-IN" dirty="0" smtClean="0"/>
              <a:t>and displacing the uterus </a:t>
            </a:r>
            <a:r>
              <a:rPr lang="en-IN" dirty="0" err="1" smtClean="0"/>
              <a:t>anteriorly</a:t>
            </a:r>
            <a:r>
              <a:rPr lang="en-IN" dirty="0" smtClean="0"/>
              <a:t>.</a:t>
            </a:r>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Text Placeholder 3"/>
          <p:cNvSpPr>
            <a:spLocks noGrp="1"/>
          </p:cNvSpPr>
          <p:nvPr>
            <p:ph type="body" idx="2"/>
          </p:nvPr>
        </p:nvSpPr>
        <p:spPr>
          <a:xfrm>
            <a:off x="381000" y="928670"/>
            <a:ext cx="2362200" cy="5197493"/>
          </a:xfrm>
        </p:spPr>
        <p:txBody>
          <a:bodyPr/>
          <a:lstStyle/>
          <a:p>
            <a:r>
              <a:rPr lang="en-IN" sz="2400" dirty="0" err="1" smtClean="0"/>
              <a:t>hyperenhancement</a:t>
            </a:r>
            <a:r>
              <a:rPr lang="en-IN" sz="2400" dirty="0" smtClean="0"/>
              <a:t> of terminal </a:t>
            </a:r>
            <a:r>
              <a:rPr lang="en-IN" sz="2400" dirty="0" err="1" smtClean="0"/>
              <a:t>ileal</a:t>
            </a:r>
            <a:r>
              <a:rPr lang="en-IN" sz="2400" dirty="0" smtClean="0"/>
              <a:t> mucosa (arrowhead) and mural thickening.</a:t>
            </a:r>
          </a:p>
          <a:p>
            <a:endParaRPr lang="en-IN" dirty="0"/>
          </a:p>
        </p:txBody>
      </p:sp>
      <p:pic>
        <p:nvPicPr>
          <p:cNvPr id="2050" name="Picture 2"/>
          <p:cNvPicPr>
            <a:picLocks noGrp="1" noChangeAspect="1" noChangeArrowheads="1"/>
          </p:cNvPicPr>
          <p:nvPr>
            <p:ph sz="quarter" idx="1"/>
          </p:nvPr>
        </p:nvPicPr>
        <p:blipFill>
          <a:blip r:embed="rId3"/>
          <a:srcRect r="48986"/>
          <a:stretch>
            <a:fillRect/>
          </a:stretch>
        </p:blipFill>
        <p:spPr bwMode="auto">
          <a:xfrm>
            <a:off x="4714876" y="571480"/>
            <a:ext cx="442912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quarter" idx="1"/>
          </p:nvPr>
        </p:nvSpPr>
        <p:spPr/>
        <p:txBody>
          <a:bodyPr/>
          <a:lstStyle/>
          <a:p>
            <a:r>
              <a:rPr lang="en-US" dirty="0" smtClean="0"/>
              <a:t>Complications</a:t>
            </a:r>
            <a:endParaRPr lang="en-IN" dirty="0"/>
          </a:p>
        </p:txBody>
      </p:sp>
      <p:sp>
        <p:nvSpPr>
          <p:cNvPr id="11" name="Flowchart: Process 10"/>
          <p:cNvSpPr/>
          <p:nvPr/>
        </p:nvSpPr>
        <p:spPr>
          <a:xfrm>
            <a:off x="1571604" y="2214554"/>
            <a:ext cx="6000792" cy="4571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1571604" y="2285992"/>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928662" y="3429000"/>
            <a:ext cx="1811714" cy="461665"/>
          </a:xfrm>
          <a:prstGeom prst="rect">
            <a:avLst/>
          </a:prstGeom>
          <a:noFill/>
        </p:spPr>
        <p:txBody>
          <a:bodyPr wrap="none" rtlCol="0">
            <a:spAutoFit/>
          </a:bodyPr>
          <a:lstStyle/>
          <a:p>
            <a:r>
              <a:rPr lang="en-US" sz="2400" dirty="0" smtClean="0"/>
              <a:t>Obstruction</a:t>
            </a:r>
            <a:endParaRPr lang="en-IN" sz="2400" dirty="0"/>
          </a:p>
        </p:txBody>
      </p:sp>
      <p:sp>
        <p:nvSpPr>
          <p:cNvPr id="14" name="Down Arrow 13"/>
          <p:cNvSpPr/>
          <p:nvPr/>
        </p:nvSpPr>
        <p:spPr>
          <a:xfrm>
            <a:off x="4000496" y="2285992"/>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3643306" y="3429000"/>
            <a:ext cx="1266693" cy="461665"/>
          </a:xfrm>
          <a:prstGeom prst="rect">
            <a:avLst/>
          </a:prstGeom>
          <a:noFill/>
        </p:spPr>
        <p:txBody>
          <a:bodyPr wrap="none" rtlCol="0">
            <a:spAutoFit/>
          </a:bodyPr>
          <a:lstStyle/>
          <a:p>
            <a:r>
              <a:rPr lang="en-US" sz="2400" dirty="0" smtClean="0"/>
              <a:t>Fistulae</a:t>
            </a:r>
            <a:endParaRPr lang="en-IN" sz="2400" dirty="0"/>
          </a:p>
        </p:txBody>
      </p:sp>
      <p:sp>
        <p:nvSpPr>
          <p:cNvPr id="16" name="Down Arrow 15"/>
          <p:cNvSpPr/>
          <p:nvPr/>
        </p:nvSpPr>
        <p:spPr>
          <a:xfrm>
            <a:off x="6858016" y="2285992"/>
            <a:ext cx="285752"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5715008" y="3500438"/>
            <a:ext cx="2558714" cy="369332"/>
          </a:xfrm>
          <a:prstGeom prst="rect">
            <a:avLst/>
          </a:prstGeom>
          <a:noFill/>
        </p:spPr>
        <p:txBody>
          <a:bodyPr wrap="none" rtlCol="0">
            <a:spAutoFit/>
          </a:bodyPr>
          <a:lstStyle/>
          <a:p>
            <a:r>
              <a:rPr lang="en-US" dirty="0" smtClean="0"/>
              <a:t>Refractoriness to drugs</a:t>
            </a:r>
            <a:endParaRPr lang="en-IN" dirty="0"/>
          </a:p>
        </p:txBody>
      </p:sp>
      <p:cxnSp>
        <p:nvCxnSpPr>
          <p:cNvPr id="19" name="Straight Connector 18"/>
          <p:cNvCxnSpPr/>
          <p:nvPr/>
        </p:nvCxnSpPr>
        <p:spPr>
          <a:xfrm rot="5400000">
            <a:off x="1608117" y="4179099"/>
            <a:ext cx="356396" cy="79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42910" y="4286256"/>
            <a:ext cx="3429024"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Down Arrow 21"/>
          <p:cNvSpPr/>
          <p:nvPr/>
        </p:nvSpPr>
        <p:spPr>
          <a:xfrm>
            <a:off x="857224" y="4429132"/>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Down Arrow 22"/>
          <p:cNvSpPr/>
          <p:nvPr/>
        </p:nvSpPr>
        <p:spPr>
          <a:xfrm>
            <a:off x="3214678" y="4429132"/>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p:cNvSpPr txBox="1"/>
          <p:nvPr/>
        </p:nvSpPr>
        <p:spPr>
          <a:xfrm>
            <a:off x="214282" y="5429264"/>
            <a:ext cx="1481496" cy="369332"/>
          </a:xfrm>
          <a:prstGeom prst="rect">
            <a:avLst/>
          </a:prstGeom>
          <a:noFill/>
        </p:spPr>
        <p:txBody>
          <a:bodyPr wrap="none" rtlCol="0">
            <a:spAutoFit/>
          </a:bodyPr>
          <a:lstStyle/>
          <a:p>
            <a:r>
              <a:rPr lang="en-IN" dirty="0" err="1" smtClean="0"/>
              <a:t>fibrostenotic</a:t>
            </a:r>
            <a:endParaRPr lang="en-IN" dirty="0"/>
          </a:p>
        </p:txBody>
      </p:sp>
      <p:sp>
        <p:nvSpPr>
          <p:cNvPr id="25" name="TextBox 24"/>
          <p:cNvSpPr txBox="1"/>
          <p:nvPr/>
        </p:nvSpPr>
        <p:spPr>
          <a:xfrm>
            <a:off x="2571736" y="5429264"/>
            <a:ext cx="2294218" cy="369332"/>
          </a:xfrm>
          <a:prstGeom prst="rect">
            <a:avLst/>
          </a:prstGeom>
          <a:noFill/>
        </p:spPr>
        <p:txBody>
          <a:bodyPr wrap="none" rtlCol="0">
            <a:spAutoFit/>
          </a:bodyPr>
          <a:lstStyle/>
          <a:p>
            <a:r>
              <a:rPr lang="en-IN" dirty="0" smtClean="0"/>
              <a:t>active inflammation.</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Fistulas</a:t>
            </a:r>
            <a:endParaRPr lang="en-IN" dirty="0"/>
          </a:p>
        </p:txBody>
      </p:sp>
      <p:sp>
        <p:nvSpPr>
          <p:cNvPr id="3" name="Content Placeholder 2"/>
          <p:cNvSpPr>
            <a:spLocks noGrp="1"/>
          </p:cNvSpPr>
          <p:nvPr>
            <p:ph sz="quarter" idx="1"/>
          </p:nvPr>
        </p:nvSpPr>
        <p:spPr>
          <a:xfrm>
            <a:off x="357158" y="1142984"/>
            <a:ext cx="8503920" cy="4572000"/>
          </a:xfrm>
        </p:spPr>
        <p:txBody>
          <a:bodyPr/>
          <a:lstStyle/>
          <a:p>
            <a:r>
              <a:rPr lang="en-IN" dirty="0" err="1" smtClean="0"/>
              <a:t>Extraenteric</a:t>
            </a:r>
            <a:r>
              <a:rPr lang="en-IN" dirty="0" smtClean="0"/>
              <a:t> </a:t>
            </a:r>
            <a:r>
              <a:rPr lang="en-IN" dirty="0" err="1" smtClean="0"/>
              <a:t>compli</a:t>
            </a:r>
            <a:r>
              <a:rPr lang="en-IN" dirty="0" smtClean="0"/>
              <a:t>. of </a:t>
            </a:r>
            <a:r>
              <a:rPr lang="en-IN" dirty="0" err="1" smtClean="0"/>
              <a:t>Crohn</a:t>
            </a:r>
            <a:r>
              <a:rPr lang="en-IN" dirty="0" smtClean="0"/>
              <a:t> disease </a:t>
            </a:r>
          </a:p>
          <a:p>
            <a:r>
              <a:rPr lang="en-IN" b="1" dirty="0" err="1" smtClean="0">
                <a:solidFill>
                  <a:srgbClr val="7030A0"/>
                </a:solidFill>
              </a:rPr>
              <a:t>Hyperenhancing</a:t>
            </a:r>
            <a:r>
              <a:rPr lang="en-IN" b="1" dirty="0" smtClean="0">
                <a:solidFill>
                  <a:srgbClr val="7030A0"/>
                </a:solidFill>
              </a:rPr>
              <a:t> tracts</a:t>
            </a:r>
            <a:r>
              <a:rPr lang="en-IN" dirty="0" smtClean="0"/>
              <a:t>, usually originating from</a:t>
            </a:r>
          </a:p>
          <a:p>
            <a:pPr marL="0" indent="0">
              <a:buNone/>
            </a:pPr>
            <a:r>
              <a:rPr lang="en-IN" dirty="0" smtClean="0"/>
              <a:t>   bowel </a:t>
            </a:r>
            <a:r>
              <a:rPr lang="en-IN" dirty="0" smtClean="0"/>
              <a:t>loops that exhibit signs of active inflammation</a:t>
            </a:r>
          </a:p>
          <a:p>
            <a:pPr>
              <a:buNone/>
            </a:pPr>
            <a:endParaRPr lang="en-IN" dirty="0"/>
          </a:p>
        </p:txBody>
      </p:sp>
      <p:pic>
        <p:nvPicPr>
          <p:cNvPr id="2050" name="Picture 2"/>
          <p:cNvPicPr>
            <a:picLocks noChangeAspect="1" noChangeArrowheads="1"/>
          </p:cNvPicPr>
          <p:nvPr/>
        </p:nvPicPr>
        <p:blipFill>
          <a:blip r:embed="rId3"/>
          <a:srcRect/>
          <a:stretch>
            <a:fillRect/>
          </a:stretch>
        </p:blipFill>
        <p:spPr bwMode="auto">
          <a:xfrm>
            <a:off x="500034" y="3000372"/>
            <a:ext cx="4286250" cy="3857628"/>
          </a:xfrm>
          <a:prstGeom prst="rect">
            <a:avLst/>
          </a:prstGeom>
          <a:noFill/>
          <a:ln w="9525">
            <a:noFill/>
            <a:miter lim="800000"/>
            <a:headEnd/>
            <a:tailEnd/>
          </a:ln>
          <a:effectLst/>
        </p:spPr>
      </p:pic>
      <p:sp>
        <p:nvSpPr>
          <p:cNvPr id="5" name="TextBox 4"/>
          <p:cNvSpPr txBox="1"/>
          <p:nvPr/>
        </p:nvSpPr>
        <p:spPr>
          <a:xfrm>
            <a:off x="4929191" y="3286124"/>
            <a:ext cx="3286148" cy="923330"/>
          </a:xfrm>
          <a:prstGeom prst="rect">
            <a:avLst/>
          </a:prstGeom>
          <a:noFill/>
        </p:spPr>
        <p:txBody>
          <a:bodyPr wrap="square" rtlCol="0">
            <a:spAutoFit/>
          </a:bodyPr>
          <a:lstStyle/>
          <a:p>
            <a:r>
              <a:rPr lang="en-IN" dirty="0" smtClean="0"/>
              <a:t>Large </a:t>
            </a:r>
            <a:r>
              <a:rPr lang="en-IN" dirty="0" err="1" smtClean="0"/>
              <a:t>enterocutaneous</a:t>
            </a:r>
            <a:r>
              <a:rPr lang="en-IN" dirty="0" smtClean="0"/>
              <a:t> fistula (arrows) arising from matted</a:t>
            </a:r>
          </a:p>
          <a:p>
            <a:r>
              <a:rPr lang="en-IN" dirty="0" smtClean="0"/>
              <a:t>loops of the distal ileum. </a:t>
            </a:r>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Abscesses</a:t>
            </a:r>
            <a:endParaRPr lang="en-IN" dirty="0"/>
          </a:p>
        </p:txBody>
      </p:sp>
      <p:sp>
        <p:nvSpPr>
          <p:cNvPr id="3" name="Content Placeholder 2"/>
          <p:cNvSpPr>
            <a:spLocks noGrp="1"/>
          </p:cNvSpPr>
          <p:nvPr>
            <p:ph sz="quarter" idx="1"/>
          </p:nvPr>
        </p:nvSpPr>
        <p:spPr/>
        <p:txBody>
          <a:bodyPr/>
          <a:lstStyle/>
          <a:p>
            <a:r>
              <a:rPr lang="en-IN" dirty="0" smtClean="0"/>
              <a:t> usually either within  the mesentery or in a retroperitoneal location,</a:t>
            </a:r>
          </a:p>
          <a:p>
            <a:r>
              <a:rPr lang="en-IN" dirty="0" smtClean="0"/>
              <a:t>often being connected to inflamed bowel by a sinus</a:t>
            </a:r>
          </a:p>
          <a:p>
            <a:pPr marL="0" indent="0">
              <a:buNone/>
            </a:pPr>
            <a:r>
              <a:rPr lang="en-IN" dirty="0" smtClean="0"/>
              <a:t> tract </a:t>
            </a:r>
            <a:endParaRPr lang="en-IN" dirty="0"/>
          </a:p>
        </p:txBody>
      </p:sp>
      <p:pic>
        <p:nvPicPr>
          <p:cNvPr id="3074" name="Picture 2"/>
          <p:cNvPicPr>
            <a:picLocks noChangeAspect="1" noChangeArrowheads="1"/>
          </p:cNvPicPr>
          <p:nvPr/>
        </p:nvPicPr>
        <p:blipFill>
          <a:blip r:embed="rId3"/>
          <a:srcRect b="4042"/>
          <a:stretch>
            <a:fillRect/>
          </a:stretch>
        </p:blipFill>
        <p:spPr bwMode="auto">
          <a:xfrm>
            <a:off x="142844" y="3467077"/>
            <a:ext cx="7620000" cy="3390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Small-Bowel </a:t>
            </a:r>
            <a:r>
              <a:rPr lang="en-IN" b="1" dirty="0" err="1" smtClean="0"/>
              <a:t>Neoplasms</a:t>
            </a:r>
            <a:endParaRPr lang="en-IN" dirty="0"/>
          </a:p>
        </p:txBody>
      </p:sp>
      <p:sp>
        <p:nvSpPr>
          <p:cNvPr id="3" name="Content Placeholder 2"/>
          <p:cNvSpPr>
            <a:spLocks noGrp="1"/>
          </p:cNvSpPr>
          <p:nvPr>
            <p:ph sz="quarter" idx="1"/>
          </p:nvPr>
        </p:nvSpPr>
        <p:spPr/>
        <p:txBody>
          <a:bodyPr/>
          <a:lstStyle/>
          <a:p>
            <a:r>
              <a:rPr lang="en-IN" dirty="0" smtClean="0"/>
              <a:t>Ability to characterize the small-bowel wall, its mesentery, and the liver, </a:t>
            </a:r>
          </a:p>
          <a:p>
            <a:r>
              <a:rPr lang="en-IN" dirty="0" smtClean="0"/>
              <a:t>CT </a:t>
            </a:r>
            <a:r>
              <a:rPr lang="en-IN" dirty="0" err="1" smtClean="0"/>
              <a:t>enteroclysis</a:t>
            </a:r>
            <a:r>
              <a:rPr lang="en-IN" dirty="0" smtClean="0"/>
              <a:t> with neutral </a:t>
            </a:r>
            <a:r>
              <a:rPr lang="en-IN" dirty="0" err="1" smtClean="0"/>
              <a:t>enteral</a:t>
            </a:r>
            <a:endParaRPr lang="en-IN" dirty="0" smtClean="0"/>
          </a:p>
          <a:p>
            <a:r>
              <a:rPr lang="en-IN" dirty="0" smtClean="0"/>
              <a:t>and intravenous contrast material</a:t>
            </a: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214283" y="214290"/>
            <a:ext cx="8572560" cy="3929090"/>
          </a:xfrm>
          <a:prstGeom prst="rect">
            <a:avLst/>
          </a:prstGeom>
          <a:noFill/>
          <a:ln w="9525">
            <a:noFill/>
            <a:miter lim="800000"/>
            <a:headEnd/>
            <a:tailEnd/>
          </a:ln>
          <a:effectLst/>
        </p:spPr>
      </p:pic>
      <p:sp>
        <p:nvSpPr>
          <p:cNvPr id="5" name="TextBox 4"/>
          <p:cNvSpPr txBox="1"/>
          <p:nvPr/>
        </p:nvSpPr>
        <p:spPr>
          <a:xfrm>
            <a:off x="0" y="4357694"/>
            <a:ext cx="8643966" cy="1477328"/>
          </a:xfrm>
          <a:prstGeom prst="rect">
            <a:avLst/>
          </a:prstGeom>
          <a:noFill/>
        </p:spPr>
        <p:txBody>
          <a:bodyPr wrap="square" rtlCol="0">
            <a:spAutoFit/>
          </a:bodyPr>
          <a:lstStyle/>
          <a:p>
            <a:r>
              <a:rPr lang="en-IN" dirty="0" smtClean="0"/>
              <a:t>a) conventional CT image with oral and intravenous contrast material</a:t>
            </a:r>
          </a:p>
          <a:p>
            <a:r>
              <a:rPr lang="en-IN" dirty="0" smtClean="0"/>
              <a:t>shows distended small-bowel loops (arrow), but no bowel mass is seen. </a:t>
            </a:r>
          </a:p>
          <a:p>
            <a:r>
              <a:rPr lang="en-IN" dirty="0" smtClean="0"/>
              <a:t>(b)CT </a:t>
            </a:r>
            <a:r>
              <a:rPr lang="en-IN" dirty="0" err="1" smtClean="0"/>
              <a:t>enteroclysis</a:t>
            </a:r>
            <a:r>
              <a:rPr lang="en-IN" dirty="0" smtClean="0"/>
              <a:t> image with positive contrast material obtained 2 weeks later shows multiple masses (arrowheads) in small-bowel</a:t>
            </a:r>
          </a:p>
          <a:p>
            <a:r>
              <a:rPr lang="en-IN" dirty="0" smtClean="0"/>
              <a:t>wall consistent with </a:t>
            </a:r>
            <a:r>
              <a:rPr lang="en-IN" dirty="0" err="1" smtClean="0"/>
              <a:t>serosal</a:t>
            </a:r>
            <a:r>
              <a:rPr lang="en-IN" dirty="0" smtClean="0"/>
              <a:t> metastases and distended small-bowel loop (arrow)</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solidFill>
                  <a:srgbClr val="FFFF00"/>
                </a:solidFill>
              </a:rPr>
              <a:t>Contraindication</a:t>
            </a:r>
            <a:endParaRPr lang="en-IN" dirty="0">
              <a:solidFill>
                <a:srgbClr val="FFFF00"/>
              </a:solidFill>
            </a:endParaRPr>
          </a:p>
        </p:txBody>
      </p:sp>
      <p:sp>
        <p:nvSpPr>
          <p:cNvPr id="2" name="Content Placeholder 1"/>
          <p:cNvSpPr>
            <a:spLocks noGrp="1"/>
          </p:cNvSpPr>
          <p:nvPr>
            <p:ph sz="quarter" idx="1"/>
          </p:nvPr>
        </p:nvSpPr>
        <p:spPr/>
        <p:txBody>
          <a:bodyPr/>
          <a:lstStyle/>
          <a:p>
            <a:pPr algn="ctr"/>
            <a:r>
              <a:rPr lang="en-US" dirty="0" smtClean="0"/>
              <a:t>1)Complete colonic obstruction.</a:t>
            </a:r>
          </a:p>
          <a:p>
            <a:pPr algn="ctr"/>
            <a:r>
              <a:rPr lang="en-US" dirty="0" smtClean="0"/>
              <a:t>2)Suspected perforation.</a:t>
            </a:r>
          </a:p>
          <a:p>
            <a:pPr algn="ctr"/>
            <a:r>
              <a:rPr lang="en-US" dirty="0" smtClean="0"/>
              <a:t>3) Massive dilatation of small bowel</a:t>
            </a:r>
          </a:p>
          <a:p>
            <a:pPr algn="ctr"/>
            <a:r>
              <a:rPr lang="en-US" dirty="0" smtClean="0"/>
              <a:t>4)Duodenal obstruction and </a:t>
            </a:r>
            <a:r>
              <a:rPr lang="en-US" dirty="0" err="1" smtClean="0"/>
              <a:t>gastrojejunostomy</a:t>
            </a:r>
            <a:r>
              <a:rPr lang="en-US" dirty="0" smtClean="0"/>
              <a:t>.</a:t>
            </a:r>
          </a:p>
          <a:p>
            <a:pPr algn="ctr"/>
            <a:r>
              <a:rPr lang="en-US" dirty="0" smtClean="0"/>
              <a:t>5) Paralytic </a:t>
            </a:r>
            <a:r>
              <a:rPr lang="en-US" dirty="0" err="1" smtClean="0"/>
              <a:t>ileus</a:t>
            </a:r>
            <a:r>
              <a:rPr lang="en-US" dirty="0" smtClean="0"/>
              <a: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Adenocarcinoma</a:t>
            </a:r>
            <a:r>
              <a:rPr lang="en-IN" dirty="0" smtClean="0"/>
              <a:t> of the jejunum</a:t>
            </a:r>
            <a:endParaRPr lang="en-IN" dirty="0"/>
          </a:p>
        </p:txBody>
      </p:sp>
      <p:pic>
        <p:nvPicPr>
          <p:cNvPr id="4098" name="Picture 2"/>
          <p:cNvPicPr>
            <a:picLocks noGrp="1" noChangeAspect="1" noChangeArrowheads="1"/>
          </p:cNvPicPr>
          <p:nvPr>
            <p:ph sz="quarter" idx="1"/>
          </p:nvPr>
        </p:nvPicPr>
        <p:blipFill>
          <a:blip r:embed="rId3"/>
          <a:srcRect/>
          <a:stretch>
            <a:fillRect/>
          </a:stretch>
        </p:blipFill>
        <p:spPr bwMode="auto">
          <a:xfrm>
            <a:off x="1643042" y="3071810"/>
            <a:ext cx="3786214" cy="3643338"/>
          </a:xfrm>
          <a:prstGeom prst="rect">
            <a:avLst/>
          </a:prstGeom>
          <a:noFill/>
          <a:ln w="9525">
            <a:noFill/>
            <a:miter lim="800000"/>
            <a:headEnd/>
            <a:tailEnd/>
          </a:ln>
          <a:effectLst/>
        </p:spPr>
      </p:pic>
      <p:sp>
        <p:nvSpPr>
          <p:cNvPr id="5" name="Rectangle 4"/>
          <p:cNvSpPr/>
          <p:nvPr/>
        </p:nvSpPr>
        <p:spPr>
          <a:xfrm>
            <a:off x="642910" y="1643050"/>
            <a:ext cx="8001056" cy="1200329"/>
          </a:xfrm>
          <a:prstGeom prst="rect">
            <a:avLst/>
          </a:prstGeom>
        </p:spPr>
        <p:txBody>
          <a:bodyPr wrap="square">
            <a:spAutoFit/>
          </a:bodyPr>
          <a:lstStyle/>
          <a:p>
            <a:r>
              <a:rPr lang="en-IN" sz="2400" dirty="0" smtClean="0"/>
              <a:t>demonstrates a bulky, heterogeneously enhancing</a:t>
            </a:r>
          </a:p>
          <a:p>
            <a:r>
              <a:rPr lang="en-IN" sz="2400" dirty="0" smtClean="0"/>
              <a:t>mass (arrow) arising from the</a:t>
            </a:r>
          </a:p>
          <a:p>
            <a:r>
              <a:rPr lang="en-IN" sz="2400" dirty="0" smtClean="0"/>
              <a:t>proximal jejunum (arrowhead).</a:t>
            </a:r>
            <a:endParaRPr lang="en-IN"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Carcinoid</a:t>
            </a:r>
            <a:r>
              <a:rPr lang="en-IN" dirty="0" smtClean="0"/>
              <a:t> </a:t>
            </a:r>
            <a:r>
              <a:rPr lang="en-IN" dirty="0" err="1" smtClean="0"/>
              <a:t>tumor</a:t>
            </a:r>
            <a:r>
              <a:rPr lang="en-IN" dirty="0" smtClean="0"/>
              <a:t> </a:t>
            </a:r>
            <a:endParaRPr lang="en-IN" dirty="0"/>
          </a:p>
        </p:txBody>
      </p:sp>
      <p:pic>
        <p:nvPicPr>
          <p:cNvPr id="5122" name="Picture 2"/>
          <p:cNvPicPr>
            <a:picLocks noGrp="1" noChangeAspect="1" noChangeArrowheads="1"/>
          </p:cNvPicPr>
          <p:nvPr>
            <p:ph sz="quarter" idx="1"/>
          </p:nvPr>
        </p:nvPicPr>
        <p:blipFill>
          <a:blip r:embed="rId3"/>
          <a:srcRect t="38472" r="43750"/>
          <a:stretch>
            <a:fillRect/>
          </a:stretch>
        </p:blipFill>
        <p:spPr bwMode="auto">
          <a:xfrm>
            <a:off x="214282" y="1714488"/>
            <a:ext cx="3379181" cy="2813051"/>
          </a:xfrm>
          <a:prstGeom prst="rect">
            <a:avLst/>
          </a:prstGeom>
          <a:noFill/>
          <a:ln w="9525">
            <a:noFill/>
            <a:miter lim="800000"/>
            <a:headEnd/>
            <a:tailEnd/>
          </a:ln>
          <a:effectLst/>
        </p:spPr>
      </p:pic>
      <p:sp>
        <p:nvSpPr>
          <p:cNvPr id="5" name="Rectangle 4"/>
          <p:cNvSpPr/>
          <p:nvPr/>
        </p:nvSpPr>
        <p:spPr>
          <a:xfrm>
            <a:off x="3929058" y="1928802"/>
            <a:ext cx="4572000" cy="2308324"/>
          </a:xfrm>
          <a:prstGeom prst="rect">
            <a:avLst/>
          </a:prstGeom>
        </p:spPr>
        <p:txBody>
          <a:bodyPr>
            <a:spAutoFit/>
          </a:bodyPr>
          <a:lstStyle/>
          <a:p>
            <a:r>
              <a:rPr lang="en-IN" dirty="0" smtClean="0"/>
              <a:t>mesenteric metastases from an </a:t>
            </a:r>
            <a:r>
              <a:rPr lang="en-IN" dirty="0" err="1" smtClean="0"/>
              <a:t>ileal</a:t>
            </a:r>
            <a:r>
              <a:rPr lang="en-IN" dirty="0" smtClean="0"/>
              <a:t> </a:t>
            </a:r>
            <a:r>
              <a:rPr lang="en-IN" dirty="0" err="1" smtClean="0"/>
              <a:t>carcinoid</a:t>
            </a:r>
            <a:r>
              <a:rPr lang="en-IN" dirty="0" smtClean="0"/>
              <a:t> </a:t>
            </a:r>
            <a:r>
              <a:rPr lang="en-IN" dirty="0" err="1" smtClean="0"/>
              <a:t>tumor</a:t>
            </a:r>
            <a:r>
              <a:rPr lang="en-IN" dirty="0" smtClean="0"/>
              <a:t>. Note the enhancing, star-shaped mesenteric nodule (arrowhead),</a:t>
            </a:r>
          </a:p>
          <a:p>
            <a:r>
              <a:rPr lang="en-IN" dirty="0" smtClean="0"/>
              <a:t>with stranding of the mesentery and thickening of the adjacent small bowel wall (arrows). The segmental wall</a:t>
            </a:r>
          </a:p>
          <a:p>
            <a:r>
              <a:rPr lang="en-IN" dirty="0" smtClean="0"/>
              <a:t>thickening may indicate either a </a:t>
            </a:r>
            <a:r>
              <a:rPr lang="en-IN" dirty="0" err="1" smtClean="0"/>
              <a:t>carcinoid</a:t>
            </a:r>
            <a:r>
              <a:rPr lang="en-IN" dirty="0" smtClean="0"/>
              <a:t> carpet lesion or segmental </a:t>
            </a:r>
            <a:r>
              <a:rPr lang="en-IN" dirty="0" err="1" smtClean="0"/>
              <a:t>edema</a:t>
            </a:r>
            <a:r>
              <a:rPr lang="en-IN" dirty="0" smtClean="0"/>
              <a:t>.</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Hamartomatous</a:t>
            </a:r>
            <a:r>
              <a:rPr lang="en-IN" dirty="0" smtClean="0"/>
              <a:t> polyps</a:t>
            </a:r>
            <a:endParaRPr lang="en-IN" dirty="0"/>
          </a:p>
        </p:txBody>
      </p:sp>
      <p:pic>
        <p:nvPicPr>
          <p:cNvPr id="7170" name="Picture 2"/>
          <p:cNvPicPr>
            <a:picLocks noGrp="1" noChangeAspect="1" noChangeArrowheads="1"/>
          </p:cNvPicPr>
          <p:nvPr>
            <p:ph sz="quarter" idx="1"/>
          </p:nvPr>
        </p:nvPicPr>
        <p:blipFill>
          <a:blip r:embed="rId3"/>
          <a:srcRect b="39062"/>
          <a:stretch>
            <a:fillRect/>
          </a:stretch>
        </p:blipFill>
        <p:spPr bwMode="auto">
          <a:xfrm>
            <a:off x="285720" y="1571612"/>
            <a:ext cx="3379545" cy="4143404"/>
          </a:xfrm>
          <a:prstGeom prst="rect">
            <a:avLst/>
          </a:prstGeom>
          <a:noFill/>
          <a:ln w="9525">
            <a:noFill/>
            <a:miter lim="800000"/>
            <a:headEnd/>
            <a:tailEnd/>
          </a:ln>
          <a:effectLst/>
        </p:spPr>
      </p:pic>
      <p:sp>
        <p:nvSpPr>
          <p:cNvPr id="5" name="Rectangle 4"/>
          <p:cNvSpPr/>
          <p:nvPr/>
        </p:nvSpPr>
        <p:spPr>
          <a:xfrm>
            <a:off x="3929058" y="1785926"/>
            <a:ext cx="4572000" cy="646331"/>
          </a:xfrm>
          <a:prstGeom prst="rect">
            <a:avLst/>
          </a:prstGeom>
        </p:spPr>
        <p:txBody>
          <a:bodyPr>
            <a:spAutoFit/>
          </a:bodyPr>
          <a:lstStyle/>
          <a:p>
            <a:r>
              <a:rPr lang="en-IN" dirty="0" smtClean="0"/>
              <a:t>multiple juvenile </a:t>
            </a:r>
            <a:r>
              <a:rPr lang="en-IN" dirty="0" err="1" smtClean="0"/>
              <a:t>hamartomatous</a:t>
            </a:r>
            <a:r>
              <a:rPr lang="en-IN" dirty="0" smtClean="0"/>
              <a:t> polyps</a:t>
            </a:r>
          </a:p>
          <a:p>
            <a:r>
              <a:rPr lang="en-IN" dirty="0" smtClean="0"/>
              <a:t>(arrows) are visible within the ileum</a:t>
            </a:r>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Celiac Disease</a:t>
            </a:r>
            <a:endParaRPr lang="en-IN" dirty="0"/>
          </a:p>
        </p:txBody>
      </p:sp>
      <p:pic>
        <p:nvPicPr>
          <p:cNvPr id="8194" name="Picture 2"/>
          <p:cNvPicPr>
            <a:picLocks noGrp="1" noChangeAspect="1" noChangeArrowheads="1"/>
          </p:cNvPicPr>
          <p:nvPr>
            <p:ph sz="quarter" idx="1"/>
          </p:nvPr>
        </p:nvPicPr>
        <p:blipFill>
          <a:blip r:embed="rId3"/>
          <a:srcRect r="49785"/>
          <a:stretch>
            <a:fillRect/>
          </a:stretch>
        </p:blipFill>
        <p:spPr bwMode="auto">
          <a:xfrm>
            <a:off x="301625" y="1668216"/>
            <a:ext cx="4270375" cy="4904055"/>
          </a:xfrm>
          <a:prstGeom prst="rect">
            <a:avLst/>
          </a:prstGeom>
          <a:noFill/>
          <a:ln w="9525">
            <a:noFill/>
            <a:miter lim="800000"/>
            <a:headEnd/>
            <a:tailEnd/>
          </a:ln>
          <a:effectLst/>
        </p:spPr>
      </p:pic>
      <p:sp>
        <p:nvSpPr>
          <p:cNvPr id="5" name="Rectangle 4"/>
          <p:cNvSpPr/>
          <p:nvPr/>
        </p:nvSpPr>
        <p:spPr>
          <a:xfrm>
            <a:off x="4572000" y="1643050"/>
            <a:ext cx="4572000" cy="1077218"/>
          </a:xfrm>
          <a:prstGeom prst="rect">
            <a:avLst/>
          </a:prstGeom>
        </p:spPr>
        <p:txBody>
          <a:bodyPr wrap="square">
            <a:spAutoFit/>
          </a:bodyPr>
          <a:lstStyle/>
          <a:p>
            <a:r>
              <a:rPr lang="en-IN" sz="2800" b="1" u="sng" dirty="0" smtClean="0">
                <a:solidFill>
                  <a:srgbClr val="7030A0"/>
                </a:solidFill>
                <a:effectLst>
                  <a:outerShdw blurRad="38100" dist="38100" dir="2700000" algn="tl">
                    <a:srgbClr val="000000">
                      <a:alpha val="43137"/>
                    </a:srgbClr>
                  </a:outerShdw>
                </a:effectLst>
              </a:rPr>
              <a:t>Fold reversal</a:t>
            </a:r>
            <a:r>
              <a:rPr lang="en-IN" dirty="0" smtClean="0"/>
              <a:t>. </a:t>
            </a:r>
          </a:p>
          <a:p>
            <a:r>
              <a:rPr lang="en-IN" dirty="0" smtClean="0"/>
              <a:t>Note the prominent mucosal</a:t>
            </a:r>
          </a:p>
          <a:p>
            <a:r>
              <a:rPr lang="en-IN" dirty="0" smtClean="0"/>
              <a:t>pattern in the </a:t>
            </a:r>
            <a:r>
              <a:rPr lang="en-IN" dirty="0" err="1" smtClean="0"/>
              <a:t>ileal</a:t>
            </a:r>
            <a:r>
              <a:rPr lang="en-IN" dirty="0" smtClean="0"/>
              <a:t> loops within the pelvis </a:t>
            </a:r>
            <a:endParaRPr lang="en-IN" dirty="0"/>
          </a:p>
        </p:txBody>
      </p:sp>
      <p:sp>
        <p:nvSpPr>
          <p:cNvPr id="6" name="TextBox 5"/>
          <p:cNvSpPr txBox="1"/>
          <p:nvPr/>
        </p:nvSpPr>
        <p:spPr>
          <a:xfrm>
            <a:off x="4643438" y="2928934"/>
            <a:ext cx="2759089" cy="461665"/>
          </a:xfrm>
          <a:prstGeom prst="rect">
            <a:avLst/>
          </a:prstGeom>
          <a:noFill/>
        </p:spPr>
        <p:txBody>
          <a:bodyPr wrap="none" rtlCol="0">
            <a:spAutoFit/>
          </a:bodyPr>
          <a:lstStyle/>
          <a:p>
            <a:r>
              <a:rPr lang="en-US" sz="2400" dirty="0" smtClean="0"/>
              <a:t>Classic appearance</a:t>
            </a:r>
            <a:endParaRPr lang="en-IN" sz="2400" dirty="0"/>
          </a:p>
        </p:txBody>
      </p:sp>
      <p:sp>
        <p:nvSpPr>
          <p:cNvPr id="7" name="TextBox 6"/>
          <p:cNvSpPr txBox="1"/>
          <p:nvPr/>
        </p:nvSpPr>
        <p:spPr>
          <a:xfrm>
            <a:off x="4786314" y="3643314"/>
            <a:ext cx="4034158" cy="2185214"/>
          </a:xfrm>
          <a:prstGeom prst="rect">
            <a:avLst/>
          </a:prstGeom>
          <a:noFill/>
        </p:spPr>
        <p:txBody>
          <a:bodyPr wrap="square" rtlCol="0">
            <a:spAutoFit/>
          </a:bodyPr>
          <a:lstStyle/>
          <a:p>
            <a:r>
              <a:rPr lang="en-US" dirty="0" smtClean="0"/>
              <a:t>But not seen </a:t>
            </a:r>
            <a:r>
              <a:rPr lang="en-US" dirty="0" smtClean="0"/>
              <a:t>usually</a:t>
            </a:r>
          </a:p>
          <a:p>
            <a:endParaRPr lang="en-US" dirty="0"/>
          </a:p>
          <a:p>
            <a:r>
              <a:rPr lang="en-IN" sz="2800" i="1" u="sng" dirty="0">
                <a:solidFill>
                  <a:srgbClr val="7030A0"/>
                </a:solidFill>
                <a:effectLst>
                  <a:outerShdw blurRad="38100" dist="38100" dir="2700000" algn="tl">
                    <a:srgbClr val="000000">
                      <a:alpha val="43137"/>
                    </a:srgbClr>
                  </a:outerShdw>
                </a:effectLst>
              </a:rPr>
              <a:t>Dilatation </a:t>
            </a:r>
            <a:r>
              <a:rPr lang="en-IN" dirty="0"/>
              <a:t>of multiple loops</a:t>
            </a:r>
          </a:p>
          <a:p>
            <a:r>
              <a:rPr lang="en-IN" dirty="0"/>
              <a:t>of jejunum with absence of </a:t>
            </a:r>
            <a:r>
              <a:rPr lang="en-IN" dirty="0" err="1"/>
              <a:t>valvulae</a:t>
            </a:r>
            <a:r>
              <a:rPr lang="en-IN" dirty="0"/>
              <a:t> </a:t>
            </a:r>
            <a:r>
              <a:rPr lang="en-IN" dirty="0" err="1"/>
              <a:t>conniventes</a:t>
            </a:r>
            <a:endParaRPr lang="en-IN" dirty="0"/>
          </a:p>
          <a:p>
            <a:endParaRPr lang="en-IN" dirty="0" smtClean="0"/>
          </a:p>
          <a:p>
            <a:r>
              <a:rPr lang="en-IN" dirty="0" smtClean="0"/>
              <a:t>Most common finding</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 Gastrointestinal Bleeding</a:t>
            </a:r>
            <a:endParaRPr lang="en-IN" dirty="0"/>
          </a:p>
        </p:txBody>
      </p:sp>
      <p:sp>
        <p:nvSpPr>
          <p:cNvPr id="3" name="Content Placeholder 2"/>
          <p:cNvSpPr>
            <a:spLocks noGrp="1"/>
          </p:cNvSpPr>
          <p:nvPr>
            <p:ph sz="quarter" idx="1"/>
          </p:nvPr>
        </p:nvSpPr>
        <p:spPr/>
        <p:txBody>
          <a:bodyPr/>
          <a:lstStyle/>
          <a:p>
            <a:r>
              <a:rPr lang="en-IN" dirty="0" err="1" smtClean="0"/>
              <a:t>submucosal</a:t>
            </a:r>
            <a:r>
              <a:rPr lang="en-IN" dirty="0" smtClean="0"/>
              <a:t> </a:t>
            </a:r>
            <a:r>
              <a:rPr lang="en-IN" dirty="0" err="1" smtClean="0"/>
              <a:t>tumors</a:t>
            </a:r>
            <a:r>
              <a:rPr lang="en-IN" dirty="0" smtClean="0"/>
              <a:t> or</a:t>
            </a:r>
          </a:p>
          <a:p>
            <a:r>
              <a:rPr lang="en-IN" dirty="0" err="1" smtClean="0"/>
              <a:t>Meckel</a:t>
            </a:r>
            <a:r>
              <a:rPr lang="en-IN" dirty="0" smtClean="0"/>
              <a:t> diverticulitis.</a:t>
            </a:r>
          </a:p>
          <a:p>
            <a:r>
              <a:rPr lang="en-IN" dirty="0" smtClean="0"/>
              <a:t>second-line role in the investigation</a:t>
            </a:r>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N"/>
          </a:p>
        </p:txBody>
      </p:sp>
      <p:sp>
        <p:nvSpPr>
          <p:cNvPr id="10" name="Text Placeholder 9"/>
          <p:cNvSpPr>
            <a:spLocks noGrp="1"/>
          </p:cNvSpPr>
          <p:nvPr>
            <p:ph type="body" idx="2"/>
          </p:nvPr>
        </p:nvSpPr>
        <p:spPr/>
        <p:txBody>
          <a:bodyPr/>
          <a:lstStyle/>
          <a:p>
            <a:r>
              <a:rPr lang="en-IN" dirty="0" smtClean="0"/>
              <a:t>unexplained gastrointestinal bleeding shows</a:t>
            </a:r>
          </a:p>
          <a:p>
            <a:r>
              <a:rPr lang="en-IN" dirty="0" smtClean="0"/>
              <a:t>3-cm </a:t>
            </a:r>
            <a:r>
              <a:rPr lang="en-IN" dirty="0" err="1" smtClean="0"/>
              <a:t>hypervascular</a:t>
            </a:r>
            <a:r>
              <a:rPr lang="en-IN" dirty="0" smtClean="0"/>
              <a:t> </a:t>
            </a:r>
            <a:r>
              <a:rPr lang="en-IN" dirty="0" err="1" smtClean="0"/>
              <a:t>submucosal</a:t>
            </a:r>
            <a:r>
              <a:rPr lang="en-IN" dirty="0" smtClean="0"/>
              <a:t> mass (arrow)</a:t>
            </a:r>
          </a:p>
          <a:p>
            <a:r>
              <a:rPr lang="en-IN" dirty="0" smtClean="0"/>
              <a:t>arising from mid small bowel, which was proved at</a:t>
            </a:r>
          </a:p>
          <a:p>
            <a:r>
              <a:rPr lang="en-IN" dirty="0" smtClean="0"/>
              <a:t>surgery to be gastrointestinal </a:t>
            </a:r>
            <a:r>
              <a:rPr lang="en-IN" dirty="0" err="1" smtClean="0"/>
              <a:t>stromal</a:t>
            </a:r>
            <a:r>
              <a:rPr lang="en-IN" dirty="0" smtClean="0"/>
              <a:t> </a:t>
            </a:r>
            <a:r>
              <a:rPr lang="en-IN" dirty="0" err="1" smtClean="0"/>
              <a:t>tumor</a:t>
            </a:r>
            <a:r>
              <a:rPr lang="en-IN" dirty="0" smtClean="0"/>
              <a:t>.</a:t>
            </a:r>
            <a:endParaRPr lang="en-IN" dirty="0"/>
          </a:p>
        </p:txBody>
      </p:sp>
      <p:pic>
        <p:nvPicPr>
          <p:cNvPr id="9219" name="Picture 3"/>
          <p:cNvPicPr>
            <a:picLocks noGrp="1" noChangeAspect="1" noChangeArrowheads="1"/>
          </p:cNvPicPr>
          <p:nvPr>
            <p:ph sz="quarter" idx="1"/>
          </p:nvPr>
        </p:nvPicPr>
        <p:blipFill>
          <a:blip r:embed="rId3"/>
          <a:srcRect/>
          <a:stretch>
            <a:fillRect/>
          </a:stretch>
        </p:blipFill>
        <p:spPr bwMode="auto">
          <a:xfrm>
            <a:off x="3856899" y="685800"/>
            <a:ext cx="4173402"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smtClean="0"/>
              <a:t>Disadvantages of CT </a:t>
            </a:r>
            <a:r>
              <a:rPr lang="en-IN" b="1" dirty="0" err="1" smtClean="0"/>
              <a:t>Enteroclysis</a:t>
            </a:r>
            <a:endParaRPr lang="en-IN" dirty="0"/>
          </a:p>
        </p:txBody>
      </p:sp>
      <p:sp>
        <p:nvSpPr>
          <p:cNvPr id="6" name="Content Placeholder 5"/>
          <p:cNvSpPr>
            <a:spLocks noGrp="1"/>
          </p:cNvSpPr>
          <p:nvPr>
            <p:ph sz="quarter" idx="1"/>
          </p:nvPr>
        </p:nvSpPr>
        <p:spPr/>
        <p:txBody>
          <a:bodyPr/>
          <a:lstStyle/>
          <a:p>
            <a:r>
              <a:rPr lang="en-IN" dirty="0" smtClean="0"/>
              <a:t>Discomfort associated with </a:t>
            </a:r>
            <a:r>
              <a:rPr lang="en-IN" dirty="0" err="1" smtClean="0"/>
              <a:t>nasoenteric</a:t>
            </a:r>
            <a:r>
              <a:rPr lang="en-IN" dirty="0" smtClean="0"/>
              <a:t> tube placement</a:t>
            </a:r>
          </a:p>
          <a:p>
            <a:r>
              <a:rPr lang="en-US" dirty="0" smtClean="0"/>
              <a:t>$$$</a:t>
            </a:r>
          </a:p>
          <a:p>
            <a:r>
              <a:rPr lang="en-IN" dirty="0" smtClean="0"/>
              <a:t>Radiation exposure</a:t>
            </a:r>
          </a:p>
          <a:p>
            <a:r>
              <a:rPr lang="en-IN" dirty="0" smtClean="0"/>
              <a:t> Bowel perforation,</a:t>
            </a:r>
          </a:p>
          <a:p>
            <a:r>
              <a:rPr lang="en-IN" dirty="0" smtClean="0"/>
              <a:t> </a:t>
            </a:r>
            <a:r>
              <a:rPr lang="en-IN" dirty="0" err="1" smtClean="0"/>
              <a:t>Enteral</a:t>
            </a:r>
            <a:r>
              <a:rPr lang="en-IN" dirty="0" smtClean="0"/>
              <a:t> contrast material aspiration</a:t>
            </a:r>
          </a:p>
          <a:p>
            <a:r>
              <a:rPr lang="en-IN" dirty="0" smtClean="0"/>
              <a:t>  Respiratory depression from sedation</a:t>
            </a:r>
          </a:p>
          <a:p>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lstStyle/>
          <a:p>
            <a:r>
              <a:rPr lang="en-US" dirty="0" smtClean="0"/>
              <a:t>THANK YOU</a:t>
            </a:r>
            <a:endParaRPr lang="en-IN" dirty="0"/>
          </a:p>
        </p:txBody>
      </p:sp>
      <p:pic>
        <p:nvPicPr>
          <p:cNvPr id="4" name="Content Placeholder 3" descr="flowers-140h.jpg"/>
          <p:cNvPicPr>
            <a:picLocks noGrp="1" noChangeAspect="1"/>
          </p:cNvPicPr>
          <p:nvPr>
            <p:ph sz="quarter" idx="1"/>
          </p:nvPr>
        </p:nvPicPr>
        <p:blipFill>
          <a:blip r:embed="rId3"/>
          <a:stretch>
            <a:fillRect/>
          </a:stretch>
        </p:blipFill>
        <p:spPr>
          <a:xfrm>
            <a:off x="896144" y="1527175"/>
            <a:ext cx="7315200" cy="4572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IN" b="1" dirty="0" smtClean="0"/>
              <a:t>Advantages</a:t>
            </a:r>
            <a:endParaRPr lang="en-IN" dirty="0"/>
          </a:p>
        </p:txBody>
      </p:sp>
      <p:sp>
        <p:nvSpPr>
          <p:cNvPr id="2" name="Content Placeholder 1"/>
          <p:cNvSpPr>
            <a:spLocks noGrp="1"/>
          </p:cNvSpPr>
          <p:nvPr>
            <p:ph sz="quarter" idx="1"/>
          </p:nvPr>
        </p:nvSpPr>
        <p:spPr/>
        <p:txBody>
          <a:bodyPr>
            <a:normAutofit/>
          </a:bodyPr>
          <a:lstStyle/>
          <a:p>
            <a:r>
              <a:rPr lang="en-IN" dirty="0" smtClean="0"/>
              <a:t>The material does not have to be held up by normal pyloric activity. </a:t>
            </a:r>
          </a:p>
          <a:p>
            <a:r>
              <a:rPr lang="en-IN" dirty="0" smtClean="0"/>
              <a:t>Less time </a:t>
            </a:r>
          </a:p>
          <a:p>
            <a:r>
              <a:rPr lang="en-IN" dirty="0" smtClean="0"/>
              <a:t>Increase in the </a:t>
            </a:r>
            <a:r>
              <a:rPr lang="en-IN" dirty="0" err="1" smtClean="0"/>
              <a:t>distention</a:t>
            </a:r>
            <a:r>
              <a:rPr lang="en-IN" dirty="0" smtClean="0"/>
              <a:t> of the lumen; </a:t>
            </a:r>
          </a:p>
          <a:p>
            <a:r>
              <a:rPr lang="en-IN" dirty="0" err="1" smtClean="0"/>
              <a:t>Distention</a:t>
            </a:r>
            <a:r>
              <a:rPr lang="en-IN" dirty="0" smtClean="0"/>
              <a:t> of the lumen is controlled by the rate of infusion. </a:t>
            </a:r>
          </a:p>
          <a:p>
            <a:r>
              <a:rPr lang="en-US" dirty="0" smtClean="0"/>
              <a:t>Sinuses or fistulous tracts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14290"/>
            <a:ext cx="8229600" cy="12192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IN" dirty="0" smtClean="0"/>
              <a:t/>
            </a:r>
            <a:br>
              <a:rPr lang="en-IN" dirty="0" smtClean="0"/>
            </a:br>
            <a:r>
              <a:rPr lang="en-IN" dirty="0" smtClean="0"/>
              <a:t/>
            </a:r>
            <a:br>
              <a:rPr lang="en-IN" dirty="0" smtClean="0"/>
            </a:br>
            <a:r>
              <a:rPr lang="en-IN" b="1" i="1" dirty="0" smtClean="0"/>
              <a:t>Disadvantages</a:t>
            </a:r>
            <a:r>
              <a:rPr lang="en-IN" b="1" dirty="0" smtClean="0"/>
              <a:t/>
            </a:r>
            <a:br>
              <a:rPr lang="en-IN" b="1" dirty="0" smtClean="0"/>
            </a:br>
            <a:endParaRPr lang="en-IN" dirty="0"/>
          </a:p>
        </p:txBody>
      </p:sp>
      <p:sp>
        <p:nvSpPr>
          <p:cNvPr id="2" name="Content Placeholder 1"/>
          <p:cNvSpPr>
            <a:spLocks noGrp="1"/>
          </p:cNvSpPr>
          <p:nvPr>
            <p:ph sz="quarter" idx="1"/>
          </p:nvPr>
        </p:nvSpPr>
        <p:spPr/>
        <p:txBody>
          <a:bodyPr/>
          <a:lstStyle/>
          <a:p>
            <a:r>
              <a:rPr lang="en-IN" dirty="0" smtClean="0"/>
              <a:t>The placement of the </a:t>
            </a:r>
            <a:r>
              <a:rPr lang="en-IN" dirty="0" err="1" smtClean="0"/>
              <a:t>enteroclysis</a:t>
            </a:r>
            <a:r>
              <a:rPr lang="en-IN" dirty="0" smtClean="0"/>
              <a:t> catheter  </a:t>
            </a:r>
          </a:p>
          <a:p>
            <a:r>
              <a:rPr lang="en-IN" dirty="0" smtClean="0"/>
              <a:t> higher doses of radiation </a:t>
            </a:r>
          </a:p>
          <a:p>
            <a:r>
              <a:rPr lang="en-IN" dirty="0" smtClean="0"/>
              <a:t>Nausea &amp; vomiting d/t inadequate  placement of </a:t>
            </a:r>
            <a:r>
              <a:rPr lang="en-IN" dirty="0" err="1" smtClean="0"/>
              <a:t>cath</a:t>
            </a:r>
            <a:endParaRPr lang="en-IN" dirty="0" smtClean="0"/>
          </a:p>
          <a:p>
            <a:r>
              <a:rPr lang="en-IN" dirty="0" smtClean="0"/>
              <a:t>Rapid colonic emptying</a:t>
            </a:r>
          </a:p>
          <a:p>
            <a:r>
              <a:rPr lang="en-IN" dirty="0" smtClean="0"/>
              <a:t>Operator dependent</a:t>
            </a:r>
          </a:p>
          <a:p>
            <a:r>
              <a:rPr lang="en-IN" dirty="0" smtClean="0"/>
              <a:t>Failure to demonstrate extra-intestinal changes</a:t>
            </a:r>
            <a:br>
              <a:rPr lang="en-IN" dirty="0" smtClean="0"/>
            </a:b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2004</TotalTime>
  <Words>2832</Words>
  <Application>Microsoft Office PowerPoint</Application>
  <PresentationFormat>On-screen Show (4:3)</PresentationFormat>
  <Paragraphs>454</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Civic</vt:lpstr>
      <vt:lpstr>ENTEROCLYSIS</vt:lpstr>
      <vt:lpstr>PowerPoint Presentation</vt:lpstr>
      <vt:lpstr>PowerPoint Presentation</vt:lpstr>
      <vt:lpstr>Enteroclysis……????</vt:lpstr>
      <vt:lpstr>WHY…..??? </vt:lpstr>
      <vt:lpstr>Indications</vt:lpstr>
      <vt:lpstr>Contraindication</vt:lpstr>
      <vt:lpstr>Advantages</vt:lpstr>
      <vt:lpstr>  Disadvantages </vt:lpstr>
      <vt:lpstr>Patient Preparations</vt:lpstr>
      <vt:lpstr>Technique</vt:lpstr>
      <vt:lpstr>Procedure</vt:lpstr>
      <vt:lpstr>PowerPoint Presentation</vt:lpstr>
      <vt:lpstr>Common difficulties  </vt:lpstr>
      <vt:lpstr>  </vt:lpstr>
      <vt:lpstr>PowerPoint Presentation</vt:lpstr>
      <vt:lpstr>PowerPoint Presentation</vt:lpstr>
      <vt:lpstr>PowerPoint Presentation</vt:lpstr>
      <vt:lpstr>PowerPoint Presentation</vt:lpstr>
      <vt:lpstr>INFUSION OF Ba</vt:lpstr>
      <vt:lpstr>PowerPoint Presentation</vt:lpstr>
      <vt:lpstr>Methylcellulose</vt:lpstr>
      <vt:lpstr>Why CMC?</vt:lpstr>
      <vt:lpstr>Infusion of the Methylcellulose </vt:lpstr>
      <vt:lpstr>Filming</vt:lpstr>
      <vt:lpstr>Aftercare</vt:lpstr>
      <vt:lpstr>Fold shape:</vt:lpstr>
      <vt:lpstr>Fold thickness</vt:lpstr>
      <vt:lpstr>Number of folds</vt:lpstr>
      <vt:lpstr>Fold Height.</vt:lpstr>
      <vt:lpstr>PowerPoint Presentation</vt:lpstr>
      <vt:lpstr>Single contrast enteroclysis</vt:lpstr>
      <vt:lpstr>PowerPoint Presentation</vt:lpstr>
      <vt:lpstr>Air double contrast enteroclysis</vt:lpstr>
      <vt:lpstr>PowerPoint Presentation</vt:lpstr>
      <vt:lpstr>CT  ENTEROCLYSIS</vt:lpstr>
      <vt:lpstr>PowerPoint Presentation</vt:lpstr>
      <vt:lpstr>Limitations conventional small bowel enema</vt:lpstr>
      <vt:lpstr>WHY CT…..?</vt:lpstr>
      <vt:lpstr>CT ENTEROGRAPHY</vt:lpstr>
      <vt:lpstr>Enteral contrast agents</vt:lpstr>
      <vt:lpstr>PowerPoint Presentation</vt:lpstr>
      <vt:lpstr>PowerPoint Presentation</vt:lpstr>
      <vt:lpstr>Methods</vt:lpstr>
      <vt:lpstr>CT Enteroclysis with Neutral Enteral and Intravenous Contrast Material</vt:lpstr>
      <vt:lpstr>PowerPoint Presentation</vt:lpstr>
      <vt:lpstr>CT Enteroclysis with Positive Enteral Contrast Material</vt:lpstr>
      <vt:lpstr>Small-Bowel Obstruction</vt:lpstr>
      <vt:lpstr>PowerPoint Presentation</vt:lpstr>
      <vt:lpstr>PowerPoint Presentation</vt:lpstr>
      <vt:lpstr>PowerPoint Presentation</vt:lpstr>
      <vt:lpstr>PowerPoint Presentation</vt:lpstr>
      <vt:lpstr> therapeutic &amp; diagnostic</vt:lpstr>
      <vt:lpstr>PowerPoint Presentation</vt:lpstr>
      <vt:lpstr>PowerPoint Presentation</vt:lpstr>
      <vt:lpstr>Mural hyperenhancement</vt:lpstr>
      <vt:lpstr>PowerPoint Presentation</vt:lpstr>
      <vt:lpstr>Mural stratification</vt:lpstr>
      <vt:lpstr>PowerPoint Presentation</vt:lpstr>
      <vt:lpstr>BOWEL THICKENING</vt:lpstr>
      <vt:lpstr>PowerPoint Presentation</vt:lpstr>
      <vt:lpstr>comb sign</vt:lpstr>
      <vt:lpstr>Fibrofatty proliferation</vt:lpstr>
      <vt:lpstr>PowerPoint Presentation</vt:lpstr>
      <vt:lpstr>PowerPoint Presentation</vt:lpstr>
      <vt:lpstr>Fistulas</vt:lpstr>
      <vt:lpstr>Abscesses</vt:lpstr>
      <vt:lpstr>Small-Bowel Neoplasms</vt:lpstr>
      <vt:lpstr>PowerPoint Presentation</vt:lpstr>
      <vt:lpstr>Adenocarcinoma of the jejunum</vt:lpstr>
      <vt:lpstr>Carcinoid tumor </vt:lpstr>
      <vt:lpstr>Hamartomatous polyps</vt:lpstr>
      <vt:lpstr>Celiac Disease</vt:lpstr>
      <vt:lpstr> Gastrointestinal Bleeding</vt:lpstr>
      <vt:lpstr>PowerPoint Presentation</vt:lpstr>
      <vt:lpstr>Disadvantages of CT Enteroclysis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ENTEROCLYSIS</dc:title>
  <dc:creator>Hellboy</dc:creator>
  <cp:lastModifiedBy>shwetashendey</cp:lastModifiedBy>
  <cp:revision>120</cp:revision>
  <dcterms:created xsi:type="dcterms:W3CDTF">2009-08-21T17:23:46Z</dcterms:created>
  <dcterms:modified xsi:type="dcterms:W3CDTF">2017-04-25T05:04:58Z</dcterms:modified>
</cp:coreProperties>
</file>