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315" r:id="rId5"/>
    <p:sldId id="262" r:id="rId6"/>
    <p:sldId id="258" r:id="rId7"/>
    <p:sldId id="263" r:id="rId8"/>
    <p:sldId id="316" r:id="rId9"/>
    <p:sldId id="297" r:id="rId10"/>
    <p:sldId id="308" r:id="rId11"/>
    <p:sldId id="310" r:id="rId12"/>
    <p:sldId id="311" r:id="rId13"/>
    <p:sldId id="307" r:id="rId14"/>
    <p:sldId id="264" r:id="rId15"/>
    <p:sldId id="265" r:id="rId16"/>
    <p:sldId id="266" r:id="rId17"/>
    <p:sldId id="267" r:id="rId18"/>
    <p:sldId id="305" r:id="rId19"/>
    <p:sldId id="314" r:id="rId20"/>
    <p:sldId id="312" r:id="rId21"/>
    <p:sldId id="313" r:id="rId22"/>
    <p:sldId id="268" r:id="rId23"/>
    <p:sldId id="269" r:id="rId24"/>
    <p:sldId id="306" r:id="rId25"/>
    <p:sldId id="271" r:id="rId26"/>
    <p:sldId id="272" r:id="rId27"/>
    <p:sldId id="296" r:id="rId28"/>
    <p:sldId id="273" r:id="rId29"/>
    <p:sldId id="270" r:id="rId30"/>
    <p:sldId id="274" r:id="rId31"/>
    <p:sldId id="284" r:id="rId32"/>
    <p:sldId id="278" r:id="rId33"/>
    <p:sldId id="279" r:id="rId34"/>
    <p:sldId id="277" r:id="rId35"/>
    <p:sldId id="285" r:id="rId36"/>
    <p:sldId id="286" r:id="rId37"/>
    <p:sldId id="287" r:id="rId38"/>
    <p:sldId id="280" r:id="rId39"/>
    <p:sldId id="288" r:id="rId40"/>
    <p:sldId id="281" r:id="rId41"/>
    <p:sldId id="289" r:id="rId42"/>
    <p:sldId id="290" r:id="rId43"/>
    <p:sldId id="282" r:id="rId44"/>
    <p:sldId id="291" r:id="rId45"/>
    <p:sldId id="283" r:id="rId46"/>
    <p:sldId id="292" r:id="rId47"/>
    <p:sldId id="294" r:id="rId48"/>
    <p:sldId id="275" r:id="rId49"/>
    <p:sldId id="276" r:id="rId50"/>
    <p:sldId id="295" r:id="rId51"/>
    <p:sldId id="300" r:id="rId52"/>
    <p:sldId id="301" r:id="rId53"/>
    <p:sldId id="302" r:id="rId54"/>
    <p:sldId id="303" r:id="rId55"/>
    <p:sldId id="309" r:id="rId56"/>
    <p:sldId id="30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7/15/2015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7/15/2015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7/15/2015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7/15/2015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7/15/2015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7/15/2015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7/15/2015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7/15/2015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smtClean="0"/>
              <a:t>IMAGING IN PULMONARY THROMBOEMBOLISM</a:t>
            </a:r>
            <a:endParaRPr lang="en-IN" dirty="0"/>
          </a:p>
        </p:txBody>
      </p:sp>
      <p:sp>
        <p:nvSpPr>
          <p:cNvPr id="3" name="Subtitle 2"/>
          <p:cNvSpPr>
            <a:spLocks noGrp="1"/>
          </p:cNvSpPr>
          <p:nvPr>
            <p:ph type="subTitle" idx="1"/>
          </p:nvPr>
        </p:nvSpPr>
        <p:spPr/>
        <p:txBody>
          <a:bodyPr/>
          <a:lstStyle/>
          <a:p>
            <a:r>
              <a:rPr lang="en-IN" dirty="0" smtClean="0"/>
              <a:t>BY Dr. TEJAS MANKESHWAR</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 </a:t>
            </a:r>
            <a:endParaRPr lang="en-IN" dirty="0"/>
          </a:p>
        </p:txBody>
      </p:sp>
      <p:pic>
        <p:nvPicPr>
          <p:cNvPr id="2050" name="Picture 2" descr="C:\Users\tajas\Desktop\fcyNBDHqLtBYhS4CufJlwgvArMZlPYRYWrPSS4GzutJKpNlMciRpqLRBiJT0i4jiMxKvU8u0M4JJCwTvc1vJSjBbslq6yweXKGlqU8RyEgCCmbDPpILfK0KIZFnUOft-pqWSyQ=w400-h300-nc.jpeg"/>
          <p:cNvPicPr>
            <a:picLocks noGrp="1" noChangeAspect="1" noChangeArrowheads="1"/>
          </p:cNvPicPr>
          <p:nvPr>
            <p:ph idx="1"/>
          </p:nvPr>
        </p:nvPicPr>
        <p:blipFill>
          <a:blip r:embed="rId2"/>
          <a:srcRect l="5259" t="23985" r="47408" b="20532"/>
          <a:stretch>
            <a:fillRect/>
          </a:stretch>
        </p:blipFill>
        <p:spPr bwMode="auto">
          <a:xfrm>
            <a:off x="2000232" y="1071546"/>
            <a:ext cx="4929781" cy="45725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 </a:t>
            </a:r>
            <a:endParaRPr lang="en-IN" dirty="0"/>
          </a:p>
        </p:txBody>
      </p:sp>
      <p:pic>
        <p:nvPicPr>
          <p:cNvPr id="2050" name="Picture 2" descr="C:\Users\tajas\Desktop\fcyNBDHqLtBYhS4CufJlwgvArMZlPYRYWrPSS4GzutJKpNlMciRpqLRBiJT0i4jiMxKvU8u0M4JJCwTvc1vJSjBbslq6yweXKGlqU8RyEgCCmbDPpILfK0KIZFnUOft-pqWSyQ=w400-h300-nc.jpeg"/>
          <p:cNvPicPr>
            <a:picLocks noGrp="1" noChangeAspect="1" noChangeArrowheads="1"/>
          </p:cNvPicPr>
          <p:nvPr>
            <p:ph idx="1"/>
          </p:nvPr>
        </p:nvPicPr>
        <p:blipFill>
          <a:blip r:embed="rId2"/>
          <a:srcRect l="51448" t="24104" r="4797" b="20532"/>
          <a:stretch>
            <a:fillRect/>
          </a:stretch>
        </p:blipFill>
        <p:spPr bwMode="auto">
          <a:xfrm>
            <a:off x="1643042" y="1000108"/>
            <a:ext cx="5033745" cy="5040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 </a:t>
            </a:r>
            <a:endParaRPr lang="en-IN" dirty="0"/>
          </a:p>
        </p:txBody>
      </p:sp>
      <p:pic>
        <p:nvPicPr>
          <p:cNvPr id="2050" name="Picture 2" descr="C:\Users\tajas\Desktop\fcyNBDHqLtBYhS4CufJlwgvArMZlPYRYWrPSS4GzutJKpNlMciRpqLRBiJT0i4jiMxKvU8u0M4JJCwTvc1vJSjBbslq6yweXKGlqU8RyEgCCmbDPpILfK0KIZFnUOft-pqWSyQ=w400-h300-nc.jpeg"/>
          <p:cNvPicPr>
            <a:picLocks noGrp="1" noChangeAspect="1" noChangeArrowheads="1"/>
          </p:cNvPicPr>
          <p:nvPr>
            <p:ph idx="1"/>
          </p:nvPr>
        </p:nvPicPr>
        <p:blipFill>
          <a:blip r:embed="rId2"/>
          <a:srcRect l="5564" t="24120" r="5259" b="19530"/>
          <a:stretch>
            <a:fillRect/>
          </a:stretch>
        </p:blipFill>
        <p:spPr bwMode="auto">
          <a:xfrm>
            <a:off x="571472" y="1214422"/>
            <a:ext cx="7776000" cy="388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50714_170324.jpg"/>
          <p:cNvPicPr>
            <a:picLocks noGrp="1" noChangeAspect="1"/>
          </p:cNvPicPr>
          <p:nvPr>
            <p:ph idx="1"/>
          </p:nvPr>
        </p:nvPicPr>
        <p:blipFill>
          <a:blip r:embed="rId2" cstate="print"/>
          <a:srcRect l="9159" t="5156" b="6453"/>
          <a:stretch>
            <a:fillRect/>
          </a:stretch>
        </p:blipFill>
        <p:spPr>
          <a:xfrm>
            <a:off x="714348" y="1357298"/>
            <a:ext cx="7892918" cy="4320000"/>
          </a:xfrm>
        </p:spPr>
      </p:pic>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dirty="0" smtClean="0"/>
              <a:t>It is an invasive procedure and not frequently performed.</a:t>
            </a:r>
          </a:p>
          <a:p>
            <a:r>
              <a:rPr lang="en-IN" dirty="0" smtClean="0"/>
              <a:t>In the absence of spiral CTA and MRA it is indicated in following situations.</a:t>
            </a:r>
          </a:p>
          <a:p>
            <a:r>
              <a:rPr lang="en-IN" dirty="0" smtClean="0"/>
              <a:t>When the V/Q scan is abnormal but cannot be placed into either high or low probability categories, as in patients with COAD.</a:t>
            </a:r>
          </a:p>
          <a:p>
            <a:r>
              <a:rPr lang="en-IN" dirty="0" smtClean="0"/>
              <a:t>When identification of sub segmental emboli is regarded vital as in patients with limited cardiovascular reserve.</a:t>
            </a:r>
          </a:p>
          <a:p>
            <a:r>
              <a:rPr lang="en-IN" dirty="0" smtClean="0"/>
              <a:t>When thrombolysis of pulmonary thrombi is contemplated.</a:t>
            </a:r>
            <a:endParaRPr lang="en-IN" dirty="0"/>
          </a:p>
        </p:txBody>
      </p:sp>
      <p:sp>
        <p:nvSpPr>
          <p:cNvPr id="3" name="Title 2"/>
          <p:cNvSpPr>
            <a:spLocks noGrp="1"/>
          </p:cNvSpPr>
          <p:nvPr>
            <p:ph type="title"/>
          </p:nvPr>
        </p:nvSpPr>
        <p:spPr/>
        <p:txBody>
          <a:bodyPr/>
          <a:lstStyle/>
          <a:p>
            <a:r>
              <a:rPr lang="en-IN" dirty="0" smtClean="0"/>
              <a:t>PULMONARY ANGIOGRAPHY.</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r>
              <a:rPr lang="en-IN" sz="3200" dirty="0" smtClean="0"/>
              <a:t>Pulmonary emboli are recognised as sharply defined filling defects in pulmonary artery and its branches.</a:t>
            </a:r>
          </a:p>
          <a:p>
            <a:r>
              <a:rPr lang="en-IN" sz="3200" dirty="0" smtClean="0"/>
              <a:t>Complete cut off of pulmonary artery and its branches may be seen.</a:t>
            </a:r>
          </a:p>
          <a:p>
            <a:r>
              <a:rPr lang="en-IN" sz="3200" dirty="0" smtClean="0"/>
              <a:t>Tortuosity of vessels, under perfusion and decrease in number of vessels is non specific.</a:t>
            </a:r>
            <a:endParaRPr lang="en-IN" sz="3200"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r>
              <a:rPr lang="en-IN" dirty="0" smtClean="0"/>
              <a:t>ECHOCARDIOGRAPHY :-</a:t>
            </a:r>
          </a:p>
          <a:p>
            <a:r>
              <a:rPr lang="en-IN" dirty="0" smtClean="0"/>
              <a:t>Helps in excluding associated significant abnormalities like right ventricular dysfunction.</a:t>
            </a:r>
          </a:p>
          <a:p>
            <a:r>
              <a:rPr lang="en-IN" dirty="0" smtClean="0"/>
              <a:t>Associated right atrial and right ventricular thrombus may also be seen.</a:t>
            </a:r>
          </a:p>
          <a:p>
            <a:r>
              <a:rPr lang="en-IN" dirty="0" smtClean="0"/>
              <a:t>Estimates pulmonary artery pressure.</a:t>
            </a:r>
          </a:p>
          <a:p>
            <a:r>
              <a:rPr lang="en-IN" dirty="0" smtClean="0"/>
              <a:t>D-dimers are fibrin degradation products which is an indicator of fibrinoytic activity  and is a sign of acute thromboembolic disease. </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smtClean="0"/>
              <a:t>It is based on areas of ventilation without perfusion (mismatched defects) and is classified as high probability, intermediate probability, low probability and normal scans.</a:t>
            </a:r>
          </a:p>
          <a:p>
            <a:r>
              <a:rPr lang="en-IN" dirty="0" smtClean="0"/>
              <a:t>It has been replaced by MDCT pulmonary angiography as the non invasive screening test of choice for suspected pulmonary thrombo-embolism.</a:t>
            </a:r>
            <a:endParaRPr lang="en-IN" dirty="0"/>
          </a:p>
        </p:txBody>
      </p:sp>
      <p:sp>
        <p:nvSpPr>
          <p:cNvPr id="3" name="Title 2"/>
          <p:cNvSpPr>
            <a:spLocks noGrp="1"/>
          </p:cNvSpPr>
          <p:nvPr>
            <p:ph type="title"/>
          </p:nvPr>
        </p:nvSpPr>
        <p:spPr/>
        <p:txBody>
          <a:bodyPr/>
          <a:lstStyle/>
          <a:p>
            <a:r>
              <a:rPr lang="en-IN" dirty="0" smtClean="0"/>
              <a:t>SCINTIGRAPHY</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92500" lnSpcReduction="10000"/>
          </a:bodyPr>
          <a:lstStyle/>
          <a:p>
            <a:r>
              <a:rPr lang="en-IN" dirty="0" smtClean="0"/>
              <a:t>Initially perfusion is assessed by giving intravenous injection of (Tc)-99m labelled macro-albumin aggregates.</a:t>
            </a:r>
          </a:p>
          <a:p>
            <a:r>
              <a:rPr lang="en-IN" dirty="0" smtClean="0"/>
              <a:t>These particles get trapped in pulmonary bed and 6-8 views of images by counting radiation emitted by the particles in the lung with a gamma camera.</a:t>
            </a:r>
          </a:p>
          <a:p>
            <a:r>
              <a:rPr lang="en-IN" dirty="0" smtClean="0"/>
              <a:t>When thrombus is present the particles cannot get into the vessels resulting in perfusion defect.</a:t>
            </a:r>
          </a:p>
          <a:p>
            <a:r>
              <a:rPr lang="en-IN" dirty="0" smtClean="0"/>
              <a:t>Ventilation scintigraphy is further performed by use of inhalation of radioactive gas like krypton 81m, xenon and Tc99m DTPA.</a:t>
            </a:r>
          </a:p>
          <a:p>
            <a:r>
              <a:rPr lang="en-IN" dirty="0" smtClean="0"/>
              <a:t>When segmental perfusion defects are present and ventilation is normal then high probability of PE is suspected.</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8736"/>
            <a:ext cx="8229600" cy="4578555"/>
          </a:xfrm>
        </p:spPr>
        <p:txBody>
          <a:bodyPr>
            <a:normAutofit/>
          </a:bodyPr>
          <a:lstStyle/>
          <a:p>
            <a:r>
              <a:rPr lang="en-IN" dirty="0" smtClean="0"/>
              <a:t>When segmental perfusion defects are present and ventilation is normal then high probability of PE is suspected.</a:t>
            </a:r>
          </a:p>
          <a:p>
            <a:r>
              <a:rPr lang="en-IN" dirty="0" smtClean="0"/>
              <a:t>Abnormal V/Q scans are interpreted as low intermediate and high risk based on PIOPED criteria.</a:t>
            </a:r>
          </a:p>
          <a:p>
            <a:r>
              <a:rPr lang="en-IN" dirty="0" smtClean="0"/>
              <a:t>V/Q SPECT can also be readily performed with increased sensitivity, specificity ad inter-observer variation.</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928670"/>
            <a:ext cx="8229600" cy="5410199"/>
          </a:xfrm>
        </p:spPr>
        <p:txBody>
          <a:bodyPr>
            <a:normAutofit lnSpcReduction="10000"/>
          </a:bodyPr>
          <a:lstStyle/>
          <a:p>
            <a:r>
              <a:rPr lang="en-IN" sz="3200" dirty="0" smtClean="0"/>
              <a:t>Pulmonary embolism refers to the embolic occlusion of pulmonary artery.</a:t>
            </a:r>
          </a:p>
          <a:p>
            <a:r>
              <a:rPr lang="en-IN" sz="3200" dirty="0" smtClean="0"/>
              <a:t>Pulmonary embolism is the third most common acute cardiovascular disease after myocardial infarction and stroke.</a:t>
            </a:r>
          </a:p>
          <a:p>
            <a:r>
              <a:rPr lang="en-IN" sz="3200" dirty="0" smtClean="0"/>
              <a:t>It represents a spectrum ranging from acute massive central pulmonary embolism to pulmonary arterial hypertension as a result of multiple or chronic pulmonary embolic disease.</a:t>
            </a:r>
            <a:endParaRPr lang="en-IN" sz="3200"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857224" y="1285860"/>
            <a:ext cx="7307583" cy="3564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2050" name="Picture 2"/>
          <p:cNvPicPr>
            <a:picLocks noGrp="1" noChangeAspect="1" noChangeArrowheads="1"/>
          </p:cNvPicPr>
          <p:nvPr>
            <p:ph idx="1"/>
          </p:nvPr>
        </p:nvPicPr>
        <p:blipFill>
          <a:blip r:embed="rId2"/>
          <a:srcRect/>
          <a:stretch>
            <a:fillRect/>
          </a:stretch>
        </p:blipFill>
        <p:spPr bwMode="auto">
          <a:xfrm>
            <a:off x="642910" y="1643050"/>
            <a:ext cx="7675216" cy="3816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Compression ultrasound of lower limbs is standard screening test for suspected DVT.</a:t>
            </a:r>
          </a:p>
          <a:p>
            <a:r>
              <a:rPr lang="en-IN" dirty="0" smtClean="0"/>
              <a:t>Nearly 90% of symptomatic pulmonary emboli arise from thrombi located in leg veins.</a:t>
            </a:r>
          </a:p>
          <a:p>
            <a:r>
              <a:rPr lang="en-IN" dirty="0" smtClean="0"/>
              <a:t>A negative ultrasound  should warrant a repeat examination after 3-14 days.</a:t>
            </a:r>
            <a:endParaRPr lang="en-IN" dirty="0"/>
          </a:p>
        </p:txBody>
      </p:sp>
      <p:sp>
        <p:nvSpPr>
          <p:cNvPr id="3" name="Title 2"/>
          <p:cNvSpPr>
            <a:spLocks noGrp="1"/>
          </p:cNvSpPr>
          <p:nvPr>
            <p:ph type="title"/>
          </p:nvPr>
        </p:nvSpPr>
        <p:spPr/>
        <p:txBody>
          <a:bodyPr/>
          <a:lstStyle/>
          <a:p>
            <a:r>
              <a:rPr lang="en-IN" dirty="0" smtClean="0"/>
              <a:t>DUPLEX ULTRASOUND</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smtClean="0"/>
          </a:p>
          <a:p>
            <a:r>
              <a:rPr lang="en-IN" dirty="0" smtClean="0"/>
              <a:t>MDCT has substantially improved visualisation of pulmonary tree upto 4</a:t>
            </a:r>
            <a:r>
              <a:rPr lang="en-IN" baseline="30000" dirty="0" smtClean="0"/>
              <a:t>th</a:t>
            </a:r>
            <a:r>
              <a:rPr lang="en-IN" dirty="0" smtClean="0"/>
              <a:t> to 6</a:t>
            </a:r>
            <a:r>
              <a:rPr lang="en-IN" baseline="30000" dirty="0" smtClean="0"/>
              <a:t>th</a:t>
            </a:r>
            <a:r>
              <a:rPr lang="en-IN" dirty="0" smtClean="0"/>
              <a:t> generation pulmonary arteries with single bolus of injection of contrast.</a:t>
            </a:r>
          </a:p>
          <a:p>
            <a:r>
              <a:rPr lang="en-IN" dirty="0" smtClean="0"/>
              <a:t>With use of MDCT the reported sensitivity is around 83-100% and specificity is 89-97%.</a:t>
            </a:r>
            <a:endParaRPr lang="en-IN" dirty="0"/>
          </a:p>
        </p:txBody>
      </p:sp>
      <p:sp>
        <p:nvSpPr>
          <p:cNvPr id="3" name="Title 2"/>
          <p:cNvSpPr>
            <a:spLocks noGrp="1"/>
          </p:cNvSpPr>
          <p:nvPr>
            <p:ph type="title"/>
          </p:nvPr>
        </p:nvSpPr>
        <p:spPr/>
        <p:txBody>
          <a:bodyPr/>
          <a:lstStyle/>
          <a:p>
            <a:r>
              <a:rPr lang="en-IN" dirty="0" smtClean="0"/>
              <a:t>COMPUTERISED TOMOGRAPHY</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85000" lnSpcReduction="10000"/>
          </a:bodyPr>
          <a:lstStyle/>
          <a:p>
            <a:r>
              <a:rPr lang="en-US" dirty="0" smtClean="0"/>
              <a:t>CTPA PROTOCOL:- Data acquisition is usually performed in one breath hold.</a:t>
            </a:r>
          </a:p>
          <a:p>
            <a:r>
              <a:rPr lang="en-US" dirty="0" smtClean="0"/>
              <a:t>Standard parameters are 120 kVp and 100-140 </a:t>
            </a:r>
            <a:r>
              <a:rPr lang="en-US" dirty="0" err="1" smtClean="0"/>
              <a:t>mAs</a:t>
            </a:r>
            <a:r>
              <a:rPr lang="en-US" dirty="0" smtClean="0"/>
              <a:t>, collimation is 0.6mm and increment is 0.5mm.</a:t>
            </a:r>
          </a:p>
          <a:p>
            <a:r>
              <a:rPr lang="en-US" dirty="0" smtClean="0"/>
              <a:t>Patient receives 100ml of contrast at the flow rate of 5ml/sec.</a:t>
            </a:r>
          </a:p>
          <a:p>
            <a:r>
              <a:rPr lang="en-US" dirty="0" smtClean="0"/>
              <a:t>Trigger is usually at 100HU with region of interest in main pulmonary artery.</a:t>
            </a:r>
          </a:p>
          <a:p>
            <a:r>
              <a:rPr lang="en-US" dirty="0" smtClean="0"/>
              <a:t>Scanning is done in cranio-caudal direction.</a:t>
            </a:r>
          </a:p>
          <a:p>
            <a:r>
              <a:rPr lang="en-US" dirty="0" smtClean="0"/>
              <a:t>Reconstruction is done in mediastinal (window width- 350HU and window level-40 HU) and lung window ( window width - -1500 HU and window level- -600 HU) settings with slice </a:t>
            </a:r>
            <a:r>
              <a:rPr lang="en-US" dirty="0"/>
              <a:t>thickness </a:t>
            </a:r>
            <a:r>
              <a:rPr lang="en-US" dirty="0" smtClean="0"/>
              <a:t>of1mm.</a:t>
            </a:r>
          </a:p>
          <a:p>
            <a:r>
              <a:rPr lang="en-US" dirty="0" smtClean="0"/>
              <a:t>Multi-planar reformatted images and MIP images can be obtained.</a:t>
            </a: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932277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lnSpcReduction="10000"/>
          </a:bodyPr>
          <a:lstStyle/>
          <a:p>
            <a:r>
              <a:rPr lang="en-IN" dirty="0" smtClean="0"/>
              <a:t>ACUTE THROMBOEMBOLISM:-</a:t>
            </a:r>
          </a:p>
          <a:p>
            <a:r>
              <a:rPr lang="en-IN" dirty="0" smtClean="0"/>
              <a:t>Partial or complete filling defects within the pulmonary arteries usually making acute angle with the vessel wall.</a:t>
            </a:r>
          </a:p>
          <a:p>
            <a:r>
              <a:rPr lang="en-IN" dirty="0" smtClean="0"/>
              <a:t>Increased diameter of occluded vessel.</a:t>
            </a:r>
          </a:p>
          <a:p>
            <a:r>
              <a:rPr lang="en-IN" dirty="0" smtClean="0"/>
              <a:t>When central thrombus when seen in cross section it shows a round intraluminal filling defect surrounded by contrast – Dough nut sign.</a:t>
            </a:r>
          </a:p>
          <a:p>
            <a:r>
              <a:rPr lang="en-IN" dirty="0" smtClean="0"/>
              <a:t>When thrombus is imaged along its axis then it is seen as linear intraluminal filling defect outlined by contrast – Tram track sign.</a:t>
            </a:r>
          </a:p>
          <a:p>
            <a:r>
              <a:rPr lang="en-IN" dirty="0" smtClean="0"/>
              <a:t>Complete cut off sign – When thrombus completely occludes the vessel.</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648200"/>
          </a:xfrm>
        </p:spPr>
        <p:txBody>
          <a:bodyPr>
            <a:normAutofit/>
          </a:bodyPr>
          <a:lstStyle/>
          <a:p>
            <a:r>
              <a:rPr lang="en-IN" dirty="0" smtClean="0"/>
              <a:t>Within the lungs wedge shaped areas of consolidation can be seen abutting the pleura.</a:t>
            </a:r>
          </a:p>
          <a:p>
            <a:r>
              <a:rPr lang="en-IN" dirty="0" smtClean="0"/>
              <a:t>Linear atelectasis.</a:t>
            </a:r>
          </a:p>
          <a:p>
            <a:r>
              <a:rPr lang="en-IN" dirty="0" smtClean="0"/>
              <a:t>Small unilateral or bilateral pleural effusion.</a:t>
            </a:r>
          </a:p>
          <a:p>
            <a:r>
              <a:rPr lang="en-IN" dirty="0" smtClean="0"/>
              <a:t>Acute right heat dilatation with increase in right ventricle diameter is also described.</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3314" name="Picture 2"/>
          <p:cNvPicPr>
            <a:picLocks noGrp="1" noChangeAspect="1" noChangeArrowheads="1"/>
          </p:cNvPicPr>
          <p:nvPr>
            <p:ph idx="1"/>
          </p:nvPr>
        </p:nvPicPr>
        <p:blipFill>
          <a:blip r:embed="rId2"/>
          <a:srcRect/>
          <a:stretch>
            <a:fillRect/>
          </a:stretch>
        </p:blipFill>
        <p:spPr bwMode="auto">
          <a:xfrm>
            <a:off x="1000125" y="1824831"/>
            <a:ext cx="7143750" cy="38385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76672"/>
          </a:xfrm>
        </p:spPr>
        <p:txBody>
          <a:bodyPr>
            <a:normAutofit/>
          </a:bodyPr>
          <a:lstStyle/>
          <a:p>
            <a:r>
              <a:rPr lang="en-IN" dirty="0" smtClean="0"/>
              <a:t>Most pulmonary thromboemboli resolve without sequelae. </a:t>
            </a:r>
          </a:p>
          <a:p>
            <a:r>
              <a:rPr lang="en-IN" dirty="0" smtClean="0"/>
              <a:t>The thromboemboli do not resolve but rather form endothelialized fibrotic obstructions of the pulmonary vascular bed which results in vascular stenosis, which may lead to severe pulmonary hypertension and cor pulmonale. </a:t>
            </a:r>
          </a:p>
          <a:p>
            <a:r>
              <a:rPr lang="en-IN" dirty="0" smtClean="0"/>
              <a:t>The bronchial circulation responds to decreased pulmonary flow and ischemia with enlargement and hypertrophy in addition, transpleural systemic collateral vessels (eg, intercostal arteries) may develop .</a:t>
            </a:r>
            <a:endParaRPr lang="en-IN" dirty="0"/>
          </a:p>
        </p:txBody>
      </p:sp>
      <p:sp>
        <p:nvSpPr>
          <p:cNvPr id="3" name="Title 2"/>
          <p:cNvSpPr>
            <a:spLocks noGrp="1"/>
          </p:cNvSpPr>
          <p:nvPr>
            <p:ph type="title"/>
          </p:nvPr>
        </p:nvSpPr>
        <p:spPr/>
        <p:txBody>
          <a:bodyPr>
            <a:normAutofit fontScale="90000"/>
          </a:bodyPr>
          <a:lstStyle/>
          <a:p>
            <a:r>
              <a:rPr lang="en-IN" dirty="0" smtClean="0"/>
              <a:t>        CHRONIC  PULMONARY</a:t>
            </a:r>
            <a:br>
              <a:rPr lang="en-IN" dirty="0" smtClean="0"/>
            </a:br>
            <a:r>
              <a:rPr lang="en-IN" dirty="0" smtClean="0"/>
              <a:t>          THROMBOEMBOLISM</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fontScale="92500" lnSpcReduction="10000"/>
          </a:bodyPr>
          <a:lstStyle/>
          <a:p>
            <a:r>
              <a:rPr lang="en-IN" dirty="0" smtClean="0"/>
              <a:t>The vascular CT signs include-</a:t>
            </a:r>
          </a:p>
          <a:p>
            <a:r>
              <a:rPr lang="en-IN" dirty="0" smtClean="0"/>
              <a:t>Direct Pulmonary artery signs :- Complete obstruction, Partial obstruction, Eccentric thrombus, Calcified thrombus, Bands, Webs, Post-stenotic dilatation.</a:t>
            </a:r>
          </a:p>
          <a:p>
            <a:r>
              <a:rPr lang="en-IN" dirty="0" smtClean="0"/>
              <a:t>Signs related to pulmonary hypertension :- Enlargement of main pulmonary arteries, Atherosclerotic calcification, Tortuous vessels, Right ventricular enlargement, hypertrophy.</a:t>
            </a:r>
          </a:p>
          <a:p>
            <a:r>
              <a:rPr lang="en-IN" dirty="0" smtClean="0"/>
              <a:t>Signs of systemic collateral supply :- Enlargement of bronchial and non bronchial systemic arteries. </a:t>
            </a:r>
          </a:p>
          <a:p>
            <a:r>
              <a:rPr lang="en-IN" dirty="0" smtClean="0"/>
              <a:t>The parenchymal signs include scars, a mosaic perfusion pattern, focal ground-glass opacities, and bronchial anomalies.</a:t>
            </a:r>
          </a:p>
          <a:p>
            <a:endParaRPr lang="en-IN" dirty="0" smtClean="0"/>
          </a:p>
          <a:p>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436" y="1714488"/>
            <a:ext cx="8229600" cy="4610112"/>
          </a:xfrm>
        </p:spPr>
        <p:txBody>
          <a:bodyPr>
            <a:normAutofit/>
          </a:bodyPr>
          <a:lstStyle/>
          <a:p>
            <a:r>
              <a:rPr lang="en-IN" dirty="0" smtClean="0"/>
              <a:t>Bland or infected thrombi.</a:t>
            </a:r>
          </a:p>
          <a:p>
            <a:r>
              <a:rPr lang="en-IN" dirty="0" smtClean="0"/>
              <a:t>Tumour cells.</a:t>
            </a:r>
          </a:p>
          <a:p>
            <a:r>
              <a:rPr lang="en-IN" dirty="0" smtClean="0"/>
              <a:t>Fat.</a:t>
            </a:r>
          </a:p>
          <a:p>
            <a:r>
              <a:rPr lang="en-IN" dirty="0" smtClean="0"/>
              <a:t>Air.</a:t>
            </a:r>
          </a:p>
          <a:p>
            <a:r>
              <a:rPr lang="en-IN" dirty="0" smtClean="0"/>
              <a:t>Deep venous thrombosis is the main cause of thromboembolism.</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r>
              <a:rPr lang="en-IN" dirty="0" smtClean="0"/>
              <a:t>                 CAUSES</a:t>
            </a:r>
            <a:br>
              <a:rPr lang="en-IN" dirty="0" smtClean="0"/>
            </a:b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705599"/>
          </a:xfrm>
        </p:spPr>
        <p:txBody>
          <a:bodyPr>
            <a:normAutofit/>
          </a:bodyPr>
          <a:lstStyle/>
          <a:p>
            <a:r>
              <a:rPr lang="en-IN" dirty="0" smtClean="0"/>
              <a:t>The pathogenesis of chronic thromboembolism is still unclear.</a:t>
            </a:r>
          </a:p>
          <a:p>
            <a:r>
              <a:rPr lang="en-IN" dirty="0" smtClean="0"/>
              <a:t>The pathologic process is linked mainly with disturbance of thrombus resolution.</a:t>
            </a:r>
          </a:p>
          <a:p>
            <a:r>
              <a:rPr lang="en-IN" dirty="0" smtClean="0"/>
              <a:t>The organization of a thromboembolus with invasion by fibroblasts and capillary buds occurs with its shrinkage which allows restoration of a portion of the original lumen.</a:t>
            </a:r>
          </a:p>
          <a:p>
            <a:r>
              <a:rPr lang="en-IN" dirty="0" smtClean="0"/>
              <a:t>The remaining embolic material is incorporated into the vessel wall and covered over by a thin layer of endothelial cells.</a:t>
            </a:r>
          </a:p>
          <a:p>
            <a:r>
              <a:rPr lang="en-IN" dirty="0" smtClean="0"/>
              <a:t>The thromboembolic material may lead to obstruction, stenosis, and subsequent atrophy of the vessel.</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2057400" y="1219200"/>
            <a:ext cx="4419600" cy="4320381"/>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dirty="0" smtClean="0">
                <a:cs typeface="Arial" pitchFamily="34" charset="0"/>
              </a:rPr>
              <a:t>Complete Obstruction.—At angiography, complete vessel cut-off results in a convex margin of the contrast material bolus, a feature that has been described as a “pouch defect”.</a:t>
            </a:r>
          </a:p>
          <a:p>
            <a:r>
              <a:rPr lang="en-IN" dirty="0" smtClean="0">
                <a:cs typeface="Arial" pitchFamily="34" charset="0"/>
              </a:rPr>
              <a:t>Additional findings of an abrupt decrease in vessel diameter and absence of contrast material in the vessel segment distal to the total obstruction.</a:t>
            </a:r>
          </a:p>
          <a:p>
            <a:r>
              <a:rPr lang="en-IN" dirty="0" smtClean="0">
                <a:cs typeface="Arial" pitchFamily="34" charset="0"/>
              </a:rPr>
              <a:t>Partial Filling Defects.—An organized thrombus may cause vessel narrowing, intimal irregularities, bands, and webs. </a:t>
            </a:r>
          </a:p>
          <a:p>
            <a:r>
              <a:rPr lang="en-IN" dirty="0" smtClean="0">
                <a:cs typeface="Arial" pitchFamily="34" charset="0"/>
              </a:rPr>
              <a:t>It can be caused by recanalization within a large thrombus or by stenosis due to an organized thrombus that lines the arterial wall.</a:t>
            </a:r>
          </a:p>
          <a:p>
            <a:endParaRPr lang="en-IN" dirty="0"/>
          </a:p>
        </p:txBody>
      </p:sp>
      <p:sp>
        <p:nvSpPr>
          <p:cNvPr id="3" name="Title 2"/>
          <p:cNvSpPr>
            <a:spLocks noGrp="1"/>
          </p:cNvSpPr>
          <p:nvPr>
            <p:ph type="title"/>
          </p:nvPr>
        </p:nvSpPr>
        <p:spPr/>
        <p:txBody>
          <a:bodyPr/>
          <a:lstStyle/>
          <a:p>
            <a:r>
              <a:rPr lang="en-IN" dirty="0" smtClean="0"/>
              <a:t>VASCULAR SIGNS</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09600"/>
            <a:ext cx="8229600" cy="5486400"/>
          </a:xfrm>
        </p:spPr>
        <p:txBody>
          <a:bodyPr>
            <a:noAutofit/>
          </a:bodyPr>
          <a:lstStyle/>
          <a:p>
            <a:r>
              <a:rPr lang="en-IN" sz="2800" dirty="0" smtClean="0"/>
              <a:t>The organized thrombus runs parallel to the arterial lumen and appears as a thickening of the artery wall sometimes producing  an irregular contour of the intimal surface.</a:t>
            </a:r>
          </a:p>
          <a:p>
            <a:r>
              <a:rPr lang="en-IN" sz="2800" dirty="0" smtClean="0"/>
              <a:t>A chronic thrombus in an artery with a course that is transverse to the scanning plane has the appearance of a peripheral, crescent-shaped intraluminal defect that forms obtuse angles with the vessel wall.</a:t>
            </a:r>
          </a:p>
          <a:p>
            <a:r>
              <a:rPr lang="en-IN" sz="2800" dirty="0" smtClean="0"/>
              <a:t>Calcification may be seen within the thrombi.</a:t>
            </a:r>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248400"/>
          </a:xfrm>
        </p:spPr>
        <p:txBody>
          <a:bodyPr>
            <a:normAutofit lnSpcReduction="10000"/>
          </a:bodyPr>
          <a:lstStyle/>
          <a:p>
            <a:r>
              <a:rPr lang="en-IN" dirty="0" smtClean="0"/>
              <a:t>A band is defined as a linear structure that is anchored at both ends to the vessel wall and has a free, unattached midportion.</a:t>
            </a:r>
          </a:p>
          <a:p>
            <a:r>
              <a:rPr lang="en-IN" dirty="0" smtClean="0"/>
              <a:t>A band generally has a length of 0.3–2 cm and width of 0.1–0.3cm.</a:t>
            </a:r>
          </a:p>
          <a:p>
            <a:r>
              <a:rPr lang="en-IN" dirty="0" smtClean="0"/>
              <a:t>It is often oriented in the direction of blood flow, along the long axis of the vessel.</a:t>
            </a:r>
          </a:p>
          <a:p>
            <a:r>
              <a:rPr lang="en-IN" dirty="0" smtClean="0"/>
              <a:t>A web consists of multiple bands that have branches forming a network.</a:t>
            </a:r>
          </a:p>
          <a:p>
            <a:r>
              <a:rPr lang="en-IN" dirty="0" smtClean="0"/>
              <a:t>At CT angiography, bands and webs are depicted as thin lines surrounded by contrast material.</a:t>
            </a:r>
          </a:p>
          <a:p>
            <a:r>
              <a:rPr lang="en-IN" dirty="0" smtClean="0"/>
              <a:t>These features most frequently are found in lobar or segmental arteries and rarely are seen in the main pulmonary artery.</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2050" name="Picture 2"/>
          <p:cNvPicPr>
            <a:picLocks noGrp="1" noChangeAspect="1" noChangeArrowheads="1"/>
          </p:cNvPicPr>
          <p:nvPr>
            <p:ph idx="1"/>
          </p:nvPr>
        </p:nvPicPr>
        <p:blipFill>
          <a:blip r:embed="rId2"/>
          <a:srcRect/>
          <a:stretch>
            <a:fillRect/>
          </a:stretch>
        </p:blipFill>
        <p:spPr bwMode="auto">
          <a:xfrm>
            <a:off x="457200" y="1994246"/>
            <a:ext cx="8229600" cy="3499746"/>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3074" name="Picture 2"/>
          <p:cNvPicPr>
            <a:picLocks noGrp="1" noChangeAspect="1" noChangeArrowheads="1"/>
          </p:cNvPicPr>
          <p:nvPr>
            <p:ph idx="1"/>
          </p:nvPr>
        </p:nvPicPr>
        <p:blipFill>
          <a:blip r:embed="rId2"/>
          <a:srcRect/>
          <a:stretch>
            <a:fillRect/>
          </a:stretch>
        </p:blipFill>
        <p:spPr bwMode="auto">
          <a:xfrm>
            <a:off x="762000" y="1905794"/>
            <a:ext cx="7620000" cy="367665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098" name="Picture 2"/>
          <p:cNvPicPr>
            <a:picLocks noChangeAspect="1" noChangeArrowheads="1"/>
          </p:cNvPicPr>
          <p:nvPr/>
        </p:nvPicPr>
        <p:blipFill>
          <a:blip r:embed="rId2"/>
          <a:srcRect/>
          <a:stretch>
            <a:fillRect/>
          </a:stretch>
        </p:blipFill>
        <p:spPr bwMode="auto">
          <a:xfrm>
            <a:off x="523875" y="1376363"/>
            <a:ext cx="8096250" cy="410527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r>
              <a:rPr lang="en-IN" dirty="0" smtClean="0"/>
              <a:t>Increased vascular resistance due to the obstructed vascular bed leads to dilatation of the central pulmonary arteries.</a:t>
            </a:r>
          </a:p>
          <a:p>
            <a:r>
              <a:rPr lang="en-IN" dirty="0" smtClean="0"/>
              <a:t> When the ratio of the diameter of the main pulmonary artery to the diameter of the aorta measured on CT scans is greater than 1:1, there is a strong correlation with elevated pulmonary artery pressure, especially in patients younger than 50 years.</a:t>
            </a:r>
          </a:p>
          <a:p>
            <a:r>
              <a:rPr lang="en-IN" dirty="0" smtClean="0"/>
              <a:t>The walls of the pulmonary arteries may show atherosclerotic calcification.</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5122" name="Picture 2"/>
          <p:cNvPicPr>
            <a:picLocks noGrp="1" noChangeAspect="1" noChangeArrowheads="1"/>
          </p:cNvPicPr>
          <p:nvPr>
            <p:ph idx="1"/>
          </p:nvPr>
        </p:nvPicPr>
        <p:blipFill>
          <a:blip r:embed="rId2"/>
          <a:srcRect/>
          <a:stretch>
            <a:fillRect/>
          </a:stretch>
        </p:blipFill>
        <p:spPr bwMode="auto">
          <a:xfrm>
            <a:off x="2133600" y="1828801"/>
            <a:ext cx="4581525" cy="360600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229600" cy="4935745"/>
          </a:xfrm>
        </p:spPr>
        <p:txBody>
          <a:bodyPr>
            <a:normAutofit lnSpcReduction="10000"/>
          </a:bodyPr>
          <a:lstStyle/>
          <a:p>
            <a:r>
              <a:rPr lang="en-IN" dirty="0" smtClean="0"/>
              <a:t>Risk factors:-</a:t>
            </a:r>
          </a:p>
          <a:p>
            <a:r>
              <a:rPr lang="en-IN" dirty="0" smtClean="0"/>
              <a:t>Women are affected slightly more frequently than males. </a:t>
            </a:r>
          </a:p>
          <a:p>
            <a:r>
              <a:rPr lang="en-IN" dirty="0" smtClean="0"/>
              <a:t>Primary hypercoagulable states like protein c deficiency, lupus anticoagulant and anti-thrombin III deficiency</a:t>
            </a:r>
          </a:p>
          <a:p>
            <a:r>
              <a:rPr lang="en-IN" dirty="0" smtClean="0"/>
              <a:t>Recent surgery</a:t>
            </a:r>
          </a:p>
          <a:p>
            <a:r>
              <a:rPr lang="en-IN" dirty="0" smtClean="0"/>
              <a:t>Pregnancy</a:t>
            </a:r>
          </a:p>
          <a:p>
            <a:r>
              <a:rPr lang="en-IN" dirty="0" smtClean="0"/>
              <a:t>Prolonged bed rest</a:t>
            </a:r>
          </a:p>
          <a:p>
            <a:r>
              <a:rPr lang="en-IN" dirty="0" smtClean="0"/>
              <a:t>Oral contraceptive use </a:t>
            </a:r>
          </a:p>
          <a:p>
            <a:r>
              <a:rPr lang="en-IN" dirty="0" smtClean="0"/>
              <a:t>Malignancy</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229600" cy="6248400"/>
          </a:xfrm>
        </p:spPr>
        <p:txBody>
          <a:bodyPr>
            <a:normAutofit fontScale="92500"/>
          </a:bodyPr>
          <a:lstStyle/>
          <a:p>
            <a:r>
              <a:rPr lang="en-IN" dirty="0" smtClean="0"/>
              <a:t>Dilatation of the right ventricle is considered present when the ratio of the diameter of the right ventricle to that of the left ventricle is greater than 1:1 and there is bowing of the interventricular septum toward the left ventricle.</a:t>
            </a:r>
          </a:p>
          <a:p>
            <a:r>
              <a:rPr lang="en-IN" dirty="0" smtClean="0"/>
              <a:t>There may be mild pericardial thickening or a small pericardial effusion present. The presence of pericardial effusion implies a worse prognosis.</a:t>
            </a:r>
          </a:p>
          <a:p>
            <a:r>
              <a:rPr lang="en-IN" dirty="0" smtClean="0"/>
              <a:t>The bronchial arteries usually arise from the descending aorta at the level of the carina.</a:t>
            </a:r>
          </a:p>
          <a:p>
            <a:r>
              <a:rPr lang="en-IN" dirty="0" smtClean="0"/>
              <a:t>Abnormal dilatation of the proximal portion of the bronchial arteries (diameter of more than 2 mm) and arterial tortuosity are CT findings indicative of bronchial artery hypervascularization.</a:t>
            </a:r>
          </a:p>
          <a:p>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6146" name="Picture 2"/>
          <p:cNvPicPr>
            <a:picLocks noGrp="1" noChangeAspect="1" noChangeArrowheads="1"/>
          </p:cNvPicPr>
          <p:nvPr>
            <p:ph idx="1"/>
          </p:nvPr>
        </p:nvPicPr>
        <p:blipFill>
          <a:blip r:embed="rId2"/>
          <a:srcRect/>
          <a:stretch>
            <a:fillRect/>
          </a:stretch>
        </p:blipFill>
        <p:spPr bwMode="auto">
          <a:xfrm>
            <a:off x="2362200" y="1724819"/>
            <a:ext cx="4419600" cy="40386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7170" name="Picture 2"/>
          <p:cNvPicPr>
            <a:picLocks noGrp="1" noChangeAspect="1" noChangeArrowheads="1"/>
          </p:cNvPicPr>
          <p:nvPr>
            <p:ph idx="1"/>
          </p:nvPr>
        </p:nvPicPr>
        <p:blipFill>
          <a:blip r:embed="rId2"/>
          <a:srcRect/>
          <a:stretch>
            <a:fillRect/>
          </a:stretch>
        </p:blipFill>
        <p:spPr bwMode="auto">
          <a:xfrm>
            <a:off x="2447925" y="1753394"/>
            <a:ext cx="4248150" cy="398145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t>Scars may appear as parenchymal bands, wedge-shaped opacities, peripheral nodules, cavities, or irregular peripheral linear opacities.</a:t>
            </a:r>
          </a:p>
          <a:p>
            <a:r>
              <a:rPr lang="en-IN" dirty="0" smtClean="0"/>
              <a:t>The appearance most suggestive of scar tissue from infarction is a wedge-shaped pleura-based opacity; however, an infarct may constrict with age and take on the more linear shape of a parenchymal band.</a:t>
            </a:r>
          </a:p>
          <a:p>
            <a:r>
              <a:rPr lang="en-IN" dirty="0" smtClean="0"/>
              <a:t> Parenchymal scars often occur in multiples, generally are found in the lower lobes.</a:t>
            </a:r>
            <a:endParaRPr lang="en-IN" dirty="0"/>
          </a:p>
        </p:txBody>
      </p:sp>
      <p:sp>
        <p:nvSpPr>
          <p:cNvPr id="3" name="Title 2"/>
          <p:cNvSpPr>
            <a:spLocks noGrp="1"/>
          </p:cNvSpPr>
          <p:nvPr>
            <p:ph type="title"/>
          </p:nvPr>
        </p:nvSpPr>
        <p:spPr/>
        <p:txBody>
          <a:bodyPr/>
          <a:lstStyle/>
          <a:p>
            <a:r>
              <a:rPr lang="en-IN" dirty="0" smtClean="0"/>
              <a:t>PULMONARY SIGNS</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8194" name="Picture 2"/>
          <p:cNvPicPr>
            <a:picLocks noGrp="1" noChangeAspect="1" noChangeArrowheads="1"/>
          </p:cNvPicPr>
          <p:nvPr>
            <p:ph idx="1"/>
          </p:nvPr>
        </p:nvPicPr>
        <p:blipFill>
          <a:blip r:embed="rId2"/>
          <a:srcRect/>
          <a:stretch>
            <a:fillRect/>
          </a:stretch>
        </p:blipFill>
        <p:spPr bwMode="auto">
          <a:xfrm>
            <a:off x="2428875" y="2072481"/>
            <a:ext cx="4286250" cy="334327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400800"/>
          </a:xfrm>
        </p:spPr>
        <p:txBody>
          <a:bodyPr>
            <a:normAutofit fontScale="92500"/>
          </a:bodyPr>
          <a:lstStyle/>
          <a:p>
            <a:r>
              <a:rPr lang="en-IN" dirty="0" smtClean="0"/>
              <a:t>A mosaic pattern of perfusion also is seen at CT in the presence of chronic thromboembolic pulmonary hypertension. This pattern appears as sharply demarcated regions of decreased and increased attenuation because of irregular perfusion. </a:t>
            </a:r>
          </a:p>
          <a:p>
            <a:r>
              <a:rPr lang="en-IN" dirty="0" smtClean="0"/>
              <a:t>Mosaic perfusion is seen much more commonly in patients with chronic thromboembolic pulmonary hypertension than in patients with idiopathic pulmonary hypertension.</a:t>
            </a:r>
          </a:p>
          <a:p>
            <a:r>
              <a:rPr lang="en-IN" dirty="0" smtClean="0"/>
              <a:t>Isolated focal areas of ground-glass attenuation.</a:t>
            </a:r>
          </a:p>
          <a:p>
            <a:r>
              <a:rPr lang="en-IN" dirty="0" smtClean="0"/>
              <a:t>Cylindrical bronchial airway dilatation is seen at the level of segmental and sub segmental bronchi, adjacent to severely stenosed or completely obstructed and retracted pulmonary arteries.</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9218" name="Picture 2"/>
          <p:cNvPicPr>
            <a:picLocks noGrp="1" noChangeAspect="1" noChangeArrowheads="1"/>
          </p:cNvPicPr>
          <p:nvPr>
            <p:ph idx="1"/>
          </p:nvPr>
        </p:nvPicPr>
        <p:blipFill>
          <a:blip r:embed="rId2"/>
          <a:srcRect/>
          <a:stretch>
            <a:fillRect/>
          </a:stretch>
        </p:blipFill>
        <p:spPr bwMode="auto">
          <a:xfrm>
            <a:off x="2428875" y="1939131"/>
            <a:ext cx="4286250" cy="3609975"/>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1266" name="Picture 2"/>
          <p:cNvPicPr>
            <a:picLocks noGrp="1" noChangeAspect="1" noChangeArrowheads="1"/>
          </p:cNvPicPr>
          <p:nvPr>
            <p:ph idx="1"/>
          </p:nvPr>
        </p:nvPicPr>
        <p:blipFill>
          <a:blip r:embed="rId2"/>
          <a:srcRect/>
          <a:stretch>
            <a:fillRect/>
          </a:stretch>
        </p:blipFill>
        <p:spPr bwMode="auto">
          <a:xfrm>
            <a:off x="457200" y="1892459"/>
            <a:ext cx="8229600" cy="370332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410200"/>
          </a:xfrm>
        </p:spPr>
        <p:txBody>
          <a:bodyPr>
            <a:normAutofit fontScale="92500" lnSpcReduction="10000"/>
          </a:bodyPr>
          <a:lstStyle/>
          <a:p>
            <a:r>
              <a:rPr lang="en-IN" dirty="0" smtClean="0"/>
              <a:t>In cases of acute complete obstruction, the diameter of the pulmonary artery may be increased because of impaction of the thrombus by pulsatile flow.</a:t>
            </a:r>
          </a:p>
          <a:p>
            <a:r>
              <a:rPr lang="en-IN" dirty="0" smtClean="0"/>
              <a:t>Conversely, in chronic thromboembolic disease, the diameter of the vessel distal to a complete obstruction is markedly decreased.</a:t>
            </a:r>
          </a:p>
          <a:p>
            <a:r>
              <a:rPr lang="en-IN" dirty="0" smtClean="0"/>
              <a:t>An acute nonobstructive filling defect may be central or eccentric in location. In acute thromboembolism, a nonobstructive eccentric filling defect forms acute angles with the vessel wall.</a:t>
            </a:r>
          </a:p>
          <a:p>
            <a:r>
              <a:rPr lang="en-IN" dirty="0" smtClean="0"/>
              <a:t>A partially obstructive chronic thromboembolism appears as a peripheral crescent-shaped defect that forms obtuse angles with the vessel wall.</a:t>
            </a:r>
            <a:endParaRPr lang="en-IN" dirty="0"/>
          </a:p>
        </p:txBody>
      </p:sp>
      <p:sp>
        <p:nvSpPr>
          <p:cNvPr id="3" name="Title 2"/>
          <p:cNvSpPr>
            <a:spLocks noGrp="1"/>
          </p:cNvSpPr>
          <p:nvPr>
            <p:ph type="title"/>
          </p:nvPr>
        </p:nvSpPr>
        <p:spPr>
          <a:xfrm>
            <a:off x="457200" y="533400"/>
            <a:ext cx="8229600" cy="1143000"/>
          </a:xfrm>
        </p:spPr>
        <p:txBody>
          <a:bodyPr>
            <a:normAutofit fontScale="90000"/>
          </a:bodyPr>
          <a:lstStyle/>
          <a:p>
            <a:r>
              <a:rPr lang="en-IN" dirty="0" smtClean="0"/>
              <a:t>ACUTE VS CHRONIC THROMBO EMBOLISM</a:t>
            </a:r>
            <a:br>
              <a:rPr lang="en-IN" dirty="0" smtClean="0"/>
            </a:br>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019800"/>
          </a:xfrm>
        </p:spPr>
        <p:txBody>
          <a:bodyPr>
            <a:normAutofit/>
          </a:bodyPr>
          <a:lstStyle/>
          <a:p>
            <a:r>
              <a:rPr lang="en-IN" dirty="0" smtClean="0"/>
              <a:t>The presence of dilated bronchial arteries supports a diagnosis of recurrent or chronic pulmonary thromboembolism.</a:t>
            </a:r>
          </a:p>
          <a:p>
            <a:r>
              <a:rPr lang="en-IN" dirty="0" smtClean="0"/>
              <a:t>The mean attenuation in the presence of chronic thromboembolism (87 HU ± 30) is significantly higher than that in acute thromboembolism (33 HU ± 15).</a:t>
            </a:r>
          </a:p>
          <a:p>
            <a:r>
              <a:rPr lang="en-IN" dirty="0" smtClean="0"/>
              <a:t>Acute embolic obstruction of a significant amount increases pulmonary vascular resistance and leads to acute pulmonary hypertension and right ventricular dysfunction and dilatation but right ventricular hypertrophy is seen in chronic thromboembolism.</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0174"/>
            <a:ext cx="8229600" cy="4976825"/>
          </a:xfrm>
        </p:spPr>
        <p:txBody>
          <a:bodyPr>
            <a:normAutofit/>
          </a:bodyPr>
          <a:lstStyle/>
          <a:p>
            <a:r>
              <a:rPr lang="en-IN" dirty="0" smtClean="0"/>
              <a:t>The clinical picture is variably ranging from syncope, vascular collapse and sudden death following massive occlusion to insidious development of severe pulmonary hypertension and refractory right ventricular failure.</a:t>
            </a:r>
          </a:p>
          <a:p>
            <a:r>
              <a:rPr lang="en-IN" dirty="0" smtClean="0"/>
              <a:t>Sudden onset of unexplained dyspnoea or tachypnoea is most frequent symptom.</a:t>
            </a:r>
          </a:p>
          <a:p>
            <a:r>
              <a:rPr lang="en-IN" dirty="0" smtClean="0"/>
              <a:t>Pleuritic chest pain, haemoptysis and pleural effusion are present when infarction are present.</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r>
              <a:rPr lang="en-IN" dirty="0" smtClean="0"/>
              <a:t>       CLINICAL PRSENTATION</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2290" name="Picture 2"/>
          <p:cNvPicPr>
            <a:picLocks noGrp="1" noChangeAspect="1" noChangeArrowheads="1"/>
          </p:cNvPicPr>
          <p:nvPr>
            <p:ph idx="1"/>
          </p:nvPr>
        </p:nvPicPr>
        <p:blipFill>
          <a:blip r:embed="rId2"/>
          <a:srcRect/>
          <a:stretch>
            <a:fillRect/>
          </a:stretch>
        </p:blipFill>
        <p:spPr bwMode="auto">
          <a:xfrm>
            <a:off x="523875" y="1929606"/>
            <a:ext cx="8096250" cy="3629025"/>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867400"/>
          </a:xfrm>
        </p:spPr>
        <p:txBody>
          <a:bodyPr>
            <a:noAutofit/>
          </a:bodyPr>
          <a:lstStyle/>
          <a:p>
            <a:r>
              <a:rPr lang="en-IN" sz="3200" dirty="0" smtClean="0"/>
              <a:t>PITFALLS IN DIAGNOSIS:- Potential pitfalls include in the diagnosis of PTE on CT include confusion with hilar lymph nodes, poor opacification of the pulmonary arteries, increased image noise in large patients.</a:t>
            </a:r>
          </a:p>
          <a:p>
            <a:r>
              <a:rPr lang="en-IN" sz="3200" dirty="0" smtClean="0"/>
              <a:t>DIFFERENTIALS:-</a:t>
            </a:r>
          </a:p>
          <a:p>
            <a:pPr marL="624078" indent="-514350">
              <a:buFont typeface="+mj-lt"/>
              <a:buAutoNum type="arabicPeriod"/>
            </a:pPr>
            <a:r>
              <a:rPr lang="en-IN" sz="3200" dirty="0" smtClean="0"/>
              <a:t>Idiopathic pulmonary hypertension</a:t>
            </a:r>
          </a:p>
          <a:p>
            <a:pPr marL="624078" indent="-514350">
              <a:buFont typeface="+mj-lt"/>
              <a:buAutoNum type="arabicPeriod"/>
            </a:pPr>
            <a:r>
              <a:rPr lang="en-IN" sz="3200" dirty="0" smtClean="0"/>
              <a:t>Takayasu arteritis</a:t>
            </a:r>
          </a:p>
          <a:p>
            <a:pPr marL="624078" indent="-514350">
              <a:buFont typeface="+mj-lt"/>
              <a:buAutoNum type="arabicPeriod"/>
            </a:pPr>
            <a:r>
              <a:rPr lang="en-IN" sz="3200" dirty="0" smtClean="0"/>
              <a:t>Proximal interruption of pulmonary artery</a:t>
            </a:r>
          </a:p>
          <a:p>
            <a:pPr marL="624078" indent="-514350">
              <a:buFont typeface="+mj-lt"/>
              <a:buAutoNum type="arabicPeriod"/>
            </a:pPr>
            <a:r>
              <a:rPr lang="en-IN" sz="3200" dirty="0" smtClean="0"/>
              <a:t>Sarcoma of pulmonary artery. </a:t>
            </a:r>
            <a:endParaRPr lang="en-IN" sz="3200"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As majority of patents of PTE have associated venous thrombi in leg veins , CTPA can be extended to include venography.</a:t>
            </a:r>
          </a:p>
          <a:p>
            <a:r>
              <a:rPr lang="en-IN" dirty="0" smtClean="0"/>
              <a:t>All studies are followed with images of pelvis from level just below the iliac crest down to popliteal fossa 2-3 min after completion of CTA .</a:t>
            </a:r>
          </a:p>
          <a:p>
            <a:r>
              <a:rPr lang="en-IN" dirty="0" smtClean="0"/>
              <a:t>No additional contrast material was administered for indirect CTV.</a:t>
            </a:r>
            <a:endParaRPr lang="en-IN" dirty="0"/>
          </a:p>
        </p:txBody>
      </p:sp>
      <p:sp>
        <p:nvSpPr>
          <p:cNvPr id="3" name="Title 2"/>
          <p:cNvSpPr>
            <a:spLocks noGrp="1"/>
          </p:cNvSpPr>
          <p:nvPr>
            <p:ph type="title"/>
          </p:nvPr>
        </p:nvSpPr>
        <p:spPr/>
        <p:txBody>
          <a:bodyPr/>
          <a:lstStyle/>
          <a:p>
            <a:r>
              <a:rPr lang="en-IN" dirty="0" smtClean="0"/>
              <a:t>CT VENOGRAPHY</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229600" cy="5715000"/>
          </a:xfrm>
        </p:spPr>
        <p:txBody>
          <a:bodyPr>
            <a:normAutofit lnSpcReduction="10000"/>
          </a:bodyPr>
          <a:lstStyle/>
          <a:p>
            <a:r>
              <a:rPr lang="en-IN" dirty="0" smtClean="0"/>
              <a:t>It is evolving as potential non –invasive measure of directly depicting pulmonary artery clots.</a:t>
            </a:r>
          </a:p>
          <a:p>
            <a:r>
              <a:rPr lang="en-IN" dirty="0" smtClean="0"/>
              <a:t>Perfusion MR imaging is the best technique.</a:t>
            </a:r>
          </a:p>
          <a:p>
            <a:r>
              <a:rPr lang="en-IN" dirty="0" smtClean="0"/>
              <a:t>Vessels upto 6</a:t>
            </a:r>
            <a:r>
              <a:rPr lang="en-IN" baseline="30000" dirty="0" smtClean="0"/>
              <a:t>th</a:t>
            </a:r>
            <a:r>
              <a:rPr lang="en-IN" dirty="0" smtClean="0"/>
              <a:t> and 7</a:t>
            </a:r>
            <a:r>
              <a:rPr lang="en-IN" baseline="30000" dirty="0" smtClean="0"/>
              <a:t>th</a:t>
            </a:r>
            <a:r>
              <a:rPr lang="en-IN" dirty="0" smtClean="0"/>
              <a:t> order can be visualised.</a:t>
            </a:r>
          </a:p>
          <a:p>
            <a:r>
              <a:rPr lang="en-IN" dirty="0" smtClean="0"/>
              <a:t>Advantages of MRI over CT:- </a:t>
            </a:r>
          </a:p>
          <a:p>
            <a:r>
              <a:rPr lang="en-IN" dirty="0" smtClean="0"/>
              <a:t>It does not necessitate the use of iodinated contrast material.</a:t>
            </a:r>
          </a:p>
          <a:p>
            <a:r>
              <a:rPr lang="en-IN" dirty="0" smtClean="0"/>
              <a:t>Extensive cardiac MRI can be added once PTE is ruled out.</a:t>
            </a:r>
          </a:p>
          <a:p>
            <a:r>
              <a:rPr lang="en-IN" dirty="0" smtClean="0"/>
              <a:t>Additional analysis of venous system with MR venography can also be included.</a:t>
            </a:r>
          </a:p>
          <a:p>
            <a:r>
              <a:rPr lang="en-IN" dirty="0" smtClean="0"/>
              <a:t>Lack of ionising radiation.</a:t>
            </a:r>
            <a:endParaRPr lang="en-IN" dirty="0"/>
          </a:p>
        </p:txBody>
      </p:sp>
      <p:sp>
        <p:nvSpPr>
          <p:cNvPr id="3" name="Title 2"/>
          <p:cNvSpPr>
            <a:spLocks noGrp="1"/>
          </p:cNvSpPr>
          <p:nvPr>
            <p:ph type="title"/>
          </p:nvPr>
        </p:nvSpPr>
        <p:spPr>
          <a:xfrm>
            <a:off x="381000" y="0"/>
            <a:ext cx="8229600" cy="914400"/>
          </a:xfrm>
        </p:spPr>
        <p:txBody>
          <a:bodyPr/>
          <a:lstStyle/>
          <a:p>
            <a:r>
              <a:rPr lang="en-IN" dirty="0" smtClean="0"/>
              <a:t>                  MRI</a:t>
            </a:r>
            <a:endParaRPr lang="en-I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Comparing cross sectional techniques CT and MRI , Ct has higher accuracy for the detection of PTE .</a:t>
            </a:r>
          </a:p>
          <a:p>
            <a:r>
              <a:rPr lang="en-IN" dirty="0" smtClean="0"/>
              <a:t>Examination speed and ease of patient monitoring also favour use of CT.</a:t>
            </a:r>
          </a:p>
          <a:p>
            <a:r>
              <a:rPr lang="en-IN" dirty="0" smtClean="0"/>
              <a:t>However MRI more easily differentiates pulmonary arteries from pulmonary veins then does CT.</a:t>
            </a:r>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Medical therapy is main stay of treatment.</a:t>
            </a:r>
          </a:p>
          <a:p>
            <a:r>
              <a:rPr lang="en-IN" dirty="0" smtClean="0"/>
              <a:t>It consists of use of low molecular weight heparin, unfractionated heparin therapy, warfarin and direct thrombin inhibitors.</a:t>
            </a:r>
          </a:p>
          <a:p>
            <a:r>
              <a:rPr lang="en-IN" dirty="0" smtClean="0"/>
              <a:t>Acute massive PTE can be managed with transvenous catheter embolectomy or clot dissolution or thrombolysis.</a:t>
            </a:r>
          </a:p>
          <a:p>
            <a:r>
              <a:rPr lang="en-IN" dirty="0" smtClean="0"/>
              <a:t>In case of recurrent embolism IVC filter placement can be done.</a:t>
            </a:r>
          </a:p>
        </p:txBody>
      </p:sp>
      <p:sp>
        <p:nvSpPr>
          <p:cNvPr id="3" name="Title 2"/>
          <p:cNvSpPr>
            <a:spLocks noGrp="1"/>
          </p:cNvSpPr>
          <p:nvPr>
            <p:ph type="title"/>
          </p:nvPr>
        </p:nvSpPr>
        <p:spPr/>
        <p:txBody>
          <a:bodyPr/>
          <a:lstStyle/>
          <a:p>
            <a:r>
              <a:rPr lang="en-IN" dirty="0" smtClean="0"/>
              <a:t>MANAGEMENT</a:t>
            </a:r>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2352" y="2590800"/>
            <a:ext cx="7851648" cy="1828800"/>
          </a:xfrm>
        </p:spPr>
        <p:txBody>
          <a:bodyPr>
            <a:normAutofit/>
          </a:bodyPr>
          <a:lstStyle/>
          <a:p>
            <a:r>
              <a:rPr lang="en-US" sz="6600" dirty="0" smtClean="0">
                <a:latin typeface="Segoe Script" pitchFamily="34" charset="0"/>
              </a:rPr>
              <a:t>THANK-YOU</a:t>
            </a:r>
            <a:endParaRPr lang="en-IN" sz="6600" dirty="0">
              <a:latin typeface="Segoe Script"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Plain Radiographs.</a:t>
            </a:r>
          </a:p>
          <a:p>
            <a:r>
              <a:rPr lang="en-IN" dirty="0" smtClean="0"/>
              <a:t>Pulmonary Angiography.</a:t>
            </a:r>
          </a:p>
          <a:p>
            <a:r>
              <a:rPr lang="en-IN" dirty="0" smtClean="0"/>
              <a:t>Echocardiography.</a:t>
            </a:r>
          </a:p>
          <a:p>
            <a:r>
              <a:rPr lang="en-IN" dirty="0" smtClean="0"/>
              <a:t>D-dimer.</a:t>
            </a:r>
          </a:p>
          <a:p>
            <a:r>
              <a:rPr lang="en-IN" dirty="0" smtClean="0"/>
              <a:t>Scintigraphy.</a:t>
            </a:r>
          </a:p>
          <a:p>
            <a:r>
              <a:rPr lang="en-IN" dirty="0" smtClean="0"/>
              <a:t>Duplex Ultrasound.</a:t>
            </a:r>
          </a:p>
          <a:p>
            <a:r>
              <a:rPr lang="en-IN" dirty="0" smtClean="0"/>
              <a:t>CT.</a:t>
            </a:r>
          </a:p>
          <a:p>
            <a:r>
              <a:rPr lang="en-IN" dirty="0" smtClean="0"/>
              <a:t>MRI</a:t>
            </a:r>
            <a:endParaRPr lang="en-IN" dirty="0"/>
          </a:p>
        </p:txBody>
      </p:sp>
      <p:sp>
        <p:nvSpPr>
          <p:cNvPr id="3" name="Title 2"/>
          <p:cNvSpPr>
            <a:spLocks noGrp="1"/>
          </p:cNvSpPr>
          <p:nvPr>
            <p:ph type="title"/>
          </p:nvPr>
        </p:nvSpPr>
        <p:spPr/>
        <p:txBody>
          <a:bodyPr/>
          <a:lstStyle/>
          <a:p>
            <a:r>
              <a:rPr lang="en-IN" dirty="0" smtClean="0"/>
              <a:t>Investigations:-</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794"/>
            <a:ext cx="8229600" cy="5221497"/>
          </a:xfrm>
        </p:spPr>
        <p:txBody>
          <a:bodyPr>
            <a:normAutofit fontScale="92500" lnSpcReduction="10000"/>
          </a:bodyPr>
          <a:lstStyle/>
          <a:p>
            <a:r>
              <a:rPr lang="en-IN" dirty="0" smtClean="0"/>
              <a:t>On chest radiograph- In the initial stages it may be normal.</a:t>
            </a:r>
          </a:p>
          <a:p>
            <a:r>
              <a:rPr lang="en-IN" dirty="0" smtClean="0"/>
              <a:t>It is mainly used to exclude other causes of symptoms such as pneumonia, pneumothorax and pleurisy.</a:t>
            </a:r>
          </a:p>
          <a:p>
            <a:r>
              <a:rPr lang="en-IN" b="1" dirty="0" smtClean="0"/>
              <a:t>Westermark Sign- </a:t>
            </a:r>
            <a:r>
              <a:rPr lang="en-IN" dirty="0" smtClean="0"/>
              <a:t>Hyperlucent area with reduced vascularity because of pulmonary oligaemia beyond the occluded vessel.</a:t>
            </a:r>
          </a:p>
          <a:p>
            <a:r>
              <a:rPr lang="en-IN" b="1" dirty="0" smtClean="0"/>
              <a:t>Fleischner’s sign </a:t>
            </a:r>
            <a:r>
              <a:rPr lang="en-IN" dirty="0" smtClean="0"/>
              <a:t>– Prominent central pulmonary artery.</a:t>
            </a:r>
          </a:p>
          <a:p>
            <a:r>
              <a:rPr lang="en-IN" dirty="0" smtClean="0"/>
              <a:t>Peripheral wedge shaped area of consolidation with its base against pleural surface and rounded central margin - </a:t>
            </a:r>
            <a:r>
              <a:rPr lang="en-IN" b="1" dirty="0" smtClean="0"/>
              <a:t>Hampton’s hump.  </a:t>
            </a:r>
            <a:endParaRPr lang="en-IN" dirty="0" smtClean="0"/>
          </a:p>
        </p:txBody>
      </p:sp>
      <p:sp>
        <p:nvSpPr>
          <p:cNvPr id="3" name="Title 2"/>
          <p:cNvSpPr>
            <a:spLocks noGrp="1"/>
          </p:cNvSpPr>
          <p:nvPr>
            <p:ph type="title"/>
          </p:nvPr>
        </p:nvSpPr>
        <p:spPr>
          <a:xfrm>
            <a:off x="457200" y="428604"/>
            <a:ext cx="8229600" cy="500066"/>
          </a:xfrm>
        </p:spPr>
        <p:txBody>
          <a:bodyPr>
            <a:normAutofit fontScale="90000"/>
          </a:bodyPr>
          <a:lstStyle/>
          <a:p>
            <a:r>
              <a:rPr lang="en-IN" dirty="0" smtClean="0"/>
              <a:t>         CHEST RADIOGRAPH</a:t>
            </a:r>
            <a:br>
              <a:rPr lang="en-IN" dirty="0" smtClean="0"/>
            </a:b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b="1" dirty="0" smtClean="0"/>
              <a:t>Knuckle or sausage sign :- </a:t>
            </a:r>
            <a:r>
              <a:rPr lang="en-IN" dirty="0" smtClean="0"/>
              <a:t>Dilatation of central pulmonary artery due to occlusion by embolus with collapse or constriction of distal arteries resulting in abrupt tapering.</a:t>
            </a:r>
          </a:p>
          <a:p>
            <a:r>
              <a:rPr lang="en-IN" dirty="0" smtClean="0"/>
              <a:t>Pleural effusion , plate like atelectasis and elevation of diaphragm.</a:t>
            </a:r>
          </a:p>
          <a:p>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026" name="Picture 2" descr="C:\Users\tajas\Desktop\RIcC7eXeNAjKypn5r4BpwlO7pePkgepblalz7AGy8RJJjjP2wF0R6EFdIyFqSGhE2E5cIgtgUBe6KA0CSjdGNzNUG4jPazhFH_I=w240-h145-nc.jpeg"/>
          <p:cNvPicPr>
            <a:picLocks noGrp="1" noChangeAspect="1" noChangeArrowheads="1"/>
          </p:cNvPicPr>
          <p:nvPr>
            <p:ph idx="1"/>
          </p:nvPr>
        </p:nvPicPr>
        <p:blipFill>
          <a:blip r:embed="rId2"/>
          <a:srcRect/>
          <a:stretch>
            <a:fillRect/>
          </a:stretch>
        </p:blipFill>
        <p:spPr bwMode="auto">
          <a:xfrm>
            <a:off x="928662" y="785794"/>
            <a:ext cx="7184612" cy="4716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2476</TotalTime>
  <Words>2365</Words>
  <Application>Microsoft Office PowerPoint</Application>
  <PresentationFormat>On-screen Show (4:3)</PresentationFormat>
  <Paragraphs>208</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Concourse</vt:lpstr>
      <vt:lpstr>IMAGING IN PULMONARY THROMBOEMBOLISM</vt:lpstr>
      <vt:lpstr> </vt:lpstr>
      <vt:lpstr>                  CAUSES </vt:lpstr>
      <vt:lpstr> </vt:lpstr>
      <vt:lpstr>        CLINICAL PRSENTATION</vt:lpstr>
      <vt:lpstr>Investigations:-</vt:lpstr>
      <vt:lpstr>         CHEST RADIOGRAPH </vt:lpstr>
      <vt:lpstr> </vt:lpstr>
      <vt:lpstr> </vt:lpstr>
      <vt:lpstr> </vt:lpstr>
      <vt:lpstr> </vt:lpstr>
      <vt:lpstr> </vt:lpstr>
      <vt:lpstr> </vt:lpstr>
      <vt:lpstr>PULMONARY ANGIOGRAPHY.</vt:lpstr>
      <vt:lpstr> </vt:lpstr>
      <vt:lpstr> </vt:lpstr>
      <vt:lpstr>SCINTIGRAPHY</vt:lpstr>
      <vt:lpstr> </vt:lpstr>
      <vt:lpstr> </vt:lpstr>
      <vt:lpstr> </vt:lpstr>
      <vt:lpstr> </vt:lpstr>
      <vt:lpstr>DUPLEX ULTRASOUND</vt:lpstr>
      <vt:lpstr>COMPUTERISED TOMOGRAPHY</vt:lpstr>
      <vt:lpstr> </vt:lpstr>
      <vt:lpstr> </vt:lpstr>
      <vt:lpstr> </vt:lpstr>
      <vt:lpstr> </vt:lpstr>
      <vt:lpstr>        CHRONIC  PULMONARY           THROMBOEMBOLISM</vt:lpstr>
      <vt:lpstr> </vt:lpstr>
      <vt:lpstr> </vt:lpstr>
      <vt:lpstr> </vt:lpstr>
      <vt:lpstr>VASCULAR SIGNS</vt:lpstr>
      <vt:lpstr> </vt:lpstr>
      <vt:lpstr> </vt:lpstr>
      <vt:lpstr> </vt:lpstr>
      <vt:lpstr> </vt:lpstr>
      <vt:lpstr> </vt:lpstr>
      <vt:lpstr> </vt:lpstr>
      <vt:lpstr> </vt:lpstr>
      <vt:lpstr> </vt:lpstr>
      <vt:lpstr> </vt:lpstr>
      <vt:lpstr> </vt:lpstr>
      <vt:lpstr>PULMONARY SIGNS</vt:lpstr>
      <vt:lpstr> </vt:lpstr>
      <vt:lpstr> </vt:lpstr>
      <vt:lpstr> </vt:lpstr>
      <vt:lpstr> </vt:lpstr>
      <vt:lpstr>ACUTE VS CHRONIC THROMBO EMBOLISM </vt:lpstr>
      <vt:lpstr> </vt:lpstr>
      <vt:lpstr> </vt:lpstr>
      <vt:lpstr> </vt:lpstr>
      <vt:lpstr>CT VENOGRAPHY</vt:lpstr>
      <vt:lpstr>                  MRI</vt:lpstr>
      <vt:lpstr> </vt:lpstr>
      <vt:lpstr>MANAGEMENT</vt:lpstr>
      <vt:lpstr>THANK-YOU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IMAGING IN PULMONARY THROMBOEMBOLISM</dc:title>
  <dc:creator>Tejas</dc:creator>
  <cp:lastModifiedBy>Tejas</cp:lastModifiedBy>
  <cp:revision>70</cp:revision>
  <dcterms:created xsi:type="dcterms:W3CDTF">2006-08-16T00:00:00Z</dcterms:created>
  <dcterms:modified xsi:type="dcterms:W3CDTF">2015-07-15T17:01:57Z</dcterms:modified>
</cp:coreProperties>
</file>