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0"/>
  </p:notesMasterIdLst>
  <p:sldIdLst>
    <p:sldId id="256" r:id="rId2"/>
    <p:sldId id="330" r:id="rId3"/>
    <p:sldId id="331" r:id="rId4"/>
    <p:sldId id="332" r:id="rId5"/>
    <p:sldId id="391" r:id="rId6"/>
    <p:sldId id="333" r:id="rId7"/>
    <p:sldId id="334" r:id="rId8"/>
    <p:sldId id="338" r:id="rId9"/>
    <p:sldId id="392" r:id="rId10"/>
    <p:sldId id="393" r:id="rId11"/>
    <p:sldId id="394" r:id="rId12"/>
    <p:sldId id="337" r:id="rId13"/>
    <p:sldId id="335" r:id="rId14"/>
    <p:sldId id="336" r:id="rId15"/>
    <p:sldId id="416" r:id="rId16"/>
    <p:sldId id="341" r:id="rId17"/>
    <p:sldId id="257" r:id="rId18"/>
    <p:sldId id="395" r:id="rId19"/>
    <p:sldId id="258" r:id="rId20"/>
    <p:sldId id="259" r:id="rId21"/>
    <p:sldId id="345" r:id="rId22"/>
    <p:sldId id="299" r:id="rId23"/>
    <p:sldId id="300" r:id="rId24"/>
    <p:sldId id="301" r:id="rId25"/>
    <p:sldId id="302" r:id="rId26"/>
    <p:sldId id="260" r:id="rId27"/>
    <p:sldId id="261" r:id="rId28"/>
    <p:sldId id="342" r:id="rId29"/>
    <p:sldId id="262" r:id="rId30"/>
    <p:sldId id="396" r:id="rId31"/>
    <p:sldId id="263" r:id="rId32"/>
    <p:sldId id="264" r:id="rId33"/>
    <p:sldId id="303" r:id="rId34"/>
    <p:sldId id="304" r:id="rId35"/>
    <p:sldId id="305" r:id="rId36"/>
    <p:sldId id="295" r:id="rId37"/>
    <p:sldId id="388" r:id="rId38"/>
    <p:sldId id="389" r:id="rId39"/>
    <p:sldId id="390" r:id="rId40"/>
    <p:sldId id="265" r:id="rId41"/>
    <p:sldId id="343" r:id="rId42"/>
    <p:sldId id="344" r:id="rId43"/>
    <p:sldId id="266" r:id="rId44"/>
    <p:sldId id="296" r:id="rId45"/>
    <p:sldId id="346" r:id="rId46"/>
    <p:sldId id="267" r:id="rId47"/>
    <p:sldId id="306" r:id="rId48"/>
    <p:sldId id="307" r:id="rId49"/>
    <p:sldId id="308" r:id="rId50"/>
    <p:sldId id="269" r:id="rId51"/>
    <p:sldId id="351" r:id="rId52"/>
    <p:sldId id="401" r:id="rId53"/>
    <p:sldId id="352" r:id="rId54"/>
    <p:sldId id="357" r:id="rId55"/>
    <p:sldId id="353" r:id="rId56"/>
    <p:sldId id="358" r:id="rId57"/>
    <p:sldId id="354" r:id="rId58"/>
    <p:sldId id="361" r:id="rId59"/>
    <p:sldId id="362" r:id="rId60"/>
    <p:sldId id="364" r:id="rId61"/>
    <p:sldId id="355" r:id="rId62"/>
    <p:sldId id="356" r:id="rId63"/>
    <p:sldId id="387" r:id="rId64"/>
    <p:sldId id="270" r:id="rId65"/>
    <p:sldId id="312" r:id="rId66"/>
    <p:sldId id="313" r:id="rId67"/>
    <p:sldId id="309" r:id="rId68"/>
    <p:sldId id="310" r:id="rId69"/>
    <p:sldId id="311" r:id="rId70"/>
    <p:sldId id="314" r:id="rId71"/>
    <p:sldId id="315" r:id="rId72"/>
    <p:sldId id="348" r:id="rId73"/>
    <p:sldId id="349" r:id="rId74"/>
    <p:sldId id="350" r:id="rId75"/>
    <p:sldId id="272" r:id="rId76"/>
    <p:sldId id="297" r:id="rId77"/>
    <p:sldId id="316" r:id="rId78"/>
    <p:sldId id="273" r:id="rId79"/>
    <p:sldId id="274" r:id="rId80"/>
    <p:sldId id="405" r:id="rId81"/>
    <p:sldId id="275" r:id="rId82"/>
    <p:sldId id="298" r:id="rId83"/>
    <p:sldId id="317" r:id="rId84"/>
    <p:sldId id="318" r:id="rId85"/>
    <p:sldId id="321" r:id="rId86"/>
    <p:sldId id="319" r:id="rId87"/>
    <p:sldId id="276" r:id="rId88"/>
    <p:sldId id="322" r:id="rId89"/>
    <p:sldId id="323" r:id="rId90"/>
    <p:sldId id="277" r:id="rId91"/>
    <p:sldId id="278" r:id="rId92"/>
    <p:sldId id="324" r:id="rId93"/>
    <p:sldId id="327" r:id="rId94"/>
    <p:sldId id="325" r:id="rId95"/>
    <p:sldId id="326" r:id="rId96"/>
    <p:sldId id="279" r:id="rId97"/>
    <p:sldId id="410" r:id="rId98"/>
    <p:sldId id="280" r:id="rId99"/>
    <p:sldId id="281" r:id="rId100"/>
    <p:sldId id="282" r:id="rId101"/>
    <p:sldId id="378" r:id="rId102"/>
    <p:sldId id="379" r:id="rId103"/>
    <p:sldId id="380" r:id="rId104"/>
    <p:sldId id="381" r:id="rId105"/>
    <p:sldId id="411" r:id="rId106"/>
    <p:sldId id="382" r:id="rId107"/>
    <p:sldId id="385" r:id="rId108"/>
    <p:sldId id="384" r:id="rId109"/>
    <p:sldId id="383" r:id="rId110"/>
    <p:sldId id="386" r:id="rId111"/>
    <p:sldId id="283" r:id="rId112"/>
    <p:sldId id="284" r:id="rId113"/>
    <p:sldId id="328" r:id="rId114"/>
    <p:sldId id="365" r:id="rId115"/>
    <p:sldId id="376" r:id="rId116"/>
    <p:sldId id="329" r:id="rId117"/>
    <p:sldId id="285" r:id="rId118"/>
    <p:sldId id="286" r:id="rId119"/>
    <p:sldId id="377" r:id="rId120"/>
    <p:sldId id="287" r:id="rId121"/>
    <p:sldId id="366" r:id="rId122"/>
    <p:sldId id="288" r:id="rId123"/>
    <p:sldId id="369" r:id="rId124"/>
    <p:sldId id="370" r:id="rId125"/>
    <p:sldId id="372" r:id="rId126"/>
    <p:sldId id="367" r:id="rId127"/>
    <p:sldId id="368" r:id="rId128"/>
    <p:sldId id="374" r:id="rId1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8B313-D13A-48B4-8082-D67B3B3789E3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B29E04-1DC3-49A9-B7A5-FDBD35EFF8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296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6822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226434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162710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67071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199465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80505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495740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11506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065363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843951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071310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96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35447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368982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333030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831887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61588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14604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89295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33859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814010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56677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20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6680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208653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07583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216324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76240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140296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23738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657131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899244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128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868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3570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8343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5266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7683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776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326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770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3891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6651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593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6564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171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4425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467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16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489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399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684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1156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2492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10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0984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630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49852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452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17226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69607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0662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05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30056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62372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97009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7852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36037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1574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63966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0494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17962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71596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12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30246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14395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17519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21856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7641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30615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84740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53877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89462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226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217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4723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3445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93322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96508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71949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08156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02386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45016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99924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40342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81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13590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29841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Reduction in pulmonary</a:t>
            </a:r>
            <a:r>
              <a:rPr lang="en-US" baseline="0" dirty="0" smtClean="0"/>
              <a:t> artery </a:t>
            </a:r>
            <a:r>
              <a:rPr lang="en-US" baseline="0" dirty="0" err="1" smtClean="0"/>
              <a:t>calibre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47656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80007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Bt</a:t>
            </a:r>
            <a:r>
              <a:rPr lang="en-US" dirty="0" smtClean="0"/>
              <a:t> and modified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bt</a:t>
            </a:r>
            <a:r>
              <a:rPr lang="en-US" baseline="0" dirty="0" smtClean="0"/>
              <a:t> shunt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95293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Post operative </a:t>
            </a:r>
            <a:r>
              <a:rPr lang="en-US" dirty="0" err="1" smtClean="0"/>
              <a:t>seroma</a:t>
            </a:r>
            <a:r>
              <a:rPr lang="en-US" dirty="0" smtClean="0"/>
              <a:t> 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48195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695993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215580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939315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162204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837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17484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08613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00852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229144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156870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928082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837837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13288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99619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728581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532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27408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225740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18498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678709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091436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22995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937856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5795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137993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831568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29E04-1DC3-49A9-B7A5-FDBD35EFF81A}" type="slidenum">
              <a:rPr lang="en-US" smtClean="0"/>
              <a:pPr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286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5040ED15-C2F2-4116-9245-6D4FAAB520E0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0910C3-90E4-478C-881C-DA76ECBC5A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ED15-C2F2-4116-9245-6D4FAAB520E0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910C3-90E4-478C-881C-DA76ECBC5A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ED15-C2F2-4116-9245-6D4FAAB520E0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910C3-90E4-478C-881C-DA76ECBC5A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040ED15-C2F2-4116-9245-6D4FAAB520E0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B0910C3-90E4-478C-881C-DA76ECBC5A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ED15-C2F2-4116-9245-6D4FAAB520E0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0910C3-90E4-478C-881C-DA76ECBC5A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040ED15-C2F2-4116-9245-6D4FAAB520E0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B0910C3-90E4-478C-881C-DA76ECBC5A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040ED15-C2F2-4116-9245-6D4FAAB520E0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B0910C3-90E4-478C-881C-DA76ECBC5A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ED15-C2F2-4116-9245-6D4FAAB520E0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0910C3-90E4-478C-881C-DA76ECBC5A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ED15-C2F2-4116-9245-6D4FAAB520E0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0910C3-90E4-478C-881C-DA76ECBC5A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040ED15-C2F2-4116-9245-6D4FAAB520E0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B0910C3-90E4-478C-881C-DA76ECBC5A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5040ED15-C2F2-4116-9245-6D4FAAB520E0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EB0910C3-90E4-478C-881C-DA76ECBC5A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5040ED15-C2F2-4116-9245-6D4FAAB520E0}" type="datetimeFigureOut">
              <a:rPr lang="en-US" smtClean="0"/>
              <a:pPr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EB0910C3-90E4-478C-881C-DA76ECBC5AD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hyperlink" Target="https://radiopaedia.org/articles/steady-state-free-precession-mri-2" TargetMode="External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radiopaedia.org/articles/superior-vena-cava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adiopaedia.org/articles/right-atrium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2895600"/>
            <a:ext cx="4013200" cy="428625"/>
          </a:xfrm>
        </p:spPr>
        <p:txBody>
          <a:bodyPr/>
          <a:lstStyle/>
          <a:p>
            <a:r>
              <a:rPr lang="en-US" dirty="0" err="1" smtClean="0"/>
              <a:t>Dr</a:t>
            </a:r>
            <a:r>
              <a:rPr lang="en-US" dirty="0" smtClean="0"/>
              <a:t> MONICA PATIL</a:t>
            </a:r>
          </a:p>
          <a:p>
            <a:r>
              <a:rPr lang="en-US" dirty="0" smtClean="0"/>
              <a:t>PG Guide-</a:t>
            </a:r>
            <a:r>
              <a:rPr lang="en-US" dirty="0" err="1" smtClean="0"/>
              <a:t>Dr</a:t>
            </a:r>
            <a:r>
              <a:rPr lang="en-US" dirty="0" smtClean="0"/>
              <a:t> SACHIN BAGALE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209800"/>
            <a:ext cx="4013200" cy="599440"/>
          </a:xfrm>
        </p:spPr>
        <p:txBody>
          <a:bodyPr/>
          <a:lstStyle/>
          <a:p>
            <a:r>
              <a:rPr lang="en-US" dirty="0" smtClean="0"/>
              <a:t>CONGENITAL HEART DISEASES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chambered view</a:t>
            </a:r>
            <a:endParaRPr lang="en-US" dirty="0"/>
          </a:p>
        </p:txBody>
      </p:sp>
      <p:pic>
        <p:nvPicPr>
          <p:cNvPr id="1026" name="Picture 2" descr="C:\Users\PNDT\Desktop\4 chambered view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33986" y="2209800"/>
            <a:ext cx="5224933" cy="3733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/>
              <a:t>Plain radiograph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/>
              <a:t>Chest radiographic features relate to the presence or absence of pulmonic </a:t>
            </a:r>
            <a:r>
              <a:rPr lang="en-US" dirty="0" err="1"/>
              <a:t>valvular</a:t>
            </a:r>
            <a:r>
              <a:rPr lang="en-US" dirty="0"/>
              <a:t> </a:t>
            </a:r>
            <a:r>
              <a:rPr lang="en-US" dirty="0" smtClean="0"/>
              <a:t>stenosis.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in </a:t>
            </a:r>
            <a:r>
              <a:rPr lang="en-US" dirty="0"/>
              <a:t>the presence of pulmonic </a:t>
            </a:r>
            <a:r>
              <a:rPr lang="en-US" dirty="0" smtClean="0"/>
              <a:t>stenosis, findings </a:t>
            </a:r>
            <a:r>
              <a:rPr lang="en-US" dirty="0"/>
              <a:t>are similar to tetralogy of </a:t>
            </a:r>
            <a:r>
              <a:rPr lang="en-US" dirty="0" err="1"/>
              <a:t>Fallot</a:t>
            </a:r>
            <a:r>
              <a:rPr lang="en-US" dirty="0"/>
              <a:t> with a normal heart size and decreased pulmonary </a:t>
            </a:r>
            <a:r>
              <a:rPr lang="en-US" dirty="0" smtClean="0"/>
              <a:t>flow.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without </a:t>
            </a:r>
            <a:r>
              <a:rPr lang="en-US" dirty="0"/>
              <a:t>pulmonic stenosis, moderate cardiomegaly and increased pulmonary blood flow are evident. </a:t>
            </a:r>
          </a:p>
          <a:p>
            <a:pPr algn="l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Abnormal drainage anatomy of the entire pulmonary venous system. This contrasts with partial anomalous pulmonary venous return (PAPVR) where only part of the pulmonary venous anatomy is abnormal.</a:t>
            </a:r>
          </a:p>
          <a:p>
            <a:pPr algn="l">
              <a:buFont typeface="Arial" pitchFamily="34" charset="0"/>
              <a:buChar char="•"/>
            </a:pPr>
            <a:endParaRPr lang="en-US" dirty="0" smtClean="0"/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In TAPVR, all systemic and pulmonary venous blood enters the right atrium and nothing drains into the left atrium. </a:t>
            </a:r>
          </a:p>
          <a:p>
            <a:pPr algn="l">
              <a:buFont typeface="Arial" pitchFamily="34" charset="0"/>
              <a:buChar char="•"/>
            </a:pPr>
            <a:endParaRPr lang="en-US" dirty="0" smtClean="0"/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A right-to-left shunt is required for survival and is usually via a large patent foramen </a:t>
            </a:r>
            <a:r>
              <a:rPr lang="en-US" dirty="0" err="1" smtClean="0"/>
              <a:t>ovale</a:t>
            </a:r>
            <a:r>
              <a:rPr lang="en-US" dirty="0" smtClean="0"/>
              <a:t> (PFO) or less commonly (ASD).</a:t>
            </a:r>
          </a:p>
          <a:p>
            <a:pPr algn="l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TAPVC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Affected infants develop cyanosis and congestive heart failure in the early neonatal period.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 associated with </a:t>
            </a:r>
            <a:r>
              <a:rPr lang="en-US" dirty="0" err="1" smtClean="0"/>
              <a:t>heterotaxy</a:t>
            </a:r>
            <a:r>
              <a:rPr lang="en-US" dirty="0" smtClean="0"/>
              <a:t> syndrome, particularly </a:t>
            </a:r>
            <a:r>
              <a:rPr lang="en-US" dirty="0" err="1" smtClean="0"/>
              <a:t>asplenia</a:t>
            </a:r>
            <a:r>
              <a:rPr lang="en-US" dirty="0" smtClean="0"/>
              <a:t>. 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Type III (infra cardiac) is also associated with thoracic </a:t>
            </a:r>
            <a:r>
              <a:rPr lang="en-US" dirty="0" err="1" smtClean="0"/>
              <a:t>lymphangiectasia</a:t>
            </a:r>
            <a:r>
              <a:rPr lang="en-US" dirty="0" smtClean="0"/>
              <a:t> and pulmonary congestion.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TAPVC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smtClean="0"/>
              <a:t>Type I: supra cardiac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most common type (over 50% of cases)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anomalous pulmonary veins terminate at the supra cardiac level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pulmonary veins converge to form a left vertical vein which then drains to either brachiocephalic vein, SVC or </a:t>
            </a:r>
            <a:r>
              <a:rPr lang="en-US" dirty="0" err="1" smtClean="0"/>
              <a:t>azygous</a:t>
            </a:r>
            <a:r>
              <a:rPr lang="en-US" dirty="0" smtClean="0"/>
              <a:t> vein</a:t>
            </a:r>
          </a:p>
          <a:p>
            <a:pPr algn="l"/>
            <a:endParaRPr lang="en-US" b="1" dirty="0" smtClean="0"/>
          </a:p>
          <a:p>
            <a:pPr algn="l"/>
            <a:r>
              <a:rPr lang="en-US" b="1" dirty="0" smtClean="0"/>
              <a:t>Type II: cardiac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second most common (~30% of cases)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pulmonary venous connection at the cardiac level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drainage is into the coronary sinus and then the right atrium</a:t>
            </a:r>
          </a:p>
          <a:p>
            <a:pPr algn="l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TAPVC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smtClean="0"/>
              <a:t>Type III: Infra cardiac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the pulmonary veins join behind the left atrium to form a common vertical descending vein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the common descending vein courses anterior to the </a:t>
            </a:r>
            <a:r>
              <a:rPr lang="en-US" dirty="0" err="1" smtClean="0"/>
              <a:t>oesophagus</a:t>
            </a:r>
            <a:r>
              <a:rPr lang="en-US" dirty="0" smtClean="0"/>
              <a:t> passes through the diaphragm at the </a:t>
            </a:r>
            <a:r>
              <a:rPr lang="en-US" dirty="0" err="1" smtClean="0"/>
              <a:t>oesophageal</a:t>
            </a:r>
            <a:r>
              <a:rPr lang="en-US" dirty="0" smtClean="0"/>
              <a:t> hiatus and then usually joins the portal system</a:t>
            </a:r>
          </a:p>
          <a:p>
            <a:pPr algn="l"/>
            <a:r>
              <a:rPr lang="en-US" dirty="0" smtClean="0"/>
              <a:t>drainage is usually into the </a:t>
            </a:r>
            <a:r>
              <a:rPr lang="en-US" dirty="0" err="1" smtClean="0"/>
              <a:t>ductus</a:t>
            </a:r>
            <a:r>
              <a:rPr lang="en-US" dirty="0" smtClean="0"/>
              <a:t> </a:t>
            </a:r>
            <a:r>
              <a:rPr lang="en-US" dirty="0" err="1" smtClean="0"/>
              <a:t>venosus</a:t>
            </a:r>
            <a:r>
              <a:rPr lang="en-US" dirty="0" smtClean="0"/>
              <a:t>, hepatic veins, portal vein or IVC</a:t>
            </a:r>
          </a:p>
          <a:p>
            <a:pPr algn="l"/>
            <a:endParaRPr lang="en-US" b="1" dirty="0" smtClean="0"/>
          </a:p>
          <a:p>
            <a:pPr algn="l"/>
            <a:r>
              <a:rPr lang="en-US" b="1" dirty="0" smtClean="0"/>
              <a:t>Type IV: Mixed pattern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least common type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anomalous venous connections at two or more levels</a:t>
            </a:r>
          </a:p>
          <a:p>
            <a:pPr algn="l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tAPVC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Tapvc</a:t>
            </a:r>
            <a:endParaRPr lang="en-US" dirty="0"/>
          </a:p>
        </p:txBody>
      </p:sp>
      <p:pic>
        <p:nvPicPr>
          <p:cNvPr id="16386" name="Picture 2" descr="C:\Users\PNDT\Desktop\tapvc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95600" y="1981200"/>
            <a:ext cx="3582431" cy="4558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smtClean="0"/>
              <a:t>Plain radiograph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The right heart is prominent because of the increased flow volume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Left atrium remains normal in size. 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Types I and II -</a:t>
            </a:r>
            <a:r>
              <a:rPr lang="en-US" dirty="0" err="1" smtClean="0"/>
              <a:t>cardiomegaly</a:t>
            </a:r>
            <a:r>
              <a:rPr lang="en-US" dirty="0" smtClean="0"/>
              <a:t>.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The supra cardiac variant (type I) can classically depict a </a:t>
            </a:r>
            <a:r>
              <a:rPr lang="en-US" u="sng" dirty="0" smtClean="0"/>
              <a:t>snowman appearance</a:t>
            </a:r>
            <a:r>
              <a:rPr lang="en-US" dirty="0" smtClean="0"/>
              <a:t> on a frontal chest radiograph, also known as</a:t>
            </a:r>
            <a:r>
              <a:rPr lang="en-US" u="sng" dirty="0" smtClean="0"/>
              <a:t> figure of 8</a:t>
            </a:r>
            <a:r>
              <a:rPr lang="en-US" dirty="0" smtClean="0"/>
              <a:t> heart or</a:t>
            </a:r>
            <a:r>
              <a:rPr lang="en-US" u="sng" dirty="0" smtClean="0"/>
              <a:t> cottage loaf heart</a:t>
            </a:r>
            <a:r>
              <a:rPr lang="en-US" dirty="0" smtClean="0"/>
              <a:t>. 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The dilated vertical vein on the left, brachiocephalic vein on top, and the superior vena cava on the right form the head of the snowman;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the body of the snowman is formed by the enlarged right atrium.</a:t>
            </a:r>
          </a:p>
          <a:p>
            <a:pPr algn="l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TAPVC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tapvc</a:t>
            </a:r>
            <a:endParaRPr lang="en-US" dirty="0"/>
          </a:p>
        </p:txBody>
      </p:sp>
      <p:pic>
        <p:nvPicPr>
          <p:cNvPr id="2050" name="Picture 2" descr="C:\Users\PNDT\Desktop\snowman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865311"/>
            <a:ext cx="6096000" cy="4572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tapvc</a:t>
            </a:r>
            <a:endParaRPr lang="en-US" dirty="0"/>
          </a:p>
        </p:txBody>
      </p:sp>
      <p:pic>
        <p:nvPicPr>
          <p:cNvPr id="1026" name="Picture 2" descr="C:\Users\PNDT\Desktop\tapvc x ray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14600" y="1905000"/>
            <a:ext cx="3873455" cy="4372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/>
            <a:r>
              <a:rPr lang="en-US" b="1" dirty="0" smtClean="0"/>
              <a:t>Echocardiography</a:t>
            </a:r>
          </a:p>
          <a:p>
            <a:pPr algn="l"/>
            <a:r>
              <a:rPr lang="en-US" dirty="0" smtClean="0"/>
              <a:t>May show blind ended left atrium with no connecting veins.</a:t>
            </a:r>
          </a:p>
          <a:p>
            <a:pPr algn="l"/>
            <a:endParaRPr lang="en-US" dirty="0" smtClean="0"/>
          </a:p>
          <a:p>
            <a:pPr algn="l"/>
            <a:r>
              <a:rPr lang="en-US" b="1" dirty="0" smtClean="0"/>
              <a:t>CT/MRA</a:t>
            </a:r>
          </a:p>
          <a:p>
            <a:pPr algn="l"/>
            <a:r>
              <a:rPr lang="en-US" dirty="0" smtClean="0"/>
              <a:t>Direct </a:t>
            </a:r>
            <a:r>
              <a:rPr lang="en-US" dirty="0" err="1" smtClean="0"/>
              <a:t>visualisation</a:t>
            </a:r>
            <a:r>
              <a:rPr lang="en-US" dirty="0" smtClean="0"/>
              <a:t> of anomalous venous return.</a:t>
            </a:r>
          </a:p>
          <a:p>
            <a:pPr algn="l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tapvc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vessel view</a:t>
            </a:r>
            <a:endParaRPr lang="en-US" dirty="0"/>
          </a:p>
        </p:txBody>
      </p:sp>
      <p:pic>
        <p:nvPicPr>
          <p:cNvPr id="2050" name="Picture 2" descr="C:\Users\PNDT\Desktop\3 vessel.GIF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438400" y="2319178"/>
            <a:ext cx="3810000" cy="3952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tapvc</a:t>
            </a:r>
            <a:endParaRPr lang="en-US" dirty="0"/>
          </a:p>
        </p:txBody>
      </p:sp>
      <p:pic>
        <p:nvPicPr>
          <p:cNvPr id="3076" name="Picture 4" descr="C:\Users\PNDT\Desktop\tapvc ct.jpe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057400"/>
            <a:ext cx="4399756" cy="43997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/>
              <a:t>There is a lack of normal separation of the embryological </a:t>
            </a:r>
            <a:r>
              <a:rPr lang="en-US" dirty="0" err="1"/>
              <a:t>truncus</a:t>
            </a:r>
            <a:r>
              <a:rPr lang="en-US" dirty="0"/>
              <a:t> </a:t>
            </a:r>
            <a:r>
              <a:rPr lang="en-US" dirty="0" err="1"/>
              <a:t>arteriosus</a:t>
            </a:r>
            <a:r>
              <a:rPr lang="en-US" dirty="0"/>
              <a:t> into a separate aorta and pulmonary trunk. This results in a single arterial vessel that originates from the heart that supplies the systemic, pulmonary and coronary circulations. It may also result in a common </a:t>
            </a:r>
            <a:r>
              <a:rPr lang="en-US" dirty="0" err="1"/>
              <a:t>truncal</a:t>
            </a:r>
            <a:r>
              <a:rPr lang="en-US" dirty="0"/>
              <a:t> valve which can contain 2 to 4 cusps.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Is usually classified as a </a:t>
            </a:r>
            <a:r>
              <a:rPr lang="en-US" dirty="0" err="1" smtClean="0"/>
              <a:t>conotruncal</a:t>
            </a:r>
            <a:r>
              <a:rPr lang="en-US" dirty="0" smtClean="0"/>
              <a:t> anomaly.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Almost always associated with a ventricular septal defect (VSD) to allow circulatory flow circuit completion.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TRUNCUS ARTERIOSUS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b="1" dirty="0" smtClean="0"/>
              <a:t>Classifications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b="1" u="sng" dirty="0" err="1" smtClean="0"/>
              <a:t>Collett</a:t>
            </a:r>
            <a:r>
              <a:rPr lang="en-US" b="1" u="sng" dirty="0" smtClean="0"/>
              <a:t> and Edwards system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b="1" dirty="0" smtClean="0"/>
              <a:t>type I:</a:t>
            </a:r>
            <a:r>
              <a:rPr lang="en-US" dirty="0" smtClean="0"/>
              <a:t> (most common) both aorta and main pulmonary artery arise from a common trunk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b="1" dirty="0" smtClean="0"/>
              <a:t>type II:</a:t>
            </a:r>
            <a:r>
              <a:rPr lang="en-US" dirty="0" smtClean="0"/>
              <a:t> pulmonary arteries arise separately from the posterior aspect of trunk, close to each other just above the </a:t>
            </a:r>
            <a:r>
              <a:rPr lang="en-US" dirty="0" err="1" smtClean="0"/>
              <a:t>truncal</a:t>
            </a:r>
            <a:r>
              <a:rPr lang="en-US" dirty="0" smtClean="0"/>
              <a:t> valve (negligible main pulmonary artery segment)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b="1" dirty="0" smtClean="0"/>
              <a:t>type III:</a:t>
            </a:r>
            <a:r>
              <a:rPr lang="en-US" dirty="0" smtClean="0"/>
              <a:t> (least common) pulmonary arteries arise independently from either side of the trunk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b="1" dirty="0" smtClean="0"/>
              <a:t>type IV: </a:t>
            </a:r>
            <a:r>
              <a:rPr lang="en-US" dirty="0" smtClean="0"/>
              <a:t>neither pulmonary arterial branch arising from the common trunk (</a:t>
            </a:r>
            <a:r>
              <a:rPr lang="en-US" dirty="0" err="1" smtClean="0"/>
              <a:t>pseudotruncus</a:t>
            </a:r>
            <a:r>
              <a:rPr lang="en-US" dirty="0" smtClean="0"/>
              <a:t>), currently considered a form of pulmonary </a:t>
            </a:r>
            <a:r>
              <a:rPr lang="en-US" dirty="0" err="1" smtClean="0"/>
              <a:t>atresia</a:t>
            </a:r>
            <a:r>
              <a:rPr lang="en-US" dirty="0" smtClean="0"/>
              <a:t> with a VSD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TRUNCUS ARTERIOSUS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b="1" u="sng" dirty="0"/>
              <a:t>Van </a:t>
            </a:r>
            <a:r>
              <a:rPr lang="en-US" b="1" u="sng" dirty="0" err="1"/>
              <a:t>Praagh</a:t>
            </a:r>
            <a:r>
              <a:rPr lang="en-US" b="1" u="sng" dirty="0"/>
              <a:t> system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b="1" dirty="0"/>
              <a:t>type A1: </a:t>
            </a:r>
            <a:r>
              <a:rPr lang="en-US" dirty="0"/>
              <a:t>identical to the type I of </a:t>
            </a:r>
            <a:r>
              <a:rPr lang="en-US" dirty="0" err="1"/>
              <a:t>Collett</a:t>
            </a:r>
            <a:r>
              <a:rPr lang="en-US" dirty="0"/>
              <a:t> and Edwards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b="1" dirty="0"/>
              <a:t>type A2:</a:t>
            </a:r>
            <a:r>
              <a:rPr lang="en-US" dirty="0"/>
              <a:t> separate origins of the branch pulmonary arteries from the common trunk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b="1" dirty="0"/>
              <a:t>type A3: </a:t>
            </a:r>
            <a:r>
              <a:rPr lang="en-US" dirty="0"/>
              <a:t>origin of one branch pulmonary artery (usually the right) from the common trunk, with other lung supplied either by collaterals or a pulmonary artery arising from the aortic arch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b="1" dirty="0"/>
              <a:t>type A4: </a:t>
            </a:r>
            <a:r>
              <a:rPr lang="en-US" dirty="0"/>
              <a:t>presence of an associated interrupted aortic arch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Truncus</a:t>
            </a:r>
            <a:r>
              <a:rPr lang="en-US" dirty="0" smtClean="0"/>
              <a:t> </a:t>
            </a:r>
            <a:r>
              <a:rPr lang="en-US" dirty="0" err="1" smtClean="0"/>
              <a:t>arteriosus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52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Truncus</a:t>
            </a:r>
            <a:r>
              <a:rPr lang="en-US" dirty="0"/>
              <a:t> </a:t>
            </a:r>
            <a:r>
              <a:rPr lang="en-US" dirty="0" err="1"/>
              <a:t>arteriosus</a:t>
            </a:r>
            <a:endParaRPr lang="en-US" dirty="0"/>
          </a:p>
        </p:txBody>
      </p:sp>
      <p:pic>
        <p:nvPicPr>
          <p:cNvPr id="44034" name="Picture 2" descr="C:\Users\DELL\Desktop\TRUN ART CLASSIFICATION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0"/>
            <a:ext cx="5790141" cy="434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98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Truncus</a:t>
            </a:r>
            <a:r>
              <a:rPr lang="en-US" dirty="0"/>
              <a:t> </a:t>
            </a:r>
            <a:r>
              <a:rPr lang="en-US" dirty="0" err="1"/>
              <a:t>arteriosus</a:t>
            </a:r>
            <a:endParaRPr lang="en-US" dirty="0"/>
          </a:p>
        </p:txBody>
      </p:sp>
      <p:pic>
        <p:nvPicPr>
          <p:cNvPr id="49154" name="Picture 2" descr="D:\TRUNCUS USG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465" y="3024981"/>
            <a:ext cx="6388935" cy="301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02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TRUNCUS ARTERIOSUS</a:t>
            </a:r>
          </a:p>
        </p:txBody>
      </p:sp>
      <p:pic>
        <p:nvPicPr>
          <p:cNvPr id="47106" name="Picture 2" descr="D:\TRUNCUS CT 2.jpe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667000"/>
            <a:ext cx="3112628" cy="309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31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b="1" dirty="0" smtClean="0"/>
              <a:t>Associations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right sided aortic arch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interrupted aortic arch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persistence of primitive aortic arches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err="1" smtClean="0"/>
              <a:t>DiGeorge</a:t>
            </a:r>
            <a:r>
              <a:rPr lang="en-US" dirty="0" smtClean="0"/>
              <a:t> syndrome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CHARGE syndrome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TRUNCUS ARTERIOSUS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algn="l">
              <a:buFont typeface="Arial" pitchFamily="34" charset="0"/>
              <a:buChar char="•"/>
            </a:pPr>
            <a:r>
              <a:rPr lang="en-US" b="1" dirty="0" smtClean="0"/>
              <a:t>Plain radiograph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moderate </a:t>
            </a:r>
            <a:r>
              <a:rPr lang="en-US" dirty="0" err="1" smtClean="0"/>
              <a:t>cardiomegaly</a:t>
            </a:r>
            <a:r>
              <a:rPr lang="en-US" dirty="0" smtClean="0"/>
              <a:t> with pulmonary plethora(mainly as a result of collateral formation) and widened mediastinum.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However, the main pulmonary artery (arising from common trunk) may be small/unusual in position which may result in a narrow mediastinum. This along with moderate </a:t>
            </a:r>
            <a:r>
              <a:rPr lang="en-US" dirty="0" err="1" smtClean="0"/>
              <a:t>cardiomegaly</a:t>
            </a:r>
            <a:r>
              <a:rPr lang="en-US" dirty="0" smtClean="0"/>
              <a:t> and pulmonary plethora gives an appearance that is similar to D-loop transposition of great arteries.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Right-sided aortic arch may be seen in ~40%.</a:t>
            </a:r>
          </a:p>
          <a:p>
            <a:pPr algn="l">
              <a:buFont typeface="Arial" pitchFamily="34" charset="0"/>
              <a:buChar char="•"/>
            </a:pPr>
            <a:endParaRPr lang="en-US" dirty="0" smtClean="0"/>
          </a:p>
          <a:p>
            <a:pPr algn="l">
              <a:buFont typeface="Arial" pitchFamily="34" charset="0"/>
              <a:buChar char="•"/>
            </a:pPr>
            <a:r>
              <a:rPr lang="en-US" b="1" dirty="0" smtClean="0"/>
              <a:t>Antenatal ultrasound/Echocardiography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Allows direct </a:t>
            </a:r>
            <a:r>
              <a:rPr lang="en-US" dirty="0" err="1" smtClean="0"/>
              <a:t>visualisation</a:t>
            </a:r>
            <a:r>
              <a:rPr lang="en-US" dirty="0" smtClean="0"/>
              <a:t> of a single trunk. Outflow tract views are the most useful. Colour Doppler may show associated VSD.</a:t>
            </a:r>
          </a:p>
          <a:p>
            <a:pPr algn="l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TRUNCUS ARTERIOSUS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US" b="1" dirty="0"/>
              <a:t>CT/CTA</a:t>
            </a:r>
          </a:p>
          <a:p>
            <a:pPr algn="l">
              <a:buFont typeface="Arial" pitchFamily="34" charset="0"/>
              <a:buChar char="•"/>
            </a:pPr>
            <a:r>
              <a:rPr lang="en-US" dirty="0"/>
              <a:t>Allows direct </a:t>
            </a:r>
            <a:r>
              <a:rPr lang="en-US" dirty="0" err="1"/>
              <a:t>visualisation</a:t>
            </a:r>
            <a:r>
              <a:rPr lang="en-US" dirty="0"/>
              <a:t> of abnormal anatomy.</a:t>
            </a:r>
          </a:p>
          <a:p>
            <a:pPr algn="l">
              <a:buFont typeface="Arial" pitchFamily="34" charset="0"/>
              <a:buChar char="•"/>
            </a:pPr>
            <a:endParaRPr lang="en-US" b="1" dirty="0" smtClean="0"/>
          </a:p>
          <a:p>
            <a:pPr algn="l">
              <a:buFont typeface="Arial" pitchFamily="34" charset="0"/>
              <a:buChar char="•"/>
            </a:pPr>
            <a:r>
              <a:rPr lang="en-US" b="1" dirty="0" smtClean="0"/>
              <a:t>MRI</a:t>
            </a:r>
            <a:endParaRPr lang="en-US" b="1" dirty="0"/>
          </a:p>
          <a:p>
            <a:pPr algn="l">
              <a:buFont typeface="Arial" pitchFamily="34" charset="0"/>
              <a:buChar char="•"/>
            </a:pPr>
            <a:r>
              <a:rPr lang="en-US" dirty="0"/>
              <a:t>Allows direct display of anomalous anatomy. </a:t>
            </a:r>
            <a:r>
              <a:rPr lang="en-US" dirty="0">
                <a:hlinkClick r:id="rId3"/>
              </a:rPr>
              <a:t>SSFP</a:t>
            </a:r>
            <a:r>
              <a:rPr lang="en-US" dirty="0"/>
              <a:t> cine sequences can offer an additional functional assessment.</a:t>
            </a:r>
          </a:p>
          <a:p>
            <a:pPr algn="l">
              <a:buFont typeface="Arial" pitchFamily="34" charset="0"/>
              <a:buChar char="•"/>
            </a:pPr>
            <a:endParaRPr lang="en-US" b="1" dirty="0" smtClean="0"/>
          </a:p>
          <a:p>
            <a:pPr algn="l">
              <a:buFont typeface="Arial" pitchFamily="34" charset="0"/>
              <a:buChar char="•"/>
            </a:pPr>
            <a:r>
              <a:rPr lang="en-US" b="1" dirty="0" smtClean="0"/>
              <a:t>Treatment </a:t>
            </a:r>
            <a:r>
              <a:rPr lang="en-US" b="1" dirty="0"/>
              <a:t>and prognosis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left untreated, approximately 80% of infants die within the first year.</a:t>
            </a:r>
          </a:p>
          <a:p>
            <a:pPr algn="l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TRUNCUS ARTERIOSUS</a:t>
            </a:r>
          </a:p>
        </p:txBody>
      </p:sp>
    </p:spTree>
    <p:extLst>
      <p:ext uri="{BB962C8B-B14F-4D97-AF65-F5344CB8AC3E}">
        <p14:creationId xmlns:p14="http://schemas.microsoft.com/office/powerpoint/2010/main" val="361200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 err="1" smtClean="0"/>
              <a:t>Atrioventricular</a:t>
            </a:r>
            <a:r>
              <a:rPr lang="en-US" dirty="0" smtClean="0"/>
              <a:t> discordance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err="1" smtClean="0"/>
              <a:t>Ventriculoarterial</a:t>
            </a:r>
            <a:r>
              <a:rPr lang="en-US" dirty="0" smtClean="0"/>
              <a:t> discordance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82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Developmental anomaly of the tricuspid valve.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Rare CHD, but most common cause of congenital tricuspid regurgitation. 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main abnormality is an abnormal tricuspid valve (</a:t>
            </a:r>
            <a:r>
              <a:rPr lang="en-US" u="sng" dirty="0"/>
              <a:t>particularly </a:t>
            </a:r>
            <a:r>
              <a:rPr lang="en-US" u="sng" dirty="0" err="1"/>
              <a:t>septal</a:t>
            </a:r>
            <a:r>
              <a:rPr lang="en-US" u="sng" dirty="0"/>
              <a:t> and posterior leaflets</a:t>
            </a:r>
            <a:r>
              <a:rPr lang="en-US" dirty="0"/>
              <a:t>), which is displaced apically into the right ventricle, resulting in </a:t>
            </a:r>
            <a:r>
              <a:rPr lang="en-US" dirty="0" err="1"/>
              <a:t>atrialisation</a:t>
            </a:r>
            <a:r>
              <a:rPr lang="en-US" dirty="0"/>
              <a:t> of the parts of the ventricle above the valve. </a:t>
            </a: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endParaRPr lang="en-US" dirty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This </a:t>
            </a:r>
            <a:r>
              <a:rPr lang="en-US" dirty="0"/>
              <a:t>results from the tricuspid valve leaflets inadequately separating from each other, or from the chorda </a:t>
            </a:r>
            <a:r>
              <a:rPr lang="en-US" dirty="0" err="1"/>
              <a:t>tendinae</a:t>
            </a:r>
            <a:r>
              <a:rPr lang="en-US" dirty="0"/>
              <a:t> from the inferior portion of the ventricle, during embryologic development. </a:t>
            </a: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There </a:t>
            </a:r>
            <a:r>
              <a:rPr lang="en-US" dirty="0"/>
              <a:t>can be concurrent tricuspid regurgitation +/- stenosis.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EBSTEIN ANOMALY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/>
              <a:t>No </a:t>
            </a:r>
            <a:r>
              <a:rPr lang="en-US" dirty="0" err="1"/>
              <a:t>recognised</a:t>
            </a:r>
            <a:r>
              <a:rPr lang="en-US" dirty="0"/>
              <a:t> gender predilection, and almost all cases seem to be </a:t>
            </a:r>
            <a:r>
              <a:rPr lang="en-US" dirty="0" smtClean="0"/>
              <a:t>sporadic.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Although </a:t>
            </a:r>
            <a:r>
              <a:rPr lang="en-US" dirty="0"/>
              <a:t>an association with maternal lithium carbonate injection has been postulated. </a:t>
            </a: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endParaRPr lang="en-US" dirty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/>
              <a:t>The presentation is often antenatal, with the development of </a:t>
            </a:r>
            <a:r>
              <a:rPr lang="en-US" dirty="0" err="1"/>
              <a:t>hydrops</a:t>
            </a:r>
            <a:r>
              <a:rPr lang="en-US" dirty="0"/>
              <a:t> </a:t>
            </a:r>
            <a:r>
              <a:rPr lang="en-US" dirty="0" err="1"/>
              <a:t>fetalis</a:t>
            </a:r>
            <a:r>
              <a:rPr lang="en-US" dirty="0"/>
              <a:t> and fetal </a:t>
            </a:r>
            <a:r>
              <a:rPr lang="en-US" dirty="0" err="1" smtClean="0"/>
              <a:t>tachyarrhythmias</a:t>
            </a:r>
            <a:r>
              <a:rPr lang="en-US" dirty="0" smtClean="0"/>
              <a:t>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/>
              <a:t>Depending on the degree of atrial right-to-left shunting, the infant may or may not be cyanotic.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EBSTEIN ANOMALY</a:t>
            </a:r>
          </a:p>
        </p:txBody>
      </p:sp>
    </p:spTree>
    <p:extLst>
      <p:ext uri="{BB962C8B-B14F-4D97-AF65-F5344CB8AC3E}">
        <p14:creationId xmlns:p14="http://schemas.microsoft.com/office/powerpoint/2010/main" val="122623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b="1" dirty="0" smtClean="0"/>
              <a:t>Associations-</a:t>
            </a:r>
            <a:r>
              <a:rPr lang="en-US" dirty="0" smtClean="0"/>
              <a:t>trisomy 13, trisomy 21, Turner syndrome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/>
              <a:t>M</a:t>
            </a:r>
            <a:r>
              <a:rPr lang="en-US" dirty="0" smtClean="0"/>
              <a:t>ultiple other congenital heart lesions (ASD is quite common)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/>
              <a:t>C</a:t>
            </a:r>
            <a:r>
              <a:rPr lang="en-US" dirty="0" smtClean="0"/>
              <a:t>onduction abnormalities leading to arrhythmia (common), e.g. Wolf-Parkinson-White syndrome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Maternal lithium carbonate ingestion: possible </a:t>
            </a:r>
          </a:p>
          <a:p>
            <a:pPr algn="l"/>
            <a:r>
              <a:rPr lang="en-US" dirty="0" smtClean="0"/>
              <a:t> 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EBSTEIN ANOMALY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b="1" dirty="0" smtClean="0"/>
              <a:t>Plain </a:t>
            </a:r>
            <a:r>
              <a:rPr lang="en-US" b="1" dirty="0"/>
              <a:t>radiograph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/>
              <a:t>Findings on chest radiographs largely depend on the severity of the abnormality and the degree to which the tricuspid valve is displaced downwards</a:t>
            </a:r>
            <a:r>
              <a:rPr lang="en-US" dirty="0" smtClean="0"/>
              <a:t>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dirty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/>
              <a:t>There is often severe right-sided cardiomegaly due to an elongated and enlarged right atrium which may result in an elevated apex. Classically, the heart is described as having a "</a:t>
            </a:r>
            <a:r>
              <a:rPr lang="en-US" u="sng" dirty="0"/>
              <a:t>box shape"</a:t>
            </a:r>
            <a:r>
              <a:rPr lang="en-US" dirty="0"/>
              <a:t> on a frontal chest radiograph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EBSTEIN ANOMALY</a:t>
            </a:r>
          </a:p>
        </p:txBody>
      </p:sp>
    </p:spTree>
    <p:extLst>
      <p:ext uri="{BB962C8B-B14F-4D97-AF65-F5344CB8AC3E}">
        <p14:creationId xmlns:p14="http://schemas.microsoft.com/office/powerpoint/2010/main" val="314550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EBSTEIN ANOMALY</a:t>
            </a:r>
          </a:p>
        </p:txBody>
      </p:sp>
      <p:pic>
        <p:nvPicPr>
          <p:cNvPr id="45058" name="Picture 2" descr="D:\BOX SHAPE.jpe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57400"/>
            <a:ext cx="6633039" cy="437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57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EBSTEIN ANOMALY</a:t>
            </a:r>
          </a:p>
        </p:txBody>
      </p:sp>
      <p:pic>
        <p:nvPicPr>
          <p:cNvPr id="46082" name="Picture 2" descr="D:\EBSTEIN X RAY 2.jpe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28800"/>
            <a:ext cx="4933746" cy="458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60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b="1" dirty="0"/>
              <a:t>Echocardiography/ultrasound 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Typically </a:t>
            </a:r>
            <a:r>
              <a:rPr lang="en-US" dirty="0"/>
              <a:t>shows right heart enlargement. </a:t>
            </a:r>
            <a:r>
              <a:rPr lang="en-US" dirty="0" err="1"/>
              <a:t>Colour</a:t>
            </a:r>
            <a:r>
              <a:rPr lang="en-US" dirty="0"/>
              <a:t> Doppler may show tricuspid regurgitation, an abnormally downward displaced tricuspid valve, and a small right ventricle. May also show evidence of concomitant tricuspid valve regurgitation</a:t>
            </a:r>
            <a:r>
              <a:rPr lang="en-US" dirty="0" smtClean="0"/>
              <a:t>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dirty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b="1" dirty="0"/>
              <a:t>CT/MRI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/>
              <a:t>Allows direct </a:t>
            </a:r>
            <a:r>
              <a:rPr lang="en-US" dirty="0" err="1"/>
              <a:t>visualisation</a:t>
            </a:r>
            <a:r>
              <a:rPr lang="en-US" dirty="0"/>
              <a:t> of anatomical detail. Cine MRI can be used akin to echocardiography for functional assessment. 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Apical </a:t>
            </a:r>
            <a:r>
              <a:rPr lang="en-US" dirty="0"/>
              <a:t>displacement of the </a:t>
            </a:r>
            <a:r>
              <a:rPr lang="en-US" dirty="0" err="1"/>
              <a:t>septal</a:t>
            </a:r>
            <a:r>
              <a:rPr lang="en-US" dirty="0"/>
              <a:t> and posterior leaflets of the tricuspid </a:t>
            </a:r>
            <a:r>
              <a:rPr lang="en-US" dirty="0" smtClean="0"/>
              <a:t>valve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EBSTEIN ANOMALY</a:t>
            </a:r>
          </a:p>
        </p:txBody>
      </p:sp>
    </p:spTree>
    <p:extLst>
      <p:ext uri="{BB962C8B-B14F-4D97-AF65-F5344CB8AC3E}">
        <p14:creationId xmlns:p14="http://schemas.microsoft.com/office/powerpoint/2010/main" val="328978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285750" lvl="1" indent="-285750" algn="l">
              <a:buFont typeface="Arial" pitchFamily="34" charset="0"/>
              <a:buChar char="•"/>
            </a:pPr>
            <a:r>
              <a:rPr lang="en-US" dirty="0" smtClean="0"/>
              <a:t>As </a:t>
            </a:r>
            <a:r>
              <a:rPr lang="en-US" dirty="0"/>
              <a:t>a rule of thumb: if the tricuspid </a:t>
            </a:r>
            <a:r>
              <a:rPr lang="en-US" dirty="0" err="1"/>
              <a:t>septal</a:t>
            </a:r>
            <a:r>
              <a:rPr lang="en-US" dirty="0"/>
              <a:t> attachment lies more than 1.5 cm "beneath" (i.e. towards the apex) than mitral </a:t>
            </a:r>
            <a:r>
              <a:rPr lang="en-US" dirty="0" err="1"/>
              <a:t>septal</a:t>
            </a:r>
            <a:r>
              <a:rPr lang="en-US" dirty="0"/>
              <a:t> attachment, this can be considered </a:t>
            </a:r>
            <a:r>
              <a:rPr lang="en-US" dirty="0" err="1"/>
              <a:t>Ebstein</a:t>
            </a:r>
            <a:r>
              <a:rPr lang="en-US" dirty="0"/>
              <a:t> anomaly (in adults, the measurement is 2 cm)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800" dirty="0" smtClean="0"/>
              <a:t>"</a:t>
            </a:r>
            <a:r>
              <a:rPr lang="en-US" sz="1800" dirty="0" err="1"/>
              <a:t>atrialisation</a:t>
            </a:r>
            <a:r>
              <a:rPr lang="en-US" sz="1800" dirty="0"/>
              <a:t>" of the right ventricle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800" dirty="0"/>
              <a:t>tricuspid regurgitation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800" dirty="0"/>
              <a:t>If you find </a:t>
            </a:r>
            <a:r>
              <a:rPr lang="en-US" sz="1800" dirty="0" err="1"/>
              <a:t>Ebstein</a:t>
            </a:r>
            <a:r>
              <a:rPr lang="en-US" sz="1800" dirty="0"/>
              <a:t> anomaly, also look for other associated defects: RVOT </a:t>
            </a:r>
            <a:r>
              <a:rPr lang="en-US" sz="1800" dirty="0" err="1" smtClean="0"/>
              <a:t>abnormalities,ASD</a:t>
            </a:r>
            <a:r>
              <a:rPr lang="en-US" sz="1800" dirty="0"/>
              <a:t> (especially </a:t>
            </a:r>
            <a:r>
              <a:rPr lang="en-US" sz="1800" dirty="0" err="1"/>
              <a:t>ostium</a:t>
            </a:r>
            <a:r>
              <a:rPr lang="en-US" sz="1800" dirty="0"/>
              <a:t> </a:t>
            </a:r>
            <a:r>
              <a:rPr lang="en-US" sz="1800" dirty="0" err="1"/>
              <a:t>secundum</a:t>
            </a:r>
            <a:r>
              <a:rPr lang="en-US" sz="1800" dirty="0"/>
              <a:t> type), VSD and tetralogy of </a:t>
            </a:r>
            <a:r>
              <a:rPr lang="en-US" sz="1800" dirty="0" err="1" smtClean="0"/>
              <a:t>Fallot</a:t>
            </a:r>
            <a:r>
              <a:rPr lang="en-US" sz="1800" dirty="0"/>
              <a:t>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1800" dirty="0"/>
          </a:p>
          <a:p>
            <a:pPr marL="342900" indent="-342900" algn="l">
              <a:buFont typeface="Arial" pitchFamily="34" charset="0"/>
              <a:buChar char="•"/>
            </a:pPr>
            <a:endParaRPr lang="en-US" sz="1800" dirty="0"/>
          </a:p>
          <a:p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EBSTEIN ANOMALY</a:t>
            </a:r>
          </a:p>
        </p:txBody>
      </p:sp>
    </p:spTree>
    <p:extLst>
      <p:ext uri="{BB962C8B-B14F-4D97-AF65-F5344CB8AC3E}">
        <p14:creationId xmlns:p14="http://schemas.microsoft.com/office/powerpoint/2010/main" val="110055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Thank you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10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Looping/topology</a:t>
            </a:r>
            <a:endParaRPr lang="en-US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81200"/>
            <a:ext cx="6047886" cy="3931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186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looping</a:t>
            </a:r>
            <a:endParaRPr lang="en-US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09800"/>
            <a:ext cx="5005388" cy="375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279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sided aortic arch</a:t>
            </a:r>
            <a:endParaRPr lang="en-US" dirty="0"/>
          </a:p>
        </p:txBody>
      </p:sp>
      <p:pic>
        <p:nvPicPr>
          <p:cNvPr id="4" name="Picture 2" descr="C:\Users\PNDT\Desktop\right sided aortic arch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905000"/>
            <a:ext cx="4343400" cy="47480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malformation</a:t>
            </a:r>
            <a:endParaRPr lang="en-US" dirty="0"/>
          </a:p>
        </p:txBody>
      </p:sp>
      <p:pic>
        <p:nvPicPr>
          <p:cNvPr id="31746" name="Picture 2" descr="C:\Users\DELL\Desktop\CHD CLASSIFICATION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5993341" cy="449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14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981200"/>
            <a:ext cx="8229600" cy="4075176"/>
          </a:xfrm>
        </p:spPr>
        <p:txBody>
          <a:bodyPr>
            <a:normAutofit fontScale="85000" lnSpcReduction="20000"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1600" b="1" dirty="0" smtClean="0"/>
              <a:t>SECUNDUM ASD</a:t>
            </a:r>
            <a:endParaRPr lang="en-US" sz="1600" dirty="0" smtClean="0"/>
          </a:p>
          <a:p>
            <a:pPr marL="285750" lvl="1" indent="-285750" algn="l">
              <a:buFont typeface="Arial" pitchFamily="34" charset="0"/>
              <a:buChar char="•"/>
            </a:pPr>
            <a:r>
              <a:rPr lang="en-US" sz="1400" dirty="0" smtClean="0"/>
              <a:t>60-90</a:t>
            </a:r>
            <a:r>
              <a:rPr lang="en-US" sz="1400" dirty="0"/>
              <a:t>% of all ASDs</a:t>
            </a:r>
          </a:p>
          <a:p>
            <a:pPr marL="285750" lvl="1" indent="-285750" algn="l">
              <a:buFont typeface="Arial" pitchFamily="34" charset="0"/>
              <a:buChar char="•"/>
            </a:pPr>
            <a:r>
              <a:rPr lang="en-US" sz="1400" dirty="0"/>
              <a:t>usually an isolated abnormality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1600" b="1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600" b="1" dirty="0" smtClean="0"/>
              <a:t>PRIMUM ASD</a:t>
            </a:r>
            <a:endParaRPr lang="en-US" sz="1600" dirty="0" smtClean="0"/>
          </a:p>
          <a:p>
            <a:pPr marL="285750" lvl="1" indent="-285750" algn="l">
              <a:buFont typeface="Arial" pitchFamily="34" charset="0"/>
              <a:buChar char="•"/>
            </a:pPr>
            <a:r>
              <a:rPr lang="en-US" sz="1400" dirty="0" smtClean="0"/>
              <a:t>5-20</a:t>
            </a:r>
            <a:r>
              <a:rPr lang="en-US" sz="1400" dirty="0"/>
              <a:t>%</a:t>
            </a:r>
          </a:p>
          <a:p>
            <a:pPr marL="285750" lvl="1" indent="-285750" algn="l">
              <a:buFont typeface="Arial" pitchFamily="34" charset="0"/>
              <a:buChar char="•"/>
            </a:pPr>
            <a:r>
              <a:rPr lang="en-US" sz="1400" dirty="0"/>
              <a:t>associated with cleft anterior </a:t>
            </a:r>
            <a:r>
              <a:rPr lang="en-US" sz="1400" dirty="0" smtClean="0"/>
              <a:t> mitral valve leaflet </a:t>
            </a:r>
            <a:r>
              <a:rPr lang="en-US" sz="1400" dirty="0"/>
              <a:t>(partial </a:t>
            </a:r>
            <a:r>
              <a:rPr lang="en-US" sz="1400" dirty="0" err="1"/>
              <a:t>atrioventricular</a:t>
            </a:r>
            <a:r>
              <a:rPr lang="en-US" sz="1400" dirty="0"/>
              <a:t> septal defect)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1600" b="1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600" b="1" dirty="0" smtClean="0"/>
              <a:t>SINUS VENOSUS</a:t>
            </a:r>
            <a:endParaRPr lang="en-US" sz="1600" dirty="0" smtClean="0"/>
          </a:p>
          <a:p>
            <a:pPr marL="285750" lvl="1" indent="-285750" algn="l">
              <a:buFont typeface="Arial" pitchFamily="34" charset="0"/>
              <a:buChar char="•"/>
            </a:pPr>
            <a:r>
              <a:rPr lang="en-US" sz="1400" dirty="0" smtClean="0"/>
              <a:t>5</a:t>
            </a:r>
            <a:r>
              <a:rPr lang="en-US" sz="1400" dirty="0"/>
              <a:t>%</a:t>
            </a:r>
          </a:p>
          <a:p>
            <a:pPr marL="285750" lvl="1" indent="-285750" algn="l">
              <a:buFont typeface="Arial" pitchFamily="34" charset="0"/>
              <a:buChar char="•"/>
            </a:pPr>
            <a:r>
              <a:rPr lang="en-US" sz="1400" dirty="0"/>
              <a:t>associated with anomalous right pulmonary venous return to the </a:t>
            </a:r>
            <a:r>
              <a:rPr lang="en-US" sz="1400" dirty="0">
                <a:hlinkClick r:id="rId3"/>
              </a:rPr>
              <a:t>superior vena cava</a:t>
            </a:r>
            <a:r>
              <a:rPr lang="en-US" sz="1400" dirty="0"/>
              <a:t> or </a:t>
            </a:r>
            <a:r>
              <a:rPr lang="en-US" sz="1400" dirty="0">
                <a:hlinkClick r:id="rId4"/>
              </a:rPr>
              <a:t>right atrium</a:t>
            </a:r>
            <a:endParaRPr lang="en-US" sz="1400" dirty="0"/>
          </a:p>
          <a:p>
            <a:pPr marL="342900" indent="-342900" algn="l">
              <a:buFont typeface="Arial" pitchFamily="34" charset="0"/>
              <a:buChar char="•"/>
            </a:pPr>
            <a:endParaRPr lang="en-US" sz="1600" b="1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600" b="1" dirty="0" smtClean="0"/>
              <a:t>CORONARY SINUS TYPE ASD ("UNROOFED CORONARY SINUS")</a:t>
            </a:r>
            <a:endParaRPr lang="en-US" sz="1600" dirty="0" smtClean="0"/>
          </a:p>
          <a:p>
            <a:pPr marL="285750" lvl="1" indent="-285750" algn="l">
              <a:buFont typeface="Arial" pitchFamily="34" charset="0"/>
              <a:buChar char="•"/>
            </a:pPr>
            <a:r>
              <a:rPr lang="en-US" sz="1400" dirty="0" smtClean="0"/>
              <a:t>&lt;</a:t>
            </a:r>
            <a:r>
              <a:rPr lang="en-US" sz="1400" dirty="0"/>
              <a:t>1%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asd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asd</a:t>
            </a:r>
            <a:endParaRPr lang="en-US" dirty="0"/>
          </a:p>
        </p:txBody>
      </p:sp>
      <p:pic>
        <p:nvPicPr>
          <p:cNvPr id="4098" name="Picture 2" descr="C:\Users\PNDT\Desktop\types of asd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47800" y="2267744"/>
            <a:ext cx="5486400" cy="384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second most common congenital heart defect </a:t>
            </a:r>
            <a:r>
              <a:rPr lang="en-US" dirty="0" smtClean="0"/>
              <a:t>after ventricular </a:t>
            </a:r>
            <a:r>
              <a:rPr lang="en-US" dirty="0"/>
              <a:t>septal defects </a:t>
            </a: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/>
              <a:t>M</a:t>
            </a:r>
            <a:r>
              <a:rPr lang="en-US" dirty="0" smtClean="0"/>
              <a:t>ost </a:t>
            </a:r>
            <a:r>
              <a:rPr lang="en-US" dirty="0"/>
              <a:t>common to become symptomatic in adulthood</a:t>
            </a:r>
            <a:r>
              <a:rPr lang="en-US" dirty="0" smtClean="0"/>
              <a:t>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dirty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/>
              <a:t>They are </a:t>
            </a:r>
            <a:r>
              <a:rPr lang="en-US" dirty="0" err="1"/>
              <a:t>characterised</a:t>
            </a:r>
            <a:r>
              <a:rPr lang="en-US" dirty="0"/>
              <a:t> by an abnormal opening in the atrial septum allowing communication between the right and left atria. </a:t>
            </a: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Due </a:t>
            </a:r>
            <a:r>
              <a:rPr lang="en-US" dirty="0"/>
              <a:t>to the low pressures of the atria, the lesion is typically asymptomatic until adulthood despite 2-4 times the normal pulmonary blood flow. </a:t>
            </a: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Gradual </a:t>
            </a:r>
            <a:r>
              <a:rPr lang="en-US" dirty="0"/>
              <a:t>(high output) congestive cardiac failure eventually develops, usually becoming symptomatic by the age of 30.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Rhomboid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Wraps around the LV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err="1" smtClean="0"/>
              <a:t>Trabeculated</a:t>
            </a:r>
            <a:r>
              <a:rPr lang="en-US" dirty="0" smtClean="0"/>
              <a:t> </a:t>
            </a:r>
            <a:r>
              <a:rPr lang="en-US" dirty="0" err="1" smtClean="0"/>
              <a:t>esp</a:t>
            </a:r>
            <a:r>
              <a:rPr lang="en-US" dirty="0" smtClean="0"/>
              <a:t> at apex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err="1" smtClean="0"/>
              <a:t>Septal</a:t>
            </a:r>
            <a:r>
              <a:rPr lang="en-US" dirty="0" smtClean="0"/>
              <a:t> attachment of papillary muscle</a:t>
            </a:r>
          </a:p>
          <a:p>
            <a:pPr algn="l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MORPHOLOGICAL RIGHT VENTRICLE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4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algn="l"/>
            <a:r>
              <a:rPr lang="en-US" dirty="0" smtClean="0"/>
              <a:t>Usually </a:t>
            </a:r>
            <a:r>
              <a:rPr lang="en-US" dirty="0"/>
              <a:t>tend to be isolated </a:t>
            </a:r>
            <a:r>
              <a:rPr lang="en-US" dirty="0" smtClean="0"/>
              <a:t>anomalies.</a:t>
            </a:r>
          </a:p>
          <a:p>
            <a:pPr algn="l"/>
            <a:r>
              <a:rPr lang="en-US" dirty="0" smtClean="0"/>
              <a:t> </a:t>
            </a:r>
          </a:p>
          <a:p>
            <a:pPr algn="l"/>
            <a:r>
              <a:rPr lang="en-US" dirty="0" smtClean="0"/>
              <a:t>Associations </a:t>
            </a:r>
            <a:r>
              <a:rPr lang="en-US" dirty="0"/>
              <a:t>include: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/>
              <a:t>Down </a:t>
            </a:r>
            <a:r>
              <a:rPr lang="en-US" dirty="0" smtClean="0"/>
              <a:t>syndrome</a:t>
            </a:r>
            <a:r>
              <a:rPr lang="en-US" dirty="0"/>
              <a:t> (</a:t>
            </a:r>
            <a:r>
              <a:rPr lang="en-US" dirty="0" err="1"/>
              <a:t>ostium</a:t>
            </a:r>
            <a:r>
              <a:rPr lang="en-US" dirty="0"/>
              <a:t> </a:t>
            </a:r>
            <a:r>
              <a:rPr lang="en-US" dirty="0" err="1"/>
              <a:t>primum</a:t>
            </a:r>
            <a:r>
              <a:rPr lang="en-US" dirty="0"/>
              <a:t> defect)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/>
              <a:t>Holt-</a:t>
            </a:r>
            <a:r>
              <a:rPr lang="en-US" dirty="0" err="1"/>
              <a:t>Oram</a:t>
            </a:r>
            <a:r>
              <a:rPr lang="en-US" dirty="0"/>
              <a:t> syndrome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/>
              <a:t>Ellis-van </a:t>
            </a:r>
            <a:r>
              <a:rPr lang="en-US" dirty="0" err="1"/>
              <a:t>Creveld</a:t>
            </a:r>
            <a:r>
              <a:rPr lang="en-US" dirty="0"/>
              <a:t> syndrome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/>
              <a:t>mitral valve </a:t>
            </a:r>
            <a:r>
              <a:rPr lang="en-US" dirty="0" err="1"/>
              <a:t>prolapse</a:t>
            </a:r>
            <a:endParaRPr lang="en-US" dirty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err="1"/>
              <a:t>Lutembacher</a:t>
            </a:r>
            <a:r>
              <a:rPr lang="en-US" dirty="0"/>
              <a:t> </a:t>
            </a:r>
            <a:r>
              <a:rPr lang="en-US" dirty="0" smtClean="0"/>
              <a:t>syndrome (ASD with MS)</a:t>
            </a:r>
            <a:endParaRPr lang="en-US" dirty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Anomalous </a:t>
            </a:r>
            <a:r>
              <a:rPr lang="en-US" dirty="0"/>
              <a:t>pulmonary venous return (especially with sinus </a:t>
            </a:r>
            <a:r>
              <a:rPr lang="en-US" dirty="0" err="1"/>
              <a:t>venosus</a:t>
            </a:r>
            <a:r>
              <a:rPr lang="en-US" dirty="0"/>
              <a:t> defects)</a:t>
            </a:r>
          </a:p>
          <a:p>
            <a:pPr lvl="1" algn="l"/>
            <a:r>
              <a:rPr lang="en-US" dirty="0" smtClean="0"/>
              <a:t>a)total </a:t>
            </a:r>
            <a:r>
              <a:rPr lang="en-US" dirty="0"/>
              <a:t>anomalous pulmonary venous return (TAPVR)</a:t>
            </a:r>
          </a:p>
          <a:p>
            <a:pPr lvl="1" algn="l"/>
            <a:r>
              <a:rPr lang="en-US" dirty="0" smtClean="0"/>
              <a:t>b)partial </a:t>
            </a:r>
            <a:r>
              <a:rPr lang="en-US" dirty="0"/>
              <a:t>anomalous pulmonary venous return (PAPVR)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u="sng" dirty="0"/>
              <a:t>A patent foramen </a:t>
            </a:r>
            <a:r>
              <a:rPr lang="en-US" u="sng" dirty="0" err="1"/>
              <a:t>ovale</a:t>
            </a:r>
            <a:r>
              <a:rPr lang="en-US" u="sng" dirty="0"/>
              <a:t> (PFO) is a form of </a:t>
            </a:r>
            <a:r>
              <a:rPr lang="en-US" u="sng" dirty="0" err="1"/>
              <a:t>atrial</a:t>
            </a:r>
            <a:r>
              <a:rPr lang="en-US" u="sng" dirty="0"/>
              <a:t> septal defect.</a:t>
            </a:r>
          </a:p>
          <a:p>
            <a:pPr algn="l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/>
            <a:r>
              <a:rPr lang="en-US" b="1" u="sng" dirty="0" smtClean="0"/>
              <a:t>Radiograph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Cardiomegaly with pulmonary plethora</a:t>
            </a:r>
          </a:p>
          <a:p>
            <a:pPr algn="l"/>
            <a:r>
              <a:rPr lang="en-US" b="1" u="sng" dirty="0" smtClean="0"/>
              <a:t>2 D ECHO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Dilated RA and paradoxical motion of IV septum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17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asd</a:t>
            </a:r>
            <a:endParaRPr lang="en-US" dirty="0"/>
          </a:p>
        </p:txBody>
      </p:sp>
      <p:pic>
        <p:nvPicPr>
          <p:cNvPr id="1026" name="Picture 2" descr="C:\Users\DELL\Desktop\chd\asd x ray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72512"/>
            <a:ext cx="4114800" cy="500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58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asd</a:t>
            </a:r>
            <a:endParaRPr lang="en-US" dirty="0"/>
          </a:p>
        </p:txBody>
      </p:sp>
      <p:pic>
        <p:nvPicPr>
          <p:cNvPr id="2050" name="Picture 2" descr="C:\Users\DELL\Desktop\chd\asd x ray 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226" y="2020888"/>
            <a:ext cx="5791797" cy="453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58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asd</a:t>
            </a:r>
            <a:endParaRPr lang="en-US" dirty="0"/>
          </a:p>
        </p:txBody>
      </p:sp>
      <p:pic>
        <p:nvPicPr>
          <p:cNvPr id="3074" name="Picture 2" descr="C:\Users\DELL\Desktop\chd\asd with phtn.jpe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43" y="2020888"/>
            <a:ext cx="3977181" cy="48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70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asd</a:t>
            </a:r>
            <a:endParaRPr lang="en-US" dirty="0"/>
          </a:p>
        </p:txBody>
      </p:sp>
      <p:pic>
        <p:nvPicPr>
          <p:cNvPr id="4098" name="Picture 2" descr="C:\Users\DELL\Desktop\chd\asd ct.jpe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057400"/>
            <a:ext cx="460851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76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/>
              <a:t>P</a:t>
            </a:r>
            <a:r>
              <a:rPr lang="en-US" dirty="0" smtClean="0"/>
              <a:t>ulmonary hypertension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err="1" smtClean="0"/>
              <a:t>Eisenmenger</a:t>
            </a:r>
            <a:r>
              <a:rPr lang="en-US" dirty="0" smtClean="0"/>
              <a:t> syndrome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/>
              <a:t>P</a:t>
            </a:r>
            <a:r>
              <a:rPr lang="en-US" dirty="0" smtClean="0"/>
              <a:t>aradoxical </a:t>
            </a:r>
            <a:r>
              <a:rPr lang="en-US" dirty="0"/>
              <a:t>emboli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Cardiac </a:t>
            </a:r>
            <a:r>
              <a:rPr lang="en-US" dirty="0"/>
              <a:t>conduction defects, e.g. </a:t>
            </a:r>
            <a:r>
              <a:rPr lang="en-US" dirty="0" err="1"/>
              <a:t>atrial</a:t>
            </a:r>
            <a:r>
              <a:rPr lang="en-US" dirty="0"/>
              <a:t> fibrillation, flutter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/>
            <a:r>
              <a:rPr lang="en-US" dirty="0"/>
              <a:t>The defect can be closed surgically or </a:t>
            </a:r>
            <a:r>
              <a:rPr lang="en-US" dirty="0" err="1"/>
              <a:t>percutaneously</a:t>
            </a:r>
            <a:r>
              <a:rPr lang="en-US" dirty="0"/>
              <a:t> (e.g. using an </a:t>
            </a:r>
            <a:r>
              <a:rPr lang="en-US" dirty="0" err="1"/>
              <a:t>Amplatzer</a:t>
            </a:r>
            <a:r>
              <a:rPr lang="en-US" dirty="0"/>
              <a:t> closure device).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Also called </a:t>
            </a:r>
            <a:r>
              <a:rPr lang="en-US" dirty="0" err="1" smtClean="0"/>
              <a:t>atrioventricular</a:t>
            </a:r>
            <a:r>
              <a:rPr lang="en-US" dirty="0" smtClean="0"/>
              <a:t> </a:t>
            </a:r>
            <a:r>
              <a:rPr lang="en-US" dirty="0" err="1" smtClean="0"/>
              <a:t>septal</a:t>
            </a:r>
            <a:r>
              <a:rPr lang="en-US" dirty="0" smtClean="0"/>
              <a:t> defects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Include septum </a:t>
            </a:r>
            <a:r>
              <a:rPr lang="en-US" dirty="0" err="1" smtClean="0"/>
              <a:t>primum</a:t>
            </a:r>
            <a:r>
              <a:rPr lang="en-US" dirty="0" smtClean="0"/>
              <a:t>, medial portions of mitral and tricuspid valves and inlet portion of </a:t>
            </a:r>
            <a:r>
              <a:rPr lang="en-US" dirty="0" err="1" smtClean="0"/>
              <a:t>interventricular</a:t>
            </a:r>
            <a:r>
              <a:rPr lang="en-US" dirty="0" smtClean="0"/>
              <a:t> septum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Associated with mitral regurgitation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So LA enlargement also seen.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Endocardial</a:t>
            </a:r>
            <a:r>
              <a:rPr lang="en-US" dirty="0" smtClean="0"/>
              <a:t> cushion defects</a:t>
            </a:r>
            <a:endParaRPr lang="en-US" dirty="0"/>
          </a:p>
        </p:txBody>
      </p:sp>
      <p:pic>
        <p:nvPicPr>
          <p:cNvPr id="3074" name="Picture 2" descr="C:\Users\PNDT\Desktop\endocardial cusion defec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429000"/>
            <a:ext cx="4095750" cy="3276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271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Most common </a:t>
            </a:r>
            <a:r>
              <a:rPr lang="en-US" dirty="0"/>
              <a:t>congenital cardiac abnormality diagnosed in </a:t>
            </a:r>
            <a:r>
              <a:rPr lang="en-US" dirty="0" smtClean="0"/>
              <a:t>children.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Second </a:t>
            </a:r>
            <a:r>
              <a:rPr lang="en-US" dirty="0"/>
              <a:t>most common diagnosed in </a:t>
            </a:r>
            <a:r>
              <a:rPr lang="en-US" dirty="0" smtClean="0"/>
              <a:t>adults. </a:t>
            </a:r>
          </a:p>
          <a:p>
            <a:pPr algn="l"/>
            <a:endParaRPr lang="en-US" dirty="0"/>
          </a:p>
          <a:p>
            <a:pPr algn="l"/>
            <a:r>
              <a:rPr lang="en-US" b="1" dirty="0" smtClean="0"/>
              <a:t>Classification </a:t>
            </a:r>
            <a:r>
              <a:rPr lang="en-US" b="1" dirty="0"/>
              <a:t>according to location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MEMBRANOUS/PERIMEMBRANOUS </a:t>
            </a:r>
            <a:r>
              <a:rPr lang="en-US" dirty="0"/>
              <a:t>(most common: 80-90%)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MUSCULAR</a:t>
            </a:r>
          </a:p>
          <a:p>
            <a:pPr algn="l"/>
            <a:r>
              <a:rPr lang="en-US" dirty="0" smtClean="0"/>
              <a:t>A-inlet/inflow</a:t>
            </a:r>
            <a:endParaRPr lang="en-US" dirty="0"/>
          </a:p>
          <a:p>
            <a:pPr algn="l"/>
            <a:r>
              <a:rPr lang="en-US" dirty="0" smtClean="0"/>
              <a:t>B-outlet/</a:t>
            </a:r>
            <a:r>
              <a:rPr lang="en-US" dirty="0" err="1" smtClean="0"/>
              <a:t>subarterial</a:t>
            </a:r>
            <a:endParaRPr lang="en-US" dirty="0"/>
          </a:p>
          <a:p>
            <a:pPr algn="l"/>
            <a:r>
              <a:rPr lang="en-US" dirty="0" smtClean="0"/>
              <a:t>C-muscular/trabecular</a:t>
            </a:r>
            <a:endParaRPr lang="en-US" dirty="0"/>
          </a:p>
          <a:p>
            <a:pPr algn="l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VENTRICULAR SEPTAL DEFECT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Cylindrical or ovoid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Basal half of IV septum is smooth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2 papillary muscles with no </a:t>
            </a:r>
            <a:r>
              <a:rPr lang="en-US" dirty="0" err="1" smtClean="0"/>
              <a:t>septal</a:t>
            </a:r>
            <a:r>
              <a:rPr lang="en-US" dirty="0" smtClean="0"/>
              <a:t> attachment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MORPHOLOGICAL </a:t>
            </a:r>
            <a:r>
              <a:rPr lang="en-US" dirty="0" err="1" smtClean="0"/>
              <a:t>lefT</a:t>
            </a:r>
            <a:r>
              <a:rPr lang="en-US" dirty="0" smtClean="0"/>
              <a:t> </a:t>
            </a:r>
            <a:r>
              <a:rPr lang="en-US" dirty="0"/>
              <a:t>VENTRICLE</a:t>
            </a:r>
          </a:p>
        </p:txBody>
      </p:sp>
    </p:spTree>
    <p:extLst>
      <p:ext uri="{BB962C8B-B14F-4D97-AF65-F5344CB8AC3E}">
        <p14:creationId xmlns:p14="http://schemas.microsoft.com/office/powerpoint/2010/main" val="94344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vsd</a:t>
            </a:r>
            <a:endParaRPr lang="en-US" dirty="0"/>
          </a:p>
        </p:txBody>
      </p:sp>
      <p:pic>
        <p:nvPicPr>
          <p:cNvPr id="5122" name="Picture 2" descr="C:\Users\PNDT\Desktop\vsd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52600" y="2057400"/>
            <a:ext cx="5683661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tetralogy </a:t>
            </a:r>
            <a:r>
              <a:rPr lang="en-US" dirty="0"/>
              <a:t>of </a:t>
            </a:r>
            <a:r>
              <a:rPr lang="en-US" dirty="0" err="1"/>
              <a:t>Fallot</a:t>
            </a:r>
            <a:endParaRPr lang="en-US" dirty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err="1"/>
              <a:t>truncus</a:t>
            </a:r>
            <a:r>
              <a:rPr lang="en-US" dirty="0"/>
              <a:t> </a:t>
            </a:r>
            <a:r>
              <a:rPr lang="en-US" dirty="0" err="1"/>
              <a:t>arteriosus</a:t>
            </a:r>
            <a:endParaRPr lang="en-US" dirty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/>
              <a:t>double outlet right ventricle: including </a:t>
            </a:r>
            <a:r>
              <a:rPr lang="en-US" u="sng" dirty="0" err="1"/>
              <a:t>Taussig</a:t>
            </a:r>
            <a:r>
              <a:rPr lang="en-US" u="sng" dirty="0"/>
              <a:t>-Bing malformation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/>
              <a:t>aortic </a:t>
            </a:r>
            <a:r>
              <a:rPr lang="en-US" dirty="0" err="1" smtClean="0"/>
              <a:t>coarctation</a:t>
            </a:r>
            <a:endParaRPr lang="en-US" dirty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/>
              <a:t>tricuspid </a:t>
            </a:r>
            <a:r>
              <a:rPr lang="en-US" dirty="0" err="1"/>
              <a:t>atresia</a:t>
            </a:r>
            <a:endParaRPr lang="en-US" dirty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/>
              <a:t>aortic regurgitation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/>
              <a:t>pulmonary stenosis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VSD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n-US" b="1" dirty="0" smtClean="0"/>
              <a:t>A)Plain </a:t>
            </a:r>
            <a:r>
              <a:rPr lang="en-US" b="1" dirty="0"/>
              <a:t>radiograph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/>
              <a:t>N</a:t>
            </a:r>
            <a:r>
              <a:rPr lang="en-US" dirty="0" smtClean="0"/>
              <a:t>ormal </a:t>
            </a:r>
            <a:r>
              <a:rPr lang="en-US" dirty="0"/>
              <a:t>with a small VSD</a:t>
            </a:r>
            <a:r>
              <a:rPr lang="en-US" dirty="0" smtClean="0"/>
              <a:t>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Larger </a:t>
            </a:r>
            <a:r>
              <a:rPr lang="en-US" dirty="0"/>
              <a:t>VSDs may show cardiomegaly (particularly left atrial </a:t>
            </a:r>
            <a:r>
              <a:rPr lang="en-US" dirty="0" smtClean="0"/>
              <a:t>enlargement).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A </a:t>
            </a:r>
            <a:r>
              <a:rPr lang="en-US" dirty="0"/>
              <a:t>large VSD may also show features of pulmonary arterial hypertension, pulmonary </a:t>
            </a:r>
            <a:r>
              <a:rPr lang="en-US" dirty="0" err="1"/>
              <a:t>oedema</a:t>
            </a:r>
            <a:r>
              <a:rPr lang="en-US" dirty="0"/>
              <a:t>, pleural effusion and increased pulmonary vascular markings</a:t>
            </a:r>
            <a:r>
              <a:rPr lang="en-US" dirty="0" smtClean="0"/>
              <a:t>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dirty="0"/>
          </a:p>
          <a:p>
            <a:pPr algn="l"/>
            <a:r>
              <a:rPr lang="en-US" b="1" dirty="0" smtClean="0"/>
              <a:t>B)Ultrasound</a:t>
            </a:r>
            <a:r>
              <a:rPr lang="en-US" b="1" dirty="0"/>
              <a:t>: echocardiography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seen </a:t>
            </a:r>
            <a:r>
              <a:rPr lang="en-US" dirty="0"/>
              <a:t>in the four chamber view. </a:t>
            </a: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A </a:t>
            </a:r>
            <a:r>
              <a:rPr lang="en-US" dirty="0" err="1"/>
              <a:t>perimembranous</a:t>
            </a:r>
            <a:r>
              <a:rPr lang="en-US" dirty="0"/>
              <a:t> VSD can be seen as a septal dropout in the area adjacent to the tricuspid septal leaflet and below the right border of the aortic annulus.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vsd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vsd</a:t>
            </a:r>
            <a:endParaRPr lang="en-US" dirty="0"/>
          </a:p>
        </p:txBody>
      </p:sp>
      <p:pic>
        <p:nvPicPr>
          <p:cNvPr id="5122" name="Picture 2" descr="C:\Users\DELL\Desktop\chd\vsd anc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52" y="2791618"/>
            <a:ext cx="6743323" cy="284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72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vsd</a:t>
            </a:r>
            <a:endParaRPr lang="en-US" dirty="0"/>
          </a:p>
        </p:txBody>
      </p:sp>
      <p:pic>
        <p:nvPicPr>
          <p:cNvPr id="6146" name="Picture 2" descr="C:\Users\DELL\Desktop\chd\vsd 2d echo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844" y="2020888"/>
            <a:ext cx="4303712" cy="430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19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vsd</a:t>
            </a:r>
            <a:endParaRPr lang="en-US" dirty="0"/>
          </a:p>
        </p:txBody>
      </p:sp>
      <p:pic>
        <p:nvPicPr>
          <p:cNvPr id="7170" name="Picture 2" descr="C:\Users\DELL\Desktop\chd\vsd x ray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234" y="2020888"/>
            <a:ext cx="4876508" cy="430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74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/>
            <a:r>
              <a:rPr lang="en-US" b="1" dirty="0" smtClean="0"/>
              <a:t>C)CT</a:t>
            </a:r>
            <a:endParaRPr lang="en-US" b="1" dirty="0"/>
          </a:p>
          <a:p>
            <a:pPr algn="l"/>
            <a:r>
              <a:rPr lang="en-US" dirty="0"/>
              <a:t>CTA with ECG-gating allows direct </a:t>
            </a:r>
            <a:r>
              <a:rPr lang="en-US" dirty="0" err="1"/>
              <a:t>visualisation</a:t>
            </a:r>
            <a:r>
              <a:rPr lang="en-US" dirty="0"/>
              <a:t> of the defect. Large VSDs may be seen on non-gated studies</a:t>
            </a:r>
            <a:r>
              <a:rPr lang="en-US" dirty="0" smtClean="0"/>
              <a:t>.</a:t>
            </a:r>
          </a:p>
          <a:p>
            <a:pPr algn="l"/>
            <a:endParaRPr lang="en-US" b="1" dirty="0" smtClean="0"/>
          </a:p>
          <a:p>
            <a:pPr algn="l"/>
            <a:r>
              <a:rPr lang="en-US" b="1" dirty="0" smtClean="0"/>
              <a:t>D)MRI</a:t>
            </a:r>
            <a:endParaRPr lang="en-US" b="1" dirty="0"/>
          </a:p>
          <a:p>
            <a:pPr algn="l"/>
            <a:r>
              <a:rPr lang="en-US" dirty="0"/>
              <a:t>May also show added functional information (e.g. quantification/shunt severity). Some muscular defects can give a </a:t>
            </a:r>
            <a:r>
              <a:rPr lang="en-US" u="sng" dirty="0"/>
              <a:t>"Swiss cheese"</a:t>
            </a:r>
            <a:r>
              <a:rPr lang="en-US" dirty="0"/>
              <a:t> appearance owing to their complexity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VSD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73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vsd</a:t>
            </a:r>
            <a:endParaRPr lang="en-US" dirty="0"/>
          </a:p>
        </p:txBody>
      </p:sp>
      <p:pic>
        <p:nvPicPr>
          <p:cNvPr id="5122" name="Picture 2" descr="C:\Users\PNDT\Desktop\vsd ct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209800"/>
            <a:ext cx="4325338" cy="4075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vsd</a:t>
            </a:r>
            <a:endParaRPr lang="en-US" dirty="0"/>
          </a:p>
        </p:txBody>
      </p:sp>
      <p:pic>
        <p:nvPicPr>
          <p:cNvPr id="6146" name="Picture 2" descr="C:\Users\PNDT\Desktop\vsd ct 2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438400" y="2074772"/>
            <a:ext cx="3895505" cy="36217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vsd</a:t>
            </a:r>
            <a:endParaRPr lang="en-US" dirty="0"/>
          </a:p>
        </p:txBody>
      </p:sp>
      <p:pic>
        <p:nvPicPr>
          <p:cNvPr id="7170" name="Picture 2" descr="C:\Users\PNDT\Desktop\vsd ct 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34444" y="2020888"/>
            <a:ext cx="4075112" cy="4075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/>
            <a:r>
              <a:rPr lang="en-US" dirty="0" smtClean="0"/>
              <a:t>RA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/>
              <a:t>A</a:t>
            </a:r>
            <a:r>
              <a:rPr lang="en-US" dirty="0" smtClean="0"/>
              <a:t>ppendage is broad and triangular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Contains </a:t>
            </a:r>
            <a:r>
              <a:rPr lang="en-US" dirty="0" err="1" smtClean="0"/>
              <a:t>pectinate</a:t>
            </a:r>
            <a:r>
              <a:rPr lang="en-US" dirty="0" smtClean="0"/>
              <a:t> muscles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IVC opens in RA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LA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Long and narrow appendage curling around left side of heart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MORPHOLOGICAL </a:t>
            </a:r>
            <a:r>
              <a:rPr lang="en-US" dirty="0" err="1" smtClean="0"/>
              <a:t>lefT</a:t>
            </a:r>
            <a:r>
              <a:rPr lang="en-US" dirty="0" smtClean="0"/>
              <a:t> and right atrium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62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S</a:t>
            </a:r>
            <a:r>
              <a:rPr lang="en-US" dirty="0" smtClean="0"/>
              <a:t>mall </a:t>
            </a:r>
            <a:r>
              <a:rPr lang="en-US" dirty="0"/>
              <a:t>VSDs which show a high spontaneous intrauterine or postnatal closure rate. </a:t>
            </a:r>
            <a:endParaRPr lang="en-US" dirty="0" smtClean="0"/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VSDs </a:t>
            </a:r>
            <a:r>
              <a:rPr lang="en-US" dirty="0"/>
              <a:t>usually do not cause any </a:t>
            </a:r>
            <a:r>
              <a:rPr lang="en-US" dirty="0" err="1"/>
              <a:t>haemodynamic</a:t>
            </a:r>
            <a:r>
              <a:rPr lang="en-US" dirty="0"/>
              <a:t> compromise in utero due to the right and left ventricular pressures being very similar during that period</a:t>
            </a:r>
            <a:r>
              <a:rPr lang="en-US" dirty="0" smtClean="0"/>
              <a:t>.</a:t>
            </a:r>
          </a:p>
          <a:p>
            <a:pPr algn="l"/>
            <a:endParaRPr lang="en-US" dirty="0" smtClean="0"/>
          </a:p>
          <a:p>
            <a:pPr algn="l"/>
            <a:r>
              <a:rPr lang="en-US" b="1" dirty="0"/>
              <a:t>Complications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err="1"/>
              <a:t>Eisenmenger</a:t>
            </a:r>
            <a:r>
              <a:rPr lang="en-US" dirty="0"/>
              <a:t> </a:t>
            </a:r>
            <a:r>
              <a:rPr lang="en-US" dirty="0" smtClean="0"/>
              <a:t>phenomenon</a:t>
            </a:r>
            <a:r>
              <a:rPr lang="en-US" dirty="0"/>
              <a:t> </a:t>
            </a:r>
            <a:r>
              <a:rPr lang="en-US" dirty="0" smtClean="0"/>
              <a:t>with </a:t>
            </a:r>
            <a:r>
              <a:rPr lang="en-US" dirty="0"/>
              <a:t>shunt reversal (i.e. left-to-right becomes right-to-left)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/>
              <a:t>cardiac failure</a:t>
            </a:r>
          </a:p>
          <a:p>
            <a:pPr algn="l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VSD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/>
            <a:r>
              <a:rPr lang="en-US" b="1" u="sng" dirty="0" smtClean="0"/>
              <a:t>Synonyms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Partial anomalous pulmonary venous return (L to </a:t>
            </a:r>
            <a:r>
              <a:rPr lang="en-US" dirty="0"/>
              <a:t>R</a:t>
            </a:r>
            <a:r>
              <a:rPr lang="en-US" dirty="0" smtClean="0"/>
              <a:t> shunt)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Congenital pulmonary </a:t>
            </a:r>
            <a:r>
              <a:rPr lang="en-US" dirty="0" err="1" smtClean="0"/>
              <a:t>venolobar</a:t>
            </a:r>
            <a:r>
              <a:rPr lang="en-US" dirty="0" smtClean="0"/>
              <a:t> syndrome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err="1" smtClean="0"/>
              <a:t>Hypogenetic</a:t>
            </a:r>
            <a:r>
              <a:rPr lang="en-US" dirty="0" smtClean="0"/>
              <a:t> lung syndrome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dirty="0"/>
          </a:p>
          <a:p>
            <a:pPr algn="l"/>
            <a:r>
              <a:rPr lang="en-US" b="1" u="sng" dirty="0" smtClean="0"/>
              <a:t>Triad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err="1" smtClean="0"/>
              <a:t>Hypoplastic</a:t>
            </a:r>
            <a:r>
              <a:rPr lang="en-US" dirty="0" smtClean="0"/>
              <a:t> right lung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Anomalous vein draining into the RA, IVC, portal vein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err="1" smtClean="0"/>
              <a:t>dextrocardia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Scimitar syndrome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62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Scimitar </a:t>
            </a:r>
            <a:r>
              <a:rPr lang="en-US" dirty="0"/>
              <a:t>syndrome</a:t>
            </a:r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92" y="2438400"/>
            <a:ext cx="819312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288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/>
              <a:t>N</a:t>
            </a:r>
            <a:r>
              <a:rPr lang="en-US" dirty="0" smtClean="0"/>
              <a:t>ormal </a:t>
            </a:r>
            <a:r>
              <a:rPr lang="en-US" dirty="0"/>
              <a:t>connection of the fetal </a:t>
            </a:r>
            <a:r>
              <a:rPr lang="en-US" dirty="0" smtClean="0"/>
              <a:t>circulation between </a:t>
            </a:r>
            <a:r>
              <a:rPr lang="en-US" dirty="0"/>
              <a:t>the aorta and the pulmonary arterial </a:t>
            </a:r>
            <a:r>
              <a:rPr lang="en-US" dirty="0" smtClean="0"/>
              <a:t>system (descending aorta and left pulmonary artery) </a:t>
            </a:r>
            <a:r>
              <a:rPr lang="en-US" dirty="0"/>
              <a:t>that develops from the 6</a:t>
            </a:r>
            <a:r>
              <a:rPr lang="en-US" baseline="30000" dirty="0"/>
              <a:t>th</a:t>
            </a:r>
            <a:r>
              <a:rPr lang="en-US" dirty="0"/>
              <a:t> aortic arch</a:t>
            </a:r>
            <a:r>
              <a:rPr lang="en-US" dirty="0" smtClean="0"/>
              <a:t>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Functional </a:t>
            </a:r>
            <a:r>
              <a:rPr lang="en-US" dirty="0"/>
              <a:t>closure 48 hours after birth. </a:t>
            </a: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/>
              <a:t>P</a:t>
            </a:r>
            <a:r>
              <a:rPr lang="en-US" dirty="0" smtClean="0"/>
              <a:t>atency </a:t>
            </a:r>
            <a:r>
              <a:rPr lang="en-US" dirty="0"/>
              <a:t>of the </a:t>
            </a:r>
            <a:r>
              <a:rPr lang="en-US" dirty="0" err="1"/>
              <a:t>ductus</a:t>
            </a:r>
            <a:r>
              <a:rPr lang="en-US" dirty="0"/>
              <a:t> may be isolated or associated with other cardiac </a:t>
            </a:r>
            <a:r>
              <a:rPr lang="en-US" dirty="0" smtClean="0"/>
              <a:t>anomalies (triad of PDA, </a:t>
            </a:r>
            <a:r>
              <a:rPr lang="en-US" dirty="0" err="1" smtClean="0"/>
              <a:t>coarctation</a:t>
            </a:r>
            <a:r>
              <a:rPr lang="en-US" dirty="0" smtClean="0"/>
              <a:t> and VSD)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continuous </a:t>
            </a:r>
            <a:r>
              <a:rPr lang="en-US" dirty="0"/>
              <a:t>machine-like </a:t>
            </a:r>
            <a:r>
              <a:rPr lang="en-US" dirty="0" smtClean="0"/>
              <a:t>murmur (D/D-congenital sinus of </a:t>
            </a:r>
            <a:r>
              <a:rPr lang="en-US" dirty="0" err="1" smtClean="0"/>
              <a:t>valsalva</a:t>
            </a:r>
            <a:r>
              <a:rPr lang="en-US" dirty="0" smtClean="0"/>
              <a:t> aneurysm/fistula, coronary </a:t>
            </a:r>
            <a:r>
              <a:rPr lang="en-US" dirty="0" err="1" smtClean="0"/>
              <a:t>arteriovenous</a:t>
            </a:r>
            <a:r>
              <a:rPr lang="en-US" dirty="0" smtClean="0"/>
              <a:t> fistula)</a:t>
            </a:r>
          </a:p>
          <a:p>
            <a:pPr algn="l"/>
            <a:endParaRPr lang="en-US" dirty="0"/>
          </a:p>
          <a:p>
            <a:pPr marL="342900" indent="-342900" algn="l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/>
              <a:t>tetralogy of </a:t>
            </a:r>
            <a:r>
              <a:rPr lang="en-US" dirty="0" err="1"/>
              <a:t>Fallot</a:t>
            </a:r>
            <a:endParaRPr lang="en-US" dirty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err="1"/>
              <a:t>Eisenmenger</a:t>
            </a:r>
            <a:r>
              <a:rPr lang="en-US" dirty="0"/>
              <a:t> syndrome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err="1"/>
              <a:t>hypoplastic</a:t>
            </a:r>
            <a:r>
              <a:rPr lang="en-US" dirty="0"/>
              <a:t> left heart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/>
              <a:t>pulmonary atresia</a:t>
            </a:r>
          </a:p>
          <a:p>
            <a:pPr algn="l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41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LA enlargement-VSD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LA enlargement with prominent aortic knuckle –PDA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dirty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Exception is premature infant in whom </a:t>
            </a:r>
            <a:r>
              <a:rPr lang="en-US" dirty="0"/>
              <a:t>P</a:t>
            </a:r>
            <a:r>
              <a:rPr lang="en-US" dirty="0" smtClean="0"/>
              <a:t>DA is statistically most common and who will neither show cardiomegaly or prominent aortic knuckle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89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905000"/>
            <a:ext cx="8229600" cy="4419600"/>
          </a:xfrm>
        </p:spPr>
        <p:txBody>
          <a:bodyPr/>
          <a:lstStyle/>
          <a:p>
            <a:pPr algn="l"/>
            <a:r>
              <a:rPr lang="en-US" b="1" dirty="0"/>
              <a:t>Treatment and prognosis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/>
              <a:t>M</a:t>
            </a:r>
            <a:r>
              <a:rPr lang="en-US" dirty="0" smtClean="0"/>
              <a:t>edical</a:t>
            </a:r>
            <a:r>
              <a:rPr lang="en-US" b="1" dirty="0"/>
              <a:t> </a:t>
            </a:r>
            <a:endParaRPr lang="en-US" dirty="0"/>
          </a:p>
          <a:p>
            <a:pPr lvl="1" algn="l"/>
            <a:r>
              <a:rPr lang="en-US" dirty="0" smtClean="0"/>
              <a:t>-prostaglandin </a:t>
            </a:r>
            <a:r>
              <a:rPr lang="en-US" dirty="0"/>
              <a:t>E1: to keep </a:t>
            </a:r>
            <a:r>
              <a:rPr lang="en-US" dirty="0" err="1"/>
              <a:t>ductus</a:t>
            </a:r>
            <a:r>
              <a:rPr lang="en-US" dirty="0"/>
              <a:t> open</a:t>
            </a:r>
          </a:p>
          <a:p>
            <a:pPr lvl="1" algn="l"/>
            <a:r>
              <a:rPr lang="en-US" dirty="0" smtClean="0"/>
              <a:t>-indomethacin</a:t>
            </a:r>
            <a:r>
              <a:rPr lang="en-US" dirty="0"/>
              <a:t>: to close the </a:t>
            </a:r>
            <a:r>
              <a:rPr lang="en-US" dirty="0" err="1"/>
              <a:t>ductus</a:t>
            </a:r>
            <a:endParaRPr lang="en-US" dirty="0"/>
          </a:p>
          <a:p>
            <a:pPr marL="342900" indent="-342900" algn="l">
              <a:buFont typeface="Arial" pitchFamily="34" charset="0"/>
              <a:buChar char="•"/>
            </a:pP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Endovascular</a:t>
            </a:r>
            <a:r>
              <a:rPr lang="en-US" b="1" dirty="0"/>
              <a:t> </a:t>
            </a:r>
            <a:endParaRPr lang="en-US" dirty="0"/>
          </a:p>
          <a:p>
            <a:pPr lvl="1" algn="l"/>
            <a:r>
              <a:rPr lang="en-US" dirty="0" smtClean="0"/>
              <a:t>-various </a:t>
            </a:r>
            <a:r>
              <a:rPr lang="en-US" dirty="0"/>
              <a:t>closure devices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Surgical</a:t>
            </a:r>
            <a:r>
              <a:rPr lang="en-US" b="1" dirty="0"/>
              <a:t> </a:t>
            </a:r>
            <a:endParaRPr lang="en-US" dirty="0"/>
          </a:p>
          <a:p>
            <a:pPr lvl="1" algn="l"/>
            <a:r>
              <a:rPr lang="en-US" dirty="0" smtClean="0"/>
              <a:t>-clipping </a:t>
            </a:r>
            <a:r>
              <a:rPr lang="en-US" dirty="0"/>
              <a:t>or ligation to close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C:\Users\PNDT\Desktop\pd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905000"/>
            <a:ext cx="6076950" cy="456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869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pda</a:t>
            </a:r>
            <a:endParaRPr lang="en-US" dirty="0"/>
          </a:p>
        </p:txBody>
      </p:sp>
      <p:pic>
        <p:nvPicPr>
          <p:cNvPr id="9218" name="Picture 2" descr="C:\Users\DELL\Desktop\chd\pda ct sag.jpe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76400"/>
            <a:ext cx="3024645" cy="432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52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pda</a:t>
            </a:r>
            <a:endParaRPr lang="en-US" dirty="0"/>
          </a:p>
        </p:txBody>
      </p:sp>
      <p:pic>
        <p:nvPicPr>
          <p:cNvPr id="10242" name="Picture 2" descr="C:\Users\DELL\Desktop\chd\pda ct 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9" y="1600200"/>
            <a:ext cx="5824787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43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Antenatal USG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Chest radiograph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2D ECHO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Cardiac CT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Cardiac MRI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Catheter angiography</a:t>
            </a:r>
          </a:p>
          <a:p>
            <a:pPr algn="l"/>
            <a:r>
              <a:rPr lang="en-US" dirty="0" smtClean="0"/>
              <a:t>a) 65 degree LAO with 20-25 degree cranial tilt</a:t>
            </a:r>
          </a:p>
          <a:p>
            <a:pPr algn="l"/>
            <a:r>
              <a:rPr lang="en-US" dirty="0" smtClean="0"/>
              <a:t>b) 30 degree RAO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Additional views</a:t>
            </a:r>
          </a:p>
          <a:p>
            <a:pPr algn="l"/>
            <a:r>
              <a:rPr lang="en-US" dirty="0" smtClean="0"/>
              <a:t>a) 55 degree </a:t>
            </a:r>
            <a:r>
              <a:rPr lang="en-US" dirty="0"/>
              <a:t>L</a:t>
            </a:r>
            <a:r>
              <a:rPr lang="en-US" dirty="0" smtClean="0"/>
              <a:t>AO with 10-15 degree caudal tilt</a:t>
            </a:r>
          </a:p>
          <a:p>
            <a:pPr algn="l"/>
            <a:r>
              <a:rPr lang="en-US" dirty="0" smtClean="0"/>
              <a:t>b) 40 degree RAO with 15 degree caudal tilt 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MODALITIES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57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/>
            <a:r>
              <a:rPr lang="en-US" dirty="0"/>
              <a:t>The term "</a:t>
            </a:r>
            <a:r>
              <a:rPr lang="en-US" dirty="0" err="1"/>
              <a:t>aortopulmonary</a:t>
            </a:r>
            <a:r>
              <a:rPr lang="en-US" dirty="0"/>
              <a:t> window" can also refer to a rare </a:t>
            </a:r>
            <a:r>
              <a:rPr lang="en-US" dirty="0" smtClean="0"/>
              <a:t>form </a:t>
            </a:r>
            <a:r>
              <a:rPr lang="en-US" dirty="0"/>
              <a:t>of congenital heart </a:t>
            </a:r>
            <a:r>
              <a:rPr lang="en-US" dirty="0" smtClean="0"/>
              <a:t>disease, </a:t>
            </a:r>
            <a:r>
              <a:rPr lang="en-US" dirty="0"/>
              <a:t>where there is an opening between the aorta and the </a:t>
            </a:r>
            <a:r>
              <a:rPr lang="en-US" dirty="0" smtClean="0"/>
              <a:t>main pulmonary trunk.</a:t>
            </a:r>
            <a:r>
              <a:rPr lang="en-US" dirty="0"/>
              <a:t> 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Refers to a narrowing of the aortic lumen, </a:t>
            </a:r>
            <a:r>
              <a:rPr lang="en-US" dirty="0"/>
              <a:t>more frequent in males</a:t>
            </a:r>
            <a:endParaRPr lang="en-US" dirty="0" smtClean="0"/>
          </a:p>
          <a:p>
            <a:pPr algn="l"/>
            <a:r>
              <a:rPr lang="en-US" u="sng" dirty="0" smtClean="0"/>
              <a:t>A)Infantile (pre-ductal) form</a:t>
            </a:r>
            <a:r>
              <a:rPr lang="en-US" dirty="0" smtClean="0"/>
              <a:t>: 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/>
              <a:t>D</a:t>
            </a:r>
            <a:r>
              <a:rPr lang="en-US" dirty="0" smtClean="0"/>
              <a:t>istal to the brachiocephalic artery to the level of </a:t>
            </a:r>
            <a:r>
              <a:rPr lang="en-US" dirty="0" err="1" smtClean="0"/>
              <a:t>ductus</a:t>
            </a:r>
            <a:r>
              <a:rPr lang="en-US" dirty="0" smtClean="0"/>
              <a:t> </a:t>
            </a:r>
            <a:r>
              <a:rPr lang="en-US" dirty="0" err="1" smtClean="0"/>
              <a:t>arteriosus</a:t>
            </a:r>
            <a:r>
              <a:rPr lang="en-US" dirty="0" smtClean="0"/>
              <a:t>, typically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/>
              <a:t>W</a:t>
            </a:r>
            <a:r>
              <a:rPr lang="en-US" dirty="0" smtClean="0"/>
              <a:t>ith a more discrete area of constriction just distal to the origin of the left </a:t>
            </a:r>
            <a:r>
              <a:rPr lang="en-US" dirty="0" err="1" smtClean="0"/>
              <a:t>subclavian</a:t>
            </a:r>
            <a:r>
              <a:rPr lang="en-US" dirty="0" smtClean="0"/>
              <a:t> artery.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Therefore, the blood supply to the descending aorta is via the patent </a:t>
            </a:r>
            <a:r>
              <a:rPr lang="en-US" dirty="0" err="1" smtClean="0"/>
              <a:t>ductus</a:t>
            </a:r>
            <a:r>
              <a:rPr lang="en-US" dirty="0" smtClean="0"/>
              <a:t> </a:t>
            </a:r>
            <a:r>
              <a:rPr lang="en-US" dirty="0" err="1" smtClean="0"/>
              <a:t>arteriosus</a:t>
            </a:r>
            <a:r>
              <a:rPr lang="en-US" dirty="0" smtClean="0"/>
              <a:t>.</a:t>
            </a:r>
          </a:p>
          <a:p>
            <a:pPr algn="l"/>
            <a:endParaRPr lang="en-US" u="sng" dirty="0" smtClean="0"/>
          </a:p>
          <a:p>
            <a:pPr algn="l"/>
            <a:r>
              <a:rPr lang="en-US" u="sng" dirty="0" smtClean="0"/>
              <a:t>B)Adult (</a:t>
            </a:r>
            <a:r>
              <a:rPr lang="en-US" u="sng" dirty="0" err="1" smtClean="0"/>
              <a:t>juxta</a:t>
            </a:r>
            <a:r>
              <a:rPr lang="en-US" u="sng" dirty="0" smtClean="0"/>
              <a:t>-ductal, post-ductal or middle aortic</a:t>
            </a:r>
            <a:r>
              <a:rPr lang="en-US" dirty="0" smtClean="0"/>
              <a:t>)</a:t>
            </a:r>
            <a:r>
              <a:rPr lang="en-US" u="sng" dirty="0" smtClean="0"/>
              <a:t> form</a:t>
            </a:r>
            <a:r>
              <a:rPr lang="en-US" dirty="0" smtClean="0"/>
              <a:t>: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hort segment abrupt stenosis of the post-ductal aorta, occurs </a:t>
            </a:r>
            <a:r>
              <a:rPr lang="en-US" dirty="0"/>
              <a:t>just distal to the </a:t>
            </a:r>
            <a:r>
              <a:rPr lang="en-US" dirty="0" err="1"/>
              <a:t>ligamentum</a:t>
            </a:r>
            <a:r>
              <a:rPr lang="en-US" dirty="0"/>
              <a:t> </a:t>
            </a:r>
            <a:r>
              <a:rPr lang="en-US" dirty="0" err="1"/>
              <a:t>arteriosum</a:t>
            </a:r>
            <a:r>
              <a:rPr lang="en-US" dirty="0"/>
              <a:t> (a remnant of the </a:t>
            </a:r>
            <a:r>
              <a:rPr lang="en-US" dirty="0" err="1"/>
              <a:t>ductus</a:t>
            </a:r>
            <a:r>
              <a:rPr lang="en-US" dirty="0"/>
              <a:t> </a:t>
            </a:r>
            <a:r>
              <a:rPr lang="en-US" dirty="0" err="1"/>
              <a:t>arteriosus</a:t>
            </a:r>
            <a:r>
              <a:rPr lang="en-US" dirty="0"/>
              <a:t>. </a:t>
            </a: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/>
              <a:t>D</a:t>
            </a:r>
            <a:r>
              <a:rPr lang="en-US" dirty="0" smtClean="0"/>
              <a:t>ue to thickening of the aortic media and typically).</a:t>
            </a:r>
            <a:endParaRPr lang="en-US" b="1" dirty="0" smtClean="0"/>
          </a:p>
          <a:p>
            <a:pPr algn="l"/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Coarctation</a:t>
            </a:r>
            <a:r>
              <a:rPr lang="en-US" dirty="0" smtClean="0"/>
              <a:t> of aorta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7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Coarctation</a:t>
            </a:r>
            <a:r>
              <a:rPr lang="en-US" dirty="0" smtClean="0"/>
              <a:t> of aorta</a:t>
            </a:r>
            <a:endParaRPr lang="en-US" dirty="0"/>
          </a:p>
        </p:txBody>
      </p:sp>
      <p:pic>
        <p:nvPicPr>
          <p:cNvPr id="10242" name="Picture 2" descr="C:\Users\PNDT\Desktop\coarctation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438400" y="2024418"/>
            <a:ext cx="3886200" cy="48335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1524000"/>
            <a:ext cx="8229600" cy="4075176"/>
          </a:xfrm>
        </p:spPr>
        <p:txBody>
          <a:bodyPr>
            <a:no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1800" b="1" dirty="0" smtClean="0"/>
              <a:t>Clinica</a:t>
            </a:r>
            <a:r>
              <a:rPr lang="en-US" sz="1800" dirty="0"/>
              <a:t>l</a:t>
            </a:r>
            <a:endParaRPr lang="en-US" sz="1800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800" dirty="0" smtClean="0"/>
              <a:t>Children and adults can present with angina pectoris and leg claudication. On clinical examination- diminished femoral pulses and differential blood pressure between upper and lower extremities may be noted. 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1800" b="1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800" b="1" dirty="0" smtClean="0"/>
              <a:t>Associations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800" b="1" dirty="0" smtClean="0"/>
              <a:t>Cardiac:</a:t>
            </a:r>
            <a:r>
              <a:rPr lang="en-US" sz="1800" dirty="0" smtClean="0"/>
              <a:t> 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800" i="1" u="sng" dirty="0" smtClean="0"/>
              <a:t>Bicuspid aortic valve</a:t>
            </a:r>
            <a:r>
              <a:rPr lang="en-US" sz="1800" dirty="0" smtClean="0"/>
              <a:t>: most common associated defect and seen in 75-80%</a:t>
            </a:r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dirty="0" smtClean="0"/>
              <a:t>VSD</a:t>
            </a:r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dirty="0" smtClean="0"/>
              <a:t>cyanotic congenital lesions including </a:t>
            </a:r>
            <a:r>
              <a:rPr lang="en-US" dirty="0" err="1" smtClean="0"/>
              <a:t>truncus</a:t>
            </a:r>
            <a:r>
              <a:rPr lang="en-US" dirty="0" smtClean="0"/>
              <a:t> </a:t>
            </a:r>
            <a:r>
              <a:rPr lang="en-US" dirty="0" err="1" smtClean="0"/>
              <a:t>arteriosus,TGA</a:t>
            </a:r>
            <a:r>
              <a:rPr lang="en-US" dirty="0" smtClean="0"/>
              <a:t>, sub-pulmonic VSD and overriding pulmonary artery (</a:t>
            </a:r>
            <a:r>
              <a:rPr lang="en-US" dirty="0" err="1" smtClean="0"/>
              <a:t>Taussig</a:t>
            </a:r>
            <a:r>
              <a:rPr lang="en-US" dirty="0" smtClean="0"/>
              <a:t>-Bing), mitral valve defects including </a:t>
            </a:r>
            <a:r>
              <a:rPr lang="en-US" dirty="0" err="1" smtClean="0"/>
              <a:t>hypoplastic</a:t>
            </a:r>
            <a:r>
              <a:rPr lang="en-US" dirty="0" smtClean="0"/>
              <a:t> mitral valve, parachute mitral valve and abnormal papillary muscles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/>
              <a:t>Coarctation</a:t>
            </a:r>
            <a:r>
              <a:rPr lang="en-US" dirty="0"/>
              <a:t> of aorta</a:t>
            </a:r>
          </a:p>
        </p:txBody>
      </p:sp>
    </p:spTree>
    <p:extLst>
      <p:ext uri="{BB962C8B-B14F-4D97-AF65-F5344CB8AC3E}">
        <p14:creationId xmlns:p14="http://schemas.microsoft.com/office/powerpoint/2010/main" val="300059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b="1" dirty="0" smtClean="0"/>
              <a:t>Non </a:t>
            </a:r>
            <a:r>
              <a:rPr lang="en-US" b="1" dirty="0"/>
              <a:t>cardiac</a:t>
            </a:r>
            <a:r>
              <a:rPr lang="en-US" dirty="0"/>
              <a:t> associations </a:t>
            </a: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dirty="0" smtClean="0"/>
              <a:t>intracranial</a:t>
            </a:r>
            <a:r>
              <a:rPr lang="en-US" sz="2000" dirty="0"/>
              <a:t> berry aneurysms</a:t>
            </a:r>
          </a:p>
          <a:p>
            <a:pPr marL="342900" lvl="1" indent="-342900" algn="l">
              <a:buFont typeface="Arial" pitchFamily="34" charset="0"/>
              <a:buChar char="•"/>
            </a:pPr>
            <a:r>
              <a:rPr lang="en-US" sz="2000" dirty="0"/>
              <a:t>spinal scoliosis</a:t>
            </a:r>
          </a:p>
          <a:p>
            <a:pPr marL="285750" lvl="2" indent="-285750" algn="l">
              <a:buFont typeface="Arial" pitchFamily="34" charset="0"/>
              <a:buChar char="•"/>
            </a:pPr>
            <a:r>
              <a:rPr lang="en-US" sz="1800" dirty="0" smtClean="0"/>
              <a:t>Turner syndrome</a:t>
            </a:r>
            <a:r>
              <a:rPr lang="en-US" sz="1800" dirty="0"/>
              <a:t>: a </a:t>
            </a:r>
            <a:r>
              <a:rPr lang="en-US" sz="1800" dirty="0" err="1"/>
              <a:t>coarctation</a:t>
            </a:r>
            <a:r>
              <a:rPr lang="en-US" sz="1800" dirty="0"/>
              <a:t> can be seen in 15-20% of those with Turner syndrome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Coarctation</a:t>
            </a:r>
            <a:r>
              <a:rPr lang="en-US" dirty="0"/>
              <a:t> of aorta</a:t>
            </a:r>
          </a:p>
        </p:txBody>
      </p:sp>
    </p:spTree>
    <p:extLst>
      <p:ext uri="{BB962C8B-B14F-4D97-AF65-F5344CB8AC3E}">
        <p14:creationId xmlns:p14="http://schemas.microsoft.com/office/powerpoint/2010/main" val="309654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73224"/>
            <a:ext cx="8229600" cy="4075176"/>
          </a:xfrm>
        </p:spPr>
        <p:txBody>
          <a:bodyPr>
            <a:normAutofit lnSpcReduction="10000"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en-US" sz="1800" b="1" dirty="0" smtClean="0"/>
              <a:t>Plain radiograph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800" dirty="0"/>
              <a:t>F</a:t>
            </a:r>
            <a:r>
              <a:rPr lang="en-US" sz="1800" dirty="0" smtClean="0"/>
              <a:t>igure of 3 sign: contour abnormality of the aorta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800" dirty="0" smtClean="0"/>
              <a:t>Inferior rib notching: </a:t>
            </a:r>
            <a:r>
              <a:rPr lang="en-US" sz="1800" u="sng" dirty="0" err="1" smtClean="0"/>
              <a:t>Roesler</a:t>
            </a:r>
            <a:r>
              <a:rPr lang="en-US" sz="1800" u="sng" dirty="0" smtClean="0"/>
              <a:t> sign</a:t>
            </a:r>
          </a:p>
          <a:p>
            <a:pPr marL="285750" lvl="1" indent="-285750" algn="l">
              <a:buFont typeface="Arial" pitchFamily="34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econdary to dilated intercostal collateral vessels which form as a way to bypass the </a:t>
            </a:r>
            <a:r>
              <a:rPr lang="en-US" dirty="0" err="1" smtClean="0"/>
              <a:t>coarctation</a:t>
            </a:r>
            <a:r>
              <a:rPr lang="en-US" dirty="0" smtClean="0"/>
              <a:t> , erode the inferior margins of the ribs, resulting in notching</a:t>
            </a:r>
          </a:p>
          <a:p>
            <a:pPr marL="285750" lvl="1" indent="-285750" algn="l">
              <a:buFont typeface="Arial" pitchFamily="34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een only in long standing cases (unusual in patients &lt;5 years of age)</a:t>
            </a:r>
          </a:p>
          <a:p>
            <a:pPr marL="285750" lvl="1" indent="-285750" algn="l">
              <a:buFont typeface="Arial" pitchFamily="34" charset="0"/>
              <a:buChar char="•"/>
            </a:pPr>
            <a:r>
              <a:rPr lang="en-US" dirty="0"/>
              <a:t>I</a:t>
            </a:r>
            <a:r>
              <a:rPr lang="en-US" dirty="0" smtClean="0"/>
              <a:t>f the </a:t>
            </a:r>
            <a:r>
              <a:rPr lang="en-US" dirty="0" err="1" smtClean="0"/>
              <a:t>coarctation</a:t>
            </a:r>
            <a:r>
              <a:rPr lang="en-US" dirty="0" smtClean="0"/>
              <a:t> is distal to either </a:t>
            </a:r>
            <a:r>
              <a:rPr lang="en-US" dirty="0" err="1" smtClean="0"/>
              <a:t>subclavian</a:t>
            </a:r>
            <a:r>
              <a:rPr lang="en-US" dirty="0" smtClean="0"/>
              <a:t> artery, then increased flow occurs through the </a:t>
            </a:r>
            <a:r>
              <a:rPr lang="en-US" dirty="0" err="1" smtClean="0"/>
              <a:t>subclavian</a:t>
            </a:r>
            <a:r>
              <a:rPr lang="en-US" dirty="0" smtClean="0"/>
              <a:t> artery, forming a collateral pathway via the internal thoracic artery, anterior intercostal artery, posterior intercostal artery and then into the descending thoracic aorta</a:t>
            </a:r>
          </a:p>
          <a:p>
            <a:pPr marL="285750" lvl="1" indent="-285750" algn="l">
              <a:buFont typeface="Arial" pitchFamily="34" charset="0"/>
              <a:buChar char="•"/>
            </a:pPr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/>
              <a:t> to 8</a:t>
            </a:r>
            <a:r>
              <a:rPr lang="en-US" baseline="30000" dirty="0"/>
              <a:t>th</a:t>
            </a:r>
            <a:r>
              <a:rPr lang="en-US" dirty="0"/>
              <a:t> ribs are involved; occasionally involves the 3</a:t>
            </a:r>
            <a:r>
              <a:rPr lang="en-US" baseline="30000" dirty="0"/>
              <a:t>rd</a:t>
            </a:r>
            <a:r>
              <a:rPr lang="en-US" dirty="0"/>
              <a:t> to 9</a:t>
            </a:r>
            <a:r>
              <a:rPr lang="en-US" baseline="30000" dirty="0"/>
              <a:t>th</a:t>
            </a:r>
            <a:r>
              <a:rPr lang="en-US" dirty="0"/>
              <a:t> </a:t>
            </a:r>
            <a:r>
              <a:rPr lang="en-US" dirty="0" smtClean="0"/>
              <a:t>ribs</a:t>
            </a:r>
          </a:p>
          <a:p>
            <a:pPr lvl="1" algn="l"/>
            <a:r>
              <a:rPr lang="en-US" dirty="0" smtClean="0"/>
              <a:t>May </a:t>
            </a:r>
            <a:r>
              <a:rPr lang="en-US" dirty="0"/>
              <a:t>also show  left ventricular hypertrophy</a:t>
            </a:r>
          </a:p>
          <a:p>
            <a:pPr marL="285750" lvl="1" indent="-285750" algn="l">
              <a:buFont typeface="Arial" pitchFamily="34" charset="0"/>
              <a:buChar char="•"/>
            </a:pPr>
            <a:endParaRPr lang="en-US" dirty="0"/>
          </a:p>
          <a:p>
            <a:pPr marL="285750" lvl="1" indent="-285750" algn="l">
              <a:buFont typeface="Arial" pitchFamily="34" charset="0"/>
              <a:buChar char="•"/>
            </a:pPr>
            <a:endParaRPr lang="en-US" dirty="0" smtClean="0"/>
          </a:p>
          <a:p>
            <a:pPr marL="285750" indent="-285750" algn="l">
              <a:buFont typeface="Arial" pitchFamily="34" charset="0"/>
              <a:buChar char="•"/>
            </a:pP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Coarctation</a:t>
            </a:r>
            <a:r>
              <a:rPr lang="en-US" dirty="0"/>
              <a:t> of aorta</a:t>
            </a:r>
          </a:p>
        </p:txBody>
      </p:sp>
    </p:spTree>
    <p:extLst>
      <p:ext uri="{BB962C8B-B14F-4D97-AF65-F5344CB8AC3E}">
        <p14:creationId xmlns:p14="http://schemas.microsoft.com/office/powerpoint/2010/main" val="400589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285750" lvl="1" indent="-285750" algn="l">
              <a:buFont typeface="Arial" pitchFamily="34" charset="0"/>
              <a:buChar char="•"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/>
              <a:t> and 2</a:t>
            </a:r>
            <a:r>
              <a:rPr lang="en-US" baseline="30000" dirty="0"/>
              <a:t>nd</a:t>
            </a:r>
            <a:r>
              <a:rPr lang="en-US" dirty="0"/>
              <a:t> posterior intercostal arteries arise from the </a:t>
            </a:r>
            <a:r>
              <a:rPr lang="en-US" dirty="0" err="1"/>
              <a:t>costocervical</a:t>
            </a:r>
            <a:r>
              <a:rPr lang="en-US" dirty="0"/>
              <a:t> trunk (a branch of the </a:t>
            </a:r>
            <a:r>
              <a:rPr lang="en-US" dirty="0" err="1"/>
              <a:t>subclavian</a:t>
            </a:r>
            <a:r>
              <a:rPr lang="en-US" dirty="0"/>
              <a:t> artery) and do not communicate with the aorta, these are not involved in collateral formation, and </a:t>
            </a:r>
            <a:r>
              <a:rPr lang="en-US" u="sng" dirty="0"/>
              <a:t>the 1</a:t>
            </a:r>
            <a:r>
              <a:rPr lang="en-US" u="sng" baseline="30000" dirty="0"/>
              <a:t>st</a:t>
            </a:r>
            <a:r>
              <a:rPr lang="en-US" u="sng" dirty="0"/>
              <a:t> and 2</a:t>
            </a:r>
            <a:r>
              <a:rPr lang="en-US" u="sng" baseline="30000" dirty="0"/>
              <a:t>nd</a:t>
            </a:r>
            <a:r>
              <a:rPr lang="en-US" u="sng" dirty="0"/>
              <a:t> ribs do not become notched</a:t>
            </a:r>
          </a:p>
          <a:p>
            <a:pPr marL="285750" lvl="1" indent="-285750" algn="l">
              <a:buFont typeface="Arial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bilateral rib notching: the </a:t>
            </a:r>
            <a:r>
              <a:rPr lang="en-US" dirty="0" err="1"/>
              <a:t>coarctation</a:t>
            </a:r>
            <a:r>
              <a:rPr lang="en-US" dirty="0"/>
              <a:t> must be distal to the origin of both </a:t>
            </a:r>
            <a:r>
              <a:rPr lang="en-US" dirty="0" err="1"/>
              <a:t>subclavian</a:t>
            </a:r>
            <a:r>
              <a:rPr lang="en-US" dirty="0"/>
              <a:t> arteries, to enable bilateral collaterals to form</a:t>
            </a:r>
          </a:p>
          <a:p>
            <a:pPr marL="285750" lvl="1" indent="-285750" algn="l">
              <a:buFont typeface="Arial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unilateral right rib notching, then the </a:t>
            </a:r>
            <a:r>
              <a:rPr lang="en-US" dirty="0" err="1"/>
              <a:t>coarctation</a:t>
            </a:r>
            <a:r>
              <a:rPr lang="en-US" dirty="0"/>
              <a:t> lies distal to the brachiocephalic trunk, but proximal to the origin of the left </a:t>
            </a:r>
            <a:r>
              <a:rPr lang="en-US" dirty="0" err="1"/>
              <a:t>subclavian</a:t>
            </a:r>
            <a:r>
              <a:rPr lang="en-US" dirty="0"/>
              <a:t> artery. Collaterals cannot form on the left, as the left </a:t>
            </a:r>
            <a:r>
              <a:rPr lang="en-US" dirty="0" err="1"/>
              <a:t>subclavian</a:t>
            </a:r>
            <a:r>
              <a:rPr lang="en-US" dirty="0"/>
              <a:t> is distal to the </a:t>
            </a:r>
            <a:r>
              <a:rPr lang="en-US" dirty="0" err="1"/>
              <a:t>coarctation</a:t>
            </a:r>
            <a:r>
              <a:rPr lang="en-US" dirty="0"/>
              <a:t>.</a:t>
            </a:r>
          </a:p>
          <a:p>
            <a:pPr marL="285750" lvl="1" indent="-285750" algn="l">
              <a:buFont typeface="Arial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unilateral left rib notching, then this suggests an associated aberrant right </a:t>
            </a:r>
            <a:r>
              <a:rPr lang="en-US" dirty="0" err="1"/>
              <a:t>subclavian</a:t>
            </a:r>
            <a:r>
              <a:rPr lang="en-US" dirty="0"/>
              <a:t> artery arising after the </a:t>
            </a:r>
            <a:r>
              <a:rPr lang="en-US" dirty="0" err="1"/>
              <a:t>coarctation</a:t>
            </a:r>
            <a:r>
              <a:rPr lang="en-US" dirty="0"/>
              <a:t>. The </a:t>
            </a:r>
            <a:r>
              <a:rPr lang="en-US" dirty="0" err="1"/>
              <a:t>coarctation</a:t>
            </a:r>
            <a:r>
              <a:rPr lang="en-US" dirty="0"/>
              <a:t> is distal to the origin of the left </a:t>
            </a:r>
            <a:r>
              <a:rPr lang="en-US" dirty="0" err="1"/>
              <a:t>subclavian</a:t>
            </a:r>
            <a:r>
              <a:rPr lang="en-US" dirty="0"/>
              <a:t> artery, therefore collaterals form on the left. Collaterals cannot form on the right, as the aberrant right </a:t>
            </a:r>
            <a:r>
              <a:rPr lang="en-US" dirty="0" err="1"/>
              <a:t>subclavian</a:t>
            </a:r>
            <a:r>
              <a:rPr lang="en-US" dirty="0"/>
              <a:t> artery arises after the </a:t>
            </a:r>
            <a:r>
              <a:rPr lang="en-US" dirty="0" err="1"/>
              <a:t>coarctation</a:t>
            </a:r>
            <a:endParaRPr lang="en-US" dirty="0"/>
          </a:p>
          <a:p>
            <a:pPr marL="342900" indent="-342900" algn="l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Coarctation</a:t>
            </a:r>
            <a:r>
              <a:rPr lang="en-US" dirty="0"/>
              <a:t> of aorta</a:t>
            </a:r>
          </a:p>
        </p:txBody>
      </p:sp>
    </p:spTree>
    <p:extLst>
      <p:ext uri="{BB962C8B-B14F-4D97-AF65-F5344CB8AC3E}">
        <p14:creationId xmlns:p14="http://schemas.microsoft.com/office/powerpoint/2010/main" val="171955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b="1" dirty="0" smtClean="0"/>
              <a:t>Antenatal ultrasound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Useful in assessing for infantile </a:t>
            </a:r>
            <a:r>
              <a:rPr lang="en-US" dirty="0" err="1" smtClean="0"/>
              <a:t>coarctation</a:t>
            </a:r>
            <a:r>
              <a:rPr lang="en-US" dirty="0" smtClean="0"/>
              <a:t>. The suprasternal notch-long axis views are particularly considered helpful. Occasionally an aortic arch view may directly show a narrowing.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b="1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b="1" dirty="0" smtClean="0"/>
              <a:t>Angiography: CTA/MRA/DSA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Delineating the </a:t>
            </a:r>
            <a:r>
              <a:rPr lang="en-US" dirty="0" err="1" smtClean="0"/>
              <a:t>coarctation</a:t>
            </a:r>
            <a:r>
              <a:rPr lang="en-US" dirty="0" smtClean="0"/>
              <a:t> as well as collateral vessels, most common collateral pathway being </a:t>
            </a:r>
            <a:r>
              <a:rPr lang="en-US" dirty="0" err="1" smtClean="0"/>
              <a:t>subclavian</a:t>
            </a:r>
            <a:r>
              <a:rPr lang="en-US" dirty="0" smtClean="0"/>
              <a:t> artery to internal mammary artery to intercostal arteries (resulting in inferior rib notching) to post-</a:t>
            </a:r>
            <a:r>
              <a:rPr lang="en-US" dirty="0" err="1" smtClean="0"/>
              <a:t>coarctation</a:t>
            </a:r>
            <a:r>
              <a:rPr lang="en-US" dirty="0" smtClean="0"/>
              <a:t> part of descending thoracic aorta.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Coarctation</a:t>
            </a:r>
            <a:r>
              <a:rPr lang="en-US" dirty="0"/>
              <a:t> of aorta</a:t>
            </a:r>
          </a:p>
        </p:txBody>
      </p:sp>
    </p:spTree>
    <p:extLst>
      <p:ext uri="{BB962C8B-B14F-4D97-AF65-F5344CB8AC3E}">
        <p14:creationId xmlns:p14="http://schemas.microsoft.com/office/powerpoint/2010/main" val="47819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Coarctation</a:t>
            </a:r>
            <a:r>
              <a:rPr lang="en-US" dirty="0"/>
              <a:t> of aorta</a:t>
            </a:r>
          </a:p>
        </p:txBody>
      </p:sp>
      <p:pic>
        <p:nvPicPr>
          <p:cNvPr id="39938" name="Picture 2" descr="C:\Users\DELL\Desktop\chd\RIB NOTCHING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99" y="2438400"/>
            <a:ext cx="5096201" cy="394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0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Coarctation</a:t>
            </a:r>
            <a:r>
              <a:rPr lang="en-US" dirty="0"/>
              <a:t> of aorta</a:t>
            </a:r>
          </a:p>
        </p:txBody>
      </p:sp>
      <p:pic>
        <p:nvPicPr>
          <p:cNvPr id="40962" name="Picture 2" descr="C:\Users\DELL\Desktop\chd\COARCTATION X RAY 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410" y="2020888"/>
            <a:ext cx="5435180" cy="407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04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 err="1" smtClean="0"/>
              <a:t>Situs</a:t>
            </a: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Cardiac connections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Looping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Positions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Malformations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Descriptive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05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Coarctation</a:t>
            </a:r>
            <a:r>
              <a:rPr lang="en-US" dirty="0"/>
              <a:t> of aorta</a:t>
            </a:r>
          </a:p>
        </p:txBody>
      </p:sp>
      <p:pic>
        <p:nvPicPr>
          <p:cNvPr id="43010" name="Picture 2" descr="C:\Users\DELL\Desktop\chd\REVERSE 3 SIGN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259" y="2020888"/>
            <a:ext cx="5941482" cy="445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03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1800" b="1" dirty="0" smtClean="0"/>
              <a:t>Complications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800" dirty="0"/>
              <a:t>N</a:t>
            </a:r>
            <a:r>
              <a:rPr lang="en-US" sz="1800" dirty="0" smtClean="0"/>
              <a:t>eonatal heart failure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800" dirty="0"/>
              <a:t>S</a:t>
            </a:r>
            <a:r>
              <a:rPr lang="en-US" sz="1800" dirty="0" smtClean="0"/>
              <a:t>ubarachnoid </a:t>
            </a:r>
            <a:r>
              <a:rPr lang="en-US" sz="1800" dirty="0" err="1" smtClean="0"/>
              <a:t>haemorrhage</a:t>
            </a:r>
            <a:r>
              <a:rPr lang="en-US" sz="1800" dirty="0" smtClean="0"/>
              <a:t> from a ruptured berry aneurysm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800" dirty="0"/>
              <a:t>A</a:t>
            </a:r>
            <a:r>
              <a:rPr lang="en-US" sz="1800" dirty="0" smtClean="0"/>
              <a:t>ortic dissection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800" dirty="0"/>
              <a:t>I</a:t>
            </a:r>
            <a:r>
              <a:rPr lang="en-US" sz="1800" dirty="0" smtClean="0"/>
              <a:t>nfective endocarditis: in the context of an added infective insult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800" dirty="0" err="1"/>
              <a:t>M</a:t>
            </a:r>
            <a:r>
              <a:rPr lang="en-US" sz="1800" dirty="0" err="1" smtClean="0"/>
              <a:t>ycotic</a:t>
            </a:r>
            <a:r>
              <a:rPr lang="en-US" sz="1800" dirty="0" smtClean="0"/>
              <a:t> aneurysm: in the context of an added infective insult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1800" b="1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800" b="1" dirty="0" smtClean="0"/>
              <a:t>Differential diagnosis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800" dirty="0" smtClean="0"/>
              <a:t>Pseudo-</a:t>
            </a:r>
            <a:r>
              <a:rPr lang="en-US" sz="1800" dirty="0" err="1" smtClean="0"/>
              <a:t>coarctation</a:t>
            </a:r>
            <a:r>
              <a:rPr lang="en-US" sz="1800" dirty="0" smtClean="0"/>
              <a:t> of the aorta: elongation, narrowing or kinking with no pressure gradient or collateral formation, no rib notching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800" dirty="0"/>
              <a:t>C</a:t>
            </a:r>
            <a:r>
              <a:rPr lang="en-US" sz="1800" dirty="0" smtClean="0"/>
              <a:t>hronic large vessel arteritis, e.g. chronic phase of </a:t>
            </a:r>
            <a:r>
              <a:rPr lang="en-US" sz="1800" dirty="0" err="1" smtClean="0"/>
              <a:t>Takayasu</a:t>
            </a:r>
            <a:r>
              <a:rPr lang="en-US" sz="1800" dirty="0" smtClean="0"/>
              <a:t> </a:t>
            </a:r>
            <a:r>
              <a:rPr lang="en-US" sz="1800" dirty="0" err="1" smtClean="0"/>
              <a:t>arteritis</a:t>
            </a:r>
            <a:endParaRPr lang="en-US" sz="1800" dirty="0" smtClean="0"/>
          </a:p>
          <a:p>
            <a:pPr algn="l"/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Coarctation</a:t>
            </a:r>
            <a:r>
              <a:rPr lang="en-US" dirty="0"/>
              <a:t> of aorta</a:t>
            </a:r>
          </a:p>
        </p:txBody>
      </p:sp>
    </p:spTree>
    <p:extLst>
      <p:ext uri="{BB962C8B-B14F-4D97-AF65-F5344CB8AC3E}">
        <p14:creationId xmlns:p14="http://schemas.microsoft.com/office/powerpoint/2010/main" val="237496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b="1" dirty="0"/>
              <a:t>Treatment and prognosis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/>
              <a:t>The urgency of treatment depends on the presence of congestive cardiac </a:t>
            </a:r>
            <a:r>
              <a:rPr lang="en-US" dirty="0" smtClean="0"/>
              <a:t>failure in </a:t>
            </a:r>
            <a:r>
              <a:rPr lang="en-US" dirty="0"/>
              <a:t>severe </a:t>
            </a:r>
            <a:r>
              <a:rPr lang="en-US" dirty="0" err="1"/>
              <a:t>coarctations</a:t>
            </a:r>
            <a:r>
              <a:rPr lang="en-US" dirty="0"/>
              <a:t> found in infancy. </a:t>
            </a: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In </a:t>
            </a:r>
            <a:r>
              <a:rPr lang="en-US" dirty="0"/>
              <a:t>less severe cases, elective treatment when the child is older (typically ~2 years of age) is </a:t>
            </a:r>
            <a:r>
              <a:rPr lang="en-US" dirty="0" smtClean="0"/>
              <a:t>preferred.</a:t>
            </a:r>
            <a:endParaRPr lang="en-US" dirty="0"/>
          </a:p>
          <a:p>
            <a:pPr marL="342900" indent="-342900" algn="l">
              <a:buFont typeface="Arial" pitchFamily="34" charset="0"/>
              <a:buChar char="•"/>
            </a:pP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Treatment </a:t>
            </a:r>
            <a:r>
              <a:rPr lang="en-US" dirty="0"/>
              <a:t>can be either primary surgical repair with excision of the </a:t>
            </a:r>
            <a:r>
              <a:rPr lang="en-US" dirty="0" err="1"/>
              <a:t>coarctation</a:t>
            </a:r>
            <a:r>
              <a:rPr lang="en-US" dirty="0"/>
              <a:t> and end-to-end anastomosis, or balloon angioplasty. </a:t>
            </a:r>
            <a:r>
              <a:rPr lang="en-US" dirty="0" err="1"/>
              <a:t>Subclavian</a:t>
            </a:r>
            <a:r>
              <a:rPr lang="en-US" dirty="0"/>
              <a:t> flap repair is a common surgical technique used, where the origin and proximal left </a:t>
            </a:r>
            <a:r>
              <a:rPr lang="en-US" dirty="0" err="1"/>
              <a:t>subclavian</a:t>
            </a:r>
            <a:r>
              <a:rPr lang="en-US" dirty="0"/>
              <a:t> artery is excised, opened up and sutured onto the </a:t>
            </a:r>
            <a:r>
              <a:rPr lang="en-US" dirty="0" smtClean="0"/>
              <a:t>aorta.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Coarctation</a:t>
            </a:r>
            <a:r>
              <a:rPr lang="en-US" dirty="0"/>
              <a:t> of aorta</a:t>
            </a:r>
          </a:p>
        </p:txBody>
      </p:sp>
    </p:spTree>
    <p:extLst>
      <p:ext uri="{BB962C8B-B14F-4D97-AF65-F5344CB8AC3E}">
        <p14:creationId xmlns:p14="http://schemas.microsoft.com/office/powerpoint/2010/main" val="102532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Bicuspid aortic valve</a:t>
            </a:r>
            <a:endParaRPr lang="en-US" dirty="0"/>
          </a:p>
        </p:txBody>
      </p:sp>
      <p:pic>
        <p:nvPicPr>
          <p:cNvPr id="4098" name="Picture 2" descr="C:\Users\PNDT\Desktop\bicuspid aortic valve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5800" y="2590800"/>
            <a:ext cx="7745799" cy="3689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algn="l"/>
            <a:r>
              <a:rPr lang="en-US" sz="1800" b="1" dirty="0"/>
              <a:t>Tetralogy of </a:t>
            </a:r>
            <a:r>
              <a:rPr lang="en-US" sz="1800" b="1" dirty="0" err="1" smtClean="0"/>
              <a:t>Fallot</a:t>
            </a:r>
            <a:r>
              <a:rPr lang="en-US" sz="1800" b="1" dirty="0" smtClean="0"/>
              <a:t> (TOF</a:t>
            </a:r>
            <a:r>
              <a:rPr lang="en-US" sz="1800" b="1" dirty="0"/>
              <a:t>)</a:t>
            </a:r>
            <a:r>
              <a:rPr lang="en-US" sz="1800" dirty="0"/>
              <a:t> is the second most common cyanotic congenital heart condition </a:t>
            </a:r>
            <a:endParaRPr lang="en-US" sz="1800" dirty="0" smtClean="0"/>
          </a:p>
          <a:p>
            <a:pPr algn="l"/>
            <a:endParaRPr lang="en-US" sz="1800" dirty="0" smtClean="0"/>
          </a:p>
          <a:p>
            <a:pPr algn="l"/>
            <a:r>
              <a:rPr lang="en-US" sz="1800" dirty="0" err="1"/>
              <a:t>C</a:t>
            </a:r>
            <a:r>
              <a:rPr lang="en-US" sz="1800" dirty="0" err="1" smtClean="0"/>
              <a:t>haracterised</a:t>
            </a:r>
            <a:r>
              <a:rPr lang="en-US" sz="1800" dirty="0" smtClean="0"/>
              <a:t> </a:t>
            </a:r>
            <a:r>
              <a:rPr lang="en-US" sz="1800" dirty="0"/>
              <a:t>by </a:t>
            </a:r>
            <a:endParaRPr lang="en-US" sz="1800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800" dirty="0"/>
              <a:t> </a:t>
            </a:r>
            <a:r>
              <a:rPr lang="en-US" sz="1800" dirty="0" smtClean="0"/>
              <a:t>Ventricular </a:t>
            </a:r>
            <a:r>
              <a:rPr lang="en-US" sz="1800" dirty="0"/>
              <a:t>septal defect (VSD)- may be multiple </a:t>
            </a:r>
            <a:endParaRPr lang="en-US" sz="1800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800" dirty="0" smtClean="0"/>
              <a:t> </a:t>
            </a:r>
            <a:r>
              <a:rPr lang="en-US" sz="1800" dirty="0"/>
              <a:t>R</a:t>
            </a:r>
            <a:r>
              <a:rPr lang="en-US" sz="1800" dirty="0" smtClean="0"/>
              <a:t>ight </a:t>
            </a:r>
            <a:r>
              <a:rPr lang="en-US" sz="1800" dirty="0"/>
              <a:t>ventricular outflow tract obstruction (RVOTO</a:t>
            </a:r>
            <a:r>
              <a:rPr lang="en-US" sz="1800" dirty="0" smtClean="0"/>
              <a:t>)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800" dirty="0" smtClean="0"/>
              <a:t> </a:t>
            </a:r>
            <a:r>
              <a:rPr lang="en-US" sz="1800" dirty="0"/>
              <a:t>O</a:t>
            </a:r>
            <a:r>
              <a:rPr lang="en-US" sz="1800" dirty="0" smtClean="0"/>
              <a:t>verriding aorta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800" dirty="0" smtClean="0"/>
              <a:t> Late </a:t>
            </a:r>
            <a:r>
              <a:rPr lang="en-US" sz="1800" dirty="0"/>
              <a:t>right ventricular </a:t>
            </a:r>
            <a:r>
              <a:rPr lang="en-US" sz="1800" dirty="0" smtClean="0"/>
              <a:t>hypertrophy-</a:t>
            </a:r>
            <a:r>
              <a:rPr lang="en-US" sz="1800" dirty="0"/>
              <a:t>only develops after </a:t>
            </a:r>
            <a:r>
              <a:rPr lang="en-US" sz="1800" dirty="0" smtClean="0"/>
              <a:t>birth, </a:t>
            </a:r>
            <a:r>
              <a:rPr lang="en-US" sz="1800" dirty="0"/>
              <a:t>a result of the VSD and right ventricular outlet obstruction, both contributing to elevated resistance to right heart </a:t>
            </a:r>
            <a:r>
              <a:rPr lang="en-US" sz="1800" dirty="0" smtClean="0"/>
              <a:t>emptying</a:t>
            </a:r>
          </a:p>
          <a:p>
            <a:pPr algn="l"/>
            <a:endParaRPr lang="en-US" sz="1800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800" dirty="0" smtClean="0"/>
              <a:t>Right sided aortic arch in 20% patients of TOF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800" dirty="0"/>
              <a:t>Most common coronary artery variant is LAD from RCA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1800" dirty="0"/>
          </a:p>
          <a:p>
            <a:pPr marL="342900" indent="-342900" algn="l">
              <a:buFont typeface="Arial" pitchFamily="34" charset="0"/>
              <a:buChar char="•"/>
            </a:pPr>
            <a:endParaRPr lang="en-US" sz="1800" dirty="0" smtClean="0"/>
          </a:p>
          <a:p>
            <a:pPr algn="l"/>
            <a:r>
              <a:rPr lang="en-US" sz="1800" dirty="0"/>
              <a:t> </a:t>
            </a:r>
            <a:endParaRPr lang="en-US" sz="1800" dirty="0" smtClean="0"/>
          </a:p>
          <a:p>
            <a:pPr algn="l"/>
            <a:r>
              <a:rPr lang="en-US" sz="1800" dirty="0" smtClean="0"/>
              <a:t>PINK TETRALOGY -resulting </a:t>
            </a:r>
            <a:r>
              <a:rPr lang="en-US" sz="1800" dirty="0"/>
              <a:t>in delayed presentation, even into adulthood, although this is rare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tof</a:t>
            </a:r>
            <a:endParaRPr lang="en-US" dirty="0"/>
          </a:p>
        </p:txBody>
      </p:sp>
      <p:pic>
        <p:nvPicPr>
          <p:cNvPr id="12290" name="Picture 2" descr="C:\Users\DELL\Desktop\chd\TOF ANC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768" y="1981200"/>
            <a:ext cx="5515432" cy="413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66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tof</a:t>
            </a:r>
            <a:endParaRPr lang="en-US" dirty="0"/>
          </a:p>
        </p:txBody>
      </p:sp>
      <p:pic>
        <p:nvPicPr>
          <p:cNvPr id="13314" name="Picture 2" descr="C:\Users\DELL\Desktop\chd\TOF ANC 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859" y="2020888"/>
            <a:ext cx="5206281" cy="407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74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tof</a:t>
            </a:r>
            <a:endParaRPr lang="en-US" dirty="0"/>
          </a:p>
        </p:txBody>
      </p:sp>
      <p:pic>
        <p:nvPicPr>
          <p:cNvPr id="11266" name="Picture 2" descr="C:\Users\DELL\Desktop\chd\boot shape.jpe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774" y="1828800"/>
            <a:ext cx="6589058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48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tof</a:t>
            </a:r>
            <a:endParaRPr lang="en-US" dirty="0"/>
          </a:p>
        </p:txBody>
      </p:sp>
      <p:pic>
        <p:nvPicPr>
          <p:cNvPr id="14338" name="Picture 2" descr="C:\Users\DELL\Desktop\chd\tof x ray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76400"/>
            <a:ext cx="3454037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18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tof</a:t>
            </a:r>
            <a:endParaRPr lang="en-US" dirty="0"/>
          </a:p>
        </p:txBody>
      </p:sp>
      <p:pic>
        <p:nvPicPr>
          <p:cNvPr id="15362" name="Picture 2" descr="C:\Users\DELL\Desktop\chd\overriding ct.jpe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746" y="1828800"/>
            <a:ext cx="5960833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99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Viceroatrial</a:t>
            </a:r>
            <a:r>
              <a:rPr lang="en-US" dirty="0" smtClean="0"/>
              <a:t> and bronchial </a:t>
            </a:r>
            <a:r>
              <a:rPr lang="en-US" dirty="0" err="1" smtClean="0"/>
              <a:t>situs</a:t>
            </a:r>
            <a:endParaRPr lang="en-US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0"/>
            <a:ext cx="7696200" cy="3791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644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tof</a:t>
            </a:r>
            <a:endParaRPr lang="en-US" dirty="0"/>
          </a:p>
        </p:txBody>
      </p:sp>
      <p:pic>
        <p:nvPicPr>
          <p:cNvPr id="16386" name="Picture 2" descr="C:\Users\DELL\Desktop\chd\infundibular obstruction ct.jpe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975" y="1828800"/>
            <a:ext cx="5420032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57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tof</a:t>
            </a:r>
            <a:endParaRPr lang="en-US" dirty="0"/>
          </a:p>
        </p:txBody>
      </p:sp>
      <p:pic>
        <p:nvPicPr>
          <p:cNvPr id="17410" name="Picture 2" descr="C:\Users\DELL\Desktop\chd\tof ct 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444" y="1676400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75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/>
            <a:r>
              <a:rPr lang="en-US" b="1" dirty="0" smtClean="0"/>
              <a:t>Treatment</a:t>
            </a:r>
          </a:p>
          <a:p>
            <a:pPr algn="l"/>
            <a:r>
              <a:rPr lang="en-US" dirty="0" smtClean="0"/>
              <a:t>A)Palliative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If child is too small for definitive surgery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Blalock Tausig shunt(end to side anastomosis of </a:t>
            </a:r>
            <a:r>
              <a:rPr lang="en-US" dirty="0" err="1" smtClean="0"/>
              <a:t>subclavian</a:t>
            </a:r>
            <a:r>
              <a:rPr lang="en-US" dirty="0" smtClean="0"/>
              <a:t> a. to pulmonary a.)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Modified BT shunt-use of a prosthetic graft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Complications- narrowing of the pulmonary artery into which it is inserted and </a:t>
            </a:r>
            <a:r>
              <a:rPr lang="en-US" dirty="0" err="1" smtClean="0"/>
              <a:t>seroma</a:t>
            </a:r>
            <a:r>
              <a:rPr lang="en-US" dirty="0" smtClean="0"/>
              <a:t> formation which may show wall calcification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Balloon dilatation of pulmonary valve ad outflow tract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err="1" smtClean="0"/>
              <a:t>Adv</a:t>
            </a:r>
            <a:r>
              <a:rPr lang="en-US" dirty="0" smtClean="0"/>
              <a:t>- no stenosis of pulmonary artery which can happen in BT shunt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51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tof</a:t>
            </a:r>
            <a:endParaRPr lang="en-US" dirty="0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828800"/>
            <a:ext cx="3034343" cy="4535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089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tof</a:t>
            </a:r>
            <a:endParaRPr lang="en-US" dirty="0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105" y="2470388"/>
            <a:ext cx="6088896" cy="36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933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b="1" dirty="0"/>
              <a:t>Major </a:t>
            </a:r>
            <a:r>
              <a:rPr lang="en-US" b="1" dirty="0" err="1"/>
              <a:t>aortopulmonary</a:t>
            </a:r>
            <a:r>
              <a:rPr lang="en-US" b="1" dirty="0"/>
              <a:t> collateral arteries (MAPCA's)</a:t>
            </a:r>
            <a:r>
              <a:rPr lang="en-US" dirty="0"/>
              <a:t> are persistent tortuous fetal arteries that arise from the </a:t>
            </a:r>
            <a:r>
              <a:rPr lang="en-US" u="sng" dirty="0"/>
              <a:t>descending </a:t>
            </a:r>
            <a:r>
              <a:rPr lang="en-US" u="sng" dirty="0" smtClean="0"/>
              <a:t>aorta </a:t>
            </a:r>
            <a:r>
              <a:rPr lang="en-US" dirty="0" smtClean="0"/>
              <a:t>and </a:t>
            </a:r>
            <a:r>
              <a:rPr lang="en-US" dirty="0"/>
              <a:t>supply blood to pulmonary arteries in the lungs usually at the posterior aspect of hilum</a:t>
            </a:r>
            <a:r>
              <a:rPr lang="en-US" dirty="0" smtClean="0"/>
              <a:t>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dirty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err="1" smtClean="0"/>
              <a:t>Embryologically</a:t>
            </a:r>
            <a:r>
              <a:rPr lang="en-US" dirty="0" smtClean="0"/>
              <a:t>, the </a:t>
            </a:r>
            <a:r>
              <a:rPr lang="en-US" dirty="0" err="1"/>
              <a:t>intersegmental</a:t>
            </a:r>
            <a:r>
              <a:rPr lang="en-US" dirty="0"/>
              <a:t> arteries regress with the normal development of pulmonary arteries. </a:t>
            </a: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endParaRPr lang="en-US" dirty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/>
              <a:t>They may persist to supply the pulmonary arteries when there is no flow or very little flow into the pulmonary arteries from the right ventricle</a:t>
            </a:r>
            <a:r>
              <a:rPr lang="en-US" dirty="0" smtClean="0"/>
              <a:t>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/>
              <a:t>If there is an alternate supply to the pulmonary arteries (e.g. patent </a:t>
            </a:r>
            <a:r>
              <a:rPr lang="en-US" dirty="0" err="1"/>
              <a:t>ductus</a:t>
            </a:r>
            <a:r>
              <a:rPr lang="en-US" dirty="0"/>
              <a:t> </a:t>
            </a:r>
            <a:r>
              <a:rPr lang="en-US" dirty="0" err="1" smtClean="0"/>
              <a:t>arteriosus</a:t>
            </a:r>
            <a:r>
              <a:rPr lang="en-US" dirty="0"/>
              <a:t>), then the fetal arteries regress and such patient does not have </a:t>
            </a:r>
            <a:r>
              <a:rPr lang="en-US" dirty="0" smtClean="0"/>
              <a:t>MAPCAs.</a:t>
            </a:r>
            <a:endParaRPr lang="en-US" dirty="0"/>
          </a:p>
          <a:p>
            <a:pPr marL="342900" indent="-342900" algn="l">
              <a:buFont typeface="Arial" pitchFamily="34" charset="0"/>
              <a:buChar char="•"/>
            </a:pPr>
            <a:endParaRPr lang="en-US" dirty="0"/>
          </a:p>
          <a:p>
            <a:pPr marL="342900" indent="-342900" algn="l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MAPCAS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/>
            <a:r>
              <a:rPr lang="en-US" b="1" dirty="0"/>
              <a:t>Association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/>
              <a:t>pulmonary atresia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/>
              <a:t>Tetralogy of </a:t>
            </a:r>
            <a:r>
              <a:rPr lang="en-US" dirty="0" err="1"/>
              <a:t>fallot</a:t>
            </a:r>
            <a:endParaRPr lang="en-US" dirty="0"/>
          </a:p>
          <a:p>
            <a:pPr algn="l"/>
            <a:endParaRPr lang="en-US" b="1" dirty="0" smtClean="0"/>
          </a:p>
          <a:p>
            <a:pPr algn="l"/>
            <a:r>
              <a:rPr lang="en-US" b="1" dirty="0" smtClean="0"/>
              <a:t>Location</a:t>
            </a:r>
            <a:endParaRPr lang="en-US" b="1" dirty="0"/>
          </a:p>
          <a:p>
            <a:pPr algn="l"/>
            <a:r>
              <a:rPr lang="en-US" dirty="0"/>
              <a:t>They usually arise from the descending aorta. Less commonly, they may arise from </a:t>
            </a:r>
            <a:r>
              <a:rPr lang="en-US" u="sng" dirty="0"/>
              <a:t>ascending </a:t>
            </a:r>
            <a:r>
              <a:rPr lang="en-US" u="sng" dirty="0" smtClean="0"/>
              <a:t>aorta, IMAs, intercostal arteries,  bronchial arteries, </a:t>
            </a:r>
            <a:r>
              <a:rPr lang="en-US" u="sng" dirty="0"/>
              <a:t>or </a:t>
            </a:r>
            <a:r>
              <a:rPr lang="en-US" u="sng" dirty="0" err="1"/>
              <a:t>subclavian</a:t>
            </a:r>
            <a:r>
              <a:rPr lang="en-US" u="sng" dirty="0"/>
              <a:t> arteries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MAPCAS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01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mapcas</a:t>
            </a:r>
            <a:endParaRPr lang="en-US" dirty="0"/>
          </a:p>
        </p:txBody>
      </p:sp>
      <p:pic>
        <p:nvPicPr>
          <p:cNvPr id="18434" name="Picture 2" descr="C:\Users\DELL\Desktop\chd\mapcas 1.jpe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0589"/>
            <a:ext cx="3276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DELL\Desktop\chd\mapca 2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1" y="189615"/>
            <a:ext cx="3124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C:\Users\DELL\Desktop\chd\mapca 3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3276600"/>
            <a:ext cx="310515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 descr="C:\Users\DELL\Desktop\chd\mapcA 4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75047"/>
            <a:ext cx="3049551" cy="304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18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b="1" dirty="0"/>
              <a:t>Transposition of the great arteries (TGA) </a:t>
            </a:r>
            <a:r>
              <a:rPr lang="en-US" dirty="0"/>
              <a:t>is the most common cyanotic congenital cardiac </a:t>
            </a:r>
            <a:r>
              <a:rPr lang="en-US" dirty="0" smtClean="0"/>
              <a:t>anomaly with </a:t>
            </a:r>
            <a:r>
              <a:rPr lang="en-US" dirty="0"/>
              <a:t>cyanosis in the first 24 hours of life. </a:t>
            </a: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/>
              <a:t> M</a:t>
            </a:r>
            <a:r>
              <a:rPr lang="en-US" dirty="0" smtClean="0"/>
              <a:t>ost </a:t>
            </a:r>
            <a:r>
              <a:rPr lang="en-US" dirty="0"/>
              <a:t>common in infants of </a:t>
            </a:r>
            <a:r>
              <a:rPr lang="en-US" dirty="0" smtClean="0"/>
              <a:t> diabetic mothers.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TGA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/>
              <a:t>L-loop transposition of the great </a:t>
            </a:r>
            <a:r>
              <a:rPr lang="en-US" dirty="0" smtClean="0"/>
              <a:t>arteries</a:t>
            </a:r>
            <a:r>
              <a:rPr lang="en-US" dirty="0"/>
              <a:t>: congenitally corrected TGA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D-loop </a:t>
            </a:r>
            <a:r>
              <a:rPr lang="en-US" dirty="0"/>
              <a:t>transposition of the great </a:t>
            </a:r>
            <a:r>
              <a:rPr lang="en-US" dirty="0" smtClean="0"/>
              <a:t>arteries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An </a:t>
            </a:r>
            <a:r>
              <a:rPr lang="en-US" dirty="0"/>
              <a:t>isolated TGA is incompatible with life at birth without one of the following additional anomalies (which are a common occurrence </a:t>
            </a:r>
            <a:r>
              <a:rPr lang="en-US" dirty="0" smtClean="0"/>
              <a:t>):</a:t>
            </a:r>
            <a:endParaRPr lang="en-US" dirty="0"/>
          </a:p>
          <a:p>
            <a:pPr algn="l"/>
            <a:r>
              <a:rPr lang="en-US" dirty="0" smtClean="0"/>
              <a:t>a)atrial </a:t>
            </a:r>
            <a:r>
              <a:rPr lang="en-US" dirty="0"/>
              <a:t>septal defect (ASD): uncommon  </a:t>
            </a:r>
          </a:p>
          <a:p>
            <a:pPr algn="l"/>
            <a:r>
              <a:rPr lang="en-US" dirty="0" smtClean="0"/>
              <a:t>b)ventricular </a:t>
            </a:r>
            <a:r>
              <a:rPr lang="en-US" dirty="0"/>
              <a:t>septal defect (</a:t>
            </a:r>
            <a:r>
              <a:rPr lang="en-US" dirty="0" smtClean="0"/>
              <a:t>VSD): </a:t>
            </a:r>
            <a:r>
              <a:rPr lang="en-US" dirty="0"/>
              <a:t>~35% </a:t>
            </a:r>
          </a:p>
          <a:p>
            <a:pPr algn="l"/>
            <a:r>
              <a:rPr lang="en-US" dirty="0" smtClean="0"/>
              <a:t>c)patent </a:t>
            </a:r>
            <a:r>
              <a:rPr lang="en-US" dirty="0" err="1"/>
              <a:t>ductus</a:t>
            </a:r>
            <a:r>
              <a:rPr lang="en-US" dirty="0"/>
              <a:t> </a:t>
            </a:r>
            <a:r>
              <a:rPr lang="en-US" dirty="0" err="1"/>
              <a:t>arteriosus</a:t>
            </a:r>
            <a:r>
              <a:rPr lang="en-US" dirty="0"/>
              <a:t> (PDA): unstable due closure following birth</a:t>
            </a:r>
          </a:p>
          <a:p>
            <a:pPr algn="l"/>
            <a:r>
              <a:rPr lang="en-US" dirty="0" smtClean="0"/>
              <a:t>d)patent </a:t>
            </a:r>
            <a:r>
              <a:rPr lang="en-US" dirty="0"/>
              <a:t>foramen </a:t>
            </a:r>
            <a:r>
              <a:rPr lang="en-US" dirty="0" err="1"/>
              <a:t>ovale</a:t>
            </a:r>
            <a:r>
              <a:rPr lang="en-US" dirty="0"/>
              <a:t> (PFO): unstable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TGA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2097024"/>
            <a:ext cx="8229600" cy="4075176"/>
          </a:xfrm>
        </p:spPr>
        <p:txBody>
          <a:bodyPr/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Incidence of CHD-0.5-1%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err="1" smtClean="0"/>
              <a:t>Situs</a:t>
            </a:r>
            <a:r>
              <a:rPr lang="en-US" dirty="0" smtClean="0"/>
              <a:t> </a:t>
            </a:r>
            <a:r>
              <a:rPr lang="en-US" dirty="0" err="1" smtClean="0"/>
              <a:t>solitus</a:t>
            </a:r>
            <a:r>
              <a:rPr lang="en-US" dirty="0" smtClean="0"/>
              <a:t> with levocardia-1%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err="1" smtClean="0"/>
              <a:t>Situs</a:t>
            </a:r>
            <a:r>
              <a:rPr lang="en-US" dirty="0" smtClean="0"/>
              <a:t> </a:t>
            </a:r>
            <a:r>
              <a:rPr lang="en-US" dirty="0" err="1" smtClean="0"/>
              <a:t>solitus</a:t>
            </a:r>
            <a:r>
              <a:rPr lang="en-US" dirty="0" smtClean="0"/>
              <a:t> with isolated dextrocardia-98%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err="1" smtClean="0"/>
              <a:t>Situs</a:t>
            </a:r>
            <a:r>
              <a:rPr lang="en-US" dirty="0" smtClean="0"/>
              <a:t> </a:t>
            </a:r>
            <a:r>
              <a:rPr lang="en-US" dirty="0" err="1" smtClean="0"/>
              <a:t>inversus</a:t>
            </a:r>
            <a:r>
              <a:rPr lang="en-US" dirty="0" smtClean="0"/>
              <a:t> and </a:t>
            </a:r>
            <a:r>
              <a:rPr lang="en-US" dirty="0" err="1" smtClean="0"/>
              <a:t>dextrocardia</a:t>
            </a:r>
            <a:r>
              <a:rPr lang="en-US" dirty="0" smtClean="0"/>
              <a:t> (mirror image anatomy)-4%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err="1" smtClean="0"/>
              <a:t>Situs</a:t>
            </a:r>
            <a:r>
              <a:rPr lang="en-US" dirty="0" smtClean="0"/>
              <a:t> </a:t>
            </a:r>
            <a:r>
              <a:rPr lang="en-US" dirty="0" err="1" smtClean="0"/>
              <a:t>inversus</a:t>
            </a:r>
            <a:r>
              <a:rPr lang="en-US" dirty="0" smtClean="0"/>
              <a:t> with isolated levocardia-100%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39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 loop </a:t>
            </a:r>
            <a:r>
              <a:rPr lang="en-US" dirty="0" err="1" smtClean="0"/>
              <a:t>tga</a:t>
            </a:r>
            <a:endParaRPr lang="en-US" dirty="0"/>
          </a:p>
        </p:txBody>
      </p:sp>
      <p:pic>
        <p:nvPicPr>
          <p:cNvPr id="11266" name="Picture 2" descr="C:\Users\PNDT\Desktop\l loop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09800" y="2123254"/>
            <a:ext cx="4387850" cy="3896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 </a:t>
            </a:r>
            <a:r>
              <a:rPr lang="en-US" b="1" dirty="0" smtClean="0"/>
              <a:t>Radiograph</a:t>
            </a:r>
          </a:p>
          <a:p>
            <a:pPr algn="l"/>
            <a:r>
              <a:rPr lang="en-US" b="1" dirty="0"/>
              <a:t>-</a:t>
            </a:r>
            <a:r>
              <a:rPr lang="en-US" dirty="0" smtClean="0"/>
              <a:t>EGG ON STRING- </a:t>
            </a:r>
            <a:r>
              <a:rPr lang="en-US" dirty="0"/>
              <a:t>There is often an apparent narrowing of the superior mediastinum as the result of the aortic and pulmonary arterial configuration, i.e. parallel in D-loop transposition, with the main pulmonary artery posterior to the aorta</a:t>
            </a:r>
            <a:r>
              <a:rPr lang="en-US" dirty="0" smtClean="0"/>
              <a:t>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b="1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b="1" dirty="0" smtClean="0"/>
              <a:t>Echocardiography</a:t>
            </a:r>
            <a:r>
              <a:rPr lang="en-US" b="1" dirty="0"/>
              <a:t> </a:t>
            </a:r>
          </a:p>
          <a:p>
            <a:pPr algn="l"/>
            <a:r>
              <a:rPr lang="en-US" dirty="0" smtClean="0"/>
              <a:t>-Allows </a:t>
            </a:r>
            <a:r>
              <a:rPr lang="en-US" dirty="0"/>
              <a:t>direct </a:t>
            </a:r>
            <a:r>
              <a:rPr lang="en-US" dirty="0" err="1"/>
              <a:t>visualisation</a:t>
            </a:r>
            <a:r>
              <a:rPr lang="en-US" dirty="0"/>
              <a:t> of abnormal anatomy with the aorta </a:t>
            </a:r>
            <a:r>
              <a:rPr lang="en-US" dirty="0" smtClean="0"/>
              <a:t>and-pulmonary </a:t>
            </a:r>
            <a:r>
              <a:rPr lang="en-US" dirty="0"/>
              <a:t>trunk lying in parallel with an absence of crossing (best seen in the base view of the fetal heart</a:t>
            </a:r>
            <a:r>
              <a:rPr lang="en-US" dirty="0" smtClean="0"/>
              <a:t>).</a:t>
            </a:r>
            <a:endParaRPr lang="en-US" dirty="0"/>
          </a:p>
          <a:p>
            <a:pPr marL="342900" indent="-342900" algn="l">
              <a:buFont typeface="Arial" pitchFamily="34" charset="0"/>
              <a:buChar char="•"/>
            </a:pPr>
            <a:endParaRPr lang="en-US" b="1" dirty="0" smtClean="0"/>
          </a:p>
          <a:p>
            <a:pPr marL="342900" indent="-342900" algn="l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tga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b="1" dirty="0"/>
              <a:t>CT/CTA</a:t>
            </a:r>
          </a:p>
          <a:p>
            <a:pPr algn="l"/>
            <a:r>
              <a:rPr lang="en-US" smtClean="0"/>
              <a:t>-Allows </a:t>
            </a:r>
            <a:r>
              <a:rPr lang="en-US" dirty="0"/>
              <a:t>direct </a:t>
            </a:r>
            <a:r>
              <a:rPr lang="en-US" dirty="0" err="1"/>
              <a:t>visualisation</a:t>
            </a:r>
            <a:r>
              <a:rPr lang="en-US" dirty="0"/>
              <a:t> of abnormal great vessel anatomy. Cardiac-gated cine CT can additionally assess function.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b="1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b="1" dirty="0" smtClean="0"/>
              <a:t>Treatment </a:t>
            </a:r>
            <a:r>
              <a:rPr lang="en-US" b="1" dirty="0"/>
              <a:t>and prognosis</a:t>
            </a:r>
          </a:p>
          <a:p>
            <a:pPr algn="l"/>
            <a:r>
              <a:rPr lang="en-US" dirty="0" smtClean="0"/>
              <a:t>-Initial</a:t>
            </a:r>
            <a:r>
              <a:rPr lang="en-US" dirty="0"/>
              <a:t> </a:t>
            </a:r>
            <a:r>
              <a:rPr lang="en-US" dirty="0" err="1"/>
              <a:t>Rashkind</a:t>
            </a:r>
            <a:r>
              <a:rPr lang="en-US" dirty="0"/>
              <a:t> </a:t>
            </a:r>
            <a:r>
              <a:rPr lang="en-US" dirty="0" err="1"/>
              <a:t>septoplasty</a:t>
            </a:r>
            <a:r>
              <a:rPr lang="en-US" dirty="0"/>
              <a:t> is usually done as a palliative procedure in neonates.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b="1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b="1" dirty="0" smtClean="0"/>
              <a:t>Definitive </a:t>
            </a:r>
            <a:r>
              <a:rPr lang="en-US" b="1" dirty="0"/>
              <a:t>surgical correction</a:t>
            </a:r>
          </a:p>
          <a:p>
            <a:pPr algn="l"/>
            <a:r>
              <a:rPr lang="en-US" dirty="0" smtClean="0"/>
              <a:t>-Previously </a:t>
            </a:r>
            <a:r>
              <a:rPr lang="en-US" dirty="0"/>
              <a:t>TGAs were treated with atrial switch operations, such as a Mustard </a:t>
            </a:r>
            <a:r>
              <a:rPr lang="en-US" dirty="0" smtClean="0"/>
              <a:t>repair</a:t>
            </a:r>
            <a:r>
              <a:rPr lang="en-US" dirty="0"/>
              <a:t> </a:t>
            </a:r>
            <a:r>
              <a:rPr lang="en-US" dirty="0" smtClean="0"/>
              <a:t>or </a:t>
            </a:r>
            <a:r>
              <a:rPr lang="en-US" dirty="0" err="1" smtClean="0"/>
              <a:t>Senning</a:t>
            </a:r>
            <a:r>
              <a:rPr lang="en-US" dirty="0" smtClean="0"/>
              <a:t> </a:t>
            </a:r>
            <a:r>
              <a:rPr lang="en-US" dirty="0"/>
              <a:t>repair, which have been superseded by arterial switch </a:t>
            </a:r>
            <a:r>
              <a:rPr lang="en-US" dirty="0" smtClean="0"/>
              <a:t>procedures.</a:t>
            </a:r>
            <a:endParaRPr lang="en-US" dirty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48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crossing</a:t>
            </a:r>
            <a:endParaRPr lang="en-US" dirty="0"/>
          </a:p>
        </p:txBody>
      </p:sp>
      <p:pic>
        <p:nvPicPr>
          <p:cNvPr id="19458" name="Picture 2" descr="C:\Users\DELL\Desktop\chd\NORMAL CROSSING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05000"/>
            <a:ext cx="4114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74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tga</a:t>
            </a:r>
            <a:endParaRPr lang="en-US" dirty="0"/>
          </a:p>
        </p:txBody>
      </p:sp>
      <p:pic>
        <p:nvPicPr>
          <p:cNvPr id="4" name="Content Placeholder 3" descr="C:\Users\DELL\Desktop\chd\TGA ANC USG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14600"/>
            <a:ext cx="8020484" cy="294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55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tga</a:t>
            </a:r>
            <a:endParaRPr lang="en-US" dirty="0"/>
          </a:p>
        </p:txBody>
      </p:sp>
      <p:pic>
        <p:nvPicPr>
          <p:cNvPr id="22530" name="Picture 2" descr="C:\Users\DELL\Desktop\chd\EGG ON SIDE.jpe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68535"/>
            <a:ext cx="7239000" cy="473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05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tga</a:t>
            </a:r>
            <a:endParaRPr lang="en-US" dirty="0"/>
          </a:p>
        </p:txBody>
      </p:sp>
      <p:pic>
        <p:nvPicPr>
          <p:cNvPr id="20482" name="Picture 2" descr="C:\Users\DELL\Desktop\chd\TGA CT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444" y="1905000"/>
            <a:ext cx="4191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04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097024"/>
            <a:ext cx="8229600" cy="4075176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Morphologically </a:t>
            </a:r>
            <a:r>
              <a:rPr lang="en-US" dirty="0" err="1"/>
              <a:t>categorised</a:t>
            </a:r>
            <a:r>
              <a:rPr lang="en-US" dirty="0"/>
              <a:t> depending on the relationship to the pulmonary </a:t>
            </a:r>
            <a:r>
              <a:rPr lang="en-US" dirty="0" smtClean="0"/>
              <a:t>valve</a:t>
            </a:r>
          </a:p>
          <a:p>
            <a:pPr algn="l"/>
            <a:r>
              <a:rPr lang="en-US" dirty="0" smtClean="0"/>
              <a:t>a)supra </a:t>
            </a:r>
            <a:r>
              <a:rPr lang="en-US" dirty="0" err="1" smtClean="0"/>
              <a:t>valvular</a:t>
            </a:r>
            <a:r>
              <a:rPr lang="en-US" dirty="0" smtClean="0"/>
              <a:t>: distal to the valve: commonest ~60% </a:t>
            </a:r>
          </a:p>
          <a:p>
            <a:pPr algn="l"/>
            <a:r>
              <a:rPr lang="en-US" dirty="0" smtClean="0"/>
              <a:t>b)</a:t>
            </a:r>
            <a:r>
              <a:rPr lang="en-US" dirty="0" err="1" smtClean="0"/>
              <a:t>valvular</a:t>
            </a:r>
            <a:r>
              <a:rPr lang="en-US" dirty="0" smtClean="0"/>
              <a:t>  </a:t>
            </a:r>
          </a:p>
          <a:p>
            <a:pPr algn="l"/>
            <a:r>
              <a:rPr lang="en-US" dirty="0" smtClean="0"/>
              <a:t>c)</a:t>
            </a:r>
            <a:r>
              <a:rPr lang="en-US" dirty="0" err="1" smtClean="0"/>
              <a:t>subvalvular</a:t>
            </a:r>
            <a:r>
              <a:rPr lang="en-US" dirty="0"/>
              <a:t>: </a:t>
            </a:r>
            <a:r>
              <a:rPr lang="en-US" dirty="0" err="1"/>
              <a:t>infundibular</a:t>
            </a:r>
            <a:endParaRPr lang="en-US" dirty="0"/>
          </a:p>
          <a:p>
            <a:pPr marL="342900" indent="-342900" algn="l">
              <a:buFont typeface="Arial" pitchFamily="34" charset="0"/>
              <a:buChar char="•"/>
            </a:pP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A</a:t>
            </a:r>
            <a:r>
              <a:rPr lang="en-US" dirty="0"/>
              <a:t> pulmonary arterial </a:t>
            </a:r>
            <a:r>
              <a:rPr lang="en-US" dirty="0" smtClean="0"/>
              <a:t>stenosis</a:t>
            </a:r>
            <a:r>
              <a:rPr lang="en-US" dirty="0"/>
              <a:t> can be classified into several </a:t>
            </a:r>
            <a:r>
              <a:rPr lang="en-US" dirty="0" smtClean="0"/>
              <a:t>types:</a:t>
            </a:r>
            <a:endParaRPr lang="en-US" dirty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b="1" dirty="0"/>
              <a:t>type I</a:t>
            </a:r>
            <a:r>
              <a:rPr lang="en-US" dirty="0"/>
              <a:t>: involving main pulmonary artery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b="1" dirty="0"/>
              <a:t>type II</a:t>
            </a:r>
            <a:r>
              <a:rPr lang="en-US" dirty="0"/>
              <a:t>: involving bifurcation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b="1" dirty="0"/>
              <a:t>type III</a:t>
            </a:r>
            <a:r>
              <a:rPr lang="en-US" dirty="0"/>
              <a:t>: multiple peripheral stenoses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b="1" dirty="0"/>
              <a:t>type IV</a:t>
            </a:r>
            <a:r>
              <a:rPr lang="en-US" dirty="0"/>
              <a:t>: central and peripheral stenoses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Infundibular</a:t>
            </a:r>
            <a:r>
              <a:rPr lang="en-US" dirty="0" smtClean="0"/>
              <a:t> </a:t>
            </a:r>
            <a:r>
              <a:rPr lang="en-US" dirty="0" err="1" smtClean="0"/>
              <a:t>ps</a:t>
            </a:r>
            <a:endParaRPr lang="en-US" dirty="0"/>
          </a:p>
        </p:txBody>
      </p:sp>
      <p:pic>
        <p:nvPicPr>
          <p:cNvPr id="36866" name="Picture 2" descr="C:\Users\DELL\Desktop\chd\infundibular obstruction ct.jpe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975" y="2020888"/>
            <a:ext cx="5176049" cy="407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07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Valvular</a:t>
            </a:r>
            <a:r>
              <a:rPr lang="en-US" dirty="0" smtClean="0"/>
              <a:t> </a:t>
            </a:r>
            <a:r>
              <a:rPr lang="en-US" dirty="0" err="1" smtClean="0"/>
              <a:t>ps</a:t>
            </a:r>
            <a:endParaRPr lang="en-US" dirty="0"/>
          </a:p>
        </p:txBody>
      </p:sp>
      <p:pic>
        <p:nvPicPr>
          <p:cNvPr id="23554" name="Picture 2" descr="C:\Users\DELL\Desktop\chd\PS USG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133600"/>
            <a:ext cx="4381500" cy="357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48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533400" y="2057400"/>
            <a:ext cx="8229600" cy="4075176"/>
          </a:xfrm>
        </p:spPr>
        <p:txBody>
          <a:bodyPr/>
          <a:lstStyle/>
          <a:p>
            <a:pPr algn="l"/>
            <a:r>
              <a:rPr lang="en-US" b="1" u="sng" dirty="0" smtClean="0"/>
              <a:t>Right hand rule</a:t>
            </a:r>
          </a:p>
          <a:p>
            <a:pPr algn="l"/>
            <a:endParaRPr lang="en-US" b="1" u="sng" dirty="0" smtClean="0"/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Fist-head of fetus.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Palm- face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Dorsal aspect-back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Thumb-left side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Fetal </a:t>
            </a:r>
            <a:r>
              <a:rPr lang="en-US" dirty="0" err="1" smtClean="0"/>
              <a:t>situs</a:t>
            </a:r>
            <a:r>
              <a:rPr lang="en-US" dirty="0" smtClean="0"/>
              <a:t> on </a:t>
            </a:r>
            <a:r>
              <a:rPr lang="en-US" dirty="0" err="1" smtClean="0"/>
              <a:t>usg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Agenesis </a:t>
            </a:r>
            <a:r>
              <a:rPr lang="en-US" dirty="0"/>
              <a:t>of the tricuspid valve and right ventricular inlet. </a:t>
            </a: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There </a:t>
            </a:r>
            <a:r>
              <a:rPr lang="en-US" dirty="0"/>
              <a:t>is almost always an obligatory intra-atrial connection through either an ASD or patent foramen </a:t>
            </a:r>
            <a:r>
              <a:rPr lang="en-US" dirty="0" err="1"/>
              <a:t>ovale</a:t>
            </a:r>
            <a:r>
              <a:rPr lang="en-US" dirty="0"/>
              <a:t> (PFO) in order for circulation to be </a:t>
            </a:r>
            <a:r>
              <a:rPr lang="en-US" dirty="0" smtClean="0"/>
              <a:t>complete.</a:t>
            </a:r>
            <a:r>
              <a:rPr lang="en-US" dirty="0"/>
              <a:t> </a:t>
            </a: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A </a:t>
            </a:r>
            <a:r>
              <a:rPr lang="en-US" dirty="0"/>
              <a:t>small </a:t>
            </a:r>
            <a:r>
              <a:rPr lang="en-US" dirty="0" smtClean="0"/>
              <a:t>VSD</a:t>
            </a:r>
            <a:r>
              <a:rPr lang="en-US" dirty="0"/>
              <a:t> is often also present. In a proportion of cases they may also be associated with transposition of great </a:t>
            </a:r>
            <a:r>
              <a:rPr lang="en-US" dirty="0" smtClean="0"/>
              <a:t>arteries</a:t>
            </a:r>
            <a:r>
              <a:rPr lang="en-US" dirty="0"/>
              <a:t> </a:t>
            </a:r>
            <a:r>
              <a:rPr lang="en-US" dirty="0" smtClean="0"/>
              <a:t>(TGA</a:t>
            </a:r>
            <a:r>
              <a:rPr lang="en-US" dirty="0"/>
              <a:t>).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b="1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b="1" dirty="0" smtClean="0"/>
              <a:t>Pathology</a:t>
            </a:r>
            <a:endParaRPr lang="en-US" b="1" dirty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/>
              <a:t>It results from an unequal </a:t>
            </a:r>
            <a:r>
              <a:rPr lang="en-US" dirty="0" err="1"/>
              <a:t>atrio</a:t>
            </a:r>
            <a:r>
              <a:rPr lang="en-US" dirty="0"/>
              <a:t>-ventricular canal division and the right ventricle is typically very </a:t>
            </a:r>
            <a:r>
              <a:rPr lang="en-US" dirty="0" err="1"/>
              <a:t>hypoplastic</a:t>
            </a:r>
            <a:r>
              <a:rPr lang="en-US" dirty="0"/>
              <a:t>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TRICUSPID ATRESIA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/>
            <a:r>
              <a:rPr lang="en-US" b="1" dirty="0"/>
              <a:t>Plain radiograph</a:t>
            </a:r>
          </a:p>
          <a:p>
            <a:pPr algn="l"/>
            <a:r>
              <a:rPr lang="en-US" dirty="0"/>
              <a:t>Chest radiographic features may vary depending on the presence and extent of a </a:t>
            </a:r>
            <a:r>
              <a:rPr lang="en-US" dirty="0" smtClean="0"/>
              <a:t>VSD or</a:t>
            </a:r>
            <a:r>
              <a:rPr lang="en-US" dirty="0"/>
              <a:t> TGA</a:t>
            </a:r>
            <a:r>
              <a:rPr lang="en-US" dirty="0" smtClean="0"/>
              <a:t>.</a:t>
            </a:r>
            <a:endParaRPr lang="en-US" dirty="0"/>
          </a:p>
          <a:p>
            <a:pPr algn="l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TRICUSPid</a:t>
            </a:r>
            <a:r>
              <a:rPr lang="en-US" dirty="0" smtClean="0"/>
              <a:t> atresia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TRICUSPID ATRESIA</a:t>
            </a:r>
            <a:endParaRPr lang="en-US" dirty="0"/>
          </a:p>
        </p:txBody>
      </p:sp>
      <p:pic>
        <p:nvPicPr>
          <p:cNvPr id="24578" name="Picture 2" descr="C:\Users\DELL\Desktop\chd\TRI ATR USG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259" y="2020888"/>
            <a:ext cx="5433482" cy="407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80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TRICUSPID ATRESIA</a:t>
            </a:r>
          </a:p>
        </p:txBody>
      </p:sp>
      <p:pic>
        <p:nvPicPr>
          <p:cNvPr id="27650" name="Picture 2" descr="C:\Users\DELL\Desktop\chd\TRI ATR ANC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362200"/>
            <a:ext cx="5412821" cy="4262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02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TRICUSPID ATRESIA</a:t>
            </a:r>
          </a:p>
        </p:txBody>
      </p:sp>
      <p:pic>
        <p:nvPicPr>
          <p:cNvPr id="25602" name="Picture 2" descr="C:\Users\DELL\Desktop\chd\TRI ATR RADIO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417" y="1738252"/>
            <a:ext cx="4203583" cy="511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90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TRICUSPID ATRESIA</a:t>
            </a:r>
          </a:p>
        </p:txBody>
      </p:sp>
      <p:pic>
        <p:nvPicPr>
          <p:cNvPr id="26626" name="Picture 2" descr="C:\Users\DELL\Desktop\chd\TRI ATR CT.jpe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281" y="2020888"/>
            <a:ext cx="3803437" cy="407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01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Both </a:t>
            </a:r>
            <a:r>
              <a:rPr lang="en-US" dirty="0"/>
              <a:t>the aorta and pulmonary trunk arise from the morphologically right </a:t>
            </a:r>
            <a:r>
              <a:rPr lang="en-US" dirty="0" smtClean="0"/>
              <a:t>ventricle. </a:t>
            </a:r>
            <a:r>
              <a:rPr lang="en-US" dirty="0"/>
              <a:t>It is usually classed as a </a:t>
            </a:r>
            <a:r>
              <a:rPr lang="en-US" dirty="0" err="1"/>
              <a:t>conotruncal</a:t>
            </a:r>
            <a:r>
              <a:rPr lang="en-US" dirty="0"/>
              <a:t> anomaly. There is almost always a concurrent </a:t>
            </a:r>
            <a:r>
              <a:rPr lang="en-US" dirty="0" smtClean="0"/>
              <a:t>VSD.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b="1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b="1" dirty="0" smtClean="0"/>
              <a:t>Types</a:t>
            </a:r>
            <a:r>
              <a:rPr lang="en-US" b="1" dirty="0"/>
              <a:t> 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/>
              <a:t>According to the position of the great vessels </a:t>
            </a:r>
            <a:r>
              <a:rPr lang="en-US" dirty="0" smtClean="0"/>
              <a:t>:</a:t>
            </a:r>
            <a:endParaRPr lang="en-US" dirty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/>
              <a:t>side by side positioning of great vessels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/>
              <a:t>right sided </a:t>
            </a:r>
            <a:r>
              <a:rPr lang="en-US" dirty="0" err="1"/>
              <a:t>malpositioning</a:t>
            </a:r>
            <a:r>
              <a:rPr lang="en-US" dirty="0"/>
              <a:t> of great vessels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/>
              <a:t>left sided </a:t>
            </a:r>
            <a:r>
              <a:rPr lang="en-US" dirty="0" err="1"/>
              <a:t>malpositioning</a:t>
            </a:r>
            <a:r>
              <a:rPr lang="en-US" dirty="0"/>
              <a:t> of great </a:t>
            </a:r>
            <a:r>
              <a:rPr lang="en-US" dirty="0" smtClean="0"/>
              <a:t>vessels</a:t>
            </a:r>
            <a:endParaRPr lang="en-US" dirty="0"/>
          </a:p>
          <a:p>
            <a:pPr marL="342900" indent="-342900" algn="l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 outlet right ventricle </a:t>
            </a:r>
            <a:r>
              <a:rPr lang="en-US" dirty="0" smtClean="0"/>
              <a:t>(DORV)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dorv</a:t>
            </a:r>
            <a:endParaRPr lang="en-US" dirty="0"/>
          </a:p>
        </p:txBody>
      </p:sp>
      <p:pic>
        <p:nvPicPr>
          <p:cNvPr id="15362" name="Picture 2" descr="C:\Users\PNDT\Desktop\dorv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76400" y="2438400"/>
            <a:ext cx="5428059" cy="36187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/>
              <a:t>According to where the VSD is located about the great </a:t>
            </a:r>
            <a:r>
              <a:rPr lang="en-US" dirty="0" smtClean="0"/>
              <a:t>vessels:</a:t>
            </a:r>
            <a:endParaRPr lang="en-US" dirty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/>
              <a:t>DORV with</a:t>
            </a:r>
            <a:r>
              <a:rPr lang="en-US" u="sng" dirty="0"/>
              <a:t> </a:t>
            </a:r>
            <a:r>
              <a:rPr lang="en-US" u="sng" dirty="0" err="1" smtClean="0"/>
              <a:t>subaortic</a:t>
            </a:r>
            <a:r>
              <a:rPr lang="en-US" u="sng" dirty="0" smtClean="0"/>
              <a:t> </a:t>
            </a:r>
            <a:r>
              <a:rPr lang="en-US" dirty="0" smtClean="0"/>
              <a:t>VSD-VSD </a:t>
            </a:r>
            <a:r>
              <a:rPr lang="en-US" dirty="0"/>
              <a:t>is located just below the aorta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DORV </a:t>
            </a:r>
            <a:r>
              <a:rPr lang="en-US" dirty="0"/>
              <a:t>with </a:t>
            </a:r>
            <a:r>
              <a:rPr lang="en-US" u="sng" dirty="0" err="1"/>
              <a:t>subpulmonary</a:t>
            </a:r>
            <a:r>
              <a:rPr lang="en-US" dirty="0"/>
              <a:t> VSD (also called </a:t>
            </a:r>
            <a:r>
              <a:rPr lang="en-US" u="sng" dirty="0" err="1"/>
              <a:t>Taussig</a:t>
            </a:r>
            <a:r>
              <a:rPr lang="en-US" u="sng" dirty="0"/>
              <a:t>-Bing </a:t>
            </a:r>
            <a:r>
              <a:rPr lang="en-US" u="sng" dirty="0" smtClean="0"/>
              <a:t>anomaly</a:t>
            </a:r>
            <a:r>
              <a:rPr lang="en-US" dirty="0" smtClean="0"/>
              <a:t>)-VSD </a:t>
            </a:r>
            <a:r>
              <a:rPr lang="en-US" dirty="0"/>
              <a:t>is located below the pulmonary artery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DORV </a:t>
            </a:r>
            <a:r>
              <a:rPr lang="en-US" dirty="0"/>
              <a:t>with </a:t>
            </a:r>
            <a:r>
              <a:rPr lang="en-US" u="sng" dirty="0"/>
              <a:t>doubly committed</a:t>
            </a:r>
            <a:r>
              <a:rPr lang="en-US" dirty="0"/>
              <a:t> </a:t>
            </a:r>
            <a:r>
              <a:rPr lang="en-US" dirty="0" smtClean="0"/>
              <a:t>VSD-VSD </a:t>
            </a:r>
            <a:r>
              <a:rPr lang="en-US" dirty="0"/>
              <a:t>under both of the great arteries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DORV </a:t>
            </a:r>
            <a:r>
              <a:rPr lang="en-US" dirty="0"/>
              <a:t>with </a:t>
            </a:r>
            <a:r>
              <a:rPr lang="en-US" u="sng" dirty="0"/>
              <a:t>non-committed</a:t>
            </a:r>
            <a:r>
              <a:rPr lang="en-US" dirty="0"/>
              <a:t> (or remote) </a:t>
            </a:r>
            <a:r>
              <a:rPr lang="en-US" dirty="0" smtClean="0"/>
              <a:t>VSD-VSD </a:t>
            </a:r>
            <a:r>
              <a:rPr lang="en-US" dirty="0"/>
              <a:t>is not located near the aorta or the pulmonary artery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dorv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/>
              <a:t>E</a:t>
            </a:r>
            <a:r>
              <a:rPr lang="en-US" dirty="0" smtClean="0"/>
              <a:t>xtremely </a:t>
            </a:r>
            <a:r>
              <a:rPr lang="en-US" dirty="0"/>
              <a:t>rare congenital cardiac anomaly where both the aorta and pulmonary trunk arise from the anatomical left ventricle. </a:t>
            </a: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It </a:t>
            </a:r>
            <a:r>
              <a:rPr lang="en-US" dirty="0"/>
              <a:t>is usually classified as a </a:t>
            </a:r>
            <a:r>
              <a:rPr lang="en-US" dirty="0" err="1"/>
              <a:t>conotruncal</a:t>
            </a:r>
            <a:r>
              <a:rPr lang="en-US" dirty="0"/>
              <a:t> anomaly and is often associated with </a:t>
            </a:r>
            <a:r>
              <a:rPr lang="en-US" dirty="0" err="1"/>
              <a:t>aventricular</a:t>
            </a:r>
            <a:r>
              <a:rPr lang="en-US" dirty="0"/>
              <a:t> septal defect with normal continuity between the aortic valve and anterior mitral valve. </a:t>
            </a: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b="1" dirty="0" smtClean="0"/>
              <a:t>Associated </a:t>
            </a:r>
            <a:r>
              <a:rPr lang="en-US" b="1" dirty="0"/>
              <a:t>conditions</a:t>
            </a:r>
          </a:p>
          <a:p>
            <a:pPr algn="l"/>
            <a:r>
              <a:rPr lang="en-US" dirty="0" smtClean="0"/>
              <a:t>-ventricular </a:t>
            </a:r>
            <a:r>
              <a:rPr lang="en-US" dirty="0"/>
              <a:t>septal defect</a:t>
            </a:r>
          </a:p>
          <a:p>
            <a:pPr algn="l"/>
            <a:r>
              <a:rPr lang="en-US" dirty="0" smtClean="0"/>
              <a:t>-</a:t>
            </a:r>
            <a:r>
              <a:rPr lang="en-US" dirty="0" err="1" smtClean="0"/>
              <a:t>subpulmonic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/>
              <a:t>subaortic</a:t>
            </a:r>
            <a:r>
              <a:rPr lang="en-US" dirty="0"/>
              <a:t> obstruction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DOLV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2367</TotalTime>
  <Words>1820</Words>
  <Application>Microsoft Office PowerPoint</Application>
  <PresentationFormat>On-screen Show (4:3)</PresentationFormat>
  <Paragraphs>687</Paragraphs>
  <Slides>128</Slides>
  <Notes>128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128</vt:i4>
      </vt:variant>
    </vt:vector>
  </HeadingPairs>
  <TitlesOfParts>
    <vt:vector size="129" baseType="lpstr">
      <vt:lpstr>BlackTie</vt:lpstr>
      <vt:lpstr>CONGENITAL HEART DISEASES</vt:lpstr>
      <vt:lpstr>MORPHOLOGICAL RIGHT VENTRICLE</vt:lpstr>
      <vt:lpstr>MORPHOLOGICAL lefT VENTRICLE</vt:lpstr>
      <vt:lpstr>MORPHOLOGICAL lefT and right atrium</vt:lpstr>
      <vt:lpstr>MODALITIES</vt:lpstr>
      <vt:lpstr>Descriptive steps</vt:lpstr>
      <vt:lpstr>Viceroatrial and bronchial situs</vt:lpstr>
      <vt:lpstr>situs</vt:lpstr>
      <vt:lpstr>Fetal situs on usg</vt:lpstr>
      <vt:lpstr>4 chambered view</vt:lpstr>
      <vt:lpstr>3 vessel view</vt:lpstr>
      <vt:lpstr>connections</vt:lpstr>
      <vt:lpstr>Looping/topology</vt:lpstr>
      <vt:lpstr>looping</vt:lpstr>
      <vt:lpstr>Right sided aortic arch</vt:lpstr>
      <vt:lpstr>malformation</vt:lpstr>
      <vt:lpstr>asd</vt:lpstr>
      <vt:lpstr>asd</vt:lpstr>
      <vt:lpstr>ASD</vt:lpstr>
      <vt:lpstr>ASD</vt:lpstr>
      <vt:lpstr>asd</vt:lpstr>
      <vt:lpstr>asd</vt:lpstr>
      <vt:lpstr>asd</vt:lpstr>
      <vt:lpstr>asd</vt:lpstr>
      <vt:lpstr>asd</vt:lpstr>
      <vt:lpstr>complications</vt:lpstr>
      <vt:lpstr>treatment</vt:lpstr>
      <vt:lpstr>Endocardial cushion defects</vt:lpstr>
      <vt:lpstr>VENTRICULAR SEPTAL DEFECT</vt:lpstr>
      <vt:lpstr>vsd</vt:lpstr>
      <vt:lpstr>VSD</vt:lpstr>
      <vt:lpstr>vsd</vt:lpstr>
      <vt:lpstr>vsd</vt:lpstr>
      <vt:lpstr>vsd</vt:lpstr>
      <vt:lpstr>vsd</vt:lpstr>
      <vt:lpstr>VSD</vt:lpstr>
      <vt:lpstr>vsd</vt:lpstr>
      <vt:lpstr>vsd</vt:lpstr>
      <vt:lpstr>vsd</vt:lpstr>
      <vt:lpstr>VSD</vt:lpstr>
      <vt:lpstr>Scimitar syndrome</vt:lpstr>
      <vt:lpstr>Scimitar syndrome</vt:lpstr>
      <vt:lpstr>PDA</vt:lpstr>
      <vt:lpstr>PDA</vt:lpstr>
      <vt:lpstr>pda</vt:lpstr>
      <vt:lpstr>PDA</vt:lpstr>
      <vt:lpstr>PDA</vt:lpstr>
      <vt:lpstr>pda</vt:lpstr>
      <vt:lpstr>pda</vt:lpstr>
      <vt:lpstr>APW</vt:lpstr>
      <vt:lpstr>Coarctation of aorta</vt:lpstr>
      <vt:lpstr>Coarctation of aorta</vt:lpstr>
      <vt:lpstr>Coarctation of aorta</vt:lpstr>
      <vt:lpstr>Coarctation of aorta</vt:lpstr>
      <vt:lpstr>Coarctation of aorta</vt:lpstr>
      <vt:lpstr>Coarctation of aorta</vt:lpstr>
      <vt:lpstr>Coarctation of aorta</vt:lpstr>
      <vt:lpstr>Coarctation of aorta</vt:lpstr>
      <vt:lpstr>Coarctation of aorta</vt:lpstr>
      <vt:lpstr>Coarctation of aorta</vt:lpstr>
      <vt:lpstr>Coarctation of aorta</vt:lpstr>
      <vt:lpstr>Coarctation of aorta</vt:lpstr>
      <vt:lpstr>Bicuspid aortic valve</vt:lpstr>
      <vt:lpstr>TOF</vt:lpstr>
      <vt:lpstr>tof</vt:lpstr>
      <vt:lpstr>tof</vt:lpstr>
      <vt:lpstr>tof</vt:lpstr>
      <vt:lpstr>tof</vt:lpstr>
      <vt:lpstr>tof</vt:lpstr>
      <vt:lpstr>tof</vt:lpstr>
      <vt:lpstr>tof</vt:lpstr>
      <vt:lpstr>tof</vt:lpstr>
      <vt:lpstr>tof</vt:lpstr>
      <vt:lpstr>tof</vt:lpstr>
      <vt:lpstr>MAPCAS</vt:lpstr>
      <vt:lpstr>MAPCAS</vt:lpstr>
      <vt:lpstr>mapcas</vt:lpstr>
      <vt:lpstr>TGA</vt:lpstr>
      <vt:lpstr>TGA</vt:lpstr>
      <vt:lpstr>L loop tga</vt:lpstr>
      <vt:lpstr>tga</vt:lpstr>
      <vt:lpstr>tga</vt:lpstr>
      <vt:lpstr>Normal crossing</vt:lpstr>
      <vt:lpstr>tga</vt:lpstr>
      <vt:lpstr>tga</vt:lpstr>
      <vt:lpstr>tga</vt:lpstr>
      <vt:lpstr>PS</vt:lpstr>
      <vt:lpstr>Infundibular ps</vt:lpstr>
      <vt:lpstr>Valvular ps</vt:lpstr>
      <vt:lpstr>TRICUSPID ATRESIA </vt:lpstr>
      <vt:lpstr>TRICUSPid atresia</vt:lpstr>
      <vt:lpstr>TRICUSPID ATRESIA</vt:lpstr>
      <vt:lpstr>TRICUSPID ATRESIA</vt:lpstr>
      <vt:lpstr>TRICUSPID ATRESIA</vt:lpstr>
      <vt:lpstr>TRICUSPID ATRESIA</vt:lpstr>
      <vt:lpstr>double outlet right ventricle (DORV)</vt:lpstr>
      <vt:lpstr>dorv</vt:lpstr>
      <vt:lpstr>dorv</vt:lpstr>
      <vt:lpstr>DOLV</vt:lpstr>
      <vt:lpstr>PowerPoint Presentation</vt:lpstr>
      <vt:lpstr>TAPVC</vt:lpstr>
      <vt:lpstr>TAPVC</vt:lpstr>
      <vt:lpstr>TAPVC</vt:lpstr>
      <vt:lpstr>tAPVC</vt:lpstr>
      <vt:lpstr>Tapvc</vt:lpstr>
      <vt:lpstr>TAPVC</vt:lpstr>
      <vt:lpstr>tapvc</vt:lpstr>
      <vt:lpstr>tapvc</vt:lpstr>
      <vt:lpstr>tapvc</vt:lpstr>
      <vt:lpstr>tapvc</vt:lpstr>
      <vt:lpstr>TRUNCUS ARTERIOSUS</vt:lpstr>
      <vt:lpstr>TRUNCUS ARTERIOSUS</vt:lpstr>
      <vt:lpstr>Truncus arteriosus</vt:lpstr>
      <vt:lpstr>Truncus arteriosus</vt:lpstr>
      <vt:lpstr>Truncus arteriosus</vt:lpstr>
      <vt:lpstr>TRUNCUS ARTERIOSUS</vt:lpstr>
      <vt:lpstr>TRUNCUS ARTERIOSUS</vt:lpstr>
      <vt:lpstr>TRUNCUS ARTERIOSUS</vt:lpstr>
      <vt:lpstr>TRUNCUS ARTERIOSUS</vt:lpstr>
      <vt:lpstr>EBSTEIN ANOMALY</vt:lpstr>
      <vt:lpstr>EBSTEIN ANOMALY</vt:lpstr>
      <vt:lpstr>EBSTEIN ANOMALY</vt:lpstr>
      <vt:lpstr>EBSTEIN ANOMALY</vt:lpstr>
      <vt:lpstr>EBSTEIN ANOMALY</vt:lpstr>
      <vt:lpstr>EBSTEIN ANOMALY</vt:lpstr>
      <vt:lpstr>EBSTEIN ANOMALY</vt:lpstr>
      <vt:lpstr>EBSTEIN ANOMALY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PNDT</dc:creator>
  <cp:lastModifiedBy>shwetashendey</cp:lastModifiedBy>
  <cp:revision>167</cp:revision>
  <dcterms:created xsi:type="dcterms:W3CDTF">2016-10-10T15:04:46Z</dcterms:created>
  <dcterms:modified xsi:type="dcterms:W3CDTF">2017-05-01T16:03:58Z</dcterms:modified>
</cp:coreProperties>
</file>