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10.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96" r:id="rId3"/>
    <p:sldMasterId id="2147483708" r:id="rId4"/>
    <p:sldMasterId id="2147483720" r:id="rId5"/>
    <p:sldMasterId id="2147483732" r:id="rId6"/>
    <p:sldMasterId id="2147483744" r:id="rId7"/>
    <p:sldMasterId id="2147483756" r:id="rId8"/>
    <p:sldMasterId id="2147483768" r:id="rId9"/>
  </p:sldMasterIdLst>
  <p:notesMasterIdLst>
    <p:notesMasterId r:id="rId114"/>
  </p:notesMasterIdLst>
  <p:sldIdLst>
    <p:sldId id="258" r:id="rId10"/>
    <p:sldId id="272" r:id="rId11"/>
    <p:sldId id="259" r:id="rId12"/>
    <p:sldId id="262" r:id="rId13"/>
    <p:sldId id="263" r:id="rId14"/>
    <p:sldId id="267" r:id="rId15"/>
    <p:sldId id="268" r:id="rId16"/>
    <p:sldId id="403" r:id="rId17"/>
    <p:sldId id="273" r:id="rId18"/>
    <p:sldId id="275" r:id="rId19"/>
    <p:sldId id="276" r:id="rId20"/>
    <p:sldId id="398" r:id="rId21"/>
    <p:sldId id="283" r:id="rId22"/>
    <p:sldId id="285" r:id="rId23"/>
    <p:sldId id="269" r:id="rId24"/>
    <p:sldId id="286" r:id="rId25"/>
    <p:sldId id="400" r:id="rId26"/>
    <p:sldId id="282" r:id="rId27"/>
    <p:sldId id="293" r:id="rId28"/>
    <p:sldId id="402" r:id="rId29"/>
    <p:sldId id="298" r:id="rId30"/>
    <p:sldId id="299" r:id="rId31"/>
    <p:sldId id="300" r:id="rId32"/>
    <p:sldId id="301" r:id="rId33"/>
    <p:sldId id="303" r:id="rId34"/>
    <p:sldId id="304" r:id="rId35"/>
    <p:sldId id="305" r:id="rId36"/>
    <p:sldId id="308" r:id="rId37"/>
    <p:sldId id="312" r:id="rId38"/>
    <p:sldId id="313" r:id="rId39"/>
    <p:sldId id="317" r:id="rId40"/>
    <p:sldId id="318" r:id="rId41"/>
    <p:sldId id="319" r:id="rId42"/>
    <p:sldId id="320" r:id="rId43"/>
    <p:sldId id="322" r:id="rId44"/>
    <p:sldId id="404" r:id="rId45"/>
    <p:sldId id="324" r:id="rId46"/>
    <p:sldId id="325" r:id="rId47"/>
    <p:sldId id="405" r:id="rId48"/>
    <p:sldId id="326" r:id="rId49"/>
    <p:sldId id="328" r:id="rId50"/>
    <p:sldId id="330" r:id="rId51"/>
    <p:sldId id="334" r:id="rId52"/>
    <p:sldId id="335" r:id="rId53"/>
    <p:sldId id="333" r:id="rId54"/>
    <p:sldId id="337" r:id="rId55"/>
    <p:sldId id="338" r:id="rId56"/>
    <p:sldId id="340" r:id="rId57"/>
    <p:sldId id="347" r:id="rId58"/>
    <p:sldId id="341" r:id="rId59"/>
    <p:sldId id="344" r:id="rId60"/>
    <p:sldId id="345" r:id="rId61"/>
    <p:sldId id="350" r:id="rId62"/>
    <p:sldId id="351" r:id="rId63"/>
    <p:sldId id="352" r:id="rId64"/>
    <p:sldId id="353" r:id="rId65"/>
    <p:sldId id="391" r:id="rId66"/>
    <p:sldId id="355" r:id="rId67"/>
    <p:sldId id="390" r:id="rId68"/>
    <p:sldId id="363" r:id="rId69"/>
    <p:sldId id="381" r:id="rId70"/>
    <p:sldId id="364" r:id="rId71"/>
    <p:sldId id="380" r:id="rId72"/>
    <p:sldId id="387" r:id="rId73"/>
    <p:sldId id="388" r:id="rId74"/>
    <p:sldId id="396" r:id="rId75"/>
    <p:sldId id="406" r:id="rId76"/>
    <p:sldId id="407" r:id="rId77"/>
    <p:sldId id="409" r:id="rId78"/>
    <p:sldId id="410" r:id="rId79"/>
    <p:sldId id="411" r:id="rId80"/>
    <p:sldId id="413" r:id="rId81"/>
    <p:sldId id="414" r:id="rId82"/>
    <p:sldId id="415" r:id="rId83"/>
    <p:sldId id="416" r:id="rId84"/>
    <p:sldId id="417" r:id="rId85"/>
    <p:sldId id="418" r:id="rId86"/>
    <p:sldId id="419" r:id="rId87"/>
    <p:sldId id="420" r:id="rId88"/>
    <p:sldId id="421" r:id="rId89"/>
    <p:sldId id="422" r:id="rId90"/>
    <p:sldId id="423" r:id="rId91"/>
    <p:sldId id="424" r:id="rId92"/>
    <p:sldId id="425" r:id="rId93"/>
    <p:sldId id="426" r:id="rId94"/>
    <p:sldId id="427" r:id="rId95"/>
    <p:sldId id="450" r:id="rId96"/>
    <p:sldId id="451" r:id="rId97"/>
    <p:sldId id="455" r:id="rId98"/>
    <p:sldId id="452" r:id="rId99"/>
    <p:sldId id="456" r:id="rId100"/>
    <p:sldId id="428" r:id="rId101"/>
    <p:sldId id="429" r:id="rId102"/>
    <p:sldId id="430" r:id="rId103"/>
    <p:sldId id="431" r:id="rId104"/>
    <p:sldId id="432" r:id="rId105"/>
    <p:sldId id="433" r:id="rId106"/>
    <p:sldId id="434" r:id="rId107"/>
    <p:sldId id="439" r:id="rId108"/>
    <p:sldId id="440" r:id="rId109"/>
    <p:sldId id="442" r:id="rId110"/>
    <p:sldId id="444" r:id="rId111"/>
    <p:sldId id="446" r:id="rId112"/>
    <p:sldId id="435" r:id="rId1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462" autoAdjust="0"/>
  </p:normalViewPr>
  <p:slideViewPr>
    <p:cSldViewPr>
      <p:cViewPr>
        <p:scale>
          <a:sx n="80" d="100"/>
          <a:sy n="80" d="100"/>
        </p:scale>
        <p:origin x="-816" y="-108"/>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71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AD623C-366F-48BE-87B9-AD71FF01B529}"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n-US"/>
        </a:p>
      </dgm:t>
    </dgm:pt>
    <dgm:pt modelId="{16E9FCF5-A895-47BB-9877-E7787F1982AD}">
      <dgm:prSet phldrT="[Text]" custT="1"/>
      <dgm:spPr/>
      <dgm:t>
        <a:bodyPr/>
        <a:lstStyle/>
        <a:p>
          <a:r>
            <a:rPr lang="en-US" sz="1400" b="1" dirty="0" smtClean="0"/>
            <a:t>Peribronchovascular  interstitium</a:t>
          </a:r>
          <a:endParaRPr lang="en-US" sz="1400" b="1" dirty="0"/>
        </a:p>
      </dgm:t>
    </dgm:pt>
    <dgm:pt modelId="{49FC114C-B79D-4DE9-A59E-EDD39C449085}" type="parTrans" cxnId="{2A835C60-A4A1-4C56-8702-DD9631620AC7}">
      <dgm:prSet/>
      <dgm:spPr/>
      <dgm:t>
        <a:bodyPr/>
        <a:lstStyle/>
        <a:p>
          <a:endParaRPr lang="en-US"/>
        </a:p>
      </dgm:t>
    </dgm:pt>
    <dgm:pt modelId="{376AE31B-A45F-4FA7-9C06-E6AF8DC5BACF}" type="sibTrans" cxnId="{2A835C60-A4A1-4C56-8702-DD9631620AC7}">
      <dgm:prSet/>
      <dgm:spPr/>
      <dgm:t>
        <a:bodyPr/>
        <a:lstStyle/>
        <a:p>
          <a:endParaRPr lang="en-US"/>
        </a:p>
      </dgm:t>
    </dgm:pt>
    <dgm:pt modelId="{2FD7EEE0-59AB-4341-BBC4-B0C6D2278C98}">
      <dgm:prSet phldrT="[Text]" custT="1"/>
      <dgm:spPr/>
      <dgm:t>
        <a:bodyPr/>
        <a:lstStyle/>
        <a:p>
          <a:r>
            <a:rPr lang="en-US" sz="1400" b="1" dirty="0" smtClean="0"/>
            <a:t>Centrilobular interstitium</a:t>
          </a:r>
          <a:endParaRPr lang="en-US" sz="1400" b="1" dirty="0"/>
        </a:p>
      </dgm:t>
    </dgm:pt>
    <dgm:pt modelId="{D3F1B1B8-B52D-4872-902A-A3A88552F596}" type="parTrans" cxnId="{2BCFA297-A9A3-4108-B9BD-9A2B61346206}">
      <dgm:prSet/>
      <dgm:spPr/>
      <dgm:t>
        <a:bodyPr/>
        <a:lstStyle/>
        <a:p>
          <a:endParaRPr lang="en-US"/>
        </a:p>
      </dgm:t>
    </dgm:pt>
    <dgm:pt modelId="{94C8F78A-BBB2-48DA-8107-4CBAD2ADF781}" type="sibTrans" cxnId="{2BCFA297-A9A3-4108-B9BD-9A2B61346206}">
      <dgm:prSet/>
      <dgm:spPr/>
      <dgm:t>
        <a:bodyPr/>
        <a:lstStyle/>
        <a:p>
          <a:endParaRPr lang="en-US"/>
        </a:p>
      </dgm:t>
    </dgm:pt>
    <dgm:pt modelId="{885704A9-A168-4752-9C45-64D412A65ACD}">
      <dgm:prSet phldrT="[Text]" custT="1"/>
      <dgm:spPr/>
      <dgm:t>
        <a:bodyPr/>
        <a:lstStyle/>
        <a:p>
          <a:r>
            <a:rPr lang="en-US" sz="1400" b="1" dirty="0" smtClean="0"/>
            <a:t>Peripheral </a:t>
          </a:r>
          <a:r>
            <a:rPr lang="en-US" sz="1400" b="1" dirty="0" err="1" smtClean="0"/>
            <a:t>fibre</a:t>
          </a:r>
          <a:r>
            <a:rPr lang="en-US" sz="1400" b="1" dirty="0" smtClean="0"/>
            <a:t> system</a:t>
          </a:r>
          <a:endParaRPr lang="en-US" sz="1400" b="1" dirty="0"/>
        </a:p>
      </dgm:t>
    </dgm:pt>
    <dgm:pt modelId="{E5881DF6-1D5A-4956-BC3E-B50C7E97FD15}" type="parTrans" cxnId="{BFF12699-8E26-4F95-9EC0-3FE94729863C}">
      <dgm:prSet/>
      <dgm:spPr/>
      <dgm:t>
        <a:bodyPr/>
        <a:lstStyle/>
        <a:p>
          <a:endParaRPr lang="en-US"/>
        </a:p>
      </dgm:t>
    </dgm:pt>
    <dgm:pt modelId="{2C16AFB9-0A5C-4B12-AEB9-36DF6DDBFE3D}" type="sibTrans" cxnId="{BFF12699-8E26-4F95-9EC0-3FE94729863C}">
      <dgm:prSet/>
      <dgm:spPr/>
      <dgm:t>
        <a:bodyPr/>
        <a:lstStyle/>
        <a:p>
          <a:endParaRPr lang="en-US"/>
        </a:p>
      </dgm:t>
    </dgm:pt>
    <dgm:pt modelId="{21895124-59A3-48E0-A8D0-DA6C59EC4482}">
      <dgm:prSet phldrT="[Text]" custT="1"/>
      <dgm:spPr/>
      <dgm:t>
        <a:bodyPr/>
        <a:lstStyle/>
        <a:p>
          <a:r>
            <a:rPr lang="en-US" sz="1400" b="1" dirty="0" smtClean="0"/>
            <a:t>Subpleural interstitium </a:t>
          </a:r>
          <a:endParaRPr lang="en-US" sz="1400" b="1" dirty="0"/>
        </a:p>
      </dgm:t>
    </dgm:pt>
    <dgm:pt modelId="{09D25FCB-EBAE-4C1F-AF7B-649B7D57B8AA}" type="parTrans" cxnId="{DBE34B77-E7B7-49D3-8A90-0B62082E010F}">
      <dgm:prSet/>
      <dgm:spPr/>
      <dgm:t>
        <a:bodyPr/>
        <a:lstStyle/>
        <a:p>
          <a:endParaRPr lang="en-US"/>
        </a:p>
      </dgm:t>
    </dgm:pt>
    <dgm:pt modelId="{74C86578-B296-4E87-BEE9-687F6664746D}" type="sibTrans" cxnId="{DBE34B77-E7B7-49D3-8A90-0B62082E010F}">
      <dgm:prSet/>
      <dgm:spPr/>
      <dgm:t>
        <a:bodyPr/>
        <a:lstStyle/>
        <a:p>
          <a:endParaRPr lang="en-US"/>
        </a:p>
      </dgm:t>
    </dgm:pt>
    <dgm:pt modelId="{E5509F8A-A971-4499-A214-293EA1BCD396}">
      <dgm:prSet phldrT="[Text]" custT="1"/>
      <dgm:spPr/>
      <dgm:t>
        <a:bodyPr/>
        <a:lstStyle/>
        <a:p>
          <a:r>
            <a:rPr lang="en-US" sz="1600" b="1" dirty="0" smtClean="0"/>
            <a:t>Lung interstitium</a:t>
          </a:r>
          <a:endParaRPr lang="en-US" sz="1600" b="1" dirty="0"/>
        </a:p>
      </dgm:t>
    </dgm:pt>
    <dgm:pt modelId="{2FD97143-08DC-4AA1-A8AF-FED0A19E8A31}" type="sibTrans" cxnId="{1E57EABA-EFE0-4D65-9C96-F6436009440A}">
      <dgm:prSet/>
      <dgm:spPr/>
      <dgm:t>
        <a:bodyPr/>
        <a:lstStyle/>
        <a:p>
          <a:endParaRPr lang="en-US"/>
        </a:p>
      </dgm:t>
    </dgm:pt>
    <dgm:pt modelId="{506701BF-2D92-4F91-8AF4-8C4DF1DC1DF1}" type="parTrans" cxnId="{1E57EABA-EFE0-4D65-9C96-F6436009440A}">
      <dgm:prSet/>
      <dgm:spPr/>
      <dgm:t>
        <a:bodyPr/>
        <a:lstStyle/>
        <a:p>
          <a:endParaRPr lang="en-US"/>
        </a:p>
      </dgm:t>
    </dgm:pt>
    <dgm:pt modelId="{4D427CA9-3213-4788-8AFF-EA028DF44539}">
      <dgm:prSet custT="1"/>
      <dgm:spPr/>
      <dgm:t>
        <a:bodyPr/>
        <a:lstStyle/>
        <a:p>
          <a:r>
            <a:rPr lang="en-US" sz="1400" b="1" i="0" dirty="0" smtClean="0"/>
            <a:t>Interlobular septa</a:t>
          </a:r>
          <a:endParaRPr lang="en-US" sz="1400" b="1" i="0" dirty="0"/>
        </a:p>
      </dgm:t>
    </dgm:pt>
    <dgm:pt modelId="{FE27665C-2324-47AD-A65D-7A879DFE48D1}" type="parTrans" cxnId="{5694CC0F-213E-492E-819F-963A31A94E97}">
      <dgm:prSet/>
      <dgm:spPr/>
      <dgm:t>
        <a:bodyPr/>
        <a:lstStyle/>
        <a:p>
          <a:endParaRPr lang="en-US"/>
        </a:p>
      </dgm:t>
    </dgm:pt>
    <dgm:pt modelId="{2E1E0165-9BF0-4B81-B418-03182008F55D}" type="sibTrans" cxnId="{5694CC0F-213E-492E-819F-963A31A94E97}">
      <dgm:prSet/>
      <dgm:spPr/>
      <dgm:t>
        <a:bodyPr/>
        <a:lstStyle/>
        <a:p>
          <a:endParaRPr lang="en-US"/>
        </a:p>
      </dgm:t>
    </dgm:pt>
    <dgm:pt modelId="{A6F4CA7F-10CE-4824-8537-312DE381583A}">
      <dgm:prSet phldrT="[Text]" custT="1"/>
      <dgm:spPr/>
      <dgm:t>
        <a:bodyPr/>
        <a:lstStyle/>
        <a:p>
          <a:r>
            <a:rPr lang="en-US" sz="1400" b="1" dirty="0" smtClean="0"/>
            <a:t>Axial </a:t>
          </a:r>
          <a:r>
            <a:rPr lang="en-US" sz="1400" b="1" dirty="0" err="1" smtClean="0"/>
            <a:t>fibre</a:t>
          </a:r>
          <a:r>
            <a:rPr lang="en-US" sz="1400" b="1" dirty="0" smtClean="0"/>
            <a:t> system</a:t>
          </a:r>
          <a:endParaRPr lang="en-US" sz="1400" b="1" dirty="0"/>
        </a:p>
      </dgm:t>
    </dgm:pt>
    <dgm:pt modelId="{4392A569-6045-4640-8136-06466C563CE2}" type="sibTrans" cxnId="{E3528DC8-7DD8-42B2-8F0F-542AB904E68D}">
      <dgm:prSet/>
      <dgm:spPr/>
      <dgm:t>
        <a:bodyPr/>
        <a:lstStyle/>
        <a:p>
          <a:endParaRPr lang="en-US"/>
        </a:p>
      </dgm:t>
    </dgm:pt>
    <dgm:pt modelId="{F5879A02-74DF-4382-B080-1448A1066619}" type="parTrans" cxnId="{E3528DC8-7DD8-42B2-8F0F-542AB904E68D}">
      <dgm:prSet/>
      <dgm:spPr/>
      <dgm:t>
        <a:bodyPr/>
        <a:lstStyle/>
        <a:p>
          <a:endParaRPr lang="en-US"/>
        </a:p>
      </dgm:t>
    </dgm:pt>
    <dgm:pt modelId="{312DF1AB-C707-4E5E-B42E-546202E1203E}" type="pres">
      <dgm:prSet presAssocID="{1CAD623C-366F-48BE-87B9-AD71FF01B529}" presName="hierChild1" presStyleCnt="0">
        <dgm:presLayoutVars>
          <dgm:chPref val="1"/>
          <dgm:dir/>
          <dgm:animOne val="branch"/>
          <dgm:animLvl val="lvl"/>
          <dgm:resizeHandles/>
        </dgm:presLayoutVars>
      </dgm:prSet>
      <dgm:spPr/>
      <dgm:t>
        <a:bodyPr/>
        <a:lstStyle/>
        <a:p>
          <a:endParaRPr lang="en-US"/>
        </a:p>
      </dgm:t>
    </dgm:pt>
    <dgm:pt modelId="{3FCF72F5-611A-465B-9E85-51A68F86943A}" type="pres">
      <dgm:prSet presAssocID="{E5509F8A-A971-4499-A214-293EA1BCD396}" presName="hierRoot1" presStyleCnt="0"/>
      <dgm:spPr/>
    </dgm:pt>
    <dgm:pt modelId="{9BE630EC-ADA2-47F9-BD43-F9BE37EE6CD4}" type="pres">
      <dgm:prSet presAssocID="{E5509F8A-A971-4499-A214-293EA1BCD396}" presName="composite" presStyleCnt="0"/>
      <dgm:spPr/>
    </dgm:pt>
    <dgm:pt modelId="{ECDF129D-963E-441D-9BB7-37F685F214C1}" type="pres">
      <dgm:prSet presAssocID="{E5509F8A-A971-4499-A214-293EA1BCD396}" presName="background" presStyleLbl="node0" presStyleIdx="0" presStyleCnt="1"/>
      <dgm:spPr/>
    </dgm:pt>
    <dgm:pt modelId="{CA190A0B-7775-4648-91F8-7616667992AC}" type="pres">
      <dgm:prSet presAssocID="{E5509F8A-A971-4499-A214-293EA1BCD396}" presName="text" presStyleLbl="fgAcc0" presStyleIdx="0" presStyleCnt="1" custLinFactNeighborX="-23643" custLinFactNeighborY="-20544">
        <dgm:presLayoutVars>
          <dgm:chPref val="3"/>
        </dgm:presLayoutVars>
      </dgm:prSet>
      <dgm:spPr/>
      <dgm:t>
        <a:bodyPr/>
        <a:lstStyle/>
        <a:p>
          <a:endParaRPr lang="en-US"/>
        </a:p>
      </dgm:t>
    </dgm:pt>
    <dgm:pt modelId="{99C7A052-E518-455F-BFD2-71568110886F}" type="pres">
      <dgm:prSet presAssocID="{E5509F8A-A971-4499-A214-293EA1BCD396}" presName="hierChild2" presStyleCnt="0"/>
      <dgm:spPr/>
    </dgm:pt>
    <dgm:pt modelId="{A41B256F-4532-4F3D-8FD3-AAF3AAF6E4F4}" type="pres">
      <dgm:prSet presAssocID="{F5879A02-74DF-4382-B080-1448A1066619}" presName="Name10" presStyleLbl="parChTrans1D2" presStyleIdx="0" presStyleCnt="2"/>
      <dgm:spPr/>
      <dgm:t>
        <a:bodyPr/>
        <a:lstStyle/>
        <a:p>
          <a:endParaRPr lang="en-US"/>
        </a:p>
      </dgm:t>
    </dgm:pt>
    <dgm:pt modelId="{1C318CEC-4E72-4E8A-B9C3-E471117055CF}" type="pres">
      <dgm:prSet presAssocID="{A6F4CA7F-10CE-4824-8537-312DE381583A}" presName="hierRoot2" presStyleCnt="0"/>
      <dgm:spPr/>
    </dgm:pt>
    <dgm:pt modelId="{29E7EB69-4E6F-43B4-B09C-F58902407298}" type="pres">
      <dgm:prSet presAssocID="{A6F4CA7F-10CE-4824-8537-312DE381583A}" presName="composite2" presStyleCnt="0"/>
      <dgm:spPr/>
    </dgm:pt>
    <dgm:pt modelId="{C372D07F-FCBE-467B-A548-7297E98C4417}" type="pres">
      <dgm:prSet presAssocID="{A6F4CA7F-10CE-4824-8537-312DE381583A}" presName="background2" presStyleLbl="node2" presStyleIdx="0" presStyleCnt="2"/>
      <dgm:spPr/>
    </dgm:pt>
    <dgm:pt modelId="{66C2A7FC-E96C-4E32-AF7F-45096C3187FB}" type="pres">
      <dgm:prSet presAssocID="{A6F4CA7F-10CE-4824-8537-312DE381583A}" presName="text2" presStyleLbl="fgAcc2" presStyleIdx="0" presStyleCnt="2" custLinFactNeighborX="-10254" custLinFactNeighborY="-47468">
        <dgm:presLayoutVars>
          <dgm:chPref val="3"/>
        </dgm:presLayoutVars>
      </dgm:prSet>
      <dgm:spPr/>
      <dgm:t>
        <a:bodyPr/>
        <a:lstStyle/>
        <a:p>
          <a:endParaRPr lang="en-US"/>
        </a:p>
      </dgm:t>
    </dgm:pt>
    <dgm:pt modelId="{6EF7453E-608E-4CFF-9DDB-DBC170ED7DAB}" type="pres">
      <dgm:prSet presAssocID="{A6F4CA7F-10CE-4824-8537-312DE381583A}" presName="hierChild3" presStyleCnt="0"/>
      <dgm:spPr/>
    </dgm:pt>
    <dgm:pt modelId="{CD1F7D88-BD76-4E46-8A75-0C3417CDF44B}" type="pres">
      <dgm:prSet presAssocID="{49FC114C-B79D-4DE9-A59E-EDD39C449085}" presName="Name17" presStyleLbl="parChTrans1D3" presStyleIdx="0" presStyleCnt="4"/>
      <dgm:spPr/>
      <dgm:t>
        <a:bodyPr/>
        <a:lstStyle/>
        <a:p>
          <a:endParaRPr lang="en-US"/>
        </a:p>
      </dgm:t>
    </dgm:pt>
    <dgm:pt modelId="{165DAFC3-370F-4C2B-830B-7ABBCC52DC09}" type="pres">
      <dgm:prSet presAssocID="{16E9FCF5-A895-47BB-9877-E7787F1982AD}" presName="hierRoot3" presStyleCnt="0"/>
      <dgm:spPr/>
    </dgm:pt>
    <dgm:pt modelId="{267C8CA9-7874-463C-A941-C600F86B1963}" type="pres">
      <dgm:prSet presAssocID="{16E9FCF5-A895-47BB-9877-E7787F1982AD}" presName="composite3" presStyleCnt="0"/>
      <dgm:spPr/>
    </dgm:pt>
    <dgm:pt modelId="{7F1F680F-2B20-4807-BF3F-5CD95B185E67}" type="pres">
      <dgm:prSet presAssocID="{16E9FCF5-A895-47BB-9877-E7787F1982AD}" presName="background3" presStyleLbl="node3" presStyleIdx="0" presStyleCnt="4"/>
      <dgm:spPr/>
    </dgm:pt>
    <dgm:pt modelId="{CBD8DC92-BDDB-46BB-B66F-E25E15562508}" type="pres">
      <dgm:prSet presAssocID="{16E9FCF5-A895-47BB-9877-E7787F1982AD}" presName="text3" presStyleLbl="fgAcc3" presStyleIdx="0" presStyleCnt="4" custScaleX="136456">
        <dgm:presLayoutVars>
          <dgm:chPref val="3"/>
        </dgm:presLayoutVars>
      </dgm:prSet>
      <dgm:spPr/>
      <dgm:t>
        <a:bodyPr/>
        <a:lstStyle/>
        <a:p>
          <a:endParaRPr lang="en-US"/>
        </a:p>
      </dgm:t>
    </dgm:pt>
    <dgm:pt modelId="{46C7FDA5-E8A3-4585-9BBA-FC2F595C08B0}" type="pres">
      <dgm:prSet presAssocID="{16E9FCF5-A895-47BB-9877-E7787F1982AD}" presName="hierChild4" presStyleCnt="0"/>
      <dgm:spPr/>
    </dgm:pt>
    <dgm:pt modelId="{4AC0DFE6-BF54-408A-B12D-E80A4BF23915}" type="pres">
      <dgm:prSet presAssocID="{D3F1B1B8-B52D-4872-902A-A3A88552F596}" presName="Name17" presStyleLbl="parChTrans1D3" presStyleIdx="1" presStyleCnt="4"/>
      <dgm:spPr/>
      <dgm:t>
        <a:bodyPr/>
        <a:lstStyle/>
        <a:p>
          <a:endParaRPr lang="en-US"/>
        </a:p>
      </dgm:t>
    </dgm:pt>
    <dgm:pt modelId="{E6F98BF0-A1EC-40C1-83DC-693401DFA776}" type="pres">
      <dgm:prSet presAssocID="{2FD7EEE0-59AB-4341-BBC4-B0C6D2278C98}" presName="hierRoot3" presStyleCnt="0"/>
      <dgm:spPr/>
    </dgm:pt>
    <dgm:pt modelId="{6E028F72-9576-46A1-AA20-4917FC086DD5}" type="pres">
      <dgm:prSet presAssocID="{2FD7EEE0-59AB-4341-BBC4-B0C6D2278C98}" presName="composite3" presStyleCnt="0"/>
      <dgm:spPr/>
    </dgm:pt>
    <dgm:pt modelId="{FA9B57C6-8589-4F4C-B5DF-9BA09239B9A3}" type="pres">
      <dgm:prSet presAssocID="{2FD7EEE0-59AB-4341-BBC4-B0C6D2278C98}" presName="background3" presStyleLbl="node3" presStyleIdx="1" presStyleCnt="4"/>
      <dgm:spPr/>
    </dgm:pt>
    <dgm:pt modelId="{822F8C42-0638-4B98-B26F-D69F12F3B9E6}" type="pres">
      <dgm:prSet presAssocID="{2FD7EEE0-59AB-4341-BBC4-B0C6D2278C98}" presName="text3" presStyleLbl="fgAcc3" presStyleIdx="1" presStyleCnt="4">
        <dgm:presLayoutVars>
          <dgm:chPref val="3"/>
        </dgm:presLayoutVars>
      </dgm:prSet>
      <dgm:spPr/>
      <dgm:t>
        <a:bodyPr/>
        <a:lstStyle/>
        <a:p>
          <a:endParaRPr lang="en-US"/>
        </a:p>
      </dgm:t>
    </dgm:pt>
    <dgm:pt modelId="{82EAA7D6-B403-44CE-AE8C-53562E1AA033}" type="pres">
      <dgm:prSet presAssocID="{2FD7EEE0-59AB-4341-BBC4-B0C6D2278C98}" presName="hierChild4" presStyleCnt="0"/>
      <dgm:spPr/>
    </dgm:pt>
    <dgm:pt modelId="{95BBF8F5-28EF-40BB-AA5D-1F38B729A737}" type="pres">
      <dgm:prSet presAssocID="{E5881DF6-1D5A-4956-BC3E-B50C7E97FD15}" presName="Name10" presStyleLbl="parChTrans1D2" presStyleIdx="1" presStyleCnt="2"/>
      <dgm:spPr/>
      <dgm:t>
        <a:bodyPr/>
        <a:lstStyle/>
        <a:p>
          <a:endParaRPr lang="en-US"/>
        </a:p>
      </dgm:t>
    </dgm:pt>
    <dgm:pt modelId="{F82E2BB9-C002-44C6-8604-992273FB2E48}" type="pres">
      <dgm:prSet presAssocID="{885704A9-A168-4752-9C45-64D412A65ACD}" presName="hierRoot2" presStyleCnt="0"/>
      <dgm:spPr/>
    </dgm:pt>
    <dgm:pt modelId="{996CE8E3-43EA-4687-B97B-73E87A38FDF8}" type="pres">
      <dgm:prSet presAssocID="{885704A9-A168-4752-9C45-64D412A65ACD}" presName="composite2" presStyleCnt="0"/>
      <dgm:spPr/>
    </dgm:pt>
    <dgm:pt modelId="{EBBA0F90-E9FB-4C31-9CDF-2F17B9AF52CF}" type="pres">
      <dgm:prSet presAssocID="{885704A9-A168-4752-9C45-64D412A65ACD}" presName="background2" presStyleLbl="node2" presStyleIdx="1" presStyleCnt="2"/>
      <dgm:spPr/>
    </dgm:pt>
    <dgm:pt modelId="{83DF2363-A9D0-4540-9C5E-867E1FD8639A}" type="pres">
      <dgm:prSet presAssocID="{885704A9-A168-4752-9C45-64D412A65ACD}" presName="text2" presStyleLbl="fgAcc2" presStyleIdx="1" presStyleCnt="2" custLinFactNeighborX="-4007" custLinFactNeighborY="-40039">
        <dgm:presLayoutVars>
          <dgm:chPref val="3"/>
        </dgm:presLayoutVars>
      </dgm:prSet>
      <dgm:spPr/>
      <dgm:t>
        <a:bodyPr/>
        <a:lstStyle/>
        <a:p>
          <a:endParaRPr lang="en-US"/>
        </a:p>
      </dgm:t>
    </dgm:pt>
    <dgm:pt modelId="{A9350B40-B502-432B-AF7A-BF9BF5479474}" type="pres">
      <dgm:prSet presAssocID="{885704A9-A168-4752-9C45-64D412A65ACD}" presName="hierChild3" presStyleCnt="0"/>
      <dgm:spPr/>
    </dgm:pt>
    <dgm:pt modelId="{02553C0D-2D27-4935-8391-D766EEC41CE1}" type="pres">
      <dgm:prSet presAssocID="{09D25FCB-EBAE-4C1F-AF7B-649B7D57B8AA}" presName="Name17" presStyleLbl="parChTrans1D3" presStyleIdx="2" presStyleCnt="4"/>
      <dgm:spPr/>
      <dgm:t>
        <a:bodyPr/>
        <a:lstStyle/>
        <a:p>
          <a:endParaRPr lang="en-US"/>
        </a:p>
      </dgm:t>
    </dgm:pt>
    <dgm:pt modelId="{1A85E049-3260-4CA3-BC44-DDF6E534D1B3}" type="pres">
      <dgm:prSet presAssocID="{21895124-59A3-48E0-A8D0-DA6C59EC4482}" presName="hierRoot3" presStyleCnt="0"/>
      <dgm:spPr/>
    </dgm:pt>
    <dgm:pt modelId="{65E8BFB0-ADBF-412D-9F49-7C72B2756AC6}" type="pres">
      <dgm:prSet presAssocID="{21895124-59A3-48E0-A8D0-DA6C59EC4482}" presName="composite3" presStyleCnt="0"/>
      <dgm:spPr/>
    </dgm:pt>
    <dgm:pt modelId="{12E921D1-7921-466B-9E15-C4E8A11BDBD2}" type="pres">
      <dgm:prSet presAssocID="{21895124-59A3-48E0-A8D0-DA6C59EC4482}" presName="background3" presStyleLbl="node3" presStyleIdx="2" presStyleCnt="4"/>
      <dgm:spPr/>
    </dgm:pt>
    <dgm:pt modelId="{B169A31D-31A9-4FF9-9BB3-E5A883B34710}" type="pres">
      <dgm:prSet presAssocID="{21895124-59A3-48E0-A8D0-DA6C59EC4482}" presName="text3" presStyleLbl="fgAcc3" presStyleIdx="2" presStyleCnt="4">
        <dgm:presLayoutVars>
          <dgm:chPref val="3"/>
        </dgm:presLayoutVars>
      </dgm:prSet>
      <dgm:spPr/>
      <dgm:t>
        <a:bodyPr/>
        <a:lstStyle/>
        <a:p>
          <a:endParaRPr lang="en-US"/>
        </a:p>
      </dgm:t>
    </dgm:pt>
    <dgm:pt modelId="{820C42F3-E179-4083-9C84-E6D722AD4C3D}" type="pres">
      <dgm:prSet presAssocID="{21895124-59A3-48E0-A8D0-DA6C59EC4482}" presName="hierChild4" presStyleCnt="0"/>
      <dgm:spPr/>
    </dgm:pt>
    <dgm:pt modelId="{1AAD8FE7-093E-4BCB-92DF-C59D9D41EC4D}" type="pres">
      <dgm:prSet presAssocID="{FE27665C-2324-47AD-A65D-7A879DFE48D1}" presName="Name17" presStyleLbl="parChTrans1D3" presStyleIdx="3" presStyleCnt="4"/>
      <dgm:spPr/>
      <dgm:t>
        <a:bodyPr/>
        <a:lstStyle/>
        <a:p>
          <a:endParaRPr lang="en-US"/>
        </a:p>
      </dgm:t>
    </dgm:pt>
    <dgm:pt modelId="{81AB08D5-79AE-48BC-BD23-A1FC6E07D4C9}" type="pres">
      <dgm:prSet presAssocID="{4D427CA9-3213-4788-8AFF-EA028DF44539}" presName="hierRoot3" presStyleCnt="0"/>
      <dgm:spPr/>
    </dgm:pt>
    <dgm:pt modelId="{15B3CB80-A717-45FB-B607-EFE0BADBE271}" type="pres">
      <dgm:prSet presAssocID="{4D427CA9-3213-4788-8AFF-EA028DF44539}" presName="composite3" presStyleCnt="0"/>
      <dgm:spPr/>
    </dgm:pt>
    <dgm:pt modelId="{A605B3F5-D580-4621-947D-DCAD9DAC697E}" type="pres">
      <dgm:prSet presAssocID="{4D427CA9-3213-4788-8AFF-EA028DF44539}" presName="background3" presStyleLbl="node3" presStyleIdx="3" presStyleCnt="4"/>
      <dgm:spPr/>
    </dgm:pt>
    <dgm:pt modelId="{1324B4C5-78AB-4758-A769-9FEA8B724A4E}" type="pres">
      <dgm:prSet presAssocID="{4D427CA9-3213-4788-8AFF-EA028DF44539}" presName="text3" presStyleLbl="fgAcc3" presStyleIdx="3" presStyleCnt="4">
        <dgm:presLayoutVars>
          <dgm:chPref val="3"/>
        </dgm:presLayoutVars>
      </dgm:prSet>
      <dgm:spPr/>
      <dgm:t>
        <a:bodyPr/>
        <a:lstStyle/>
        <a:p>
          <a:endParaRPr lang="en-US"/>
        </a:p>
      </dgm:t>
    </dgm:pt>
    <dgm:pt modelId="{57D3A051-530D-48CF-97FD-5C83C08051D8}" type="pres">
      <dgm:prSet presAssocID="{4D427CA9-3213-4788-8AFF-EA028DF44539}" presName="hierChild4" presStyleCnt="0"/>
      <dgm:spPr/>
    </dgm:pt>
  </dgm:ptLst>
  <dgm:cxnLst>
    <dgm:cxn modelId="{2BCFA297-A9A3-4108-B9BD-9A2B61346206}" srcId="{A6F4CA7F-10CE-4824-8537-312DE381583A}" destId="{2FD7EEE0-59AB-4341-BBC4-B0C6D2278C98}" srcOrd="1" destOrd="0" parTransId="{D3F1B1B8-B52D-4872-902A-A3A88552F596}" sibTransId="{94C8F78A-BBB2-48DA-8107-4CBAD2ADF781}"/>
    <dgm:cxn modelId="{E3528DC8-7DD8-42B2-8F0F-542AB904E68D}" srcId="{E5509F8A-A971-4499-A214-293EA1BCD396}" destId="{A6F4CA7F-10CE-4824-8537-312DE381583A}" srcOrd="0" destOrd="0" parTransId="{F5879A02-74DF-4382-B080-1448A1066619}" sibTransId="{4392A569-6045-4640-8136-06466C563CE2}"/>
    <dgm:cxn modelId="{F9CBCF85-5064-4056-A690-8AFBD39E1B84}" type="presOf" srcId="{49FC114C-B79D-4DE9-A59E-EDD39C449085}" destId="{CD1F7D88-BD76-4E46-8A75-0C3417CDF44B}" srcOrd="0" destOrd="0" presId="urn:microsoft.com/office/officeart/2005/8/layout/hierarchy1"/>
    <dgm:cxn modelId="{5694CC0F-213E-492E-819F-963A31A94E97}" srcId="{885704A9-A168-4752-9C45-64D412A65ACD}" destId="{4D427CA9-3213-4788-8AFF-EA028DF44539}" srcOrd="1" destOrd="0" parTransId="{FE27665C-2324-47AD-A65D-7A879DFE48D1}" sibTransId="{2E1E0165-9BF0-4B81-B418-03182008F55D}"/>
    <dgm:cxn modelId="{921772D5-A1BA-41BD-9E87-D65AD616976B}" type="presOf" srcId="{1CAD623C-366F-48BE-87B9-AD71FF01B529}" destId="{312DF1AB-C707-4E5E-B42E-546202E1203E}" srcOrd="0" destOrd="0" presId="urn:microsoft.com/office/officeart/2005/8/layout/hierarchy1"/>
    <dgm:cxn modelId="{DB22938C-10A8-4599-AE4F-27F4B405F14C}" type="presOf" srcId="{21895124-59A3-48E0-A8D0-DA6C59EC4482}" destId="{B169A31D-31A9-4FF9-9BB3-E5A883B34710}" srcOrd="0" destOrd="0" presId="urn:microsoft.com/office/officeart/2005/8/layout/hierarchy1"/>
    <dgm:cxn modelId="{4B3CEB58-2351-4E50-81CF-E82B8B166C86}" type="presOf" srcId="{885704A9-A168-4752-9C45-64D412A65ACD}" destId="{83DF2363-A9D0-4540-9C5E-867E1FD8639A}" srcOrd="0" destOrd="0" presId="urn:microsoft.com/office/officeart/2005/8/layout/hierarchy1"/>
    <dgm:cxn modelId="{BFF12699-8E26-4F95-9EC0-3FE94729863C}" srcId="{E5509F8A-A971-4499-A214-293EA1BCD396}" destId="{885704A9-A168-4752-9C45-64D412A65ACD}" srcOrd="1" destOrd="0" parTransId="{E5881DF6-1D5A-4956-BC3E-B50C7E97FD15}" sibTransId="{2C16AFB9-0A5C-4B12-AEB9-36DF6DDBFE3D}"/>
    <dgm:cxn modelId="{C990035C-71DA-4FE2-988A-29265641F27C}" type="presOf" srcId="{FE27665C-2324-47AD-A65D-7A879DFE48D1}" destId="{1AAD8FE7-093E-4BCB-92DF-C59D9D41EC4D}" srcOrd="0" destOrd="0" presId="urn:microsoft.com/office/officeart/2005/8/layout/hierarchy1"/>
    <dgm:cxn modelId="{BE6EFF97-152B-4646-B15B-0116B809E085}" type="presOf" srcId="{D3F1B1B8-B52D-4872-902A-A3A88552F596}" destId="{4AC0DFE6-BF54-408A-B12D-E80A4BF23915}" srcOrd="0" destOrd="0" presId="urn:microsoft.com/office/officeart/2005/8/layout/hierarchy1"/>
    <dgm:cxn modelId="{9959F7DE-546E-45DF-9A00-819F875724BD}" type="presOf" srcId="{16E9FCF5-A895-47BB-9877-E7787F1982AD}" destId="{CBD8DC92-BDDB-46BB-B66F-E25E15562508}" srcOrd="0" destOrd="0" presId="urn:microsoft.com/office/officeart/2005/8/layout/hierarchy1"/>
    <dgm:cxn modelId="{980B6A31-CDA0-4423-9ADE-D6DC26DB20FF}" type="presOf" srcId="{09D25FCB-EBAE-4C1F-AF7B-649B7D57B8AA}" destId="{02553C0D-2D27-4935-8391-D766EEC41CE1}" srcOrd="0" destOrd="0" presId="urn:microsoft.com/office/officeart/2005/8/layout/hierarchy1"/>
    <dgm:cxn modelId="{1E57EABA-EFE0-4D65-9C96-F6436009440A}" srcId="{1CAD623C-366F-48BE-87B9-AD71FF01B529}" destId="{E5509F8A-A971-4499-A214-293EA1BCD396}" srcOrd="0" destOrd="0" parTransId="{506701BF-2D92-4F91-8AF4-8C4DF1DC1DF1}" sibTransId="{2FD97143-08DC-4AA1-A8AF-FED0A19E8A31}"/>
    <dgm:cxn modelId="{AF0E9F34-499D-4E27-BE46-94BBD820CDEA}" type="presOf" srcId="{4D427CA9-3213-4788-8AFF-EA028DF44539}" destId="{1324B4C5-78AB-4758-A769-9FEA8B724A4E}" srcOrd="0" destOrd="0" presId="urn:microsoft.com/office/officeart/2005/8/layout/hierarchy1"/>
    <dgm:cxn modelId="{DBE34B77-E7B7-49D3-8A90-0B62082E010F}" srcId="{885704A9-A168-4752-9C45-64D412A65ACD}" destId="{21895124-59A3-48E0-A8D0-DA6C59EC4482}" srcOrd="0" destOrd="0" parTransId="{09D25FCB-EBAE-4C1F-AF7B-649B7D57B8AA}" sibTransId="{74C86578-B296-4E87-BEE9-687F6664746D}"/>
    <dgm:cxn modelId="{128FD3DA-575F-4E2C-B219-4EBE6BF33198}" type="presOf" srcId="{2FD7EEE0-59AB-4341-BBC4-B0C6D2278C98}" destId="{822F8C42-0638-4B98-B26F-D69F12F3B9E6}" srcOrd="0" destOrd="0" presId="urn:microsoft.com/office/officeart/2005/8/layout/hierarchy1"/>
    <dgm:cxn modelId="{B18214FA-E5D2-4EDC-87BC-471AD824462A}" type="presOf" srcId="{E5881DF6-1D5A-4956-BC3E-B50C7E97FD15}" destId="{95BBF8F5-28EF-40BB-AA5D-1F38B729A737}" srcOrd="0" destOrd="0" presId="urn:microsoft.com/office/officeart/2005/8/layout/hierarchy1"/>
    <dgm:cxn modelId="{485793A1-4A42-413A-8CB4-F5F370236E22}" type="presOf" srcId="{E5509F8A-A971-4499-A214-293EA1BCD396}" destId="{CA190A0B-7775-4648-91F8-7616667992AC}" srcOrd="0" destOrd="0" presId="urn:microsoft.com/office/officeart/2005/8/layout/hierarchy1"/>
    <dgm:cxn modelId="{10FEE0A9-5455-42A1-95E9-AF3BAA1B544D}" type="presOf" srcId="{F5879A02-74DF-4382-B080-1448A1066619}" destId="{A41B256F-4532-4F3D-8FD3-AAF3AAF6E4F4}" srcOrd="0" destOrd="0" presId="urn:microsoft.com/office/officeart/2005/8/layout/hierarchy1"/>
    <dgm:cxn modelId="{4BB0A6BB-9C90-476A-AC19-F90FE033CDE7}" type="presOf" srcId="{A6F4CA7F-10CE-4824-8537-312DE381583A}" destId="{66C2A7FC-E96C-4E32-AF7F-45096C3187FB}" srcOrd="0" destOrd="0" presId="urn:microsoft.com/office/officeart/2005/8/layout/hierarchy1"/>
    <dgm:cxn modelId="{2A835C60-A4A1-4C56-8702-DD9631620AC7}" srcId="{A6F4CA7F-10CE-4824-8537-312DE381583A}" destId="{16E9FCF5-A895-47BB-9877-E7787F1982AD}" srcOrd="0" destOrd="0" parTransId="{49FC114C-B79D-4DE9-A59E-EDD39C449085}" sibTransId="{376AE31B-A45F-4FA7-9C06-E6AF8DC5BACF}"/>
    <dgm:cxn modelId="{24570813-3650-4DAC-803F-2384D1FDB1E8}" type="presParOf" srcId="{312DF1AB-C707-4E5E-B42E-546202E1203E}" destId="{3FCF72F5-611A-465B-9E85-51A68F86943A}" srcOrd="0" destOrd="0" presId="urn:microsoft.com/office/officeart/2005/8/layout/hierarchy1"/>
    <dgm:cxn modelId="{AABBB5F6-DAFD-4E17-906D-00798736A890}" type="presParOf" srcId="{3FCF72F5-611A-465B-9E85-51A68F86943A}" destId="{9BE630EC-ADA2-47F9-BD43-F9BE37EE6CD4}" srcOrd="0" destOrd="0" presId="urn:microsoft.com/office/officeart/2005/8/layout/hierarchy1"/>
    <dgm:cxn modelId="{05666C09-D121-429D-AEC8-87B4C525A543}" type="presParOf" srcId="{9BE630EC-ADA2-47F9-BD43-F9BE37EE6CD4}" destId="{ECDF129D-963E-441D-9BB7-37F685F214C1}" srcOrd="0" destOrd="0" presId="urn:microsoft.com/office/officeart/2005/8/layout/hierarchy1"/>
    <dgm:cxn modelId="{03DCF742-D34E-406B-8C54-CB5F873FE45D}" type="presParOf" srcId="{9BE630EC-ADA2-47F9-BD43-F9BE37EE6CD4}" destId="{CA190A0B-7775-4648-91F8-7616667992AC}" srcOrd="1" destOrd="0" presId="urn:microsoft.com/office/officeart/2005/8/layout/hierarchy1"/>
    <dgm:cxn modelId="{2211B459-0A55-4795-AEA8-08DA1363B6B4}" type="presParOf" srcId="{3FCF72F5-611A-465B-9E85-51A68F86943A}" destId="{99C7A052-E518-455F-BFD2-71568110886F}" srcOrd="1" destOrd="0" presId="urn:microsoft.com/office/officeart/2005/8/layout/hierarchy1"/>
    <dgm:cxn modelId="{FAEC353A-D753-4CAD-BFE2-7A58A17339E9}" type="presParOf" srcId="{99C7A052-E518-455F-BFD2-71568110886F}" destId="{A41B256F-4532-4F3D-8FD3-AAF3AAF6E4F4}" srcOrd="0" destOrd="0" presId="urn:microsoft.com/office/officeart/2005/8/layout/hierarchy1"/>
    <dgm:cxn modelId="{C2983779-EC04-4281-B096-F7E70D91C1AF}" type="presParOf" srcId="{99C7A052-E518-455F-BFD2-71568110886F}" destId="{1C318CEC-4E72-4E8A-B9C3-E471117055CF}" srcOrd="1" destOrd="0" presId="urn:microsoft.com/office/officeart/2005/8/layout/hierarchy1"/>
    <dgm:cxn modelId="{B3F7FE0A-380E-419A-B2A5-DBFAC7710AB2}" type="presParOf" srcId="{1C318CEC-4E72-4E8A-B9C3-E471117055CF}" destId="{29E7EB69-4E6F-43B4-B09C-F58902407298}" srcOrd="0" destOrd="0" presId="urn:microsoft.com/office/officeart/2005/8/layout/hierarchy1"/>
    <dgm:cxn modelId="{2C491612-65B9-4BF4-9164-63599BF074E0}" type="presParOf" srcId="{29E7EB69-4E6F-43B4-B09C-F58902407298}" destId="{C372D07F-FCBE-467B-A548-7297E98C4417}" srcOrd="0" destOrd="0" presId="urn:microsoft.com/office/officeart/2005/8/layout/hierarchy1"/>
    <dgm:cxn modelId="{714E1BA6-2E01-42C6-8D30-333BD7EF30B7}" type="presParOf" srcId="{29E7EB69-4E6F-43B4-B09C-F58902407298}" destId="{66C2A7FC-E96C-4E32-AF7F-45096C3187FB}" srcOrd="1" destOrd="0" presId="urn:microsoft.com/office/officeart/2005/8/layout/hierarchy1"/>
    <dgm:cxn modelId="{C520FF9F-D187-4409-963B-57D27E4050BF}" type="presParOf" srcId="{1C318CEC-4E72-4E8A-B9C3-E471117055CF}" destId="{6EF7453E-608E-4CFF-9DDB-DBC170ED7DAB}" srcOrd="1" destOrd="0" presId="urn:microsoft.com/office/officeart/2005/8/layout/hierarchy1"/>
    <dgm:cxn modelId="{79DD4CE2-76D7-4996-A87F-3E9880CA2CB8}" type="presParOf" srcId="{6EF7453E-608E-4CFF-9DDB-DBC170ED7DAB}" destId="{CD1F7D88-BD76-4E46-8A75-0C3417CDF44B}" srcOrd="0" destOrd="0" presId="urn:microsoft.com/office/officeart/2005/8/layout/hierarchy1"/>
    <dgm:cxn modelId="{76C09101-D67A-41CD-B8B8-3B21BD05B120}" type="presParOf" srcId="{6EF7453E-608E-4CFF-9DDB-DBC170ED7DAB}" destId="{165DAFC3-370F-4C2B-830B-7ABBCC52DC09}" srcOrd="1" destOrd="0" presId="urn:microsoft.com/office/officeart/2005/8/layout/hierarchy1"/>
    <dgm:cxn modelId="{E2D0F9DD-2FC2-4ECA-87A1-D27283EB2D30}" type="presParOf" srcId="{165DAFC3-370F-4C2B-830B-7ABBCC52DC09}" destId="{267C8CA9-7874-463C-A941-C600F86B1963}" srcOrd="0" destOrd="0" presId="urn:microsoft.com/office/officeart/2005/8/layout/hierarchy1"/>
    <dgm:cxn modelId="{5B5AF4F9-A0CA-4ECF-B61F-0904E18E0E0D}" type="presParOf" srcId="{267C8CA9-7874-463C-A941-C600F86B1963}" destId="{7F1F680F-2B20-4807-BF3F-5CD95B185E67}" srcOrd="0" destOrd="0" presId="urn:microsoft.com/office/officeart/2005/8/layout/hierarchy1"/>
    <dgm:cxn modelId="{3C4BB9A1-54EE-4AA0-8A79-171A1C45764E}" type="presParOf" srcId="{267C8CA9-7874-463C-A941-C600F86B1963}" destId="{CBD8DC92-BDDB-46BB-B66F-E25E15562508}" srcOrd="1" destOrd="0" presId="urn:microsoft.com/office/officeart/2005/8/layout/hierarchy1"/>
    <dgm:cxn modelId="{E4604B97-EF41-41C6-8EBF-D98A5BA0ED8D}" type="presParOf" srcId="{165DAFC3-370F-4C2B-830B-7ABBCC52DC09}" destId="{46C7FDA5-E8A3-4585-9BBA-FC2F595C08B0}" srcOrd="1" destOrd="0" presId="urn:microsoft.com/office/officeart/2005/8/layout/hierarchy1"/>
    <dgm:cxn modelId="{7687D337-9752-4DEF-B014-FBCB92155B9A}" type="presParOf" srcId="{6EF7453E-608E-4CFF-9DDB-DBC170ED7DAB}" destId="{4AC0DFE6-BF54-408A-B12D-E80A4BF23915}" srcOrd="2" destOrd="0" presId="urn:microsoft.com/office/officeart/2005/8/layout/hierarchy1"/>
    <dgm:cxn modelId="{758F1888-F949-42EA-B571-60E88404EF4B}" type="presParOf" srcId="{6EF7453E-608E-4CFF-9DDB-DBC170ED7DAB}" destId="{E6F98BF0-A1EC-40C1-83DC-693401DFA776}" srcOrd="3" destOrd="0" presId="urn:microsoft.com/office/officeart/2005/8/layout/hierarchy1"/>
    <dgm:cxn modelId="{81147861-9CCC-49FA-8A11-405CF52F7A5C}" type="presParOf" srcId="{E6F98BF0-A1EC-40C1-83DC-693401DFA776}" destId="{6E028F72-9576-46A1-AA20-4917FC086DD5}" srcOrd="0" destOrd="0" presId="urn:microsoft.com/office/officeart/2005/8/layout/hierarchy1"/>
    <dgm:cxn modelId="{E0C1BC00-5724-44BD-9977-2A898443D66B}" type="presParOf" srcId="{6E028F72-9576-46A1-AA20-4917FC086DD5}" destId="{FA9B57C6-8589-4F4C-B5DF-9BA09239B9A3}" srcOrd="0" destOrd="0" presId="urn:microsoft.com/office/officeart/2005/8/layout/hierarchy1"/>
    <dgm:cxn modelId="{BDA82682-7B52-4018-BB79-F76800CF2488}" type="presParOf" srcId="{6E028F72-9576-46A1-AA20-4917FC086DD5}" destId="{822F8C42-0638-4B98-B26F-D69F12F3B9E6}" srcOrd="1" destOrd="0" presId="urn:microsoft.com/office/officeart/2005/8/layout/hierarchy1"/>
    <dgm:cxn modelId="{5BB01F16-A077-4A90-9564-1201ABC7F307}" type="presParOf" srcId="{E6F98BF0-A1EC-40C1-83DC-693401DFA776}" destId="{82EAA7D6-B403-44CE-AE8C-53562E1AA033}" srcOrd="1" destOrd="0" presId="urn:microsoft.com/office/officeart/2005/8/layout/hierarchy1"/>
    <dgm:cxn modelId="{AAAB80BE-D906-48B6-912E-56C7D71BD3C7}" type="presParOf" srcId="{99C7A052-E518-455F-BFD2-71568110886F}" destId="{95BBF8F5-28EF-40BB-AA5D-1F38B729A737}" srcOrd="2" destOrd="0" presId="urn:microsoft.com/office/officeart/2005/8/layout/hierarchy1"/>
    <dgm:cxn modelId="{33D07692-197E-4FF0-BF28-B286386BEF77}" type="presParOf" srcId="{99C7A052-E518-455F-BFD2-71568110886F}" destId="{F82E2BB9-C002-44C6-8604-992273FB2E48}" srcOrd="3" destOrd="0" presId="urn:microsoft.com/office/officeart/2005/8/layout/hierarchy1"/>
    <dgm:cxn modelId="{FB37004C-1E13-42AC-A5E2-36622D9FECB6}" type="presParOf" srcId="{F82E2BB9-C002-44C6-8604-992273FB2E48}" destId="{996CE8E3-43EA-4687-B97B-73E87A38FDF8}" srcOrd="0" destOrd="0" presId="urn:microsoft.com/office/officeart/2005/8/layout/hierarchy1"/>
    <dgm:cxn modelId="{2BDD6636-C750-4335-9323-0DB7563B63E9}" type="presParOf" srcId="{996CE8E3-43EA-4687-B97B-73E87A38FDF8}" destId="{EBBA0F90-E9FB-4C31-9CDF-2F17B9AF52CF}" srcOrd="0" destOrd="0" presId="urn:microsoft.com/office/officeart/2005/8/layout/hierarchy1"/>
    <dgm:cxn modelId="{3D187685-0391-4AB2-BDFE-3638EA4854BA}" type="presParOf" srcId="{996CE8E3-43EA-4687-B97B-73E87A38FDF8}" destId="{83DF2363-A9D0-4540-9C5E-867E1FD8639A}" srcOrd="1" destOrd="0" presId="urn:microsoft.com/office/officeart/2005/8/layout/hierarchy1"/>
    <dgm:cxn modelId="{9E8539A6-8FC8-4978-9706-A5E9BC7DD209}" type="presParOf" srcId="{F82E2BB9-C002-44C6-8604-992273FB2E48}" destId="{A9350B40-B502-432B-AF7A-BF9BF5479474}" srcOrd="1" destOrd="0" presId="urn:microsoft.com/office/officeart/2005/8/layout/hierarchy1"/>
    <dgm:cxn modelId="{B97B58E4-BD26-4526-818A-345F2864A8B3}" type="presParOf" srcId="{A9350B40-B502-432B-AF7A-BF9BF5479474}" destId="{02553C0D-2D27-4935-8391-D766EEC41CE1}" srcOrd="0" destOrd="0" presId="urn:microsoft.com/office/officeart/2005/8/layout/hierarchy1"/>
    <dgm:cxn modelId="{6B1CDACE-2DEC-4A97-B694-15C11C694BD3}" type="presParOf" srcId="{A9350B40-B502-432B-AF7A-BF9BF5479474}" destId="{1A85E049-3260-4CA3-BC44-DDF6E534D1B3}" srcOrd="1" destOrd="0" presId="urn:microsoft.com/office/officeart/2005/8/layout/hierarchy1"/>
    <dgm:cxn modelId="{01CF4406-BB9C-4456-BF63-510AE52FABF0}" type="presParOf" srcId="{1A85E049-3260-4CA3-BC44-DDF6E534D1B3}" destId="{65E8BFB0-ADBF-412D-9F49-7C72B2756AC6}" srcOrd="0" destOrd="0" presId="urn:microsoft.com/office/officeart/2005/8/layout/hierarchy1"/>
    <dgm:cxn modelId="{989DBD3A-2923-4B91-AF8C-89C0C6481156}" type="presParOf" srcId="{65E8BFB0-ADBF-412D-9F49-7C72B2756AC6}" destId="{12E921D1-7921-466B-9E15-C4E8A11BDBD2}" srcOrd="0" destOrd="0" presId="urn:microsoft.com/office/officeart/2005/8/layout/hierarchy1"/>
    <dgm:cxn modelId="{0811B2A0-7FD1-4C72-82E6-E8A59A9F2D8D}" type="presParOf" srcId="{65E8BFB0-ADBF-412D-9F49-7C72B2756AC6}" destId="{B169A31D-31A9-4FF9-9BB3-E5A883B34710}" srcOrd="1" destOrd="0" presId="urn:microsoft.com/office/officeart/2005/8/layout/hierarchy1"/>
    <dgm:cxn modelId="{ED12A9C8-9AC0-4D38-B5E6-AB0EC5331F4A}" type="presParOf" srcId="{1A85E049-3260-4CA3-BC44-DDF6E534D1B3}" destId="{820C42F3-E179-4083-9C84-E6D722AD4C3D}" srcOrd="1" destOrd="0" presId="urn:microsoft.com/office/officeart/2005/8/layout/hierarchy1"/>
    <dgm:cxn modelId="{580A9876-64BF-44B3-A3DD-E82D87741FE4}" type="presParOf" srcId="{A9350B40-B502-432B-AF7A-BF9BF5479474}" destId="{1AAD8FE7-093E-4BCB-92DF-C59D9D41EC4D}" srcOrd="2" destOrd="0" presId="urn:microsoft.com/office/officeart/2005/8/layout/hierarchy1"/>
    <dgm:cxn modelId="{E763BD04-D889-4C3F-961F-419F2F4D166E}" type="presParOf" srcId="{A9350B40-B502-432B-AF7A-BF9BF5479474}" destId="{81AB08D5-79AE-48BC-BD23-A1FC6E07D4C9}" srcOrd="3" destOrd="0" presId="urn:microsoft.com/office/officeart/2005/8/layout/hierarchy1"/>
    <dgm:cxn modelId="{96CA6ED7-9A28-44F3-BD74-34CED21AC435}" type="presParOf" srcId="{81AB08D5-79AE-48BC-BD23-A1FC6E07D4C9}" destId="{15B3CB80-A717-45FB-B607-EFE0BADBE271}" srcOrd="0" destOrd="0" presId="urn:microsoft.com/office/officeart/2005/8/layout/hierarchy1"/>
    <dgm:cxn modelId="{FC6ADE10-8A0C-44D0-A851-B892F13328B4}" type="presParOf" srcId="{15B3CB80-A717-45FB-B607-EFE0BADBE271}" destId="{A605B3F5-D580-4621-947D-DCAD9DAC697E}" srcOrd="0" destOrd="0" presId="urn:microsoft.com/office/officeart/2005/8/layout/hierarchy1"/>
    <dgm:cxn modelId="{6CFAA324-9600-4E71-807D-2BAF294068C3}" type="presParOf" srcId="{15B3CB80-A717-45FB-B607-EFE0BADBE271}" destId="{1324B4C5-78AB-4758-A769-9FEA8B724A4E}" srcOrd="1" destOrd="0" presId="urn:microsoft.com/office/officeart/2005/8/layout/hierarchy1"/>
    <dgm:cxn modelId="{2743E026-D638-4E51-BE74-DBF13D492498}" type="presParOf" srcId="{81AB08D5-79AE-48BC-BD23-A1FC6E07D4C9}" destId="{57D3A051-530D-48CF-97FD-5C83C08051D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8E2785-0222-49DF-8F57-6F3E329A8227}" type="doc">
      <dgm:prSet loTypeId="urn:microsoft.com/office/officeart/2005/8/layout/hierarchy2" loCatId="hierarchy" qsTypeId="urn:microsoft.com/office/officeart/2005/8/quickstyle/simple2" qsCatId="simple" csTypeId="urn:microsoft.com/office/officeart/2005/8/colors/accent0_3" csCatId="mainScheme" phldr="1"/>
      <dgm:spPr/>
      <dgm:t>
        <a:bodyPr/>
        <a:lstStyle/>
        <a:p>
          <a:endParaRPr lang="en-US"/>
        </a:p>
      </dgm:t>
    </dgm:pt>
    <dgm:pt modelId="{51CACF4E-C2EE-4348-9285-BD7D6B486FF7}" type="asst">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000" b="1" dirty="0" smtClean="0"/>
        </a:p>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t>HRCT PATTERN</a:t>
          </a:r>
        </a:p>
        <a:p>
          <a:pPr defTabSz="977900">
            <a:lnSpc>
              <a:spcPct val="90000"/>
            </a:lnSpc>
            <a:spcBef>
              <a:spcPct val="0"/>
            </a:spcBef>
            <a:spcAft>
              <a:spcPct val="35000"/>
            </a:spcAft>
          </a:pPr>
          <a:endParaRPr lang="en-US" sz="2000" b="1" dirty="0"/>
        </a:p>
      </dgm:t>
    </dgm:pt>
    <dgm:pt modelId="{D28CD15B-C27D-4AB5-9A2E-2C731488D58F}" type="parTrans" cxnId="{D079B271-10AC-4E3F-82B3-C9F7095AB068}">
      <dgm:prSet/>
      <dgm:spPr/>
      <dgm:t>
        <a:bodyPr/>
        <a:lstStyle/>
        <a:p>
          <a:endParaRPr lang="en-US"/>
        </a:p>
      </dgm:t>
    </dgm:pt>
    <dgm:pt modelId="{30A0AC87-E0C7-467E-AA12-A31340205E0D}" type="sibTrans" cxnId="{D079B271-10AC-4E3F-82B3-C9F7095AB068}">
      <dgm:prSet/>
      <dgm:spPr/>
      <dgm:t>
        <a:bodyPr/>
        <a:lstStyle/>
        <a:p>
          <a:endParaRPr lang="en-US"/>
        </a:p>
      </dgm:t>
    </dgm:pt>
    <dgm:pt modelId="{F36B0C9C-DBE7-463B-8630-A23FC6C4E21C}">
      <dgm:prSet phldrT="[Text]" custT="1"/>
      <dgm:spPr/>
      <dgm:t>
        <a:bodyPr/>
        <a:lstStyle/>
        <a:p>
          <a:r>
            <a:rPr lang="en-US" sz="1600" b="1" dirty="0" smtClean="0"/>
            <a:t>INCREASED LUNG ATTENUATION</a:t>
          </a:r>
          <a:r>
            <a:rPr lang="en-US" sz="1400" b="1" dirty="0" smtClean="0"/>
            <a:t>	</a:t>
          </a:r>
          <a:endParaRPr lang="en-US" sz="1400" b="1" dirty="0"/>
        </a:p>
      </dgm:t>
    </dgm:pt>
    <dgm:pt modelId="{90CCFEBC-061D-4CCE-BE11-C7B3F37B601E}" type="parTrans" cxnId="{58A56CAD-9958-4664-B8FC-1A973A369D71}">
      <dgm:prSet>
        <dgm:style>
          <a:lnRef idx="1">
            <a:schemeClr val="accent2"/>
          </a:lnRef>
          <a:fillRef idx="0">
            <a:schemeClr val="accent2"/>
          </a:fillRef>
          <a:effectRef idx="0">
            <a:schemeClr val="accent2"/>
          </a:effectRef>
          <a:fontRef idx="minor">
            <a:schemeClr val="tx1"/>
          </a:fontRef>
        </dgm:style>
      </dgm:prSet>
      <dgm:spPr/>
      <dgm:t>
        <a:bodyPr/>
        <a:lstStyle/>
        <a:p>
          <a:endParaRPr lang="en-US"/>
        </a:p>
      </dgm:t>
    </dgm:pt>
    <dgm:pt modelId="{1F1D76BC-F051-485A-B238-3077404028C0}" type="sibTrans" cxnId="{58A56CAD-9958-4664-B8FC-1A973A369D71}">
      <dgm:prSet/>
      <dgm:spPr/>
      <dgm:t>
        <a:bodyPr/>
        <a:lstStyle/>
        <a:p>
          <a:endParaRPr lang="en-US"/>
        </a:p>
      </dgm:t>
    </dgm:pt>
    <dgm:pt modelId="{2B1CBBAC-58C7-404D-84EC-DC411749882A}">
      <dgm:prSet phldrT="[Text]" custT="1"/>
      <dgm:spPr/>
      <dgm:t>
        <a:bodyPr/>
        <a:lstStyle/>
        <a:p>
          <a:r>
            <a:rPr lang="en-US" sz="1600" b="1" dirty="0" smtClean="0"/>
            <a:t>DECREASED LUNG ATTENUATION</a:t>
          </a:r>
          <a:endParaRPr lang="en-US" sz="1600" b="1" dirty="0"/>
        </a:p>
      </dgm:t>
    </dgm:pt>
    <dgm:pt modelId="{1E669AB9-01FD-4471-B6C7-C206FE6C656F}" type="parTrans" cxnId="{8028EFA2-B8E2-475B-88C4-1C1E81EA7DAC}">
      <dgm:prSet>
        <dgm:style>
          <a:lnRef idx="1">
            <a:schemeClr val="accent2"/>
          </a:lnRef>
          <a:fillRef idx="0">
            <a:schemeClr val="accent2"/>
          </a:fillRef>
          <a:effectRef idx="0">
            <a:schemeClr val="accent2"/>
          </a:effectRef>
          <a:fontRef idx="minor">
            <a:schemeClr val="tx1"/>
          </a:fontRef>
        </dgm:style>
      </dgm:prSet>
      <dgm:spPr/>
      <dgm:t>
        <a:bodyPr/>
        <a:lstStyle/>
        <a:p>
          <a:endParaRPr lang="en-US"/>
        </a:p>
      </dgm:t>
    </dgm:pt>
    <dgm:pt modelId="{973FFE78-5F50-4589-AB18-8546A71C581B}" type="sibTrans" cxnId="{8028EFA2-B8E2-475B-88C4-1C1E81EA7DAC}">
      <dgm:prSet/>
      <dgm:spPr/>
      <dgm:t>
        <a:bodyPr/>
        <a:lstStyle/>
        <a:p>
          <a:endParaRPr lang="en-US"/>
        </a:p>
      </dgm:t>
    </dgm:pt>
    <dgm:pt modelId="{4F84F282-A5FE-49FC-AF62-80A69AA9070A}">
      <dgm:prSet/>
      <dgm:spPr/>
      <dgm:t>
        <a:bodyPr/>
        <a:lstStyle/>
        <a:p>
          <a:r>
            <a:rPr lang="en-US" dirty="0" smtClean="0"/>
            <a:t>LINEAR AND RETICULAR OPACITIES</a:t>
          </a:r>
          <a:endParaRPr lang="en-US" dirty="0"/>
        </a:p>
      </dgm:t>
    </dgm:pt>
    <dgm:pt modelId="{64F80E4D-E8D0-4E28-BB2B-2BB482927A59}" type="parTrans" cxnId="{CB7B015F-BA76-4823-A121-2979E7DE50C8}">
      <dgm:prSet>
        <dgm:style>
          <a:lnRef idx="1">
            <a:schemeClr val="accent3"/>
          </a:lnRef>
          <a:fillRef idx="0">
            <a:schemeClr val="accent3"/>
          </a:fillRef>
          <a:effectRef idx="0">
            <a:schemeClr val="accent3"/>
          </a:effectRef>
          <a:fontRef idx="minor">
            <a:schemeClr val="tx1"/>
          </a:fontRef>
        </dgm:style>
      </dgm:prSet>
      <dgm:spPr/>
      <dgm:t>
        <a:bodyPr/>
        <a:lstStyle/>
        <a:p>
          <a:endParaRPr lang="en-US"/>
        </a:p>
      </dgm:t>
    </dgm:pt>
    <dgm:pt modelId="{87C60034-FA32-4C1A-9B6B-FB6C8E919647}" type="sibTrans" cxnId="{CB7B015F-BA76-4823-A121-2979E7DE50C8}">
      <dgm:prSet/>
      <dgm:spPr/>
      <dgm:t>
        <a:bodyPr/>
        <a:lstStyle/>
        <a:p>
          <a:endParaRPr lang="en-US"/>
        </a:p>
      </dgm:t>
    </dgm:pt>
    <dgm:pt modelId="{85AD748C-A394-4797-85E5-A4A8068D4826}">
      <dgm:prSet/>
      <dgm:spPr/>
      <dgm:t>
        <a:bodyPr/>
        <a:lstStyle/>
        <a:p>
          <a:r>
            <a:rPr lang="en-US" dirty="0" smtClean="0"/>
            <a:t>NODULES AND NODULAR OPACITIES</a:t>
          </a:r>
          <a:endParaRPr lang="en-US" dirty="0"/>
        </a:p>
      </dgm:t>
    </dgm:pt>
    <dgm:pt modelId="{69D9F6F0-22D2-4F28-9F8B-FDDBA9471574}" type="parTrans" cxnId="{515A2D1D-73E2-4836-87A0-337F7AD661EA}">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448131D4-EB17-4FED-9563-7F28BF19287F}" type="sibTrans" cxnId="{515A2D1D-73E2-4836-87A0-337F7AD661EA}">
      <dgm:prSet/>
      <dgm:spPr/>
      <dgm:t>
        <a:bodyPr/>
        <a:lstStyle/>
        <a:p>
          <a:endParaRPr lang="en-US"/>
        </a:p>
      </dgm:t>
    </dgm:pt>
    <dgm:pt modelId="{D98E4BCF-086D-4F3F-B058-0BFA7FEF2856}">
      <dgm:prSet/>
      <dgm:spPr/>
      <dgm:t>
        <a:bodyPr/>
        <a:lstStyle/>
        <a:p>
          <a:r>
            <a:rPr lang="en-US" dirty="0" smtClean="0"/>
            <a:t>PARENCHYMAL OPACIFICATION</a:t>
          </a:r>
          <a:endParaRPr lang="en-US" dirty="0"/>
        </a:p>
      </dgm:t>
    </dgm:pt>
    <dgm:pt modelId="{3DA0F8B3-E688-4072-9A93-F7954D51558C}" type="parTrans" cxnId="{A7A99EA5-9728-43A3-A133-3C8E79CCC720}">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38C1C616-379B-4CEE-BF5C-EC2B69592C95}" type="sibTrans" cxnId="{A7A99EA5-9728-43A3-A133-3C8E79CCC720}">
      <dgm:prSet/>
      <dgm:spPr/>
      <dgm:t>
        <a:bodyPr/>
        <a:lstStyle/>
        <a:p>
          <a:endParaRPr lang="en-US"/>
        </a:p>
      </dgm:t>
    </dgm:pt>
    <dgm:pt modelId="{A8FA5759-0A36-43E4-82EE-B9C15CB28AC5}">
      <dgm:prSet/>
      <dgm:spPr/>
      <dgm:t>
        <a:bodyPr/>
        <a:lstStyle/>
        <a:p>
          <a:r>
            <a:rPr lang="en-US" dirty="0" smtClean="0"/>
            <a:t>CYSTIC LESIONS, EMPHYSEMA, AND BRONCHIEACTASIS</a:t>
          </a:r>
          <a:endParaRPr lang="en-US" dirty="0"/>
        </a:p>
      </dgm:t>
    </dgm:pt>
    <dgm:pt modelId="{C3D42555-12DB-444A-9972-E6C0DCD0D50D}" type="parTrans" cxnId="{ED13666F-DA6B-41AA-B217-1E6AFDD4FB47}">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A6C40673-E5E3-46AA-ACCC-7B327E4969FE}" type="sibTrans" cxnId="{ED13666F-DA6B-41AA-B217-1E6AFDD4FB47}">
      <dgm:prSet/>
      <dgm:spPr/>
      <dgm:t>
        <a:bodyPr/>
        <a:lstStyle/>
        <a:p>
          <a:endParaRPr lang="en-US"/>
        </a:p>
      </dgm:t>
    </dgm:pt>
    <dgm:pt modelId="{F3F0E238-79DB-4BFC-A480-449A353D4B94}">
      <dgm:prSet/>
      <dgm:spPr/>
      <dgm:t>
        <a:bodyPr/>
        <a:lstStyle/>
        <a:p>
          <a:r>
            <a:rPr lang="en-US" dirty="0" smtClean="0"/>
            <a:t>MOSAIC ATTENUATION AND PERFUSION</a:t>
          </a:r>
          <a:endParaRPr lang="en-US" dirty="0"/>
        </a:p>
      </dgm:t>
    </dgm:pt>
    <dgm:pt modelId="{D261CE44-C567-4D42-AF3D-F36204B01519}" type="parTrans" cxnId="{5ADBA217-1BE4-4F48-952C-CFC47D2ED69D}">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A55379E0-9A66-44FE-915D-E86AF961CD02}" type="sibTrans" cxnId="{5ADBA217-1BE4-4F48-952C-CFC47D2ED69D}">
      <dgm:prSet/>
      <dgm:spPr/>
      <dgm:t>
        <a:bodyPr/>
        <a:lstStyle/>
        <a:p>
          <a:endParaRPr lang="en-US"/>
        </a:p>
      </dgm:t>
    </dgm:pt>
    <dgm:pt modelId="{B9FE8CC2-ED9E-47B2-AE99-BA69E71B6107}">
      <dgm:prSet/>
      <dgm:spPr/>
      <dgm:t>
        <a:bodyPr/>
        <a:lstStyle/>
        <a:p>
          <a:r>
            <a:rPr lang="en-US" dirty="0" smtClean="0"/>
            <a:t>AIR TRAPPING ON EXPIRATORY SCANS</a:t>
          </a:r>
          <a:endParaRPr lang="en-US" dirty="0"/>
        </a:p>
      </dgm:t>
    </dgm:pt>
    <dgm:pt modelId="{5B102662-700E-4F9F-BB77-AC3AB434C472}" type="parTrans" cxnId="{0374B281-76D5-4815-B633-301E9210302F}">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76740AB8-322D-4CA4-B94C-6ABF58D2F4C5}" type="sibTrans" cxnId="{0374B281-76D5-4815-B633-301E9210302F}">
      <dgm:prSet/>
      <dgm:spPr/>
      <dgm:t>
        <a:bodyPr/>
        <a:lstStyle/>
        <a:p>
          <a:endParaRPr lang="en-US"/>
        </a:p>
      </dgm:t>
    </dgm:pt>
    <dgm:pt modelId="{2FAFA29F-1385-4337-92BD-D2BF0F5DB545}">
      <dgm:prSet custT="1"/>
      <dgm:spPr/>
      <dgm:t>
        <a:bodyPr/>
        <a:lstStyle/>
        <a:p>
          <a:r>
            <a:rPr lang="en-US" sz="1600" b="1" dirty="0" smtClean="0"/>
            <a:t>Ground glass </a:t>
          </a:r>
          <a:endParaRPr lang="en-US" sz="1600" b="1" dirty="0"/>
        </a:p>
      </dgm:t>
    </dgm:pt>
    <dgm:pt modelId="{A3BB277C-DE5C-4653-961F-7A8A981CB4D8}" type="parTrans" cxnId="{90B82FF2-97D3-4D05-AD72-9D845F4A6D8B}">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941F3091-5C40-4E62-BFB8-8666F2198E28}" type="sibTrans" cxnId="{90B82FF2-97D3-4D05-AD72-9D845F4A6D8B}">
      <dgm:prSet/>
      <dgm:spPr/>
      <dgm:t>
        <a:bodyPr/>
        <a:lstStyle/>
        <a:p>
          <a:endParaRPr lang="en-US"/>
        </a:p>
      </dgm:t>
    </dgm:pt>
    <dgm:pt modelId="{9F8BDCA9-5538-4DBF-86B8-6F2460740726}">
      <dgm:prSet custT="1"/>
      <dgm:spPr/>
      <dgm:t>
        <a:bodyPr/>
        <a:lstStyle/>
        <a:p>
          <a:r>
            <a:rPr lang="en-US" sz="1600" b="1" dirty="0" smtClean="0"/>
            <a:t>consolidation</a:t>
          </a:r>
          <a:endParaRPr lang="en-US" sz="1600" b="1" dirty="0"/>
        </a:p>
      </dgm:t>
    </dgm:pt>
    <dgm:pt modelId="{BD378B06-BAE3-428F-BE7F-231657BB63D5}" type="parTrans" cxnId="{3CAB4374-610C-4CCF-9767-F86702C3904F}">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1A510C65-25B0-4E4D-A67C-F5640968AFED}" type="sibTrans" cxnId="{3CAB4374-610C-4CCF-9767-F86702C3904F}">
      <dgm:prSet/>
      <dgm:spPr/>
      <dgm:t>
        <a:bodyPr/>
        <a:lstStyle/>
        <a:p>
          <a:endParaRPr lang="en-US"/>
        </a:p>
      </dgm:t>
    </dgm:pt>
    <dgm:pt modelId="{D7393FEA-9C4B-4EFC-AE6F-27859E427B8E}" type="pres">
      <dgm:prSet presAssocID="{1F8E2785-0222-49DF-8F57-6F3E329A8227}" presName="diagram" presStyleCnt="0">
        <dgm:presLayoutVars>
          <dgm:chPref val="1"/>
          <dgm:dir/>
          <dgm:animOne val="branch"/>
          <dgm:animLvl val="lvl"/>
          <dgm:resizeHandles val="exact"/>
        </dgm:presLayoutVars>
      </dgm:prSet>
      <dgm:spPr/>
      <dgm:t>
        <a:bodyPr/>
        <a:lstStyle/>
        <a:p>
          <a:endParaRPr lang="en-US"/>
        </a:p>
      </dgm:t>
    </dgm:pt>
    <dgm:pt modelId="{C6D0D785-8D9D-4F62-81F1-6101699293E2}" type="pres">
      <dgm:prSet presAssocID="{51CACF4E-C2EE-4348-9285-BD7D6B486FF7}" presName="root1" presStyleCnt="0"/>
      <dgm:spPr/>
      <dgm:t>
        <a:bodyPr/>
        <a:lstStyle/>
        <a:p>
          <a:endParaRPr lang="en-US"/>
        </a:p>
      </dgm:t>
    </dgm:pt>
    <dgm:pt modelId="{BB1D1546-6470-477C-B836-C6079F16A6A5}" type="pres">
      <dgm:prSet presAssocID="{51CACF4E-C2EE-4348-9285-BD7D6B486FF7}" presName="LevelOneTextNode" presStyleLbl="node0" presStyleIdx="0" presStyleCnt="1" custLinFactNeighborX="12636" custLinFactNeighborY="-10759">
        <dgm:presLayoutVars>
          <dgm:chPref val="3"/>
        </dgm:presLayoutVars>
      </dgm:prSet>
      <dgm:spPr/>
      <dgm:t>
        <a:bodyPr/>
        <a:lstStyle/>
        <a:p>
          <a:endParaRPr lang="en-US"/>
        </a:p>
      </dgm:t>
    </dgm:pt>
    <dgm:pt modelId="{36A1F785-5EF7-4FF6-AC6F-1E1FDC847CFF}" type="pres">
      <dgm:prSet presAssocID="{51CACF4E-C2EE-4348-9285-BD7D6B486FF7}" presName="level2hierChild" presStyleCnt="0"/>
      <dgm:spPr/>
      <dgm:t>
        <a:bodyPr/>
        <a:lstStyle/>
        <a:p>
          <a:endParaRPr lang="en-US"/>
        </a:p>
      </dgm:t>
    </dgm:pt>
    <dgm:pt modelId="{346D8427-3C41-47E7-8643-49067B558EE4}" type="pres">
      <dgm:prSet presAssocID="{90CCFEBC-061D-4CCE-BE11-C7B3F37B601E}" presName="conn2-1" presStyleLbl="parChTrans1D2" presStyleIdx="0" presStyleCnt="2"/>
      <dgm:spPr/>
      <dgm:t>
        <a:bodyPr/>
        <a:lstStyle/>
        <a:p>
          <a:endParaRPr lang="en-US"/>
        </a:p>
      </dgm:t>
    </dgm:pt>
    <dgm:pt modelId="{970D1CB8-2610-458A-B953-AE0121AA8462}" type="pres">
      <dgm:prSet presAssocID="{90CCFEBC-061D-4CCE-BE11-C7B3F37B601E}" presName="connTx" presStyleLbl="parChTrans1D2" presStyleIdx="0" presStyleCnt="2"/>
      <dgm:spPr/>
      <dgm:t>
        <a:bodyPr/>
        <a:lstStyle/>
        <a:p>
          <a:endParaRPr lang="en-US"/>
        </a:p>
      </dgm:t>
    </dgm:pt>
    <dgm:pt modelId="{469D1A53-5033-40A9-B9DB-DE3ED4E76E98}" type="pres">
      <dgm:prSet presAssocID="{F36B0C9C-DBE7-463B-8630-A23FC6C4E21C}" presName="root2" presStyleCnt="0"/>
      <dgm:spPr/>
      <dgm:t>
        <a:bodyPr/>
        <a:lstStyle/>
        <a:p>
          <a:endParaRPr lang="en-US"/>
        </a:p>
      </dgm:t>
    </dgm:pt>
    <dgm:pt modelId="{B87CF14F-F655-4118-93C1-7D5302A7DEC6}" type="pres">
      <dgm:prSet presAssocID="{F36B0C9C-DBE7-463B-8630-A23FC6C4E21C}" presName="LevelTwoTextNode" presStyleLbl="node2" presStyleIdx="0" presStyleCnt="2" custScaleY="125447" custLinFactNeighborX="-27557" custLinFactNeighborY="-37895">
        <dgm:presLayoutVars>
          <dgm:chPref val="3"/>
        </dgm:presLayoutVars>
      </dgm:prSet>
      <dgm:spPr/>
      <dgm:t>
        <a:bodyPr/>
        <a:lstStyle/>
        <a:p>
          <a:endParaRPr lang="en-US"/>
        </a:p>
      </dgm:t>
    </dgm:pt>
    <dgm:pt modelId="{8BA4E992-4342-4A56-97A5-0B61DD222DFB}" type="pres">
      <dgm:prSet presAssocID="{F36B0C9C-DBE7-463B-8630-A23FC6C4E21C}" presName="level3hierChild" presStyleCnt="0"/>
      <dgm:spPr/>
      <dgm:t>
        <a:bodyPr/>
        <a:lstStyle/>
        <a:p>
          <a:endParaRPr lang="en-US"/>
        </a:p>
      </dgm:t>
    </dgm:pt>
    <dgm:pt modelId="{23550AB6-C041-4F9B-B15A-398A4DF7B7B3}" type="pres">
      <dgm:prSet presAssocID="{64F80E4D-E8D0-4E28-BB2B-2BB482927A59}" presName="conn2-1" presStyleLbl="parChTrans1D3" presStyleIdx="0" presStyleCnt="6"/>
      <dgm:spPr/>
      <dgm:t>
        <a:bodyPr/>
        <a:lstStyle/>
        <a:p>
          <a:endParaRPr lang="en-US"/>
        </a:p>
      </dgm:t>
    </dgm:pt>
    <dgm:pt modelId="{DEE0EAD6-AE58-436B-8E8A-999178D712A5}" type="pres">
      <dgm:prSet presAssocID="{64F80E4D-E8D0-4E28-BB2B-2BB482927A59}" presName="connTx" presStyleLbl="parChTrans1D3" presStyleIdx="0" presStyleCnt="6"/>
      <dgm:spPr/>
      <dgm:t>
        <a:bodyPr/>
        <a:lstStyle/>
        <a:p>
          <a:endParaRPr lang="en-US"/>
        </a:p>
      </dgm:t>
    </dgm:pt>
    <dgm:pt modelId="{2B30CA05-C6B3-4F57-A2BB-48A3DDF9BD01}" type="pres">
      <dgm:prSet presAssocID="{4F84F282-A5FE-49FC-AF62-80A69AA9070A}" presName="root2" presStyleCnt="0"/>
      <dgm:spPr/>
      <dgm:t>
        <a:bodyPr/>
        <a:lstStyle/>
        <a:p>
          <a:endParaRPr lang="en-US"/>
        </a:p>
      </dgm:t>
    </dgm:pt>
    <dgm:pt modelId="{C6691868-C77F-4374-966A-89D2E8CD7130}" type="pres">
      <dgm:prSet presAssocID="{4F84F282-A5FE-49FC-AF62-80A69AA9070A}" presName="LevelTwoTextNode" presStyleLbl="node3" presStyleIdx="0" presStyleCnt="6" custLinFactNeighborX="-23799" custLinFactNeighborY="-53092">
        <dgm:presLayoutVars>
          <dgm:chPref val="3"/>
        </dgm:presLayoutVars>
      </dgm:prSet>
      <dgm:spPr/>
      <dgm:t>
        <a:bodyPr/>
        <a:lstStyle/>
        <a:p>
          <a:endParaRPr lang="en-US"/>
        </a:p>
      </dgm:t>
    </dgm:pt>
    <dgm:pt modelId="{6D86DC53-D1E0-452E-AC48-375B0CAAF926}" type="pres">
      <dgm:prSet presAssocID="{4F84F282-A5FE-49FC-AF62-80A69AA9070A}" presName="level3hierChild" presStyleCnt="0"/>
      <dgm:spPr/>
      <dgm:t>
        <a:bodyPr/>
        <a:lstStyle/>
        <a:p>
          <a:endParaRPr lang="en-US"/>
        </a:p>
      </dgm:t>
    </dgm:pt>
    <dgm:pt modelId="{9163E2E4-831D-4CC9-8DEC-BC62984178BB}" type="pres">
      <dgm:prSet presAssocID="{69D9F6F0-22D2-4F28-9F8B-FDDBA9471574}" presName="conn2-1" presStyleLbl="parChTrans1D3" presStyleIdx="1" presStyleCnt="6"/>
      <dgm:spPr/>
      <dgm:t>
        <a:bodyPr/>
        <a:lstStyle/>
        <a:p>
          <a:endParaRPr lang="en-US"/>
        </a:p>
      </dgm:t>
    </dgm:pt>
    <dgm:pt modelId="{44BD2F00-8B29-49DB-A8E6-FA771881BF16}" type="pres">
      <dgm:prSet presAssocID="{69D9F6F0-22D2-4F28-9F8B-FDDBA9471574}" presName="connTx" presStyleLbl="parChTrans1D3" presStyleIdx="1" presStyleCnt="6"/>
      <dgm:spPr/>
      <dgm:t>
        <a:bodyPr/>
        <a:lstStyle/>
        <a:p>
          <a:endParaRPr lang="en-US"/>
        </a:p>
      </dgm:t>
    </dgm:pt>
    <dgm:pt modelId="{0D0152B3-F2D8-4D88-9692-1BF120A9D0F6}" type="pres">
      <dgm:prSet presAssocID="{85AD748C-A394-4797-85E5-A4A8068D4826}" presName="root2" presStyleCnt="0"/>
      <dgm:spPr/>
      <dgm:t>
        <a:bodyPr/>
        <a:lstStyle/>
        <a:p>
          <a:endParaRPr lang="en-US"/>
        </a:p>
      </dgm:t>
    </dgm:pt>
    <dgm:pt modelId="{2A22387C-81C4-4753-BCE8-477A291559F6}" type="pres">
      <dgm:prSet presAssocID="{85AD748C-A394-4797-85E5-A4A8068D4826}" presName="LevelTwoTextNode" presStyleLbl="node3" presStyleIdx="1" presStyleCnt="6" custLinFactNeighborX="-23799" custLinFactNeighborY="-55254">
        <dgm:presLayoutVars>
          <dgm:chPref val="3"/>
        </dgm:presLayoutVars>
      </dgm:prSet>
      <dgm:spPr/>
      <dgm:t>
        <a:bodyPr/>
        <a:lstStyle/>
        <a:p>
          <a:endParaRPr lang="en-US"/>
        </a:p>
      </dgm:t>
    </dgm:pt>
    <dgm:pt modelId="{68BFE766-48D3-4C77-8C7A-D1076F599FF6}" type="pres">
      <dgm:prSet presAssocID="{85AD748C-A394-4797-85E5-A4A8068D4826}" presName="level3hierChild" presStyleCnt="0"/>
      <dgm:spPr/>
      <dgm:t>
        <a:bodyPr/>
        <a:lstStyle/>
        <a:p>
          <a:endParaRPr lang="en-US"/>
        </a:p>
      </dgm:t>
    </dgm:pt>
    <dgm:pt modelId="{F6339A8D-6D5E-459E-BB7C-9C559B13D742}" type="pres">
      <dgm:prSet presAssocID="{3DA0F8B3-E688-4072-9A93-F7954D51558C}" presName="conn2-1" presStyleLbl="parChTrans1D3" presStyleIdx="2" presStyleCnt="6"/>
      <dgm:spPr/>
      <dgm:t>
        <a:bodyPr/>
        <a:lstStyle/>
        <a:p>
          <a:endParaRPr lang="en-US"/>
        </a:p>
      </dgm:t>
    </dgm:pt>
    <dgm:pt modelId="{9495B26F-4BE9-4A46-98C0-9F9DB84207E9}" type="pres">
      <dgm:prSet presAssocID="{3DA0F8B3-E688-4072-9A93-F7954D51558C}" presName="connTx" presStyleLbl="parChTrans1D3" presStyleIdx="2" presStyleCnt="6"/>
      <dgm:spPr/>
      <dgm:t>
        <a:bodyPr/>
        <a:lstStyle/>
        <a:p>
          <a:endParaRPr lang="en-US"/>
        </a:p>
      </dgm:t>
    </dgm:pt>
    <dgm:pt modelId="{D378D641-9E1F-43BE-ACC2-949C8BC4E740}" type="pres">
      <dgm:prSet presAssocID="{D98E4BCF-086D-4F3F-B058-0BFA7FEF2856}" presName="root2" presStyleCnt="0"/>
      <dgm:spPr/>
      <dgm:t>
        <a:bodyPr/>
        <a:lstStyle/>
        <a:p>
          <a:endParaRPr lang="en-US"/>
        </a:p>
      </dgm:t>
    </dgm:pt>
    <dgm:pt modelId="{95D17484-76E6-4990-929D-885E71B77EDB}" type="pres">
      <dgm:prSet presAssocID="{D98E4BCF-086D-4F3F-B058-0BFA7FEF2856}" presName="LevelTwoTextNode" presStyleLbl="node3" presStyleIdx="2" presStyleCnt="6" custLinFactNeighborX="-23799" custLinFactNeighborY="-61939">
        <dgm:presLayoutVars>
          <dgm:chPref val="3"/>
        </dgm:presLayoutVars>
      </dgm:prSet>
      <dgm:spPr/>
      <dgm:t>
        <a:bodyPr/>
        <a:lstStyle/>
        <a:p>
          <a:endParaRPr lang="en-US"/>
        </a:p>
      </dgm:t>
    </dgm:pt>
    <dgm:pt modelId="{3FCADEAF-DB24-4159-B490-AEE71CA33E6A}" type="pres">
      <dgm:prSet presAssocID="{D98E4BCF-086D-4F3F-B058-0BFA7FEF2856}" presName="level3hierChild" presStyleCnt="0"/>
      <dgm:spPr/>
      <dgm:t>
        <a:bodyPr/>
        <a:lstStyle/>
        <a:p>
          <a:endParaRPr lang="en-US"/>
        </a:p>
      </dgm:t>
    </dgm:pt>
    <dgm:pt modelId="{6DDA98CE-6CFF-42A6-8A8B-89FB4892438D}" type="pres">
      <dgm:prSet presAssocID="{BD378B06-BAE3-428F-BE7F-231657BB63D5}" presName="conn2-1" presStyleLbl="parChTrans1D4" presStyleIdx="0" presStyleCnt="2"/>
      <dgm:spPr/>
      <dgm:t>
        <a:bodyPr/>
        <a:lstStyle/>
        <a:p>
          <a:endParaRPr lang="en-US"/>
        </a:p>
      </dgm:t>
    </dgm:pt>
    <dgm:pt modelId="{FF86D6F8-5871-41CA-97F8-6BEE28C9C72B}" type="pres">
      <dgm:prSet presAssocID="{BD378B06-BAE3-428F-BE7F-231657BB63D5}" presName="connTx" presStyleLbl="parChTrans1D4" presStyleIdx="0" presStyleCnt="2"/>
      <dgm:spPr/>
      <dgm:t>
        <a:bodyPr/>
        <a:lstStyle/>
        <a:p>
          <a:endParaRPr lang="en-US"/>
        </a:p>
      </dgm:t>
    </dgm:pt>
    <dgm:pt modelId="{3480E83D-8292-493D-AE36-FDD12456C56E}" type="pres">
      <dgm:prSet presAssocID="{9F8BDCA9-5538-4DBF-86B8-6F2460740726}" presName="root2" presStyleCnt="0"/>
      <dgm:spPr/>
      <dgm:t>
        <a:bodyPr/>
        <a:lstStyle/>
        <a:p>
          <a:endParaRPr lang="en-US"/>
        </a:p>
      </dgm:t>
    </dgm:pt>
    <dgm:pt modelId="{21D9AF53-CDD1-4613-9F30-8899AA0EC3DB}" type="pres">
      <dgm:prSet presAssocID="{9F8BDCA9-5538-4DBF-86B8-6F2460740726}" presName="LevelTwoTextNode" presStyleLbl="node4" presStyleIdx="0" presStyleCnt="2" custScaleX="84126" custScaleY="60073" custLinFactNeighborX="-23101" custLinFactNeighborY="-35916">
        <dgm:presLayoutVars>
          <dgm:chPref val="3"/>
        </dgm:presLayoutVars>
      </dgm:prSet>
      <dgm:spPr/>
      <dgm:t>
        <a:bodyPr/>
        <a:lstStyle/>
        <a:p>
          <a:endParaRPr lang="en-US"/>
        </a:p>
      </dgm:t>
    </dgm:pt>
    <dgm:pt modelId="{EC5D3078-FB9B-4A33-9E02-C6A4FC8C051C}" type="pres">
      <dgm:prSet presAssocID="{9F8BDCA9-5538-4DBF-86B8-6F2460740726}" presName="level3hierChild" presStyleCnt="0"/>
      <dgm:spPr/>
      <dgm:t>
        <a:bodyPr/>
        <a:lstStyle/>
        <a:p>
          <a:endParaRPr lang="en-US"/>
        </a:p>
      </dgm:t>
    </dgm:pt>
    <dgm:pt modelId="{0B1CE871-27E6-4D7B-8334-7274DCA3D564}" type="pres">
      <dgm:prSet presAssocID="{A3BB277C-DE5C-4653-961F-7A8A981CB4D8}" presName="conn2-1" presStyleLbl="parChTrans1D4" presStyleIdx="1" presStyleCnt="2"/>
      <dgm:spPr/>
      <dgm:t>
        <a:bodyPr/>
        <a:lstStyle/>
        <a:p>
          <a:endParaRPr lang="en-US"/>
        </a:p>
      </dgm:t>
    </dgm:pt>
    <dgm:pt modelId="{2920A5CA-3B89-441E-8744-B3CC381BA272}" type="pres">
      <dgm:prSet presAssocID="{A3BB277C-DE5C-4653-961F-7A8A981CB4D8}" presName="connTx" presStyleLbl="parChTrans1D4" presStyleIdx="1" presStyleCnt="2"/>
      <dgm:spPr/>
      <dgm:t>
        <a:bodyPr/>
        <a:lstStyle/>
        <a:p>
          <a:endParaRPr lang="en-US"/>
        </a:p>
      </dgm:t>
    </dgm:pt>
    <dgm:pt modelId="{172052FF-FAD2-453A-8554-084D60B019D7}" type="pres">
      <dgm:prSet presAssocID="{2FAFA29F-1385-4337-92BD-D2BF0F5DB545}" presName="root2" presStyleCnt="0"/>
      <dgm:spPr/>
      <dgm:t>
        <a:bodyPr/>
        <a:lstStyle/>
        <a:p>
          <a:endParaRPr lang="en-US"/>
        </a:p>
      </dgm:t>
    </dgm:pt>
    <dgm:pt modelId="{FA07CC5D-13E8-4A22-B942-A83F7E6505B7}" type="pres">
      <dgm:prSet presAssocID="{2FAFA29F-1385-4337-92BD-D2BF0F5DB545}" presName="LevelTwoTextNode" presStyleLbl="node4" presStyleIdx="1" presStyleCnt="2" custScaleX="76644" custScaleY="52595" custLinFactNeighborX="-18963" custLinFactNeighborY="-19949">
        <dgm:presLayoutVars>
          <dgm:chPref val="3"/>
        </dgm:presLayoutVars>
      </dgm:prSet>
      <dgm:spPr/>
      <dgm:t>
        <a:bodyPr/>
        <a:lstStyle/>
        <a:p>
          <a:endParaRPr lang="en-US"/>
        </a:p>
      </dgm:t>
    </dgm:pt>
    <dgm:pt modelId="{4BCA5D7F-F3F7-4401-8BB4-DCE6BCF7711D}" type="pres">
      <dgm:prSet presAssocID="{2FAFA29F-1385-4337-92BD-D2BF0F5DB545}" presName="level3hierChild" presStyleCnt="0"/>
      <dgm:spPr/>
      <dgm:t>
        <a:bodyPr/>
        <a:lstStyle/>
        <a:p>
          <a:endParaRPr lang="en-US"/>
        </a:p>
      </dgm:t>
    </dgm:pt>
    <dgm:pt modelId="{218FB9B2-E309-4CB9-9D35-7E849C03873E}" type="pres">
      <dgm:prSet presAssocID="{1E669AB9-01FD-4471-B6C7-C206FE6C656F}" presName="conn2-1" presStyleLbl="parChTrans1D2" presStyleIdx="1" presStyleCnt="2"/>
      <dgm:spPr/>
      <dgm:t>
        <a:bodyPr/>
        <a:lstStyle/>
        <a:p>
          <a:endParaRPr lang="en-US"/>
        </a:p>
      </dgm:t>
    </dgm:pt>
    <dgm:pt modelId="{4D7B00EE-731A-4359-9AD5-A5CA2C49F287}" type="pres">
      <dgm:prSet presAssocID="{1E669AB9-01FD-4471-B6C7-C206FE6C656F}" presName="connTx" presStyleLbl="parChTrans1D2" presStyleIdx="1" presStyleCnt="2"/>
      <dgm:spPr/>
      <dgm:t>
        <a:bodyPr/>
        <a:lstStyle/>
        <a:p>
          <a:endParaRPr lang="en-US"/>
        </a:p>
      </dgm:t>
    </dgm:pt>
    <dgm:pt modelId="{0C509788-9BFE-4313-BC67-484F01932BE7}" type="pres">
      <dgm:prSet presAssocID="{2B1CBBAC-58C7-404D-84EC-DC411749882A}" presName="root2" presStyleCnt="0"/>
      <dgm:spPr/>
      <dgm:t>
        <a:bodyPr/>
        <a:lstStyle/>
        <a:p>
          <a:endParaRPr lang="en-US"/>
        </a:p>
      </dgm:t>
    </dgm:pt>
    <dgm:pt modelId="{B6325E09-0CFD-4BC0-BE17-E921F732BEBC}" type="pres">
      <dgm:prSet presAssocID="{2B1CBBAC-58C7-404D-84EC-DC411749882A}" presName="LevelTwoTextNode" presStyleLbl="node2" presStyleIdx="1" presStyleCnt="2" custLinFactNeighborX="-31897" custLinFactNeighborY="37895">
        <dgm:presLayoutVars>
          <dgm:chPref val="3"/>
        </dgm:presLayoutVars>
      </dgm:prSet>
      <dgm:spPr/>
      <dgm:t>
        <a:bodyPr/>
        <a:lstStyle/>
        <a:p>
          <a:endParaRPr lang="en-US"/>
        </a:p>
      </dgm:t>
    </dgm:pt>
    <dgm:pt modelId="{4C63E242-A537-4D3B-9BA6-3C44481B5404}" type="pres">
      <dgm:prSet presAssocID="{2B1CBBAC-58C7-404D-84EC-DC411749882A}" presName="level3hierChild" presStyleCnt="0"/>
      <dgm:spPr/>
      <dgm:t>
        <a:bodyPr/>
        <a:lstStyle/>
        <a:p>
          <a:endParaRPr lang="en-US"/>
        </a:p>
      </dgm:t>
    </dgm:pt>
    <dgm:pt modelId="{D4C8AB02-5726-48F5-84AD-44097880EAF0}" type="pres">
      <dgm:prSet presAssocID="{C3D42555-12DB-444A-9972-E6C0DCD0D50D}" presName="conn2-1" presStyleLbl="parChTrans1D3" presStyleIdx="3" presStyleCnt="6"/>
      <dgm:spPr/>
      <dgm:t>
        <a:bodyPr/>
        <a:lstStyle/>
        <a:p>
          <a:endParaRPr lang="en-US"/>
        </a:p>
      </dgm:t>
    </dgm:pt>
    <dgm:pt modelId="{74BA6415-5CBA-4ADF-A90A-9090C43A92AA}" type="pres">
      <dgm:prSet presAssocID="{C3D42555-12DB-444A-9972-E6C0DCD0D50D}" presName="connTx" presStyleLbl="parChTrans1D3" presStyleIdx="3" presStyleCnt="6"/>
      <dgm:spPr/>
      <dgm:t>
        <a:bodyPr/>
        <a:lstStyle/>
        <a:p>
          <a:endParaRPr lang="en-US"/>
        </a:p>
      </dgm:t>
    </dgm:pt>
    <dgm:pt modelId="{DF8A46CE-05A7-4BE9-9B90-5D6D66CFDA73}" type="pres">
      <dgm:prSet presAssocID="{A8FA5759-0A36-43E4-82EE-B9C15CB28AC5}" presName="root2" presStyleCnt="0"/>
      <dgm:spPr/>
      <dgm:t>
        <a:bodyPr/>
        <a:lstStyle/>
        <a:p>
          <a:endParaRPr lang="en-US"/>
        </a:p>
      </dgm:t>
    </dgm:pt>
    <dgm:pt modelId="{B9304C0B-141C-46E7-B3AA-DDB66CC98771}" type="pres">
      <dgm:prSet presAssocID="{A8FA5759-0A36-43E4-82EE-B9C15CB28AC5}" presName="LevelTwoTextNode" presStyleLbl="node3" presStyleIdx="3" presStyleCnt="6" custLinFactNeighborX="-19661" custLinFactNeighborY="-20702">
        <dgm:presLayoutVars>
          <dgm:chPref val="3"/>
        </dgm:presLayoutVars>
      </dgm:prSet>
      <dgm:spPr/>
      <dgm:t>
        <a:bodyPr/>
        <a:lstStyle/>
        <a:p>
          <a:endParaRPr lang="en-US"/>
        </a:p>
      </dgm:t>
    </dgm:pt>
    <dgm:pt modelId="{75FF185D-E3D0-447D-97AE-0460E8E98D55}" type="pres">
      <dgm:prSet presAssocID="{A8FA5759-0A36-43E4-82EE-B9C15CB28AC5}" presName="level3hierChild" presStyleCnt="0"/>
      <dgm:spPr/>
      <dgm:t>
        <a:bodyPr/>
        <a:lstStyle/>
        <a:p>
          <a:endParaRPr lang="en-US"/>
        </a:p>
      </dgm:t>
    </dgm:pt>
    <dgm:pt modelId="{7B483D84-5057-4934-82D9-809F328EFE27}" type="pres">
      <dgm:prSet presAssocID="{D261CE44-C567-4D42-AF3D-F36204B01519}" presName="conn2-1" presStyleLbl="parChTrans1D3" presStyleIdx="4" presStyleCnt="6"/>
      <dgm:spPr/>
      <dgm:t>
        <a:bodyPr/>
        <a:lstStyle/>
        <a:p>
          <a:endParaRPr lang="en-US"/>
        </a:p>
      </dgm:t>
    </dgm:pt>
    <dgm:pt modelId="{3BACAAFC-DD72-4F25-BFA2-817574BD3F11}" type="pres">
      <dgm:prSet presAssocID="{D261CE44-C567-4D42-AF3D-F36204B01519}" presName="connTx" presStyleLbl="parChTrans1D3" presStyleIdx="4" presStyleCnt="6"/>
      <dgm:spPr/>
      <dgm:t>
        <a:bodyPr/>
        <a:lstStyle/>
        <a:p>
          <a:endParaRPr lang="en-US"/>
        </a:p>
      </dgm:t>
    </dgm:pt>
    <dgm:pt modelId="{95C12605-EDC4-4623-94DD-DD825DFDC286}" type="pres">
      <dgm:prSet presAssocID="{F3F0E238-79DB-4BFC-A480-449A353D4B94}" presName="root2" presStyleCnt="0"/>
      <dgm:spPr/>
      <dgm:t>
        <a:bodyPr/>
        <a:lstStyle/>
        <a:p>
          <a:endParaRPr lang="en-US"/>
        </a:p>
      </dgm:t>
    </dgm:pt>
    <dgm:pt modelId="{F41A356E-E064-49F1-B729-961F1A7192BC}" type="pres">
      <dgm:prSet presAssocID="{F3F0E238-79DB-4BFC-A480-449A353D4B94}" presName="LevelTwoTextNode" presStyleLbl="node3" presStyleIdx="4" presStyleCnt="6" custLinFactNeighborX="-19661" custLinFactNeighborY="-27022">
        <dgm:presLayoutVars>
          <dgm:chPref val="3"/>
        </dgm:presLayoutVars>
      </dgm:prSet>
      <dgm:spPr/>
      <dgm:t>
        <a:bodyPr/>
        <a:lstStyle/>
        <a:p>
          <a:endParaRPr lang="en-US"/>
        </a:p>
      </dgm:t>
    </dgm:pt>
    <dgm:pt modelId="{34D0FD47-081B-45C3-A0D1-85A146CEAE18}" type="pres">
      <dgm:prSet presAssocID="{F3F0E238-79DB-4BFC-A480-449A353D4B94}" presName="level3hierChild" presStyleCnt="0"/>
      <dgm:spPr/>
      <dgm:t>
        <a:bodyPr/>
        <a:lstStyle/>
        <a:p>
          <a:endParaRPr lang="en-US"/>
        </a:p>
      </dgm:t>
    </dgm:pt>
    <dgm:pt modelId="{46D34447-B157-424D-80DD-18A6752EF6B4}" type="pres">
      <dgm:prSet presAssocID="{5B102662-700E-4F9F-BB77-AC3AB434C472}" presName="conn2-1" presStyleLbl="parChTrans1D3" presStyleIdx="5" presStyleCnt="6"/>
      <dgm:spPr/>
      <dgm:t>
        <a:bodyPr/>
        <a:lstStyle/>
        <a:p>
          <a:endParaRPr lang="en-US"/>
        </a:p>
      </dgm:t>
    </dgm:pt>
    <dgm:pt modelId="{508C2F38-F5B0-4EE6-A1BE-0DBF9C8C413A}" type="pres">
      <dgm:prSet presAssocID="{5B102662-700E-4F9F-BB77-AC3AB434C472}" presName="connTx" presStyleLbl="parChTrans1D3" presStyleIdx="5" presStyleCnt="6"/>
      <dgm:spPr/>
      <dgm:t>
        <a:bodyPr/>
        <a:lstStyle/>
        <a:p>
          <a:endParaRPr lang="en-US"/>
        </a:p>
      </dgm:t>
    </dgm:pt>
    <dgm:pt modelId="{02898085-81A0-41E6-B174-B869A8649BC5}" type="pres">
      <dgm:prSet presAssocID="{B9FE8CC2-ED9E-47B2-AE99-BA69E71B6107}" presName="root2" presStyleCnt="0"/>
      <dgm:spPr/>
      <dgm:t>
        <a:bodyPr/>
        <a:lstStyle/>
        <a:p>
          <a:endParaRPr lang="en-US"/>
        </a:p>
      </dgm:t>
    </dgm:pt>
    <dgm:pt modelId="{08329093-A385-463B-8C37-410A6E16A895}" type="pres">
      <dgm:prSet presAssocID="{B9FE8CC2-ED9E-47B2-AE99-BA69E71B6107}" presName="LevelTwoTextNode" presStyleLbl="node3" presStyleIdx="5" presStyleCnt="6" custLinFactNeighborX="-19661" custLinFactNeighborY="-29184">
        <dgm:presLayoutVars>
          <dgm:chPref val="3"/>
        </dgm:presLayoutVars>
      </dgm:prSet>
      <dgm:spPr/>
      <dgm:t>
        <a:bodyPr/>
        <a:lstStyle/>
        <a:p>
          <a:endParaRPr lang="en-US"/>
        </a:p>
      </dgm:t>
    </dgm:pt>
    <dgm:pt modelId="{B286457A-5182-41F7-9854-BDCCA68EF690}" type="pres">
      <dgm:prSet presAssocID="{B9FE8CC2-ED9E-47B2-AE99-BA69E71B6107}" presName="level3hierChild" presStyleCnt="0"/>
      <dgm:spPr/>
      <dgm:t>
        <a:bodyPr/>
        <a:lstStyle/>
        <a:p>
          <a:endParaRPr lang="en-US"/>
        </a:p>
      </dgm:t>
    </dgm:pt>
  </dgm:ptLst>
  <dgm:cxnLst>
    <dgm:cxn modelId="{ABDAE8B3-282F-49D5-9E89-556FA57BCB7D}" type="presOf" srcId="{5B102662-700E-4F9F-BB77-AC3AB434C472}" destId="{46D34447-B157-424D-80DD-18A6752EF6B4}" srcOrd="0" destOrd="0" presId="urn:microsoft.com/office/officeart/2005/8/layout/hierarchy2"/>
    <dgm:cxn modelId="{7A1C5A61-0161-42A5-AFCA-C08AD9F40AF3}" type="presOf" srcId="{64F80E4D-E8D0-4E28-BB2B-2BB482927A59}" destId="{DEE0EAD6-AE58-436B-8E8A-999178D712A5}" srcOrd="1" destOrd="0" presId="urn:microsoft.com/office/officeart/2005/8/layout/hierarchy2"/>
    <dgm:cxn modelId="{7D191AF2-22EF-4EE1-9BAE-2BE65A03A9A2}" type="presOf" srcId="{90CCFEBC-061D-4CCE-BE11-C7B3F37B601E}" destId="{346D8427-3C41-47E7-8643-49067B558EE4}" srcOrd="0" destOrd="0" presId="urn:microsoft.com/office/officeart/2005/8/layout/hierarchy2"/>
    <dgm:cxn modelId="{05E2DA43-C5D0-4305-A859-E8BBC44ADCE6}" type="presOf" srcId="{F3F0E238-79DB-4BFC-A480-449A353D4B94}" destId="{F41A356E-E064-49F1-B729-961F1A7192BC}" srcOrd="0" destOrd="0" presId="urn:microsoft.com/office/officeart/2005/8/layout/hierarchy2"/>
    <dgm:cxn modelId="{782216AB-6310-4755-9E87-4ABD99251E6F}" type="presOf" srcId="{BD378B06-BAE3-428F-BE7F-231657BB63D5}" destId="{6DDA98CE-6CFF-42A6-8A8B-89FB4892438D}" srcOrd="0" destOrd="0" presId="urn:microsoft.com/office/officeart/2005/8/layout/hierarchy2"/>
    <dgm:cxn modelId="{C864BD0A-4D5A-47D2-9740-8A83E9691814}" type="presOf" srcId="{B9FE8CC2-ED9E-47B2-AE99-BA69E71B6107}" destId="{08329093-A385-463B-8C37-410A6E16A895}" srcOrd="0" destOrd="0" presId="urn:microsoft.com/office/officeart/2005/8/layout/hierarchy2"/>
    <dgm:cxn modelId="{3CAB4374-610C-4CCF-9767-F86702C3904F}" srcId="{D98E4BCF-086D-4F3F-B058-0BFA7FEF2856}" destId="{9F8BDCA9-5538-4DBF-86B8-6F2460740726}" srcOrd="0" destOrd="0" parTransId="{BD378B06-BAE3-428F-BE7F-231657BB63D5}" sibTransId="{1A510C65-25B0-4E4D-A67C-F5640968AFED}"/>
    <dgm:cxn modelId="{EA73CE16-7441-45B9-815C-B49168C5A91D}" type="presOf" srcId="{69D9F6F0-22D2-4F28-9F8B-FDDBA9471574}" destId="{44BD2F00-8B29-49DB-A8E6-FA771881BF16}" srcOrd="1" destOrd="0" presId="urn:microsoft.com/office/officeart/2005/8/layout/hierarchy2"/>
    <dgm:cxn modelId="{C6065D8F-C994-4CCF-84D7-237293298682}" type="presOf" srcId="{69D9F6F0-22D2-4F28-9F8B-FDDBA9471574}" destId="{9163E2E4-831D-4CC9-8DEC-BC62984178BB}" srcOrd="0" destOrd="0" presId="urn:microsoft.com/office/officeart/2005/8/layout/hierarchy2"/>
    <dgm:cxn modelId="{FD4288B5-5491-40DF-AD88-92FC4ABBEAF4}" type="presOf" srcId="{64F80E4D-E8D0-4E28-BB2B-2BB482927A59}" destId="{23550AB6-C041-4F9B-B15A-398A4DF7B7B3}" srcOrd="0" destOrd="0" presId="urn:microsoft.com/office/officeart/2005/8/layout/hierarchy2"/>
    <dgm:cxn modelId="{3B967074-63EA-459E-A5E6-6E9555273CDF}" type="presOf" srcId="{51CACF4E-C2EE-4348-9285-BD7D6B486FF7}" destId="{BB1D1546-6470-477C-B836-C6079F16A6A5}" srcOrd="0" destOrd="0" presId="urn:microsoft.com/office/officeart/2005/8/layout/hierarchy2"/>
    <dgm:cxn modelId="{DFBB43FC-1CE5-4505-A4D2-94CFBB04AD79}" type="presOf" srcId="{BD378B06-BAE3-428F-BE7F-231657BB63D5}" destId="{FF86D6F8-5871-41CA-97F8-6BEE28C9C72B}" srcOrd="1" destOrd="0" presId="urn:microsoft.com/office/officeart/2005/8/layout/hierarchy2"/>
    <dgm:cxn modelId="{5ADBA217-1BE4-4F48-952C-CFC47D2ED69D}" srcId="{2B1CBBAC-58C7-404D-84EC-DC411749882A}" destId="{F3F0E238-79DB-4BFC-A480-449A353D4B94}" srcOrd="1" destOrd="0" parTransId="{D261CE44-C567-4D42-AF3D-F36204B01519}" sibTransId="{A55379E0-9A66-44FE-915D-E86AF961CD02}"/>
    <dgm:cxn modelId="{6CA6072D-C90A-43B6-BA21-28E3CCBE6FB0}" type="presOf" srcId="{85AD748C-A394-4797-85E5-A4A8068D4826}" destId="{2A22387C-81C4-4753-BCE8-477A291559F6}" srcOrd="0" destOrd="0" presId="urn:microsoft.com/office/officeart/2005/8/layout/hierarchy2"/>
    <dgm:cxn modelId="{CF67E801-384F-47EF-B447-33926298081C}" type="presOf" srcId="{1E669AB9-01FD-4471-B6C7-C206FE6C656F}" destId="{218FB9B2-E309-4CB9-9D35-7E849C03873E}" srcOrd="0" destOrd="0" presId="urn:microsoft.com/office/officeart/2005/8/layout/hierarchy2"/>
    <dgm:cxn modelId="{D079B271-10AC-4E3F-82B3-C9F7095AB068}" srcId="{1F8E2785-0222-49DF-8F57-6F3E329A8227}" destId="{51CACF4E-C2EE-4348-9285-BD7D6B486FF7}" srcOrd="0" destOrd="0" parTransId="{D28CD15B-C27D-4AB5-9A2E-2C731488D58F}" sibTransId="{30A0AC87-E0C7-467E-AA12-A31340205E0D}"/>
    <dgm:cxn modelId="{99A7C134-32D0-4869-8E09-C874750A70DA}" type="presOf" srcId="{4F84F282-A5FE-49FC-AF62-80A69AA9070A}" destId="{C6691868-C77F-4374-966A-89D2E8CD7130}" srcOrd="0" destOrd="0" presId="urn:microsoft.com/office/officeart/2005/8/layout/hierarchy2"/>
    <dgm:cxn modelId="{9CE00310-0104-48BF-8D89-43738D5385B3}" type="presOf" srcId="{3DA0F8B3-E688-4072-9A93-F7954D51558C}" destId="{9495B26F-4BE9-4A46-98C0-9F9DB84207E9}" srcOrd="1" destOrd="0" presId="urn:microsoft.com/office/officeart/2005/8/layout/hierarchy2"/>
    <dgm:cxn modelId="{90B82FF2-97D3-4D05-AD72-9D845F4A6D8B}" srcId="{D98E4BCF-086D-4F3F-B058-0BFA7FEF2856}" destId="{2FAFA29F-1385-4337-92BD-D2BF0F5DB545}" srcOrd="1" destOrd="0" parTransId="{A3BB277C-DE5C-4653-961F-7A8A981CB4D8}" sibTransId="{941F3091-5C40-4E62-BFB8-8666F2198E28}"/>
    <dgm:cxn modelId="{A0A98156-08FB-4511-9294-3FC6300CAFF7}" type="presOf" srcId="{1E669AB9-01FD-4471-B6C7-C206FE6C656F}" destId="{4D7B00EE-731A-4359-9AD5-A5CA2C49F287}" srcOrd="1" destOrd="0" presId="urn:microsoft.com/office/officeart/2005/8/layout/hierarchy2"/>
    <dgm:cxn modelId="{A7A99EA5-9728-43A3-A133-3C8E79CCC720}" srcId="{F36B0C9C-DBE7-463B-8630-A23FC6C4E21C}" destId="{D98E4BCF-086D-4F3F-B058-0BFA7FEF2856}" srcOrd="2" destOrd="0" parTransId="{3DA0F8B3-E688-4072-9A93-F7954D51558C}" sibTransId="{38C1C616-379B-4CEE-BF5C-EC2B69592C95}"/>
    <dgm:cxn modelId="{93918305-E45A-410D-B070-1480826CD301}" type="presOf" srcId="{A3BB277C-DE5C-4653-961F-7A8A981CB4D8}" destId="{0B1CE871-27E6-4D7B-8334-7274DCA3D564}" srcOrd="0" destOrd="0" presId="urn:microsoft.com/office/officeart/2005/8/layout/hierarchy2"/>
    <dgm:cxn modelId="{58A56CAD-9958-4664-B8FC-1A973A369D71}" srcId="{51CACF4E-C2EE-4348-9285-BD7D6B486FF7}" destId="{F36B0C9C-DBE7-463B-8630-A23FC6C4E21C}" srcOrd="0" destOrd="0" parTransId="{90CCFEBC-061D-4CCE-BE11-C7B3F37B601E}" sibTransId="{1F1D76BC-F051-485A-B238-3077404028C0}"/>
    <dgm:cxn modelId="{8028EFA2-B8E2-475B-88C4-1C1E81EA7DAC}" srcId="{51CACF4E-C2EE-4348-9285-BD7D6B486FF7}" destId="{2B1CBBAC-58C7-404D-84EC-DC411749882A}" srcOrd="1" destOrd="0" parTransId="{1E669AB9-01FD-4471-B6C7-C206FE6C656F}" sibTransId="{973FFE78-5F50-4589-AB18-8546A71C581B}"/>
    <dgm:cxn modelId="{5EFE7EC7-B831-4F87-84C4-499028881680}" type="presOf" srcId="{3DA0F8B3-E688-4072-9A93-F7954D51558C}" destId="{F6339A8D-6D5E-459E-BB7C-9C559B13D742}" srcOrd="0" destOrd="0" presId="urn:microsoft.com/office/officeart/2005/8/layout/hierarchy2"/>
    <dgm:cxn modelId="{25C949CA-C87D-4266-92C9-D1457ED86E73}" type="presOf" srcId="{C3D42555-12DB-444A-9972-E6C0DCD0D50D}" destId="{74BA6415-5CBA-4ADF-A90A-9090C43A92AA}" srcOrd="1" destOrd="0" presId="urn:microsoft.com/office/officeart/2005/8/layout/hierarchy2"/>
    <dgm:cxn modelId="{393F5002-B796-46AB-88C0-A36F75957E5D}" type="presOf" srcId="{A8FA5759-0A36-43E4-82EE-B9C15CB28AC5}" destId="{B9304C0B-141C-46E7-B3AA-DDB66CC98771}" srcOrd="0" destOrd="0" presId="urn:microsoft.com/office/officeart/2005/8/layout/hierarchy2"/>
    <dgm:cxn modelId="{C2642E07-A87A-47D8-B602-B3F2DA02FF37}" type="presOf" srcId="{D261CE44-C567-4D42-AF3D-F36204B01519}" destId="{7B483D84-5057-4934-82D9-809F328EFE27}" srcOrd="0" destOrd="0" presId="urn:microsoft.com/office/officeart/2005/8/layout/hierarchy2"/>
    <dgm:cxn modelId="{CB7B015F-BA76-4823-A121-2979E7DE50C8}" srcId="{F36B0C9C-DBE7-463B-8630-A23FC6C4E21C}" destId="{4F84F282-A5FE-49FC-AF62-80A69AA9070A}" srcOrd="0" destOrd="0" parTransId="{64F80E4D-E8D0-4E28-BB2B-2BB482927A59}" sibTransId="{87C60034-FA32-4C1A-9B6B-FB6C8E919647}"/>
    <dgm:cxn modelId="{9391C523-F808-481C-9FA4-E19AA8A769E5}" type="presOf" srcId="{1F8E2785-0222-49DF-8F57-6F3E329A8227}" destId="{D7393FEA-9C4B-4EFC-AE6F-27859E427B8E}" srcOrd="0" destOrd="0" presId="urn:microsoft.com/office/officeart/2005/8/layout/hierarchy2"/>
    <dgm:cxn modelId="{4BBEF155-A91E-4448-A662-F76C0B7BBFA9}" type="presOf" srcId="{F36B0C9C-DBE7-463B-8630-A23FC6C4E21C}" destId="{B87CF14F-F655-4118-93C1-7D5302A7DEC6}" srcOrd="0" destOrd="0" presId="urn:microsoft.com/office/officeart/2005/8/layout/hierarchy2"/>
    <dgm:cxn modelId="{37483366-975F-48B5-A459-C5F4FEA86F9E}" type="presOf" srcId="{D98E4BCF-086D-4F3F-B058-0BFA7FEF2856}" destId="{95D17484-76E6-4990-929D-885E71B77EDB}" srcOrd="0" destOrd="0" presId="urn:microsoft.com/office/officeart/2005/8/layout/hierarchy2"/>
    <dgm:cxn modelId="{95CE67BE-E7A0-4945-B0B1-52E000C6AADD}" type="presOf" srcId="{D261CE44-C567-4D42-AF3D-F36204B01519}" destId="{3BACAAFC-DD72-4F25-BFA2-817574BD3F11}" srcOrd="1" destOrd="0" presId="urn:microsoft.com/office/officeart/2005/8/layout/hierarchy2"/>
    <dgm:cxn modelId="{397CF8AA-9E5C-44E6-B946-9E08AA493DFE}" type="presOf" srcId="{5B102662-700E-4F9F-BB77-AC3AB434C472}" destId="{508C2F38-F5B0-4EE6-A1BE-0DBF9C8C413A}" srcOrd="1" destOrd="0" presId="urn:microsoft.com/office/officeart/2005/8/layout/hierarchy2"/>
    <dgm:cxn modelId="{48B96109-5430-4809-93AD-7DE31BBE9CE3}" type="presOf" srcId="{2B1CBBAC-58C7-404D-84EC-DC411749882A}" destId="{B6325E09-0CFD-4BC0-BE17-E921F732BEBC}" srcOrd="0" destOrd="0" presId="urn:microsoft.com/office/officeart/2005/8/layout/hierarchy2"/>
    <dgm:cxn modelId="{0374B281-76D5-4815-B633-301E9210302F}" srcId="{2B1CBBAC-58C7-404D-84EC-DC411749882A}" destId="{B9FE8CC2-ED9E-47B2-AE99-BA69E71B6107}" srcOrd="2" destOrd="0" parTransId="{5B102662-700E-4F9F-BB77-AC3AB434C472}" sibTransId="{76740AB8-322D-4CA4-B94C-6ABF58D2F4C5}"/>
    <dgm:cxn modelId="{F9FFB951-FD51-42B9-A8B4-D55E6B914012}" type="presOf" srcId="{A3BB277C-DE5C-4653-961F-7A8A981CB4D8}" destId="{2920A5CA-3B89-441E-8744-B3CC381BA272}" srcOrd="1" destOrd="0" presId="urn:microsoft.com/office/officeart/2005/8/layout/hierarchy2"/>
    <dgm:cxn modelId="{590CE095-571C-4AFE-A6B6-7A01A9B65960}" type="presOf" srcId="{90CCFEBC-061D-4CCE-BE11-C7B3F37B601E}" destId="{970D1CB8-2610-458A-B953-AE0121AA8462}" srcOrd="1" destOrd="0" presId="urn:microsoft.com/office/officeart/2005/8/layout/hierarchy2"/>
    <dgm:cxn modelId="{ED13666F-DA6B-41AA-B217-1E6AFDD4FB47}" srcId="{2B1CBBAC-58C7-404D-84EC-DC411749882A}" destId="{A8FA5759-0A36-43E4-82EE-B9C15CB28AC5}" srcOrd="0" destOrd="0" parTransId="{C3D42555-12DB-444A-9972-E6C0DCD0D50D}" sibTransId="{A6C40673-E5E3-46AA-ACCC-7B327E4969FE}"/>
    <dgm:cxn modelId="{5405196E-C3CF-4BBF-BF7A-956F218DF53E}" type="presOf" srcId="{2FAFA29F-1385-4337-92BD-D2BF0F5DB545}" destId="{FA07CC5D-13E8-4A22-B942-A83F7E6505B7}" srcOrd="0" destOrd="0" presId="urn:microsoft.com/office/officeart/2005/8/layout/hierarchy2"/>
    <dgm:cxn modelId="{70721F82-57A9-4424-87E1-FA33FEDA3CFA}" type="presOf" srcId="{9F8BDCA9-5538-4DBF-86B8-6F2460740726}" destId="{21D9AF53-CDD1-4613-9F30-8899AA0EC3DB}" srcOrd="0" destOrd="0" presId="urn:microsoft.com/office/officeart/2005/8/layout/hierarchy2"/>
    <dgm:cxn modelId="{DEBAD7CB-CAD2-4160-9D9D-A44FBE4E1F93}" type="presOf" srcId="{C3D42555-12DB-444A-9972-E6C0DCD0D50D}" destId="{D4C8AB02-5726-48F5-84AD-44097880EAF0}" srcOrd="0" destOrd="0" presId="urn:microsoft.com/office/officeart/2005/8/layout/hierarchy2"/>
    <dgm:cxn modelId="{515A2D1D-73E2-4836-87A0-337F7AD661EA}" srcId="{F36B0C9C-DBE7-463B-8630-A23FC6C4E21C}" destId="{85AD748C-A394-4797-85E5-A4A8068D4826}" srcOrd="1" destOrd="0" parTransId="{69D9F6F0-22D2-4F28-9F8B-FDDBA9471574}" sibTransId="{448131D4-EB17-4FED-9563-7F28BF19287F}"/>
    <dgm:cxn modelId="{3B44ABFB-6737-4BFE-8FBA-B83A9BFE63A9}" type="presParOf" srcId="{D7393FEA-9C4B-4EFC-AE6F-27859E427B8E}" destId="{C6D0D785-8D9D-4F62-81F1-6101699293E2}" srcOrd="0" destOrd="0" presId="urn:microsoft.com/office/officeart/2005/8/layout/hierarchy2"/>
    <dgm:cxn modelId="{1E7BFF92-0425-41A2-92EC-DBC1ACBA315F}" type="presParOf" srcId="{C6D0D785-8D9D-4F62-81F1-6101699293E2}" destId="{BB1D1546-6470-477C-B836-C6079F16A6A5}" srcOrd="0" destOrd="0" presId="urn:microsoft.com/office/officeart/2005/8/layout/hierarchy2"/>
    <dgm:cxn modelId="{1A6EF280-B2F3-44F1-BDC4-779B3B57712F}" type="presParOf" srcId="{C6D0D785-8D9D-4F62-81F1-6101699293E2}" destId="{36A1F785-5EF7-4FF6-AC6F-1E1FDC847CFF}" srcOrd="1" destOrd="0" presId="urn:microsoft.com/office/officeart/2005/8/layout/hierarchy2"/>
    <dgm:cxn modelId="{CC120556-DCBE-4F98-9A93-7DB04D570A36}" type="presParOf" srcId="{36A1F785-5EF7-4FF6-AC6F-1E1FDC847CFF}" destId="{346D8427-3C41-47E7-8643-49067B558EE4}" srcOrd="0" destOrd="0" presId="urn:microsoft.com/office/officeart/2005/8/layout/hierarchy2"/>
    <dgm:cxn modelId="{DF36CE93-7A58-4A0E-A88C-F8E9B840F18D}" type="presParOf" srcId="{346D8427-3C41-47E7-8643-49067B558EE4}" destId="{970D1CB8-2610-458A-B953-AE0121AA8462}" srcOrd="0" destOrd="0" presId="urn:microsoft.com/office/officeart/2005/8/layout/hierarchy2"/>
    <dgm:cxn modelId="{101C5B56-7E53-4513-89B9-E5FC8649320B}" type="presParOf" srcId="{36A1F785-5EF7-4FF6-AC6F-1E1FDC847CFF}" destId="{469D1A53-5033-40A9-B9DB-DE3ED4E76E98}" srcOrd="1" destOrd="0" presId="urn:microsoft.com/office/officeart/2005/8/layout/hierarchy2"/>
    <dgm:cxn modelId="{0C63C923-BE0D-41E7-B3FD-611360941328}" type="presParOf" srcId="{469D1A53-5033-40A9-B9DB-DE3ED4E76E98}" destId="{B87CF14F-F655-4118-93C1-7D5302A7DEC6}" srcOrd="0" destOrd="0" presId="urn:microsoft.com/office/officeart/2005/8/layout/hierarchy2"/>
    <dgm:cxn modelId="{A0293529-45FD-40FA-8D8B-E9CD879A57AA}" type="presParOf" srcId="{469D1A53-5033-40A9-B9DB-DE3ED4E76E98}" destId="{8BA4E992-4342-4A56-97A5-0B61DD222DFB}" srcOrd="1" destOrd="0" presId="urn:microsoft.com/office/officeart/2005/8/layout/hierarchy2"/>
    <dgm:cxn modelId="{EF59D72E-AF6F-41A6-9885-20B9944AFE95}" type="presParOf" srcId="{8BA4E992-4342-4A56-97A5-0B61DD222DFB}" destId="{23550AB6-C041-4F9B-B15A-398A4DF7B7B3}" srcOrd="0" destOrd="0" presId="urn:microsoft.com/office/officeart/2005/8/layout/hierarchy2"/>
    <dgm:cxn modelId="{1D380591-5901-4F31-904D-A6BC89DBF126}" type="presParOf" srcId="{23550AB6-C041-4F9B-B15A-398A4DF7B7B3}" destId="{DEE0EAD6-AE58-436B-8E8A-999178D712A5}" srcOrd="0" destOrd="0" presId="urn:microsoft.com/office/officeart/2005/8/layout/hierarchy2"/>
    <dgm:cxn modelId="{30AA89B3-6AA8-4020-848A-FAD783B210D0}" type="presParOf" srcId="{8BA4E992-4342-4A56-97A5-0B61DD222DFB}" destId="{2B30CA05-C6B3-4F57-A2BB-48A3DDF9BD01}" srcOrd="1" destOrd="0" presId="urn:microsoft.com/office/officeart/2005/8/layout/hierarchy2"/>
    <dgm:cxn modelId="{EC8F60F9-2DB6-43F5-83CA-2FB5680BD860}" type="presParOf" srcId="{2B30CA05-C6B3-4F57-A2BB-48A3DDF9BD01}" destId="{C6691868-C77F-4374-966A-89D2E8CD7130}" srcOrd="0" destOrd="0" presId="urn:microsoft.com/office/officeart/2005/8/layout/hierarchy2"/>
    <dgm:cxn modelId="{1E541A07-9890-4C32-9A3A-76048B862B91}" type="presParOf" srcId="{2B30CA05-C6B3-4F57-A2BB-48A3DDF9BD01}" destId="{6D86DC53-D1E0-452E-AC48-375B0CAAF926}" srcOrd="1" destOrd="0" presId="urn:microsoft.com/office/officeart/2005/8/layout/hierarchy2"/>
    <dgm:cxn modelId="{5AE971A1-6ABB-43BD-82A3-FD810620B609}" type="presParOf" srcId="{8BA4E992-4342-4A56-97A5-0B61DD222DFB}" destId="{9163E2E4-831D-4CC9-8DEC-BC62984178BB}" srcOrd="2" destOrd="0" presId="urn:microsoft.com/office/officeart/2005/8/layout/hierarchy2"/>
    <dgm:cxn modelId="{9BCFDE17-23E2-47EE-B3E6-ED5B88A34AF2}" type="presParOf" srcId="{9163E2E4-831D-4CC9-8DEC-BC62984178BB}" destId="{44BD2F00-8B29-49DB-A8E6-FA771881BF16}" srcOrd="0" destOrd="0" presId="urn:microsoft.com/office/officeart/2005/8/layout/hierarchy2"/>
    <dgm:cxn modelId="{0A092D29-9493-43CD-B6D8-FFE0F3138E87}" type="presParOf" srcId="{8BA4E992-4342-4A56-97A5-0B61DD222DFB}" destId="{0D0152B3-F2D8-4D88-9692-1BF120A9D0F6}" srcOrd="3" destOrd="0" presId="urn:microsoft.com/office/officeart/2005/8/layout/hierarchy2"/>
    <dgm:cxn modelId="{22CE1472-4319-47EB-8A18-F7931BB6EB2E}" type="presParOf" srcId="{0D0152B3-F2D8-4D88-9692-1BF120A9D0F6}" destId="{2A22387C-81C4-4753-BCE8-477A291559F6}" srcOrd="0" destOrd="0" presId="urn:microsoft.com/office/officeart/2005/8/layout/hierarchy2"/>
    <dgm:cxn modelId="{A23F9EA8-9F16-4F7C-8641-9CA1D2F715BC}" type="presParOf" srcId="{0D0152B3-F2D8-4D88-9692-1BF120A9D0F6}" destId="{68BFE766-48D3-4C77-8C7A-D1076F599FF6}" srcOrd="1" destOrd="0" presId="urn:microsoft.com/office/officeart/2005/8/layout/hierarchy2"/>
    <dgm:cxn modelId="{63CE31BA-B257-423D-9FCD-77CB1E97DFFE}" type="presParOf" srcId="{8BA4E992-4342-4A56-97A5-0B61DD222DFB}" destId="{F6339A8D-6D5E-459E-BB7C-9C559B13D742}" srcOrd="4" destOrd="0" presId="urn:microsoft.com/office/officeart/2005/8/layout/hierarchy2"/>
    <dgm:cxn modelId="{F764EB65-D5B3-434F-8063-83BB58A6E33A}" type="presParOf" srcId="{F6339A8D-6D5E-459E-BB7C-9C559B13D742}" destId="{9495B26F-4BE9-4A46-98C0-9F9DB84207E9}" srcOrd="0" destOrd="0" presId="urn:microsoft.com/office/officeart/2005/8/layout/hierarchy2"/>
    <dgm:cxn modelId="{88EE4900-99A4-454A-B192-9094E364AC5C}" type="presParOf" srcId="{8BA4E992-4342-4A56-97A5-0B61DD222DFB}" destId="{D378D641-9E1F-43BE-ACC2-949C8BC4E740}" srcOrd="5" destOrd="0" presId="urn:microsoft.com/office/officeart/2005/8/layout/hierarchy2"/>
    <dgm:cxn modelId="{839430B7-B8F3-4C59-A8B0-B1ABCA6E1068}" type="presParOf" srcId="{D378D641-9E1F-43BE-ACC2-949C8BC4E740}" destId="{95D17484-76E6-4990-929D-885E71B77EDB}" srcOrd="0" destOrd="0" presId="urn:microsoft.com/office/officeart/2005/8/layout/hierarchy2"/>
    <dgm:cxn modelId="{3270EB05-B9C2-488E-B1FC-1F1C87B04D4E}" type="presParOf" srcId="{D378D641-9E1F-43BE-ACC2-949C8BC4E740}" destId="{3FCADEAF-DB24-4159-B490-AEE71CA33E6A}" srcOrd="1" destOrd="0" presId="urn:microsoft.com/office/officeart/2005/8/layout/hierarchy2"/>
    <dgm:cxn modelId="{5EEF8C74-7FCB-48A6-8CBC-81E9CC095A18}" type="presParOf" srcId="{3FCADEAF-DB24-4159-B490-AEE71CA33E6A}" destId="{6DDA98CE-6CFF-42A6-8A8B-89FB4892438D}" srcOrd="0" destOrd="0" presId="urn:microsoft.com/office/officeart/2005/8/layout/hierarchy2"/>
    <dgm:cxn modelId="{4CC3D9B1-E891-4748-9AE7-DAF90A1C73AC}" type="presParOf" srcId="{6DDA98CE-6CFF-42A6-8A8B-89FB4892438D}" destId="{FF86D6F8-5871-41CA-97F8-6BEE28C9C72B}" srcOrd="0" destOrd="0" presId="urn:microsoft.com/office/officeart/2005/8/layout/hierarchy2"/>
    <dgm:cxn modelId="{A9B6DDDA-9F9C-4EA7-ACBA-711AB3AA861B}" type="presParOf" srcId="{3FCADEAF-DB24-4159-B490-AEE71CA33E6A}" destId="{3480E83D-8292-493D-AE36-FDD12456C56E}" srcOrd="1" destOrd="0" presId="urn:microsoft.com/office/officeart/2005/8/layout/hierarchy2"/>
    <dgm:cxn modelId="{BACD99F9-596F-4005-8D8B-4AF4CA2E86F1}" type="presParOf" srcId="{3480E83D-8292-493D-AE36-FDD12456C56E}" destId="{21D9AF53-CDD1-4613-9F30-8899AA0EC3DB}" srcOrd="0" destOrd="0" presId="urn:microsoft.com/office/officeart/2005/8/layout/hierarchy2"/>
    <dgm:cxn modelId="{46EE907C-E56C-4F58-AA5F-AF8B7A483FC8}" type="presParOf" srcId="{3480E83D-8292-493D-AE36-FDD12456C56E}" destId="{EC5D3078-FB9B-4A33-9E02-C6A4FC8C051C}" srcOrd="1" destOrd="0" presId="urn:microsoft.com/office/officeart/2005/8/layout/hierarchy2"/>
    <dgm:cxn modelId="{C1D368A4-118B-4A79-A4B9-8A5FF023408B}" type="presParOf" srcId="{3FCADEAF-DB24-4159-B490-AEE71CA33E6A}" destId="{0B1CE871-27E6-4D7B-8334-7274DCA3D564}" srcOrd="2" destOrd="0" presId="urn:microsoft.com/office/officeart/2005/8/layout/hierarchy2"/>
    <dgm:cxn modelId="{4938544A-9F44-44AE-8DEE-B732212373E6}" type="presParOf" srcId="{0B1CE871-27E6-4D7B-8334-7274DCA3D564}" destId="{2920A5CA-3B89-441E-8744-B3CC381BA272}" srcOrd="0" destOrd="0" presId="urn:microsoft.com/office/officeart/2005/8/layout/hierarchy2"/>
    <dgm:cxn modelId="{A2092A46-208A-4524-9410-AB1CB6B3882B}" type="presParOf" srcId="{3FCADEAF-DB24-4159-B490-AEE71CA33E6A}" destId="{172052FF-FAD2-453A-8554-084D60B019D7}" srcOrd="3" destOrd="0" presId="urn:microsoft.com/office/officeart/2005/8/layout/hierarchy2"/>
    <dgm:cxn modelId="{397D826F-2190-4E05-BAAE-ACE2885FFF04}" type="presParOf" srcId="{172052FF-FAD2-453A-8554-084D60B019D7}" destId="{FA07CC5D-13E8-4A22-B942-A83F7E6505B7}" srcOrd="0" destOrd="0" presId="urn:microsoft.com/office/officeart/2005/8/layout/hierarchy2"/>
    <dgm:cxn modelId="{777166C9-2AC9-40BD-B23C-4608F28835F6}" type="presParOf" srcId="{172052FF-FAD2-453A-8554-084D60B019D7}" destId="{4BCA5D7F-F3F7-4401-8BB4-DCE6BCF7711D}" srcOrd="1" destOrd="0" presId="urn:microsoft.com/office/officeart/2005/8/layout/hierarchy2"/>
    <dgm:cxn modelId="{802EA365-0132-472F-B6CF-B1963850D5AE}" type="presParOf" srcId="{36A1F785-5EF7-4FF6-AC6F-1E1FDC847CFF}" destId="{218FB9B2-E309-4CB9-9D35-7E849C03873E}" srcOrd="2" destOrd="0" presId="urn:microsoft.com/office/officeart/2005/8/layout/hierarchy2"/>
    <dgm:cxn modelId="{C881B0B4-46C2-4B39-A589-96151375FF1D}" type="presParOf" srcId="{218FB9B2-E309-4CB9-9D35-7E849C03873E}" destId="{4D7B00EE-731A-4359-9AD5-A5CA2C49F287}" srcOrd="0" destOrd="0" presId="urn:microsoft.com/office/officeart/2005/8/layout/hierarchy2"/>
    <dgm:cxn modelId="{900C8324-E0D2-4F12-9DD8-4724269336FE}" type="presParOf" srcId="{36A1F785-5EF7-4FF6-AC6F-1E1FDC847CFF}" destId="{0C509788-9BFE-4313-BC67-484F01932BE7}" srcOrd="3" destOrd="0" presId="urn:microsoft.com/office/officeart/2005/8/layout/hierarchy2"/>
    <dgm:cxn modelId="{5F1DD1FB-8F0F-4166-A3C5-828D7DFF852B}" type="presParOf" srcId="{0C509788-9BFE-4313-BC67-484F01932BE7}" destId="{B6325E09-0CFD-4BC0-BE17-E921F732BEBC}" srcOrd="0" destOrd="0" presId="urn:microsoft.com/office/officeart/2005/8/layout/hierarchy2"/>
    <dgm:cxn modelId="{141AC0B4-C42D-483C-8B34-BD834C0843CC}" type="presParOf" srcId="{0C509788-9BFE-4313-BC67-484F01932BE7}" destId="{4C63E242-A537-4D3B-9BA6-3C44481B5404}" srcOrd="1" destOrd="0" presId="urn:microsoft.com/office/officeart/2005/8/layout/hierarchy2"/>
    <dgm:cxn modelId="{AF1286E6-9B0C-4BE7-BB04-B4307C8EE6C8}" type="presParOf" srcId="{4C63E242-A537-4D3B-9BA6-3C44481B5404}" destId="{D4C8AB02-5726-48F5-84AD-44097880EAF0}" srcOrd="0" destOrd="0" presId="urn:microsoft.com/office/officeart/2005/8/layout/hierarchy2"/>
    <dgm:cxn modelId="{1EB8A57A-DE7E-4435-B0EE-B21293CDBB7F}" type="presParOf" srcId="{D4C8AB02-5726-48F5-84AD-44097880EAF0}" destId="{74BA6415-5CBA-4ADF-A90A-9090C43A92AA}" srcOrd="0" destOrd="0" presId="urn:microsoft.com/office/officeart/2005/8/layout/hierarchy2"/>
    <dgm:cxn modelId="{0D1B84D4-C569-4962-B408-9C92F3B443E9}" type="presParOf" srcId="{4C63E242-A537-4D3B-9BA6-3C44481B5404}" destId="{DF8A46CE-05A7-4BE9-9B90-5D6D66CFDA73}" srcOrd="1" destOrd="0" presId="urn:microsoft.com/office/officeart/2005/8/layout/hierarchy2"/>
    <dgm:cxn modelId="{B7BDC842-915A-4F4B-893B-87AD8F61E0FF}" type="presParOf" srcId="{DF8A46CE-05A7-4BE9-9B90-5D6D66CFDA73}" destId="{B9304C0B-141C-46E7-B3AA-DDB66CC98771}" srcOrd="0" destOrd="0" presId="urn:microsoft.com/office/officeart/2005/8/layout/hierarchy2"/>
    <dgm:cxn modelId="{17377BFA-2EA2-4575-9837-DAFB25217516}" type="presParOf" srcId="{DF8A46CE-05A7-4BE9-9B90-5D6D66CFDA73}" destId="{75FF185D-E3D0-447D-97AE-0460E8E98D55}" srcOrd="1" destOrd="0" presId="urn:microsoft.com/office/officeart/2005/8/layout/hierarchy2"/>
    <dgm:cxn modelId="{44BBA16E-516D-4CB1-9F69-63BEC50CD1DB}" type="presParOf" srcId="{4C63E242-A537-4D3B-9BA6-3C44481B5404}" destId="{7B483D84-5057-4934-82D9-809F328EFE27}" srcOrd="2" destOrd="0" presId="urn:microsoft.com/office/officeart/2005/8/layout/hierarchy2"/>
    <dgm:cxn modelId="{7716EC2E-AAB7-42CB-B865-A186A4B21828}" type="presParOf" srcId="{7B483D84-5057-4934-82D9-809F328EFE27}" destId="{3BACAAFC-DD72-4F25-BFA2-817574BD3F11}" srcOrd="0" destOrd="0" presId="urn:microsoft.com/office/officeart/2005/8/layout/hierarchy2"/>
    <dgm:cxn modelId="{D18759C9-700D-4385-9AB2-730DF0C5278C}" type="presParOf" srcId="{4C63E242-A537-4D3B-9BA6-3C44481B5404}" destId="{95C12605-EDC4-4623-94DD-DD825DFDC286}" srcOrd="3" destOrd="0" presId="urn:microsoft.com/office/officeart/2005/8/layout/hierarchy2"/>
    <dgm:cxn modelId="{C90BC9A5-34E8-4284-A48D-50EDAA83E7A7}" type="presParOf" srcId="{95C12605-EDC4-4623-94DD-DD825DFDC286}" destId="{F41A356E-E064-49F1-B729-961F1A7192BC}" srcOrd="0" destOrd="0" presId="urn:microsoft.com/office/officeart/2005/8/layout/hierarchy2"/>
    <dgm:cxn modelId="{BA021C67-B21E-4A64-AB1D-3A1F64B80115}" type="presParOf" srcId="{95C12605-EDC4-4623-94DD-DD825DFDC286}" destId="{34D0FD47-081B-45C3-A0D1-85A146CEAE18}" srcOrd="1" destOrd="0" presId="urn:microsoft.com/office/officeart/2005/8/layout/hierarchy2"/>
    <dgm:cxn modelId="{237CFAE1-2C0D-427A-83BF-0B2C78124B23}" type="presParOf" srcId="{4C63E242-A537-4D3B-9BA6-3C44481B5404}" destId="{46D34447-B157-424D-80DD-18A6752EF6B4}" srcOrd="4" destOrd="0" presId="urn:microsoft.com/office/officeart/2005/8/layout/hierarchy2"/>
    <dgm:cxn modelId="{4AFB7F09-8EC1-49F9-B90C-E2F7107A57AA}" type="presParOf" srcId="{46D34447-B157-424D-80DD-18A6752EF6B4}" destId="{508C2F38-F5B0-4EE6-A1BE-0DBF9C8C413A}" srcOrd="0" destOrd="0" presId="urn:microsoft.com/office/officeart/2005/8/layout/hierarchy2"/>
    <dgm:cxn modelId="{12AD3556-F809-4BA0-AC84-F5640B90E503}" type="presParOf" srcId="{4C63E242-A537-4D3B-9BA6-3C44481B5404}" destId="{02898085-81A0-41E6-B174-B869A8649BC5}" srcOrd="5" destOrd="0" presId="urn:microsoft.com/office/officeart/2005/8/layout/hierarchy2"/>
    <dgm:cxn modelId="{84EDE2C9-F853-4C4F-A04B-8FD25F6C41B3}" type="presParOf" srcId="{02898085-81A0-41E6-B174-B869A8649BC5}" destId="{08329093-A385-463B-8C37-410A6E16A895}" srcOrd="0" destOrd="0" presId="urn:microsoft.com/office/officeart/2005/8/layout/hierarchy2"/>
    <dgm:cxn modelId="{B903A3E4-CC0F-47DF-B26A-81083FDAD648}" type="presParOf" srcId="{02898085-81A0-41E6-B174-B869A8649BC5}" destId="{B286457A-5182-41F7-9854-BDCCA68EF69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FF8A09-EA10-4130-8962-65F63F3B6017}" type="doc">
      <dgm:prSet loTypeId="urn:microsoft.com/office/officeart/2005/8/layout/hierarchy1" loCatId="hierarchy" qsTypeId="urn:microsoft.com/office/officeart/2005/8/quickstyle/simple2" qsCatId="simple" csTypeId="urn:microsoft.com/office/officeart/2005/8/colors/accent6_5" csCatId="accent6" phldr="1"/>
      <dgm:spPr/>
      <dgm:t>
        <a:bodyPr/>
        <a:lstStyle/>
        <a:p>
          <a:endParaRPr lang="en-US"/>
        </a:p>
      </dgm:t>
    </dgm:pt>
    <dgm:pt modelId="{308929AA-EF43-494C-849E-8AEA9DFCAAEA}">
      <dgm:prSet phldrT="[Text]"/>
      <dgm:spPr/>
      <dgm:t>
        <a:bodyPr/>
        <a:lstStyle/>
        <a:p>
          <a:r>
            <a:rPr lang="en-US" dirty="0" smtClean="0"/>
            <a:t>PBIT</a:t>
          </a:r>
          <a:endParaRPr lang="en-US" dirty="0"/>
        </a:p>
      </dgm:t>
    </dgm:pt>
    <dgm:pt modelId="{2D043854-1135-4DCC-85F8-F0795AD304DD}" type="parTrans" cxnId="{890B088B-EB6A-4980-8663-A257104533E6}">
      <dgm:prSet/>
      <dgm:spPr/>
      <dgm:t>
        <a:bodyPr/>
        <a:lstStyle/>
        <a:p>
          <a:endParaRPr lang="en-US"/>
        </a:p>
      </dgm:t>
    </dgm:pt>
    <dgm:pt modelId="{3E747502-D973-4D64-82B6-62E3DEA8D850}" type="sibTrans" cxnId="{890B088B-EB6A-4980-8663-A257104533E6}">
      <dgm:prSet/>
      <dgm:spPr/>
      <dgm:t>
        <a:bodyPr/>
        <a:lstStyle/>
        <a:p>
          <a:endParaRPr lang="en-US"/>
        </a:p>
      </dgm:t>
    </dgm:pt>
    <dgm:pt modelId="{8A88D154-A440-4136-9D55-82D74E0B8EEC}">
      <dgm:prSet phldrT="[Text]"/>
      <dgm:spPr/>
      <dgm:t>
        <a:bodyPr/>
        <a:lstStyle/>
        <a:p>
          <a:r>
            <a:rPr lang="en-US" dirty="0" smtClean="0"/>
            <a:t>Smooth</a:t>
          </a:r>
          <a:endParaRPr lang="en-US" dirty="0"/>
        </a:p>
      </dgm:t>
    </dgm:pt>
    <dgm:pt modelId="{5FCCC1EE-BBB0-4CB4-BCFB-58380C013A78}" type="parTrans" cxnId="{82544325-847B-4F24-971E-8EB3C93D1CBB}">
      <dgm:prSet/>
      <dgm:spPr/>
      <dgm:t>
        <a:bodyPr/>
        <a:lstStyle/>
        <a:p>
          <a:endParaRPr lang="en-US"/>
        </a:p>
      </dgm:t>
    </dgm:pt>
    <dgm:pt modelId="{FA7D7314-549D-4E43-8604-E88D3F063E80}" type="sibTrans" cxnId="{82544325-847B-4F24-971E-8EB3C93D1CBB}">
      <dgm:prSet/>
      <dgm:spPr/>
      <dgm:t>
        <a:bodyPr/>
        <a:lstStyle/>
        <a:p>
          <a:endParaRPr lang="en-US"/>
        </a:p>
      </dgm:t>
    </dgm:pt>
    <dgm:pt modelId="{E0C7CE35-216B-4175-B594-9B85E4808454}">
      <dgm:prSet phldrT="[Text]"/>
      <dgm:spPr/>
      <dgm:t>
        <a:bodyPr/>
        <a:lstStyle/>
        <a:p>
          <a:r>
            <a:rPr lang="en-US" dirty="0" smtClean="0"/>
            <a:t>Nodular </a:t>
          </a:r>
          <a:endParaRPr lang="en-US" dirty="0"/>
        </a:p>
      </dgm:t>
    </dgm:pt>
    <dgm:pt modelId="{5CFF21DC-AD8C-47F9-9C20-1FB83D6EB53B}" type="parTrans" cxnId="{3B6B5F46-D05B-464E-9EC1-2BAF3E77112C}">
      <dgm:prSet/>
      <dgm:spPr/>
      <dgm:t>
        <a:bodyPr/>
        <a:lstStyle/>
        <a:p>
          <a:endParaRPr lang="en-US"/>
        </a:p>
      </dgm:t>
    </dgm:pt>
    <dgm:pt modelId="{1BF00515-A77C-445E-B9C2-2BAA67238150}" type="sibTrans" cxnId="{3B6B5F46-D05B-464E-9EC1-2BAF3E77112C}">
      <dgm:prSet/>
      <dgm:spPr/>
      <dgm:t>
        <a:bodyPr/>
        <a:lstStyle/>
        <a:p>
          <a:endParaRPr lang="en-US"/>
        </a:p>
      </dgm:t>
    </dgm:pt>
    <dgm:pt modelId="{CD37BF18-32D3-4FA0-A7F9-CD2CAC297F24}">
      <dgm:prSet phldrT="[Text]"/>
      <dgm:spPr/>
      <dgm:t>
        <a:bodyPr/>
        <a:lstStyle/>
        <a:p>
          <a:r>
            <a:rPr lang="en-US" dirty="0" smtClean="0"/>
            <a:t>Irregular</a:t>
          </a:r>
          <a:endParaRPr lang="en-US" dirty="0"/>
        </a:p>
      </dgm:t>
    </dgm:pt>
    <dgm:pt modelId="{78C143D3-17EF-4E87-A182-E556D5367236}" type="parTrans" cxnId="{A028D65C-50D2-47B4-964F-C42B669E8D61}">
      <dgm:prSet/>
      <dgm:spPr/>
      <dgm:t>
        <a:bodyPr/>
        <a:lstStyle/>
        <a:p>
          <a:endParaRPr lang="en-US"/>
        </a:p>
      </dgm:t>
    </dgm:pt>
    <dgm:pt modelId="{72276221-ABF1-4BEE-BB8B-D8E341AEB4B3}" type="sibTrans" cxnId="{A028D65C-50D2-47B4-964F-C42B669E8D61}">
      <dgm:prSet/>
      <dgm:spPr/>
      <dgm:t>
        <a:bodyPr/>
        <a:lstStyle/>
        <a:p>
          <a:endParaRPr lang="en-US"/>
        </a:p>
      </dgm:t>
    </dgm:pt>
    <dgm:pt modelId="{39001B41-1A9A-499A-A02D-1E37EAEF859D}">
      <dgm:prSet/>
      <dgm:spPr/>
      <dgm:t>
        <a:bodyPr/>
        <a:lstStyle/>
        <a:p>
          <a:r>
            <a:rPr lang="en-US" dirty="0" smtClean="0"/>
            <a:t>Pulmonary edema/ hemorrhage</a:t>
          </a:r>
          <a:endParaRPr lang="en-US" dirty="0"/>
        </a:p>
      </dgm:t>
    </dgm:pt>
    <dgm:pt modelId="{67B3D9DF-743A-4B3A-BCE4-22EC03B19749}" type="parTrans" cxnId="{5611D7A6-0FC7-45B6-BCE8-20DF32DFD708}">
      <dgm:prSet/>
      <dgm:spPr/>
      <dgm:t>
        <a:bodyPr/>
        <a:lstStyle/>
        <a:p>
          <a:endParaRPr lang="en-US"/>
        </a:p>
      </dgm:t>
    </dgm:pt>
    <dgm:pt modelId="{95031A45-E5E7-4B24-A662-E7EB62604562}" type="sibTrans" cxnId="{5611D7A6-0FC7-45B6-BCE8-20DF32DFD708}">
      <dgm:prSet/>
      <dgm:spPr/>
      <dgm:t>
        <a:bodyPr/>
        <a:lstStyle/>
        <a:p>
          <a:endParaRPr lang="en-US"/>
        </a:p>
      </dgm:t>
    </dgm:pt>
    <dgm:pt modelId="{2B138A23-0A6A-4EB5-B01A-D4A34387CDB5}">
      <dgm:prSet/>
      <dgm:spPr/>
      <dgm:t>
        <a:bodyPr/>
        <a:lstStyle/>
        <a:p>
          <a:r>
            <a:rPr lang="en-US" dirty="0" smtClean="0"/>
            <a:t>Lymphoma / leukemia</a:t>
          </a:r>
          <a:endParaRPr lang="en-US" dirty="0"/>
        </a:p>
      </dgm:t>
    </dgm:pt>
    <dgm:pt modelId="{FE39A98D-6F1E-4112-93C4-D6E61DF7B9C3}" type="parTrans" cxnId="{6670DE3B-8CF3-4FFC-802F-34FFC8B29283}">
      <dgm:prSet/>
      <dgm:spPr/>
      <dgm:t>
        <a:bodyPr/>
        <a:lstStyle/>
        <a:p>
          <a:endParaRPr lang="en-US"/>
        </a:p>
      </dgm:t>
    </dgm:pt>
    <dgm:pt modelId="{8C39274C-4E0E-45AE-AB8B-5D3256200020}" type="sibTrans" cxnId="{6670DE3B-8CF3-4FFC-802F-34FFC8B29283}">
      <dgm:prSet/>
      <dgm:spPr/>
      <dgm:t>
        <a:bodyPr/>
        <a:lstStyle/>
        <a:p>
          <a:endParaRPr lang="en-US"/>
        </a:p>
      </dgm:t>
    </dgm:pt>
    <dgm:pt modelId="{571FB5BE-0867-44AE-85E7-C4294565B554}">
      <dgm:prSet/>
      <dgm:spPr/>
      <dgm:t>
        <a:bodyPr/>
        <a:lstStyle/>
        <a:p>
          <a:r>
            <a:rPr lang="en-US" dirty="0" smtClean="0"/>
            <a:t>Lymphangitic spread of carcinoma</a:t>
          </a:r>
          <a:endParaRPr lang="en-US" dirty="0"/>
        </a:p>
      </dgm:t>
    </dgm:pt>
    <dgm:pt modelId="{1A5C09B4-A1C7-46F5-839E-239BA7BD723E}" type="parTrans" cxnId="{362E233A-A6BE-4A63-B05D-AA8346F2E30C}">
      <dgm:prSet/>
      <dgm:spPr/>
      <dgm:t>
        <a:bodyPr/>
        <a:lstStyle/>
        <a:p>
          <a:endParaRPr lang="en-US"/>
        </a:p>
      </dgm:t>
    </dgm:pt>
    <dgm:pt modelId="{44E7FFB3-A373-467B-ABA8-9B22BCDB0FA2}" type="sibTrans" cxnId="{362E233A-A6BE-4A63-B05D-AA8346F2E30C}">
      <dgm:prSet/>
      <dgm:spPr/>
      <dgm:t>
        <a:bodyPr/>
        <a:lstStyle/>
        <a:p>
          <a:endParaRPr lang="en-US"/>
        </a:p>
      </dgm:t>
    </dgm:pt>
    <dgm:pt modelId="{8733262A-3938-4461-9C22-025E14C4FD54}">
      <dgm:prSet/>
      <dgm:spPr/>
      <dgm:t>
        <a:bodyPr/>
        <a:lstStyle/>
        <a:p>
          <a:r>
            <a:rPr lang="en-US" dirty="0" smtClean="0"/>
            <a:t>Sarcoidosis</a:t>
          </a:r>
          <a:endParaRPr lang="en-US" dirty="0"/>
        </a:p>
      </dgm:t>
    </dgm:pt>
    <dgm:pt modelId="{C3601B69-CCE3-4D85-BC99-6D10EF191A63}" type="parTrans" cxnId="{37382A99-CF50-4793-BBE3-A4160A836BB7}">
      <dgm:prSet/>
      <dgm:spPr/>
      <dgm:t>
        <a:bodyPr/>
        <a:lstStyle/>
        <a:p>
          <a:endParaRPr lang="en-US"/>
        </a:p>
      </dgm:t>
    </dgm:pt>
    <dgm:pt modelId="{377B6F4D-90A1-471D-AC68-06101A7E5861}" type="sibTrans" cxnId="{37382A99-CF50-4793-BBE3-A4160A836BB7}">
      <dgm:prSet/>
      <dgm:spPr/>
      <dgm:t>
        <a:bodyPr/>
        <a:lstStyle/>
        <a:p>
          <a:endParaRPr lang="en-US"/>
        </a:p>
      </dgm:t>
    </dgm:pt>
    <dgm:pt modelId="{7FA13F60-AACA-423C-A4A5-98E461271C4C}">
      <dgm:prSet/>
      <dgm:spPr/>
      <dgm:t>
        <a:bodyPr/>
        <a:lstStyle/>
        <a:p>
          <a:r>
            <a:rPr lang="en-US" dirty="0" smtClean="0"/>
            <a:t>Lymphangitic spread of carcinoma</a:t>
          </a:r>
          <a:endParaRPr lang="en-US" dirty="0"/>
        </a:p>
      </dgm:t>
    </dgm:pt>
    <dgm:pt modelId="{4A0F421E-856B-466E-B578-244AE477B9CE}" type="parTrans" cxnId="{387D8C71-1C26-4A53-81FA-28C913EB6ACE}">
      <dgm:prSet/>
      <dgm:spPr/>
      <dgm:t>
        <a:bodyPr/>
        <a:lstStyle/>
        <a:p>
          <a:endParaRPr lang="en-US"/>
        </a:p>
      </dgm:t>
    </dgm:pt>
    <dgm:pt modelId="{68754C4E-8C98-428E-AFF6-60FCC1E4EF31}" type="sibTrans" cxnId="{387D8C71-1C26-4A53-81FA-28C913EB6ACE}">
      <dgm:prSet/>
      <dgm:spPr/>
      <dgm:t>
        <a:bodyPr/>
        <a:lstStyle/>
        <a:p>
          <a:endParaRPr lang="en-US"/>
        </a:p>
      </dgm:t>
    </dgm:pt>
    <dgm:pt modelId="{1794AEAD-A9D2-4B67-A511-9FFC84A84A1D}">
      <dgm:prSet/>
      <dgm:spPr/>
      <dgm:t>
        <a:bodyPr/>
        <a:lstStyle/>
        <a:p>
          <a:r>
            <a:rPr lang="en-US" b="1" dirty="0" smtClean="0"/>
            <a:t>Due to adjacent  lung fibrosis</a:t>
          </a:r>
          <a:endParaRPr lang="en-US" b="1" dirty="0"/>
        </a:p>
      </dgm:t>
    </dgm:pt>
    <dgm:pt modelId="{AC3F5B01-2485-42C9-9E9D-E97F8045DCC0}" type="parTrans" cxnId="{0DEFC4DD-1D79-4319-AEA3-7D5DC99264BF}">
      <dgm:prSet/>
      <dgm:spPr/>
      <dgm:t>
        <a:bodyPr/>
        <a:lstStyle/>
        <a:p>
          <a:endParaRPr lang="en-US"/>
        </a:p>
      </dgm:t>
    </dgm:pt>
    <dgm:pt modelId="{7E9D5007-B99C-48E2-9E30-D6125087FEF4}" type="sibTrans" cxnId="{0DEFC4DD-1D79-4319-AEA3-7D5DC99264BF}">
      <dgm:prSet/>
      <dgm:spPr/>
      <dgm:t>
        <a:bodyPr/>
        <a:lstStyle/>
        <a:p>
          <a:endParaRPr lang="en-US"/>
        </a:p>
      </dgm:t>
    </dgm:pt>
    <dgm:pt modelId="{D477EF95-8F2F-4EBE-8C11-E2ABC552E614}">
      <dgm:prSet/>
      <dgm:spPr/>
      <dgm:t>
        <a:bodyPr/>
        <a:lstStyle/>
        <a:p>
          <a:r>
            <a:rPr lang="en-US" dirty="0" smtClean="0"/>
            <a:t>Sarcoidosis, silicosis, TB and </a:t>
          </a:r>
          <a:r>
            <a:rPr lang="en-US" dirty="0" err="1" smtClean="0"/>
            <a:t>talcosis</a:t>
          </a:r>
          <a:endParaRPr lang="en-US" dirty="0"/>
        </a:p>
      </dgm:t>
    </dgm:pt>
    <dgm:pt modelId="{CC44A872-EB30-41A6-95F6-33ABC0955D01}" type="parTrans" cxnId="{6EC5518E-0074-47F6-9F16-C8CDF6260C99}">
      <dgm:prSet/>
      <dgm:spPr/>
      <dgm:t>
        <a:bodyPr/>
        <a:lstStyle/>
        <a:p>
          <a:endParaRPr lang="en-US"/>
        </a:p>
      </dgm:t>
    </dgm:pt>
    <dgm:pt modelId="{F5CAFE93-DAB6-4FDA-B923-B8564CA6DFF4}" type="sibTrans" cxnId="{6EC5518E-0074-47F6-9F16-C8CDF6260C99}">
      <dgm:prSet/>
      <dgm:spPr/>
      <dgm:t>
        <a:bodyPr/>
        <a:lstStyle/>
        <a:p>
          <a:endParaRPr lang="en-US"/>
        </a:p>
      </dgm:t>
    </dgm:pt>
    <dgm:pt modelId="{4538449F-1D69-4BE6-8FCC-DE04EFD648CF}" type="pres">
      <dgm:prSet presAssocID="{A3FF8A09-EA10-4130-8962-65F63F3B6017}" presName="hierChild1" presStyleCnt="0">
        <dgm:presLayoutVars>
          <dgm:chPref val="1"/>
          <dgm:dir/>
          <dgm:animOne val="branch"/>
          <dgm:animLvl val="lvl"/>
          <dgm:resizeHandles/>
        </dgm:presLayoutVars>
      </dgm:prSet>
      <dgm:spPr/>
      <dgm:t>
        <a:bodyPr/>
        <a:lstStyle/>
        <a:p>
          <a:endParaRPr lang="en-US"/>
        </a:p>
      </dgm:t>
    </dgm:pt>
    <dgm:pt modelId="{AAD7B5CD-C258-45EF-B22C-0983709EAE7A}" type="pres">
      <dgm:prSet presAssocID="{308929AA-EF43-494C-849E-8AEA9DFCAAEA}" presName="hierRoot1" presStyleCnt="0"/>
      <dgm:spPr/>
      <dgm:t>
        <a:bodyPr/>
        <a:lstStyle/>
        <a:p>
          <a:endParaRPr lang="en-US"/>
        </a:p>
      </dgm:t>
    </dgm:pt>
    <dgm:pt modelId="{BFE1981C-4251-4704-8082-7DB21BD01786}" type="pres">
      <dgm:prSet presAssocID="{308929AA-EF43-494C-849E-8AEA9DFCAAEA}" presName="composite" presStyleCnt="0"/>
      <dgm:spPr/>
      <dgm:t>
        <a:bodyPr/>
        <a:lstStyle/>
        <a:p>
          <a:endParaRPr lang="en-US"/>
        </a:p>
      </dgm:t>
    </dgm:pt>
    <dgm:pt modelId="{B098248F-9F24-4626-8AAF-121E616D8AC2}" type="pres">
      <dgm:prSet presAssocID="{308929AA-EF43-494C-849E-8AEA9DFCAAEA}" presName="background" presStyleLbl="node0" presStyleIdx="0" presStyleCnt="1"/>
      <dgm:spPr/>
      <dgm:t>
        <a:bodyPr/>
        <a:lstStyle/>
        <a:p>
          <a:endParaRPr lang="en-US"/>
        </a:p>
      </dgm:t>
    </dgm:pt>
    <dgm:pt modelId="{AD76AD5E-E388-4F5E-B2FC-3A99941D8F0E}" type="pres">
      <dgm:prSet presAssocID="{308929AA-EF43-494C-849E-8AEA9DFCAAEA}" presName="text" presStyleLbl="fgAcc0" presStyleIdx="0" presStyleCnt="1">
        <dgm:presLayoutVars>
          <dgm:chPref val="3"/>
        </dgm:presLayoutVars>
      </dgm:prSet>
      <dgm:spPr/>
      <dgm:t>
        <a:bodyPr/>
        <a:lstStyle/>
        <a:p>
          <a:endParaRPr lang="en-US"/>
        </a:p>
      </dgm:t>
    </dgm:pt>
    <dgm:pt modelId="{229E7B37-9CA3-43DD-91A9-CD39254DBB13}" type="pres">
      <dgm:prSet presAssocID="{308929AA-EF43-494C-849E-8AEA9DFCAAEA}" presName="hierChild2" presStyleCnt="0"/>
      <dgm:spPr/>
      <dgm:t>
        <a:bodyPr/>
        <a:lstStyle/>
        <a:p>
          <a:endParaRPr lang="en-US"/>
        </a:p>
      </dgm:t>
    </dgm:pt>
    <dgm:pt modelId="{431AE365-EEFE-4830-936F-3C970FEFBE1B}" type="pres">
      <dgm:prSet presAssocID="{5FCCC1EE-BBB0-4CB4-BCFB-58380C013A78}" presName="Name10" presStyleLbl="parChTrans1D2" presStyleIdx="0" presStyleCnt="3"/>
      <dgm:spPr/>
      <dgm:t>
        <a:bodyPr/>
        <a:lstStyle/>
        <a:p>
          <a:endParaRPr lang="en-US"/>
        </a:p>
      </dgm:t>
    </dgm:pt>
    <dgm:pt modelId="{6B05492D-98AA-49AC-BA24-F3319335D05B}" type="pres">
      <dgm:prSet presAssocID="{8A88D154-A440-4136-9D55-82D74E0B8EEC}" presName="hierRoot2" presStyleCnt="0"/>
      <dgm:spPr/>
      <dgm:t>
        <a:bodyPr/>
        <a:lstStyle/>
        <a:p>
          <a:endParaRPr lang="en-US"/>
        </a:p>
      </dgm:t>
    </dgm:pt>
    <dgm:pt modelId="{3C2D610A-BBF4-461C-B334-9E5737972EE6}" type="pres">
      <dgm:prSet presAssocID="{8A88D154-A440-4136-9D55-82D74E0B8EEC}" presName="composite2" presStyleCnt="0"/>
      <dgm:spPr/>
      <dgm:t>
        <a:bodyPr/>
        <a:lstStyle/>
        <a:p>
          <a:endParaRPr lang="en-US"/>
        </a:p>
      </dgm:t>
    </dgm:pt>
    <dgm:pt modelId="{433CE308-7190-47D7-97C2-3628BA9086F3}" type="pres">
      <dgm:prSet presAssocID="{8A88D154-A440-4136-9D55-82D74E0B8EEC}" presName="background2" presStyleLbl="node2" presStyleIdx="0" presStyleCnt="3"/>
      <dgm:spPr/>
      <dgm:t>
        <a:bodyPr/>
        <a:lstStyle/>
        <a:p>
          <a:endParaRPr lang="en-US"/>
        </a:p>
      </dgm:t>
    </dgm:pt>
    <dgm:pt modelId="{F0EE56CB-498B-43A7-A576-136829BBCFE7}" type="pres">
      <dgm:prSet presAssocID="{8A88D154-A440-4136-9D55-82D74E0B8EEC}" presName="text2" presStyleLbl="fgAcc2" presStyleIdx="0" presStyleCnt="3" custLinFactX="-53029" custLinFactNeighborX="-100000" custLinFactNeighborY="-28826">
        <dgm:presLayoutVars>
          <dgm:chPref val="3"/>
        </dgm:presLayoutVars>
      </dgm:prSet>
      <dgm:spPr/>
      <dgm:t>
        <a:bodyPr/>
        <a:lstStyle/>
        <a:p>
          <a:endParaRPr lang="en-US"/>
        </a:p>
      </dgm:t>
    </dgm:pt>
    <dgm:pt modelId="{7087CC76-5C56-46B9-9837-EA44A2A6DBA2}" type="pres">
      <dgm:prSet presAssocID="{8A88D154-A440-4136-9D55-82D74E0B8EEC}" presName="hierChild3" presStyleCnt="0"/>
      <dgm:spPr/>
      <dgm:t>
        <a:bodyPr/>
        <a:lstStyle/>
        <a:p>
          <a:endParaRPr lang="en-US"/>
        </a:p>
      </dgm:t>
    </dgm:pt>
    <dgm:pt modelId="{0576FC52-87B7-4006-9762-58856C264A5D}" type="pres">
      <dgm:prSet presAssocID="{67B3D9DF-743A-4B3A-BCE4-22EC03B19749}" presName="Name17" presStyleLbl="parChTrans1D3" presStyleIdx="0" presStyleCnt="3"/>
      <dgm:spPr/>
      <dgm:t>
        <a:bodyPr/>
        <a:lstStyle/>
        <a:p>
          <a:endParaRPr lang="en-US"/>
        </a:p>
      </dgm:t>
    </dgm:pt>
    <dgm:pt modelId="{F3966EF2-63ED-4928-8D93-E2DE6995D42B}" type="pres">
      <dgm:prSet presAssocID="{39001B41-1A9A-499A-A02D-1E37EAEF859D}" presName="hierRoot3" presStyleCnt="0"/>
      <dgm:spPr/>
      <dgm:t>
        <a:bodyPr/>
        <a:lstStyle/>
        <a:p>
          <a:endParaRPr lang="en-US"/>
        </a:p>
      </dgm:t>
    </dgm:pt>
    <dgm:pt modelId="{2189E071-9EFD-4B63-95E7-90F9E35C3C09}" type="pres">
      <dgm:prSet presAssocID="{39001B41-1A9A-499A-A02D-1E37EAEF859D}" presName="composite3" presStyleCnt="0"/>
      <dgm:spPr/>
      <dgm:t>
        <a:bodyPr/>
        <a:lstStyle/>
        <a:p>
          <a:endParaRPr lang="en-US"/>
        </a:p>
      </dgm:t>
    </dgm:pt>
    <dgm:pt modelId="{8A87EBDE-FE21-4D5F-8789-1500F9CE5A99}" type="pres">
      <dgm:prSet presAssocID="{39001B41-1A9A-499A-A02D-1E37EAEF859D}" presName="background3" presStyleLbl="node3" presStyleIdx="0" presStyleCnt="3"/>
      <dgm:spPr/>
      <dgm:t>
        <a:bodyPr/>
        <a:lstStyle/>
        <a:p>
          <a:endParaRPr lang="en-US"/>
        </a:p>
      </dgm:t>
    </dgm:pt>
    <dgm:pt modelId="{604BA022-FA7B-4AB8-8EC1-E75879A70AF0}" type="pres">
      <dgm:prSet presAssocID="{39001B41-1A9A-499A-A02D-1E37EAEF859D}" presName="text3" presStyleLbl="fgAcc3" presStyleIdx="0" presStyleCnt="3" custLinFactX="-56107" custLinFactNeighborX="-100000" custLinFactNeighborY="41689">
        <dgm:presLayoutVars>
          <dgm:chPref val="3"/>
        </dgm:presLayoutVars>
      </dgm:prSet>
      <dgm:spPr/>
      <dgm:t>
        <a:bodyPr/>
        <a:lstStyle/>
        <a:p>
          <a:endParaRPr lang="en-US"/>
        </a:p>
      </dgm:t>
    </dgm:pt>
    <dgm:pt modelId="{7C4B63A4-CF1E-4068-9CC5-11C947F8C7EF}" type="pres">
      <dgm:prSet presAssocID="{39001B41-1A9A-499A-A02D-1E37EAEF859D}" presName="hierChild4" presStyleCnt="0"/>
      <dgm:spPr/>
      <dgm:t>
        <a:bodyPr/>
        <a:lstStyle/>
        <a:p>
          <a:endParaRPr lang="en-US"/>
        </a:p>
      </dgm:t>
    </dgm:pt>
    <dgm:pt modelId="{B6C8E17E-3E8B-42C0-839F-03E8F0AD90F6}" type="pres">
      <dgm:prSet presAssocID="{FE39A98D-6F1E-4112-93C4-D6E61DF7B9C3}" presName="Name23" presStyleLbl="parChTrans1D4" presStyleIdx="0" presStyleCnt="4"/>
      <dgm:spPr/>
      <dgm:t>
        <a:bodyPr/>
        <a:lstStyle/>
        <a:p>
          <a:endParaRPr lang="en-US"/>
        </a:p>
      </dgm:t>
    </dgm:pt>
    <dgm:pt modelId="{11BA78AA-E910-4026-AA76-440666923AAE}" type="pres">
      <dgm:prSet presAssocID="{2B138A23-0A6A-4EB5-B01A-D4A34387CDB5}" presName="hierRoot4" presStyleCnt="0"/>
      <dgm:spPr/>
      <dgm:t>
        <a:bodyPr/>
        <a:lstStyle/>
        <a:p>
          <a:endParaRPr lang="en-US"/>
        </a:p>
      </dgm:t>
    </dgm:pt>
    <dgm:pt modelId="{E118EDC3-0B2A-4526-9E6C-32CC6C51FFD0}" type="pres">
      <dgm:prSet presAssocID="{2B138A23-0A6A-4EB5-B01A-D4A34387CDB5}" presName="composite4" presStyleCnt="0"/>
      <dgm:spPr/>
      <dgm:t>
        <a:bodyPr/>
        <a:lstStyle/>
        <a:p>
          <a:endParaRPr lang="en-US"/>
        </a:p>
      </dgm:t>
    </dgm:pt>
    <dgm:pt modelId="{05B35079-9475-4661-9F7F-2E87FB7BD510}" type="pres">
      <dgm:prSet presAssocID="{2B138A23-0A6A-4EB5-B01A-D4A34387CDB5}" presName="background4" presStyleLbl="node4" presStyleIdx="0" presStyleCnt="4"/>
      <dgm:spPr/>
      <dgm:t>
        <a:bodyPr/>
        <a:lstStyle/>
        <a:p>
          <a:endParaRPr lang="en-US"/>
        </a:p>
      </dgm:t>
    </dgm:pt>
    <dgm:pt modelId="{34B690A1-F57D-4C93-B6DC-AC68FEE3AE7F}" type="pres">
      <dgm:prSet presAssocID="{2B138A23-0A6A-4EB5-B01A-D4A34387CDB5}" presName="text4" presStyleLbl="fgAcc4" presStyleIdx="0" presStyleCnt="4" custLinFactX="-56107" custLinFactNeighborX="-100000" custLinFactNeighborY="6946">
        <dgm:presLayoutVars>
          <dgm:chPref val="3"/>
        </dgm:presLayoutVars>
      </dgm:prSet>
      <dgm:spPr/>
      <dgm:t>
        <a:bodyPr/>
        <a:lstStyle/>
        <a:p>
          <a:endParaRPr lang="en-US"/>
        </a:p>
      </dgm:t>
    </dgm:pt>
    <dgm:pt modelId="{9625F5EA-E499-4986-A562-C5D827134905}" type="pres">
      <dgm:prSet presAssocID="{2B138A23-0A6A-4EB5-B01A-D4A34387CDB5}" presName="hierChild5" presStyleCnt="0"/>
      <dgm:spPr/>
      <dgm:t>
        <a:bodyPr/>
        <a:lstStyle/>
        <a:p>
          <a:endParaRPr lang="en-US"/>
        </a:p>
      </dgm:t>
    </dgm:pt>
    <dgm:pt modelId="{D0002251-EB8F-4CA4-A746-E38B4D3B8656}" type="pres">
      <dgm:prSet presAssocID="{1A5C09B4-A1C7-46F5-839E-239BA7BD723E}" presName="Name23" presStyleLbl="parChTrans1D4" presStyleIdx="1" presStyleCnt="4"/>
      <dgm:spPr/>
      <dgm:t>
        <a:bodyPr/>
        <a:lstStyle/>
        <a:p>
          <a:endParaRPr lang="en-US"/>
        </a:p>
      </dgm:t>
    </dgm:pt>
    <dgm:pt modelId="{838ED4B4-C917-43E3-9ED2-66A0B88E44E7}" type="pres">
      <dgm:prSet presAssocID="{571FB5BE-0867-44AE-85E7-C4294565B554}" presName="hierRoot4" presStyleCnt="0"/>
      <dgm:spPr/>
      <dgm:t>
        <a:bodyPr/>
        <a:lstStyle/>
        <a:p>
          <a:endParaRPr lang="en-US"/>
        </a:p>
      </dgm:t>
    </dgm:pt>
    <dgm:pt modelId="{CA401DDB-C3CB-4198-A7BC-CAD3905E5275}" type="pres">
      <dgm:prSet presAssocID="{571FB5BE-0867-44AE-85E7-C4294565B554}" presName="composite4" presStyleCnt="0"/>
      <dgm:spPr/>
      <dgm:t>
        <a:bodyPr/>
        <a:lstStyle/>
        <a:p>
          <a:endParaRPr lang="en-US"/>
        </a:p>
      </dgm:t>
    </dgm:pt>
    <dgm:pt modelId="{3B34150B-F514-4203-9739-839CB2571E2C}" type="pres">
      <dgm:prSet presAssocID="{571FB5BE-0867-44AE-85E7-C4294565B554}" presName="background4" presStyleLbl="node4" presStyleIdx="1" presStyleCnt="4"/>
      <dgm:spPr/>
      <dgm:t>
        <a:bodyPr/>
        <a:lstStyle/>
        <a:p>
          <a:endParaRPr lang="en-US"/>
        </a:p>
      </dgm:t>
    </dgm:pt>
    <dgm:pt modelId="{6FD4835C-0110-4812-BF1F-561DB7CE486B}" type="pres">
      <dgm:prSet presAssocID="{571FB5BE-0867-44AE-85E7-C4294565B554}" presName="text4" presStyleLbl="fgAcc4" presStyleIdx="1" presStyleCnt="4" custLinFactX="-56107" custLinFactNeighborX="-100000" custLinFactNeighborY="-19253">
        <dgm:presLayoutVars>
          <dgm:chPref val="3"/>
        </dgm:presLayoutVars>
      </dgm:prSet>
      <dgm:spPr/>
      <dgm:t>
        <a:bodyPr/>
        <a:lstStyle/>
        <a:p>
          <a:endParaRPr lang="en-US"/>
        </a:p>
      </dgm:t>
    </dgm:pt>
    <dgm:pt modelId="{04817149-3537-4278-8901-833A449AD454}" type="pres">
      <dgm:prSet presAssocID="{571FB5BE-0867-44AE-85E7-C4294565B554}" presName="hierChild5" presStyleCnt="0"/>
      <dgm:spPr/>
      <dgm:t>
        <a:bodyPr/>
        <a:lstStyle/>
        <a:p>
          <a:endParaRPr lang="en-US"/>
        </a:p>
      </dgm:t>
    </dgm:pt>
    <dgm:pt modelId="{C945EA9C-181F-41CC-87B7-98E97291221A}" type="pres">
      <dgm:prSet presAssocID="{5CFF21DC-AD8C-47F9-9C20-1FB83D6EB53B}" presName="Name10" presStyleLbl="parChTrans1D2" presStyleIdx="1" presStyleCnt="3"/>
      <dgm:spPr/>
      <dgm:t>
        <a:bodyPr/>
        <a:lstStyle/>
        <a:p>
          <a:endParaRPr lang="en-US"/>
        </a:p>
      </dgm:t>
    </dgm:pt>
    <dgm:pt modelId="{996C4EBE-1540-4975-879B-F9570C570C83}" type="pres">
      <dgm:prSet presAssocID="{E0C7CE35-216B-4175-B594-9B85E4808454}" presName="hierRoot2" presStyleCnt="0"/>
      <dgm:spPr/>
      <dgm:t>
        <a:bodyPr/>
        <a:lstStyle/>
        <a:p>
          <a:endParaRPr lang="en-US"/>
        </a:p>
      </dgm:t>
    </dgm:pt>
    <dgm:pt modelId="{9782C935-243A-4625-96A4-17A0CB29F7CC}" type="pres">
      <dgm:prSet presAssocID="{E0C7CE35-216B-4175-B594-9B85E4808454}" presName="composite2" presStyleCnt="0"/>
      <dgm:spPr/>
      <dgm:t>
        <a:bodyPr/>
        <a:lstStyle/>
        <a:p>
          <a:endParaRPr lang="en-US"/>
        </a:p>
      </dgm:t>
    </dgm:pt>
    <dgm:pt modelId="{AE4057E7-5143-48E7-AF98-C5284E737172}" type="pres">
      <dgm:prSet presAssocID="{E0C7CE35-216B-4175-B594-9B85E4808454}" presName="background2" presStyleLbl="node2" presStyleIdx="1" presStyleCnt="3"/>
      <dgm:spPr/>
      <dgm:t>
        <a:bodyPr/>
        <a:lstStyle/>
        <a:p>
          <a:endParaRPr lang="en-US"/>
        </a:p>
      </dgm:t>
    </dgm:pt>
    <dgm:pt modelId="{39325F01-EEA0-4D39-8FEC-9D36299A9956}" type="pres">
      <dgm:prSet presAssocID="{E0C7CE35-216B-4175-B594-9B85E4808454}" presName="text2" presStyleLbl="fgAcc2" presStyleIdx="1" presStyleCnt="3" custLinFactNeighborY="5175">
        <dgm:presLayoutVars>
          <dgm:chPref val="3"/>
        </dgm:presLayoutVars>
      </dgm:prSet>
      <dgm:spPr/>
      <dgm:t>
        <a:bodyPr/>
        <a:lstStyle/>
        <a:p>
          <a:endParaRPr lang="en-US"/>
        </a:p>
      </dgm:t>
    </dgm:pt>
    <dgm:pt modelId="{8DD1378B-7031-4B34-ABAE-A1B4E9672CE2}" type="pres">
      <dgm:prSet presAssocID="{E0C7CE35-216B-4175-B594-9B85E4808454}" presName="hierChild3" presStyleCnt="0"/>
      <dgm:spPr/>
      <dgm:t>
        <a:bodyPr/>
        <a:lstStyle/>
        <a:p>
          <a:endParaRPr lang="en-US"/>
        </a:p>
      </dgm:t>
    </dgm:pt>
    <dgm:pt modelId="{018392A1-B1ED-4A0D-92F6-93EE7213DE91}" type="pres">
      <dgm:prSet presAssocID="{C3601B69-CCE3-4D85-BC99-6D10EF191A63}" presName="Name17" presStyleLbl="parChTrans1D3" presStyleIdx="1" presStyleCnt="3"/>
      <dgm:spPr/>
      <dgm:t>
        <a:bodyPr/>
        <a:lstStyle/>
        <a:p>
          <a:endParaRPr lang="en-US"/>
        </a:p>
      </dgm:t>
    </dgm:pt>
    <dgm:pt modelId="{B3814AC3-AD91-47AF-BD6D-2E91E1DCE24E}" type="pres">
      <dgm:prSet presAssocID="{8733262A-3938-4461-9C22-025E14C4FD54}" presName="hierRoot3" presStyleCnt="0"/>
      <dgm:spPr/>
      <dgm:t>
        <a:bodyPr/>
        <a:lstStyle/>
        <a:p>
          <a:endParaRPr lang="en-US"/>
        </a:p>
      </dgm:t>
    </dgm:pt>
    <dgm:pt modelId="{F6FA1EC7-34E0-4E46-A55F-49644FDE2FD7}" type="pres">
      <dgm:prSet presAssocID="{8733262A-3938-4461-9C22-025E14C4FD54}" presName="composite3" presStyleCnt="0"/>
      <dgm:spPr/>
      <dgm:t>
        <a:bodyPr/>
        <a:lstStyle/>
        <a:p>
          <a:endParaRPr lang="en-US"/>
        </a:p>
      </dgm:t>
    </dgm:pt>
    <dgm:pt modelId="{6582AC9C-FAA7-4A4A-9AD7-91BC240F44B9}" type="pres">
      <dgm:prSet presAssocID="{8733262A-3938-4461-9C22-025E14C4FD54}" presName="background3" presStyleLbl="node3" presStyleIdx="1" presStyleCnt="3"/>
      <dgm:spPr/>
      <dgm:t>
        <a:bodyPr/>
        <a:lstStyle/>
        <a:p>
          <a:endParaRPr lang="en-US"/>
        </a:p>
      </dgm:t>
    </dgm:pt>
    <dgm:pt modelId="{660F3D66-E69D-4117-B5F2-0F7B7A1D405E}" type="pres">
      <dgm:prSet presAssocID="{8733262A-3938-4461-9C22-025E14C4FD54}" presName="text3" presStyleLbl="fgAcc3" presStyleIdx="1" presStyleCnt="3" custLinFactY="10032" custLinFactNeighborY="100000">
        <dgm:presLayoutVars>
          <dgm:chPref val="3"/>
        </dgm:presLayoutVars>
      </dgm:prSet>
      <dgm:spPr/>
      <dgm:t>
        <a:bodyPr/>
        <a:lstStyle/>
        <a:p>
          <a:endParaRPr lang="en-US"/>
        </a:p>
      </dgm:t>
    </dgm:pt>
    <dgm:pt modelId="{C218772F-C6C0-4542-B1A5-56043A4CC9FC}" type="pres">
      <dgm:prSet presAssocID="{8733262A-3938-4461-9C22-025E14C4FD54}" presName="hierChild4" presStyleCnt="0"/>
      <dgm:spPr/>
      <dgm:t>
        <a:bodyPr/>
        <a:lstStyle/>
        <a:p>
          <a:endParaRPr lang="en-US"/>
        </a:p>
      </dgm:t>
    </dgm:pt>
    <dgm:pt modelId="{A8D9D906-8E31-4949-93AA-5EB126DD7B1F}" type="pres">
      <dgm:prSet presAssocID="{4A0F421E-856B-466E-B578-244AE477B9CE}" presName="Name23" presStyleLbl="parChTrans1D4" presStyleIdx="2" presStyleCnt="4"/>
      <dgm:spPr/>
      <dgm:t>
        <a:bodyPr/>
        <a:lstStyle/>
        <a:p>
          <a:endParaRPr lang="en-US"/>
        </a:p>
      </dgm:t>
    </dgm:pt>
    <dgm:pt modelId="{8E091432-DD6F-40AC-8828-082F3F6CFC16}" type="pres">
      <dgm:prSet presAssocID="{7FA13F60-AACA-423C-A4A5-98E461271C4C}" presName="hierRoot4" presStyleCnt="0"/>
      <dgm:spPr/>
      <dgm:t>
        <a:bodyPr/>
        <a:lstStyle/>
        <a:p>
          <a:endParaRPr lang="en-US"/>
        </a:p>
      </dgm:t>
    </dgm:pt>
    <dgm:pt modelId="{955DD1F8-60D2-4D70-B88B-12DB1F8F5C26}" type="pres">
      <dgm:prSet presAssocID="{7FA13F60-AACA-423C-A4A5-98E461271C4C}" presName="composite4" presStyleCnt="0"/>
      <dgm:spPr/>
      <dgm:t>
        <a:bodyPr/>
        <a:lstStyle/>
        <a:p>
          <a:endParaRPr lang="en-US"/>
        </a:p>
      </dgm:t>
    </dgm:pt>
    <dgm:pt modelId="{EFBC2E4D-6CF0-4765-866F-87443344FCA3}" type="pres">
      <dgm:prSet presAssocID="{7FA13F60-AACA-423C-A4A5-98E461271C4C}" presName="background4" presStyleLbl="node4" presStyleIdx="2" presStyleCnt="4"/>
      <dgm:spPr/>
      <dgm:t>
        <a:bodyPr/>
        <a:lstStyle/>
        <a:p>
          <a:endParaRPr lang="en-US"/>
        </a:p>
      </dgm:t>
    </dgm:pt>
    <dgm:pt modelId="{D013BAF6-0590-4570-972F-794C842711C6}" type="pres">
      <dgm:prSet presAssocID="{7FA13F60-AACA-423C-A4A5-98E461271C4C}" presName="text4" presStyleLbl="fgAcc4" presStyleIdx="2" presStyleCnt="4" custLinFactY="9462" custLinFactNeighborY="100000">
        <dgm:presLayoutVars>
          <dgm:chPref val="3"/>
        </dgm:presLayoutVars>
      </dgm:prSet>
      <dgm:spPr/>
      <dgm:t>
        <a:bodyPr/>
        <a:lstStyle/>
        <a:p>
          <a:endParaRPr lang="en-US"/>
        </a:p>
      </dgm:t>
    </dgm:pt>
    <dgm:pt modelId="{CF837617-F7B3-49FD-8745-C1698D50545D}" type="pres">
      <dgm:prSet presAssocID="{7FA13F60-AACA-423C-A4A5-98E461271C4C}" presName="hierChild5" presStyleCnt="0"/>
      <dgm:spPr/>
      <dgm:t>
        <a:bodyPr/>
        <a:lstStyle/>
        <a:p>
          <a:endParaRPr lang="en-US"/>
        </a:p>
      </dgm:t>
    </dgm:pt>
    <dgm:pt modelId="{669CFA1B-4FE0-438A-8A4A-A4899B6F4786}" type="pres">
      <dgm:prSet presAssocID="{78C143D3-17EF-4E87-A182-E556D5367236}" presName="Name10" presStyleLbl="parChTrans1D2" presStyleIdx="2" presStyleCnt="3"/>
      <dgm:spPr/>
      <dgm:t>
        <a:bodyPr/>
        <a:lstStyle/>
        <a:p>
          <a:endParaRPr lang="en-US"/>
        </a:p>
      </dgm:t>
    </dgm:pt>
    <dgm:pt modelId="{D469DE42-0772-4F7E-A48B-E0A9630B17C5}" type="pres">
      <dgm:prSet presAssocID="{CD37BF18-32D3-4FA0-A7F9-CD2CAC297F24}" presName="hierRoot2" presStyleCnt="0"/>
      <dgm:spPr/>
      <dgm:t>
        <a:bodyPr/>
        <a:lstStyle/>
        <a:p>
          <a:endParaRPr lang="en-US"/>
        </a:p>
      </dgm:t>
    </dgm:pt>
    <dgm:pt modelId="{1B15BE03-CD39-4C1A-A6D2-52736E63B378}" type="pres">
      <dgm:prSet presAssocID="{CD37BF18-32D3-4FA0-A7F9-CD2CAC297F24}" presName="composite2" presStyleCnt="0"/>
      <dgm:spPr/>
      <dgm:t>
        <a:bodyPr/>
        <a:lstStyle/>
        <a:p>
          <a:endParaRPr lang="en-US"/>
        </a:p>
      </dgm:t>
    </dgm:pt>
    <dgm:pt modelId="{AB43FCC5-1C7E-49C1-B9E4-F3374F64998B}" type="pres">
      <dgm:prSet presAssocID="{CD37BF18-32D3-4FA0-A7F9-CD2CAC297F24}" presName="background2" presStyleLbl="node2" presStyleIdx="2" presStyleCnt="3"/>
      <dgm:spPr/>
      <dgm:t>
        <a:bodyPr/>
        <a:lstStyle/>
        <a:p>
          <a:endParaRPr lang="en-US"/>
        </a:p>
      </dgm:t>
    </dgm:pt>
    <dgm:pt modelId="{C3A24BDD-DB67-4A2C-96F8-9E02375EA1EB}" type="pres">
      <dgm:prSet presAssocID="{CD37BF18-32D3-4FA0-A7F9-CD2CAC297F24}" presName="text2" presStyleLbl="fgAcc2" presStyleIdx="2" presStyleCnt="3" custLinFactX="19145" custLinFactNeighborX="100000" custLinFactNeighborY="-47969">
        <dgm:presLayoutVars>
          <dgm:chPref val="3"/>
        </dgm:presLayoutVars>
      </dgm:prSet>
      <dgm:spPr/>
      <dgm:t>
        <a:bodyPr/>
        <a:lstStyle/>
        <a:p>
          <a:endParaRPr lang="en-US"/>
        </a:p>
      </dgm:t>
    </dgm:pt>
    <dgm:pt modelId="{668D593E-533C-45FD-BDB1-4F456B4F4FC2}" type="pres">
      <dgm:prSet presAssocID="{CD37BF18-32D3-4FA0-A7F9-CD2CAC297F24}" presName="hierChild3" presStyleCnt="0"/>
      <dgm:spPr/>
      <dgm:t>
        <a:bodyPr/>
        <a:lstStyle/>
        <a:p>
          <a:endParaRPr lang="en-US"/>
        </a:p>
      </dgm:t>
    </dgm:pt>
    <dgm:pt modelId="{3CA5AAD0-A30D-43C3-BD83-A9F70A3BE550}" type="pres">
      <dgm:prSet presAssocID="{AC3F5B01-2485-42C9-9E9D-E97F8045DCC0}" presName="Name17" presStyleLbl="parChTrans1D3" presStyleIdx="2" presStyleCnt="3"/>
      <dgm:spPr/>
      <dgm:t>
        <a:bodyPr/>
        <a:lstStyle/>
        <a:p>
          <a:endParaRPr lang="en-US"/>
        </a:p>
      </dgm:t>
    </dgm:pt>
    <dgm:pt modelId="{06466B7D-E6C7-4DD6-A80D-7606192EBAE5}" type="pres">
      <dgm:prSet presAssocID="{1794AEAD-A9D2-4B67-A511-9FFC84A84A1D}" presName="hierRoot3" presStyleCnt="0"/>
      <dgm:spPr/>
      <dgm:t>
        <a:bodyPr/>
        <a:lstStyle/>
        <a:p>
          <a:endParaRPr lang="en-US"/>
        </a:p>
      </dgm:t>
    </dgm:pt>
    <dgm:pt modelId="{09D909D7-85D6-4895-9B23-150998BC8B8F}" type="pres">
      <dgm:prSet presAssocID="{1794AEAD-A9D2-4B67-A511-9FFC84A84A1D}" presName="composite3" presStyleCnt="0"/>
      <dgm:spPr/>
      <dgm:t>
        <a:bodyPr/>
        <a:lstStyle/>
        <a:p>
          <a:endParaRPr lang="en-US"/>
        </a:p>
      </dgm:t>
    </dgm:pt>
    <dgm:pt modelId="{F0E248D5-DB3A-48D2-9078-F9D4A8886200}" type="pres">
      <dgm:prSet presAssocID="{1794AEAD-A9D2-4B67-A511-9FFC84A84A1D}" presName="background3" presStyleLbl="node3" presStyleIdx="2" presStyleCnt="3"/>
      <dgm:spPr/>
      <dgm:t>
        <a:bodyPr/>
        <a:lstStyle/>
        <a:p>
          <a:endParaRPr lang="en-US"/>
        </a:p>
      </dgm:t>
    </dgm:pt>
    <dgm:pt modelId="{DC436998-C137-4EAA-84D9-19103BAF55AC}" type="pres">
      <dgm:prSet presAssocID="{1794AEAD-A9D2-4B67-A511-9FFC84A84A1D}" presName="text3" presStyleLbl="fgAcc3" presStyleIdx="2" presStyleCnt="3" custFlipVert="0" custScaleY="70859" custLinFactX="45258" custLinFactY="9569" custLinFactNeighborX="100000" custLinFactNeighborY="100000">
        <dgm:presLayoutVars>
          <dgm:chPref val="3"/>
        </dgm:presLayoutVars>
      </dgm:prSet>
      <dgm:spPr/>
      <dgm:t>
        <a:bodyPr/>
        <a:lstStyle/>
        <a:p>
          <a:endParaRPr lang="en-US"/>
        </a:p>
      </dgm:t>
    </dgm:pt>
    <dgm:pt modelId="{3A777C23-65EF-40DC-A6D2-C930EA4DA9CC}" type="pres">
      <dgm:prSet presAssocID="{1794AEAD-A9D2-4B67-A511-9FFC84A84A1D}" presName="hierChild4" presStyleCnt="0"/>
      <dgm:spPr/>
      <dgm:t>
        <a:bodyPr/>
        <a:lstStyle/>
        <a:p>
          <a:endParaRPr lang="en-US"/>
        </a:p>
      </dgm:t>
    </dgm:pt>
    <dgm:pt modelId="{8FC3830D-9D37-49E6-A28A-D73CE25B4E43}" type="pres">
      <dgm:prSet presAssocID="{CC44A872-EB30-41A6-95F6-33ABC0955D01}" presName="Name23" presStyleLbl="parChTrans1D4" presStyleIdx="3" presStyleCnt="4"/>
      <dgm:spPr/>
      <dgm:t>
        <a:bodyPr/>
        <a:lstStyle/>
        <a:p>
          <a:endParaRPr lang="en-US"/>
        </a:p>
      </dgm:t>
    </dgm:pt>
    <dgm:pt modelId="{94C9939C-12BF-4915-A43F-848A71ECD9F6}" type="pres">
      <dgm:prSet presAssocID="{D477EF95-8F2F-4EBE-8C11-E2ABC552E614}" presName="hierRoot4" presStyleCnt="0"/>
      <dgm:spPr/>
      <dgm:t>
        <a:bodyPr/>
        <a:lstStyle/>
        <a:p>
          <a:endParaRPr lang="en-US"/>
        </a:p>
      </dgm:t>
    </dgm:pt>
    <dgm:pt modelId="{0D868D7E-3C38-408C-84DE-08B6BA80C948}" type="pres">
      <dgm:prSet presAssocID="{D477EF95-8F2F-4EBE-8C11-E2ABC552E614}" presName="composite4" presStyleCnt="0"/>
      <dgm:spPr/>
      <dgm:t>
        <a:bodyPr/>
        <a:lstStyle/>
        <a:p>
          <a:endParaRPr lang="en-US"/>
        </a:p>
      </dgm:t>
    </dgm:pt>
    <dgm:pt modelId="{0EC44564-6A1F-4602-B2A7-B1C68EBA836F}" type="pres">
      <dgm:prSet presAssocID="{D477EF95-8F2F-4EBE-8C11-E2ABC552E614}" presName="background4" presStyleLbl="node4" presStyleIdx="3" presStyleCnt="4"/>
      <dgm:spPr/>
      <dgm:t>
        <a:bodyPr/>
        <a:lstStyle/>
        <a:p>
          <a:endParaRPr lang="en-US"/>
        </a:p>
      </dgm:t>
    </dgm:pt>
    <dgm:pt modelId="{35CCAE69-CCF5-49CA-BB05-7C385E899E37}" type="pres">
      <dgm:prSet presAssocID="{D477EF95-8F2F-4EBE-8C11-E2ABC552E614}" presName="text4" presStyleLbl="fgAcc4" presStyleIdx="3" presStyleCnt="4" custLinFactY="10120" custLinFactNeighborX="91662" custLinFactNeighborY="100000">
        <dgm:presLayoutVars>
          <dgm:chPref val="3"/>
        </dgm:presLayoutVars>
      </dgm:prSet>
      <dgm:spPr/>
      <dgm:t>
        <a:bodyPr/>
        <a:lstStyle/>
        <a:p>
          <a:endParaRPr lang="en-US"/>
        </a:p>
      </dgm:t>
    </dgm:pt>
    <dgm:pt modelId="{694E0222-2681-41B0-A2C8-E9975E8A80DD}" type="pres">
      <dgm:prSet presAssocID="{D477EF95-8F2F-4EBE-8C11-E2ABC552E614}" presName="hierChild5" presStyleCnt="0"/>
      <dgm:spPr/>
      <dgm:t>
        <a:bodyPr/>
        <a:lstStyle/>
        <a:p>
          <a:endParaRPr lang="en-US"/>
        </a:p>
      </dgm:t>
    </dgm:pt>
  </dgm:ptLst>
  <dgm:cxnLst>
    <dgm:cxn modelId="{6670DE3B-8CF3-4FFC-802F-34FFC8B29283}" srcId="{39001B41-1A9A-499A-A02D-1E37EAEF859D}" destId="{2B138A23-0A6A-4EB5-B01A-D4A34387CDB5}" srcOrd="0" destOrd="0" parTransId="{FE39A98D-6F1E-4112-93C4-D6E61DF7B9C3}" sibTransId="{8C39274C-4E0E-45AE-AB8B-5D3256200020}"/>
    <dgm:cxn modelId="{6F15D0A8-3667-48A8-9E69-96A048B4E64B}" type="presOf" srcId="{C3601B69-CCE3-4D85-BC99-6D10EF191A63}" destId="{018392A1-B1ED-4A0D-92F6-93EE7213DE91}" srcOrd="0" destOrd="0" presId="urn:microsoft.com/office/officeart/2005/8/layout/hierarchy1"/>
    <dgm:cxn modelId="{6EC5518E-0074-47F6-9F16-C8CDF6260C99}" srcId="{1794AEAD-A9D2-4B67-A511-9FFC84A84A1D}" destId="{D477EF95-8F2F-4EBE-8C11-E2ABC552E614}" srcOrd="0" destOrd="0" parTransId="{CC44A872-EB30-41A6-95F6-33ABC0955D01}" sibTransId="{F5CAFE93-DAB6-4FDA-B923-B8564CA6DFF4}"/>
    <dgm:cxn modelId="{A028D65C-50D2-47B4-964F-C42B669E8D61}" srcId="{308929AA-EF43-494C-849E-8AEA9DFCAAEA}" destId="{CD37BF18-32D3-4FA0-A7F9-CD2CAC297F24}" srcOrd="2" destOrd="0" parTransId="{78C143D3-17EF-4E87-A182-E556D5367236}" sibTransId="{72276221-ABF1-4BEE-BB8B-D8E341AEB4B3}"/>
    <dgm:cxn modelId="{67D738F4-FFA0-4D37-8C49-255B804E4E67}" type="presOf" srcId="{E0C7CE35-216B-4175-B594-9B85E4808454}" destId="{39325F01-EEA0-4D39-8FEC-9D36299A9956}" srcOrd="0" destOrd="0" presId="urn:microsoft.com/office/officeart/2005/8/layout/hierarchy1"/>
    <dgm:cxn modelId="{890B088B-EB6A-4980-8663-A257104533E6}" srcId="{A3FF8A09-EA10-4130-8962-65F63F3B6017}" destId="{308929AA-EF43-494C-849E-8AEA9DFCAAEA}" srcOrd="0" destOrd="0" parTransId="{2D043854-1135-4DCC-85F8-F0795AD304DD}" sibTransId="{3E747502-D973-4D64-82B6-62E3DEA8D850}"/>
    <dgm:cxn modelId="{D07383F5-C9B7-4C2A-ACF7-8D462175F127}" type="presOf" srcId="{67B3D9DF-743A-4B3A-BCE4-22EC03B19749}" destId="{0576FC52-87B7-4006-9762-58856C264A5D}" srcOrd="0" destOrd="0" presId="urn:microsoft.com/office/officeart/2005/8/layout/hierarchy1"/>
    <dgm:cxn modelId="{3B6B5F46-D05B-464E-9EC1-2BAF3E77112C}" srcId="{308929AA-EF43-494C-849E-8AEA9DFCAAEA}" destId="{E0C7CE35-216B-4175-B594-9B85E4808454}" srcOrd="1" destOrd="0" parTransId="{5CFF21DC-AD8C-47F9-9C20-1FB83D6EB53B}" sibTransId="{1BF00515-A77C-445E-B9C2-2BAA67238150}"/>
    <dgm:cxn modelId="{6E8E29D6-83A4-49B2-B2AF-4700E38A91DD}" type="presOf" srcId="{5FCCC1EE-BBB0-4CB4-BCFB-58380C013A78}" destId="{431AE365-EEFE-4830-936F-3C970FEFBE1B}" srcOrd="0" destOrd="0" presId="urn:microsoft.com/office/officeart/2005/8/layout/hierarchy1"/>
    <dgm:cxn modelId="{75CF7E14-1B3F-41C1-96BC-CCC962040896}" type="presOf" srcId="{A3FF8A09-EA10-4130-8962-65F63F3B6017}" destId="{4538449F-1D69-4BE6-8FCC-DE04EFD648CF}" srcOrd="0" destOrd="0" presId="urn:microsoft.com/office/officeart/2005/8/layout/hierarchy1"/>
    <dgm:cxn modelId="{2E070AE3-924D-49BA-99DF-189D79E5CE1C}" type="presOf" srcId="{CC44A872-EB30-41A6-95F6-33ABC0955D01}" destId="{8FC3830D-9D37-49E6-A28A-D73CE25B4E43}" srcOrd="0" destOrd="0" presId="urn:microsoft.com/office/officeart/2005/8/layout/hierarchy1"/>
    <dgm:cxn modelId="{CF865193-A1CA-43EB-8993-D0271AE24D08}" type="presOf" srcId="{FE39A98D-6F1E-4112-93C4-D6E61DF7B9C3}" destId="{B6C8E17E-3E8B-42C0-839F-03E8F0AD90F6}" srcOrd="0" destOrd="0" presId="urn:microsoft.com/office/officeart/2005/8/layout/hierarchy1"/>
    <dgm:cxn modelId="{240AE4F4-8960-47E8-9863-0848904CB79F}" type="presOf" srcId="{78C143D3-17EF-4E87-A182-E556D5367236}" destId="{669CFA1B-4FE0-438A-8A4A-A4899B6F4786}" srcOrd="0" destOrd="0" presId="urn:microsoft.com/office/officeart/2005/8/layout/hierarchy1"/>
    <dgm:cxn modelId="{E49436AB-A9C7-4B32-AA41-E01409A3462F}" type="presOf" srcId="{1A5C09B4-A1C7-46F5-839E-239BA7BD723E}" destId="{D0002251-EB8F-4CA4-A746-E38B4D3B8656}" srcOrd="0" destOrd="0" presId="urn:microsoft.com/office/officeart/2005/8/layout/hierarchy1"/>
    <dgm:cxn modelId="{17577B9D-537C-4153-B028-6D0AAD7A66BE}" type="presOf" srcId="{5CFF21DC-AD8C-47F9-9C20-1FB83D6EB53B}" destId="{C945EA9C-181F-41CC-87B7-98E97291221A}" srcOrd="0" destOrd="0" presId="urn:microsoft.com/office/officeart/2005/8/layout/hierarchy1"/>
    <dgm:cxn modelId="{49DE15FB-2298-4E05-9942-CB217E02055F}" type="presOf" srcId="{2B138A23-0A6A-4EB5-B01A-D4A34387CDB5}" destId="{34B690A1-F57D-4C93-B6DC-AC68FEE3AE7F}" srcOrd="0" destOrd="0" presId="urn:microsoft.com/office/officeart/2005/8/layout/hierarchy1"/>
    <dgm:cxn modelId="{0DEFC4DD-1D79-4319-AEA3-7D5DC99264BF}" srcId="{CD37BF18-32D3-4FA0-A7F9-CD2CAC297F24}" destId="{1794AEAD-A9D2-4B67-A511-9FFC84A84A1D}" srcOrd="0" destOrd="0" parTransId="{AC3F5B01-2485-42C9-9E9D-E97F8045DCC0}" sibTransId="{7E9D5007-B99C-48E2-9E30-D6125087FEF4}"/>
    <dgm:cxn modelId="{5611D7A6-0FC7-45B6-BCE8-20DF32DFD708}" srcId="{8A88D154-A440-4136-9D55-82D74E0B8EEC}" destId="{39001B41-1A9A-499A-A02D-1E37EAEF859D}" srcOrd="0" destOrd="0" parTransId="{67B3D9DF-743A-4B3A-BCE4-22EC03B19749}" sibTransId="{95031A45-E5E7-4B24-A662-E7EB62604562}"/>
    <dgm:cxn modelId="{85329721-55BD-4513-8289-73398DF0366B}" type="presOf" srcId="{CD37BF18-32D3-4FA0-A7F9-CD2CAC297F24}" destId="{C3A24BDD-DB67-4A2C-96F8-9E02375EA1EB}" srcOrd="0" destOrd="0" presId="urn:microsoft.com/office/officeart/2005/8/layout/hierarchy1"/>
    <dgm:cxn modelId="{01641C4B-6526-48DB-A8FD-84D327DDF78A}" type="presOf" srcId="{8A88D154-A440-4136-9D55-82D74E0B8EEC}" destId="{F0EE56CB-498B-43A7-A576-136829BBCFE7}" srcOrd="0" destOrd="0" presId="urn:microsoft.com/office/officeart/2005/8/layout/hierarchy1"/>
    <dgm:cxn modelId="{867BA575-C13F-4870-9EE0-FE14CDF09CB4}" type="presOf" srcId="{4A0F421E-856B-466E-B578-244AE477B9CE}" destId="{A8D9D906-8E31-4949-93AA-5EB126DD7B1F}" srcOrd="0" destOrd="0" presId="urn:microsoft.com/office/officeart/2005/8/layout/hierarchy1"/>
    <dgm:cxn modelId="{37382A99-CF50-4793-BBE3-A4160A836BB7}" srcId="{E0C7CE35-216B-4175-B594-9B85E4808454}" destId="{8733262A-3938-4461-9C22-025E14C4FD54}" srcOrd="0" destOrd="0" parTransId="{C3601B69-CCE3-4D85-BC99-6D10EF191A63}" sibTransId="{377B6F4D-90A1-471D-AC68-06101A7E5861}"/>
    <dgm:cxn modelId="{1F735B98-5901-43C9-BBEA-B31A0E49E8EA}" type="presOf" srcId="{7FA13F60-AACA-423C-A4A5-98E461271C4C}" destId="{D013BAF6-0590-4570-972F-794C842711C6}" srcOrd="0" destOrd="0" presId="urn:microsoft.com/office/officeart/2005/8/layout/hierarchy1"/>
    <dgm:cxn modelId="{387D8C71-1C26-4A53-81FA-28C913EB6ACE}" srcId="{8733262A-3938-4461-9C22-025E14C4FD54}" destId="{7FA13F60-AACA-423C-A4A5-98E461271C4C}" srcOrd="0" destOrd="0" parTransId="{4A0F421E-856B-466E-B578-244AE477B9CE}" sibTransId="{68754C4E-8C98-428E-AFF6-60FCC1E4EF31}"/>
    <dgm:cxn modelId="{362E233A-A6BE-4A63-B05D-AA8346F2E30C}" srcId="{2B138A23-0A6A-4EB5-B01A-D4A34387CDB5}" destId="{571FB5BE-0867-44AE-85E7-C4294565B554}" srcOrd="0" destOrd="0" parTransId="{1A5C09B4-A1C7-46F5-839E-239BA7BD723E}" sibTransId="{44E7FFB3-A373-467B-ABA8-9B22BCDB0FA2}"/>
    <dgm:cxn modelId="{CCDCFFD0-C247-45E0-B685-1E20072E940E}" type="presOf" srcId="{AC3F5B01-2485-42C9-9E9D-E97F8045DCC0}" destId="{3CA5AAD0-A30D-43C3-BD83-A9F70A3BE550}" srcOrd="0" destOrd="0" presId="urn:microsoft.com/office/officeart/2005/8/layout/hierarchy1"/>
    <dgm:cxn modelId="{4029FB08-6A9A-4A0E-BD99-8F93B4FDC68D}" type="presOf" srcId="{39001B41-1A9A-499A-A02D-1E37EAEF859D}" destId="{604BA022-FA7B-4AB8-8EC1-E75879A70AF0}" srcOrd="0" destOrd="0" presId="urn:microsoft.com/office/officeart/2005/8/layout/hierarchy1"/>
    <dgm:cxn modelId="{D0C18DEC-84EE-43B9-AD4E-A8A524BEB70B}" type="presOf" srcId="{D477EF95-8F2F-4EBE-8C11-E2ABC552E614}" destId="{35CCAE69-CCF5-49CA-BB05-7C385E899E37}" srcOrd="0" destOrd="0" presId="urn:microsoft.com/office/officeart/2005/8/layout/hierarchy1"/>
    <dgm:cxn modelId="{EA30E3F1-A740-424A-88DD-AE8FED783895}" type="presOf" srcId="{308929AA-EF43-494C-849E-8AEA9DFCAAEA}" destId="{AD76AD5E-E388-4F5E-B2FC-3A99941D8F0E}" srcOrd="0" destOrd="0" presId="urn:microsoft.com/office/officeart/2005/8/layout/hierarchy1"/>
    <dgm:cxn modelId="{C7D240CC-BAD0-408E-94E9-07AB08B25267}" type="presOf" srcId="{8733262A-3938-4461-9C22-025E14C4FD54}" destId="{660F3D66-E69D-4117-B5F2-0F7B7A1D405E}" srcOrd="0" destOrd="0" presId="urn:microsoft.com/office/officeart/2005/8/layout/hierarchy1"/>
    <dgm:cxn modelId="{82544325-847B-4F24-971E-8EB3C93D1CBB}" srcId="{308929AA-EF43-494C-849E-8AEA9DFCAAEA}" destId="{8A88D154-A440-4136-9D55-82D74E0B8EEC}" srcOrd="0" destOrd="0" parTransId="{5FCCC1EE-BBB0-4CB4-BCFB-58380C013A78}" sibTransId="{FA7D7314-549D-4E43-8604-E88D3F063E80}"/>
    <dgm:cxn modelId="{B5EDCF08-DF34-4C65-A957-D40084510C2D}" type="presOf" srcId="{1794AEAD-A9D2-4B67-A511-9FFC84A84A1D}" destId="{DC436998-C137-4EAA-84D9-19103BAF55AC}" srcOrd="0" destOrd="0" presId="urn:microsoft.com/office/officeart/2005/8/layout/hierarchy1"/>
    <dgm:cxn modelId="{2D578715-36A5-4863-9ABB-0942F7EE020E}" type="presOf" srcId="{571FB5BE-0867-44AE-85E7-C4294565B554}" destId="{6FD4835C-0110-4812-BF1F-561DB7CE486B}" srcOrd="0" destOrd="0" presId="urn:microsoft.com/office/officeart/2005/8/layout/hierarchy1"/>
    <dgm:cxn modelId="{9A12971F-077B-499B-82EF-2190AEC26112}" type="presParOf" srcId="{4538449F-1D69-4BE6-8FCC-DE04EFD648CF}" destId="{AAD7B5CD-C258-45EF-B22C-0983709EAE7A}" srcOrd="0" destOrd="0" presId="urn:microsoft.com/office/officeart/2005/8/layout/hierarchy1"/>
    <dgm:cxn modelId="{35A53238-53CA-47E8-939C-89B163232A17}" type="presParOf" srcId="{AAD7B5CD-C258-45EF-B22C-0983709EAE7A}" destId="{BFE1981C-4251-4704-8082-7DB21BD01786}" srcOrd="0" destOrd="0" presId="urn:microsoft.com/office/officeart/2005/8/layout/hierarchy1"/>
    <dgm:cxn modelId="{10CFA73F-6ADA-4A5D-B4A7-FACDBCE1A077}" type="presParOf" srcId="{BFE1981C-4251-4704-8082-7DB21BD01786}" destId="{B098248F-9F24-4626-8AAF-121E616D8AC2}" srcOrd="0" destOrd="0" presId="urn:microsoft.com/office/officeart/2005/8/layout/hierarchy1"/>
    <dgm:cxn modelId="{765626F0-AB72-4686-9558-91D5A00AF02D}" type="presParOf" srcId="{BFE1981C-4251-4704-8082-7DB21BD01786}" destId="{AD76AD5E-E388-4F5E-B2FC-3A99941D8F0E}" srcOrd="1" destOrd="0" presId="urn:microsoft.com/office/officeart/2005/8/layout/hierarchy1"/>
    <dgm:cxn modelId="{CCEE6DF4-C04C-404C-A2FC-2396C3FA1E67}" type="presParOf" srcId="{AAD7B5CD-C258-45EF-B22C-0983709EAE7A}" destId="{229E7B37-9CA3-43DD-91A9-CD39254DBB13}" srcOrd="1" destOrd="0" presId="urn:microsoft.com/office/officeart/2005/8/layout/hierarchy1"/>
    <dgm:cxn modelId="{E0B68D04-79BA-455A-824B-0B5CE31B11A4}" type="presParOf" srcId="{229E7B37-9CA3-43DD-91A9-CD39254DBB13}" destId="{431AE365-EEFE-4830-936F-3C970FEFBE1B}" srcOrd="0" destOrd="0" presId="urn:microsoft.com/office/officeart/2005/8/layout/hierarchy1"/>
    <dgm:cxn modelId="{70E4CB90-A55F-4EEA-A4B3-DEC82045497F}" type="presParOf" srcId="{229E7B37-9CA3-43DD-91A9-CD39254DBB13}" destId="{6B05492D-98AA-49AC-BA24-F3319335D05B}" srcOrd="1" destOrd="0" presId="urn:microsoft.com/office/officeart/2005/8/layout/hierarchy1"/>
    <dgm:cxn modelId="{15DD5873-3CF8-4760-A749-3331F5C208BC}" type="presParOf" srcId="{6B05492D-98AA-49AC-BA24-F3319335D05B}" destId="{3C2D610A-BBF4-461C-B334-9E5737972EE6}" srcOrd="0" destOrd="0" presId="urn:microsoft.com/office/officeart/2005/8/layout/hierarchy1"/>
    <dgm:cxn modelId="{F4F9A2CD-213D-4902-898B-18AF10D4BBB5}" type="presParOf" srcId="{3C2D610A-BBF4-461C-B334-9E5737972EE6}" destId="{433CE308-7190-47D7-97C2-3628BA9086F3}" srcOrd="0" destOrd="0" presId="urn:microsoft.com/office/officeart/2005/8/layout/hierarchy1"/>
    <dgm:cxn modelId="{69EF6D42-6519-48D7-A88D-47B4CE3DAC09}" type="presParOf" srcId="{3C2D610A-BBF4-461C-B334-9E5737972EE6}" destId="{F0EE56CB-498B-43A7-A576-136829BBCFE7}" srcOrd="1" destOrd="0" presId="urn:microsoft.com/office/officeart/2005/8/layout/hierarchy1"/>
    <dgm:cxn modelId="{F57EF2B9-832E-4B17-90E0-4343DB925675}" type="presParOf" srcId="{6B05492D-98AA-49AC-BA24-F3319335D05B}" destId="{7087CC76-5C56-46B9-9837-EA44A2A6DBA2}" srcOrd="1" destOrd="0" presId="urn:microsoft.com/office/officeart/2005/8/layout/hierarchy1"/>
    <dgm:cxn modelId="{5B1325CB-1070-463F-8AC1-99DD30A039C0}" type="presParOf" srcId="{7087CC76-5C56-46B9-9837-EA44A2A6DBA2}" destId="{0576FC52-87B7-4006-9762-58856C264A5D}" srcOrd="0" destOrd="0" presId="urn:microsoft.com/office/officeart/2005/8/layout/hierarchy1"/>
    <dgm:cxn modelId="{0B25419B-286E-43A8-95B7-5BB0759977D0}" type="presParOf" srcId="{7087CC76-5C56-46B9-9837-EA44A2A6DBA2}" destId="{F3966EF2-63ED-4928-8D93-E2DE6995D42B}" srcOrd="1" destOrd="0" presId="urn:microsoft.com/office/officeart/2005/8/layout/hierarchy1"/>
    <dgm:cxn modelId="{693C04BA-9BFB-41D4-8FC9-842505FAD6EC}" type="presParOf" srcId="{F3966EF2-63ED-4928-8D93-E2DE6995D42B}" destId="{2189E071-9EFD-4B63-95E7-90F9E35C3C09}" srcOrd="0" destOrd="0" presId="urn:microsoft.com/office/officeart/2005/8/layout/hierarchy1"/>
    <dgm:cxn modelId="{4A5BFB26-4927-4C2C-888B-DE33AC8E1021}" type="presParOf" srcId="{2189E071-9EFD-4B63-95E7-90F9E35C3C09}" destId="{8A87EBDE-FE21-4D5F-8789-1500F9CE5A99}" srcOrd="0" destOrd="0" presId="urn:microsoft.com/office/officeart/2005/8/layout/hierarchy1"/>
    <dgm:cxn modelId="{25F28A88-A835-4628-A1D4-4472402B1BCD}" type="presParOf" srcId="{2189E071-9EFD-4B63-95E7-90F9E35C3C09}" destId="{604BA022-FA7B-4AB8-8EC1-E75879A70AF0}" srcOrd="1" destOrd="0" presId="urn:microsoft.com/office/officeart/2005/8/layout/hierarchy1"/>
    <dgm:cxn modelId="{5559317E-1731-4DEF-B711-407BA9B17F0A}" type="presParOf" srcId="{F3966EF2-63ED-4928-8D93-E2DE6995D42B}" destId="{7C4B63A4-CF1E-4068-9CC5-11C947F8C7EF}" srcOrd="1" destOrd="0" presId="urn:microsoft.com/office/officeart/2005/8/layout/hierarchy1"/>
    <dgm:cxn modelId="{1B0C5398-62C9-49A9-BFCC-72C625C3B85D}" type="presParOf" srcId="{7C4B63A4-CF1E-4068-9CC5-11C947F8C7EF}" destId="{B6C8E17E-3E8B-42C0-839F-03E8F0AD90F6}" srcOrd="0" destOrd="0" presId="urn:microsoft.com/office/officeart/2005/8/layout/hierarchy1"/>
    <dgm:cxn modelId="{158E0882-BB51-44C3-8D63-33E069349753}" type="presParOf" srcId="{7C4B63A4-CF1E-4068-9CC5-11C947F8C7EF}" destId="{11BA78AA-E910-4026-AA76-440666923AAE}" srcOrd="1" destOrd="0" presId="urn:microsoft.com/office/officeart/2005/8/layout/hierarchy1"/>
    <dgm:cxn modelId="{CF23718F-C27E-457C-9FA0-95410BC17F3C}" type="presParOf" srcId="{11BA78AA-E910-4026-AA76-440666923AAE}" destId="{E118EDC3-0B2A-4526-9E6C-32CC6C51FFD0}" srcOrd="0" destOrd="0" presId="urn:microsoft.com/office/officeart/2005/8/layout/hierarchy1"/>
    <dgm:cxn modelId="{2658A8A3-E859-4645-99E0-CC2142C9D539}" type="presParOf" srcId="{E118EDC3-0B2A-4526-9E6C-32CC6C51FFD0}" destId="{05B35079-9475-4661-9F7F-2E87FB7BD510}" srcOrd="0" destOrd="0" presId="urn:microsoft.com/office/officeart/2005/8/layout/hierarchy1"/>
    <dgm:cxn modelId="{09B21049-B841-4769-BF14-E9B63E718F95}" type="presParOf" srcId="{E118EDC3-0B2A-4526-9E6C-32CC6C51FFD0}" destId="{34B690A1-F57D-4C93-B6DC-AC68FEE3AE7F}" srcOrd="1" destOrd="0" presId="urn:microsoft.com/office/officeart/2005/8/layout/hierarchy1"/>
    <dgm:cxn modelId="{EF95D30C-F3B5-477E-AD07-CB80C82A4E99}" type="presParOf" srcId="{11BA78AA-E910-4026-AA76-440666923AAE}" destId="{9625F5EA-E499-4986-A562-C5D827134905}" srcOrd="1" destOrd="0" presId="urn:microsoft.com/office/officeart/2005/8/layout/hierarchy1"/>
    <dgm:cxn modelId="{707A7708-C6C9-4F78-9D99-0C5B81280B6D}" type="presParOf" srcId="{9625F5EA-E499-4986-A562-C5D827134905}" destId="{D0002251-EB8F-4CA4-A746-E38B4D3B8656}" srcOrd="0" destOrd="0" presId="urn:microsoft.com/office/officeart/2005/8/layout/hierarchy1"/>
    <dgm:cxn modelId="{C25F9480-B631-4A87-B091-A5E7FCC9E793}" type="presParOf" srcId="{9625F5EA-E499-4986-A562-C5D827134905}" destId="{838ED4B4-C917-43E3-9ED2-66A0B88E44E7}" srcOrd="1" destOrd="0" presId="urn:microsoft.com/office/officeart/2005/8/layout/hierarchy1"/>
    <dgm:cxn modelId="{769E5098-53A7-48AB-B8AC-C5CAAAEA5183}" type="presParOf" srcId="{838ED4B4-C917-43E3-9ED2-66A0B88E44E7}" destId="{CA401DDB-C3CB-4198-A7BC-CAD3905E5275}" srcOrd="0" destOrd="0" presId="urn:microsoft.com/office/officeart/2005/8/layout/hierarchy1"/>
    <dgm:cxn modelId="{8744A2C6-E470-4ECD-A8DE-E4626CFD5B8E}" type="presParOf" srcId="{CA401DDB-C3CB-4198-A7BC-CAD3905E5275}" destId="{3B34150B-F514-4203-9739-839CB2571E2C}" srcOrd="0" destOrd="0" presId="urn:microsoft.com/office/officeart/2005/8/layout/hierarchy1"/>
    <dgm:cxn modelId="{70484F45-10DE-49D0-9516-B132E53DE493}" type="presParOf" srcId="{CA401DDB-C3CB-4198-A7BC-CAD3905E5275}" destId="{6FD4835C-0110-4812-BF1F-561DB7CE486B}" srcOrd="1" destOrd="0" presId="urn:microsoft.com/office/officeart/2005/8/layout/hierarchy1"/>
    <dgm:cxn modelId="{45884E2B-0755-4446-A19D-3CEEFE924FC4}" type="presParOf" srcId="{838ED4B4-C917-43E3-9ED2-66A0B88E44E7}" destId="{04817149-3537-4278-8901-833A449AD454}" srcOrd="1" destOrd="0" presId="urn:microsoft.com/office/officeart/2005/8/layout/hierarchy1"/>
    <dgm:cxn modelId="{43E74F49-2620-4F0A-9101-E16A86D41284}" type="presParOf" srcId="{229E7B37-9CA3-43DD-91A9-CD39254DBB13}" destId="{C945EA9C-181F-41CC-87B7-98E97291221A}" srcOrd="2" destOrd="0" presId="urn:microsoft.com/office/officeart/2005/8/layout/hierarchy1"/>
    <dgm:cxn modelId="{C4A4B829-6C44-48A5-BCF7-60AD6569B067}" type="presParOf" srcId="{229E7B37-9CA3-43DD-91A9-CD39254DBB13}" destId="{996C4EBE-1540-4975-879B-F9570C570C83}" srcOrd="3" destOrd="0" presId="urn:microsoft.com/office/officeart/2005/8/layout/hierarchy1"/>
    <dgm:cxn modelId="{8AAF8917-B476-4C66-A40C-267EA744BB43}" type="presParOf" srcId="{996C4EBE-1540-4975-879B-F9570C570C83}" destId="{9782C935-243A-4625-96A4-17A0CB29F7CC}" srcOrd="0" destOrd="0" presId="urn:microsoft.com/office/officeart/2005/8/layout/hierarchy1"/>
    <dgm:cxn modelId="{83EF56BA-A46A-417D-BF0F-F9BC97F9B339}" type="presParOf" srcId="{9782C935-243A-4625-96A4-17A0CB29F7CC}" destId="{AE4057E7-5143-48E7-AF98-C5284E737172}" srcOrd="0" destOrd="0" presId="urn:microsoft.com/office/officeart/2005/8/layout/hierarchy1"/>
    <dgm:cxn modelId="{66CEF592-CE80-46F8-9AC7-24B8822DAA81}" type="presParOf" srcId="{9782C935-243A-4625-96A4-17A0CB29F7CC}" destId="{39325F01-EEA0-4D39-8FEC-9D36299A9956}" srcOrd="1" destOrd="0" presId="urn:microsoft.com/office/officeart/2005/8/layout/hierarchy1"/>
    <dgm:cxn modelId="{CBCB1E55-65F0-4BEB-A003-A7A8ED24D97B}" type="presParOf" srcId="{996C4EBE-1540-4975-879B-F9570C570C83}" destId="{8DD1378B-7031-4B34-ABAE-A1B4E9672CE2}" srcOrd="1" destOrd="0" presId="urn:microsoft.com/office/officeart/2005/8/layout/hierarchy1"/>
    <dgm:cxn modelId="{767C4783-B0B4-45C2-804F-559DCFFF2D77}" type="presParOf" srcId="{8DD1378B-7031-4B34-ABAE-A1B4E9672CE2}" destId="{018392A1-B1ED-4A0D-92F6-93EE7213DE91}" srcOrd="0" destOrd="0" presId="urn:microsoft.com/office/officeart/2005/8/layout/hierarchy1"/>
    <dgm:cxn modelId="{B1FCAB19-E3D7-4CC4-BE30-D3A7AC7F06AD}" type="presParOf" srcId="{8DD1378B-7031-4B34-ABAE-A1B4E9672CE2}" destId="{B3814AC3-AD91-47AF-BD6D-2E91E1DCE24E}" srcOrd="1" destOrd="0" presId="urn:microsoft.com/office/officeart/2005/8/layout/hierarchy1"/>
    <dgm:cxn modelId="{4191621B-8F09-4F90-8DF0-FBCF08988958}" type="presParOf" srcId="{B3814AC3-AD91-47AF-BD6D-2E91E1DCE24E}" destId="{F6FA1EC7-34E0-4E46-A55F-49644FDE2FD7}" srcOrd="0" destOrd="0" presId="urn:microsoft.com/office/officeart/2005/8/layout/hierarchy1"/>
    <dgm:cxn modelId="{2BDAA90B-7E16-411D-8A1E-C1512B8A4C1E}" type="presParOf" srcId="{F6FA1EC7-34E0-4E46-A55F-49644FDE2FD7}" destId="{6582AC9C-FAA7-4A4A-9AD7-91BC240F44B9}" srcOrd="0" destOrd="0" presId="urn:microsoft.com/office/officeart/2005/8/layout/hierarchy1"/>
    <dgm:cxn modelId="{A8FCE98B-323D-4AE5-992F-A4BB98AB20A6}" type="presParOf" srcId="{F6FA1EC7-34E0-4E46-A55F-49644FDE2FD7}" destId="{660F3D66-E69D-4117-B5F2-0F7B7A1D405E}" srcOrd="1" destOrd="0" presId="urn:microsoft.com/office/officeart/2005/8/layout/hierarchy1"/>
    <dgm:cxn modelId="{DCD9C8BC-39A5-46F0-A7F6-9B9EB0EF1834}" type="presParOf" srcId="{B3814AC3-AD91-47AF-BD6D-2E91E1DCE24E}" destId="{C218772F-C6C0-4542-B1A5-56043A4CC9FC}" srcOrd="1" destOrd="0" presId="urn:microsoft.com/office/officeart/2005/8/layout/hierarchy1"/>
    <dgm:cxn modelId="{1067E658-C6E9-44B5-8838-078D2E2AAED8}" type="presParOf" srcId="{C218772F-C6C0-4542-B1A5-56043A4CC9FC}" destId="{A8D9D906-8E31-4949-93AA-5EB126DD7B1F}" srcOrd="0" destOrd="0" presId="urn:microsoft.com/office/officeart/2005/8/layout/hierarchy1"/>
    <dgm:cxn modelId="{E698BE48-C8EE-4776-812A-9295ED2E5658}" type="presParOf" srcId="{C218772F-C6C0-4542-B1A5-56043A4CC9FC}" destId="{8E091432-DD6F-40AC-8828-082F3F6CFC16}" srcOrd="1" destOrd="0" presId="urn:microsoft.com/office/officeart/2005/8/layout/hierarchy1"/>
    <dgm:cxn modelId="{0F841B2B-1BEF-4461-BF72-327B33377A75}" type="presParOf" srcId="{8E091432-DD6F-40AC-8828-082F3F6CFC16}" destId="{955DD1F8-60D2-4D70-B88B-12DB1F8F5C26}" srcOrd="0" destOrd="0" presId="urn:microsoft.com/office/officeart/2005/8/layout/hierarchy1"/>
    <dgm:cxn modelId="{A4D25653-A350-4E90-A33D-2D0DCE646EC8}" type="presParOf" srcId="{955DD1F8-60D2-4D70-B88B-12DB1F8F5C26}" destId="{EFBC2E4D-6CF0-4765-866F-87443344FCA3}" srcOrd="0" destOrd="0" presId="urn:microsoft.com/office/officeart/2005/8/layout/hierarchy1"/>
    <dgm:cxn modelId="{D229FE82-4350-4900-B790-5800C3775730}" type="presParOf" srcId="{955DD1F8-60D2-4D70-B88B-12DB1F8F5C26}" destId="{D013BAF6-0590-4570-972F-794C842711C6}" srcOrd="1" destOrd="0" presId="urn:microsoft.com/office/officeart/2005/8/layout/hierarchy1"/>
    <dgm:cxn modelId="{EA6DE0BF-8F1D-4704-87F8-79C3A3480051}" type="presParOf" srcId="{8E091432-DD6F-40AC-8828-082F3F6CFC16}" destId="{CF837617-F7B3-49FD-8745-C1698D50545D}" srcOrd="1" destOrd="0" presId="urn:microsoft.com/office/officeart/2005/8/layout/hierarchy1"/>
    <dgm:cxn modelId="{950C6DCA-FC7C-411E-BFD8-BD2940E46473}" type="presParOf" srcId="{229E7B37-9CA3-43DD-91A9-CD39254DBB13}" destId="{669CFA1B-4FE0-438A-8A4A-A4899B6F4786}" srcOrd="4" destOrd="0" presId="urn:microsoft.com/office/officeart/2005/8/layout/hierarchy1"/>
    <dgm:cxn modelId="{D15297B9-9713-43E1-8982-29A95FB519BA}" type="presParOf" srcId="{229E7B37-9CA3-43DD-91A9-CD39254DBB13}" destId="{D469DE42-0772-4F7E-A48B-E0A9630B17C5}" srcOrd="5" destOrd="0" presId="urn:microsoft.com/office/officeart/2005/8/layout/hierarchy1"/>
    <dgm:cxn modelId="{D6A481D7-036E-4B75-A23F-262FA6D8A1E1}" type="presParOf" srcId="{D469DE42-0772-4F7E-A48B-E0A9630B17C5}" destId="{1B15BE03-CD39-4C1A-A6D2-52736E63B378}" srcOrd="0" destOrd="0" presId="urn:microsoft.com/office/officeart/2005/8/layout/hierarchy1"/>
    <dgm:cxn modelId="{74490238-C324-4835-BCB1-0C8E0675FCA9}" type="presParOf" srcId="{1B15BE03-CD39-4C1A-A6D2-52736E63B378}" destId="{AB43FCC5-1C7E-49C1-B9E4-F3374F64998B}" srcOrd="0" destOrd="0" presId="urn:microsoft.com/office/officeart/2005/8/layout/hierarchy1"/>
    <dgm:cxn modelId="{9F829FFE-23C9-4AE6-BDD8-4B8EB5FB41D2}" type="presParOf" srcId="{1B15BE03-CD39-4C1A-A6D2-52736E63B378}" destId="{C3A24BDD-DB67-4A2C-96F8-9E02375EA1EB}" srcOrd="1" destOrd="0" presId="urn:microsoft.com/office/officeart/2005/8/layout/hierarchy1"/>
    <dgm:cxn modelId="{E8D63086-E895-4781-8D77-613147D6D289}" type="presParOf" srcId="{D469DE42-0772-4F7E-A48B-E0A9630B17C5}" destId="{668D593E-533C-45FD-BDB1-4F456B4F4FC2}" srcOrd="1" destOrd="0" presId="urn:microsoft.com/office/officeart/2005/8/layout/hierarchy1"/>
    <dgm:cxn modelId="{8C1CE932-4B2F-415D-96DB-8F128F73BE9D}" type="presParOf" srcId="{668D593E-533C-45FD-BDB1-4F456B4F4FC2}" destId="{3CA5AAD0-A30D-43C3-BD83-A9F70A3BE550}" srcOrd="0" destOrd="0" presId="urn:microsoft.com/office/officeart/2005/8/layout/hierarchy1"/>
    <dgm:cxn modelId="{7D030C30-2612-49F5-A42D-E2262AD1380B}" type="presParOf" srcId="{668D593E-533C-45FD-BDB1-4F456B4F4FC2}" destId="{06466B7D-E6C7-4DD6-A80D-7606192EBAE5}" srcOrd="1" destOrd="0" presId="urn:microsoft.com/office/officeart/2005/8/layout/hierarchy1"/>
    <dgm:cxn modelId="{083E60A7-BCA0-4135-AF46-B3EB1851B596}" type="presParOf" srcId="{06466B7D-E6C7-4DD6-A80D-7606192EBAE5}" destId="{09D909D7-85D6-4895-9B23-150998BC8B8F}" srcOrd="0" destOrd="0" presId="urn:microsoft.com/office/officeart/2005/8/layout/hierarchy1"/>
    <dgm:cxn modelId="{C395DB3B-A3A1-4C87-88FA-F66082897E73}" type="presParOf" srcId="{09D909D7-85D6-4895-9B23-150998BC8B8F}" destId="{F0E248D5-DB3A-48D2-9078-F9D4A8886200}" srcOrd="0" destOrd="0" presId="urn:microsoft.com/office/officeart/2005/8/layout/hierarchy1"/>
    <dgm:cxn modelId="{D5492B77-B2DF-4EB1-BAE2-759D61155C0C}" type="presParOf" srcId="{09D909D7-85D6-4895-9B23-150998BC8B8F}" destId="{DC436998-C137-4EAA-84D9-19103BAF55AC}" srcOrd="1" destOrd="0" presId="urn:microsoft.com/office/officeart/2005/8/layout/hierarchy1"/>
    <dgm:cxn modelId="{C0EC19A1-026C-406B-AF93-876667307A68}" type="presParOf" srcId="{06466B7D-E6C7-4DD6-A80D-7606192EBAE5}" destId="{3A777C23-65EF-40DC-A6D2-C930EA4DA9CC}" srcOrd="1" destOrd="0" presId="urn:microsoft.com/office/officeart/2005/8/layout/hierarchy1"/>
    <dgm:cxn modelId="{B52F4A70-2BD5-4866-B889-85A428C7A335}" type="presParOf" srcId="{3A777C23-65EF-40DC-A6D2-C930EA4DA9CC}" destId="{8FC3830D-9D37-49E6-A28A-D73CE25B4E43}" srcOrd="0" destOrd="0" presId="urn:microsoft.com/office/officeart/2005/8/layout/hierarchy1"/>
    <dgm:cxn modelId="{05903762-80DD-4DBF-AA90-12D97F40CB24}" type="presParOf" srcId="{3A777C23-65EF-40DC-A6D2-C930EA4DA9CC}" destId="{94C9939C-12BF-4915-A43F-848A71ECD9F6}" srcOrd="1" destOrd="0" presId="urn:microsoft.com/office/officeart/2005/8/layout/hierarchy1"/>
    <dgm:cxn modelId="{404DA7CB-45A1-4E13-9EF7-8921E7B8E458}" type="presParOf" srcId="{94C9939C-12BF-4915-A43F-848A71ECD9F6}" destId="{0D868D7E-3C38-408C-84DE-08B6BA80C948}" srcOrd="0" destOrd="0" presId="urn:microsoft.com/office/officeart/2005/8/layout/hierarchy1"/>
    <dgm:cxn modelId="{71740FD2-0D8E-4D0E-B4B2-3EBA44929F12}" type="presParOf" srcId="{0D868D7E-3C38-408C-84DE-08B6BA80C948}" destId="{0EC44564-6A1F-4602-B2A7-B1C68EBA836F}" srcOrd="0" destOrd="0" presId="urn:microsoft.com/office/officeart/2005/8/layout/hierarchy1"/>
    <dgm:cxn modelId="{501A928D-3049-4D69-91EF-4E7C0A793AAF}" type="presParOf" srcId="{0D868D7E-3C38-408C-84DE-08B6BA80C948}" destId="{35CCAE69-CCF5-49CA-BB05-7C385E899E37}" srcOrd="1" destOrd="0" presId="urn:microsoft.com/office/officeart/2005/8/layout/hierarchy1"/>
    <dgm:cxn modelId="{282DA554-98B1-4B4B-B3EC-228130FD0B46}" type="presParOf" srcId="{94C9939C-12BF-4915-A43F-848A71ECD9F6}" destId="{694E0222-2681-41B0-A2C8-E9975E8A80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D8FE7-093E-4BCB-92DF-C59D9D41EC4D}">
      <dsp:nvSpPr>
        <dsp:cNvPr id="0" name=""/>
        <dsp:cNvSpPr/>
      </dsp:nvSpPr>
      <dsp:spPr>
        <a:xfrm>
          <a:off x="6266905" y="2607717"/>
          <a:ext cx="1051741" cy="880376"/>
        </a:xfrm>
        <a:custGeom>
          <a:avLst/>
          <a:gdLst/>
          <a:ahLst/>
          <a:cxnLst/>
          <a:rect l="0" t="0" r="0" b="0"/>
          <a:pathLst>
            <a:path>
              <a:moveTo>
                <a:pt x="0" y="0"/>
              </a:moveTo>
              <a:lnTo>
                <a:pt x="0" y="730752"/>
              </a:lnTo>
              <a:lnTo>
                <a:pt x="1051741" y="730752"/>
              </a:lnTo>
              <a:lnTo>
                <a:pt x="1051741" y="88037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2553C0D-2D27-4935-8391-D766EEC41CE1}">
      <dsp:nvSpPr>
        <dsp:cNvPr id="0" name=""/>
        <dsp:cNvSpPr/>
      </dsp:nvSpPr>
      <dsp:spPr>
        <a:xfrm>
          <a:off x="5344599" y="2607717"/>
          <a:ext cx="922305" cy="880376"/>
        </a:xfrm>
        <a:custGeom>
          <a:avLst/>
          <a:gdLst/>
          <a:ahLst/>
          <a:cxnLst/>
          <a:rect l="0" t="0" r="0" b="0"/>
          <a:pathLst>
            <a:path>
              <a:moveTo>
                <a:pt x="922305" y="0"/>
              </a:moveTo>
              <a:lnTo>
                <a:pt x="922305" y="730752"/>
              </a:lnTo>
              <a:lnTo>
                <a:pt x="0" y="730752"/>
              </a:lnTo>
              <a:lnTo>
                <a:pt x="0" y="88037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BBF8F5-28EF-40BB-AA5D-1F38B729A737}">
      <dsp:nvSpPr>
        <dsp:cNvPr id="0" name=""/>
        <dsp:cNvSpPr/>
      </dsp:nvSpPr>
      <dsp:spPr>
        <a:xfrm>
          <a:off x="3828508" y="1312319"/>
          <a:ext cx="2438396" cy="269791"/>
        </a:xfrm>
        <a:custGeom>
          <a:avLst/>
          <a:gdLst/>
          <a:ahLst/>
          <a:cxnLst/>
          <a:rect l="0" t="0" r="0" b="0"/>
          <a:pathLst>
            <a:path>
              <a:moveTo>
                <a:pt x="0" y="0"/>
              </a:moveTo>
              <a:lnTo>
                <a:pt x="0" y="120167"/>
              </a:lnTo>
              <a:lnTo>
                <a:pt x="2438396" y="120167"/>
              </a:lnTo>
              <a:lnTo>
                <a:pt x="2438396" y="269791"/>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AC0DFE6-BF54-408A-B12D-E80A4BF23915}">
      <dsp:nvSpPr>
        <dsp:cNvPr id="0" name=""/>
        <dsp:cNvSpPr/>
      </dsp:nvSpPr>
      <dsp:spPr>
        <a:xfrm>
          <a:off x="1923508" y="2531525"/>
          <a:ext cx="1447044" cy="956568"/>
        </a:xfrm>
        <a:custGeom>
          <a:avLst/>
          <a:gdLst/>
          <a:ahLst/>
          <a:cxnLst/>
          <a:rect l="0" t="0" r="0" b="0"/>
          <a:pathLst>
            <a:path>
              <a:moveTo>
                <a:pt x="0" y="0"/>
              </a:moveTo>
              <a:lnTo>
                <a:pt x="0" y="806944"/>
              </a:lnTo>
              <a:lnTo>
                <a:pt x="1447044" y="806944"/>
              </a:lnTo>
              <a:lnTo>
                <a:pt x="1447044" y="95656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D1F7D88-BD76-4E46-8A75-0C3417CDF44B}">
      <dsp:nvSpPr>
        <dsp:cNvPr id="0" name=""/>
        <dsp:cNvSpPr/>
      </dsp:nvSpPr>
      <dsp:spPr>
        <a:xfrm>
          <a:off x="1102100" y="2531525"/>
          <a:ext cx="821408" cy="956568"/>
        </a:xfrm>
        <a:custGeom>
          <a:avLst/>
          <a:gdLst/>
          <a:ahLst/>
          <a:cxnLst/>
          <a:rect l="0" t="0" r="0" b="0"/>
          <a:pathLst>
            <a:path>
              <a:moveTo>
                <a:pt x="821408" y="0"/>
              </a:moveTo>
              <a:lnTo>
                <a:pt x="821408" y="806944"/>
              </a:lnTo>
              <a:lnTo>
                <a:pt x="0" y="806944"/>
              </a:lnTo>
              <a:lnTo>
                <a:pt x="0" y="95656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41B256F-4532-4F3D-8FD3-AAF3AAF6E4F4}">
      <dsp:nvSpPr>
        <dsp:cNvPr id="0" name=""/>
        <dsp:cNvSpPr/>
      </dsp:nvSpPr>
      <dsp:spPr>
        <a:xfrm>
          <a:off x="1923508" y="1312319"/>
          <a:ext cx="1905000" cy="193598"/>
        </a:xfrm>
        <a:custGeom>
          <a:avLst/>
          <a:gdLst/>
          <a:ahLst/>
          <a:cxnLst/>
          <a:rect l="0" t="0" r="0" b="0"/>
          <a:pathLst>
            <a:path>
              <a:moveTo>
                <a:pt x="1905000" y="0"/>
              </a:moveTo>
              <a:lnTo>
                <a:pt x="1905000" y="43975"/>
              </a:lnTo>
              <a:lnTo>
                <a:pt x="0" y="43975"/>
              </a:lnTo>
              <a:lnTo>
                <a:pt x="0" y="193598"/>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CDF129D-963E-441D-9BB7-37F685F214C1}">
      <dsp:nvSpPr>
        <dsp:cNvPr id="0" name=""/>
        <dsp:cNvSpPr/>
      </dsp:nvSpPr>
      <dsp:spPr>
        <a:xfrm>
          <a:off x="3020943" y="286712"/>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A190A0B-7775-4648-91F8-7616667992AC}">
      <dsp:nvSpPr>
        <dsp:cNvPr id="0" name=""/>
        <dsp:cNvSpPr/>
      </dsp:nvSpPr>
      <dsp:spPr>
        <a:xfrm>
          <a:off x="3200402" y="457198"/>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Lung interstitium</a:t>
          </a:r>
          <a:endParaRPr lang="en-US" sz="1600" b="1" kern="1200" dirty="0"/>
        </a:p>
      </dsp:txBody>
      <dsp:txXfrm>
        <a:off x="3230441" y="487237"/>
        <a:ext cx="1555051" cy="965529"/>
      </dsp:txXfrm>
    </dsp:sp>
    <dsp:sp modelId="{C372D07F-FCBE-467B-A548-7297E98C4417}">
      <dsp:nvSpPr>
        <dsp:cNvPr id="0" name=""/>
        <dsp:cNvSpPr/>
      </dsp:nvSpPr>
      <dsp:spPr>
        <a:xfrm>
          <a:off x="1115943" y="1505918"/>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66C2A7FC-E96C-4E32-AF7F-45096C3187FB}">
      <dsp:nvSpPr>
        <dsp:cNvPr id="0" name=""/>
        <dsp:cNvSpPr/>
      </dsp:nvSpPr>
      <dsp:spPr>
        <a:xfrm>
          <a:off x="1295402" y="1676404"/>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Axial </a:t>
          </a:r>
          <a:r>
            <a:rPr lang="en-US" sz="1400" b="1" kern="1200" dirty="0" err="1" smtClean="0"/>
            <a:t>fibre</a:t>
          </a:r>
          <a:r>
            <a:rPr lang="en-US" sz="1400" b="1" kern="1200" dirty="0" smtClean="0"/>
            <a:t> system</a:t>
          </a:r>
          <a:endParaRPr lang="en-US" sz="1400" b="1" kern="1200" dirty="0"/>
        </a:p>
      </dsp:txBody>
      <dsp:txXfrm>
        <a:off x="1325441" y="1706443"/>
        <a:ext cx="1555051" cy="965529"/>
      </dsp:txXfrm>
    </dsp:sp>
    <dsp:sp modelId="{7F1F680F-2B20-4807-BF3F-5CD95B185E67}">
      <dsp:nvSpPr>
        <dsp:cNvPr id="0" name=""/>
        <dsp:cNvSpPr/>
      </dsp:nvSpPr>
      <dsp:spPr>
        <a:xfrm>
          <a:off x="129" y="3488094"/>
          <a:ext cx="2203940"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BD8DC92-BDDB-46BB-B66F-E25E15562508}">
      <dsp:nvSpPr>
        <dsp:cNvPr id="0" name=""/>
        <dsp:cNvSpPr/>
      </dsp:nvSpPr>
      <dsp:spPr>
        <a:xfrm>
          <a:off x="179588" y="3658579"/>
          <a:ext cx="2203940"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Peribronchovascular  interstitium</a:t>
          </a:r>
          <a:endParaRPr lang="en-US" sz="1400" b="1" kern="1200" dirty="0"/>
        </a:p>
      </dsp:txBody>
      <dsp:txXfrm>
        <a:off x="209627" y="3688618"/>
        <a:ext cx="2143862" cy="965529"/>
      </dsp:txXfrm>
    </dsp:sp>
    <dsp:sp modelId="{FA9B57C6-8589-4F4C-B5DF-9BA09239B9A3}">
      <dsp:nvSpPr>
        <dsp:cNvPr id="0" name=""/>
        <dsp:cNvSpPr/>
      </dsp:nvSpPr>
      <dsp:spPr>
        <a:xfrm>
          <a:off x="2562988" y="3488094"/>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22F8C42-0638-4B98-B26F-D69F12F3B9E6}">
      <dsp:nvSpPr>
        <dsp:cNvPr id="0" name=""/>
        <dsp:cNvSpPr/>
      </dsp:nvSpPr>
      <dsp:spPr>
        <a:xfrm>
          <a:off x="2742447" y="3658579"/>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Centrilobular interstitium</a:t>
          </a:r>
          <a:endParaRPr lang="en-US" sz="1400" b="1" kern="1200" dirty="0"/>
        </a:p>
      </dsp:txBody>
      <dsp:txXfrm>
        <a:off x="2772486" y="3688618"/>
        <a:ext cx="1555051" cy="965529"/>
      </dsp:txXfrm>
    </dsp:sp>
    <dsp:sp modelId="{EBBA0F90-E9FB-4C31-9CDF-2F17B9AF52CF}">
      <dsp:nvSpPr>
        <dsp:cNvPr id="0" name=""/>
        <dsp:cNvSpPr/>
      </dsp:nvSpPr>
      <dsp:spPr>
        <a:xfrm>
          <a:off x="5459340" y="1582110"/>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83DF2363-A9D0-4540-9C5E-867E1FD8639A}">
      <dsp:nvSpPr>
        <dsp:cNvPr id="0" name=""/>
        <dsp:cNvSpPr/>
      </dsp:nvSpPr>
      <dsp:spPr>
        <a:xfrm>
          <a:off x="5638799" y="1752596"/>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Peripheral </a:t>
          </a:r>
          <a:r>
            <a:rPr lang="en-US" sz="1400" b="1" kern="1200" dirty="0" err="1" smtClean="0"/>
            <a:t>fibre</a:t>
          </a:r>
          <a:r>
            <a:rPr lang="en-US" sz="1400" b="1" kern="1200" dirty="0" smtClean="0"/>
            <a:t> system</a:t>
          </a:r>
          <a:endParaRPr lang="en-US" sz="1400" b="1" kern="1200" dirty="0"/>
        </a:p>
      </dsp:txBody>
      <dsp:txXfrm>
        <a:off x="5668838" y="1782635"/>
        <a:ext cx="1555051" cy="965529"/>
      </dsp:txXfrm>
    </dsp:sp>
    <dsp:sp modelId="{12E921D1-7921-466B-9E15-C4E8A11BDBD2}">
      <dsp:nvSpPr>
        <dsp:cNvPr id="0" name=""/>
        <dsp:cNvSpPr/>
      </dsp:nvSpPr>
      <dsp:spPr>
        <a:xfrm>
          <a:off x="4537035" y="3488094"/>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B169A31D-31A9-4FF9-9BB3-E5A883B34710}">
      <dsp:nvSpPr>
        <dsp:cNvPr id="0" name=""/>
        <dsp:cNvSpPr/>
      </dsp:nvSpPr>
      <dsp:spPr>
        <a:xfrm>
          <a:off x="4716493" y="3658579"/>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Subpleural interstitium </a:t>
          </a:r>
          <a:endParaRPr lang="en-US" sz="1400" b="1" kern="1200" dirty="0"/>
        </a:p>
      </dsp:txBody>
      <dsp:txXfrm>
        <a:off x="4746532" y="3688618"/>
        <a:ext cx="1555051" cy="965529"/>
      </dsp:txXfrm>
    </dsp:sp>
    <dsp:sp modelId="{A605B3F5-D580-4621-947D-DCAD9DAC697E}">
      <dsp:nvSpPr>
        <dsp:cNvPr id="0" name=""/>
        <dsp:cNvSpPr/>
      </dsp:nvSpPr>
      <dsp:spPr>
        <a:xfrm>
          <a:off x="6511082" y="3488094"/>
          <a:ext cx="1615129" cy="102560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324B4C5-78AB-4758-A769-9FEA8B724A4E}">
      <dsp:nvSpPr>
        <dsp:cNvPr id="0" name=""/>
        <dsp:cNvSpPr/>
      </dsp:nvSpPr>
      <dsp:spPr>
        <a:xfrm>
          <a:off x="6690540" y="3658579"/>
          <a:ext cx="1615129" cy="10256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i="0" kern="1200" dirty="0" smtClean="0"/>
            <a:t>Interlobular septa</a:t>
          </a:r>
          <a:endParaRPr lang="en-US" sz="1400" b="1" i="0" kern="1200" dirty="0"/>
        </a:p>
      </dsp:txBody>
      <dsp:txXfrm>
        <a:off x="6720579" y="3688618"/>
        <a:ext cx="1555051" cy="965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D1546-6470-477C-B836-C6079F16A6A5}">
      <dsp:nvSpPr>
        <dsp:cNvPr id="0" name=""/>
        <dsp:cNvSpPr/>
      </dsp:nvSpPr>
      <dsp:spPr>
        <a:xfrm>
          <a:off x="239393" y="3115819"/>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0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smtClean="0"/>
            <a:t>HRCT PATTERN</a:t>
          </a:r>
        </a:p>
        <a:p>
          <a:pPr lvl="0" algn="ctr" defTabSz="977900">
            <a:lnSpc>
              <a:spcPct val="90000"/>
            </a:lnSpc>
            <a:spcBef>
              <a:spcPct val="0"/>
            </a:spcBef>
            <a:spcAft>
              <a:spcPct val="35000"/>
            </a:spcAft>
          </a:pPr>
          <a:endParaRPr lang="en-US" sz="2000" b="1" kern="1200" dirty="0"/>
        </a:p>
      </dsp:txBody>
      <dsp:txXfrm>
        <a:off x="266359" y="3142785"/>
        <a:ext cx="1787467" cy="866767"/>
      </dsp:txXfrm>
    </dsp:sp>
    <dsp:sp modelId="{346D8427-3C41-47E7-8643-49067B558EE4}">
      <dsp:nvSpPr>
        <dsp:cNvPr id="0" name=""/>
        <dsp:cNvSpPr/>
      </dsp:nvSpPr>
      <dsp:spPr>
        <a:xfrm rot="16193134">
          <a:off x="1189276" y="2675335"/>
          <a:ext cx="1779478" cy="22192"/>
        </a:xfrm>
        <a:custGeom>
          <a:avLst/>
          <a:gdLst/>
          <a:ahLst/>
          <a:cxnLst/>
          <a:rect l="0" t="0" r="0" b="0"/>
          <a:pathLst>
            <a:path>
              <a:moveTo>
                <a:pt x="0" y="11096"/>
              </a:moveTo>
              <a:lnTo>
                <a:pt x="1779478" y="11096"/>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2034528" y="2641944"/>
        <a:ext cx="88973" cy="88973"/>
      </dsp:txXfrm>
    </dsp:sp>
    <dsp:sp modelId="{B87CF14F-F655-4118-93C1-7D5302A7DEC6}">
      <dsp:nvSpPr>
        <dsp:cNvPr id="0" name=""/>
        <dsp:cNvSpPr/>
      </dsp:nvSpPr>
      <dsp:spPr>
        <a:xfrm>
          <a:off x="2077238" y="1219199"/>
          <a:ext cx="1841399" cy="115498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INCREASED LUNG ATTENUATION</a:t>
          </a:r>
          <a:r>
            <a:rPr lang="en-US" sz="1400" b="1" kern="1200" dirty="0" smtClean="0"/>
            <a:t>	</a:t>
          </a:r>
          <a:endParaRPr lang="en-US" sz="1400" b="1" kern="1200" dirty="0"/>
        </a:p>
      </dsp:txBody>
      <dsp:txXfrm>
        <a:off x="2111066" y="1253027"/>
        <a:ext cx="1773743" cy="1087333"/>
      </dsp:txXfrm>
    </dsp:sp>
    <dsp:sp modelId="{23550AB6-C041-4F9B-B15A-398A4DF7B7B3}">
      <dsp:nvSpPr>
        <dsp:cNvPr id="0" name=""/>
        <dsp:cNvSpPr/>
      </dsp:nvSpPr>
      <dsp:spPr>
        <a:xfrm rot="18234496">
          <a:off x="3599335" y="1186236"/>
          <a:ext cx="1444363" cy="22192"/>
        </a:xfrm>
        <a:custGeom>
          <a:avLst/>
          <a:gdLst/>
          <a:ahLst/>
          <a:cxnLst/>
          <a:rect l="0" t="0" r="0" b="0"/>
          <a:pathLst>
            <a:path>
              <a:moveTo>
                <a:pt x="0" y="11096"/>
              </a:moveTo>
              <a:lnTo>
                <a:pt x="1444363" y="11096"/>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85408" y="1161223"/>
        <a:ext cx="72218" cy="72218"/>
      </dsp:txXfrm>
    </dsp:sp>
    <dsp:sp modelId="{C6691868-C77F-4374-966A-89D2E8CD7130}">
      <dsp:nvSpPr>
        <dsp:cNvPr id="0" name=""/>
        <dsp:cNvSpPr/>
      </dsp:nvSpPr>
      <dsp:spPr>
        <a:xfrm>
          <a:off x="4724397" y="137621"/>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LINEAR AND RETICULAR OPACITIES</a:t>
          </a:r>
          <a:endParaRPr lang="en-US" sz="1400" kern="1200" dirty="0"/>
        </a:p>
      </dsp:txBody>
      <dsp:txXfrm>
        <a:off x="4751363" y="164587"/>
        <a:ext cx="1787467" cy="866767"/>
      </dsp:txXfrm>
    </dsp:sp>
    <dsp:sp modelId="{9163E2E4-831D-4CC9-8DEC-BC62984178BB}">
      <dsp:nvSpPr>
        <dsp:cNvPr id="0" name=""/>
        <dsp:cNvSpPr/>
      </dsp:nvSpPr>
      <dsp:spPr>
        <a:xfrm rot="20926852">
          <a:off x="3910788" y="1705685"/>
          <a:ext cx="821457" cy="22192"/>
        </a:xfrm>
        <a:custGeom>
          <a:avLst/>
          <a:gdLst/>
          <a:ahLst/>
          <a:cxnLst/>
          <a:rect l="0" t="0" r="0" b="0"/>
          <a:pathLst>
            <a:path>
              <a:moveTo>
                <a:pt x="0" y="11096"/>
              </a:moveTo>
              <a:lnTo>
                <a:pt x="821457"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00980" y="1696245"/>
        <a:ext cx="41072" cy="41072"/>
      </dsp:txXfrm>
    </dsp:sp>
    <dsp:sp modelId="{2A22387C-81C4-4753-BCE8-477A291559F6}">
      <dsp:nvSpPr>
        <dsp:cNvPr id="0" name=""/>
        <dsp:cNvSpPr/>
      </dsp:nvSpPr>
      <dsp:spPr>
        <a:xfrm>
          <a:off x="4724397" y="1176520"/>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NODULES AND NODULAR OPACITIES</a:t>
          </a:r>
          <a:endParaRPr lang="en-US" sz="1400" kern="1200" dirty="0"/>
        </a:p>
      </dsp:txBody>
      <dsp:txXfrm>
        <a:off x="4751363" y="1203486"/>
        <a:ext cx="1787467" cy="866767"/>
      </dsp:txXfrm>
    </dsp:sp>
    <dsp:sp modelId="{F6339A8D-6D5E-459E-BB7C-9C559B13D742}">
      <dsp:nvSpPr>
        <dsp:cNvPr id="0" name=""/>
        <dsp:cNvSpPr/>
      </dsp:nvSpPr>
      <dsp:spPr>
        <a:xfrm rot="2766253">
          <a:off x="3740453" y="2204313"/>
          <a:ext cx="1162127" cy="22192"/>
        </a:xfrm>
        <a:custGeom>
          <a:avLst/>
          <a:gdLst/>
          <a:ahLst/>
          <a:cxnLst/>
          <a:rect l="0" t="0" r="0" b="0"/>
          <a:pathLst>
            <a:path>
              <a:moveTo>
                <a:pt x="0" y="11096"/>
              </a:moveTo>
              <a:lnTo>
                <a:pt x="1162127"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92464" y="2186356"/>
        <a:ext cx="58106" cy="58106"/>
      </dsp:txXfrm>
    </dsp:sp>
    <dsp:sp modelId="{95D17484-76E6-4990-929D-885E71B77EDB}">
      <dsp:nvSpPr>
        <dsp:cNvPr id="0" name=""/>
        <dsp:cNvSpPr/>
      </dsp:nvSpPr>
      <dsp:spPr>
        <a:xfrm>
          <a:off x="4724397" y="2173775"/>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PARENCHYMAL OPACIFICATION</a:t>
          </a:r>
          <a:endParaRPr lang="en-US" sz="1400" kern="1200" dirty="0"/>
        </a:p>
      </dsp:txBody>
      <dsp:txXfrm>
        <a:off x="4751363" y="2200741"/>
        <a:ext cx="1787467" cy="866767"/>
      </dsp:txXfrm>
    </dsp:sp>
    <dsp:sp modelId="{6DDA98CE-6CFF-42A6-8A8B-89FB4892438D}">
      <dsp:nvSpPr>
        <dsp:cNvPr id="0" name=""/>
        <dsp:cNvSpPr/>
      </dsp:nvSpPr>
      <dsp:spPr>
        <a:xfrm rot="21272638">
          <a:off x="6564090" y="2587239"/>
          <a:ext cx="752823" cy="22192"/>
        </a:xfrm>
        <a:custGeom>
          <a:avLst/>
          <a:gdLst/>
          <a:ahLst/>
          <a:cxnLst/>
          <a:rect l="0" t="0" r="0" b="0"/>
          <a:pathLst>
            <a:path>
              <a:moveTo>
                <a:pt x="0" y="11096"/>
              </a:moveTo>
              <a:lnTo>
                <a:pt x="752823"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21681" y="2579515"/>
        <a:ext cx="37641" cy="37641"/>
      </dsp:txXfrm>
    </dsp:sp>
    <dsp:sp modelId="{21D9AF53-CDD1-4613-9F30-8899AA0EC3DB}">
      <dsp:nvSpPr>
        <dsp:cNvPr id="0" name=""/>
        <dsp:cNvSpPr/>
      </dsp:nvSpPr>
      <dsp:spPr>
        <a:xfrm>
          <a:off x="7315208" y="2285999"/>
          <a:ext cx="1549095" cy="55309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consolidation</a:t>
          </a:r>
          <a:endParaRPr lang="en-US" sz="1600" b="1" kern="1200" dirty="0"/>
        </a:p>
      </dsp:txBody>
      <dsp:txXfrm>
        <a:off x="7331407" y="2302198"/>
        <a:ext cx="1516697" cy="520693"/>
      </dsp:txXfrm>
    </dsp:sp>
    <dsp:sp modelId="{0B1CE871-27E6-4D7B-8334-7274DCA3D564}">
      <dsp:nvSpPr>
        <dsp:cNvPr id="0" name=""/>
        <dsp:cNvSpPr/>
      </dsp:nvSpPr>
      <dsp:spPr>
        <a:xfrm rot="2494112">
          <a:off x="6426842" y="2989129"/>
          <a:ext cx="1103516" cy="22192"/>
        </a:xfrm>
        <a:custGeom>
          <a:avLst/>
          <a:gdLst/>
          <a:ahLst/>
          <a:cxnLst/>
          <a:rect l="0" t="0" r="0" b="0"/>
          <a:pathLst>
            <a:path>
              <a:moveTo>
                <a:pt x="0" y="11096"/>
              </a:moveTo>
              <a:lnTo>
                <a:pt x="1103516"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51013" y="2972637"/>
        <a:ext cx="55175" cy="55175"/>
      </dsp:txXfrm>
    </dsp:sp>
    <dsp:sp modelId="{FA07CC5D-13E8-4A22-B942-A83F7E6505B7}">
      <dsp:nvSpPr>
        <dsp:cNvPr id="0" name=""/>
        <dsp:cNvSpPr/>
      </dsp:nvSpPr>
      <dsp:spPr>
        <a:xfrm>
          <a:off x="7391405" y="3124204"/>
          <a:ext cx="1411321" cy="48424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Ground glass </a:t>
          </a:r>
          <a:endParaRPr lang="en-US" sz="1600" b="1" kern="1200" dirty="0"/>
        </a:p>
      </dsp:txBody>
      <dsp:txXfrm>
        <a:off x="7405588" y="3138387"/>
        <a:ext cx="1382955" cy="455875"/>
      </dsp:txXfrm>
    </dsp:sp>
    <dsp:sp modelId="{218FB9B2-E309-4CB9-9D35-7E849C03873E}">
      <dsp:nvSpPr>
        <dsp:cNvPr id="0" name=""/>
        <dsp:cNvSpPr/>
      </dsp:nvSpPr>
      <dsp:spPr>
        <a:xfrm rot="5536914">
          <a:off x="990857" y="4612441"/>
          <a:ext cx="2096398" cy="22192"/>
        </a:xfrm>
        <a:custGeom>
          <a:avLst/>
          <a:gdLst/>
          <a:ahLst/>
          <a:cxnLst/>
          <a:rect l="0" t="0" r="0" b="0"/>
          <a:pathLst>
            <a:path>
              <a:moveTo>
                <a:pt x="0" y="11096"/>
              </a:moveTo>
              <a:lnTo>
                <a:pt x="2096398" y="11096"/>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1986647" y="4571127"/>
        <a:ext cx="104819" cy="104819"/>
      </dsp:txXfrm>
    </dsp:sp>
    <dsp:sp modelId="{B6325E09-0CFD-4BC0-BE17-E921F732BEBC}">
      <dsp:nvSpPr>
        <dsp:cNvPr id="0" name=""/>
        <dsp:cNvSpPr/>
      </dsp:nvSpPr>
      <dsp:spPr>
        <a:xfrm>
          <a:off x="1997321" y="5210556"/>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DECREASED LUNG ATTENUATION</a:t>
          </a:r>
          <a:endParaRPr lang="en-US" sz="1600" b="1" kern="1200" dirty="0"/>
        </a:p>
      </dsp:txBody>
      <dsp:txXfrm>
        <a:off x="2024287" y="5237522"/>
        <a:ext cx="1787467" cy="866767"/>
      </dsp:txXfrm>
    </dsp:sp>
    <dsp:sp modelId="{D4C8AB02-5726-48F5-84AD-44097880EAF0}">
      <dsp:nvSpPr>
        <dsp:cNvPr id="0" name=""/>
        <dsp:cNvSpPr/>
      </dsp:nvSpPr>
      <dsp:spPr>
        <a:xfrm rot="18062391">
          <a:off x="3386948" y="4860656"/>
          <a:ext cx="1865418" cy="22192"/>
        </a:xfrm>
        <a:custGeom>
          <a:avLst/>
          <a:gdLst/>
          <a:ahLst/>
          <a:cxnLst/>
          <a:rect l="0" t="0" r="0" b="0"/>
          <a:pathLst>
            <a:path>
              <a:moveTo>
                <a:pt x="0" y="11096"/>
              </a:moveTo>
              <a:lnTo>
                <a:pt x="1865418"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273022" y="4825116"/>
        <a:ext cx="93270" cy="93270"/>
      </dsp:txXfrm>
    </dsp:sp>
    <dsp:sp modelId="{B9304C0B-141C-46E7-B3AA-DDB66CC98771}">
      <dsp:nvSpPr>
        <dsp:cNvPr id="0" name=""/>
        <dsp:cNvSpPr/>
      </dsp:nvSpPr>
      <dsp:spPr>
        <a:xfrm>
          <a:off x="4800594" y="3612249"/>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CYSTIC LESIONS, EMPHYSEMA, AND BRONCHIEACTASIS</a:t>
          </a:r>
          <a:endParaRPr lang="en-US" sz="1400" kern="1200" dirty="0"/>
        </a:p>
      </dsp:txBody>
      <dsp:txXfrm>
        <a:off x="4827560" y="3639215"/>
        <a:ext cx="1787467" cy="866767"/>
      </dsp:txXfrm>
    </dsp:sp>
    <dsp:sp modelId="{7B483D84-5057-4934-82D9-809F328EFE27}">
      <dsp:nvSpPr>
        <dsp:cNvPr id="0" name=""/>
        <dsp:cNvSpPr/>
      </dsp:nvSpPr>
      <dsp:spPr>
        <a:xfrm rot="19688636">
          <a:off x="3753434" y="5360964"/>
          <a:ext cx="1132446" cy="22192"/>
        </a:xfrm>
        <a:custGeom>
          <a:avLst/>
          <a:gdLst/>
          <a:ahLst/>
          <a:cxnLst/>
          <a:rect l="0" t="0" r="0" b="0"/>
          <a:pathLst>
            <a:path>
              <a:moveTo>
                <a:pt x="0" y="11096"/>
              </a:moveTo>
              <a:lnTo>
                <a:pt x="1132446"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91346" y="5343749"/>
        <a:ext cx="56622" cy="56622"/>
      </dsp:txXfrm>
    </dsp:sp>
    <dsp:sp modelId="{F41A356E-E064-49F1-B729-961F1A7192BC}">
      <dsp:nvSpPr>
        <dsp:cNvPr id="0" name=""/>
        <dsp:cNvSpPr/>
      </dsp:nvSpPr>
      <dsp:spPr>
        <a:xfrm>
          <a:off x="4800594" y="4612865"/>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MOSAIC ATTENUATION AND PERFUSION</a:t>
          </a:r>
          <a:endParaRPr lang="en-US" sz="1400" kern="1200" dirty="0"/>
        </a:p>
      </dsp:txBody>
      <dsp:txXfrm>
        <a:off x="4827560" y="4639831"/>
        <a:ext cx="1787467" cy="866767"/>
      </dsp:txXfrm>
    </dsp:sp>
    <dsp:sp modelId="{46D34447-B157-424D-80DD-18A6752EF6B4}">
      <dsp:nvSpPr>
        <dsp:cNvPr id="0" name=""/>
        <dsp:cNvSpPr/>
      </dsp:nvSpPr>
      <dsp:spPr>
        <a:xfrm rot="1478447">
          <a:off x="3790539" y="5880413"/>
          <a:ext cx="1058236" cy="22192"/>
        </a:xfrm>
        <a:custGeom>
          <a:avLst/>
          <a:gdLst/>
          <a:ahLst/>
          <a:cxnLst/>
          <a:rect l="0" t="0" r="0" b="0"/>
          <a:pathLst>
            <a:path>
              <a:moveTo>
                <a:pt x="0" y="11096"/>
              </a:moveTo>
              <a:lnTo>
                <a:pt x="1058236" y="11096"/>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93201" y="5865054"/>
        <a:ext cx="52911" cy="52911"/>
      </dsp:txXfrm>
    </dsp:sp>
    <dsp:sp modelId="{08329093-A385-463B-8C37-410A6E16A895}">
      <dsp:nvSpPr>
        <dsp:cNvPr id="0" name=""/>
        <dsp:cNvSpPr/>
      </dsp:nvSpPr>
      <dsp:spPr>
        <a:xfrm>
          <a:off x="4800594" y="5651764"/>
          <a:ext cx="1841399" cy="92069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AIR TRAPPING ON EXPIRATORY SCANS</a:t>
          </a:r>
          <a:endParaRPr lang="en-US" sz="1400" kern="1200" dirty="0"/>
        </a:p>
      </dsp:txBody>
      <dsp:txXfrm>
        <a:off x="4827560" y="5678730"/>
        <a:ext cx="1787467" cy="866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3830D-9D37-49E6-A28A-D73CE25B4E43}">
      <dsp:nvSpPr>
        <dsp:cNvPr id="0" name=""/>
        <dsp:cNvSpPr/>
      </dsp:nvSpPr>
      <dsp:spPr>
        <a:xfrm>
          <a:off x="7460225" y="4213435"/>
          <a:ext cx="749166" cy="413438"/>
        </a:xfrm>
        <a:custGeom>
          <a:avLst/>
          <a:gdLst/>
          <a:ahLst/>
          <a:cxnLst/>
          <a:rect l="0" t="0" r="0" b="0"/>
          <a:pathLst>
            <a:path>
              <a:moveTo>
                <a:pt x="749166" y="0"/>
              </a:moveTo>
              <a:lnTo>
                <a:pt x="749166" y="283312"/>
              </a:lnTo>
              <a:lnTo>
                <a:pt x="0" y="283312"/>
              </a:lnTo>
              <a:lnTo>
                <a:pt x="0" y="413438"/>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A5AAD0-A30D-43C3-BD83-A9F70A3BE550}">
      <dsp:nvSpPr>
        <dsp:cNvPr id="0" name=""/>
        <dsp:cNvSpPr/>
      </dsp:nvSpPr>
      <dsp:spPr>
        <a:xfrm>
          <a:off x="7846270" y="1767692"/>
          <a:ext cx="363121" cy="1813706"/>
        </a:xfrm>
        <a:custGeom>
          <a:avLst/>
          <a:gdLst/>
          <a:ahLst/>
          <a:cxnLst/>
          <a:rect l="0" t="0" r="0" b="0"/>
          <a:pathLst>
            <a:path>
              <a:moveTo>
                <a:pt x="0" y="0"/>
              </a:moveTo>
              <a:lnTo>
                <a:pt x="0" y="1683579"/>
              </a:lnTo>
              <a:lnTo>
                <a:pt x="363121" y="1683579"/>
              </a:lnTo>
              <a:lnTo>
                <a:pt x="363121" y="1813706"/>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CFA1B-4FE0-438A-8A4A-A4899B6F4786}">
      <dsp:nvSpPr>
        <dsp:cNvPr id="0" name=""/>
        <dsp:cNvSpPr/>
      </dsp:nvSpPr>
      <dsp:spPr>
        <a:xfrm>
          <a:off x="4455862" y="830008"/>
          <a:ext cx="3390407" cy="91440"/>
        </a:xfrm>
        <a:custGeom>
          <a:avLst/>
          <a:gdLst/>
          <a:ahLst/>
          <a:cxnLst/>
          <a:rect l="0" t="0" r="0" b="0"/>
          <a:pathLst>
            <a:path>
              <a:moveTo>
                <a:pt x="0" y="65062"/>
              </a:moveTo>
              <a:lnTo>
                <a:pt x="3390407" y="4572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D9D906-8E31-4949-93AA-5EB126DD7B1F}">
      <dsp:nvSpPr>
        <dsp:cNvPr id="0" name=""/>
        <dsp:cNvSpPr/>
      </dsp:nvSpPr>
      <dsp:spPr>
        <a:xfrm>
          <a:off x="4410142" y="4477492"/>
          <a:ext cx="91440" cy="403440"/>
        </a:xfrm>
        <a:custGeom>
          <a:avLst/>
          <a:gdLst/>
          <a:ahLst/>
          <a:cxnLst/>
          <a:rect l="0" t="0" r="0" b="0"/>
          <a:pathLst>
            <a:path>
              <a:moveTo>
                <a:pt x="45720" y="0"/>
              </a:moveTo>
              <a:lnTo>
                <a:pt x="45720" y="403440"/>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392A1-B1ED-4A0D-92F6-93EE7213DE91}">
      <dsp:nvSpPr>
        <dsp:cNvPr id="0" name=""/>
        <dsp:cNvSpPr/>
      </dsp:nvSpPr>
      <dsp:spPr>
        <a:xfrm>
          <a:off x="4410142" y="2241717"/>
          <a:ext cx="91440" cy="1343810"/>
        </a:xfrm>
        <a:custGeom>
          <a:avLst/>
          <a:gdLst/>
          <a:ahLst/>
          <a:cxnLst/>
          <a:rect l="0" t="0" r="0" b="0"/>
          <a:pathLst>
            <a:path>
              <a:moveTo>
                <a:pt x="45720" y="0"/>
              </a:moveTo>
              <a:lnTo>
                <a:pt x="45720" y="1343810"/>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45EA9C-181F-41CC-87B7-98E97291221A}">
      <dsp:nvSpPr>
        <dsp:cNvPr id="0" name=""/>
        <dsp:cNvSpPr/>
      </dsp:nvSpPr>
      <dsp:spPr>
        <a:xfrm>
          <a:off x="4410142" y="895070"/>
          <a:ext cx="91440" cy="454683"/>
        </a:xfrm>
        <a:custGeom>
          <a:avLst/>
          <a:gdLst/>
          <a:ahLst/>
          <a:cxnLst/>
          <a:rect l="0" t="0" r="0" b="0"/>
          <a:pathLst>
            <a:path>
              <a:moveTo>
                <a:pt x="45720" y="0"/>
              </a:moveTo>
              <a:lnTo>
                <a:pt x="45720" y="454683"/>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002251-EB8F-4CA4-A746-E38B4D3B8656}">
      <dsp:nvSpPr>
        <dsp:cNvPr id="0" name=""/>
        <dsp:cNvSpPr/>
      </dsp:nvSpPr>
      <dsp:spPr>
        <a:xfrm>
          <a:off x="500542" y="4858490"/>
          <a:ext cx="91440" cy="174838"/>
        </a:xfrm>
        <a:custGeom>
          <a:avLst/>
          <a:gdLst/>
          <a:ahLst/>
          <a:cxnLst/>
          <a:rect l="0" t="0" r="0" b="0"/>
          <a:pathLst>
            <a:path>
              <a:moveTo>
                <a:pt x="45720" y="0"/>
              </a:moveTo>
              <a:lnTo>
                <a:pt x="45720" y="174838"/>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8E17E-3E8B-42C0-839F-03E8F0AD90F6}">
      <dsp:nvSpPr>
        <dsp:cNvPr id="0" name=""/>
        <dsp:cNvSpPr/>
      </dsp:nvSpPr>
      <dsp:spPr>
        <a:xfrm>
          <a:off x="500542" y="3867897"/>
          <a:ext cx="91440" cy="98629"/>
        </a:xfrm>
        <a:custGeom>
          <a:avLst/>
          <a:gdLst/>
          <a:ahLst/>
          <a:cxnLst/>
          <a:rect l="0" t="0" r="0" b="0"/>
          <a:pathLst>
            <a:path>
              <a:moveTo>
                <a:pt x="45720" y="0"/>
              </a:moveTo>
              <a:lnTo>
                <a:pt x="45720" y="98629"/>
              </a:lnTo>
            </a:path>
          </a:pathLst>
        </a:custGeom>
        <a:noFill/>
        <a:ln w="25400" cap="flat" cmpd="sng" algn="ctr">
          <a:solidFill>
            <a:schemeClr val="accent6">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76FC52-87B7-4006-9762-58856C264A5D}">
      <dsp:nvSpPr>
        <dsp:cNvPr id="0" name=""/>
        <dsp:cNvSpPr/>
      </dsp:nvSpPr>
      <dsp:spPr>
        <a:xfrm>
          <a:off x="500542" y="1938440"/>
          <a:ext cx="91440" cy="1037492"/>
        </a:xfrm>
        <a:custGeom>
          <a:avLst/>
          <a:gdLst/>
          <a:ahLst/>
          <a:cxnLst/>
          <a:rect l="0" t="0" r="0" b="0"/>
          <a:pathLst>
            <a:path>
              <a:moveTo>
                <a:pt x="88955" y="0"/>
              </a:moveTo>
              <a:lnTo>
                <a:pt x="88955" y="907365"/>
              </a:lnTo>
              <a:lnTo>
                <a:pt x="45720" y="907365"/>
              </a:lnTo>
              <a:lnTo>
                <a:pt x="45720" y="1037492"/>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1AE365-EEFE-4830-936F-3C970FEFBE1B}">
      <dsp:nvSpPr>
        <dsp:cNvPr id="0" name=""/>
        <dsp:cNvSpPr/>
      </dsp:nvSpPr>
      <dsp:spPr>
        <a:xfrm>
          <a:off x="589497" y="895070"/>
          <a:ext cx="3866365" cy="151406"/>
        </a:xfrm>
        <a:custGeom>
          <a:avLst/>
          <a:gdLst/>
          <a:ahLst/>
          <a:cxnLst/>
          <a:rect l="0" t="0" r="0" b="0"/>
          <a:pathLst>
            <a:path>
              <a:moveTo>
                <a:pt x="3866365" y="0"/>
              </a:moveTo>
              <a:lnTo>
                <a:pt x="3866365" y="21279"/>
              </a:lnTo>
              <a:lnTo>
                <a:pt x="0" y="21279"/>
              </a:lnTo>
              <a:lnTo>
                <a:pt x="0" y="151406"/>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8248F-9F24-4626-8AAF-121E616D8AC2}">
      <dsp:nvSpPr>
        <dsp:cNvPr id="0" name=""/>
        <dsp:cNvSpPr/>
      </dsp:nvSpPr>
      <dsp:spPr>
        <a:xfrm>
          <a:off x="3753529" y="3106"/>
          <a:ext cx="1404667" cy="891964"/>
        </a:xfrm>
        <a:prstGeom prst="roundRect">
          <a:avLst>
            <a:gd name="adj" fmla="val 10000"/>
          </a:avLst>
        </a:prstGeom>
        <a:solidFill>
          <a:schemeClr val="accent6">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D76AD5E-E388-4F5E-B2FC-3A99941D8F0E}">
      <dsp:nvSpPr>
        <dsp:cNvPr id="0" name=""/>
        <dsp:cNvSpPr/>
      </dsp:nvSpPr>
      <dsp:spPr>
        <a:xfrm>
          <a:off x="3909603" y="151376"/>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PBIT</a:t>
          </a:r>
          <a:endParaRPr lang="en-US" sz="1300" kern="1200" dirty="0"/>
        </a:p>
      </dsp:txBody>
      <dsp:txXfrm>
        <a:off x="3935728" y="177501"/>
        <a:ext cx="1352417" cy="839714"/>
      </dsp:txXfrm>
    </dsp:sp>
    <dsp:sp modelId="{433CE308-7190-47D7-97C2-3628BA9086F3}">
      <dsp:nvSpPr>
        <dsp:cNvPr id="0" name=""/>
        <dsp:cNvSpPr/>
      </dsp:nvSpPr>
      <dsp:spPr>
        <a:xfrm>
          <a:off x="-112836" y="1046476"/>
          <a:ext cx="1404667" cy="891964"/>
        </a:xfrm>
        <a:prstGeom prst="roundRect">
          <a:avLst>
            <a:gd name="adj" fmla="val 10000"/>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0EE56CB-498B-43A7-A576-136829BBCFE7}">
      <dsp:nvSpPr>
        <dsp:cNvPr id="0" name=""/>
        <dsp:cNvSpPr/>
      </dsp:nvSpPr>
      <dsp:spPr>
        <a:xfrm>
          <a:off x="43238" y="1194747"/>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Smooth</a:t>
          </a:r>
          <a:endParaRPr lang="en-US" sz="1300" kern="1200" dirty="0"/>
        </a:p>
      </dsp:txBody>
      <dsp:txXfrm>
        <a:off x="69363" y="1220872"/>
        <a:ext cx="1352417" cy="839714"/>
      </dsp:txXfrm>
    </dsp:sp>
    <dsp:sp modelId="{8A87EBDE-FE21-4D5F-8789-1500F9CE5A99}">
      <dsp:nvSpPr>
        <dsp:cNvPr id="0" name=""/>
        <dsp:cNvSpPr/>
      </dsp:nvSpPr>
      <dsp:spPr>
        <a:xfrm>
          <a:off x="-156071" y="2975933"/>
          <a:ext cx="1404667" cy="891964"/>
        </a:xfrm>
        <a:prstGeom prst="roundRect">
          <a:avLst>
            <a:gd name="adj" fmla="val 10000"/>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04BA022-FA7B-4AB8-8EC1-E75879A70AF0}">
      <dsp:nvSpPr>
        <dsp:cNvPr id="0" name=""/>
        <dsp:cNvSpPr/>
      </dsp:nvSpPr>
      <dsp:spPr>
        <a:xfrm>
          <a:off x="2" y="3124204"/>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Pulmonary edema/ hemorrhage</a:t>
          </a:r>
          <a:endParaRPr lang="en-US" sz="1300" kern="1200" dirty="0"/>
        </a:p>
      </dsp:txBody>
      <dsp:txXfrm>
        <a:off x="26127" y="3150329"/>
        <a:ext cx="1352417" cy="839714"/>
      </dsp:txXfrm>
    </dsp:sp>
    <dsp:sp modelId="{05B35079-9475-4661-9F7F-2E87FB7BD510}">
      <dsp:nvSpPr>
        <dsp:cNvPr id="0" name=""/>
        <dsp:cNvSpPr/>
      </dsp:nvSpPr>
      <dsp:spPr>
        <a:xfrm>
          <a:off x="-156071" y="3966526"/>
          <a:ext cx="1404667" cy="891964"/>
        </a:xfrm>
        <a:prstGeom prst="roundRect">
          <a:avLst>
            <a:gd name="adj" fmla="val 10000"/>
          </a:avLst>
        </a:prstGeom>
        <a:solidFill>
          <a:schemeClr val="accent6">
            <a:alpha val="3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4B690A1-F57D-4C93-B6DC-AC68FEE3AE7F}">
      <dsp:nvSpPr>
        <dsp:cNvPr id="0" name=""/>
        <dsp:cNvSpPr/>
      </dsp:nvSpPr>
      <dsp:spPr>
        <a:xfrm>
          <a:off x="2" y="4114797"/>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Lymphoma / leukemia</a:t>
          </a:r>
          <a:endParaRPr lang="en-US" sz="1300" kern="1200" dirty="0"/>
        </a:p>
      </dsp:txBody>
      <dsp:txXfrm>
        <a:off x="26127" y="4140922"/>
        <a:ext cx="1352417" cy="839714"/>
      </dsp:txXfrm>
    </dsp:sp>
    <dsp:sp modelId="{3B34150B-F514-4203-9739-839CB2571E2C}">
      <dsp:nvSpPr>
        <dsp:cNvPr id="0" name=""/>
        <dsp:cNvSpPr/>
      </dsp:nvSpPr>
      <dsp:spPr>
        <a:xfrm>
          <a:off x="-156071" y="5033329"/>
          <a:ext cx="1404667" cy="891964"/>
        </a:xfrm>
        <a:prstGeom prst="roundRect">
          <a:avLst>
            <a:gd name="adj" fmla="val 10000"/>
          </a:avLst>
        </a:prstGeom>
        <a:solidFill>
          <a:schemeClr val="accent6">
            <a:alpha val="3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FD4835C-0110-4812-BF1F-561DB7CE486B}">
      <dsp:nvSpPr>
        <dsp:cNvPr id="0" name=""/>
        <dsp:cNvSpPr/>
      </dsp:nvSpPr>
      <dsp:spPr>
        <a:xfrm>
          <a:off x="2" y="5181599"/>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Lymphangitic spread of carcinoma</a:t>
          </a:r>
          <a:endParaRPr lang="en-US" sz="1300" kern="1200" dirty="0"/>
        </a:p>
      </dsp:txBody>
      <dsp:txXfrm>
        <a:off x="26127" y="5207724"/>
        <a:ext cx="1352417" cy="839714"/>
      </dsp:txXfrm>
    </dsp:sp>
    <dsp:sp modelId="{AE4057E7-5143-48E7-AF98-C5284E737172}">
      <dsp:nvSpPr>
        <dsp:cNvPr id="0" name=""/>
        <dsp:cNvSpPr/>
      </dsp:nvSpPr>
      <dsp:spPr>
        <a:xfrm>
          <a:off x="3753529" y="1349753"/>
          <a:ext cx="1404667" cy="891964"/>
        </a:xfrm>
        <a:prstGeom prst="roundRect">
          <a:avLst>
            <a:gd name="adj" fmla="val 10000"/>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9325F01-EEA0-4D39-8FEC-9D36299A9956}">
      <dsp:nvSpPr>
        <dsp:cNvPr id="0" name=""/>
        <dsp:cNvSpPr/>
      </dsp:nvSpPr>
      <dsp:spPr>
        <a:xfrm>
          <a:off x="3909603" y="1498024"/>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Nodular </a:t>
          </a:r>
          <a:endParaRPr lang="en-US" sz="1300" kern="1200" dirty="0"/>
        </a:p>
      </dsp:txBody>
      <dsp:txXfrm>
        <a:off x="3935728" y="1524149"/>
        <a:ext cx="1352417" cy="839714"/>
      </dsp:txXfrm>
    </dsp:sp>
    <dsp:sp modelId="{6582AC9C-FAA7-4A4A-9AD7-91BC240F44B9}">
      <dsp:nvSpPr>
        <dsp:cNvPr id="0" name=""/>
        <dsp:cNvSpPr/>
      </dsp:nvSpPr>
      <dsp:spPr>
        <a:xfrm>
          <a:off x="3753529" y="3585528"/>
          <a:ext cx="1404667" cy="891964"/>
        </a:xfrm>
        <a:prstGeom prst="roundRect">
          <a:avLst>
            <a:gd name="adj" fmla="val 10000"/>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60F3D66-E69D-4117-B5F2-0F7B7A1D405E}">
      <dsp:nvSpPr>
        <dsp:cNvPr id="0" name=""/>
        <dsp:cNvSpPr/>
      </dsp:nvSpPr>
      <dsp:spPr>
        <a:xfrm>
          <a:off x="3909603" y="3733799"/>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Sarcoidosis</a:t>
          </a:r>
          <a:endParaRPr lang="en-US" sz="1300" kern="1200" dirty="0"/>
        </a:p>
      </dsp:txBody>
      <dsp:txXfrm>
        <a:off x="3935728" y="3759924"/>
        <a:ext cx="1352417" cy="839714"/>
      </dsp:txXfrm>
    </dsp:sp>
    <dsp:sp modelId="{EFBC2E4D-6CF0-4765-866F-87443344FCA3}">
      <dsp:nvSpPr>
        <dsp:cNvPr id="0" name=""/>
        <dsp:cNvSpPr/>
      </dsp:nvSpPr>
      <dsp:spPr>
        <a:xfrm>
          <a:off x="3753529" y="4880932"/>
          <a:ext cx="1404667" cy="891964"/>
        </a:xfrm>
        <a:prstGeom prst="roundRect">
          <a:avLst>
            <a:gd name="adj" fmla="val 10000"/>
          </a:avLst>
        </a:prstGeom>
        <a:solidFill>
          <a:schemeClr val="accent6">
            <a:alpha val="3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013BAF6-0590-4570-972F-794C842711C6}">
      <dsp:nvSpPr>
        <dsp:cNvPr id="0" name=""/>
        <dsp:cNvSpPr/>
      </dsp:nvSpPr>
      <dsp:spPr>
        <a:xfrm>
          <a:off x="3909603" y="5029203"/>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Lymphangitic spread of carcinoma</a:t>
          </a:r>
          <a:endParaRPr lang="en-US" sz="1300" kern="1200" dirty="0"/>
        </a:p>
      </dsp:txBody>
      <dsp:txXfrm>
        <a:off x="3935728" y="5055328"/>
        <a:ext cx="1352417" cy="839714"/>
      </dsp:txXfrm>
    </dsp:sp>
    <dsp:sp modelId="{AB43FCC5-1C7E-49C1-B9E4-F3374F64998B}">
      <dsp:nvSpPr>
        <dsp:cNvPr id="0" name=""/>
        <dsp:cNvSpPr/>
      </dsp:nvSpPr>
      <dsp:spPr>
        <a:xfrm>
          <a:off x="7143936" y="875728"/>
          <a:ext cx="1404667" cy="891964"/>
        </a:xfrm>
        <a:prstGeom prst="roundRect">
          <a:avLst>
            <a:gd name="adj" fmla="val 10000"/>
          </a:avLst>
        </a:prstGeom>
        <a:solidFill>
          <a:schemeClr val="accent6">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3A24BDD-DB67-4A2C-96F8-9E02375EA1EB}">
      <dsp:nvSpPr>
        <dsp:cNvPr id="0" name=""/>
        <dsp:cNvSpPr/>
      </dsp:nvSpPr>
      <dsp:spPr>
        <a:xfrm>
          <a:off x="7300010" y="1023998"/>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Irregular</a:t>
          </a:r>
          <a:endParaRPr lang="en-US" sz="1300" kern="1200" dirty="0"/>
        </a:p>
      </dsp:txBody>
      <dsp:txXfrm>
        <a:off x="7326135" y="1050123"/>
        <a:ext cx="1352417" cy="839714"/>
      </dsp:txXfrm>
    </dsp:sp>
    <dsp:sp modelId="{F0E248D5-DB3A-48D2-9078-F9D4A8886200}">
      <dsp:nvSpPr>
        <dsp:cNvPr id="0" name=""/>
        <dsp:cNvSpPr/>
      </dsp:nvSpPr>
      <dsp:spPr>
        <a:xfrm>
          <a:off x="7507058" y="3581398"/>
          <a:ext cx="1404667" cy="632036"/>
        </a:xfrm>
        <a:prstGeom prst="roundRect">
          <a:avLst>
            <a:gd name="adj" fmla="val 10000"/>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C436998-C137-4EAA-84D9-19103BAF55AC}">
      <dsp:nvSpPr>
        <dsp:cNvPr id="0" name=""/>
        <dsp:cNvSpPr/>
      </dsp:nvSpPr>
      <dsp:spPr>
        <a:xfrm>
          <a:off x="7663132" y="3729669"/>
          <a:ext cx="1404667" cy="632036"/>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Due to adjacent  lung fibrosis</a:t>
          </a:r>
          <a:endParaRPr lang="en-US" sz="1300" b="1" kern="1200" dirty="0"/>
        </a:p>
      </dsp:txBody>
      <dsp:txXfrm>
        <a:off x="7681644" y="3748181"/>
        <a:ext cx="1367643" cy="595012"/>
      </dsp:txXfrm>
    </dsp:sp>
    <dsp:sp modelId="{0EC44564-6A1F-4602-B2A7-B1C68EBA836F}">
      <dsp:nvSpPr>
        <dsp:cNvPr id="0" name=""/>
        <dsp:cNvSpPr/>
      </dsp:nvSpPr>
      <dsp:spPr>
        <a:xfrm>
          <a:off x="6757891" y="4626874"/>
          <a:ext cx="1404667" cy="891964"/>
        </a:xfrm>
        <a:prstGeom prst="roundRect">
          <a:avLst>
            <a:gd name="adj" fmla="val 10000"/>
          </a:avLst>
        </a:prstGeom>
        <a:solidFill>
          <a:schemeClr val="accent6">
            <a:alpha val="3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5CCAE69-CCF5-49CA-BB05-7C385E899E37}">
      <dsp:nvSpPr>
        <dsp:cNvPr id="0" name=""/>
        <dsp:cNvSpPr/>
      </dsp:nvSpPr>
      <dsp:spPr>
        <a:xfrm>
          <a:off x="6913965" y="4775145"/>
          <a:ext cx="1404667" cy="891964"/>
        </a:xfrm>
        <a:prstGeom prst="roundRect">
          <a:avLst>
            <a:gd name="adj" fmla="val 10000"/>
          </a:avLst>
        </a:prstGeom>
        <a:solidFill>
          <a:schemeClr val="lt1">
            <a:alpha val="90000"/>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Sarcoidosis, silicosis, TB and </a:t>
          </a:r>
          <a:r>
            <a:rPr lang="en-US" sz="1300" kern="1200" dirty="0" err="1" smtClean="0"/>
            <a:t>talcosis</a:t>
          </a:r>
          <a:endParaRPr lang="en-US" sz="1300" kern="1200" dirty="0"/>
        </a:p>
      </dsp:txBody>
      <dsp:txXfrm>
        <a:off x="6940090" y="4801270"/>
        <a:ext cx="1352417" cy="8397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1-28T03:58:05.8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56 0,'-25'0,"0"0,0 0,50 0,25 0,-25 0,-1 0,1 0,0 0,0 0,0 0,0 0,0 0,0 0,-1 0,1 0,0 0,0 0,0 0,0 0,0 0,0 0,-1 0,1 0,0 0,0 0,0 0,0 0,0 0,0 0,-1 0,26 0,-25 0,0 0,25 0,-25 0,-1 0,26 0,-25 0,0 0,25 0,-1 0,26 0,-25 0,0 0,-26 25,51 0,-25-25,0 0,-1 0,1 24,0-24,0 0,-26 0,-24 25,25-25,0 0,0 0,0 0,0 0,0 0,0 0,-1 0,-24 24,25-24,0 0,0 0,0 0,50 25,24-1,-49 1,0-25,24 24,-24 1,49 0,26-1,49 1,-50-1,-24-24,24 0,-49 25,-26-25,-24 0,0 24,0-24,0 0,0 0,0 0,0 0,24 0,1 0,-25 0,0 0,0 0,0 0,-1 0,1 0,0 0,0 0,-25-24,25 24,0 0,25 0,-50-25,49 25,-24 0,-25-24,25 24,0 0,0 0,0 0,0 0,-1 0,1 0,0 0,25 0,-25 0,25-25,-26 25,1 0,0 0,25 0,-25 0,0 0,0 0,24 0,-24 0,0 0,0 0,0 0,0 0,0 0,49 0,1-24,-1 24,-24 0,0 0,0-25,-1 25,26-25,-25 25,0 0,-26-24,26 24,25 0,-25-25,-1 25,-24-24,25 24,-25 0,0 0,-25-25,25 25,-1 0,1 0,0 0,25 0,-25 0,25 0,-1 0,-24 0,25 0,-25 0,25 0,-26 0,26 0,-25 0,25 0,0 0,-26 0,26 0,25 0,-25 0,-1 0,-24 0,0 0,0 0,0 25,0-25,0 0,-1 0,-24 24,0 1,25-25,0 0,-25 24,25-24,0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46486FE-EFC5-42E4-BDF1-5C27ED58176D}" type="slidenum">
              <a:rPr lang="en-US"/>
              <a:pPr>
                <a:defRPr/>
              </a:pPr>
              <a:t>‹#›</a:t>
            </a:fld>
            <a:endParaRPr lang="en-US"/>
          </a:p>
        </p:txBody>
      </p:sp>
    </p:spTree>
    <p:extLst>
      <p:ext uri="{BB962C8B-B14F-4D97-AF65-F5344CB8AC3E}">
        <p14:creationId xmlns:p14="http://schemas.microsoft.com/office/powerpoint/2010/main" val="14612463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Sequential HRCT</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lung parenchyma is supported by a network of connective tissue , called</a:t>
            </a:r>
            <a:r>
              <a:rPr lang="en-US" baseline="0" dirty="0" smtClean="0"/>
              <a:t> lung interstitum.</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abnormalities of subpleural interstitium is recognized over the costal surface and along fissures</a:t>
            </a:r>
          </a:p>
          <a:p>
            <a:r>
              <a:rPr lang="en-US" dirty="0" smtClean="0"/>
              <a:t>Normal fissure is less than 1 mm thick, smooth and very thin opacities</a:t>
            </a:r>
          </a:p>
          <a:p>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Manifested</a:t>
            </a:r>
            <a:r>
              <a:rPr lang="en-US" baseline="0" dirty="0" smtClean="0"/>
              <a:t> by the interface sign, peribronchovascular interstitial thickening, interlobular septal thickening, Parenchymal band,  subpleural interstitial thickening, intralobular interstitial thickening , honeycombing, irregular opacities and subpleural lines.</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Described</a:t>
            </a:r>
            <a:r>
              <a:rPr lang="en-US" baseline="0" dirty="0" smtClean="0"/>
              <a:t> by </a:t>
            </a:r>
            <a:r>
              <a:rPr lang="en-US" baseline="0" dirty="0" err="1" smtClean="0"/>
              <a:t>Zerhouni</a:t>
            </a:r>
            <a:r>
              <a:rPr lang="en-US" baseline="0" dirty="0" smtClean="0"/>
              <a:t> et al. present in patients with interstitial abnormality regardless of cause. Associated with increased lung reticulation.</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strong connective tissue sheath that envelops central bronchi and pulmonary arteries. This abnormality is perceived in HRCT as an increase in bronchial wall thickening (similar to peribronchial cuffing on chest X ray) and an increase in the diameter of pulmonary artery branches.</a:t>
            </a:r>
          </a:p>
          <a:p>
            <a:r>
              <a:rPr lang="en-US" baseline="0" dirty="0" smtClean="0"/>
              <a:t>The smooth PBIT are appreciated as </a:t>
            </a:r>
            <a:r>
              <a:rPr lang="en-US" baseline="0" dirty="0" err="1" smtClean="0"/>
              <a:t>kerley</a:t>
            </a:r>
            <a:r>
              <a:rPr lang="en-US" baseline="0" dirty="0" smtClean="0"/>
              <a:t> B lines in x ray.</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Beaded or </a:t>
            </a:r>
            <a:r>
              <a:rPr lang="en-US" dirty="0" err="1" smtClean="0"/>
              <a:t>noular</a:t>
            </a:r>
            <a:r>
              <a:rPr lang="en-US" dirty="0" smtClean="0"/>
              <a:t> </a:t>
            </a:r>
            <a:r>
              <a:rPr lang="en-US" dirty="0" err="1" smtClean="0"/>
              <a:t>septal</a:t>
            </a:r>
            <a:r>
              <a:rPr lang="en-US" dirty="0" smtClean="0"/>
              <a:t> thickening </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Intralobular interstitial thickening</a:t>
            </a:r>
            <a:r>
              <a:rPr lang="en-US" baseline="0" dirty="0" smtClean="0"/>
              <a:t> reflects thickening of distal peribronchovascular interstitial tissue and the intralobular interstitium.</a:t>
            </a:r>
          </a:p>
          <a:p>
            <a:r>
              <a:rPr lang="en-US" baseline="0" dirty="0" smtClean="0"/>
              <a:t>Most commonly associated with lung fibrosis, like UIP or asbestosis.</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Parenchymal bands represents</a:t>
            </a:r>
            <a:r>
              <a:rPr lang="en-US" baseline="0" dirty="0" smtClean="0"/>
              <a:t> areas of peribronchovascular fibrosis, coarse scars or atelectasis associated with lung infiltration or pleural fibrosis.</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High-resolution CT scans of the right lung show peripheral, poorly</a:t>
            </a:r>
            <a:r>
              <a:rPr lang="en-US" baseline="0" dirty="0" smtClean="0"/>
              <a:t> </a:t>
            </a:r>
            <a:r>
              <a:rPr lang="en-US" dirty="0" smtClean="0"/>
              <a:t>deﬁned, small centrilobular nodules and branching linear opacities of similar caliber</a:t>
            </a:r>
          </a:p>
          <a:p>
            <a:r>
              <a:rPr lang="en-US" dirty="0" smtClean="0"/>
              <a:t>originating from a single stalk (the tree-in-bud pattern)</a:t>
            </a:r>
            <a:r>
              <a:rPr lang="en-US" baseline="0" dirty="0" smtClean="0"/>
              <a:t> </a:t>
            </a:r>
            <a:r>
              <a:rPr lang="en-US" dirty="0" smtClean="0"/>
              <a:t>in the lower lobe. These ﬁndings represent endobronchial spread of tuberculosis. </a:t>
            </a:r>
          </a:p>
          <a:p>
            <a:r>
              <a:rPr lang="en-US" dirty="0" err="1" smtClean="0"/>
              <a:t>Postprimary</a:t>
            </a:r>
            <a:r>
              <a:rPr lang="en-US" dirty="0" smtClean="0"/>
              <a:t> active tuberculosis in a 34-year-old man with weight loss</a:t>
            </a:r>
            <a:r>
              <a:rPr lang="en-US" baseline="0" dirty="0" smtClean="0"/>
              <a:t> </a:t>
            </a:r>
            <a:r>
              <a:rPr lang="en-US" dirty="0" smtClean="0"/>
              <a:t>and a chronic cough. (a) High-resolution CT scan of</a:t>
            </a:r>
            <a:r>
              <a:rPr lang="en-US" baseline="0" dirty="0" smtClean="0"/>
              <a:t> </a:t>
            </a:r>
            <a:r>
              <a:rPr lang="en-US" dirty="0" smtClean="0"/>
              <a:t>the left lung shows a thick-walled cavity and multiple</a:t>
            </a:r>
            <a:r>
              <a:rPr lang="en-US" baseline="0" dirty="0" smtClean="0"/>
              <a:t> </a:t>
            </a:r>
            <a:r>
              <a:rPr lang="en-US" dirty="0" smtClean="0"/>
              <a:t>peripheral small nodules and branching linear structures</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49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42C3C-605B-4F7C-8FD6-45464E3CEC0C}" type="slidenum">
              <a:rPr lang="en-US"/>
              <a:pPr/>
              <a:t>50</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18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93076-2D2B-47B3-B9A5-54EC9E4609CC}" type="slidenum">
              <a:rPr lang="en-US"/>
              <a:pPr/>
              <a:t>51</a:t>
            </a:fld>
            <a:endParaRPr lang="en-US"/>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0EC57-EFD4-4661-80F3-DFCB671F605C}" type="slidenum">
              <a:rPr lang="en-US"/>
              <a:pPr/>
              <a:t>52</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PATIENTS</a:t>
            </a:r>
            <a:r>
              <a:rPr lang="en-US" baseline="0" dirty="0" smtClean="0"/>
              <a:t> SYMPTOM IS IMPORTANT WHILE CONSIDERING THE DIFFERNETIAL OF GGO.</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56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general terms,</a:t>
            </a:r>
            <a:r>
              <a:rPr lang="en-US" baseline="0" dirty="0" smtClean="0"/>
              <a:t> the D/D of crazy paving is similar to GGO.</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58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GB" sz="1200" dirty="0" smtClean="0">
                <a:latin typeface="Times New Roman" pitchFamily="18" charset="0"/>
              </a:rPr>
              <a:t> Pulmonary tissue density is in part determined by the blood volume present within lung tissue. Any pathologic process that disturbs the distribution of pulmonary blood volume may alter pulmonary </a:t>
            </a:r>
            <a:r>
              <a:rPr lang="en-GB" sz="1200" dirty="0" err="1" smtClean="0">
                <a:latin typeface="Times New Roman" pitchFamily="18" charset="0"/>
              </a:rPr>
              <a:t>parenchymal</a:t>
            </a:r>
            <a:r>
              <a:rPr lang="en-GB" sz="1200" dirty="0" smtClean="0">
                <a:latin typeface="Times New Roman" pitchFamily="18" charset="0"/>
              </a:rPr>
              <a:t> attenuation. </a:t>
            </a:r>
          </a:p>
          <a:p>
            <a:pPr>
              <a:lnSpc>
                <a:spcPct val="80000"/>
              </a:lnSpc>
            </a:pPr>
            <a:endParaRPr lang="en-GB" sz="1200" dirty="0" smtClean="0">
              <a:latin typeface="Times New Roman" pitchFamily="18" charset="0"/>
            </a:endParaRPr>
          </a:p>
          <a:p>
            <a:pPr>
              <a:lnSpc>
                <a:spcPct val="80000"/>
              </a:lnSpc>
            </a:pPr>
            <a:r>
              <a:rPr lang="en-GB" sz="1200" dirty="0" smtClean="0">
                <a:latin typeface="Times New Roman" pitchFamily="18" charset="0"/>
              </a:rPr>
              <a:t>Alterations in pulmonary </a:t>
            </a:r>
            <a:r>
              <a:rPr lang="en-GB" sz="1200" dirty="0" err="1" smtClean="0">
                <a:latin typeface="Times New Roman" pitchFamily="18" charset="0"/>
              </a:rPr>
              <a:t>parenchymal</a:t>
            </a:r>
            <a:r>
              <a:rPr lang="en-GB" sz="1200" dirty="0" smtClean="0">
                <a:latin typeface="Times New Roman" pitchFamily="18" charset="0"/>
              </a:rPr>
              <a:t> attenuation that are seen on HRCT imaging that either result from infiltration of the lung parenchyma or from disturbances in pulmonary blood volume may be collectively referred to as ‘‘inhomogeneous lung opacity.’’ </a:t>
            </a:r>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63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6486FE-EFC5-42E4-BDF1-5C27ED58176D}" type="slidenum">
              <a:rPr lang="en-US" smtClean="0"/>
              <a:pPr>
                <a:defRPr/>
              </a:pPr>
              <a:t>66</a:t>
            </a:fld>
            <a:endParaRPr lang="en-US"/>
          </a:p>
        </p:txBody>
      </p:sp>
    </p:spTree>
    <p:extLst>
      <p:ext uri="{BB962C8B-B14F-4D97-AF65-F5344CB8AC3E}">
        <p14:creationId xmlns:p14="http://schemas.microsoft.com/office/powerpoint/2010/main" val="259452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lnSpc>
                <a:spcPct val="80000"/>
              </a:lnSpc>
            </a:pPr>
            <a:r>
              <a:rPr lang="en-US" sz="2400" dirty="0" smtClean="0"/>
              <a:t>Unit of lung (0</a:t>
            </a:r>
            <a:r>
              <a:rPr lang="nl-BE" sz="2400" dirty="0" smtClean="0"/>
              <a:t>.</a:t>
            </a:r>
            <a:r>
              <a:rPr lang="en-US" sz="2400" dirty="0" smtClean="0"/>
              <a:t>5-3 cm)</a:t>
            </a:r>
          </a:p>
          <a:p>
            <a:pPr>
              <a:lnSpc>
                <a:spcPct val="80000"/>
              </a:lnSpc>
            </a:pPr>
            <a:r>
              <a:rPr lang="en-US" sz="2400" dirty="0" smtClean="0"/>
              <a:t>Irregularly polyhedral </a:t>
            </a:r>
            <a:r>
              <a:rPr lang="ar-QA" sz="2400" dirty="0" smtClean="0"/>
              <a:t>متعدد السطوح </a:t>
            </a:r>
            <a:endParaRPr lang="en-US" sz="2400" dirty="0" smtClean="0"/>
          </a:p>
          <a:p>
            <a:pPr>
              <a:lnSpc>
                <a:spcPct val="80000"/>
              </a:lnSpc>
            </a:pPr>
            <a:r>
              <a:rPr lang="en-US" sz="2400" dirty="0" smtClean="0">
                <a:solidFill>
                  <a:schemeClr val="tx1"/>
                </a:solidFill>
              </a:rPr>
              <a:t>Supplied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a:p>
        </p:txBody>
      </p:sp>
      <p:sp>
        <p:nvSpPr>
          <p:cNvPr id="4" name="عنصر نائب لرقم الشريحة 3"/>
          <p:cNvSpPr>
            <a:spLocks noGrp="1"/>
          </p:cNvSpPr>
          <p:nvPr>
            <p:ph type="sldNum" sz="quarter" idx="10"/>
          </p:nvPr>
        </p:nvSpPr>
        <p:spPr/>
        <p:txBody>
          <a:bodyPr/>
          <a:lstStyle/>
          <a:p>
            <a:fld id="{099C5060-968C-42CF-B4FF-3409C604F8A7}" type="slidenum">
              <a:rPr lang="en-US" smtClean="0"/>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3CE1F-A355-453B-A9F3-583A566ADC86}" type="slidenum">
              <a:rPr lang="ar-SA"/>
              <a:pPr/>
              <a:t>27</a:t>
            </a:fld>
            <a:endParaRPr lang="en-US"/>
          </a:p>
        </p:txBody>
      </p:sp>
      <p:sp>
        <p:nvSpPr>
          <p:cNvPr id="1253378" name="Rectangle 2"/>
          <p:cNvSpPr>
            <a:spLocks noGrp="1" noRot="1" noChangeAspect="1" noChangeArrowheads="1" noTextEdit="1"/>
          </p:cNvSpPr>
          <p:nvPr>
            <p:ph type="sldImg"/>
          </p:nvPr>
        </p:nvSpPr>
        <p:spPr>
          <a:xfrm>
            <a:off x="1152525" y="692150"/>
            <a:ext cx="4554538" cy="3416300"/>
          </a:xfrm>
          <a:ln/>
        </p:spPr>
      </p:sp>
      <p:sp>
        <p:nvSpPr>
          <p:cNvPr id="1253379" name="Rectangle 3"/>
          <p:cNvSpPr>
            <a:spLocks noGrp="1" noChangeArrowheads="1"/>
          </p:cNvSpPr>
          <p:nvPr>
            <p:ph type="body" idx="1"/>
          </p:nvPr>
        </p:nvSpPr>
        <p:spPr>
          <a:xfrm>
            <a:off x="914400" y="4343400"/>
            <a:ext cx="5029200" cy="4114800"/>
          </a:xfrm>
        </p:spPr>
        <p:txBody>
          <a:bodyPr/>
          <a:lstStyle/>
          <a:p>
            <a:pPr>
              <a:lnSpc>
                <a:spcPct val="80000"/>
              </a:lnSpc>
            </a:pPr>
            <a:r>
              <a:rPr lang="en-US" sz="2400" dirty="0" smtClean="0"/>
              <a:t>Unit of lung (1 cm to 1 inch)</a:t>
            </a:r>
          </a:p>
          <a:p>
            <a:pPr>
              <a:lnSpc>
                <a:spcPct val="80000"/>
              </a:lnSpc>
            </a:pPr>
            <a:r>
              <a:rPr lang="en-US" sz="2400" dirty="0" smtClean="0"/>
              <a:t>Irregularly polyhedral </a:t>
            </a:r>
          </a:p>
          <a:p>
            <a:pPr>
              <a:lnSpc>
                <a:spcPct val="80000"/>
              </a:lnSpc>
            </a:pPr>
            <a:r>
              <a:rPr lang="en-US" sz="2400" dirty="0" smtClean="0"/>
              <a:t>Su</a:t>
            </a:r>
            <a:r>
              <a:rPr lang="en-US" sz="2400" dirty="0" smtClean="0">
                <a:solidFill>
                  <a:schemeClr val="tx1"/>
                </a:solidFill>
              </a:rPr>
              <a:t>pplied by a group of terminal bronchioles and accompanying pulmonary arterioles surrounded by lymph vessels</a:t>
            </a:r>
          </a:p>
          <a:p>
            <a:pPr>
              <a:lnSpc>
                <a:spcPct val="80000"/>
              </a:lnSpc>
            </a:pPr>
            <a:r>
              <a:rPr lang="en-US" sz="2400" dirty="0" smtClean="0">
                <a:solidFill>
                  <a:schemeClr val="tx1"/>
                </a:solidFill>
              </a:rPr>
              <a:t>Demarcated by “interlobular septa”</a:t>
            </a:r>
          </a:p>
          <a:p>
            <a:pPr lvl="1">
              <a:lnSpc>
                <a:spcPct val="80000"/>
              </a:lnSpc>
            </a:pPr>
            <a:r>
              <a:rPr lang="en-US" sz="2000" dirty="0" smtClean="0">
                <a:solidFill>
                  <a:schemeClr val="tx1"/>
                </a:solidFill>
              </a:rPr>
              <a:t>pulmonary veins</a:t>
            </a:r>
          </a:p>
          <a:p>
            <a:pPr lvl="1">
              <a:lnSpc>
                <a:spcPct val="80000"/>
              </a:lnSpc>
            </a:pPr>
            <a:r>
              <a:rPr lang="en-US" sz="2000" dirty="0" smtClean="0">
                <a:solidFill>
                  <a:schemeClr val="tx1"/>
                </a:solidFill>
              </a:rPr>
              <a:t>pulmonary lymphatics</a:t>
            </a:r>
          </a:p>
          <a:p>
            <a:pPr lvl="1">
              <a:lnSpc>
                <a:spcPct val="80000"/>
              </a:lnSpc>
            </a:pPr>
            <a:r>
              <a:rPr lang="en-US" sz="2000" dirty="0" smtClean="0">
                <a:solidFill>
                  <a:schemeClr val="tx1"/>
                </a:solidFill>
              </a:rPr>
              <a:t>connective tissue </a:t>
            </a:r>
            <a:r>
              <a:rPr lang="en-US" sz="2000" dirty="0" err="1" smtClean="0">
                <a:solidFill>
                  <a:schemeClr val="tx1"/>
                </a:solidFill>
              </a:rPr>
              <a:t>stroma</a:t>
            </a:r>
            <a:endParaRPr lang="en-US" sz="2000" dirty="0" smtClean="0">
              <a:solidFill>
                <a:schemeClr val="tx1"/>
              </a:solidFill>
            </a:endParaRPr>
          </a:p>
          <a:p>
            <a:endParaRPr lang="en-US" dirty="0" smtClean="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8.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3555"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2F95E63-D3D4-487D-B6C2-317613D70C8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491C3-6471-40E6-BF91-234DED95C3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4B58AE-084A-435C-BC45-513FF217E3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0723" name="Rectangle 3"/>
          <p:cNvSpPr>
            <a:spLocks noGrp="1" noChangeArrowheads="1"/>
          </p:cNvSpPr>
          <p:nvPr>
            <p:ph type="ctrTitle"/>
          </p:nvPr>
        </p:nvSpPr>
        <p:spPr>
          <a:xfrm>
            <a:off x="455613" y="2130425"/>
            <a:ext cx="7313612" cy="1470025"/>
          </a:xfrm>
        </p:spPr>
        <p:txBody>
          <a:bodyPr/>
          <a:lstStyle>
            <a:lvl1pPr>
              <a:defRPr/>
            </a:lvl1pPr>
          </a:lstStyle>
          <a:p>
            <a:r>
              <a:rPr lang="en-US"/>
              <a:t>Click to edit Master title style</a:t>
            </a:r>
          </a:p>
        </p:txBody>
      </p:sp>
      <p:sp>
        <p:nvSpPr>
          <p:cNvPr id="30724" name="Rectangle 4"/>
          <p:cNvSpPr>
            <a:spLocks noGrp="1" noChangeArrowheads="1"/>
          </p:cNvSpPr>
          <p:nvPr>
            <p:ph type="subTitle" idx="1"/>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p>
        </p:txBody>
      </p:sp>
      <p:sp>
        <p:nvSpPr>
          <p:cNvPr id="6" name="Rectangle 6"/>
          <p:cNvSpPr>
            <a:spLocks noGrp="1" noChangeArrowheads="1"/>
          </p:cNvSpPr>
          <p:nvPr>
            <p:ph type="ftr" sz="quarter" idx="11"/>
          </p:nvPr>
        </p:nvSpPr>
        <p:spPr/>
        <p:txBody>
          <a:bodyPr/>
          <a:lstStyle>
            <a:lvl1pPr>
              <a:defRPr smtClean="0"/>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525F8645-845A-408D-888A-67FC8CAB7D3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3DE8058-C926-4F14-8570-C00B676B6E3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0BCD45-BEDF-4CCF-AB3F-37C1E03FAEF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773B227-9CB8-4AA0-8C84-B258BB83832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7594916-471E-472F-A59A-1CC5802AB05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3778FCE-18EA-4F16-B9E4-B3184B63D2F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A70223D-1BF9-482D-BBB8-38942C77E34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D1DD64-02E5-4868-B158-80D20736634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89073A-32A4-4DA3-ABE7-3F9660EFBF9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821E125-58E1-42AF-9F3A-938AAE8FB5B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46A024C-E187-4CE6-93A0-F50729232DB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210C5A5-28CD-42A8-A432-60931B27AB1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0484" name="Rectangle 4"/>
          <p:cNvSpPr>
            <a:spLocks noGrp="1" noChangeArrowheads="1"/>
          </p:cNvSpPr>
          <p:nvPr>
            <p:ph type="dt" sz="half" idx="2"/>
          </p:nvPr>
        </p:nvSpPr>
        <p:spPr/>
        <p:txBody>
          <a:bodyPr/>
          <a:lstStyle>
            <a:lvl1pPr>
              <a:defRPr/>
            </a:lvl1pPr>
          </a:lstStyle>
          <a:p>
            <a:pPr>
              <a:defRPr/>
            </a:pPr>
            <a:endParaRPr lang="en-US"/>
          </a:p>
        </p:txBody>
      </p:sp>
      <p:sp>
        <p:nvSpPr>
          <p:cNvPr id="20485" name="Rectangle 5"/>
          <p:cNvSpPr>
            <a:spLocks noGrp="1" noChangeArrowheads="1"/>
          </p:cNvSpPr>
          <p:nvPr>
            <p:ph type="ftr" sz="quarter" idx="3"/>
          </p:nvPr>
        </p:nvSpPr>
        <p:spPr/>
        <p:txBody>
          <a:bodyPr/>
          <a:lstStyle>
            <a:lvl1pPr>
              <a:defRPr/>
            </a:lvl1pPr>
          </a:lstStyle>
          <a:p>
            <a:pPr>
              <a:defRPr/>
            </a:pPr>
            <a:endParaRPr lang="en-US"/>
          </a:p>
        </p:txBody>
      </p:sp>
      <p:sp>
        <p:nvSpPr>
          <p:cNvPr id="20486" name="Rectangle 6"/>
          <p:cNvSpPr>
            <a:spLocks noGrp="1" noChangeArrowheads="1"/>
          </p:cNvSpPr>
          <p:nvPr>
            <p:ph type="sldNum" sz="quarter" idx="4"/>
          </p:nvPr>
        </p:nvSpPr>
        <p:spPr/>
        <p:txBody>
          <a:bodyPr/>
          <a:lstStyle>
            <a:lvl1pPr>
              <a:defRPr/>
            </a:lvl1pPr>
          </a:lstStyle>
          <a:p>
            <a:pPr>
              <a:defRPr/>
            </a:pPr>
            <a:fld id="{82F95E63-D3D4-487D-B6C2-317613D70C8B}"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89073A-32A4-4DA3-ABE7-3F9660EFBF92}"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AD381-F552-4BEF-9DD7-25804EA8777C}"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B4E5F3E-4C21-48FC-A7D1-25B1D1C78A90}"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EC25EB5-8DCE-43FB-B089-2A243B60B1A4}"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58AB63C-C9D9-42D3-B0C4-80D0EB4EC800}"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48D07A5-01CC-4188-9A30-400513B5B0C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AD381-F552-4BEF-9DD7-25804EA8777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8FD2FA5-E3F9-4787-8726-7891DD738141}"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D40EDF-E266-4E67-8B84-8E5417DB7F5A}"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F491C3-6471-40E6-BF91-234DED95C31B}"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B58AE-084A-435C-BC45-513FF217E399}"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US"/>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B2F38D5C-CC24-4CFD-8E6D-3452737EA146}"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5704F-9D60-4367-9AA8-E68498B8F99A}"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F3117B-E2CD-40A0-B231-6C253E8F60D5}"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834E3-C9B1-4BC1-AAB3-9B9AD74AC126}"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C47B05F-6C93-4675-B149-14C7F58CEF8C}"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F064E91-2EC8-438D-8F99-6BE92DA0143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4E5F3E-4C21-48FC-A7D1-25B1D1C78A9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202A89-4B48-4C49-B4D7-4BDAFE166167}"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7B5F1A-FD46-4AE1-B291-5F9C3ABE6D6E}"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188363-4B0E-47F8-9355-0887DA672A95}"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1D836A-F44E-43CB-B861-A80D4FADA08A}"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B25129-8C03-4B5E-A082-07E11D09F0EB}"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25EB5-8DCE-43FB-B089-2A243B60B1A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US"/>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FFAF90AA-9810-4D7C-9E9D-3000CF87E03A}"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FA8A74-565F-40E5-B139-8600A3907ED7}"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EF922D-1322-4587-9800-3A615F92C349}"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1111CB-7ACB-4F39-8A80-4DB9CCC1175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8AB63C-C9D9-42D3-B0C4-80D0EB4EC80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3FD0A91-3B96-4191-8F47-953EC24862F5}"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09EBD2C-05F2-4B23-93BD-58664E544FFC}"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E288AB-6287-4E0D-8233-C981BEAE71D6}"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F6C90B-B1CF-4511-A697-F6BB7365A0DE}"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3AF527-3EC3-4C29-93B7-88CF6CB1039E}"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4F8CEB-E431-4223-8B5B-3BF94E8F2971}"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68C3FF-95B9-4FA9-BBFE-288B47593B31}"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8D07A5-01CC-4188-9A30-400513B5B0C8}"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0484" name="Rectangle 4"/>
          <p:cNvSpPr>
            <a:spLocks noGrp="1" noChangeArrowheads="1"/>
          </p:cNvSpPr>
          <p:nvPr>
            <p:ph type="dt" sz="half" idx="2"/>
          </p:nvPr>
        </p:nvSpPr>
        <p:spPr/>
        <p:txBody>
          <a:bodyPr/>
          <a:lstStyle>
            <a:lvl1pPr>
              <a:defRPr/>
            </a:lvl1pPr>
          </a:lstStyle>
          <a:p>
            <a:pPr>
              <a:defRPr/>
            </a:pPr>
            <a:endParaRPr lang="en-US"/>
          </a:p>
        </p:txBody>
      </p:sp>
      <p:sp>
        <p:nvSpPr>
          <p:cNvPr id="20485" name="Rectangle 5"/>
          <p:cNvSpPr>
            <a:spLocks noGrp="1" noChangeArrowheads="1"/>
          </p:cNvSpPr>
          <p:nvPr>
            <p:ph type="ftr" sz="quarter" idx="3"/>
          </p:nvPr>
        </p:nvSpPr>
        <p:spPr/>
        <p:txBody>
          <a:bodyPr/>
          <a:lstStyle>
            <a:lvl1pPr>
              <a:defRPr/>
            </a:lvl1pPr>
          </a:lstStyle>
          <a:p>
            <a:pPr>
              <a:defRPr/>
            </a:pPr>
            <a:endParaRPr lang="en-US"/>
          </a:p>
        </p:txBody>
      </p:sp>
      <p:sp>
        <p:nvSpPr>
          <p:cNvPr id="20486" name="Rectangle 6"/>
          <p:cNvSpPr>
            <a:spLocks noGrp="1" noChangeArrowheads="1"/>
          </p:cNvSpPr>
          <p:nvPr>
            <p:ph type="sldNum" sz="quarter" idx="4"/>
          </p:nvPr>
        </p:nvSpPr>
        <p:spPr/>
        <p:txBody>
          <a:bodyPr/>
          <a:lstStyle>
            <a:lvl1pPr>
              <a:defRPr/>
            </a:lvl1pPr>
          </a:lstStyle>
          <a:p>
            <a:pPr>
              <a:defRPr/>
            </a:pPr>
            <a:fld id="{82F95E63-D3D4-487D-B6C2-317613D70C8B}" type="slidenum">
              <a:rPr lang="en-US" smtClean="0"/>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89073A-32A4-4DA3-ABE7-3F9660EFBF9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D2FA5-E3F9-4787-8726-7891DD73814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AD381-F552-4BEF-9DD7-25804EA8777C}" type="slidenum">
              <a:rPr lang="en-US" smtClean="0"/>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B4E5F3E-4C21-48FC-A7D1-25B1D1C78A90}" type="slidenum">
              <a:rPr lang="en-US" smtClean="0"/>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EC25EB5-8DCE-43FB-B089-2A243B60B1A4}" type="slidenum">
              <a:rPr lang="en-US" smtClean="0"/>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58AB63C-C9D9-42D3-B0C4-80D0EB4EC800}" type="slidenum">
              <a:rPr lang="en-US" smtClean="0"/>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48D07A5-01CC-4188-9A30-400513B5B0C8}"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8FD2FA5-E3F9-4787-8726-7891DD738141}" type="slidenum">
              <a:rPr lang="en-US" smtClean="0"/>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D40EDF-E266-4E67-8B84-8E5417DB7F5A}" type="slidenum">
              <a:rPr lang="en-US" smtClean="0"/>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F491C3-6471-40E6-BF91-234DED95C31B}" type="slidenum">
              <a:rPr lang="en-US" smtClean="0"/>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B58AE-084A-435C-BC45-513FF217E399}" type="slidenum">
              <a:rPr lang="en-US" smtClean="0"/>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US"/>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B2F38D5C-CC24-4CFD-8E6D-3452737EA14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40EDF-E266-4E67-8B84-8E5417DB7F5A}"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5704F-9D60-4367-9AA8-E68498B8F99A}"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F3117B-E2CD-40A0-B231-6C253E8F60D5}"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834E3-C9B1-4BC1-AAB3-9B9AD74AC126}" type="slidenum">
              <a:rPr lang="en-US"/>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C47B05F-6C93-4675-B149-14C7F58CEF8C}" type="slidenum">
              <a:rPr lang="en-US"/>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F064E91-2EC8-438D-8F99-6BE92DA01430}"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202A89-4B48-4C49-B4D7-4BDAFE166167}" type="slidenum">
              <a:rPr lang="en-US"/>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7B5F1A-FD46-4AE1-B291-5F9C3ABE6D6E}" type="slidenum">
              <a:rPr lang="en-US"/>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188363-4B0E-47F8-9355-0887DA672A95}" type="slidenum">
              <a:rPr lang="en-US"/>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1D836A-F44E-43CB-B861-A80D4FADA08A}"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B25129-8C03-4B5E-A082-07E11D09F0E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9.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1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21.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7.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2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7.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ags" Target="../tags/tag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DDB1B2D-A73E-4041-A00D-A7A0ECF6608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9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051"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6CD72B4-CC5F-48BC-BFFB-5EA315454D0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5"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defRPr>
      </a:lvl2pPr>
      <a:lvl3pPr algn="l" rtl="0" eaLnBrk="0" fontAlgn="base" hangingPunct="0">
        <a:spcBef>
          <a:spcPct val="0"/>
        </a:spcBef>
        <a:spcAft>
          <a:spcPct val="0"/>
        </a:spcAft>
        <a:buClr>
          <a:schemeClr val="tx1"/>
        </a:buClr>
        <a:defRPr sz="3200">
          <a:solidFill>
            <a:schemeClr val="tx1"/>
          </a:solidFill>
          <a:latin typeface="Arial" charset="0"/>
        </a:defRPr>
      </a:lvl3pPr>
      <a:lvl4pPr algn="l" rtl="0" eaLnBrk="0" fontAlgn="base" hangingPunct="0">
        <a:spcBef>
          <a:spcPct val="0"/>
        </a:spcBef>
        <a:spcAft>
          <a:spcPct val="0"/>
        </a:spcAft>
        <a:buClr>
          <a:schemeClr val="tx1"/>
        </a:buClr>
        <a:defRPr sz="3200">
          <a:solidFill>
            <a:schemeClr val="tx1"/>
          </a:solidFill>
          <a:latin typeface="Arial" charset="0"/>
        </a:defRPr>
      </a:lvl4pPr>
      <a:lvl5pPr algn="l" rtl="0" eaLnBrk="0" fontAlgn="base" hangingPunct="0">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DDB1B2D-A73E-4041-A00D-A7A0ECF6608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C946CC-C736-4459-BBA4-D245E70F94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F4AE16D-6CCC-4DE9-B491-C46319A1455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DDB1B2D-A73E-4041-A00D-A7A0ECF6608C}"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C946CC-C736-4459-BBA4-D245E70F94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1.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9.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radiologyassistant.nl/data/bin/a5097977c59adc_Key-Sarcoid.png" TargetMode="External"/><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ctrTitle"/>
          </p:nvPr>
        </p:nvSpPr>
        <p:spPr>
          <a:xfrm>
            <a:off x="304800" y="304800"/>
            <a:ext cx="8458200" cy="1981200"/>
          </a:xfrm>
        </p:spPr>
        <p:style>
          <a:lnRef idx="0">
            <a:schemeClr val="accent3"/>
          </a:lnRef>
          <a:fillRef idx="3">
            <a:schemeClr val="accent3"/>
          </a:fillRef>
          <a:effectRef idx="3">
            <a:schemeClr val="accent3"/>
          </a:effectRef>
          <a:fontRef idx="minor">
            <a:schemeClr val="lt1"/>
          </a:fontRef>
        </p:style>
        <p:txBody>
          <a:bodyPr>
            <a:normAutofit/>
          </a:bodyPr>
          <a:lstStyle/>
          <a:p>
            <a:pPr eaLnBrk="1" hangingPunct="1"/>
            <a:r>
              <a:rPr lang="en-US" b="1" dirty="0" smtClean="0">
                <a:solidFill>
                  <a:schemeClr val="bg2">
                    <a:lumMod val="85000"/>
                    <a:lumOff val="15000"/>
                  </a:schemeClr>
                </a:solidFill>
              </a:rPr>
              <a:t>TECHNICAL  ASPECT OF HRCT &amp; INTERSTITIAL LUNG DISEASES</a:t>
            </a:r>
            <a:br>
              <a:rPr lang="en-US" b="1" dirty="0" smtClean="0">
                <a:solidFill>
                  <a:schemeClr val="bg2">
                    <a:lumMod val="85000"/>
                    <a:lumOff val="15000"/>
                  </a:schemeClr>
                </a:solidFill>
              </a:rPr>
            </a:br>
            <a:endParaRPr lang="en-US" sz="2400" b="1" dirty="0" smtClean="0">
              <a:solidFill>
                <a:schemeClr val="bg2">
                  <a:lumMod val="85000"/>
                  <a:lumOff val="15000"/>
                </a:schemeClr>
              </a:solidFill>
              <a:latin typeface="Baskerville Old Face" pitchFamily="18" charset="0"/>
            </a:endParaRPr>
          </a:p>
        </p:txBody>
      </p:sp>
      <p:sp>
        <p:nvSpPr>
          <p:cNvPr id="4" name="Slide Number Placeholder 3"/>
          <p:cNvSpPr>
            <a:spLocks noGrp="1"/>
          </p:cNvSpPr>
          <p:nvPr>
            <p:ph type="sldNum" sz="quarter" idx="4"/>
          </p:nvPr>
        </p:nvSpPr>
        <p:spPr/>
        <p:txBody>
          <a:bodyPr/>
          <a:lstStyle/>
          <a:p>
            <a:pPr>
              <a:defRPr/>
            </a:pPr>
            <a:fld id="{82F95E63-D3D4-487D-B6C2-317613D70C8B}" type="slidenum">
              <a:rPr lang="en-US" smtClean="0"/>
              <a:pPr>
                <a:defRPr/>
              </a:pPr>
              <a:t>1</a:t>
            </a:fld>
            <a:endParaRPr lang="en-US"/>
          </a:p>
        </p:txBody>
      </p:sp>
      <p:sp>
        <p:nvSpPr>
          <p:cNvPr id="6" name="Rectangle 5"/>
          <p:cNvSpPr/>
          <p:nvPr/>
        </p:nvSpPr>
        <p:spPr>
          <a:xfrm>
            <a:off x="5257800" y="4267200"/>
            <a:ext cx="3505200"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000" b="1" dirty="0" smtClean="0">
                <a:solidFill>
                  <a:schemeClr val="bg2">
                    <a:lumMod val="85000"/>
                    <a:lumOff val="15000"/>
                  </a:schemeClr>
                </a:solidFill>
                <a:latin typeface="Baskerville Old Face" pitchFamily="18" charset="0"/>
              </a:rPr>
              <a:t>DR.  SHWETA SHENDEY</a:t>
            </a:r>
            <a:endParaRPr lang="en-US" b="1" dirty="0" smtClean="0">
              <a:solidFill>
                <a:schemeClr val="bg2">
                  <a:lumMod val="85000"/>
                  <a:lumOff val="15000"/>
                </a:schemeClr>
              </a:solidFill>
              <a:latin typeface="Baskerville Old Face"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248400"/>
          </a:xfrm>
        </p:spPr>
        <p:txBody>
          <a:bodyPr>
            <a:normAutofit/>
          </a:bodyPr>
          <a:lstStyle/>
          <a:p>
            <a:pPr>
              <a:buFont typeface="Arial" pitchFamily="34" charset="0"/>
              <a:buChar char="•"/>
            </a:pPr>
            <a:r>
              <a:rPr lang="en-US" sz="2600" b="1" u="sng" dirty="0" smtClean="0">
                <a:latin typeface="Arial Narrow" pitchFamily="34" charset="0"/>
              </a:rPr>
              <a:t>INTERSLICE GAP</a:t>
            </a:r>
            <a:r>
              <a:rPr lang="en-US" sz="2600" b="1" dirty="0" smtClean="0">
                <a:latin typeface="Arial Narrow" pitchFamily="34" charset="0"/>
              </a:rPr>
              <a:t> – varies from examination to examination, but is usually 10- 20 mm</a:t>
            </a:r>
          </a:p>
          <a:p>
            <a:pPr>
              <a:buFont typeface="Arial" pitchFamily="34" charset="0"/>
              <a:buChar char="•"/>
            </a:pPr>
            <a:endParaRPr lang="en-US" sz="2600" b="1" u="sng" dirty="0" smtClean="0">
              <a:latin typeface="Arial Narrow" pitchFamily="34" charset="0"/>
            </a:endParaRPr>
          </a:p>
          <a:p>
            <a:pPr>
              <a:buFont typeface="Arial" pitchFamily="34" charset="0"/>
              <a:buChar char="•"/>
            </a:pPr>
            <a:r>
              <a:rPr lang="en-US" sz="2600" b="1" u="sng" dirty="0" smtClean="0">
                <a:latin typeface="Arial Narrow" pitchFamily="34" charset="0"/>
              </a:rPr>
              <a:t>INSPIRATORY LEVEL : </a:t>
            </a:r>
            <a:r>
              <a:rPr lang="en-US" sz="2600" b="1" dirty="0" smtClean="0">
                <a:latin typeface="Arial Narrow" pitchFamily="34" charset="0"/>
              </a:rPr>
              <a:t>Routine HRCT is obtained in suspended full inspiration, which</a:t>
            </a:r>
          </a:p>
          <a:p>
            <a:pPr marL="1023938" indent="-341313">
              <a:buFont typeface="Wingdings" pitchFamily="2" charset="2"/>
              <a:buChar char="q"/>
            </a:pPr>
            <a:r>
              <a:rPr lang="en-US" sz="2600" b="1" dirty="0" smtClean="0">
                <a:latin typeface="Arial Narrow" pitchFamily="34" charset="0"/>
              </a:rPr>
              <a:t> </a:t>
            </a:r>
            <a:r>
              <a:rPr lang="en-IN" sz="2600" b="1" dirty="0" smtClean="0">
                <a:latin typeface="Arial Narrow" pitchFamily="34" charset="0"/>
              </a:rPr>
              <a:t>optimizes contrast between normal structures, various abnormalities and normal aerated lung parenchyma; and </a:t>
            </a:r>
          </a:p>
          <a:p>
            <a:pPr marL="1023938" lvl="0" indent="-341313">
              <a:spcBef>
                <a:spcPct val="20000"/>
              </a:spcBef>
              <a:buFont typeface="Wingdings" pitchFamily="2" charset="2"/>
              <a:buChar char="q"/>
            </a:pPr>
            <a:r>
              <a:rPr lang="en-IN" sz="2600" b="1" dirty="0" smtClean="0">
                <a:latin typeface="Arial Narrow" pitchFamily="34" charset="0"/>
              </a:rPr>
              <a:t>reduces transient atelectasis, a finding that may mimic or obscure significant abnormalities.</a:t>
            </a:r>
          </a:p>
          <a:p>
            <a:pPr marL="1023938" lvl="0" indent="-341313">
              <a:spcBef>
                <a:spcPct val="20000"/>
              </a:spcBef>
              <a:buNone/>
            </a:pPr>
            <a:endParaRPr lang="en-IN" sz="1400" b="1" dirty="0" smtClean="0">
              <a:latin typeface="Arial Narrow" pitchFamily="34" charset="0"/>
            </a:endParaRPr>
          </a:p>
          <a:p>
            <a:pPr marL="341313" lvl="0" indent="-287338">
              <a:spcBef>
                <a:spcPct val="20000"/>
              </a:spcBef>
              <a:buFont typeface="Arial" pitchFamily="34" charset="0"/>
              <a:buChar char="•"/>
            </a:pPr>
            <a:r>
              <a:rPr lang="en-US" sz="2600" b="1" u="sng" dirty="0" smtClean="0">
                <a:latin typeface="Arial Narrow" pitchFamily="34" charset="0"/>
              </a:rPr>
              <a:t>EXPIRATORY SCAN : </a:t>
            </a:r>
            <a:r>
              <a:rPr lang="en-US" sz="2600" b="1" dirty="0" smtClean="0">
                <a:latin typeface="Arial Narrow" pitchFamily="34" charset="0"/>
              </a:rPr>
              <a:t>valuable in obstructive lung disease or airway abnormality</a:t>
            </a:r>
          </a:p>
          <a:p>
            <a:pPr marL="1023938" lvl="0" indent="-341313">
              <a:spcBef>
                <a:spcPct val="20000"/>
              </a:spcBef>
              <a:buFont typeface="Wingdings" pitchFamily="2" charset="2"/>
              <a:buChar char="q"/>
            </a:pPr>
            <a:endParaRPr lang="en-IN" sz="2600" b="1" dirty="0" smtClean="0">
              <a:solidFill>
                <a:schemeClr val="tx1"/>
              </a:solidFill>
              <a:latin typeface="Arial Narrow" pitchFamily="34" charset="0"/>
            </a:endParaRPr>
          </a:p>
          <a:p>
            <a:pPr>
              <a:buFont typeface="Arial" pitchFamily="34" charset="0"/>
              <a:buChar char="•"/>
            </a:pPr>
            <a:endParaRPr lang="en-US" sz="2600" b="1" u="sng" dirty="0" smtClean="0">
              <a:solidFill>
                <a:schemeClr val="tx1"/>
              </a:solidFill>
              <a:latin typeface="Arial Narrow" pitchFamily="34" charset="0"/>
            </a:endParaRPr>
          </a:p>
          <a:p>
            <a:pPr>
              <a:buNone/>
            </a:pPr>
            <a:endParaRPr lang="en-US" sz="2600" b="1" dirty="0" smtClean="0">
              <a:solidFill>
                <a:schemeClr val="tx1"/>
              </a:solidFill>
              <a:latin typeface="Arial Narrow" pitchFamily="34" charset="0"/>
            </a:endParaRPr>
          </a:p>
          <a:p>
            <a:pPr>
              <a:buFont typeface="Arial" pitchFamily="34" charset="0"/>
              <a:buChar char="•"/>
            </a:pPr>
            <a:endParaRPr lang="en-US" sz="2600" b="1" dirty="0" smtClean="0">
              <a:solidFill>
                <a:schemeClr val="tx1"/>
              </a:solidFill>
              <a:latin typeface="Arial Narrow" pitchFamily="34" charset="0"/>
            </a:endParaRPr>
          </a:p>
          <a:p>
            <a:endParaRPr lang="en-US" sz="2600" b="1"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1600201"/>
            <a:ext cx="8715375" cy="2743200"/>
          </a:xfrm>
        </p:spPr>
        <p:txBody>
          <a:bodyPr>
            <a:normAutofit/>
          </a:bodyPr>
          <a:lstStyle/>
          <a:p>
            <a:r>
              <a:rPr lang="en-US" b="1" dirty="0" smtClean="0"/>
              <a:t>Key findings in alveolar </a:t>
            </a:r>
            <a:r>
              <a:rPr lang="en-US" b="1" dirty="0" err="1" smtClean="0"/>
              <a:t>proteinosis</a:t>
            </a:r>
            <a:endParaRPr lang="en-US" dirty="0" smtClean="0"/>
          </a:p>
          <a:p>
            <a:r>
              <a:rPr lang="en-US" dirty="0" smtClean="0"/>
              <a:t>Crazy paving pattern: reticular pattern superimposed on ground glass </a:t>
            </a:r>
            <a:r>
              <a:rPr lang="en-US" dirty="0" err="1" smtClean="0"/>
              <a:t>opacification</a:t>
            </a:r>
            <a:r>
              <a:rPr lang="en-US" dirty="0" smtClean="0"/>
              <a:t>.</a:t>
            </a:r>
          </a:p>
          <a:p>
            <a:r>
              <a:rPr lang="en-US" dirty="0" err="1" smtClean="0"/>
              <a:t>Opacifications</a:t>
            </a:r>
            <a:r>
              <a:rPr lang="en-US" dirty="0" smtClean="0"/>
              <a:t> range from ground glass to consolidation.</a:t>
            </a:r>
          </a:p>
          <a:p>
            <a:r>
              <a:rPr lang="en-US" dirty="0" smtClean="0"/>
              <a:t>.</a:t>
            </a:r>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Alveolar </a:t>
            </a:r>
            <a:r>
              <a:rPr lang="en-US" dirty="0" err="1" smtClean="0"/>
              <a:t>proteinosis</a:t>
            </a:r>
            <a:r>
              <a:rPr lang="en-US" dirty="0" smtClean="0"/>
              <a:t> with crazy pavement sign</a:t>
            </a:r>
            <a:endParaRPr lang="en-US" dirty="0"/>
          </a:p>
        </p:txBody>
      </p:sp>
      <p:sp>
        <p:nvSpPr>
          <p:cNvPr id="5" name="Slide Number Placeholder 4"/>
          <p:cNvSpPr>
            <a:spLocks noGrp="1"/>
          </p:cNvSpPr>
          <p:nvPr>
            <p:ph type="sldNum" sz="quarter" idx="12"/>
          </p:nvPr>
        </p:nvSpPr>
        <p:spPr/>
        <p:txBody>
          <a:bodyPr/>
          <a:lstStyle/>
          <a:p>
            <a:pPr>
              <a:defRPr/>
            </a:pPr>
            <a:fld id="{64D40EDF-E266-4E67-8B84-8E5417DB7F5A}" type="slidenum">
              <a:rPr lang="en-US" smtClean="0"/>
              <a:pPr>
                <a:defRPr/>
              </a:pPr>
              <a:t>101</a:t>
            </a:fld>
            <a:endParaRPr lang="en-US"/>
          </a:p>
        </p:txBody>
      </p:sp>
      <p:sp>
        <p:nvSpPr>
          <p:cNvPr id="1025" name="Rectangle 1"/>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333333"/>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smtClean="0">
                <a:ln>
                  <a:noFill/>
                </a:ln>
                <a:solidFill>
                  <a:srgbClr val="333333"/>
                </a:solidFill>
                <a:effectLst/>
                <a:latin typeface="Arial" charset="0"/>
                <a:cs typeface="Arial" charset="0"/>
              </a:rPr>
              <a:t>using bronchoalveolar lavage.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46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026" name="Picture 2" descr="."/>
          <p:cNvPicPr>
            <a:picLocks noChangeAspect="1" noChangeArrowheads="1"/>
          </p:cNvPicPr>
          <p:nvPr/>
        </p:nvPicPr>
        <p:blipFill>
          <a:blip r:embed="rId2"/>
          <a:srcRect/>
          <a:stretch>
            <a:fillRect/>
          </a:stretch>
        </p:blipFill>
        <p:spPr bwMode="auto">
          <a:xfrm>
            <a:off x="1828800" y="685800"/>
            <a:ext cx="5486400" cy="41148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15375" cy="1143000"/>
          </a:xfrm>
        </p:spPr>
        <p:txBody>
          <a:bodyPr>
            <a:normAutofit/>
          </a:bodyPr>
          <a:lstStyle/>
          <a:p>
            <a:r>
              <a:rPr lang="en-US" dirty="0" smtClean="0"/>
              <a:t>HYPERSENSITIVITY PNEUMONITIS</a:t>
            </a:r>
            <a:endParaRPr lang="en-US" dirty="0"/>
          </a:p>
        </p:txBody>
      </p:sp>
      <p:sp>
        <p:nvSpPr>
          <p:cNvPr id="3" name="Content Placeholder 2"/>
          <p:cNvSpPr>
            <a:spLocks noGrp="1"/>
          </p:cNvSpPr>
          <p:nvPr>
            <p:ph idx="1"/>
          </p:nvPr>
        </p:nvSpPr>
        <p:spPr>
          <a:xfrm>
            <a:off x="304800" y="1600200"/>
            <a:ext cx="8715375" cy="4525963"/>
          </a:xfrm>
        </p:spPr>
        <p:txBody>
          <a:bodyPr>
            <a:normAutofit/>
          </a:bodyPr>
          <a:lstStyle/>
          <a:p>
            <a:r>
              <a:rPr lang="en-US" dirty="0" smtClean="0"/>
              <a:t>Hypersensitivity </a:t>
            </a:r>
            <a:r>
              <a:rPr lang="en-US" dirty="0" err="1" smtClean="0"/>
              <a:t>pneumonitis</a:t>
            </a:r>
            <a:r>
              <a:rPr lang="en-US" dirty="0" smtClean="0"/>
              <a:t> (HP) is also known as extrinsic allergic </a:t>
            </a:r>
            <a:r>
              <a:rPr lang="en-US" dirty="0" err="1" smtClean="0"/>
              <a:t>alveolitis</a:t>
            </a:r>
            <a:r>
              <a:rPr lang="en-US" dirty="0" smtClean="0"/>
              <a:t> (EAA).</a:t>
            </a:r>
            <a:br>
              <a:rPr lang="en-US" dirty="0" smtClean="0"/>
            </a:br>
            <a:r>
              <a:rPr lang="en-US" dirty="0" smtClean="0"/>
              <a:t>HP is an allergic lung disease caused by the inhalation of a variety of antigens (farmer's lung, bird fancier's lung, 'hot tub' lung, humidifier lung). </a:t>
            </a:r>
            <a:br>
              <a:rPr lang="en-US" dirty="0" smtClean="0"/>
            </a:br>
            <a:r>
              <a:rPr lang="en-US" dirty="0" smtClean="0"/>
              <a:t>The radiographic and pathologic abnormalities in patients can be classified into acute, </a:t>
            </a:r>
            <a:r>
              <a:rPr lang="en-US" dirty="0" err="1" smtClean="0"/>
              <a:t>subacute</a:t>
            </a:r>
            <a:r>
              <a:rPr lang="en-US" dirty="0" smtClean="0"/>
              <a:t>, and chronic stages. </a:t>
            </a:r>
            <a:br>
              <a:rPr lang="en-US" dirty="0" smtClean="0"/>
            </a:br>
            <a:r>
              <a:rPr lang="en-US" dirty="0" smtClean="0"/>
              <a:t>Mostly HRCT is performed in the </a:t>
            </a:r>
            <a:r>
              <a:rPr lang="en-US" dirty="0" err="1" smtClean="0"/>
              <a:t>subacute</a:t>
            </a:r>
            <a:r>
              <a:rPr lang="en-US" dirty="0" smtClean="0"/>
              <a:t> stage of HP, weeks to months following the first exposure to the antigen or in the chronic phase.</a:t>
            </a: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1600200"/>
            <a:ext cx="9020175" cy="4525963"/>
          </a:xfrm>
        </p:spPr>
        <p:txBody>
          <a:bodyPr>
            <a:normAutofit/>
          </a:bodyPr>
          <a:lstStyle/>
          <a:p>
            <a:r>
              <a:rPr lang="en-US" b="1" dirty="0" err="1" smtClean="0"/>
              <a:t>Subacute</a:t>
            </a:r>
            <a:r>
              <a:rPr lang="en-US" b="1" dirty="0" smtClean="0"/>
              <a:t> hypersensitivity </a:t>
            </a:r>
            <a:r>
              <a:rPr lang="en-US" b="1" dirty="0" err="1" smtClean="0"/>
              <a:t>pneumonitis</a:t>
            </a:r>
            <a:r>
              <a:rPr lang="en-US" dirty="0" smtClean="0"/>
              <a:t/>
            </a:r>
            <a:br>
              <a:rPr lang="en-US" dirty="0" smtClean="0"/>
            </a:br>
            <a:r>
              <a:rPr lang="en-US" dirty="0" smtClean="0"/>
              <a:t>The key findings in the </a:t>
            </a:r>
            <a:r>
              <a:rPr lang="en-US" dirty="0" err="1" smtClean="0"/>
              <a:t>subacute</a:t>
            </a:r>
            <a:r>
              <a:rPr lang="en-US" dirty="0" smtClean="0"/>
              <a:t> hypersensitivity </a:t>
            </a:r>
            <a:r>
              <a:rPr lang="en-US" dirty="0" err="1" smtClean="0"/>
              <a:t>pneumonitis</a:t>
            </a:r>
            <a:r>
              <a:rPr lang="en-US" dirty="0" smtClean="0"/>
              <a:t> are:</a:t>
            </a:r>
          </a:p>
          <a:p>
            <a:r>
              <a:rPr lang="en-US" dirty="0" smtClean="0"/>
              <a:t>ill-defined </a:t>
            </a:r>
            <a:r>
              <a:rPr lang="en-US" dirty="0" err="1" smtClean="0"/>
              <a:t>centrilobular</a:t>
            </a:r>
            <a:r>
              <a:rPr lang="en-US" dirty="0" smtClean="0"/>
              <a:t> nodules of ground-glass opacity (80% of cases) </a:t>
            </a:r>
            <a:r>
              <a:rPr lang="en-US" b="1" i="1" dirty="0" smtClean="0"/>
              <a:t>or</a:t>
            </a:r>
            <a:endParaRPr lang="en-US" dirty="0" smtClean="0"/>
          </a:p>
          <a:p>
            <a:r>
              <a:rPr lang="en-US" dirty="0" smtClean="0"/>
              <a:t>mosaic pattern of a combination of patchy ground-glass opacity due to lung infiltration and patchy </a:t>
            </a:r>
            <a:r>
              <a:rPr lang="en-US" dirty="0" err="1" smtClean="0"/>
              <a:t>lucency</a:t>
            </a:r>
            <a:r>
              <a:rPr lang="en-US" dirty="0" smtClean="0"/>
              <a:t> due to </a:t>
            </a:r>
            <a:r>
              <a:rPr lang="en-US" dirty="0" err="1" smtClean="0"/>
              <a:t>bronchiolitis</a:t>
            </a:r>
            <a:r>
              <a:rPr lang="en-US" dirty="0" smtClean="0"/>
              <a:t> with air trapping</a:t>
            </a: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4"/>
          </p:nvPr>
        </p:nvSpPr>
        <p:spPr/>
        <p:txBody>
          <a:bodyPr/>
          <a:lstStyle/>
          <a:p>
            <a:pPr>
              <a:defRPr/>
            </a:pPr>
            <a:fld id="{82F95E63-D3D4-487D-B6C2-317613D70C8B}" type="slidenum">
              <a:rPr lang="en-US" smtClean="0"/>
              <a:pPr>
                <a:defRPr/>
              </a:pPr>
              <a:t>104</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543800" cy="1219200"/>
          </a:xfrm>
          <a:ln/>
        </p:spPr>
        <p:style>
          <a:lnRef idx="1">
            <a:schemeClr val="dk1"/>
          </a:lnRef>
          <a:fillRef idx="2">
            <a:schemeClr val="dk1"/>
          </a:fillRef>
          <a:effectRef idx="1">
            <a:schemeClr val="dk1"/>
          </a:effectRef>
          <a:fontRef idx="minor">
            <a:schemeClr val="dk1"/>
          </a:fontRef>
        </p:style>
        <p:txBody>
          <a:bodyPr>
            <a:noAutofit/>
          </a:bodyPr>
          <a:lstStyle/>
          <a:p>
            <a:r>
              <a:rPr lang="en-IN" sz="4000" b="1" dirty="0" smtClean="0">
                <a:solidFill>
                  <a:schemeClr val="bg1"/>
                </a:solidFill>
                <a:latin typeface="Calibri"/>
                <a:ea typeface="+mj-ea"/>
                <a:cs typeface="+mj-cs"/>
              </a:rPr>
              <a:t>Patient Position and the Use of Prone Scanning</a:t>
            </a:r>
            <a:endParaRPr lang="en-US" sz="4000" b="1" dirty="0">
              <a:solidFill>
                <a:schemeClr val="bg1"/>
              </a:solidFill>
            </a:endParaRPr>
          </a:p>
        </p:txBody>
      </p:sp>
      <p:sp>
        <p:nvSpPr>
          <p:cNvPr id="3" name="Content Placeholder 2"/>
          <p:cNvSpPr>
            <a:spLocks noGrp="1"/>
          </p:cNvSpPr>
          <p:nvPr>
            <p:ph idx="1"/>
          </p:nvPr>
        </p:nvSpPr>
        <p:spPr>
          <a:xfrm>
            <a:off x="609600" y="1828800"/>
            <a:ext cx="8534400" cy="4572000"/>
          </a:xfrm>
        </p:spPr>
        <p:txBody>
          <a:bodyPr>
            <a:noAutofit/>
          </a:bodyPr>
          <a:lstStyle/>
          <a:p>
            <a:pPr>
              <a:lnSpc>
                <a:spcPct val="170000"/>
              </a:lnSpc>
              <a:buFont typeface="Arial" pitchFamily="34" charset="0"/>
              <a:buChar char="•"/>
            </a:pPr>
            <a:r>
              <a:rPr lang="en-IN" sz="2500" b="1" dirty="0" smtClean="0">
                <a:solidFill>
                  <a:schemeClr val="tx1"/>
                </a:solidFill>
              </a:rPr>
              <a:t>Supine adequate in most instances.</a:t>
            </a:r>
          </a:p>
          <a:p>
            <a:pPr>
              <a:lnSpc>
                <a:spcPct val="170000"/>
              </a:lnSpc>
              <a:buFont typeface="Arial" pitchFamily="34" charset="0"/>
              <a:buChar char="•"/>
            </a:pPr>
            <a:r>
              <a:rPr lang="en-IN" sz="2500" b="1" dirty="0" smtClean="0">
                <a:solidFill>
                  <a:schemeClr val="tx1"/>
                </a:solidFill>
              </a:rPr>
              <a:t>Prone for diagnosing subtle lung abnormalities.</a:t>
            </a:r>
          </a:p>
          <a:p>
            <a:pPr>
              <a:lnSpc>
                <a:spcPct val="170000"/>
              </a:lnSpc>
              <a:buNone/>
            </a:pPr>
            <a:r>
              <a:rPr lang="en-IN" sz="2500" b="1" dirty="0" smtClean="0">
                <a:solidFill>
                  <a:schemeClr val="tx1"/>
                </a:solidFill>
              </a:rPr>
              <a:t>             e.g., asbestosis, suspected early lung fibrosis</a:t>
            </a:r>
          </a:p>
          <a:p>
            <a:pPr>
              <a:lnSpc>
                <a:spcPct val="170000"/>
              </a:lnSpc>
              <a:buFont typeface="Arial" pitchFamily="34" charset="0"/>
              <a:buChar char="•"/>
            </a:pPr>
            <a:r>
              <a:rPr lang="en-IN" sz="2500" b="1" dirty="0" smtClean="0">
                <a:solidFill>
                  <a:schemeClr val="tx1"/>
                </a:solidFill>
              </a:rPr>
              <a:t>Prone scan is useful in differentiating dependent lung atelectasis from early lung fibrosis</a:t>
            </a:r>
            <a:endParaRPr lang="en-US" sz="2500" b="1" dirty="0">
              <a:solidFill>
                <a:schemeClr val="tx1"/>
              </a:solidFill>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28600" y="152400"/>
            <a:ext cx="4497860" cy="32004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776971" y="152400"/>
            <a:ext cx="4072845" cy="3200400"/>
          </a:xfrm>
          <a:prstGeom prst="rect">
            <a:avLst/>
          </a:prstGeom>
          <a:noFill/>
          <a:ln w="9525">
            <a:noFill/>
            <a:miter lim="800000"/>
            <a:headEnd/>
            <a:tailEnd/>
          </a:ln>
        </p:spPr>
      </p:pic>
      <p:sp>
        <p:nvSpPr>
          <p:cNvPr id="6" name="TextBox 5"/>
          <p:cNvSpPr txBox="1"/>
          <p:nvPr/>
        </p:nvSpPr>
        <p:spPr>
          <a:xfrm>
            <a:off x="152400" y="5105400"/>
            <a:ext cx="8765773"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Axial CT image shows opacity in the posterior part of the lung which could represent dependent opacity or pulmonary inflammation. The prone images shows complete resolution of the opacity suggesting dependent atelectasis.</a:t>
            </a:r>
            <a:endParaRPr lang="en-US" dirty="0"/>
          </a:p>
        </p:txBody>
      </p:sp>
      <p:sp>
        <p:nvSpPr>
          <p:cNvPr id="7" name="Slide Number Placeholder 6"/>
          <p:cNvSpPr>
            <a:spLocks noGrp="1"/>
          </p:cNvSpPr>
          <p:nvPr>
            <p:ph type="sldNum" sz="quarter" idx="12"/>
          </p:nvPr>
        </p:nvSpPr>
        <p:spPr/>
        <p:txBody>
          <a:bodyPr/>
          <a:lstStyle/>
          <a:p>
            <a:pPr>
              <a:defRPr/>
            </a:pPr>
            <a:fld id="{1189073A-32A4-4DA3-ABE7-3F9660EFBF9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792162"/>
          </a:xfrm>
        </p:spPr>
        <p:txBody>
          <a:bodyPr>
            <a:normAutofit fontScale="90000"/>
          </a:bodyPr>
          <a:lstStyle/>
          <a:p>
            <a:r>
              <a:rPr lang="en-US" sz="3600" dirty="0" smtClean="0">
                <a:solidFill>
                  <a:schemeClr val="tx1"/>
                </a:solidFill>
              </a:rPr>
              <a:t>TECHNIQUE OF SCAN </a:t>
            </a:r>
            <a:r>
              <a:rPr lang="en-IN" sz="3600" dirty="0" smtClean="0">
                <a:solidFill>
                  <a:schemeClr val="tx1"/>
                </a:solidFill>
              </a:rPr>
              <a:t>ACQUISITION</a:t>
            </a:r>
            <a:r>
              <a:rPr lang="en-IN" sz="3600" dirty="0" smtClean="0">
                <a:solidFill>
                  <a:schemeClr val="tx1"/>
                </a:solidFill>
                <a:latin typeface="Calibri"/>
              </a:rPr>
              <a:t>:</a:t>
            </a:r>
            <a:endParaRPr lang="en-US" sz="3600" dirty="0">
              <a:solidFill>
                <a:schemeClr val="tx1"/>
              </a:solidFill>
            </a:endParaRPr>
          </a:p>
        </p:txBody>
      </p:sp>
      <p:sp>
        <p:nvSpPr>
          <p:cNvPr id="3" name="Content Placeholder 2"/>
          <p:cNvSpPr>
            <a:spLocks noGrp="1"/>
          </p:cNvSpPr>
          <p:nvPr>
            <p:ph idx="1"/>
          </p:nvPr>
        </p:nvSpPr>
        <p:spPr>
          <a:xfrm>
            <a:off x="304800" y="1219200"/>
            <a:ext cx="8305800" cy="5410200"/>
          </a:xfrm>
        </p:spPr>
        <p:txBody>
          <a:bodyPr/>
          <a:lstStyle/>
          <a:p>
            <a:pPr marL="514350" indent="-514350">
              <a:buAutoNum type="arabicPeriod"/>
            </a:pPr>
            <a:r>
              <a:rPr lang="en-IN" sz="3200" b="1" u="sng" dirty="0" smtClean="0">
                <a:solidFill>
                  <a:schemeClr val="tx1"/>
                </a:solidFill>
                <a:latin typeface="Arial Narrow" pitchFamily="34" charset="0"/>
              </a:rPr>
              <a:t>Spaced axial scans </a:t>
            </a:r>
            <a:r>
              <a:rPr lang="en-IN" sz="3200" b="1" dirty="0" smtClean="0">
                <a:solidFill>
                  <a:schemeClr val="tx1"/>
                </a:solidFill>
                <a:latin typeface="Arial Narrow" pitchFamily="34" charset="0"/>
              </a:rPr>
              <a:t>:</a:t>
            </a:r>
          </a:p>
          <a:p>
            <a:pPr marL="514350" indent="-514350">
              <a:buNone/>
            </a:pPr>
            <a:endParaRPr lang="en-IN" sz="1200" b="1" dirty="0" smtClean="0">
              <a:solidFill>
                <a:schemeClr val="tx1"/>
              </a:solidFill>
              <a:latin typeface="Arial Narrow" pitchFamily="34" charset="0"/>
            </a:endParaRPr>
          </a:p>
          <a:p>
            <a:pPr marL="514350" indent="-514350"/>
            <a:r>
              <a:rPr lang="en-IN" sz="2600" b="1" dirty="0" smtClean="0"/>
              <a:t>    </a:t>
            </a:r>
            <a:r>
              <a:rPr lang="en-IN" sz="2600" dirty="0" smtClean="0"/>
              <a:t>Obtained at 1cm intervals from lung apices to bases. In this manner, HRCT is intended to “sample” lung anatomy</a:t>
            </a:r>
          </a:p>
          <a:p>
            <a:pPr marL="514350" indent="-514350">
              <a:buNone/>
            </a:pPr>
            <a:endParaRPr lang="en-IN" sz="1600" dirty="0" smtClean="0"/>
          </a:p>
          <a:p>
            <a:pPr marL="514350" indent="-514350"/>
            <a:r>
              <a:rPr lang="en-IN" sz="2600" dirty="0" smtClean="0"/>
              <a:t>    It is assumed that the findings seen at the levels scanned will be representative of what is present throughout the lungs</a:t>
            </a:r>
          </a:p>
          <a:p>
            <a:pPr marL="514350" indent="-514350">
              <a:buNone/>
            </a:pPr>
            <a:endParaRPr lang="en-IN" sz="1600" dirty="0" smtClean="0"/>
          </a:p>
          <a:p>
            <a:pPr marL="514350" indent="-514350"/>
            <a:r>
              <a:rPr lang="en-IN" sz="2600" dirty="0" smtClean="0"/>
              <a:t>    Results in low radiation dose as the individual scans are widely placed</a:t>
            </a:r>
          </a:p>
          <a:p>
            <a:pPr lvl="0">
              <a:spcBef>
                <a:spcPct val="20000"/>
              </a:spcBef>
              <a:buFont typeface="Arial" pitchFamily="34" charset="0"/>
              <a:buChar char="•"/>
            </a:pPr>
            <a:endParaRPr lang="en-IN" sz="3200" b="1" dirty="0" smtClean="0">
              <a:solidFill>
                <a:schemeClr val="tx1"/>
              </a:solidFill>
              <a:latin typeface="Arial Narrow" pitchFamily="34" charset="0"/>
            </a:endParaRPr>
          </a:p>
          <a:p>
            <a:pPr lvl="0">
              <a:spcBef>
                <a:spcPct val="20000"/>
              </a:spcBef>
              <a:buFont typeface="Arial" pitchFamily="34" charset="0"/>
              <a:buChar char="•"/>
            </a:pPr>
            <a:endParaRPr lang="en-IN" sz="3200" b="1" dirty="0" smtClean="0">
              <a:solidFill>
                <a:schemeClr val="tx1"/>
              </a:solidFill>
              <a:latin typeface="Arial Narrow" pitchFamily="34" charset="0"/>
            </a:endParaRPr>
          </a:p>
          <a:p>
            <a:pPr lvl="0">
              <a:spcBef>
                <a:spcPct val="20000"/>
              </a:spcBef>
              <a:buNone/>
            </a:pPr>
            <a:endParaRPr lang="en-IN" sz="3200" b="1" dirty="0" smtClean="0">
              <a:solidFill>
                <a:schemeClr val="tx1"/>
              </a:solidFill>
              <a:latin typeface="Arial Narrow" pitchFamily="34" charset="0"/>
            </a:endParaRPr>
          </a:p>
          <a:p>
            <a:endParaRPr lang="en-US"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62975" cy="685800"/>
          </a:xfrm>
        </p:spPr>
        <p:txBody>
          <a:bodyPr>
            <a:normAutofit fontScale="90000"/>
          </a:bodyPr>
          <a:lstStyle/>
          <a:p>
            <a:pPr lvl="0">
              <a:spcBef>
                <a:spcPct val="20000"/>
              </a:spcBef>
            </a:pPr>
            <a:r>
              <a:rPr lang="en-IN" sz="3600" b="1" u="sng" dirty="0" smtClean="0">
                <a:latin typeface="Arial Narrow" pitchFamily="34" charset="0"/>
              </a:rPr>
              <a:t>2. Volumetric HRCT</a:t>
            </a:r>
            <a:r>
              <a:rPr lang="en-IN" sz="3600" b="1" dirty="0" smtClean="0">
                <a:latin typeface="Arial Narrow" pitchFamily="34" charset="0"/>
              </a:rPr>
              <a:t>						- </a:t>
            </a:r>
            <a:r>
              <a:rPr lang="en-IN" b="1" dirty="0" smtClean="0">
                <a:latin typeface="Arial Narrow" pitchFamily="34" charset="0"/>
              </a:rPr>
              <a:t/>
            </a:r>
            <a:br>
              <a:rPr lang="en-IN" b="1" dirty="0" smtClean="0">
                <a:latin typeface="Arial Narrow" pitchFamily="34" charset="0"/>
              </a:rPr>
            </a:br>
            <a:endParaRPr lang="en-US" dirty="0"/>
          </a:p>
        </p:txBody>
      </p:sp>
      <p:sp>
        <p:nvSpPr>
          <p:cNvPr id="3" name="Content Placeholder 2"/>
          <p:cNvSpPr>
            <a:spLocks noGrp="1"/>
          </p:cNvSpPr>
          <p:nvPr>
            <p:ph idx="1"/>
          </p:nvPr>
        </p:nvSpPr>
        <p:spPr>
          <a:xfrm>
            <a:off x="381001" y="990600"/>
            <a:ext cx="8610599" cy="5135563"/>
          </a:xfrm>
        </p:spPr>
        <p:txBody>
          <a:bodyPr>
            <a:normAutofit fontScale="92500"/>
          </a:bodyPr>
          <a:lstStyle/>
          <a:p>
            <a:r>
              <a:rPr lang="en-US" dirty="0" smtClean="0"/>
              <a:t>MDCT scanner are capable of rapid scanning and thin slice acquisition.(slice interval 0.8mm)</a:t>
            </a:r>
          </a:p>
          <a:p>
            <a:pPr>
              <a:buNone/>
            </a:pPr>
            <a:r>
              <a:rPr lang="en-US" u="sng" dirty="0" smtClean="0"/>
              <a:t>Advantages</a:t>
            </a:r>
            <a:r>
              <a:rPr lang="en-US" dirty="0" smtClean="0"/>
              <a:t> : </a:t>
            </a:r>
          </a:p>
          <a:p>
            <a:pPr marL="365760">
              <a:lnSpc>
                <a:spcPct val="150000"/>
              </a:lnSpc>
              <a:buNone/>
            </a:pPr>
            <a:r>
              <a:rPr lang="en-US" dirty="0" smtClean="0"/>
              <a:t>    1. Viewing of contagious slice for better delineation of lung abnormality</a:t>
            </a:r>
          </a:p>
          <a:p>
            <a:pPr marL="365760">
              <a:lnSpc>
                <a:spcPct val="150000"/>
              </a:lnSpc>
              <a:buNone/>
            </a:pPr>
            <a:r>
              <a:rPr lang="en-US" dirty="0" smtClean="0"/>
              <a:t>    2. Complete imaging of lung and thorax</a:t>
            </a:r>
          </a:p>
          <a:p>
            <a:pPr marL="365760">
              <a:lnSpc>
                <a:spcPct val="150000"/>
              </a:lnSpc>
              <a:buNone/>
            </a:pPr>
            <a:r>
              <a:rPr lang="en-US" dirty="0" smtClean="0"/>
              <a:t>    3. Reconstruction of scan data in any plane using MIPs or MPR</a:t>
            </a:r>
          </a:p>
          <a:p>
            <a:pPr marL="365760">
              <a:lnSpc>
                <a:spcPct val="150000"/>
              </a:lnSpc>
              <a:buNone/>
            </a:pPr>
            <a:r>
              <a:rPr lang="en-US" dirty="0" smtClean="0"/>
              <a:t>    4. diagnosis of other lung abnormalities</a:t>
            </a:r>
          </a:p>
          <a:p>
            <a:pPr>
              <a:buNone/>
            </a:pPr>
            <a:r>
              <a:rPr lang="en-US" u="sng" dirty="0" smtClean="0"/>
              <a:t>Disadvantage </a:t>
            </a:r>
            <a:r>
              <a:rPr lang="en-US" dirty="0" smtClean="0"/>
              <a:t>:  greater radiation dose. It delivers 3-5 times greater radiation.</a:t>
            </a: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3810000" cy="685800"/>
          </a:xfrm>
        </p:spPr>
        <p:style>
          <a:lnRef idx="1">
            <a:schemeClr val="dk1"/>
          </a:lnRef>
          <a:fillRef idx="2">
            <a:schemeClr val="dk1"/>
          </a:fillRef>
          <a:effectRef idx="1">
            <a:schemeClr val="dk1"/>
          </a:effectRef>
          <a:fontRef idx="minor">
            <a:schemeClr val="dk1"/>
          </a:fontRef>
        </p:style>
        <p:txBody>
          <a:bodyPr>
            <a:normAutofit/>
          </a:bodyPr>
          <a:lstStyle/>
          <a:p>
            <a:r>
              <a:rPr lang="en-US" dirty="0" smtClean="0"/>
              <a:t> LOW DOSE HRCT</a:t>
            </a:r>
            <a:endParaRPr lang="en-US" dirty="0"/>
          </a:p>
        </p:txBody>
      </p:sp>
      <p:sp>
        <p:nvSpPr>
          <p:cNvPr id="3" name="Content Placeholder 2"/>
          <p:cNvSpPr>
            <a:spLocks noGrp="1"/>
          </p:cNvSpPr>
          <p:nvPr>
            <p:ph idx="1"/>
          </p:nvPr>
        </p:nvSpPr>
        <p:spPr>
          <a:xfrm>
            <a:off x="381000" y="990600"/>
            <a:ext cx="8382000" cy="5410200"/>
          </a:xfrm>
        </p:spPr>
        <p:txBody>
          <a:bodyPr/>
          <a:lstStyle/>
          <a:p>
            <a:pPr>
              <a:spcBef>
                <a:spcPts val="2000"/>
              </a:spcBef>
              <a:buFont typeface="Arial" pitchFamily="34" charset="0"/>
              <a:buChar char="•"/>
            </a:pPr>
            <a:r>
              <a:rPr lang="en-US" sz="2600" b="1" dirty="0" smtClean="0">
                <a:solidFill>
                  <a:schemeClr val="tx1"/>
                </a:solidFill>
                <a:latin typeface="Arial Narrow" pitchFamily="34" charset="0"/>
              </a:rPr>
              <a:t>Low dose HRCT uses Kvp of </a:t>
            </a:r>
            <a:r>
              <a:rPr lang="en-US" sz="2600" b="1" dirty="0" smtClean="0">
                <a:latin typeface="Arial Narrow" pitchFamily="34" charset="0"/>
              </a:rPr>
              <a:t>80</a:t>
            </a:r>
            <a:r>
              <a:rPr lang="en-US" sz="2600" b="1" dirty="0" smtClean="0">
                <a:solidFill>
                  <a:schemeClr val="tx1"/>
                </a:solidFill>
                <a:latin typeface="Arial Narrow" pitchFamily="34" charset="0"/>
              </a:rPr>
              <a:t> </a:t>
            </a:r>
            <a:r>
              <a:rPr lang="en-US" sz="2600" b="1" dirty="0" smtClean="0">
                <a:solidFill>
                  <a:srgbClr val="FFC000"/>
                </a:solidFill>
                <a:latin typeface="Arial Narrow" pitchFamily="34" charset="0"/>
              </a:rPr>
              <a:t>and </a:t>
            </a:r>
            <a:r>
              <a:rPr lang="en-US" sz="2600" b="1" dirty="0" err="1" smtClean="0">
                <a:solidFill>
                  <a:srgbClr val="FFC000"/>
                </a:solidFill>
                <a:latin typeface="Arial Narrow" pitchFamily="34" charset="0"/>
              </a:rPr>
              <a:t>mA</a:t>
            </a:r>
            <a:r>
              <a:rPr lang="en-US" sz="2600" b="1" dirty="0" smtClean="0">
                <a:solidFill>
                  <a:srgbClr val="FFC000"/>
                </a:solidFill>
                <a:latin typeface="Arial Narrow" pitchFamily="34" charset="0"/>
              </a:rPr>
              <a:t> of 30-20 </a:t>
            </a:r>
            <a:r>
              <a:rPr lang="en-US" sz="2600" b="1" dirty="0" smtClean="0">
                <a:solidFill>
                  <a:schemeClr val="tx1"/>
                </a:solidFill>
                <a:latin typeface="Arial Narrow" pitchFamily="34" charset="0"/>
              </a:rPr>
              <a:t>at 2 sec scan time.</a:t>
            </a:r>
            <a:endParaRPr lang="en-US" b="1" dirty="0" smtClean="0">
              <a:solidFill>
                <a:schemeClr val="tx1"/>
              </a:solidFill>
              <a:latin typeface="Arial Narrow" pitchFamily="34" charset="0"/>
            </a:endParaRPr>
          </a:p>
          <a:p>
            <a:pPr>
              <a:spcBef>
                <a:spcPts val="2000"/>
              </a:spcBef>
              <a:buFont typeface="Arial" pitchFamily="34" charset="0"/>
              <a:buChar char="•"/>
            </a:pPr>
            <a:r>
              <a:rPr lang="en-US" sz="2600" b="1" dirty="0" smtClean="0">
                <a:solidFill>
                  <a:schemeClr val="tx1"/>
                </a:solidFill>
                <a:latin typeface="Arial Narrow" pitchFamily="34" charset="0"/>
              </a:rPr>
              <a:t>Equivalent to conventional HRCT in 97 % of cases</a:t>
            </a:r>
            <a:endParaRPr lang="en-US" b="1" dirty="0" smtClean="0">
              <a:solidFill>
                <a:schemeClr val="tx1"/>
              </a:solidFill>
              <a:latin typeface="Arial Narrow" pitchFamily="34" charset="0"/>
            </a:endParaRPr>
          </a:p>
          <a:p>
            <a:pPr>
              <a:spcBef>
                <a:spcPts val="2000"/>
              </a:spcBef>
              <a:buFont typeface="Arial" pitchFamily="34" charset="0"/>
              <a:buChar char="•"/>
            </a:pPr>
            <a:r>
              <a:rPr lang="en-US" sz="2600" b="1" dirty="0" smtClean="0">
                <a:solidFill>
                  <a:srgbClr val="FFC000"/>
                </a:solidFill>
                <a:latin typeface="Arial Narrow" pitchFamily="34" charset="0"/>
              </a:rPr>
              <a:t>Disadvantage</a:t>
            </a:r>
            <a:r>
              <a:rPr lang="en-US" sz="2600" b="1" dirty="0" smtClean="0">
                <a:solidFill>
                  <a:schemeClr val="tx1"/>
                </a:solidFill>
                <a:latin typeface="Arial Narrow" pitchFamily="34" charset="0"/>
              </a:rPr>
              <a:t> : Fails to identify Ground glass opacities in few cases and have more prominent streak artifact.</a:t>
            </a:r>
            <a:endParaRPr lang="en-US" sz="1200" b="1" dirty="0" smtClean="0">
              <a:solidFill>
                <a:schemeClr val="tx1"/>
              </a:solidFill>
              <a:latin typeface="Arial Narrow" pitchFamily="34" charset="0"/>
            </a:endParaRPr>
          </a:p>
          <a:p>
            <a:pPr>
              <a:spcBef>
                <a:spcPts val="2000"/>
              </a:spcBef>
              <a:buFont typeface="Arial" pitchFamily="34" charset="0"/>
              <a:buChar char="•"/>
            </a:pPr>
            <a:r>
              <a:rPr lang="en-US" sz="2600" b="1" dirty="0" smtClean="0">
                <a:solidFill>
                  <a:srgbClr val="FFC000"/>
                </a:solidFill>
                <a:latin typeface="Arial Narrow" pitchFamily="34" charset="0"/>
              </a:rPr>
              <a:t>Not recommended for initial evaluation </a:t>
            </a:r>
            <a:r>
              <a:rPr lang="en-US" sz="2600" b="1" dirty="0" smtClean="0">
                <a:latin typeface="Arial Narrow" pitchFamily="34" charset="0"/>
              </a:rPr>
              <a:t>of patients with lung disease. </a:t>
            </a:r>
          </a:p>
          <a:p>
            <a:pPr>
              <a:spcBef>
                <a:spcPts val="2000"/>
              </a:spcBef>
              <a:buFont typeface="Arial" pitchFamily="34" charset="0"/>
              <a:buChar char="•"/>
            </a:pPr>
            <a:r>
              <a:rPr lang="en-US" sz="2600" b="1" dirty="0" smtClean="0">
                <a:solidFill>
                  <a:srgbClr val="FFC000"/>
                </a:solidFill>
                <a:latin typeface="Arial Narrow" pitchFamily="34" charset="0"/>
              </a:rPr>
              <a:t>Indicated in </a:t>
            </a:r>
            <a:r>
              <a:rPr lang="en-US" sz="2600" b="1" dirty="0" smtClean="0">
                <a:latin typeface="Arial Narrow" pitchFamily="34" charset="0"/>
              </a:rPr>
              <a:t>following up patients with a known lung abnormality or in screening large populations at risk for lung diseases.</a:t>
            </a:r>
            <a:endParaRPr lang="en-US" sz="1200" b="1" dirty="0" smtClean="0">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5562600" cy="609600"/>
          </a:xfrm>
        </p:spPr>
        <p:style>
          <a:lnRef idx="1">
            <a:schemeClr val="dk1"/>
          </a:lnRef>
          <a:fillRef idx="2">
            <a:schemeClr val="dk1"/>
          </a:fillRef>
          <a:effectRef idx="1">
            <a:schemeClr val="dk1"/>
          </a:effectRef>
          <a:fontRef idx="minor">
            <a:schemeClr val="dk1"/>
          </a:fontRef>
        </p:style>
        <p:txBody>
          <a:bodyPr>
            <a:normAutofit/>
          </a:bodyPr>
          <a:lstStyle/>
          <a:p>
            <a:r>
              <a:rPr lang="en-US" dirty="0" smtClean="0"/>
              <a:t>Multidetector Helical HRCT</a:t>
            </a:r>
            <a:endParaRPr lang="en-US" dirty="0"/>
          </a:p>
        </p:txBody>
      </p:sp>
      <p:sp>
        <p:nvSpPr>
          <p:cNvPr id="3" name="Content Placeholder 2"/>
          <p:cNvSpPr>
            <a:spLocks noGrp="1"/>
          </p:cNvSpPr>
          <p:nvPr>
            <p:ph idx="1"/>
          </p:nvPr>
        </p:nvSpPr>
        <p:spPr>
          <a:xfrm>
            <a:off x="457200" y="1143000"/>
            <a:ext cx="8562975" cy="4983163"/>
          </a:xfrm>
        </p:spPr>
        <p:txBody>
          <a:bodyPr>
            <a:normAutofit/>
          </a:bodyPr>
          <a:lstStyle/>
          <a:p>
            <a:pPr>
              <a:spcBef>
                <a:spcPts val="400"/>
              </a:spcBef>
            </a:pPr>
            <a:r>
              <a:rPr lang="en-US" dirty="0" smtClean="0"/>
              <a:t>Multidetector CT is equipped with a multiple row detector array</a:t>
            </a:r>
          </a:p>
          <a:p>
            <a:pPr>
              <a:spcBef>
                <a:spcPts val="400"/>
              </a:spcBef>
            </a:pPr>
            <a:endParaRPr lang="en-US" sz="1400" dirty="0" smtClean="0"/>
          </a:p>
          <a:p>
            <a:pPr>
              <a:spcBef>
                <a:spcPts val="400"/>
              </a:spcBef>
            </a:pPr>
            <a:r>
              <a:rPr lang="en-US" dirty="0" smtClean="0"/>
              <a:t>Multiple images are acquired due to presence of multiple detectors</a:t>
            </a:r>
          </a:p>
          <a:p>
            <a:pPr>
              <a:spcBef>
                <a:spcPts val="400"/>
              </a:spcBef>
            </a:pPr>
            <a:endParaRPr lang="en-US" sz="1200" dirty="0" smtClean="0"/>
          </a:p>
          <a:p>
            <a:pPr>
              <a:spcBef>
                <a:spcPts val="400"/>
              </a:spcBef>
            </a:pPr>
            <a:r>
              <a:rPr lang="en-US" dirty="0" smtClean="0">
                <a:solidFill>
                  <a:srgbClr val="FFFF00"/>
                </a:solidFill>
              </a:rPr>
              <a:t>Advantages</a:t>
            </a:r>
            <a:r>
              <a:rPr lang="en-US" dirty="0" smtClean="0"/>
              <a:t> : - shorter acquisition times and retrospective creation of both thinner and thicker sections from the same raw data </a:t>
            </a:r>
          </a:p>
          <a:p>
            <a:pPr>
              <a:spcBef>
                <a:spcPts val="400"/>
              </a:spcBef>
            </a:pPr>
            <a:endParaRPr lang="en-US" sz="1100" dirty="0" smtClean="0"/>
          </a:p>
          <a:p>
            <a:pPr>
              <a:spcBef>
                <a:spcPts val="400"/>
              </a:spcBef>
            </a:pPr>
            <a:r>
              <a:rPr lang="en-US" dirty="0" smtClean="0"/>
              <a:t>Acquisition time is so short that whole-lung HRCT can be performed in one breath-hold.</a:t>
            </a:r>
          </a:p>
          <a:p>
            <a:pPr>
              <a:buNone/>
            </a:pPr>
            <a:endParaRPr lang="en-US" dirty="0" smtClean="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020175" cy="5592763"/>
          </a:xfrm>
        </p:spPr>
        <p:txBody>
          <a:bodyPr/>
          <a:lstStyle/>
          <a:p>
            <a:pPr>
              <a:buNone/>
            </a:pPr>
            <a:r>
              <a:rPr lang="en-US" sz="2800" b="1" i="1" dirty="0" smtClean="0">
                <a:solidFill>
                  <a:srgbClr val="FFC000"/>
                </a:solidFill>
              </a:rPr>
              <a:t>MODIFICATION OF SCAN PROTOCOL </a:t>
            </a:r>
          </a:p>
          <a:p>
            <a:pPr>
              <a:buNone/>
            </a:pPr>
            <a:endParaRPr lang="en-US" sz="1100" b="1" i="1" dirty="0" smtClean="0">
              <a:solidFill>
                <a:srgbClr val="FFC000"/>
              </a:solidFill>
            </a:endParaRPr>
          </a:p>
          <a:p>
            <a:pPr>
              <a:spcBef>
                <a:spcPts val="2400"/>
              </a:spcBef>
              <a:buFont typeface="Wingdings" pitchFamily="2" charset="2"/>
              <a:buChar char="ü"/>
            </a:pPr>
            <a:r>
              <a:rPr lang="en-US" sz="2500" dirty="0" smtClean="0"/>
              <a:t>Scan protocol can be modified in relation to disease or patients comfort.</a:t>
            </a:r>
          </a:p>
          <a:p>
            <a:pPr>
              <a:spcBef>
                <a:spcPts val="2400"/>
              </a:spcBef>
              <a:buFont typeface="Wingdings" pitchFamily="2" charset="2"/>
              <a:buChar char="ü"/>
            </a:pPr>
            <a:r>
              <a:rPr lang="en-US" sz="2500" dirty="0" smtClean="0"/>
              <a:t>If a disease has basal predominance, it may be wise to begin scanning near the diaphragm and proceed cephalic  . </a:t>
            </a:r>
          </a:p>
          <a:p>
            <a:pPr>
              <a:spcBef>
                <a:spcPts val="2400"/>
              </a:spcBef>
              <a:buFont typeface="Wingdings" pitchFamily="2" charset="2"/>
              <a:buChar char="ü"/>
            </a:pPr>
            <a:r>
              <a:rPr lang="en-US" sz="2500" dirty="0" smtClean="0"/>
              <a:t>Caudad for disease with an upper-lobe predominance (e.g., sarcoidosis)</a:t>
            </a:r>
          </a:p>
          <a:p>
            <a:pPr>
              <a:spcBef>
                <a:spcPts val="2400"/>
              </a:spcBef>
              <a:buFont typeface="Wingdings" pitchFamily="2" charset="2"/>
              <a:buChar char="ü"/>
            </a:pPr>
            <a:r>
              <a:rPr lang="en-US" sz="2500" dirty="0" smtClean="0"/>
              <a:t>An alternative approach - </a:t>
            </a:r>
            <a:r>
              <a:rPr lang="en-US" sz="2500" dirty="0" err="1" smtClean="0"/>
              <a:t>cephalad</a:t>
            </a:r>
            <a:r>
              <a:rPr lang="en-US" sz="2500" dirty="0" smtClean="0"/>
              <a:t> in all patients. </a:t>
            </a:r>
            <a:endParaRPr lang="en-US" sz="2500"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OF RELEVANT ANATOMY</a:t>
            </a:r>
            <a:endParaRPr lang="en-US" dirty="0"/>
          </a:p>
        </p:txBody>
      </p:sp>
      <p:sp>
        <p:nvSpPr>
          <p:cNvPr id="5" name="Text Placeholder 4"/>
          <p:cNvSpPr>
            <a:spLocks noGrp="1"/>
          </p:cNvSpPr>
          <p:nvPr>
            <p:ph type="body" idx="1"/>
          </p:nvPr>
        </p:nvSpPr>
        <p:spPr/>
        <p:txBody>
          <a:bodyPr/>
          <a:lstStyle/>
          <a:p>
            <a:r>
              <a:rPr lang="en-US" sz="3200" dirty="0" smtClean="0"/>
              <a:t>PART 2</a:t>
            </a:r>
          </a:p>
          <a:p>
            <a:endParaRPr lang="en-US" dirty="0"/>
          </a:p>
        </p:txBody>
      </p:sp>
      <p:sp>
        <p:nvSpPr>
          <p:cNvPr id="6" name="Slide Number Placeholder 5"/>
          <p:cNvSpPr>
            <a:spLocks noGrp="1"/>
          </p:cNvSpPr>
          <p:nvPr>
            <p:ph type="sldNum" sz="quarter" idx="12"/>
          </p:nvPr>
        </p:nvSpPr>
        <p:spPr/>
        <p:txBody>
          <a:bodyPr/>
          <a:lstStyle/>
          <a:p>
            <a:pPr>
              <a:defRPr/>
            </a:pPr>
            <a:fld id="{634AD381-F552-4BEF-9DD7-25804EA8777C}"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316662" cy="1143000"/>
          </a:xfrm>
        </p:spPr>
        <p:txBody>
          <a:bodyPr>
            <a:normAutofit/>
          </a:bodyPr>
          <a:lstStyle/>
          <a:p>
            <a:r>
              <a:rPr lang="en-US" b="1" i="1" dirty="0" smtClean="0"/>
              <a:t>SECONDARY PULMONARY LOBULE</a:t>
            </a:r>
            <a:endParaRPr lang="en-US" b="1" i="1" dirty="0"/>
          </a:p>
        </p:txBody>
      </p:sp>
      <p:pic>
        <p:nvPicPr>
          <p:cNvPr id="1027" name="Picture 3"/>
          <p:cNvPicPr>
            <a:picLocks noGrp="1" noChangeAspect="1" noChangeArrowheads="1"/>
          </p:cNvPicPr>
          <p:nvPr>
            <p:ph sz="half" idx="1"/>
          </p:nvPr>
        </p:nvPicPr>
        <p:blipFill>
          <a:blip r:embed="rId2" cstate="print"/>
          <a:srcRect/>
          <a:stretch>
            <a:fillRect/>
          </a:stretch>
        </p:blipFill>
        <p:spPr bwMode="auto">
          <a:xfrm>
            <a:off x="228600" y="1524000"/>
            <a:ext cx="4599517" cy="3124200"/>
          </a:xfrm>
          <a:prstGeom prst="rect">
            <a:avLst/>
          </a:prstGeom>
          <a:noFill/>
          <a:ln w="9525">
            <a:noFill/>
            <a:miter lim="800000"/>
            <a:headEnd/>
            <a:tailEnd/>
          </a:ln>
        </p:spPr>
      </p:pic>
      <p:sp>
        <p:nvSpPr>
          <p:cNvPr id="6" name="Content Placeholder 5"/>
          <p:cNvSpPr>
            <a:spLocks noGrp="1"/>
          </p:cNvSpPr>
          <p:nvPr>
            <p:ph sz="half" idx="2"/>
          </p:nvPr>
        </p:nvSpPr>
        <p:spPr>
          <a:xfrm>
            <a:off x="4800600" y="1371600"/>
            <a:ext cx="4219575" cy="5181600"/>
          </a:xfrm>
        </p:spPr>
        <p:txBody>
          <a:bodyPr/>
          <a:lstStyle/>
          <a:p>
            <a:pPr>
              <a:spcBef>
                <a:spcPts val="200"/>
              </a:spcBef>
            </a:pPr>
            <a:r>
              <a:rPr lang="en-US" sz="2600" dirty="0" smtClean="0"/>
              <a:t>Smallest lung unit that is surrounded by connective tissue septa </a:t>
            </a:r>
          </a:p>
          <a:p>
            <a:pPr>
              <a:spcBef>
                <a:spcPts val="200"/>
              </a:spcBef>
            </a:pPr>
            <a:endParaRPr lang="en-US" sz="2600" dirty="0" smtClean="0"/>
          </a:p>
          <a:p>
            <a:pPr>
              <a:spcBef>
                <a:spcPts val="200"/>
              </a:spcBef>
            </a:pPr>
            <a:r>
              <a:rPr lang="en-US" sz="2600" dirty="0" smtClean="0"/>
              <a:t>The basic anatomic unit </a:t>
            </a:r>
          </a:p>
          <a:p>
            <a:pPr>
              <a:spcBef>
                <a:spcPts val="200"/>
              </a:spcBef>
            </a:pPr>
            <a:endParaRPr lang="en-US" sz="2600" dirty="0" smtClean="0"/>
          </a:p>
          <a:p>
            <a:pPr>
              <a:spcBef>
                <a:spcPts val="200"/>
              </a:spcBef>
            </a:pPr>
            <a:r>
              <a:rPr lang="en-US" sz="2600" dirty="0" smtClean="0"/>
              <a:t>Irregular polyhedral in shape. </a:t>
            </a:r>
          </a:p>
          <a:p>
            <a:pPr>
              <a:spcBef>
                <a:spcPts val="200"/>
              </a:spcBef>
            </a:pPr>
            <a:endParaRPr lang="en-US" sz="2600" dirty="0" smtClean="0"/>
          </a:p>
          <a:p>
            <a:pPr>
              <a:spcBef>
                <a:spcPts val="200"/>
              </a:spcBef>
            </a:pPr>
            <a:r>
              <a:rPr lang="en-US" sz="2600" dirty="0" smtClean="0"/>
              <a:t>Measures 1 to 2.5 cm</a:t>
            </a:r>
            <a:endParaRPr lang="en-US" sz="2600" dirty="0"/>
          </a:p>
        </p:txBody>
      </p:sp>
      <p:sp>
        <p:nvSpPr>
          <p:cNvPr id="5" name="Slide Number Placeholder 4"/>
          <p:cNvSpPr>
            <a:spLocks noGrp="1"/>
          </p:cNvSpPr>
          <p:nvPr>
            <p:ph type="sldNum" sz="quarter" idx="12"/>
          </p:nvPr>
        </p:nvSpPr>
        <p:spPr/>
        <p:txBody>
          <a:bodyPr/>
          <a:lstStyle/>
          <a:p>
            <a:pPr>
              <a:defRPr/>
            </a:pPr>
            <a:fld id="{7B4E5F3E-4C21-48FC-A7D1-25B1D1C78A90}"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4953000" cy="487362"/>
          </a:xfrm>
        </p:spPr>
        <p:style>
          <a:lnRef idx="1">
            <a:schemeClr val="dk1"/>
          </a:lnRef>
          <a:fillRef idx="2">
            <a:schemeClr val="dk1"/>
          </a:fillRef>
          <a:effectRef idx="1">
            <a:schemeClr val="dk1"/>
          </a:effectRef>
          <a:fontRef idx="minor">
            <a:schemeClr val="dk1"/>
          </a:fontRef>
        </p:style>
        <p:txBody>
          <a:bodyPr>
            <a:normAutofit fontScale="90000"/>
          </a:bodyPr>
          <a:lstStyle/>
          <a:p>
            <a:r>
              <a:rPr lang="en-US" b="1" dirty="0" smtClean="0"/>
              <a:t>HRCT    </a:t>
            </a:r>
            <a:endParaRPr lang="en-US" b="1" dirty="0"/>
          </a:p>
        </p:txBody>
      </p:sp>
      <p:sp>
        <p:nvSpPr>
          <p:cNvPr id="3" name="Content Placeholder 2"/>
          <p:cNvSpPr>
            <a:spLocks noGrp="1"/>
          </p:cNvSpPr>
          <p:nvPr>
            <p:ph idx="1"/>
          </p:nvPr>
        </p:nvSpPr>
        <p:spPr>
          <a:xfrm>
            <a:off x="914400" y="1066800"/>
            <a:ext cx="7696200" cy="5181600"/>
          </a:xfrm>
        </p:spPr>
        <p:txBody>
          <a:bodyPr>
            <a:noAutofit/>
          </a:bodyPr>
          <a:lstStyle/>
          <a:p>
            <a:pPr>
              <a:buFont typeface="Courier New" pitchFamily="49" charset="0"/>
              <a:buChar char="o"/>
            </a:pPr>
            <a:endParaRPr lang="en-US" sz="2600" b="1" dirty="0" smtClean="0">
              <a:latin typeface="Times New Roman" pitchFamily="18" charset="0"/>
              <a:cs typeface="Times New Roman" pitchFamily="18" charset="0"/>
            </a:endParaRPr>
          </a:p>
          <a:p>
            <a:pPr>
              <a:buFont typeface="Courier New" pitchFamily="49" charset="0"/>
              <a:buChar char="o"/>
            </a:pPr>
            <a:r>
              <a:rPr lang="en-US" sz="2600" b="1" dirty="0" smtClean="0">
                <a:solidFill>
                  <a:schemeClr val="tx1"/>
                </a:solidFill>
                <a:latin typeface="Times New Roman" pitchFamily="18" charset="0"/>
                <a:cs typeface="Times New Roman" pitchFamily="18" charset="0"/>
              </a:rPr>
              <a:t>Resolution : Means ability to resolve small object that are close together ,as separate form.</a:t>
            </a:r>
          </a:p>
          <a:p>
            <a:pPr>
              <a:buNone/>
            </a:pPr>
            <a:endParaRPr lang="en-US" sz="1050" b="1" dirty="0" smtClean="0">
              <a:solidFill>
                <a:schemeClr val="tx1"/>
              </a:solidFill>
              <a:latin typeface="Times New Roman" pitchFamily="18" charset="0"/>
              <a:cs typeface="Times New Roman" pitchFamily="18" charset="0"/>
            </a:endParaRPr>
          </a:p>
          <a:p>
            <a:pPr>
              <a:buNone/>
            </a:pPr>
            <a:r>
              <a:rPr lang="en-US" sz="2600" b="1" dirty="0" smtClean="0">
                <a:solidFill>
                  <a:schemeClr val="tx1"/>
                </a:solidFill>
                <a:latin typeface="Times New Roman" pitchFamily="18" charset="0"/>
                <a:cs typeface="Times New Roman" pitchFamily="18" charset="0"/>
              </a:rPr>
              <a:t>Actual meaning </a:t>
            </a:r>
          </a:p>
          <a:p>
            <a:pPr>
              <a:buFont typeface="Courier New" pitchFamily="49" charset="0"/>
              <a:buChar char="o"/>
            </a:pPr>
            <a:r>
              <a:rPr lang="en-US" sz="2600" b="1" dirty="0" smtClean="0">
                <a:solidFill>
                  <a:schemeClr val="tx1"/>
                </a:solidFill>
                <a:latin typeface="Times New Roman" pitchFamily="18" charset="0"/>
                <a:cs typeface="Times New Roman" pitchFamily="18" charset="0"/>
              </a:rPr>
              <a:t> A scan performed using high- spatial frequency algorithm to accentuate the contrast between tissue of widely differing densities, </a:t>
            </a:r>
            <a:r>
              <a:rPr lang="en-US" sz="2600" b="1" dirty="0" err="1" smtClean="0">
                <a:solidFill>
                  <a:schemeClr val="tx1"/>
                </a:solidFill>
                <a:latin typeface="Times New Roman" pitchFamily="18" charset="0"/>
                <a:cs typeface="Times New Roman" pitchFamily="18" charset="0"/>
              </a:rPr>
              <a:t>eg</a:t>
            </a:r>
            <a:r>
              <a:rPr lang="en-US" sz="2600" b="1" dirty="0" smtClean="0">
                <a:solidFill>
                  <a:schemeClr val="tx1"/>
                </a:solidFill>
                <a:latin typeface="Times New Roman" pitchFamily="18" charset="0"/>
                <a:cs typeface="Times New Roman" pitchFamily="18" charset="0"/>
              </a:rPr>
              <a:t>.,</a:t>
            </a:r>
          </a:p>
          <a:p>
            <a:pPr>
              <a:buNone/>
            </a:pPr>
            <a:r>
              <a:rPr lang="en-US" sz="2600" b="1" dirty="0" smtClean="0">
                <a:solidFill>
                  <a:schemeClr val="tx1"/>
                </a:solidFill>
                <a:latin typeface="Times New Roman" pitchFamily="18" charset="0"/>
                <a:cs typeface="Times New Roman" pitchFamily="18" charset="0"/>
              </a:rPr>
              <a:t>       - air &amp; vessels (lung)</a:t>
            </a:r>
          </a:p>
          <a:p>
            <a:pPr>
              <a:buNone/>
            </a:pPr>
            <a:r>
              <a:rPr lang="en-US" sz="2600" b="1" dirty="0" smtClean="0">
                <a:solidFill>
                  <a:schemeClr val="tx1"/>
                </a:solidFill>
                <a:latin typeface="Times New Roman" pitchFamily="18" charset="0"/>
                <a:cs typeface="Times New Roman" pitchFamily="18" charset="0"/>
              </a:rPr>
              <a:t>       - air &amp; bone (temporal &amp; paranasal sinus)</a:t>
            </a: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9296400" cy="5745163"/>
          </a:xfrm>
        </p:spPr>
        <p:txBody>
          <a:bodyPr>
            <a:normAutofit lnSpcReduction="10000"/>
          </a:bodyPr>
          <a:lstStyle/>
          <a:p>
            <a:pPr>
              <a:buNone/>
            </a:pPr>
            <a:r>
              <a:rPr lang="en-US" sz="3800" b="1" i="1" dirty="0" smtClean="0">
                <a:solidFill>
                  <a:srgbClr val="FFC000"/>
                </a:solidFill>
              </a:rPr>
              <a:t>Interlobular septa and contiguous subpleural interstitium</a:t>
            </a:r>
          </a:p>
          <a:p>
            <a:pPr>
              <a:buNone/>
            </a:pPr>
            <a:endParaRPr lang="en-US" sz="1400" b="1" i="1" dirty="0" smtClean="0">
              <a:solidFill>
                <a:srgbClr val="FFC000"/>
              </a:solidFill>
            </a:endParaRPr>
          </a:p>
          <a:p>
            <a:pPr>
              <a:buNone/>
            </a:pPr>
            <a:r>
              <a:rPr lang="en-US" dirty="0" smtClean="0"/>
              <a:t>The secondary pulmonary lobule is marginated by septa which extends from the pleural surface. </a:t>
            </a:r>
          </a:p>
          <a:p>
            <a:pPr>
              <a:buNone/>
            </a:pPr>
            <a:r>
              <a:rPr lang="en-US" dirty="0" smtClean="0"/>
              <a:t>They measure 0.1 mm in thickness.</a:t>
            </a:r>
          </a:p>
          <a:p>
            <a:pPr>
              <a:buNone/>
            </a:pPr>
            <a:r>
              <a:rPr lang="en-US" dirty="0" smtClean="0"/>
              <a:t>They are less well defined in central lung</a:t>
            </a:r>
          </a:p>
          <a:p>
            <a:pPr>
              <a:buNone/>
            </a:pPr>
            <a:endParaRPr lang="en-US" dirty="0" smtClean="0"/>
          </a:p>
          <a:p>
            <a:pPr>
              <a:buNone/>
            </a:pPr>
            <a:r>
              <a:rPr lang="en-US" b="1" i="1" dirty="0" smtClean="0">
                <a:solidFill>
                  <a:srgbClr val="FFC000"/>
                </a:solidFill>
              </a:rPr>
              <a:t>Lobular core :</a:t>
            </a:r>
          </a:p>
          <a:p>
            <a:pPr>
              <a:buNone/>
            </a:pPr>
            <a:r>
              <a:rPr lang="en-US" dirty="0" smtClean="0"/>
              <a:t>The secondary lobule is supplied by arteries and bronchioles that measures approximately 1 mm in diameter.</a:t>
            </a:r>
          </a:p>
          <a:p>
            <a:pPr>
              <a:buNone/>
            </a:pPr>
            <a:r>
              <a:rPr lang="en-US" dirty="0" smtClean="0"/>
              <a:t>It consists of functioning lung parenchyma namely the alveoli, alveolar duct and vessels. The parenchyma is supported by network of central and peripheral fibers of interstitium.</a:t>
            </a:r>
          </a:p>
          <a:p>
            <a:pPr>
              <a:buNone/>
            </a:pPr>
            <a:endParaRPr lang="en-US" dirty="0">
              <a:solidFill>
                <a:srgbClr val="FFC000"/>
              </a:solidFill>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9" name="Picture 5" descr="Sec Pulm Lobulus aPath"/>
          <p:cNvPicPr>
            <a:picLocks noGrp="1" noChangeAspect="1" noChangeArrowheads="1"/>
          </p:cNvPicPr>
          <p:nvPr>
            <p:ph type="pic" idx="1"/>
          </p:nvPr>
        </p:nvPicPr>
        <p:blipFill>
          <a:blip r:embed="rId3" cstate="print"/>
          <a:srcRect l="5833" r="5833"/>
          <a:stretch>
            <a:fillRect/>
          </a:stretch>
        </p:blipFill>
        <p:spPr bwMode="auto">
          <a:xfrm>
            <a:off x="1752600" y="685800"/>
            <a:ext cx="5486400" cy="4114800"/>
          </a:xfrm>
          <a:prstGeom prst="rect">
            <a:avLst/>
          </a:prstGeom>
          <a:noFill/>
          <a:ln w="9525">
            <a:solidFill>
              <a:schemeClr val="bg1"/>
            </a:solidFill>
            <a:miter lim="800000"/>
            <a:headEnd/>
            <a:tailEnd/>
          </a:ln>
        </p:spPr>
      </p:pic>
      <p:sp>
        <p:nvSpPr>
          <p:cNvPr id="8" name="عنصر نائب لرقم الشريحة 6"/>
          <p:cNvSpPr>
            <a:spLocks noGrp="1"/>
          </p:cNvSpPr>
          <p:nvPr>
            <p:ph type="sldNum" sz="quarter" idx="12"/>
          </p:nvPr>
        </p:nvSpPr>
        <p:spPr/>
        <p:txBody>
          <a:bodyPr/>
          <a:lstStyle/>
          <a:p>
            <a:fld id="{AF5DE50E-831F-46E4-8C01-B650EA4D5DAD}" type="slidenum">
              <a:rPr lang="ar-SA"/>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pic>
        <p:nvPicPr>
          <p:cNvPr id="7" name="Picture 2" descr="Sec Pulm Lobulus aPath"/>
          <p:cNvPicPr>
            <a:picLocks noGrp="1" noChangeAspect="1" noChangeArrowheads="1"/>
          </p:cNvPicPr>
          <p:nvPr>
            <p:ph type="pic" idx="1"/>
          </p:nvPr>
        </p:nvPicPr>
        <p:blipFill>
          <a:blip r:embed="rId3" cstate="print"/>
          <a:srcRect l="5833" r="5833"/>
          <a:stretch>
            <a:fillRect/>
          </a:stretch>
        </p:blipFill>
        <p:spPr bwMode="auto">
          <a:prstGeom prst="rect">
            <a:avLst/>
          </a:prstGeom>
          <a:noFill/>
          <a:ln w="28575">
            <a:solidFill>
              <a:schemeClr val="bg1"/>
            </a:solidFill>
            <a:miter lim="800000"/>
            <a:headEnd/>
            <a:tailEnd/>
          </a:ln>
        </p:spPr>
      </p:pic>
      <p:sp>
        <p:nvSpPr>
          <p:cNvPr id="1236995" name="Rectangle 3"/>
          <p:cNvSpPr>
            <a:spLocks noGrp="1" noChangeArrowheads="1"/>
          </p:cNvSpPr>
          <p:nvPr>
            <p:ph type="body" sz="half" idx="2"/>
          </p:nvPr>
        </p:nvSpPr>
        <p:spPr>
          <a:xfrm>
            <a:off x="1676400" y="5334000"/>
            <a:ext cx="5486400" cy="804862"/>
          </a:xfrm>
          <a:solidFill>
            <a:schemeClr val="bg2">
              <a:lumMod val="75000"/>
            </a:schemeClr>
          </a:solidFill>
        </p:spPr>
        <p:txBody>
          <a:bodyPr anchor="ctr">
            <a:normAutofit/>
          </a:bodyPr>
          <a:lstStyle/>
          <a:p>
            <a:pPr algn="ctr">
              <a:lnSpc>
                <a:spcPct val="80000"/>
              </a:lnSpc>
            </a:pPr>
            <a:r>
              <a:rPr lang="en-US" sz="2400" dirty="0" smtClean="0">
                <a:solidFill>
                  <a:schemeClr val="tx1"/>
                </a:solidFill>
              </a:rPr>
              <a:t>A group of terminal bronchioles</a:t>
            </a:r>
            <a:endParaRPr lang="en-US" sz="2400" dirty="0">
              <a:solidFill>
                <a:schemeClr val="tx1"/>
              </a:solidFill>
            </a:endParaRPr>
          </a:p>
        </p:txBody>
      </p:sp>
      <p:sp>
        <p:nvSpPr>
          <p:cNvPr id="8" name="عنصر نائب لرقم الشريحة 6"/>
          <p:cNvSpPr>
            <a:spLocks noGrp="1"/>
          </p:cNvSpPr>
          <p:nvPr>
            <p:ph type="sldNum" sz="quarter" idx="12"/>
          </p:nvPr>
        </p:nvSpPr>
        <p:spPr/>
        <p:txBody>
          <a:bodyPr/>
          <a:lstStyle/>
          <a:p>
            <a:fld id="{AF5DE50E-831F-46E4-8C01-B650EA4D5DAD}" type="slidenum">
              <a:rPr lang="ar-SA"/>
              <a:pPr/>
              <a:t>22</a:t>
            </a:fld>
            <a:endParaRPr lang="en-US"/>
          </a:p>
        </p:txBody>
      </p:sp>
      <p:grpSp>
        <p:nvGrpSpPr>
          <p:cNvPr id="2" name="Group 4"/>
          <p:cNvGrpSpPr>
            <a:grpSpLocks/>
          </p:cNvGrpSpPr>
          <p:nvPr/>
        </p:nvGrpSpPr>
        <p:grpSpPr bwMode="auto">
          <a:xfrm>
            <a:off x="4286248" y="1863726"/>
            <a:ext cx="1597025" cy="1636712"/>
            <a:chOff x="2736" y="1755"/>
            <a:chExt cx="1006" cy="1031"/>
          </a:xfrm>
          <a:solidFill>
            <a:schemeClr val="tx1"/>
          </a:solidFill>
        </p:grpSpPr>
        <p:sp>
          <p:nvSpPr>
            <p:cNvPr id="11" name="Freeform 5"/>
            <p:cNvSpPr>
              <a:spLocks/>
            </p:cNvSpPr>
            <p:nvPr/>
          </p:nvSpPr>
          <p:spPr bwMode="auto">
            <a:xfrm>
              <a:off x="3107" y="1755"/>
              <a:ext cx="156" cy="454"/>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6"/>
            <p:cNvSpPr>
              <a:spLocks/>
            </p:cNvSpPr>
            <p:nvPr/>
          </p:nvSpPr>
          <p:spPr bwMode="auto">
            <a:xfrm>
              <a:off x="2827" y="2427"/>
              <a:ext cx="345" cy="191"/>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7"/>
            <p:cNvSpPr>
              <a:spLocks/>
            </p:cNvSpPr>
            <p:nvPr/>
          </p:nvSpPr>
          <p:spPr bwMode="auto">
            <a:xfrm>
              <a:off x="3323" y="2332"/>
              <a:ext cx="419" cy="10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8"/>
            <p:cNvSpPr>
              <a:spLocks/>
            </p:cNvSpPr>
            <p:nvPr/>
          </p:nvSpPr>
          <p:spPr bwMode="auto">
            <a:xfrm>
              <a:off x="2945" y="1800"/>
              <a:ext cx="264" cy="4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5" name="Freeform 9"/>
            <p:cNvSpPr>
              <a:spLocks/>
            </p:cNvSpPr>
            <p:nvPr/>
          </p:nvSpPr>
          <p:spPr bwMode="auto">
            <a:xfrm>
              <a:off x="2736" y="2346"/>
              <a:ext cx="391" cy="154"/>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10"/>
            <p:cNvSpPr>
              <a:spLocks/>
            </p:cNvSpPr>
            <p:nvPr/>
          </p:nvSpPr>
          <p:spPr bwMode="auto">
            <a:xfrm>
              <a:off x="3107" y="2432"/>
              <a:ext cx="91" cy="354"/>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11"/>
            <p:cNvSpPr>
              <a:spLocks/>
            </p:cNvSpPr>
            <p:nvPr/>
          </p:nvSpPr>
          <p:spPr bwMode="auto">
            <a:xfrm>
              <a:off x="3296" y="2364"/>
              <a:ext cx="310" cy="154"/>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8" name="Oval 12"/>
            <p:cNvSpPr>
              <a:spLocks noChangeArrowheads="1"/>
            </p:cNvSpPr>
            <p:nvPr/>
          </p:nvSpPr>
          <p:spPr bwMode="auto">
            <a:xfrm>
              <a:off x="3120" y="2208"/>
              <a:ext cx="192" cy="240"/>
            </a:xfrm>
            <a:prstGeom prst="ellipse">
              <a:avLst/>
            </a:prstGeom>
            <a:grpFill/>
            <a:ln w="2857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lstStyle/>
          <a:p>
            <a:endParaRPr lang="en-US"/>
          </a:p>
        </p:txBody>
      </p:sp>
      <p:pic>
        <p:nvPicPr>
          <p:cNvPr id="7" name="Picture 2" descr="Sec Pulm Lobulus aPath"/>
          <p:cNvPicPr>
            <a:picLocks noGrp="1" noChangeAspect="1" noChangeArrowheads="1"/>
          </p:cNvPicPr>
          <p:nvPr>
            <p:ph type="pic" idx="1"/>
          </p:nvPr>
        </p:nvPicPr>
        <p:blipFill>
          <a:blip r:embed="rId3" cstate="print"/>
          <a:srcRect l="5833" r="5833"/>
          <a:stretch>
            <a:fillRect/>
          </a:stretch>
        </p:blipFill>
        <p:spPr bwMode="auto">
          <a:prstGeom prst="rect">
            <a:avLst/>
          </a:prstGeom>
          <a:noFill/>
          <a:ln w="28575">
            <a:solidFill>
              <a:schemeClr val="bg1"/>
            </a:solidFill>
            <a:miter lim="800000"/>
            <a:headEnd/>
            <a:tailEnd/>
          </a:ln>
        </p:spPr>
      </p:pic>
      <p:sp>
        <p:nvSpPr>
          <p:cNvPr id="1236995" name="Rectangle 3"/>
          <p:cNvSpPr>
            <a:spLocks noGrp="1" noChangeArrowheads="1"/>
          </p:cNvSpPr>
          <p:nvPr>
            <p:ph type="body" sz="half" idx="2"/>
          </p:nvPr>
        </p:nvSpPr>
        <p:spPr>
          <a:solidFill>
            <a:schemeClr val="bg2">
              <a:lumMod val="75000"/>
            </a:schemeClr>
          </a:solidFill>
        </p:spPr>
        <p:txBody>
          <a:bodyPr anchor="ctr">
            <a:normAutofit/>
          </a:bodyPr>
          <a:lstStyle/>
          <a:p>
            <a:pPr algn="ctr">
              <a:lnSpc>
                <a:spcPct val="80000"/>
              </a:lnSpc>
            </a:pPr>
            <a:r>
              <a:rPr lang="en-US" sz="2400" dirty="0" smtClean="0"/>
              <a:t>Accompanying pulmonary arterioles</a:t>
            </a:r>
            <a:endParaRPr lang="en-US" sz="2400" dirty="0"/>
          </a:p>
        </p:txBody>
      </p:sp>
      <p:sp>
        <p:nvSpPr>
          <p:cNvPr id="8" name="عنصر نائب لرقم الشريحة 6"/>
          <p:cNvSpPr>
            <a:spLocks noGrp="1"/>
          </p:cNvSpPr>
          <p:nvPr>
            <p:ph type="sldNum" sz="quarter" idx="12"/>
          </p:nvPr>
        </p:nvSpPr>
        <p:spPr/>
        <p:txBody>
          <a:bodyPr/>
          <a:lstStyle/>
          <a:p>
            <a:fld id="{AF5DE50E-831F-46E4-8C01-B650EA4D5DAD}" type="slidenum">
              <a:rPr lang="ar-SA"/>
              <a:pPr/>
              <a:t>23</a:t>
            </a:fld>
            <a:endParaRPr lang="en-US"/>
          </a:p>
        </p:txBody>
      </p:sp>
      <p:grpSp>
        <p:nvGrpSpPr>
          <p:cNvPr id="2" name="Group 4"/>
          <p:cNvGrpSpPr>
            <a:grpSpLocks/>
          </p:cNvGrpSpPr>
          <p:nvPr/>
        </p:nvGrpSpPr>
        <p:grpSpPr bwMode="auto">
          <a:xfrm>
            <a:off x="4286248" y="1863726"/>
            <a:ext cx="1597025" cy="1636712"/>
            <a:chOff x="2736" y="1755"/>
            <a:chExt cx="1006" cy="1031"/>
          </a:xfrm>
          <a:solidFill>
            <a:schemeClr val="tx1"/>
          </a:solidFill>
        </p:grpSpPr>
        <p:sp>
          <p:nvSpPr>
            <p:cNvPr id="11" name="Freeform 5"/>
            <p:cNvSpPr>
              <a:spLocks/>
            </p:cNvSpPr>
            <p:nvPr/>
          </p:nvSpPr>
          <p:spPr bwMode="auto">
            <a:xfrm>
              <a:off x="3107" y="1755"/>
              <a:ext cx="156" cy="454"/>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6"/>
            <p:cNvSpPr>
              <a:spLocks/>
            </p:cNvSpPr>
            <p:nvPr/>
          </p:nvSpPr>
          <p:spPr bwMode="auto">
            <a:xfrm>
              <a:off x="2827" y="2427"/>
              <a:ext cx="345" cy="191"/>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7"/>
            <p:cNvSpPr>
              <a:spLocks/>
            </p:cNvSpPr>
            <p:nvPr/>
          </p:nvSpPr>
          <p:spPr bwMode="auto">
            <a:xfrm>
              <a:off x="3323" y="2332"/>
              <a:ext cx="419" cy="10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8"/>
            <p:cNvSpPr>
              <a:spLocks/>
            </p:cNvSpPr>
            <p:nvPr/>
          </p:nvSpPr>
          <p:spPr bwMode="auto">
            <a:xfrm>
              <a:off x="2945" y="1800"/>
              <a:ext cx="264" cy="4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5" name="Freeform 9"/>
            <p:cNvSpPr>
              <a:spLocks/>
            </p:cNvSpPr>
            <p:nvPr/>
          </p:nvSpPr>
          <p:spPr bwMode="auto">
            <a:xfrm>
              <a:off x="2736" y="2346"/>
              <a:ext cx="391" cy="154"/>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10"/>
            <p:cNvSpPr>
              <a:spLocks/>
            </p:cNvSpPr>
            <p:nvPr/>
          </p:nvSpPr>
          <p:spPr bwMode="auto">
            <a:xfrm>
              <a:off x="3107" y="2432"/>
              <a:ext cx="91" cy="354"/>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11"/>
            <p:cNvSpPr>
              <a:spLocks/>
            </p:cNvSpPr>
            <p:nvPr/>
          </p:nvSpPr>
          <p:spPr bwMode="auto">
            <a:xfrm>
              <a:off x="3296" y="2364"/>
              <a:ext cx="310" cy="154"/>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8" name="Oval 12"/>
            <p:cNvSpPr>
              <a:spLocks noChangeArrowheads="1"/>
            </p:cNvSpPr>
            <p:nvPr/>
          </p:nvSpPr>
          <p:spPr bwMode="auto">
            <a:xfrm>
              <a:off x="3120" y="2208"/>
              <a:ext cx="192" cy="240"/>
            </a:xfrm>
            <a:prstGeom prst="ellipse">
              <a:avLst/>
            </a:prstGeom>
            <a:grpFill/>
            <a:ln w="28575">
              <a:solidFill>
                <a:schemeClr val="tx1"/>
              </a:solidFill>
              <a:round/>
              <a:headEnd/>
              <a:tailEnd/>
            </a:ln>
            <a:effectLst/>
          </p:spPr>
          <p:txBody>
            <a:bodyPr wrap="none" anchor="ctr"/>
            <a:lstStyle/>
            <a:p>
              <a:endParaRPr lang="en-US"/>
            </a:p>
          </p:txBody>
        </p:sp>
      </p:grpSp>
      <p:grpSp>
        <p:nvGrpSpPr>
          <p:cNvPr id="3" name="Group 14"/>
          <p:cNvGrpSpPr>
            <a:grpSpLocks/>
          </p:cNvGrpSpPr>
          <p:nvPr/>
        </p:nvGrpSpPr>
        <p:grpSpPr bwMode="auto">
          <a:xfrm>
            <a:off x="4071934" y="1984376"/>
            <a:ext cx="2019300" cy="1587500"/>
            <a:chOff x="2697" y="1827"/>
            <a:chExt cx="1272" cy="1000"/>
          </a:xfrm>
        </p:grpSpPr>
        <p:sp>
          <p:nvSpPr>
            <p:cNvPr id="20" name="Freeform 15"/>
            <p:cNvSpPr>
              <a:spLocks/>
            </p:cNvSpPr>
            <p:nvPr/>
          </p:nvSpPr>
          <p:spPr bwMode="auto">
            <a:xfrm>
              <a:off x="3609" y="1900"/>
              <a:ext cx="126" cy="209"/>
            </a:xfrm>
            <a:custGeom>
              <a:avLst/>
              <a:gdLst/>
              <a:ahLst/>
              <a:cxnLst>
                <a:cxn ang="0">
                  <a:pos x="0" y="209"/>
                </a:cxn>
                <a:cxn ang="0">
                  <a:pos x="82" y="127"/>
                </a:cxn>
                <a:cxn ang="0">
                  <a:pos x="109" y="100"/>
                </a:cxn>
                <a:cxn ang="0">
                  <a:pos x="118" y="0"/>
                </a:cxn>
              </a:cxnLst>
              <a:rect l="0" t="0" r="r" b="b"/>
              <a:pathLst>
                <a:path w="126" h="209">
                  <a:moveTo>
                    <a:pt x="0" y="209"/>
                  </a:moveTo>
                  <a:cubicBezTo>
                    <a:pt x="27" y="182"/>
                    <a:pt x="55" y="154"/>
                    <a:pt x="82" y="127"/>
                  </a:cubicBezTo>
                  <a:cubicBezTo>
                    <a:pt x="91" y="118"/>
                    <a:pt x="109" y="100"/>
                    <a:pt x="109" y="100"/>
                  </a:cubicBezTo>
                  <a:cubicBezTo>
                    <a:pt x="126" y="50"/>
                    <a:pt x="118" y="82"/>
                    <a:pt x="11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nvGrpSpPr>
            <p:cNvPr id="4" name="Group 16"/>
            <p:cNvGrpSpPr>
              <a:grpSpLocks/>
            </p:cNvGrpSpPr>
            <p:nvPr/>
          </p:nvGrpSpPr>
          <p:grpSpPr bwMode="auto">
            <a:xfrm>
              <a:off x="2697" y="1827"/>
              <a:ext cx="1272" cy="1000"/>
              <a:chOff x="2699" y="1827"/>
              <a:chExt cx="1272" cy="1000"/>
            </a:xfrm>
          </p:grpSpPr>
          <p:grpSp>
            <p:nvGrpSpPr>
              <p:cNvPr id="5" name="Group 17"/>
              <p:cNvGrpSpPr>
                <a:grpSpLocks/>
              </p:cNvGrpSpPr>
              <p:nvPr/>
            </p:nvGrpSpPr>
            <p:grpSpPr bwMode="auto">
              <a:xfrm>
                <a:off x="2699" y="1827"/>
                <a:ext cx="1272" cy="1000"/>
                <a:chOff x="2682" y="1827"/>
                <a:chExt cx="1272" cy="1000"/>
              </a:xfrm>
            </p:grpSpPr>
            <p:sp>
              <p:nvSpPr>
                <p:cNvPr id="24" name="Freeform 18"/>
                <p:cNvSpPr>
                  <a:spLocks/>
                </p:cNvSpPr>
                <p:nvPr/>
              </p:nvSpPr>
              <p:spPr bwMode="auto">
                <a:xfrm>
                  <a:off x="3233" y="1827"/>
                  <a:ext cx="258" cy="382"/>
                </a:xfrm>
                <a:custGeom>
                  <a:avLst/>
                  <a:gdLst/>
                  <a:ahLst/>
                  <a:cxnLst>
                    <a:cxn ang="0">
                      <a:pos x="258" y="382"/>
                    </a:cxn>
                    <a:cxn ang="0">
                      <a:pos x="185" y="328"/>
                    </a:cxn>
                    <a:cxn ang="0">
                      <a:pos x="158" y="310"/>
                    </a:cxn>
                    <a:cxn ang="0">
                      <a:pos x="12" y="91"/>
                    </a:cxn>
                    <a:cxn ang="0">
                      <a:pos x="3" y="0"/>
                    </a:cxn>
                  </a:cxnLst>
                  <a:rect l="0" t="0" r="r" b="b"/>
                  <a:pathLst>
                    <a:path w="258" h="382">
                      <a:moveTo>
                        <a:pt x="258" y="382"/>
                      </a:moveTo>
                      <a:cubicBezTo>
                        <a:pt x="223" y="349"/>
                        <a:pt x="246" y="369"/>
                        <a:pt x="185" y="328"/>
                      </a:cubicBezTo>
                      <a:cubicBezTo>
                        <a:pt x="176" y="322"/>
                        <a:pt x="158" y="310"/>
                        <a:pt x="158" y="310"/>
                      </a:cubicBezTo>
                      <a:cubicBezTo>
                        <a:pt x="128" y="224"/>
                        <a:pt x="65" y="164"/>
                        <a:pt x="12" y="91"/>
                      </a:cubicBezTo>
                      <a:cubicBezTo>
                        <a:pt x="0" y="31"/>
                        <a:pt x="3" y="61"/>
                        <a:pt x="3"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5" name="Freeform 19"/>
                <p:cNvSpPr>
                  <a:spLocks/>
                </p:cNvSpPr>
                <p:nvPr/>
              </p:nvSpPr>
              <p:spPr bwMode="auto">
                <a:xfrm>
                  <a:off x="3309" y="1864"/>
                  <a:ext cx="291" cy="273"/>
                </a:xfrm>
                <a:custGeom>
                  <a:avLst/>
                  <a:gdLst/>
                  <a:ahLst/>
                  <a:cxnLst>
                    <a:cxn ang="0">
                      <a:pos x="291" y="273"/>
                    </a:cxn>
                    <a:cxn ang="0">
                      <a:pos x="200" y="218"/>
                    </a:cxn>
                    <a:cxn ang="0">
                      <a:pos x="136" y="163"/>
                    </a:cxn>
                    <a:cxn ang="0">
                      <a:pos x="82" y="136"/>
                    </a:cxn>
                    <a:cxn ang="0">
                      <a:pos x="0" y="0"/>
                    </a:cxn>
                  </a:cxnLst>
                  <a:rect l="0" t="0" r="r" b="b"/>
                  <a:pathLst>
                    <a:path w="291" h="273">
                      <a:moveTo>
                        <a:pt x="291" y="273"/>
                      </a:moveTo>
                      <a:cubicBezTo>
                        <a:pt x="257" y="255"/>
                        <a:pt x="236" y="230"/>
                        <a:pt x="200" y="218"/>
                      </a:cubicBezTo>
                      <a:cubicBezTo>
                        <a:pt x="177" y="201"/>
                        <a:pt x="159" y="179"/>
                        <a:pt x="136" y="163"/>
                      </a:cubicBezTo>
                      <a:cubicBezTo>
                        <a:pt x="119" y="152"/>
                        <a:pt x="99" y="147"/>
                        <a:pt x="82" y="136"/>
                      </a:cubicBezTo>
                      <a:cubicBezTo>
                        <a:pt x="49" y="89"/>
                        <a:pt x="0" y="68"/>
                        <a:pt x="0"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6" name="Freeform 20"/>
                <p:cNvSpPr>
                  <a:spLocks/>
                </p:cNvSpPr>
                <p:nvPr/>
              </p:nvSpPr>
              <p:spPr bwMode="auto">
                <a:xfrm>
                  <a:off x="3318" y="2318"/>
                  <a:ext cx="218" cy="491"/>
                </a:xfrm>
                <a:custGeom>
                  <a:avLst/>
                  <a:gdLst/>
                  <a:ahLst/>
                  <a:cxnLst>
                    <a:cxn ang="0">
                      <a:pos x="218" y="0"/>
                    </a:cxn>
                    <a:cxn ang="0">
                      <a:pos x="18" y="237"/>
                    </a:cxn>
                    <a:cxn ang="0">
                      <a:pos x="0" y="491"/>
                    </a:cxn>
                  </a:cxnLst>
                  <a:rect l="0" t="0" r="r" b="b"/>
                  <a:pathLst>
                    <a:path w="218" h="491">
                      <a:moveTo>
                        <a:pt x="218" y="0"/>
                      </a:moveTo>
                      <a:cubicBezTo>
                        <a:pt x="164" y="92"/>
                        <a:pt x="77" y="148"/>
                        <a:pt x="18" y="237"/>
                      </a:cubicBezTo>
                      <a:cubicBezTo>
                        <a:pt x="4" y="322"/>
                        <a:pt x="0" y="404"/>
                        <a:pt x="0" y="491"/>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7" name="Freeform 21"/>
                <p:cNvSpPr>
                  <a:spLocks/>
                </p:cNvSpPr>
                <p:nvPr/>
              </p:nvSpPr>
              <p:spPr bwMode="auto">
                <a:xfrm>
                  <a:off x="3372" y="2291"/>
                  <a:ext cx="282" cy="536"/>
                </a:xfrm>
                <a:custGeom>
                  <a:avLst/>
                  <a:gdLst/>
                  <a:ahLst/>
                  <a:cxnLst>
                    <a:cxn ang="0">
                      <a:pos x="282" y="0"/>
                    </a:cxn>
                    <a:cxn ang="0">
                      <a:pos x="191" y="91"/>
                    </a:cxn>
                    <a:cxn ang="0">
                      <a:pos x="119" y="209"/>
                    </a:cxn>
                    <a:cxn ang="0">
                      <a:pos x="64" y="309"/>
                    </a:cxn>
                    <a:cxn ang="0">
                      <a:pos x="0" y="418"/>
                    </a:cxn>
                    <a:cxn ang="0">
                      <a:pos x="9" y="536"/>
                    </a:cxn>
                  </a:cxnLst>
                  <a:rect l="0" t="0" r="r" b="b"/>
                  <a:pathLst>
                    <a:path w="282" h="536">
                      <a:moveTo>
                        <a:pt x="282" y="0"/>
                      </a:moveTo>
                      <a:cubicBezTo>
                        <a:pt x="244" y="25"/>
                        <a:pt x="216" y="54"/>
                        <a:pt x="191" y="91"/>
                      </a:cubicBezTo>
                      <a:cubicBezTo>
                        <a:pt x="178" y="143"/>
                        <a:pt x="151" y="171"/>
                        <a:pt x="119" y="209"/>
                      </a:cubicBezTo>
                      <a:cubicBezTo>
                        <a:pt x="94" y="238"/>
                        <a:pt x="91" y="282"/>
                        <a:pt x="64" y="309"/>
                      </a:cubicBezTo>
                      <a:cubicBezTo>
                        <a:pt x="30" y="343"/>
                        <a:pt x="15" y="373"/>
                        <a:pt x="0" y="418"/>
                      </a:cubicBezTo>
                      <a:cubicBezTo>
                        <a:pt x="3" y="457"/>
                        <a:pt x="9" y="536"/>
                        <a:pt x="9" y="536"/>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8" name="Freeform 22"/>
                <p:cNvSpPr>
                  <a:spLocks/>
                </p:cNvSpPr>
                <p:nvPr/>
              </p:nvSpPr>
              <p:spPr bwMode="auto">
                <a:xfrm>
                  <a:off x="3727" y="2191"/>
                  <a:ext cx="227" cy="118"/>
                </a:xfrm>
                <a:custGeom>
                  <a:avLst/>
                  <a:gdLst/>
                  <a:ahLst/>
                  <a:cxnLst>
                    <a:cxn ang="0">
                      <a:pos x="0" y="0"/>
                    </a:cxn>
                    <a:cxn ang="0">
                      <a:pos x="109" y="64"/>
                    </a:cxn>
                    <a:cxn ang="0">
                      <a:pos x="227" y="118"/>
                    </a:cxn>
                  </a:cxnLst>
                  <a:rect l="0" t="0" r="r" b="b"/>
                  <a:pathLst>
                    <a:path w="227" h="118">
                      <a:moveTo>
                        <a:pt x="0" y="0"/>
                      </a:moveTo>
                      <a:cubicBezTo>
                        <a:pt x="32" y="48"/>
                        <a:pt x="52" y="53"/>
                        <a:pt x="109" y="64"/>
                      </a:cubicBezTo>
                      <a:cubicBezTo>
                        <a:pt x="152" y="88"/>
                        <a:pt x="186" y="97"/>
                        <a:pt x="227" y="118"/>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9" name="Oval 23"/>
                <p:cNvSpPr>
                  <a:spLocks noChangeArrowheads="1"/>
                </p:cNvSpPr>
                <p:nvPr/>
              </p:nvSpPr>
              <p:spPr bwMode="auto">
                <a:xfrm>
                  <a:off x="3504" y="2112"/>
                  <a:ext cx="192" cy="144"/>
                </a:xfrm>
                <a:prstGeom prst="ellipse">
                  <a:avLst/>
                </a:prstGeom>
                <a:solidFill>
                  <a:srgbClr val="FF0000"/>
                </a:solidFill>
                <a:ln w="12700">
                  <a:solidFill>
                    <a:srgbClr val="FF0000"/>
                  </a:solidFill>
                  <a:round/>
                  <a:headEnd/>
                  <a:tailEnd/>
                </a:ln>
                <a:effectLst/>
              </p:spPr>
              <p:txBody>
                <a:bodyPr wrap="none" anchor="ctr"/>
                <a:lstStyle/>
                <a:p>
                  <a:endParaRPr lang="en-US"/>
                </a:p>
              </p:txBody>
            </p:sp>
            <p:sp>
              <p:nvSpPr>
                <p:cNvPr id="30" name="Freeform 24"/>
                <p:cNvSpPr>
                  <a:spLocks/>
                </p:cNvSpPr>
                <p:nvPr/>
              </p:nvSpPr>
              <p:spPr bwMode="auto">
                <a:xfrm>
                  <a:off x="3680" y="1900"/>
                  <a:ext cx="170" cy="246"/>
                </a:xfrm>
                <a:custGeom>
                  <a:avLst/>
                  <a:gdLst/>
                  <a:ahLst/>
                  <a:cxnLst>
                    <a:cxn ang="0">
                      <a:pos x="1" y="246"/>
                    </a:cxn>
                    <a:cxn ang="0">
                      <a:pos x="47" y="218"/>
                    </a:cxn>
                    <a:cxn ang="0">
                      <a:pos x="147" y="137"/>
                    </a:cxn>
                    <a:cxn ang="0">
                      <a:pos x="147" y="73"/>
                    </a:cxn>
                    <a:cxn ang="0">
                      <a:pos x="129" y="100"/>
                    </a:cxn>
                    <a:cxn ang="0">
                      <a:pos x="138" y="0"/>
                    </a:cxn>
                  </a:cxnLst>
                  <a:rect l="0" t="0" r="r" b="b"/>
                  <a:pathLst>
                    <a:path w="170" h="246">
                      <a:moveTo>
                        <a:pt x="1" y="246"/>
                      </a:moveTo>
                      <a:cubicBezTo>
                        <a:pt x="38" y="209"/>
                        <a:pt x="0" y="242"/>
                        <a:pt x="47" y="218"/>
                      </a:cubicBezTo>
                      <a:cubicBezTo>
                        <a:pt x="85" y="199"/>
                        <a:pt x="117" y="167"/>
                        <a:pt x="147" y="137"/>
                      </a:cubicBezTo>
                      <a:cubicBezTo>
                        <a:pt x="150" y="127"/>
                        <a:pt x="170" y="81"/>
                        <a:pt x="147" y="73"/>
                      </a:cubicBezTo>
                      <a:cubicBezTo>
                        <a:pt x="137" y="70"/>
                        <a:pt x="135" y="91"/>
                        <a:pt x="129" y="100"/>
                      </a:cubicBezTo>
                      <a:cubicBezTo>
                        <a:pt x="139" y="12"/>
                        <a:pt x="138" y="45"/>
                        <a:pt x="13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31" name="Freeform 25"/>
                <p:cNvSpPr>
                  <a:spLocks/>
                </p:cNvSpPr>
                <p:nvPr/>
              </p:nvSpPr>
              <p:spPr bwMode="auto">
                <a:xfrm>
                  <a:off x="2682" y="2218"/>
                  <a:ext cx="790" cy="100"/>
                </a:xfrm>
                <a:custGeom>
                  <a:avLst/>
                  <a:gdLst/>
                  <a:ahLst/>
                  <a:cxnLst>
                    <a:cxn ang="0">
                      <a:pos x="790" y="0"/>
                    </a:cxn>
                    <a:cxn ang="0">
                      <a:pos x="581" y="73"/>
                    </a:cxn>
                    <a:cxn ang="0">
                      <a:pos x="318" y="28"/>
                    </a:cxn>
                    <a:cxn ang="0">
                      <a:pos x="0" y="100"/>
                    </a:cxn>
                  </a:cxnLst>
                  <a:rect l="0" t="0" r="r" b="b"/>
                  <a:pathLst>
                    <a:path w="790" h="100">
                      <a:moveTo>
                        <a:pt x="790" y="0"/>
                      </a:moveTo>
                      <a:cubicBezTo>
                        <a:pt x="708" y="14"/>
                        <a:pt x="649" y="29"/>
                        <a:pt x="581" y="73"/>
                      </a:cubicBezTo>
                      <a:cubicBezTo>
                        <a:pt x="488" y="65"/>
                        <a:pt x="408" y="43"/>
                        <a:pt x="318" y="28"/>
                      </a:cubicBezTo>
                      <a:cubicBezTo>
                        <a:pt x="174" y="34"/>
                        <a:pt x="94" y="6"/>
                        <a:pt x="0" y="10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sp>
            <p:nvSpPr>
              <p:cNvPr id="23" name="Freeform 26"/>
              <p:cNvSpPr>
                <a:spLocks/>
              </p:cNvSpPr>
              <p:nvPr/>
            </p:nvSpPr>
            <p:spPr bwMode="auto">
              <a:xfrm>
                <a:off x="2700" y="2273"/>
                <a:ext cx="872" cy="109"/>
              </a:xfrm>
              <a:custGeom>
                <a:avLst/>
                <a:gdLst/>
                <a:ahLst/>
                <a:cxnLst>
                  <a:cxn ang="0">
                    <a:pos x="0" y="109"/>
                  </a:cxn>
                  <a:cxn ang="0">
                    <a:pos x="663" y="73"/>
                  </a:cxn>
                  <a:cxn ang="0">
                    <a:pos x="818" y="36"/>
                  </a:cxn>
                  <a:cxn ang="0">
                    <a:pos x="845" y="9"/>
                  </a:cxn>
                  <a:cxn ang="0">
                    <a:pos x="872" y="0"/>
                  </a:cxn>
                </a:cxnLst>
                <a:rect l="0" t="0" r="r" b="b"/>
                <a:pathLst>
                  <a:path w="872" h="109">
                    <a:moveTo>
                      <a:pt x="0" y="109"/>
                    </a:moveTo>
                    <a:cubicBezTo>
                      <a:pt x="221" y="99"/>
                      <a:pt x="442" y="86"/>
                      <a:pt x="663" y="73"/>
                    </a:cubicBezTo>
                    <a:cubicBezTo>
                      <a:pt x="716" y="64"/>
                      <a:pt x="766" y="49"/>
                      <a:pt x="818" y="36"/>
                    </a:cubicBezTo>
                    <a:cubicBezTo>
                      <a:pt x="827" y="27"/>
                      <a:pt x="834" y="16"/>
                      <a:pt x="845" y="9"/>
                    </a:cubicBezTo>
                    <a:cubicBezTo>
                      <a:pt x="853" y="4"/>
                      <a:pt x="872" y="0"/>
                      <a:pt x="872"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p:txBody>
          <a:bodyPr/>
          <a:lstStyle/>
          <a:p>
            <a:endParaRPr lang="en-US"/>
          </a:p>
        </p:txBody>
      </p:sp>
      <p:pic>
        <p:nvPicPr>
          <p:cNvPr id="7" name="Picture 2" descr="Sec Pulm Lobulus aPath"/>
          <p:cNvPicPr>
            <a:picLocks noGrp="1" noChangeAspect="1" noChangeArrowheads="1"/>
          </p:cNvPicPr>
          <p:nvPr>
            <p:ph type="pic" idx="1"/>
          </p:nvPr>
        </p:nvPicPr>
        <p:blipFill>
          <a:blip r:embed="rId3" cstate="print"/>
          <a:srcRect l="5833" r="5833"/>
          <a:stretch>
            <a:fillRect/>
          </a:stretch>
        </p:blipFill>
        <p:spPr bwMode="auto">
          <a:prstGeom prst="rect">
            <a:avLst/>
          </a:prstGeom>
          <a:noFill/>
          <a:ln w="28575">
            <a:solidFill>
              <a:schemeClr val="bg1"/>
            </a:solidFill>
            <a:miter lim="800000"/>
            <a:headEnd/>
            <a:tailEnd/>
          </a:ln>
        </p:spPr>
      </p:pic>
      <p:sp>
        <p:nvSpPr>
          <p:cNvPr id="1236995" name="Rectangle 3"/>
          <p:cNvSpPr>
            <a:spLocks noGrp="1" noChangeArrowheads="1"/>
          </p:cNvSpPr>
          <p:nvPr>
            <p:ph type="body" sz="half" idx="2"/>
          </p:nvPr>
        </p:nvSpPr>
        <p:spPr>
          <a:solidFill>
            <a:schemeClr val="bg2">
              <a:lumMod val="25000"/>
            </a:schemeClr>
          </a:solidFill>
        </p:spPr>
        <p:txBody>
          <a:bodyPr anchor="ctr">
            <a:normAutofit/>
          </a:bodyPr>
          <a:lstStyle/>
          <a:p>
            <a:pPr algn="ctr">
              <a:lnSpc>
                <a:spcPct val="80000"/>
              </a:lnSpc>
            </a:pPr>
            <a:r>
              <a:rPr lang="en-US" sz="2400" dirty="0" smtClean="0"/>
              <a:t>Surrounded by lymph vessels</a:t>
            </a:r>
            <a:endParaRPr lang="en-US" sz="2400" dirty="0"/>
          </a:p>
        </p:txBody>
      </p:sp>
      <p:sp>
        <p:nvSpPr>
          <p:cNvPr id="8" name="عنصر نائب لرقم الشريحة 6"/>
          <p:cNvSpPr>
            <a:spLocks noGrp="1"/>
          </p:cNvSpPr>
          <p:nvPr>
            <p:ph type="sldNum" sz="quarter" idx="12"/>
          </p:nvPr>
        </p:nvSpPr>
        <p:spPr/>
        <p:txBody>
          <a:bodyPr/>
          <a:lstStyle/>
          <a:p>
            <a:fld id="{AF5DE50E-831F-46E4-8C01-B650EA4D5DAD}" type="slidenum">
              <a:rPr lang="ar-SA"/>
              <a:pPr/>
              <a:t>24</a:t>
            </a:fld>
            <a:endParaRPr lang="en-US"/>
          </a:p>
        </p:txBody>
      </p:sp>
      <p:grpSp>
        <p:nvGrpSpPr>
          <p:cNvPr id="2" name="Group 4"/>
          <p:cNvGrpSpPr>
            <a:grpSpLocks/>
          </p:cNvGrpSpPr>
          <p:nvPr/>
        </p:nvGrpSpPr>
        <p:grpSpPr bwMode="auto">
          <a:xfrm>
            <a:off x="4286248" y="1863726"/>
            <a:ext cx="1597025" cy="1636712"/>
            <a:chOff x="2736" y="1755"/>
            <a:chExt cx="1006" cy="1031"/>
          </a:xfrm>
          <a:solidFill>
            <a:schemeClr val="tx1"/>
          </a:solidFill>
        </p:grpSpPr>
        <p:sp>
          <p:nvSpPr>
            <p:cNvPr id="11" name="Freeform 5"/>
            <p:cNvSpPr>
              <a:spLocks/>
            </p:cNvSpPr>
            <p:nvPr/>
          </p:nvSpPr>
          <p:spPr bwMode="auto">
            <a:xfrm>
              <a:off x="3107" y="1755"/>
              <a:ext cx="156" cy="454"/>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6"/>
            <p:cNvSpPr>
              <a:spLocks/>
            </p:cNvSpPr>
            <p:nvPr/>
          </p:nvSpPr>
          <p:spPr bwMode="auto">
            <a:xfrm>
              <a:off x="2827" y="2427"/>
              <a:ext cx="345" cy="191"/>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7"/>
            <p:cNvSpPr>
              <a:spLocks/>
            </p:cNvSpPr>
            <p:nvPr/>
          </p:nvSpPr>
          <p:spPr bwMode="auto">
            <a:xfrm>
              <a:off x="3323" y="2332"/>
              <a:ext cx="419" cy="10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8"/>
            <p:cNvSpPr>
              <a:spLocks/>
            </p:cNvSpPr>
            <p:nvPr/>
          </p:nvSpPr>
          <p:spPr bwMode="auto">
            <a:xfrm>
              <a:off x="2945" y="1800"/>
              <a:ext cx="264" cy="4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5" name="Freeform 9"/>
            <p:cNvSpPr>
              <a:spLocks/>
            </p:cNvSpPr>
            <p:nvPr/>
          </p:nvSpPr>
          <p:spPr bwMode="auto">
            <a:xfrm>
              <a:off x="2736" y="2346"/>
              <a:ext cx="391" cy="154"/>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10"/>
            <p:cNvSpPr>
              <a:spLocks/>
            </p:cNvSpPr>
            <p:nvPr/>
          </p:nvSpPr>
          <p:spPr bwMode="auto">
            <a:xfrm>
              <a:off x="3107" y="2432"/>
              <a:ext cx="91" cy="354"/>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11"/>
            <p:cNvSpPr>
              <a:spLocks/>
            </p:cNvSpPr>
            <p:nvPr/>
          </p:nvSpPr>
          <p:spPr bwMode="auto">
            <a:xfrm>
              <a:off x="3296" y="2364"/>
              <a:ext cx="310" cy="154"/>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8" name="Oval 12"/>
            <p:cNvSpPr>
              <a:spLocks noChangeArrowheads="1"/>
            </p:cNvSpPr>
            <p:nvPr/>
          </p:nvSpPr>
          <p:spPr bwMode="auto">
            <a:xfrm>
              <a:off x="3120" y="2208"/>
              <a:ext cx="192" cy="240"/>
            </a:xfrm>
            <a:prstGeom prst="ellipse">
              <a:avLst/>
            </a:prstGeom>
            <a:grpFill/>
            <a:ln w="28575">
              <a:solidFill>
                <a:schemeClr val="tx1"/>
              </a:solidFill>
              <a:round/>
              <a:headEnd/>
              <a:tailEnd/>
            </a:ln>
            <a:effectLst/>
          </p:spPr>
          <p:txBody>
            <a:bodyPr wrap="none" anchor="ctr"/>
            <a:lstStyle/>
            <a:p>
              <a:endParaRPr lang="en-US"/>
            </a:p>
          </p:txBody>
        </p:sp>
      </p:grpSp>
      <p:grpSp>
        <p:nvGrpSpPr>
          <p:cNvPr id="3" name="Group 14"/>
          <p:cNvGrpSpPr>
            <a:grpSpLocks/>
          </p:cNvGrpSpPr>
          <p:nvPr/>
        </p:nvGrpSpPr>
        <p:grpSpPr bwMode="auto">
          <a:xfrm>
            <a:off x="4071934" y="1984376"/>
            <a:ext cx="2019300" cy="1587500"/>
            <a:chOff x="2697" y="1827"/>
            <a:chExt cx="1272" cy="1000"/>
          </a:xfrm>
        </p:grpSpPr>
        <p:sp>
          <p:nvSpPr>
            <p:cNvPr id="20" name="Freeform 15"/>
            <p:cNvSpPr>
              <a:spLocks/>
            </p:cNvSpPr>
            <p:nvPr/>
          </p:nvSpPr>
          <p:spPr bwMode="auto">
            <a:xfrm>
              <a:off x="3609" y="1900"/>
              <a:ext cx="126" cy="209"/>
            </a:xfrm>
            <a:custGeom>
              <a:avLst/>
              <a:gdLst/>
              <a:ahLst/>
              <a:cxnLst>
                <a:cxn ang="0">
                  <a:pos x="0" y="209"/>
                </a:cxn>
                <a:cxn ang="0">
                  <a:pos x="82" y="127"/>
                </a:cxn>
                <a:cxn ang="0">
                  <a:pos x="109" y="100"/>
                </a:cxn>
                <a:cxn ang="0">
                  <a:pos x="118" y="0"/>
                </a:cxn>
              </a:cxnLst>
              <a:rect l="0" t="0" r="r" b="b"/>
              <a:pathLst>
                <a:path w="126" h="209">
                  <a:moveTo>
                    <a:pt x="0" y="209"/>
                  </a:moveTo>
                  <a:cubicBezTo>
                    <a:pt x="27" y="182"/>
                    <a:pt x="55" y="154"/>
                    <a:pt x="82" y="127"/>
                  </a:cubicBezTo>
                  <a:cubicBezTo>
                    <a:pt x="91" y="118"/>
                    <a:pt x="109" y="100"/>
                    <a:pt x="109" y="100"/>
                  </a:cubicBezTo>
                  <a:cubicBezTo>
                    <a:pt x="126" y="50"/>
                    <a:pt x="118" y="82"/>
                    <a:pt x="11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nvGrpSpPr>
            <p:cNvPr id="4" name="Group 16"/>
            <p:cNvGrpSpPr>
              <a:grpSpLocks/>
            </p:cNvGrpSpPr>
            <p:nvPr/>
          </p:nvGrpSpPr>
          <p:grpSpPr bwMode="auto">
            <a:xfrm>
              <a:off x="2697" y="1827"/>
              <a:ext cx="1272" cy="1000"/>
              <a:chOff x="2699" y="1827"/>
              <a:chExt cx="1272" cy="1000"/>
            </a:xfrm>
          </p:grpSpPr>
          <p:grpSp>
            <p:nvGrpSpPr>
              <p:cNvPr id="5" name="Group 17"/>
              <p:cNvGrpSpPr>
                <a:grpSpLocks/>
              </p:cNvGrpSpPr>
              <p:nvPr/>
            </p:nvGrpSpPr>
            <p:grpSpPr bwMode="auto">
              <a:xfrm>
                <a:off x="2699" y="1827"/>
                <a:ext cx="1272" cy="1000"/>
                <a:chOff x="2682" y="1827"/>
                <a:chExt cx="1272" cy="1000"/>
              </a:xfrm>
            </p:grpSpPr>
            <p:sp>
              <p:nvSpPr>
                <p:cNvPr id="24" name="Freeform 18"/>
                <p:cNvSpPr>
                  <a:spLocks/>
                </p:cNvSpPr>
                <p:nvPr/>
              </p:nvSpPr>
              <p:spPr bwMode="auto">
                <a:xfrm>
                  <a:off x="3233" y="1827"/>
                  <a:ext cx="258" cy="382"/>
                </a:xfrm>
                <a:custGeom>
                  <a:avLst/>
                  <a:gdLst/>
                  <a:ahLst/>
                  <a:cxnLst>
                    <a:cxn ang="0">
                      <a:pos x="258" y="382"/>
                    </a:cxn>
                    <a:cxn ang="0">
                      <a:pos x="185" y="328"/>
                    </a:cxn>
                    <a:cxn ang="0">
                      <a:pos x="158" y="310"/>
                    </a:cxn>
                    <a:cxn ang="0">
                      <a:pos x="12" y="91"/>
                    </a:cxn>
                    <a:cxn ang="0">
                      <a:pos x="3" y="0"/>
                    </a:cxn>
                  </a:cxnLst>
                  <a:rect l="0" t="0" r="r" b="b"/>
                  <a:pathLst>
                    <a:path w="258" h="382">
                      <a:moveTo>
                        <a:pt x="258" y="382"/>
                      </a:moveTo>
                      <a:cubicBezTo>
                        <a:pt x="223" y="349"/>
                        <a:pt x="246" y="369"/>
                        <a:pt x="185" y="328"/>
                      </a:cubicBezTo>
                      <a:cubicBezTo>
                        <a:pt x="176" y="322"/>
                        <a:pt x="158" y="310"/>
                        <a:pt x="158" y="310"/>
                      </a:cubicBezTo>
                      <a:cubicBezTo>
                        <a:pt x="128" y="224"/>
                        <a:pt x="65" y="164"/>
                        <a:pt x="12" y="91"/>
                      </a:cubicBezTo>
                      <a:cubicBezTo>
                        <a:pt x="0" y="31"/>
                        <a:pt x="3" y="61"/>
                        <a:pt x="3"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5" name="Freeform 19"/>
                <p:cNvSpPr>
                  <a:spLocks/>
                </p:cNvSpPr>
                <p:nvPr/>
              </p:nvSpPr>
              <p:spPr bwMode="auto">
                <a:xfrm>
                  <a:off x="3309" y="1864"/>
                  <a:ext cx="291" cy="273"/>
                </a:xfrm>
                <a:custGeom>
                  <a:avLst/>
                  <a:gdLst/>
                  <a:ahLst/>
                  <a:cxnLst>
                    <a:cxn ang="0">
                      <a:pos x="291" y="273"/>
                    </a:cxn>
                    <a:cxn ang="0">
                      <a:pos x="200" y="218"/>
                    </a:cxn>
                    <a:cxn ang="0">
                      <a:pos x="136" y="163"/>
                    </a:cxn>
                    <a:cxn ang="0">
                      <a:pos x="82" y="136"/>
                    </a:cxn>
                    <a:cxn ang="0">
                      <a:pos x="0" y="0"/>
                    </a:cxn>
                  </a:cxnLst>
                  <a:rect l="0" t="0" r="r" b="b"/>
                  <a:pathLst>
                    <a:path w="291" h="273">
                      <a:moveTo>
                        <a:pt x="291" y="273"/>
                      </a:moveTo>
                      <a:cubicBezTo>
                        <a:pt x="257" y="255"/>
                        <a:pt x="236" y="230"/>
                        <a:pt x="200" y="218"/>
                      </a:cubicBezTo>
                      <a:cubicBezTo>
                        <a:pt x="177" y="201"/>
                        <a:pt x="159" y="179"/>
                        <a:pt x="136" y="163"/>
                      </a:cubicBezTo>
                      <a:cubicBezTo>
                        <a:pt x="119" y="152"/>
                        <a:pt x="99" y="147"/>
                        <a:pt x="82" y="136"/>
                      </a:cubicBezTo>
                      <a:cubicBezTo>
                        <a:pt x="49" y="89"/>
                        <a:pt x="0" y="68"/>
                        <a:pt x="0"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6" name="Freeform 20"/>
                <p:cNvSpPr>
                  <a:spLocks/>
                </p:cNvSpPr>
                <p:nvPr/>
              </p:nvSpPr>
              <p:spPr bwMode="auto">
                <a:xfrm>
                  <a:off x="3318" y="2318"/>
                  <a:ext cx="218" cy="491"/>
                </a:xfrm>
                <a:custGeom>
                  <a:avLst/>
                  <a:gdLst/>
                  <a:ahLst/>
                  <a:cxnLst>
                    <a:cxn ang="0">
                      <a:pos x="218" y="0"/>
                    </a:cxn>
                    <a:cxn ang="0">
                      <a:pos x="18" y="237"/>
                    </a:cxn>
                    <a:cxn ang="0">
                      <a:pos x="0" y="491"/>
                    </a:cxn>
                  </a:cxnLst>
                  <a:rect l="0" t="0" r="r" b="b"/>
                  <a:pathLst>
                    <a:path w="218" h="491">
                      <a:moveTo>
                        <a:pt x="218" y="0"/>
                      </a:moveTo>
                      <a:cubicBezTo>
                        <a:pt x="164" y="92"/>
                        <a:pt x="77" y="148"/>
                        <a:pt x="18" y="237"/>
                      </a:cubicBezTo>
                      <a:cubicBezTo>
                        <a:pt x="4" y="322"/>
                        <a:pt x="0" y="404"/>
                        <a:pt x="0" y="491"/>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7" name="Freeform 21"/>
                <p:cNvSpPr>
                  <a:spLocks/>
                </p:cNvSpPr>
                <p:nvPr/>
              </p:nvSpPr>
              <p:spPr bwMode="auto">
                <a:xfrm>
                  <a:off x="3372" y="2291"/>
                  <a:ext cx="282" cy="536"/>
                </a:xfrm>
                <a:custGeom>
                  <a:avLst/>
                  <a:gdLst/>
                  <a:ahLst/>
                  <a:cxnLst>
                    <a:cxn ang="0">
                      <a:pos x="282" y="0"/>
                    </a:cxn>
                    <a:cxn ang="0">
                      <a:pos x="191" y="91"/>
                    </a:cxn>
                    <a:cxn ang="0">
                      <a:pos x="119" y="209"/>
                    </a:cxn>
                    <a:cxn ang="0">
                      <a:pos x="64" y="309"/>
                    </a:cxn>
                    <a:cxn ang="0">
                      <a:pos x="0" y="418"/>
                    </a:cxn>
                    <a:cxn ang="0">
                      <a:pos x="9" y="536"/>
                    </a:cxn>
                  </a:cxnLst>
                  <a:rect l="0" t="0" r="r" b="b"/>
                  <a:pathLst>
                    <a:path w="282" h="536">
                      <a:moveTo>
                        <a:pt x="282" y="0"/>
                      </a:moveTo>
                      <a:cubicBezTo>
                        <a:pt x="244" y="25"/>
                        <a:pt x="216" y="54"/>
                        <a:pt x="191" y="91"/>
                      </a:cubicBezTo>
                      <a:cubicBezTo>
                        <a:pt x="178" y="143"/>
                        <a:pt x="151" y="171"/>
                        <a:pt x="119" y="209"/>
                      </a:cubicBezTo>
                      <a:cubicBezTo>
                        <a:pt x="94" y="238"/>
                        <a:pt x="91" y="282"/>
                        <a:pt x="64" y="309"/>
                      </a:cubicBezTo>
                      <a:cubicBezTo>
                        <a:pt x="30" y="343"/>
                        <a:pt x="15" y="373"/>
                        <a:pt x="0" y="418"/>
                      </a:cubicBezTo>
                      <a:cubicBezTo>
                        <a:pt x="3" y="457"/>
                        <a:pt x="9" y="536"/>
                        <a:pt x="9" y="536"/>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8" name="Freeform 22"/>
                <p:cNvSpPr>
                  <a:spLocks/>
                </p:cNvSpPr>
                <p:nvPr/>
              </p:nvSpPr>
              <p:spPr bwMode="auto">
                <a:xfrm>
                  <a:off x="3727" y="2191"/>
                  <a:ext cx="227" cy="118"/>
                </a:xfrm>
                <a:custGeom>
                  <a:avLst/>
                  <a:gdLst/>
                  <a:ahLst/>
                  <a:cxnLst>
                    <a:cxn ang="0">
                      <a:pos x="0" y="0"/>
                    </a:cxn>
                    <a:cxn ang="0">
                      <a:pos x="109" y="64"/>
                    </a:cxn>
                    <a:cxn ang="0">
                      <a:pos x="227" y="118"/>
                    </a:cxn>
                  </a:cxnLst>
                  <a:rect l="0" t="0" r="r" b="b"/>
                  <a:pathLst>
                    <a:path w="227" h="118">
                      <a:moveTo>
                        <a:pt x="0" y="0"/>
                      </a:moveTo>
                      <a:cubicBezTo>
                        <a:pt x="32" y="48"/>
                        <a:pt x="52" y="53"/>
                        <a:pt x="109" y="64"/>
                      </a:cubicBezTo>
                      <a:cubicBezTo>
                        <a:pt x="152" y="88"/>
                        <a:pt x="186" y="97"/>
                        <a:pt x="227" y="118"/>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9" name="Oval 23"/>
                <p:cNvSpPr>
                  <a:spLocks noChangeArrowheads="1"/>
                </p:cNvSpPr>
                <p:nvPr/>
              </p:nvSpPr>
              <p:spPr bwMode="auto">
                <a:xfrm>
                  <a:off x="3504" y="2112"/>
                  <a:ext cx="192" cy="144"/>
                </a:xfrm>
                <a:prstGeom prst="ellipse">
                  <a:avLst/>
                </a:prstGeom>
                <a:solidFill>
                  <a:srgbClr val="FF0000"/>
                </a:solidFill>
                <a:ln w="12700">
                  <a:solidFill>
                    <a:srgbClr val="FF0000"/>
                  </a:solidFill>
                  <a:round/>
                  <a:headEnd/>
                  <a:tailEnd/>
                </a:ln>
                <a:effectLst/>
              </p:spPr>
              <p:txBody>
                <a:bodyPr wrap="none" anchor="ctr"/>
                <a:lstStyle/>
                <a:p>
                  <a:endParaRPr lang="en-US"/>
                </a:p>
              </p:txBody>
            </p:sp>
            <p:sp>
              <p:nvSpPr>
                <p:cNvPr id="30" name="Freeform 24"/>
                <p:cNvSpPr>
                  <a:spLocks/>
                </p:cNvSpPr>
                <p:nvPr/>
              </p:nvSpPr>
              <p:spPr bwMode="auto">
                <a:xfrm>
                  <a:off x="3680" y="1900"/>
                  <a:ext cx="170" cy="246"/>
                </a:xfrm>
                <a:custGeom>
                  <a:avLst/>
                  <a:gdLst/>
                  <a:ahLst/>
                  <a:cxnLst>
                    <a:cxn ang="0">
                      <a:pos x="1" y="246"/>
                    </a:cxn>
                    <a:cxn ang="0">
                      <a:pos x="47" y="218"/>
                    </a:cxn>
                    <a:cxn ang="0">
                      <a:pos x="147" y="137"/>
                    </a:cxn>
                    <a:cxn ang="0">
                      <a:pos x="147" y="73"/>
                    </a:cxn>
                    <a:cxn ang="0">
                      <a:pos x="129" y="100"/>
                    </a:cxn>
                    <a:cxn ang="0">
                      <a:pos x="138" y="0"/>
                    </a:cxn>
                  </a:cxnLst>
                  <a:rect l="0" t="0" r="r" b="b"/>
                  <a:pathLst>
                    <a:path w="170" h="246">
                      <a:moveTo>
                        <a:pt x="1" y="246"/>
                      </a:moveTo>
                      <a:cubicBezTo>
                        <a:pt x="38" y="209"/>
                        <a:pt x="0" y="242"/>
                        <a:pt x="47" y="218"/>
                      </a:cubicBezTo>
                      <a:cubicBezTo>
                        <a:pt x="85" y="199"/>
                        <a:pt x="117" y="167"/>
                        <a:pt x="147" y="137"/>
                      </a:cubicBezTo>
                      <a:cubicBezTo>
                        <a:pt x="150" y="127"/>
                        <a:pt x="170" y="81"/>
                        <a:pt x="147" y="73"/>
                      </a:cubicBezTo>
                      <a:cubicBezTo>
                        <a:pt x="137" y="70"/>
                        <a:pt x="135" y="91"/>
                        <a:pt x="129" y="100"/>
                      </a:cubicBezTo>
                      <a:cubicBezTo>
                        <a:pt x="139" y="12"/>
                        <a:pt x="138" y="45"/>
                        <a:pt x="13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31" name="Freeform 25"/>
                <p:cNvSpPr>
                  <a:spLocks/>
                </p:cNvSpPr>
                <p:nvPr/>
              </p:nvSpPr>
              <p:spPr bwMode="auto">
                <a:xfrm>
                  <a:off x="2682" y="2218"/>
                  <a:ext cx="790" cy="100"/>
                </a:xfrm>
                <a:custGeom>
                  <a:avLst/>
                  <a:gdLst/>
                  <a:ahLst/>
                  <a:cxnLst>
                    <a:cxn ang="0">
                      <a:pos x="790" y="0"/>
                    </a:cxn>
                    <a:cxn ang="0">
                      <a:pos x="581" y="73"/>
                    </a:cxn>
                    <a:cxn ang="0">
                      <a:pos x="318" y="28"/>
                    </a:cxn>
                    <a:cxn ang="0">
                      <a:pos x="0" y="100"/>
                    </a:cxn>
                  </a:cxnLst>
                  <a:rect l="0" t="0" r="r" b="b"/>
                  <a:pathLst>
                    <a:path w="790" h="100">
                      <a:moveTo>
                        <a:pt x="790" y="0"/>
                      </a:moveTo>
                      <a:cubicBezTo>
                        <a:pt x="708" y="14"/>
                        <a:pt x="649" y="29"/>
                        <a:pt x="581" y="73"/>
                      </a:cubicBezTo>
                      <a:cubicBezTo>
                        <a:pt x="488" y="65"/>
                        <a:pt x="408" y="43"/>
                        <a:pt x="318" y="28"/>
                      </a:cubicBezTo>
                      <a:cubicBezTo>
                        <a:pt x="174" y="34"/>
                        <a:pt x="94" y="6"/>
                        <a:pt x="0" y="10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sp>
            <p:nvSpPr>
              <p:cNvPr id="23" name="Freeform 26"/>
              <p:cNvSpPr>
                <a:spLocks/>
              </p:cNvSpPr>
              <p:nvPr/>
            </p:nvSpPr>
            <p:spPr bwMode="auto">
              <a:xfrm>
                <a:off x="2700" y="2273"/>
                <a:ext cx="872" cy="109"/>
              </a:xfrm>
              <a:custGeom>
                <a:avLst/>
                <a:gdLst/>
                <a:ahLst/>
                <a:cxnLst>
                  <a:cxn ang="0">
                    <a:pos x="0" y="109"/>
                  </a:cxn>
                  <a:cxn ang="0">
                    <a:pos x="663" y="73"/>
                  </a:cxn>
                  <a:cxn ang="0">
                    <a:pos x="818" y="36"/>
                  </a:cxn>
                  <a:cxn ang="0">
                    <a:pos x="845" y="9"/>
                  </a:cxn>
                  <a:cxn ang="0">
                    <a:pos x="872" y="0"/>
                  </a:cxn>
                </a:cxnLst>
                <a:rect l="0" t="0" r="r" b="b"/>
                <a:pathLst>
                  <a:path w="872" h="109">
                    <a:moveTo>
                      <a:pt x="0" y="109"/>
                    </a:moveTo>
                    <a:cubicBezTo>
                      <a:pt x="221" y="99"/>
                      <a:pt x="442" y="86"/>
                      <a:pt x="663" y="73"/>
                    </a:cubicBezTo>
                    <a:cubicBezTo>
                      <a:pt x="716" y="64"/>
                      <a:pt x="766" y="49"/>
                      <a:pt x="818" y="36"/>
                    </a:cubicBezTo>
                    <a:cubicBezTo>
                      <a:pt x="827" y="27"/>
                      <a:pt x="834" y="16"/>
                      <a:pt x="845" y="9"/>
                    </a:cubicBezTo>
                    <a:cubicBezTo>
                      <a:pt x="853" y="4"/>
                      <a:pt x="872" y="0"/>
                      <a:pt x="872"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grpSp>
      <p:grpSp>
        <p:nvGrpSpPr>
          <p:cNvPr id="6" name="Group 26"/>
          <p:cNvGrpSpPr>
            <a:grpSpLocks/>
          </p:cNvGrpSpPr>
          <p:nvPr/>
        </p:nvGrpSpPr>
        <p:grpSpPr bwMode="auto">
          <a:xfrm>
            <a:off x="3929058" y="1643050"/>
            <a:ext cx="2571768" cy="2000263"/>
            <a:chOff x="2772" y="1891"/>
            <a:chExt cx="1158" cy="891"/>
          </a:xfrm>
        </p:grpSpPr>
        <p:sp>
          <p:nvSpPr>
            <p:cNvPr id="33" name="Freeform 27"/>
            <p:cNvSpPr>
              <a:spLocks/>
            </p:cNvSpPr>
            <p:nvPr/>
          </p:nvSpPr>
          <p:spPr bwMode="auto">
            <a:xfrm>
              <a:off x="3170" y="1900"/>
              <a:ext cx="184" cy="309"/>
            </a:xfrm>
            <a:custGeom>
              <a:avLst/>
              <a:gdLst/>
              <a:ahLst/>
              <a:cxnLst>
                <a:cxn ang="0">
                  <a:pos x="139" y="309"/>
                </a:cxn>
                <a:cxn ang="0">
                  <a:pos x="157" y="264"/>
                </a:cxn>
                <a:cxn ang="0">
                  <a:pos x="93" y="218"/>
                </a:cxn>
                <a:cxn ang="0">
                  <a:pos x="48" y="55"/>
                </a:cxn>
                <a:cxn ang="0">
                  <a:pos x="11" y="46"/>
                </a:cxn>
                <a:cxn ang="0">
                  <a:pos x="2" y="0"/>
                </a:cxn>
              </a:cxnLst>
              <a:rect l="0" t="0" r="r" b="b"/>
              <a:pathLst>
                <a:path w="184" h="309">
                  <a:moveTo>
                    <a:pt x="139" y="309"/>
                  </a:moveTo>
                  <a:cubicBezTo>
                    <a:pt x="157" y="297"/>
                    <a:pt x="184" y="291"/>
                    <a:pt x="157" y="264"/>
                  </a:cubicBezTo>
                  <a:cubicBezTo>
                    <a:pt x="138" y="245"/>
                    <a:pt x="93" y="218"/>
                    <a:pt x="93" y="218"/>
                  </a:cubicBezTo>
                  <a:cubicBezTo>
                    <a:pt x="76" y="167"/>
                    <a:pt x="116" y="84"/>
                    <a:pt x="48" y="55"/>
                  </a:cubicBezTo>
                  <a:cubicBezTo>
                    <a:pt x="36" y="50"/>
                    <a:pt x="23" y="49"/>
                    <a:pt x="11" y="46"/>
                  </a:cubicBezTo>
                  <a:cubicBezTo>
                    <a:pt x="0" y="12"/>
                    <a:pt x="2" y="28"/>
                    <a:pt x="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4" name="Freeform 28"/>
            <p:cNvSpPr>
              <a:spLocks/>
            </p:cNvSpPr>
            <p:nvPr/>
          </p:nvSpPr>
          <p:spPr bwMode="auto">
            <a:xfrm>
              <a:off x="3281" y="1908"/>
              <a:ext cx="383" cy="310"/>
            </a:xfrm>
            <a:custGeom>
              <a:avLst/>
              <a:gdLst/>
              <a:ahLst/>
              <a:cxnLst>
                <a:cxn ang="0">
                  <a:pos x="0" y="310"/>
                </a:cxn>
                <a:cxn ang="0">
                  <a:pos x="237" y="229"/>
                </a:cxn>
                <a:cxn ang="0">
                  <a:pos x="319" y="201"/>
                </a:cxn>
                <a:cxn ang="0">
                  <a:pos x="364" y="83"/>
                </a:cxn>
                <a:cxn ang="0">
                  <a:pos x="382" y="19"/>
                </a:cxn>
              </a:cxnLst>
              <a:rect l="0" t="0" r="r" b="b"/>
              <a:pathLst>
                <a:path w="383" h="310">
                  <a:moveTo>
                    <a:pt x="0" y="310"/>
                  </a:moveTo>
                  <a:cubicBezTo>
                    <a:pt x="89" y="253"/>
                    <a:pt x="129" y="239"/>
                    <a:pt x="237" y="229"/>
                  </a:cubicBezTo>
                  <a:cubicBezTo>
                    <a:pt x="254" y="177"/>
                    <a:pt x="269" y="191"/>
                    <a:pt x="319" y="201"/>
                  </a:cubicBezTo>
                  <a:cubicBezTo>
                    <a:pt x="362" y="158"/>
                    <a:pt x="350" y="146"/>
                    <a:pt x="364" y="83"/>
                  </a:cubicBezTo>
                  <a:cubicBezTo>
                    <a:pt x="383" y="0"/>
                    <a:pt x="382" y="51"/>
                    <a:pt x="382" y="19"/>
                  </a:cubicBezTo>
                </a:path>
              </a:pathLst>
            </a:custGeom>
            <a:noFill/>
            <a:ln w="28575" cap="flat" cmpd="sng">
              <a:solidFill>
                <a:srgbClr val="FFFF00"/>
              </a:solidFill>
              <a:prstDash val="solid"/>
              <a:round/>
              <a:headEnd type="none" w="med" len="med"/>
              <a:tailEnd type="none" w="med" len="med"/>
            </a:ln>
            <a:effectLst/>
          </p:spPr>
          <p:txBody>
            <a:bodyPr wrap="none" anchor="ctr"/>
            <a:lstStyle/>
            <a:p>
              <a:endParaRPr lang="en-US"/>
            </a:p>
          </p:txBody>
        </p:sp>
        <p:sp>
          <p:nvSpPr>
            <p:cNvPr id="35" name="Freeform 29"/>
            <p:cNvSpPr>
              <a:spLocks/>
            </p:cNvSpPr>
            <p:nvPr/>
          </p:nvSpPr>
          <p:spPr bwMode="auto">
            <a:xfrm>
              <a:off x="2772" y="2160"/>
              <a:ext cx="600" cy="67"/>
            </a:xfrm>
            <a:custGeom>
              <a:avLst/>
              <a:gdLst/>
              <a:ahLst/>
              <a:cxnLst>
                <a:cxn ang="0">
                  <a:pos x="600" y="67"/>
                </a:cxn>
                <a:cxn ang="0">
                  <a:pos x="337" y="40"/>
                </a:cxn>
                <a:cxn ang="0">
                  <a:pos x="173" y="31"/>
                </a:cxn>
                <a:cxn ang="0">
                  <a:pos x="91" y="58"/>
                </a:cxn>
                <a:cxn ang="0">
                  <a:pos x="0" y="49"/>
                </a:cxn>
              </a:cxnLst>
              <a:rect l="0" t="0" r="r" b="b"/>
              <a:pathLst>
                <a:path w="600" h="67">
                  <a:moveTo>
                    <a:pt x="600" y="67"/>
                  </a:moveTo>
                  <a:cubicBezTo>
                    <a:pt x="513" y="52"/>
                    <a:pt x="425" y="51"/>
                    <a:pt x="337" y="40"/>
                  </a:cubicBezTo>
                  <a:cubicBezTo>
                    <a:pt x="275" y="0"/>
                    <a:pt x="302" y="10"/>
                    <a:pt x="173" y="31"/>
                  </a:cubicBezTo>
                  <a:cubicBezTo>
                    <a:pt x="145" y="36"/>
                    <a:pt x="91" y="58"/>
                    <a:pt x="91" y="58"/>
                  </a:cubicBezTo>
                  <a:cubicBezTo>
                    <a:pt x="31" y="46"/>
                    <a:pt x="61" y="49"/>
                    <a:pt x="0" y="49"/>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6" name="Freeform 30"/>
            <p:cNvSpPr>
              <a:spLocks/>
            </p:cNvSpPr>
            <p:nvPr/>
          </p:nvSpPr>
          <p:spPr bwMode="auto">
            <a:xfrm>
              <a:off x="2927" y="2418"/>
              <a:ext cx="427" cy="237"/>
            </a:xfrm>
            <a:custGeom>
              <a:avLst/>
              <a:gdLst/>
              <a:ahLst/>
              <a:cxnLst>
                <a:cxn ang="0">
                  <a:pos x="427" y="0"/>
                </a:cxn>
                <a:cxn ang="0">
                  <a:pos x="400" y="19"/>
                </a:cxn>
                <a:cxn ang="0">
                  <a:pos x="345" y="37"/>
                </a:cxn>
                <a:cxn ang="0">
                  <a:pos x="164" y="73"/>
                </a:cxn>
                <a:cxn ang="0">
                  <a:pos x="82" y="119"/>
                </a:cxn>
                <a:cxn ang="0">
                  <a:pos x="0" y="237"/>
                </a:cxn>
              </a:cxnLst>
              <a:rect l="0" t="0" r="r" b="b"/>
              <a:pathLst>
                <a:path w="427" h="237">
                  <a:moveTo>
                    <a:pt x="427" y="0"/>
                  </a:moveTo>
                  <a:cubicBezTo>
                    <a:pt x="418" y="6"/>
                    <a:pt x="410" y="14"/>
                    <a:pt x="400" y="19"/>
                  </a:cubicBezTo>
                  <a:cubicBezTo>
                    <a:pt x="382" y="27"/>
                    <a:pt x="345" y="37"/>
                    <a:pt x="345" y="37"/>
                  </a:cubicBezTo>
                  <a:cubicBezTo>
                    <a:pt x="290" y="74"/>
                    <a:pt x="230" y="68"/>
                    <a:pt x="164" y="73"/>
                  </a:cubicBezTo>
                  <a:cubicBezTo>
                    <a:pt x="134" y="92"/>
                    <a:pt x="106" y="94"/>
                    <a:pt x="82" y="119"/>
                  </a:cubicBezTo>
                  <a:cubicBezTo>
                    <a:pt x="67" y="164"/>
                    <a:pt x="33" y="204"/>
                    <a:pt x="0" y="237"/>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7" name="Freeform 31"/>
            <p:cNvSpPr>
              <a:spLocks/>
            </p:cNvSpPr>
            <p:nvPr/>
          </p:nvSpPr>
          <p:spPr bwMode="auto">
            <a:xfrm>
              <a:off x="3372" y="2427"/>
              <a:ext cx="346" cy="355"/>
            </a:xfrm>
            <a:custGeom>
              <a:avLst/>
              <a:gdLst/>
              <a:ahLst/>
              <a:cxnLst>
                <a:cxn ang="0">
                  <a:pos x="346" y="173"/>
                </a:cxn>
                <a:cxn ang="0">
                  <a:pos x="219" y="119"/>
                </a:cxn>
                <a:cxn ang="0">
                  <a:pos x="173" y="73"/>
                </a:cxn>
                <a:cxn ang="0">
                  <a:pos x="155" y="46"/>
                </a:cxn>
                <a:cxn ang="0">
                  <a:pos x="82" y="0"/>
                </a:cxn>
                <a:cxn ang="0">
                  <a:pos x="0" y="55"/>
                </a:cxn>
                <a:cxn ang="0">
                  <a:pos x="46" y="273"/>
                </a:cxn>
                <a:cxn ang="0">
                  <a:pos x="19" y="355"/>
                </a:cxn>
              </a:cxnLst>
              <a:rect l="0" t="0" r="r" b="b"/>
              <a:pathLst>
                <a:path w="346" h="355">
                  <a:moveTo>
                    <a:pt x="346" y="173"/>
                  </a:moveTo>
                  <a:cubicBezTo>
                    <a:pt x="290" y="159"/>
                    <a:pt x="261" y="161"/>
                    <a:pt x="219" y="119"/>
                  </a:cubicBezTo>
                  <a:cubicBezTo>
                    <a:pt x="204" y="104"/>
                    <a:pt x="185" y="91"/>
                    <a:pt x="173" y="73"/>
                  </a:cubicBezTo>
                  <a:cubicBezTo>
                    <a:pt x="167" y="64"/>
                    <a:pt x="163" y="53"/>
                    <a:pt x="155" y="46"/>
                  </a:cubicBezTo>
                  <a:cubicBezTo>
                    <a:pt x="133" y="28"/>
                    <a:pt x="82" y="0"/>
                    <a:pt x="82" y="0"/>
                  </a:cubicBezTo>
                  <a:cubicBezTo>
                    <a:pt x="28" y="10"/>
                    <a:pt x="16" y="6"/>
                    <a:pt x="0" y="55"/>
                  </a:cubicBezTo>
                  <a:cubicBezTo>
                    <a:pt x="9" y="129"/>
                    <a:pt x="18" y="204"/>
                    <a:pt x="46" y="273"/>
                  </a:cubicBezTo>
                  <a:cubicBezTo>
                    <a:pt x="45" y="282"/>
                    <a:pt x="43" y="355"/>
                    <a:pt x="19" y="355"/>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8" name="Freeform 32"/>
            <p:cNvSpPr>
              <a:spLocks/>
            </p:cNvSpPr>
            <p:nvPr/>
          </p:nvSpPr>
          <p:spPr bwMode="auto">
            <a:xfrm>
              <a:off x="3400" y="1891"/>
              <a:ext cx="530" cy="366"/>
            </a:xfrm>
            <a:custGeom>
              <a:avLst/>
              <a:gdLst/>
              <a:ahLst/>
              <a:cxnLst>
                <a:cxn ang="0">
                  <a:pos x="0" y="0"/>
                </a:cxn>
                <a:cxn ang="0">
                  <a:pos x="91" y="109"/>
                </a:cxn>
                <a:cxn ang="0">
                  <a:pos x="172" y="164"/>
                </a:cxn>
                <a:cxn ang="0">
                  <a:pos x="309" y="227"/>
                </a:cxn>
                <a:cxn ang="0">
                  <a:pos x="418" y="291"/>
                </a:cxn>
                <a:cxn ang="0">
                  <a:pos x="500" y="346"/>
                </a:cxn>
                <a:cxn ang="0">
                  <a:pos x="527" y="364"/>
                </a:cxn>
              </a:cxnLst>
              <a:rect l="0" t="0" r="r" b="b"/>
              <a:pathLst>
                <a:path w="530" h="366">
                  <a:moveTo>
                    <a:pt x="0" y="0"/>
                  </a:moveTo>
                  <a:cubicBezTo>
                    <a:pt x="15" y="61"/>
                    <a:pt x="44" y="74"/>
                    <a:pt x="91" y="109"/>
                  </a:cubicBezTo>
                  <a:cubicBezTo>
                    <a:pt x="122" y="132"/>
                    <a:pt x="134" y="151"/>
                    <a:pt x="172" y="164"/>
                  </a:cubicBezTo>
                  <a:cubicBezTo>
                    <a:pt x="221" y="210"/>
                    <a:pt x="256" y="199"/>
                    <a:pt x="309" y="227"/>
                  </a:cubicBezTo>
                  <a:cubicBezTo>
                    <a:pt x="346" y="247"/>
                    <a:pt x="378" y="278"/>
                    <a:pt x="418" y="291"/>
                  </a:cubicBezTo>
                  <a:cubicBezTo>
                    <a:pt x="456" y="304"/>
                    <a:pt x="468" y="324"/>
                    <a:pt x="500" y="346"/>
                  </a:cubicBezTo>
                  <a:cubicBezTo>
                    <a:pt x="530" y="366"/>
                    <a:pt x="527" y="342"/>
                    <a:pt x="527" y="364"/>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lstStyle/>
          <a:p>
            <a:endParaRPr lang="en-US"/>
          </a:p>
        </p:txBody>
      </p:sp>
      <p:pic>
        <p:nvPicPr>
          <p:cNvPr id="7" name="Picture 2" descr="Sec Pulm Lobulus aPath"/>
          <p:cNvPicPr>
            <a:picLocks noGrp="1" noChangeAspect="1" noChangeArrowheads="1"/>
          </p:cNvPicPr>
          <p:nvPr>
            <p:ph type="pic" idx="1"/>
          </p:nvPr>
        </p:nvPicPr>
        <p:blipFill>
          <a:blip r:embed="rId3" cstate="print"/>
          <a:srcRect l="5833" r="5833"/>
          <a:stretch>
            <a:fillRect/>
          </a:stretch>
        </p:blipFill>
        <p:spPr bwMode="auto">
          <a:prstGeom prst="rect">
            <a:avLst/>
          </a:prstGeom>
          <a:noFill/>
          <a:ln w="28575">
            <a:solidFill>
              <a:schemeClr val="bg1"/>
            </a:solidFill>
            <a:miter lim="800000"/>
            <a:headEnd/>
            <a:tailEnd/>
          </a:ln>
        </p:spPr>
      </p:pic>
      <p:sp>
        <p:nvSpPr>
          <p:cNvPr id="1236995" name="Rectangle 3"/>
          <p:cNvSpPr>
            <a:spLocks noGrp="1" noChangeArrowheads="1"/>
          </p:cNvSpPr>
          <p:nvPr>
            <p:ph type="body" sz="half" idx="2"/>
          </p:nvPr>
        </p:nvSpPr>
        <p:spPr>
          <a:xfrm>
            <a:off x="1752600" y="5410200"/>
            <a:ext cx="5486400" cy="804862"/>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lvl="1" algn="ctr">
              <a:lnSpc>
                <a:spcPct val="80000"/>
              </a:lnSpc>
            </a:pPr>
            <a:r>
              <a:rPr lang="en-US" sz="3600" dirty="0" smtClean="0">
                <a:solidFill>
                  <a:schemeClr val="bg1"/>
                </a:solidFill>
              </a:rPr>
              <a:t>Pulmonary veins</a:t>
            </a:r>
          </a:p>
        </p:txBody>
      </p:sp>
      <p:sp>
        <p:nvSpPr>
          <p:cNvPr id="8" name="عنصر نائب لرقم الشريحة 6"/>
          <p:cNvSpPr>
            <a:spLocks noGrp="1"/>
          </p:cNvSpPr>
          <p:nvPr>
            <p:ph type="sldNum" sz="quarter" idx="12"/>
          </p:nvPr>
        </p:nvSpPr>
        <p:spPr/>
        <p:txBody>
          <a:bodyPr/>
          <a:lstStyle/>
          <a:p>
            <a:fld id="{AF5DE50E-831F-46E4-8C01-B650EA4D5DAD}" type="slidenum">
              <a:rPr lang="ar-SA"/>
              <a:pPr/>
              <a:t>25</a:t>
            </a:fld>
            <a:endParaRPr lang="en-US"/>
          </a:p>
        </p:txBody>
      </p:sp>
      <p:grpSp>
        <p:nvGrpSpPr>
          <p:cNvPr id="2" name="Group 4"/>
          <p:cNvGrpSpPr>
            <a:grpSpLocks/>
          </p:cNvGrpSpPr>
          <p:nvPr/>
        </p:nvGrpSpPr>
        <p:grpSpPr bwMode="auto">
          <a:xfrm>
            <a:off x="4286248" y="1863726"/>
            <a:ext cx="1597025" cy="1636712"/>
            <a:chOff x="2736" y="1755"/>
            <a:chExt cx="1006" cy="1031"/>
          </a:xfrm>
          <a:solidFill>
            <a:schemeClr val="tx1"/>
          </a:solidFill>
        </p:grpSpPr>
        <p:sp>
          <p:nvSpPr>
            <p:cNvPr id="11" name="Freeform 5"/>
            <p:cNvSpPr>
              <a:spLocks/>
            </p:cNvSpPr>
            <p:nvPr/>
          </p:nvSpPr>
          <p:spPr bwMode="auto">
            <a:xfrm>
              <a:off x="3107" y="1755"/>
              <a:ext cx="156" cy="454"/>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6"/>
            <p:cNvSpPr>
              <a:spLocks/>
            </p:cNvSpPr>
            <p:nvPr/>
          </p:nvSpPr>
          <p:spPr bwMode="auto">
            <a:xfrm>
              <a:off x="2827" y="2427"/>
              <a:ext cx="345" cy="191"/>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7"/>
            <p:cNvSpPr>
              <a:spLocks/>
            </p:cNvSpPr>
            <p:nvPr/>
          </p:nvSpPr>
          <p:spPr bwMode="auto">
            <a:xfrm>
              <a:off x="3323" y="2332"/>
              <a:ext cx="419" cy="10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8"/>
            <p:cNvSpPr>
              <a:spLocks/>
            </p:cNvSpPr>
            <p:nvPr/>
          </p:nvSpPr>
          <p:spPr bwMode="auto">
            <a:xfrm>
              <a:off x="2945" y="1800"/>
              <a:ext cx="264" cy="4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5" name="Freeform 9"/>
            <p:cNvSpPr>
              <a:spLocks/>
            </p:cNvSpPr>
            <p:nvPr/>
          </p:nvSpPr>
          <p:spPr bwMode="auto">
            <a:xfrm>
              <a:off x="2736" y="2346"/>
              <a:ext cx="391" cy="154"/>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10"/>
            <p:cNvSpPr>
              <a:spLocks/>
            </p:cNvSpPr>
            <p:nvPr/>
          </p:nvSpPr>
          <p:spPr bwMode="auto">
            <a:xfrm>
              <a:off x="3107" y="2432"/>
              <a:ext cx="91" cy="354"/>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11"/>
            <p:cNvSpPr>
              <a:spLocks/>
            </p:cNvSpPr>
            <p:nvPr/>
          </p:nvSpPr>
          <p:spPr bwMode="auto">
            <a:xfrm>
              <a:off x="3296" y="2364"/>
              <a:ext cx="310" cy="154"/>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8" name="Oval 12"/>
            <p:cNvSpPr>
              <a:spLocks noChangeArrowheads="1"/>
            </p:cNvSpPr>
            <p:nvPr/>
          </p:nvSpPr>
          <p:spPr bwMode="auto">
            <a:xfrm>
              <a:off x="3120" y="2208"/>
              <a:ext cx="192" cy="240"/>
            </a:xfrm>
            <a:prstGeom prst="ellipse">
              <a:avLst/>
            </a:prstGeom>
            <a:grpFill/>
            <a:ln w="28575">
              <a:solidFill>
                <a:schemeClr val="tx1"/>
              </a:solidFill>
              <a:round/>
              <a:headEnd/>
              <a:tailEnd/>
            </a:ln>
            <a:effectLst/>
          </p:spPr>
          <p:txBody>
            <a:bodyPr wrap="none" anchor="ctr"/>
            <a:lstStyle/>
            <a:p>
              <a:endParaRPr lang="en-US"/>
            </a:p>
          </p:txBody>
        </p:sp>
      </p:grpSp>
      <p:grpSp>
        <p:nvGrpSpPr>
          <p:cNvPr id="3" name="Group 14"/>
          <p:cNvGrpSpPr>
            <a:grpSpLocks/>
          </p:cNvGrpSpPr>
          <p:nvPr/>
        </p:nvGrpSpPr>
        <p:grpSpPr bwMode="auto">
          <a:xfrm>
            <a:off x="4071934" y="1984376"/>
            <a:ext cx="2019300" cy="1587500"/>
            <a:chOff x="2697" y="1827"/>
            <a:chExt cx="1272" cy="1000"/>
          </a:xfrm>
        </p:grpSpPr>
        <p:sp>
          <p:nvSpPr>
            <p:cNvPr id="20" name="Freeform 15"/>
            <p:cNvSpPr>
              <a:spLocks/>
            </p:cNvSpPr>
            <p:nvPr/>
          </p:nvSpPr>
          <p:spPr bwMode="auto">
            <a:xfrm>
              <a:off x="3609" y="1900"/>
              <a:ext cx="126" cy="209"/>
            </a:xfrm>
            <a:custGeom>
              <a:avLst/>
              <a:gdLst/>
              <a:ahLst/>
              <a:cxnLst>
                <a:cxn ang="0">
                  <a:pos x="0" y="209"/>
                </a:cxn>
                <a:cxn ang="0">
                  <a:pos x="82" y="127"/>
                </a:cxn>
                <a:cxn ang="0">
                  <a:pos x="109" y="100"/>
                </a:cxn>
                <a:cxn ang="0">
                  <a:pos x="118" y="0"/>
                </a:cxn>
              </a:cxnLst>
              <a:rect l="0" t="0" r="r" b="b"/>
              <a:pathLst>
                <a:path w="126" h="209">
                  <a:moveTo>
                    <a:pt x="0" y="209"/>
                  </a:moveTo>
                  <a:cubicBezTo>
                    <a:pt x="27" y="182"/>
                    <a:pt x="55" y="154"/>
                    <a:pt x="82" y="127"/>
                  </a:cubicBezTo>
                  <a:cubicBezTo>
                    <a:pt x="91" y="118"/>
                    <a:pt x="109" y="100"/>
                    <a:pt x="109" y="100"/>
                  </a:cubicBezTo>
                  <a:cubicBezTo>
                    <a:pt x="126" y="50"/>
                    <a:pt x="118" y="82"/>
                    <a:pt x="11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nvGrpSpPr>
            <p:cNvPr id="4" name="Group 16"/>
            <p:cNvGrpSpPr>
              <a:grpSpLocks/>
            </p:cNvGrpSpPr>
            <p:nvPr/>
          </p:nvGrpSpPr>
          <p:grpSpPr bwMode="auto">
            <a:xfrm>
              <a:off x="2697" y="1827"/>
              <a:ext cx="1272" cy="1000"/>
              <a:chOff x="2699" y="1827"/>
              <a:chExt cx="1272" cy="1000"/>
            </a:xfrm>
          </p:grpSpPr>
          <p:grpSp>
            <p:nvGrpSpPr>
              <p:cNvPr id="5" name="Group 17"/>
              <p:cNvGrpSpPr>
                <a:grpSpLocks/>
              </p:cNvGrpSpPr>
              <p:nvPr/>
            </p:nvGrpSpPr>
            <p:grpSpPr bwMode="auto">
              <a:xfrm>
                <a:off x="2699" y="1827"/>
                <a:ext cx="1272" cy="1000"/>
                <a:chOff x="2682" y="1827"/>
                <a:chExt cx="1272" cy="1000"/>
              </a:xfrm>
            </p:grpSpPr>
            <p:sp>
              <p:nvSpPr>
                <p:cNvPr id="24" name="Freeform 18"/>
                <p:cNvSpPr>
                  <a:spLocks/>
                </p:cNvSpPr>
                <p:nvPr/>
              </p:nvSpPr>
              <p:spPr bwMode="auto">
                <a:xfrm>
                  <a:off x="3233" y="1827"/>
                  <a:ext cx="258" cy="382"/>
                </a:xfrm>
                <a:custGeom>
                  <a:avLst/>
                  <a:gdLst/>
                  <a:ahLst/>
                  <a:cxnLst>
                    <a:cxn ang="0">
                      <a:pos x="258" y="382"/>
                    </a:cxn>
                    <a:cxn ang="0">
                      <a:pos x="185" y="328"/>
                    </a:cxn>
                    <a:cxn ang="0">
                      <a:pos x="158" y="310"/>
                    </a:cxn>
                    <a:cxn ang="0">
                      <a:pos x="12" y="91"/>
                    </a:cxn>
                    <a:cxn ang="0">
                      <a:pos x="3" y="0"/>
                    </a:cxn>
                  </a:cxnLst>
                  <a:rect l="0" t="0" r="r" b="b"/>
                  <a:pathLst>
                    <a:path w="258" h="382">
                      <a:moveTo>
                        <a:pt x="258" y="382"/>
                      </a:moveTo>
                      <a:cubicBezTo>
                        <a:pt x="223" y="349"/>
                        <a:pt x="246" y="369"/>
                        <a:pt x="185" y="328"/>
                      </a:cubicBezTo>
                      <a:cubicBezTo>
                        <a:pt x="176" y="322"/>
                        <a:pt x="158" y="310"/>
                        <a:pt x="158" y="310"/>
                      </a:cubicBezTo>
                      <a:cubicBezTo>
                        <a:pt x="128" y="224"/>
                        <a:pt x="65" y="164"/>
                        <a:pt x="12" y="91"/>
                      </a:cubicBezTo>
                      <a:cubicBezTo>
                        <a:pt x="0" y="31"/>
                        <a:pt x="3" y="61"/>
                        <a:pt x="3"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5" name="Freeform 19"/>
                <p:cNvSpPr>
                  <a:spLocks/>
                </p:cNvSpPr>
                <p:nvPr/>
              </p:nvSpPr>
              <p:spPr bwMode="auto">
                <a:xfrm>
                  <a:off x="3309" y="1864"/>
                  <a:ext cx="291" cy="273"/>
                </a:xfrm>
                <a:custGeom>
                  <a:avLst/>
                  <a:gdLst/>
                  <a:ahLst/>
                  <a:cxnLst>
                    <a:cxn ang="0">
                      <a:pos x="291" y="273"/>
                    </a:cxn>
                    <a:cxn ang="0">
                      <a:pos x="200" y="218"/>
                    </a:cxn>
                    <a:cxn ang="0">
                      <a:pos x="136" y="163"/>
                    </a:cxn>
                    <a:cxn ang="0">
                      <a:pos x="82" y="136"/>
                    </a:cxn>
                    <a:cxn ang="0">
                      <a:pos x="0" y="0"/>
                    </a:cxn>
                  </a:cxnLst>
                  <a:rect l="0" t="0" r="r" b="b"/>
                  <a:pathLst>
                    <a:path w="291" h="273">
                      <a:moveTo>
                        <a:pt x="291" y="273"/>
                      </a:moveTo>
                      <a:cubicBezTo>
                        <a:pt x="257" y="255"/>
                        <a:pt x="236" y="230"/>
                        <a:pt x="200" y="218"/>
                      </a:cubicBezTo>
                      <a:cubicBezTo>
                        <a:pt x="177" y="201"/>
                        <a:pt x="159" y="179"/>
                        <a:pt x="136" y="163"/>
                      </a:cubicBezTo>
                      <a:cubicBezTo>
                        <a:pt x="119" y="152"/>
                        <a:pt x="99" y="147"/>
                        <a:pt x="82" y="136"/>
                      </a:cubicBezTo>
                      <a:cubicBezTo>
                        <a:pt x="49" y="89"/>
                        <a:pt x="0" y="68"/>
                        <a:pt x="0"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6" name="Freeform 20"/>
                <p:cNvSpPr>
                  <a:spLocks/>
                </p:cNvSpPr>
                <p:nvPr/>
              </p:nvSpPr>
              <p:spPr bwMode="auto">
                <a:xfrm>
                  <a:off x="3318" y="2318"/>
                  <a:ext cx="218" cy="491"/>
                </a:xfrm>
                <a:custGeom>
                  <a:avLst/>
                  <a:gdLst/>
                  <a:ahLst/>
                  <a:cxnLst>
                    <a:cxn ang="0">
                      <a:pos x="218" y="0"/>
                    </a:cxn>
                    <a:cxn ang="0">
                      <a:pos x="18" y="237"/>
                    </a:cxn>
                    <a:cxn ang="0">
                      <a:pos x="0" y="491"/>
                    </a:cxn>
                  </a:cxnLst>
                  <a:rect l="0" t="0" r="r" b="b"/>
                  <a:pathLst>
                    <a:path w="218" h="491">
                      <a:moveTo>
                        <a:pt x="218" y="0"/>
                      </a:moveTo>
                      <a:cubicBezTo>
                        <a:pt x="164" y="92"/>
                        <a:pt x="77" y="148"/>
                        <a:pt x="18" y="237"/>
                      </a:cubicBezTo>
                      <a:cubicBezTo>
                        <a:pt x="4" y="322"/>
                        <a:pt x="0" y="404"/>
                        <a:pt x="0" y="491"/>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7" name="Freeform 21"/>
                <p:cNvSpPr>
                  <a:spLocks/>
                </p:cNvSpPr>
                <p:nvPr/>
              </p:nvSpPr>
              <p:spPr bwMode="auto">
                <a:xfrm>
                  <a:off x="3372" y="2291"/>
                  <a:ext cx="282" cy="536"/>
                </a:xfrm>
                <a:custGeom>
                  <a:avLst/>
                  <a:gdLst/>
                  <a:ahLst/>
                  <a:cxnLst>
                    <a:cxn ang="0">
                      <a:pos x="282" y="0"/>
                    </a:cxn>
                    <a:cxn ang="0">
                      <a:pos x="191" y="91"/>
                    </a:cxn>
                    <a:cxn ang="0">
                      <a:pos x="119" y="209"/>
                    </a:cxn>
                    <a:cxn ang="0">
                      <a:pos x="64" y="309"/>
                    </a:cxn>
                    <a:cxn ang="0">
                      <a:pos x="0" y="418"/>
                    </a:cxn>
                    <a:cxn ang="0">
                      <a:pos x="9" y="536"/>
                    </a:cxn>
                  </a:cxnLst>
                  <a:rect l="0" t="0" r="r" b="b"/>
                  <a:pathLst>
                    <a:path w="282" h="536">
                      <a:moveTo>
                        <a:pt x="282" y="0"/>
                      </a:moveTo>
                      <a:cubicBezTo>
                        <a:pt x="244" y="25"/>
                        <a:pt x="216" y="54"/>
                        <a:pt x="191" y="91"/>
                      </a:cubicBezTo>
                      <a:cubicBezTo>
                        <a:pt x="178" y="143"/>
                        <a:pt x="151" y="171"/>
                        <a:pt x="119" y="209"/>
                      </a:cubicBezTo>
                      <a:cubicBezTo>
                        <a:pt x="94" y="238"/>
                        <a:pt x="91" y="282"/>
                        <a:pt x="64" y="309"/>
                      </a:cubicBezTo>
                      <a:cubicBezTo>
                        <a:pt x="30" y="343"/>
                        <a:pt x="15" y="373"/>
                        <a:pt x="0" y="418"/>
                      </a:cubicBezTo>
                      <a:cubicBezTo>
                        <a:pt x="3" y="457"/>
                        <a:pt x="9" y="536"/>
                        <a:pt x="9" y="536"/>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8" name="Freeform 22"/>
                <p:cNvSpPr>
                  <a:spLocks/>
                </p:cNvSpPr>
                <p:nvPr/>
              </p:nvSpPr>
              <p:spPr bwMode="auto">
                <a:xfrm>
                  <a:off x="3727" y="2191"/>
                  <a:ext cx="227" cy="118"/>
                </a:xfrm>
                <a:custGeom>
                  <a:avLst/>
                  <a:gdLst/>
                  <a:ahLst/>
                  <a:cxnLst>
                    <a:cxn ang="0">
                      <a:pos x="0" y="0"/>
                    </a:cxn>
                    <a:cxn ang="0">
                      <a:pos x="109" y="64"/>
                    </a:cxn>
                    <a:cxn ang="0">
                      <a:pos x="227" y="118"/>
                    </a:cxn>
                  </a:cxnLst>
                  <a:rect l="0" t="0" r="r" b="b"/>
                  <a:pathLst>
                    <a:path w="227" h="118">
                      <a:moveTo>
                        <a:pt x="0" y="0"/>
                      </a:moveTo>
                      <a:cubicBezTo>
                        <a:pt x="32" y="48"/>
                        <a:pt x="52" y="53"/>
                        <a:pt x="109" y="64"/>
                      </a:cubicBezTo>
                      <a:cubicBezTo>
                        <a:pt x="152" y="88"/>
                        <a:pt x="186" y="97"/>
                        <a:pt x="227" y="118"/>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9" name="Oval 23"/>
                <p:cNvSpPr>
                  <a:spLocks noChangeArrowheads="1"/>
                </p:cNvSpPr>
                <p:nvPr/>
              </p:nvSpPr>
              <p:spPr bwMode="auto">
                <a:xfrm>
                  <a:off x="3504" y="2112"/>
                  <a:ext cx="192" cy="144"/>
                </a:xfrm>
                <a:prstGeom prst="ellipse">
                  <a:avLst/>
                </a:prstGeom>
                <a:solidFill>
                  <a:srgbClr val="FF0000"/>
                </a:solidFill>
                <a:ln w="12700">
                  <a:solidFill>
                    <a:srgbClr val="FF0000"/>
                  </a:solidFill>
                  <a:round/>
                  <a:headEnd/>
                  <a:tailEnd/>
                </a:ln>
                <a:effectLst/>
              </p:spPr>
              <p:txBody>
                <a:bodyPr wrap="none" anchor="ctr"/>
                <a:lstStyle/>
                <a:p>
                  <a:endParaRPr lang="en-US"/>
                </a:p>
              </p:txBody>
            </p:sp>
            <p:sp>
              <p:nvSpPr>
                <p:cNvPr id="30" name="Freeform 24"/>
                <p:cNvSpPr>
                  <a:spLocks/>
                </p:cNvSpPr>
                <p:nvPr/>
              </p:nvSpPr>
              <p:spPr bwMode="auto">
                <a:xfrm>
                  <a:off x="3680" y="1900"/>
                  <a:ext cx="170" cy="246"/>
                </a:xfrm>
                <a:custGeom>
                  <a:avLst/>
                  <a:gdLst/>
                  <a:ahLst/>
                  <a:cxnLst>
                    <a:cxn ang="0">
                      <a:pos x="1" y="246"/>
                    </a:cxn>
                    <a:cxn ang="0">
                      <a:pos x="47" y="218"/>
                    </a:cxn>
                    <a:cxn ang="0">
                      <a:pos x="147" y="137"/>
                    </a:cxn>
                    <a:cxn ang="0">
                      <a:pos x="147" y="73"/>
                    </a:cxn>
                    <a:cxn ang="0">
                      <a:pos x="129" y="100"/>
                    </a:cxn>
                    <a:cxn ang="0">
                      <a:pos x="138" y="0"/>
                    </a:cxn>
                  </a:cxnLst>
                  <a:rect l="0" t="0" r="r" b="b"/>
                  <a:pathLst>
                    <a:path w="170" h="246">
                      <a:moveTo>
                        <a:pt x="1" y="246"/>
                      </a:moveTo>
                      <a:cubicBezTo>
                        <a:pt x="38" y="209"/>
                        <a:pt x="0" y="242"/>
                        <a:pt x="47" y="218"/>
                      </a:cubicBezTo>
                      <a:cubicBezTo>
                        <a:pt x="85" y="199"/>
                        <a:pt x="117" y="167"/>
                        <a:pt x="147" y="137"/>
                      </a:cubicBezTo>
                      <a:cubicBezTo>
                        <a:pt x="150" y="127"/>
                        <a:pt x="170" y="81"/>
                        <a:pt x="147" y="73"/>
                      </a:cubicBezTo>
                      <a:cubicBezTo>
                        <a:pt x="137" y="70"/>
                        <a:pt x="135" y="91"/>
                        <a:pt x="129" y="100"/>
                      </a:cubicBezTo>
                      <a:cubicBezTo>
                        <a:pt x="139" y="12"/>
                        <a:pt x="138" y="45"/>
                        <a:pt x="13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31" name="Freeform 25"/>
                <p:cNvSpPr>
                  <a:spLocks/>
                </p:cNvSpPr>
                <p:nvPr/>
              </p:nvSpPr>
              <p:spPr bwMode="auto">
                <a:xfrm>
                  <a:off x="2682" y="2218"/>
                  <a:ext cx="790" cy="100"/>
                </a:xfrm>
                <a:custGeom>
                  <a:avLst/>
                  <a:gdLst/>
                  <a:ahLst/>
                  <a:cxnLst>
                    <a:cxn ang="0">
                      <a:pos x="790" y="0"/>
                    </a:cxn>
                    <a:cxn ang="0">
                      <a:pos x="581" y="73"/>
                    </a:cxn>
                    <a:cxn ang="0">
                      <a:pos x="318" y="28"/>
                    </a:cxn>
                    <a:cxn ang="0">
                      <a:pos x="0" y="100"/>
                    </a:cxn>
                  </a:cxnLst>
                  <a:rect l="0" t="0" r="r" b="b"/>
                  <a:pathLst>
                    <a:path w="790" h="100">
                      <a:moveTo>
                        <a:pt x="790" y="0"/>
                      </a:moveTo>
                      <a:cubicBezTo>
                        <a:pt x="708" y="14"/>
                        <a:pt x="649" y="29"/>
                        <a:pt x="581" y="73"/>
                      </a:cubicBezTo>
                      <a:cubicBezTo>
                        <a:pt x="488" y="65"/>
                        <a:pt x="408" y="43"/>
                        <a:pt x="318" y="28"/>
                      </a:cubicBezTo>
                      <a:cubicBezTo>
                        <a:pt x="174" y="34"/>
                        <a:pt x="94" y="6"/>
                        <a:pt x="0" y="10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sp>
            <p:nvSpPr>
              <p:cNvPr id="23" name="Freeform 26"/>
              <p:cNvSpPr>
                <a:spLocks/>
              </p:cNvSpPr>
              <p:nvPr/>
            </p:nvSpPr>
            <p:spPr bwMode="auto">
              <a:xfrm>
                <a:off x="2700" y="2273"/>
                <a:ext cx="872" cy="109"/>
              </a:xfrm>
              <a:custGeom>
                <a:avLst/>
                <a:gdLst/>
                <a:ahLst/>
                <a:cxnLst>
                  <a:cxn ang="0">
                    <a:pos x="0" y="109"/>
                  </a:cxn>
                  <a:cxn ang="0">
                    <a:pos x="663" y="73"/>
                  </a:cxn>
                  <a:cxn ang="0">
                    <a:pos x="818" y="36"/>
                  </a:cxn>
                  <a:cxn ang="0">
                    <a:pos x="845" y="9"/>
                  </a:cxn>
                  <a:cxn ang="0">
                    <a:pos x="872" y="0"/>
                  </a:cxn>
                </a:cxnLst>
                <a:rect l="0" t="0" r="r" b="b"/>
                <a:pathLst>
                  <a:path w="872" h="109">
                    <a:moveTo>
                      <a:pt x="0" y="109"/>
                    </a:moveTo>
                    <a:cubicBezTo>
                      <a:pt x="221" y="99"/>
                      <a:pt x="442" y="86"/>
                      <a:pt x="663" y="73"/>
                    </a:cubicBezTo>
                    <a:cubicBezTo>
                      <a:pt x="716" y="64"/>
                      <a:pt x="766" y="49"/>
                      <a:pt x="818" y="36"/>
                    </a:cubicBezTo>
                    <a:cubicBezTo>
                      <a:pt x="827" y="27"/>
                      <a:pt x="834" y="16"/>
                      <a:pt x="845" y="9"/>
                    </a:cubicBezTo>
                    <a:cubicBezTo>
                      <a:pt x="853" y="4"/>
                      <a:pt x="872" y="0"/>
                      <a:pt x="872"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grpSp>
      <p:grpSp>
        <p:nvGrpSpPr>
          <p:cNvPr id="6" name="Group 26"/>
          <p:cNvGrpSpPr>
            <a:grpSpLocks/>
          </p:cNvGrpSpPr>
          <p:nvPr/>
        </p:nvGrpSpPr>
        <p:grpSpPr bwMode="auto">
          <a:xfrm>
            <a:off x="3929058" y="1643050"/>
            <a:ext cx="2571768" cy="2000263"/>
            <a:chOff x="2772" y="1891"/>
            <a:chExt cx="1158" cy="891"/>
          </a:xfrm>
        </p:grpSpPr>
        <p:sp>
          <p:nvSpPr>
            <p:cNvPr id="33" name="Freeform 27"/>
            <p:cNvSpPr>
              <a:spLocks/>
            </p:cNvSpPr>
            <p:nvPr/>
          </p:nvSpPr>
          <p:spPr bwMode="auto">
            <a:xfrm>
              <a:off x="3170" y="1900"/>
              <a:ext cx="184" cy="309"/>
            </a:xfrm>
            <a:custGeom>
              <a:avLst/>
              <a:gdLst/>
              <a:ahLst/>
              <a:cxnLst>
                <a:cxn ang="0">
                  <a:pos x="139" y="309"/>
                </a:cxn>
                <a:cxn ang="0">
                  <a:pos x="157" y="264"/>
                </a:cxn>
                <a:cxn ang="0">
                  <a:pos x="93" y="218"/>
                </a:cxn>
                <a:cxn ang="0">
                  <a:pos x="48" y="55"/>
                </a:cxn>
                <a:cxn ang="0">
                  <a:pos x="11" y="46"/>
                </a:cxn>
                <a:cxn ang="0">
                  <a:pos x="2" y="0"/>
                </a:cxn>
              </a:cxnLst>
              <a:rect l="0" t="0" r="r" b="b"/>
              <a:pathLst>
                <a:path w="184" h="309">
                  <a:moveTo>
                    <a:pt x="139" y="309"/>
                  </a:moveTo>
                  <a:cubicBezTo>
                    <a:pt x="157" y="297"/>
                    <a:pt x="184" y="291"/>
                    <a:pt x="157" y="264"/>
                  </a:cubicBezTo>
                  <a:cubicBezTo>
                    <a:pt x="138" y="245"/>
                    <a:pt x="93" y="218"/>
                    <a:pt x="93" y="218"/>
                  </a:cubicBezTo>
                  <a:cubicBezTo>
                    <a:pt x="76" y="167"/>
                    <a:pt x="116" y="84"/>
                    <a:pt x="48" y="55"/>
                  </a:cubicBezTo>
                  <a:cubicBezTo>
                    <a:pt x="36" y="50"/>
                    <a:pt x="23" y="49"/>
                    <a:pt x="11" y="46"/>
                  </a:cubicBezTo>
                  <a:cubicBezTo>
                    <a:pt x="0" y="12"/>
                    <a:pt x="2" y="28"/>
                    <a:pt x="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4" name="Freeform 28"/>
            <p:cNvSpPr>
              <a:spLocks/>
            </p:cNvSpPr>
            <p:nvPr/>
          </p:nvSpPr>
          <p:spPr bwMode="auto">
            <a:xfrm>
              <a:off x="3281" y="1908"/>
              <a:ext cx="383" cy="310"/>
            </a:xfrm>
            <a:custGeom>
              <a:avLst/>
              <a:gdLst/>
              <a:ahLst/>
              <a:cxnLst>
                <a:cxn ang="0">
                  <a:pos x="0" y="310"/>
                </a:cxn>
                <a:cxn ang="0">
                  <a:pos x="237" y="229"/>
                </a:cxn>
                <a:cxn ang="0">
                  <a:pos x="319" y="201"/>
                </a:cxn>
                <a:cxn ang="0">
                  <a:pos x="364" y="83"/>
                </a:cxn>
                <a:cxn ang="0">
                  <a:pos x="382" y="19"/>
                </a:cxn>
              </a:cxnLst>
              <a:rect l="0" t="0" r="r" b="b"/>
              <a:pathLst>
                <a:path w="383" h="310">
                  <a:moveTo>
                    <a:pt x="0" y="310"/>
                  </a:moveTo>
                  <a:cubicBezTo>
                    <a:pt x="89" y="253"/>
                    <a:pt x="129" y="239"/>
                    <a:pt x="237" y="229"/>
                  </a:cubicBezTo>
                  <a:cubicBezTo>
                    <a:pt x="254" y="177"/>
                    <a:pt x="269" y="191"/>
                    <a:pt x="319" y="201"/>
                  </a:cubicBezTo>
                  <a:cubicBezTo>
                    <a:pt x="362" y="158"/>
                    <a:pt x="350" y="146"/>
                    <a:pt x="364" y="83"/>
                  </a:cubicBezTo>
                  <a:cubicBezTo>
                    <a:pt x="383" y="0"/>
                    <a:pt x="382" y="51"/>
                    <a:pt x="382" y="19"/>
                  </a:cubicBezTo>
                </a:path>
              </a:pathLst>
            </a:custGeom>
            <a:noFill/>
            <a:ln w="28575" cap="flat" cmpd="sng">
              <a:solidFill>
                <a:srgbClr val="FFFF00"/>
              </a:solidFill>
              <a:prstDash val="solid"/>
              <a:round/>
              <a:headEnd type="none" w="med" len="med"/>
              <a:tailEnd type="none" w="med" len="med"/>
            </a:ln>
            <a:effectLst/>
          </p:spPr>
          <p:txBody>
            <a:bodyPr wrap="none" anchor="ctr"/>
            <a:lstStyle/>
            <a:p>
              <a:endParaRPr lang="en-US"/>
            </a:p>
          </p:txBody>
        </p:sp>
        <p:sp>
          <p:nvSpPr>
            <p:cNvPr id="35" name="Freeform 29"/>
            <p:cNvSpPr>
              <a:spLocks/>
            </p:cNvSpPr>
            <p:nvPr/>
          </p:nvSpPr>
          <p:spPr bwMode="auto">
            <a:xfrm>
              <a:off x="2772" y="2160"/>
              <a:ext cx="600" cy="67"/>
            </a:xfrm>
            <a:custGeom>
              <a:avLst/>
              <a:gdLst/>
              <a:ahLst/>
              <a:cxnLst>
                <a:cxn ang="0">
                  <a:pos x="600" y="67"/>
                </a:cxn>
                <a:cxn ang="0">
                  <a:pos x="337" y="40"/>
                </a:cxn>
                <a:cxn ang="0">
                  <a:pos x="173" y="31"/>
                </a:cxn>
                <a:cxn ang="0">
                  <a:pos x="91" y="58"/>
                </a:cxn>
                <a:cxn ang="0">
                  <a:pos x="0" y="49"/>
                </a:cxn>
              </a:cxnLst>
              <a:rect l="0" t="0" r="r" b="b"/>
              <a:pathLst>
                <a:path w="600" h="67">
                  <a:moveTo>
                    <a:pt x="600" y="67"/>
                  </a:moveTo>
                  <a:cubicBezTo>
                    <a:pt x="513" y="52"/>
                    <a:pt x="425" y="51"/>
                    <a:pt x="337" y="40"/>
                  </a:cubicBezTo>
                  <a:cubicBezTo>
                    <a:pt x="275" y="0"/>
                    <a:pt x="302" y="10"/>
                    <a:pt x="173" y="31"/>
                  </a:cubicBezTo>
                  <a:cubicBezTo>
                    <a:pt x="145" y="36"/>
                    <a:pt x="91" y="58"/>
                    <a:pt x="91" y="58"/>
                  </a:cubicBezTo>
                  <a:cubicBezTo>
                    <a:pt x="31" y="46"/>
                    <a:pt x="61" y="49"/>
                    <a:pt x="0" y="49"/>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6" name="Freeform 30"/>
            <p:cNvSpPr>
              <a:spLocks/>
            </p:cNvSpPr>
            <p:nvPr/>
          </p:nvSpPr>
          <p:spPr bwMode="auto">
            <a:xfrm>
              <a:off x="2927" y="2418"/>
              <a:ext cx="427" cy="237"/>
            </a:xfrm>
            <a:custGeom>
              <a:avLst/>
              <a:gdLst/>
              <a:ahLst/>
              <a:cxnLst>
                <a:cxn ang="0">
                  <a:pos x="427" y="0"/>
                </a:cxn>
                <a:cxn ang="0">
                  <a:pos x="400" y="19"/>
                </a:cxn>
                <a:cxn ang="0">
                  <a:pos x="345" y="37"/>
                </a:cxn>
                <a:cxn ang="0">
                  <a:pos x="164" y="73"/>
                </a:cxn>
                <a:cxn ang="0">
                  <a:pos x="82" y="119"/>
                </a:cxn>
                <a:cxn ang="0">
                  <a:pos x="0" y="237"/>
                </a:cxn>
              </a:cxnLst>
              <a:rect l="0" t="0" r="r" b="b"/>
              <a:pathLst>
                <a:path w="427" h="237">
                  <a:moveTo>
                    <a:pt x="427" y="0"/>
                  </a:moveTo>
                  <a:cubicBezTo>
                    <a:pt x="418" y="6"/>
                    <a:pt x="410" y="14"/>
                    <a:pt x="400" y="19"/>
                  </a:cubicBezTo>
                  <a:cubicBezTo>
                    <a:pt x="382" y="27"/>
                    <a:pt x="345" y="37"/>
                    <a:pt x="345" y="37"/>
                  </a:cubicBezTo>
                  <a:cubicBezTo>
                    <a:pt x="290" y="74"/>
                    <a:pt x="230" y="68"/>
                    <a:pt x="164" y="73"/>
                  </a:cubicBezTo>
                  <a:cubicBezTo>
                    <a:pt x="134" y="92"/>
                    <a:pt x="106" y="94"/>
                    <a:pt x="82" y="119"/>
                  </a:cubicBezTo>
                  <a:cubicBezTo>
                    <a:pt x="67" y="164"/>
                    <a:pt x="33" y="204"/>
                    <a:pt x="0" y="237"/>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7" name="Freeform 31"/>
            <p:cNvSpPr>
              <a:spLocks/>
            </p:cNvSpPr>
            <p:nvPr/>
          </p:nvSpPr>
          <p:spPr bwMode="auto">
            <a:xfrm>
              <a:off x="3372" y="2427"/>
              <a:ext cx="346" cy="355"/>
            </a:xfrm>
            <a:custGeom>
              <a:avLst/>
              <a:gdLst/>
              <a:ahLst/>
              <a:cxnLst>
                <a:cxn ang="0">
                  <a:pos x="346" y="173"/>
                </a:cxn>
                <a:cxn ang="0">
                  <a:pos x="219" y="119"/>
                </a:cxn>
                <a:cxn ang="0">
                  <a:pos x="173" y="73"/>
                </a:cxn>
                <a:cxn ang="0">
                  <a:pos x="155" y="46"/>
                </a:cxn>
                <a:cxn ang="0">
                  <a:pos x="82" y="0"/>
                </a:cxn>
                <a:cxn ang="0">
                  <a:pos x="0" y="55"/>
                </a:cxn>
                <a:cxn ang="0">
                  <a:pos x="46" y="273"/>
                </a:cxn>
                <a:cxn ang="0">
                  <a:pos x="19" y="355"/>
                </a:cxn>
              </a:cxnLst>
              <a:rect l="0" t="0" r="r" b="b"/>
              <a:pathLst>
                <a:path w="346" h="355">
                  <a:moveTo>
                    <a:pt x="346" y="173"/>
                  </a:moveTo>
                  <a:cubicBezTo>
                    <a:pt x="290" y="159"/>
                    <a:pt x="261" y="161"/>
                    <a:pt x="219" y="119"/>
                  </a:cubicBezTo>
                  <a:cubicBezTo>
                    <a:pt x="204" y="104"/>
                    <a:pt x="185" y="91"/>
                    <a:pt x="173" y="73"/>
                  </a:cubicBezTo>
                  <a:cubicBezTo>
                    <a:pt x="167" y="64"/>
                    <a:pt x="163" y="53"/>
                    <a:pt x="155" y="46"/>
                  </a:cubicBezTo>
                  <a:cubicBezTo>
                    <a:pt x="133" y="28"/>
                    <a:pt x="82" y="0"/>
                    <a:pt x="82" y="0"/>
                  </a:cubicBezTo>
                  <a:cubicBezTo>
                    <a:pt x="28" y="10"/>
                    <a:pt x="16" y="6"/>
                    <a:pt x="0" y="55"/>
                  </a:cubicBezTo>
                  <a:cubicBezTo>
                    <a:pt x="9" y="129"/>
                    <a:pt x="18" y="204"/>
                    <a:pt x="46" y="273"/>
                  </a:cubicBezTo>
                  <a:cubicBezTo>
                    <a:pt x="45" y="282"/>
                    <a:pt x="43" y="355"/>
                    <a:pt x="19" y="355"/>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8" name="Freeform 32"/>
            <p:cNvSpPr>
              <a:spLocks/>
            </p:cNvSpPr>
            <p:nvPr/>
          </p:nvSpPr>
          <p:spPr bwMode="auto">
            <a:xfrm>
              <a:off x="3400" y="1891"/>
              <a:ext cx="530" cy="366"/>
            </a:xfrm>
            <a:custGeom>
              <a:avLst/>
              <a:gdLst/>
              <a:ahLst/>
              <a:cxnLst>
                <a:cxn ang="0">
                  <a:pos x="0" y="0"/>
                </a:cxn>
                <a:cxn ang="0">
                  <a:pos x="91" y="109"/>
                </a:cxn>
                <a:cxn ang="0">
                  <a:pos x="172" y="164"/>
                </a:cxn>
                <a:cxn ang="0">
                  <a:pos x="309" y="227"/>
                </a:cxn>
                <a:cxn ang="0">
                  <a:pos x="418" y="291"/>
                </a:cxn>
                <a:cxn ang="0">
                  <a:pos x="500" y="346"/>
                </a:cxn>
                <a:cxn ang="0">
                  <a:pos x="527" y="364"/>
                </a:cxn>
              </a:cxnLst>
              <a:rect l="0" t="0" r="r" b="b"/>
              <a:pathLst>
                <a:path w="530" h="366">
                  <a:moveTo>
                    <a:pt x="0" y="0"/>
                  </a:moveTo>
                  <a:cubicBezTo>
                    <a:pt x="15" y="61"/>
                    <a:pt x="44" y="74"/>
                    <a:pt x="91" y="109"/>
                  </a:cubicBezTo>
                  <a:cubicBezTo>
                    <a:pt x="122" y="132"/>
                    <a:pt x="134" y="151"/>
                    <a:pt x="172" y="164"/>
                  </a:cubicBezTo>
                  <a:cubicBezTo>
                    <a:pt x="221" y="210"/>
                    <a:pt x="256" y="199"/>
                    <a:pt x="309" y="227"/>
                  </a:cubicBezTo>
                  <a:cubicBezTo>
                    <a:pt x="346" y="247"/>
                    <a:pt x="378" y="278"/>
                    <a:pt x="418" y="291"/>
                  </a:cubicBezTo>
                  <a:cubicBezTo>
                    <a:pt x="456" y="304"/>
                    <a:pt x="468" y="324"/>
                    <a:pt x="500" y="346"/>
                  </a:cubicBezTo>
                  <a:cubicBezTo>
                    <a:pt x="530" y="366"/>
                    <a:pt x="527" y="342"/>
                    <a:pt x="527" y="364"/>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grpSp>
      <p:sp>
        <p:nvSpPr>
          <p:cNvPr id="40" name="Freeform 33"/>
          <p:cNvSpPr>
            <a:spLocks/>
          </p:cNvSpPr>
          <p:nvPr/>
        </p:nvSpPr>
        <p:spPr bwMode="auto">
          <a:xfrm rot="20855863">
            <a:off x="3159150" y="1475782"/>
            <a:ext cx="963636" cy="524458"/>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1" name="Freeform 36"/>
          <p:cNvSpPr>
            <a:spLocks/>
          </p:cNvSpPr>
          <p:nvPr/>
        </p:nvSpPr>
        <p:spPr bwMode="auto">
          <a:xfrm rot="522710">
            <a:off x="3227612" y="3643314"/>
            <a:ext cx="1104436" cy="569902"/>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2" name="Freeform 37"/>
          <p:cNvSpPr>
            <a:spLocks/>
          </p:cNvSpPr>
          <p:nvPr/>
        </p:nvSpPr>
        <p:spPr bwMode="auto">
          <a:xfrm rot="21257116">
            <a:off x="5518435" y="3383929"/>
            <a:ext cx="625201" cy="61657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3" name="Freeform 40"/>
          <p:cNvSpPr>
            <a:spLocks/>
          </p:cNvSpPr>
          <p:nvPr/>
        </p:nvSpPr>
        <p:spPr bwMode="auto">
          <a:xfrm>
            <a:off x="6710136" y="1142984"/>
            <a:ext cx="505070" cy="892928"/>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4" name="Freeform 36"/>
          <p:cNvSpPr>
            <a:spLocks/>
          </p:cNvSpPr>
          <p:nvPr/>
        </p:nvSpPr>
        <p:spPr bwMode="auto">
          <a:xfrm rot="522710">
            <a:off x="3180029" y="3707437"/>
            <a:ext cx="1104436" cy="569902"/>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5" name="Freeform 33"/>
          <p:cNvSpPr>
            <a:spLocks/>
          </p:cNvSpPr>
          <p:nvPr/>
        </p:nvSpPr>
        <p:spPr bwMode="auto">
          <a:xfrm rot="20855863">
            <a:off x="3188317" y="1521295"/>
            <a:ext cx="963636" cy="524458"/>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6" name="Freeform 37"/>
          <p:cNvSpPr>
            <a:spLocks/>
          </p:cNvSpPr>
          <p:nvPr/>
        </p:nvSpPr>
        <p:spPr bwMode="auto">
          <a:xfrm rot="21257116">
            <a:off x="5560728" y="3425771"/>
            <a:ext cx="625201" cy="61657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7" name="Freeform 40"/>
          <p:cNvSpPr>
            <a:spLocks/>
          </p:cNvSpPr>
          <p:nvPr/>
        </p:nvSpPr>
        <p:spPr bwMode="auto">
          <a:xfrm>
            <a:off x="6643702" y="1142984"/>
            <a:ext cx="505070" cy="892928"/>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p:cNvSpPr>
            <a:spLocks noGrp="1"/>
          </p:cNvSpPr>
          <p:nvPr>
            <p:ph type="title"/>
          </p:nvPr>
        </p:nvSpPr>
        <p:spPr/>
        <p:txBody>
          <a:bodyPr/>
          <a:lstStyle/>
          <a:p>
            <a:endParaRPr lang="en-US"/>
          </a:p>
        </p:txBody>
      </p:sp>
      <p:pic>
        <p:nvPicPr>
          <p:cNvPr id="7" name="Picture 2" descr="Sec Pulm Lobulus aPath"/>
          <p:cNvPicPr>
            <a:picLocks noGrp="1" noChangeAspect="1" noChangeArrowheads="1"/>
          </p:cNvPicPr>
          <p:nvPr>
            <p:ph type="pic" idx="1"/>
          </p:nvPr>
        </p:nvPicPr>
        <p:blipFill>
          <a:blip r:embed="rId3" cstate="print"/>
          <a:srcRect l="5833" r="5833"/>
          <a:stretch>
            <a:fillRect/>
          </a:stretch>
        </p:blipFill>
        <p:spPr bwMode="auto">
          <a:prstGeom prst="rect">
            <a:avLst/>
          </a:prstGeom>
          <a:noFill/>
          <a:ln w="28575">
            <a:solidFill>
              <a:schemeClr val="bg1"/>
            </a:solidFill>
            <a:miter lim="800000"/>
            <a:headEnd/>
            <a:tailEnd/>
          </a:ln>
        </p:spPr>
      </p:pic>
      <p:sp>
        <p:nvSpPr>
          <p:cNvPr id="1236995" name="Rectangle 3"/>
          <p:cNvSpPr>
            <a:spLocks noGrp="1" noChangeArrowheads="1"/>
          </p:cNvSpPr>
          <p:nvPr>
            <p:ph type="body" sz="half" idx="2"/>
          </p:nvPr>
        </p:nvSpPr>
        <p:spPr>
          <a:solidFill>
            <a:schemeClr val="bg2">
              <a:lumMod val="10000"/>
            </a:schemeClr>
          </a:solidFill>
        </p:spPr>
        <p:txBody>
          <a:bodyPr anchor="ctr">
            <a:normAutofit/>
          </a:bodyPr>
          <a:lstStyle/>
          <a:p>
            <a:pPr lvl="1">
              <a:lnSpc>
                <a:spcPct val="80000"/>
              </a:lnSpc>
            </a:pPr>
            <a:r>
              <a:rPr lang="en-US" sz="3600" dirty="0" smtClean="0">
                <a:solidFill>
                  <a:schemeClr val="bg1"/>
                </a:solidFill>
              </a:rPr>
              <a:t>Pulmonary lymphatics</a:t>
            </a:r>
          </a:p>
        </p:txBody>
      </p:sp>
      <p:sp>
        <p:nvSpPr>
          <p:cNvPr id="8" name="عنصر نائب لرقم الشريحة 6"/>
          <p:cNvSpPr>
            <a:spLocks noGrp="1"/>
          </p:cNvSpPr>
          <p:nvPr>
            <p:ph type="sldNum" sz="quarter" idx="12"/>
          </p:nvPr>
        </p:nvSpPr>
        <p:spPr/>
        <p:txBody>
          <a:bodyPr/>
          <a:lstStyle/>
          <a:p>
            <a:fld id="{AF5DE50E-831F-46E4-8C01-B650EA4D5DAD}" type="slidenum">
              <a:rPr lang="ar-SA"/>
              <a:pPr/>
              <a:t>26</a:t>
            </a:fld>
            <a:endParaRPr lang="en-US"/>
          </a:p>
        </p:txBody>
      </p:sp>
      <p:grpSp>
        <p:nvGrpSpPr>
          <p:cNvPr id="2" name="Group 4"/>
          <p:cNvGrpSpPr>
            <a:grpSpLocks/>
          </p:cNvGrpSpPr>
          <p:nvPr/>
        </p:nvGrpSpPr>
        <p:grpSpPr bwMode="auto">
          <a:xfrm>
            <a:off x="4286248" y="1863726"/>
            <a:ext cx="1597025" cy="1636712"/>
            <a:chOff x="2736" y="1755"/>
            <a:chExt cx="1006" cy="1031"/>
          </a:xfrm>
          <a:solidFill>
            <a:schemeClr val="tx1"/>
          </a:solidFill>
        </p:grpSpPr>
        <p:sp>
          <p:nvSpPr>
            <p:cNvPr id="11" name="Freeform 5"/>
            <p:cNvSpPr>
              <a:spLocks/>
            </p:cNvSpPr>
            <p:nvPr/>
          </p:nvSpPr>
          <p:spPr bwMode="auto">
            <a:xfrm>
              <a:off x="3107" y="1755"/>
              <a:ext cx="156" cy="454"/>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6"/>
            <p:cNvSpPr>
              <a:spLocks/>
            </p:cNvSpPr>
            <p:nvPr/>
          </p:nvSpPr>
          <p:spPr bwMode="auto">
            <a:xfrm>
              <a:off x="2827" y="2427"/>
              <a:ext cx="345" cy="191"/>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7"/>
            <p:cNvSpPr>
              <a:spLocks/>
            </p:cNvSpPr>
            <p:nvPr/>
          </p:nvSpPr>
          <p:spPr bwMode="auto">
            <a:xfrm>
              <a:off x="3323" y="2332"/>
              <a:ext cx="419" cy="10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8"/>
            <p:cNvSpPr>
              <a:spLocks/>
            </p:cNvSpPr>
            <p:nvPr/>
          </p:nvSpPr>
          <p:spPr bwMode="auto">
            <a:xfrm>
              <a:off x="2945" y="1800"/>
              <a:ext cx="264" cy="4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5" name="Freeform 9"/>
            <p:cNvSpPr>
              <a:spLocks/>
            </p:cNvSpPr>
            <p:nvPr/>
          </p:nvSpPr>
          <p:spPr bwMode="auto">
            <a:xfrm>
              <a:off x="2736" y="2346"/>
              <a:ext cx="391" cy="154"/>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10"/>
            <p:cNvSpPr>
              <a:spLocks/>
            </p:cNvSpPr>
            <p:nvPr/>
          </p:nvSpPr>
          <p:spPr bwMode="auto">
            <a:xfrm>
              <a:off x="3107" y="2432"/>
              <a:ext cx="91" cy="354"/>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11"/>
            <p:cNvSpPr>
              <a:spLocks/>
            </p:cNvSpPr>
            <p:nvPr/>
          </p:nvSpPr>
          <p:spPr bwMode="auto">
            <a:xfrm>
              <a:off x="3296" y="2364"/>
              <a:ext cx="310" cy="154"/>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grp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8" name="Oval 12"/>
            <p:cNvSpPr>
              <a:spLocks noChangeArrowheads="1"/>
            </p:cNvSpPr>
            <p:nvPr/>
          </p:nvSpPr>
          <p:spPr bwMode="auto">
            <a:xfrm>
              <a:off x="3120" y="2208"/>
              <a:ext cx="192" cy="240"/>
            </a:xfrm>
            <a:prstGeom prst="ellipse">
              <a:avLst/>
            </a:prstGeom>
            <a:grpFill/>
            <a:ln w="28575">
              <a:solidFill>
                <a:schemeClr val="tx1"/>
              </a:solidFill>
              <a:round/>
              <a:headEnd/>
              <a:tailEnd/>
            </a:ln>
            <a:effectLst/>
          </p:spPr>
          <p:txBody>
            <a:bodyPr wrap="none" anchor="ctr"/>
            <a:lstStyle/>
            <a:p>
              <a:endParaRPr lang="en-US"/>
            </a:p>
          </p:txBody>
        </p:sp>
      </p:grpSp>
      <p:grpSp>
        <p:nvGrpSpPr>
          <p:cNvPr id="3" name="Group 14"/>
          <p:cNvGrpSpPr>
            <a:grpSpLocks/>
          </p:cNvGrpSpPr>
          <p:nvPr/>
        </p:nvGrpSpPr>
        <p:grpSpPr bwMode="auto">
          <a:xfrm>
            <a:off x="4071934" y="1984376"/>
            <a:ext cx="2019300" cy="1587500"/>
            <a:chOff x="2697" y="1827"/>
            <a:chExt cx="1272" cy="1000"/>
          </a:xfrm>
        </p:grpSpPr>
        <p:sp>
          <p:nvSpPr>
            <p:cNvPr id="20" name="Freeform 15"/>
            <p:cNvSpPr>
              <a:spLocks/>
            </p:cNvSpPr>
            <p:nvPr/>
          </p:nvSpPr>
          <p:spPr bwMode="auto">
            <a:xfrm>
              <a:off x="3609" y="1900"/>
              <a:ext cx="126" cy="209"/>
            </a:xfrm>
            <a:custGeom>
              <a:avLst/>
              <a:gdLst/>
              <a:ahLst/>
              <a:cxnLst>
                <a:cxn ang="0">
                  <a:pos x="0" y="209"/>
                </a:cxn>
                <a:cxn ang="0">
                  <a:pos x="82" y="127"/>
                </a:cxn>
                <a:cxn ang="0">
                  <a:pos x="109" y="100"/>
                </a:cxn>
                <a:cxn ang="0">
                  <a:pos x="118" y="0"/>
                </a:cxn>
              </a:cxnLst>
              <a:rect l="0" t="0" r="r" b="b"/>
              <a:pathLst>
                <a:path w="126" h="209">
                  <a:moveTo>
                    <a:pt x="0" y="209"/>
                  </a:moveTo>
                  <a:cubicBezTo>
                    <a:pt x="27" y="182"/>
                    <a:pt x="55" y="154"/>
                    <a:pt x="82" y="127"/>
                  </a:cubicBezTo>
                  <a:cubicBezTo>
                    <a:pt x="91" y="118"/>
                    <a:pt x="109" y="100"/>
                    <a:pt x="109" y="100"/>
                  </a:cubicBezTo>
                  <a:cubicBezTo>
                    <a:pt x="126" y="50"/>
                    <a:pt x="118" y="82"/>
                    <a:pt x="11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nvGrpSpPr>
            <p:cNvPr id="4" name="Group 16"/>
            <p:cNvGrpSpPr>
              <a:grpSpLocks/>
            </p:cNvGrpSpPr>
            <p:nvPr/>
          </p:nvGrpSpPr>
          <p:grpSpPr bwMode="auto">
            <a:xfrm>
              <a:off x="2697" y="1827"/>
              <a:ext cx="1272" cy="1000"/>
              <a:chOff x="2699" y="1827"/>
              <a:chExt cx="1272" cy="1000"/>
            </a:xfrm>
          </p:grpSpPr>
          <p:grpSp>
            <p:nvGrpSpPr>
              <p:cNvPr id="5" name="Group 17"/>
              <p:cNvGrpSpPr>
                <a:grpSpLocks/>
              </p:cNvGrpSpPr>
              <p:nvPr/>
            </p:nvGrpSpPr>
            <p:grpSpPr bwMode="auto">
              <a:xfrm>
                <a:off x="2699" y="1827"/>
                <a:ext cx="1272" cy="1000"/>
                <a:chOff x="2682" y="1827"/>
                <a:chExt cx="1272" cy="1000"/>
              </a:xfrm>
            </p:grpSpPr>
            <p:sp>
              <p:nvSpPr>
                <p:cNvPr id="24" name="Freeform 18"/>
                <p:cNvSpPr>
                  <a:spLocks/>
                </p:cNvSpPr>
                <p:nvPr/>
              </p:nvSpPr>
              <p:spPr bwMode="auto">
                <a:xfrm>
                  <a:off x="3233" y="1827"/>
                  <a:ext cx="258" cy="382"/>
                </a:xfrm>
                <a:custGeom>
                  <a:avLst/>
                  <a:gdLst/>
                  <a:ahLst/>
                  <a:cxnLst>
                    <a:cxn ang="0">
                      <a:pos x="258" y="382"/>
                    </a:cxn>
                    <a:cxn ang="0">
                      <a:pos x="185" y="328"/>
                    </a:cxn>
                    <a:cxn ang="0">
                      <a:pos x="158" y="310"/>
                    </a:cxn>
                    <a:cxn ang="0">
                      <a:pos x="12" y="91"/>
                    </a:cxn>
                    <a:cxn ang="0">
                      <a:pos x="3" y="0"/>
                    </a:cxn>
                  </a:cxnLst>
                  <a:rect l="0" t="0" r="r" b="b"/>
                  <a:pathLst>
                    <a:path w="258" h="382">
                      <a:moveTo>
                        <a:pt x="258" y="382"/>
                      </a:moveTo>
                      <a:cubicBezTo>
                        <a:pt x="223" y="349"/>
                        <a:pt x="246" y="369"/>
                        <a:pt x="185" y="328"/>
                      </a:cubicBezTo>
                      <a:cubicBezTo>
                        <a:pt x="176" y="322"/>
                        <a:pt x="158" y="310"/>
                        <a:pt x="158" y="310"/>
                      </a:cubicBezTo>
                      <a:cubicBezTo>
                        <a:pt x="128" y="224"/>
                        <a:pt x="65" y="164"/>
                        <a:pt x="12" y="91"/>
                      </a:cubicBezTo>
                      <a:cubicBezTo>
                        <a:pt x="0" y="31"/>
                        <a:pt x="3" y="61"/>
                        <a:pt x="3"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5" name="Freeform 19"/>
                <p:cNvSpPr>
                  <a:spLocks/>
                </p:cNvSpPr>
                <p:nvPr/>
              </p:nvSpPr>
              <p:spPr bwMode="auto">
                <a:xfrm>
                  <a:off x="3309" y="1864"/>
                  <a:ext cx="291" cy="273"/>
                </a:xfrm>
                <a:custGeom>
                  <a:avLst/>
                  <a:gdLst/>
                  <a:ahLst/>
                  <a:cxnLst>
                    <a:cxn ang="0">
                      <a:pos x="291" y="273"/>
                    </a:cxn>
                    <a:cxn ang="0">
                      <a:pos x="200" y="218"/>
                    </a:cxn>
                    <a:cxn ang="0">
                      <a:pos x="136" y="163"/>
                    </a:cxn>
                    <a:cxn ang="0">
                      <a:pos x="82" y="136"/>
                    </a:cxn>
                    <a:cxn ang="0">
                      <a:pos x="0" y="0"/>
                    </a:cxn>
                  </a:cxnLst>
                  <a:rect l="0" t="0" r="r" b="b"/>
                  <a:pathLst>
                    <a:path w="291" h="273">
                      <a:moveTo>
                        <a:pt x="291" y="273"/>
                      </a:moveTo>
                      <a:cubicBezTo>
                        <a:pt x="257" y="255"/>
                        <a:pt x="236" y="230"/>
                        <a:pt x="200" y="218"/>
                      </a:cubicBezTo>
                      <a:cubicBezTo>
                        <a:pt x="177" y="201"/>
                        <a:pt x="159" y="179"/>
                        <a:pt x="136" y="163"/>
                      </a:cubicBezTo>
                      <a:cubicBezTo>
                        <a:pt x="119" y="152"/>
                        <a:pt x="99" y="147"/>
                        <a:pt x="82" y="136"/>
                      </a:cubicBezTo>
                      <a:cubicBezTo>
                        <a:pt x="49" y="89"/>
                        <a:pt x="0" y="68"/>
                        <a:pt x="0"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6" name="Freeform 20"/>
                <p:cNvSpPr>
                  <a:spLocks/>
                </p:cNvSpPr>
                <p:nvPr/>
              </p:nvSpPr>
              <p:spPr bwMode="auto">
                <a:xfrm>
                  <a:off x="3318" y="2318"/>
                  <a:ext cx="218" cy="491"/>
                </a:xfrm>
                <a:custGeom>
                  <a:avLst/>
                  <a:gdLst/>
                  <a:ahLst/>
                  <a:cxnLst>
                    <a:cxn ang="0">
                      <a:pos x="218" y="0"/>
                    </a:cxn>
                    <a:cxn ang="0">
                      <a:pos x="18" y="237"/>
                    </a:cxn>
                    <a:cxn ang="0">
                      <a:pos x="0" y="491"/>
                    </a:cxn>
                  </a:cxnLst>
                  <a:rect l="0" t="0" r="r" b="b"/>
                  <a:pathLst>
                    <a:path w="218" h="491">
                      <a:moveTo>
                        <a:pt x="218" y="0"/>
                      </a:moveTo>
                      <a:cubicBezTo>
                        <a:pt x="164" y="92"/>
                        <a:pt x="77" y="148"/>
                        <a:pt x="18" y="237"/>
                      </a:cubicBezTo>
                      <a:cubicBezTo>
                        <a:pt x="4" y="322"/>
                        <a:pt x="0" y="404"/>
                        <a:pt x="0" y="491"/>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7" name="Freeform 21"/>
                <p:cNvSpPr>
                  <a:spLocks/>
                </p:cNvSpPr>
                <p:nvPr/>
              </p:nvSpPr>
              <p:spPr bwMode="auto">
                <a:xfrm>
                  <a:off x="3372" y="2291"/>
                  <a:ext cx="282" cy="536"/>
                </a:xfrm>
                <a:custGeom>
                  <a:avLst/>
                  <a:gdLst/>
                  <a:ahLst/>
                  <a:cxnLst>
                    <a:cxn ang="0">
                      <a:pos x="282" y="0"/>
                    </a:cxn>
                    <a:cxn ang="0">
                      <a:pos x="191" y="91"/>
                    </a:cxn>
                    <a:cxn ang="0">
                      <a:pos x="119" y="209"/>
                    </a:cxn>
                    <a:cxn ang="0">
                      <a:pos x="64" y="309"/>
                    </a:cxn>
                    <a:cxn ang="0">
                      <a:pos x="0" y="418"/>
                    </a:cxn>
                    <a:cxn ang="0">
                      <a:pos x="9" y="536"/>
                    </a:cxn>
                  </a:cxnLst>
                  <a:rect l="0" t="0" r="r" b="b"/>
                  <a:pathLst>
                    <a:path w="282" h="536">
                      <a:moveTo>
                        <a:pt x="282" y="0"/>
                      </a:moveTo>
                      <a:cubicBezTo>
                        <a:pt x="244" y="25"/>
                        <a:pt x="216" y="54"/>
                        <a:pt x="191" y="91"/>
                      </a:cubicBezTo>
                      <a:cubicBezTo>
                        <a:pt x="178" y="143"/>
                        <a:pt x="151" y="171"/>
                        <a:pt x="119" y="209"/>
                      </a:cubicBezTo>
                      <a:cubicBezTo>
                        <a:pt x="94" y="238"/>
                        <a:pt x="91" y="282"/>
                        <a:pt x="64" y="309"/>
                      </a:cubicBezTo>
                      <a:cubicBezTo>
                        <a:pt x="30" y="343"/>
                        <a:pt x="15" y="373"/>
                        <a:pt x="0" y="418"/>
                      </a:cubicBezTo>
                      <a:cubicBezTo>
                        <a:pt x="3" y="457"/>
                        <a:pt x="9" y="536"/>
                        <a:pt x="9" y="536"/>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8" name="Freeform 22"/>
                <p:cNvSpPr>
                  <a:spLocks/>
                </p:cNvSpPr>
                <p:nvPr/>
              </p:nvSpPr>
              <p:spPr bwMode="auto">
                <a:xfrm>
                  <a:off x="3727" y="2191"/>
                  <a:ext cx="227" cy="118"/>
                </a:xfrm>
                <a:custGeom>
                  <a:avLst/>
                  <a:gdLst/>
                  <a:ahLst/>
                  <a:cxnLst>
                    <a:cxn ang="0">
                      <a:pos x="0" y="0"/>
                    </a:cxn>
                    <a:cxn ang="0">
                      <a:pos x="109" y="64"/>
                    </a:cxn>
                    <a:cxn ang="0">
                      <a:pos x="227" y="118"/>
                    </a:cxn>
                  </a:cxnLst>
                  <a:rect l="0" t="0" r="r" b="b"/>
                  <a:pathLst>
                    <a:path w="227" h="118">
                      <a:moveTo>
                        <a:pt x="0" y="0"/>
                      </a:moveTo>
                      <a:cubicBezTo>
                        <a:pt x="32" y="48"/>
                        <a:pt x="52" y="53"/>
                        <a:pt x="109" y="64"/>
                      </a:cubicBezTo>
                      <a:cubicBezTo>
                        <a:pt x="152" y="88"/>
                        <a:pt x="186" y="97"/>
                        <a:pt x="227" y="118"/>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29" name="Oval 23"/>
                <p:cNvSpPr>
                  <a:spLocks noChangeArrowheads="1"/>
                </p:cNvSpPr>
                <p:nvPr/>
              </p:nvSpPr>
              <p:spPr bwMode="auto">
                <a:xfrm>
                  <a:off x="3504" y="2112"/>
                  <a:ext cx="192" cy="144"/>
                </a:xfrm>
                <a:prstGeom prst="ellipse">
                  <a:avLst/>
                </a:prstGeom>
                <a:solidFill>
                  <a:srgbClr val="FF0000"/>
                </a:solidFill>
                <a:ln w="12700">
                  <a:solidFill>
                    <a:srgbClr val="FF0000"/>
                  </a:solidFill>
                  <a:round/>
                  <a:headEnd/>
                  <a:tailEnd/>
                </a:ln>
                <a:effectLst/>
              </p:spPr>
              <p:txBody>
                <a:bodyPr wrap="none" anchor="ctr"/>
                <a:lstStyle/>
                <a:p>
                  <a:endParaRPr lang="en-US"/>
                </a:p>
              </p:txBody>
            </p:sp>
            <p:sp>
              <p:nvSpPr>
                <p:cNvPr id="30" name="Freeform 24"/>
                <p:cNvSpPr>
                  <a:spLocks/>
                </p:cNvSpPr>
                <p:nvPr/>
              </p:nvSpPr>
              <p:spPr bwMode="auto">
                <a:xfrm>
                  <a:off x="3680" y="1900"/>
                  <a:ext cx="170" cy="246"/>
                </a:xfrm>
                <a:custGeom>
                  <a:avLst/>
                  <a:gdLst/>
                  <a:ahLst/>
                  <a:cxnLst>
                    <a:cxn ang="0">
                      <a:pos x="1" y="246"/>
                    </a:cxn>
                    <a:cxn ang="0">
                      <a:pos x="47" y="218"/>
                    </a:cxn>
                    <a:cxn ang="0">
                      <a:pos x="147" y="137"/>
                    </a:cxn>
                    <a:cxn ang="0">
                      <a:pos x="147" y="73"/>
                    </a:cxn>
                    <a:cxn ang="0">
                      <a:pos x="129" y="100"/>
                    </a:cxn>
                    <a:cxn ang="0">
                      <a:pos x="138" y="0"/>
                    </a:cxn>
                  </a:cxnLst>
                  <a:rect l="0" t="0" r="r" b="b"/>
                  <a:pathLst>
                    <a:path w="170" h="246">
                      <a:moveTo>
                        <a:pt x="1" y="246"/>
                      </a:moveTo>
                      <a:cubicBezTo>
                        <a:pt x="38" y="209"/>
                        <a:pt x="0" y="242"/>
                        <a:pt x="47" y="218"/>
                      </a:cubicBezTo>
                      <a:cubicBezTo>
                        <a:pt x="85" y="199"/>
                        <a:pt x="117" y="167"/>
                        <a:pt x="147" y="137"/>
                      </a:cubicBezTo>
                      <a:cubicBezTo>
                        <a:pt x="150" y="127"/>
                        <a:pt x="170" y="81"/>
                        <a:pt x="147" y="73"/>
                      </a:cubicBezTo>
                      <a:cubicBezTo>
                        <a:pt x="137" y="70"/>
                        <a:pt x="135" y="91"/>
                        <a:pt x="129" y="100"/>
                      </a:cubicBezTo>
                      <a:cubicBezTo>
                        <a:pt x="139" y="12"/>
                        <a:pt x="138" y="45"/>
                        <a:pt x="13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31" name="Freeform 25"/>
                <p:cNvSpPr>
                  <a:spLocks/>
                </p:cNvSpPr>
                <p:nvPr/>
              </p:nvSpPr>
              <p:spPr bwMode="auto">
                <a:xfrm>
                  <a:off x="2682" y="2218"/>
                  <a:ext cx="790" cy="100"/>
                </a:xfrm>
                <a:custGeom>
                  <a:avLst/>
                  <a:gdLst/>
                  <a:ahLst/>
                  <a:cxnLst>
                    <a:cxn ang="0">
                      <a:pos x="790" y="0"/>
                    </a:cxn>
                    <a:cxn ang="0">
                      <a:pos x="581" y="73"/>
                    </a:cxn>
                    <a:cxn ang="0">
                      <a:pos x="318" y="28"/>
                    </a:cxn>
                    <a:cxn ang="0">
                      <a:pos x="0" y="100"/>
                    </a:cxn>
                  </a:cxnLst>
                  <a:rect l="0" t="0" r="r" b="b"/>
                  <a:pathLst>
                    <a:path w="790" h="100">
                      <a:moveTo>
                        <a:pt x="790" y="0"/>
                      </a:moveTo>
                      <a:cubicBezTo>
                        <a:pt x="708" y="14"/>
                        <a:pt x="649" y="29"/>
                        <a:pt x="581" y="73"/>
                      </a:cubicBezTo>
                      <a:cubicBezTo>
                        <a:pt x="488" y="65"/>
                        <a:pt x="408" y="43"/>
                        <a:pt x="318" y="28"/>
                      </a:cubicBezTo>
                      <a:cubicBezTo>
                        <a:pt x="174" y="34"/>
                        <a:pt x="94" y="6"/>
                        <a:pt x="0" y="10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sp>
            <p:nvSpPr>
              <p:cNvPr id="23" name="Freeform 26"/>
              <p:cNvSpPr>
                <a:spLocks/>
              </p:cNvSpPr>
              <p:nvPr/>
            </p:nvSpPr>
            <p:spPr bwMode="auto">
              <a:xfrm>
                <a:off x="2700" y="2273"/>
                <a:ext cx="872" cy="109"/>
              </a:xfrm>
              <a:custGeom>
                <a:avLst/>
                <a:gdLst/>
                <a:ahLst/>
                <a:cxnLst>
                  <a:cxn ang="0">
                    <a:pos x="0" y="109"/>
                  </a:cxn>
                  <a:cxn ang="0">
                    <a:pos x="663" y="73"/>
                  </a:cxn>
                  <a:cxn ang="0">
                    <a:pos x="818" y="36"/>
                  </a:cxn>
                  <a:cxn ang="0">
                    <a:pos x="845" y="9"/>
                  </a:cxn>
                  <a:cxn ang="0">
                    <a:pos x="872" y="0"/>
                  </a:cxn>
                </a:cxnLst>
                <a:rect l="0" t="0" r="r" b="b"/>
                <a:pathLst>
                  <a:path w="872" h="109">
                    <a:moveTo>
                      <a:pt x="0" y="109"/>
                    </a:moveTo>
                    <a:cubicBezTo>
                      <a:pt x="221" y="99"/>
                      <a:pt x="442" y="86"/>
                      <a:pt x="663" y="73"/>
                    </a:cubicBezTo>
                    <a:cubicBezTo>
                      <a:pt x="716" y="64"/>
                      <a:pt x="766" y="49"/>
                      <a:pt x="818" y="36"/>
                    </a:cubicBezTo>
                    <a:cubicBezTo>
                      <a:pt x="827" y="27"/>
                      <a:pt x="834" y="16"/>
                      <a:pt x="845" y="9"/>
                    </a:cubicBezTo>
                    <a:cubicBezTo>
                      <a:pt x="853" y="4"/>
                      <a:pt x="872" y="0"/>
                      <a:pt x="872"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grpSp>
      <p:grpSp>
        <p:nvGrpSpPr>
          <p:cNvPr id="6" name="Group 26"/>
          <p:cNvGrpSpPr>
            <a:grpSpLocks/>
          </p:cNvGrpSpPr>
          <p:nvPr/>
        </p:nvGrpSpPr>
        <p:grpSpPr bwMode="auto">
          <a:xfrm>
            <a:off x="3929058" y="1643050"/>
            <a:ext cx="2571768" cy="2000263"/>
            <a:chOff x="2772" y="1891"/>
            <a:chExt cx="1158" cy="891"/>
          </a:xfrm>
        </p:grpSpPr>
        <p:sp>
          <p:nvSpPr>
            <p:cNvPr id="33" name="Freeform 27"/>
            <p:cNvSpPr>
              <a:spLocks/>
            </p:cNvSpPr>
            <p:nvPr/>
          </p:nvSpPr>
          <p:spPr bwMode="auto">
            <a:xfrm>
              <a:off x="3170" y="1900"/>
              <a:ext cx="184" cy="309"/>
            </a:xfrm>
            <a:custGeom>
              <a:avLst/>
              <a:gdLst/>
              <a:ahLst/>
              <a:cxnLst>
                <a:cxn ang="0">
                  <a:pos x="139" y="309"/>
                </a:cxn>
                <a:cxn ang="0">
                  <a:pos x="157" y="264"/>
                </a:cxn>
                <a:cxn ang="0">
                  <a:pos x="93" y="218"/>
                </a:cxn>
                <a:cxn ang="0">
                  <a:pos x="48" y="55"/>
                </a:cxn>
                <a:cxn ang="0">
                  <a:pos x="11" y="46"/>
                </a:cxn>
                <a:cxn ang="0">
                  <a:pos x="2" y="0"/>
                </a:cxn>
              </a:cxnLst>
              <a:rect l="0" t="0" r="r" b="b"/>
              <a:pathLst>
                <a:path w="184" h="309">
                  <a:moveTo>
                    <a:pt x="139" y="309"/>
                  </a:moveTo>
                  <a:cubicBezTo>
                    <a:pt x="157" y="297"/>
                    <a:pt x="184" y="291"/>
                    <a:pt x="157" y="264"/>
                  </a:cubicBezTo>
                  <a:cubicBezTo>
                    <a:pt x="138" y="245"/>
                    <a:pt x="93" y="218"/>
                    <a:pt x="93" y="218"/>
                  </a:cubicBezTo>
                  <a:cubicBezTo>
                    <a:pt x="76" y="167"/>
                    <a:pt x="116" y="84"/>
                    <a:pt x="48" y="55"/>
                  </a:cubicBezTo>
                  <a:cubicBezTo>
                    <a:pt x="36" y="50"/>
                    <a:pt x="23" y="49"/>
                    <a:pt x="11" y="46"/>
                  </a:cubicBezTo>
                  <a:cubicBezTo>
                    <a:pt x="0" y="12"/>
                    <a:pt x="2" y="28"/>
                    <a:pt x="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4" name="Freeform 28"/>
            <p:cNvSpPr>
              <a:spLocks/>
            </p:cNvSpPr>
            <p:nvPr/>
          </p:nvSpPr>
          <p:spPr bwMode="auto">
            <a:xfrm>
              <a:off x="3281" y="1908"/>
              <a:ext cx="383" cy="310"/>
            </a:xfrm>
            <a:custGeom>
              <a:avLst/>
              <a:gdLst/>
              <a:ahLst/>
              <a:cxnLst>
                <a:cxn ang="0">
                  <a:pos x="0" y="310"/>
                </a:cxn>
                <a:cxn ang="0">
                  <a:pos x="237" y="229"/>
                </a:cxn>
                <a:cxn ang="0">
                  <a:pos x="319" y="201"/>
                </a:cxn>
                <a:cxn ang="0">
                  <a:pos x="364" y="83"/>
                </a:cxn>
                <a:cxn ang="0">
                  <a:pos x="382" y="19"/>
                </a:cxn>
              </a:cxnLst>
              <a:rect l="0" t="0" r="r" b="b"/>
              <a:pathLst>
                <a:path w="383" h="310">
                  <a:moveTo>
                    <a:pt x="0" y="310"/>
                  </a:moveTo>
                  <a:cubicBezTo>
                    <a:pt x="89" y="253"/>
                    <a:pt x="129" y="239"/>
                    <a:pt x="237" y="229"/>
                  </a:cubicBezTo>
                  <a:cubicBezTo>
                    <a:pt x="254" y="177"/>
                    <a:pt x="269" y="191"/>
                    <a:pt x="319" y="201"/>
                  </a:cubicBezTo>
                  <a:cubicBezTo>
                    <a:pt x="362" y="158"/>
                    <a:pt x="350" y="146"/>
                    <a:pt x="364" y="83"/>
                  </a:cubicBezTo>
                  <a:cubicBezTo>
                    <a:pt x="383" y="0"/>
                    <a:pt x="382" y="51"/>
                    <a:pt x="382" y="19"/>
                  </a:cubicBezTo>
                </a:path>
              </a:pathLst>
            </a:custGeom>
            <a:noFill/>
            <a:ln w="28575" cap="flat" cmpd="sng">
              <a:solidFill>
                <a:srgbClr val="FFFF00"/>
              </a:solidFill>
              <a:prstDash val="solid"/>
              <a:round/>
              <a:headEnd type="none" w="med" len="med"/>
              <a:tailEnd type="none" w="med" len="med"/>
            </a:ln>
            <a:effectLst/>
          </p:spPr>
          <p:txBody>
            <a:bodyPr wrap="none" anchor="ctr"/>
            <a:lstStyle/>
            <a:p>
              <a:endParaRPr lang="en-US"/>
            </a:p>
          </p:txBody>
        </p:sp>
        <p:sp>
          <p:nvSpPr>
            <p:cNvPr id="35" name="Freeform 29"/>
            <p:cNvSpPr>
              <a:spLocks/>
            </p:cNvSpPr>
            <p:nvPr/>
          </p:nvSpPr>
          <p:spPr bwMode="auto">
            <a:xfrm>
              <a:off x="2772" y="2160"/>
              <a:ext cx="600" cy="67"/>
            </a:xfrm>
            <a:custGeom>
              <a:avLst/>
              <a:gdLst/>
              <a:ahLst/>
              <a:cxnLst>
                <a:cxn ang="0">
                  <a:pos x="600" y="67"/>
                </a:cxn>
                <a:cxn ang="0">
                  <a:pos x="337" y="40"/>
                </a:cxn>
                <a:cxn ang="0">
                  <a:pos x="173" y="31"/>
                </a:cxn>
                <a:cxn ang="0">
                  <a:pos x="91" y="58"/>
                </a:cxn>
                <a:cxn ang="0">
                  <a:pos x="0" y="49"/>
                </a:cxn>
              </a:cxnLst>
              <a:rect l="0" t="0" r="r" b="b"/>
              <a:pathLst>
                <a:path w="600" h="67">
                  <a:moveTo>
                    <a:pt x="600" y="67"/>
                  </a:moveTo>
                  <a:cubicBezTo>
                    <a:pt x="513" y="52"/>
                    <a:pt x="425" y="51"/>
                    <a:pt x="337" y="40"/>
                  </a:cubicBezTo>
                  <a:cubicBezTo>
                    <a:pt x="275" y="0"/>
                    <a:pt x="302" y="10"/>
                    <a:pt x="173" y="31"/>
                  </a:cubicBezTo>
                  <a:cubicBezTo>
                    <a:pt x="145" y="36"/>
                    <a:pt x="91" y="58"/>
                    <a:pt x="91" y="58"/>
                  </a:cubicBezTo>
                  <a:cubicBezTo>
                    <a:pt x="31" y="46"/>
                    <a:pt x="61" y="49"/>
                    <a:pt x="0" y="49"/>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6" name="Freeform 30"/>
            <p:cNvSpPr>
              <a:spLocks/>
            </p:cNvSpPr>
            <p:nvPr/>
          </p:nvSpPr>
          <p:spPr bwMode="auto">
            <a:xfrm>
              <a:off x="2927" y="2418"/>
              <a:ext cx="427" cy="237"/>
            </a:xfrm>
            <a:custGeom>
              <a:avLst/>
              <a:gdLst/>
              <a:ahLst/>
              <a:cxnLst>
                <a:cxn ang="0">
                  <a:pos x="427" y="0"/>
                </a:cxn>
                <a:cxn ang="0">
                  <a:pos x="400" y="19"/>
                </a:cxn>
                <a:cxn ang="0">
                  <a:pos x="345" y="37"/>
                </a:cxn>
                <a:cxn ang="0">
                  <a:pos x="164" y="73"/>
                </a:cxn>
                <a:cxn ang="0">
                  <a:pos x="82" y="119"/>
                </a:cxn>
                <a:cxn ang="0">
                  <a:pos x="0" y="237"/>
                </a:cxn>
              </a:cxnLst>
              <a:rect l="0" t="0" r="r" b="b"/>
              <a:pathLst>
                <a:path w="427" h="237">
                  <a:moveTo>
                    <a:pt x="427" y="0"/>
                  </a:moveTo>
                  <a:cubicBezTo>
                    <a:pt x="418" y="6"/>
                    <a:pt x="410" y="14"/>
                    <a:pt x="400" y="19"/>
                  </a:cubicBezTo>
                  <a:cubicBezTo>
                    <a:pt x="382" y="27"/>
                    <a:pt x="345" y="37"/>
                    <a:pt x="345" y="37"/>
                  </a:cubicBezTo>
                  <a:cubicBezTo>
                    <a:pt x="290" y="74"/>
                    <a:pt x="230" y="68"/>
                    <a:pt x="164" y="73"/>
                  </a:cubicBezTo>
                  <a:cubicBezTo>
                    <a:pt x="134" y="92"/>
                    <a:pt x="106" y="94"/>
                    <a:pt x="82" y="119"/>
                  </a:cubicBezTo>
                  <a:cubicBezTo>
                    <a:pt x="67" y="164"/>
                    <a:pt x="33" y="204"/>
                    <a:pt x="0" y="237"/>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7" name="Freeform 31"/>
            <p:cNvSpPr>
              <a:spLocks/>
            </p:cNvSpPr>
            <p:nvPr/>
          </p:nvSpPr>
          <p:spPr bwMode="auto">
            <a:xfrm>
              <a:off x="3372" y="2427"/>
              <a:ext cx="346" cy="355"/>
            </a:xfrm>
            <a:custGeom>
              <a:avLst/>
              <a:gdLst/>
              <a:ahLst/>
              <a:cxnLst>
                <a:cxn ang="0">
                  <a:pos x="346" y="173"/>
                </a:cxn>
                <a:cxn ang="0">
                  <a:pos x="219" y="119"/>
                </a:cxn>
                <a:cxn ang="0">
                  <a:pos x="173" y="73"/>
                </a:cxn>
                <a:cxn ang="0">
                  <a:pos x="155" y="46"/>
                </a:cxn>
                <a:cxn ang="0">
                  <a:pos x="82" y="0"/>
                </a:cxn>
                <a:cxn ang="0">
                  <a:pos x="0" y="55"/>
                </a:cxn>
                <a:cxn ang="0">
                  <a:pos x="46" y="273"/>
                </a:cxn>
                <a:cxn ang="0">
                  <a:pos x="19" y="355"/>
                </a:cxn>
              </a:cxnLst>
              <a:rect l="0" t="0" r="r" b="b"/>
              <a:pathLst>
                <a:path w="346" h="355">
                  <a:moveTo>
                    <a:pt x="346" y="173"/>
                  </a:moveTo>
                  <a:cubicBezTo>
                    <a:pt x="290" y="159"/>
                    <a:pt x="261" y="161"/>
                    <a:pt x="219" y="119"/>
                  </a:cubicBezTo>
                  <a:cubicBezTo>
                    <a:pt x="204" y="104"/>
                    <a:pt x="185" y="91"/>
                    <a:pt x="173" y="73"/>
                  </a:cubicBezTo>
                  <a:cubicBezTo>
                    <a:pt x="167" y="64"/>
                    <a:pt x="163" y="53"/>
                    <a:pt x="155" y="46"/>
                  </a:cubicBezTo>
                  <a:cubicBezTo>
                    <a:pt x="133" y="28"/>
                    <a:pt x="82" y="0"/>
                    <a:pt x="82" y="0"/>
                  </a:cubicBezTo>
                  <a:cubicBezTo>
                    <a:pt x="28" y="10"/>
                    <a:pt x="16" y="6"/>
                    <a:pt x="0" y="55"/>
                  </a:cubicBezTo>
                  <a:cubicBezTo>
                    <a:pt x="9" y="129"/>
                    <a:pt x="18" y="204"/>
                    <a:pt x="46" y="273"/>
                  </a:cubicBezTo>
                  <a:cubicBezTo>
                    <a:pt x="45" y="282"/>
                    <a:pt x="43" y="355"/>
                    <a:pt x="19" y="355"/>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38" name="Freeform 32"/>
            <p:cNvSpPr>
              <a:spLocks/>
            </p:cNvSpPr>
            <p:nvPr/>
          </p:nvSpPr>
          <p:spPr bwMode="auto">
            <a:xfrm>
              <a:off x="3400" y="1891"/>
              <a:ext cx="530" cy="366"/>
            </a:xfrm>
            <a:custGeom>
              <a:avLst/>
              <a:gdLst/>
              <a:ahLst/>
              <a:cxnLst>
                <a:cxn ang="0">
                  <a:pos x="0" y="0"/>
                </a:cxn>
                <a:cxn ang="0">
                  <a:pos x="91" y="109"/>
                </a:cxn>
                <a:cxn ang="0">
                  <a:pos x="172" y="164"/>
                </a:cxn>
                <a:cxn ang="0">
                  <a:pos x="309" y="227"/>
                </a:cxn>
                <a:cxn ang="0">
                  <a:pos x="418" y="291"/>
                </a:cxn>
                <a:cxn ang="0">
                  <a:pos x="500" y="346"/>
                </a:cxn>
                <a:cxn ang="0">
                  <a:pos x="527" y="364"/>
                </a:cxn>
              </a:cxnLst>
              <a:rect l="0" t="0" r="r" b="b"/>
              <a:pathLst>
                <a:path w="530" h="366">
                  <a:moveTo>
                    <a:pt x="0" y="0"/>
                  </a:moveTo>
                  <a:cubicBezTo>
                    <a:pt x="15" y="61"/>
                    <a:pt x="44" y="74"/>
                    <a:pt x="91" y="109"/>
                  </a:cubicBezTo>
                  <a:cubicBezTo>
                    <a:pt x="122" y="132"/>
                    <a:pt x="134" y="151"/>
                    <a:pt x="172" y="164"/>
                  </a:cubicBezTo>
                  <a:cubicBezTo>
                    <a:pt x="221" y="210"/>
                    <a:pt x="256" y="199"/>
                    <a:pt x="309" y="227"/>
                  </a:cubicBezTo>
                  <a:cubicBezTo>
                    <a:pt x="346" y="247"/>
                    <a:pt x="378" y="278"/>
                    <a:pt x="418" y="291"/>
                  </a:cubicBezTo>
                  <a:cubicBezTo>
                    <a:pt x="456" y="304"/>
                    <a:pt x="468" y="324"/>
                    <a:pt x="500" y="346"/>
                  </a:cubicBezTo>
                  <a:cubicBezTo>
                    <a:pt x="530" y="366"/>
                    <a:pt x="527" y="342"/>
                    <a:pt x="527" y="364"/>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grpSp>
      <p:sp>
        <p:nvSpPr>
          <p:cNvPr id="40" name="Freeform 33"/>
          <p:cNvSpPr>
            <a:spLocks/>
          </p:cNvSpPr>
          <p:nvPr/>
        </p:nvSpPr>
        <p:spPr bwMode="auto">
          <a:xfrm rot="20855863">
            <a:off x="3159150" y="1475782"/>
            <a:ext cx="963636" cy="524458"/>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1" name="Freeform 36"/>
          <p:cNvSpPr>
            <a:spLocks/>
          </p:cNvSpPr>
          <p:nvPr/>
        </p:nvSpPr>
        <p:spPr bwMode="auto">
          <a:xfrm rot="522710">
            <a:off x="3227612" y="3643314"/>
            <a:ext cx="1104436" cy="569902"/>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2" name="Freeform 37"/>
          <p:cNvSpPr>
            <a:spLocks/>
          </p:cNvSpPr>
          <p:nvPr/>
        </p:nvSpPr>
        <p:spPr bwMode="auto">
          <a:xfrm rot="21257116">
            <a:off x="5518435" y="3383929"/>
            <a:ext cx="625201" cy="61657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3" name="Freeform 40"/>
          <p:cNvSpPr>
            <a:spLocks/>
          </p:cNvSpPr>
          <p:nvPr/>
        </p:nvSpPr>
        <p:spPr bwMode="auto">
          <a:xfrm>
            <a:off x="6710136" y="1142984"/>
            <a:ext cx="505070" cy="892928"/>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4" name="Freeform 36"/>
          <p:cNvSpPr>
            <a:spLocks/>
          </p:cNvSpPr>
          <p:nvPr/>
        </p:nvSpPr>
        <p:spPr bwMode="auto">
          <a:xfrm rot="522710">
            <a:off x="3180029" y="3707437"/>
            <a:ext cx="1104436" cy="569902"/>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5" name="Freeform 33"/>
          <p:cNvSpPr>
            <a:spLocks/>
          </p:cNvSpPr>
          <p:nvPr/>
        </p:nvSpPr>
        <p:spPr bwMode="auto">
          <a:xfrm rot="20855863">
            <a:off x="3188317" y="1521295"/>
            <a:ext cx="963636" cy="524458"/>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6" name="Freeform 37"/>
          <p:cNvSpPr>
            <a:spLocks/>
          </p:cNvSpPr>
          <p:nvPr/>
        </p:nvSpPr>
        <p:spPr bwMode="auto">
          <a:xfrm rot="21257116">
            <a:off x="5560728" y="3425771"/>
            <a:ext cx="625201" cy="61657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7" name="Freeform 40"/>
          <p:cNvSpPr>
            <a:spLocks/>
          </p:cNvSpPr>
          <p:nvPr/>
        </p:nvSpPr>
        <p:spPr bwMode="auto">
          <a:xfrm>
            <a:off x="6643702" y="1142984"/>
            <a:ext cx="505070" cy="892928"/>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48" name="Freeform 39"/>
          <p:cNvSpPr>
            <a:spLocks/>
          </p:cNvSpPr>
          <p:nvPr/>
        </p:nvSpPr>
        <p:spPr bwMode="auto">
          <a:xfrm>
            <a:off x="2859115" y="3225775"/>
            <a:ext cx="1082675" cy="939800"/>
          </a:xfrm>
          <a:custGeom>
            <a:avLst/>
            <a:gdLst/>
            <a:ahLst/>
            <a:cxnLst>
              <a:cxn ang="0">
                <a:pos x="0" y="1"/>
              </a:cxn>
              <a:cxn ang="0">
                <a:pos x="100" y="10"/>
              </a:cxn>
              <a:cxn ang="0">
                <a:pos x="127" y="73"/>
              </a:cxn>
              <a:cxn ang="0">
                <a:pos x="164" y="119"/>
              </a:cxn>
              <a:cxn ang="0">
                <a:pos x="218" y="191"/>
              </a:cxn>
              <a:cxn ang="0">
                <a:pos x="291" y="255"/>
              </a:cxn>
              <a:cxn ang="0">
                <a:pos x="400" y="337"/>
              </a:cxn>
              <a:cxn ang="0">
                <a:pos x="427" y="373"/>
              </a:cxn>
              <a:cxn ang="0">
                <a:pos x="455" y="382"/>
              </a:cxn>
              <a:cxn ang="0">
                <a:pos x="464" y="428"/>
              </a:cxn>
              <a:cxn ang="0">
                <a:pos x="491" y="464"/>
              </a:cxn>
              <a:cxn ang="0">
                <a:pos x="518" y="519"/>
              </a:cxn>
              <a:cxn ang="0">
                <a:pos x="664" y="573"/>
              </a:cxn>
              <a:cxn ang="0">
                <a:pos x="682" y="592"/>
              </a:cxn>
            </a:cxnLst>
            <a:rect l="0" t="0" r="r" b="b"/>
            <a:pathLst>
              <a:path w="682" h="592">
                <a:moveTo>
                  <a:pt x="0" y="1"/>
                </a:moveTo>
                <a:cubicBezTo>
                  <a:pt x="33" y="4"/>
                  <a:pt x="68" y="0"/>
                  <a:pt x="100" y="10"/>
                </a:cubicBezTo>
                <a:cubicBezTo>
                  <a:pt x="118" y="16"/>
                  <a:pt x="123" y="63"/>
                  <a:pt x="127" y="73"/>
                </a:cubicBezTo>
                <a:cubicBezTo>
                  <a:pt x="142" y="108"/>
                  <a:pt x="143" y="94"/>
                  <a:pt x="164" y="119"/>
                </a:cubicBezTo>
                <a:cubicBezTo>
                  <a:pt x="189" y="150"/>
                  <a:pt x="184" y="168"/>
                  <a:pt x="218" y="191"/>
                </a:cubicBezTo>
                <a:cubicBezTo>
                  <a:pt x="248" y="237"/>
                  <a:pt x="252" y="223"/>
                  <a:pt x="291" y="255"/>
                </a:cubicBezTo>
                <a:cubicBezTo>
                  <a:pt x="348" y="301"/>
                  <a:pt x="339" y="322"/>
                  <a:pt x="400" y="337"/>
                </a:cubicBezTo>
                <a:cubicBezTo>
                  <a:pt x="409" y="349"/>
                  <a:pt x="415" y="364"/>
                  <a:pt x="427" y="373"/>
                </a:cubicBezTo>
                <a:cubicBezTo>
                  <a:pt x="435" y="379"/>
                  <a:pt x="450" y="374"/>
                  <a:pt x="455" y="382"/>
                </a:cubicBezTo>
                <a:cubicBezTo>
                  <a:pt x="464" y="395"/>
                  <a:pt x="458" y="414"/>
                  <a:pt x="464" y="428"/>
                </a:cubicBezTo>
                <a:cubicBezTo>
                  <a:pt x="470" y="442"/>
                  <a:pt x="482" y="452"/>
                  <a:pt x="491" y="464"/>
                </a:cubicBezTo>
                <a:cubicBezTo>
                  <a:pt x="496" y="480"/>
                  <a:pt x="502" y="508"/>
                  <a:pt x="518" y="519"/>
                </a:cubicBezTo>
                <a:cubicBezTo>
                  <a:pt x="545" y="538"/>
                  <a:pt x="631" y="565"/>
                  <a:pt x="664" y="573"/>
                </a:cubicBezTo>
                <a:cubicBezTo>
                  <a:pt x="670" y="579"/>
                  <a:pt x="682" y="592"/>
                  <a:pt x="682" y="592"/>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49" name="Freeform 40"/>
          <p:cNvSpPr>
            <a:spLocks/>
          </p:cNvSpPr>
          <p:nvPr/>
        </p:nvSpPr>
        <p:spPr bwMode="auto">
          <a:xfrm>
            <a:off x="4560895" y="3857628"/>
            <a:ext cx="1082675" cy="779463"/>
          </a:xfrm>
          <a:custGeom>
            <a:avLst/>
            <a:gdLst/>
            <a:ahLst/>
            <a:cxnLst>
              <a:cxn ang="0">
                <a:pos x="0" y="400"/>
              </a:cxn>
              <a:cxn ang="0">
                <a:pos x="155" y="436"/>
              </a:cxn>
              <a:cxn ang="0">
                <a:pos x="346" y="491"/>
              </a:cxn>
              <a:cxn ang="0">
                <a:pos x="437" y="473"/>
              </a:cxn>
              <a:cxn ang="0">
                <a:pos x="446" y="436"/>
              </a:cxn>
              <a:cxn ang="0">
                <a:pos x="482" y="364"/>
              </a:cxn>
              <a:cxn ang="0">
                <a:pos x="555" y="155"/>
              </a:cxn>
              <a:cxn ang="0">
                <a:pos x="591" y="136"/>
              </a:cxn>
              <a:cxn ang="0">
                <a:pos x="655" y="64"/>
              </a:cxn>
              <a:cxn ang="0">
                <a:pos x="682" y="0"/>
              </a:cxn>
            </a:cxnLst>
            <a:rect l="0" t="0" r="r" b="b"/>
            <a:pathLst>
              <a:path w="682" h="491">
                <a:moveTo>
                  <a:pt x="0" y="400"/>
                </a:moveTo>
                <a:cubicBezTo>
                  <a:pt x="54" y="409"/>
                  <a:pt x="101" y="427"/>
                  <a:pt x="155" y="436"/>
                </a:cubicBezTo>
                <a:cubicBezTo>
                  <a:pt x="218" y="458"/>
                  <a:pt x="281" y="475"/>
                  <a:pt x="346" y="491"/>
                </a:cubicBezTo>
                <a:cubicBezTo>
                  <a:pt x="353" y="490"/>
                  <a:pt x="432" y="478"/>
                  <a:pt x="437" y="473"/>
                </a:cubicBezTo>
                <a:cubicBezTo>
                  <a:pt x="446" y="464"/>
                  <a:pt x="442" y="448"/>
                  <a:pt x="446" y="436"/>
                </a:cubicBezTo>
                <a:cubicBezTo>
                  <a:pt x="460" y="392"/>
                  <a:pt x="460" y="397"/>
                  <a:pt x="482" y="364"/>
                </a:cubicBezTo>
                <a:cubicBezTo>
                  <a:pt x="499" y="275"/>
                  <a:pt x="504" y="229"/>
                  <a:pt x="555" y="155"/>
                </a:cubicBezTo>
                <a:cubicBezTo>
                  <a:pt x="563" y="144"/>
                  <a:pt x="580" y="144"/>
                  <a:pt x="591" y="136"/>
                </a:cubicBezTo>
                <a:cubicBezTo>
                  <a:pt x="630" y="106"/>
                  <a:pt x="633" y="98"/>
                  <a:pt x="655" y="64"/>
                </a:cubicBezTo>
                <a:cubicBezTo>
                  <a:pt x="674" y="5"/>
                  <a:pt x="659" y="23"/>
                  <a:pt x="68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50" name="Freeform 41"/>
          <p:cNvSpPr>
            <a:spLocks/>
          </p:cNvSpPr>
          <p:nvPr/>
        </p:nvSpPr>
        <p:spPr bwMode="auto">
          <a:xfrm rot="21132251">
            <a:off x="5929322" y="2285992"/>
            <a:ext cx="1101725" cy="1141413"/>
          </a:xfrm>
          <a:custGeom>
            <a:avLst/>
            <a:gdLst/>
            <a:ahLst/>
            <a:cxnLst>
              <a:cxn ang="0">
                <a:pos x="0" y="719"/>
              </a:cxn>
              <a:cxn ang="0">
                <a:pos x="109" y="628"/>
              </a:cxn>
              <a:cxn ang="0">
                <a:pos x="137" y="591"/>
              </a:cxn>
              <a:cxn ang="0">
                <a:pos x="273" y="537"/>
              </a:cxn>
              <a:cxn ang="0">
                <a:pos x="409" y="428"/>
              </a:cxn>
              <a:cxn ang="0">
                <a:pos x="537" y="228"/>
              </a:cxn>
              <a:cxn ang="0">
                <a:pos x="582" y="137"/>
              </a:cxn>
              <a:cxn ang="0">
                <a:pos x="673" y="46"/>
              </a:cxn>
              <a:cxn ang="0">
                <a:pos x="691" y="0"/>
              </a:cxn>
            </a:cxnLst>
            <a:rect l="0" t="0" r="r" b="b"/>
            <a:pathLst>
              <a:path w="694" h="719">
                <a:moveTo>
                  <a:pt x="0" y="719"/>
                </a:moveTo>
                <a:cubicBezTo>
                  <a:pt x="37" y="661"/>
                  <a:pt x="42" y="650"/>
                  <a:pt x="109" y="628"/>
                </a:cubicBezTo>
                <a:cubicBezTo>
                  <a:pt x="118" y="616"/>
                  <a:pt x="125" y="601"/>
                  <a:pt x="137" y="591"/>
                </a:cubicBezTo>
                <a:cubicBezTo>
                  <a:pt x="150" y="580"/>
                  <a:pt x="251" y="542"/>
                  <a:pt x="273" y="537"/>
                </a:cubicBezTo>
                <a:cubicBezTo>
                  <a:pt x="323" y="504"/>
                  <a:pt x="360" y="461"/>
                  <a:pt x="409" y="428"/>
                </a:cubicBezTo>
                <a:cubicBezTo>
                  <a:pt x="441" y="377"/>
                  <a:pt x="495" y="268"/>
                  <a:pt x="537" y="228"/>
                </a:cubicBezTo>
                <a:cubicBezTo>
                  <a:pt x="560" y="159"/>
                  <a:pt x="543" y="188"/>
                  <a:pt x="582" y="137"/>
                </a:cubicBezTo>
                <a:cubicBezTo>
                  <a:pt x="598" y="88"/>
                  <a:pt x="630" y="71"/>
                  <a:pt x="673" y="46"/>
                </a:cubicBezTo>
                <a:cubicBezTo>
                  <a:pt x="694" y="13"/>
                  <a:pt x="691" y="29"/>
                  <a:pt x="691"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51" name="Freeform 42"/>
          <p:cNvSpPr>
            <a:spLocks/>
          </p:cNvSpPr>
          <p:nvPr/>
        </p:nvSpPr>
        <p:spPr bwMode="auto">
          <a:xfrm rot="173743">
            <a:off x="4124335" y="714356"/>
            <a:ext cx="1876425" cy="1146175"/>
          </a:xfrm>
          <a:custGeom>
            <a:avLst/>
            <a:gdLst/>
            <a:ahLst/>
            <a:cxnLst>
              <a:cxn ang="0">
                <a:pos x="0" y="722"/>
              </a:cxn>
              <a:cxn ang="0">
                <a:pos x="91" y="559"/>
              </a:cxn>
              <a:cxn ang="0">
                <a:pos x="182" y="277"/>
              </a:cxn>
              <a:cxn ang="0">
                <a:pos x="291" y="186"/>
              </a:cxn>
              <a:cxn ang="0">
                <a:pos x="337" y="122"/>
              </a:cxn>
              <a:cxn ang="0">
                <a:pos x="373" y="95"/>
              </a:cxn>
              <a:cxn ang="0">
                <a:pos x="419" y="50"/>
              </a:cxn>
              <a:cxn ang="0">
                <a:pos x="473" y="4"/>
              </a:cxn>
              <a:cxn ang="0">
                <a:pos x="582" y="22"/>
              </a:cxn>
              <a:cxn ang="0">
                <a:pos x="755" y="177"/>
              </a:cxn>
              <a:cxn ang="0">
                <a:pos x="909" y="222"/>
              </a:cxn>
              <a:cxn ang="0">
                <a:pos x="982" y="259"/>
              </a:cxn>
              <a:cxn ang="0">
                <a:pos x="1109" y="341"/>
              </a:cxn>
              <a:cxn ang="0">
                <a:pos x="1182" y="368"/>
              </a:cxn>
            </a:cxnLst>
            <a:rect l="0" t="0" r="r" b="b"/>
            <a:pathLst>
              <a:path w="1182" h="722">
                <a:moveTo>
                  <a:pt x="0" y="722"/>
                </a:moveTo>
                <a:cubicBezTo>
                  <a:pt x="28" y="661"/>
                  <a:pt x="57" y="615"/>
                  <a:pt x="91" y="559"/>
                </a:cubicBezTo>
                <a:cubicBezTo>
                  <a:pt x="112" y="483"/>
                  <a:pt x="137" y="337"/>
                  <a:pt x="182" y="277"/>
                </a:cubicBezTo>
                <a:cubicBezTo>
                  <a:pt x="210" y="239"/>
                  <a:pt x="258" y="219"/>
                  <a:pt x="291" y="186"/>
                </a:cubicBezTo>
                <a:cubicBezTo>
                  <a:pt x="310" y="167"/>
                  <a:pt x="318" y="141"/>
                  <a:pt x="337" y="122"/>
                </a:cubicBezTo>
                <a:cubicBezTo>
                  <a:pt x="348" y="111"/>
                  <a:pt x="362" y="105"/>
                  <a:pt x="373" y="95"/>
                </a:cubicBezTo>
                <a:cubicBezTo>
                  <a:pt x="389" y="81"/>
                  <a:pt x="405" y="66"/>
                  <a:pt x="419" y="50"/>
                </a:cubicBezTo>
                <a:cubicBezTo>
                  <a:pt x="462" y="2"/>
                  <a:pt x="425" y="20"/>
                  <a:pt x="473" y="4"/>
                </a:cubicBezTo>
                <a:cubicBezTo>
                  <a:pt x="510" y="8"/>
                  <a:pt x="553" y="0"/>
                  <a:pt x="582" y="22"/>
                </a:cubicBezTo>
                <a:cubicBezTo>
                  <a:pt x="641" y="66"/>
                  <a:pt x="685" y="147"/>
                  <a:pt x="755" y="177"/>
                </a:cubicBezTo>
                <a:cubicBezTo>
                  <a:pt x="803" y="198"/>
                  <a:pt x="863" y="198"/>
                  <a:pt x="909" y="222"/>
                </a:cubicBezTo>
                <a:cubicBezTo>
                  <a:pt x="995" y="266"/>
                  <a:pt x="921" y="239"/>
                  <a:pt x="982" y="259"/>
                </a:cubicBezTo>
                <a:cubicBezTo>
                  <a:pt x="1026" y="303"/>
                  <a:pt x="1058" y="312"/>
                  <a:pt x="1109" y="341"/>
                </a:cubicBezTo>
                <a:cubicBezTo>
                  <a:pt x="1135" y="356"/>
                  <a:pt x="1151" y="368"/>
                  <a:pt x="1182" y="368"/>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52" name="Freeform 43"/>
          <p:cNvSpPr>
            <a:spLocks/>
          </p:cNvSpPr>
          <p:nvPr/>
        </p:nvSpPr>
        <p:spPr bwMode="auto">
          <a:xfrm>
            <a:off x="6429388" y="642918"/>
            <a:ext cx="808037" cy="1095375"/>
          </a:xfrm>
          <a:custGeom>
            <a:avLst/>
            <a:gdLst/>
            <a:ahLst/>
            <a:cxnLst>
              <a:cxn ang="0">
                <a:pos x="0" y="0"/>
              </a:cxn>
              <a:cxn ang="0">
                <a:pos x="182" y="163"/>
              </a:cxn>
              <a:cxn ang="0">
                <a:pos x="227" y="227"/>
              </a:cxn>
              <a:cxn ang="0">
                <a:pos x="282" y="336"/>
              </a:cxn>
              <a:cxn ang="0">
                <a:pos x="446" y="627"/>
              </a:cxn>
              <a:cxn ang="0">
                <a:pos x="509" y="690"/>
              </a:cxn>
            </a:cxnLst>
            <a:rect l="0" t="0" r="r" b="b"/>
            <a:pathLst>
              <a:path w="509" h="690">
                <a:moveTo>
                  <a:pt x="0" y="0"/>
                </a:moveTo>
                <a:cubicBezTo>
                  <a:pt x="70" y="41"/>
                  <a:pt x="124" y="106"/>
                  <a:pt x="182" y="163"/>
                </a:cubicBezTo>
                <a:cubicBezTo>
                  <a:pt x="201" y="181"/>
                  <a:pt x="227" y="227"/>
                  <a:pt x="227" y="227"/>
                </a:cubicBezTo>
                <a:cubicBezTo>
                  <a:pt x="240" y="266"/>
                  <a:pt x="265" y="299"/>
                  <a:pt x="282" y="336"/>
                </a:cubicBezTo>
                <a:cubicBezTo>
                  <a:pt x="326" y="436"/>
                  <a:pt x="354" y="560"/>
                  <a:pt x="446" y="627"/>
                </a:cubicBezTo>
                <a:cubicBezTo>
                  <a:pt x="465" y="655"/>
                  <a:pt x="486" y="667"/>
                  <a:pt x="509" y="69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53" name="Freeform 44"/>
          <p:cNvSpPr>
            <a:spLocks/>
          </p:cNvSpPr>
          <p:nvPr/>
        </p:nvSpPr>
        <p:spPr bwMode="auto">
          <a:xfrm>
            <a:off x="2786050" y="2119311"/>
            <a:ext cx="447675" cy="1023937"/>
          </a:xfrm>
          <a:custGeom>
            <a:avLst/>
            <a:gdLst/>
            <a:ahLst/>
            <a:cxnLst>
              <a:cxn ang="0">
                <a:pos x="0" y="645"/>
              </a:cxn>
              <a:cxn ang="0">
                <a:pos x="45" y="572"/>
              </a:cxn>
              <a:cxn ang="0">
                <a:pos x="136" y="427"/>
              </a:cxn>
              <a:cxn ang="0">
                <a:pos x="164" y="327"/>
              </a:cxn>
              <a:cxn ang="0">
                <a:pos x="218" y="163"/>
              </a:cxn>
              <a:cxn ang="0">
                <a:pos x="282" y="54"/>
              </a:cxn>
              <a:cxn ang="0">
                <a:pos x="273" y="0"/>
              </a:cxn>
            </a:cxnLst>
            <a:rect l="0" t="0" r="r" b="b"/>
            <a:pathLst>
              <a:path w="282" h="645">
                <a:moveTo>
                  <a:pt x="0" y="645"/>
                </a:moveTo>
                <a:cubicBezTo>
                  <a:pt x="10" y="615"/>
                  <a:pt x="23" y="595"/>
                  <a:pt x="45" y="572"/>
                </a:cubicBezTo>
                <a:cubicBezTo>
                  <a:pt x="66" y="515"/>
                  <a:pt x="111" y="481"/>
                  <a:pt x="136" y="427"/>
                </a:cubicBezTo>
                <a:cubicBezTo>
                  <a:pt x="154" y="388"/>
                  <a:pt x="156" y="367"/>
                  <a:pt x="164" y="327"/>
                </a:cubicBezTo>
                <a:cubicBezTo>
                  <a:pt x="170" y="243"/>
                  <a:pt x="142" y="182"/>
                  <a:pt x="218" y="163"/>
                </a:cubicBezTo>
                <a:cubicBezTo>
                  <a:pt x="256" y="125"/>
                  <a:pt x="265" y="107"/>
                  <a:pt x="282" y="54"/>
                </a:cubicBezTo>
                <a:cubicBezTo>
                  <a:pt x="279" y="36"/>
                  <a:pt x="273" y="0"/>
                  <a:pt x="273"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عنصر نائب لرقم الشريحة 3"/>
          <p:cNvSpPr>
            <a:spLocks noGrp="1"/>
          </p:cNvSpPr>
          <p:nvPr>
            <p:ph type="sldNum" sz="quarter" idx="12"/>
          </p:nvPr>
        </p:nvSpPr>
        <p:spPr/>
        <p:txBody>
          <a:bodyPr/>
          <a:lstStyle/>
          <a:p>
            <a:fld id="{B7A20B16-30DF-4CA6-846E-5B28BB41D93A}" type="slidenum">
              <a:rPr lang="ar-SA"/>
              <a:pPr/>
              <a:t>27</a:t>
            </a:fld>
            <a:endParaRPr lang="en-US"/>
          </a:p>
        </p:txBody>
      </p:sp>
      <p:pic>
        <p:nvPicPr>
          <p:cNvPr id="1252354" name="Picture 2" descr="Sec Pulm Lobulus aPath"/>
          <p:cNvPicPr>
            <a:picLocks noChangeAspect="1" noChangeArrowheads="1"/>
          </p:cNvPicPr>
          <p:nvPr/>
        </p:nvPicPr>
        <p:blipFill>
          <a:blip r:embed="rId3" cstate="print"/>
          <a:srcRect/>
          <a:stretch>
            <a:fillRect/>
          </a:stretch>
        </p:blipFill>
        <p:spPr bwMode="auto">
          <a:xfrm>
            <a:off x="296776" y="838200"/>
            <a:ext cx="8390024" cy="5562599"/>
          </a:xfrm>
          <a:prstGeom prst="rect">
            <a:avLst/>
          </a:prstGeom>
          <a:noFill/>
          <a:ln w="28575">
            <a:solidFill>
              <a:schemeClr val="bg1"/>
            </a:solidFill>
            <a:miter lim="800000"/>
            <a:headEnd/>
            <a:tailEnd/>
          </a:ln>
        </p:spPr>
      </p:pic>
      <p:sp>
        <p:nvSpPr>
          <p:cNvPr id="1252355" name="Freeform 3"/>
          <p:cNvSpPr>
            <a:spLocks/>
          </p:cNvSpPr>
          <p:nvPr/>
        </p:nvSpPr>
        <p:spPr bwMode="auto">
          <a:xfrm>
            <a:off x="4675188" y="2857500"/>
            <a:ext cx="419100" cy="635000"/>
          </a:xfrm>
          <a:custGeom>
            <a:avLst/>
            <a:gdLst/>
            <a:ahLst/>
            <a:cxnLst>
              <a:cxn ang="0">
                <a:pos x="236" y="400"/>
              </a:cxn>
              <a:cxn ang="0">
                <a:pos x="173" y="191"/>
              </a:cxn>
              <a:cxn ang="0">
                <a:pos x="136" y="109"/>
              </a:cxn>
              <a:cxn ang="0">
                <a:pos x="109" y="55"/>
              </a:cxn>
              <a:cxn ang="0">
                <a:pos x="100" y="27"/>
              </a:cxn>
              <a:cxn ang="0">
                <a:pos x="0" y="0"/>
              </a:cxn>
            </a:cxnLst>
            <a:rect l="0" t="0" r="r" b="b"/>
            <a:pathLst>
              <a:path w="264" h="400">
                <a:moveTo>
                  <a:pt x="236" y="400"/>
                </a:moveTo>
                <a:cubicBezTo>
                  <a:pt x="264" y="323"/>
                  <a:pt x="202" y="256"/>
                  <a:pt x="173" y="191"/>
                </a:cubicBezTo>
                <a:cubicBezTo>
                  <a:pt x="132" y="98"/>
                  <a:pt x="177" y="168"/>
                  <a:pt x="136" y="109"/>
                </a:cubicBezTo>
                <a:cubicBezTo>
                  <a:pt x="112" y="38"/>
                  <a:pt x="145" y="129"/>
                  <a:pt x="109" y="55"/>
                </a:cubicBezTo>
                <a:cubicBezTo>
                  <a:pt x="105" y="46"/>
                  <a:pt x="108" y="33"/>
                  <a:pt x="100" y="27"/>
                </a:cubicBezTo>
                <a:cubicBezTo>
                  <a:pt x="79" y="12"/>
                  <a:pt x="30" y="0"/>
                  <a:pt x="0" y="0"/>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56" name="Freeform 4"/>
          <p:cNvSpPr>
            <a:spLocks/>
          </p:cNvSpPr>
          <p:nvPr/>
        </p:nvSpPr>
        <p:spPr bwMode="auto">
          <a:xfrm>
            <a:off x="4932363" y="2786063"/>
            <a:ext cx="247650" cy="720725"/>
          </a:xfrm>
          <a:custGeom>
            <a:avLst/>
            <a:gdLst/>
            <a:ahLst/>
            <a:cxnLst>
              <a:cxn ang="0">
                <a:pos x="156" y="454"/>
              </a:cxn>
              <a:cxn ang="0">
                <a:pos x="84" y="254"/>
              </a:cxn>
              <a:cxn ang="0">
                <a:pos x="11" y="100"/>
              </a:cxn>
              <a:cxn ang="0">
                <a:pos x="2" y="0"/>
              </a:cxn>
            </a:cxnLst>
            <a:rect l="0" t="0" r="r" b="b"/>
            <a:pathLst>
              <a:path w="156" h="454">
                <a:moveTo>
                  <a:pt x="156" y="454"/>
                </a:moveTo>
                <a:cubicBezTo>
                  <a:pt x="147" y="379"/>
                  <a:pt x="152" y="299"/>
                  <a:pt x="84" y="254"/>
                </a:cubicBezTo>
                <a:cubicBezTo>
                  <a:pt x="48" y="203"/>
                  <a:pt x="50" y="152"/>
                  <a:pt x="11" y="100"/>
                </a:cubicBezTo>
                <a:cubicBezTo>
                  <a:pt x="0" y="30"/>
                  <a:pt x="2" y="64"/>
                  <a:pt x="2" y="0"/>
                </a:cubicBezTo>
              </a:path>
            </a:pathLst>
          </a:custGeom>
          <a:solidFill>
            <a:schemeClr val="bg2">
              <a:lumMod val="10000"/>
            </a:schemeClr>
          </a:solid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57" name="Freeform 5"/>
          <p:cNvSpPr>
            <a:spLocks/>
          </p:cNvSpPr>
          <p:nvPr/>
        </p:nvSpPr>
        <p:spPr bwMode="auto">
          <a:xfrm>
            <a:off x="4343400" y="3724275"/>
            <a:ext cx="620713" cy="244475"/>
          </a:xfrm>
          <a:custGeom>
            <a:avLst/>
            <a:gdLst/>
            <a:ahLst/>
            <a:cxnLst>
              <a:cxn ang="0">
                <a:pos x="391" y="0"/>
              </a:cxn>
              <a:cxn ang="0">
                <a:pos x="264" y="27"/>
              </a:cxn>
              <a:cxn ang="0">
                <a:pos x="191" y="81"/>
              </a:cxn>
              <a:cxn ang="0">
                <a:pos x="0" y="154"/>
              </a:cxn>
            </a:cxnLst>
            <a:rect l="0" t="0" r="r" b="b"/>
            <a:pathLst>
              <a:path w="391" h="154">
                <a:moveTo>
                  <a:pt x="391" y="0"/>
                </a:moveTo>
                <a:cubicBezTo>
                  <a:pt x="346" y="6"/>
                  <a:pt x="307" y="13"/>
                  <a:pt x="264" y="27"/>
                </a:cubicBezTo>
                <a:cubicBezTo>
                  <a:pt x="240" y="63"/>
                  <a:pt x="234" y="70"/>
                  <a:pt x="191" y="81"/>
                </a:cubicBezTo>
                <a:cubicBezTo>
                  <a:pt x="130" y="122"/>
                  <a:pt x="75" y="154"/>
                  <a:pt x="0" y="154"/>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58" name="Freeform 6"/>
          <p:cNvSpPr>
            <a:spLocks/>
          </p:cNvSpPr>
          <p:nvPr/>
        </p:nvSpPr>
        <p:spPr bwMode="auto">
          <a:xfrm>
            <a:off x="4487863" y="3852863"/>
            <a:ext cx="547687" cy="303212"/>
          </a:xfrm>
          <a:custGeom>
            <a:avLst/>
            <a:gdLst/>
            <a:ahLst/>
            <a:cxnLst>
              <a:cxn ang="0">
                <a:pos x="345" y="0"/>
              </a:cxn>
              <a:cxn ang="0">
                <a:pos x="291" y="10"/>
              </a:cxn>
              <a:cxn ang="0">
                <a:pos x="236" y="28"/>
              </a:cxn>
              <a:cxn ang="0">
                <a:pos x="155" y="100"/>
              </a:cxn>
              <a:cxn ang="0">
                <a:pos x="45" y="119"/>
              </a:cxn>
              <a:cxn ang="0">
                <a:pos x="0" y="191"/>
              </a:cxn>
            </a:cxnLst>
            <a:rect l="0" t="0" r="r" b="b"/>
            <a:pathLst>
              <a:path w="345" h="191">
                <a:moveTo>
                  <a:pt x="345" y="0"/>
                </a:moveTo>
                <a:cubicBezTo>
                  <a:pt x="327" y="3"/>
                  <a:pt x="309" y="5"/>
                  <a:pt x="291" y="10"/>
                </a:cubicBezTo>
                <a:cubicBezTo>
                  <a:pt x="272" y="15"/>
                  <a:pt x="236" y="28"/>
                  <a:pt x="236" y="28"/>
                </a:cubicBezTo>
                <a:cubicBezTo>
                  <a:pt x="206" y="48"/>
                  <a:pt x="191" y="95"/>
                  <a:pt x="155" y="100"/>
                </a:cubicBezTo>
                <a:cubicBezTo>
                  <a:pt x="69" y="112"/>
                  <a:pt x="106" y="104"/>
                  <a:pt x="45" y="119"/>
                </a:cubicBezTo>
                <a:cubicBezTo>
                  <a:pt x="31" y="147"/>
                  <a:pt x="27" y="177"/>
                  <a:pt x="0" y="191"/>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59" name="Freeform 7"/>
          <p:cNvSpPr>
            <a:spLocks/>
          </p:cNvSpPr>
          <p:nvPr/>
        </p:nvSpPr>
        <p:spPr bwMode="auto">
          <a:xfrm>
            <a:off x="5021263" y="3925888"/>
            <a:ext cx="144462" cy="561975"/>
          </a:xfrm>
          <a:custGeom>
            <a:avLst/>
            <a:gdLst/>
            <a:ahLst/>
            <a:cxnLst>
              <a:cxn ang="0">
                <a:pos x="91" y="0"/>
              </a:cxn>
              <a:cxn ang="0">
                <a:pos x="37" y="118"/>
              </a:cxn>
              <a:cxn ang="0">
                <a:pos x="18" y="173"/>
              </a:cxn>
              <a:cxn ang="0">
                <a:pos x="28" y="264"/>
              </a:cxn>
              <a:cxn ang="0">
                <a:pos x="18" y="327"/>
              </a:cxn>
              <a:cxn ang="0">
                <a:pos x="0" y="354"/>
              </a:cxn>
            </a:cxnLst>
            <a:rect l="0" t="0" r="r" b="b"/>
            <a:pathLst>
              <a:path w="91" h="354">
                <a:moveTo>
                  <a:pt x="91" y="0"/>
                </a:moveTo>
                <a:cubicBezTo>
                  <a:pt x="65" y="38"/>
                  <a:pt x="52" y="74"/>
                  <a:pt x="37" y="118"/>
                </a:cubicBezTo>
                <a:cubicBezTo>
                  <a:pt x="31" y="136"/>
                  <a:pt x="18" y="173"/>
                  <a:pt x="18" y="173"/>
                </a:cubicBezTo>
                <a:cubicBezTo>
                  <a:pt x="21" y="203"/>
                  <a:pt x="28" y="233"/>
                  <a:pt x="28" y="264"/>
                </a:cubicBezTo>
                <a:cubicBezTo>
                  <a:pt x="28" y="285"/>
                  <a:pt x="24" y="307"/>
                  <a:pt x="18" y="327"/>
                </a:cubicBezTo>
                <a:cubicBezTo>
                  <a:pt x="15" y="337"/>
                  <a:pt x="0" y="354"/>
                  <a:pt x="0" y="354"/>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60" name="Freeform 8"/>
          <p:cNvSpPr>
            <a:spLocks/>
          </p:cNvSpPr>
          <p:nvPr/>
        </p:nvSpPr>
        <p:spPr bwMode="auto">
          <a:xfrm>
            <a:off x="5165725" y="3954463"/>
            <a:ext cx="87313" cy="490537"/>
          </a:xfrm>
          <a:custGeom>
            <a:avLst/>
            <a:gdLst/>
            <a:ahLst/>
            <a:cxnLst>
              <a:cxn ang="0">
                <a:pos x="55" y="0"/>
              </a:cxn>
              <a:cxn ang="0">
                <a:pos x="0" y="200"/>
              </a:cxn>
              <a:cxn ang="0">
                <a:pos x="0" y="309"/>
              </a:cxn>
            </a:cxnLst>
            <a:rect l="0" t="0" r="r" b="b"/>
            <a:pathLst>
              <a:path w="55" h="309">
                <a:moveTo>
                  <a:pt x="55" y="0"/>
                </a:moveTo>
                <a:cubicBezTo>
                  <a:pt x="14" y="62"/>
                  <a:pt x="23" y="131"/>
                  <a:pt x="0" y="200"/>
                </a:cubicBezTo>
                <a:cubicBezTo>
                  <a:pt x="10" y="263"/>
                  <a:pt x="0" y="256"/>
                  <a:pt x="0" y="309"/>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61" name="Freeform 9"/>
          <p:cNvSpPr>
            <a:spLocks/>
          </p:cNvSpPr>
          <p:nvPr/>
        </p:nvSpPr>
        <p:spPr bwMode="auto">
          <a:xfrm>
            <a:off x="5367338" y="3752850"/>
            <a:ext cx="492125" cy="244475"/>
          </a:xfrm>
          <a:custGeom>
            <a:avLst/>
            <a:gdLst/>
            <a:ahLst/>
            <a:cxnLst>
              <a:cxn ang="0">
                <a:pos x="0" y="0"/>
              </a:cxn>
              <a:cxn ang="0">
                <a:pos x="191" y="73"/>
              </a:cxn>
              <a:cxn ang="0">
                <a:pos x="255" y="109"/>
              </a:cxn>
              <a:cxn ang="0">
                <a:pos x="300" y="118"/>
              </a:cxn>
              <a:cxn ang="0">
                <a:pos x="310" y="154"/>
              </a:cxn>
            </a:cxnLst>
            <a:rect l="0" t="0" r="r" b="b"/>
            <a:pathLst>
              <a:path w="310" h="154">
                <a:moveTo>
                  <a:pt x="0" y="0"/>
                </a:moveTo>
                <a:cubicBezTo>
                  <a:pt x="62" y="45"/>
                  <a:pt x="115" y="57"/>
                  <a:pt x="191" y="73"/>
                </a:cubicBezTo>
                <a:cubicBezTo>
                  <a:pt x="212" y="85"/>
                  <a:pt x="232" y="100"/>
                  <a:pt x="255" y="109"/>
                </a:cubicBezTo>
                <a:cubicBezTo>
                  <a:pt x="269" y="115"/>
                  <a:pt x="288" y="108"/>
                  <a:pt x="300" y="118"/>
                </a:cubicBezTo>
                <a:cubicBezTo>
                  <a:pt x="310" y="126"/>
                  <a:pt x="310" y="154"/>
                  <a:pt x="310" y="154"/>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62" name="Freeform 10"/>
          <p:cNvSpPr>
            <a:spLocks/>
          </p:cNvSpPr>
          <p:nvPr/>
        </p:nvSpPr>
        <p:spPr bwMode="auto">
          <a:xfrm>
            <a:off x="5353050" y="3665538"/>
            <a:ext cx="665163" cy="158750"/>
          </a:xfrm>
          <a:custGeom>
            <a:avLst/>
            <a:gdLst/>
            <a:ahLst/>
            <a:cxnLst>
              <a:cxn ang="0">
                <a:pos x="0" y="0"/>
              </a:cxn>
              <a:cxn ang="0">
                <a:pos x="173" y="37"/>
              </a:cxn>
              <a:cxn ang="0">
                <a:pos x="419" y="100"/>
              </a:cxn>
            </a:cxnLst>
            <a:rect l="0" t="0" r="r" b="b"/>
            <a:pathLst>
              <a:path w="419" h="100">
                <a:moveTo>
                  <a:pt x="0" y="0"/>
                </a:moveTo>
                <a:cubicBezTo>
                  <a:pt x="61" y="7"/>
                  <a:pt x="114" y="25"/>
                  <a:pt x="173" y="37"/>
                </a:cubicBezTo>
                <a:cubicBezTo>
                  <a:pt x="241" y="82"/>
                  <a:pt x="339" y="100"/>
                  <a:pt x="419" y="100"/>
                </a:cubicBezTo>
              </a:path>
            </a:pathLst>
          </a:custGeom>
          <a:noFill/>
          <a:ln w="28575" cap="flat" cmpd="sng">
            <a:solidFill>
              <a:schemeClr val="tx1"/>
            </a:solidFill>
            <a:prstDash val="solid"/>
            <a:round/>
            <a:headEnd type="none" w="med" len="med"/>
            <a:tailEnd type="none" w="med" len="med"/>
          </a:ln>
          <a:effectLst/>
        </p:spPr>
        <p:txBody>
          <a:bodyPr wrap="none" anchor="ctr"/>
          <a:lstStyle/>
          <a:p>
            <a:endParaRPr lang="en-US"/>
          </a:p>
        </p:txBody>
      </p:sp>
      <p:sp>
        <p:nvSpPr>
          <p:cNvPr id="1252363" name="Freeform 11"/>
          <p:cNvSpPr>
            <a:spLocks/>
          </p:cNvSpPr>
          <p:nvPr/>
        </p:nvSpPr>
        <p:spPr bwMode="auto">
          <a:xfrm>
            <a:off x="5829300" y="3651250"/>
            <a:ext cx="331788" cy="115888"/>
          </a:xfrm>
          <a:custGeom>
            <a:avLst/>
            <a:gdLst/>
            <a:ahLst/>
            <a:cxnLst>
              <a:cxn ang="0">
                <a:pos x="0" y="0"/>
              </a:cxn>
              <a:cxn ang="0">
                <a:pos x="209" y="73"/>
              </a:cxn>
            </a:cxnLst>
            <a:rect l="0" t="0" r="r" b="b"/>
            <a:pathLst>
              <a:path w="209" h="73">
                <a:moveTo>
                  <a:pt x="0" y="0"/>
                </a:moveTo>
                <a:cubicBezTo>
                  <a:pt x="67" y="33"/>
                  <a:pt x="143" y="40"/>
                  <a:pt x="209" y="73"/>
                </a:cubicBezTo>
              </a:path>
            </a:pathLst>
          </a:custGeom>
          <a:solidFill>
            <a:schemeClr val="hlink"/>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64" name="Oval 12"/>
          <p:cNvSpPr>
            <a:spLocks noChangeArrowheads="1"/>
          </p:cNvSpPr>
          <p:nvPr/>
        </p:nvSpPr>
        <p:spPr bwMode="auto">
          <a:xfrm>
            <a:off x="4953000" y="3505200"/>
            <a:ext cx="304800" cy="381000"/>
          </a:xfrm>
          <a:prstGeom prst="ellipse">
            <a:avLst/>
          </a:prstGeom>
          <a:solidFill>
            <a:schemeClr val="bg2">
              <a:lumMod val="10000"/>
            </a:schemeClr>
          </a:solidFill>
          <a:ln w="28575">
            <a:solidFill>
              <a:schemeClr val="tx1"/>
            </a:solidFill>
            <a:round/>
            <a:headEnd/>
            <a:tailEnd/>
          </a:ln>
          <a:effectLst/>
        </p:spPr>
        <p:txBody>
          <a:bodyPr wrap="none" anchor="ctr"/>
          <a:lstStyle/>
          <a:p>
            <a:endParaRPr lang="en-US"/>
          </a:p>
        </p:txBody>
      </p:sp>
      <p:grpSp>
        <p:nvGrpSpPr>
          <p:cNvPr id="2" name="Group 13"/>
          <p:cNvGrpSpPr>
            <a:grpSpLocks/>
          </p:cNvGrpSpPr>
          <p:nvPr/>
        </p:nvGrpSpPr>
        <p:grpSpPr bwMode="auto">
          <a:xfrm>
            <a:off x="4281488" y="2900363"/>
            <a:ext cx="2019300" cy="1587500"/>
            <a:chOff x="2697" y="1827"/>
            <a:chExt cx="1272" cy="1000"/>
          </a:xfrm>
        </p:grpSpPr>
        <p:sp>
          <p:nvSpPr>
            <p:cNvPr id="1252366" name="Freeform 14"/>
            <p:cNvSpPr>
              <a:spLocks/>
            </p:cNvSpPr>
            <p:nvPr/>
          </p:nvSpPr>
          <p:spPr bwMode="auto">
            <a:xfrm>
              <a:off x="3609" y="1900"/>
              <a:ext cx="126" cy="209"/>
            </a:xfrm>
            <a:custGeom>
              <a:avLst/>
              <a:gdLst/>
              <a:ahLst/>
              <a:cxnLst>
                <a:cxn ang="0">
                  <a:pos x="0" y="209"/>
                </a:cxn>
                <a:cxn ang="0">
                  <a:pos x="82" y="127"/>
                </a:cxn>
                <a:cxn ang="0">
                  <a:pos x="109" y="100"/>
                </a:cxn>
                <a:cxn ang="0">
                  <a:pos x="118" y="0"/>
                </a:cxn>
              </a:cxnLst>
              <a:rect l="0" t="0" r="r" b="b"/>
              <a:pathLst>
                <a:path w="126" h="209">
                  <a:moveTo>
                    <a:pt x="0" y="209"/>
                  </a:moveTo>
                  <a:cubicBezTo>
                    <a:pt x="27" y="182"/>
                    <a:pt x="55" y="154"/>
                    <a:pt x="82" y="127"/>
                  </a:cubicBezTo>
                  <a:cubicBezTo>
                    <a:pt x="91" y="118"/>
                    <a:pt x="109" y="100"/>
                    <a:pt x="109" y="100"/>
                  </a:cubicBezTo>
                  <a:cubicBezTo>
                    <a:pt x="126" y="50"/>
                    <a:pt x="118" y="82"/>
                    <a:pt x="11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nvGrpSpPr>
            <p:cNvPr id="3" name="Group 15"/>
            <p:cNvGrpSpPr>
              <a:grpSpLocks/>
            </p:cNvGrpSpPr>
            <p:nvPr/>
          </p:nvGrpSpPr>
          <p:grpSpPr bwMode="auto">
            <a:xfrm>
              <a:off x="2697" y="1827"/>
              <a:ext cx="1272" cy="1000"/>
              <a:chOff x="2699" y="1827"/>
              <a:chExt cx="1272" cy="1000"/>
            </a:xfrm>
          </p:grpSpPr>
          <p:grpSp>
            <p:nvGrpSpPr>
              <p:cNvPr id="4" name="Group 16"/>
              <p:cNvGrpSpPr>
                <a:grpSpLocks/>
              </p:cNvGrpSpPr>
              <p:nvPr/>
            </p:nvGrpSpPr>
            <p:grpSpPr bwMode="auto">
              <a:xfrm>
                <a:off x="2699" y="1827"/>
                <a:ext cx="1272" cy="1000"/>
                <a:chOff x="2682" y="1827"/>
                <a:chExt cx="1272" cy="1000"/>
              </a:xfrm>
            </p:grpSpPr>
            <p:sp>
              <p:nvSpPr>
                <p:cNvPr id="1252369" name="Freeform 17"/>
                <p:cNvSpPr>
                  <a:spLocks/>
                </p:cNvSpPr>
                <p:nvPr/>
              </p:nvSpPr>
              <p:spPr bwMode="auto">
                <a:xfrm>
                  <a:off x="3233" y="1827"/>
                  <a:ext cx="258" cy="382"/>
                </a:xfrm>
                <a:custGeom>
                  <a:avLst/>
                  <a:gdLst/>
                  <a:ahLst/>
                  <a:cxnLst>
                    <a:cxn ang="0">
                      <a:pos x="258" y="382"/>
                    </a:cxn>
                    <a:cxn ang="0">
                      <a:pos x="185" y="328"/>
                    </a:cxn>
                    <a:cxn ang="0">
                      <a:pos x="158" y="310"/>
                    </a:cxn>
                    <a:cxn ang="0">
                      <a:pos x="12" y="91"/>
                    </a:cxn>
                    <a:cxn ang="0">
                      <a:pos x="3" y="0"/>
                    </a:cxn>
                  </a:cxnLst>
                  <a:rect l="0" t="0" r="r" b="b"/>
                  <a:pathLst>
                    <a:path w="258" h="382">
                      <a:moveTo>
                        <a:pt x="258" y="382"/>
                      </a:moveTo>
                      <a:cubicBezTo>
                        <a:pt x="223" y="349"/>
                        <a:pt x="246" y="369"/>
                        <a:pt x="185" y="328"/>
                      </a:cubicBezTo>
                      <a:cubicBezTo>
                        <a:pt x="176" y="322"/>
                        <a:pt x="158" y="310"/>
                        <a:pt x="158" y="310"/>
                      </a:cubicBezTo>
                      <a:cubicBezTo>
                        <a:pt x="128" y="224"/>
                        <a:pt x="65" y="164"/>
                        <a:pt x="12" y="91"/>
                      </a:cubicBezTo>
                      <a:cubicBezTo>
                        <a:pt x="0" y="31"/>
                        <a:pt x="3" y="61"/>
                        <a:pt x="3"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0" name="Freeform 18"/>
                <p:cNvSpPr>
                  <a:spLocks/>
                </p:cNvSpPr>
                <p:nvPr/>
              </p:nvSpPr>
              <p:spPr bwMode="auto">
                <a:xfrm>
                  <a:off x="3309" y="1864"/>
                  <a:ext cx="291" cy="273"/>
                </a:xfrm>
                <a:custGeom>
                  <a:avLst/>
                  <a:gdLst/>
                  <a:ahLst/>
                  <a:cxnLst>
                    <a:cxn ang="0">
                      <a:pos x="291" y="273"/>
                    </a:cxn>
                    <a:cxn ang="0">
                      <a:pos x="200" y="218"/>
                    </a:cxn>
                    <a:cxn ang="0">
                      <a:pos x="136" y="163"/>
                    </a:cxn>
                    <a:cxn ang="0">
                      <a:pos x="82" y="136"/>
                    </a:cxn>
                    <a:cxn ang="0">
                      <a:pos x="0" y="0"/>
                    </a:cxn>
                  </a:cxnLst>
                  <a:rect l="0" t="0" r="r" b="b"/>
                  <a:pathLst>
                    <a:path w="291" h="273">
                      <a:moveTo>
                        <a:pt x="291" y="273"/>
                      </a:moveTo>
                      <a:cubicBezTo>
                        <a:pt x="257" y="255"/>
                        <a:pt x="236" y="230"/>
                        <a:pt x="200" y="218"/>
                      </a:cubicBezTo>
                      <a:cubicBezTo>
                        <a:pt x="177" y="201"/>
                        <a:pt x="159" y="179"/>
                        <a:pt x="136" y="163"/>
                      </a:cubicBezTo>
                      <a:cubicBezTo>
                        <a:pt x="119" y="152"/>
                        <a:pt x="99" y="147"/>
                        <a:pt x="82" y="136"/>
                      </a:cubicBezTo>
                      <a:cubicBezTo>
                        <a:pt x="49" y="89"/>
                        <a:pt x="0" y="68"/>
                        <a:pt x="0"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1" name="Freeform 19"/>
                <p:cNvSpPr>
                  <a:spLocks/>
                </p:cNvSpPr>
                <p:nvPr/>
              </p:nvSpPr>
              <p:spPr bwMode="auto">
                <a:xfrm>
                  <a:off x="3318" y="2318"/>
                  <a:ext cx="218" cy="491"/>
                </a:xfrm>
                <a:custGeom>
                  <a:avLst/>
                  <a:gdLst/>
                  <a:ahLst/>
                  <a:cxnLst>
                    <a:cxn ang="0">
                      <a:pos x="218" y="0"/>
                    </a:cxn>
                    <a:cxn ang="0">
                      <a:pos x="18" y="237"/>
                    </a:cxn>
                    <a:cxn ang="0">
                      <a:pos x="0" y="491"/>
                    </a:cxn>
                  </a:cxnLst>
                  <a:rect l="0" t="0" r="r" b="b"/>
                  <a:pathLst>
                    <a:path w="218" h="491">
                      <a:moveTo>
                        <a:pt x="218" y="0"/>
                      </a:moveTo>
                      <a:cubicBezTo>
                        <a:pt x="164" y="92"/>
                        <a:pt x="77" y="148"/>
                        <a:pt x="18" y="237"/>
                      </a:cubicBezTo>
                      <a:cubicBezTo>
                        <a:pt x="4" y="322"/>
                        <a:pt x="0" y="404"/>
                        <a:pt x="0" y="491"/>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2" name="Freeform 20"/>
                <p:cNvSpPr>
                  <a:spLocks/>
                </p:cNvSpPr>
                <p:nvPr/>
              </p:nvSpPr>
              <p:spPr bwMode="auto">
                <a:xfrm>
                  <a:off x="3372" y="2291"/>
                  <a:ext cx="282" cy="536"/>
                </a:xfrm>
                <a:custGeom>
                  <a:avLst/>
                  <a:gdLst/>
                  <a:ahLst/>
                  <a:cxnLst>
                    <a:cxn ang="0">
                      <a:pos x="282" y="0"/>
                    </a:cxn>
                    <a:cxn ang="0">
                      <a:pos x="191" y="91"/>
                    </a:cxn>
                    <a:cxn ang="0">
                      <a:pos x="119" y="209"/>
                    </a:cxn>
                    <a:cxn ang="0">
                      <a:pos x="64" y="309"/>
                    </a:cxn>
                    <a:cxn ang="0">
                      <a:pos x="0" y="418"/>
                    </a:cxn>
                    <a:cxn ang="0">
                      <a:pos x="9" y="536"/>
                    </a:cxn>
                  </a:cxnLst>
                  <a:rect l="0" t="0" r="r" b="b"/>
                  <a:pathLst>
                    <a:path w="282" h="536">
                      <a:moveTo>
                        <a:pt x="282" y="0"/>
                      </a:moveTo>
                      <a:cubicBezTo>
                        <a:pt x="244" y="25"/>
                        <a:pt x="216" y="54"/>
                        <a:pt x="191" y="91"/>
                      </a:cubicBezTo>
                      <a:cubicBezTo>
                        <a:pt x="178" y="143"/>
                        <a:pt x="151" y="171"/>
                        <a:pt x="119" y="209"/>
                      </a:cubicBezTo>
                      <a:cubicBezTo>
                        <a:pt x="94" y="238"/>
                        <a:pt x="91" y="282"/>
                        <a:pt x="64" y="309"/>
                      </a:cubicBezTo>
                      <a:cubicBezTo>
                        <a:pt x="30" y="343"/>
                        <a:pt x="15" y="373"/>
                        <a:pt x="0" y="418"/>
                      </a:cubicBezTo>
                      <a:cubicBezTo>
                        <a:pt x="3" y="457"/>
                        <a:pt x="9" y="536"/>
                        <a:pt x="9" y="536"/>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3" name="Freeform 21"/>
                <p:cNvSpPr>
                  <a:spLocks/>
                </p:cNvSpPr>
                <p:nvPr/>
              </p:nvSpPr>
              <p:spPr bwMode="auto">
                <a:xfrm>
                  <a:off x="3727" y="2191"/>
                  <a:ext cx="227" cy="118"/>
                </a:xfrm>
                <a:custGeom>
                  <a:avLst/>
                  <a:gdLst/>
                  <a:ahLst/>
                  <a:cxnLst>
                    <a:cxn ang="0">
                      <a:pos x="0" y="0"/>
                    </a:cxn>
                    <a:cxn ang="0">
                      <a:pos x="109" y="64"/>
                    </a:cxn>
                    <a:cxn ang="0">
                      <a:pos x="227" y="118"/>
                    </a:cxn>
                  </a:cxnLst>
                  <a:rect l="0" t="0" r="r" b="b"/>
                  <a:pathLst>
                    <a:path w="227" h="118">
                      <a:moveTo>
                        <a:pt x="0" y="0"/>
                      </a:moveTo>
                      <a:cubicBezTo>
                        <a:pt x="32" y="48"/>
                        <a:pt x="52" y="53"/>
                        <a:pt x="109" y="64"/>
                      </a:cubicBezTo>
                      <a:cubicBezTo>
                        <a:pt x="152" y="88"/>
                        <a:pt x="186" y="97"/>
                        <a:pt x="227" y="118"/>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4" name="Oval 22"/>
                <p:cNvSpPr>
                  <a:spLocks noChangeArrowheads="1"/>
                </p:cNvSpPr>
                <p:nvPr/>
              </p:nvSpPr>
              <p:spPr bwMode="auto">
                <a:xfrm>
                  <a:off x="3504" y="2112"/>
                  <a:ext cx="192" cy="144"/>
                </a:xfrm>
                <a:prstGeom prst="ellipse">
                  <a:avLst/>
                </a:prstGeom>
                <a:solidFill>
                  <a:srgbClr val="FF0000"/>
                </a:solidFill>
                <a:ln w="12700">
                  <a:solidFill>
                    <a:srgbClr val="FF0000"/>
                  </a:solidFill>
                  <a:round/>
                  <a:headEnd/>
                  <a:tailEnd/>
                </a:ln>
                <a:effectLst/>
              </p:spPr>
              <p:txBody>
                <a:bodyPr wrap="none" anchor="ctr"/>
                <a:lstStyle/>
                <a:p>
                  <a:endParaRPr lang="en-US"/>
                </a:p>
              </p:txBody>
            </p:sp>
            <p:sp>
              <p:nvSpPr>
                <p:cNvPr id="1252375" name="Freeform 23"/>
                <p:cNvSpPr>
                  <a:spLocks/>
                </p:cNvSpPr>
                <p:nvPr/>
              </p:nvSpPr>
              <p:spPr bwMode="auto">
                <a:xfrm>
                  <a:off x="3680" y="1900"/>
                  <a:ext cx="170" cy="246"/>
                </a:xfrm>
                <a:custGeom>
                  <a:avLst/>
                  <a:gdLst/>
                  <a:ahLst/>
                  <a:cxnLst>
                    <a:cxn ang="0">
                      <a:pos x="1" y="246"/>
                    </a:cxn>
                    <a:cxn ang="0">
                      <a:pos x="47" y="218"/>
                    </a:cxn>
                    <a:cxn ang="0">
                      <a:pos x="147" y="137"/>
                    </a:cxn>
                    <a:cxn ang="0">
                      <a:pos x="147" y="73"/>
                    </a:cxn>
                    <a:cxn ang="0">
                      <a:pos x="129" y="100"/>
                    </a:cxn>
                    <a:cxn ang="0">
                      <a:pos x="138" y="0"/>
                    </a:cxn>
                  </a:cxnLst>
                  <a:rect l="0" t="0" r="r" b="b"/>
                  <a:pathLst>
                    <a:path w="170" h="246">
                      <a:moveTo>
                        <a:pt x="1" y="246"/>
                      </a:moveTo>
                      <a:cubicBezTo>
                        <a:pt x="38" y="209"/>
                        <a:pt x="0" y="242"/>
                        <a:pt x="47" y="218"/>
                      </a:cubicBezTo>
                      <a:cubicBezTo>
                        <a:pt x="85" y="199"/>
                        <a:pt x="117" y="167"/>
                        <a:pt x="147" y="137"/>
                      </a:cubicBezTo>
                      <a:cubicBezTo>
                        <a:pt x="150" y="127"/>
                        <a:pt x="170" y="81"/>
                        <a:pt x="147" y="73"/>
                      </a:cubicBezTo>
                      <a:cubicBezTo>
                        <a:pt x="137" y="70"/>
                        <a:pt x="135" y="91"/>
                        <a:pt x="129" y="100"/>
                      </a:cubicBezTo>
                      <a:cubicBezTo>
                        <a:pt x="139" y="12"/>
                        <a:pt x="138" y="45"/>
                        <a:pt x="138"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1252376" name="Freeform 24"/>
                <p:cNvSpPr>
                  <a:spLocks/>
                </p:cNvSpPr>
                <p:nvPr/>
              </p:nvSpPr>
              <p:spPr bwMode="auto">
                <a:xfrm>
                  <a:off x="2682" y="2218"/>
                  <a:ext cx="790" cy="100"/>
                </a:xfrm>
                <a:custGeom>
                  <a:avLst/>
                  <a:gdLst/>
                  <a:ahLst/>
                  <a:cxnLst>
                    <a:cxn ang="0">
                      <a:pos x="790" y="0"/>
                    </a:cxn>
                    <a:cxn ang="0">
                      <a:pos x="581" y="73"/>
                    </a:cxn>
                    <a:cxn ang="0">
                      <a:pos x="318" y="28"/>
                    </a:cxn>
                    <a:cxn ang="0">
                      <a:pos x="0" y="100"/>
                    </a:cxn>
                  </a:cxnLst>
                  <a:rect l="0" t="0" r="r" b="b"/>
                  <a:pathLst>
                    <a:path w="790" h="100">
                      <a:moveTo>
                        <a:pt x="790" y="0"/>
                      </a:moveTo>
                      <a:cubicBezTo>
                        <a:pt x="708" y="14"/>
                        <a:pt x="649" y="29"/>
                        <a:pt x="581" y="73"/>
                      </a:cubicBezTo>
                      <a:cubicBezTo>
                        <a:pt x="488" y="65"/>
                        <a:pt x="408" y="43"/>
                        <a:pt x="318" y="28"/>
                      </a:cubicBezTo>
                      <a:cubicBezTo>
                        <a:pt x="174" y="34"/>
                        <a:pt x="94" y="6"/>
                        <a:pt x="0" y="10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sp>
            <p:nvSpPr>
              <p:cNvPr id="1252377" name="Freeform 25"/>
              <p:cNvSpPr>
                <a:spLocks/>
              </p:cNvSpPr>
              <p:nvPr/>
            </p:nvSpPr>
            <p:spPr bwMode="auto">
              <a:xfrm>
                <a:off x="2700" y="2273"/>
                <a:ext cx="872" cy="109"/>
              </a:xfrm>
              <a:custGeom>
                <a:avLst/>
                <a:gdLst/>
                <a:ahLst/>
                <a:cxnLst>
                  <a:cxn ang="0">
                    <a:pos x="0" y="109"/>
                  </a:cxn>
                  <a:cxn ang="0">
                    <a:pos x="663" y="73"/>
                  </a:cxn>
                  <a:cxn ang="0">
                    <a:pos x="818" y="36"/>
                  </a:cxn>
                  <a:cxn ang="0">
                    <a:pos x="845" y="9"/>
                  </a:cxn>
                  <a:cxn ang="0">
                    <a:pos x="872" y="0"/>
                  </a:cxn>
                </a:cxnLst>
                <a:rect l="0" t="0" r="r" b="b"/>
                <a:pathLst>
                  <a:path w="872" h="109">
                    <a:moveTo>
                      <a:pt x="0" y="109"/>
                    </a:moveTo>
                    <a:cubicBezTo>
                      <a:pt x="221" y="99"/>
                      <a:pt x="442" y="86"/>
                      <a:pt x="663" y="73"/>
                    </a:cubicBezTo>
                    <a:cubicBezTo>
                      <a:pt x="716" y="64"/>
                      <a:pt x="766" y="49"/>
                      <a:pt x="818" y="36"/>
                    </a:cubicBezTo>
                    <a:cubicBezTo>
                      <a:pt x="827" y="27"/>
                      <a:pt x="834" y="16"/>
                      <a:pt x="845" y="9"/>
                    </a:cubicBezTo>
                    <a:cubicBezTo>
                      <a:pt x="853" y="4"/>
                      <a:pt x="872" y="0"/>
                      <a:pt x="872" y="0"/>
                    </a:cubicBezTo>
                  </a:path>
                </a:pathLst>
              </a:custGeom>
              <a:solidFill>
                <a:srgbClr val="FF0000"/>
              </a:solidFill>
              <a:ln w="38100" cap="flat" cmpd="sng">
                <a:solidFill>
                  <a:srgbClr val="FF0000"/>
                </a:solidFill>
                <a:prstDash val="solid"/>
                <a:round/>
                <a:headEnd type="none" w="med" len="med"/>
                <a:tailEnd type="none" w="med" len="med"/>
              </a:ln>
              <a:effectLst/>
            </p:spPr>
            <p:txBody>
              <a:bodyPr wrap="none" anchor="ctr"/>
              <a:lstStyle/>
              <a:p>
                <a:endParaRPr lang="en-US"/>
              </a:p>
            </p:txBody>
          </p:sp>
        </p:grpSp>
      </p:grpSp>
      <p:grpSp>
        <p:nvGrpSpPr>
          <p:cNvPr id="5" name="Group 26"/>
          <p:cNvGrpSpPr>
            <a:grpSpLocks/>
          </p:cNvGrpSpPr>
          <p:nvPr/>
        </p:nvGrpSpPr>
        <p:grpSpPr bwMode="auto">
          <a:xfrm>
            <a:off x="4533900" y="2924175"/>
            <a:ext cx="1838325" cy="1414463"/>
            <a:chOff x="2772" y="1891"/>
            <a:chExt cx="1158" cy="891"/>
          </a:xfrm>
        </p:grpSpPr>
        <p:sp>
          <p:nvSpPr>
            <p:cNvPr id="1252379" name="Freeform 27"/>
            <p:cNvSpPr>
              <a:spLocks/>
            </p:cNvSpPr>
            <p:nvPr/>
          </p:nvSpPr>
          <p:spPr bwMode="auto">
            <a:xfrm>
              <a:off x="3170" y="1900"/>
              <a:ext cx="184" cy="309"/>
            </a:xfrm>
            <a:custGeom>
              <a:avLst/>
              <a:gdLst/>
              <a:ahLst/>
              <a:cxnLst>
                <a:cxn ang="0">
                  <a:pos x="139" y="309"/>
                </a:cxn>
                <a:cxn ang="0">
                  <a:pos x="157" y="264"/>
                </a:cxn>
                <a:cxn ang="0">
                  <a:pos x="93" y="218"/>
                </a:cxn>
                <a:cxn ang="0">
                  <a:pos x="48" y="55"/>
                </a:cxn>
                <a:cxn ang="0">
                  <a:pos x="11" y="46"/>
                </a:cxn>
                <a:cxn ang="0">
                  <a:pos x="2" y="0"/>
                </a:cxn>
              </a:cxnLst>
              <a:rect l="0" t="0" r="r" b="b"/>
              <a:pathLst>
                <a:path w="184" h="309">
                  <a:moveTo>
                    <a:pt x="139" y="309"/>
                  </a:moveTo>
                  <a:cubicBezTo>
                    <a:pt x="157" y="297"/>
                    <a:pt x="184" y="291"/>
                    <a:pt x="157" y="264"/>
                  </a:cubicBezTo>
                  <a:cubicBezTo>
                    <a:pt x="138" y="245"/>
                    <a:pt x="93" y="218"/>
                    <a:pt x="93" y="218"/>
                  </a:cubicBezTo>
                  <a:cubicBezTo>
                    <a:pt x="76" y="167"/>
                    <a:pt x="116" y="84"/>
                    <a:pt x="48" y="55"/>
                  </a:cubicBezTo>
                  <a:cubicBezTo>
                    <a:pt x="36" y="50"/>
                    <a:pt x="23" y="49"/>
                    <a:pt x="11" y="46"/>
                  </a:cubicBezTo>
                  <a:cubicBezTo>
                    <a:pt x="0" y="12"/>
                    <a:pt x="2" y="28"/>
                    <a:pt x="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80" name="Freeform 28"/>
            <p:cNvSpPr>
              <a:spLocks/>
            </p:cNvSpPr>
            <p:nvPr/>
          </p:nvSpPr>
          <p:spPr bwMode="auto">
            <a:xfrm>
              <a:off x="3281" y="1908"/>
              <a:ext cx="383" cy="310"/>
            </a:xfrm>
            <a:custGeom>
              <a:avLst/>
              <a:gdLst/>
              <a:ahLst/>
              <a:cxnLst>
                <a:cxn ang="0">
                  <a:pos x="0" y="310"/>
                </a:cxn>
                <a:cxn ang="0">
                  <a:pos x="237" y="229"/>
                </a:cxn>
                <a:cxn ang="0">
                  <a:pos x="319" y="201"/>
                </a:cxn>
                <a:cxn ang="0">
                  <a:pos x="364" y="83"/>
                </a:cxn>
                <a:cxn ang="0">
                  <a:pos x="382" y="19"/>
                </a:cxn>
              </a:cxnLst>
              <a:rect l="0" t="0" r="r" b="b"/>
              <a:pathLst>
                <a:path w="383" h="310">
                  <a:moveTo>
                    <a:pt x="0" y="310"/>
                  </a:moveTo>
                  <a:cubicBezTo>
                    <a:pt x="89" y="253"/>
                    <a:pt x="129" y="239"/>
                    <a:pt x="237" y="229"/>
                  </a:cubicBezTo>
                  <a:cubicBezTo>
                    <a:pt x="254" y="177"/>
                    <a:pt x="269" y="191"/>
                    <a:pt x="319" y="201"/>
                  </a:cubicBezTo>
                  <a:cubicBezTo>
                    <a:pt x="362" y="158"/>
                    <a:pt x="350" y="146"/>
                    <a:pt x="364" y="83"/>
                  </a:cubicBezTo>
                  <a:cubicBezTo>
                    <a:pt x="383" y="0"/>
                    <a:pt x="382" y="51"/>
                    <a:pt x="382" y="19"/>
                  </a:cubicBezTo>
                </a:path>
              </a:pathLst>
            </a:custGeom>
            <a:noFill/>
            <a:ln w="28575" cap="flat" cmpd="sng">
              <a:solidFill>
                <a:srgbClr val="FFFF00"/>
              </a:solidFill>
              <a:prstDash val="solid"/>
              <a:round/>
              <a:headEnd type="none" w="med" len="med"/>
              <a:tailEnd type="none" w="med" len="med"/>
            </a:ln>
            <a:effectLst/>
          </p:spPr>
          <p:txBody>
            <a:bodyPr wrap="none" anchor="ctr"/>
            <a:lstStyle/>
            <a:p>
              <a:endParaRPr lang="en-US"/>
            </a:p>
          </p:txBody>
        </p:sp>
        <p:sp>
          <p:nvSpPr>
            <p:cNvPr id="1252381" name="Freeform 29"/>
            <p:cNvSpPr>
              <a:spLocks/>
            </p:cNvSpPr>
            <p:nvPr/>
          </p:nvSpPr>
          <p:spPr bwMode="auto">
            <a:xfrm>
              <a:off x="2772" y="2160"/>
              <a:ext cx="600" cy="67"/>
            </a:xfrm>
            <a:custGeom>
              <a:avLst/>
              <a:gdLst/>
              <a:ahLst/>
              <a:cxnLst>
                <a:cxn ang="0">
                  <a:pos x="600" y="67"/>
                </a:cxn>
                <a:cxn ang="0">
                  <a:pos x="337" y="40"/>
                </a:cxn>
                <a:cxn ang="0">
                  <a:pos x="173" y="31"/>
                </a:cxn>
                <a:cxn ang="0">
                  <a:pos x="91" y="58"/>
                </a:cxn>
                <a:cxn ang="0">
                  <a:pos x="0" y="49"/>
                </a:cxn>
              </a:cxnLst>
              <a:rect l="0" t="0" r="r" b="b"/>
              <a:pathLst>
                <a:path w="600" h="67">
                  <a:moveTo>
                    <a:pt x="600" y="67"/>
                  </a:moveTo>
                  <a:cubicBezTo>
                    <a:pt x="513" y="52"/>
                    <a:pt x="425" y="51"/>
                    <a:pt x="337" y="40"/>
                  </a:cubicBezTo>
                  <a:cubicBezTo>
                    <a:pt x="275" y="0"/>
                    <a:pt x="302" y="10"/>
                    <a:pt x="173" y="31"/>
                  </a:cubicBezTo>
                  <a:cubicBezTo>
                    <a:pt x="145" y="36"/>
                    <a:pt x="91" y="58"/>
                    <a:pt x="91" y="58"/>
                  </a:cubicBezTo>
                  <a:cubicBezTo>
                    <a:pt x="31" y="46"/>
                    <a:pt x="61" y="49"/>
                    <a:pt x="0" y="49"/>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82" name="Freeform 30"/>
            <p:cNvSpPr>
              <a:spLocks/>
            </p:cNvSpPr>
            <p:nvPr/>
          </p:nvSpPr>
          <p:spPr bwMode="auto">
            <a:xfrm>
              <a:off x="2927" y="2418"/>
              <a:ext cx="427" cy="237"/>
            </a:xfrm>
            <a:custGeom>
              <a:avLst/>
              <a:gdLst/>
              <a:ahLst/>
              <a:cxnLst>
                <a:cxn ang="0">
                  <a:pos x="427" y="0"/>
                </a:cxn>
                <a:cxn ang="0">
                  <a:pos x="400" y="19"/>
                </a:cxn>
                <a:cxn ang="0">
                  <a:pos x="345" y="37"/>
                </a:cxn>
                <a:cxn ang="0">
                  <a:pos x="164" y="73"/>
                </a:cxn>
                <a:cxn ang="0">
                  <a:pos x="82" y="119"/>
                </a:cxn>
                <a:cxn ang="0">
                  <a:pos x="0" y="237"/>
                </a:cxn>
              </a:cxnLst>
              <a:rect l="0" t="0" r="r" b="b"/>
              <a:pathLst>
                <a:path w="427" h="237">
                  <a:moveTo>
                    <a:pt x="427" y="0"/>
                  </a:moveTo>
                  <a:cubicBezTo>
                    <a:pt x="418" y="6"/>
                    <a:pt x="410" y="14"/>
                    <a:pt x="400" y="19"/>
                  </a:cubicBezTo>
                  <a:cubicBezTo>
                    <a:pt x="382" y="27"/>
                    <a:pt x="345" y="37"/>
                    <a:pt x="345" y="37"/>
                  </a:cubicBezTo>
                  <a:cubicBezTo>
                    <a:pt x="290" y="74"/>
                    <a:pt x="230" y="68"/>
                    <a:pt x="164" y="73"/>
                  </a:cubicBezTo>
                  <a:cubicBezTo>
                    <a:pt x="134" y="92"/>
                    <a:pt x="106" y="94"/>
                    <a:pt x="82" y="119"/>
                  </a:cubicBezTo>
                  <a:cubicBezTo>
                    <a:pt x="67" y="164"/>
                    <a:pt x="33" y="204"/>
                    <a:pt x="0" y="237"/>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83" name="Freeform 31"/>
            <p:cNvSpPr>
              <a:spLocks/>
            </p:cNvSpPr>
            <p:nvPr/>
          </p:nvSpPr>
          <p:spPr bwMode="auto">
            <a:xfrm>
              <a:off x="3372" y="2427"/>
              <a:ext cx="346" cy="355"/>
            </a:xfrm>
            <a:custGeom>
              <a:avLst/>
              <a:gdLst/>
              <a:ahLst/>
              <a:cxnLst>
                <a:cxn ang="0">
                  <a:pos x="346" y="173"/>
                </a:cxn>
                <a:cxn ang="0">
                  <a:pos x="219" y="119"/>
                </a:cxn>
                <a:cxn ang="0">
                  <a:pos x="173" y="73"/>
                </a:cxn>
                <a:cxn ang="0">
                  <a:pos x="155" y="46"/>
                </a:cxn>
                <a:cxn ang="0">
                  <a:pos x="82" y="0"/>
                </a:cxn>
                <a:cxn ang="0">
                  <a:pos x="0" y="55"/>
                </a:cxn>
                <a:cxn ang="0">
                  <a:pos x="46" y="273"/>
                </a:cxn>
                <a:cxn ang="0">
                  <a:pos x="19" y="355"/>
                </a:cxn>
              </a:cxnLst>
              <a:rect l="0" t="0" r="r" b="b"/>
              <a:pathLst>
                <a:path w="346" h="355">
                  <a:moveTo>
                    <a:pt x="346" y="173"/>
                  </a:moveTo>
                  <a:cubicBezTo>
                    <a:pt x="290" y="159"/>
                    <a:pt x="261" y="161"/>
                    <a:pt x="219" y="119"/>
                  </a:cubicBezTo>
                  <a:cubicBezTo>
                    <a:pt x="204" y="104"/>
                    <a:pt x="185" y="91"/>
                    <a:pt x="173" y="73"/>
                  </a:cubicBezTo>
                  <a:cubicBezTo>
                    <a:pt x="167" y="64"/>
                    <a:pt x="163" y="53"/>
                    <a:pt x="155" y="46"/>
                  </a:cubicBezTo>
                  <a:cubicBezTo>
                    <a:pt x="133" y="28"/>
                    <a:pt x="82" y="0"/>
                    <a:pt x="82" y="0"/>
                  </a:cubicBezTo>
                  <a:cubicBezTo>
                    <a:pt x="28" y="10"/>
                    <a:pt x="16" y="6"/>
                    <a:pt x="0" y="55"/>
                  </a:cubicBezTo>
                  <a:cubicBezTo>
                    <a:pt x="9" y="129"/>
                    <a:pt x="18" y="204"/>
                    <a:pt x="46" y="273"/>
                  </a:cubicBezTo>
                  <a:cubicBezTo>
                    <a:pt x="45" y="282"/>
                    <a:pt x="43" y="355"/>
                    <a:pt x="19" y="355"/>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84" name="Freeform 32"/>
            <p:cNvSpPr>
              <a:spLocks/>
            </p:cNvSpPr>
            <p:nvPr/>
          </p:nvSpPr>
          <p:spPr bwMode="auto">
            <a:xfrm>
              <a:off x="3400" y="1891"/>
              <a:ext cx="530" cy="366"/>
            </a:xfrm>
            <a:custGeom>
              <a:avLst/>
              <a:gdLst/>
              <a:ahLst/>
              <a:cxnLst>
                <a:cxn ang="0">
                  <a:pos x="0" y="0"/>
                </a:cxn>
                <a:cxn ang="0">
                  <a:pos x="91" y="109"/>
                </a:cxn>
                <a:cxn ang="0">
                  <a:pos x="172" y="164"/>
                </a:cxn>
                <a:cxn ang="0">
                  <a:pos x="309" y="227"/>
                </a:cxn>
                <a:cxn ang="0">
                  <a:pos x="418" y="291"/>
                </a:cxn>
                <a:cxn ang="0">
                  <a:pos x="500" y="346"/>
                </a:cxn>
                <a:cxn ang="0">
                  <a:pos x="527" y="364"/>
                </a:cxn>
              </a:cxnLst>
              <a:rect l="0" t="0" r="r" b="b"/>
              <a:pathLst>
                <a:path w="530" h="366">
                  <a:moveTo>
                    <a:pt x="0" y="0"/>
                  </a:moveTo>
                  <a:cubicBezTo>
                    <a:pt x="15" y="61"/>
                    <a:pt x="44" y="74"/>
                    <a:pt x="91" y="109"/>
                  </a:cubicBezTo>
                  <a:cubicBezTo>
                    <a:pt x="122" y="132"/>
                    <a:pt x="134" y="151"/>
                    <a:pt x="172" y="164"/>
                  </a:cubicBezTo>
                  <a:cubicBezTo>
                    <a:pt x="221" y="210"/>
                    <a:pt x="256" y="199"/>
                    <a:pt x="309" y="227"/>
                  </a:cubicBezTo>
                  <a:cubicBezTo>
                    <a:pt x="346" y="247"/>
                    <a:pt x="378" y="278"/>
                    <a:pt x="418" y="291"/>
                  </a:cubicBezTo>
                  <a:cubicBezTo>
                    <a:pt x="456" y="304"/>
                    <a:pt x="468" y="324"/>
                    <a:pt x="500" y="346"/>
                  </a:cubicBezTo>
                  <a:cubicBezTo>
                    <a:pt x="530" y="366"/>
                    <a:pt x="527" y="342"/>
                    <a:pt x="527" y="364"/>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grpSp>
      <p:sp>
        <p:nvSpPr>
          <p:cNvPr id="1252385" name="Freeform 33"/>
          <p:cNvSpPr>
            <a:spLocks/>
          </p:cNvSpPr>
          <p:nvPr/>
        </p:nvSpPr>
        <p:spPr bwMode="auto">
          <a:xfrm rot="-1352021">
            <a:off x="2971800" y="1773238"/>
            <a:ext cx="1184275" cy="677862"/>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86" name="Freeform 34"/>
          <p:cNvSpPr>
            <a:spLocks/>
          </p:cNvSpPr>
          <p:nvPr/>
        </p:nvSpPr>
        <p:spPr bwMode="auto">
          <a:xfrm rot="-1352021">
            <a:off x="3027363" y="1844675"/>
            <a:ext cx="1184275" cy="677863"/>
          </a:xfrm>
          <a:custGeom>
            <a:avLst/>
            <a:gdLst/>
            <a:ahLst/>
            <a:cxnLst>
              <a:cxn ang="0">
                <a:pos x="0" y="427"/>
              </a:cxn>
              <a:cxn ang="0">
                <a:pos x="246" y="382"/>
              </a:cxn>
              <a:cxn ang="0">
                <a:pos x="437" y="282"/>
              </a:cxn>
              <a:cxn ang="0">
                <a:pos x="509" y="245"/>
              </a:cxn>
              <a:cxn ang="0">
                <a:pos x="664" y="227"/>
              </a:cxn>
              <a:cxn ang="0">
                <a:pos x="719" y="127"/>
              </a:cxn>
              <a:cxn ang="0">
                <a:pos x="728" y="27"/>
              </a:cxn>
              <a:cxn ang="0">
                <a:pos x="746" y="0"/>
              </a:cxn>
            </a:cxnLst>
            <a:rect l="0" t="0" r="r" b="b"/>
            <a:pathLst>
              <a:path w="746" h="427">
                <a:moveTo>
                  <a:pt x="0" y="427"/>
                </a:moveTo>
                <a:cubicBezTo>
                  <a:pt x="95" y="418"/>
                  <a:pt x="156" y="393"/>
                  <a:pt x="246" y="382"/>
                </a:cubicBezTo>
                <a:cubicBezTo>
                  <a:pt x="311" y="348"/>
                  <a:pt x="373" y="314"/>
                  <a:pt x="437" y="282"/>
                </a:cubicBezTo>
                <a:cubicBezTo>
                  <a:pt x="465" y="268"/>
                  <a:pt x="479" y="250"/>
                  <a:pt x="509" y="245"/>
                </a:cubicBezTo>
                <a:cubicBezTo>
                  <a:pt x="560" y="237"/>
                  <a:pt x="612" y="233"/>
                  <a:pt x="664" y="227"/>
                </a:cubicBezTo>
                <a:cubicBezTo>
                  <a:pt x="696" y="187"/>
                  <a:pt x="703" y="171"/>
                  <a:pt x="719" y="127"/>
                </a:cubicBezTo>
                <a:cubicBezTo>
                  <a:pt x="722" y="94"/>
                  <a:pt x="721" y="60"/>
                  <a:pt x="728" y="27"/>
                </a:cubicBezTo>
                <a:cubicBezTo>
                  <a:pt x="730" y="16"/>
                  <a:pt x="746" y="0"/>
                  <a:pt x="746" y="0"/>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87" name="Freeform 35"/>
          <p:cNvSpPr>
            <a:spLocks/>
          </p:cNvSpPr>
          <p:nvPr/>
        </p:nvSpPr>
        <p:spPr bwMode="auto">
          <a:xfrm>
            <a:off x="3275013" y="5253038"/>
            <a:ext cx="1357312" cy="736600"/>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88" name="Freeform 36"/>
          <p:cNvSpPr>
            <a:spLocks/>
          </p:cNvSpPr>
          <p:nvPr/>
        </p:nvSpPr>
        <p:spPr bwMode="auto">
          <a:xfrm>
            <a:off x="3200400" y="5283200"/>
            <a:ext cx="1357313" cy="736600"/>
          </a:xfrm>
          <a:custGeom>
            <a:avLst/>
            <a:gdLst/>
            <a:ahLst/>
            <a:cxnLst>
              <a:cxn ang="0">
                <a:pos x="0" y="0"/>
              </a:cxn>
              <a:cxn ang="0">
                <a:pos x="173" y="119"/>
              </a:cxn>
              <a:cxn ang="0">
                <a:pos x="219" y="164"/>
              </a:cxn>
              <a:cxn ang="0">
                <a:pos x="237" y="200"/>
              </a:cxn>
              <a:cxn ang="0">
                <a:pos x="300" y="246"/>
              </a:cxn>
              <a:cxn ang="0">
                <a:pos x="655" y="382"/>
              </a:cxn>
              <a:cxn ang="0">
                <a:pos x="855" y="464"/>
              </a:cxn>
            </a:cxnLst>
            <a:rect l="0" t="0" r="r" b="b"/>
            <a:pathLst>
              <a:path w="855" h="464">
                <a:moveTo>
                  <a:pt x="0" y="0"/>
                </a:moveTo>
                <a:cubicBezTo>
                  <a:pt x="49" y="49"/>
                  <a:pt x="108" y="95"/>
                  <a:pt x="173" y="119"/>
                </a:cubicBezTo>
                <a:cubicBezTo>
                  <a:pt x="188" y="134"/>
                  <a:pt x="209" y="145"/>
                  <a:pt x="219" y="164"/>
                </a:cubicBezTo>
                <a:cubicBezTo>
                  <a:pt x="225" y="176"/>
                  <a:pt x="228" y="190"/>
                  <a:pt x="237" y="200"/>
                </a:cubicBezTo>
                <a:cubicBezTo>
                  <a:pt x="255" y="218"/>
                  <a:pt x="281" y="228"/>
                  <a:pt x="300" y="246"/>
                </a:cubicBezTo>
                <a:cubicBezTo>
                  <a:pt x="401" y="345"/>
                  <a:pt x="516" y="367"/>
                  <a:pt x="655" y="382"/>
                </a:cubicBezTo>
                <a:cubicBezTo>
                  <a:pt x="711" y="401"/>
                  <a:pt x="803" y="464"/>
                  <a:pt x="855" y="464"/>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89" name="Freeform 37"/>
          <p:cNvSpPr>
            <a:spLocks/>
          </p:cNvSpPr>
          <p:nvPr/>
        </p:nvSpPr>
        <p:spPr bwMode="auto">
          <a:xfrm>
            <a:off x="5930900" y="4427538"/>
            <a:ext cx="768350" cy="79692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90" name="Freeform 38"/>
          <p:cNvSpPr>
            <a:spLocks/>
          </p:cNvSpPr>
          <p:nvPr/>
        </p:nvSpPr>
        <p:spPr bwMode="auto">
          <a:xfrm>
            <a:off x="5943600" y="4495800"/>
            <a:ext cx="768350" cy="796925"/>
          </a:xfrm>
          <a:custGeom>
            <a:avLst/>
            <a:gdLst/>
            <a:ahLst/>
            <a:cxnLst>
              <a:cxn ang="0">
                <a:pos x="0" y="502"/>
              </a:cxn>
              <a:cxn ang="0">
                <a:pos x="82" y="357"/>
              </a:cxn>
              <a:cxn ang="0">
                <a:pos x="373" y="102"/>
              </a:cxn>
              <a:cxn ang="0">
                <a:pos x="454" y="29"/>
              </a:cxn>
              <a:cxn ang="0">
                <a:pos x="464" y="2"/>
              </a:cxn>
            </a:cxnLst>
            <a:rect l="0" t="0" r="r" b="b"/>
            <a:pathLst>
              <a:path w="484" h="502">
                <a:moveTo>
                  <a:pt x="0" y="502"/>
                </a:moveTo>
                <a:cubicBezTo>
                  <a:pt x="25" y="443"/>
                  <a:pt x="37" y="402"/>
                  <a:pt x="82" y="357"/>
                </a:cubicBezTo>
                <a:cubicBezTo>
                  <a:pt x="135" y="220"/>
                  <a:pt x="250" y="163"/>
                  <a:pt x="373" y="102"/>
                </a:cubicBezTo>
                <a:cubicBezTo>
                  <a:pt x="408" y="85"/>
                  <a:pt x="423" y="51"/>
                  <a:pt x="454" y="29"/>
                </a:cubicBezTo>
                <a:cubicBezTo>
                  <a:pt x="475" y="0"/>
                  <a:pt x="484" y="2"/>
                  <a:pt x="464" y="2"/>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91" name="Freeform 39"/>
          <p:cNvSpPr>
            <a:spLocks/>
          </p:cNvSpPr>
          <p:nvPr/>
        </p:nvSpPr>
        <p:spPr bwMode="auto">
          <a:xfrm>
            <a:off x="7589838" y="1919288"/>
            <a:ext cx="620712" cy="1154112"/>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92" name="Freeform 40"/>
          <p:cNvSpPr>
            <a:spLocks/>
          </p:cNvSpPr>
          <p:nvPr/>
        </p:nvSpPr>
        <p:spPr bwMode="auto">
          <a:xfrm>
            <a:off x="7480300" y="1916113"/>
            <a:ext cx="620713" cy="1154112"/>
          </a:xfrm>
          <a:custGeom>
            <a:avLst/>
            <a:gdLst/>
            <a:ahLst/>
            <a:cxnLst>
              <a:cxn ang="0">
                <a:pos x="0" y="0"/>
              </a:cxn>
              <a:cxn ang="0">
                <a:pos x="91" y="146"/>
              </a:cxn>
              <a:cxn ang="0">
                <a:pos x="128" y="218"/>
              </a:cxn>
              <a:cxn ang="0">
                <a:pos x="191" y="291"/>
              </a:cxn>
              <a:cxn ang="0">
                <a:pos x="228" y="337"/>
              </a:cxn>
              <a:cxn ang="0">
                <a:pos x="255" y="373"/>
              </a:cxn>
              <a:cxn ang="0">
                <a:pos x="282" y="382"/>
              </a:cxn>
              <a:cxn ang="0">
                <a:pos x="309" y="400"/>
              </a:cxn>
              <a:cxn ang="0">
                <a:pos x="355" y="446"/>
              </a:cxn>
              <a:cxn ang="0">
                <a:pos x="282" y="646"/>
              </a:cxn>
              <a:cxn ang="0">
                <a:pos x="237" y="691"/>
              </a:cxn>
              <a:cxn ang="0">
                <a:pos x="209" y="727"/>
              </a:cxn>
            </a:cxnLst>
            <a:rect l="0" t="0" r="r" b="b"/>
            <a:pathLst>
              <a:path w="391" h="727">
                <a:moveTo>
                  <a:pt x="0" y="0"/>
                </a:moveTo>
                <a:cubicBezTo>
                  <a:pt x="22" y="56"/>
                  <a:pt x="55" y="100"/>
                  <a:pt x="91" y="146"/>
                </a:cubicBezTo>
                <a:cubicBezTo>
                  <a:pt x="127" y="191"/>
                  <a:pt x="92" y="156"/>
                  <a:pt x="128" y="218"/>
                </a:cubicBezTo>
                <a:cubicBezTo>
                  <a:pt x="143" y="243"/>
                  <a:pt x="170" y="270"/>
                  <a:pt x="191" y="291"/>
                </a:cubicBezTo>
                <a:cubicBezTo>
                  <a:pt x="208" y="343"/>
                  <a:pt x="186" y="295"/>
                  <a:pt x="228" y="337"/>
                </a:cubicBezTo>
                <a:cubicBezTo>
                  <a:pt x="239" y="348"/>
                  <a:pt x="243" y="363"/>
                  <a:pt x="255" y="373"/>
                </a:cubicBezTo>
                <a:cubicBezTo>
                  <a:pt x="262" y="379"/>
                  <a:pt x="274" y="378"/>
                  <a:pt x="282" y="382"/>
                </a:cubicBezTo>
                <a:cubicBezTo>
                  <a:pt x="292" y="387"/>
                  <a:pt x="301" y="393"/>
                  <a:pt x="309" y="400"/>
                </a:cubicBezTo>
                <a:cubicBezTo>
                  <a:pt x="325" y="414"/>
                  <a:pt x="355" y="446"/>
                  <a:pt x="355" y="446"/>
                </a:cubicBezTo>
                <a:cubicBezTo>
                  <a:pt x="391" y="554"/>
                  <a:pt x="358" y="593"/>
                  <a:pt x="282" y="646"/>
                </a:cubicBezTo>
                <a:cubicBezTo>
                  <a:pt x="237" y="714"/>
                  <a:pt x="295" y="635"/>
                  <a:pt x="237" y="691"/>
                </a:cubicBezTo>
                <a:cubicBezTo>
                  <a:pt x="226" y="702"/>
                  <a:pt x="220" y="716"/>
                  <a:pt x="209" y="727"/>
                </a:cubicBezTo>
              </a:path>
            </a:pathLst>
          </a:custGeom>
          <a:noFill/>
          <a:ln w="38100" cap="flat" cmpd="sng">
            <a:solidFill>
              <a:srgbClr val="000099"/>
            </a:solidFill>
            <a:prstDash val="solid"/>
            <a:round/>
            <a:headEnd type="none" w="med" len="med"/>
            <a:tailEnd type="none" w="med" len="med"/>
          </a:ln>
          <a:effectLst/>
        </p:spPr>
        <p:txBody>
          <a:bodyPr wrap="none" anchor="ctr"/>
          <a:lstStyle/>
          <a:p>
            <a:endParaRPr lang="en-US"/>
          </a:p>
        </p:txBody>
      </p:sp>
      <p:sp>
        <p:nvSpPr>
          <p:cNvPr id="1252393" name="Freeform 41"/>
          <p:cNvSpPr>
            <a:spLocks/>
          </p:cNvSpPr>
          <p:nvPr/>
        </p:nvSpPr>
        <p:spPr bwMode="auto">
          <a:xfrm>
            <a:off x="2409825" y="4502150"/>
            <a:ext cx="1082675" cy="939800"/>
          </a:xfrm>
          <a:custGeom>
            <a:avLst/>
            <a:gdLst/>
            <a:ahLst/>
            <a:cxnLst>
              <a:cxn ang="0">
                <a:pos x="0" y="1"/>
              </a:cxn>
              <a:cxn ang="0">
                <a:pos x="100" y="10"/>
              </a:cxn>
              <a:cxn ang="0">
                <a:pos x="127" y="73"/>
              </a:cxn>
              <a:cxn ang="0">
                <a:pos x="164" y="119"/>
              </a:cxn>
              <a:cxn ang="0">
                <a:pos x="218" y="191"/>
              </a:cxn>
              <a:cxn ang="0">
                <a:pos x="291" y="255"/>
              </a:cxn>
              <a:cxn ang="0">
                <a:pos x="400" y="337"/>
              </a:cxn>
              <a:cxn ang="0">
                <a:pos x="427" y="373"/>
              </a:cxn>
              <a:cxn ang="0">
                <a:pos x="455" y="382"/>
              </a:cxn>
              <a:cxn ang="0">
                <a:pos x="464" y="428"/>
              </a:cxn>
              <a:cxn ang="0">
                <a:pos x="491" y="464"/>
              </a:cxn>
              <a:cxn ang="0">
                <a:pos x="518" y="519"/>
              </a:cxn>
              <a:cxn ang="0">
                <a:pos x="664" y="573"/>
              </a:cxn>
              <a:cxn ang="0">
                <a:pos x="682" y="592"/>
              </a:cxn>
            </a:cxnLst>
            <a:rect l="0" t="0" r="r" b="b"/>
            <a:pathLst>
              <a:path w="682" h="592">
                <a:moveTo>
                  <a:pt x="0" y="1"/>
                </a:moveTo>
                <a:cubicBezTo>
                  <a:pt x="33" y="4"/>
                  <a:pt x="68" y="0"/>
                  <a:pt x="100" y="10"/>
                </a:cubicBezTo>
                <a:cubicBezTo>
                  <a:pt x="118" y="16"/>
                  <a:pt x="123" y="63"/>
                  <a:pt x="127" y="73"/>
                </a:cubicBezTo>
                <a:cubicBezTo>
                  <a:pt x="142" y="108"/>
                  <a:pt x="143" y="94"/>
                  <a:pt x="164" y="119"/>
                </a:cubicBezTo>
                <a:cubicBezTo>
                  <a:pt x="189" y="150"/>
                  <a:pt x="184" y="168"/>
                  <a:pt x="218" y="191"/>
                </a:cubicBezTo>
                <a:cubicBezTo>
                  <a:pt x="248" y="237"/>
                  <a:pt x="252" y="223"/>
                  <a:pt x="291" y="255"/>
                </a:cubicBezTo>
                <a:cubicBezTo>
                  <a:pt x="348" y="301"/>
                  <a:pt x="339" y="322"/>
                  <a:pt x="400" y="337"/>
                </a:cubicBezTo>
                <a:cubicBezTo>
                  <a:pt x="409" y="349"/>
                  <a:pt x="415" y="364"/>
                  <a:pt x="427" y="373"/>
                </a:cubicBezTo>
                <a:cubicBezTo>
                  <a:pt x="435" y="379"/>
                  <a:pt x="450" y="374"/>
                  <a:pt x="455" y="382"/>
                </a:cubicBezTo>
                <a:cubicBezTo>
                  <a:pt x="464" y="395"/>
                  <a:pt x="458" y="414"/>
                  <a:pt x="464" y="428"/>
                </a:cubicBezTo>
                <a:cubicBezTo>
                  <a:pt x="470" y="442"/>
                  <a:pt x="482" y="452"/>
                  <a:pt x="491" y="464"/>
                </a:cubicBezTo>
                <a:cubicBezTo>
                  <a:pt x="496" y="480"/>
                  <a:pt x="502" y="508"/>
                  <a:pt x="518" y="519"/>
                </a:cubicBezTo>
                <a:cubicBezTo>
                  <a:pt x="545" y="538"/>
                  <a:pt x="631" y="565"/>
                  <a:pt x="664" y="573"/>
                </a:cubicBezTo>
                <a:cubicBezTo>
                  <a:pt x="670" y="579"/>
                  <a:pt x="682" y="592"/>
                  <a:pt x="682" y="592"/>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4" name="Freeform 42"/>
          <p:cNvSpPr>
            <a:spLocks/>
          </p:cNvSpPr>
          <p:nvPr/>
        </p:nvSpPr>
        <p:spPr bwMode="auto">
          <a:xfrm>
            <a:off x="4848225" y="5368925"/>
            <a:ext cx="1082675" cy="779463"/>
          </a:xfrm>
          <a:custGeom>
            <a:avLst/>
            <a:gdLst/>
            <a:ahLst/>
            <a:cxnLst>
              <a:cxn ang="0">
                <a:pos x="0" y="400"/>
              </a:cxn>
              <a:cxn ang="0">
                <a:pos x="155" y="436"/>
              </a:cxn>
              <a:cxn ang="0">
                <a:pos x="346" y="491"/>
              </a:cxn>
              <a:cxn ang="0">
                <a:pos x="437" y="473"/>
              </a:cxn>
              <a:cxn ang="0">
                <a:pos x="446" y="436"/>
              </a:cxn>
              <a:cxn ang="0">
                <a:pos x="482" y="364"/>
              </a:cxn>
              <a:cxn ang="0">
                <a:pos x="555" y="155"/>
              </a:cxn>
              <a:cxn ang="0">
                <a:pos x="591" y="136"/>
              </a:cxn>
              <a:cxn ang="0">
                <a:pos x="655" y="64"/>
              </a:cxn>
              <a:cxn ang="0">
                <a:pos x="682" y="0"/>
              </a:cxn>
            </a:cxnLst>
            <a:rect l="0" t="0" r="r" b="b"/>
            <a:pathLst>
              <a:path w="682" h="491">
                <a:moveTo>
                  <a:pt x="0" y="400"/>
                </a:moveTo>
                <a:cubicBezTo>
                  <a:pt x="54" y="409"/>
                  <a:pt x="101" y="427"/>
                  <a:pt x="155" y="436"/>
                </a:cubicBezTo>
                <a:cubicBezTo>
                  <a:pt x="218" y="458"/>
                  <a:pt x="281" y="475"/>
                  <a:pt x="346" y="491"/>
                </a:cubicBezTo>
                <a:cubicBezTo>
                  <a:pt x="353" y="490"/>
                  <a:pt x="432" y="478"/>
                  <a:pt x="437" y="473"/>
                </a:cubicBezTo>
                <a:cubicBezTo>
                  <a:pt x="446" y="464"/>
                  <a:pt x="442" y="448"/>
                  <a:pt x="446" y="436"/>
                </a:cubicBezTo>
                <a:cubicBezTo>
                  <a:pt x="460" y="392"/>
                  <a:pt x="460" y="397"/>
                  <a:pt x="482" y="364"/>
                </a:cubicBezTo>
                <a:cubicBezTo>
                  <a:pt x="499" y="275"/>
                  <a:pt x="504" y="229"/>
                  <a:pt x="555" y="155"/>
                </a:cubicBezTo>
                <a:cubicBezTo>
                  <a:pt x="563" y="144"/>
                  <a:pt x="580" y="144"/>
                  <a:pt x="591" y="136"/>
                </a:cubicBezTo>
                <a:cubicBezTo>
                  <a:pt x="630" y="106"/>
                  <a:pt x="633" y="98"/>
                  <a:pt x="655" y="64"/>
                </a:cubicBezTo>
                <a:cubicBezTo>
                  <a:pt x="674" y="5"/>
                  <a:pt x="659" y="23"/>
                  <a:pt x="682"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5" name="Freeform 43"/>
          <p:cNvSpPr>
            <a:spLocks/>
          </p:cNvSpPr>
          <p:nvPr/>
        </p:nvSpPr>
        <p:spPr bwMode="auto">
          <a:xfrm>
            <a:off x="6940550" y="3044825"/>
            <a:ext cx="1101725" cy="1141413"/>
          </a:xfrm>
          <a:custGeom>
            <a:avLst/>
            <a:gdLst/>
            <a:ahLst/>
            <a:cxnLst>
              <a:cxn ang="0">
                <a:pos x="0" y="719"/>
              </a:cxn>
              <a:cxn ang="0">
                <a:pos x="109" y="628"/>
              </a:cxn>
              <a:cxn ang="0">
                <a:pos x="137" y="591"/>
              </a:cxn>
              <a:cxn ang="0">
                <a:pos x="273" y="537"/>
              </a:cxn>
              <a:cxn ang="0">
                <a:pos x="409" y="428"/>
              </a:cxn>
              <a:cxn ang="0">
                <a:pos x="537" y="228"/>
              </a:cxn>
              <a:cxn ang="0">
                <a:pos x="582" y="137"/>
              </a:cxn>
              <a:cxn ang="0">
                <a:pos x="673" y="46"/>
              </a:cxn>
              <a:cxn ang="0">
                <a:pos x="691" y="0"/>
              </a:cxn>
            </a:cxnLst>
            <a:rect l="0" t="0" r="r" b="b"/>
            <a:pathLst>
              <a:path w="694" h="719">
                <a:moveTo>
                  <a:pt x="0" y="719"/>
                </a:moveTo>
                <a:cubicBezTo>
                  <a:pt x="37" y="661"/>
                  <a:pt x="42" y="650"/>
                  <a:pt x="109" y="628"/>
                </a:cubicBezTo>
                <a:cubicBezTo>
                  <a:pt x="118" y="616"/>
                  <a:pt x="125" y="601"/>
                  <a:pt x="137" y="591"/>
                </a:cubicBezTo>
                <a:cubicBezTo>
                  <a:pt x="150" y="580"/>
                  <a:pt x="251" y="542"/>
                  <a:pt x="273" y="537"/>
                </a:cubicBezTo>
                <a:cubicBezTo>
                  <a:pt x="323" y="504"/>
                  <a:pt x="360" y="461"/>
                  <a:pt x="409" y="428"/>
                </a:cubicBezTo>
                <a:cubicBezTo>
                  <a:pt x="441" y="377"/>
                  <a:pt x="495" y="268"/>
                  <a:pt x="537" y="228"/>
                </a:cubicBezTo>
                <a:cubicBezTo>
                  <a:pt x="560" y="159"/>
                  <a:pt x="543" y="188"/>
                  <a:pt x="582" y="137"/>
                </a:cubicBezTo>
                <a:cubicBezTo>
                  <a:pt x="598" y="88"/>
                  <a:pt x="630" y="71"/>
                  <a:pt x="673" y="46"/>
                </a:cubicBezTo>
                <a:cubicBezTo>
                  <a:pt x="694" y="13"/>
                  <a:pt x="691" y="29"/>
                  <a:pt x="691"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6" name="Freeform 44"/>
          <p:cNvSpPr>
            <a:spLocks/>
          </p:cNvSpPr>
          <p:nvPr/>
        </p:nvSpPr>
        <p:spPr bwMode="auto">
          <a:xfrm>
            <a:off x="4068763" y="1133475"/>
            <a:ext cx="1876425" cy="1146175"/>
          </a:xfrm>
          <a:custGeom>
            <a:avLst/>
            <a:gdLst/>
            <a:ahLst/>
            <a:cxnLst>
              <a:cxn ang="0">
                <a:pos x="0" y="722"/>
              </a:cxn>
              <a:cxn ang="0">
                <a:pos x="91" y="559"/>
              </a:cxn>
              <a:cxn ang="0">
                <a:pos x="182" y="277"/>
              </a:cxn>
              <a:cxn ang="0">
                <a:pos x="291" y="186"/>
              </a:cxn>
              <a:cxn ang="0">
                <a:pos x="337" y="122"/>
              </a:cxn>
              <a:cxn ang="0">
                <a:pos x="373" y="95"/>
              </a:cxn>
              <a:cxn ang="0">
                <a:pos x="419" y="50"/>
              </a:cxn>
              <a:cxn ang="0">
                <a:pos x="473" y="4"/>
              </a:cxn>
              <a:cxn ang="0">
                <a:pos x="582" y="22"/>
              </a:cxn>
              <a:cxn ang="0">
                <a:pos x="755" y="177"/>
              </a:cxn>
              <a:cxn ang="0">
                <a:pos x="909" y="222"/>
              </a:cxn>
              <a:cxn ang="0">
                <a:pos x="982" y="259"/>
              </a:cxn>
              <a:cxn ang="0">
                <a:pos x="1109" y="341"/>
              </a:cxn>
              <a:cxn ang="0">
                <a:pos x="1182" y="368"/>
              </a:cxn>
            </a:cxnLst>
            <a:rect l="0" t="0" r="r" b="b"/>
            <a:pathLst>
              <a:path w="1182" h="722">
                <a:moveTo>
                  <a:pt x="0" y="722"/>
                </a:moveTo>
                <a:cubicBezTo>
                  <a:pt x="28" y="661"/>
                  <a:pt x="57" y="615"/>
                  <a:pt x="91" y="559"/>
                </a:cubicBezTo>
                <a:cubicBezTo>
                  <a:pt x="112" y="483"/>
                  <a:pt x="137" y="337"/>
                  <a:pt x="182" y="277"/>
                </a:cubicBezTo>
                <a:cubicBezTo>
                  <a:pt x="210" y="239"/>
                  <a:pt x="258" y="219"/>
                  <a:pt x="291" y="186"/>
                </a:cubicBezTo>
                <a:cubicBezTo>
                  <a:pt x="310" y="167"/>
                  <a:pt x="318" y="141"/>
                  <a:pt x="337" y="122"/>
                </a:cubicBezTo>
                <a:cubicBezTo>
                  <a:pt x="348" y="111"/>
                  <a:pt x="362" y="105"/>
                  <a:pt x="373" y="95"/>
                </a:cubicBezTo>
                <a:cubicBezTo>
                  <a:pt x="389" y="81"/>
                  <a:pt x="405" y="66"/>
                  <a:pt x="419" y="50"/>
                </a:cubicBezTo>
                <a:cubicBezTo>
                  <a:pt x="462" y="2"/>
                  <a:pt x="425" y="20"/>
                  <a:pt x="473" y="4"/>
                </a:cubicBezTo>
                <a:cubicBezTo>
                  <a:pt x="510" y="8"/>
                  <a:pt x="553" y="0"/>
                  <a:pt x="582" y="22"/>
                </a:cubicBezTo>
                <a:cubicBezTo>
                  <a:pt x="641" y="66"/>
                  <a:pt x="685" y="147"/>
                  <a:pt x="755" y="177"/>
                </a:cubicBezTo>
                <a:cubicBezTo>
                  <a:pt x="803" y="198"/>
                  <a:pt x="863" y="198"/>
                  <a:pt x="909" y="222"/>
                </a:cubicBezTo>
                <a:cubicBezTo>
                  <a:pt x="995" y="266"/>
                  <a:pt x="921" y="239"/>
                  <a:pt x="982" y="259"/>
                </a:cubicBezTo>
                <a:cubicBezTo>
                  <a:pt x="1026" y="303"/>
                  <a:pt x="1058" y="312"/>
                  <a:pt x="1109" y="341"/>
                </a:cubicBezTo>
                <a:cubicBezTo>
                  <a:pt x="1135" y="356"/>
                  <a:pt x="1151" y="368"/>
                  <a:pt x="1182" y="368"/>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7" name="Freeform 45"/>
          <p:cNvSpPr>
            <a:spLocks/>
          </p:cNvSpPr>
          <p:nvPr/>
        </p:nvSpPr>
        <p:spPr bwMode="auto">
          <a:xfrm>
            <a:off x="7243763" y="1184275"/>
            <a:ext cx="808037" cy="1095375"/>
          </a:xfrm>
          <a:custGeom>
            <a:avLst/>
            <a:gdLst/>
            <a:ahLst/>
            <a:cxnLst>
              <a:cxn ang="0">
                <a:pos x="0" y="0"/>
              </a:cxn>
              <a:cxn ang="0">
                <a:pos x="182" y="163"/>
              </a:cxn>
              <a:cxn ang="0">
                <a:pos x="227" y="227"/>
              </a:cxn>
              <a:cxn ang="0">
                <a:pos x="282" y="336"/>
              </a:cxn>
              <a:cxn ang="0">
                <a:pos x="446" y="627"/>
              </a:cxn>
              <a:cxn ang="0">
                <a:pos x="509" y="690"/>
              </a:cxn>
            </a:cxnLst>
            <a:rect l="0" t="0" r="r" b="b"/>
            <a:pathLst>
              <a:path w="509" h="690">
                <a:moveTo>
                  <a:pt x="0" y="0"/>
                </a:moveTo>
                <a:cubicBezTo>
                  <a:pt x="70" y="41"/>
                  <a:pt x="124" y="106"/>
                  <a:pt x="182" y="163"/>
                </a:cubicBezTo>
                <a:cubicBezTo>
                  <a:pt x="201" y="181"/>
                  <a:pt x="227" y="227"/>
                  <a:pt x="227" y="227"/>
                </a:cubicBezTo>
                <a:cubicBezTo>
                  <a:pt x="240" y="266"/>
                  <a:pt x="265" y="299"/>
                  <a:pt x="282" y="336"/>
                </a:cubicBezTo>
                <a:cubicBezTo>
                  <a:pt x="326" y="436"/>
                  <a:pt x="354" y="560"/>
                  <a:pt x="446" y="627"/>
                </a:cubicBezTo>
                <a:cubicBezTo>
                  <a:pt x="465" y="655"/>
                  <a:pt x="486" y="667"/>
                  <a:pt x="509" y="69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8" name="Freeform 46"/>
          <p:cNvSpPr>
            <a:spLocks/>
          </p:cNvSpPr>
          <p:nvPr/>
        </p:nvSpPr>
        <p:spPr bwMode="auto">
          <a:xfrm>
            <a:off x="2409825" y="2627313"/>
            <a:ext cx="447675" cy="1023937"/>
          </a:xfrm>
          <a:custGeom>
            <a:avLst/>
            <a:gdLst/>
            <a:ahLst/>
            <a:cxnLst>
              <a:cxn ang="0">
                <a:pos x="0" y="645"/>
              </a:cxn>
              <a:cxn ang="0">
                <a:pos x="45" y="572"/>
              </a:cxn>
              <a:cxn ang="0">
                <a:pos x="136" y="427"/>
              </a:cxn>
              <a:cxn ang="0">
                <a:pos x="164" y="327"/>
              </a:cxn>
              <a:cxn ang="0">
                <a:pos x="218" y="163"/>
              </a:cxn>
              <a:cxn ang="0">
                <a:pos x="282" y="54"/>
              </a:cxn>
              <a:cxn ang="0">
                <a:pos x="273" y="0"/>
              </a:cxn>
            </a:cxnLst>
            <a:rect l="0" t="0" r="r" b="b"/>
            <a:pathLst>
              <a:path w="282" h="645">
                <a:moveTo>
                  <a:pt x="0" y="645"/>
                </a:moveTo>
                <a:cubicBezTo>
                  <a:pt x="10" y="615"/>
                  <a:pt x="23" y="595"/>
                  <a:pt x="45" y="572"/>
                </a:cubicBezTo>
                <a:cubicBezTo>
                  <a:pt x="66" y="515"/>
                  <a:pt x="111" y="481"/>
                  <a:pt x="136" y="427"/>
                </a:cubicBezTo>
                <a:cubicBezTo>
                  <a:pt x="154" y="388"/>
                  <a:pt x="156" y="367"/>
                  <a:pt x="164" y="327"/>
                </a:cubicBezTo>
                <a:cubicBezTo>
                  <a:pt x="170" y="243"/>
                  <a:pt x="142" y="182"/>
                  <a:pt x="218" y="163"/>
                </a:cubicBezTo>
                <a:cubicBezTo>
                  <a:pt x="256" y="125"/>
                  <a:pt x="265" y="107"/>
                  <a:pt x="282" y="54"/>
                </a:cubicBezTo>
                <a:cubicBezTo>
                  <a:pt x="279" y="36"/>
                  <a:pt x="273" y="0"/>
                  <a:pt x="273" y="0"/>
                </a:cubicBezTo>
              </a:path>
            </a:pathLst>
          </a:custGeom>
          <a:noFill/>
          <a:ln w="38100" cap="flat" cmpd="sng">
            <a:solidFill>
              <a:srgbClr val="FFFF00"/>
            </a:solidFill>
            <a:prstDash val="solid"/>
            <a:round/>
            <a:headEnd type="none" w="med" len="med"/>
            <a:tailEnd type="none" w="med" len="med"/>
          </a:ln>
          <a:effectLst/>
        </p:spPr>
        <p:txBody>
          <a:bodyPr wrap="none" anchor="ctr"/>
          <a:lstStyle/>
          <a:p>
            <a:endParaRPr lang="en-US"/>
          </a:p>
        </p:txBody>
      </p:sp>
      <p:sp>
        <p:nvSpPr>
          <p:cNvPr id="1252399" name="Freeform 47"/>
          <p:cNvSpPr>
            <a:spLocks/>
          </p:cNvSpPr>
          <p:nvPr/>
        </p:nvSpPr>
        <p:spPr bwMode="auto">
          <a:xfrm>
            <a:off x="4356100" y="3778250"/>
            <a:ext cx="371475" cy="168275"/>
          </a:xfrm>
          <a:custGeom>
            <a:avLst/>
            <a:gdLst/>
            <a:ahLst/>
            <a:cxnLst>
              <a:cxn ang="0">
                <a:pos x="0" y="7"/>
              </a:cxn>
              <a:cxn ang="0">
                <a:pos x="91" y="7"/>
              </a:cxn>
              <a:cxn ang="0">
                <a:pos x="227" y="7"/>
              </a:cxn>
              <a:cxn ang="0">
                <a:pos x="136" y="52"/>
              </a:cxn>
              <a:cxn ang="0">
                <a:pos x="91" y="98"/>
              </a:cxn>
              <a:cxn ang="0">
                <a:pos x="0" y="98"/>
              </a:cxn>
            </a:cxnLst>
            <a:rect l="0" t="0" r="r" b="b"/>
            <a:pathLst>
              <a:path w="234" h="106">
                <a:moveTo>
                  <a:pt x="0" y="7"/>
                </a:moveTo>
                <a:cubicBezTo>
                  <a:pt x="26" y="7"/>
                  <a:pt x="53" y="7"/>
                  <a:pt x="91" y="7"/>
                </a:cubicBezTo>
                <a:cubicBezTo>
                  <a:pt x="129" y="7"/>
                  <a:pt x="220" y="0"/>
                  <a:pt x="227" y="7"/>
                </a:cubicBezTo>
                <a:cubicBezTo>
                  <a:pt x="234" y="14"/>
                  <a:pt x="159" y="37"/>
                  <a:pt x="136" y="52"/>
                </a:cubicBezTo>
                <a:cubicBezTo>
                  <a:pt x="113" y="67"/>
                  <a:pt x="114" y="90"/>
                  <a:pt x="91" y="98"/>
                </a:cubicBezTo>
                <a:cubicBezTo>
                  <a:pt x="68" y="106"/>
                  <a:pt x="34" y="102"/>
                  <a:pt x="0" y="98"/>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0" name="Freeform 48"/>
          <p:cNvSpPr>
            <a:spLocks/>
          </p:cNvSpPr>
          <p:nvPr/>
        </p:nvSpPr>
        <p:spPr bwMode="auto">
          <a:xfrm>
            <a:off x="5207000" y="3789363"/>
            <a:ext cx="239713" cy="576262"/>
          </a:xfrm>
          <a:custGeom>
            <a:avLst/>
            <a:gdLst/>
            <a:ahLst/>
            <a:cxnLst>
              <a:cxn ang="0">
                <a:pos x="8" y="363"/>
              </a:cxn>
              <a:cxn ang="0">
                <a:pos x="8" y="272"/>
              </a:cxn>
              <a:cxn ang="0">
                <a:pos x="8" y="181"/>
              </a:cxn>
              <a:cxn ang="0">
                <a:pos x="54" y="91"/>
              </a:cxn>
              <a:cxn ang="0">
                <a:pos x="99" y="0"/>
              </a:cxn>
              <a:cxn ang="0">
                <a:pos x="99" y="91"/>
              </a:cxn>
              <a:cxn ang="0">
                <a:pos x="144" y="181"/>
              </a:cxn>
              <a:cxn ang="0">
                <a:pos x="144" y="272"/>
              </a:cxn>
            </a:cxnLst>
            <a:rect l="0" t="0" r="r" b="b"/>
            <a:pathLst>
              <a:path w="151" h="363">
                <a:moveTo>
                  <a:pt x="8" y="363"/>
                </a:moveTo>
                <a:cubicBezTo>
                  <a:pt x="8" y="332"/>
                  <a:pt x="8" y="302"/>
                  <a:pt x="8" y="272"/>
                </a:cubicBezTo>
                <a:cubicBezTo>
                  <a:pt x="8" y="242"/>
                  <a:pt x="0" y="211"/>
                  <a:pt x="8" y="181"/>
                </a:cubicBezTo>
                <a:cubicBezTo>
                  <a:pt x="16" y="151"/>
                  <a:pt x="39" y="121"/>
                  <a:pt x="54" y="91"/>
                </a:cubicBezTo>
                <a:cubicBezTo>
                  <a:pt x="69" y="61"/>
                  <a:pt x="92" y="0"/>
                  <a:pt x="99" y="0"/>
                </a:cubicBezTo>
                <a:cubicBezTo>
                  <a:pt x="106" y="0"/>
                  <a:pt x="92" y="61"/>
                  <a:pt x="99" y="91"/>
                </a:cubicBezTo>
                <a:cubicBezTo>
                  <a:pt x="106" y="121"/>
                  <a:pt x="137" y="151"/>
                  <a:pt x="144" y="181"/>
                </a:cubicBezTo>
                <a:cubicBezTo>
                  <a:pt x="151" y="211"/>
                  <a:pt x="144" y="249"/>
                  <a:pt x="144" y="272"/>
                </a:cubicBezTo>
              </a:path>
            </a:pathLst>
          </a:custGeom>
          <a:noFill/>
          <a:ln w="38100" cap="flat" cmpd="sng">
            <a:solidFill>
              <a:schemeClr val="bg1"/>
            </a:solidFill>
            <a:prstDash val="solid"/>
            <a:round/>
            <a:headEnd type="none" w="med" len="med"/>
            <a:tailEnd type="none" w="med" len="med"/>
          </a:ln>
          <a:effectLst/>
        </p:spPr>
        <p:txBody>
          <a:bodyPr/>
          <a:lstStyle/>
          <a:p>
            <a:endParaRPr lang="en-US"/>
          </a:p>
        </p:txBody>
      </p:sp>
      <p:sp>
        <p:nvSpPr>
          <p:cNvPr id="1252401" name="Freeform 49"/>
          <p:cNvSpPr>
            <a:spLocks/>
          </p:cNvSpPr>
          <p:nvPr/>
        </p:nvSpPr>
        <p:spPr bwMode="auto">
          <a:xfrm>
            <a:off x="4284663" y="2924175"/>
            <a:ext cx="742950" cy="661988"/>
          </a:xfrm>
          <a:custGeom>
            <a:avLst/>
            <a:gdLst/>
            <a:ahLst/>
            <a:cxnLst>
              <a:cxn ang="0">
                <a:pos x="317" y="0"/>
              </a:cxn>
              <a:cxn ang="0">
                <a:pos x="362" y="137"/>
              </a:cxn>
              <a:cxn ang="0">
                <a:pos x="453" y="227"/>
              </a:cxn>
              <a:cxn ang="0">
                <a:pos x="453" y="363"/>
              </a:cxn>
              <a:cxn ang="0">
                <a:pos x="408" y="409"/>
              </a:cxn>
              <a:cxn ang="0">
                <a:pos x="317" y="409"/>
              </a:cxn>
              <a:cxn ang="0">
                <a:pos x="181" y="363"/>
              </a:cxn>
              <a:cxn ang="0">
                <a:pos x="0" y="363"/>
              </a:cxn>
            </a:cxnLst>
            <a:rect l="0" t="0" r="r" b="b"/>
            <a:pathLst>
              <a:path w="468" h="417">
                <a:moveTo>
                  <a:pt x="317" y="0"/>
                </a:moveTo>
                <a:cubicBezTo>
                  <a:pt x="328" y="49"/>
                  <a:pt x="339" y="99"/>
                  <a:pt x="362" y="137"/>
                </a:cubicBezTo>
                <a:cubicBezTo>
                  <a:pt x="385" y="175"/>
                  <a:pt x="438" y="189"/>
                  <a:pt x="453" y="227"/>
                </a:cubicBezTo>
                <a:cubicBezTo>
                  <a:pt x="468" y="265"/>
                  <a:pt x="460" y="333"/>
                  <a:pt x="453" y="363"/>
                </a:cubicBezTo>
                <a:cubicBezTo>
                  <a:pt x="446" y="393"/>
                  <a:pt x="431" y="401"/>
                  <a:pt x="408" y="409"/>
                </a:cubicBezTo>
                <a:cubicBezTo>
                  <a:pt x="385" y="417"/>
                  <a:pt x="355" y="417"/>
                  <a:pt x="317" y="409"/>
                </a:cubicBezTo>
                <a:cubicBezTo>
                  <a:pt x="279" y="401"/>
                  <a:pt x="234" y="371"/>
                  <a:pt x="181" y="363"/>
                </a:cubicBezTo>
                <a:cubicBezTo>
                  <a:pt x="128" y="355"/>
                  <a:pt x="23" y="363"/>
                  <a:pt x="0" y="363"/>
                </a:cubicBezTo>
              </a:path>
            </a:pathLst>
          </a:custGeom>
          <a:noFill/>
          <a:ln w="38100" cap="flat" cmpd="sng">
            <a:solidFill>
              <a:schemeClr val="bg1"/>
            </a:solidFill>
            <a:prstDash val="solid"/>
            <a:round/>
            <a:headEnd type="none" w="med" len="med"/>
            <a:tailEnd type="none" w="med" len="med"/>
          </a:ln>
          <a:effectLst/>
        </p:spPr>
        <p:txBody>
          <a:bodyPr/>
          <a:lstStyle/>
          <a:p>
            <a:endParaRPr lang="en-US"/>
          </a:p>
        </p:txBody>
      </p:sp>
      <p:sp>
        <p:nvSpPr>
          <p:cNvPr id="1252402" name="Freeform 50"/>
          <p:cNvSpPr>
            <a:spLocks/>
          </p:cNvSpPr>
          <p:nvPr/>
        </p:nvSpPr>
        <p:spPr bwMode="auto">
          <a:xfrm>
            <a:off x="5292725" y="2852738"/>
            <a:ext cx="574675" cy="360362"/>
          </a:xfrm>
          <a:custGeom>
            <a:avLst/>
            <a:gdLst/>
            <a:ahLst/>
            <a:cxnLst>
              <a:cxn ang="0">
                <a:pos x="362" y="45"/>
              </a:cxn>
              <a:cxn ang="0">
                <a:pos x="317" y="182"/>
              </a:cxn>
              <a:cxn ang="0">
                <a:pos x="272" y="227"/>
              </a:cxn>
              <a:cxn ang="0">
                <a:pos x="136" y="182"/>
              </a:cxn>
              <a:cxn ang="0">
                <a:pos x="90" y="91"/>
              </a:cxn>
              <a:cxn ang="0">
                <a:pos x="0" y="0"/>
              </a:cxn>
            </a:cxnLst>
            <a:rect l="0" t="0" r="r" b="b"/>
            <a:pathLst>
              <a:path w="362" h="227">
                <a:moveTo>
                  <a:pt x="362" y="45"/>
                </a:moveTo>
                <a:cubicBezTo>
                  <a:pt x="347" y="98"/>
                  <a:pt x="332" y="152"/>
                  <a:pt x="317" y="182"/>
                </a:cubicBezTo>
                <a:cubicBezTo>
                  <a:pt x="302" y="212"/>
                  <a:pt x="302" y="227"/>
                  <a:pt x="272" y="227"/>
                </a:cubicBezTo>
                <a:cubicBezTo>
                  <a:pt x="242" y="227"/>
                  <a:pt x="166" y="205"/>
                  <a:pt x="136" y="182"/>
                </a:cubicBezTo>
                <a:cubicBezTo>
                  <a:pt x="106" y="159"/>
                  <a:pt x="113" y="121"/>
                  <a:pt x="90" y="91"/>
                </a:cubicBezTo>
                <a:cubicBezTo>
                  <a:pt x="67" y="61"/>
                  <a:pt x="15" y="15"/>
                  <a:pt x="0" y="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3" name="Freeform 51"/>
          <p:cNvSpPr>
            <a:spLocks/>
          </p:cNvSpPr>
          <p:nvPr/>
        </p:nvSpPr>
        <p:spPr bwMode="auto">
          <a:xfrm>
            <a:off x="5988050" y="3213100"/>
            <a:ext cx="239713" cy="360363"/>
          </a:xfrm>
          <a:custGeom>
            <a:avLst/>
            <a:gdLst/>
            <a:ahLst/>
            <a:cxnLst>
              <a:cxn ang="0">
                <a:pos x="106" y="0"/>
              </a:cxn>
              <a:cxn ang="0">
                <a:pos x="61" y="91"/>
              </a:cxn>
              <a:cxn ang="0">
                <a:pos x="15" y="136"/>
              </a:cxn>
              <a:cxn ang="0">
                <a:pos x="151" y="227"/>
              </a:cxn>
            </a:cxnLst>
            <a:rect l="0" t="0" r="r" b="b"/>
            <a:pathLst>
              <a:path w="151" h="227">
                <a:moveTo>
                  <a:pt x="106" y="0"/>
                </a:moveTo>
                <a:cubicBezTo>
                  <a:pt x="91" y="34"/>
                  <a:pt x="76" y="68"/>
                  <a:pt x="61" y="91"/>
                </a:cubicBezTo>
                <a:cubicBezTo>
                  <a:pt x="46" y="114"/>
                  <a:pt x="0" y="113"/>
                  <a:pt x="15" y="136"/>
                </a:cubicBezTo>
                <a:cubicBezTo>
                  <a:pt x="30" y="159"/>
                  <a:pt x="128" y="212"/>
                  <a:pt x="151" y="227"/>
                </a:cubicBezTo>
              </a:path>
            </a:pathLst>
          </a:custGeom>
          <a:noFill/>
          <a:ln w="38100" cap="flat" cmpd="sng">
            <a:solidFill>
              <a:schemeClr val="bg1"/>
            </a:solidFill>
            <a:prstDash val="solid"/>
            <a:round/>
            <a:headEnd type="none" w="med" len="med"/>
            <a:tailEnd type="none" w="med" len="med"/>
          </a:ln>
          <a:effectLst/>
        </p:spPr>
        <p:txBody>
          <a:bodyPr/>
          <a:lstStyle/>
          <a:p>
            <a:endParaRPr lang="en-US"/>
          </a:p>
        </p:txBody>
      </p:sp>
      <p:sp>
        <p:nvSpPr>
          <p:cNvPr id="1252404" name="Freeform 52"/>
          <p:cNvSpPr>
            <a:spLocks/>
          </p:cNvSpPr>
          <p:nvPr/>
        </p:nvSpPr>
        <p:spPr bwMode="auto">
          <a:xfrm rot="-407862">
            <a:off x="2555875" y="3141663"/>
            <a:ext cx="1657350" cy="534987"/>
          </a:xfrm>
          <a:custGeom>
            <a:avLst/>
            <a:gdLst/>
            <a:ahLst/>
            <a:cxnLst>
              <a:cxn ang="0">
                <a:pos x="1344" y="76"/>
              </a:cxn>
              <a:cxn ang="0">
                <a:pos x="1116" y="4"/>
              </a:cxn>
              <a:cxn ang="0">
                <a:pos x="1056" y="16"/>
              </a:cxn>
              <a:cxn ang="0">
                <a:pos x="888" y="64"/>
              </a:cxn>
              <a:cxn ang="0">
                <a:pos x="780" y="136"/>
              </a:cxn>
              <a:cxn ang="0">
                <a:pos x="588" y="184"/>
              </a:cxn>
              <a:cxn ang="0">
                <a:pos x="468" y="100"/>
              </a:cxn>
              <a:cxn ang="0">
                <a:pos x="252" y="16"/>
              </a:cxn>
              <a:cxn ang="0">
                <a:pos x="0" y="88"/>
              </a:cxn>
            </a:cxnLst>
            <a:rect l="0" t="0" r="r" b="b"/>
            <a:pathLst>
              <a:path w="1344" h="184">
                <a:moveTo>
                  <a:pt x="1344" y="76"/>
                </a:moveTo>
                <a:cubicBezTo>
                  <a:pt x="1268" y="52"/>
                  <a:pt x="1194" y="20"/>
                  <a:pt x="1116" y="4"/>
                </a:cubicBezTo>
                <a:cubicBezTo>
                  <a:pt x="1096" y="0"/>
                  <a:pt x="1076" y="11"/>
                  <a:pt x="1056" y="16"/>
                </a:cubicBezTo>
                <a:cubicBezTo>
                  <a:pt x="1032" y="22"/>
                  <a:pt x="917" y="48"/>
                  <a:pt x="888" y="64"/>
                </a:cubicBezTo>
                <a:cubicBezTo>
                  <a:pt x="850" y="84"/>
                  <a:pt x="821" y="122"/>
                  <a:pt x="780" y="136"/>
                </a:cubicBezTo>
                <a:cubicBezTo>
                  <a:pt x="714" y="158"/>
                  <a:pt x="657" y="172"/>
                  <a:pt x="588" y="184"/>
                </a:cubicBezTo>
                <a:cubicBezTo>
                  <a:pt x="547" y="143"/>
                  <a:pt x="523" y="118"/>
                  <a:pt x="468" y="100"/>
                </a:cubicBezTo>
                <a:cubicBezTo>
                  <a:pt x="399" y="7"/>
                  <a:pt x="388" y="27"/>
                  <a:pt x="252" y="16"/>
                </a:cubicBezTo>
                <a:cubicBezTo>
                  <a:pt x="147" y="30"/>
                  <a:pt x="73" y="15"/>
                  <a:pt x="0" y="88"/>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5" name="Freeform 53"/>
          <p:cNvSpPr>
            <a:spLocks/>
          </p:cNvSpPr>
          <p:nvPr/>
        </p:nvSpPr>
        <p:spPr bwMode="auto">
          <a:xfrm>
            <a:off x="2700338" y="4222750"/>
            <a:ext cx="1223962" cy="790575"/>
          </a:xfrm>
          <a:custGeom>
            <a:avLst/>
            <a:gdLst/>
            <a:ahLst/>
            <a:cxnLst>
              <a:cxn ang="0">
                <a:pos x="1044" y="65"/>
              </a:cxn>
              <a:cxn ang="0">
                <a:pos x="876" y="5"/>
              </a:cxn>
              <a:cxn ang="0">
                <a:pos x="432" y="101"/>
              </a:cxn>
              <a:cxn ang="0">
                <a:pos x="288" y="149"/>
              </a:cxn>
              <a:cxn ang="0">
                <a:pos x="156" y="437"/>
              </a:cxn>
              <a:cxn ang="0">
                <a:pos x="120" y="497"/>
              </a:cxn>
              <a:cxn ang="0">
                <a:pos x="0" y="545"/>
              </a:cxn>
            </a:cxnLst>
            <a:rect l="0" t="0" r="r" b="b"/>
            <a:pathLst>
              <a:path w="1044" h="545">
                <a:moveTo>
                  <a:pt x="1044" y="65"/>
                </a:moveTo>
                <a:cubicBezTo>
                  <a:pt x="989" y="43"/>
                  <a:pt x="935" y="0"/>
                  <a:pt x="876" y="5"/>
                </a:cubicBezTo>
                <a:cubicBezTo>
                  <a:pt x="643" y="23"/>
                  <a:pt x="617" y="44"/>
                  <a:pt x="432" y="101"/>
                </a:cubicBezTo>
                <a:cubicBezTo>
                  <a:pt x="369" y="120"/>
                  <a:pt x="342" y="113"/>
                  <a:pt x="288" y="149"/>
                </a:cubicBezTo>
                <a:cubicBezTo>
                  <a:pt x="248" y="248"/>
                  <a:pt x="213" y="346"/>
                  <a:pt x="156" y="437"/>
                </a:cubicBezTo>
                <a:cubicBezTo>
                  <a:pt x="144" y="457"/>
                  <a:pt x="138" y="483"/>
                  <a:pt x="120" y="497"/>
                </a:cubicBezTo>
                <a:cubicBezTo>
                  <a:pt x="106" y="508"/>
                  <a:pt x="0" y="519"/>
                  <a:pt x="0" y="545"/>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6" name="Freeform 54"/>
          <p:cNvSpPr>
            <a:spLocks/>
          </p:cNvSpPr>
          <p:nvPr/>
        </p:nvSpPr>
        <p:spPr bwMode="auto">
          <a:xfrm>
            <a:off x="3779838" y="4327525"/>
            <a:ext cx="1044575" cy="1622425"/>
          </a:xfrm>
          <a:custGeom>
            <a:avLst/>
            <a:gdLst/>
            <a:ahLst/>
            <a:cxnLst>
              <a:cxn ang="0">
                <a:pos x="528" y="0"/>
              </a:cxn>
              <a:cxn ang="0">
                <a:pos x="468" y="144"/>
              </a:cxn>
              <a:cxn ang="0">
                <a:pos x="312" y="216"/>
              </a:cxn>
              <a:cxn ang="0">
                <a:pos x="180" y="276"/>
              </a:cxn>
              <a:cxn ang="0">
                <a:pos x="36" y="396"/>
              </a:cxn>
              <a:cxn ang="0">
                <a:pos x="24" y="432"/>
              </a:cxn>
              <a:cxn ang="0">
                <a:pos x="0" y="468"/>
              </a:cxn>
              <a:cxn ang="0">
                <a:pos x="108" y="636"/>
              </a:cxn>
              <a:cxn ang="0">
                <a:pos x="96" y="720"/>
              </a:cxn>
            </a:cxnLst>
            <a:rect l="0" t="0" r="r" b="b"/>
            <a:pathLst>
              <a:path w="528" h="720">
                <a:moveTo>
                  <a:pt x="528" y="0"/>
                </a:moveTo>
                <a:cubicBezTo>
                  <a:pt x="507" y="43"/>
                  <a:pt x="499" y="107"/>
                  <a:pt x="468" y="144"/>
                </a:cubicBezTo>
                <a:cubicBezTo>
                  <a:pt x="428" y="190"/>
                  <a:pt x="368" y="205"/>
                  <a:pt x="312" y="216"/>
                </a:cubicBezTo>
                <a:cubicBezTo>
                  <a:pt x="269" y="245"/>
                  <a:pt x="224" y="248"/>
                  <a:pt x="180" y="276"/>
                </a:cubicBezTo>
                <a:cubicBezTo>
                  <a:pt x="127" y="309"/>
                  <a:pt x="86" y="358"/>
                  <a:pt x="36" y="396"/>
                </a:cubicBezTo>
                <a:cubicBezTo>
                  <a:pt x="32" y="408"/>
                  <a:pt x="30" y="421"/>
                  <a:pt x="24" y="432"/>
                </a:cubicBezTo>
                <a:cubicBezTo>
                  <a:pt x="18" y="445"/>
                  <a:pt x="0" y="454"/>
                  <a:pt x="0" y="468"/>
                </a:cubicBezTo>
                <a:cubicBezTo>
                  <a:pt x="0" y="521"/>
                  <a:pt x="65" y="607"/>
                  <a:pt x="108" y="636"/>
                </a:cubicBezTo>
                <a:cubicBezTo>
                  <a:pt x="94" y="704"/>
                  <a:pt x="96" y="676"/>
                  <a:pt x="96" y="72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7" name="Freeform 55"/>
          <p:cNvSpPr>
            <a:spLocks/>
          </p:cNvSpPr>
          <p:nvPr/>
        </p:nvSpPr>
        <p:spPr bwMode="auto">
          <a:xfrm>
            <a:off x="5076825" y="4724400"/>
            <a:ext cx="390525" cy="1422400"/>
          </a:xfrm>
          <a:custGeom>
            <a:avLst/>
            <a:gdLst/>
            <a:ahLst/>
            <a:cxnLst>
              <a:cxn ang="0">
                <a:pos x="48" y="0"/>
              </a:cxn>
              <a:cxn ang="0">
                <a:pos x="12" y="108"/>
              </a:cxn>
              <a:cxn ang="0">
                <a:pos x="0" y="144"/>
              </a:cxn>
              <a:cxn ang="0">
                <a:pos x="72" y="324"/>
              </a:cxn>
              <a:cxn ang="0">
                <a:pos x="144" y="384"/>
              </a:cxn>
              <a:cxn ang="0">
                <a:pos x="192" y="468"/>
              </a:cxn>
              <a:cxn ang="0">
                <a:pos x="96" y="576"/>
              </a:cxn>
              <a:cxn ang="0">
                <a:pos x="84" y="804"/>
              </a:cxn>
              <a:cxn ang="0">
                <a:pos x="60" y="876"/>
              </a:cxn>
            </a:cxnLst>
            <a:rect l="0" t="0" r="r" b="b"/>
            <a:pathLst>
              <a:path w="192" h="876">
                <a:moveTo>
                  <a:pt x="48" y="0"/>
                </a:moveTo>
                <a:cubicBezTo>
                  <a:pt x="36" y="36"/>
                  <a:pt x="24" y="72"/>
                  <a:pt x="12" y="108"/>
                </a:cubicBezTo>
                <a:cubicBezTo>
                  <a:pt x="8" y="120"/>
                  <a:pt x="0" y="144"/>
                  <a:pt x="0" y="144"/>
                </a:cubicBezTo>
                <a:cubicBezTo>
                  <a:pt x="11" y="212"/>
                  <a:pt x="21" y="273"/>
                  <a:pt x="72" y="324"/>
                </a:cubicBezTo>
                <a:cubicBezTo>
                  <a:pt x="125" y="377"/>
                  <a:pt x="95" y="315"/>
                  <a:pt x="144" y="384"/>
                </a:cubicBezTo>
                <a:cubicBezTo>
                  <a:pt x="163" y="410"/>
                  <a:pt x="174" y="441"/>
                  <a:pt x="192" y="468"/>
                </a:cubicBezTo>
                <a:cubicBezTo>
                  <a:pt x="175" y="520"/>
                  <a:pt x="141" y="546"/>
                  <a:pt x="96" y="576"/>
                </a:cubicBezTo>
                <a:cubicBezTo>
                  <a:pt x="51" y="666"/>
                  <a:pt x="59" y="703"/>
                  <a:pt x="84" y="804"/>
                </a:cubicBezTo>
                <a:cubicBezTo>
                  <a:pt x="71" y="870"/>
                  <a:pt x="86" y="850"/>
                  <a:pt x="60" y="876"/>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8" name="Freeform 56"/>
          <p:cNvSpPr>
            <a:spLocks/>
          </p:cNvSpPr>
          <p:nvPr/>
        </p:nvSpPr>
        <p:spPr bwMode="auto">
          <a:xfrm flipV="1">
            <a:off x="5651500" y="4114800"/>
            <a:ext cx="1512888" cy="69850"/>
          </a:xfrm>
          <a:custGeom>
            <a:avLst/>
            <a:gdLst/>
            <a:ahLst/>
            <a:cxnLst>
              <a:cxn ang="0">
                <a:pos x="0" y="48"/>
              </a:cxn>
              <a:cxn ang="0">
                <a:pos x="240" y="216"/>
              </a:cxn>
              <a:cxn ang="0">
                <a:pos x="324" y="204"/>
              </a:cxn>
              <a:cxn ang="0">
                <a:pos x="420" y="132"/>
              </a:cxn>
              <a:cxn ang="0">
                <a:pos x="468" y="108"/>
              </a:cxn>
              <a:cxn ang="0">
                <a:pos x="528" y="60"/>
              </a:cxn>
              <a:cxn ang="0">
                <a:pos x="672" y="12"/>
              </a:cxn>
              <a:cxn ang="0">
                <a:pos x="708" y="0"/>
              </a:cxn>
            </a:cxnLst>
            <a:rect l="0" t="0" r="r" b="b"/>
            <a:pathLst>
              <a:path w="708" h="216">
                <a:moveTo>
                  <a:pt x="0" y="48"/>
                </a:moveTo>
                <a:cubicBezTo>
                  <a:pt x="208" y="191"/>
                  <a:pt x="130" y="133"/>
                  <a:pt x="240" y="216"/>
                </a:cubicBezTo>
                <a:cubicBezTo>
                  <a:pt x="268" y="212"/>
                  <a:pt x="297" y="212"/>
                  <a:pt x="324" y="204"/>
                </a:cubicBezTo>
                <a:cubicBezTo>
                  <a:pt x="362" y="193"/>
                  <a:pt x="387" y="154"/>
                  <a:pt x="420" y="132"/>
                </a:cubicBezTo>
                <a:cubicBezTo>
                  <a:pt x="435" y="122"/>
                  <a:pt x="453" y="118"/>
                  <a:pt x="468" y="108"/>
                </a:cubicBezTo>
                <a:cubicBezTo>
                  <a:pt x="489" y="94"/>
                  <a:pt x="506" y="74"/>
                  <a:pt x="528" y="60"/>
                </a:cubicBezTo>
                <a:cubicBezTo>
                  <a:pt x="565" y="37"/>
                  <a:pt x="632" y="27"/>
                  <a:pt x="672" y="12"/>
                </a:cubicBezTo>
                <a:cubicBezTo>
                  <a:pt x="684" y="8"/>
                  <a:pt x="708" y="0"/>
                  <a:pt x="708" y="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09" name="Freeform 57"/>
          <p:cNvSpPr>
            <a:spLocks/>
          </p:cNvSpPr>
          <p:nvPr/>
        </p:nvSpPr>
        <p:spPr bwMode="auto">
          <a:xfrm>
            <a:off x="6354763" y="3068638"/>
            <a:ext cx="1530350" cy="361950"/>
          </a:xfrm>
          <a:custGeom>
            <a:avLst/>
            <a:gdLst/>
            <a:ahLst/>
            <a:cxnLst>
              <a:cxn ang="0">
                <a:pos x="0" y="228"/>
              </a:cxn>
              <a:cxn ang="0">
                <a:pos x="96" y="168"/>
              </a:cxn>
              <a:cxn ang="0">
                <a:pos x="156" y="144"/>
              </a:cxn>
              <a:cxn ang="0">
                <a:pos x="192" y="108"/>
              </a:cxn>
              <a:cxn ang="0">
                <a:pos x="336" y="60"/>
              </a:cxn>
              <a:cxn ang="0">
                <a:pos x="552" y="84"/>
              </a:cxn>
              <a:cxn ang="0">
                <a:pos x="588" y="108"/>
              </a:cxn>
              <a:cxn ang="0">
                <a:pos x="708" y="96"/>
              </a:cxn>
              <a:cxn ang="0">
                <a:pos x="780" y="0"/>
              </a:cxn>
            </a:cxnLst>
            <a:rect l="0" t="0" r="r" b="b"/>
            <a:pathLst>
              <a:path w="780" h="228">
                <a:moveTo>
                  <a:pt x="0" y="228"/>
                </a:moveTo>
                <a:cubicBezTo>
                  <a:pt x="32" y="208"/>
                  <a:pt x="63" y="186"/>
                  <a:pt x="96" y="168"/>
                </a:cubicBezTo>
                <a:cubicBezTo>
                  <a:pt x="115" y="158"/>
                  <a:pt x="138" y="155"/>
                  <a:pt x="156" y="144"/>
                </a:cubicBezTo>
                <a:cubicBezTo>
                  <a:pt x="170" y="135"/>
                  <a:pt x="178" y="118"/>
                  <a:pt x="192" y="108"/>
                </a:cubicBezTo>
                <a:cubicBezTo>
                  <a:pt x="234" y="78"/>
                  <a:pt x="289" y="72"/>
                  <a:pt x="336" y="60"/>
                </a:cubicBezTo>
                <a:cubicBezTo>
                  <a:pt x="408" y="68"/>
                  <a:pt x="481" y="70"/>
                  <a:pt x="552" y="84"/>
                </a:cubicBezTo>
                <a:cubicBezTo>
                  <a:pt x="566" y="87"/>
                  <a:pt x="574" y="107"/>
                  <a:pt x="588" y="108"/>
                </a:cubicBezTo>
                <a:cubicBezTo>
                  <a:pt x="628" y="111"/>
                  <a:pt x="668" y="100"/>
                  <a:pt x="708" y="96"/>
                </a:cubicBezTo>
                <a:cubicBezTo>
                  <a:pt x="751" y="62"/>
                  <a:pt x="780" y="54"/>
                  <a:pt x="780" y="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10" name="Freeform 58"/>
          <p:cNvSpPr>
            <a:spLocks/>
          </p:cNvSpPr>
          <p:nvPr/>
        </p:nvSpPr>
        <p:spPr bwMode="auto">
          <a:xfrm>
            <a:off x="5257800" y="1557338"/>
            <a:ext cx="579438" cy="1079500"/>
          </a:xfrm>
          <a:custGeom>
            <a:avLst/>
            <a:gdLst/>
            <a:ahLst/>
            <a:cxnLst>
              <a:cxn ang="0">
                <a:pos x="168" y="700"/>
              </a:cxn>
              <a:cxn ang="0">
                <a:pos x="0" y="532"/>
              </a:cxn>
              <a:cxn ang="0">
                <a:pos x="24" y="436"/>
              </a:cxn>
              <a:cxn ang="0">
                <a:pos x="228" y="340"/>
              </a:cxn>
              <a:cxn ang="0">
                <a:pos x="216" y="52"/>
              </a:cxn>
              <a:cxn ang="0">
                <a:pos x="180" y="4"/>
              </a:cxn>
            </a:cxnLst>
            <a:rect l="0" t="0" r="r" b="b"/>
            <a:pathLst>
              <a:path w="365" h="700">
                <a:moveTo>
                  <a:pt x="168" y="700"/>
                </a:moveTo>
                <a:cubicBezTo>
                  <a:pt x="83" y="647"/>
                  <a:pt x="44" y="619"/>
                  <a:pt x="0" y="532"/>
                </a:cubicBezTo>
                <a:cubicBezTo>
                  <a:pt x="8" y="500"/>
                  <a:pt x="8" y="465"/>
                  <a:pt x="24" y="436"/>
                </a:cubicBezTo>
                <a:cubicBezTo>
                  <a:pt x="68" y="354"/>
                  <a:pt x="145" y="361"/>
                  <a:pt x="228" y="340"/>
                </a:cubicBezTo>
                <a:cubicBezTo>
                  <a:pt x="306" y="246"/>
                  <a:pt x="365" y="127"/>
                  <a:pt x="216" y="52"/>
                </a:cubicBezTo>
                <a:cubicBezTo>
                  <a:pt x="190" y="0"/>
                  <a:pt x="210" y="4"/>
                  <a:pt x="180" y="4"/>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11" name="Freeform 59"/>
          <p:cNvSpPr>
            <a:spLocks/>
          </p:cNvSpPr>
          <p:nvPr/>
        </p:nvSpPr>
        <p:spPr bwMode="auto">
          <a:xfrm rot="-1308084">
            <a:off x="5795963" y="2060575"/>
            <a:ext cx="2063750" cy="596900"/>
          </a:xfrm>
          <a:custGeom>
            <a:avLst/>
            <a:gdLst/>
            <a:ahLst/>
            <a:cxnLst>
              <a:cxn ang="0">
                <a:pos x="61" y="96"/>
              </a:cxn>
              <a:cxn ang="0">
                <a:pos x="157" y="48"/>
              </a:cxn>
              <a:cxn ang="0">
                <a:pos x="301" y="24"/>
              </a:cxn>
              <a:cxn ang="0">
                <a:pos x="733" y="36"/>
              </a:cxn>
              <a:cxn ang="0">
                <a:pos x="901" y="0"/>
              </a:cxn>
            </a:cxnLst>
            <a:rect l="0" t="0" r="r" b="b"/>
            <a:pathLst>
              <a:path w="901" h="118">
                <a:moveTo>
                  <a:pt x="61" y="96"/>
                </a:moveTo>
                <a:cubicBezTo>
                  <a:pt x="208" y="59"/>
                  <a:pt x="0" y="118"/>
                  <a:pt x="157" y="48"/>
                </a:cubicBezTo>
                <a:cubicBezTo>
                  <a:pt x="174" y="41"/>
                  <a:pt x="295" y="25"/>
                  <a:pt x="301" y="24"/>
                </a:cubicBezTo>
                <a:cubicBezTo>
                  <a:pt x="398" y="28"/>
                  <a:pt x="610" y="60"/>
                  <a:pt x="733" y="36"/>
                </a:cubicBezTo>
                <a:cubicBezTo>
                  <a:pt x="789" y="25"/>
                  <a:pt x="901" y="0"/>
                  <a:pt x="901" y="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12" name="Freeform 60"/>
          <p:cNvSpPr>
            <a:spLocks/>
          </p:cNvSpPr>
          <p:nvPr/>
        </p:nvSpPr>
        <p:spPr bwMode="auto">
          <a:xfrm>
            <a:off x="4757738" y="1052513"/>
            <a:ext cx="390525" cy="1541462"/>
          </a:xfrm>
          <a:custGeom>
            <a:avLst/>
            <a:gdLst/>
            <a:ahLst/>
            <a:cxnLst>
              <a:cxn ang="0">
                <a:pos x="216" y="804"/>
              </a:cxn>
              <a:cxn ang="0">
                <a:pos x="84" y="360"/>
              </a:cxn>
              <a:cxn ang="0">
                <a:pos x="60" y="324"/>
              </a:cxn>
              <a:cxn ang="0">
                <a:pos x="24" y="300"/>
              </a:cxn>
              <a:cxn ang="0">
                <a:pos x="0" y="228"/>
              </a:cxn>
              <a:cxn ang="0">
                <a:pos x="12" y="168"/>
              </a:cxn>
              <a:cxn ang="0">
                <a:pos x="36" y="132"/>
              </a:cxn>
              <a:cxn ang="0">
                <a:pos x="24" y="96"/>
              </a:cxn>
              <a:cxn ang="0">
                <a:pos x="0" y="0"/>
              </a:cxn>
            </a:cxnLst>
            <a:rect l="0" t="0" r="r" b="b"/>
            <a:pathLst>
              <a:path w="246" h="804">
                <a:moveTo>
                  <a:pt x="216" y="804"/>
                </a:moveTo>
                <a:cubicBezTo>
                  <a:pt x="210" y="655"/>
                  <a:pt x="246" y="441"/>
                  <a:pt x="84" y="360"/>
                </a:cubicBezTo>
                <a:cubicBezTo>
                  <a:pt x="76" y="348"/>
                  <a:pt x="70" y="334"/>
                  <a:pt x="60" y="324"/>
                </a:cubicBezTo>
                <a:cubicBezTo>
                  <a:pt x="50" y="314"/>
                  <a:pt x="32" y="312"/>
                  <a:pt x="24" y="300"/>
                </a:cubicBezTo>
                <a:cubicBezTo>
                  <a:pt x="11" y="279"/>
                  <a:pt x="0" y="228"/>
                  <a:pt x="0" y="228"/>
                </a:cubicBezTo>
                <a:cubicBezTo>
                  <a:pt x="4" y="208"/>
                  <a:pt x="5" y="187"/>
                  <a:pt x="12" y="168"/>
                </a:cubicBezTo>
                <a:cubicBezTo>
                  <a:pt x="17" y="154"/>
                  <a:pt x="34" y="146"/>
                  <a:pt x="36" y="132"/>
                </a:cubicBezTo>
                <a:cubicBezTo>
                  <a:pt x="38" y="120"/>
                  <a:pt x="27" y="108"/>
                  <a:pt x="24" y="96"/>
                </a:cubicBezTo>
                <a:cubicBezTo>
                  <a:pt x="15" y="64"/>
                  <a:pt x="0" y="0"/>
                  <a:pt x="0" y="0"/>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1252413" name="Freeform 61"/>
          <p:cNvSpPr>
            <a:spLocks/>
          </p:cNvSpPr>
          <p:nvPr/>
        </p:nvSpPr>
        <p:spPr bwMode="auto">
          <a:xfrm>
            <a:off x="2124075" y="1012825"/>
            <a:ext cx="6119813" cy="5202238"/>
          </a:xfrm>
          <a:custGeom>
            <a:avLst/>
            <a:gdLst/>
            <a:ahLst/>
            <a:cxnLst>
              <a:cxn ang="0">
                <a:pos x="75" y="1858"/>
              </a:cxn>
              <a:cxn ang="0">
                <a:pos x="195" y="1630"/>
              </a:cxn>
              <a:cxn ang="0">
                <a:pos x="591" y="994"/>
              </a:cxn>
              <a:cxn ang="0">
                <a:pos x="699" y="898"/>
              </a:cxn>
              <a:cxn ang="0">
                <a:pos x="867" y="790"/>
              </a:cxn>
              <a:cxn ang="0">
                <a:pos x="1107" y="358"/>
              </a:cxn>
              <a:cxn ang="0">
                <a:pos x="1263" y="106"/>
              </a:cxn>
              <a:cxn ang="0">
                <a:pos x="1671" y="22"/>
              </a:cxn>
              <a:cxn ang="0">
                <a:pos x="1839" y="130"/>
              </a:cxn>
              <a:cxn ang="0">
                <a:pos x="1815" y="118"/>
              </a:cxn>
              <a:cxn ang="0">
                <a:pos x="1887" y="178"/>
              </a:cxn>
              <a:cxn ang="0">
                <a:pos x="1983" y="274"/>
              </a:cxn>
              <a:cxn ang="0">
                <a:pos x="2367" y="478"/>
              </a:cxn>
              <a:cxn ang="0">
                <a:pos x="2547" y="514"/>
              </a:cxn>
              <a:cxn ang="0">
                <a:pos x="2691" y="418"/>
              </a:cxn>
              <a:cxn ang="0">
                <a:pos x="3063" y="106"/>
              </a:cxn>
              <a:cxn ang="0">
                <a:pos x="3135" y="58"/>
              </a:cxn>
              <a:cxn ang="0">
                <a:pos x="3327" y="310"/>
              </a:cxn>
              <a:cxn ang="0">
                <a:pos x="3531" y="502"/>
              </a:cxn>
              <a:cxn ang="0">
                <a:pos x="3627" y="622"/>
              </a:cxn>
              <a:cxn ang="0">
                <a:pos x="3723" y="718"/>
              </a:cxn>
              <a:cxn ang="0">
                <a:pos x="3807" y="814"/>
              </a:cxn>
              <a:cxn ang="0">
                <a:pos x="3735" y="1198"/>
              </a:cxn>
              <a:cxn ang="0">
                <a:pos x="3651" y="1342"/>
              </a:cxn>
              <a:cxn ang="0">
                <a:pos x="3423" y="1618"/>
              </a:cxn>
              <a:cxn ang="0">
                <a:pos x="3387" y="1714"/>
              </a:cxn>
              <a:cxn ang="0">
                <a:pos x="3231" y="1954"/>
              </a:cxn>
              <a:cxn ang="0">
                <a:pos x="2979" y="2134"/>
              </a:cxn>
              <a:cxn ang="0">
                <a:pos x="2703" y="2434"/>
              </a:cxn>
              <a:cxn ang="0">
                <a:pos x="2583" y="2542"/>
              </a:cxn>
              <a:cxn ang="0">
                <a:pos x="2415" y="2710"/>
              </a:cxn>
              <a:cxn ang="0">
                <a:pos x="2295" y="2890"/>
              </a:cxn>
              <a:cxn ang="0">
                <a:pos x="2247" y="3022"/>
              </a:cxn>
              <a:cxn ang="0">
                <a:pos x="2115" y="3166"/>
              </a:cxn>
              <a:cxn ang="0">
                <a:pos x="1743" y="3202"/>
              </a:cxn>
              <a:cxn ang="0">
                <a:pos x="1311" y="3202"/>
              </a:cxn>
              <a:cxn ang="0">
                <a:pos x="1119" y="3106"/>
              </a:cxn>
              <a:cxn ang="0">
                <a:pos x="543" y="2794"/>
              </a:cxn>
              <a:cxn ang="0">
                <a:pos x="447" y="2602"/>
              </a:cxn>
              <a:cxn ang="0">
                <a:pos x="243" y="2398"/>
              </a:cxn>
              <a:cxn ang="0">
                <a:pos x="123" y="2314"/>
              </a:cxn>
              <a:cxn ang="0">
                <a:pos x="27" y="2230"/>
              </a:cxn>
              <a:cxn ang="0">
                <a:pos x="15" y="2098"/>
              </a:cxn>
              <a:cxn ang="0">
                <a:pos x="3" y="1990"/>
              </a:cxn>
            </a:cxnLst>
            <a:rect l="0" t="0" r="r" b="b"/>
            <a:pathLst>
              <a:path w="3855" h="3277">
                <a:moveTo>
                  <a:pt x="3" y="1990"/>
                </a:moveTo>
                <a:cubicBezTo>
                  <a:pt x="34" y="1948"/>
                  <a:pt x="57" y="1907"/>
                  <a:pt x="75" y="1858"/>
                </a:cubicBezTo>
                <a:cubicBezTo>
                  <a:pt x="81" y="1843"/>
                  <a:pt x="80" y="1825"/>
                  <a:pt x="87" y="1810"/>
                </a:cubicBezTo>
                <a:cubicBezTo>
                  <a:pt x="116" y="1746"/>
                  <a:pt x="153" y="1686"/>
                  <a:pt x="195" y="1630"/>
                </a:cubicBezTo>
                <a:cubicBezTo>
                  <a:pt x="222" y="1466"/>
                  <a:pt x="282" y="1334"/>
                  <a:pt x="435" y="1258"/>
                </a:cubicBezTo>
                <a:cubicBezTo>
                  <a:pt x="482" y="1164"/>
                  <a:pt x="536" y="1084"/>
                  <a:pt x="591" y="994"/>
                </a:cubicBezTo>
                <a:cubicBezTo>
                  <a:pt x="601" y="977"/>
                  <a:pt x="612" y="959"/>
                  <a:pt x="627" y="946"/>
                </a:cubicBezTo>
                <a:cubicBezTo>
                  <a:pt x="649" y="927"/>
                  <a:pt x="699" y="898"/>
                  <a:pt x="699" y="898"/>
                </a:cubicBezTo>
                <a:cubicBezTo>
                  <a:pt x="715" y="874"/>
                  <a:pt x="731" y="850"/>
                  <a:pt x="747" y="826"/>
                </a:cubicBezTo>
                <a:cubicBezTo>
                  <a:pt x="753" y="817"/>
                  <a:pt x="848" y="795"/>
                  <a:pt x="867" y="790"/>
                </a:cubicBezTo>
                <a:cubicBezTo>
                  <a:pt x="955" y="727"/>
                  <a:pt x="1008" y="671"/>
                  <a:pt x="1035" y="562"/>
                </a:cubicBezTo>
                <a:cubicBezTo>
                  <a:pt x="1046" y="460"/>
                  <a:pt x="1050" y="434"/>
                  <a:pt x="1107" y="358"/>
                </a:cubicBezTo>
                <a:cubicBezTo>
                  <a:pt x="1140" y="258"/>
                  <a:pt x="1132" y="225"/>
                  <a:pt x="1227" y="178"/>
                </a:cubicBezTo>
                <a:cubicBezTo>
                  <a:pt x="1233" y="161"/>
                  <a:pt x="1244" y="115"/>
                  <a:pt x="1263" y="106"/>
                </a:cubicBezTo>
                <a:cubicBezTo>
                  <a:pt x="1297" y="89"/>
                  <a:pt x="1462" y="73"/>
                  <a:pt x="1491" y="70"/>
                </a:cubicBezTo>
                <a:cubicBezTo>
                  <a:pt x="1547" y="33"/>
                  <a:pt x="1604" y="0"/>
                  <a:pt x="1671" y="22"/>
                </a:cubicBezTo>
                <a:cubicBezTo>
                  <a:pt x="1694" y="91"/>
                  <a:pt x="1714" y="53"/>
                  <a:pt x="1767" y="82"/>
                </a:cubicBezTo>
                <a:cubicBezTo>
                  <a:pt x="1792" y="96"/>
                  <a:pt x="1815" y="114"/>
                  <a:pt x="1839" y="130"/>
                </a:cubicBezTo>
                <a:cubicBezTo>
                  <a:pt x="1851" y="138"/>
                  <a:pt x="1888" y="160"/>
                  <a:pt x="1875" y="154"/>
                </a:cubicBezTo>
                <a:cubicBezTo>
                  <a:pt x="1854" y="144"/>
                  <a:pt x="1835" y="130"/>
                  <a:pt x="1815" y="118"/>
                </a:cubicBezTo>
                <a:cubicBezTo>
                  <a:pt x="1800" y="109"/>
                  <a:pt x="1838" y="143"/>
                  <a:pt x="1851" y="154"/>
                </a:cubicBezTo>
                <a:cubicBezTo>
                  <a:pt x="1862" y="163"/>
                  <a:pt x="1875" y="170"/>
                  <a:pt x="1887" y="178"/>
                </a:cubicBezTo>
                <a:cubicBezTo>
                  <a:pt x="1903" y="202"/>
                  <a:pt x="1919" y="226"/>
                  <a:pt x="1935" y="250"/>
                </a:cubicBezTo>
                <a:cubicBezTo>
                  <a:pt x="1945" y="265"/>
                  <a:pt x="1966" y="267"/>
                  <a:pt x="1983" y="274"/>
                </a:cubicBezTo>
                <a:cubicBezTo>
                  <a:pt x="2311" y="411"/>
                  <a:pt x="2123" y="320"/>
                  <a:pt x="2319" y="418"/>
                </a:cubicBezTo>
                <a:cubicBezTo>
                  <a:pt x="2335" y="438"/>
                  <a:pt x="2344" y="467"/>
                  <a:pt x="2367" y="478"/>
                </a:cubicBezTo>
                <a:cubicBezTo>
                  <a:pt x="2396" y="492"/>
                  <a:pt x="2431" y="484"/>
                  <a:pt x="2463" y="490"/>
                </a:cubicBezTo>
                <a:cubicBezTo>
                  <a:pt x="2492" y="495"/>
                  <a:pt x="2519" y="507"/>
                  <a:pt x="2547" y="514"/>
                </a:cubicBezTo>
                <a:cubicBezTo>
                  <a:pt x="2576" y="504"/>
                  <a:pt x="2596" y="501"/>
                  <a:pt x="2619" y="478"/>
                </a:cubicBezTo>
                <a:cubicBezTo>
                  <a:pt x="2684" y="413"/>
                  <a:pt x="2622" y="441"/>
                  <a:pt x="2691" y="418"/>
                </a:cubicBezTo>
                <a:cubicBezTo>
                  <a:pt x="2775" y="355"/>
                  <a:pt x="2869" y="288"/>
                  <a:pt x="2943" y="214"/>
                </a:cubicBezTo>
                <a:cubicBezTo>
                  <a:pt x="2981" y="176"/>
                  <a:pt x="3025" y="144"/>
                  <a:pt x="3063" y="106"/>
                </a:cubicBezTo>
                <a:cubicBezTo>
                  <a:pt x="3073" y="96"/>
                  <a:pt x="3075" y="78"/>
                  <a:pt x="3087" y="70"/>
                </a:cubicBezTo>
                <a:cubicBezTo>
                  <a:pt x="3101" y="61"/>
                  <a:pt x="3119" y="62"/>
                  <a:pt x="3135" y="58"/>
                </a:cubicBezTo>
                <a:cubicBezTo>
                  <a:pt x="3151" y="66"/>
                  <a:pt x="3172" y="68"/>
                  <a:pt x="3183" y="82"/>
                </a:cubicBezTo>
                <a:cubicBezTo>
                  <a:pt x="3244" y="159"/>
                  <a:pt x="3242" y="253"/>
                  <a:pt x="3327" y="310"/>
                </a:cubicBezTo>
                <a:cubicBezTo>
                  <a:pt x="3362" y="379"/>
                  <a:pt x="3385" y="388"/>
                  <a:pt x="3459" y="406"/>
                </a:cubicBezTo>
                <a:cubicBezTo>
                  <a:pt x="3483" y="438"/>
                  <a:pt x="3515" y="465"/>
                  <a:pt x="3531" y="502"/>
                </a:cubicBezTo>
                <a:cubicBezTo>
                  <a:pt x="3543" y="530"/>
                  <a:pt x="3548" y="562"/>
                  <a:pt x="3567" y="586"/>
                </a:cubicBezTo>
                <a:cubicBezTo>
                  <a:pt x="3582" y="604"/>
                  <a:pt x="3607" y="610"/>
                  <a:pt x="3627" y="622"/>
                </a:cubicBezTo>
                <a:cubicBezTo>
                  <a:pt x="3643" y="642"/>
                  <a:pt x="3657" y="664"/>
                  <a:pt x="3675" y="682"/>
                </a:cubicBezTo>
                <a:cubicBezTo>
                  <a:pt x="3689" y="696"/>
                  <a:pt x="3710" y="703"/>
                  <a:pt x="3723" y="718"/>
                </a:cubicBezTo>
                <a:cubicBezTo>
                  <a:pt x="3731" y="728"/>
                  <a:pt x="3728" y="743"/>
                  <a:pt x="3735" y="754"/>
                </a:cubicBezTo>
                <a:cubicBezTo>
                  <a:pt x="3753" y="782"/>
                  <a:pt x="3780" y="796"/>
                  <a:pt x="3807" y="814"/>
                </a:cubicBezTo>
                <a:cubicBezTo>
                  <a:pt x="3834" y="855"/>
                  <a:pt x="3843" y="886"/>
                  <a:pt x="3855" y="934"/>
                </a:cubicBezTo>
                <a:cubicBezTo>
                  <a:pt x="3831" y="1029"/>
                  <a:pt x="3779" y="1111"/>
                  <a:pt x="3735" y="1198"/>
                </a:cubicBezTo>
                <a:cubicBezTo>
                  <a:pt x="3728" y="1234"/>
                  <a:pt x="3725" y="1276"/>
                  <a:pt x="3699" y="1306"/>
                </a:cubicBezTo>
                <a:cubicBezTo>
                  <a:pt x="3686" y="1321"/>
                  <a:pt x="3666" y="1329"/>
                  <a:pt x="3651" y="1342"/>
                </a:cubicBezTo>
                <a:cubicBezTo>
                  <a:pt x="3574" y="1412"/>
                  <a:pt x="3492" y="1484"/>
                  <a:pt x="3435" y="1570"/>
                </a:cubicBezTo>
                <a:cubicBezTo>
                  <a:pt x="3431" y="1586"/>
                  <a:pt x="3429" y="1603"/>
                  <a:pt x="3423" y="1618"/>
                </a:cubicBezTo>
                <a:cubicBezTo>
                  <a:pt x="3417" y="1631"/>
                  <a:pt x="3404" y="1640"/>
                  <a:pt x="3399" y="1654"/>
                </a:cubicBezTo>
                <a:cubicBezTo>
                  <a:pt x="3392" y="1673"/>
                  <a:pt x="3394" y="1695"/>
                  <a:pt x="3387" y="1714"/>
                </a:cubicBezTo>
                <a:cubicBezTo>
                  <a:pt x="3382" y="1728"/>
                  <a:pt x="3369" y="1737"/>
                  <a:pt x="3363" y="1750"/>
                </a:cubicBezTo>
                <a:cubicBezTo>
                  <a:pt x="3326" y="1824"/>
                  <a:pt x="3299" y="1900"/>
                  <a:pt x="3231" y="1954"/>
                </a:cubicBezTo>
                <a:cubicBezTo>
                  <a:pt x="3194" y="1983"/>
                  <a:pt x="3124" y="2030"/>
                  <a:pt x="3075" y="2062"/>
                </a:cubicBezTo>
                <a:cubicBezTo>
                  <a:pt x="3042" y="2084"/>
                  <a:pt x="2979" y="2134"/>
                  <a:pt x="2979" y="2134"/>
                </a:cubicBezTo>
                <a:cubicBezTo>
                  <a:pt x="2936" y="2205"/>
                  <a:pt x="2886" y="2230"/>
                  <a:pt x="2835" y="2290"/>
                </a:cubicBezTo>
                <a:cubicBezTo>
                  <a:pt x="2793" y="2340"/>
                  <a:pt x="2766" y="2402"/>
                  <a:pt x="2703" y="2434"/>
                </a:cubicBezTo>
                <a:cubicBezTo>
                  <a:pt x="2687" y="2442"/>
                  <a:pt x="2670" y="2448"/>
                  <a:pt x="2655" y="2458"/>
                </a:cubicBezTo>
                <a:cubicBezTo>
                  <a:pt x="2609" y="2491"/>
                  <a:pt x="2624" y="2501"/>
                  <a:pt x="2583" y="2542"/>
                </a:cubicBezTo>
                <a:cubicBezTo>
                  <a:pt x="2569" y="2556"/>
                  <a:pt x="2550" y="2565"/>
                  <a:pt x="2535" y="2578"/>
                </a:cubicBezTo>
                <a:cubicBezTo>
                  <a:pt x="2471" y="2636"/>
                  <a:pt x="2457" y="2651"/>
                  <a:pt x="2415" y="2710"/>
                </a:cubicBezTo>
                <a:cubicBezTo>
                  <a:pt x="2378" y="2762"/>
                  <a:pt x="2359" y="2803"/>
                  <a:pt x="2307" y="2842"/>
                </a:cubicBezTo>
                <a:cubicBezTo>
                  <a:pt x="2303" y="2858"/>
                  <a:pt x="2301" y="2875"/>
                  <a:pt x="2295" y="2890"/>
                </a:cubicBezTo>
                <a:cubicBezTo>
                  <a:pt x="2289" y="2903"/>
                  <a:pt x="2276" y="2912"/>
                  <a:pt x="2271" y="2926"/>
                </a:cubicBezTo>
                <a:cubicBezTo>
                  <a:pt x="2260" y="2957"/>
                  <a:pt x="2255" y="2990"/>
                  <a:pt x="2247" y="3022"/>
                </a:cubicBezTo>
                <a:cubicBezTo>
                  <a:pt x="2243" y="3038"/>
                  <a:pt x="2249" y="3061"/>
                  <a:pt x="2235" y="3070"/>
                </a:cubicBezTo>
                <a:cubicBezTo>
                  <a:pt x="2194" y="3098"/>
                  <a:pt x="2152" y="3132"/>
                  <a:pt x="2115" y="3166"/>
                </a:cubicBezTo>
                <a:cubicBezTo>
                  <a:pt x="1994" y="3277"/>
                  <a:pt x="2068" y="3250"/>
                  <a:pt x="1971" y="3274"/>
                </a:cubicBezTo>
                <a:cubicBezTo>
                  <a:pt x="1892" y="3254"/>
                  <a:pt x="1816" y="3238"/>
                  <a:pt x="1743" y="3202"/>
                </a:cubicBezTo>
                <a:cubicBezTo>
                  <a:pt x="1615" y="3214"/>
                  <a:pt x="1488" y="3238"/>
                  <a:pt x="1359" y="3238"/>
                </a:cubicBezTo>
                <a:cubicBezTo>
                  <a:pt x="1339" y="3238"/>
                  <a:pt x="1329" y="3211"/>
                  <a:pt x="1311" y="3202"/>
                </a:cubicBezTo>
                <a:cubicBezTo>
                  <a:pt x="1288" y="3191"/>
                  <a:pt x="1239" y="3178"/>
                  <a:pt x="1239" y="3178"/>
                </a:cubicBezTo>
                <a:cubicBezTo>
                  <a:pt x="1198" y="3117"/>
                  <a:pt x="1175" y="3146"/>
                  <a:pt x="1119" y="3106"/>
                </a:cubicBezTo>
                <a:cubicBezTo>
                  <a:pt x="1092" y="3087"/>
                  <a:pt x="1023" y="3009"/>
                  <a:pt x="999" y="2998"/>
                </a:cubicBezTo>
                <a:cubicBezTo>
                  <a:pt x="785" y="2904"/>
                  <a:pt x="721" y="2928"/>
                  <a:pt x="543" y="2794"/>
                </a:cubicBezTo>
                <a:cubicBezTo>
                  <a:pt x="518" y="2744"/>
                  <a:pt x="488" y="2698"/>
                  <a:pt x="459" y="2650"/>
                </a:cubicBezTo>
                <a:cubicBezTo>
                  <a:pt x="455" y="2634"/>
                  <a:pt x="456" y="2616"/>
                  <a:pt x="447" y="2602"/>
                </a:cubicBezTo>
                <a:cubicBezTo>
                  <a:pt x="428" y="2574"/>
                  <a:pt x="375" y="2530"/>
                  <a:pt x="375" y="2530"/>
                </a:cubicBezTo>
                <a:cubicBezTo>
                  <a:pt x="356" y="2473"/>
                  <a:pt x="289" y="2435"/>
                  <a:pt x="243" y="2398"/>
                </a:cubicBezTo>
                <a:cubicBezTo>
                  <a:pt x="214" y="2375"/>
                  <a:pt x="190" y="2346"/>
                  <a:pt x="159" y="2326"/>
                </a:cubicBezTo>
                <a:cubicBezTo>
                  <a:pt x="148" y="2319"/>
                  <a:pt x="134" y="2320"/>
                  <a:pt x="123" y="2314"/>
                </a:cubicBezTo>
                <a:cubicBezTo>
                  <a:pt x="94" y="2300"/>
                  <a:pt x="68" y="2280"/>
                  <a:pt x="39" y="2266"/>
                </a:cubicBezTo>
                <a:cubicBezTo>
                  <a:pt x="35" y="2254"/>
                  <a:pt x="33" y="2241"/>
                  <a:pt x="27" y="2230"/>
                </a:cubicBezTo>
                <a:cubicBezTo>
                  <a:pt x="21" y="2217"/>
                  <a:pt x="4" y="2208"/>
                  <a:pt x="3" y="2194"/>
                </a:cubicBezTo>
                <a:cubicBezTo>
                  <a:pt x="0" y="2162"/>
                  <a:pt x="11" y="2130"/>
                  <a:pt x="15" y="2098"/>
                </a:cubicBezTo>
                <a:cubicBezTo>
                  <a:pt x="11" y="2078"/>
                  <a:pt x="3" y="2058"/>
                  <a:pt x="3" y="2038"/>
                </a:cubicBezTo>
                <a:cubicBezTo>
                  <a:pt x="3" y="1983"/>
                  <a:pt x="30" y="2017"/>
                  <a:pt x="3" y="1990"/>
                </a:cubicBezTo>
                <a:close/>
              </a:path>
            </a:pathLst>
          </a:custGeom>
          <a:noFill/>
          <a:ln w="57150" cap="flat" cmpd="sng">
            <a:solidFill>
              <a:schemeClr val="bg1"/>
            </a:solidFill>
            <a:prstDash val="solid"/>
            <a:round/>
            <a:headEnd/>
            <a:tailEnd/>
          </a:ln>
          <a:effectLst/>
        </p:spPr>
        <p:txBody>
          <a:bodyPr/>
          <a:lstStyle/>
          <a:p>
            <a:endParaRPr lang="en-US"/>
          </a:p>
        </p:txBody>
      </p:sp>
      <p:sp>
        <p:nvSpPr>
          <p:cNvPr id="1252414" name="Freeform 62"/>
          <p:cNvSpPr>
            <a:spLocks/>
          </p:cNvSpPr>
          <p:nvPr/>
        </p:nvSpPr>
        <p:spPr bwMode="auto">
          <a:xfrm>
            <a:off x="4164013" y="2465388"/>
            <a:ext cx="552450" cy="819150"/>
          </a:xfrm>
          <a:custGeom>
            <a:avLst/>
            <a:gdLst/>
            <a:ahLst/>
            <a:cxnLst>
              <a:cxn ang="0">
                <a:pos x="348" y="516"/>
              </a:cxn>
              <a:cxn ang="0">
                <a:pos x="168" y="336"/>
              </a:cxn>
              <a:cxn ang="0">
                <a:pos x="120" y="0"/>
              </a:cxn>
              <a:cxn ang="0">
                <a:pos x="0" y="12"/>
              </a:cxn>
            </a:cxnLst>
            <a:rect l="0" t="0" r="r" b="b"/>
            <a:pathLst>
              <a:path w="348" h="516">
                <a:moveTo>
                  <a:pt x="348" y="516"/>
                </a:moveTo>
                <a:cubicBezTo>
                  <a:pt x="253" y="492"/>
                  <a:pt x="198" y="426"/>
                  <a:pt x="168" y="336"/>
                </a:cubicBezTo>
                <a:cubicBezTo>
                  <a:pt x="189" y="210"/>
                  <a:pt x="219" y="99"/>
                  <a:pt x="120" y="0"/>
                </a:cubicBezTo>
                <a:cubicBezTo>
                  <a:pt x="80" y="4"/>
                  <a:pt x="0" y="12"/>
                  <a:pt x="0" y="12"/>
                </a:cubicBezTo>
              </a:path>
            </a:pathLst>
          </a:custGeom>
          <a:noFill/>
          <a:ln w="28575" cap="flat" cmpd="sng">
            <a:solidFill>
              <a:schemeClr val="bg1"/>
            </a:solidFill>
            <a:prstDash val="solid"/>
            <a:round/>
            <a:headEnd type="none" w="med" len="med"/>
            <a:tailEnd type="none" w="med" len="med"/>
          </a:ln>
          <a:effectLst/>
        </p:spPr>
        <p:txBody>
          <a:bodyPr/>
          <a:lstStyle/>
          <a:p>
            <a:endParaRPr lang="en-US"/>
          </a:p>
        </p:txBody>
      </p:sp>
      <p:sp>
        <p:nvSpPr>
          <p:cNvPr id="64" name="مستطيل 63"/>
          <p:cNvSpPr/>
          <p:nvPr/>
        </p:nvSpPr>
        <p:spPr>
          <a:xfrm>
            <a:off x="1357290" y="218195"/>
            <a:ext cx="6330113" cy="49616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1" algn="ctr" rtl="0">
              <a:lnSpc>
                <a:spcPct val="80000"/>
              </a:lnSpc>
            </a:pPr>
            <a:r>
              <a:rPr lang="en-US" sz="3200" b="1" dirty="0" smtClean="0">
                <a:solidFill>
                  <a:schemeClr val="bg1"/>
                </a:solidFill>
                <a:effectLst>
                  <a:outerShdw blurRad="38100" dist="38100" dir="2700000" algn="tl">
                    <a:srgbClr val="000000">
                      <a:alpha val="43137"/>
                    </a:srgbClr>
                  </a:outerShdw>
                </a:effectLst>
              </a:rPr>
              <a:t>Connective Tissue </a:t>
            </a:r>
            <a:r>
              <a:rPr lang="en-US" sz="3200" b="1" dirty="0" err="1" smtClean="0">
                <a:solidFill>
                  <a:schemeClr val="bg1"/>
                </a:solidFill>
                <a:effectLst>
                  <a:outerShdw blurRad="38100" dist="38100" dir="2700000" algn="tl">
                    <a:srgbClr val="000000">
                      <a:alpha val="43137"/>
                    </a:srgbClr>
                  </a:outerShdw>
                </a:effectLst>
              </a:rPr>
              <a:t>Stroma</a:t>
            </a:r>
            <a:endParaRPr lang="en-US" sz="3200" b="1"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5334000" cy="715962"/>
          </a:xfrm>
        </p:spPr>
        <p:txBody>
          <a:bodyPr>
            <a:normAutofit/>
          </a:bodyPr>
          <a:lstStyle/>
          <a:p>
            <a:r>
              <a:rPr lang="en-US" b="1" dirty="0" smtClean="0">
                <a:solidFill>
                  <a:srgbClr val="FFFF00"/>
                </a:solidFill>
              </a:rPr>
              <a:t>LUNG INTERSTITIUM</a:t>
            </a:r>
            <a:endParaRPr lang="en-US" b="1" dirty="0">
              <a:solidFill>
                <a:srgbClr val="FFFF00"/>
              </a:solidFill>
            </a:endParaRPr>
          </a:p>
        </p:txBody>
      </p:sp>
      <p:graphicFrame>
        <p:nvGraphicFramePr>
          <p:cNvPr id="4" name="Content Placeholder 3"/>
          <p:cNvGraphicFramePr>
            <a:graphicFrameLocks noGrp="1"/>
          </p:cNvGraphicFramePr>
          <p:nvPr>
            <p:ph idx="1"/>
          </p:nvPr>
        </p:nvGraphicFramePr>
        <p:xfrm>
          <a:off x="152400" y="1981200"/>
          <a:ext cx="8305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28</a:t>
            </a:fld>
            <a:endParaRPr lang="en-US"/>
          </a:p>
        </p:txBody>
      </p:sp>
      <p:pic>
        <p:nvPicPr>
          <p:cNvPr id="5" name="Picture 2"/>
          <p:cNvPicPr>
            <a:picLocks noChangeAspect="1" noChangeArrowheads="1"/>
          </p:cNvPicPr>
          <p:nvPr/>
        </p:nvPicPr>
        <p:blipFill>
          <a:blip r:embed="rId8" cstate="print"/>
          <a:srcRect/>
          <a:stretch>
            <a:fillRect/>
          </a:stretch>
        </p:blipFill>
        <p:spPr bwMode="auto">
          <a:xfrm>
            <a:off x="5334000" y="76200"/>
            <a:ext cx="3767418"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534400" cy="5135563"/>
          </a:xfrm>
        </p:spPr>
        <p:txBody>
          <a:bodyPr>
            <a:normAutofit/>
          </a:bodyPr>
          <a:lstStyle/>
          <a:p>
            <a:r>
              <a:rPr lang="en-US" dirty="0" smtClean="0"/>
              <a:t>The </a:t>
            </a:r>
            <a:r>
              <a:rPr lang="en-US" u="sng" dirty="0" smtClean="0"/>
              <a:t>peribronchovascular interstitum </a:t>
            </a:r>
            <a:r>
              <a:rPr lang="en-US" dirty="0" smtClean="0"/>
              <a:t>invests the bronchi and pulmonary artery in the perihilar region.</a:t>
            </a:r>
          </a:p>
          <a:p>
            <a:endParaRPr lang="en-US" dirty="0" smtClean="0"/>
          </a:p>
          <a:p>
            <a:r>
              <a:rPr lang="en-US" dirty="0" smtClean="0"/>
              <a:t>The </a:t>
            </a:r>
            <a:r>
              <a:rPr lang="en-US" u="sng" dirty="0" smtClean="0"/>
              <a:t>centrilobular interstitium </a:t>
            </a:r>
            <a:r>
              <a:rPr lang="en-US" dirty="0" smtClean="0"/>
              <a:t>are associated with small centrilobular bronchioles and arteries</a:t>
            </a:r>
          </a:p>
          <a:p>
            <a:endParaRPr lang="en-US" dirty="0" smtClean="0"/>
          </a:p>
          <a:p>
            <a:r>
              <a:rPr lang="en-US" dirty="0" smtClean="0"/>
              <a:t>The </a:t>
            </a:r>
            <a:r>
              <a:rPr lang="en-US" u="sng" dirty="0" smtClean="0"/>
              <a:t>subpleural interstitium </a:t>
            </a:r>
            <a:r>
              <a:rPr lang="en-US" dirty="0" smtClean="0"/>
              <a:t>is located beneath the visceral pleura; envelops the lung into fibrous sac and sends connective tissue septa into lung parenchyma.</a:t>
            </a:r>
          </a:p>
          <a:p>
            <a:endParaRPr lang="en-US" dirty="0" smtClean="0"/>
          </a:p>
          <a:p>
            <a:r>
              <a:rPr lang="en-US" u="sng" dirty="0" smtClean="0"/>
              <a:t>Interlobular septa </a:t>
            </a:r>
            <a:r>
              <a:rPr lang="en-US" dirty="0" smtClean="0"/>
              <a:t>constitute the septas arising from the subpleural interstitium.</a:t>
            </a:r>
          </a:p>
          <a:p>
            <a:endParaRPr lang="en-US"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29</a:t>
            </a:fld>
            <a:endParaRPr lang="en-US"/>
          </a:p>
        </p:txBody>
      </p:sp>
      <p:sp>
        <p:nvSpPr>
          <p:cNvPr id="4" name="Rectangle 3"/>
          <p:cNvSpPr/>
          <p:nvPr/>
        </p:nvSpPr>
        <p:spPr>
          <a:xfrm>
            <a:off x="2895600" y="228600"/>
            <a:ext cx="27432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LUNG INTERSTITUM</a:t>
            </a:r>
            <a:endParaRPr lang="en-US"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5943600" cy="990600"/>
          </a:xfrm>
        </p:spPr>
        <p:style>
          <a:lnRef idx="1">
            <a:schemeClr val="dk1"/>
          </a:lnRef>
          <a:fillRef idx="2">
            <a:schemeClr val="dk1"/>
          </a:fillRef>
          <a:effectRef idx="1">
            <a:schemeClr val="dk1"/>
          </a:effectRef>
          <a:fontRef idx="minor">
            <a:schemeClr val="dk1"/>
          </a:fontRef>
        </p:style>
        <p:txBody>
          <a:bodyPr>
            <a:normAutofit/>
          </a:bodyPr>
          <a:lstStyle/>
          <a:p>
            <a:r>
              <a:rPr lang="en-US" b="1" dirty="0" smtClean="0"/>
              <a:t>INTRODUCTION</a:t>
            </a:r>
            <a:endParaRPr lang="en-US" b="1" dirty="0"/>
          </a:p>
        </p:txBody>
      </p:sp>
      <p:sp>
        <p:nvSpPr>
          <p:cNvPr id="3" name="Content Placeholder 2"/>
          <p:cNvSpPr>
            <a:spLocks noGrp="1"/>
          </p:cNvSpPr>
          <p:nvPr>
            <p:ph idx="1"/>
          </p:nvPr>
        </p:nvSpPr>
        <p:spPr>
          <a:xfrm>
            <a:off x="381000" y="1371600"/>
            <a:ext cx="8763000" cy="4754563"/>
          </a:xfrm>
        </p:spPr>
        <p:txBody>
          <a:bodyPr>
            <a:normAutofit/>
          </a:bodyPr>
          <a:lstStyle/>
          <a:p>
            <a:pPr>
              <a:buFont typeface="Arial" pitchFamily="34" charset="0"/>
              <a:buChar char="•"/>
            </a:pPr>
            <a:r>
              <a:rPr lang="en-US" sz="2800" b="1" dirty="0" smtClean="0">
                <a:solidFill>
                  <a:schemeClr val="tx1"/>
                </a:solidFill>
                <a:latin typeface="Arial Narrow" pitchFamily="34" charset="0"/>
              </a:rPr>
              <a:t>HRCT -- Use of thin section CT images (0.625 to 2 mm slice thickness) often with a high-spatial-frequency reconstruction algorithm to  detect and characterize disease affecting the pulmonary parenchyma and airways.</a:t>
            </a:r>
          </a:p>
          <a:p>
            <a:pPr>
              <a:buFont typeface="Arial" pitchFamily="34" charset="0"/>
              <a:buChar char="•"/>
            </a:pPr>
            <a:endParaRPr lang="en-US" sz="2800" b="1" dirty="0" smtClean="0">
              <a:solidFill>
                <a:schemeClr val="tx1"/>
              </a:solidFill>
              <a:latin typeface="Arial Narrow" pitchFamily="34" charset="0"/>
            </a:endParaRPr>
          </a:p>
          <a:p>
            <a:pPr>
              <a:buFont typeface="Arial" pitchFamily="34" charset="0"/>
              <a:buChar char="•"/>
            </a:pPr>
            <a:r>
              <a:rPr lang="en-US" sz="2800" b="1" dirty="0" smtClean="0">
                <a:solidFill>
                  <a:schemeClr val="tx1"/>
                </a:solidFill>
                <a:latin typeface="Arial Narrow" pitchFamily="34" charset="0"/>
              </a:rPr>
              <a:t>Superior to chest radiography for detection of lung disease, points a  specific diagnosis and helps in identification of reversible disease.</a:t>
            </a:r>
            <a:endParaRPr lang="en-US" sz="2800" b="1"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3</a:t>
            </a:fld>
            <a:endParaRPr lang="en-US"/>
          </a:p>
        </p:txBody>
      </p:sp>
      <mc:AlternateContent xmlns:mc="http://schemas.openxmlformats.org/markup-compatibility/2006">
        <mc:Choice xmlns:p14="http://schemas.microsoft.com/office/powerpoint/2010/main" Requires="p14">
          <p:contentPart p14:bwMode="auto" r:id="rId2">
            <p14:nvContentPartPr>
              <p14:cNvPr id="1026" name="Ink 2"/>
              <p14:cNvContentPartPr>
                <a14:cpLocks xmlns:a14="http://schemas.microsoft.com/office/drawing/2010/main" noRot="1" noChangeAspect="1" noEditPoints="1" noChangeArrowheads="1" noChangeShapeType="1"/>
              </p14:cNvContentPartPr>
              <p14:nvPr/>
            </p14:nvContentPartPr>
            <p14:xfrm>
              <a:off x="6303963" y="1901825"/>
              <a:ext cx="2438400" cy="142875"/>
            </p14:xfrm>
          </p:contentPart>
        </mc:Choice>
        <mc:Fallback>
          <p:pic>
            <p:nvPicPr>
              <p:cNvPr id="1026" name="Ink 2"/>
              <p:cNvPicPr>
                <a:picLocks noRot="1" noChangeAspect="1" noEditPoints="1" noChangeArrowheads="1" noChangeShapeType="1"/>
              </p:cNvPicPr>
              <p:nvPr/>
            </p:nvPicPr>
            <p:blipFill>
              <a:blip r:embed="rId3"/>
              <a:stretch>
                <a:fillRect/>
              </a:stretch>
            </p:blipFill>
            <p:spPr>
              <a:xfrm>
                <a:off x="6294603" y="1892444"/>
                <a:ext cx="2457121" cy="161636"/>
              </a:xfrm>
              <a:prstGeom prst="rect">
                <a:avLst/>
              </a:prstGeom>
            </p:spPr>
          </p:pic>
        </mc:Fallback>
      </mc:AlternateContent>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t="5128" r="17719" b="7692"/>
          <a:stretch>
            <a:fillRect/>
          </a:stretch>
        </p:blipFill>
        <p:spPr bwMode="auto">
          <a:xfrm>
            <a:off x="152400" y="3733800"/>
            <a:ext cx="3581400" cy="294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30</a:t>
            </a:fld>
            <a:endParaRPr lang="en-US"/>
          </a:p>
        </p:txBody>
      </p:sp>
      <p:pic>
        <p:nvPicPr>
          <p:cNvPr id="5" name="Picture 2"/>
          <p:cNvPicPr>
            <a:picLocks noChangeAspect="1" noChangeArrowheads="1"/>
          </p:cNvPicPr>
          <p:nvPr/>
        </p:nvPicPr>
        <p:blipFill>
          <a:blip r:embed="rId3" cstate="print"/>
          <a:srcRect l="45525" r="2533" b="8778"/>
          <a:stretch>
            <a:fillRect/>
          </a:stretch>
        </p:blipFill>
        <p:spPr bwMode="auto">
          <a:xfrm>
            <a:off x="152400" y="228600"/>
            <a:ext cx="3505200" cy="3325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191000" y="2667000"/>
            <a:ext cx="4343400"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t>The normal pulmonary vein branches are seen marginating pulmonary lobules. The centrilobular artery branches are visible as a rounded dot</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PATTERN OF LUNG DISEASE IN HRCT</a:t>
            </a:r>
            <a:endParaRPr lang="en-US" dirty="0"/>
          </a:p>
        </p:txBody>
      </p:sp>
      <p:sp>
        <p:nvSpPr>
          <p:cNvPr id="5" name="Text Placeholder 4"/>
          <p:cNvSpPr>
            <a:spLocks noGrp="1"/>
          </p:cNvSpPr>
          <p:nvPr>
            <p:ph type="body" idx="1"/>
          </p:nvPr>
        </p:nvSpPr>
        <p:spPr>
          <a:xfrm>
            <a:off x="722313" y="2906713"/>
            <a:ext cx="7772400" cy="750887"/>
          </a:xfrm>
        </p:spPr>
        <p:txBody>
          <a:bodyPr/>
          <a:lstStyle/>
          <a:p>
            <a:r>
              <a:rPr lang="en-US" sz="3600" dirty="0" smtClean="0"/>
              <a:t>PART 3</a:t>
            </a:r>
            <a:endParaRPr lang="en-US" sz="3600" dirty="0"/>
          </a:p>
        </p:txBody>
      </p:sp>
      <p:sp>
        <p:nvSpPr>
          <p:cNvPr id="6" name="Slide Number Placeholder 5"/>
          <p:cNvSpPr>
            <a:spLocks noGrp="1"/>
          </p:cNvSpPr>
          <p:nvPr>
            <p:ph type="sldNum" sz="quarter" idx="12"/>
          </p:nvPr>
        </p:nvSpPr>
        <p:spPr/>
        <p:txBody>
          <a:bodyPr/>
          <a:lstStyle/>
          <a:p>
            <a:pPr>
              <a:defRPr/>
            </a:pPr>
            <a:fld id="{634AD381-F552-4BEF-9DD7-25804EA8777C}"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0"/>
          <a:ext cx="9296400" cy="746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pPr>
              <a:defRPr/>
            </a:pPr>
            <a:fld id="{1189073A-32A4-4DA3-ABE7-3F9660EFBF92}"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715962"/>
          </a:xfrm>
        </p:spPr>
        <p:txBody>
          <a:bodyPr>
            <a:normAutofit/>
          </a:bodyPr>
          <a:lstStyle/>
          <a:p>
            <a:r>
              <a:rPr lang="en-US" b="1" dirty="0" smtClean="0">
                <a:solidFill>
                  <a:srgbClr val="FFFF00"/>
                </a:solidFill>
              </a:rPr>
              <a:t>LINEAR AND RETICULAR OPACITIES</a:t>
            </a:r>
            <a:endParaRPr lang="en-US" b="1" dirty="0">
              <a:solidFill>
                <a:srgbClr val="FFFF00"/>
              </a:solidFill>
            </a:endParaRPr>
          </a:p>
        </p:txBody>
      </p:sp>
      <p:sp>
        <p:nvSpPr>
          <p:cNvPr id="3" name="Content Placeholder 2"/>
          <p:cNvSpPr>
            <a:spLocks noGrp="1"/>
          </p:cNvSpPr>
          <p:nvPr>
            <p:ph idx="1"/>
          </p:nvPr>
        </p:nvSpPr>
        <p:spPr>
          <a:xfrm>
            <a:off x="457200" y="1219200"/>
            <a:ext cx="3429000" cy="5867400"/>
          </a:xfrm>
        </p:spPr>
        <p:txBody>
          <a:bodyPr/>
          <a:lstStyle/>
          <a:p>
            <a:r>
              <a:rPr lang="en-US" dirty="0" smtClean="0"/>
              <a:t>Represents thickening of interstitial fibers of lung by </a:t>
            </a:r>
          </a:p>
          <a:p>
            <a:pPr>
              <a:buNone/>
            </a:pPr>
            <a:r>
              <a:rPr lang="en-US" dirty="0" smtClean="0"/>
              <a:t>      - fluid or </a:t>
            </a:r>
          </a:p>
          <a:p>
            <a:pPr>
              <a:buNone/>
            </a:pPr>
            <a:r>
              <a:rPr lang="en-US" dirty="0" smtClean="0"/>
              <a:t>      - fibrous tissue or</a:t>
            </a:r>
          </a:p>
          <a:p>
            <a:pPr>
              <a:buNone/>
            </a:pPr>
            <a:r>
              <a:rPr lang="en-US" dirty="0" smtClean="0"/>
              <a:t>      - infiltration by cells</a:t>
            </a:r>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33</a:t>
            </a:fld>
            <a:endParaRPr lang="en-US"/>
          </a:p>
        </p:txBody>
      </p:sp>
      <p:pic>
        <p:nvPicPr>
          <p:cNvPr id="4" name="Picture 2"/>
          <p:cNvPicPr>
            <a:picLocks noChangeAspect="1" noChangeArrowheads="1"/>
          </p:cNvPicPr>
          <p:nvPr/>
        </p:nvPicPr>
        <p:blipFill>
          <a:blip r:embed="rId3" cstate="print"/>
          <a:srcRect b="4478"/>
          <a:stretch>
            <a:fillRect/>
          </a:stretch>
        </p:blipFill>
        <p:spPr bwMode="auto">
          <a:xfrm>
            <a:off x="3657600" y="1295400"/>
            <a:ext cx="5427218"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6477000" cy="487362"/>
          </a:xfrm>
        </p:spPr>
        <p:txBody>
          <a:bodyPr>
            <a:normAutofit fontScale="90000"/>
          </a:bodyPr>
          <a:lstStyle/>
          <a:p>
            <a:r>
              <a:rPr lang="en-US" b="1" i="1" dirty="0" smtClean="0">
                <a:solidFill>
                  <a:srgbClr val="FFC000"/>
                </a:solidFill>
              </a:rPr>
              <a:t>Interface sign</a:t>
            </a:r>
            <a:endParaRPr lang="en-US" b="1" i="1" dirty="0">
              <a:solidFill>
                <a:srgbClr val="FFC000"/>
              </a:solidFill>
            </a:endParaRPr>
          </a:p>
        </p:txBody>
      </p:sp>
      <p:pic>
        <p:nvPicPr>
          <p:cNvPr id="4" name="Content Placeholder 3"/>
          <p:cNvPicPr>
            <a:picLocks noGrp="1" noChangeAspect="1" noChangeArrowheads="1"/>
          </p:cNvPicPr>
          <p:nvPr>
            <p:ph idx="1"/>
          </p:nvPr>
        </p:nvPicPr>
        <p:blipFill>
          <a:blip r:embed="rId3" cstate="print"/>
          <a:srcRect r="17949" b="15726"/>
          <a:stretch>
            <a:fillRect/>
          </a:stretch>
        </p:blipFill>
        <p:spPr bwMode="auto">
          <a:xfrm>
            <a:off x="5105400" y="533400"/>
            <a:ext cx="3962400" cy="3429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1189073A-32A4-4DA3-ABE7-3F9660EFBF92}" type="slidenum">
              <a:rPr lang="en-US" smtClean="0"/>
              <a:pPr>
                <a:defRPr/>
              </a:pPr>
              <a:t>34</a:t>
            </a:fld>
            <a:endParaRPr lang="en-US"/>
          </a:p>
        </p:txBody>
      </p:sp>
      <p:sp>
        <p:nvSpPr>
          <p:cNvPr id="5" name="TextBox 4"/>
          <p:cNvSpPr txBox="1"/>
          <p:nvPr/>
        </p:nvSpPr>
        <p:spPr>
          <a:xfrm>
            <a:off x="304800" y="1066800"/>
            <a:ext cx="4876800" cy="3323987"/>
          </a:xfrm>
          <a:prstGeom prst="rect">
            <a:avLst/>
          </a:prstGeom>
          <a:noFill/>
        </p:spPr>
        <p:txBody>
          <a:bodyPr wrap="square" rtlCol="0">
            <a:spAutoFit/>
          </a:bodyPr>
          <a:lstStyle/>
          <a:p>
            <a:pPr>
              <a:buFont typeface="Wingdings" pitchFamily="2" charset="2"/>
              <a:buChar char="q"/>
            </a:pPr>
            <a:r>
              <a:rPr lang="en-US" sz="2400" dirty="0" smtClean="0"/>
              <a:t>Irregular interfaces between the aerated lung parenchyma and bronchi, vessels, or visceral pleural surfaces.</a:t>
            </a:r>
          </a:p>
          <a:p>
            <a:pPr>
              <a:buFont typeface="Wingdings" pitchFamily="2" charset="2"/>
              <a:buChar char="q"/>
            </a:pPr>
            <a:endParaRPr lang="en-US" sz="2400" dirty="0" smtClean="0"/>
          </a:p>
          <a:p>
            <a:pPr>
              <a:buFont typeface="Wingdings" pitchFamily="2" charset="2"/>
              <a:buChar char="q"/>
            </a:pPr>
            <a:r>
              <a:rPr lang="en-US" sz="2400" dirty="0" smtClean="0"/>
              <a:t>Represent thickened interlobular septa, intralobular lines, or irregular scars.</a:t>
            </a:r>
          </a:p>
          <a:p>
            <a:endParaRPr lang="en-US" dirty="0"/>
          </a:p>
        </p:txBody>
      </p:sp>
      <p:sp>
        <p:nvSpPr>
          <p:cNvPr id="6" name="TextBox 5"/>
          <p:cNvSpPr txBox="1"/>
          <p:nvPr/>
        </p:nvSpPr>
        <p:spPr>
          <a:xfrm>
            <a:off x="304800" y="4267200"/>
            <a:ext cx="8458200" cy="1846659"/>
          </a:xfrm>
          <a:prstGeom prst="rect">
            <a:avLst/>
          </a:prstGeom>
          <a:noFill/>
        </p:spPr>
        <p:txBody>
          <a:bodyPr wrap="square" rtlCol="0">
            <a:spAutoFit/>
          </a:bodyPr>
          <a:lstStyle/>
          <a:p>
            <a:pPr>
              <a:buFont typeface="Wingdings" pitchFamily="2" charset="2"/>
              <a:buChar char="q"/>
            </a:pPr>
            <a:r>
              <a:rPr lang="en-US" sz="2400" dirty="0" smtClean="0"/>
              <a:t>Nonspecific.</a:t>
            </a:r>
          </a:p>
          <a:p>
            <a:pPr>
              <a:buFont typeface="Wingdings" pitchFamily="2" charset="2"/>
              <a:buChar char="q"/>
            </a:pPr>
            <a:endParaRPr lang="en-US" sz="2400" dirty="0" smtClean="0"/>
          </a:p>
          <a:p>
            <a:pPr>
              <a:buFont typeface="Wingdings" pitchFamily="2" charset="2"/>
              <a:buChar char="q"/>
            </a:pPr>
            <a:r>
              <a:rPr lang="en-US" sz="2400" dirty="0" smtClean="0"/>
              <a:t>Common in patients with an interstitial abnormality, fibrotic lung disease</a:t>
            </a:r>
            <a:r>
              <a:rPr lang="en-US" sz="2000" dirty="0" smtClean="0"/>
              <a:t>.</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486775" cy="762000"/>
          </a:xfrm>
        </p:spPr>
        <p:txBody>
          <a:bodyPr>
            <a:normAutofit fontScale="90000"/>
          </a:bodyPr>
          <a:lstStyle/>
          <a:p>
            <a:pPr lvl="0"/>
            <a:r>
              <a:rPr lang="en-US" sz="2900" b="1" i="1" dirty="0" smtClean="0">
                <a:solidFill>
                  <a:srgbClr val="FFC000"/>
                </a:solidFill>
              </a:rPr>
              <a:t>Peribronchovascular Interstitial Thickening</a:t>
            </a: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35</a:t>
            </a:fld>
            <a:endParaRPr lang="en-US"/>
          </a:p>
        </p:txBody>
      </p:sp>
      <p:graphicFrame>
        <p:nvGraphicFramePr>
          <p:cNvPr id="10" name="Diagram 9"/>
          <p:cNvGraphicFramePr/>
          <p:nvPr/>
        </p:nvGraphicFramePr>
        <p:xfrm>
          <a:off x="76200" y="609600"/>
          <a:ext cx="90678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914400" y="2667000"/>
            <a:ext cx="2895600" cy="990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Venous, lymphatic or infiltrative disease</a:t>
            </a:r>
            <a:endParaRPr lang="en-US" dirty="0"/>
          </a:p>
        </p:txBody>
      </p:sp>
      <p:sp>
        <p:nvSpPr>
          <p:cNvPr id="8" name="Oval 7"/>
          <p:cNvSpPr/>
          <p:nvPr/>
        </p:nvSpPr>
        <p:spPr>
          <a:xfrm>
            <a:off x="4572000" y="3124200"/>
            <a:ext cx="2209800" cy="838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lymphatic or infiltrative diseases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563562"/>
          </a:xfrm>
        </p:spPr>
        <p:txBody>
          <a:bodyPr>
            <a:normAutofit fontScale="90000"/>
          </a:bodyPr>
          <a:lstStyle/>
          <a:p>
            <a:r>
              <a:rPr lang="en-US" i="1" dirty="0" smtClean="0"/>
              <a:t>INTERLOBULAR SEPTAL THICKENING</a:t>
            </a:r>
            <a:endParaRPr lang="en-US" i="1" dirty="0"/>
          </a:p>
        </p:txBody>
      </p:sp>
      <p:sp>
        <p:nvSpPr>
          <p:cNvPr id="3" name="Content Placeholder 2"/>
          <p:cNvSpPr>
            <a:spLocks noGrp="1"/>
          </p:cNvSpPr>
          <p:nvPr>
            <p:ph idx="1"/>
          </p:nvPr>
        </p:nvSpPr>
        <p:spPr>
          <a:xfrm>
            <a:off x="0" y="990600"/>
            <a:ext cx="5105400" cy="5135563"/>
          </a:xfrm>
        </p:spPr>
        <p:txBody>
          <a:bodyPr>
            <a:normAutofit fontScale="92500"/>
          </a:bodyPr>
          <a:lstStyle/>
          <a:p>
            <a:r>
              <a:rPr lang="en-US" dirty="0" smtClean="0"/>
              <a:t>Normally, only a few septa seen</a:t>
            </a:r>
          </a:p>
          <a:p>
            <a:endParaRPr lang="en-US" sz="1400" dirty="0" smtClean="0"/>
          </a:p>
          <a:p>
            <a:r>
              <a:rPr lang="en-US" dirty="0" smtClean="0"/>
              <a:t>On HRCT, if numerous interlobular septas are seen, it almost always indicate abnormality.</a:t>
            </a:r>
          </a:p>
          <a:p>
            <a:endParaRPr lang="en-US" sz="1200" dirty="0" smtClean="0"/>
          </a:p>
          <a:p>
            <a:r>
              <a:rPr lang="en-US" dirty="0" smtClean="0"/>
              <a:t>Septal  thickening d/t -interstitial fluid, cellular infiltration or fibrosis.</a:t>
            </a:r>
          </a:p>
          <a:p>
            <a:endParaRPr lang="en-US" sz="1400" dirty="0" smtClean="0"/>
          </a:p>
          <a:p>
            <a:r>
              <a:rPr lang="en-US" dirty="0" smtClean="0"/>
              <a:t>The thickened interstitium outline the secondary pulmonary lobules and are perpendicular to the pleura.</a:t>
            </a:r>
          </a:p>
          <a:p>
            <a:endParaRPr lang="en-US" sz="1050" dirty="0" smtClean="0"/>
          </a:p>
          <a:p>
            <a:r>
              <a:rPr lang="en-US" dirty="0" smtClean="0"/>
              <a:t>D/D are similar to that of PBIT.</a:t>
            </a:r>
            <a:endParaRPr lang="en-US"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36</a:t>
            </a:fld>
            <a:endParaRPr lang="en-US"/>
          </a:p>
        </p:txBody>
      </p:sp>
      <p:pic>
        <p:nvPicPr>
          <p:cNvPr id="4" name="Picture 3"/>
          <p:cNvPicPr>
            <a:picLocks noChangeAspect="1" noChangeArrowheads="1"/>
          </p:cNvPicPr>
          <p:nvPr/>
        </p:nvPicPr>
        <p:blipFill>
          <a:blip r:embed="rId2" cstate="print"/>
          <a:srcRect l="10651" t="13462" r="18343" b="9615"/>
          <a:stretch>
            <a:fillRect/>
          </a:stretch>
        </p:blipFill>
        <p:spPr bwMode="auto">
          <a:xfrm>
            <a:off x="4876800" y="990600"/>
            <a:ext cx="4191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543800" cy="762000"/>
          </a:xfrm>
        </p:spPr>
        <p:txBody>
          <a:bodyPr>
            <a:normAutofit/>
          </a:bodyPr>
          <a:lstStyle/>
          <a:p>
            <a:r>
              <a:rPr lang="en-US" dirty="0" smtClean="0"/>
              <a:t>     Smooth Septal thickening</a:t>
            </a:r>
            <a:endParaRPr lang="en-US"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37</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447800" y="1447800"/>
            <a:ext cx="5913863" cy="3276600"/>
          </a:xfrm>
          <a:prstGeom prst="rect">
            <a:avLst/>
          </a:prstGeom>
          <a:noFill/>
          <a:ln w="9525">
            <a:noFill/>
            <a:miter lim="800000"/>
            <a:headEnd/>
            <a:tailEnd/>
          </a:ln>
        </p:spPr>
      </p:pic>
      <p:sp>
        <p:nvSpPr>
          <p:cNvPr id="9" name="Rectangle 8"/>
          <p:cNvSpPr/>
          <p:nvPr/>
        </p:nvSpPr>
        <p:spPr>
          <a:xfrm>
            <a:off x="1600200" y="5029200"/>
            <a:ext cx="54864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dirty="0" smtClean="0"/>
              <a:t>Septal thickening and ground-glass opacity with a gravitational distribution in a patient with cardiogenic pulmonary edema.</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715000" cy="685800"/>
          </a:xfrm>
        </p:spPr>
        <p:txBody>
          <a:bodyPr>
            <a:normAutofit/>
          </a:bodyPr>
          <a:lstStyle/>
          <a:p>
            <a:r>
              <a:rPr lang="en-US" b="1" i="1" dirty="0" smtClean="0">
                <a:solidFill>
                  <a:srgbClr val="FFC000"/>
                </a:solidFill>
              </a:rPr>
              <a:t>Nodular Septal thickening</a:t>
            </a:r>
            <a:endParaRPr lang="en-US" b="1" i="1" dirty="0">
              <a:solidFill>
                <a:srgbClr val="FFC000"/>
              </a:solidFill>
            </a:endParaRPr>
          </a:p>
        </p:txBody>
      </p:sp>
      <p:sp>
        <p:nvSpPr>
          <p:cNvPr id="9" name="Slide Number Placeholder 8"/>
          <p:cNvSpPr>
            <a:spLocks noGrp="1"/>
          </p:cNvSpPr>
          <p:nvPr>
            <p:ph type="sldNum" sz="quarter" idx="12"/>
          </p:nvPr>
        </p:nvSpPr>
        <p:spPr/>
        <p:txBody>
          <a:bodyPr/>
          <a:lstStyle/>
          <a:p>
            <a:pPr>
              <a:defRPr/>
            </a:pPr>
            <a:fld id="{1189073A-32A4-4DA3-ABE7-3F9660EFBF92}" type="slidenum">
              <a:rPr lang="en-US" smtClean="0"/>
              <a:pPr>
                <a:defRPr/>
              </a:pPr>
              <a:t>38</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152400" y="3733800"/>
            <a:ext cx="3733800" cy="2169641"/>
          </a:xfrm>
          <a:prstGeom prst="rect">
            <a:avLst/>
          </a:prstGeom>
          <a:noFill/>
          <a:ln w="9525">
            <a:noFill/>
            <a:miter lim="800000"/>
            <a:headEnd/>
            <a:tailEnd/>
          </a:ln>
        </p:spPr>
      </p:pic>
      <p:sp>
        <p:nvSpPr>
          <p:cNvPr id="8" name="Rectangle 7"/>
          <p:cNvSpPr/>
          <p:nvPr/>
        </p:nvSpPr>
        <p:spPr>
          <a:xfrm>
            <a:off x="152400" y="5943600"/>
            <a:ext cx="37338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dirty="0" smtClean="0"/>
              <a:t>Focal septal thickening in lymphangitic carcinomatosis</a:t>
            </a:r>
            <a:endParaRPr lang="en-US" dirty="0"/>
          </a:p>
        </p:txBody>
      </p:sp>
      <p:pic>
        <p:nvPicPr>
          <p:cNvPr id="2051" name="Picture 3"/>
          <p:cNvPicPr>
            <a:picLocks noChangeAspect="1" noChangeArrowheads="1"/>
          </p:cNvPicPr>
          <p:nvPr/>
        </p:nvPicPr>
        <p:blipFill>
          <a:blip r:embed="rId4" cstate="print"/>
          <a:srcRect b="4319"/>
          <a:stretch>
            <a:fillRect/>
          </a:stretch>
        </p:blipFill>
        <p:spPr bwMode="auto">
          <a:xfrm>
            <a:off x="152400" y="762000"/>
            <a:ext cx="3810000" cy="2344615"/>
          </a:xfrm>
          <a:prstGeom prst="rect">
            <a:avLst/>
          </a:prstGeom>
          <a:noFill/>
          <a:ln w="9525">
            <a:noFill/>
            <a:miter lim="800000"/>
            <a:headEnd/>
            <a:tailEnd/>
          </a:ln>
        </p:spPr>
      </p:pic>
      <p:sp>
        <p:nvSpPr>
          <p:cNvPr id="10" name="Rectangle 9"/>
          <p:cNvSpPr/>
          <p:nvPr/>
        </p:nvSpPr>
        <p:spPr>
          <a:xfrm>
            <a:off x="152400" y="3124200"/>
            <a:ext cx="37338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dirty="0" smtClean="0"/>
              <a:t>Lymphangitic carcinomatosis : show diffuse smooth and nodular septal thickening.</a:t>
            </a:r>
            <a:endParaRPr lang="en-US" dirty="0"/>
          </a:p>
        </p:txBody>
      </p:sp>
      <p:pic>
        <p:nvPicPr>
          <p:cNvPr id="2052" name="Picture 4"/>
          <p:cNvPicPr>
            <a:picLocks noChangeAspect="1" noChangeArrowheads="1"/>
          </p:cNvPicPr>
          <p:nvPr/>
        </p:nvPicPr>
        <p:blipFill>
          <a:blip r:embed="rId5" cstate="print"/>
          <a:srcRect/>
          <a:stretch>
            <a:fillRect/>
          </a:stretch>
        </p:blipFill>
        <p:spPr bwMode="auto">
          <a:xfrm>
            <a:off x="5715000" y="228600"/>
            <a:ext cx="3267075" cy="3505200"/>
          </a:xfrm>
          <a:prstGeom prst="rect">
            <a:avLst/>
          </a:prstGeom>
          <a:noFill/>
          <a:ln w="9525">
            <a:noFill/>
            <a:miter lim="800000"/>
            <a:headEnd/>
            <a:tailEnd/>
          </a:ln>
        </p:spPr>
      </p:pic>
      <p:sp>
        <p:nvSpPr>
          <p:cNvPr id="12" name="TextBox 11"/>
          <p:cNvSpPr txBox="1"/>
          <p:nvPr/>
        </p:nvSpPr>
        <p:spPr>
          <a:xfrm>
            <a:off x="5410200" y="3780472"/>
            <a:ext cx="3657600"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Sarcoidosis : </a:t>
            </a:r>
          </a:p>
          <a:p>
            <a:r>
              <a:rPr lang="en-US" dirty="0" smtClean="0"/>
              <a:t>right lung base shows interlobular septal thickening associated with several septal nodules giving beaded appearance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rmAutofit/>
          </a:bodyPr>
          <a:lstStyle/>
          <a:p>
            <a:r>
              <a:rPr lang="en-US" sz="2800" b="1" i="1" u="sng" dirty="0" smtClean="0"/>
              <a:t>Intralobular interstitial thickening (Intralobular lines)</a:t>
            </a:r>
            <a:endParaRPr lang="en-US" sz="2800" b="1" i="1" u="sng" dirty="0"/>
          </a:p>
        </p:txBody>
      </p:sp>
      <p:sp>
        <p:nvSpPr>
          <p:cNvPr id="3" name="Content Placeholder 2"/>
          <p:cNvSpPr>
            <a:spLocks noGrp="1"/>
          </p:cNvSpPr>
          <p:nvPr>
            <p:ph idx="1"/>
          </p:nvPr>
        </p:nvSpPr>
        <p:spPr>
          <a:xfrm>
            <a:off x="1" y="1066800"/>
            <a:ext cx="4724400" cy="4373563"/>
          </a:xfrm>
        </p:spPr>
        <p:txBody>
          <a:bodyPr>
            <a:normAutofit fontScale="92500"/>
          </a:bodyPr>
          <a:lstStyle/>
          <a:p>
            <a:r>
              <a:rPr lang="en-US" dirty="0" smtClean="0"/>
              <a:t>Results in a fine reticular pattern on HRCT, with the visible lines separated by a few millimeters</a:t>
            </a:r>
          </a:p>
          <a:p>
            <a:endParaRPr lang="en-US" sz="1100" dirty="0" smtClean="0"/>
          </a:p>
          <a:p>
            <a:endParaRPr lang="en-US" sz="1100" dirty="0" smtClean="0"/>
          </a:p>
          <a:p>
            <a:r>
              <a:rPr lang="en-US" dirty="0" smtClean="0"/>
              <a:t>Fine lace- or netlike appearance</a:t>
            </a:r>
          </a:p>
          <a:p>
            <a:endParaRPr lang="en-US" sz="1400" dirty="0" smtClean="0"/>
          </a:p>
          <a:p>
            <a:endParaRPr lang="en-US" sz="1400" dirty="0" smtClean="0"/>
          </a:p>
          <a:p>
            <a:r>
              <a:rPr lang="en-US" dirty="0" smtClean="0"/>
              <a:t>Causes : Pulmonary fibrosis</a:t>
            </a:r>
          </a:p>
          <a:p>
            <a:pPr>
              <a:buNone/>
            </a:pPr>
            <a:r>
              <a:rPr lang="en-US" dirty="0" smtClean="0"/>
              <a:t>         	        Asbestosis</a:t>
            </a:r>
          </a:p>
          <a:p>
            <a:pPr marL="1651000" indent="-1651000">
              <a:buNone/>
            </a:pPr>
            <a:r>
              <a:rPr lang="en-US" dirty="0" smtClean="0"/>
              <a:t>                    Chronic </a:t>
            </a:r>
            <a:r>
              <a:rPr lang="en-US" dirty="0" err="1" smtClean="0"/>
              <a:t>Eosinophilic</a:t>
            </a:r>
            <a:r>
              <a:rPr lang="en-US" dirty="0" smtClean="0"/>
              <a:t>   </a:t>
            </a:r>
            <a:r>
              <a:rPr lang="en-US" dirty="0" err="1" smtClean="0"/>
              <a:t>pneumonitis</a:t>
            </a:r>
            <a:r>
              <a:rPr lang="en-US" dirty="0" smtClean="0"/>
              <a:t>.</a:t>
            </a:r>
            <a:endParaRPr lang="en-US" dirty="0"/>
          </a:p>
        </p:txBody>
      </p:sp>
      <p:sp>
        <p:nvSpPr>
          <p:cNvPr id="7" name="Slide Number Placeholder 6"/>
          <p:cNvSpPr>
            <a:spLocks noGrp="1"/>
          </p:cNvSpPr>
          <p:nvPr>
            <p:ph type="sldNum" sz="quarter" idx="12"/>
          </p:nvPr>
        </p:nvSpPr>
        <p:spPr/>
        <p:txBody>
          <a:bodyPr/>
          <a:lstStyle/>
          <a:p>
            <a:pPr>
              <a:defRPr/>
            </a:pPr>
            <a:fld id="{1189073A-32A4-4DA3-ABE7-3F9660EFBF92}" type="slidenum">
              <a:rPr lang="en-US" smtClean="0"/>
              <a:pPr>
                <a:defRPr/>
              </a:pPr>
              <a:t>39</a:t>
            </a:fld>
            <a:endParaRPr lang="en-US"/>
          </a:p>
        </p:txBody>
      </p:sp>
      <p:pic>
        <p:nvPicPr>
          <p:cNvPr id="5" name="Picture 6"/>
          <p:cNvPicPr>
            <a:picLocks noChangeAspect="1" noChangeArrowheads="1"/>
          </p:cNvPicPr>
          <p:nvPr/>
        </p:nvPicPr>
        <p:blipFill>
          <a:blip r:embed="rId3" cstate="print"/>
          <a:srcRect t="5318" r="17865" b="13924"/>
          <a:stretch>
            <a:fillRect/>
          </a:stretch>
        </p:blipFill>
        <p:spPr bwMode="auto">
          <a:xfrm>
            <a:off x="5029200" y="4038600"/>
            <a:ext cx="3827541" cy="268264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15836" t="13040" r="14882" b="19444"/>
          <a:stretch>
            <a:fillRect/>
          </a:stretch>
        </p:blipFill>
        <p:spPr bwMode="auto">
          <a:xfrm>
            <a:off x="4800600" y="1219200"/>
            <a:ext cx="4267200" cy="2666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4343400" cy="609600"/>
          </a:xfrm>
        </p:spPr>
        <p:style>
          <a:lnRef idx="1">
            <a:schemeClr val="dk1"/>
          </a:lnRef>
          <a:fillRef idx="2">
            <a:schemeClr val="dk1"/>
          </a:fillRef>
          <a:effectRef idx="1">
            <a:schemeClr val="dk1"/>
          </a:effectRef>
          <a:fontRef idx="minor">
            <a:schemeClr val="dk1"/>
          </a:fontRef>
        </p:style>
        <p:txBody>
          <a:bodyPr>
            <a:normAutofit/>
          </a:bodyPr>
          <a:lstStyle/>
          <a:p>
            <a:r>
              <a:rPr lang="en-US" b="1" dirty="0" smtClean="0"/>
              <a:t>TECHNICAL ASPECT</a:t>
            </a:r>
            <a:endParaRPr lang="en-US" b="1" dirty="0"/>
          </a:p>
        </p:txBody>
      </p:sp>
      <p:sp>
        <p:nvSpPr>
          <p:cNvPr id="5" name="Content Placeholder 4"/>
          <p:cNvSpPr>
            <a:spLocks noGrp="1"/>
          </p:cNvSpPr>
          <p:nvPr>
            <p:ph idx="1"/>
          </p:nvPr>
        </p:nvSpPr>
        <p:spPr>
          <a:xfrm>
            <a:off x="685800" y="1600200"/>
            <a:ext cx="7315200" cy="3886200"/>
          </a:xfrm>
        </p:spPr>
        <p:txBody>
          <a:bodyPr>
            <a:normAutofit/>
          </a:bodyPr>
          <a:lstStyle/>
          <a:p>
            <a:pPr>
              <a:buNone/>
            </a:pPr>
            <a:r>
              <a:rPr lang="en-IN" sz="2600" b="1" u="sng" dirty="0" smtClean="0">
                <a:solidFill>
                  <a:schemeClr val="tx1"/>
                </a:solidFill>
              </a:rPr>
              <a:t>Parameters</a:t>
            </a:r>
          </a:p>
          <a:p>
            <a:pPr>
              <a:buFont typeface="Courier New" pitchFamily="49" charset="0"/>
              <a:buChar char="o"/>
            </a:pPr>
            <a:r>
              <a:rPr lang="en-IN" sz="2700" b="1" dirty="0" smtClean="0">
                <a:solidFill>
                  <a:schemeClr val="tx1"/>
                </a:solidFill>
                <a:latin typeface="Arial Narrow" pitchFamily="34" charset="0"/>
              </a:rPr>
              <a:t>Slice thickness</a:t>
            </a:r>
          </a:p>
          <a:p>
            <a:pPr>
              <a:buFont typeface="Courier New" pitchFamily="49" charset="0"/>
              <a:buChar char="o"/>
            </a:pPr>
            <a:r>
              <a:rPr lang="en-IN" sz="2700" b="1" dirty="0" err="1" smtClean="0">
                <a:solidFill>
                  <a:schemeClr val="tx1"/>
                </a:solidFill>
                <a:latin typeface="Arial Narrow" pitchFamily="34" charset="0"/>
              </a:rPr>
              <a:t>Kvp</a:t>
            </a:r>
            <a:endParaRPr lang="en-IN" sz="2700" b="1" dirty="0" smtClean="0">
              <a:solidFill>
                <a:schemeClr val="tx1"/>
              </a:solidFill>
              <a:latin typeface="Arial Narrow" pitchFamily="34" charset="0"/>
            </a:endParaRPr>
          </a:p>
          <a:p>
            <a:pPr>
              <a:buFont typeface="Courier New" pitchFamily="49" charset="0"/>
              <a:buChar char="o"/>
            </a:pPr>
            <a:r>
              <a:rPr lang="en-IN" sz="2700" b="1" dirty="0" err="1" smtClean="0">
                <a:solidFill>
                  <a:schemeClr val="tx1"/>
                </a:solidFill>
                <a:latin typeface="Arial Narrow" pitchFamily="34" charset="0"/>
              </a:rPr>
              <a:t>mAs</a:t>
            </a:r>
            <a:endParaRPr lang="en-IN" sz="2700" b="1" dirty="0" smtClean="0">
              <a:solidFill>
                <a:schemeClr val="tx1"/>
              </a:solidFill>
              <a:latin typeface="Arial Narrow" pitchFamily="34" charset="0"/>
            </a:endParaRPr>
          </a:p>
          <a:p>
            <a:pPr>
              <a:buFont typeface="Courier New" pitchFamily="49" charset="0"/>
              <a:buChar char="o"/>
            </a:pPr>
            <a:r>
              <a:rPr lang="en-IN" sz="2700" b="1" dirty="0" err="1" smtClean="0">
                <a:solidFill>
                  <a:schemeClr val="tx1"/>
                </a:solidFill>
                <a:latin typeface="Arial Narrow" pitchFamily="34" charset="0"/>
              </a:rPr>
              <a:t>FoV</a:t>
            </a:r>
            <a:endParaRPr lang="en-IN" sz="2700" b="1" dirty="0" smtClean="0">
              <a:solidFill>
                <a:schemeClr val="tx1"/>
              </a:solidFill>
              <a:latin typeface="Arial Narrow" pitchFamily="34" charset="0"/>
            </a:endParaRPr>
          </a:p>
          <a:p>
            <a:pPr>
              <a:buFont typeface="Courier New" pitchFamily="49" charset="0"/>
              <a:buChar char="o"/>
            </a:pPr>
            <a:r>
              <a:rPr lang="en-IN" sz="2700" b="1" dirty="0" smtClean="0">
                <a:solidFill>
                  <a:schemeClr val="tx1"/>
                </a:solidFill>
                <a:latin typeface="Arial Narrow" pitchFamily="34" charset="0"/>
              </a:rPr>
              <a:t>Interslice gap (collimation)</a:t>
            </a:r>
          </a:p>
          <a:p>
            <a:pPr>
              <a:buFont typeface="Courier New" pitchFamily="49" charset="0"/>
              <a:buChar char="o"/>
            </a:pPr>
            <a:r>
              <a:rPr lang="en-IN" sz="2700" b="1" dirty="0" smtClean="0">
                <a:solidFill>
                  <a:schemeClr val="tx1"/>
                </a:solidFill>
                <a:latin typeface="Arial Narrow" pitchFamily="34" charset="0"/>
              </a:rPr>
              <a:t>Scan time</a:t>
            </a:r>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248400" cy="762000"/>
          </a:xfrm>
        </p:spPr>
        <p:txBody>
          <a:bodyPr>
            <a:normAutofit/>
          </a:bodyPr>
          <a:lstStyle/>
          <a:p>
            <a:r>
              <a:rPr lang="en-US" u="sng" dirty="0" smtClean="0"/>
              <a:t>PARENCHYMAL BANDS</a:t>
            </a:r>
            <a:endParaRPr lang="en-US" u="sng" dirty="0"/>
          </a:p>
        </p:txBody>
      </p:sp>
      <p:sp>
        <p:nvSpPr>
          <p:cNvPr id="3" name="Content Placeholder 2"/>
          <p:cNvSpPr>
            <a:spLocks noGrp="1"/>
          </p:cNvSpPr>
          <p:nvPr>
            <p:ph idx="1"/>
          </p:nvPr>
        </p:nvSpPr>
        <p:spPr>
          <a:xfrm>
            <a:off x="228601" y="914400"/>
            <a:ext cx="5715000" cy="5211763"/>
          </a:xfrm>
        </p:spPr>
        <p:txBody>
          <a:bodyPr>
            <a:normAutofit lnSpcReduction="10000"/>
          </a:bodyPr>
          <a:lstStyle/>
          <a:p>
            <a:r>
              <a:rPr lang="en-US" dirty="0" smtClean="0"/>
              <a:t>Non tapering , reticular opacity usually 1 to 3 mm in thickness and from 2 to 5 cm in length.</a:t>
            </a:r>
          </a:p>
          <a:p>
            <a:endParaRPr lang="en-US" dirty="0" smtClean="0"/>
          </a:p>
          <a:p>
            <a:r>
              <a:rPr lang="en-US" dirty="0" smtClean="0"/>
              <a:t>Is often peripheral and generally contracts the pleural surface</a:t>
            </a:r>
          </a:p>
          <a:p>
            <a:endParaRPr lang="en-US" dirty="0" smtClean="0"/>
          </a:p>
          <a:p>
            <a:r>
              <a:rPr lang="en-US" dirty="0" smtClean="0"/>
              <a:t>D/D : 1. Asbestosis</a:t>
            </a:r>
          </a:p>
          <a:p>
            <a:pPr>
              <a:buNone/>
            </a:pPr>
            <a:r>
              <a:rPr lang="en-US" dirty="0" smtClean="0"/>
              <a:t>             2. Sarcoidosis</a:t>
            </a:r>
          </a:p>
          <a:p>
            <a:pPr>
              <a:buNone/>
            </a:pPr>
            <a:r>
              <a:rPr lang="en-US" dirty="0" smtClean="0"/>
              <a:t>             3. Silicosis/ coal worker pneumoconiosis</a:t>
            </a:r>
          </a:p>
          <a:p>
            <a:pPr>
              <a:buNone/>
            </a:pPr>
            <a:r>
              <a:rPr lang="en-US" dirty="0" smtClean="0"/>
              <a:t>             4. Tuberculosis with associated scarring.</a:t>
            </a:r>
            <a:endParaRPr lang="en-US" dirty="0"/>
          </a:p>
        </p:txBody>
      </p:sp>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40</a:t>
            </a:fld>
            <a:endParaRPr lang="en-US"/>
          </a:p>
        </p:txBody>
      </p:sp>
      <p:pic>
        <p:nvPicPr>
          <p:cNvPr id="4" name="Picture 2"/>
          <p:cNvPicPr>
            <a:picLocks noChangeAspect="1" noChangeArrowheads="1"/>
          </p:cNvPicPr>
          <p:nvPr/>
        </p:nvPicPr>
        <p:blipFill>
          <a:blip r:embed="rId3" cstate="print"/>
          <a:srcRect/>
          <a:stretch>
            <a:fillRect/>
          </a:stretch>
        </p:blipFill>
        <p:spPr bwMode="auto">
          <a:xfrm>
            <a:off x="5867400" y="228600"/>
            <a:ext cx="3200400" cy="3124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16962"/>
          <a:stretch>
            <a:fillRect/>
          </a:stretch>
        </p:blipFill>
        <p:spPr bwMode="auto">
          <a:xfrm>
            <a:off x="5867400" y="3429000"/>
            <a:ext cx="3187959"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231062" cy="838200"/>
          </a:xfrm>
        </p:spPr>
        <p:txBody>
          <a:bodyPr>
            <a:normAutofit/>
          </a:bodyPr>
          <a:lstStyle/>
          <a:p>
            <a:r>
              <a:rPr lang="en-US" u="sng" dirty="0" smtClean="0"/>
              <a:t>Subpleural Interstitial Thickening</a:t>
            </a:r>
            <a:endParaRPr lang="en-US" u="sng" dirty="0"/>
          </a:p>
        </p:txBody>
      </p:sp>
      <p:sp>
        <p:nvSpPr>
          <p:cNvPr id="3" name="Content Placeholder 2"/>
          <p:cNvSpPr>
            <a:spLocks noGrp="1"/>
          </p:cNvSpPr>
          <p:nvPr>
            <p:ph idx="1"/>
          </p:nvPr>
        </p:nvSpPr>
        <p:spPr>
          <a:xfrm>
            <a:off x="0" y="1371600"/>
            <a:ext cx="4953000" cy="4525963"/>
          </a:xfrm>
        </p:spPr>
        <p:txBody>
          <a:bodyPr/>
          <a:lstStyle/>
          <a:p>
            <a:r>
              <a:rPr lang="en-US" dirty="0" smtClean="0"/>
              <a:t>Mimic thickening of fissure.</a:t>
            </a:r>
          </a:p>
          <a:p>
            <a:r>
              <a:rPr lang="en-US" dirty="0" smtClean="0"/>
              <a:t>Appear similar to that of interlobular septal thickening.</a:t>
            </a:r>
          </a:p>
          <a:p>
            <a:r>
              <a:rPr lang="en-US" dirty="0" smtClean="0"/>
              <a:t>more common than septal thickening in IPF or UIP of any cause.</a:t>
            </a:r>
          </a:p>
          <a:p>
            <a:endParaRPr lang="en-US"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41</a:t>
            </a:fld>
            <a:endParaRPr lang="en-US"/>
          </a:p>
        </p:txBody>
      </p:sp>
      <p:pic>
        <p:nvPicPr>
          <p:cNvPr id="4" name="Picture 2"/>
          <p:cNvPicPr>
            <a:picLocks noChangeAspect="1" noChangeArrowheads="1"/>
          </p:cNvPicPr>
          <p:nvPr/>
        </p:nvPicPr>
        <p:blipFill>
          <a:blip r:embed="rId2" cstate="print"/>
          <a:srcRect l="1535" r="18665" b="10346"/>
          <a:stretch>
            <a:fillRect/>
          </a:stretch>
        </p:blipFill>
        <p:spPr bwMode="auto">
          <a:xfrm>
            <a:off x="4953000" y="3810000"/>
            <a:ext cx="3962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953375" cy="715962"/>
          </a:xfrm>
        </p:spPr>
        <p:txBody>
          <a:bodyPr>
            <a:normAutofit/>
          </a:bodyPr>
          <a:lstStyle/>
          <a:p>
            <a:r>
              <a:rPr lang="en-US" u="sng" dirty="0" smtClean="0"/>
              <a:t>HONEYCOMBING</a:t>
            </a:r>
            <a:endParaRPr lang="en-US" u="sng" dirty="0"/>
          </a:p>
        </p:txBody>
      </p:sp>
      <p:sp>
        <p:nvSpPr>
          <p:cNvPr id="3" name="Content Placeholder 2"/>
          <p:cNvSpPr>
            <a:spLocks noGrp="1"/>
          </p:cNvSpPr>
          <p:nvPr>
            <p:ph idx="1"/>
          </p:nvPr>
        </p:nvSpPr>
        <p:spPr>
          <a:xfrm>
            <a:off x="304800" y="1219200"/>
            <a:ext cx="8715375" cy="4906963"/>
          </a:xfrm>
        </p:spPr>
        <p:txBody>
          <a:bodyPr>
            <a:normAutofit/>
          </a:bodyPr>
          <a:lstStyle/>
          <a:p>
            <a:r>
              <a:rPr lang="en-US" dirty="0" smtClean="0"/>
              <a:t>Defined as - small cystic spaces with irregularly thickened walls composed of fibrous tissue.</a:t>
            </a:r>
          </a:p>
          <a:p>
            <a:endParaRPr lang="en-US" dirty="0" smtClean="0"/>
          </a:p>
          <a:p>
            <a:r>
              <a:rPr lang="en-US" dirty="0" smtClean="0"/>
              <a:t>Predominate in the peripheral and subpleural lung regions</a:t>
            </a:r>
          </a:p>
          <a:p>
            <a:endParaRPr lang="en-US" dirty="0" smtClean="0"/>
          </a:p>
          <a:p>
            <a:r>
              <a:rPr lang="en-US" dirty="0" smtClean="0"/>
              <a:t>Subpleural honeycomb cysts typically occur in several contiguous layers. D/D- paraseptal emphysema in which subpleural cysts usually occur in a single layer.</a:t>
            </a:r>
          </a:p>
          <a:p>
            <a:endParaRPr lang="en-US" dirty="0" smtClean="0"/>
          </a:p>
          <a:p>
            <a:r>
              <a:rPr lang="en-US" dirty="0" smtClean="0"/>
              <a:t>Indicates the presence of “END stage” disease regardless of the cause.</a:t>
            </a: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600" y="533401"/>
            <a:ext cx="4157663" cy="461665"/>
          </a:xfrm>
          <a:prstGeom prst="rect">
            <a:avLst/>
          </a:prstGeom>
          <a:noFill/>
          <a:ln w="9525">
            <a:noFill/>
            <a:miter lim="800000"/>
            <a:headEnd/>
            <a:tailEnd/>
          </a:ln>
          <a:effectLst/>
        </p:spPr>
        <p:txBody>
          <a:bodyPr wrap="square">
            <a:spAutoFit/>
          </a:bodyPr>
          <a:lstStyle/>
          <a:p>
            <a:r>
              <a:rPr lang="en-US" dirty="0" smtClean="0"/>
              <a:t>Size, Distribution</a:t>
            </a:r>
            <a:r>
              <a:rPr lang="en-US" dirty="0"/>
              <a:t>, Appearance</a:t>
            </a:r>
            <a:endParaRPr lang="en-US" sz="2400" dirty="0"/>
          </a:p>
        </p:txBody>
      </p:sp>
      <p:sp>
        <p:nvSpPr>
          <p:cNvPr id="13315" name="Rectangle 3"/>
          <p:cNvSpPr>
            <a:spLocks noGrp="1" noChangeArrowheads="1"/>
          </p:cNvSpPr>
          <p:nvPr>
            <p:ph type="title"/>
          </p:nvPr>
        </p:nvSpPr>
        <p:spPr>
          <a:xfrm>
            <a:off x="0" y="-228600"/>
            <a:ext cx="8534400" cy="838200"/>
          </a:xfrm>
          <a:ln>
            <a:solidFill>
              <a:schemeClr val="accent1"/>
            </a:solidFill>
          </a:ln>
        </p:spPr>
        <p:txBody>
          <a:bodyPr/>
          <a:lstStyle/>
          <a:p>
            <a:r>
              <a:rPr lang="en-US" sz="3200" b="1" dirty="0">
                <a:solidFill>
                  <a:srgbClr val="FFC000"/>
                </a:solidFill>
              </a:rPr>
              <a:t>Nodules and Nodular Opacities</a:t>
            </a:r>
          </a:p>
        </p:txBody>
      </p:sp>
      <p:sp>
        <p:nvSpPr>
          <p:cNvPr id="14" name="Slide Number Placeholder 13"/>
          <p:cNvSpPr>
            <a:spLocks noGrp="1"/>
          </p:cNvSpPr>
          <p:nvPr>
            <p:ph type="sldNum" sz="quarter" idx="12"/>
          </p:nvPr>
        </p:nvSpPr>
        <p:spPr/>
        <p:txBody>
          <a:bodyPr/>
          <a:lstStyle/>
          <a:p>
            <a:pPr>
              <a:defRPr/>
            </a:pPr>
            <a:fld id="{758AB63C-C9D9-42D3-B0C4-80D0EB4EC800}" type="slidenum">
              <a:rPr lang="en-US" smtClean="0"/>
              <a:pPr>
                <a:defRPr/>
              </a:pPr>
              <a:t>43</a:t>
            </a:fld>
            <a:endParaRPr lang="en-US"/>
          </a:p>
        </p:txBody>
      </p:sp>
      <p:sp>
        <p:nvSpPr>
          <p:cNvPr id="13316" name="Rectangle 4"/>
          <p:cNvSpPr>
            <a:spLocks noChangeArrowheads="1"/>
          </p:cNvSpPr>
          <p:nvPr/>
        </p:nvSpPr>
        <p:spPr bwMode="auto">
          <a:xfrm>
            <a:off x="304800" y="1600200"/>
            <a:ext cx="1066800" cy="457200"/>
          </a:xfrm>
          <a:prstGeom prst="rect">
            <a:avLst/>
          </a:prstGeom>
          <a:ln>
            <a:headEnd/>
            <a:tailEnd/>
          </a:ln>
        </p:spPr>
        <p:style>
          <a:lnRef idx="3">
            <a:schemeClr val="lt1"/>
          </a:lnRef>
          <a:fillRef idx="1">
            <a:schemeClr val="dk1"/>
          </a:fillRef>
          <a:effectRef idx="1">
            <a:schemeClr val="dk1"/>
          </a:effectRef>
          <a:fontRef idx="minor">
            <a:schemeClr val="lt1"/>
          </a:fontRef>
        </p:style>
        <p:txBody>
          <a:bodyPr wrap="none" anchor="ctr"/>
          <a:lstStyle/>
          <a:p>
            <a:pPr algn="ctr"/>
            <a:r>
              <a:rPr lang="en-US" dirty="0"/>
              <a:t>Size</a:t>
            </a:r>
          </a:p>
        </p:txBody>
      </p:sp>
      <p:sp>
        <p:nvSpPr>
          <p:cNvPr id="13319" name="Rectangle 7"/>
          <p:cNvSpPr>
            <a:spLocks noChangeArrowheads="1"/>
          </p:cNvSpPr>
          <p:nvPr/>
        </p:nvSpPr>
        <p:spPr bwMode="auto">
          <a:xfrm>
            <a:off x="2133600" y="1066800"/>
            <a:ext cx="6629400" cy="6096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sz="2000" b="1" dirty="0"/>
              <a:t>Small Nodules: &lt;10 mm	</a:t>
            </a:r>
            <a:r>
              <a:rPr lang="en-US" sz="2000" b="1" dirty="0" err="1"/>
              <a:t>Miliary</a:t>
            </a:r>
            <a:r>
              <a:rPr lang="en-US" sz="2000" b="1" dirty="0"/>
              <a:t> - &lt;3 mm</a:t>
            </a:r>
          </a:p>
        </p:txBody>
      </p:sp>
      <p:sp>
        <p:nvSpPr>
          <p:cNvPr id="13320" name="Rectangle 8"/>
          <p:cNvSpPr>
            <a:spLocks noChangeArrowheads="1"/>
          </p:cNvSpPr>
          <p:nvPr/>
        </p:nvSpPr>
        <p:spPr bwMode="auto">
          <a:xfrm>
            <a:off x="2133600" y="1981200"/>
            <a:ext cx="6629400" cy="6096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sz="2000" b="1" dirty="0"/>
              <a:t>Large Nodules: &gt;10 mm	Masses - &gt;3 </a:t>
            </a:r>
            <a:r>
              <a:rPr lang="en-US" sz="2000" b="1" dirty="0" err="1"/>
              <a:t>cms</a:t>
            </a:r>
            <a:endParaRPr lang="en-US" sz="2000" b="1" dirty="0"/>
          </a:p>
        </p:txBody>
      </p:sp>
      <p:sp>
        <p:nvSpPr>
          <p:cNvPr id="13321" name="Rectangle 9"/>
          <p:cNvSpPr>
            <a:spLocks noChangeArrowheads="1"/>
          </p:cNvSpPr>
          <p:nvPr/>
        </p:nvSpPr>
        <p:spPr bwMode="auto">
          <a:xfrm>
            <a:off x="228600" y="4343400"/>
            <a:ext cx="1600200" cy="838200"/>
          </a:xfrm>
          <a:prstGeom prst="rect">
            <a:avLst/>
          </a:prstGeom>
          <a:ln>
            <a:headEnd/>
            <a:tailEnd/>
          </a:ln>
        </p:spPr>
        <p:style>
          <a:lnRef idx="3">
            <a:schemeClr val="lt1"/>
          </a:lnRef>
          <a:fillRef idx="1">
            <a:schemeClr val="dk1"/>
          </a:fillRef>
          <a:effectRef idx="1">
            <a:schemeClr val="dk1"/>
          </a:effectRef>
          <a:fontRef idx="minor">
            <a:schemeClr val="lt1"/>
          </a:fontRef>
        </p:style>
        <p:txBody>
          <a:bodyPr wrap="none" anchor="ctr"/>
          <a:lstStyle/>
          <a:p>
            <a:pPr algn="ctr"/>
            <a:r>
              <a:rPr lang="en-US" dirty="0"/>
              <a:t>Appearance</a:t>
            </a:r>
          </a:p>
        </p:txBody>
      </p:sp>
      <p:sp>
        <p:nvSpPr>
          <p:cNvPr id="13322" name="Rectangle 10"/>
          <p:cNvSpPr>
            <a:spLocks noChangeArrowheads="1"/>
          </p:cNvSpPr>
          <p:nvPr/>
        </p:nvSpPr>
        <p:spPr bwMode="auto">
          <a:xfrm>
            <a:off x="2209800" y="3124200"/>
            <a:ext cx="6858000" cy="15240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sz="2000" b="1" u="sng" dirty="0" smtClean="0"/>
              <a:t>Interstitial opacity</a:t>
            </a:r>
            <a:r>
              <a:rPr lang="en-US" sz="2000" b="1" dirty="0" smtClean="0"/>
              <a:t>:</a:t>
            </a:r>
          </a:p>
          <a:p>
            <a:pPr>
              <a:buFont typeface="Wingdings" pitchFamily="2" charset="2"/>
              <a:buChar char="ü"/>
            </a:pPr>
            <a:r>
              <a:rPr lang="en-US" sz="2000" b="1" dirty="0" smtClean="0"/>
              <a:t> Well-defined, homogenous,</a:t>
            </a:r>
          </a:p>
          <a:p>
            <a:pPr>
              <a:buFont typeface="Wingdings" pitchFamily="2" charset="2"/>
              <a:buChar char="ü"/>
            </a:pPr>
            <a:r>
              <a:rPr lang="en-US" sz="2000" b="1" dirty="0" smtClean="0"/>
              <a:t>Soft-tissue density</a:t>
            </a:r>
          </a:p>
          <a:p>
            <a:pPr>
              <a:buFont typeface="Wingdings" pitchFamily="2" charset="2"/>
              <a:buChar char="ü"/>
            </a:pPr>
            <a:r>
              <a:rPr lang="en-US" sz="2000" b="1" dirty="0" smtClean="0"/>
              <a:t>Obscures the edges of vessels or adjacent structure </a:t>
            </a:r>
          </a:p>
          <a:p>
            <a:r>
              <a:rPr lang="en-US" sz="2000" b="1" dirty="0" smtClean="0"/>
              <a:t>        </a:t>
            </a:r>
            <a:endParaRPr lang="en-US" sz="2000" b="1" dirty="0"/>
          </a:p>
        </p:txBody>
      </p:sp>
      <p:sp>
        <p:nvSpPr>
          <p:cNvPr id="13323" name="Rectangle 11"/>
          <p:cNvSpPr>
            <a:spLocks noChangeArrowheads="1"/>
          </p:cNvSpPr>
          <p:nvPr/>
        </p:nvSpPr>
        <p:spPr bwMode="auto">
          <a:xfrm>
            <a:off x="2209800" y="5105400"/>
            <a:ext cx="6858000" cy="15240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sz="2000" b="1" u="sng" dirty="0" smtClean="0"/>
              <a:t>Air </a:t>
            </a:r>
            <a:r>
              <a:rPr lang="en-US" sz="2000" b="1" u="sng" dirty="0"/>
              <a:t>space: </a:t>
            </a:r>
            <a:endParaRPr lang="en-US" sz="2000" b="1" u="sng" dirty="0" smtClean="0"/>
          </a:p>
          <a:p>
            <a:pPr>
              <a:buFont typeface="Wingdings" pitchFamily="2" charset="2"/>
              <a:buChar char="ü"/>
            </a:pPr>
            <a:r>
              <a:rPr lang="en-US" sz="2000" b="1" dirty="0" smtClean="0"/>
              <a:t>Ill-defined</a:t>
            </a:r>
            <a:r>
              <a:rPr lang="en-US" sz="2000" b="1" dirty="0"/>
              <a:t>, </a:t>
            </a:r>
            <a:r>
              <a:rPr lang="en-US" sz="2000" b="1" dirty="0" smtClean="0"/>
              <a:t>inhomogeneous.</a:t>
            </a:r>
          </a:p>
          <a:p>
            <a:pPr>
              <a:buFont typeface="Wingdings" pitchFamily="2" charset="2"/>
              <a:buChar char="ü"/>
            </a:pPr>
            <a:r>
              <a:rPr lang="en-US" sz="2000" b="1" dirty="0" smtClean="0"/>
              <a:t>Less dense than adjacent vessel – GGO</a:t>
            </a:r>
            <a:endParaRPr lang="en-US" sz="2000" b="1" dirty="0"/>
          </a:p>
          <a:p>
            <a:pPr>
              <a:buFont typeface="Wingdings" pitchFamily="2" charset="2"/>
              <a:buChar char="ü"/>
            </a:pPr>
            <a:r>
              <a:rPr lang="en-US" sz="2000" b="1" dirty="0" smtClean="0"/>
              <a:t>small </a:t>
            </a:r>
            <a:r>
              <a:rPr lang="en-US" sz="2000" b="1" dirty="0"/>
              <a:t>nodule is difficult to identify</a:t>
            </a:r>
          </a:p>
        </p:txBody>
      </p:sp>
      <p:cxnSp>
        <p:nvCxnSpPr>
          <p:cNvPr id="13328" name="AutoShape 16"/>
          <p:cNvCxnSpPr>
            <a:cxnSpLocks noChangeShapeType="1"/>
            <a:stCxn id="13316" idx="3"/>
            <a:endCxn id="13319" idx="1"/>
          </p:cNvCxnSpPr>
          <p:nvPr/>
        </p:nvCxnSpPr>
        <p:spPr bwMode="auto">
          <a:xfrm flipV="1">
            <a:off x="1371600" y="1371600"/>
            <a:ext cx="762000" cy="457200"/>
          </a:xfrm>
          <a:prstGeom prst="straightConnector1">
            <a:avLst/>
          </a:prstGeom>
          <a:noFill/>
          <a:ln w="38100">
            <a:solidFill>
              <a:srgbClr val="FF00FF"/>
            </a:solidFill>
            <a:round/>
            <a:headEnd/>
            <a:tailEnd type="triangle" w="med" len="med"/>
          </a:ln>
          <a:effectLst/>
        </p:spPr>
      </p:cxnSp>
      <p:cxnSp>
        <p:nvCxnSpPr>
          <p:cNvPr id="13329" name="AutoShape 17"/>
          <p:cNvCxnSpPr>
            <a:cxnSpLocks noChangeShapeType="1"/>
            <a:stCxn id="13316" idx="3"/>
            <a:endCxn id="13320" idx="1"/>
          </p:cNvCxnSpPr>
          <p:nvPr/>
        </p:nvCxnSpPr>
        <p:spPr bwMode="auto">
          <a:xfrm>
            <a:off x="1371600" y="1828800"/>
            <a:ext cx="762000" cy="457200"/>
          </a:xfrm>
          <a:prstGeom prst="straightConnector1">
            <a:avLst/>
          </a:prstGeom>
          <a:noFill/>
          <a:ln w="38100">
            <a:solidFill>
              <a:srgbClr val="FF00FF"/>
            </a:solidFill>
            <a:round/>
            <a:headEnd/>
            <a:tailEnd type="triangle" w="med" len="med"/>
          </a:ln>
          <a:effectLst/>
        </p:spPr>
      </p:cxnSp>
      <p:cxnSp>
        <p:nvCxnSpPr>
          <p:cNvPr id="13330" name="AutoShape 18"/>
          <p:cNvCxnSpPr>
            <a:cxnSpLocks noChangeShapeType="1"/>
            <a:stCxn id="13321" idx="3"/>
            <a:endCxn id="13322" idx="1"/>
          </p:cNvCxnSpPr>
          <p:nvPr/>
        </p:nvCxnSpPr>
        <p:spPr bwMode="auto">
          <a:xfrm flipV="1">
            <a:off x="1828800" y="3886200"/>
            <a:ext cx="381000" cy="876300"/>
          </a:xfrm>
          <a:prstGeom prst="straightConnector1">
            <a:avLst/>
          </a:prstGeom>
          <a:noFill/>
          <a:ln w="38100">
            <a:solidFill>
              <a:srgbClr val="FF00FF"/>
            </a:solidFill>
            <a:round/>
            <a:headEnd/>
            <a:tailEnd type="triangle" w="med" len="med"/>
          </a:ln>
          <a:effectLst/>
        </p:spPr>
      </p:cxnSp>
      <p:cxnSp>
        <p:nvCxnSpPr>
          <p:cNvPr id="13331" name="AutoShape 19"/>
          <p:cNvCxnSpPr>
            <a:cxnSpLocks noChangeShapeType="1"/>
            <a:stCxn id="13321" idx="3"/>
            <a:endCxn id="13323" idx="1"/>
          </p:cNvCxnSpPr>
          <p:nvPr/>
        </p:nvCxnSpPr>
        <p:spPr bwMode="auto">
          <a:xfrm>
            <a:off x="1828800" y="4762500"/>
            <a:ext cx="381000" cy="1104900"/>
          </a:xfrm>
          <a:prstGeom prst="straightConnector1">
            <a:avLst/>
          </a:prstGeom>
          <a:noFill/>
          <a:ln w="38100">
            <a:solidFill>
              <a:srgbClr val="FF00FF"/>
            </a:solidFill>
            <a:round/>
            <a:headEnd/>
            <a:tailEnd type="triangle" w="med" len="med"/>
          </a:ln>
          <a:effectLst/>
        </p:spPr>
      </p:cxn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cstate="print"/>
          <a:srcRect/>
          <a:stretch>
            <a:fillRect/>
          </a:stretch>
        </p:blipFill>
        <p:spPr bwMode="auto">
          <a:xfrm>
            <a:off x="76201" y="457200"/>
            <a:ext cx="4267199" cy="2667000"/>
          </a:xfrm>
          <a:prstGeom prst="rect">
            <a:avLst/>
          </a:prstGeom>
          <a:noFill/>
          <a:ln w="9525">
            <a:noFill/>
            <a:miter lim="800000"/>
            <a:headEnd/>
            <a:tailEnd/>
          </a:ln>
        </p:spPr>
      </p:pic>
      <p:pic>
        <p:nvPicPr>
          <p:cNvPr id="1028" name="Picture 4"/>
          <p:cNvPicPr>
            <a:picLocks noGrp="1" noChangeAspect="1" noChangeArrowheads="1"/>
          </p:cNvPicPr>
          <p:nvPr>
            <p:ph sz="half" idx="2"/>
          </p:nvPr>
        </p:nvPicPr>
        <p:blipFill>
          <a:blip r:embed="rId3" cstate="print"/>
          <a:srcRect t="5715" b="6655"/>
          <a:stretch>
            <a:fillRect/>
          </a:stretch>
        </p:blipFill>
        <p:spPr bwMode="auto">
          <a:xfrm>
            <a:off x="5410200" y="1447800"/>
            <a:ext cx="3505200" cy="2667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B4E5F3E-4C21-48FC-A7D1-25B1D1C78A90}" type="slidenum">
              <a:rPr lang="en-US" smtClean="0"/>
              <a:pPr>
                <a:defRPr/>
              </a:pPr>
              <a:t>44</a:t>
            </a:fld>
            <a:endParaRPr lang="en-US"/>
          </a:p>
        </p:txBody>
      </p:sp>
      <p:pic>
        <p:nvPicPr>
          <p:cNvPr id="1027" name="Picture 3"/>
          <p:cNvPicPr>
            <a:picLocks noChangeAspect="1" noChangeArrowheads="1"/>
          </p:cNvPicPr>
          <p:nvPr/>
        </p:nvPicPr>
        <p:blipFill>
          <a:blip r:embed="rId4" cstate="print"/>
          <a:srcRect/>
          <a:stretch>
            <a:fillRect/>
          </a:stretch>
        </p:blipFill>
        <p:spPr bwMode="auto">
          <a:xfrm>
            <a:off x="76200" y="3505200"/>
            <a:ext cx="4419600" cy="2819400"/>
          </a:xfrm>
          <a:prstGeom prst="rect">
            <a:avLst/>
          </a:prstGeom>
          <a:noFill/>
          <a:ln w="9525">
            <a:noFill/>
            <a:miter lim="800000"/>
            <a:headEnd/>
            <a:tailEnd/>
          </a:ln>
        </p:spPr>
      </p:pic>
      <p:sp>
        <p:nvSpPr>
          <p:cNvPr id="19" name="Down Arrow 18"/>
          <p:cNvSpPr/>
          <p:nvPr/>
        </p:nvSpPr>
        <p:spPr>
          <a:xfrm>
            <a:off x="4800600" y="0"/>
            <a:ext cx="152400" cy="71628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p:cNvSpPr txBox="1"/>
          <p:nvPr/>
        </p:nvSpPr>
        <p:spPr>
          <a:xfrm>
            <a:off x="838200" y="0"/>
            <a:ext cx="21336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Interstitial nodules</a:t>
            </a:r>
            <a:endParaRPr lang="en-US" dirty="0"/>
          </a:p>
        </p:txBody>
      </p:sp>
      <p:sp>
        <p:nvSpPr>
          <p:cNvPr id="21" name="TextBox 20"/>
          <p:cNvSpPr txBox="1"/>
          <p:nvPr/>
        </p:nvSpPr>
        <p:spPr>
          <a:xfrm>
            <a:off x="5867400" y="0"/>
            <a:ext cx="28956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Air space opacity</a:t>
            </a:r>
            <a:endParaRPr lang="en-US" dirty="0"/>
          </a:p>
        </p:txBody>
      </p:sp>
      <p:sp>
        <p:nvSpPr>
          <p:cNvPr id="10" name="TextBox 9"/>
          <p:cNvSpPr txBox="1"/>
          <p:nvPr/>
        </p:nvSpPr>
        <p:spPr>
          <a:xfrm>
            <a:off x="762000" y="3124200"/>
            <a:ext cx="22860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Miliary tuberculosis</a:t>
            </a:r>
            <a:endParaRPr lang="en-US" dirty="0"/>
          </a:p>
        </p:txBody>
      </p:sp>
      <p:sp>
        <p:nvSpPr>
          <p:cNvPr id="11" name="Rectangle 10"/>
          <p:cNvSpPr/>
          <p:nvPr/>
        </p:nvSpPr>
        <p:spPr>
          <a:xfrm>
            <a:off x="1219200" y="6324600"/>
            <a:ext cx="140294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dirty="0" smtClean="0"/>
              <a:t>sarcoidosis </a:t>
            </a:r>
            <a:endParaRPr lang="en-US" dirty="0"/>
          </a:p>
        </p:txBody>
      </p:sp>
      <p:sp>
        <p:nvSpPr>
          <p:cNvPr id="12" name="Rectangle 11"/>
          <p:cNvSpPr/>
          <p:nvPr/>
        </p:nvSpPr>
        <p:spPr>
          <a:xfrm>
            <a:off x="5257800" y="4763869"/>
            <a:ext cx="38862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dirty="0" smtClean="0"/>
              <a:t>in a lung transplant patient with </a:t>
            </a:r>
          </a:p>
          <a:p>
            <a:r>
              <a:rPr lang="en-US" dirty="0" smtClean="0"/>
              <a:t>bronchopneumonia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Grp="1" noChangeAspect="1" noChangeArrowheads="1"/>
          </p:cNvPicPr>
          <p:nvPr>
            <p:ph idx="1"/>
          </p:nvPr>
        </p:nvPicPr>
        <p:blipFill>
          <a:blip r:embed="rId2" cstate="print"/>
          <a:stretch>
            <a:fillRect/>
          </a:stretch>
        </p:blipFill>
        <p:spPr bwMode="auto">
          <a:xfrm>
            <a:off x="4199055" y="1600200"/>
            <a:ext cx="3316052" cy="4525963"/>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1189073A-32A4-4DA3-ABE7-3F9660EFBF92}" type="slidenum">
              <a:rPr lang="en-US" smtClean="0"/>
              <a:pPr>
                <a:defRPr/>
              </a:pPr>
              <a:t>45</a:t>
            </a:fld>
            <a:endParaRPr lang="en-US"/>
          </a:p>
        </p:txBody>
      </p:sp>
      <p:sp>
        <p:nvSpPr>
          <p:cNvPr id="41" name="Rectangle 13"/>
          <p:cNvSpPr>
            <a:spLocks noChangeArrowheads="1"/>
          </p:cNvSpPr>
          <p:nvPr/>
        </p:nvSpPr>
        <p:spPr bwMode="auto">
          <a:xfrm>
            <a:off x="2057400" y="228600"/>
            <a:ext cx="6705600" cy="5334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b="1" dirty="0" smtClean="0"/>
              <a:t>RANDOM: </a:t>
            </a:r>
            <a:r>
              <a:rPr lang="en-US" sz="1800" b="1" dirty="0"/>
              <a:t>no consistent relationship to any structures</a:t>
            </a:r>
          </a:p>
        </p:txBody>
      </p:sp>
      <p:sp>
        <p:nvSpPr>
          <p:cNvPr id="42" name="Rectangle 14"/>
          <p:cNvSpPr>
            <a:spLocks noChangeArrowheads="1"/>
          </p:cNvSpPr>
          <p:nvPr/>
        </p:nvSpPr>
        <p:spPr bwMode="auto">
          <a:xfrm>
            <a:off x="2057400" y="1828800"/>
            <a:ext cx="6705600" cy="6858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b="1" dirty="0" smtClean="0"/>
              <a:t>PERILYMPHATIC: </a:t>
            </a:r>
            <a:r>
              <a:rPr lang="en-US" sz="1800" b="1" dirty="0"/>
              <a:t>corresponds to distribution of lymphatics</a:t>
            </a:r>
          </a:p>
        </p:txBody>
      </p:sp>
      <p:sp>
        <p:nvSpPr>
          <p:cNvPr id="43" name="Rectangle 15"/>
          <p:cNvSpPr>
            <a:spLocks noChangeArrowheads="1"/>
          </p:cNvSpPr>
          <p:nvPr/>
        </p:nvSpPr>
        <p:spPr bwMode="auto">
          <a:xfrm>
            <a:off x="2057400" y="1066800"/>
            <a:ext cx="6705600" cy="6096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r>
              <a:rPr lang="en-US" b="1" dirty="0" smtClean="0"/>
              <a:t>CENTRILOBULAR:  </a:t>
            </a:r>
            <a:r>
              <a:rPr lang="en-US" sz="1800" b="1" dirty="0" smtClean="0"/>
              <a:t>related </a:t>
            </a:r>
            <a:r>
              <a:rPr lang="en-US" sz="1800" b="1" dirty="0"/>
              <a:t>to </a:t>
            </a:r>
            <a:r>
              <a:rPr lang="en-US" sz="1800" b="1" dirty="0" smtClean="0"/>
              <a:t>centrilobular </a:t>
            </a:r>
            <a:r>
              <a:rPr lang="en-US" sz="1800" b="1" dirty="0"/>
              <a:t>structures</a:t>
            </a:r>
          </a:p>
        </p:txBody>
      </p:sp>
      <p:cxnSp>
        <p:nvCxnSpPr>
          <p:cNvPr id="44" name="AutoShape 20"/>
          <p:cNvCxnSpPr>
            <a:cxnSpLocks noChangeShapeType="1"/>
          </p:cNvCxnSpPr>
          <p:nvPr/>
        </p:nvCxnSpPr>
        <p:spPr bwMode="auto">
          <a:xfrm flipV="1">
            <a:off x="1676400" y="609600"/>
            <a:ext cx="381000" cy="571500"/>
          </a:xfrm>
          <a:prstGeom prst="straightConnector1">
            <a:avLst/>
          </a:prstGeom>
          <a:noFill/>
          <a:ln w="38100">
            <a:solidFill>
              <a:srgbClr val="FF00FF"/>
            </a:solidFill>
            <a:round/>
            <a:headEnd/>
            <a:tailEnd type="triangle" w="med" len="med"/>
          </a:ln>
          <a:effectLst/>
        </p:spPr>
      </p:cxnSp>
      <p:cxnSp>
        <p:nvCxnSpPr>
          <p:cNvPr id="45" name="AutoShape 21"/>
          <p:cNvCxnSpPr>
            <a:cxnSpLocks noChangeShapeType="1"/>
          </p:cNvCxnSpPr>
          <p:nvPr/>
        </p:nvCxnSpPr>
        <p:spPr bwMode="auto">
          <a:xfrm>
            <a:off x="1676400" y="1600200"/>
            <a:ext cx="381000" cy="342900"/>
          </a:xfrm>
          <a:prstGeom prst="straightConnector1">
            <a:avLst/>
          </a:prstGeom>
          <a:noFill/>
          <a:ln w="38100">
            <a:solidFill>
              <a:srgbClr val="FF00FF"/>
            </a:solidFill>
            <a:round/>
            <a:headEnd/>
            <a:tailEnd type="triangle" w="med" len="med"/>
          </a:ln>
          <a:effectLst/>
        </p:spPr>
      </p:cxnSp>
      <p:cxnSp>
        <p:nvCxnSpPr>
          <p:cNvPr id="46" name="AutoShape 22"/>
          <p:cNvCxnSpPr>
            <a:cxnSpLocks noChangeShapeType="1"/>
            <a:stCxn id="50" idx="3"/>
            <a:endCxn id="43" idx="1"/>
          </p:cNvCxnSpPr>
          <p:nvPr/>
        </p:nvCxnSpPr>
        <p:spPr bwMode="auto">
          <a:xfrm>
            <a:off x="1752600" y="1371600"/>
            <a:ext cx="304800" cy="0"/>
          </a:xfrm>
          <a:prstGeom prst="straightConnector1">
            <a:avLst/>
          </a:prstGeom>
          <a:noFill/>
          <a:ln w="38100">
            <a:solidFill>
              <a:srgbClr val="FF00FF"/>
            </a:solidFill>
            <a:round/>
            <a:headEnd/>
            <a:tailEnd type="triangle" w="med" len="med"/>
          </a:ln>
          <a:effectLst/>
        </p:spPr>
      </p:cxnSp>
      <p:sp>
        <p:nvSpPr>
          <p:cNvPr id="50" name="Rectangle 12"/>
          <p:cNvSpPr>
            <a:spLocks noChangeArrowheads="1"/>
          </p:cNvSpPr>
          <p:nvPr/>
        </p:nvSpPr>
        <p:spPr bwMode="auto">
          <a:xfrm>
            <a:off x="228600" y="1143000"/>
            <a:ext cx="1524000" cy="457200"/>
          </a:xfrm>
          <a:prstGeom prst="rect">
            <a:avLst/>
          </a:prstGeom>
          <a:ln>
            <a:headEnd/>
            <a:tailEnd/>
          </a:ln>
        </p:spPr>
        <p:style>
          <a:lnRef idx="3">
            <a:schemeClr val="lt1"/>
          </a:lnRef>
          <a:fillRef idx="1">
            <a:schemeClr val="dk1"/>
          </a:fillRef>
          <a:effectRef idx="1">
            <a:schemeClr val="dk1"/>
          </a:effectRef>
          <a:fontRef idx="minor">
            <a:schemeClr val="lt1"/>
          </a:fontRef>
        </p:style>
        <p:txBody>
          <a:bodyPr wrap="none" anchor="ctr"/>
          <a:lstStyle/>
          <a:p>
            <a:pPr algn="ctr"/>
            <a:r>
              <a:rPr lang="en-US" dirty="0"/>
              <a:t>Distribution</a:t>
            </a:r>
          </a:p>
        </p:txBody>
      </p:sp>
      <p:pic>
        <p:nvPicPr>
          <p:cNvPr id="12" name="Picture 4"/>
          <p:cNvPicPr>
            <a:picLocks noChangeAspect="1" noChangeArrowheads="1"/>
          </p:cNvPicPr>
          <p:nvPr/>
        </p:nvPicPr>
        <p:blipFill>
          <a:blip r:embed="rId3" cstate="print"/>
          <a:srcRect/>
          <a:stretch>
            <a:fillRect/>
          </a:stretch>
        </p:blipFill>
        <p:spPr bwMode="auto">
          <a:xfrm>
            <a:off x="381000" y="2666999"/>
            <a:ext cx="3657600" cy="40386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573000" cy="487362"/>
          </a:xfrm>
        </p:spPr>
        <p:txBody>
          <a:bodyPr>
            <a:normAutofit fontScale="90000"/>
          </a:bodyPr>
          <a:lstStyle/>
          <a:p>
            <a:r>
              <a:rPr lang="en-GB" sz="3000" b="1" dirty="0" smtClean="0">
                <a:solidFill>
                  <a:srgbClr val="FFC000"/>
                </a:solidFill>
              </a:rPr>
              <a:t>    Perilymphatic nodules: D/D</a:t>
            </a:r>
            <a:endParaRPr lang="en-US" sz="3000" dirty="0">
              <a:solidFill>
                <a:srgbClr val="FFC000"/>
              </a:solidFill>
            </a:endParaRPr>
          </a:p>
        </p:txBody>
      </p:sp>
      <p:sp>
        <p:nvSpPr>
          <p:cNvPr id="3" name="Content Placeholder 2"/>
          <p:cNvSpPr>
            <a:spLocks noGrp="1"/>
          </p:cNvSpPr>
          <p:nvPr>
            <p:ph idx="1"/>
          </p:nvPr>
        </p:nvSpPr>
        <p:spPr>
          <a:xfrm>
            <a:off x="152400" y="1066800"/>
            <a:ext cx="5181599" cy="5059363"/>
          </a:xfrm>
        </p:spPr>
        <p:txBody>
          <a:bodyPr>
            <a:normAutofit/>
          </a:bodyPr>
          <a:lstStyle/>
          <a:p>
            <a:pPr>
              <a:buFont typeface="Wingdings" pitchFamily="2" charset="2"/>
              <a:buChar char="Ø"/>
            </a:pPr>
            <a:r>
              <a:rPr lang="en-US" sz="2600" dirty="0" smtClean="0"/>
              <a:t>Sarcoidosis</a:t>
            </a:r>
          </a:p>
          <a:p>
            <a:pPr>
              <a:buFont typeface="Wingdings" pitchFamily="2" charset="2"/>
              <a:buChar char="Ø"/>
            </a:pPr>
            <a:endParaRPr lang="en-US" sz="2600" dirty="0" smtClean="0"/>
          </a:p>
          <a:p>
            <a:pPr>
              <a:buFont typeface="Wingdings" pitchFamily="2" charset="2"/>
              <a:buChar char="Ø"/>
            </a:pPr>
            <a:r>
              <a:rPr lang="en-US" sz="2600" dirty="0" smtClean="0"/>
              <a:t>Lymphangitic carcinomatosis</a:t>
            </a:r>
          </a:p>
          <a:p>
            <a:pPr>
              <a:buFont typeface="Wingdings" pitchFamily="2" charset="2"/>
              <a:buChar char="Ø"/>
            </a:pPr>
            <a:endParaRPr lang="en-US" sz="2600" dirty="0" smtClean="0"/>
          </a:p>
          <a:p>
            <a:pPr>
              <a:buFont typeface="Wingdings" pitchFamily="2" charset="2"/>
              <a:buChar char="Ø"/>
            </a:pPr>
            <a:r>
              <a:rPr lang="en-US" sz="2600" dirty="0" smtClean="0"/>
              <a:t>Lymphocytic interstitial pneumonia (LIP)</a:t>
            </a:r>
          </a:p>
          <a:p>
            <a:pPr>
              <a:buFont typeface="Wingdings" pitchFamily="2" charset="2"/>
              <a:buChar char="Ø"/>
            </a:pPr>
            <a:endParaRPr lang="en-US" sz="2600" dirty="0" smtClean="0"/>
          </a:p>
          <a:p>
            <a:pPr>
              <a:buFont typeface="Wingdings" pitchFamily="2" charset="2"/>
              <a:buChar char="Ø"/>
            </a:pPr>
            <a:r>
              <a:rPr lang="en-US" sz="2600" dirty="0" smtClean="0"/>
              <a:t>Lymphoproliferative disorders</a:t>
            </a:r>
          </a:p>
          <a:p>
            <a:pPr>
              <a:buFont typeface="Wingdings" pitchFamily="2" charset="2"/>
              <a:buChar char="Ø"/>
            </a:pPr>
            <a:endParaRPr lang="en-US" sz="2600" dirty="0" smtClean="0"/>
          </a:p>
          <a:p>
            <a:pPr>
              <a:buFont typeface="Wingdings" pitchFamily="2" charset="2"/>
              <a:buChar char="Ø"/>
            </a:pPr>
            <a:r>
              <a:rPr lang="en-US" sz="2600" dirty="0" smtClean="0"/>
              <a:t>Amyloidosis</a:t>
            </a:r>
          </a:p>
          <a:p>
            <a:endParaRPr lang="en-US" dirty="0"/>
          </a:p>
        </p:txBody>
      </p:sp>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46</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5029200" y="762000"/>
            <a:ext cx="3962400" cy="2667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953000" y="3810000"/>
            <a:ext cx="4073454"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228600"/>
            <a:ext cx="8791575" cy="715962"/>
          </a:xfrm>
        </p:spPr>
        <p:txBody>
          <a:bodyPr>
            <a:normAutofit/>
          </a:bodyPr>
          <a:lstStyle/>
          <a:p>
            <a:r>
              <a:rPr lang="en-GB" b="1" i="1" dirty="0" smtClean="0">
                <a:solidFill>
                  <a:srgbClr val="FFC000"/>
                </a:solidFill>
              </a:rPr>
              <a:t>Centrilobular nodules</a:t>
            </a:r>
            <a:endParaRPr lang="en-US" b="1" i="1" dirty="0">
              <a:solidFill>
                <a:srgbClr val="FFC000"/>
              </a:solidFill>
            </a:endParaRPr>
          </a:p>
        </p:txBody>
      </p:sp>
      <p:sp>
        <p:nvSpPr>
          <p:cNvPr id="3" name="Content Placeholder 2"/>
          <p:cNvSpPr>
            <a:spLocks noGrp="1"/>
          </p:cNvSpPr>
          <p:nvPr>
            <p:ph idx="1"/>
          </p:nvPr>
        </p:nvSpPr>
        <p:spPr>
          <a:xfrm>
            <a:off x="381001" y="1295400"/>
            <a:ext cx="4724399" cy="5181600"/>
          </a:xfrm>
        </p:spPr>
        <p:txBody>
          <a:bodyPr>
            <a:normAutofit lnSpcReduction="10000"/>
          </a:bodyPr>
          <a:lstStyle/>
          <a:p>
            <a:r>
              <a:rPr lang="en-GB" sz="2500" dirty="0" smtClean="0"/>
              <a:t>Distributed primarily within the centre of the secondary pulmonary lobule</a:t>
            </a:r>
          </a:p>
          <a:p>
            <a:endParaRPr lang="en-GB" sz="1200" dirty="0" smtClean="0"/>
          </a:p>
          <a:p>
            <a:r>
              <a:rPr lang="en-US" sz="2500" dirty="0" smtClean="0"/>
              <a:t>Reflect the presence of either </a:t>
            </a:r>
            <a:r>
              <a:rPr lang="en-US" sz="2500" dirty="0" smtClean="0">
                <a:solidFill>
                  <a:srgbClr val="FF0000"/>
                </a:solidFill>
              </a:rPr>
              <a:t>interstitial or airspace </a:t>
            </a:r>
            <a:r>
              <a:rPr lang="en-US" sz="2500" dirty="0" smtClean="0"/>
              <a:t>abnormalities </a:t>
            </a:r>
            <a:endParaRPr lang="en-US" dirty="0" smtClean="0"/>
          </a:p>
          <a:p>
            <a:endParaRPr lang="en-US" sz="1100" dirty="0" smtClean="0"/>
          </a:p>
          <a:p>
            <a:r>
              <a:rPr lang="en-US" sz="2500" dirty="0" smtClean="0"/>
              <a:t>Dense or ground-glass opacity </a:t>
            </a:r>
          </a:p>
          <a:p>
            <a:endParaRPr lang="en-US" sz="1200" dirty="0" smtClean="0"/>
          </a:p>
          <a:p>
            <a:r>
              <a:rPr lang="en-US" sz="2500" dirty="0" smtClean="0"/>
              <a:t>Subpleural lung is typically spared- distinguishes from </a:t>
            </a:r>
          </a:p>
          <a:p>
            <a:pPr>
              <a:buNone/>
            </a:pPr>
            <a:r>
              <a:rPr lang="en-US" sz="2500" dirty="0" smtClean="0"/>
              <a:t>diffuse random nodules. </a:t>
            </a:r>
            <a:endParaRPr lang="en-US" sz="2500" dirty="0"/>
          </a:p>
        </p:txBody>
      </p:sp>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47</a:t>
            </a:fld>
            <a:endParaRPr lang="en-US"/>
          </a:p>
        </p:txBody>
      </p:sp>
      <p:pic>
        <p:nvPicPr>
          <p:cNvPr id="5" name="Picture 6" descr="C:\My Documents\Picture Package\'00_01_01_07\DCIM\101MSDCF\DSC00161.JPG"/>
          <p:cNvPicPr>
            <a:picLocks noChangeAspect="1" noChangeArrowheads="1"/>
          </p:cNvPicPr>
          <p:nvPr/>
        </p:nvPicPr>
        <p:blipFill>
          <a:blip r:embed="rId2" cstate="print">
            <a:lum bright="6000" contrast="48000"/>
          </a:blip>
          <a:srcRect l="5634" r="22536" b="4225"/>
          <a:stretch>
            <a:fillRect/>
          </a:stretch>
        </p:blipFill>
        <p:spPr bwMode="auto">
          <a:xfrm>
            <a:off x="5181600" y="1143000"/>
            <a:ext cx="3962400" cy="44196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20175" cy="533400"/>
          </a:xfrm>
        </p:spPr>
        <p:txBody>
          <a:bodyPr>
            <a:normAutofit fontScale="90000"/>
          </a:bodyPr>
          <a:lstStyle/>
          <a:p>
            <a:r>
              <a:rPr lang="en-US" b="1" i="1" dirty="0" smtClean="0">
                <a:solidFill>
                  <a:srgbClr val="FFC000"/>
                </a:solidFill>
              </a:rPr>
              <a:t>Tree-in-bud</a:t>
            </a:r>
            <a:endParaRPr lang="en-US" b="1" i="1" dirty="0">
              <a:solidFill>
                <a:srgbClr val="FFC000"/>
              </a:solidFill>
            </a:endParaRPr>
          </a:p>
        </p:txBody>
      </p:sp>
      <p:sp>
        <p:nvSpPr>
          <p:cNvPr id="3" name="Content Placeholder 2"/>
          <p:cNvSpPr>
            <a:spLocks noGrp="1"/>
          </p:cNvSpPr>
          <p:nvPr>
            <p:ph idx="1"/>
          </p:nvPr>
        </p:nvSpPr>
        <p:spPr>
          <a:xfrm>
            <a:off x="1" y="685799"/>
            <a:ext cx="8534400" cy="3352801"/>
          </a:xfrm>
        </p:spPr>
        <p:txBody>
          <a:bodyPr>
            <a:normAutofit lnSpcReduction="10000"/>
          </a:bodyPr>
          <a:lstStyle/>
          <a:p>
            <a:pPr>
              <a:buFont typeface="Wingdings" pitchFamily="2" charset="2"/>
              <a:buChar char="v"/>
            </a:pPr>
            <a:r>
              <a:rPr lang="en-US" sz="2300" dirty="0" err="1" smtClean="0"/>
              <a:t>Centrilobular</a:t>
            </a:r>
            <a:r>
              <a:rPr lang="en-US" sz="2300" dirty="0" smtClean="0"/>
              <a:t> nodules are further characterized by presence or absence of ‘‘tree-in-bud.’’ </a:t>
            </a:r>
          </a:p>
          <a:p>
            <a:pPr>
              <a:buFont typeface="Wingdings" pitchFamily="2" charset="2"/>
              <a:buChar char="v"/>
            </a:pPr>
            <a:endParaRPr lang="en-US" sz="1200" u="sng" dirty="0" smtClean="0"/>
          </a:p>
          <a:p>
            <a:pPr>
              <a:buFont typeface="Wingdings" pitchFamily="2" charset="2"/>
              <a:buChar char="v"/>
            </a:pPr>
            <a:r>
              <a:rPr lang="en-US" sz="2300" u="sng" dirty="0" smtClean="0"/>
              <a:t>Tree-in-bud</a:t>
            </a:r>
            <a:r>
              <a:rPr lang="en-US" sz="2300" dirty="0" smtClean="0"/>
              <a:t> -- Impaction of centrilobular bronchus with mucous, pus, or fluid, resulting in dilation of the bronchus, with associated peribronchiolar inflammation .</a:t>
            </a:r>
          </a:p>
          <a:p>
            <a:pPr>
              <a:buFont typeface="Wingdings" pitchFamily="2" charset="2"/>
              <a:buChar char="v"/>
            </a:pPr>
            <a:endParaRPr lang="en-US" sz="1200" dirty="0" smtClean="0"/>
          </a:p>
          <a:p>
            <a:pPr>
              <a:buFont typeface="Wingdings" pitchFamily="2" charset="2"/>
              <a:buChar char="v"/>
            </a:pPr>
            <a:r>
              <a:rPr lang="en-US" sz="2300" dirty="0" smtClean="0"/>
              <a:t> Dilated, impacted bronchi produce Y- or V-shaped structures </a:t>
            </a:r>
          </a:p>
          <a:p>
            <a:pPr>
              <a:buFont typeface="Wingdings" pitchFamily="2" charset="2"/>
              <a:buChar char="v"/>
            </a:pPr>
            <a:endParaRPr lang="en-US" sz="1200" dirty="0" smtClean="0"/>
          </a:p>
          <a:p>
            <a:pPr>
              <a:buFont typeface="Wingdings" pitchFamily="2" charset="2"/>
              <a:buChar char="v"/>
            </a:pPr>
            <a:r>
              <a:rPr lang="en-US" sz="2300" dirty="0" smtClean="0"/>
              <a:t>This finding is almost always seen with pulmonary infections.</a:t>
            </a:r>
          </a:p>
          <a:p>
            <a:pPr>
              <a:buNone/>
            </a:pPr>
            <a:endParaRPr lang="en-US" sz="2300"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48</a:t>
            </a:fld>
            <a:endParaRPr lang="en-US"/>
          </a:p>
        </p:txBody>
      </p:sp>
      <p:pic>
        <p:nvPicPr>
          <p:cNvPr id="5122" name="Picture 2"/>
          <p:cNvPicPr>
            <a:picLocks noChangeAspect="1" noChangeArrowheads="1"/>
          </p:cNvPicPr>
          <p:nvPr/>
        </p:nvPicPr>
        <p:blipFill>
          <a:blip r:embed="rId2" cstate="print"/>
          <a:srcRect t="3752"/>
          <a:stretch>
            <a:fillRect/>
          </a:stretch>
        </p:blipFill>
        <p:spPr bwMode="auto">
          <a:xfrm>
            <a:off x="1447800" y="4114800"/>
            <a:ext cx="62484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cstate="print"/>
          <a:srcRect/>
          <a:stretch>
            <a:fillRect/>
          </a:stretch>
        </p:blipFill>
        <p:spPr bwMode="auto">
          <a:xfrm>
            <a:off x="381000" y="838200"/>
            <a:ext cx="8491760" cy="5029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1189073A-32A4-4DA3-ABE7-3F9660EFBF92}" type="slidenum">
              <a:rPr lang="en-US"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3810000" cy="609600"/>
          </a:xfrm>
        </p:spPr>
        <p:style>
          <a:lnRef idx="1">
            <a:schemeClr val="dk1"/>
          </a:lnRef>
          <a:fillRef idx="2">
            <a:schemeClr val="dk1"/>
          </a:fillRef>
          <a:effectRef idx="1">
            <a:schemeClr val="dk1"/>
          </a:effectRef>
          <a:fontRef idx="minor">
            <a:schemeClr val="dk1"/>
          </a:fontRef>
        </p:style>
        <p:txBody>
          <a:bodyPr>
            <a:normAutofit/>
          </a:bodyPr>
          <a:lstStyle/>
          <a:p>
            <a:r>
              <a:rPr lang="en-US" dirty="0" smtClean="0"/>
              <a:t>SLICE THICKNESS</a:t>
            </a:r>
            <a:endParaRPr lang="en-US" dirty="0"/>
          </a:p>
        </p:txBody>
      </p:sp>
      <p:sp>
        <p:nvSpPr>
          <p:cNvPr id="3" name="Content Placeholder 2"/>
          <p:cNvSpPr>
            <a:spLocks noGrp="1"/>
          </p:cNvSpPr>
          <p:nvPr>
            <p:ph idx="1"/>
          </p:nvPr>
        </p:nvSpPr>
        <p:spPr>
          <a:xfrm>
            <a:off x="457200" y="1219200"/>
            <a:ext cx="8224838" cy="4906963"/>
          </a:xfrm>
        </p:spPr>
        <p:txBody>
          <a:bodyPr>
            <a:noAutofit/>
          </a:bodyPr>
          <a:lstStyle/>
          <a:p>
            <a:pPr>
              <a:lnSpc>
                <a:spcPct val="150000"/>
              </a:lnSpc>
              <a:buFont typeface="Arial" pitchFamily="34" charset="0"/>
              <a:buChar char="•"/>
            </a:pPr>
            <a:r>
              <a:rPr lang="en-US" sz="2600" b="1" dirty="0" smtClean="0">
                <a:solidFill>
                  <a:schemeClr val="tx1"/>
                </a:solidFill>
                <a:latin typeface="Arial Narrow" pitchFamily="34" charset="0"/>
              </a:rPr>
              <a:t>Thin sections </a:t>
            </a:r>
            <a:r>
              <a:rPr lang="en-US" sz="2600" b="1" u="sng" dirty="0" smtClean="0">
                <a:solidFill>
                  <a:srgbClr val="FFFF00"/>
                </a:solidFill>
                <a:latin typeface="Arial Narrow" pitchFamily="34" charset="0"/>
              </a:rPr>
              <a:t>0.5 – 1.5 mm </a:t>
            </a:r>
            <a:r>
              <a:rPr lang="en-US" sz="2600" b="1" dirty="0" smtClean="0">
                <a:solidFill>
                  <a:schemeClr val="tx1"/>
                </a:solidFill>
                <a:latin typeface="Arial Narrow" pitchFamily="34" charset="0"/>
              </a:rPr>
              <a:t>is essential for optimal spatial resolution</a:t>
            </a:r>
          </a:p>
          <a:p>
            <a:pPr>
              <a:lnSpc>
                <a:spcPct val="150000"/>
              </a:lnSpc>
              <a:buFont typeface="Arial" pitchFamily="34" charset="0"/>
              <a:buChar char="•"/>
            </a:pPr>
            <a:endParaRPr lang="en-US" sz="100" b="1" dirty="0" smtClean="0">
              <a:solidFill>
                <a:schemeClr val="tx1"/>
              </a:solidFill>
              <a:latin typeface="Arial Narrow" pitchFamily="34" charset="0"/>
            </a:endParaRPr>
          </a:p>
          <a:p>
            <a:pPr>
              <a:lnSpc>
                <a:spcPct val="150000"/>
              </a:lnSpc>
              <a:buFont typeface="Arial" pitchFamily="34" charset="0"/>
              <a:buChar char="•"/>
            </a:pPr>
            <a:r>
              <a:rPr lang="en-US" sz="2600" b="1" dirty="0" smtClean="0">
                <a:solidFill>
                  <a:schemeClr val="tx1"/>
                </a:solidFill>
                <a:latin typeface="Arial Narrow" pitchFamily="34" charset="0"/>
              </a:rPr>
              <a:t>Thicker slices are prone for </a:t>
            </a:r>
            <a:r>
              <a:rPr lang="en-US" sz="2600" b="1" dirty="0" smtClean="0">
                <a:solidFill>
                  <a:srgbClr val="FF0000"/>
                </a:solidFill>
                <a:latin typeface="Arial Narrow" pitchFamily="34" charset="0"/>
              </a:rPr>
              <a:t>volume averaging </a:t>
            </a:r>
            <a:r>
              <a:rPr lang="en-US" sz="2600" b="1" dirty="0" smtClean="0">
                <a:solidFill>
                  <a:schemeClr val="tx1"/>
                </a:solidFill>
                <a:latin typeface="Arial Narrow" pitchFamily="34" charset="0"/>
              </a:rPr>
              <a:t>and reduces ability to resolve smaller structure</a:t>
            </a:r>
          </a:p>
          <a:p>
            <a:pPr>
              <a:lnSpc>
                <a:spcPct val="150000"/>
              </a:lnSpc>
              <a:buFont typeface="Arial" pitchFamily="34" charset="0"/>
              <a:buChar char="•"/>
            </a:pPr>
            <a:endParaRPr lang="en-US" sz="800" b="1" dirty="0" smtClean="0">
              <a:solidFill>
                <a:schemeClr val="tx1"/>
              </a:solidFill>
              <a:latin typeface="Arial Narrow" pitchFamily="34" charset="0"/>
            </a:endParaRPr>
          </a:p>
          <a:p>
            <a:pPr>
              <a:lnSpc>
                <a:spcPct val="150000"/>
              </a:lnSpc>
              <a:buFont typeface="Arial" pitchFamily="34" charset="0"/>
              <a:buChar char="•"/>
            </a:pPr>
            <a:r>
              <a:rPr lang="en-US" sz="2600" b="1" dirty="0" smtClean="0">
                <a:solidFill>
                  <a:schemeClr val="tx1"/>
                </a:solidFill>
                <a:latin typeface="Arial Narrow" pitchFamily="34" charset="0"/>
              </a:rPr>
              <a:t>Better for delineation of bronchi, wall thickness and diameter</a:t>
            </a:r>
            <a:endParaRPr lang="en-US" sz="2600" b="1"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228600" y="304800"/>
            <a:ext cx="8915400" cy="685800"/>
          </a:xfrm>
        </p:spPr>
        <p:txBody>
          <a:bodyPr>
            <a:normAutofit fontScale="90000"/>
          </a:bodyPr>
          <a:lstStyle/>
          <a:p>
            <a:r>
              <a:rPr lang="en-GB" sz="2400" i="1" u="sng" dirty="0" smtClean="0">
                <a:solidFill>
                  <a:srgbClr val="FFC000"/>
                </a:solidFill>
              </a:rPr>
              <a:t>Centrilobular </a:t>
            </a:r>
            <a:r>
              <a:rPr lang="en-GB" sz="2400" i="1" u="sng" dirty="0">
                <a:solidFill>
                  <a:srgbClr val="FFC000"/>
                </a:solidFill>
              </a:rPr>
              <a:t>nodules with or without tree-in-bud opacity: </a:t>
            </a:r>
            <a:r>
              <a:rPr lang="en-GB" sz="2400" i="1" u="sng" dirty="0" smtClean="0">
                <a:solidFill>
                  <a:srgbClr val="FFC000"/>
                </a:solidFill>
              </a:rPr>
              <a:t>D/D </a:t>
            </a:r>
            <a:r>
              <a:rPr lang="en-GB" sz="2400" u="sng" dirty="0" smtClean="0">
                <a:solidFill>
                  <a:srgbClr val="FFC000"/>
                </a:solidFill>
              </a:rPr>
              <a:t>:</a:t>
            </a:r>
            <a:r>
              <a:rPr lang="en-GB" u="sng" dirty="0">
                <a:solidFill>
                  <a:schemeClr val="accent2"/>
                </a:solidFill>
              </a:rPr>
              <a:t/>
            </a:r>
            <a:br>
              <a:rPr lang="en-GB" u="sng" dirty="0">
                <a:solidFill>
                  <a:schemeClr val="accent2"/>
                </a:solidFill>
              </a:rPr>
            </a:br>
            <a:endParaRPr lang="en-GB" u="sng" dirty="0">
              <a:solidFill>
                <a:schemeClr val="accent2"/>
              </a:solidFill>
            </a:endParaRPr>
          </a:p>
        </p:txBody>
      </p:sp>
      <p:sp>
        <p:nvSpPr>
          <p:cNvPr id="272387" name="Rectangle 3"/>
          <p:cNvSpPr>
            <a:spLocks noGrp="1" noChangeArrowheads="1"/>
          </p:cNvSpPr>
          <p:nvPr>
            <p:ph sz="half" idx="1"/>
          </p:nvPr>
        </p:nvSpPr>
        <p:spPr>
          <a:xfrm>
            <a:off x="685800" y="1143000"/>
            <a:ext cx="3816350" cy="4648200"/>
          </a:xfrm>
        </p:spPr>
        <p:txBody>
          <a:bodyPr>
            <a:normAutofit fontScale="92500" lnSpcReduction="10000"/>
          </a:bodyPr>
          <a:lstStyle/>
          <a:p>
            <a:pPr>
              <a:lnSpc>
                <a:spcPct val="80000"/>
              </a:lnSpc>
              <a:buFontTx/>
              <a:buNone/>
            </a:pPr>
            <a:r>
              <a:rPr lang="en-GB" sz="2000" u="sng" dirty="0">
                <a:solidFill>
                  <a:srgbClr val="FFC000"/>
                </a:solidFill>
              </a:rPr>
              <a:t>With tree-in-bud opacity</a:t>
            </a:r>
          </a:p>
          <a:p>
            <a:pPr>
              <a:lnSpc>
                <a:spcPct val="80000"/>
              </a:lnSpc>
              <a:buFontTx/>
              <a:buNone/>
            </a:pPr>
            <a:endParaRPr lang="en-GB" sz="1800" u="sng" dirty="0">
              <a:latin typeface="Times New Roman" pitchFamily="18" charset="0"/>
            </a:endParaRPr>
          </a:p>
          <a:p>
            <a:pPr>
              <a:lnSpc>
                <a:spcPct val="80000"/>
              </a:lnSpc>
              <a:buFont typeface="Wingdings" pitchFamily="2" charset="2"/>
              <a:buChar char="ü"/>
            </a:pPr>
            <a:r>
              <a:rPr lang="en-GB" sz="2500" dirty="0">
                <a:solidFill>
                  <a:srgbClr val="FF0000"/>
                </a:solidFill>
                <a:latin typeface="Centaur" pitchFamily="18" charset="0"/>
              </a:rPr>
              <a:t>Bacterial </a:t>
            </a:r>
            <a:r>
              <a:rPr lang="en-GB" sz="2500" dirty="0" smtClean="0">
                <a:solidFill>
                  <a:srgbClr val="FF0000"/>
                </a:solidFill>
                <a:latin typeface="Centaur" pitchFamily="18" charset="0"/>
              </a:rPr>
              <a:t>pneumonia</a:t>
            </a:r>
          </a:p>
          <a:p>
            <a:pPr>
              <a:lnSpc>
                <a:spcPct val="80000"/>
              </a:lnSpc>
              <a:buFont typeface="Wingdings" pitchFamily="2" charset="2"/>
              <a:buChar char="ü"/>
            </a:pPr>
            <a:r>
              <a:rPr lang="en-GB" sz="2500" dirty="0" smtClean="0">
                <a:solidFill>
                  <a:srgbClr val="FF0000"/>
                </a:solidFill>
                <a:latin typeface="Centaur" pitchFamily="18" charset="0"/>
              </a:rPr>
              <a:t>Typical and atypical mycobacteria infections</a:t>
            </a:r>
          </a:p>
          <a:p>
            <a:pPr>
              <a:lnSpc>
                <a:spcPct val="80000"/>
              </a:lnSpc>
              <a:buFont typeface="Wingdings" pitchFamily="2" charset="2"/>
              <a:buChar char="ü"/>
            </a:pPr>
            <a:r>
              <a:rPr lang="en-GB" sz="2500" dirty="0" smtClean="0">
                <a:solidFill>
                  <a:srgbClr val="FF0000"/>
                </a:solidFill>
                <a:latin typeface="Centaur" pitchFamily="18" charset="0"/>
              </a:rPr>
              <a:t>Bronchiolitis</a:t>
            </a:r>
            <a:endParaRPr lang="en-GB" sz="2500" dirty="0">
              <a:solidFill>
                <a:srgbClr val="FF0000"/>
              </a:solidFill>
              <a:latin typeface="Centaur" pitchFamily="18" charset="0"/>
            </a:endParaRPr>
          </a:p>
          <a:p>
            <a:pPr>
              <a:lnSpc>
                <a:spcPct val="80000"/>
              </a:lnSpc>
              <a:buFont typeface="Wingdings" pitchFamily="2" charset="2"/>
              <a:buChar char="ü"/>
            </a:pPr>
            <a:r>
              <a:rPr lang="en-GB" sz="2500" dirty="0" smtClean="0">
                <a:solidFill>
                  <a:srgbClr val="FF0000"/>
                </a:solidFill>
                <a:latin typeface="Centaur" pitchFamily="18" charset="0"/>
              </a:rPr>
              <a:t>Diffuse </a:t>
            </a:r>
            <a:r>
              <a:rPr lang="en-GB" sz="2500" dirty="0" err="1" smtClean="0">
                <a:solidFill>
                  <a:srgbClr val="FF0000"/>
                </a:solidFill>
                <a:latin typeface="Centaur" pitchFamily="18" charset="0"/>
              </a:rPr>
              <a:t>panbronchiolitis</a:t>
            </a:r>
            <a:endParaRPr lang="en-GB" sz="2500" dirty="0" smtClean="0">
              <a:solidFill>
                <a:srgbClr val="FF0000"/>
              </a:solidFill>
              <a:latin typeface="Centaur" pitchFamily="18" charset="0"/>
            </a:endParaRPr>
          </a:p>
          <a:p>
            <a:pPr>
              <a:lnSpc>
                <a:spcPct val="80000"/>
              </a:lnSpc>
              <a:buFont typeface="Wingdings" pitchFamily="2" charset="2"/>
              <a:buChar char="ü"/>
            </a:pPr>
            <a:r>
              <a:rPr lang="en-GB" sz="2500" dirty="0" smtClean="0">
                <a:latin typeface="Centaur" pitchFamily="18" charset="0"/>
              </a:rPr>
              <a:t>Aspiration </a:t>
            </a:r>
            <a:endParaRPr lang="en-GB" sz="2500" dirty="0">
              <a:latin typeface="Centaur" pitchFamily="18" charset="0"/>
            </a:endParaRPr>
          </a:p>
          <a:p>
            <a:pPr>
              <a:lnSpc>
                <a:spcPct val="80000"/>
              </a:lnSpc>
              <a:buFont typeface="Wingdings" pitchFamily="2" charset="2"/>
              <a:buChar char="ü"/>
            </a:pPr>
            <a:r>
              <a:rPr lang="en-GB" sz="2500" dirty="0" smtClean="0">
                <a:latin typeface="Centaur" pitchFamily="18" charset="0"/>
              </a:rPr>
              <a:t>Allergic </a:t>
            </a:r>
            <a:r>
              <a:rPr lang="en-GB" sz="2500" dirty="0">
                <a:latin typeface="Centaur" pitchFamily="18" charset="0"/>
              </a:rPr>
              <a:t>bronchopulmonary aspergillosis</a:t>
            </a:r>
          </a:p>
          <a:p>
            <a:pPr>
              <a:lnSpc>
                <a:spcPct val="80000"/>
              </a:lnSpc>
              <a:buFont typeface="Wingdings" pitchFamily="2" charset="2"/>
              <a:buChar char="ü"/>
            </a:pPr>
            <a:r>
              <a:rPr lang="en-GB" sz="2500" dirty="0">
                <a:latin typeface="Centaur" pitchFamily="18" charset="0"/>
              </a:rPr>
              <a:t>Cystic fibrosis</a:t>
            </a:r>
          </a:p>
          <a:p>
            <a:pPr>
              <a:lnSpc>
                <a:spcPct val="80000"/>
              </a:lnSpc>
              <a:buFont typeface="Wingdings" pitchFamily="2" charset="2"/>
              <a:buChar char="ü"/>
            </a:pPr>
            <a:r>
              <a:rPr lang="en-GB" sz="2500" dirty="0" smtClean="0">
                <a:latin typeface="Centaur" pitchFamily="18" charset="0"/>
              </a:rPr>
              <a:t>Endobronchial-</a:t>
            </a:r>
            <a:r>
              <a:rPr lang="en-GB" sz="2500" dirty="0" err="1" smtClean="0">
                <a:latin typeface="Centaur" pitchFamily="18" charset="0"/>
              </a:rPr>
              <a:t>neoplasms</a:t>
            </a:r>
            <a:r>
              <a:rPr lang="en-GB" sz="2500" dirty="0" smtClean="0">
                <a:latin typeface="Centaur" pitchFamily="18" charset="0"/>
              </a:rPr>
              <a:t> </a:t>
            </a:r>
            <a:r>
              <a:rPr lang="en-GB" sz="2500" dirty="0">
                <a:latin typeface="Centaur" pitchFamily="18" charset="0"/>
              </a:rPr>
              <a:t>(particularly</a:t>
            </a:r>
          </a:p>
          <a:p>
            <a:pPr>
              <a:lnSpc>
                <a:spcPct val="80000"/>
              </a:lnSpc>
              <a:buFont typeface="Wingdings" pitchFamily="2" charset="2"/>
              <a:buChar char="ü"/>
            </a:pPr>
            <a:r>
              <a:rPr lang="en-GB" sz="2500" dirty="0" err="1">
                <a:latin typeface="Centaur" pitchFamily="18" charset="0"/>
              </a:rPr>
              <a:t>Bronchioloalveolar</a:t>
            </a:r>
            <a:r>
              <a:rPr lang="en-GB" sz="2500" dirty="0">
                <a:latin typeface="Centaur" pitchFamily="18" charset="0"/>
              </a:rPr>
              <a:t>   carcinoma)</a:t>
            </a:r>
          </a:p>
        </p:txBody>
      </p:sp>
      <p:sp>
        <p:nvSpPr>
          <p:cNvPr id="272388" name="Rectangle 4"/>
          <p:cNvSpPr>
            <a:spLocks noGrp="1" noChangeArrowheads="1"/>
          </p:cNvSpPr>
          <p:nvPr>
            <p:ph sz="half" idx="2"/>
          </p:nvPr>
        </p:nvSpPr>
        <p:spPr>
          <a:xfrm>
            <a:off x="4641850" y="1143000"/>
            <a:ext cx="3816350" cy="4648200"/>
          </a:xfrm>
        </p:spPr>
        <p:txBody>
          <a:bodyPr>
            <a:normAutofit fontScale="92500" lnSpcReduction="10000"/>
          </a:bodyPr>
          <a:lstStyle/>
          <a:p>
            <a:pPr>
              <a:lnSpc>
                <a:spcPct val="80000"/>
              </a:lnSpc>
              <a:buFontTx/>
              <a:buNone/>
            </a:pPr>
            <a:r>
              <a:rPr lang="en-GB" sz="2000" u="sng" dirty="0">
                <a:solidFill>
                  <a:srgbClr val="FFC000"/>
                </a:solidFill>
              </a:rPr>
              <a:t>Without tree-in-bud opacity</a:t>
            </a:r>
          </a:p>
          <a:p>
            <a:pPr>
              <a:lnSpc>
                <a:spcPct val="80000"/>
              </a:lnSpc>
              <a:buFontTx/>
              <a:buNone/>
            </a:pPr>
            <a:endParaRPr lang="en-GB" sz="1800" u="sng" dirty="0">
              <a:latin typeface="Times New Roman" pitchFamily="18" charset="0"/>
            </a:endParaRPr>
          </a:p>
          <a:p>
            <a:pPr>
              <a:lnSpc>
                <a:spcPct val="80000"/>
              </a:lnSpc>
              <a:buFont typeface="Wingdings" pitchFamily="2" charset="2"/>
              <a:buChar char="ü"/>
            </a:pPr>
            <a:r>
              <a:rPr lang="en-GB" sz="2500" dirty="0">
                <a:latin typeface="Centaur" pitchFamily="18" charset="0"/>
              </a:rPr>
              <a:t>All causes of  centrilobular nodules with tree-in-bud opacity</a:t>
            </a:r>
          </a:p>
          <a:p>
            <a:pPr>
              <a:lnSpc>
                <a:spcPct val="80000"/>
              </a:lnSpc>
              <a:buFont typeface="Wingdings" pitchFamily="2" charset="2"/>
              <a:buChar char="ü"/>
            </a:pPr>
            <a:r>
              <a:rPr lang="en-GB" sz="2500" dirty="0">
                <a:solidFill>
                  <a:srgbClr val="FF0000"/>
                </a:solidFill>
                <a:latin typeface="Centaur" pitchFamily="18" charset="0"/>
              </a:rPr>
              <a:t>Hypersensitivity pneumonitis</a:t>
            </a:r>
          </a:p>
          <a:p>
            <a:pPr>
              <a:lnSpc>
                <a:spcPct val="80000"/>
              </a:lnSpc>
              <a:buFont typeface="Wingdings" pitchFamily="2" charset="2"/>
              <a:buChar char="ü"/>
            </a:pPr>
            <a:r>
              <a:rPr lang="en-GB" sz="2500" dirty="0">
                <a:solidFill>
                  <a:srgbClr val="FF0000"/>
                </a:solidFill>
                <a:latin typeface="Centaur" pitchFamily="18" charset="0"/>
              </a:rPr>
              <a:t>Respiratory bronchiolitis </a:t>
            </a:r>
            <a:endParaRPr lang="en-GB" sz="2500" dirty="0" smtClean="0">
              <a:solidFill>
                <a:srgbClr val="FF0000"/>
              </a:solidFill>
              <a:latin typeface="Centaur" pitchFamily="18" charset="0"/>
            </a:endParaRPr>
          </a:p>
          <a:p>
            <a:pPr>
              <a:lnSpc>
                <a:spcPct val="80000"/>
              </a:lnSpc>
              <a:buFont typeface="Wingdings" pitchFamily="2" charset="2"/>
              <a:buChar char="ü"/>
            </a:pPr>
            <a:r>
              <a:rPr lang="en-GB" sz="2500" dirty="0" smtClean="0">
                <a:solidFill>
                  <a:srgbClr val="FF0000"/>
                </a:solidFill>
                <a:latin typeface="Centaur" pitchFamily="18" charset="0"/>
              </a:rPr>
              <a:t>Cryptogenic </a:t>
            </a:r>
            <a:r>
              <a:rPr lang="en-GB" sz="2500" dirty="0">
                <a:solidFill>
                  <a:srgbClr val="FF0000"/>
                </a:solidFill>
                <a:latin typeface="Centaur" pitchFamily="18" charset="0"/>
              </a:rPr>
              <a:t>organizing pneumonia</a:t>
            </a:r>
          </a:p>
          <a:p>
            <a:pPr>
              <a:lnSpc>
                <a:spcPct val="80000"/>
              </a:lnSpc>
              <a:buFont typeface="Wingdings" pitchFamily="2" charset="2"/>
              <a:buChar char="ü"/>
            </a:pPr>
            <a:r>
              <a:rPr lang="en-GB" sz="2500" dirty="0" smtClean="0">
                <a:solidFill>
                  <a:srgbClr val="FF0000"/>
                </a:solidFill>
                <a:latin typeface="Centaur" pitchFamily="18" charset="0"/>
              </a:rPr>
              <a:t>Pneumoconioses</a:t>
            </a:r>
            <a:endParaRPr lang="en-GB" sz="2500" dirty="0">
              <a:solidFill>
                <a:srgbClr val="FF0000"/>
              </a:solidFill>
              <a:latin typeface="Centaur" pitchFamily="18" charset="0"/>
            </a:endParaRPr>
          </a:p>
          <a:p>
            <a:pPr>
              <a:lnSpc>
                <a:spcPct val="80000"/>
              </a:lnSpc>
              <a:buFont typeface="Wingdings" pitchFamily="2" charset="2"/>
              <a:buChar char="ü"/>
            </a:pPr>
            <a:r>
              <a:rPr lang="en-GB" sz="2500" dirty="0">
                <a:latin typeface="Centaur" pitchFamily="18" charset="0"/>
              </a:rPr>
              <a:t>Langerhans’ cell histiocytosis</a:t>
            </a:r>
          </a:p>
          <a:p>
            <a:pPr>
              <a:lnSpc>
                <a:spcPct val="80000"/>
              </a:lnSpc>
              <a:buFont typeface="Wingdings" pitchFamily="2" charset="2"/>
              <a:buChar char="ü"/>
            </a:pPr>
            <a:r>
              <a:rPr lang="en-GB" sz="2500" dirty="0">
                <a:latin typeface="Centaur" pitchFamily="18" charset="0"/>
              </a:rPr>
              <a:t>Pulmonary </a:t>
            </a:r>
            <a:r>
              <a:rPr lang="en-GB" sz="2500" dirty="0" err="1">
                <a:latin typeface="Centaur" pitchFamily="18" charset="0"/>
              </a:rPr>
              <a:t>edema</a:t>
            </a:r>
            <a:endParaRPr lang="en-GB" sz="2500" dirty="0">
              <a:latin typeface="Centaur" pitchFamily="18" charset="0"/>
            </a:endParaRPr>
          </a:p>
          <a:p>
            <a:pPr>
              <a:lnSpc>
                <a:spcPct val="80000"/>
              </a:lnSpc>
              <a:buFont typeface="Wingdings" pitchFamily="2" charset="2"/>
              <a:buChar char="ü"/>
            </a:pPr>
            <a:r>
              <a:rPr lang="en-GB" sz="2500" dirty="0" err="1">
                <a:latin typeface="Centaur" pitchFamily="18" charset="0"/>
              </a:rPr>
              <a:t>Vasculitis</a:t>
            </a:r>
            <a:endParaRPr lang="en-GB" sz="2500" dirty="0">
              <a:latin typeface="Centaur" pitchFamily="18" charset="0"/>
            </a:endParaRPr>
          </a:p>
          <a:p>
            <a:pPr>
              <a:lnSpc>
                <a:spcPct val="80000"/>
              </a:lnSpc>
              <a:buFont typeface="Wingdings" pitchFamily="2" charset="2"/>
              <a:buChar char="ü"/>
            </a:pPr>
            <a:r>
              <a:rPr lang="en-GB" sz="2500" dirty="0">
                <a:latin typeface="Centaur" pitchFamily="18" charset="0"/>
              </a:rPr>
              <a:t>Pulmonary hypertension</a:t>
            </a:r>
          </a:p>
        </p:txBody>
      </p:sp>
      <p:sp>
        <p:nvSpPr>
          <p:cNvPr id="8" name="Slide Number Placeholder 6"/>
          <p:cNvSpPr>
            <a:spLocks noGrp="1"/>
          </p:cNvSpPr>
          <p:nvPr>
            <p:ph type="sldNum" sz="quarter" idx="12"/>
          </p:nvPr>
        </p:nvSpPr>
        <p:spPr/>
        <p:txBody>
          <a:bodyPr/>
          <a:lstStyle/>
          <a:p>
            <a:fld id="{993144F7-CE81-4F7F-AE8F-12667DB52B76}" type="slidenum">
              <a:rPr lang="en-US"/>
              <a:pPr/>
              <a:t>50</a:t>
            </a:fld>
            <a:endParaRPr lang="en-US"/>
          </a:p>
        </p:txBody>
      </p:sp>
      <p:sp>
        <p:nvSpPr>
          <p:cNvPr id="272390" name="Line 6"/>
          <p:cNvSpPr>
            <a:spLocks noChangeShapeType="1"/>
          </p:cNvSpPr>
          <p:nvPr/>
        </p:nvSpPr>
        <p:spPr bwMode="auto">
          <a:xfrm>
            <a:off x="4495800" y="914400"/>
            <a:ext cx="0" cy="594360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 y="274638"/>
            <a:ext cx="8867775" cy="639762"/>
          </a:xfrm>
        </p:spPr>
        <p:txBody>
          <a:bodyPr>
            <a:normAutofit/>
          </a:bodyPr>
          <a:lstStyle/>
          <a:p>
            <a:r>
              <a:rPr lang="en-GB" dirty="0">
                <a:solidFill>
                  <a:srgbClr val="FFC000"/>
                </a:solidFill>
              </a:rPr>
              <a:t>Random nodules</a:t>
            </a:r>
          </a:p>
        </p:txBody>
      </p:sp>
      <p:sp>
        <p:nvSpPr>
          <p:cNvPr id="58371" name="Rectangle 3"/>
          <p:cNvSpPr>
            <a:spLocks noGrp="1" noChangeArrowheads="1"/>
          </p:cNvSpPr>
          <p:nvPr>
            <p:ph idx="1"/>
          </p:nvPr>
        </p:nvSpPr>
        <p:spPr>
          <a:xfrm>
            <a:off x="304800" y="1066800"/>
            <a:ext cx="8715375" cy="5059363"/>
          </a:xfrm>
        </p:spPr>
        <p:txBody>
          <a:bodyPr/>
          <a:lstStyle/>
          <a:p>
            <a:pPr>
              <a:lnSpc>
                <a:spcPct val="90000"/>
              </a:lnSpc>
              <a:buFont typeface="Wingdings" pitchFamily="2" charset="2"/>
              <a:buChar char="v"/>
            </a:pPr>
            <a:r>
              <a:rPr lang="en-GB" sz="2400" dirty="0" smtClean="0">
                <a:latin typeface="Times New Roman" pitchFamily="18" charset="0"/>
              </a:rPr>
              <a:t>Random </a:t>
            </a:r>
            <a:r>
              <a:rPr lang="en-GB" sz="2400" dirty="0">
                <a:latin typeface="Times New Roman" pitchFamily="18" charset="0"/>
              </a:rPr>
              <a:t>nodules </a:t>
            </a:r>
            <a:r>
              <a:rPr lang="en-GB" sz="2400" dirty="0" smtClean="0">
                <a:latin typeface="Times New Roman" pitchFamily="18" charset="0"/>
              </a:rPr>
              <a:t>–  </a:t>
            </a:r>
            <a:r>
              <a:rPr lang="en-GB" dirty="0" smtClean="0">
                <a:latin typeface="Times New Roman" pitchFamily="18" charset="0"/>
              </a:rPr>
              <a:t>N</a:t>
            </a:r>
            <a:r>
              <a:rPr lang="en-GB" sz="2400" dirty="0" smtClean="0">
                <a:latin typeface="Times New Roman" pitchFamily="18" charset="0"/>
              </a:rPr>
              <a:t>o definable distribution</a:t>
            </a:r>
            <a:endParaRPr lang="en-GB" sz="2400" dirty="0">
              <a:latin typeface="Times New Roman" pitchFamily="18" charset="0"/>
            </a:endParaRPr>
          </a:p>
          <a:p>
            <a:pPr>
              <a:lnSpc>
                <a:spcPct val="90000"/>
              </a:lnSpc>
              <a:buFont typeface="Wingdings" pitchFamily="2" charset="2"/>
              <a:buChar char="v"/>
            </a:pPr>
            <a:endParaRPr lang="en-GB" dirty="0" smtClean="0">
              <a:latin typeface="Times New Roman" pitchFamily="18" charset="0"/>
            </a:endParaRPr>
          </a:p>
          <a:p>
            <a:pPr>
              <a:lnSpc>
                <a:spcPct val="90000"/>
              </a:lnSpc>
              <a:buFont typeface="Wingdings" pitchFamily="2" charset="2"/>
              <a:buChar char="v"/>
            </a:pPr>
            <a:r>
              <a:rPr lang="en-GB" sz="2400" dirty="0" smtClean="0">
                <a:latin typeface="Times New Roman" pitchFamily="18" charset="0"/>
              </a:rPr>
              <a:t>Are </a:t>
            </a:r>
            <a:r>
              <a:rPr lang="en-GB" sz="2400" dirty="0">
                <a:latin typeface="Times New Roman" pitchFamily="18" charset="0"/>
              </a:rPr>
              <a:t>usually distributed uniformly throughout the lung parenchyma in a bilaterally symmetric distribution.</a:t>
            </a:r>
          </a:p>
        </p:txBody>
      </p:sp>
      <p:sp>
        <p:nvSpPr>
          <p:cNvPr id="6" name="Slide Number Placeholder 5"/>
          <p:cNvSpPr>
            <a:spLocks noGrp="1"/>
          </p:cNvSpPr>
          <p:nvPr>
            <p:ph type="sldNum" sz="quarter" idx="12"/>
          </p:nvPr>
        </p:nvSpPr>
        <p:spPr/>
        <p:txBody>
          <a:bodyPr/>
          <a:lstStyle/>
          <a:p>
            <a:fld id="{54667D6D-F895-4ACD-8617-C3EE48744D25}" type="slidenum">
              <a:rPr lang="en-US"/>
              <a:pPr/>
              <a:t>51</a:t>
            </a:fld>
            <a:endParaRPr lang="en-US"/>
          </a:p>
        </p:txBody>
      </p:sp>
      <p:pic>
        <p:nvPicPr>
          <p:cNvPr id="5" name="Picture 4"/>
          <p:cNvPicPr>
            <a:picLocks noChangeAspect="1" noChangeArrowheads="1"/>
          </p:cNvPicPr>
          <p:nvPr/>
        </p:nvPicPr>
        <p:blipFill>
          <a:blip r:embed="rId3" cstate="print">
            <a:lum bright="-30000"/>
          </a:blip>
          <a:srcRect/>
          <a:stretch>
            <a:fillRect/>
          </a:stretch>
        </p:blipFill>
        <p:spPr bwMode="auto">
          <a:xfrm>
            <a:off x="457200" y="2971800"/>
            <a:ext cx="4648200" cy="3581400"/>
          </a:xfrm>
          <a:prstGeom prst="rect">
            <a:avLst/>
          </a:prstGeom>
          <a:noFill/>
          <a:ln w="9525">
            <a:noFill/>
            <a:miter lim="800000"/>
            <a:headEnd/>
            <a:tailEnd/>
          </a:ln>
          <a:effectLst/>
        </p:spPr>
      </p:pic>
      <p:sp>
        <p:nvSpPr>
          <p:cNvPr id="7" name="Rectangle 6"/>
          <p:cNvSpPr/>
          <p:nvPr/>
        </p:nvSpPr>
        <p:spPr>
          <a:xfrm>
            <a:off x="5257800" y="3995172"/>
            <a:ext cx="3657600" cy="1588127"/>
          </a:xfrm>
          <a:prstGeom prst="rect">
            <a:avLst/>
          </a:prstGeom>
        </p:spPr>
        <p:txBody>
          <a:bodyPr wrap="square">
            <a:spAutoFit/>
          </a:bodyPr>
          <a:lstStyle/>
          <a:p>
            <a:pPr>
              <a:lnSpc>
                <a:spcPct val="90000"/>
              </a:lnSpc>
              <a:buFontTx/>
              <a:buNone/>
            </a:pPr>
            <a:r>
              <a:rPr lang="en-GB" dirty="0" smtClean="0">
                <a:latin typeface="Times New Roman" pitchFamily="18" charset="0"/>
              </a:rPr>
              <a:t>Random nodules: Miliary tuberculosis. </a:t>
            </a:r>
          </a:p>
          <a:p>
            <a:pPr>
              <a:lnSpc>
                <a:spcPct val="90000"/>
              </a:lnSpc>
              <a:buFontTx/>
              <a:buNone/>
            </a:pPr>
            <a:endParaRPr lang="en-GB" dirty="0" smtClean="0">
              <a:latin typeface="Times New Roman" pitchFamily="18" charset="0"/>
            </a:endParaRPr>
          </a:p>
          <a:p>
            <a:pPr>
              <a:lnSpc>
                <a:spcPct val="90000"/>
              </a:lnSpc>
              <a:buFontTx/>
              <a:buNone/>
            </a:pPr>
            <a:r>
              <a:rPr lang="en-GB" dirty="0" smtClean="0">
                <a:latin typeface="Times New Roman" pitchFamily="18" charset="0"/>
              </a:rPr>
              <a:t>      Axial HRCT image shows multiple nodules scattered uniformly throughout the lung parenchyma. </a:t>
            </a:r>
            <a:endParaRPr lang="en-GB" dirty="0">
              <a:latin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274638"/>
            <a:ext cx="8562975" cy="792162"/>
          </a:xfrm>
        </p:spPr>
        <p:txBody>
          <a:bodyPr/>
          <a:lstStyle/>
          <a:p>
            <a:r>
              <a:rPr lang="en-GB" sz="2400" u="sng" dirty="0">
                <a:solidFill>
                  <a:schemeClr val="accent2"/>
                </a:solidFill>
              </a:rPr>
              <a:t> </a:t>
            </a:r>
            <a:r>
              <a:rPr lang="en-GB" sz="2800" u="sng" dirty="0">
                <a:solidFill>
                  <a:srgbClr val="FFC000"/>
                </a:solidFill>
              </a:rPr>
              <a:t>Random nodules: </a:t>
            </a:r>
            <a:r>
              <a:rPr lang="en-GB" sz="2800" u="sng" dirty="0" smtClean="0">
                <a:solidFill>
                  <a:srgbClr val="FFC000"/>
                </a:solidFill>
              </a:rPr>
              <a:t>D/D</a:t>
            </a:r>
            <a:endParaRPr lang="en-GB" sz="3200" dirty="0"/>
          </a:p>
        </p:txBody>
      </p:sp>
      <p:sp>
        <p:nvSpPr>
          <p:cNvPr id="273411" name="Rectangle 3"/>
          <p:cNvSpPr>
            <a:spLocks noGrp="1" noChangeArrowheads="1"/>
          </p:cNvSpPr>
          <p:nvPr>
            <p:ph idx="1"/>
          </p:nvPr>
        </p:nvSpPr>
        <p:spPr>
          <a:xfrm>
            <a:off x="0" y="1143000"/>
            <a:ext cx="8229599" cy="4525963"/>
          </a:xfrm>
        </p:spPr>
        <p:txBody>
          <a:bodyPr/>
          <a:lstStyle/>
          <a:p>
            <a:pPr marL="609600" indent="-609600">
              <a:spcBef>
                <a:spcPts val="1400"/>
              </a:spcBef>
              <a:buFontTx/>
              <a:buAutoNum type="arabicPeriod"/>
            </a:pPr>
            <a:endParaRPr lang="en-GB" sz="2800" dirty="0" smtClean="0"/>
          </a:p>
          <a:p>
            <a:pPr marL="609600" indent="-609600">
              <a:spcBef>
                <a:spcPts val="1400"/>
              </a:spcBef>
              <a:buFontTx/>
              <a:buAutoNum type="arabicPeriod"/>
            </a:pPr>
            <a:r>
              <a:rPr lang="en-GB" sz="2800" dirty="0" smtClean="0"/>
              <a:t>Haematogenous </a:t>
            </a:r>
            <a:r>
              <a:rPr lang="en-GB" sz="2800" dirty="0"/>
              <a:t>metastases</a:t>
            </a:r>
          </a:p>
          <a:p>
            <a:pPr marL="609600" indent="-609600">
              <a:spcBef>
                <a:spcPts val="1400"/>
              </a:spcBef>
              <a:buFontTx/>
              <a:buAutoNum type="arabicPeriod"/>
            </a:pPr>
            <a:r>
              <a:rPr lang="en-GB" sz="2800" dirty="0"/>
              <a:t>Miliary tuberculosis</a:t>
            </a:r>
          </a:p>
          <a:p>
            <a:pPr marL="609600" indent="-609600">
              <a:spcBef>
                <a:spcPts val="1400"/>
              </a:spcBef>
              <a:buFontTx/>
              <a:buAutoNum type="arabicPeriod"/>
            </a:pPr>
            <a:r>
              <a:rPr lang="en-GB" sz="2800" dirty="0"/>
              <a:t>Miliary fungal infection</a:t>
            </a:r>
          </a:p>
          <a:p>
            <a:pPr marL="609600" indent="-609600">
              <a:spcBef>
                <a:spcPts val="1400"/>
              </a:spcBef>
              <a:buFontTx/>
              <a:buAutoNum type="arabicPeriod"/>
            </a:pPr>
            <a:r>
              <a:rPr lang="en-GB" sz="2800" dirty="0"/>
              <a:t>Disseminated viral infection</a:t>
            </a:r>
          </a:p>
          <a:p>
            <a:pPr marL="609600" indent="-609600">
              <a:spcBef>
                <a:spcPts val="1400"/>
              </a:spcBef>
              <a:buFontTx/>
              <a:buAutoNum type="arabicPeriod"/>
            </a:pPr>
            <a:r>
              <a:rPr lang="en-GB" sz="2800" dirty="0"/>
              <a:t>Silicosis or coal-worker’s pneumoconiosis</a:t>
            </a:r>
          </a:p>
          <a:p>
            <a:pPr marL="609600" indent="-609600">
              <a:spcBef>
                <a:spcPts val="1400"/>
              </a:spcBef>
              <a:buFontTx/>
              <a:buAutoNum type="arabicPeriod"/>
            </a:pPr>
            <a:r>
              <a:rPr lang="en-GB" sz="2800" dirty="0"/>
              <a:t>Langerhans’ cell histiocytosis</a:t>
            </a:r>
          </a:p>
        </p:txBody>
      </p:sp>
      <p:sp>
        <p:nvSpPr>
          <p:cNvPr id="6" name="Slide Number Placeholder 5"/>
          <p:cNvSpPr>
            <a:spLocks noGrp="1"/>
          </p:cNvSpPr>
          <p:nvPr>
            <p:ph type="sldNum" sz="quarter" idx="12"/>
          </p:nvPr>
        </p:nvSpPr>
        <p:spPr/>
        <p:txBody>
          <a:bodyPr/>
          <a:lstStyle/>
          <a:p>
            <a:fld id="{5509B915-C528-4F98-BFC9-17B5878B95B8}" type="slidenum">
              <a:rPr lang="en-US"/>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15375" cy="639762"/>
          </a:xfrm>
        </p:spPr>
        <p:txBody>
          <a:bodyPr>
            <a:normAutofit/>
          </a:bodyPr>
          <a:lstStyle/>
          <a:p>
            <a:r>
              <a:rPr lang="en-US" b="1" i="1" u="sng" dirty="0" smtClean="0">
                <a:solidFill>
                  <a:srgbClr val="FFC000"/>
                </a:solidFill>
              </a:rPr>
              <a:t>Parenchymal Opacification </a:t>
            </a:r>
            <a:endParaRPr lang="en-US" b="1" i="1" u="sng" dirty="0">
              <a:solidFill>
                <a:srgbClr val="FFC00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800600" y="1295400"/>
            <a:ext cx="4156118" cy="4495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53</a:t>
            </a:fld>
            <a:endParaRPr lang="en-US"/>
          </a:p>
        </p:txBody>
      </p:sp>
      <p:sp>
        <p:nvSpPr>
          <p:cNvPr id="5" name="Rectangle 4"/>
          <p:cNvSpPr/>
          <p:nvPr/>
        </p:nvSpPr>
        <p:spPr>
          <a:xfrm>
            <a:off x="685800" y="1828800"/>
            <a:ext cx="3352800" cy="3293209"/>
          </a:xfrm>
          <a:prstGeom prst="rect">
            <a:avLst/>
          </a:prstGeom>
        </p:spPr>
        <p:txBody>
          <a:bodyPr wrap="square">
            <a:spAutoFit/>
          </a:bodyPr>
          <a:lstStyle/>
          <a:p>
            <a:pPr>
              <a:buFont typeface="Wingdings" pitchFamily="2" charset="2"/>
              <a:buChar char="§"/>
            </a:pPr>
            <a:r>
              <a:rPr lang="en-US" sz="2600" dirty="0" smtClean="0">
                <a:latin typeface="+mn-lt"/>
              </a:rPr>
              <a:t>Ground-glass opacity </a:t>
            </a:r>
          </a:p>
          <a:p>
            <a:endParaRPr lang="en-US" sz="2600" dirty="0" smtClean="0">
              <a:latin typeface="+mn-lt"/>
            </a:endParaRPr>
          </a:p>
          <a:p>
            <a:pPr>
              <a:buFont typeface="Wingdings" pitchFamily="2" charset="2"/>
              <a:buChar char="§"/>
            </a:pPr>
            <a:r>
              <a:rPr lang="en-US" sz="2600" dirty="0" smtClean="0">
                <a:latin typeface="+mn-lt"/>
              </a:rPr>
              <a:t>Consolidation </a:t>
            </a:r>
          </a:p>
          <a:p>
            <a:endParaRPr lang="en-US" sz="2600" dirty="0" smtClean="0">
              <a:latin typeface="+mn-lt"/>
            </a:endParaRPr>
          </a:p>
          <a:p>
            <a:pPr>
              <a:buFont typeface="Wingdings" pitchFamily="2" charset="2"/>
              <a:buChar char="§"/>
            </a:pPr>
            <a:r>
              <a:rPr lang="en-US" sz="2600" dirty="0" smtClean="0">
                <a:latin typeface="+mn-lt"/>
              </a:rPr>
              <a:t>Lung calcification &amp; high attenuation opacities. </a:t>
            </a:r>
            <a:endParaRPr lang="en-US" sz="2600" dirty="0">
              <a:latin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316662" cy="792162"/>
          </a:xfrm>
        </p:spPr>
        <p:txBody>
          <a:bodyPr>
            <a:normAutofit/>
          </a:bodyPr>
          <a:lstStyle/>
          <a:p>
            <a:r>
              <a:rPr lang="en-US" b="1" i="1" dirty="0" smtClean="0">
                <a:solidFill>
                  <a:srgbClr val="FFC000"/>
                </a:solidFill>
              </a:rPr>
              <a:t>GROUND GLASS OPACITIES</a:t>
            </a:r>
            <a:endParaRPr lang="en-US" b="1" i="1" dirty="0">
              <a:solidFill>
                <a:srgbClr val="FFC000"/>
              </a:solidFill>
            </a:endParaRPr>
          </a:p>
        </p:txBody>
      </p:sp>
      <p:sp>
        <p:nvSpPr>
          <p:cNvPr id="3" name="Content Placeholder 2"/>
          <p:cNvSpPr>
            <a:spLocks noGrp="1"/>
          </p:cNvSpPr>
          <p:nvPr>
            <p:ph idx="1"/>
          </p:nvPr>
        </p:nvSpPr>
        <p:spPr>
          <a:xfrm>
            <a:off x="0" y="1143000"/>
            <a:ext cx="5791200" cy="4983163"/>
          </a:xfrm>
        </p:spPr>
        <p:txBody>
          <a:bodyPr>
            <a:normAutofit/>
          </a:bodyPr>
          <a:lstStyle/>
          <a:p>
            <a:r>
              <a:rPr lang="en-US" dirty="0" smtClean="0"/>
              <a:t>Hazy increased attenuation of lung, with preservation of bronchial and vascular margins</a:t>
            </a:r>
          </a:p>
          <a:p>
            <a:endParaRPr lang="en-US" sz="400" dirty="0" smtClean="0"/>
          </a:p>
          <a:p>
            <a:r>
              <a:rPr lang="en-US" u="sng" dirty="0" smtClean="0"/>
              <a:t>Pathology</a:t>
            </a:r>
            <a:r>
              <a:rPr lang="en-US" dirty="0" smtClean="0"/>
              <a:t> : it is caused by </a:t>
            </a:r>
          </a:p>
          <a:p>
            <a:pPr>
              <a:buNone/>
            </a:pPr>
            <a:r>
              <a:rPr lang="en-US" dirty="0" smtClean="0"/>
              <a:t>            # partial filling of air spaces, </a:t>
            </a:r>
          </a:p>
          <a:p>
            <a:pPr>
              <a:buNone/>
            </a:pPr>
            <a:r>
              <a:rPr lang="en-US" dirty="0" smtClean="0"/>
              <a:t>            # interstitial thickening, </a:t>
            </a:r>
          </a:p>
          <a:p>
            <a:pPr>
              <a:buNone/>
            </a:pPr>
            <a:r>
              <a:rPr lang="en-US" dirty="0" smtClean="0"/>
              <a:t>            # partial collapse of alveoli, </a:t>
            </a:r>
          </a:p>
          <a:p>
            <a:pPr>
              <a:buNone/>
            </a:pPr>
            <a:r>
              <a:rPr lang="en-US" dirty="0" smtClean="0"/>
              <a:t>            # normal expiration, or </a:t>
            </a:r>
          </a:p>
          <a:p>
            <a:pPr>
              <a:buNone/>
            </a:pPr>
            <a:r>
              <a:rPr lang="en-US" dirty="0" smtClean="0"/>
              <a:t>            # increased capillary blood volume</a:t>
            </a:r>
          </a:p>
          <a:p>
            <a:pPr>
              <a:buNone/>
            </a:pPr>
            <a:endParaRPr lang="en-US" sz="900" dirty="0" smtClean="0"/>
          </a:p>
        </p:txBody>
      </p:sp>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54</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5791200" y="3429000"/>
            <a:ext cx="3352800" cy="32766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l="33630" t="44800" r="38000" b="36000"/>
          <a:stretch>
            <a:fillRect/>
          </a:stretch>
        </p:blipFill>
        <p:spPr>
          <a:xfrm>
            <a:off x="5715000" y="762000"/>
            <a:ext cx="3352801" cy="2667000"/>
          </a:xfrm>
          <a:prstGeom prst="rect">
            <a:avLst/>
          </a:prstGeom>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62975" cy="715962"/>
          </a:xfrm>
        </p:spPr>
        <p:txBody>
          <a:bodyPr>
            <a:normAutofit/>
          </a:bodyPr>
          <a:lstStyle/>
          <a:p>
            <a:r>
              <a:rPr lang="en-US" b="1" i="1" dirty="0" smtClean="0">
                <a:solidFill>
                  <a:srgbClr val="FFC000"/>
                </a:solidFill>
              </a:rPr>
              <a:t>IMPORTANCE OF GGO</a:t>
            </a:r>
            <a:endParaRPr lang="en-US" b="1" i="1" dirty="0">
              <a:solidFill>
                <a:srgbClr val="FFC000"/>
              </a:solidFill>
            </a:endParaRPr>
          </a:p>
        </p:txBody>
      </p:sp>
      <p:sp>
        <p:nvSpPr>
          <p:cNvPr id="3" name="Content Placeholder 2"/>
          <p:cNvSpPr>
            <a:spLocks noGrp="1"/>
          </p:cNvSpPr>
          <p:nvPr>
            <p:ph idx="1"/>
          </p:nvPr>
        </p:nvSpPr>
        <p:spPr>
          <a:xfrm>
            <a:off x="381000" y="1295400"/>
            <a:ext cx="8639175" cy="4830763"/>
          </a:xfrm>
        </p:spPr>
        <p:txBody>
          <a:bodyPr>
            <a:normAutofit/>
          </a:bodyPr>
          <a:lstStyle/>
          <a:p>
            <a:r>
              <a:rPr lang="en-US" dirty="0" smtClean="0"/>
              <a:t>Can represent - microscopic interstitial disease</a:t>
            </a:r>
          </a:p>
          <a:p>
            <a:pPr>
              <a:buNone/>
            </a:pPr>
            <a:r>
              <a:rPr lang="en-US" dirty="0" smtClean="0"/>
              <a:t>                                (alveolar interstitium)</a:t>
            </a:r>
          </a:p>
          <a:p>
            <a:pPr>
              <a:buNone/>
            </a:pPr>
            <a:r>
              <a:rPr lang="en-US" dirty="0" smtClean="0"/>
              <a:t>                              - microscopic alveolar space disease</a:t>
            </a:r>
          </a:p>
          <a:p>
            <a:pPr>
              <a:buNone/>
            </a:pPr>
            <a:r>
              <a:rPr lang="en-US" dirty="0" smtClean="0"/>
              <a:t>                              - combination of both	</a:t>
            </a:r>
          </a:p>
          <a:p>
            <a:pPr>
              <a:buNone/>
            </a:pPr>
            <a:endParaRPr lang="en-US" sz="1200" dirty="0" smtClean="0"/>
          </a:p>
          <a:p>
            <a:pPr>
              <a:buFont typeface="Wingdings" pitchFamily="2" charset="2"/>
              <a:buChar char="§"/>
            </a:pPr>
            <a:r>
              <a:rPr lang="en-US" dirty="0" smtClean="0">
                <a:solidFill>
                  <a:srgbClr val="FF0000"/>
                </a:solidFill>
              </a:rPr>
              <a:t>In the absence of fibrosis, mostly indicates the presence of an ongoing, active, potentially treatable process</a:t>
            </a:r>
          </a:p>
          <a:p>
            <a:pPr>
              <a:buNone/>
            </a:pPr>
            <a:r>
              <a:rPr lang="en-US" dirty="0" smtClean="0">
                <a:solidFill>
                  <a:srgbClr val="FF0000"/>
                </a:solidFill>
              </a:rPr>
              <a:t>    </a:t>
            </a:r>
            <a:r>
              <a:rPr lang="en-US" dirty="0" smtClean="0"/>
              <a:t>Ground Glass opacity should be diagnosed only on scans obtained with thin sections : with thicker sections volume averaging is more -  leading to spurious GGO, regardless of the nature of abnormality</a:t>
            </a:r>
          </a:p>
          <a:p>
            <a:pPr>
              <a:buFont typeface="Wingdings" pitchFamily="2" charset="2"/>
              <a:buChar char="§"/>
            </a:pPr>
            <a:endParaRPr lang="en-US" dirty="0" smtClean="0">
              <a:solidFill>
                <a:srgbClr val="FF0000"/>
              </a:solidFill>
            </a:endParaRPr>
          </a:p>
          <a:p>
            <a:pPr>
              <a:buNone/>
            </a:pPr>
            <a:endParaRPr lang="en-US" sz="1050" dirty="0" smtClean="0"/>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62975" cy="533400"/>
          </a:xfrm>
        </p:spPr>
        <p:txBody>
          <a:bodyPr>
            <a:normAutofit fontScale="90000"/>
          </a:bodyPr>
          <a:lstStyle/>
          <a:p>
            <a:r>
              <a:rPr lang="en-US" b="1" dirty="0" smtClean="0">
                <a:solidFill>
                  <a:srgbClr val="FFC000"/>
                </a:solidFill>
              </a:rPr>
              <a:t>DIFFERNTIAL DIAGNOSIS : GGO</a:t>
            </a:r>
            <a:endParaRPr lang="en-US" b="1" dirty="0">
              <a:solidFill>
                <a:srgbClr val="FFC000"/>
              </a:solidFill>
            </a:endParaRPr>
          </a:p>
        </p:txBody>
      </p:sp>
      <p:pic>
        <p:nvPicPr>
          <p:cNvPr id="3074" name="Picture 2"/>
          <p:cNvPicPr>
            <a:picLocks noGrp="1" noChangeAspect="1" noChangeArrowheads="1"/>
          </p:cNvPicPr>
          <p:nvPr>
            <p:ph idx="1"/>
          </p:nvPr>
        </p:nvPicPr>
        <p:blipFill>
          <a:blip r:embed="rId3" cstate="print"/>
          <a:srcRect/>
          <a:stretch>
            <a:fillRect/>
          </a:stretch>
        </p:blipFill>
        <p:spPr bwMode="auto">
          <a:xfrm>
            <a:off x="129945" y="838200"/>
            <a:ext cx="8785455" cy="5257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562975" cy="5592763"/>
          </a:xfrm>
        </p:spPr>
        <p:txBody>
          <a:bodyPr>
            <a:normAutofit/>
          </a:bodyPr>
          <a:lstStyle/>
          <a:p>
            <a:pPr>
              <a:buNone/>
            </a:pPr>
            <a:r>
              <a:rPr lang="en-US" b="1" i="1" dirty="0" smtClean="0">
                <a:solidFill>
                  <a:srgbClr val="FFC000"/>
                </a:solidFill>
              </a:rPr>
              <a:t>The location of the abnormalities in ground glass pattern can be helpful</a:t>
            </a:r>
            <a:r>
              <a:rPr lang="en-US" i="1" dirty="0" smtClean="0">
                <a:solidFill>
                  <a:srgbClr val="FFC000"/>
                </a:solidFill>
              </a:rPr>
              <a:t>:</a:t>
            </a:r>
          </a:p>
          <a:p>
            <a:pPr>
              <a:buNone/>
            </a:pPr>
            <a:endParaRPr lang="en-US" i="1" dirty="0" smtClean="0">
              <a:solidFill>
                <a:srgbClr val="FFC000"/>
              </a:solidFill>
            </a:endParaRPr>
          </a:p>
          <a:p>
            <a:r>
              <a:rPr lang="en-US" b="1" u="sng" dirty="0" smtClean="0"/>
              <a:t>Upper zone predominance</a:t>
            </a:r>
            <a:r>
              <a:rPr lang="en-US" dirty="0" smtClean="0"/>
              <a:t>: </a:t>
            </a:r>
          </a:p>
          <a:p>
            <a:pPr>
              <a:buNone/>
            </a:pPr>
            <a:r>
              <a:rPr lang="en-US" dirty="0" smtClean="0"/>
              <a:t>                                   Respiratory bronchiolitis</a:t>
            </a:r>
          </a:p>
          <a:p>
            <a:pPr>
              <a:buNone/>
            </a:pPr>
            <a:r>
              <a:rPr lang="en-US" dirty="0" smtClean="0"/>
              <a:t>                                   PCP.</a:t>
            </a:r>
          </a:p>
          <a:p>
            <a:endParaRPr lang="en-US" dirty="0" smtClean="0"/>
          </a:p>
          <a:p>
            <a:r>
              <a:rPr lang="en-US" b="1" u="sng" dirty="0" smtClean="0"/>
              <a:t>Lower zone predominance</a:t>
            </a:r>
            <a:r>
              <a:rPr lang="en-US" dirty="0" smtClean="0"/>
              <a:t>: UIP, NSIP, DIP.</a:t>
            </a:r>
          </a:p>
          <a:p>
            <a:endParaRPr lang="en-US" dirty="0" smtClean="0"/>
          </a:p>
          <a:p>
            <a:r>
              <a:rPr lang="en-US" b="1" u="sng" dirty="0" smtClean="0"/>
              <a:t>Centrilobular distribution</a:t>
            </a:r>
            <a:r>
              <a:rPr lang="en-US" dirty="0" smtClean="0"/>
              <a:t>: </a:t>
            </a:r>
          </a:p>
          <a:p>
            <a:pPr>
              <a:buNone/>
            </a:pPr>
            <a:r>
              <a:rPr lang="en-US" dirty="0" smtClean="0"/>
              <a:t>                                             Hypersensitivity pneumonitis, </a:t>
            </a:r>
          </a:p>
          <a:p>
            <a:pPr>
              <a:buNone/>
            </a:pPr>
            <a:r>
              <a:rPr lang="en-US" dirty="0" smtClean="0"/>
              <a:t>                                             Respiratory bronchiolitis</a:t>
            </a:r>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62975" cy="792162"/>
          </a:xfrm>
        </p:spPr>
        <p:txBody>
          <a:bodyPr>
            <a:normAutofit/>
          </a:bodyPr>
          <a:lstStyle/>
          <a:p>
            <a:r>
              <a:rPr lang="en-US" b="1" u="sng" dirty="0" smtClean="0">
                <a:solidFill>
                  <a:srgbClr val="FFC000"/>
                </a:solidFill>
              </a:rPr>
              <a:t>CRAZY PAVING PATTERN</a:t>
            </a:r>
            <a:endParaRPr lang="en-US" b="1" u="sng" dirty="0">
              <a:solidFill>
                <a:srgbClr val="FFC000"/>
              </a:solidFill>
            </a:endParaRPr>
          </a:p>
        </p:txBody>
      </p:sp>
      <p:sp>
        <p:nvSpPr>
          <p:cNvPr id="3" name="Content Placeholder 2"/>
          <p:cNvSpPr>
            <a:spLocks noGrp="1"/>
          </p:cNvSpPr>
          <p:nvPr>
            <p:ph idx="1"/>
          </p:nvPr>
        </p:nvSpPr>
        <p:spPr>
          <a:xfrm>
            <a:off x="381000" y="1143000"/>
            <a:ext cx="8639175" cy="4983163"/>
          </a:xfrm>
        </p:spPr>
        <p:txBody>
          <a:bodyPr/>
          <a:lstStyle/>
          <a:p>
            <a:r>
              <a:rPr lang="en-US" dirty="0" smtClean="0"/>
              <a:t>It is scattered or diffuse ground-glass attenuation with superimposed interlobular septal thickening and intralobular lines.</a:t>
            </a:r>
          </a:p>
          <a:p>
            <a:r>
              <a:rPr lang="en-US" dirty="0" smtClean="0"/>
              <a:t>Causes: </a:t>
            </a:r>
          </a:p>
          <a:p>
            <a:pPr>
              <a:buNone/>
            </a:pPr>
            <a:endParaRPr lang="en-US" dirty="0"/>
          </a:p>
        </p:txBody>
      </p:sp>
      <p:sp>
        <p:nvSpPr>
          <p:cNvPr id="5" name="Slide Number Placeholder 4"/>
          <p:cNvSpPr>
            <a:spLocks noGrp="1"/>
          </p:cNvSpPr>
          <p:nvPr>
            <p:ph type="sldNum" sz="quarter" idx="12"/>
          </p:nvPr>
        </p:nvSpPr>
        <p:spPr/>
        <p:txBody>
          <a:bodyPr/>
          <a:lstStyle/>
          <a:p>
            <a:pPr>
              <a:defRPr/>
            </a:pPr>
            <a:fld id="{1189073A-32A4-4DA3-ABE7-3F9660EFBF92}" type="slidenum">
              <a:rPr lang="en-US" smtClean="0"/>
              <a:pPr>
                <a:defRPr/>
              </a:pPr>
              <a:t>58</a:t>
            </a:fld>
            <a:endParaRPr lang="en-US"/>
          </a:p>
        </p:txBody>
      </p:sp>
      <p:pic>
        <p:nvPicPr>
          <p:cNvPr id="5125" name="Picture 5"/>
          <p:cNvPicPr>
            <a:picLocks noChangeAspect="1" noChangeArrowheads="1"/>
          </p:cNvPicPr>
          <p:nvPr/>
        </p:nvPicPr>
        <p:blipFill>
          <a:blip r:embed="rId3" cstate="print"/>
          <a:srcRect l="4444" t="7233" r="4444" b="12264"/>
          <a:stretch>
            <a:fillRect/>
          </a:stretch>
        </p:blipFill>
        <p:spPr bwMode="auto">
          <a:xfrm>
            <a:off x="609600" y="3505200"/>
            <a:ext cx="5715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819400" y="1520293"/>
            <a:ext cx="5546295" cy="343270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59</a:t>
            </a:fld>
            <a:endParaRPr lang="en-US"/>
          </a:p>
        </p:txBody>
      </p:sp>
      <p:sp>
        <p:nvSpPr>
          <p:cNvPr id="5" name="TextBox 4"/>
          <p:cNvSpPr txBox="1"/>
          <p:nvPr/>
        </p:nvSpPr>
        <p:spPr>
          <a:xfrm>
            <a:off x="5715000" y="5248870"/>
            <a:ext cx="32004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Combination of ground glass opacity and septal thickening :    Alveolar proteinosis.</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76200" y="152400"/>
            <a:ext cx="2667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563562"/>
            <a:ext cx="8231187" cy="655638"/>
          </a:xfrm>
        </p:spPr>
        <p:style>
          <a:lnRef idx="1">
            <a:schemeClr val="dk1"/>
          </a:lnRef>
          <a:fillRef idx="2">
            <a:schemeClr val="dk1"/>
          </a:fillRef>
          <a:effectRef idx="1">
            <a:schemeClr val="dk1"/>
          </a:effectRef>
          <a:fontRef idx="minor">
            <a:schemeClr val="dk1"/>
          </a:fontRef>
        </p:style>
        <p:txBody>
          <a:bodyPr>
            <a:normAutofit fontScale="90000"/>
          </a:bodyPr>
          <a:lstStyle/>
          <a:p>
            <a:r>
              <a:rPr lang="en-IN" dirty="0" smtClean="0">
                <a:solidFill>
                  <a:srgbClr val="00CC00"/>
                </a:solidFill>
              </a:rPr>
              <a:t/>
            </a:r>
            <a:br>
              <a:rPr lang="en-IN" dirty="0" smtClean="0">
                <a:solidFill>
                  <a:srgbClr val="00CC00"/>
                </a:solidFill>
              </a:rPr>
            </a:br>
            <a:r>
              <a:rPr lang="en-IN" dirty="0" smtClean="0"/>
              <a:t>Kilovolts (Peak), Milliamperes, and Scan Time</a:t>
            </a:r>
            <a:endParaRPr lang="en-US" dirty="0"/>
          </a:p>
        </p:txBody>
      </p:sp>
      <p:sp>
        <p:nvSpPr>
          <p:cNvPr id="3" name="Content Placeholder 2"/>
          <p:cNvSpPr>
            <a:spLocks noGrp="1"/>
          </p:cNvSpPr>
          <p:nvPr>
            <p:ph idx="1"/>
          </p:nvPr>
        </p:nvSpPr>
        <p:spPr>
          <a:xfrm>
            <a:off x="609600" y="1905000"/>
            <a:ext cx="8153400" cy="4267200"/>
          </a:xfrm>
        </p:spPr>
        <p:txBody>
          <a:bodyPr>
            <a:normAutofit fontScale="92500" lnSpcReduction="20000"/>
          </a:bodyPr>
          <a:lstStyle/>
          <a:p>
            <a:pPr>
              <a:buFont typeface="Arial" pitchFamily="34" charset="0"/>
              <a:buChar char="•"/>
            </a:pPr>
            <a:r>
              <a:rPr lang="en-US" sz="3400" b="1" dirty="0" smtClean="0">
                <a:solidFill>
                  <a:schemeClr val="tx1"/>
                </a:solidFill>
                <a:latin typeface="Arial Narrow" pitchFamily="34" charset="0"/>
              </a:rPr>
              <a:t>In HRCT image, noise is more apparent than standard CT.</a:t>
            </a:r>
          </a:p>
          <a:p>
            <a:pPr>
              <a:buFont typeface="Arial" pitchFamily="34" charset="0"/>
              <a:buChar char="•"/>
            </a:pPr>
            <a:endParaRPr lang="en-US" sz="3400" b="1" dirty="0" smtClean="0">
              <a:ln>
                <a:solidFill>
                  <a:schemeClr val="tx1"/>
                </a:solidFill>
                <a:prstDash val="lgDash"/>
              </a:ln>
              <a:solidFill>
                <a:schemeClr val="tx1"/>
              </a:solidFill>
              <a:latin typeface="Arial Narrow" pitchFamily="34" charset="0"/>
            </a:endParaRPr>
          </a:p>
          <a:p>
            <a:pPr algn="just">
              <a:buFont typeface="Arial" pitchFamily="34" charset="0"/>
              <a:buChar char="•"/>
            </a:pPr>
            <a:r>
              <a:rPr lang="en-US" sz="3400" b="1" dirty="0" smtClean="0">
                <a:solidFill>
                  <a:schemeClr val="tx1"/>
                </a:solidFill>
                <a:latin typeface="Arial Narrow" pitchFamily="34" charset="0"/>
              </a:rPr>
              <a:t>Noise – 1/√ </a:t>
            </a:r>
            <a:r>
              <a:rPr lang="en-US" sz="3400" b="1" dirty="0" err="1" smtClean="0">
                <a:solidFill>
                  <a:schemeClr val="tx1"/>
                </a:solidFill>
                <a:latin typeface="Arial Narrow" pitchFamily="34" charset="0"/>
              </a:rPr>
              <a:t>mAs</a:t>
            </a:r>
            <a:r>
              <a:rPr lang="en-US" sz="3400" b="1" dirty="0" smtClean="0">
                <a:solidFill>
                  <a:schemeClr val="tx1"/>
                </a:solidFill>
                <a:latin typeface="Arial Narrow" pitchFamily="34" charset="0"/>
              </a:rPr>
              <a:t> X Kvp X scan time</a:t>
            </a:r>
          </a:p>
          <a:p>
            <a:pPr>
              <a:buFont typeface="Arial" pitchFamily="34" charset="0"/>
              <a:buChar char="•"/>
            </a:pPr>
            <a:endParaRPr lang="en-US" sz="3400" b="1" dirty="0" smtClean="0">
              <a:solidFill>
                <a:schemeClr val="tx1"/>
              </a:solidFill>
              <a:latin typeface="Arial Narrow" pitchFamily="34" charset="0"/>
            </a:endParaRPr>
          </a:p>
          <a:p>
            <a:pPr>
              <a:buFont typeface="Arial" pitchFamily="34" charset="0"/>
              <a:buChar char="•"/>
            </a:pPr>
            <a:r>
              <a:rPr lang="en-US" sz="3400" b="1" dirty="0" smtClean="0">
                <a:solidFill>
                  <a:schemeClr val="tx1"/>
                </a:solidFill>
                <a:latin typeface="Arial Narrow" pitchFamily="34" charset="0"/>
              </a:rPr>
              <a:t>As increasing scan time is not feasible, </a:t>
            </a:r>
            <a:r>
              <a:rPr lang="en-US" sz="3400" b="1" dirty="0" err="1" smtClean="0">
                <a:solidFill>
                  <a:schemeClr val="tx1"/>
                </a:solidFill>
                <a:latin typeface="Arial Narrow" pitchFamily="34" charset="0"/>
              </a:rPr>
              <a:t>mAs</a:t>
            </a:r>
            <a:r>
              <a:rPr lang="en-US" sz="3400" b="1" dirty="0" smtClean="0">
                <a:solidFill>
                  <a:schemeClr val="tx1"/>
                </a:solidFill>
                <a:latin typeface="Arial Narrow" pitchFamily="34" charset="0"/>
              </a:rPr>
              <a:t> and Kvp are altered to reduce noise</a:t>
            </a:r>
          </a:p>
          <a:p>
            <a:pPr>
              <a:buFont typeface="Arial" pitchFamily="34" charset="0"/>
              <a:buChar char="•"/>
            </a:pPr>
            <a:endParaRPr lang="en-US" sz="3400" b="1" dirty="0" smtClean="0">
              <a:solidFill>
                <a:schemeClr val="tx1"/>
              </a:solidFill>
              <a:latin typeface="Arial Narrow" pitchFamily="34" charset="0"/>
            </a:endParaRPr>
          </a:p>
          <a:p>
            <a:pPr>
              <a:buFont typeface="Arial" pitchFamily="34" charset="0"/>
              <a:buChar char="•"/>
            </a:pPr>
            <a:r>
              <a:rPr lang="en-US" sz="3400" b="1" dirty="0" smtClean="0">
                <a:solidFill>
                  <a:schemeClr val="tx1"/>
                </a:solidFill>
                <a:latin typeface="Arial Narrow" pitchFamily="34" charset="0"/>
              </a:rPr>
              <a:t>Noise decreases with increase in Kvp and </a:t>
            </a:r>
            <a:r>
              <a:rPr lang="en-US" sz="3400" b="1" dirty="0" err="1" smtClean="0">
                <a:solidFill>
                  <a:schemeClr val="tx1"/>
                </a:solidFill>
                <a:latin typeface="Arial Narrow" pitchFamily="34" charset="0"/>
              </a:rPr>
              <a:t>mAs</a:t>
            </a:r>
            <a:r>
              <a:rPr lang="en-US" sz="3400" b="1" dirty="0" smtClean="0">
                <a:solidFill>
                  <a:schemeClr val="tx1"/>
                </a:solidFill>
                <a:latin typeface="Arial Narrow" pitchFamily="34" charset="0"/>
              </a:rPr>
              <a:t>.</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15375" cy="1143000"/>
          </a:xfrm>
        </p:spPr>
        <p:txBody>
          <a:bodyPr>
            <a:normAutofit/>
          </a:bodyPr>
          <a:lstStyle/>
          <a:p>
            <a:r>
              <a:rPr lang="en-US" dirty="0" smtClean="0">
                <a:solidFill>
                  <a:srgbClr val="FFC000"/>
                </a:solidFill>
              </a:rPr>
              <a:t>HRCT findings manifesting as decreased lung opacity</a:t>
            </a:r>
            <a:endParaRPr lang="en-US" dirty="0">
              <a:solidFill>
                <a:srgbClr val="FFC000"/>
              </a:solidFill>
            </a:endParaRPr>
          </a:p>
        </p:txBody>
      </p:sp>
      <p:pic>
        <p:nvPicPr>
          <p:cNvPr id="2050" name="Picture 2"/>
          <p:cNvPicPr>
            <a:picLocks noGrp="1" noChangeAspect="1" noChangeArrowheads="1"/>
          </p:cNvPicPr>
          <p:nvPr>
            <p:ph idx="1"/>
          </p:nvPr>
        </p:nvPicPr>
        <p:blipFill>
          <a:blip r:embed="rId2" cstate="print"/>
          <a:stretch>
            <a:fillRect/>
          </a:stretch>
        </p:blipFill>
        <p:spPr bwMode="auto">
          <a:xfrm>
            <a:off x="3812938" y="1600200"/>
            <a:ext cx="4088287" cy="45259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60</a:t>
            </a:fld>
            <a:endParaRPr lang="en-US"/>
          </a:p>
        </p:txBody>
      </p:sp>
      <p:sp>
        <p:nvSpPr>
          <p:cNvPr id="5" name="Rectangle 4"/>
          <p:cNvSpPr/>
          <p:nvPr/>
        </p:nvSpPr>
        <p:spPr>
          <a:xfrm>
            <a:off x="228600" y="1981200"/>
            <a:ext cx="3657600" cy="3970318"/>
          </a:xfrm>
          <a:prstGeom prst="rect">
            <a:avLst/>
          </a:prstGeom>
        </p:spPr>
        <p:txBody>
          <a:bodyPr wrap="square">
            <a:spAutoFit/>
          </a:bodyPr>
          <a:lstStyle/>
          <a:p>
            <a:r>
              <a:rPr lang="en-US" sz="3600" b="1" dirty="0" smtClean="0"/>
              <a:t>Lung Cysts, </a:t>
            </a:r>
            <a:br>
              <a:rPr lang="en-US" sz="3600" b="1" dirty="0" smtClean="0"/>
            </a:br>
            <a:endParaRPr lang="en-US" sz="3600" b="1" dirty="0" smtClean="0"/>
          </a:p>
          <a:p>
            <a:r>
              <a:rPr lang="en-US" sz="3600" b="1" dirty="0" smtClean="0"/>
              <a:t>Emphysema, </a:t>
            </a:r>
          </a:p>
          <a:p>
            <a:endParaRPr lang="en-US" sz="3600" b="1" dirty="0" smtClean="0"/>
          </a:p>
          <a:p>
            <a:r>
              <a:rPr lang="en-US" sz="3600" b="1" dirty="0" smtClean="0"/>
              <a:t>and </a:t>
            </a:r>
          </a:p>
          <a:p>
            <a:endParaRPr lang="en-US" sz="3600" b="1" dirty="0" smtClean="0"/>
          </a:p>
          <a:p>
            <a:r>
              <a:rPr lang="en-US" sz="3600" b="1" dirty="0" smtClean="0"/>
              <a:t>Bronchiectasis </a:t>
            </a:r>
            <a:endParaRPr lang="en-US" sz="3600"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20175" cy="639762"/>
          </a:xfrm>
        </p:spPr>
        <p:txBody>
          <a:bodyPr>
            <a:normAutofit/>
          </a:bodyPr>
          <a:lstStyle/>
          <a:p>
            <a:r>
              <a:rPr lang="en-US" b="1" i="1" dirty="0" smtClean="0">
                <a:solidFill>
                  <a:srgbClr val="FFC000"/>
                </a:solidFill>
              </a:rPr>
              <a:t>Lung cysts</a:t>
            </a:r>
            <a:endParaRPr lang="en-US" b="1" i="1" dirty="0">
              <a:solidFill>
                <a:srgbClr val="FFC000"/>
              </a:solidFill>
            </a:endParaRPr>
          </a:p>
        </p:txBody>
      </p:sp>
      <p:sp>
        <p:nvSpPr>
          <p:cNvPr id="3" name="Content Placeholder 2"/>
          <p:cNvSpPr>
            <a:spLocks noGrp="1"/>
          </p:cNvSpPr>
          <p:nvPr>
            <p:ph idx="1"/>
          </p:nvPr>
        </p:nvSpPr>
        <p:spPr>
          <a:xfrm>
            <a:off x="304800" y="1219200"/>
            <a:ext cx="8715375" cy="4906963"/>
          </a:xfrm>
        </p:spPr>
        <p:txBody>
          <a:bodyPr>
            <a:normAutofit/>
          </a:bodyPr>
          <a:lstStyle/>
          <a:p>
            <a:r>
              <a:rPr lang="en-US" dirty="0" smtClean="0"/>
              <a:t>Thin walled (less than 3mm) , well defined and circumscribed air containing lesions </a:t>
            </a:r>
          </a:p>
          <a:p>
            <a:r>
              <a:rPr lang="en-US" dirty="0" smtClean="0"/>
              <a:t>They are lined by cellular epithelium, usually fibrous or epithelial in nature.</a:t>
            </a:r>
          </a:p>
          <a:p>
            <a:r>
              <a:rPr lang="en-US" dirty="0" smtClean="0"/>
              <a:t>Common cause are : 1. Lymphangiomyomatosis</a:t>
            </a:r>
          </a:p>
          <a:p>
            <a:pPr>
              <a:buNone/>
            </a:pPr>
            <a:r>
              <a:rPr lang="en-US" dirty="0" smtClean="0"/>
              <a:t>                                       2. Langerhans Histiocytosis</a:t>
            </a:r>
          </a:p>
          <a:p>
            <a:pPr>
              <a:buNone/>
            </a:pPr>
            <a:r>
              <a:rPr lang="en-US" dirty="0" smtClean="0"/>
              <a:t>                                       3. Lymphoid interstitial        pneumonia</a:t>
            </a:r>
          </a:p>
          <a:p>
            <a:pPr>
              <a:buNone/>
            </a:pPr>
            <a:r>
              <a:rPr lang="en-US" dirty="0" smtClean="0"/>
              <a:t> </a:t>
            </a:r>
          </a:p>
          <a:p>
            <a:pPr>
              <a:buNone/>
            </a:pP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39175" cy="914400"/>
          </a:xfrm>
        </p:spPr>
        <p:txBody>
          <a:bodyPr/>
          <a:lstStyle/>
          <a:p>
            <a:r>
              <a:rPr lang="en-US" b="1" dirty="0" smtClean="0">
                <a:solidFill>
                  <a:srgbClr val="FFC000"/>
                </a:solidFill>
              </a:rPr>
              <a:t>BRONCHIEACTASIS</a:t>
            </a:r>
            <a:endParaRPr lang="en-US" b="1" dirty="0">
              <a:solidFill>
                <a:srgbClr val="FFC000"/>
              </a:solidFill>
            </a:endParaRPr>
          </a:p>
        </p:txBody>
      </p:sp>
      <p:sp>
        <p:nvSpPr>
          <p:cNvPr id="3" name="Content Placeholder 2"/>
          <p:cNvSpPr>
            <a:spLocks noGrp="1"/>
          </p:cNvSpPr>
          <p:nvPr>
            <p:ph idx="1"/>
          </p:nvPr>
        </p:nvSpPr>
        <p:spPr>
          <a:xfrm>
            <a:off x="304800" y="1066800"/>
            <a:ext cx="8715375" cy="5059363"/>
          </a:xfrm>
        </p:spPr>
        <p:txBody>
          <a:bodyPr/>
          <a:lstStyle/>
          <a:p>
            <a:pPr>
              <a:buNone/>
            </a:pPr>
            <a:r>
              <a:rPr lang="en-US" sz="2500" dirty="0" smtClean="0"/>
              <a:t>Bronchiectasis is defined as localized, irreversible dilation of the bronchial tree. </a:t>
            </a:r>
          </a:p>
          <a:p>
            <a:endParaRPr lang="en-US" sz="2500" dirty="0" smtClean="0"/>
          </a:p>
          <a:p>
            <a:endParaRPr lang="en-US" sz="2500" dirty="0" smtClean="0"/>
          </a:p>
          <a:p>
            <a:pPr>
              <a:buNone/>
            </a:pPr>
            <a:r>
              <a:rPr lang="en-US" sz="2500" dirty="0" smtClean="0"/>
              <a:t>HRCT findings of the bronchiectasis include </a:t>
            </a:r>
          </a:p>
          <a:p>
            <a:pPr>
              <a:buNone/>
            </a:pPr>
            <a:endParaRPr lang="en-US" sz="1400" dirty="0" smtClean="0"/>
          </a:p>
          <a:p>
            <a:pPr>
              <a:buNone/>
            </a:pPr>
            <a:r>
              <a:rPr lang="en-US" sz="2500" dirty="0" smtClean="0"/>
              <a:t>               # Bronchial dilatation</a:t>
            </a:r>
          </a:p>
          <a:p>
            <a:pPr>
              <a:buNone/>
            </a:pPr>
            <a:r>
              <a:rPr lang="en-US" sz="2500" dirty="0" smtClean="0"/>
              <a:t>               # Lack of bronchial tapering</a:t>
            </a:r>
          </a:p>
          <a:p>
            <a:pPr>
              <a:buNone/>
            </a:pPr>
            <a:r>
              <a:rPr lang="en-US" sz="2500" dirty="0" smtClean="0"/>
              <a:t>               # Visualization of peripheral airways.</a:t>
            </a:r>
          </a:p>
          <a:p>
            <a:endParaRPr lang="en-US" sz="2500" dirty="0" smtClean="0"/>
          </a:p>
          <a:p>
            <a:endParaRPr lang="en-US" sz="2500" dirty="0" smtClean="0"/>
          </a:p>
          <a:p>
            <a:endParaRPr lang="en-US" sz="2500" dirty="0" smtClean="0"/>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410575" cy="639762"/>
          </a:xfrm>
        </p:spPr>
        <p:txBody>
          <a:bodyPr>
            <a:normAutofit/>
          </a:bodyPr>
          <a:lstStyle/>
          <a:p>
            <a:r>
              <a:rPr lang="en-US" b="1" i="1" dirty="0" smtClean="0">
                <a:solidFill>
                  <a:srgbClr val="FFC000"/>
                </a:solidFill>
              </a:rPr>
              <a:t>Mosaic attenuation &amp; perfusion</a:t>
            </a:r>
            <a:endParaRPr lang="en-US" b="1" i="1" dirty="0">
              <a:solidFill>
                <a:srgbClr val="FFC000"/>
              </a:solidFill>
            </a:endParaRPr>
          </a:p>
        </p:txBody>
      </p:sp>
      <p:sp>
        <p:nvSpPr>
          <p:cNvPr id="3" name="Content Placeholder 2"/>
          <p:cNvSpPr>
            <a:spLocks noGrp="1"/>
          </p:cNvSpPr>
          <p:nvPr>
            <p:ph idx="1"/>
          </p:nvPr>
        </p:nvSpPr>
        <p:spPr>
          <a:xfrm>
            <a:off x="152400" y="1066800"/>
            <a:ext cx="8867775" cy="5059363"/>
          </a:xfrm>
        </p:spPr>
        <p:txBody>
          <a:bodyPr>
            <a:normAutofit/>
          </a:bodyPr>
          <a:lstStyle/>
          <a:p>
            <a:r>
              <a:rPr lang="en-US" dirty="0" smtClean="0"/>
              <a:t>Lung density and attenuation depends partially on amount of blood in lung tissue.</a:t>
            </a:r>
          </a:p>
          <a:p>
            <a:endParaRPr lang="en-US" dirty="0" smtClean="0"/>
          </a:p>
          <a:p>
            <a:r>
              <a:rPr lang="en-US" dirty="0" smtClean="0"/>
              <a:t>The term 'mosaic attenuation' is used to describe density differences between affected and non-affected lung areas.</a:t>
            </a:r>
          </a:p>
          <a:p>
            <a:endParaRPr lang="en-US" dirty="0" smtClean="0"/>
          </a:p>
          <a:p>
            <a:r>
              <a:rPr lang="en-US" dirty="0" smtClean="0"/>
              <a:t>It is seen as inhomogeneous attenuation of lung parenchyma with focal region of lucency which show smaller size of vessels </a:t>
            </a:r>
          </a:p>
          <a:p>
            <a:endParaRPr lang="en-US" dirty="0" smtClean="0"/>
          </a:p>
          <a:p>
            <a:r>
              <a:rPr lang="en-US" dirty="0" smtClean="0"/>
              <a:t>May be due to vascular obstruction, abnormal ventilation or airway disease/ </a:t>
            </a:r>
          </a:p>
          <a:p>
            <a:endParaRPr lang="en-US" sz="1400" dirty="0" smtClean="0"/>
          </a:p>
          <a:p>
            <a:endParaRPr lang="en-US" dirty="0" smtClean="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15375" cy="715962"/>
          </a:xfrm>
        </p:spPr>
        <p:txBody>
          <a:bodyPr>
            <a:normAutofit fontScale="90000"/>
          </a:bodyPr>
          <a:lstStyle/>
          <a:p>
            <a:r>
              <a:rPr lang="en-US" b="1" i="1" dirty="0" smtClean="0">
                <a:solidFill>
                  <a:srgbClr val="FFFF00"/>
                </a:solidFill>
              </a:rPr>
              <a:t>Head cheese sign</a:t>
            </a:r>
            <a:br>
              <a:rPr lang="en-US" b="1" i="1" dirty="0" smtClean="0">
                <a:solidFill>
                  <a:srgbClr val="FFFF00"/>
                </a:solidFill>
              </a:rPr>
            </a:br>
            <a:endParaRPr lang="en-US" b="1" i="1" dirty="0">
              <a:solidFill>
                <a:srgbClr val="FFFF00"/>
              </a:solidFill>
            </a:endParaRPr>
          </a:p>
        </p:txBody>
      </p:sp>
      <p:sp>
        <p:nvSpPr>
          <p:cNvPr id="3" name="Content Placeholder 2"/>
          <p:cNvSpPr>
            <a:spLocks noGrp="1"/>
          </p:cNvSpPr>
          <p:nvPr>
            <p:ph idx="1"/>
          </p:nvPr>
        </p:nvSpPr>
        <p:spPr>
          <a:xfrm>
            <a:off x="228600" y="838200"/>
            <a:ext cx="8791575" cy="5287963"/>
          </a:xfrm>
        </p:spPr>
        <p:txBody>
          <a:bodyPr>
            <a:normAutofit/>
          </a:bodyPr>
          <a:lstStyle/>
          <a:p>
            <a:pPr>
              <a:spcBef>
                <a:spcPts val="0"/>
              </a:spcBef>
            </a:pPr>
            <a:r>
              <a:rPr lang="en-US" dirty="0" smtClean="0"/>
              <a:t>It refers to mixed densities which includes presence of-    </a:t>
            </a:r>
          </a:p>
          <a:p>
            <a:pPr>
              <a:spcBef>
                <a:spcPts val="0"/>
              </a:spcBef>
              <a:buNone/>
            </a:pPr>
            <a:r>
              <a:rPr lang="en-US" dirty="0" smtClean="0"/>
              <a:t>       # consolidation</a:t>
            </a:r>
          </a:p>
          <a:p>
            <a:pPr>
              <a:spcBef>
                <a:spcPts val="0"/>
              </a:spcBef>
              <a:buNone/>
            </a:pPr>
            <a:r>
              <a:rPr lang="en-US" dirty="0" smtClean="0"/>
              <a:t>       # ground glass opacities</a:t>
            </a:r>
          </a:p>
          <a:p>
            <a:pPr>
              <a:spcBef>
                <a:spcPts val="0"/>
              </a:spcBef>
              <a:buNone/>
            </a:pPr>
            <a:r>
              <a:rPr lang="en-US" dirty="0" smtClean="0"/>
              <a:t>       # normal lung </a:t>
            </a:r>
          </a:p>
          <a:p>
            <a:pPr>
              <a:spcBef>
                <a:spcPts val="0"/>
              </a:spcBef>
              <a:buNone/>
            </a:pPr>
            <a:r>
              <a:rPr lang="en-US" dirty="0" smtClean="0"/>
              <a:t>       # Mosaic perfusion </a:t>
            </a:r>
          </a:p>
          <a:p>
            <a:pPr>
              <a:spcBef>
                <a:spcPts val="0"/>
              </a:spcBef>
              <a:buNone/>
            </a:pPr>
            <a:endParaRPr lang="en-US" dirty="0" smtClean="0"/>
          </a:p>
          <a:p>
            <a:pPr>
              <a:spcBef>
                <a:spcPts val="0"/>
              </a:spcBef>
              <a:buFont typeface="Arial" pitchFamily="34" charset="0"/>
              <a:buChar char="•"/>
            </a:pPr>
            <a:r>
              <a:rPr lang="en-US" dirty="0" smtClean="0"/>
              <a:t>Signifies mixed infiltrative and obstructive disease</a:t>
            </a:r>
          </a:p>
          <a:p>
            <a:pPr>
              <a:spcBef>
                <a:spcPts val="0"/>
              </a:spcBef>
              <a:buFont typeface="Arial" pitchFamily="34" charset="0"/>
              <a:buChar char="•"/>
            </a:pPr>
            <a:endParaRPr lang="en-US" dirty="0" smtClean="0"/>
          </a:p>
          <a:p>
            <a:pPr>
              <a:spcBef>
                <a:spcPts val="0"/>
              </a:spcBef>
              <a:buFont typeface="Arial" pitchFamily="34" charset="0"/>
              <a:buChar char="•"/>
            </a:pPr>
            <a:r>
              <a:rPr lang="en-US" dirty="0" smtClean="0"/>
              <a:t>Common cause are : Hypersensitive pneumonitis</a:t>
            </a:r>
          </a:p>
          <a:p>
            <a:pPr>
              <a:spcBef>
                <a:spcPts val="0"/>
              </a:spcBef>
              <a:buNone/>
            </a:pPr>
            <a:r>
              <a:rPr lang="en-US" dirty="0" smtClean="0"/>
              <a:t>                                       Sarcoidosis</a:t>
            </a:r>
          </a:p>
          <a:p>
            <a:pPr>
              <a:spcBef>
                <a:spcPts val="0"/>
              </a:spcBef>
              <a:buNone/>
            </a:pPr>
            <a:r>
              <a:rPr lang="en-US" dirty="0" smtClean="0"/>
              <a:t>                                       DIP</a:t>
            </a: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36000"/>
          </a:blip>
          <a:srcRect/>
          <a:stretch>
            <a:fillRect/>
          </a:stretch>
        </p:blipFill>
        <p:spPr bwMode="auto">
          <a:xfrm>
            <a:off x="0" y="228600"/>
            <a:ext cx="4191000" cy="3476229"/>
          </a:xfrm>
          <a:prstGeom prst="rect">
            <a:avLst/>
          </a:prstGeom>
          <a:noFill/>
          <a:ln w="9525">
            <a:noFill/>
            <a:miter lim="800000"/>
            <a:headEnd/>
            <a:tailEnd/>
          </a:ln>
          <a:effectLst/>
        </p:spPr>
      </p:pic>
      <p:sp>
        <p:nvSpPr>
          <p:cNvPr id="5" name="Rectangle 4"/>
          <p:cNvSpPr/>
          <p:nvPr/>
        </p:nvSpPr>
        <p:spPr>
          <a:xfrm>
            <a:off x="4267200" y="838200"/>
            <a:ext cx="4572000"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en-GB" dirty="0" smtClean="0">
                <a:latin typeface="Times New Roman" pitchFamily="18" charset="0"/>
              </a:rPr>
              <a:t>Axial HRCT image in a patient with hypersensitivity pneumonitis shows a combination of ground-glass opacity, normal lung, and mosaic perfusion (arrow) on the same inspiratory image.</a:t>
            </a:r>
            <a:endParaRPr lang="en-US" dirty="0"/>
          </a:p>
        </p:txBody>
      </p:sp>
      <p:pic>
        <p:nvPicPr>
          <p:cNvPr id="1026" name="Picture 2"/>
          <p:cNvPicPr>
            <a:picLocks noChangeAspect="1" noChangeArrowheads="1"/>
          </p:cNvPicPr>
          <p:nvPr/>
        </p:nvPicPr>
        <p:blipFill>
          <a:blip r:embed="rId3" cstate="print"/>
          <a:srcRect l="6387" t="2010" r="7385" b="7538"/>
          <a:stretch>
            <a:fillRect/>
          </a:stretch>
        </p:blipFill>
        <p:spPr bwMode="auto">
          <a:xfrm>
            <a:off x="4572000" y="3276600"/>
            <a:ext cx="4114800" cy="3429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189073A-32A4-4DA3-ABE7-3F9660EFBF92}"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20175" cy="762000"/>
          </a:xfrm>
        </p:spPr>
        <p:txBody>
          <a:bodyPr>
            <a:normAutofit/>
          </a:bodyPr>
          <a:lstStyle/>
          <a:p>
            <a:r>
              <a:rPr lang="en-US" b="1" i="1" u="sng" dirty="0" smtClean="0">
                <a:solidFill>
                  <a:srgbClr val="FFC000"/>
                </a:solidFill>
              </a:rPr>
              <a:t>Hilar and mediastinal lymphadenopathy</a:t>
            </a:r>
            <a:endParaRPr lang="en-US" b="1" i="1" u="sng" dirty="0">
              <a:solidFill>
                <a:srgbClr val="FFC000"/>
              </a:solidFill>
            </a:endParaRPr>
          </a:p>
        </p:txBody>
      </p:sp>
      <p:sp>
        <p:nvSpPr>
          <p:cNvPr id="3" name="Content Placeholder 2"/>
          <p:cNvSpPr>
            <a:spLocks noGrp="1"/>
          </p:cNvSpPr>
          <p:nvPr>
            <p:ph idx="1"/>
          </p:nvPr>
        </p:nvSpPr>
        <p:spPr>
          <a:xfrm>
            <a:off x="685800" y="1066800"/>
            <a:ext cx="8334375" cy="5059363"/>
          </a:xfrm>
        </p:spPr>
        <p:txBody>
          <a:bodyPr>
            <a:normAutofit/>
          </a:bodyPr>
          <a:lstStyle/>
          <a:p>
            <a:pPr>
              <a:buNone/>
            </a:pPr>
            <a:r>
              <a:rPr lang="en-US" dirty="0" smtClean="0"/>
              <a:t># In sarcoidosis the common pattern is right paratracheal and bilateral hilar </a:t>
            </a:r>
            <a:r>
              <a:rPr lang="en-US" dirty="0" err="1" smtClean="0"/>
              <a:t>adenopathy</a:t>
            </a:r>
            <a:r>
              <a:rPr lang="en-US" dirty="0" smtClean="0"/>
              <a:t> .</a:t>
            </a:r>
          </a:p>
          <a:p>
            <a:pPr>
              <a:buNone/>
            </a:pPr>
            <a:endParaRPr lang="en-US" dirty="0" smtClean="0"/>
          </a:p>
          <a:p>
            <a:pPr>
              <a:buNone/>
            </a:pPr>
            <a:r>
              <a:rPr lang="en-US" dirty="0" smtClean="0"/>
              <a:t># In lung carcinoma and lymphangitic carcinomatosis adenopathy is usually unilateral.</a:t>
            </a:r>
          </a:p>
          <a:p>
            <a:pPr>
              <a:buNone/>
            </a:pPr>
            <a:endParaRPr lang="en-US" dirty="0" smtClean="0"/>
          </a:p>
          <a:p>
            <a:pPr>
              <a:buNone/>
            </a:pPr>
            <a:r>
              <a:rPr lang="en-US" dirty="0" smtClean="0"/>
              <a:t>#'Eggshell calcification' in lymph nodes occurs in ----</a:t>
            </a:r>
            <a:r>
              <a:rPr lang="en-US" dirty="0" smtClean="0">
                <a:solidFill>
                  <a:srgbClr val="FF0000"/>
                </a:solidFill>
              </a:rPr>
              <a:t>Silicosis and coal-worker's pneumoconiosis </a:t>
            </a:r>
            <a:r>
              <a:rPr lang="en-US" dirty="0" smtClean="0"/>
              <a:t>and is sometimes seen in sarcoidosis, post irradiation Hodgkin disease, </a:t>
            </a:r>
            <a:r>
              <a:rPr lang="en-US" dirty="0" err="1" smtClean="0"/>
              <a:t>blastomycosis</a:t>
            </a:r>
            <a:r>
              <a:rPr lang="en-US" dirty="0" smtClean="0"/>
              <a:t> and scleroderma .</a:t>
            </a: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a:bodyPr>
          <a:lstStyle/>
          <a:p>
            <a:pPr eaLnBrk="1" fontAlgn="auto" hangingPunct="1">
              <a:spcAft>
                <a:spcPts val="0"/>
              </a:spcAft>
              <a:defRPr/>
            </a:pPr>
            <a:r>
              <a:rPr lang="en-US" sz="3200" smtClean="0">
                <a:solidFill>
                  <a:schemeClr val="tx2">
                    <a:satMod val="200000"/>
                  </a:schemeClr>
                </a:solidFill>
              </a:rPr>
              <a:t>ATS –ERS classification of IIPs (idiopathic interstitial pneumonia)</a:t>
            </a:r>
          </a:p>
        </p:txBody>
      </p:sp>
      <p:sp>
        <p:nvSpPr>
          <p:cNvPr id="48131" name="Content Placeholder 2"/>
          <p:cNvSpPr>
            <a:spLocks noGrp="1"/>
          </p:cNvSpPr>
          <p:nvPr>
            <p:ph idx="1"/>
          </p:nvPr>
        </p:nvSpPr>
        <p:spPr/>
        <p:txBody>
          <a:bodyPr>
            <a:normAutofit/>
          </a:bodyPr>
          <a:lstStyle/>
          <a:p>
            <a:pPr marL="411480" eaLnBrk="1" fontAlgn="auto" hangingPunct="1">
              <a:spcAft>
                <a:spcPts val="0"/>
              </a:spcAft>
              <a:buFont typeface="Wingdings"/>
              <a:buChar char=""/>
              <a:defRPr/>
            </a:pPr>
            <a:r>
              <a:rPr lang="en-US" smtClean="0"/>
              <a:t>This is a clinical , radiological , pathological classification.</a:t>
            </a:r>
          </a:p>
          <a:p>
            <a:pPr marL="411480" eaLnBrk="1" fontAlgn="auto" hangingPunct="1">
              <a:spcAft>
                <a:spcPts val="0"/>
              </a:spcAft>
              <a:buFont typeface="Wingdings"/>
              <a:buChar char=""/>
              <a:defRPr/>
            </a:pPr>
            <a:r>
              <a:rPr lang="en-US" smtClean="0"/>
              <a:t>1.UIP</a:t>
            </a:r>
          </a:p>
          <a:p>
            <a:pPr marL="411480" eaLnBrk="1" fontAlgn="auto" hangingPunct="1">
              <a:spcAft>
                <a:spcPts val="0"/>
              </a:spcAft>
              <a:buFont typeface="Wingdings"/>
              <a:buChar char=""/>
              <a:defRPr/>
            </a:pPr>
            <a:r>
              <a:rPr lang="en-US" smtClean="0"/>
              <a:t>2.NSIP</a:t>
            </a:r>
          </a:p>
          <a:p>
            <a:pPr marL="411480" eaLnBrk="1" fontAlgn="auto" hangingPunct="1">
              <a:spcAft>
                <a:spcPts val="0"/>
              </a:spcAft>
              <a:buFont typeface="Wingdings"/>
              <a:buChar char=""/>
              <a:defRPr/>
            </a:pPr>
            <a:r>
              <a:rPr lang="en-US" smtClean="0"/>
              <a:t>3.COP</a:t>
            </a:r>
          </a:p>
          <a:p>
            <a:pPr marL="411480" eaLnBrk="1" fontAlgn="auto" hangingPunct="1">
              <a:spcAft>
                <a:spcPts val="0"/>
              </a:spcAft>
              <a:buFont typeface="Wingdings"/>
              <a:buChar char=""/>
              <a:defRPr/>
            </a:pPr>
            <a:r>
              <a:rPr lang="en-US" smtClean="0"/>
              <a:t>4.RB-ILD</a:t>
            </a:r>
          </a:p>
          <a:p>
            <a:pPr marL="411480" eaLnBrk="1" fontAlgn="auto" hangingPunct="1">
              <a:spcAft>
                <a:spcPts val="0"/>
              </a:spcAft>
              <a:buFont typeface="Wingdings"/>
              <a:buChar char=""/>
              <a:defRPr/>
            </a:pPr>
            <a:r>
              <a:rPr lang="en-US" smtClean="0"/>
              <a:t>5.DIP</a:t>
            </a:r>
          </a:p>
          <a:p>
            <a:pPr marL="411480" eaLnBrk="1" fontAlgn="auto" hangingPunct="1">
              <a:spcAft>
                <a:spcPts val="0"/>
              </a:spcAft>
              <a:buFont typeface="Wingdings"/>
              <a:buChar char=""/>
              <a:defRPr/>
            </a:pPr>
            <a:r>
              <a:rPr lang="en-US" smtClean="0"/>
              <a:t>6.LIP</a:t>
            </a:r>
          </a:p>
          <a:p>
            <a:pPr marL="411480" eaLnBrk="1" fontAlgn="auto" hangingPunct="1">
              <a:spcAft>
                <a:spcPts val="0"/>
              </a:spcAft>
              <a:buFont typeface="Wingdings"/>
              <a:buChar char=""/>
              <a:defRPr/>
            </a:pPr>
            <a:r>
              <a:rPr lang="en-US" smtClean="0"/>
              <a:t>7.AIP</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normAutofit fontScale="90000"/>
          </a:bodyPr>
          <a:lstStyle/>
          <a:p>
            <a:pPr>
              <a:defRPr/>
            </a:pPr>
            <a:r>
              <a:rPr lang="en-US" dirty="0" smtClean="0"/>
              <a:t>   IDIOPATHIC PULMONARY FIBROSIS(UIP)</a:t>
            </a:r>
            <a:endParaRPr lang="en-IN" sz="3600" dirty="0"/>
          </a:p>
        </p:txBody>
      </p:sp>
      <p:sp>
        <p:nvSpPr>
          <p:cNvPr id="34819" name="Content Placeholder 2"/>
          <p:cNvSpPr>
            <a:spLocks noGrp="1"/>
          </p:cNvSpPr>
          <p:nvPr>
            <p:ph idx="1"/>
          </p:nvPr>
        </p:nvSpPr>
        <p:spPr>
          <a:xfrm>
            <a:off x="838200" y="838200"/>
            <a:ext cx="7239000" cy="5562600"/>
          </a:xfrm>
        </p:spPr>
        <p:txBody>
          <a:bodyPr/>
          <a:lstStyle/>
          <a:p>
            <a:pPr>
              <a:buFont typeface="Wingdings" pitchFamily="2" charset="2"/>
              <a:buNone/>
            </a:pPr>
            <a:r>
              <a:rPr lang="en-US" sz="2400" dirty="0" smtClean="0"/>
              <a:t> </a:t>
            </a:r>
          </a:p>
          <a:p>
            <a:r>
              <a:rPr lang="en-US" sz="2400" dirty="0" smtClean="0"/>
              <a:t> It is the term for the clinical syndrome  associated with morphologic pattern of UIP and specifically excludes entities like NSIP and DIP.</a:t>
            </a:r>
          </a:p>
          <a:p>
            <a:r>
              <a:rPr lang="en-US" sz="2400" dirty="0" smtClean="0"/>
              <a:t>Usually more than 50 years of age</a:t>
            </a:r>
          </a:p>
          <a:p>
            <a:r>
              <a:rPr lang="en-US" sz="2400" dirty="0" smtClean="0"/>
              <a:t>Men &gt;women</a:t>
            </a:r>
          </a:p>
          <a:p>
            <a:r>
              <a:rPr lang="en-US" sz="2400" dirty="0" smtClean="0"/>
              <a:t>Worsening </a:t>
            </a:r>
            <a:r>
              <a:rPr lang="en-US" sz="2400" dirty="0" err="1" smtClean="0"/>
              <a:t>dyspnoea</a:t>
            </a:r>
            <a:r>
              <a:rPr lang="en-US" sz="2400" dirty="0" smtClean="0"/>
              <a:t> and nonproductive cough.         </a:t>
            </a:r>
          </a:p>
          <a:p>
            <a:pPr>
              <a:buFont typeface="Wingdings" pitchFamily="2" charset="2"/>
              <a:buNone/>
            </a:pPr>
            <a:r>
              <a:rPr lang="en-US" dirty="0" smtClean="0"/>
              <a:t>      </a:t>
            </a:r>
          </a:p>
          <a:p>
            <a:pPr>
              <a:buFont typeface="Wingdings" pitchFamily="2" charset="2"/>
              <a:buNone/>
            </a:pPr>
            <a:r>
              <a:rPr lang="en-US" dirty="0" smtClean="0"/>
              <a:t>      </a:t>
            </a:r>
          </a:p>
          <a:p>
            <a:pPr>
              <a:buFont typeface="Wingdings" pitchFamily="2" charset="2"/>
              <a:buNone/>
            </a:pPr>
            <a:endParaRPr lang="en-IN" dirty="0" smtClean="0"/>
          </a:p>
        </p:txBody>
      </p:sp>
      <p:sp>
        <p:nvSpPr>
          <p:cNvPr id="34820" name="TextBox 3"/>
          <p:cNvSpPr txBox="1">
            <a:spLocks noChangeArrowheads="1"/>
          </p:cNvSpPr>
          <p:nvPr/>
        </p:nvSpPr>
        <p:spPr bwMode="auto">
          <a:xfrm>
            <a:off x="762000" y="990600"/>
            <a:ext cx="7772400" cy="5016758"/>
          </a:xfrm>
          <a:prstGeom prst="rect">
            <a:avLst/>
          </a:prstGeom>
          <a:noFill/>
          <a:ln w="9525">
            <a:noFill/>
            <a:miter lim="800000"/>
            <a:headEnd/>
            <a:tailEnd/>
          </a:ln>
        </p:spPr>
        <p:txBody>
          <a:bodyPr wrap="square">
            <a:spAutoFit/>
          </a:bodyPr>
          <a:lstStyle/>
          <a:p>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endParaRPr lang="en-US" sz="2000" dirty="0" smtClean="0"/>
          </a:p>
          <a:p>
            <a:pPr>
              <a:buFont typeface="Wingdings" pitchFamily="2" charset="2"/>
              <a:buChar char="§"/>
            </a:pPr>
            <a:r>
              <a:rPr lang="en-US" sz="2000" dirty="0" smtClean="0"/>
              <a:t>CXR:</a:t>
            </a:r>
          </a:p>
          <a:p>
            <a:endParaRPr lang="en-US" sz="2000" dirty="0" smtClean="0"/>
          </a:p>
          <a:p>
            <a:r>
              <a:rPr lang="en-IN" sz="2000" b="1" dirty="0" smtClean="0"/>
              <a:t>Classic chest radiographic features include bilateral asymmetric peripheral reticular opacities most profuse at the lung bases associated with lung volume loss.</a:t>
            </a:r>
          </a:p>
          <a:p>
            <a:pPr>
              <a:buFont typeface="Wingdings" pitchFamily="2" charset="2"/>
              <a:buChar char="§"/>
            </a:pPr>
            <a:endParaRPr 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58018"/>
          </a:xfrm>
        </p:spPr>
        <p:txBody>
          <a:bodyPr>
            <a:normAutofit fontScale="90000"/>
          </a:bodyPr>
          <a:lstStyle/>
          <a:p>
            <a:endParaRPr lang="en-IN" dirty="0"/>
          </a:p>
        </p:txBody>
      </p:sp>
      <p:sp>
        <p:nvSpPr>
          <p:cNvPr id="3" name="Content Placeholder 2"/>
          <p:cNvSpPr>
            <a:spLocks noGrp="1"/>
          </p:cNvSpPr>
          <p:nvPr>
            <p:ph idx="1"/>
          </p:nvPr>
        </p:nvSpPr>
        <p:spPr>
          <a:xfrm>
            <a:off x="395536" y="404664"/>
            <a:ext cx="8291264" cy="5721499"/>
          </a:xfrm>
        </p:spPr>
        <p:txBody>
          <a:bodyPr>
            <a:normAutofit/>
          </a:bodyPr>
          <a:lstStyle/>
          <a:p>
            <a:r>
              <a:rPr lang="en-US" b="1" u="sng" dirty="0" smtClean="0"/>
              <a:t>CHARACTERISTICS  HRCT FINDINGS</a:t>
            </a:r>
          </a:p>
          <a:p>
            <a:pPr>
              <a:buFont typeface="Wingdings" pitchFamily="2" charset="2"/>
              <a:buChar char="§"/>
            </a:pPr>
            <a:r>
              <a:rPr lang="en-US" dirty="0" err="1" smtClean="0"/>
              <a:t>Subpleural</a:t>
            </a:r>
            <a:r>
              <a:rPr lang="en-US" dirty="0" smtClean="0"/>
              <a:t>  basal honeycombing</a:t>
            </a:r>
          </a:p>
          <a:p>
            <a:pPr>
              <a:buFont typeface="Wingdings" pitchFamily="2" charset="2"/>
              <a:buChar char="§"/>
            </a:pPr>
            <a:r>
              <a:rPr lang="en-US" dirty="0" smtClean="0"/>
              <a:t>Ground glass opacity is not a predominant feature, if present then </a:t>
            </a:r>
            <a:r>
              <a:rPr lang="en-US" dirty="0" err="1" smtClean="0"/>
              <a:t>a/w</a:t>
            </a:r>
            <a:r>
              <a:rPr lang="en-US" dirty="0" smtClean="0"/>
              <a:t> traction </a:t>
            </a:r>
            <a:r>
              <a:rPr lang="en-US" dirty="0" err="1" smtClean="0"/>
              <a:t>bronchiectasis</a:t>
            </a:r>
            <a:endParaRPr lang="en-US" dirty="0" smtClean="0"/>
          </a:p>
          <a:p>
            <a:pPr>
              <a:buFont typeface="Wingdings" pitchFamily="2" charset="2"/>
              <a:buChar char="§"/>
            </a:pPr>
            <a:r>
              <a:rPr lang="en-US" dirty="0" err="1" smtClean="0"/>
              <a:t>Mediastinal</a:t>
            </a:r>
            <a:r>
              <a:rPr lang="en-US" dirty="0" smtClean="0"/>
              <a:t> </a:t>
            </a:r>
            <a:r>
              <a:rPr lang="en-US" dirty="0" err="1" smtClean="0"/>
              <a:t>lymphadenopathy</a:t>
            </a:r>
            <a:r>
              <a:rPr lang="en-US" dirty="0" smtClean="0"/>
              <a:t> is a frequent accompaniment </a:t>
            </a:r>
          </a:p>
          <a:p>
            <a:pPr>
              <a:buFont typeface="Wingdings" pitchFamily="2" charset="2"/>
              <a:buChar char="§"/>
            </a:pPr>
            <a:r>
              <a:rPr lang="en-US" dirty="0" err="1" smtClean="0"/>
              <a:t>Subpleural</a:t>
            </a:r>
            <a:r>
              <a:rPr lang="en-US" dirty="0" smtClean="0"/>
              <a:t> disease in upper lobe if present tends to be anterior.</a:t>
            </a:r>
          </a:p>
          <a:p>
            <a:pPr>
              <a:buNone/>
            </a:pPr>
            <a:r>
              <a:rPr lang="en-US" dirty="0" smtClean="0"/>
              <a:t>    </a:t>
            </a:r>
            <a:r>
              <a:rPr lang="en-IN" dirty="0" smtClean="0"/>
              <a:t>As </a:t>
            </a:r>
            <a:r>
              <a:rPr lang="en-IN" dirty="0"/>
              <a:t>the disease progresses, it often appears to ‘creep’ around the periphery of the lung to involve the anterior aspects of the upper </a:t>
            </a:r>
            <a:r>
              <a:rPr lang="en-IN" dirty="0" smtClean="0"/>
              <a:t>lobes. </a:t>
            </a:r>
          </a:p>
          <a:p>
            <a:r>
              <a:rPr lang="en-IN" dirty="0"/>
              <a:t>The rapid development of a diffuse increase in the attenuation of lung parenchyma in patients with IPF should raise the possibility of an opportunistic infection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301038" cy="5287963"/>
          </a:xfrm>
        </p:spPr>
        <p:txBody>
          <a:bodyPr/>
          <a:lstStyle/>
          <a:p>
            <a:pPr>
              <a:buFont typeface="Arial" pitchFamily="34" charset="0"/>
              <a:buChar char="•"/>
            </a:pPr>
            <a:r>
              <a:rPr lang="en-US" sz="2600" b="1" u="sng" dirty="0" smtClean="0">
                <a:solidFill>
                  <a:schemeClr val="tx1"/>
                </a:solidFill>
                <a:latin typeface="Arial Narrow" pitchFamily="34" charset="0"/>
              </a:rPr>
              <a:t>For routine technique </a:t>
            </a:r>
            <a:r>
              <a:rPr lang="en-US" sz="2600" b="1" dirty="0" smtClean="0">
                <a:solidFill>
                  <a:schemeClr val="tx1"/>
                </a:solidFill>
                <a:latin typeface="Arial Narrow" pitchFamily="34" charset="0"/>
              </a:rPr>
              <a:t>–</a:t>
            </a:r>
          </a:p>
          <a:p>
            <a:pPr>
              <a:buNone/>
            </a:pPr>
            <a:r>
              <a:rPr lang="en-US" sz="2600" b="1" dirty="0" smtClean="0">
                <a:solidFill>
                  <a:schemeClr val="tx1"/>
                </a:solidFill>
                <a:latin typeface="Arial Narrow" pitchFamily="34" charset="0"/>
              </a:rPr>
              <a:t>               Kvp  --  120-140</a:t>
            </a:r>
          </a:p>
          <a:p>
            <a:pPr>
              <a:buNone/>
            </a:pPr>
            <a:r>
              <a:rPr lang="en-US" sz="2600" b="1" dirty="0" smtClean="0">
                <a:solidFill>
                  <a:schemeClr val="tx1"/>
                </a:solidFill>
                <a:latin typeface="Arial Narrow" pitchFamily="34" charset="0"/>
              </a:rPr>
              <a:t>               </a:t>
            </a:r>
            <a:r>
              <a:rPr lang="en-US" sz="2600" b="1" dirty="0" err="1" smtClean="0">
                <a:solidFill>
                  <a:schemeClr val="tx1"/>
                </a:solidFill>
                <a:latin typeface="Arial Narrow" pitchFamily="34" charset="0"/>
              </a:rPr>
              <a:t>mAs</a:t>
            </a:r>
            <a:r>
              <a:rPr lang="en-US" sz="2600" b="1" dirty="0" smtClean="0">
                <a:solidFill>
                  <a:schemeClr val="tx1"/>
                </a:solidFill>
                <a:latin typeface="Arial Narrow" pitchFamily="34" charset="0"/>
              </a:rPr>
              <a:t> --  200- 300</a:t>
            </a:r>
          </a:p>
          <a:p>
            <a:pPr>
              <a:buFont typeface="Arial" pitchFamily="34" charset="0"/>
              <a:buChar char="•"/>
            </a:pPr>
            <a:endParaRPr lang="en-US" sz="2600" b="1" dirty="0" smtClean="0">
              <a:solidFill>
                <a:schemeClr val="tx1"/>
              </a:solidFill>
              <a:latin typeface="Arial Narrow" pitchFamily="34" charset="0"/>
            </a:endParaRPr>
          </a:p>
          <a:p>
            <a:pPr>
              <a:buFont typeface="Arial" pitchFamily="34" charset="0"/>
              <a:buChar char="•"/>
            </a:pPr>
            <a:r>
              <a:rPr lang="en-US" sz="2600" b="1" dirty="0" smtClean="0">
                <a:solidFill>
                  <a:schemeClr val="tx1"/>
                </a:solidFill>
                <a:latin typeface="Arial Narrow" pitchFamily="34" charset="0"/>
              </a:rPr>
              <a:t>Increased patient and chest wall thickness are associated with increase image noise, may be reduced by increasing </a:t>
            </a:r>
            <a:r>
              <a:rPr lang="en-US" sz="2600" b="1" dirty="0" err="1" smtClean="0">
                <a:solidFill>
                  <a:schemeClr val="tx1"/>
                </a:solidFill>
                <a:latin typeface="Arial Narrow" pitchFamily="34" charset="0"/>
              </a:rPr>
              <a:t>mA</a:t>
            </a:r>
            <a:r>
              <a:rPr lang="en-US" sz="2600" b="1" dirty="0" err="1" smtClean="0">
                <a:latin typeface="Arial Narrow" pitchFamily="34" charset="0"/>
              </a:rPr>
              <a:t>s</a:t>
            </a:r>
            <a:r>
              <a:rPr lang="en-US" sz="2600" b="1" dirty="0" smtClean="0">
                <a:latin typeface="Arial Narrow" pitchFamily="34" charset="0"/>
              </a:rPr>
              <a:t> </a:t>
            </a:r>
            <a:r>
              <a:rPr lang="en-US" sz="2600" b="1" dirty="0" smtClean="0">
                <a:solidFill>
                  <a:schemeClr val="tx1"/>
                </a:solidFill>
                <a:latin typeface="Arial Narrow" pitchFamily="34" charset="0"/>
              </a:rPr>
              <a:t>and Kvp</a:t>
            </a:r>
          </a:p>
          <a:p>
            <a:pPr>
              <a:buFont typeface="Arial" pitchFamily="34" charset="0"/>
              <a:buChar char="•"/>
            </a:pPr>
            <a:endParaRPr lang="en-US" sz="2600" b="1" dirty="0" smtClean="0">
              <a:solidFill>
                <a:schemeClr val="tx1"/>
              </a:solidFill>
              <a:latin typeface="Arial Narrow" pitchFamily="34" charset="0"/>
            </a:endParaRPr>
          </a:p>
          <a:p>
            <a:pPr>
              <a:buFont typeface="Arial" pitchFamily="34" charset="0"/>
              <a:buChar char="•"/>
            </a:pPr>
            <a:r>
              <a:rPr lang="en-US" sz="2600" b="1" u="sng" dirty="0" smtClean="0">
                <a:solidFill>
                  <a:schemeClr val="tx1"/>
                </a:solidFill>
                <a:latin typeface="Arial Narrow" pitchFamily="34" charset="0"/>
              </a:rPr>
              <a:t>Scan Time </a:t>
            </a:r>
            <a:r>
              <a:rPr lang="en-US" sz="2600" b="1" dirty="0" smtClean="0">
                <a:solidFill>
                  <a:schemeClr val="tx1"/>
                </a:solidFill>
                <a:latin typeface="Arial Narrow" pitchFamily="34" charset="0"/>
              </a:rPr>
              <a:t>:  As low as possible (1-2 sec) to minimize motion artifact.</a:t>
            </a:r>
            <a:endParaRPr lang="en-US" sz="2600" b="1" u="sng"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67544" y="5849888"/>
            <a:ext cx="8229600" cy="1008112"/>
          </a:xfrm>
        </p:spPr>
        <p:txBody>
          <a:bodyPr>
            <a:normAutofit fontScale="85000" lnSpcReduction="10000"/>
          </a:bodyPr>
          <a:lstStyle/>
          <a:p>
            <a:r>
              <a:rPr lang="en-IN" b="1" dirty="0" smtClean="0"/>
              <a:t>Usual interstitial pneumonia</a:t>
            </a:r>
            <a:r>
              <a:rPr lang="en-IN" dirty="0" smtClean="0"/>
              <a:t>. HRCT abnormalities predominate in the posterior, </a:t>
            </a:r>
            <a:r>
              <a:rPr lang="en-IN" dirty="0" err="1" smtClean="0"/>
              <a:t>subpleural</a:t>
            </a:r>
            <a:r>
              <a:rPr lang="en-IN" dirty="0" smtClean="0"/>
              <a:t> regions of the lower lobes and comprise honeycombing and traction bronchiectasis within the abnormal lung. </a:t>
            </a:r>
            <a:endParaRPr lang="en-IN" dirty="0"/>
          </a:p>
        </p:txBody>
      </p:sp>
      <p:pic>
        <p:nvPicPr>
          <p:cNvPr id="1026" name="Picture 2" descr="C:\Users\user\AppData\LocalLow\Temp\Microsoft\OPC\DDT.z4_t4ctjork8z769j1f_frlwg.tmp"/>
          <p:cNvPicPr>
            <a:picLocks noChangeAspect="1" noChangeArrowheads="1"/>
          </p:cNvPicPr>
          <p:nvPr/>
        </p:nvPicPr>
        <p:blipFill>
          <a:blip r:embed="rId2" cstate="print"/>
          <a:srcRect/>
          <a:stretch>
            <a:fillRect/>
          </a:stretch>
        </p:blipFill>
        <p:spPr bwMode="auto">
          <a:xfrm>
            <a:off x="755576" y="0"/>
            <a:ext cx="6300192" cy="5798685"/>
          </a:xfrm>
          <a:prstGeom prst="rect">
            <a:avLst/>
          </a:prstGeom>
          <a:noFill/>
        </p:spPr>
      </p:pic>
      <p:pic>
        <p:nvPicPr>
          <p:cNvPr id="1027" name="Picture 3" descr="C:\Users\user\AppData\LocalLow\Temp\Microsoft\OPC\DDT.yuzhdxnd2p3xwf0aj1rj9iv0d.tmp"/>
          <p:cNvPicPr>
            <a:picLocks noChangeAspect="1" noChangeArrowheads="1"/>
          </p:cNvPicPr>
          <p:nvPr/>
        </p:nvPicPr>
        <p:blipFill>
          <a:blip r:embed="rId3" cstate="print"/>
          <a:srcRect/>
          <a:stretch>
            <a:fillRect/>
          </a:stretch>
        </p:blipFill>
        <p:spPr bwMode="auto">
          <a:xfrm>
            <a:off x="1266825" y="-4708525"/>
            <a:ext cx="6543675" cy="314325"/>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pPr>
              <a:defRPr/>
            </a:pPr>
            <a:r>
              <a:rPr lang="en-US" dirty="0" smtClean="0"/>
              <a:t>     </a:t>
            </a:r>
            <a:endParaRPr lang="en-IN" dirty="0"/>
          </a:p>
        </p:txBody>
      </p:sp>
      <p:pic>
        <p:nvPicPr>
          <p:cNvPr id="33795" name="Content Placeholder 3" descr="F3.large.jpg"/>
          <p:cNvPicPr>
            <a:picLocks noGrp="1" noChangeAspect="1"/>
          </p:cNvPicPr>
          <p:nvPr>
            <p:ph idx="1"/>
          </p:nvPr>
        </p:nvPicPr>
        <p:blipFill>
          <a:blip r:embed="rId2" cstate="print"/>
          <a:srcRect/>
          <a:stretch>
            <a:fillRect/>
          </a:stretch>
        </p:blipFill>
        <p:spPr>
          <a:xfrm>
            <a:off x="1066800" y="838200"/>
            <a:ext cx="6411913" cy="4572000"/>
          </a:xfrm>
        </p:spPr>
      </p:pic>
      <p:sp>
        <p:nvSpPr>
          <p:cNvPr id="33796" name="TextBox 4"/>
          <p:cNvSpPr txBox="1">
            <a:spLocks noChangeArrowheads="1"/>
          </p:cNvSpPr>
          <p:nvPr/>
        </p:nvSpPr>
        <p:spPr bwMode="auto">
          <a:xfrm>
            <a:off x="1143000" y="5562600"/>
            <a:ext cx="6629400" cy="646113"/>
          </a:xfrm>
          <a:prstGeom prst="rect">
            <a:avLst/>
          </a:prstGeom>
          <a:noFill/>
          <a:ln w="9525">
            <a:noFill/>
            <a:miter lim="800000"/>
            <a:headEnd/>
            <a:tailEnd/>
          </a:ln>
        </p:spPr>
        <p:txBody>
          <a:bodyPr>
            <a:spAutoFit/>
          </a:bodyPr>
          <a:lstStyle/>
          <a:p>
            <a:r>
              <a:rPr lang="en-US"/>
              <a:t>Coarse reticular opacities, subpleural honeycombing and traction bronchiectasis</a:t>
            </a:r>
            <a:endParaRPr lang="en-IN"/>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a:t>Non-specific interstitial pneumonia</a:t>
            </a:r>
          </a:p>
        </p:txBody>
      </p:sp>
      <p:sp>
        <p:nvSpPr>
          <p:cNvPr id="3" name="Content Placeholder 2"/>
          <p:cNvSpPr>
            <a:spLocks noGrp="1"/>
          </p:cNvSpPr>
          <p:nvPr>
            <p:ph idx="1"/>
          </p:nvPr>
        </p:nvSpPr>
        <p:spPr/>
        <p:txBody>
          <a:bodyPr>
            <a:normAutofit fontScale="92500"/>
          </a:bodyPr>
          <a:lstStyle/>
          <a:p>
            <a:r>
              <a:rPr lang="en-IN" dirty="0"/>
              <a:t>NSIP is characterized by varying degrees of interstitial inflammation and fibrosis without the specific features that allow a diagnosis of UIP </a:t>
            </a:r>
            <a:r>
              <a:rPr lang="en-IN" dirty="0" smtClean="0"/>
              <a:t>or DIP.</a:t>
            </a:r>
          </a:p>
          <a:p>
            <a:r>
              <a:rPr lang="en-IN" dirty="0"/>
              <a:t>NSIP may have significant fibrosis, it is usually of uniform temporality (in comparison to </a:t>
            </a:r>
            <a:r>
              <a:rPr lang="en-IN" dirty="0" smtClean="0"/>
              <a:t>UIP) </a:t>
            </a:r>
          </a:p>
          <a:p>
            <a:r>
              <a:rPr lang="en-IN" dirty="0" smtClean="0"/>
              <a:t>Better prognosis.</a:t>
            </a:r>
          </a:p>
          <a:p>
            <a:r>
              <a:rPr lang="en-IN" dirty="0"/>
              <a:t>On HRCT, NSIP is characterized by a predominant pattern of ground-glass opacification in a predominantly basal and </a:t>
            </a:r>
            <a:r>
              <a:rPr lang="en-IN" dirty="0" err="1"/>
              <a:t>subpleural</a:t>
            </a:r>
            <a:r>
              <a:rPr lang="en-IN" dirty="0"/>
              <a:t> distribution with or without associated distortion of </a:t>
            </a:r>
            <a:r>
              <a:rPr lang="en-IN" dirty="0" smtClean="0"/>
              <a:t>airways.</a:t>
            </a:r>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18"/>
          </a:xfrm>
        </p:spPr>
        <p:txBody>
          <a:bodyPr>
            <a:normAutofit fontScale="90000"/>
          </a:bodyPr>
          <a:lstStyle/>
          <a:p>
            <a:endParaRPr lang="en-IN" dirty="0"/>
          </a:p>
        </p:txBody>
      </p:sp>
      <p:sp>
        <p:nvSpPr>
          <p:cNvPr id="3" name="Content Placeholder 2"/>
          <p:cNvSpPr>
            <a:spLocks noGrp="1"/>
          </p:cNvSpPr>
          <p:nvPr>
            <p:ph idx="1"/>
          </p:nvPr>
        </p:nvSpPr>
        <p:spPr>
          <a:xfrm>
            <a:off x="395536" y="476672"/>
            <a:ext cx="8291264" cy="5649491"/>
          </a:xfrm>
        </p:spPr>
        <p:txBody>
          <a:bodyPr>
            <a:normAutofit/>
          </a:bodyPr>
          <a:lstStyle/>
          <a:p>
            <a:r>
              <a:rPr lang="en-IN" b="1" dirty="0"/>
              <a:t>A reticular pattern is common but honeycombing is sparse or </a:t>
            </a:r>
            <a:r>
              <a:rPr lang="en-IN" b="1" dirty="0" smtClean="0"/>
              <a:t>absent.</a:t>
            </a:r>
          </a:p>
          <a:p>
            <a:r>
              <a:rPr lang="en-IN" b="1" dirty="0"/>
              <a:t>NSIP may be distinguished from UIP on CT by a more prominent component of ground-glass attenuation and a finer reticular pattern in the absence of </a:t>
            </a:r>
            <a:r>
              <a:rPr lang="en-IN" b="1" dirty="0" smtClean="0"/>
              <a:t>honeycombing.</a:t>
            </a:r>
          </a:p>
          <a:p>
            <a:r>
              <a:rPr lang="en-IN" b="1" dirty="0" err="1" smtClean="0"/>
              <a:t>Predominently</a:t>
            </a:r>
            <a:r>
              <a:rPr lang="en-IN" b="1" dirty="0" smtClean="0"/>
              <a:t> peripheral but also patchy and band like.</a:t>
            </a:r>
          </a:p>
          <a:p>
            <a:r>
              <a:rPr lang="en-IN" b="1" dirty="0" smtClean="0"/>
              <a:t>Traction </a:t>
            </a:r>
            <a:r>
              <a:rPr lang="en-IN" b="1" dirty="0" err="1" smtClean="0"/>
              <a:t>bronchiectasis</a:t>
            </a:r>
            <a:r>
              <a:rPr lang="en-IN" b="1" dirty="0" smtClean="0"/>
              <a:t> and </a:t>
            </a:r>
            <a:r>
              <a:rPr lang="en-IN" b="1" dirty="0" err="1" smtClean="0"/>
              <a:t>bronchiolectasis</a:t>
            </a:r>
            <a:r>
              <a:rPr lang="en-IN" b="1" dirty="0" smtClean="0"/>
              <a:t>.</a:t>
            </a:r>
            <a:endParaRPr lang="en-IN"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67544" y="5961037"/>
            <a:ext cx="8229600" cy="896963"/>
          </a:xfrm>
        </p:spPr>
        <p:txBody>
          <a:bodyPr>
            <a:normAutofit fontScale="70000" lnSpcReduction="20000"/>
          </a:bodyPr>
          <a:lstStyle/>
          <a:p>
            <a:r>
              <a:rPr lang="en-IN" b="1" dirty="0"/>
              <a:t>Non-specific interstitial pneumonia. The predominant abnormality is patchy, bilateral ground-glass opacification, mild reticulation and traction bronchiectasis. There is no frank honeycombing destruction. </a:t>
            </a:r>
            <a:endParaRPr lang="en-IN" dirty="0"/>
          </a:p>
        </p:txBody>
      </p:sp>
      <p:pic>
        <p:nvPicPr>
          <p:cNvPr id="32770" name="Picture 2" descr="C:\Users\user\AppData\LocalLow\Temp\Microsoft\OPC\DDT.n9kz6q_kab1mkygwirflsnmhe.tmp"/>
          <p:cNvPicPr>
            <a:picLocks noChangeAspect="1" noChangeArrowheads="1"/>
          </p:cNvPicPr>
          <p:nvPr/>
        </p:nvPicPr>
        <p:blipFill>
          <a:blip r:embed="rId2" cstate="print"/>
          <a:srcRect/>
          <a:stretch>
            <a:fillRect/>
          </a:stretch>
        </p:blipFill>
        <p:spPr bwMode="auto">
          <a:xfrm>
            <a:off x="1331640" y="0"/>
            <a:ext cx="6444208" cy="5941923"/>
          </a:xfrm>
          <a:prstGeom prst="rect">
            <a:avLst/>
          </a:prstGeom>
          <a:noFill/>
        </p:spPr>
      </p:pic>
      <p:pic>
        <p:nvPicPr>
          <p:cNvPr id="32771" name="Picture 3" descr="C:\Users\user\AppData\LocalLow\Temp\Microsoft\OPC\DDT.cxu6_3p06xqn97kq5j35_il9b.tmp"/>
          <p:cNvPicPr>
            <a:picLocks noChangeAspect="1" noChangeArrowheads="1"/>
          </p:cNvPicPr>
          <p:nvPr/>
        </p:nvPicPr>
        <p:blipFill>
          <a:blip r:embed="rId3" cstate="print"/>
          <a:srcRect/>
          <a:stretch>
            <a:fillRect/>
          </a:stretch>
        </p:blipFill>
        <p:spPr bwMode="auto">
          <a:xfrm>
            <a:off x="1266825" y="-4640263"/>
            <a:ext cx="6543675" cy="31432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a:t>Cryptogenic organizing pneumonia</a:t>
            </a:r>
          </a:p>
        </p:txBody>
      </p:sp>
      <p:sp>
        <p:nvSpPr>
          <p:cNvPr id="3" name="Content Placeholder 2"/>
          <p:cNvSpPr>
            <a:spLocks noGrp="1"/>
          </p:cNvSpPr>
          <p:nvPr>
            <p:ph idx="1"/>
          </p:nvPr>
        </p:nvSpPr>
        <p:spPr/>
        <p:txBody>
          <a:bodyPr>
            <a:normAutofit/>
          </a:bodyPr>
          <a:lstStyle/>
          <a:p>
            <a:r>
              <a:rPr lang="en-IN" dirty="0" smtClean="0"/>
              <a:t>It is </a:t>
            </a:r>
            <a:r>
              <a:rPr lang="en-IN" dirty="0"/>
              <a:t>identifiable in a variety of different contexts, including </a:t>
            </a:r>
            <a:r>
              <a:rPr lang="en-IN" dirty="0" smtClean="0"/>
              <a:t>infection, malignancy, </a:t>
            </a:r>
            <a:r>
              <a:rPr lang="en-IN" dirty="0"/>
              <a:t>drug-related lung </a:t>
            </a:r>
            <a:r>
              <a:rPr lang="en-IN" dirty="0" smtClean="0"/>
              <a:t>injury.</a:t>
            </a:r>
          </a:p>
          <a:p>
            <a:r>
              <a:rPr lang="en-IN" dirty="0"/>
              <a:t>On a chest radiograph the most frequent feature of COP is patchy, often </a:t>
            </a:r>
            <a:r>
              <a:rPr lang="en-IN" dirty="0" err="1"/>
              <a:t>subpleural</a:t>
            </a:r>
            <a:r>
              <a:rPr lang="en-IN" dirty="0"/>
              <a:t> and basal, areas of consolidation with preservation of lung volumes</a:t>
            </a:r>
            <a:r>
              <a:rPr lang="en-IN" dirty="0" smtClean="0"/>
              <a:t>.</a:t>
            </a:r>
          </a:p>
          <a:p>
            <a:r>
              <a:rPr lang="en-IN" dirty="0" smtClean="0"/>
              <a:t> </a:t>
            </a:r>
            <a:r>
              <a:rPr lang="en-IN" dirty="0"/>
              <a:t>The areas of airspace consolidation have a propensity to progress and change location over time.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67544" y="332656"/>
            <a:ext cx="8219256" cy="5793507"/>
          </a:xfrm>
        </p:spPr>
        <p:txBody>
          <a:bodyPr>
            <a:normAutofit fontScale="62500" lnSpcReduction="20000"/>
          </a:bodyPr>
          <a:lstStyle/>
          <a:p>
            <a:endParaRPr lang="en-US" b="1" dirty="0" smtClean="0"/>
          </a:p>
          <a:p>
            <a:endParaRPr lang="en-US" b="1" dirty="0" smtClean="0"/>
          </a:p>
          <a:p>
            <a:endParaRPr lang="en-US" b="1" dirty="0" smtClean="0"/>
          </a:p>
          <a:p>
            <a:endParaRPr lang="en-US" b="1" dirty="0" smtClean="0"/>
          </a:p>
          <a:p>
            <a:endParaRPr lang="en-US" b="1" dirty="0" smtClean="0"/>
          </a:p>
          <a:p>
            <a:r>
              <a:rPr lang="en-US" sz="4400" b="1" dirty="0" smtClean="0"/>
              <a:t>HRCT findings in OP</a:t>
            </a:r>
            <a:endParaRPr lang="en-US" sz="4400" dirty="0" smtClean="0"/>
          </a:p>
          <a:p>
            <a:r>
              <a:rPr lang="en-US" sz="4400" dirty="0" smtClean="0"/>
              <a:t>Bilateral peripheral consolidations, sharply demarcated.</a:t>
            </a:r>
          </a:p>
          <a:p>
            <a:r>
              <a:rPr lang="en-US" sz="4400" dirty="0" smtClean="0"/>
              <a:t>Consolidations may be migratory.</a:t>
            </a:r>
          </a:p>
          <a:p>
            <a:r>
              <a:rPr lang="en-US" sz="4400" dirty="0" smtClean="0"/>
              <a:t>Bronchial wall thickening and dilatation are seen in most patients and are usually restricted to areas of consolidation or ground glass </a:t>
            </a:r>
            <a:r>
              <a:rPr lang="en-US" sz="4400" dirty="0" err="1" smtClean="0"/>
              <a:t>opacifications</a:t>
            </a:r>
            <a:r>
              <a:rPr lang="en-US" sz="4400" dirty="0" smtClean="0"/>
              <a:t>.</a:t>
            </a:r>
          </a:p>
          <a:p>
            <a:r>
              <a:rPr lang="en-US" sz="4400" dirty="0" smtClean="0"/>
              <a:t>Additional findings are pleural thickening, small pleural effusions and </a:t>
            </a:r>
            <a:r>
              <a:rPr lang="en-US" sz="4400" dirty="0" err="1" smtClean="0"/>
              <a:t>parenchymal</a:t>
            </a:r>
            <a:r>
              <a:rPr lang="en-US" sz="4400" dirty="0" smtClean="0"/>
              <a:t> bands.</a:t>
            </a:r>
          </a:p>
          <a:p>
            <a:pPr>
              <a:buNone/>
            </a:pPr>
            <a:r>
              <a:rPr lang="en-US" dirty="0" smtClean="0"/>
              <a:t/>
            </a:r>
            <a:br>
              <a:rPr lang="en-US" dirty="0" smtClean="0"/>
            </a:br>
            <a:r>
              <a:rPr lang="en-US" dirty="0" smtClean="0"/>
              <a:t/>
            </a:r>
            <a:br>
              <a:rPr lang="en-US" dirty="0" smtClean="0"/>
            </a:br>
            <a:endParaRPr lang="en-IN"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39552" y="5889029"/>
            <a:ext cx="8229600" cy="968971"/>
          </a:xfrm>
        </p:spPr>
        <p:txBody>
          <a:bodyPr>
            <a:normAutofit fontScale="70000" lnSpcReduction="20000"/>
          </a:bodyPr>
          <a:lstStyle/>
          <a:p>
            <a:r>
              <a:rPr lang="en-IN" b="1" dirty="0"/>
              <a:t>Cryptogenic organizing pneumonia. HRCT through the upper lobes demonstrates areas of consolidation in a </a:t>
            </a:r>
            <a:r>
              <a:rPr lang="en-IN" b="1" dirty="0" err="1"/>
              <a:t>subpleural</a:t>
            </a:r>
            <a:r>
              <a:rPr lang="en-IN" b="1" dirty="0"/>
              <a:t> and </a:t>
            </a:r>
            <a:r>
              <a:rPr lang="en-IN" b="1" dirty="0" err="1"/>
              <a:t>peribronchial</a:t>
            </a:r>
            <a:r>
              <a:rPr lang="en-IN" b="1" dirty="0"/>
              <a:t> distribution in association with areas of ground-glass opacification (left upper lobe). </a:t>
            </a:r>
            <a:endParaRPr lang="en-IN" dirty="0"/>
          </a:p>
        </p:txBody>
      </p:sp>
      <p:pic>
        <p:nvPicPr>
          <p:cNvPr id="36866" name="Picture 2" descr="C:\Users\user\AppData\LocalLow\Temp\Microsoft\OPC\DDT.kjlund_ir0rxoe29eqqu021gc.tmp"/>
          <p:cNvPicPr>
            <a:picLocks noChangeAspect="1" noChangeArrowheads="1"/>
          </p:cNvPicPr>
          <p:nvPr/>
        </p:nvPicPr>
        <p:blipFill>
          <a:blip r:embed="rId2" cstate="print"/>
          <a:srcRect/>
          <a:stretch>
            <a:fillRect/>
          </a:stretch>
        </p:blipFill>
        <p:spPr bwMode="auto">
          <a:xfrm>
            <a:off x="683568" y="0"/>
            <a:ext cx="7956376" cy="5739676"/>
          </a:xfrm>
          <a:prstGeom prst="rect">
            <a:avLst/>
          </a:prstGeom>
          <a:noFill/>
        </p:spPr>
      </p:pic>
      <p:pic>
        <p:nvPicPr>
          <p:cNvPr id="36867" name="Picture 3" descr="C:\Users\user\AppData\LocalLow\Temp\Microsoft\OPC\DDT.k0b3mhjtiu6ykl9sixtvcc6gb.tmp"/>
          <p:cNvPicPr>
            <a:picLocks noChangeAspect="1" noChangeArrowheads="1"/>
          </p:cNvPicPr>
          <p:nvPr/>
        </p:nvPicPr>
        <p:blipFill>
          <a:blip r:embed="rId3" cstate="print"/>
          <a:srcRect/>
          <a:stretch>
            <a:fillRect/>
          </a:stretch>
        </p:blipFill>
        <p:spPr bwMode="auto">
          <a:xfrm>
            <a:off x="1012825" y="-1722438"/>
            <a:ext cx="6543675" cy="314325"/>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540552" cy="1354162"/>
          </a:xfrm>
        </p:spPr>
        <p:txBody>
          <a:bodyPr>
            <a:normAutofit fontScale="90000"/>
          </a:bodyPr>
          <a:lstStyle/>
          <a:p>
            <a:r>
              <a:rPr lang="en-IN" b="1" dirty="0"/>
              <a:t>Respiratory </a:t>
            </a:r>
            <a:r>
              <a:rPr lang="en-IN" b="1" dirty="0" err="1"/>
              <a:t>bronchiolitis</a:t>
            </a:r>
            <a:r>
              <a:rPr lang="en-IN" b="1" dirty="0"/>
              <a:t>–interstitial lung disease and </a:t>
            </a:r>
            <a:r>
              <a:rPr lang="en-IN" b="1" dirty="0" err="1"/>
              <a:t>desquamative</a:t>
            </a:r>
            <a:r>
              <a:rPr lang="en-IN" b="1" dirty="0"/>
              <a:t> interstitial pneumonia</a:t>
            </a:r>
          </a:p>
        </p:txBody>
      </p:sp>
      <p:sp>
        <p:nvSpPr>
          <p:cNvPr id="3" name="Content Placeholder 2"/>
          <p:cNvSpPr>
            <a:spLocks noGrp="1"/>
          </p:cNvSpPr>
          <p:nvPr>
            <p:ph idx="1"/>
          </p:nvPr>
        </p:nvSpPr>
        <p:spPr>
          <a:xfrm>
            <a:off x="467544" y="2132856"/>
            <a:ext cx="8229600" cy="4525963"/>
          </a:xfrm>
        </p:spPr>
        <p:txBody>
          <a:bodyPr>
            <a:normAutofit lnSpcReduction="10000"/>
          </a:bodyPr>
          <a:lstStyle/>
          <a:p>
            <a:r>
              <a:rPr lang="en-US" dirty="0" smtClean="0"/>
              <a:t>Respiratory </a:t>
            </a:r>
            <a:r>
              <a:rPr lang="en-US" dirty="0" err="1" smtClean="0"/>
              <a:t>bronchiolitis</a:t>
            </a:r>
            <a:r>
              <a:rPr lang="en-US" dirty="0" smtClean="0"/>
              <a:t> (RB), respiratory </a:t>
            </a:r>
            <a:r>
              <a:rPr lang="en-US" dirty="0" err="1" smtClean="0"/>
              <a:t>bronchiolitis</a:t>
            </a:r>
            <a:r>
              <a:rPr lang="en-US" dirty="0" smtClean="0"/>
              <a:t>-associated interstitial lung disease (RB-ILD), and </a:t>
            </a:r>
            <a:r>
              <a:rPr lang="en-US" dirty="0" err="1" smtClean="0"/>
              <a:t>desquamative</a:t>
            </a:r>
            <a:r>
              <a:rPr lang="en-US" dirty="0" smtClean="0"/>
              <a:t> interstitial pneumonia (DIP) represent different degrees of severity of small airway and </a:t>
            </a:r>
            <a:r>
              <a:rPr lang="en-US" dirty="0" err="1" smtClean="0"/>
              <a:t>parenchymal</a:t>
            </a:r>
            <a:r>
              <a:rPr lang="en-US" dirty="0" smtClean="0"/>
              <a:t> reaction to cigarette smoke </a:t>
            </a:r>
          </a:p>
          <a:p>
            <a:r>
              <a:rPr lang="en-US" dirty="0" smtClean="0"/>
              <a:t>The term RB-ILD was proposed to describe the </a:t>
            </a:r>
            <a:r>
              <a:rPr lang="en-US" dirty="0" err="1" smtClean="0"/>
              <a:t>bronchocentric</a:t>
            </a:r>
            <a:r>
              <a:rPr lang="en-US" dirty="0" smtClean="0"/>
              <a:t> (or </a:t>
            </a:r>
            <a:r>
              <a:rPr lang="en-US" dirty="0" err="1" smtClean="0"/>
              <a:t>centrilobular</a:t>
            </a:r>
            <a:r>
              <a:rPr lang="en-US" dirty="0" smtClean="0"/>
              <a:t>) lung disease in these patients and the term DIP was used to describe the more diffuse disorder.</a:t>
            </a:r>
            <a:endParaRPr lang="en-IN" dirty="0" smtClean="0"/>
          </a:p>
          <a:p>
            <a:r>
              <a:rPr lang="en-IN" dirty="0" err="1" smtClean="0"/>
              <a:t>insiduous</a:t>
            </a:r>
            <a:r>
              <a:rPr lang="en-IN" dirty="0" smtClean="0"/>
              <a:t> onset of dyspnoea and cough.</a:t>
            </a:r>
          </a:p>
          <a:p>
            <a:r>
              <a:rPr lang="en-IN" dirty="0" smtClean="0"/>
              <a:t>chest radiograph is relatively insensitive </a:t>
            </a:r>
          </a:p>
          <a:p>
            <a:r>
              <a:rPr lang="en-IN" dirty="0" smtClean="0"/>
              <a:t>.</a:t>
            </a:r>
            <a:endParaRPr lang="en-IN"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18"/>
          </a:xfrm>
        </p:spPr>
        <p:txBody>
          <a:bodyPr>
            <a:normAutofit fontScale="90000"/>
          </a:bodyPr>
          <a:lstStyle/>
          <a:p>
            <a:r>
              <a:rPr lang="en-IN" dirty="0" smtClean="0"/>
              <a:t/>
            </a:r>
            <a:br>
              <a:rPr lang="en-IN" dirty="0" smtClean="0"/>
            </a:br>
            <a:endParaRPr lang="en-IN" dirty="0"/>
          </a:p>
        </p:txBody>
      </p:sp>
      <p:sp>
        <p:nvSpPr>
          <p:cNvPr id="3" name="Content Placeholder 2"/>
          <p:cNvSpPr>
            <a:spLocks noGrp="1"/>
          </p:cNvSpPr>
          <p:nvPr>
            <p:ph idx="1"/>
          </p:nvPr>
        </p:nvSpPr>
        <p:spPr>
          <a:xfrm>
            <a:off x="457200" y="404664"/>
            <a:ext cx="8229600" cy="5721499"/>
          </a:xfrm>
        </p:spPr>
        <p:txBody>
          <a:bodyPr>
            <a:normAutofit/>
          </a:bodyPr>
          <a:lstStyle/>
          <a:p>
            <a:r>
              <a:rPr lang="en-IN" dirty="0" smtClean="0"/>
              <a:t>On </a:t>
            </a:r>
            <a:r>
              <a:rPr lang="en-IN" dirty="0" err="1" smtClean="0"/>
              <a:t>HRCT,in</a:t>
            </a:r>
            <a:r>
              <a:rPr lang="en-IN" dirty="0" smtClean="0"/>
              <a:t> RB–ILD = areas of patchy ground-glass </a:t>
            </a:r>
            <a:r>
              <a:rPr lang="en-IN" dirty="0" err="1" smtClean="0"/>
              <a:t>opacification</a:t>
            </a:r>
            <a:endParaRPr lang="en-IN" dirty="0" smtClean="0"/>
          </a:p>
          <a:p>
            <a:r>
              <a:rPr lang="en-IN" dirty="0" smtClean="0"/>
              <a:t>and poorly defined low attenuation </a:t>
            </a:r>
            <a:r>
              <a:rPr lang="en-IN" dirty="0" err="1" smtClean="0"/>
              <a:t>centrilobular</a:t>
            </a:r>
            <a:r>
              <a:rPr lang="en-IN" dirty="0" smtClean="0"/>
              <a:t> nodules .</a:t>
            </a:r>
          </a:p>
          <a:p>
            <a:r>
              <a:rPr lang="en-IN" dirty="0" smtClean="0"/>
              <a:t>In addition, upper lobe </a:t>
            </a:r>
            <a:r>
              <a:rPr lang="en-IN" dirty="0" err="1" smtClean="0"/>
              <a:t>centrilobular</a:t>
            </a:r>
            <a:r>
              <a:rPr lang="en-IN" dirty="0" smtClean="0"/>
              <a:t> emphysema.</a:t>
            </a:r>
          </a:p>
          <a:p>
            <a:r>
              <a:rPr lang="en-IN" dirty="0" smtClean="0"/>
              <a:t>DIP = Ground-glass opacification is typically lower zone, peripheral and may be patchy.</a:t>
            </a:r>
          </a:p>
          <a:p>
            <a:r>
              <a:rPr lang="en-US" dirty="0" smtClean="0"/>
              <a:t>Some </a:t>
            </a:r>
            <a:r>
              <a:rPr lang="en-IN" dirty="0" smtClean="0"/>
              <a:t>features of interstitial fibrosis(reticulations) may be seen.</a:t>
            </a:r>
          </a:p>
          <a:p>
            <a:r>
              <a:rPr lang="en-IN" dirty="0" smtClean="0"/>
              <a:t>Smoking cessation is an important part of the management.</a:t>
            </a:r>
          </a:p>
          <a:p>
            <a:r>
              <a:rPr lang="en-IN" dirty="0" smtClean="0"/>
              <a:t>global term smoking related-interstitial lung disease (SR-ILD) has been proposed</a:t>
            </a:r>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39175" cy="411162"/>
          </a:xfrm>
        </p:spPr>
        <p:txBody>
          <a:bodyPr>
            <a:normAutofit fontScale="90000"/>
          </a:bodyPr>
          <a:lstStyle/>
          <a:p>
            <a:r>
              <a:rPr lang="en-US" b="1" i="1" dirty="0" smtClean="0">
                <a:solidFill>
                  <a:srgbClr val="FFC000"/>
                </a:solidFill>
              </a:rPr>
              <a:t>WINDOW SETTINGS</a:t>
            </a:r>
            <a:endParaRPr lang="en-US" b="1" i="1" dirty="0">
              <a:solidFill>
                <a:srgbClr val="FFC000"/>
              </a:solidFill>
            </a:endParaRPr>
          </a:p>
        </p:txBody>
      </p:sp>
      <p:sp>
        <p:nvSpPr>
          <p:cNvPr id="3" name="Content Placeholder 2"/>
          <p:cNvSpPr>
            <a:spLocks noGrp="1"/>
          </p:cNvSpPr>
          <p:nvPr>
            <p:ph idx="1"/>
          </p:nvPr>
        </p:nvSpPr>
        <p:spPr>
          <a:xfrm>
            <a:off x="228600" y="1371600"/>
            <a:ext cx="8791575" cy="4754563"/>
          </a:xfrm>
        </p:spPr>
        <p:txBody>
          <a:bodyPr>
            <a:normAutofit/>
          </a:bodyPr>
          <a:lstStyle/>
          <a:p>
            <a:pPr>
              <a:buNone/>
            </a:pPr>
            <a:r>
              <a:rPr lang="en-US" b="1" u="sng" dirty="0" smtClean="0"/>
              <a:t>Lung window</a:t>
            </a:r>
          </a:p>
          <a:p>
            <a:r>
              <a:rPr lang="en-US" dirty="0" smtClean="0"/>
              <a:t>Window level setting ranging from – 600 to – 700 HU and window widths of 1000 to 1500 HU are appropriate for a routine lung window.</a:t>
            </a:r>
          </a:p>
          <a:p>
            <a:endParaRPr lang="en-US" dirty="0" smtClean="0"/>
          </a:p>
          <a:p>
            <a:pPr>
              <a:buNone/>
            </a:pPr>
            <a:r>
              <a:rPr lang="en-US" b="1" u="sng" dirty="0" smtClean="0"/>
              <a:t>Soft tissue window</a:t>
            </a:r>
            <a:endParaRPr lang="en-US" dirty="0" smtClean="0"/>
          </a:p>
          <a:p>
            <a:r>
              <a:rPr lang="en-US" dirty="0" smtClean="0"/>
              <a:t>Window level of 40-50</a:t>
            </a:r>
          </a:p>
          <a:p>
            <a:r>
              <a:rPr lang="en-US" dirty="0" smtClean="0"/>
              <a:t>Window width of  350-450 HU are best for evaluation of the mediastinum, hila, and pleura.</a:t>
            </a: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5517232"/>
            <a:ext cx="8229600" cy="1340768"/>
          </a:xfrm>
        </p:spPr>
        <p:txBody>
          <a:bodyPr>
            <a:normAutofit fontScale="92500"/>
          </a:bodyPr>
          <a:lstStyle/>
          <a:p>
            <a:r>
              <a:rPr lang="en-IN" b="1" dirty="0" smtClean="0"/>
              <a:t>Respiratory </a:t>
            </a:r>
            <a:r>
              <a:rPr lang="en-IN" b="1" dirty="0" err="1" smtClean="0"/>
              <a:t>bronchiolitis</a:t>
            </a:r>
            <a:r>
              <a:rPr lang="en-IN" b="1" dirty="0" smtClean="0"/>
              <a:t>–interstitial lung disease. HRCT shows (A) subtle areas of ground-glass opacification and (B) ill-defined </a:t>
            </a:r>
            <a:r>
              <a:rPr lang="en-IN" b="1" dirty="0" err="1" smtClean="0"/>
              <a:t>centrilobular</a:t>
            </a:r>
            <a:r>
              <a:rPr lang="en-IN" b="1" dirty="0" smtClean="0"/>
              <a:t> nodules</a:t>
            </a:r>
            <a:endParaRPr lang="en-IN" dirty="0"/>
          </a:p>
        </p:txBody>
      </p:sp>
      <p:pic>
        <p:nvPicPr>
          <p:cNvPr id="1026" name="Picture 2" descr="C:\Users\user\AppData\LocalLow\Temp\Microsoft\OPC\DDT.dgattnz4i8bcf59e3m_wgakwb.tmp"/>
          <p:cNvPicPr>
            <a:picLocks noChangeAspect="1" noChangeArrowheads="1"/>
          </p:cNvPicPr>
          <p:nvPr/>
        </p:nvPicPr>
        <p:blipFill>
          <a:blip r:embed="rId2" cstate="print"/>
          <a:srcRect/>
          <a:stretch>
            <a:fillRect/>
          </a:stretch>
        </p:blipFill>
        <p:spPr bwMode="auto">
          <a:xfrm>
            <a:off x="0" y="0"/>
            <a:ext cx="8963595" cy="5589240"/>
          </a:xfrm>
          <a:prstGeom prst="rect">
            <a:avLst/>
          </a:prstGeom>
          <a:noFill/>
        </p:spPr>
      </p:pic>
      <p:pic>
        <p:nvPicPr>
          <p:cNvPr id="1027" name="Picture 3" descr="C:\Users\user\AppData\LocalLow\Temp\Microsoft\OPC\DDT.r054rrdfty89uz4nz8v7yo7s.tmp"/>
          <p:cNvPicPr>
            <a:picLocks noChangeAspect="1" noChangeArrowheads="1"/>
          </p:cNvPicPr>
          <p:nvPr/>
        </p:nvPicPr>
        <p:blipFill>
          <a:blip r:embed="rId3" cstate="print"/>
          <a:srcRect/>
          <a:stretch>
            <a:fillRect/>
          </a:stretch>
        </p:blipFill>
        <p:spPr bwMode="auto">
          <a:xfrm>
            <a:off x="885825" y="-1371600"/>
            <a:ext cx="6543675" cy="31432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95536" y="6093296"/>
            <a:ext cx="8229600" cy="968971"/>
          </a:xfrm>
        </p:spPr>
        <p:txBody>
          <a:bodyPr>
            <a:normAutofit fontScale="92500"/>
          </a:bodyPr>
          <a:lstStyle/>
          <a:p>
            <a:r>
              <a:rPr lang="en-IN" b="1" dirty="0" smtClean="0"/>
              <a:t>Several areas of non-specific ground-glass opacification in the right middle lobe and both lower lobes</a:t>
            </a:r>
            <a:endParaRPr lang="en-IN" dirty="0"/>
          </a:p>
        </p:txBody>
      </p:sp>
      <p:pic>
        <p:nvPicPr>
          <p:cNvPr id="41986" name="Picture 2" descr="C:\Users\user\AppData\LocalLow\Temp\Microsoft\OPC\DDT.rtifn0e1eseh3jlxrwel7vthf.tmp"/>
          <p:cNvPicPr>
            <a:picLocks noChangeAspect="1" noChangeArrowheads="1"/>
          </p:cNvPicPr>
          <p:nvPr/>
        </p:nvPicPr>
        <p:blipFill>
          <a:blip r:embed="rId2" cstate="print"/>
          <a:srcRect/>
          <a:stretch>
            <a:fillRect/>
          </a:stretch>
        </p:blipFill>
        <p:spPr bwMode="auto">
          <a:xfrm>
            <a:off x="683568" y="0"/>
            <a:ext cx="7596336" cy="6059432"/>
          </a:xfrm>
          <a:prstGeom prst="rect">
            <a:avLst/>
          </a:prstGeom>
          <a:noFill/>
        </p:spPr>
      </p:pic>
      <p:pic>
        <p:nvPicPr>
          <p:cNvPr id="41988" name="Picture 4" descr="C:\Users\user\AppData\LocalLow\Temp\Microsoft\OPC\DDT.mjnp94gnjdl64tmgj_q_m7qjf.tmp"/>
          <p:cNvPicPr>
            <a:picLocks noChangeAspect="1" noChangeArrowheads="1"/>
          </p:cNvPicPr>
          <p:nvPr/>
        </p:nvPicPr>
        <p:blipFill>
          <a:blip r:embed="rId3" cstate="print"/>
          <a:srcRect/>
          <a:stretch>
            <a:fillRect/>
          </a:stretch>
        </p:blipFill>
        <p:spPr bwMode="auto">
          <a:xfrm>
            <a:off x="1108075" y="473075"/>
            <a:ext cx="6543675" cy="314325"/>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ACUTE INTERSTITIAL PNEUMONIA</a:t>
            </a:r>
            <a:endParaRPr lang="en-US" dirty="0"/>
          </a:p>
        </p:txBody>
      </p:sp>
      <p:sp>
        <p:nvSpPr>
          <p:cNvPr id="3" name="Content Placeholder 2"/>
          <p:cNvSpPr>
            <a:spLocks noGrp="1"/>
          </p:cNvSpPr>
          <p:nvPr>
            <p:ph idx="1"/>
          </p:nvPr>
        </p:nvSpPr>
        <p:spPr/>
        <p:txBody>
          <a:bodyPr>
            <a:normAutofit/>
          </a:bodyPr>
          <a:lstStyle/>
          <a:p>
            <a:r>
              <a:rPr lang="en-IN" dirty="0" smtClean="0"/>
              <a:t>Only interstitial pneumonia presenting as rapidly progressive  severe dyspnoea with need for mechanical ventilation.</a:t>
            </a:r>
          </a:p>
          <a:p>
            <a:r>
              <a:rPr lang="en-IN" dirty="0" smtClean="0"/>
              <a:t>idiopathic form of the ARDS</a:t>
            </a:r>
          </a:p>
          <a:p>
            <a:r>
              <a:rPr lang="en-IN" dirty="0" smtClean="0"/>
              <a:t>histological pattern seen in AIP is that of diffuse alveolar damage (DAD), which is also found in infection, connective tissue disease, drug toxicity, toxic inhalation, uraemia and sepsis.</a:t>
            </a:r>
          </a:p>
          <a:p>
            <a:r>
              <a:rPr lang="en-IN" dirty="0" smtClean="0"/>
              <a:t>DAD has an acute </a:t>
            </a:r>
            <a:r>
              <a:rPr lang="en-IN" dirty="0" err="1" smtClean="0"/>
              <a:t>exudative</a:t>
            </a:r>
            <a:r>
              <a:rPr lang="en-IN" dirty="0" smtClean="0"/>
              <a:t> phase and a subsequent organizing and fibrotic phase.</a:t>
            </a:r>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692696"/>
            <a:ext cx="8229600" cy="5433467"/>
          </a:xfrm>
        </p:spPr>
        <p:txBody>
          <a:bodyPr>
            <a:normAutofit/>
          </a:bodyPr>
          <a:lstStyle/>
          <a:p>
            <a:endParaRPr lang="en-IN" dirty="0" smtClean="0"/>
          </a:p>
          <a:p>
            <a:endParaRPr lang="en-IN" dirty="0" smtClean="0"/>
          </a:p>
          <a:p>
            <a:r>
              <a:rPr lang="en-IN" dirty="0" smtClean="0"/>
              <a:t>Diffuse, symmetric and bilateral involvement</a:t>
            </a:r>
          </a:p>
          <a:p>
            <a:r>
              <a:rPr lang="en-IN" dirty="0" err="1" smtClean="0"/>
              <a:t>Costophrenic</a:t>
            </a:r>
            <a:r>
              <a:rPr lang="en-IN" dirty="0" smtClean="0"/>
              <a:t> angles are spared </a:t>
            </a:r>
          </a:p>
          <a:p>
            <a:r>
              <a:rPr lang="en-IN" dirty="0" smtClean="0"/>
              <a:t>chest radiograph shows bilateral patchy airspace opacification.</a:t>
            </a:r>
          </a:p>
          <a:p>
            <a:r>
              <a:rPr lang="en-IN" dirty="0" smtClean="0"/>
              <a:t> HRCT demonstrates a combination of ground-glass opacification, consolidation, bronchial dilatation and architectural distortion.</a:t>
            </a:r>
          </a:p>
          <a:p>
            <a:endParaRPr lang="en-IN"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Lymphoid interstitial pneumonia</a:t>
            </a:r>
            <a:endParaRPr lang="en-IN" dirty="0"/>
          </a:p>
        </p:txBody>
      </p:sp>
      <p:sp>
        <p:nvSpPr>
          <p:cNvPr id="3" name="Content Placeholder 2"/>
          <p:cNvSpPr>
            <a:spLocks noGrp="1"/>
          </p:cNvSpPr>
          <p:nvPr>
            <p:ph idx="1"/>
          </p:nvPr>
        </p:nvSpPr>
        <p:spPr/>
        <p:txBody>
          <a:bodyPr>
            <a:normAutofit/>
          </a:bodyPr>
          <a:lstStyle/>
          <a:p>
            <a:r>
              <a:rPr lang="en-IN" dirty="0" smtClean="0"/>
              <a:t>characterized by a widespread interstitial lymphoid infiltrate of the lung.</a:t>
            </a:r>
          </a:p>
          <a:p>
            <a:r>
              <a:rPr lang="en-IN" dirty="0" smtClean="0"/>
              <a:t>association with autoimmune diseases, most often </a:t>
            </a:r>
            <a:r>
              <a:rPr lang="en-IN" dirty="0" err="1" smtClean="0"/>
              <a:t>Sjögren's</a:t>
            </a:r>
            <a:r>
              <a:rPr lang="en-IN" dirty="0" smtClean="0"/>
              <a:t> syndrome. Other diseases include </a:t>
            </a:r>
            <a:r>
              <a:rPr lang="en-IN" dirty="0" err="1" smtClean="0"/>
              <a:t>dysproteinaemias</a:t>
            </a:r>
            <a:r>
              <a:rPr lang="en-IN" dirty="0" smtClean="0"/>
              <a:t>, </a:t>
            </a:r>
            <a:r>
              <a:rPr lang="en-IN" dirty="0" err="1" smtClean="0"/>
              <a:t>autologous</a:t>
            </a:r>
            <a:r>
              <a:rPr lang="en-IN" dirty="0" smtClean="0"/>
              <a:t> bone marrow transplantation and viral, </a:t>
            </a:r>
            <a:r>
              <a:rPr lang="en-IN" dirty="0" err="1" smtClean="0"/>
              <a:t>mycobacterial</a:t>
            </a:r>
            <a:r>
              <a:rPr lang="en-IN" dirty="0" smtClean="0"/>
              <a:t> and human immunodeficiency virus (HIV) infections.</a:t>
            </a:r>
          </a:p>
          <a:p>
            <a:r>
              <a:rPr lang="en-US" dirty="0" smtClean="0"/>
              <a:t>Female &gt; male</a:t>
            </a:r>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2286000"/>
            <a:ext cx="8229600" cy="3840163"/>
          </a:xfrm>
        </p:spPr>
        <p:txBody>
          <a:bodyPr/>
          <a:lstStyle/>
          <a:p>
            <a:r>
              <a:rPr lang="en-IN" dirty="0" smtClean="0"/>
              <a:t>progressive cough and dyspnoea usually predominate.</a:t>
            </a:r>
          </a:p>
          <a:p>
            <a:r>
              <a:rPr lang="en-IN" dirty="0" smtClean="0"/>
              <a:t>HRCT findings are patchy areas of ground-glass opacification, indistinct nodules and thin-walled cysts (1–30 mm).</a:t>
            </a:r>
          </a:p>
          <a:p>
            <a:r>
              <a:rPr lang="en-IN" dirty="0" smtClean="0"/>
              <a:t>The cysts in LIP are usually discrete, are not found in clusters and are found deep within the lung parenchyma.</a:t>
            </a:r>
            <a:endParaRPr lang="en-IN"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67544" y="5921896"/>
            <a:ext cx="8229600" cy="936104"/>
          </a:xfrm>
        </p:spPr>
        <p:txBody>
          <a:bodyPr>
            <a:normAutofit fontScale="92500" lnSpcReduction="20000"/>
          </a:bodyPr>
          <a:lstStyle/>
          <a:p>
            <a:r>
              <a:rPr lang="en-IN" b="1" dirty="0" smtClean="0"/>
              <a:t>Lymphocytic interstitial </a:t>
            </a:r>
            <a:r>
              <a:rPr lang="en-IN" b="1" dirty="0" err="1" smtClean="0"/>
              <a:t>pneumonitis</a:t>
            </a:r>
            <a:r>
              <a:rPr lang="en-IN" b="1" dirty="0" smtClean="0"/>
              <a:t>. There is a background of ground-glass opacification and a few thin-walled cystic airspaces.</a:t>
            </a:r>
            <a:endParaRPr lang="en-IN" dirty="0"/>
          </a:p>
        </p:txBody>
      </p:sp>
      <p:sp>
        <p:nvSpPr>
          <p:cNvPr id="43009" name="Rectangle 1"/>
          <p:cNvSpPr>
            <a:spLocks noChangeArrowheads="1"/>
          </p:cNvSpPr>
          <p:nvPr/>
        </p:nvSpPr>
        <p:spPr bwMode="auto">
          <a:xfrm>
            <a:off x="0" y="-4495770"/>
            <a:ext cx="5670142" cy="944874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4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0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3010" name="Picture 2" descr="C:\Users\user\AppData\LocalLow\Temp\Microsoft\OPC\DDT.d3740f588wu_qg7wcvvipsw8c.tmp"/>
          <p:cNvPicPr>
            <a:picLocks noChangeAspect="1" noChangeArrowheads="1"/>
          </p:cNvPicPr>
          <p:nvPr/>
        </p:nvPicPr>
        <p:blipFill>
          <a:blip r:embed="rId2" cstate="print"/>
          <a:srcRect/>
          <a:stretch>
            <a:fillRect/>
          </a:stretch>
        </p:blipFill>
        <p:spPr bwMode="auto">
          <a:xfrm>
            <a:off x="1115616" y="0"/>
            <a:ext cx="6804248" cy="5732269"/>
          </a:xfrm>
          <a:prstGeom prst="rect">
            <a:avLst/>
          </a:prstGeom>
          <a:noFill/>
        </p:spPr>
      </p:pic>
      <p:pic>
        <p:nvPicPr>
          <p:cNvPr id="43011" name="Picture 3" descr="C:\Users\user\AppData\LocalLow\Temp\Microsoft\OPC\DDT.siovnvky1hvps3_6_dejp900f.tmp"/>
          <p:cNvPicPr>
            <a:picLocks noChangeAspect="1" noChangeArrowheads="1"/>
          </p:cNvPicPr>
          <p:nvPr/>
        </p:nvPicPr>
        <p:blipFill>
          <a:blip r:embed="rId3" cstate="print"/>
          <a:srcRect/>
          <a:stretch>
            <a:fillRect/>
          </a:stretch>
        </p:blipFill>
        <p:spPr bwMode="auto">
          <a:xfrm>
            <a:off x="1165225" y="-1828800"/>
            <a:ext cx="6543675" cy="314325"/>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SARCOIDOSIS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Sarcoidosis</a:t>
            </a:r>
            <a:r>
              <a:rPr lang="en-US" dirty="0" smtClean="0"/>
              <a:t> is a systemic disorder of unknown origin.</a:t>
            </a:r>
            <a:br>
              <a:rPr lang="en-US" dirty="0" smtClean="0"/>
            </a:br>
            <a:r>
              <a:rPr lang="en-US" dirty="0" smtClean="0"/>
              <a:t>It is characterized by non-</a:t>
            </a:r>
            <a:r>
              <a:rPr lang="en-US" dirty="0" err="1" smtClean="0"/>
              <a:t>caseating</a:t>
            </a:r>
            <a:r>
              <a:rPr lang="en-US" dirty="0" smtClean="0"/>
              <a:t> </a:t>
            </a:r>
            <a:r>
              <a:rPr lang="en-US" dirty="0" err="1" smtClean="0"/>
              <a:t>granulomas</a:t>
            </a:r>
            <a:r>
              <a:rPr lang="en-US" dirty="0" smtClean="0"/>
              <a:t> in multiple organs.</a:t>
            </a:r>
            <a:br>
              <a:rPr lang="en-US" dirty="0" smtClean="0"/>
            </a:br>
            <a:r>
              <a:rPr lang="en-US" dirty="0" smtClean="0"/>
              <a:t>Pulmonary manifestations are present in 90% of patients.</a:t>
            </a:r>
            <a:br>
              <a:rPr lang="en-US" dirty="0" smtClean="0"/>
            </a:br>
            <a:r>
              <a:rPr lang="en-US" dirty="0" smtClean="0"/>
              <a:t>Systemic symptoms such as fatigue, night sweats and weight loss are common.</a:t>
            </a:r>
            <a:br>
              <a:rPr lang="en-US" dirty="0" smtClean="0"/>
            </a:br>
            <a:endParaRPr lang="en-US" dirty="0" smtClean="0"/>
          </a:p>
          <a:p>
            <a:r>
              <a:rPr lang="en-US" dirty="0" err="1" smtClean="0"/>
              <a:t>Loefgren's</a:t>
            </a:r>
            <a:r>
              <a:rPr lang="en-US" dirty="0" smtClean="0"/>
              <a:t> syndrome, an acute presentation of </a:t>
            </a:r>
            <a:r>
              <a:rPr lang="en-US" dirty="0" err="1" smtClean="0"/>
              <a:t>sarcoidosis</a:t>
            </a:r>
            <a:r>
              <a:rPr lang="en-US" dirty="0" smtClean="0"/>
              <a:t>, consists of arthritis, </a:t>
            </a:r>
            <a:r>
              <a:rPr lang="en-US" dirty="0" err="1" smtClean="0"/>
              <a:t>erythema</a:t>
            </a:r>
            <a:r>
              <a:rPr lang="en-US" dirty="0" smtClean="0"/>
              <a:t> </a:t>
            </a:r>
            <a:r>
              <a:rPr lang="en-US" dirty="0" err="1" smtClean="0"/>
              <a:t>nodosum</a:t>
            </a:r>
            <a:r>
              <a:rPr lang="en-US" dirty="0" smtClean="0"/>
              <a:t>, bilateral </a:t>
            </a:r>
            <a:r>
              <a:rPr lang="en-US" dirty="0" err="1" smtClean="0"/>
              <a:t>hilar</a:t>
            </a:r>
            <a:r>
              <a:rPr lang="en-US" dirty="0" smtClean="0"/>
              <a:t> </a:t>
            </a:r>
            <a:r>
              <a:rPr lang="en-US" dirty="0" err="1" smtClean="0"/>
              <a:t>adenopathy</a:t>
            </a:r>
            <a:r>
              <a:rPr lang="en-US" dirty="0" smtClean="0"/>
              <a:t> and occurs in 9-34% of patients.</a:t>
            </a:r>
            <a:br>
              <a:rPr lang="en-US" dirty="0" smtClean="0"/>
            </a:br>
            <a:endParaRPr lang="en-US" dirty="0" smtClean="0"/>
          </a:p>
          <a:p>
            <a:r>
              <a:rPr lang="en-US" dirty="0" err="1" smtClean="0"/>
              <a:t>Erythema</a:t>
            </a:r>
            <a:r>
              <a:rPr lang="en-US" dirty="0" smtClean="0"/>
              <a:t> </a:t>
            </a:r>
            <a:r>
              <a:rPr lang="en-US" dirty="0" err="1" smtClean="0"/>
              <a:t>nodosum</a:t>
            </a:r>
            <a:r>
              <a:rPr lang="en-US" dirty="0" smtClean="0"/>
              <a:t> is seen predominantly in women and arthritis is more common in men.</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Stages</a:t>
            </a:r>
            <a:r>
              <a:rPr lang="en-US" dirty="0" smtClean="0"/>
              <a:t/>
            </a:r>
            <a:br>
              <a:rPr lang="en-US" dirty="0" smtClean="0"/>
            </a:br>
            <a:r>
              <a:rPr lang="en-US" dirty="0" smtClean="0"/>
              <a:t>Chest films in </a:t>
            </a:r>
            <a:r>
              <a:rPr lang="en-US" dirty="0" err="1" smtClean="0"/>
              <a:t>sarcoidosis</a:t>
            </a:r>
            <a:r>
              <a:rPr lang="en-US" dirty="0" smtClean="0"/>
              <a:t> have been classified into four stages:</a:t>
            </a:r>
          </a:p>
          <a:p>
            <a:r>
              <a:rPr lang="en-US" dirty="0" smtClean="0"/>
              <a:t>Bilateral </a:t>
            </a:r>
            <a:r>
              <a:rPr lang="en-US" dirty="0" err="1" smtClean="0"/>
              <a:t>hilar</a:t>
            </a:r>
            <a:r>
              <a:rPr lang="en-US" dirty="0" smtClean="0"/>
              <a:t> </a:t>
            </a:r>
            <a:r>
              <a:rPr lang="en-US" dirty="0" err="1" smtClean="0"/>
              <a:t>lymphadenopathy</a:t>
            </a:r>
            <a:endParaRPr lang="en-US" dirty="0" smtClean="0"/>
          </a:p>
          <a:p>
            <a:r>
              <a:rPr lang="en-US" dirty="0" smtClean="0"/>
              <a:t>Bilateral </a:t>
            </a:r>
            <a:r>
              <a:rPr lang="en-US" dirty="0" err="1" smtClean="0"/>
              <a:t>hilar</a:t>
            </a:r>
            <a:r>
              <a:rPr lang="en-US" dirty="0" smtClean="0"/>
              <a:t> </a:t>
            </a:r>
            <a:r>
              <a:rPr lang="en-US" dirty="0" err="1" smtClean="0"/>
              <a:t>lymphadenopath</a:t>
            </a:r>
            <a:r>
              <a:rPr lang="en-US" dirty="0" smtClean="0"/>
              <a:t> + pulmonary disease</a:t>
            </a:r>
          </a:p>
          <a:p>
            <a:r>
              <a:rPr lang="en-US" dirty="0" smtClean="0"/>
              <a:t>Only pulmonary disease</a:t>
            </a:r>
          </a:p>
          <a:p>
            <a:r>
              <a:rPr lang="en-US" dirty="0" smtClean="0"/>
              <a:t>Irreversible fibrosis</a:t>
            </a:r>
          </a:p>
          <a:p>
            <a:pPr>
              <a:buNone/>
            </a:pPr>
            <a:r>
              <a:rPr lang="en-US" dirty="0" smtClean="0"/>
              <a:t/>
            </a:r>
            <a:br>
              <a:rPr lang="en-US" dirty="0" smtClean="0"/>
            </a:br>
            <a:r>
              <a:rPr lang="en-US" dirty="0" smtClean="0"/>
              <a:t>These stages do </a:t>
            </a:r>
            <a:r>
              <a:rPr lang="en-US" b="1" dirty="0" smtClean="0"/>
              <a:t>not</a:t>
            </a:r>
            <a:r>
              <a:rPr lang="en-US" dirty="0" smtClean="0"/>
              <a:t> indicate disease </a:t>
            </a:r>
            <a:r>
              <a:rPr lang="en-US" dirty="0" err="1" smtClean="0"/>
              <a:t>chronicity</a:t>
            </a:r>
            <a:r>
              <a:rPr lang="en-US" dirty="0" smtClean="0"/>
              <a:t> or correlate with changes in pulmonary function.</a:t>
            </a: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There is </a:t>
            </a:r>
            <a:r>
              <a:rPr lang="en-US" dirty="0" err="1" smtClean="0"/>
              <a:t>hilar</a:t>
            </a:r>
            <a:r>
              <a:rPr lang="en-US" dirty="0" smtClean="0"/>
              <a:t> and </a:t>
            </a:r>
            <a:r>
              <a:rPr lang="en-US" dirty="0" err="1" smtClean="0"/>
              <a:t>paratracheal</a:t>
            </a:r>
            <a:r>
              <a:rPr lang="en-US" dirty="0" smtClean="0"/>
              <a:t> </a:t>
            </a:r>
            <a:r>
              <a:rPr lang="en-US" dirty="0" err="1" smtClean="0"/>
              <a:t>adenopathy</a:t>
            </a:r>
            <a:r>
              <a:rPr lang="en-US" dirty="0" smtClean="0"/>
              <a:t> and no sign of pulmonary involvement.</a:t>
            </a:r>
            <a:endParaRPr lang="en-US" dirty="0"/>
          </a:p>
        </p:txBody>
      </p:sp>
      <p:sp>
        <p:nvSpPr>
          <p:cNvPr id="5" name="Slide Number Placeholder 4"/>
          <p:cNvSpPr>
            <a:spLocks noGrp="1"/>
          </p:cNvSpPr>
          <p:nvPr>
            <p:ph type="sldNum" sz="quarter" idx="12"/>
          </p:nvPr>
        </p:nvSpPr>
        <p:spPr/>
        <p:txBody>
          <a:bodyPr/>
          <a:lstStyle/>
          <a:p>
            <a:pPr>
              <a:defRPr/>
            </a:pPr>
            <a:fld id="{64D40EDF-E266-4E67-8B84-8E5417DB7F5A}" type="slidenum">
              <a:rPr lang="en-US" smtClean="0"/>
              <a:pPr>
                <a:defRPr/>
              </a:pPr>
              <a:t>89</a:t>
            </a:fld>
            <a:endParaRPr lang="en-US"/>
          </a:p>
        </p:txBody>
      </p:sp>
      <p:sp>
        <p:nvSpPr>
          <p:cNvPr id="278529" name="Rectangle 1"/>
          <p:cNvSpPr>
            <a:spLocks noChangeArrowheads="1"/>
          </p:cNvSpPr>
          <p:nvPr/>
        </p:nvSpPr>
        <p:spPr bwMode="auto">
          <a:xfrm>
            <a:off x="0" y="0"/>
            <a:ext cx="2944813" cy="0"/>
          </a:xfrm>
          <a:prstGeom prst="rect">
            <a:avLst/>
          </a:prstGeom>
          <a:solidFill>
            <a:srgbClr val="003366"/>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FFFFFF"/>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FFFFFF"/>
                </a:solidFill>
                <a:effectLst/>
                <a:latin typeface="Verdana" pitchFamily="34" charset="0"/>
                <a:cs typeface="Arial" pitchFamily="34" charset="0"/>
              </a:rPr>
              <a:t>  </a:t>
            </a:r>
            <a:r>
              <a:rPr kumimoji="0" lang="en-US" sz="13000" b="0" i="0" u="none" strike="noStrike" cap="none" normalizeH="0" baseline="0" smtClean="0">
                <a:ln>
                  <a:noFill/>
                </a:ln>
                <a:solidFill>
                  <a:srgbClr val="FFFFFF"/>
                </a:solidFill>
                <a:effectLst/>
                <a:latin typeface="Verdana" pitchFamily="34" charset="0"/>
                <a:cs typeface="Arial" pitchFamily="34" charset="0"/>
              </a:rPr>
              <a:t> </a:t>
            </a:r>
            <a:r>
              <a:rPr kumimoji="0" lang="en-US" sz="900" b="0" i="0" u="none" strike="noStrike" cap="none" normalizeH="0" baseline="0" smtClean="0">
                <a:ln>
                  <a:noFill/>
                </a:ln>
                <a:solidFill>
                  <a:srgbClr val="FFFFFF"/>
                </a:solidFill>
                <a:effectLst/>
                <a:latin typeface="Verdana"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7EAAFF"/>
                </a:solidFill>
                <a:effectLst/>
                <a:latin typeface="Verdana" pitchFamily="34" charset="0"/>
                <a:cs typeface="Arial" pitchFamily="34" charset="0"/>
              </a:rPr>
              <a:t>Sarcoidosis stage I: left and right hilar and paratracheal adenopathy (1-2-3 sign)</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333333"/>
                </a:solidFill>
                <a:effectLst/>
                <a:latin typeface="Verdana" pitchFamily="34" charset="0"/>
                <a:cs typeface="Arial" pitchFamily="34" charset="0"/>
              </a:rPr>
              <a:t/>
            </a:r>
            <a:br>
              <a:rPr kumimoji="0" lang="en-US" sz="900" b="0" i="0" u="none" strike="noStrike" cap="none" normalizeH="0" baseline="0" smtClean="0">
                <a:ln>
                  <a:noFill/>
                </a:ln>
                <a:solidFill>
                  <a:srgbClr val="333333"/>
                </a:solidFill>
                <a:effectLst/>
                <a:latin typeface="Verdana" pitchFamily="34" charset="0"/>
                <a:cs typeface="Arial" pitchFamily="34" charset="0"/>
              </a:rPr>
            </a:br>
            <a:endParaRPr kumimoji="0" lang="en-US" sz="900" b="0" i="0" u="none" strike="noStrike" cap="none" normalizeH="0" baseline="0" smtClean="0">
              <a:ln>
                <a:noFill/>
              </a:ln>
              <a:solidFill>
                <a:srgbClr val="FFFFFF"/>
              </a:solidFill>
              <a:effectLst/>
              <a:latin typeface="Verdana" pitchFamily="34" charset="0"/>
              <a:cs typeface="Arial" pitchFamily="34" charset="0"/>
            </a:endParaRPr>
          </a:p>
        </p:txBody>
      </p:sp>
      <p:pic>
        <p:nvPicPr>
          <p:cNvPr id="278530" name="Picture 2" descr="."/>
          <p:cNvPicPr>
            <a:picLocks noChangeAspect="1" noChangeArrowheads="1"/>
          </p:cNvPicPr>
          <p:nvPr/>
        </p:nvPicPr>
        <p:blipFill>
          <a:blip r:embed="rId2"/>
          <a:srcRect/>
          <a:stretch>
            <a:fillRect/>
          </a:stretch>
        </p:blipFill>
        <p:spPr bwMode="auto">
          <a:xfrm>
            <a:off x="0" y="304800"/>
            <a:ext cx="9003887" cy="444055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467600" cy="1066800"/>
          </a:xfrm>
        </p:spPr>
        <p:style>
          <a:lnRef idx="1">
            <a:schemeClr val="dk1"/>
          </a:lnRef>
          <a:fillRef idx="2">
            <a:schemeClr val="dk1"/>
          </a:fillRef>
          <a:effectRef idx="1">
            <a:schemeClr val="dk1"/>
          </a:effectRef>
          <a:fontRef idx="minor">
            <a:schemeClr val="dk1"/>
          </a:fontRef>
        </p:style>
        <p:txBody>
          <a:bodyPr>
            <a:noAutofit/>
          </a:bodyPr>
          <a:lstStyle/>
          <a:p>
            <a:pPr marL="342900" lvl="0" indent="-342900">
              <a:spcBef>
                <a:spcPct val="20000"/>
              </a:spcBef>
            </a:pPr>
            <a:r>
              <a:rPr lang="en-IN" b="1" dirty="0" smtClean="0">
                <a:solidFill>
                  <a:schemeClr val="bg1"/>
                </a:solidFill>
                <a:latin typeface="+mn-lt"/>
                <a:ea typeface="+mn-ea"/>
                <a:cs typeface="+mn-cs"/>
              </a:rPr>
              <a:t>Matrix size, Field of View, and Target reconstruction</a:t>
            </a:r>
            <a:endParaRPr lang="en-US" b="1" dirty="0">
              <a:solidFill>
                <a:schemeClr val="bg1"/>
              </a:solidFill>
              <a:latin typeface="+mn-lt"/>
            </a:endParaRPr>
          </a:p>
        </p:txBody>
      </p:sp>
      <p:sp>
        <p:nvSpPr>
          <p:cNvPr id="3" name="Content Placeholder 2"/>
          <p:cNvSpPr>
            <a:spLocks noGrp="1"/>
          </p:cNvSpPr>
          <p:nvPr>
            <p:ph idx="1"/>
          </p:nvPr>
        </p:nvSpPr>
        <p:spPr>
          <a:xfrm>
            <a:off x="228600" y="1600200"/>
            <a:ext cx="8458200" cy="4648200"/>
          </a:xfrm>
        </p:spPr>
        <p:txBody>
          <a:bodyPr>
            <a:normAutofit/>
          </a:bodyPr>
          <a:lstStyle/>
          <a:p>
            <a:pPr>
              <a:buFont typeface="Arial" pitchFamily="34" charset="0"/>
              <a:buChar char="•"/>
            </a:pPr>
            <a:r>
              <a:rPr lang="en-US" sz="2600" b="1" dirty="0" smtClean="0">
                <a:solidFill>
                  <a:schemeClr val="tx1"/>
                </a:solidFill>
                <a:latin typeface="Arial Narrow" pitchFamily="34" charset="0"/>
              </a:rPr>
              <a:t>Matrix size : Largest available matrix s/b used – 512 x 512 </a:t>
            </a:r>
          </a:p>
          <a:p>
            <a:pPr>
              <a:buFont typeface="Arial" pitchFamily="34" charset="0"/>
              <a:buChar char="•"/>
            </a:pPr>
            <a:endParaRPr lang="en-US" sz="2600" b="1" dirty="0" smtClean="0">
              <a:solidFill>
                <a:schemeClr val="tx1"/>
              </a:solidFill>
              <a:latin typeface="Arial Narrow" pitchFamily="34" charset="0"/>
            </a:endParaRPr>
          </a:p>
          <a:p>
            <a:pPr>
              <a:buFont typeface="Arial" pitchFamily="34" charset="0"/>
              <a:buChar char="•"/>
            </a:pPr>
            <a:r>
              <a:rPr lang="en-US" sz="2600" b="1" dirty="0" smtClean="0">
                <a:solidFill>
                  <a:schemeClr val="tx1"/>
                </a:solidFill>
                <a:latin typeface="Arial Narrow" pitchFamily="34" charset="0"/>
              </a:rPr>
              <a:t>Field of view : smallest FOV that will encompass the patient is used as it will reduce the pixel size. (commonly 35 to 40)</a:t>
            </a:r>
          </a:p>
          <a:p>
            <a:pPr>
              <a:buFont typeface="Arial" pitchFamily="34" charset="0"/>
              <a:buChar char="•"/>
            </a:pPr>
            <a:endParaRPr lang="en-US" sz="2600" b="1" dirty="0" smtClean="0">
              <a:solidFill>
                <a:schemeClr val="tx1"/>
              </a:solidFill>
              <a:latin typeface="Arial Narrow" pitchFamily="34" charset="0"/>
            </a:endParaRPr>
          </a:p>
          <a:p>
            <a:pPr>
              <a:buFont typeface="Arial" pitchFamily="34" charset="0"/>
              <a:buChar char="•"/>
            </a:pPr>
            <a:r>
              <a:rPr lang="en-IN" sz="2600" b="1" dirty="0" smtClean="0">
                <a:solidFill>
                  <a:schemeClr val="tx1"/>
                </a:solidFill>
                <a:latin typeface="Arial Narrow" pitchFamily="34" charset="0"/>
              </a:rPr>
              <a:t>Retrospectively targeting image reconstruction to a single lung instead of the entire thorax significantly reduces the FOV and image pixel size, and thus increases spatial resolution. </a:t>
            </a:r>
          </a:p>
          <a:p>
            <a:endParaRPr lang="en-US" sz="2600" b="1" dirty="0">
              <a:solidFill>
                <a:schemeClr val="tx1"/>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smtClean="0"/>
              <a:t>HRCT findings in </a:t>
            </a:r>
            <a:r>
              <a:rPr lang="en-US" b="1" dirty="0" err="1" smtClean="0"/>
              <a:t>Sarcoidosis</a:t>
            </a:r>
            <a:r>
              <a:rPr lang="en-US" b="1" dirty="0" smtClean="0"/>
              <a:t>.</a:t>
            </a:r>
            <a:endParaRPr lang="en-US" dirty="0" smtClean="0"/>
          </a:p>
          <a:p>
            <a:r>
              <a:rPr lang="en-US" dirty="0" smtClean="0"/>
              <a:t>Common findings:</a:t>
            </a:r>
          </a:p>
          <a:p>
            <a:pPr lvl="1"/>
            <a:r>
              <a:rPr lang="en-US" dirty="0" smtClean="0"/>
              <a:t>Small nodules in a </a:t>
            </a:r>
            <a:r>
              <a:rPr lang="en-US" dirty="0" err="1" smtClean="0"/>
              <a:t>perilymphatic</a:t>
            </a:r>
            <a:r>
              <a:rPr lang="en-US" dirty="0" smtClean="0"/>
              <a:t> distribution (i.e. along </a:t>
            </a:r>
            <a:r>
              <a:rPr lang="en-US" dirty="0" err="1" smtClean="0"/>
              <a:t>subpleural</a:t>
            </a:r>
            <a:r>
              <a:rPr lang="en-US" dirty="0" smtClean="0"/>
              <a:t> surface and fissures, along interlobular septa and the </a:t>
            </a:r>
            <a:r>
              <a:rPr lang="en-US" dirty="0" err="1" smtClean="0"/>
              <a:t>peribronchovascular</a:t>
            </a:r>
            <a:r>
              <a:rPr lang="en-US" dirty="0" smtClean="0"/>
              <a:t> bundle).</a:t>
            </a:r>
          </a:p>
          <a:p>
            <a:pPr lvl="1"/>
            <a:r>
              <a:rPr lang="en-US" dirty="0" smtClean="0"/>
              <a:t>Upper and middle zone predominance.</a:t>
            </a:r>
          </a:p>
          <a:p>
            <a:pPr lvl="1"/>
            <a:r>
              <a:rPr lang="en-US" dirty="0" err="1" smtClean="0"/>
              <a:t>Lymphadenopathy</a:t>
            </a:r>
            <a:r>
              <a:rPr lang="en-US" dirty="0" smtClean="0"/>
              <a:t> in left </a:t>
            </a:r>
            <a:r>
              <a:rPr lang="en-US" dirty="0" err="1" smtClean="0"/>
              <a:t>hilus</a:t>
            </a:r>
            <a:r>
              <a:rPr lang="en-US" dirty="0" smtClean="0"/>
              <a:t>, right </a:t>
            </a:r>
            <a:r>
              <a:rPr lang="en-US" dirty="0" err="1" smtClean="0"/>
              <a:t>hilus</a:t>
            </a:r>
            <a:r>
              <a:rPr lang="en-US" dirty="0" smtClean="0"/>
              <a:t> and </a:t>
            </a:r>
            <a:r>
              <a:rPr lang="en-US" dirty="0" err="1" smtClean="0"/>
              <a:t>paratracheal</a:t>
            </a:r>
            <a:r>
              <a:rPr lang="en-US" dirty="0" smtClean="0"/>
              <a:t> (1-2-3 sign). Often with calcifications.</a:t>
            </a:r>
          </a:p>
          <a:p>
            <a:r>
              <a:rPr lang="en-US" dirty="0" smtClean="0"/>
              <a:t>Uncommon findings:</a:t>
            </a:r>
          </a:p>
          <a:p>
            <a:pPr lvl="1"/>
            <a:r>
              <a:rPr lang="en-US" dirty="0" smtClean="0"/>
              <a:t>Conglomerate masses in a </a:t>
            </a:r>
            <a:r>
              <a:rPr lang="en-US" dirty="0" err="1" smtClean="0"/>
              <a:t>perihilar</a:t>
            </a:r>
            <a:r>
              <a:rPr lang="en-US" dirty="0" smtClean="0"/>
              <a:t> location.</a:t>
            </a:r>
          </a:p>
          <a:p>
            <a:pPr lvl="1"/>
            <a:r>
              <a:rPr lang="en-US" dirty="0" smtClean="0"/>
              <a:t>Larger nodules (&gt; 1cm in diameter, in Grouped nodules or coalescent </a:t>
            </a:r>
            <a:r>
              <a:rPr lang="en-US" dirty="0" err="1" smtClean="0"/>
              <a:t>nodlues</a:t>
            </a:r>
            <a:r>
              <a:rPr lang="en-US" dirty="0" smtClean="0"/>
              <a:t> surrounded by multiple satellite nodules (Galaxy sign)</a:t>
            </a:r>
          </a:p>
          <a:p>
            <a:pPr lvl="1"/>
            <a:r>
              <a:rPr lang="en-US" dirty="0" smtClean="0"/>
              <a:t>Nodules so small and dense that they appear as ground glass or even as consolidations (alveolar </a:t>
            </a:r>
            <a:r>
              <a:rPr lang="en-US" dirty="0" err="1" smtClean="0"/>
              <a:t>sarcoidosis</a:t>
            </a:r>
            <a:r>
              <a:rPr lang="en-US" dirty="0" smtClean="0"/>
              <a:t>)</a:t>
            </a:r>
          </a:p>
          <a:p>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90</a:t>
            </a:fld>
            <a:endParaRPr lang="en-US"/>
          </a:p>
        </p:txBody>
      </p:sp>
      <p:pic>
        <p:nvPicPr>
          <p:cNvPr id="5" name="Picture 2" descr=".">
            <a:hlinkClick r:id="rId2"/>
          </p:cNvPr>
          <p:cNvPicPr>
            <a:picLocks noChangeAspect="1" noChangeArrowheads="1"/>
          </p:cNvPicPr>
          <p:nvPr/>
        </p:nvPicPr>
        <p:blipFill>
          <a:blip r:embed="rId3"/>
          <a:srcRect/>
          <a:stretch>
            <a:fillRect/>
          </a:stretch>
        </p:blipFill>
        <p:spPr bwMode="auto">
          <a:xfrm>
            <a:off x="838200" y="5334000"/>
            <a:ext cx="7126072" cy="134423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r>
              <a:rPr lang="en-US" dirty="0" smtClean="0"/>
              <a:t>a typical presentation of </a:t>
            </a:r>
            <a:r>
              <a:rPr lang="en-US" dirty="0" err="1" smtClean="0"/>
              <a:t>sarcoidosis</a:t>
            </a:r>
            <a:r>
              <a:rPr lang="en-US" dirty="0" smtClean="0"/>
              <a:t> with </a:t>
            </a:r>
            <a:r>
              <a:rPr lang="en-US" dirty="0" err="1" smtClean="0"/>
              <a:t>hilar</a:t>
            </a:r>
            <a:r>
              <a:rPr lang="en-US" dirty="0" smtClean="0"/>
              <a:t> </a:t>
            </a:r>
            <a:r>
              <a:rPr lang="en-US" dirty="0" err="1" smtClean="0"/>
              <a:t>lymphadenopathy</a:t>
            </a:r>
            <a:r>
              <a:rPr lang="en-US" dirty="0" smtClean="0"/>
              <a:t> and small nodules along </a:t>
            </a:r>
            <a:r>
              <a:rPr lang="en-US" dirty="0" err="1" smtClean="0"/>
              <a:t>bronchovascular</a:t>
            </a:r>
            <a:r>
              <a:rPr lang="en-US" dirty="0" smtClean="0"/>
              <a:t> bundles (yellow arrow) and along fissures (red arrows)</a:t>
            </a:r>
            <a:endParaRPr lang="en-US" dirty="0"/>
          </a:p>
        </p:txBody>
      </p:sp>
      <p:sp>
        <p:nvSpPr>
          <p:cNvPr id="5" name="Slide Number Placeholder 4"/>
          <p:cNvSpPr>
            <a:spLocks noGrp="1"/>
          </p:cNvSpPr>
          <p:nvPr>
            <p:ph type="sldNum" sz="quarter" idx="12"/>
          </p:nvPr>
        </p:nvSpPr>
        <p:spPr/>
        <p:txBody>
          <a:bodyPr/>
          <a:lstStyle/>
          <a:p>
            <a:pPr>
              <a:defRPr/>
            </a:pPr>
            <a:fld id="{64D40EDF-E266-4E67-8B84-8E5417DB7F5A}" type="slidenum">
              <a:rPr lang="en-US" smtClean="0"/>
              <a:pPr>
                <a:defRPr/>
              </a:pPr>
              <a:t>91</a:t>
            </a:fld>
            <a:endParaRPr lang="en-US"/>
          </a:p>
        </p:txBody>
      </p:sp>
      <p:sp>
        <p:nvSpPr>
          <p:cNvPr id="284673" name="Rectangle 1"/>
          <p:cNvSpPr>
            <a:spLocks noChangeArrowheads="1"/>
          </p:cNvSpPr>
          <p:nvPr/>
        </p:nvSpPr>
        <p:spPr bwMode="auto">
          <a:xfrm>
            <a:off x="0" y="0"/>
            <a:ext cx="9144000" cy="45720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333333"/>
                </a:solidFill>
                <a:effectLst/>
                <a:latin typeface="Arial" pitchFamily="34" charset="0"/>
                <a:cs typeface="Arial" pitchFamily="34" charset="0"/>
              </a:rPr>
              <a:t>pulmonary involvement.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pitchFamily="34" charset="0"/>
                <a:cs typeface="Arial" pitchFamily="34" charset="0"/>
              </a:rPr>
              <a:t>  </a:t>
            </a:r>
            <a:r>
              <a:rPr kumimoji="0" lang="en-US" sz="15200" b="0" i="0" u="none" strike="noStrike" cap="none" normalizeH="0" baseline="0" smtClean="0">
                <a:ln>
                  <a:noFill/>
                </a:ln>
                <a:solidFill>
                  <a:schemeClr val="tx1"/>
                </a:solidFill>
                <a:effectLst/>
                <a:latin typeface="Arial" pitchFamily="34" charset="0"/>
                <a:cs typeface="Arial" pitchFamily="34" charset="0"/>
              </a:rPr>
              <a:t> </a:t>
            </a:r>
            <a:r>
              <a:rPr kumimoji="0" lang="en-US"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84674" name="Picture 2" descr="."/>
          <p:cNvPicPr>
            <a:picLocks noChangeAspect="1" noChangeArrowheads="1"/>
          </p:cNvPicPr>
          <p:nvPr/>
        </p:nvPicPr>
        <p:blipFill>
          <a:blip r:embed="rId2"/>
          <a:srcRect/>
          <a:stretch>
            <a:fillRect/>
          </a:stretch>
        </p:blipFill>
        <p:spPr bwMode="auto">
          <a:xfrm>
            <a:off x="457200" y="304800"/>
            <a:ext cx="8051997" cy="46482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724775" cy="1143000"/>
          </a:xfrm>
        </p:spPr>
        <p:txBody>
          <a:bodyPr>
            <a:normAutofit/>
          </a:bodyPr>
          <a:lstStyle/>
          <a:p>
            <a:r>
              <a:rPr lang="en-IN" dirty="0" smtClean="0"/>
              <a:t>LANGERHANS CELL HISTIOCYTOSIS</a:t>
            </a:r>
            <a:endParaRPr lang="en-IN" dirty="0"/>
          </a:p>
        </p:txBody>
      </p:sp>
      <p:sp>
        <p:nvSpPr>
          <p:cNvPr id="3" name="Content Placeholder 2"/>
          <p:cNvSpPr>
            <a:spLocks noGrp="1"/>
          </p:cNvSpPr>
          <p:nvPr>
            <p:ph idx="1"/>
          </p:nvPr>
        </p:nvSpPr>
        <p:spPr>
          <a:xfrm>
            <a:off x="304800" y="1600200"/>
            <a:ext cx="8715375" cy="4525963"/>
          </a:xfrm>
        </p:spPr>
        <p:txBody>
          <a:bodyPr>
            <a:normAutofit/>
          </a:bodyPr>
          <a:lstStyle/>
          <a:p>
            <a:r>
              <a:rPr lang="en-IN" dirty="0" smtClean="0"/>
              <a:t>is a </a:t>
            </a:r>
            <a:r>
              <a:rPr lang="en-IN" dirty="0" err="1" smtClean="0"/>
              <a:t>granulomatous</a:t>
            </a:r>
            <a:r>
              <a:rPr lang="en-IN" dirty="0" smtClean="0"/>
              <a:t> disorder characterized </a:t>
            </a:r>
            <a:r>
              <a:rPr lang="en-IN" dirty="0" err="1" smtClean="0"/>
              <a:t>histologically</a:t>
            </a:r>
            <a:r>
              <a:rPr lang="en-IN" dirty="0" smtClean="0"/>
              <a:t> by the presence of large </a:t>
            </a:r>
            <a:r>
              <a:rPr lang="en-IN" dirty="0" err="1" smtClean="0"/>
              <a:t>histiocytes</a:t>
            </a:r>
            <a:r>
              <a:rPr lang="en-IN" dirty="0" smtClean="0"/>
              <a:t> containing rod- or racket-shaped organelles.</a:t>
            </a:r>
          </a:p>
          <a:p>
            <a:r>
              <a:rPr lang="en-IN" dirty="0" smtClean="0"/>
              <a:t>male-to-female ratio is about 4:1, and the vast majority of adult patients are cigarette smokers.</a:t>
            </a:r>
          </a:p>
          <a:p>
            <a:r>
              <a:rPr lang="en-IN" dirty="0" smtClean="0"/>
              <a:t>present with dyspnoea, cough, constitutional symptoms or a spontaneous </a:t>
            </a:r>
            <a:r>
              <a:rPr lang="en-IN" dirty="0" err="1" smtClean="0"/>
              <a:t>pneumothorax</a:t>
            </a:r>
            <a:r>
              <a:rPr lang="en-IN" dirty="0" smtClean="0"/>
              <a:t>.</a:t>
            </a:r>
            <a:endParaRPr lang="en-IN"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332656"/>
            <a:ext cx="8229600" cy="5793507"/>
          </a:xfrm>
        </p:spPr>
        <p:txBody>
          <a:bodyPr>
            <a:normAutofit/>
          </a:bodyPr>
          <a:lstStyle/>
          <a:p>
            <a:r>
              <a:rPr lang="en-IN" dirty="0" smtClean="0"/>
              <a:t>Pulmonary involvement is widespread, bilateral and usually symmetrical.</a:t>
            </a:r>
          </a:p>
          <a:p>
            <a:endParaRPr lang="en-IN" dirty="0" smtClean="0"/>
          </a:p>
          <a:p>
            <a:endParaRPr lang="en-IN" dirty="0" smtClean="0"/>
          </a:p>
          <a:p>
            <a:r>
              <a:rPr lang="en-IN" dirty="0" smtClean="0"/>
              <a:t>Typical appearances are of </a:t>
            </a:r>
            <a:r>
              <a:rPr lang="en-IN" dirty="0" err="1" smtClean="0"/>
              <a:t>reticulonodular</a:t>
            </a:r>
            <a:r>
              <a:rPr lang="en-IN" dirty="0" smtClean="0"/>
              <a:t> shadowing in the mid and upper zones of the lungs that are of normal or increased volume.</a:t>
            </a:r>
          </a:p>
          <a:p>
            <a:pPr>
              <a:buNone/>
            </a:pPr>
            <a:endParaRPr lang="en-IN" dirty="0" smtClean="0"/>
          </a:p>
          <a:p>
            <a:r>
              <a:rPr lang="en-IN" dirty="0" smtClean="0"/>
              <a:t>On HRCT ,there are nodules (ranges from a few mm to 2 cm), several of which show </a:t>
            </a:r>
            <a:r>
              <a:rPr lang="en-IN" dirty="0" err="1" smtClean="0"/>
              <a:t>cavitation</a:t>
            </a:r>
            <a:r>
              <a:rPr lang="en-IN" dirty="0" smtClean="0"/>
              <a:t> (this feature often clinches the diagnosis)leading to formation of thick wall cyst-&gt;thin walled cyst and have bizarre shapes.</a:t>
            </a:r>
            <a:endParaRPr lang="en-IN"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4221088"/>
            <a:ext cx="8229600" cy="1905075"/>
          </a:xfrm>
        </p:spPr>
        <p:txBody>
          <a:bodyPr>
            <a:normAutofit fontScale="92500" lnSpcReduction="10000"/>
          </a:bodyPr>
          <a:lstStyle/>
          <a:p>
            <a:r>
              <a:rPr lang="en-IN" b="1" dirty="0" err="1" smtClean="0"/>
              <a:t>Langerhans</a:t>
            </a:r>
            <a:r>
              <a:rPr lang="en-IN" b="1" dirty="0" smtClean="0"/>
              <a:t> cell </a:t>
            </a:r>
            <a:r>
              <a:rPr lang="en-IN" b="1" dirty="0" err="1" smtClean="0"/>
              <a:t>histiocytosis</a:t>
            </a:r>
            <a:r>
              <a:rPr lang="en-IN" b="1" dirty="0" smtClean="0"/>
              <a:t>. (A) Shows the characteristic combination of thin-walled cysts and poorly defined nodules, some of which are just beginning to </a:t>
            </a:r>
            <a:r>
              <a:rPr lang="en-IN" b="1" dirty="0" err="1" smtClean="0"/>
              <a:t>cavitate</a:t>
            </a:r>
            <a:r>
              <a:rPr lang="en-IN" b="1" dirty="0" smtClean="0"/>
              <a:t>. (B) Image from a patient with more advanced disease. There are numerous irregularly-shaped cysts bilaterally and a </a:t>
            </a:r>
            <a:r>
              <a:rPr lang="en-IN" b="1" dirty="0" err="1" smtClean="0"/>
              <a:t>pneumothorax</a:t>
            </a:r>
            <a:r>
              <a:rPr lang="en-IN" b="1" dirty="0" smtClean="0"/>
              <a:t> on the right.</a:t>
            </a:r>
            <a:endParaRPr lang="en-IN" dirty="0"/>
          </a:p>
        </p:txBody>
      </p:sp>
      <p:pic>
        <p:nvPicPr>
          <p:cNvPr id="48130" name="Picture 2" descr="C:\Users\user\AppData\LocalLow\Temp\Microsoft\OPC\DDT.244royysts08ha5npq3hiy7ne.tmp"/>
          <p:cNvPicPr>
            <a:picLocks noChangeAspect="1" noChangeArrowheads="1"/>
          </p:cNvPicPr>
          <p:nvPr/>
        </p:nvPicPr>
        <p:blipFill>
          <a:blip r:embed="rId2" cstate="print"/>
          <a:srcRect/>
          <a:stretch>
            <a:fillRect/>
          </a:stretch>
        </p:blipFill>
        <p:spPr bwMode="auto">
          <a:xfrm>
            <a:off x="0" y="620688"/>
            <a:ext cx="8971218" cy="3645024"/>
          </a:xfrm>
          <a:prstGeom prst="rect">
            <a:avLst/>
          </a:prstGeom>
          <a:noFill/>
        </p:spPr>
      </p:pic>
      <p:pic>
        <p:nvPicPr>
          <p:cNvPr id="48131" name="Picture 3" descr="C:\Users\user\AppData\LocalLow\Temp\Microsoft\OPC\DDT.rw5z59bkxh_ws2hky6gasqltb.tmp"/>
          <p:cNvPicPr>
            <a:picLocks noChangeAspect="1" noChangeArrowheads="1"/>
          </p:cNvPicPr>
          <p:nvPr/>
        </p:nvPicPr>
        <p:blipFill>
          <a:blip r:embed="rId3" cstate="print"/>
          <a:srcRect/>
          <a:stretch>
            <a:fillRect/>
          </a:stretch>
        </p:blipFill>
        <p:spPr bwMode="auto">
          <a:xfrm>
            <a:off x="611188" y="-471488"/>
            <a:ext cx="6543675" cy="31432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029575" cy="1143000"/>
          </a:xfrm>
        </p:spPr>
        <p:txBody>
          <a:bodyPr>
            <a:normAutofit/>
          </a:bodyPr>
          <a:lstStyle/>
          <a:p>
            <a:r>
              <a:rPr lang="en-IN" dirty="0" smtClean="0"/>
              <a:t>LYMPHANGIOLEIOMYOMATOSIS</a:t>
            </a:r>
            <a:endParaRPr lang="en-IN" dirty="0"/>
          </a:p>
        </p:txBody>
      </p:sp>
      <p:sp>
        <p:nvSpPr>
          <p:cNvPr id="3" name="Content Placeholder 2"/>
          <p:cNvSpPr>
            <a:spLocks noGrp="1"/>
          </p:cNvSpPr>
          <p:nvPr>
            <p:ph idx="1"/>
          </p:nvPr>
        </p:nvSpPr>
        <p:spPr>
          <a:xfrm>
            <a:off x="228600" y="1600200"/>
            <a:ext cx="8791575" cy="4525963"/>
          </a:xfrm>
        </p:spPr>
        <p:txBody>
          <a:bodyPr>
            <a:normAutofit/>
          </a:bodyPr>
          <a:lstStyle/>
          <a:p>
            <a:r>
              <a:rPr lang="en-IN" dirty="0" smtClean="0"/>
              <a:t>characterized </a:t>
            </a:r>
            <a:r>
              <a:rPr lang="en-IN" dirty="0" err="1" smtClean="0"/>
              <a:t>histologically</a:t>
            </a:r>
            <a:r>
              <a:rPr lang="en-IN" dirty="0" smtClean="0"/>
              <a:t> by two key features: cysts and proliferation of atypical smooth muscle cells  of the pulmonary </a:t>
            </a:r>
            <a:r>
              <a:rPr lang="en-IN" dirty="0" err="1" smtClean="0"/>
              <a:t>interstitium</a:t>
            </a:r>
            <a:r>
              <a:rPr lang="en-IN" dirty="0" smtClean="0"/>
              <a:t>, particularly in the bronchioles, pulmonary vessels and </a:t>
            </a:r>
            <a:r>
              <a:rPr lang="en-IN" dirty="0" err="1" smtClean="0"/>
              <a:t>lymphatics</a:t>
            </a:r>
            <a:r>
              <a:rPr lang="en-IN" dirty="0" smtClean="0"/>
              <a:t>.</a:t>
            </a:r>
          </a:p>
          <a:p>
            <a:endParaRPr lang="en-IN" dirty="0" smtClean="0"/>
          </a:p>
          <a:p>
            <a:r>
              <a:rPr lang="en-IN" dirty="0" smtClean="0"/>
              <a:t>LAM is a rare disease seen almost exclusively in women.</a:t>
            </a:r>
          </a:p>
          <a:p>
            <a:endParaRPr lang="en-IN" dirty="0" smtClean="0"/>
          </a:p>
          <a:p>
            <a:r>
              <a:rPr lang="en-IN" dirty="0" smtClean="0"/>
              <a:t>approximately 1% of patients with tuberous sclerosis.</a:t>
            </a:r>
            <a:endParaRPr lang="en-IN"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914401"/>
            <a:ext cx="8229600" cy="4419600"/>
          </a:xfrm>
        </p:spPr>
        <p:txBody>
          <a:bodyPr/>
          <a:lstStyle/>
          <a:p>
            <a:r>
              <a:rPr lang="en-IN" dirty="0" smtClean="0"/>
              <a:t>pattern of generalized, symmetrical, reticular, or </a:t>
            </a:r>
            <a:r>
              <a:rPr lang="en-IN" dirty="0" err="1" smtClean="0"/>
              <a:t>reticulonodular</a:t>
            </a:r>
            <a:r>
              <a:rPr lang="en-IN" dirty="0" smtClean="0"/>
              <a:t> opacities with normal or increased lung volumes.</a:t>
            </a:r>
          </a:p>
          <a:p>
            <a:r>
              <a:rPr lang="en-IN" dirty="0" smtClean="0"/>
              <a:t>Pleural effusions occur in 10–40% of patients</a:t>
            </a:r>
            <a:r>
              <a:rPr lang="en-IN" baseline="30000" dirty="0" smtClean="0"/>
              <a:t> </a:t>
            </a:r>
            <a:r>
              <a:rPr lang="en-IN" dirty="0" smtClean="0"/>
              <a:t> and </a:t>
            </a:r>
            <a:r>
              <a:rPr lang="en-IN" dirty="0" err="1" smtClean="0"/>
              <a:t>pneumothoraces</a:t>
            </a:r>
            <a:r>
              <a:rPr lang="en-IN" dirty="0" smtClean="0"/>
              <a:t> in approximately 50% of cases. The effusions are </a:t>
            </a:r>
            <a:r>
              <a:rPr lang="en-IN" dirty="0" err="1" smtClean="0"/>
              <a:t>chylous</a:t>
            </a:r>
            <a:r>
              <a:rPr lang="en-IN" dirty="0" smtClean="0"/>
              <a:t> and result from involvement of the thoracic duct by the </a:t>
            </a:r>
            <a:r>
              <a:rPr lang="en-IN" dirty="0" err="1" smtClean="0"/>
              <a:t>leiomyomatous</a:t>
            </a:r>
            <a:r>
              <a:rPr lang="en-IN" dirty="0" smtClean="0"/>
              <a:t> tissue.</a:t>
            </a:r>
          </a:p>
          <a:p>
            <a:r>
              <a:rPr lang="en-IN" dirty="0" smtClean="0"/>
              <a:t>characterized by numerous thin-walled cysts randomly distributed throughout the lungs with no </a:t>
            </a:r>
            <a:r>
              <a:rPr lang="en-IN" dirty="0" err="1" smtClean="0"/>
              <a:t>zonal</a:t>
            </a:r>
            <a:r>
              <a:rPr lang="en-IN" dirty="0" smtClean="0"/>
              <a:t> predilection.</a:t>
            </a:r>
          </a:p>
          <a:p>
            <a:endParaRPr lang="en-IN"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LAM Vs LCH</a:t>
            </a:r>
            <a:endParaRPr lang="en-IN" dirty="0"/>
          </a:p>
        </p:txBody>
      </p:sp>
      <p:sp>
        <p:nvSpPr>
          <p:cNvPr id="3" name="Content Placeholder 2"/>
          <p:cNvSpPr>
            <a:spLocks noGrp="1"/>
          </p:cNvSpPr>
          <p:nvPr>
            <p:ph idx="1"/>
          </p:nvPr>
        </p:nvSpPr>
        <p:spPr/>
        <p:txBody>
          <a:bodyPr/>
          <a:lstStyle/>
          <a:p>
            <a:r>
              <a:rPr lang="en-IN" dirty="0" smtClean="0"/>
              <a:t>Imaging features that help distinguish LAM from LCH include a more diffuse distribution of cysts typically with no sparing of the bases, more regularly shaped cysts and normal intervening lung parenchyma.</a:t>
            </a:r>
            <a:endParaRPr lang="en-IN"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4437112"/>
            <a:ext cx="8229600" cy="1689051"/>
          </a:xfrm>
        </p:spPr>
        <p:txBody>
          <a:bodyPr>
            <a:normAutofit fontScale="92500" lnSpcReduction="10000"/>
          </a:bodyPr>
          <a:lstStyle/>
          <a:p>
            <a:r>
              <a:rPr lang="en-IN" b="1" dirty="0" err="1" smtClean="0"/>
              <a:t>Lymphangioleiomyomatosis</a:t>
            </a:r>
            <a:r>
              <a:rPr lang="en-IN" b="1" dirty="0" smtClean="0"/>
              <a:t>. (A) There is a profusion of thin-walled cystic airspaces scattered evenly throughout the lungs. The cysts are relatively uniform in size. (B) In a more advanced case of LAM, note the small left-sided pleural effusion.</a:t>
            </a:r>
            <a:endParaRPr lang="en-IN" dirty="0"/>
          </a:p>
        </p:txBody>
      </p:sp>
      <p:pic>
        <p:nvPicPr>
          <p:cNvPr id="51202" name="Picture 2" descr="C:\Users\user\AppData\LocalLow\Temp\Microsoft\OPC\DDT.aza8zmglqanhp9qkiq5r50cpb.tmp"/>
          <p:cNvPicPr>
            <a:picLocks noChangeAspect="1" noChangeArrowheads="1"/>
          </p:cNvPicPr>
          <p:nvPr/>
        </p:nvPicPr>
        <p:blipFill>
          <a:blip r:embed="rId2" cstate="print"/>
          <a:srcRect/>
          <a:stretch>
            <a:fillRect/>
          </a:stretch>
        </p:blipFill>
        <p:spPr bwMode="auto">
          <a:xfrm>
            <a:off x="0" y="332656"/>
            <a:ext cx="9007693" cy="3659842"/>
          </a:xfrm>
          <a:prstGeom prst="rect">
            <a:avLst/>
          </a:prstGeom>
          <a:noFill/>
        </p:spPr>
      </p:pic>
      <p:pic>
        <p:nvPicPr>
          <p:cNvPr id="51203" name="Picture 3" descr="C:\Users\user\AppData\LocalLow\Temp\Microsoft\OPC\DDT.elftmgwl3w_s8qturmehwzb4h.tmp"/>
          <p:cNvPicPr>
            <a:picLocks noChangeAspect="1" noChangeArrowheads="1"/>
          </p:cNvPicPr>
          <p:nvPr/>
        </p:nvPicPr>
        <p:blipFill>
          <a:blip r:embed="rId3" cstate="print"/>
          <a:srcRect/>
          <a:stretch>
            <a:fillRect/>
          </a:stretch>
        </p:blipFill>
        <p:spPr bwMode="auto">
          <a:xfrm>
            <a:off x="611188" y="-1752600"/>
            <a:ext cx="6543675" cy="314325"/>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15375" cy="1143000"/>
          </a:xfrm>
        </p:spPr>
        <p:txBody>
          <a:bodyPr/>
          <a:lstStyle/>
          <a:p>
            <a:r>
              <a:rPr lang="en-US" dirty="0" smtClean="0"/>
              <a:t>ALVEOLAR PROTEINOSIS</a:t>
            </a:r>
            <a:endParaRPr lang="en-US" dirty="0"/>
          </a:p>
        </p:txBody>
      </p:sp>
      <p:sp>
        <p:nvSpPr>
          <p:cNvPr id="3" name="Content Placeholder 2"/>
          <p:cNvSpPr>
            <a:spLocks noGrp="1"/>
          </p:cNvSpPr>
          <p:nvPr>
            <p:ph idx="1"/>
          </p:nvPr>
        </p:nvSpPr>
        <p:spPr>
          <a:xfrm>
            <a:off x="0" y="1600200"/>
            <a:ext cx="9020175" cy="4525963"/>
          </a:xfrm>
        </p:spPr>
        <p:txBody>
          <a:bodyPr>
            <a:normAutofit/>
          </a:bodyPr>
          <a:lstStyle/>
          <a:p>
            <a:r>
              <a:rPr lang="en-US" b="1" dirty="0" smtClean="0"/>
              <a:t>Alveolar </a:t>
            </a:r>
            <a:r>
              <a:rPr lang="en-US" b="1" dirty="0" err="1" smtClean="0"/>
              <a:t>proteinosis</a:t>
            </a:r>
            <a:endParaRPr lang="en-US" b="1" dirty="0" smtClean="0"/>
          </a:p>
          <a:p>
            <a:r>
              <a:rPr lang="en-US" dirty="0" smtClean="0"/>
              <a:t>Alveolar </a:t>
            </a:r>
            <a:r>
              <a:rPr lang="en-US" dirty="0" err="1" smtClean="0"/>
              <a:t>proteinosis</a:t>
            </a:r>
            <a:r>
              <a:rPr lang="en-US" dirty="0" smtClean="0"/>
              <a:t> is a rare disease characterized by filling of the alveolar spaces with PAS positive material due to an abnormality in surfactant metabolism.</a:t>
            </a:r>
            <a:br>
              <a:rPr lang="en-US" dirty="0" smtClean="0"/>
            </a:br>
            <a:r>
              <a:rPr lang="en-US" dirty="0" smtClean="0"/>
              <a:t>The diagnosis is based on the suggestive HRCT pattern (crazy paving) and the characteristic features of BAL fluid (</a:t>
            </a:r>
            <a:r>
              <a:rPr lang="en-US" dirty="0" err="1" smtClean="0"/>
              <a:t>Broncho</a:t>
            </a:r>
            <a:r>
              <a:rPr lang="en-US" dirty="0" smtClean="0"/>
              <a:t> Alveolar </a:t>
            </a:r>
            <a:r>
              <a:rPr lang="en-US" dirty="0" err="1" smtClean="0"/>
              <a:t>Lavage</a:t>
            </a:r>
            <a:r>
              <a:rPr lang="en-US" dirty="0" smtClean="0"/>
              <a:t>)</a:t>
            </a:r>
          </a:p>
          <a:p>
            <a:r>
              <a:rPr lang="en-US" dirty="0" smtClean="0"/>
              <a:t>Usually between 30 and 50 years old.</a:t>
            </a:r>
          </a:p>
          <a:p>
            <a:r>
              <a:rPr lang="en-US" dirty="0" smtClean="0"/>
              <a:t>Nonproductive cough, fever, and mild </a:t>
            </a:r>
            <a:r>
              <a:rPr lang="en-US" dirty="0" err="1" smtClean="0"/>
              <a:t>dyspnea</a:t>
            </a:r>
            <a:r>
              <a:rPr lang="en-US" dirty="0" smtClean="0"/>
              <a:t>.</a:t>
            </a:r>
          </a:p>
          <a:p>
            <a:r>
              <a:rPr lang="en-US" dirty="0" smtClean="0"/>
              <a:t>Prognosis has improved since the advent of treatment using </a:t>
            </a:r>
            <a:r>
              <a:rPr lang="en-US" dirty="0" err="1" smtClean="0"/>
              <a:t>bronchoalveolar</a:t>
            </a:r>
            <a:r>
              <a:rPr lang="en-US" dirty="0" smtClean="0"/>
              <a:t> </a:t>
            </a:r>
            <a:r>
              <a:rPr lang="en-US" dirty="0" err="1" smtClean="0"/>
              <a:t>lavage</a:t>
            </a:r>
            <a:r>
              <a:rPr lang="en-US" dirty="0" smtClean="0"/>
              <a:t>.</a:t>
            </a:r>
          </a:p>
          <a:p>
            <a:endParaRPr lang="en-US" dirty="0"/>
          </a:p>
        </p:txBody>
      </p:sp>
      <p:sp>
        <p:nvSpPr>
          <p:cNvPr id="4" name="Slide Number Placeholder 3"/>
          <p:cNvSpPr>
            <a:spLocks noGrp="1"/>
          </p:cNvSpPr>
          <p:nvPr>
            <p:ph type="sldNum" sz="quarter" idx="12"/>
          </p:nvPr>
        </p:nvSpPr>
        <p:spPr/>
        <p:txBody>
          <a:bodyPr/>
          <a:lstStyle/>
          <a:p>
            <a:pPr>
              <a:defRPr/>
            </a:pPr>
            <a:fld id="{1189073A-32A4-4DA3-ABE7-3F9660EFBF92}" type="slidenum">
              <a:rPr lang="en-US" smtClean="0"/>
              <a:pPr>
                <a:defRPr/>
              </a:pPr>
              <a:t>99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1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5.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6.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17.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18.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19.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0.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2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2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2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2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2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28.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2_Title"/>
</p:tagLst>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HRCT application Seminar">
  <a:themeElements>
    <a:clrScheme name="Office Theme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663300"/>
        </a:dk2>
        <a:lt2>
          <a:srgbClr val="FFFFFF"/>
        </a:lt2>
        <a:accent1>
          <a:srgbClr val="FF9E3E"/>
        </a:accent1>
        <a:accent2>
          <a:srgbClr val="E4B381"/>
        </a:accent2>
        <a:accent3>
          <a:srgbClr val="B8ADAA"/>
        </a:accent3>
        <a:accent4>
          <a:srgbClr val="DADADA"/>
        </a:accent4>
        <a:accent5>
          <a:srgbClr val="FFCCAF"/>
        </a:accent5>
        <a:accent6>
          <a:srgbClr val="CFA274"/>
        </a:accent6>
        <a:hlink>
          <a:srgbClr val="FFBD7B"/>
        </a:hlink>
        <a:folHlink>
          <a:srgbClr val="FFDCB8"/>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663300"/>
        </a:dk2>
        <a:lt2>
          <a:srgbClr val="FFFFFF"/>
        </a:lt2>
        <a:accent1>
          <a:srgbClr val="CDDB4F"/>
        </a:accent1>
        <a:accent2>
          <a:srgbClr val="B4BCFF"/>
        </a:accent2>
        <a:accent3>
          <a:srgbClr val="B8ADAA"/>
        </a:accent3>
        <a:accent4>
          <a:srgbClr val="DADADA"/>
        </a:accent4>
        <a:accent5>
          <a:srgbClr val="E3EAB2"/>
        </a:accent5>
        <a:accent6>
          <a:srgbClr val="A3AAE7"/>
        </a:accent6>
        <a:hlink>
          <a:srgbClr val="39EBA1"/>
        </a:hlink>
        <a:folHlink>
          <a:srgbClr val="FFAC58"/>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663300"/>
        </a:dk2>
        <a:lt2>
          <a:srgbClr val="FFFFFF"/>
        </a:lt2>
        <a:accent1>
          <a:srgbClr val="72C5FF"/>
        </a:accent1>
        <a:accent2>
          <a:srgbClr val="FFAC58"/>
        </a:accent2>
        <a:accent3>
          <a:srgbClr val="B8ADAA"/>
        </a:accent3>
        <a:accent4>
          <a:srgbClr val="DADADA"/>
        </a:accent4>
        <a:accent5>
          <a:srgbClr val="BCDFFF"/>
        </a:accent5>
        <a:accent6>
          <a:srgbClr val="E79B4F"/>
        </a:accent6>
        <a:hlink>
          <a:srgbClr val="CDDB4F"/>
        </a:hlink>
        <a:folHlink>
          <a:srgbClr val="FBBCF6"/>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FF9E3E"/>
        </a:accent1>
        <a:accent2>
          <a:srgbClr val="E4B381"/>
        </a:accent2>
        <a:accent3>
          <a:srgbClr val="FFFFFF"/>
        </a:accent3>
        <a:accent4>
          <a:srgbClr val="000000"/>
        </a:accent4>
        <a:accent5>
          <a:srgbClr val="FFCCAF"/>
        </a:accent5>
        <a:accent6>
          <a:srgbClr val="CFA274"/>
        </a:accent6>
        <a:hlink>
          <a:srgbClr val="FFBD7B"/>
        </a:hlink>
        <a:folHlink>
          <a:srgbClr val="FFDCB8"/>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FFBC1F"/>
        </a:accent1>
        <a:accent2>
          <a:srgbClr val="FF9090"/>
        </a:accent2>
        <a:accent3>
          <a:srgbClr val="FFFFFF"/>
        </a:accent3>
        <a:accent4>
          <a:srgbClr val="000000"/>
        </a:accent4>
        <a:accent5>
          <a:srgbClr val="FFDAAB"/>
        </a:accent5>
        <a:accent6>
          <a:srgbClr val="E78282"/>
        </a:accent6>
        <a:hlink>
          <a:srgbClr val="FFAE5C"/>
        </a:hlink>
        <a:folHlink>
          <a:srgbClr val="FFB8F9"/>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CDDB4F"/>
        </a:accent1>
        <a:accent2>
          <a:srgbClr val="B4BCFF"/>
        </a:accent2>
        <a:accent3>
          <a:srgbClr val="FFFFFF"/>
        </a:accent3>
        <a:accent4>
          <a:srgbClr val="000000"/>
        </a:accent4>
        <a:accent5>
          <a:srgbClr val="E3EAB2"/>
        </a:accent5>
        <a:accent6>
          <a:srgbClr val="A3AAE7"/>
        </a:accent6>
        <a:hlink>
          <a:srgbClr val="39EBA1"/>
        </a:hlink>
        <a:folHlink>
          <a:srgbClr val="FFAC58"/>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72C5FF"/>
        </a:accent1>
        <a:accent2>
          <a:srgbClr val="FFAC58"/>
        </a:accent2>
        <a:accent3>
          <a:srgbClr val="FFFFFF"/>
        </a:accent3>
        <a:accent4>
          <a:srgbClr val="000000"/>
        </a:accent4>
        <a:accent5>
          <a:srgbClr val="BCDFFF"/>
        </a:accent5>
        <a:accent6>
          <a:srgbClr val="E79B4F"/>
        </a:accent6>
        <a:hlink>
          <a:srgbClr val="CDDB4F"/>
        </a:hlink>
        <a:folHlink>
          <a:srgbClr val="FBBCF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663300"/>
        </a:dk2>
        <a:lt2>
          <a:srgbClr val="FFFFFF"/>
        </a:lt2>
        <a:accent1>
          <a:srgbClr val="FF9E3E"/>
        </a:accent1>
        <a:accent2>
          <a:srgbClr val="E4B381"/>
        </a:accent2>
        <a:accent3>
          <a:srgbClr val="B8ADAA"/>
        </a:accent3>
        <a:accent4>
          <a:srgbClr val="DADADA"/>
        </a:accent4>
        <a:accent5>
          <a:srgbClr val="FFCCAF"/>
        </a:accent5>
        <a:accent6>
          <a:srgbClr val="CFA274"/>
        </a:accent6>
        <a:hlink>
          <a:srgbClr val="FFBD7B"/>
        </a:hlink>
        <a:folHlink>
          <a:srgbClr val="FFDCB8"/>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663300"/>
        </a:dk2>
        <a:lt2>
          <a:srgbClr val="FFFFFF"/>
        </a:lt2>
        <a:accent1>
          <a:srgbClr val="FFBC1F"/>
        </a:accent1>
        <a:accent2>
          <a:srgbClr val="FF9090"/>
        </a:accent2>
        <a:accent3>
          <a:srgbClr val="B8ADAA"/>
        </a:accent3>
        <a:accent4>
          <a:srgbClr val="DADADA"/>
        </a:accent4>
        <a:accent5>
          <a:srgbClr val="FFDAAB"/>
        </a:accent5>
        <a:accent6>
          <a:srgbClr val="E78282"/>
        </a:accent6>
        <a:hlink>
          <a:srgbClr val="FFAE5C"/>
        </a:hlink>
        <a:folHlink>
          <a:srgbClr val="FFB8F9"/>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663300"/>
        </a:dk2>
        <a:lt2>
          <a:srgbClr val="FFFFFF"/>
        </a:lt2>
        <a:accent1>
          <a:srgbClr val="CDDB4F"/>
        </a:accent1>
        <a:accent2>
          <a:srgbClr val="B4BCFF"/>
        </a:accent2>
        <a:accent3>
          <a:srgbClr val="B8ADAA"/>
        </a:accent3>
        <a:accent4>
          <a:srgbClr val="DADADA"/>
        </a:accent4>
        <a:accent5>
          <a:srgbClr val="E3EAB2"/>
        </a:accent5>
        <a:accent6>
          <a:srgbClr val="A3AAE7"/>
        </a:accent6>
        <a:hlink>
          <a:srgbClr val="39EBA1"/>
        </a:hlink>
        <a:folHlink>
          <a:srgbClr val="FFAC58"/>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663300"/>
        </a:dk2>
        <a:lt2>
          <a:srgbClr val="FFFFFF"/>
        </a:lt2>
        <a:accent1>
          <a:srgbClr val="72C5FF"/>
        </a:accent1>
        <a:accent2>
          <a:srgbClr val="FFAC58"/>
        </a:accent2>
        <a:accent3>
          <a:srgbClr val="B8ADAA"/>
        </a:accent3>
        <a:accent4>
          <a:srgbClr val="DADADA"/>
        </a:accent4>
        <a:accent5>
          <a:srgbClr val="BCDFFF"/>
        </a:accent5>
        <a:accent6>
          <a:srgbClr val="E79B4F"/>
        </a:accent6>
        <a:hlink>
          <a:srgbClr val="CDDB4F"/>
        </a:hlink>
        <a:folHlink>
          <a:srgbClr val="FBBCF6"/>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FF9E3E"/>
        </a:accent1>
        <a:accent2>
          <a:srgbClr val="E4B381"/>
        </a:accent2>
        <a:accent3>
          <a:srgbClr val="FFFFFF"/>
        </a:accent3>
        <a:accent4>
          <a:srgbClr val="000000"/>
        </a:accent4>
        <a:accent5>
          <a:srgbClr val="FFCCAF"/>
        </a:accent5>
        <a:accent6>
          <a:srgbClr val="CFA274"/>
        </a:accent6>
        <a:hlink>
          <a:srgbClr val="FFBD7B"/>
        </a:hlink>
        <a:folHlink>
          <a:srgbClr val="FFDCB8"/>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FFBC1F"/>
        </a:accent1>
        <a:accent2>
          <a:srgbClr val="FF9090"/>
        </a:accent2>
        <a:accent3>
          <a:srgbClr val="FFFFFF"/>
        </a:accent3>
        <a:accent4>
          <a:srgbClr val="000000"/>
        </a:accent4>
        <a:accent5>
          <a:srgbClr val="FFDAAB"/>
        </a:accent5>
        <a:accent6>
          <a:srgbClr val="E78282"/>
        </a:accent6>
        <a:hlink>
          <a:srgbClr val="FFAE5C"/>
        </a:hlink>
        <a:folHlink>
          <a:srgbClr val="FFB8F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CDDB4F"/>
        </a:accent1>
        <a:accent2>
          <a:srgbClr val="B4BCFF"/>
        </a:accent2>
        <a:accent3>
          <a:srgbClr val="FFFFFF"/>
        </a:accent3>
        <a:accent4>
          <a:srgbClr val="000000"/>
        </a:accent4>
        <a:accent5>
          <a:srgbClr val="E3EAB2"/>
        </a:accent5>
        <a:accent6>
          <a:srgbClr val="A3AAE7"/>
        </a:accent6>
        <a:hlink>
          <a:srgbClr val="39EBA1"/>
        </a:hlink>
        <a:folHlink>
          <a:srgbClr val="FFAC58"/>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72C5FF"/>
        </a:accent1>
        <a:accent2>
          <a:srgbClr val="FFAC58"/>
        </a:accent2>
        <a:accent3>
          <a:srgbClr val="FFFFFF"/>
        </a:accent3>
        <a:accent4>
          <a:srgbClr val="000000"/>
        </a:accent4>
        <a:accent5>
          <a:srgbClr val="BCDFFF"/>
        </a:accent5>
        <a:accent6>
          <a:srgbClr val="E79B4F"/>
        </a:accent6>
        <a:hlink>
          <a:srgbClr val="CDDB4F"/>
        </a:hlink>
        <a:folHlink>
          <a:srgbClr val="FBBCF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3">
  <a:themeElements>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eme2">
  <a:themeElements>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Theme1">
  <a:themeElements>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HRCT application Seminar</Template>
  <TotalTime>4640</TotalTime>
  <Words>4721</Words>
  <Application>Microsoft Office PowerPoint</Application>
  <PresentationFormat>On-screen Show (4:3)</PresentationFormat>
  <Paragraphs>767</Paragraphs>
  <Slides>104</Slides>
  <Notes>25</Notes>
  <HiddenSlides>0</HiddenSlides>
  <MMClips>0</MMClips>
  <ScaleCrop>false</ScaleCrop>
  <HeadingPairs>
    <vt:vector size="4" baseType="variant">
      <vt:variant>
        <vt:lpstr>Theme</vt:lpstr>
      </vt:variant>
      <vt:variant>
        <vt:i4>9</vt:i4>
      </vt:variant>
      <vt:variant>
        <vt:lpstr>Slide Titles</vt:lpstr>
      </vt:variant>
      <vt:variant>
        <vt:i4>104</vt:i4>
      </vt:variant>
    </vt:vector>
  </HeadingPairs>
  <TitlesOfParts>
    <vt:vector size="113" baseType="lpstr">
      <vt:lpstr>HRCT application Seminar</vt:lpstr>
      <vt:lpstr>1_Default Design</vt:lpstr>
      <vt:lpstr>Theme3</vt:lpstr>
      <vt:lpstr>2_Default Design</vt:lpstr>
      <vt:lpstr>Theme2</vt:lpstr>
      <vt:lpstr>3_Default Design</vt:lpstr>
      <vt:lpstr>Trek</vt:lpstr>
      <vt:lpstr>Theme1</vt:lpstr>
      <vt:lpstr>4_Default Design</vt:lpstr>
      <vt:lpstr>TECHNICAL  ASPECT OF HRCT &amp; INTERSTITIAL LUNG DISEASES </vt:lpstr>
      <vt:lpstr>HRCT    </vt:lpstr>
      <vt:lpstr>INTRODUCTION</vt:lpstr>
      <vt:lpstr>TECHNICAL ASPECT</vt:lpstr>
      <vt:lpstr>SLICE THICKNESS</vt:lpstr>
      <vt:lpstr> Kilovolts (Peak), Milliamperes, and Scan Time</vt:lpstr>
      <vt:lpstr>PowerPoint Presentation</vt:lpstr>
      <vt:lpstr>WINDOW SETTINGS</vt:lpstr>
      <vt:lpstr>Matrix size, Field of View, and Target reconstruction</vt:lpstr>
      <vt:lpstr>PowerPoint Presentation</vt:lpstr>
      <vt:lpstr>Patient Position and the Use of Prone Scanning</vt:lpstr>
      <vt:lpstr>PowerPoint Presentation</vt:lpstr>
      <vt:lpstr>TECHNIQUE OF SCAN ACQUISITION:</vt:lpstr>
      <vt:lpstr>2. Volumetric HRCT      -  </vt:lpstr>
      <vt:lpstr> LOW DOSE HRCT</vt:lpstr>
      <vt:lpstr>Multidetector Helical HRCT</vt:lpstr>
      <vt:lpstr>PowerPoint Presentation</vt:lpstr>
      <vt:lpstr>REVIEW OF RELEVANT ANATOMY</vt:lpstr>
      <vt:lpstr>SECONDARY PULMONARY LOBULE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LUNG INTERSTITIUM</vt:lpstr>
      <vt:lpstr>PowerPoint Presentation</vt:lpstr>
      <vt:lpstr>PowerPoint Presentation</vt:lpstr>
      <vt:lpstr>PATTERN OF LUNG DISEASE IN HRCT</vt:lpstr>
      <vt:lpstr>PowerPoint Presentation</vt:lpstr>
      <vt:lpstr>LINEAR AND RETICULAR OPACITIES</vt:lpstr>
      <vt:lpstr>Interface sign</vt:lpstr>
      <vt:lpstr>Peribronchovascular Interstitial Thickening </vt:lpstr>
      <vt:lpstr>INTERLOBULAR SEPTAL THICKENING</vt:lpstr>
      <vt:lpstr>     Smooth Septal thickening</vt:lpstr>
      <vt:lpstr>Nodular Septal thickening</vt:lpstr>
      <vt:lpstr>Intralobular interstitial thickening (Intralobular lines)</vt:lpstr>
      <vt:lpstr>PARENCHYMAL BANDS</vt:lpstr>
      <vt:lpstr>Subpleural Interstitial Thickening</vt:lpstr>
      <vt:lpstr>HONEYCOMBING</vt:lpstr>
      <vt:lpstr>Nodules and Nodular Opacities</vt:lpstr>
      <vt:lpstr>PowerPoint Presentation</vt:lpstr>
      <vt:lpstr>PowerPoint Presentation</vt:lpstr>
      <vt:lpstr>    Perilymphatic nodules: D/D</vt:lpstr>
      <vt:lpstr>Centrilobular nodules</vt:lpstr>
      <vt:lpstr>Tree-in-bud</vt:lpstr>
      <vt:lpstr>PowerPoint Presentation</vt:lpstr>
      <vt:lpstr>Centrilobular nodules with or without tree-in-bud opacity: D/D : </vt:lpstr>
      <vt:lpstr>Random nodules</vt:lpstr>
      <vt:lpstr> Random nodules: D/D</vt:lpstr>
      <vt:lpstr>Parenchymal Opacification </vt:lpstr>
      <vt:lpstr>GROUND GLASS OPACITIES</vt:lpstr>
      <vt:lpstr>IMPORTANCE OF GGO</vt:lpstr>
      <vt:lpstr>DIFFERNTIAL DIAGNOSIS : GGO</vt:lpstr>
      <vt:lpstr>PowerPoint Presentation</vt:lpstr>
      <vt:lpstr>CRAZY PAVING PATTERN</vt:lpstr>
      <vt:lpstr>PowerPoint Presentation</vt:lpstr>
      <vt:lpstr>HRCT findings manifesting as decreased lung opacity</vt:lpstr>
      <vt:lpstr>Lung cysts</vt:lpstr>
      <vt:lpstr>BRONCHIEACTASIS</vt:lpstr>
      <vt:lpstr>Mosaic attenuation &amp; perfusion</vt:lpstr>
      <vt:lpstr>Head cheese sign </vt:lpstr>
      <vt:lpstr>PowerPoint Presentation</vt:lpstr>
      <vt:lpstr>Hilar and mediastinal lymphadenopathy</vt:lpstr>
      <vt:lpstr>ATS –ERS classification of IIPs (idiopathic interstitial pneumonia)</vt:lpstr>
      <vt:lpstr>   IDIOPATHIC PULMONARY FIBROSIS(UIP)</vt:lpstr>
      <vt:lpstr>PowerPoint Presentation</vt:lpstr>
      <vt:lpstr>PowerPoint Presentation</vt:lpstr>
      <vt:lpstr>     </vt:lpstr>
      <vt:lpstr>Non-specific interstitial pneumonia</vt:lpstr>
      <vt:lpstr>PowerPoint Presentation</vt:lpstr>
      <vt:lpstr>PowerPoint Presentation</vt:lpstr>
      <vt:lpstr>Cryptogenic organizing pneumonia</vt:lpstr>
      <vt:lpstr>PowerPoint Presentation</vt:lpstr>
      <vt:lpstr>PowerPoint Presentation</vt:lpstr>
      <vt:lpstr>Respiratory bronchiolitis–interstitial lung disease and desquamative interstitial pneumonia</vt:lpstr>
      <vt:lpstr> </vt:lpstr>
      <vt:lpstr>PowerPoint Presentation</vt:lpstr>
      <vt:lpstr>PowerPoint Presentation</vt:lpstr>
      <vt:lpstr>ACUTE INTERSTITIAL PNEUMONIA</vt:lpstr>
      <vt:lpstr>PowerPoint Presentation</vt:lpstr>
      <vt:lpstr>Lymphoid interstitial pneumonia</vt:lpstr>
      <vt:lpstr>PowerPoint Presentation</vt:lpstr>
      <vt:lpstr>PowerPoint Presentation</vt:lpstr>
      <vt:lpstr>SARCOIDOSIS</vt:lpstr>
      <vt:lpstr>PowerPoint Presentation</vt:lpstr>
      <vt:lpstr>PowerPoint Presentation</vt:lpstr>
      <vt:lpstr>PowerPoint Presentation</vt:lpstr>
      <vt:lpstr>PowerPoint Presentation</vt:lpstr>
      <vt:lpstr>LANGERHANS CELL HISTIOCYTOSIS</vt:lpstr>
      <vt:lpstr>PowerPoint Presentation</vt:lpstr>
      <vt:lpstr>PowerPoint Presentation</vt:lpstr>
      <vt:lpstr>LYMPHANGIOLEIOMYOMATOSIS</vt:lpstr>
      <vt:lpstr>PowerPoint Presentation</vt:lpstr>
      <vt:lpstr>LAM Vs LCH</vt:lpstr>
      <vt:lpstr>PowerPoint Presentation</vt:lpstr>
      <vt:lpstr>ALVEOLAR PROTEINOSIS</vt:lpstr>
      <vt:lpstr>PowerPoint Presentation</vt:lpstr>
      <vt:lpstr>PowerPoint Presentation</vt:lpstr>
      <vt:lpstr>HYPERSENSITIVITY PNEUMONITIS</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DRSARBESH TIWARI</dc:creator>
  <cp:lastModifiedBy>shwetashendey</cp:lastModifiedBy>
  <cp:revision>710</cp:revision>
  <dcterms:created xsi:type="dcterms:W3CDTF">2012-03-19T09:09:34Z</dcterms:created>
  <dcterms:modified xsi:type="dcterms:W3CDTF">2017-04-30T20:06:04Z</dcterms:modified>
</cp:coreProperties>
</file>