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63"/>
  </p:notesMasterIdLst>
  <p:sldIdLst>
    <p:sldId id="256" r:id="rId2"/>
    <p:sldId id="261" r:id="rId3"/>
    <p:sldId id="298" r:id="rId4"/>
    <p:sldId id="262" r:id="rId5"/>
    <p:sldId id="263" r:id="rId6"/>
    <p:sldId id="264" r:id="rId7"/>
    <p:sldId id="265" r:id="rId8"/>
    <p:sldId id="318" r:id="rId9"/>
    <p:sldId id="272" r:id="rId10"/>
    <p:sldId id="302" r:id="rId11"/>
    <p:sldId id="308" r:id="rId12"/>
    <p:sldId id="319" r:id="rId13"/>
    <p:sldId id="299" r:id="rId14"/>
    <p:sldId id="282" r:id="rId15"/>
    <p:sldId id="321" r:id="rId16"/>
    <p:sldId id="320" r:id="rId17"/>
    <p:sldId id="326" r:id="rId18"/>
    <p:sldId id="304" r:id="rId19"/>
    <p:sldId id="307" r:id="rId20"/>
    <p:sldId id="296" r:id="rId21"/>
    <p:sldId id="322" r:id="rId22"/>
    <p:sldId id="273" r:id="rId23"/>
    <p:sldId id="333" r:id="rId24"/>
    <p:sldId id="274" r:id="rId25"/>
    <p:sldId id="324" r:id="rId26"/>
    <p:sldId id="280" r:id="rId27"/>
    <p:sldId id="325" r:id="rId28"/>
    <p:sldId id="283" r:id="rId29"/>
    <p:sldId id="335" r:id="rId30"/>
    <p:sldId id="284" r:id="rId31"/>
    <p:sldId id="327" r:id="rId32"/>
    <p:sldId id="281" r:id="rId33"/>
    <p:sldId id="343" r:id="rId34"/>
    <p:sldId id="285" r:id="rId35"/>
    <p:sldId id="286" r:id="rId36"/>
    <p:sldId id="259" r:id="rId37"/>
    <p:sldId id="328" r:id="rId38"/>
    <p:sldId id="309" r:id="rId39"/>
    <p:sldId id="329" r:id="rId40"/>
    <p:sldId id="287" r:id="rId41"/>
    <p:sldId id="288" r:id="rId42"/>
    <p:sldId id="289" r:id="rId43"/>
    <p:sldId id="290" r:id="rId44"/>
    <p:sldId id="295" r:id="rId45"/>
    <p:sldId id="339" r:id="rId46"/>
    <p:sldId id="291" r:id="rId47"/>
    <p:sldId id="330" r:id="rId48"/>
    <p:sldId id="311" r:id="rId49"/>
    <p:sldId id="292" r:id="rId50"/>
    <p:sldId id="331" r:id="rId51"/>
    <p:sldId id="332" r:id="rId52"/>
    <p:sldId id="340" r:id="rId53"/>
    <p:sldId id="336" r:id="rId54"/>
    <p:sldId id="341" r:id="rId55"/>
    <p:sldId id="337" r:id="rId56"/>
    <p:sldId id="293" r:id="rId57"/>
    <p:sldId id="313" r:id="rId58"/>
    <p:sldId id="294" r:id="rId59"/>
    <p:sldId id="338" r:id="rId60"/>
    <p:sldId id="342" r:id="rId61"/>
    <p:sldId id="297" r:id="rId6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0236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9" autoAdjust="0"/>
    <p:restoredTop sz="94671" autoAdjust="0"/>
  </p:normalViewPr>
  <p:slideViewPr>
    <p:cSldViewPr>
      <p:cViewPr varScale="1">
        <p:scale>
          <a:sx n="81" d="100"/>
          <a:sy n="81" d="100"/>
        </p:scale>
        <p:origin x="-10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6" d="100"/>
          <a:sy n="56" d="100"/>
        </p:scale>
        <p:origin x="-1812" y="-84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9EF7ADC-94AF-4378-9F5E-00DCC4A1B2B6}" type="datetimeFigureOut">
              <a:rPr lang="en-US" smtClean="0"/>
              <a:pPr/>
              <a:t>5/8/2017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525787C-BF96-424D-BE37-5CDA14331E6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89092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25787C-BF96-424D-BE37-5CDA14331E6D}" type="slidenum">
              <a:rPr lang="en-US" smtClean="0"/>
              <a:pPr/>
              <a:t>26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E1B5AA-AD26-4B84-8349-636F338DFE55}" type="datetimeFigureOut">
              <a:rPr lang="en-US" smtClean="0"/>
              <a:pPr/>
              <a:t>5/8/2017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9B5ED1-75CD-4B86-A445-CA6C053D334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E1B5AA-AD26-4B84-8349-636F338DFE55}" type="datetimeFigureOut">
              <a:rPr lang="en-US" smtClean="0"/>
              <a:pPr/>
              <a:t>5/8/2017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9B5ED1-75CD-4B86-A445-CA6C053D334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E1B5AA-AD26-4B84-8349-636F338DFE55}" type="datetimeFigureOut">
              <a:rPr lang="en-US" smtClean="0"/>
              <a:pPr/>
              <a:t>5/8/2017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9B5ED1-75CD-4B86-A445-CA6C053D334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E1B5AA-AD26-4B84-8349-636F338DFE55}" type="datetimeFigureOut">
              <a:rPr lang="en-US" smtClean="0"/>
              <a:pPr/>
              <a:t>5/8/2017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9B5ED1-75CD-4B86-A445-CA6C053D334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E1B5AA-AD26-4B84-8349-636F338DFE55}" type="datetimeFigureOut">
              <a:rPr lang="en-US" smtClean="0"/>
              <a:pPr/>
              <a:t>5/8/2017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9B5ED1-75CD-4B86-A445-CA6C053D334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E1B5AA-AD26-4B84-8349-636F338DFE55}" type="datetimeFigureOut">
              <a:rPr lang="en-US" smtClean="0"/>
              <a:pPr/>
              <a:t>5/8/2017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9B5ED1-75CD-4B86-A445-CA6C053D334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E1B5AA-AD26-4B84-8349-636F338DFE55}" type="datetimeFigureOut">
              <a:rPr lang="en-US" smtClean="0"/>
              <a:pPr/>
              <a:t>5/8/2017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9B5ED1-75CD-4B86-A445-CA6C053D334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E1B5AA-AD26-4B84-8349-636F338DFE55}" type="datetimeFigureOut">
              <a:rPr lang="en-US" smtClean="0"/>
              <a:pPr/>
              <a:t>5/8/2017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9B5ED1-75CD-4B86-A445-CA6C053D334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E1B5AA-AD26-4B84-8349-636F338DFE55}" type="datetimeFigureOut">
              <a:rPr lang="en-US" smtClean="0"/>
              <a:pPr/>
              <a:t>5/8/2017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9B5ED1-75CD-4B86-A445-CA6C053D334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E1B5AA-AD26-4B84-8349-636F338DFE55}" type="datetimeFigureOut">
              <a:rPr lang="en-US" smtClean="0"/>
              <a:pPr/>
              <a:t>5/8/2017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9B5ED1-75CD-4B86-A445-CA6C053D334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E1B5AA-AD26-4B84-8349-636F338DFE55}" type="datetimeFigureOut">
              <a:rPr lang="en-US" smtClean="0"/>
              <a:pPr/>
              <a:t>5/8/2017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449B5ED1-75CD-4B86-A445-CA6C053D334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DEE1B5AA-AD26-4B84-8349-636F338DFE55}" type="datetimeFigureOut">
              <a:rPr lang="en-US" smtClean="0"/>
              <a:pPr/>
              <a:t>5/8/2017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449B5ED1-75CD-4B86-A445-CA6C053D3343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3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gif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gif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3563112"/>
          </a:xfrm>
        </p:spPr>
        <p:txBody>
          <a:bodyPr>
            <a:noAutofit/>
          </a:bodyPr>
          <a:lstStyle/>
          <a:p>
            <a:r>
              <a:rPr lang="en-US" sz="9600" b="1" dirty="0" smtClean="0">
                <a:solidFill>
                  <a:srgbClr val="2023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MR ANATOMY OF KNEE JT.</a:t>
            </a:r>
            <a:endParaRPr lang="en-US" sz="9600" b="1" dirty="0">
              <a:solidFill>
                <a:srgbClr val="2023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305800" cy="10668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Speckled anterior horn of lateral meniscus</a:t>
            </a:r>
            <a:endParaRPr lang="en-US" dirty="0"/>
          </a:p>
        </p:txBody>
      </p:sp>
      <p:pic>
        <p:nvPicPr>
          <p:cNvPr id="58370" name="Picture 2" descr="C:\Users\PRASANNA\Desktop\MRI KNEE\knee\The so-called speckled anterior horn,lateral meniscus, a normal variant created by the insertion of the ACL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95800" y="1524000"/>
            <a:ext cx="3657600" cy="4978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pPr>
              <a:buNone/>
            </a:pPr>
            <a:r>
              <a:rPr lang="en-US" sz="3200" dirty="0" smtClean="0">
                <a:latin typeface="Arial" pitchFamily="34" charset="0"/>
                <a:cs typeface="Arial" pitchFamily="34" charset="0"/>
              </a:rPr>
              <a:t>Ant &amp; post horns of LM are equal in size – both resemble isosceles triangle.</a:t>
            </a:r>
          </a:p>
          <a:p>
            <a:pPr>
              <a:buNone/>
            </a:pPr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Lig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. of </a:t>
            </a:r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Wrisberg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 seen at its </a:t>
            </a:r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ori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. at sup. margin of post horn – may appear as round dot adjacent to sup. aspect of post horn &amp; may mimic tear. </a:t>
            </a:r>
          </a:p>
          <a:p>
            <a:pPr>
              <a:buNone/>
            </a:pPr>
            <a:r>
              <a:rPr lang="en-US" sz="3200" dirty="0" smtClean="0">
                <a:latin typeface="Arial" pitchFamily="34" charset="0"/>
                <a:cs typeface="Arial" pitchFamily="34" charset="0"/>
              </a:rPr>
              <a:t>Due to smaller radius of curvature of LM.: Bow tie configuration is seen.</a:t>
            </a: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 descr="D:\Documents and Settings\Administrator\My Documents\sag t1 LM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143000" y="1"/>
            <a:ext cx="6857999" cy="685799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2895600" y="-762000"/>
            <a:ext cx="7086600" cy="1447800"/>
          </a:xfrm>
        </p:spPr>
        <p:txBody>
          <a:bodyPr/>
          <a:lstStyle/>
          <a:p>
            <a:pPr eaLnBrk="1" hangingPunct="1"/>
            <a:r>
              <a:rPr lang="en-US" smtClean="0"/>
              <a:t>menisci</a:t>
            </a:r>
          </a:p>
        </p:txBody>
      </p:sp>
      <p:pic>
        <p:nvPicPr>
          <p:cNvPr id="15363" name="Picture 3" descr="C:\WINNT\Profiles\General\Desktop\rt0004.jpg"/>
          <p:cNvPicPr>
            <a:picLocks noChangeAspect="1" noChangeArrowheads="1"/>
          </p:cNvPicPr>
          <p:nvPr/>
        </p:nvPicPr>
        <p:blipFill>
          <a:blip r:embed="rId2"/>
          <a:srcRect l="18231" t="16232" r="6239" b="12054"/>
          <a:stretch>
            <a:fillRect/>
          </a:stretch>
        </p:blipFill>
        <p:spPr bwMode="auto">
          <a:xfrm>
            <a:off x="381000" y="838200"/>
            <a:ext cx="2970213" cy="2819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5364" name="Picture 4" descr="C:\WINNT\Profiles\General\Desktop\rt0003.jpg"/>
          <p:cNvPicPr>
            <a:picLocks noChangeAspect="1" noChangeArrowheads="1"/>
          </p:cNvPicPr>
          <p:nvPr/>
        </p:nvPicPr>
        <p:blipFill>
          <a:blip r:embed="rId3"/>
          <a:srcRect l="23441" t="18231" r="8844" b="12050"/>
          <a:stretch>
            <a:fillRect/>
          </a:stretch>
        </p:blipFill>
        <p:spPr bwMode="auto">
          <a:xfrm>
            <a:off x="3505200" y="914400"/>
            <a:ext cx="2663825" cy="2743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5365" name="Picture 5" descr="C:\WINNT\Profiles\General\Desktop\rt0001.jpg"/>
          <p:cNvPicPr>
            <a:picLocks noChangeAspect="1" noChangeArrowheads="1"/>
          </p:cNvPicPr>
          <p:nvPr/>
        </p:nvPicPr>
        <p:blipFill>
          <a:blip r:embed="rId4"/>
          <a:srcRect l="18231" t="15627" r="12363" b="17009"/>
          <a:stretch>
            <a:fillRect/>
          </a:stretch>
        </p:blipFill>
        <p:spPr bwMode="auto">
          <a:xfrm>
            <a:off x="457200" y="3810000"/>
            <a:ext cx="2895600" cy="28098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5366" name="Picture 6" descr="C:\WINNT\Profiles\General\Desktop\rt0001.jpg"/>
          <p:cNvPicPr>
            <a:picLocks noChangeAspect="1" noChangeArrowheads="1"/>
          </p:cNvPicPr>
          <p:nvPr/>
        </p:nvPicPr>
        <p:blipFill>
          <a:blip r:embed="rId4"/>
          <a:srcRect l="23441" t="15627" r="11449" b="14053"/>
          <a:stretch>
            <a:fillRect/>
          </a:stretch>
        </p:blipFill>
        <p:spPr bwMode="auto">
          <a:xfrm>
            <a:off x="3581400" y="3733800"/>
            <a:ext cx="2681288" cy="2895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5367" name="Picture 7" descr="A:\menisci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324600" y="2171700"/>
            <a:ext cx="2514600" cy="2514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15368" name="Line 8"/>
          <p:cNvSpPr>
            <a:spLocks noChangeShapeType="1"/>
          </p:cNvSpPr>
          <p:nvPr/>
        </p:nvSpPr>
        <p:spPr bwMode="auto">
          <a:xfrm flipH="1">
            <a:off x="5029200" y="1981200"/>
            <a:ext cx="914400" cy="228600"/>
          </a:xfrm>
          <a:prstGeom prst="line">
            <a:avLst/>
          </a:prstGeom>
          <a:noFill/>
          <a:ln w="38100">
            <a:solidFill>
              <a:srgbClr val="00FFFF"/>
            </a:solidFill>
            <a:prstDash val="dash"/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5369" name="Line 9"/>
          <p:cNvSpPr>
            <a:spLocks noChangeShapeType="1"/>
          </p:cNvSpPr>
          <p:nvPr/>
        </p:nvSpPr>
        <p:spPr bwMode="auto">
          <a:xfrm flipH="1">
            <a:off x="5334000" y="4876800"/>
            <a:ext cx="914400" cy="228600"/>
          </a:xfrm>
          <a:prstGeom prst="line">
            <a:avLst/>
          </a:prstGeom>
          <a:noFill/>
          <a:ln w="38100">
            <a:solidFill>
              <a:srgbClr val="00FFFF"/>
            </a:solidFill>
            <a:prstDash val="dash"/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5370" name="Line 10"/>
          <p:cNvSpPr>
            <a:spLocks noChangeShapeType="1"/>
          </p:cNvSpPr>
          <p:nvPr/>
        </p:nvSpPr>
        <p:spPr bwMode="auto">
          <a:xfrm>
            <a:off x="6705600" y="2514600"/>
            <a:ext cx="0" cy="167640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5371" name="Line 11"/>
          <p:cNvSpPr>
            <a:spLocks noChangeShapeType="1"/>
          </p:cNvSpPr>
          <p:nvPr/>
        </p:nvSpPr>
        <p:spPr bwMode="auto">
          <a:xfrm>
            <a:off x="6858000" y="2514600"/>
            <a:ext cx="0" cy="167640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5372" name="Line 12"/>
          <p:cNvSpPr>
            <a:spLocks noChangeShapeType="1"/>
          </p:cNvSpPr>
          <p:nvPr/>
        </p:nvSpPr>
        <p:spPr bwMode="auto">
          <a:xfrm>
            <a:off x="7162800" y="2514600"/>
            <a:ext cx="0" cy="167640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pPr>
              <a:buNone/>
            </a:pPr>
            <a:r>
              <a:rPr lang="en-US" sz="3200" dirty="0" smtClean="0">
                <a:latin typeface="Arial" pitchFamily="34" charset="0"/>
                <a:cs typeface="Arial" pitchFamily="34" charset="0"/>
              </a:rPr>
              <a:t>Cor. cross sections at mid  portion of knee : bodies of both menisci seen.</a:t>
            </a:r>
          </a:p>
          <a:p>
            <a:pPr>
              <a:buNone/>
            </a:pPr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Trianguler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 in shape.</a:t>
            </a:r>
          </a:p>
          <a:p>
            <a:pPr>
              <a:buNone/>
            </a:pPr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Postly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 cor. cross sections – post horns seen as flat bands.</a:t>
            </a:r>
          </a:p>
          <a:p>
            <a:pPr>
              <a:buNone/>
            </a:pPr>
            <a:endParaRPr lang="en-US" sz="3200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146" name="Picture 2" descr="D:\Documents and Settings\Administrator\My Documents\cor t1 bodies men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143000" y="0"/>
            <a:ext cx="6324601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 descr="D:\Documents and Settings\Administrator\My Documents\cor t1 bodies men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143000" y="1"/>
            <a:ext cx="6857999" cy="685799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 descr="D:\Documents and Settings\Administrator\My Documents\ax t2 fse men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295400" y="0"/>
            <a:ext cx="6873081" cy="687308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pPr>
              <a:buNone/>
            </a:pPr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en-US" sz="3200" dirty="0" smtClean="0">
                <a:latin typeface="Arial" pitchFamily="34" charset="0"/>
                <a:cs typeface="Arial" pitchFamily="34" charset="0"/>
              </a:rPr>
              <a:t>On lat. side,  </a:t>
            </a:r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popli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tandon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 courses upwards &amp; lat. at 45</a:t>
            </a:r>
            <a:r>
              <a:rPr lang="en-US" sz="3200" baseline="30000" dirty="0" smtClean="0">
                <a:latin typeface="Arial" pitchFamily="34" charset="0"/>
                <a:cs typeface="Arial" pitchFamily="34" charset="0"/>
              </a:rPr>
              <a:t>0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>
              <a:buNone/>
            </a:pPr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Synovium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 extends </a:t>
            </a:r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suply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 &amp; </a:t>
            </a:r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infly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 about tendon through opening in capsule.</a:t>
            </a:r>
          </a:p>
          <a:p>
            <a:pPr>
              <a:buNone/>
            </a:pPr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Syno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. appears increase SI &amp; linear: cor. &amp; sag. images.</a:t>
            </a:r>
          </a:p>
          <a:p>
            <a:pPr>
              <a:buNone/>
            </a:pPr>
            <a:r>
              <a:rPr lang="en-US" sz="3200" dirty="0" smtClean="0">
                <a:latin typeface="Arial" pitchFamily="34" charset="0"/>
                <a:cs typeface="Arial" pitchFamily="34" charset="0"/>
              </a:rPr>
              <a:t> Med. SI on T1W &amp; spin density images </a:t>
            </a:r>
          </a:p>
          <a:p>
            <a:pPr>
              <a:buNone/>
            </a:pPr>
            <a:r>
              <a:rPr lang="en-US" sz="3200" dirty="0" smtClean="0">
                <a:latin typeface="Arial" pitchFamily="34" charset="0"/>
                <a:cs typeface="Arial" pitchFamily="34" charset="0"/>
              </a:rPr>
              <a:t> High SI on T2W images.</a:t>
            </a: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1618" name="Picture 3" descr="C:\WINNT\Profiles\General\Desktop\h0002.jpg"/>
          <p:cNvPicPr>
            <a:picLocks noGrp="1" noChangeAspect="1" noChangeArrowheads="1"/>
          </p:cNvPicPr>
          <p:nvPr>
            <p:ph type="title"/>
          </p:nvPr>
        </p:nvPicPr>
        <p:blipFill>
          <a:blip r:embed="rId2"/>
          <a:srcRect l="19231" t="10257" r="6410" b="10257"/>
          <a:stretch>
            <a:fillRect/>
          </a:stretch>
        </p:blipFill>
        <p:spPr>
          <a:xfrm>
            <a:off x="1600200" y="1066800"/>
            <a:ext cx="5417422" cy="5791200"/>
          </a:xfrm>
          <a:ln>
            <a:solidFill>
              <a:schemeClr val="tx1"/>
            </a:solidFill>
          </a:ln>
        </p:spPr>
      </p:pic>
      <p:sp>
        <p:nvSpPr>
          <p:cNvPr id="111619" name="Rectangle 2"/>
          <p:cNvSpPr>
            <a:spLocks noGrp="1" noChangeArrowheads="1"/>
          </p:cNvSpPr>
          <p:nvPr>
            <p:ph idx="1"/>
          </p:nvPr>
        </p:nvSpPr>
        <p:spPr>
          <a:xfrm>
            <a:off x="2057400" y="457200"/>
            <a:ext cx="7086600" cy="990600"/>
          </a:xfrm>
        </p:spPr>
        <p:txBody>
          <a:bodyPr>
            <a:normAutofit/>
          </a:bodyPr>
          <a:lstStyle/>
          <a:p>
            <a:pPr eaLnBrk="1" hangingPunct="1">
              <a:buNone/>
            </a:pPr>
            <a:r>
              <a:rPr lang="en-US" sz="3600" dirty="0" err="1" smtClean="0"/>
              <a:t>Popliteus</a:t>
            </a:r>
            <a:r>
              <a:rPr lang="en-US" sz="3600" dirty="0" smtClean="0"/>
              <a:t> tendon</a:t>
            </a:r>
          </a:p>
        </p:txBody>
      </p:sp>
      <p:sp>
        <p:nvSpPr>
          <p:cNvPr id="111620" name="Line 4"/>
          <p:cNvSpPr>
            <a:spLocks noChangeShapeType="1"/>
          </p:cNvSpPr>
          <p:nvPr/>
        </p:nvSpPr>
        <p:spPr bwMode="auto">
          <a:xfrm flipH="1">
            <a:off x="4800600" y="4114800"/>
            <a:ext cx="533400" cy="381000"/>
          </a:xfrm>
          <a:prstGeom prst="line">
            <a:avLst/>
          </a:prstGeom>
          <a:noFill/>
          <a:ln w="38100">
            <a:solidFill>
              <a:srgbClr val="00FFFF"/>
            </a:solidFill>
            <a:prstDash val="dash"/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0"/>
          </a:xfrm>
        </p:spPr>
        <p:txBody>
          <a:bodyPr anchor="t">
            <a:normAutofit/>
          </a:bodyPr>
          <a:lstStyle/>
          <a:p>
            <a:r>
              <a:rPr lang="en-US" sz="28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en-US" sz="2800" dirty="0" smtClean="0">
                <a:latin typeface="Arial" pitchFamily="34" charset="0"/>
                <a:cs typeface="Arial" pitchFamily="34" charset="0"/>
              </a:rPr>
            </a:br>
            <a:r>
              <a:rPr lang="en-US" sz="28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en-US" sz="2800" dirty="0" smtClean="0">
                <a:latin typeface="Arial" pitchFamily="34" charset="0"/>
                <a:cs typeface="Arial" pitchFamily="34" charset="0"/>
              </a:rPr>
            </a:br>
            <a:r>
              <a:rPr lang="en-US" sz="2800" dirty="0" smtClean="0">
                <a:latin typeface="Arial" pitchFamily="34" charset="0"/>
                <a:cs typeface="Arial" pitchFamily="34" charset="0"/>
              </a:rPr>
              <a:t>		► </a:t>
            </a: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MENISCI</a:t>
            </a:r>
            <a:br>
              <a:rPr lang="en-US" sz="2800" b="1" dirty="0" smtClean="0">
                <a:latin typeface="Arial" pitchFamily="34" charset="0"/>
                <a:cs typeface="Arial" pitchFamily="34" charset="0"/>
              </a:rPr>
            </a:b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		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►</a:t>
            </a: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 CRUCIATE LIG.</a:t>
            </a:r>
            <a:br>
              <a:rPr lang="en-US" sz="2800" b="1" dirty="0" smtClean="0">
                <a:latin typeface="Arial" pitchFamily="34" charset="0"/>
                <a:cs typeface="Arial" pitchFamily="34" charset="0"/>
              </a:rPr>
            </a:b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		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► </a:t>
            </a: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COLATERAL LIG.</a:t>
            </a:r>
            <a:br>
              <a:rPr lang="en-US" sz="2800" b="1" dirty="0" smtClean="0">
                <a:latin typeface="Arial" pitchFamily="34" charset="0"/>
                <a:cs typeface="Arial" pitchFamily="34" charset="0"/>
              </a:rPr>
            </a:b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		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► </a:t>
            </a: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BONE AND BONE MARROW</a:t>
            </a:r>
            <a:br>
              <a:rPr lang="en-US" sz="2800" b="1" dirty="0" smtClean="0">
                <a:latin typeface="Arial" pitchFamily="34" charset="0"/>
                <a:cs typeface="Arial" pitchFamily="34" charset="0"/>
              </a:rPr>
            </a:b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		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►</a:t>
            </a: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 MUSCLE AND TENDONS</a:t>
            </a:r>
            <a:br>
              <a:rPr lang="en-US" sz="2800" b="1" dirty="0" smtClean="0">
                <a:latin typeface="Arial" pitchFamily="34" charset="0"/>
                <a:cs typeface="Arial" pitchFamily="34" charset="0"/>
              </a:rPr>
            </a:b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		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► </a:t>
            </a: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BURSAE</a:t>
            </a:r>
            <a:br>
              <a:rPr lang="en-US" sz="2800" b="1" dirty="0" smtClean="0">
                <a:latin typeface="Arial" pitchFamily="34" charset="0"/>
                <a:cs typeface="Arial" pitchFamily="34" charset="0"/>
              </a:rPr>
            </a:b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		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►</a:t>
            </a: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JOINT CAPSULES</a:t>
            </a:r>
            <a:endParaRPr lang="en-US" sz="2800" b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0" y="0"/>
            <a:ext cx="8686800" cy="6324600"/>
          </a:xfrm>
        </p:spPr>
        <p:txBody>
          <a:bodyPr/>
          <a:lstStyle/>
          <a:p>
            <a:pPr>
              <a:buNone/>
            </a:pPr>
            <a:r>
              <a:rPr lang="en-US" sz="3600" b="1" dirty="0" smtClean="0">
                <a:solidFill>
                  <a:srgbClr val="202360"/>
                </a:solidFill>
                <a:latin typeface="Arial" pitchFamily="34" charset="0"/>
                <a:cs typeface="Arial" pitchFamily="34" charset="0"/>
              </a:rPr>
              <a:t>Transverse </a:t>
            </a:r>
            <a:r>
              <a:rPr lang="en-US" sz="3600" b="1" dirty="0" err="1" smtClean="0">
                <a:solidFill>
                  <a:srgbClr val="202360"/>
                </a:solidFill>
                <a:latin typeface="Arial" pitchFamily="34" charset="0"/>
                <a:cs typeface="Arial" pitchFamily="34" charset="0"/>
              </a:rPr>
              <a:t>lig</a:t>
            </a:r>
            <a:r>
              <a:rPr lang="en-US" sz="3200" b="1" dirty="0" smtClean="0">
                <a:solidFill>
                  <a:srgbClr val="202360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>
              <a:buNone/>
            </a:pPr>
            <a:r>
              <a:rPr lang="en-US" sz="3200" b="1" dirty="0" smtClean="0">
                <a:solidFill>
                  <a:srgbClr val="202360"/>
                </a:solidFill>
                <a:latin typeface="Arial" pitchFamily="34" charset="0"/>
                <a:cs typeface="Arial" pitchFamily="34" charset="0"/>
              </a:rPr>
              <a:t>   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Connects ant. horns of both menisci.</a:t>
            </a:r>
          </a:p>
          <a:p>
            <a:pPr>
              <a:buNone/>
            </a:pPr>
            <a:r>
              <a:rPr lang="en-US" sz="3200" dirty="0" smtClean="0">
                <a:latin typeface="Arial" pitchFamily="34" charset="0"/>
                <a:cs typeface="Arial" pitchFamily="34" charset="0"/>
              </a:rPr>
              <a:t>    Thickness</a:t>
            </a:r>
            <a:r>
              <a:rPr lang="en-US" sz="3200" b="1" dirty="0" smtClean="0">
                <a:latin typeface="Arial" pitchFamily="34" charset="0"/>
                <a:cs typeface="Arial" pitchFamily="34" charset="0"/>
              </a:rPr>
              <a:t> : 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1 to 4 mm. </a:t>
            </a:r>
          </a:p>
          <a:p>
            <a:pPr>
              <a:buNone/>
            </a:pPr>
            <a:r>
              <a:rPr lang="en-US" sz="3200" dirty="0" smtClean="0">
                <a:latin typeface="Arial" pitchFamily="34" charset="0"/>
                <a:cs typeface="Arial" pitchFamily="34" charset="0"/>
              </a:rPr>
              <a:t>    Arise at ant. sup. portion of ant horn of LM &amp; may appear as small dot ant to meniscus.</a:t>
            </a: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 descr="D:\Documents and Settings\Administrator\My Documents\sag t1 LM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371600" y="1"/>
            <a:ext cx="6857999" cy="685799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9144000" cy="7010400"/>
          </a:xfrm>
        </p:spPr>
        <p:txBody>
          <a:bodyPr/>
          <a:lstStyle/>
          <a:p>
            <a:pPr>
              <a:buNone/>
            </a:pPr>
            <a:r>
              <a:rPr lang="en-US" sz="36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ACL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endParaRPr lang="en-US" sz="2800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Extends from post aspect of med surface of </a:t>
            </a:r>
          </a:p>
          <a:p>
            <a:pPr>
              <a:buNone/>
            </a:pPr>
            <a:r>
              <a:rPr lang="en-US" sz="3200" dirty="0" smtClean="0">
                <a:latin typeface="Arial" pitchFamily="34" charset="0"/>
                <a:cs typeface="Arial" pitchFamily="34" charset="0"/>
              </a:rPr>
              <a:t> lat.fem. </a:t>
            </a:r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condyle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 to ant. </a:t>
            </a:r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intercondylar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 region of tibia.</a:t>
            </a:r>
          </a:p>
          <a:p>
            <a:pPr>
              <a:buNone/>
            </a:pPr>
            <a:r>
              <a:rPr lang="en-US" sz="3200" dirty="0" smtClean="0">
                <a:latin typeface="Arial" pitchFamily="34" charset="0"/>
                <a:cs typeface="Arial" pitchFamily="34" charset="0"/>
              </a:rPr>
              <a:t> Central support to knee jt. </a:t>
            </a:r>
          </a:p>
          <a:p>
            <a:pPr>
              <a:buNone/>
            </a:pP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Prevents excessive anterior translation of tibia.</a:t>
            </a:r>
          </a:p>
          <a:p>
            <a:pPr>
              <a:buNone/>
            </a:pP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Fan  shaped – tight femoral attachment &amp; wide at </a:t>
            </a:r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tibial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  attachment</a:t>
            </a:r>
          </a:p>
          <a:p>
            <a:pPr>
              <a:buNone/>
            </a:pPr>
            <a:r>
              <a:rPr lang="en-US" sz="3200" dirty="0" smtClean="0">
                <a:latin typeface="Arial" pitchFamily="34" charset="0"/>
                <a:cs typeface="Arial" pitchFamily="34" charset="0"/>
              </a:rPr>
              <a:t> 11 mm wide &amp; 38 mm long.</a:t>
            </a:r>
          </a:p>
          <a:p>
            <a:pPr>
              <a:buNone/>
            </a:pPr>
            <a:r>
              <a:rPr lang="en-US" sz="3200" dirty="0" smtClean="0">
                <a:latin typeface="Arial" pitchFamily="34" charset="0"/>
                <a:cs typeface="Arial" pitchFamily="34" charset="0"/>
              </a:rPr>
              <a:t> ACL is most commonly torn knee </a:t>
            </a:r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lig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>
              <a:buNone/>
            </a:pPr>
            <a:endParaRPr lang="en-US" sz="3200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 flipV="1">
            <a:off x="1731480" y="0"/>
            <a:ext cx="4658711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pPr>
              <a:buNone/>
            </a:pPr>
            <a:r>
              <a:rPr lang="en-US" sz="3200" b="1" dirty="0" smtClean="0">
                <a:latin typeface="Arial" pitchFamily="34" charset="0"/>
                <a:cs typeface="Arial" pitchFamily="34" charset="0"/>
              </a:rPr>
              <a:t>ACL – MR APPERARANCE 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–</a:t>
            </a:r>
          </a:p>
          <a:p>
            <a:pPr>
              <a:buFontTx/>
              <a:buChar char="-"/>
            </a:pPr>
            <a:r>
              <a:rPr lang="en-US" sz="2800" dirty="0" smtClean="0">
                <a:latin typeface="Arial" pitchFamily="34" charset="0"/>
                <a:cs typeface="Arial" pitchFamily="34" charset="0"/>
              </a:rPr>
              <a:t>T2 Sag images.</a:t>
            </a:r>
          </a:p>
          <a:p>
            <a:pPr>
              <a:buFontTx/>
              <a:buChar char="-"/>
            </a:pPr>
            <a:r>
              <a:rPr lang="en-US" sz="2800" dirty="0" smtClean="0">
                <a:latin typeface="Arial" pitchFamily="34" charset="0"/>
                <a:cs typeface="Arial" pitchFamily="34" charset="0"/>
              </a:rPr>
              <a:t> Straight taut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fibres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that run parallel to roof of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intercondylar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notch.</a:t>
            </a:r>
          </a:p>
          <a:p>
            <a:pPr>
              <a:buFontTx/>
              <a:buChar char="-"/>
            </a:pPr>
            <a:r>
              <a:rPr lang="en-US" sz="2800" dirty="0" smtClean="0">
                <a:latin typeface="Arial" pitchFamily="34" charset="0"/>
                <a:cs typeface="Arial" pitchFamily="34" charset="0"/>
              </a:rPr>
              <a:t> Striated appearance with somewhat high signal near insertion.</a:t>
            </a:r>
          </a:p>
          <a:p>
            <a:pPr>
              <a:buFontTx/>
              <a:buChar char="-"/>
            </a:pPr>
            <a:r>
              <a:rPr lang="en-US" sz="2800" dirty="0" smtClean="0">
                <a:latin typeface="Arial" pitchFamily="34" charset="0"/>
                <a:cs typeface="Arial" pitchFamily="34" charset="0"/>
              </a:rPr>
              <a:t>Axial  images proximally show ACL as a low SI band flattened against med. surface of lat. femoral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condyle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.                                   </a:t>
            </a:r>
          </a:p>
          <a:p>
            <a:pPr>
              <a:buNone/>
            </a:pPr>
            <a:r>
              <a:rPr lang="en-US" sz="2800" dirty="0" smtClean="0">
                <a:latin typeface="Arial" pitchFamily="34" charset="0"/>
                <a:cs typeface="Arial" pitchFamily="34" charset="0"/>
              </a:rPr>
              <a:t>   Distally,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lig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. is not well seen.</a:t>
            </a:r>
          </a:p>
          <a:p>
            <a:pPr>
              <a:buFontTx/>
              <a:buChar char="-"/>
            </a:pPr>
            <a:r>
              <a:rPr lang="en-US" sz="2800" dirty="0" smtClean="0">
                <a:latin typeface="Arial" pitchFamily="34" charset="0"/>
                <a:cs typeface="Arial" pitchFamily="34" charset="0"/>
              </a:rPr>
              <a:t> All imaging sequences demonstrate fat at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intercondylar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notch, adjacent to ACL origin.</a:t>
            </a:r>
          </a:p>
          <a:p>
            <a:pPr>
              <a:buFontTx/>
              <a:buChar char="-"/>
            </a:pPr>
            <a:endParaRPr lang="en-US" dirty="0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218" name="Picture 2" descr="D:\Documents and Settings\Administrator\My Documents\sag t1 ACL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219200" y="0"/>
            <a:ext cx="6873081" cy="687308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6" name="Rectangle 9"/>
          <p:cNvSpPr>
            <a:spLocks noGrp="1" noChangeArrowheads="1"/>
          </p:cNvSpPr>
          <p:nvPr>
            <p:ph type="title"/>
          </p:nvPr>
        </p:nvSpPr>
        <p:spPr>
          <a:xfrm>
            <a:off x="457200" y="704088"/>
            <a:ext cx="8229600" cy="819912"/>
          </a:xfrm>
        </p:spPr>
        <p:txBody>
          <a:bodyPr/>
          <a:lstStyle/>
          <a:p>
            <a:r>
              <a:rPr lang="en-US" dirty="0" smtClean="0"/>
              <a:t>ACL – straight and taut</a:t>
            </a:r>
          </a:p>
        </p:txBody>
      </p:sp>
      <p:pic>
        <p:nvPicPr>
          <p:cNvPr id="552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1828800" y="1752600"/>
            <a:ext cx="4572000" cy="4554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42" name="Picture 2" descr="D:\Documents and Settings\Administrator\My Documents\ax t2 fse ACL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823118" y="0"/>
            <a:ext cx="6324601" cy="6858000"/>
          </a:xfrm>
          <a:prstGeom prst="rect">
            <a:avLst/>
          </a:prstGeom>
          <a:noFill/>
        </p:spPr>
      </p:pic>
      <p:sp>
        <p:nvSpPr>
          <p:cNvPr id="5" name="Line 8"/>
          <p:cNvSpPr>
            <a:spLocks noChangeShapeType="1"/>
          </p:cNvSpPr>
          <p:nvPr/>
        </p:nvSpPr>
        <p:spPr bwMode="auto">
          <a:xfrm flipH="1">
            <a:off x="4267200" y="4419600"/>
            <a:ext cx="914400" cy="228600"/>
          </a:xfrm>
          <a:prstGeom prst="line">
            <a:avLst/>
          </a:prstGeom>
          <a:noFill/>
          <a:ln w="38100">
            <a:solidFill>
              <a:srgbClr val="00FFFF"/>
            </a:solidFill>
            <a:prstDash val="dash"/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pPr>
              <a:buNone/>
            </a:pPr>
            <a:r>
              <a:rPr lang="en-US" sz="3600" b="1" dirty="0" smtClean="0">
                <a:solidFill>
                  <a:srgbClr val="C00000"/>
                </a:solidFill>
              </a:rPr>
              <a:t>PCL :</a:t>
            </a:r>
          </a:p>
          <a:p>
            <a:pPr>
              <a:buNone/>
            </a:pPr>
            <a:r>
              <a:rPr lang="en-US" sz="2800" dirty="0" smtClean="0">
                <a:latin typeface="Arial" pitchFamily="34" charset="0"/>
                <a:cs typeface="Arial" pitchFamily="34" charset="0"/>
              </a:rPr>
              <a:t>•  </a:t>
            </a:r>
            <a:r>
              <a:rPr lang="en-US" sz="3000" dirty="0" smtClean="0">
                <a:latin typeface="Arial" pitchFamily="34" charset="0"/>
                <a:cs typeface="Arial" pitchFamily="34" charset="0"/>
              </a:rPr>
              <a:t>Lat. surface of med. fem. </a:t>
            </a:r>
            <a:r>
              <a:rPr lang="en-US" sz="3000" dirty="0" err="1" smtClean="0">
                <a:latin typeface="Arial" pitchFamily="34" charset="0"/>
                <a:cs typeface="Arial" pitchFamily="34" charset="0"/>
              </a:rPr>
              <a:t>condyle</a:t>
            </a:r>
            <a:r>
              <a:rPr lang="en-US" sz="3000" dirty="0" smtClean="0">
                <a:latin typeface="Arial" pitchFamily="34" charset="0"/>
                <a:cs typeface="Arial" pitchFamily="34" charset="0"/>
              </a:rPr>
              <a:t> to post surface of inter </a:t>
            </a:r>
            <a:r>
              <a:rPr lang="en-US" sz="3000" dirty="0" err="1" smtClean="0">
                <a:latin typeface="Arial" pitchFamily="34" charset="0"/>
                <a:cs typeface="Arial" pitchFamily="34" charset="0"/>
              </a:rPr>
              <a:t>condylar</a:t>
            </a:r>
            <a:r>
              <a:rPr lang="en-US" sz="3000" dirty="0" smtClean="0">
                <a:latin typeface="Arial" pitchFamily="34" charset="0"/>
                <a:cs typeface="Arial" pitchFamily="34" charset="0"/>
              </a:rPr>
              <a:t> region below level of </a:t>
            </a:r>
            <a:r>
              <a:rPr lang="en-US" sz="3000" dirty="0" err="1" smtClean="0">
                <a:latin typeface="Arial" pitchFamily="34" charset="0"/>
                <a:cs typeface="Arial" pitchFamily="34" charset="0"/>
              </a:rPr>
              <a:t>arti</a:t>
            </a:r>
            <a:r>
              <a:rPr lang="en-US" sz="3000" dirty="0" smtClean="0">
                <a:latin typeface="Arial" pitchFamily="34" charset="0"/>
                <a:cs typeface="Arial" pitchFamily="34" charset="0"/>
              </a:rPr>
              <a:t>. </a:t>
            </a:r>
            <a:r>
              <a:rPr lang="en-US" sz="3000" dirty="0" err="1" smtClean="0">
                <a:latin typeface="Arial" pitchFamily="34" charset="0"/>
                <a:cs typeface="Arial" pitchFamily="34" charset="0"/>
              </a:rPr>
              <a:t>tibial</a:t>
            </a:r>
            <a:r>
              <a:rPr lang="en-US" sz="3000" dirty="0" smtClean="0">
                <a:latin typeface="Arial" pitchFamily="34" charset="0"/>
                <a:cs typeface="Arial" pitchFamily="34" charset="0"/>
              </a:rPr>
              <a:t> plateau.</a:t>
            </a:r>
          </a:p>
          <a:p>
            <a:pPr>
              <a:buNone/>
            </a:pPr>
            <a:r>
              <a:rPr lang="en-US" sz="3000" dirty="0" smtClean="0">
                <a:latin typeface="Arial" pitchFamily="34" charset="0"/>
                <a:cs typeface="Arial" pitchFamily="34" charset="0"/>
              </a:rPr>
              <a:t>• Lies in </a:t>
            </a:r>
            <a:r>
              <a:rPr lang="en-US" sz="3000" dirty="0" err="1" smtClean="0">
                <a:latin typeface="Arial" pitchFamily="34" charset="0"/>
                <a:cs typeface="Arial" pitchFamily="34" charset="0"/>
              </a:rPr>
              <a:t>sagittal</a:t>
            </a:r>
            <a:r>
              <a:rPr lang="en-US" sz="3000" dirty="0" smtClean="0">
                <a:latin typeface="Arial" pitchFamily="34" charset="0"/>
                <a:cs typeface="Arial" pitchFamily="34" charset="0"/>
              </a:rPr>
              <a:t> plane &amp; can be seen entirely on a single sag. MR slice.</a:t>
            </a:r>
          </a:p>
          <a:p>
            <a:pPr>
              <a:buNone/>
            </a:pPr>
            <a:r>
              <a:rPr lang="en-US" sz="3000" dirty="0" smtClean="0">
                <a:latin typeface="Arial" pitchFamily="34" charset="0"/>
                <a:cs typeface="Arial" pitchFamily="34" charset="0"/>
              </a:rPr>
              <a:t>• Central support to knee jt.</a:t>
            </a:r>
          </a:p>
          <a:p>
            <a:pPr>
              <a:buNone/>
            </a:pPr>
            <a:r>
              <a:rPr lang="en-US" sz="3000" dirty="0" smtClean="0">
                <a:latin typeface="Arial" pitchFamily="34" charset="0"/>
                <a:cs typeface="Arial" pitchFamily="34" charset="0"/>
              </a:rPr>
              <a:t>• Major stabilizer of the knee.</a:t>
            </a:r>
          </a:p>
          <a:p>
            <a:pPr>
              <a:buNone/>
            </a:pPr>
            <a:r>
              <a:rPr lang="en-US" sz="3000" dirty="0" smtClean="0">
                <a:latin typeface="Arial" pitchFamily="34" charset="0"/>
                <a:cs typeface="Arial" pitchFamily="34" charset="0"/>
              </a:rPr>
              <a:t>• Prevents excessive post translation of </a:t>
            </a:r>
            <a:r>
              <a:rPr lang="en-US" sz="3000" dirty="0" err="1" smtClean="0">
                <a:latin typeface="Arial" pitchFamily="34" charset="0"/>
                <a:cs typeface="Arial" pitchFamily="34" charset="0"/>
              </a:rPr>
              <a:t>tibia,excessive</a:t>
            </a:r>
            <a:r>
              <a:rPr lang="en-US" sz="3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 smtClean="0">
                <a:latin typeface="Arial" pitchFamily="34" charset="0"/>
                <a:cs typeface="Arial" pitchFamily="34" charset="0"/>
              </a:rPr>
              <a:t>varus</a:t>
            </a:r>
            <a:r>
              <a:rPr lang="en-US" sz="3000" dirty="0" smtClean="0">
                <a:latin typeface="Arial" pitchFamily="34" charset="0"/>
                <a:cs typeface="Arial" pitchFamily="34" charset="0"/>
              </a:rPr>
              <a:t> &amp; </a:t>
            </a:r>
            <a:r>
              <a:rPr lang="en-US" sz="3000" dirty="0" err="1" smtClean="0">
                <a:latin typeface="Arial" pitchFamily="34" charset="0"/>
                <a:cs typeface="Arial" pitchFamily="34" charset="0"/>
              </a:rPr>
              <a:t>valgus</a:t>
            </a:r>
            <a:r>
              <a:rPr lang="en-US" sz="3000" dirty="0" smtClean="0">
                <a:latin typeface="Arial" pitchFamily="34" charset="0"/>
                <a:cs typeface="Arial" pitchFamily="34" charset="0"/>
              </a:rPr>
              <a:t> stress &amp; restricts ext. rotation of tibia.</a:t>
            </a:r>
          </a:p>
          <a:p>
            <a:pPr>
              <a:buNone/>
            </a:pPr>
            <a:r>
              <a:rPr lang="en-US" sz="3000" dirty="0" smtClean="0">
                <a:latin typeface="Arial" pitchFamily="34" charset="0"/>
                <a:cs typeface="Arial" pitchFamily="34" charset="0"/>
              </a:rPr>
              <a:t>• 13 mm wide &amp; 38 mm long.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 flipV="1">
            <a:off x="1981200" y="0"/>
            <a:ext cx="5572931" cy="6858001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Planes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Clr>
                <a:schemeClr val="tx2"/>
              </a:buClr>
              <a:buFont typeface="Wingdings" pitchFamily="2" charset="2"/>
              <a:buChar char="v"/>
            </a:pPr>
            <a:r>
              <a:rPr lang="en-US" sz="3200" dirty="0" smtClean="0">
                <a:solidFill>
                  <a:srgbClr val="202360"/>
                </a:solidFill>
              </a:rPr>
              <a:t>Menisci</a:t>
            </a:r>
            <a:r>
              <a:rPr lang="en-US" sz="3200" dirty="0" smtClean="0">
                <a:solidFill>
                  <a:srgbClr val="FFFF99"/>
                </a:solidFill>
              </a:rPr>
              <a:t> </a:t>
            </a:r>
            <a:r>
              <a:rPr lang="en-US" sz="3200" dirty="0" smtClean="0"/>
              <a:t>- </a:t>
            </a:r>
            <a:r>
              <a:rPr lang="en-US" sz="3200" dirty="0" err="1" smtClean="0"/>
              <a:t>sagittal</a:t>
            </a:r>
            <a:r>
              <a:rPr lang="en-US" sz="3200" dirty="0" smtClean="0"/>
              <a:t> &amp; coronal</a:t>
            </a:r>
          </a:p>
          <a:p>
            <a:pPr>
              <a:buClr>
                <a:schemeClr val="tx2"/>
              </a:buClr>
              <a:buFont typeface="Wingdings" pitchFamily="2" charset="2"/>
              <a:buChar char="v"/>
            </a:pPr>
            <a:r>
              <a:rPr lang="en-US" sz="3200" dirty="0" err="1" smtClean="0">
                <a:solidFill>
                  <a:srgbClr val="202360"/>
                </a:solidFill>
              </a:rPr>
              <a:t>cruciate</a:t>
            </a:r>
            <a:r>
              <a:rPr lang="en-US" sz="3200" dirty="0" smtClean="0">
                <a:solidFill>
                  <a:srgbClr val="202360"/>
                </a:solidFill>
              </a:rPr>
              <a:t> </a:t>
            </a:r>
            <a:r>
              <a:rPr lang="en-US" sz="3200" dirty="0" err="1" smtClean="0">
                <a:solidFill>
                  <a:srgbClr val="202360"/>
                </a:solidFill>
              </a:rPr>
              <a:t>lig</a:t>
            </a:r>
            <a:r>
              <a:rPr lang="en-US" sz="3200" dirty="0" smtClean="0">
                <a:solidFill>
                  <a:srgbClr val="202360"/>
                </a:solidFill>
              </a:rPr>
              <a:t> </a:t>
            </a:r>
            <a:r>
              <a:rPr lang="en-US" sz="3200" dirty="0" smtClean="0"/>
              <a:t>- </a:t>
            </a:r>
            <a:r>
              <a:rPr lang="en-US" sz="3200" dirty="0" err="1" smtClean="0"/>
              <a:t>sagittal</a:t>
            </a:r>
            <a:r>
              <a:rPr lang="en-US" sz="3200" dirty="0" smtClean="0"/>
              <a:t>, </a:t>
            </a:r>
            <a:r>
              <a:rPr lang="en-US" sz="3200" dirty="0" err="1" smtClean="0"/>
              <a:t>cor</a:t>
            </a:r>
            <a:r>
              <a:rPr lang="en-US" sz="3200" dirty="0" smtClean="0"/>
              <a:t> &amp; ax for secondary confirmation</a:t>
            </a:r>
          </a:p>
          <a:p>
            <a:pPr>
              <a:buClr>
                <a:schemeClr val="tx2"/>
              </a:buClr>
              <a:buFont typeface="Wingdings" pitchFamily="2" charset="2"/>
              <a:buChar char="v"/>
            </a:pPr>
            <a:r>
              <a:rPr lang="en-US" sz="3200" dirty="0" smtClean="0">
                <a:solidFill>
                  <a:srgbClr val="202360"/>
                </a:solidFill>
              </a:rPr>
              <a:t>collateral </a:t>
            </a:r>
            <a:r>
              <a:rPr lang="en-US" sz="3200" dirty="0" err="1" smtClean="0">
                <a:solidFill>
                  <a:srgbClr val="202360"/>
                </a:solidFill>
              </a:rPr>
              <a:t>ligs</a:t>
            </a:r>
            <a:r>
              <a:rPr lang="en-US" sz="3200" dirty="0" smtClean="0">
                <a:solidFill>
                  <a:srgbClr val="202360"/>
                </a:solidFill>
              </a:rPr>
              <a:t> </a:t>
            </a:r>
            <a:r>
              <a:rPr lang="en-US" sz="3200" dirty="0" smtClean="0"/>
              <a:t>- coronal &amp; axial</a:t>
            </a:r>
          </a:p>
          <a:p>
            <a:pPr>
              <a:buClr>
                <a:schemeClr val="tx2"/>
              </a:buClr>
              <a:buFont typeface="Wingdings" pitchFamily="2" charset="2"/>
              <a:buChar char="v"/>
            </a:pPr>
            <a:r>
              <a:rPr lang="en-US" sz="3200" dirty="0" err="1" smtClean="0">
                <a:solidFill>
                  <a:srgbClr val="202360"/>
                </a:solidFill>
              </a:rPr>
              <a:t>articular</a:t>
            </a:r>
            <a:r>
              <a:rPr lang="en-US" sz="3200" dirty="0" smtClean="0">
                <a:solidFill>
                  <a:srgbClr val="202360"/>
                </a:solidFill>
              </a:rPr>
              <a:t> cartilage </a:t>
            </a:r>
            <a:r>
              <a:rPr lang="en-US" sz="3200" dirty="0" smtClean="0"/>
              <a:t>- coronal &amp; </a:t>
            </a:r>
            <a:r>
              <a:rPr lang="en-US" sz="3200" dirty="0" err="1" smtClean="0"/>
              <a:t>sagittal</a:t>
            </a:r>
            <a:endParaRPr lang="en-US" sz="3200" dirty="0" smtClean="0"/>
          </a:p>
          <a:p>
            <a:pPr>
              <a:buClr>
                <a:schemeClr val="tx2"/>
              </a:buClr>
              <a:buFont typeface="Wingdings" pitchFamily="2" charset="2"/>
              <a:buChar char="v"/>
            </a:pPr>
            <a:r>
              <a:rPr lang="en-US" sz="3200" dirty="0" err="1" smtClean="0">
                <a:solidFill>
                  <a:srgbClr val="202360"/>
                </a:solidFill>
              </a:rPr>
              <a:t>patellofemoral</a:t>
            </a:r>
            <a:r>
              <a:rPr lang="en-US" sz="3200" dirty="0" smtClean="0">
                <a:solidFill>
                  <a:srgbClr val="202360"/>
                </a:solidFill>
              </a:rPr>
              <a:t> joint </a:t>
            </a:r>
            <a:r>
              <a:rPr lang="en-US" sz="3200" dirty="0" smtClean="0"/>
              <a:t>- </a:t>
            </a:r>
            <a:r>
              <a:rPr lang="en-US" sz="3200" dirty="0" err="1" smtClean="0"/>
              <a:t>sagittal</a:t>
            </a:r>
            <a:r>
              <a:rPr lang="en-US" sz="3200" dirty="0" smtClean="0"/>
              <a:t> &amp; axial</a:t>
            </a:r>
          </a:p>
          <a:p>
            <a:pPr>
              <a:buClr>
                <a:schemeClr val="tx2"/>
              </a:buClr>
              <a:buFont typeface="Wingdings" pitchFamily="2" charset="2"/>
              <a:buChar char="v"/>
            </a:pPr>
            <a:r>
              <a:rPr lang="en-US" sz="3200" dirty="0" smtClean="0">
                <a:solidFill>
                  <a:srgbClr val="202360"/>
                </a:solidFill>
              </a:rPr>
              <a:t>patellar &amp; quadriceps tendon </a:t>
            </a:r>
            <a:r>
              <a:rPr lang="en-US" sz="3200" dirty="0" smtClean="0"/>
              <a:t>- </a:t>
            </a:r>
            <a:r>
              <a:rPr lang="en-US" sz="3200" dirty="0" err="1" smtClean="0"/>
              <a:t>sagittal</a:t>
            </a:r>
            <a:r>
              <a:rPr lang="en-US" sz="3200" dirty="0" smtClean="0"/>
              <a:t> &amp; axia</a:t>
            </a:r>
            <a:r>
              <a:rPr lang="en-US" dirty="0" smtClean="0"/>
              <a:t>l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8686800" cy="6324600"/>
          </a:xfrm>
        </p:spPr>
        <p:txBody>
          <a:bodyPr/>
          <a:lstStyle/>
          <a:p>
            <a:r>
              <a:rPr lang="en-US" sz="3200" dirty="0" smtClean="0">
                <a:latin typeface="Arial" pitchFamily="34" charset="0"/>
                <a:cs typeface="Arial" pitchFamily="34" charset="0"/>
              </a:rPr>
              <a:t>PCL is twice as strong as ACL.</a:t>
            </a:r>
          </a:p>
          <a:p>
            <a:r>
              <a:rPr lang="en-US" sz="3200" dirty="0" smtClean="0">
                <a:latin typeface="Arial" pitchFamily="34" charset="0"/>
                <a:cs typeface="Arial" pitchFamily="34" charset="0"/>
              </a:rPr>
              <a:t> Higher tensile strength &amp; so less prone to injury.</a:t>
            </a:r>
          </a:p>
          <a:p>
            <a:r>
              <a:rPr lang="en-US" sz="3200" dirty="0" smtClean="0">
                <a:latin typeface="Arial" pitchFamily="34" charset="0"/>
                <a:cs typeface="Arial" pitchFamily="34" charset="0"/>
              </a:rPr>
              <a:t>It is </a:t>
            </a:r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arcuate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 in shape when knee is extended or slightly flexed &amp; becomes </a:t>
            </a:r>
            <a:r>
              <a:rPr lang="en-US" sz="3200" smtClean="0">
                <a:latin typeface="Arial" pitchFamily="34" charset="0"/>
                <a:cs typeface="Arial" pitchFamily="34" charset="0"/>
              </a:rPr>
              <a:t>taut with 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increasing flexion.</a:t>
            </a:r>
          </a:p>
          <a:p>
            <a:r>
              <a:rPr lang="en-US" sz="32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On MRI 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– sag. images best show PCL: Band like structure of low SI , </a:t>
            </a:r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Arcuate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 in shape.</a:t>
            </a:r>
          </a:p>
          <a:p>
            <a:r>
              <a:rPr lang="en-US" sz="3200" dirty="0" smtClean="0">
                <a:latin typeface="Arial" pitchFamily="34" charset="0"/>
                <a:cs typeface="Arial" pitchFamily="34" charset="0"/>
              </a:rPr>
              <a:t>Nearly horizontal take off at femoral origin &amp; abrupt descent at 45</a:t>
            </a:r>
            <a:r>
              <a:rPr lang="en-US" sz="3200" baseline="30000" dirty="0" smtClean="0">
                <a:latin typeface="Arial" pitchFamily="34" charset="0"/>
                <a:cs typeface="Arial" pitchFamily="34" charset="0"/>
              </a:rPr>
              <a:t>0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 to tibia.</a:t>
            </a:r>
          </a:p>
          <a:p>
            <a:pPr>
              <a:buNone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               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1266" name="Picture 2" descr="D:\Documents and Settings\Administrator\My Documents\sag t1 PCL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066800" y="1"/>
            <a:ext cx="6857999" cy="6857999"/>
          </a:xfrm>
          <a:prstGeom prst="rect">
            <a:avLst/>
          </a:prstGeom>
          <a:noFill/>
        </p:spPr>
      </p:pic>
      <p:sp>
        <p:nvSpPr>
          <p:cNvPr id="5" name="Line 8"/>
          <p:cNvSpPr>
            <a:spLocks noChangeShapeType="1"/>
          </p:cNvSpPr>
          <p:nvPr/>
        </p:nvSpPr>
        <p:spPr bwMode="auto">
          <a:xfrm flipH="1">
            <a:off x="5105400" y="3429000"/>
            <a:ext cx="914400" cy="228600"/>
          </a:xfrm>
          <a:prstGeom prst="line">
            <a:avLst/>
          </a:prstGeom>
          <a:noFill/>
          <a:ln w="38100">
            <a:solidFill>
              <a:srgbClr val="00FFFF"/>
            </a:solidFill>
            <a:prstDash val="dash"/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6" name="Rectangle 9"/>
          <p:cNvSpPr>
            <a:spLocks noGrp="1" noChangeArrowheads="1"/>
          </p:cNvSpPr>
          <p:nvPr>
            <p:ph type="title"/>
          </p:nvPr>
        </p:nvSpPr>
        <p:spPr>
          <a:xfrm>
            <a:off x="457200" y="228600"/>
            <a:ext cx="8229600" cy="838200"/>
          </a:xfrm>
        </p:spPr>
        <p:txBody>
          <a:bodyPr/>
          <a:lstStyle/>
          <a:p>
            <a:r>
              <a:rPr lang="en-US" dirty="0" smtClean="0"/>
              <a:t>PCL – </a:t>
            </a:r>
            <a:r>
              <a:rPr lang="en-US" dirty="0" err="1" smtClean="0"/>
              <a:t>arcuate</a:t>
            </a:r>
            <a:r>
              <a:rPr lang="en-US" dirty="0" smtClean="0"/>
              <a:t> band</a:t>
            </a:r>
          </a:p>
        </p:txBody>
      </p:sp>
      <p:pic>
        <p:nvPicPr>
          <p:cNvPr id="542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133600" y="990600"/>
            <a:ext cx="5181600" cy="586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482" name="Picture 2" descr="D:\Documents and Settings\Administrator\My Documents\ax t2 fse PCL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143000" y="1"/>
            <a:ext cx="6857999" cy="685799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3600" b="1" dirty="0" smtClean="0">
                <a:latin typeface="Arial" pitchFamily="34" charset="0"/>
                <a:cs typeface="Arial" pitchFamily="34" charset="0"/>
              </a:rPr>
              <a:t>MEDIAL COLLATERAL LIGAMENT :-</a:t>
            </a:r>
          </a:p>
          <a:p>
            <a:pPr>
              <a:buNone/>
            </a:pPr>
            <a:r>
              <a:rPr lang="en-US" sz="3200" dirty="0" smtClean="0">
                <a:latin typeface="Arial" pitchFamily="34" charset="0"/>
                <a:cs typeface="Arial" pitchFamily="34" charset="0"/>
              </a:rPr>
              <a:t>MCL consist of 3 functional units.</a:t>
            </a:r>
          </a:p>
          <a:p>
            <a:pPr marL="514350" indent="-514350">
              <a:buClr>
                <a:schemeClr val="accent6">
                  <a:lumMod val="50000"/>
                </a:schemeClr>
              </a:buClr>
              <a:buFont typeface="+mj-lt"/>
              <a:buAutoNum type="arabicPeriod"/>
            </a:pPr>
            <a:r>
              <a:rPr lang="en-US" sz="3200" dirty="0" smtClean="0">
                <a:latin typeface="Arial" pitchFamily="34" charset="0"/>
                <a:cs typeface="Arial" pitchFamily="34" charset="0"/>
              </a:rPr>
              <a:t>Superficial / </a:t>
            </a:r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tibial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 collateral </a:t>
            </a:r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lig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 marL="514350" indent="-514350">
              <a:buClr>
                <a:schemeClr val="accent6">
                  <a:lumMod val="50000"/>
                </a:schemeClr>
              </a:buClr>
              <a:buFont typeface="+mj-lt"/>
              <a:buAutoNum type="arabicPeriod"/>
            </a:pPr>
            <a:r>
              <a:rPr lang="en-US" sz="3200" dirty="0" smtClean="0">
                <a:latin typeface="Arial" pitchFamily="34" charset="0"/>
                <a:cs typeface="Arial" pitchFamily="34" charset="0"/>
              </a:rPr>
              <a:t>Deep fibers.</a:t>
            </a:r>
          </a:p>
          <a:p>
            <a:pPr marL="514350" indent="-514350">
              <a:buClr>
                <a:schemeClr val="accent6">
                  <a:lumMod val="50000"/>
                </a:schemeClr>
              </a:buClr>
              <a:buFont typeface="+mj-lt"/>
              <a:buAutoNum type="arabicPeriod"/>
            </a:pPr>
            <a:r>
              <a:rPr lang="en-US" sz="3200" dirty="0" smtClean="0">
                <a:latin typeface="Arial" pitchFamily="34" charset="0"/>
                <a:cs typeface="Arial" pitchFamily="34" charset="0"/>
              </a:rPr>
              <a:t>Post. oblique </a:t>
            </a:r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fibres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 marL="514350" indent="-514350">
              <a:buClr>
                <a:schemeClr val="accent6">
                  <a:lumMod val="50000"/>
                </a:schemeClr>
              </a:buClr>
              <a:buNone/>
            </a:pPr>
            <a:endParaRPr lang="en-US" sz="3200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en-US" sz="3200" b="1" dirty="0" smtClean="0">
                <a:latin typeface="Arial" pitchFamily="34" charset="0"/>
                <a:cs typeface="Arial" pitchFamily="34" charset="0"/>
              </a:rPr>
              <a:t>SUPERFICIAL / TIBIAL C L</a:t>
            </a:r>
          </a:p>
          <a:p>
            <a:pPr>
              <a:buClr>
                <a:schemeClr val="accent6">
                  <a:lumMod val="50000"/>
                </a:schemeClr>
              </a:buClr>
            </a:pPr>
            <a:r>
              <a:rPr lang="en-US" sz="3000" dirty="0" smtClean="0">
                <a:latin typeface="Arial" pitchFamily="34" charset="0"/>
                <a:cs typeface="Arial" pitchFamily="34" charset="0"/>
              </a:rPr>
              <a:t>Broad, flat band, 2 cm wide &amp; 2 to 4 mm in thickness.</a:t>
            </a:r>
          </a:p>
          <a:p>
            <a:pPr>
              <a:buClr>
                <a:schemeClr val="accent6">
                  <a:lumMod val="50000"/>
                </a:schemeClr>
              </a:buClr>
            </a:pPr>
            <a:r>
              <a:rPr lang="en-US" sz="3000" dirty="0" smtClean="0">
                <a:latin typeface="Arial" pitchFamily="34" charset="0"/>
                <a:cs typeface="Arial" pitchFamily="34" charset="0"/>
              </a:rPr>
              <a:t>Extend from med. </a:t>
            </a:r>
            <a:r>
              <a:rPr lang="en-US" sz="3000" dirty="0" err="1" smtClean="0">
                <a:latin typeface="Arial" pitchFamily="34" charset="0"/>
                <a:cs typeface="Arial" pitchFamily="34" charset="0"/>
              </a:rPr>
              <a:t>epicondyle</a:t>
            </a:r>
            <a:r>
              <a:rPr lang="en-US" sz="3000" dirty="0" smtClean="0">
                <a:latin typeface="Arial" pitchFamily="34" charset="0"/>
                <a:cs typeface="Arial" pitchFamily="34" charset="0"/>
              </a:rPr>
              <a:t> of femur to tibia, attaching about 2 cm below jt. line.</a:t>
            </a:r>
          </a:p>
          <a:p>
            <a:pPr marL="514350" indent="-514350">
              <a:buClr>
                <a:schemeClr val="accent6">
                  <a:lumMod val="50000"/>
                </a:schemeClr>
              </a:buClr>
              <a:buNone/>
            </a:pPr>
            <a:endParaRPr lang="en-US" sz="3200" dirty="0" smtClean="0">
              <a:latin typeface="Arial" pitchFamily="34" charset="0"/>
              <a:cs typeface="Arial" pitchFamily="34" charset="0"/>
            </a:endParaRPr>
          </a:p>
          <a:p>
            <a:pPr marL="514350" indent="-514350">
              <a:buClr>
                <a:schemeClr val="accent6">
                  <a:lumMod val="50000"/>
                </a:schemeClr>
              </a:buClr>
              <a:buNone/>
            </a:pPr>
            <a:endParaRPr lang="en-US" sz="32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pPr>
              <a:buClr>
                <a:schemeClr val="accent6">
                  <a:lumMod val="50000"/>
                </a:schemeClr>
              </a:buClr>
              <a:buNone/>
            </a:pPr>
            <a:r>
              <a:rPr lang="en-US" sz="3600" b="1" dirty="0" smtClean="0">
                <a:latin typeface="Arial" pitchFamily="34" charset="0"/>
                <a:cs typeface="Arial" pitchFamily="34" charset="0"/>
              </a:rPr>
              <a:t>DEEP FIBRES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=&gt;</a:t>
            </a:r>
          </a:p>
          <a:p>
            <a:pPr>
              <a:buClr>
                <a:schemeClr val="accent6">
                  <a:lumMod val="50000"/>
                </a:schemeClr>
              </a:buClr>
            </a:pPr>
            <a:r>
              <a:rPr lang="en-US" sz="3200" dirty="0" smtClean="0">
                <a:latin typeface="Arial" pitchFamily="34" charset="0"/>
                <a:cs typeface="Arial" pitchFamily="34" charset="0"/>
              </a:rPr>
              <a:t>Function as jt. capsule, attach loosely to periphery of body of med. meniscus.</a:t>
            </a:r>
          </a:p>
          <a:p>
            <a:pPr>
              <a:buClr>
                <a:schemeClr val="accent6">
                  <a:lumMod val="50000"/>
                </a:schemeClr>
              </a:buClr>
            </a:pPr>
            <a:r>
              <a:rPr lang="en-US" sz="3200" dirty="0" smtClean="0">
                <a:latin typeface="Arial" pitchFamily="34" charset="0"/>
                <a:cs typeface="Arial" pitchFamily="34" charset="0"/>
              </a:rPr>
              <a:t>Superior portion constitutes </a:t>
            </a:r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meniscofemoral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lig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>
              <a:buClr>
                <a:schemeClr val="accent6">
                  <a:lumMod val="50000"/>
                </a:schemeClr>
              </a:buClr>
            </a:pPr>
            <a:r>
              <a:rPr lang="en-US" sz="3200" dirty="0" smtClean="0">
                <a:latin typeface="Arial" pitchFamily="34" charset="0"/>
                <a:cs typeface="Arial" pitchFamily="34" charset="0"/>
              </a:rPr>
              <a:t>Firmer attachment to tibia just below jt. line forms coronary </a:t>
            </a:r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lig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>
              <a:buClr>
                <a:schemeClr val="accent6">
                  <a:lumMod val="50000"/>
                </a:schemeClr>
              </a:buClr>
              <a:buNone/>
            </a:pPr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pPr>
              <a:buClr>
                <a:schemeClr val="accent6">
                  <a:lumMod val="50000"/>
                </a:schemeClr>
              </a:buClr>
              <a:buNone/>
            </a:pPr>
            <a:r>
              <a:rPr lang="en-US" sz="3600" b="1" dirty="0" smtClean="0">
                <a:latin typeface="Arial" pitchFamily="34" charset="0"/>
                <a:cs typeface="Arial" pitchFamily="34" charset="0"/>
              </a:rPr>
              <a:t>POST. OBLIQUE FIBRES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=&gt;</a:t>
            </a:r>
          </a:p>
          <a:p>
            <a:pPr>
              <a:buClr>
                <a:schemeClr val="accent6">
                  <a:lumMod val="50000"/>
                </a:schemeClr>
              </a:buClr>
            </a:pPr>
            <a:r>
              <a:rPr lang="en-US" sz="3200" dirty="0" smtClean="0">
                <a:latin typeface="Arial" pitchFamily="34" charset="0"/>
                <a:cs typeface="Arial" pitchFamily="34" charset="0"/>
              </a:rPr>
              <a:t>Blend into post. capsule of knee.</a:t>
            </a:r>
          </a:p>
          <a:p>
            <a:pPr>
              <a:buClr>
                <a:schemeClr val="accent6">
                  <a:lumMod val="50000"/>
                </a:schemeClr>
              </a:buClr>
              <a:buNone/>
            </a:pPr>
            <a:endParaRPr lang="en-US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pPr>
              <a:buNone/>
            </a:pPr>
            <a:r>
              <a:rPr lang="en-US" sz="3200" b="1" dirty="0" smtClean="0">
                <a:solidFill>
                  <a:srgbClr val="202360"/>
                </a:solidFill>
                <a:latin typeface="Arial" pitchFamily="34" charset="0"/>
                <a:cs typeface="Arial" pitchFamily="34" charset="0"/>
              </a:rPr>
              <a:t>MR APPEARANCE</a:t>
            </a:r>
            <a:r>
              <a:rPr lang="en-US" sz="2800" b="1" dirty="0" smtClean="0">
                <a:solidFill>
                  <a:srgbClr val="202360"/>
                </a:solidFill>
                <a:latin typeface="Arial" pitchFamily="34" charset="0"/>
                <a:cs typeface="Arial" pitchFamily="34" charset="0"/>
              </a:rPr>
              <a:t>=&gt;</a:t>
            </a:r>
          </a:p>
          <a:p>
            <a:pPr>
              <a:buNone/>
            </a:pPr>
            <a:r>
              <a:rPr lang="en-US" sz="3200" b="1" dirty="0" smtClean="0"/>
              <a:t>TIBIAL COLLATERAL LIG. </a:t>
            </a:r>
          </a:p>
          <a:p>
            <a:pPr>
              <a:buNone/>
            </a:pPr>
            <a:r>
              <a:rPr lang="en-US" sz="3200" dirty="0" smtClean="0">
                <a:latin typeface="Arial" pitchFamily="34" charset="0"/>
                <a:cs typeface="Arial" pitchFamily="34" charset="0"/>
              </a:rPr>
              <a:t>Best seen on coronal images: homogenously low SI structure on all pulse sequences.</a:t>
            </a:r>
          </a:p>
          <a:p>
            <a:pPr>
              <a:buNone/>
            </a:pPr>
            <a:r>
              <a:rPr lang="en-US" sz="3200" dirty="0" smtClean="0">
                <a:latin typeface="Arial" pitchFamily="34" charset="0"/>
                <a:cs typeface="Arial" pitchFamily="34" charset="0"/>
              </a:rPr>
              <a:t>Moderately increase SI between superficial &amp; deep </a:t>
            </a:r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fibres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>
              <a:buNone/>
            </a:pPr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en-US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2290" name="Picture 2" descr="D:\Documents and Settings\Administrator\My Documents\cor t1 MCL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371600" y="-15080"/>
            <a:ext cx="6339681" cy="6873080"/>
          </a:xfrm>
          <a:prstGeom prst="rect">
            <a:avLst/>
          </a:prstGeom>
          <a:noFill/>
        </p:spPr>
      </p:pic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1752600" y="2743200"/>
            <a:ext cx="762000" cy="533400"/>
          </a:xfrm>
          <a:prstGeom prst="line">
            <a:avLst/>
          </a:prstGeom>
          <a:noFill/>
          <a:ln w="38100">
            <a:solidFill>
              <a:srgbClr val="00FFFF"/>
            </a:solidFill>
            <a:prstDash val="dash"/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pPr>
              <a:buNone/>
            </a:pPr>
            <a:r>
              <a:rPr lang="en-US" sz="3600" b="1" dirty="0" smtClean="0">
                <a:solidFill>
                  <a:srgbClr val="202360"/>
                </a:solidFill>
                <a:latin typeface="Arial" pitchFamily="34" charset="0"/>
                <a:cs typeface="Arial" pitchFamily="34" charset="0"/>
              </a:rPr>
              <a:t>LATERAL / FIBULAR COLLATERAL LIG</a:t>
            </a:r>
            <a:r>
              <a:rPr lang="en-US" b="1" dirty="0" smtClean="0">
                <a:solidFill>
                  <a:srgbClr val="202360"/>
                </a:solidFill>
                <a:latin typeface="Arial" pitchFamily="34" charset="0"/>
                <a:cs typeface="Arial" pitchFamily="34" charset="0"/>
              </a:rPr>
              <a:t>. </a:t>
            </a:r>
          </a:p>
          <a:p>
            <a:pPr>
              <a:buNone/>
            </a:pPr>
            <a:r>
              <a:rPr lang="en-US" sz="3200" dirty="0" smtClean="0">
                <a:latin typeface="Arial" pitchFamily="34" charset="0"/>
                <a:cs typeface="Arial" pitchFamily="34" charset="0"/>
              </a:rPr>
              <a:t>Tubular cord arising from lat. </a:t>
            </a:r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epicondyle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 of femur to fibular head, where it joins which biceps </a:t>
            </a:r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femoris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 insertion as conjoined tendon.</a:t>
            </a:r>
          </a:p>
          <a:p>
            <a:pPr>
              <a:buNone/>
            </a:pPr>
            <a:r>
              <a:rPr lang="en-US" sz="3200" b="1" dirty="0" smtClean="0">
                <a:solidFill>
                  <a:srgbClr val="202360"/>
                </a:solidFill>
                <a:latin typeface="Arial" pitchFamily="34" charset="0"/>
                <a:cs typeface="Arial" pitchFamily="34" charset="0"/>
              </a:rPr>
              <a:t>MR APPEARANCE </a:t>
            </a:r>
            <a:r>
              <a:rPr lang="en-US" b="1" dirty="0" smtClean="0">
                <a:solidFill>
                  <a:srgbClr val="202360"/>
                </a:solidFill>
                <a:latin typeface="Arial" pitchFamily="34" charset="0"/>
                <a:cs typeface="Arial" pitchFamily="34" charset="0"/>
              </a:rPr>
              <a:t>=&gt;</a:t>
            </a:r>
          </a:p>
          <a:p>
            <a:pPr>
              <a:buNone/>
            </a:pPr>
            <a:r>
              <a:rPr lang="en-US" sz="3200" dirty="0" smtClean="0">
                <a:latin typeface="Arial" pitchFamily="34" charset="0"/>
                <a:cs typeface="Arial" pitchFamily="34" charset="0"/>
              </a:rPr>
              <a:t>Best seen on coronal images: uniformly low SI cord on all pulse sequences.</a:t>
            </a: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3314" name="Picture 2" descr="D:\Documents and Settings\Administrator\My Documents\cort1 LCL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524000" y="1"/>
            <a:ext cx="6324600" cy="6857999"/>
          </a:xfrm>
          <a:prstGeom prst="rect">
            <a:avLst/>
          </a:prstGeom>
          <a:noFill/>
        </p:spPr>
      </p:pic>
      <p:sp>
        <p:nvSpPr>
          <p:cNvPr id="5" name="Line 8"/>
          <p:cNvSpPr>
            <a:spLocks noChangeShapeType="1"/>
          </p:cNvSpPr>
          <p:nvPr/>
        </p:nvSpPr>
        <p:spPr bwMode="auto">
          <a:xfrm flipH="1">
            <a:off x="6400800" y="2819400"/>
            <a:ext cx="914400" cy="228600"/>
          </a:xfrm>
          <a:prstGeom prst="line">
            <a:avLst/>
          </a:prstGeom>
          <a:noFill/>
          <a:ln w="38100">
            <a:solidFill>
              <a:srgbClr val="00FFFF"/>
            </a:solidFill>
            <a:prstDash val="dash"/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0"/>
          </a:xfrm>
        </p:spPr>
        <p:txBody>
          <a:bodyPr anchor="t">
            <a:normAutofit/>
          </a:bodyPr>
          <a:lstStyle/>
          <a:p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MENISCI :- 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en-US" sz="2800" dirty="0" smtClean="0">
                <a:latin typeface="Arial" pitchFamily="34" charset="0"/>
                <a:cs typeface="Arial" pitchFamily="34" charset="0"/>
              </a:rPr>
            </a:br>
            <a:r>
              <a:rPr lang="en-US" sz="2800" dirty="0" smtClean="0">
                <a:latin typeface="Arial" pitchFamily="34" charset="0"/>
                <a:cs typeface="Arial" pitchFamily="34" charset="0"/>
              </a:rPr>
              <a:t> •’C’ shaped structures, fixed to central portion of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tibial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          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articular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surface. </a:t>
            </a:r>
            <a:br>
              <a:rPr lang="en-US" sz="2800" dirty="0" smtClean="0">
                <a:latin typeface="Arial" pitchFamily="34" charset="0"/>
                <a:cs typeface="Arial" pitchFamily="34" charset="0"/>
              </a:rPr>
            </a:br>
            <a:r>
              <a:rPr lang="en-US" sz="2800" dirty="0" smtClean="0">
                <a:latin typeface="Arial" pitchFamily="34" charset="0"/>
                <a:cs typeface="Arial" pitchFamily="34" charset="0"/>
              </a:rPr>
              <a:t> •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Anteriorly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connected to each other .</a:t>
            </a:r>
            <a:br>
              <a:rPr lang="en-US" sz="2800" dirty="0" smtClean="0">
                <a:latin typeface="Arial" pitchFamily="34" charset="0"/>
                <a:cs typeface="Arial" pitchFamily="34" charset="0"/>
              </a:rPr>
            </a:br>
            <a:r>
              <a:rPr lang="en-US" sz="2800" dirty="0" smtClean="0">
                <a:latin typeface="Arial" pitchFamily="34" charset="0"/>
                <a:cs typeface="Arial" pitchFamily="34" charset="0"/>
              </a:rPr>
              <a:t> • </a:t>
            </a: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3 parts 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:Ant. Horn</a:t>
            </a:r>
            <a:br>
              <a:rPr lang="en-US" sz="2800" dirty="0" smtClean="0">
                <a:latin typeface="Arial" pitchFamily="34" charset="0"/>
                <a:cs typeface="Arial" pitchFamily="34" charset="0"/>
              </a:rPr>
            </a:br>
            <a:r>
              <a:rPr lang="en-US" sz="2800" dirty="0" smtClean="0">
                <a:latin typeface="Arial" pitchFamily="34" charset="0"/>
                <a:cs typeface="Arial" pitchFamily="34" charset="0"/>
              </a:rPr>
              <a:t>                 Body                    </a:t>
            </a:r>
            <a:br>
              <a:rPr lang="en-US" sz="2800" dirty="0" smtClean="0">
                <a:latin typeface="Arial" pitchFamily="34" charset="0"/>
                <a:cs typeface="Arial" pitchFamily="34" charset="0"/>
              </a:rPr>
            </a:br>
            <a:r>
              <a:rPr lang="en-US" sz="2800" dirty="0" smtClean="0">
                <a:latin typeface="Arial" pitchFamily="34" charset="0"/>
                <a:cs typeface="Arial" pitchFamily="34" charset="0"/>
              </a:rPr>
              <a:t>                 Post. Horn</a:t>
            </a: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dirty="0" smtClean="0"/>
              <a:t> </a:t>
            </a:r>
            <a:endParaRPr lang="en-US" sz="2800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3352800" y="2667000"/>
            <a:ext cx="5791200" cy="4191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0"/>
            <a:ext cx="8991600" cy="6858000"/>
          </a:xfrm>
        </p:spPr>
        <p:txBody>
          <a:bodyPr/>
          <a:lstStyle/>
          <a:p>
            <a:pPr>
              <a:buNone/>
            </a:pPr>
            <a:r>
              <a:rPr lang="en-US" sz="3600" b="1" dirty="0" smtClean="0">
                <a:solidFill>
                  <a:srgbClr val="202360"/>
                </a:solidFill>
                <a:latin typeface="Arial" pitchFamily="34" charset="0"/>
                <a:cs typeface="Arial" pitchFamily="34" charset="0"/>
              </a:rPr>
              <a:t>BONE &amp; BONE MARROW</a:t>
            </a:r>
            <a:r>
              <a:rPr lang="en-US" sz="2800" b="1" dirty="0" smtClean="0">
                <a:solidFill>
                  <a:srgbClr val="202360"/>
                </a:solidFill>
                <a:latin typeface="Arial" pitchFamily="34" charset="0"/>
                <a:cs typeface="Arial" pitchFamily="34" charset="0"/>
              </a:rPr>
              <a:t>:-</a:t>
            </a:r>
          </a:p>
          <a:p>
            <a:pPr>
              <a:buClr>
                <a:schemeClr val="accent6">
                  <a:lumMod val="50000"/>
                </a:schemeClr>
              </a:buClr>
            </a:pPr>
            <a:r>
              <a:rPr lang="en-US" sz="3200" dirty="0" smtClean="0">
                <a:latin typeface="Arial" pitchFamily="34" charset="0"/>
                <a:cs typeface="Arial" pitchFamily="34" charset="0"/>
              </a:rPr>
              <a:t>Cortical  bone of distal femur, </a:t>
            </a:r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proxi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 tibia &amp; patella : low SI on all pulse sequences.</a:t>
            </a:r>
          </a:p>
          <a:p>
            <a:pPr>
              <a:buClr>
                <a:schemeClr val="accent6">
                  <a:lumMod val="50000"/>
                </a:schemeClr>
              </a:buClr>
            </a:pPr>
            <a:r>
              <a:rPr lang="en-US" sz="3200" dirty="0" smtClean="0">
                <a:latin typeface="Arial" pitchFamily="34" charset="0"/>
                <a:cs typeface="Arial" pitchFamily="34" charset="0"/>
              </a:rPr>
              <a:t>SI of </a:t>
            </a:r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medullary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 canal reflects changing amounts of </a:t>
            </a:r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haematopoitic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 &amp; fatty bone marrow with age.</a:t>
            </a:r>
          </a:p>
          <a:p>
            <a:pPr>
              <a:buClr>
                <a:schemeClr val="accent6">
                  <a:lumMod val="50000"/>
                </a:schemeClr>
              </a:buClr>
            </a:pPr>
            <a:r>
              <a:rPr lang="en-US" sz="3200" dirty="0" smtClean="0">
                <a:latin typeface="Arial" pitchFamily="34" charset="0"/>
                <a:cs typeface="Arial" pitchFamily="34" charset="0"/>
              </a:rPr>
              <a:t> Fatty marrow increases with age.</a:t>
            </a:r>
          </a:p>
          <a:p>
            <a:pPr>
              <a:buClr>
                <a:schemeClr val="accent6">
                  <a:lumMod val="50000"/>
                </a:schemeClr>
              </a:buClr>
            </a:pPr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Epiphyseal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 portions of distal F &amp; </a:t>
            </a:r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proxi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. T and </a:t>
            </a:r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epiphysoid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 patella contain fatty marrow.</a:t>
            </a:r>
          </a:p>
          <a:p>
            <a:pPr>
              <a:buClr>
                <a:schemeClr val="accent6">
                  <a:lumMod val="50000"/>
                </a:schemeClr>
              </a:buClr>
            </a:pPr>
            <a:r>
              <a:rPr lang="en-US" sz="3200" dirty="0" smtClean="0">
                <a:latin typeface="Arial" pitchFamily="34" charset="0"/>
                <a:cs typeface="Arial" pitchFamily="34" charset="0"/>
              </a:rPr>
              <a:t>Sensitivity of MRI to bone marrow alterations makes it ideal for detecting </a:t>
            </a:r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traum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. injuries.</a:t>
            </a:r>
          </a:p>
          <a:p>
            <a:pPr>
              <a:buClr>
                <a:schemeClr val="accent6">
                  <a:lumMod val="50000"/>
                </a:schemeClr>
              </a:buClr>
            </a:pPr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pPr>
              <a:buClr>
                <a:schemeClr val="accent6">
                  <a:lumMod val="50000"/>
                </a:schemeClr>
              </a:buClr>
            </a:pPr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pPr>
              <a:buClr>
                <a:schemeClr val="accent6">
                  <a:lumMod val="50000"/>
                </a:schemeClr>
              </a:buClr>
            </a:pPr>
            <a:endParaRPr lang="en-US" dirty="0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en-US" sz="3900" b="1" dirty="0" smtClean="0">
                <a:solidFill>
                  <a:srgbClr val="202360"/>
                </a:solidFill>
                <a:latin typeface="Arial" pitchFamily="34" charset="0"/>
                <a:cs typeface="Arial" pitchFamily="34" charset="0"/>
              </a:rPr>
              <a:t>MUSCLES &amp; TENDONS </a:t>
            </a:r>
            <a:r>
              <a:rPr lang="en-US" sz="2800" b="1" dirty="0" smtClean="0">
                <a:solidFill>
                  <a:srgbClr val="202360"/>
                </a:solidFill>
                <a:latin typeface="Arial" pitchFamily="34" charset="0"/>
                <a:cs typeface="Arial" pitchFamily="34" charset="0"/>
              </a:rPr>
              <a:t>:-</a:t>
            </a:r>
          </a:p>
          <a:p>
            <a:pPr>
              <a:buNone/>
            </a:pPr>
            <a:r>
              <a:rPr lang="en-US" sz="3500" dirty="0" smtClean="0">
                <a:latin typeface="Arial" pitchFamily="34" charset="0"/>
                <a:cs typeface="Arial" pitchFamily="34" charset="0"/>
              </a:rPr>
              <a:t>10 ms &amp; their tendons cross knee jt.</a:t>
            </a:r>
          </a:p>
          <a:p>
            <a:pPr>
              <a:buBlip>
                <a:blip r:embed="rId2"/>
              </a:buBlip>
            </a:pPr>
            <a:r>
              <a:rPr lang="en-US" sz="3500" dirty="0" smtClean="0">
                <a:latin typeface="Arial" pitchFamily="34" charset="0"/>
                <a:cs typeface="Arial" pitchFamily="34" charset="0"/>
              </a:rPr>
              <a:t>Ant.: Quadriceps =&gt; Rectus </a:t>
            </a:r>
            <a:r>
              <a:rPr lang="en-US" sz="3500" dirty="0" err="1" smtClean="0">
                <a:latin typeface="Arial" pitchFamily="34" charset="0"/>
                <a:cs typeface="Arial" pitchFamily="34" charset="0"/>
              </a:rPr>
              <a:t>femoris</a:t>
            </a:r>
            <a:endParaRPr lang="en-US" sz="3500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en-US" sz="3500" dirty="0" smtClean="0">
                <a:latin typeface="Arial" pitchFamily="34" charset="0"/>
                <a:cs typeface="Arial" pitchFamily="34" charset="0"/>
              </a:rPr>
              <a:t>				     </a:t>
            </a:r>
            <a:r>
              <a:rPr lang="en-US" sz="3500" dirty="0" err="1" smtClean="0">
                <a:latin typeface="Arial" pitchFamily="34" charset="0"/>
                <a:cs typeface="Arial" pitchFamily="34" charset="0"/>
              </a:rPr>
              <a:t>Vastus</a:t>
            </a:r>
            <a:r>
              <a:rPr lang="en-US" sz="35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500" dirty="0" err="1" smtClean="0">
                <a:latin typeface="Arial" pitchFamily="34" charset="0"/>
                <a:cs typeface="Arial" pitchFamily="34" charset="0"/>
              </a:rPr>
              <a:t>medialis</a:t>
            </a:r>
            <a:endParaRPr lang="en-US" sz="3500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en-US" sz="3500" dirty="0" smtClean="0">
                <a:latin typeface="Arial" pitchFamily="34" charset="0"/>
                <a:cs typeface="Arial" pitchFamily="34" charset="0"/>
              </a:rPr>
              <a:t>                                   V. </a:t>
            </a:r>
            <a:r>
              <a:rPr lang="en-US" sz="3500" dirty="0" err="1" smtClean="0">
                <a:latin typeface="Arial" pitchFamily="34" charset="0"/>
                <a:cs typeface="Arial" pitchFamily="34" charset="0"/>
              </a:rPr>
              <a:t>Intermedius</a:t>
            </a:r>
            <a:endParaRPr lang="en-US" sz="3500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en-US" sz="3500" dirty="0" smtClean="0">
                <a:latin typeface="Arial" pitchFamily="34" charset="0"/>
                <a:cs typeface="Arial" pitchFamily="34" charset="0"/>
              </a:rPr>
              <a:t>                                   V. </a:t>
            </a:r>
            <a:r>
              <a:rPr lang="en-US" sz="3500" dirty="0" err="1" smtClean="0">
                <a:latin typeface="Arial" pitchFamily="34" charset="0"/>
                <a:cs typeface="Arial" pitchFamily="34" charset="0"/>
              </a:rPr>
              <a:t>Lateralis</a:t>
            </a:r>
            <a:endParaRPr lang="en-US" sz="3500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en-US" sz="3500" dirty="0" smtClean="0">
                <a:latin typeface="Arial" pitchFamily="34" charset="0"/>
                <a:cs typeface="Arial" pitchFamily="34" charset="0"/>
              </a:rPr>
              <a:t>   Quadriceps insert on </a:t>
            </a:r>
            <a:r>
              <a:rPr lang="en-US" sz="3500" dirty="0" err="1" smtClean="0">
                <a:latin typeface="Arial" pitchFamily="34" charset="0"/>
                <a:cs typeface="Arial" pitchFamily="34" charset="0"/>
              </a:rPr>
              <a:t>proxi</a:t>
            </a:r>
            <a:r>
              <a:rPr lang="en-US" sz="3500" dirty="0" smtClean="0">
                <a:latin typeface="Arial" pitchFamily="34" charset="0"/>
                <a:cs typeface="Arial" pitchFamily="34" charset="0"/>
              </a:rPr>
              <a:t>. pole of patella.</a:t>
            </a:r>
          </a:p>
          <a:p>
            <a:pPr>
              <a:buBlip>
                <a:blip r:embed="rId2"/>
              </a:buBlip>
            </a:pPr>
            <a:r>
              <a:rPr lang="en-US" sz="35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500" dirty="0" err="1" smtClean="0">
                <a:latin typeface="Arial" pitchFamily="34" charset="0"/>
                <a:cs typeface="Arial" pitchFamily="34" charset="0"/>
              </a:rPr>
              <a:t>Anterolat</a:t>
            </a:r>
            <a:r>
              <a:rPr lang="en-US" sz="3500" dirty="0" smtClean="0">
                <a:latin typeface="Arial" pitchFamily="34" charset="0"/>
                <a:cs typeface="Arial" pitchFamily="34" charset="0"/>
              </a:rPr>
              <a:t>: Tensor fascia </a:t>
            </a:r>
            <a:r>
              <a:rPr lang="en-US" sz="3500" dirty="0" err="1" smtClean="0">
                <a:latin typeface="Arial" pitchFamily="34" charset="0"/>
                <a:cs typeface="Arial" pitchFamily="34" charset="0"/>
              </a:rPr>
              <a:t>lata</a:t>
            </a:r>
            <a:r>
              <a:rPr lang="en-US" sz="3500" dirty="0" smtClean="0">
                <a:latin typeface="Arial" pitchFamily="34" charset="0"/>
                <a:cs typeface="Arial" pitchFamily="34" charset="0"/>
              </a:rPr>
              <a:t> &amp; its </a:t>
            </a:r>
            <a:r>
              <a:rPr lang="en-US" sz="3500" dirty="0" err="1" smtClean="0">
                <a:latin typeface="Arial" pitchFamily="34" charset="0"/>
                <a:cs typeface="Arial" pitchFamily="34" charset="0"/>
              </a:rPr>
              <a:t>iliotibial</a:t>
            </a:r>
            <a:r>
              <a:rPr lang="en-US" sz="3500" dirty="0" smtClean="0">
                <a:latin typeface="Arial" pitchFamily="34" charset="0"/>
                <a:cs typeface="Arial" pitchFamily="34" charset="0"/>
              </a:rPr>
              <a:t> band insert at </a:t>
            </a:r>
            <a:r>
              <a:rPr lang="en-US" sz="3500" dirty="0" err="1" smtClean="0">
                <a:latin typeface="Arial" pitchFamily="34" charset="0"/>
                <a:cs typeface="Arial" pitchFamily="34" charset="0"/>
              </a:rPr>
              <a:t>Gerdy’s</a:t>
            </a:r>
            <a:r>
              <a:rPr lang="en-US" sz="3500" dirty="0" smtClean="0">
                <a:latin typeface="Arial" pitchFamily="34" charset="0"/>
                <a:cs typeface="Arial" pitchFamily="34" charset="0"/>
              </a:rPr>
              <a:t> tubercle at </a:t>
            </a:r>
            <a:r>
              <a:rPr lang="en-US" sz="3500" dirty="0" err="1" smtClean="0">
                <a:latin typeface="Arial" pitchFamily="34" charset="0"/>
                <a:cs typeface="Arial" pitchFamily="34" charset="0"/>
              </a:rPr>
              <a:t>anterolat</a:t>
            </a:r>
            <a:r>
              <a:rPr lang="en-US" sz="3500" dirty="0" smtClean="0">
                <a:latin typeface="Arial" pitchFamily="34" charset="0"/>
                <a:cs typeface="Arial" pitchFamily="34" charset="0"/>
              </a:rPr>
              <a:t> tibia. </a:t>
            </a:r>
          </a:p>
          <a:p>
            <a:pPr>
              <a:buBlip>
                <a:blip r:embed="rId2"/>
              </a:buBlip>
            </a:pPr>
            <a:r>
              <a:rPr lang="en-US" sz="3500" dirty="0" smtClean="0">
                <a:latin typeface="Arial" pitchFamily="34" charset="0"/>
                <a:cs typeface="Arial" pitchFamily="34" charset="0"/>
              </a:rPr>
              <a:t> Post lat.: biceps </a:t>
            </a:r>
            <a:r>
              <a:rPr lang="en-US" sz="3500" dirty="0" err="1" smtClean="0">
                <a:latin typeface="Arial" pitchFamily="34" charset="0"/>
                <a:cs typeface="Arial" pitchFamily="34" charset="0"/>
              </a:rPr>
              <a:t>femoris</a:t>
            </a:r>
            <a:r>
              <a:rPr lang="en-US" sz="3500" dirty="0" smtClean="0">
                <a:latin typeface="Arial" pitchFamily="34" charset="0"/>
                <a:cs typeface="Arial" pitchFamily="34" charset="0"/>
              </a:rPr>
              <a:t> inserts with fibular CL as conjoined  tendon at fibular head.</a:t>
            </a:r>
          </a:p>
          <a:p>
            <a:pPr>
              <a:buBlip>
                <a:blip r:embed="rId2"/>
              </a:buBlip>
            </a:pPr>
            <a:r>
              <a:rPr lang="en-US" sz="3500" dirty="0" smtClean="0">
                <a:latin typeface="Arial" pitchFamily="34" charset="0"/>
                <a:cs typeface="Arial" pitchFamily="34" charset="0"/>
              </a:rPr>
              <a:t> Post med.: </a:t>
            </a:r>
            <a:r>
              <a:rPr lang="en-US" sz="3500" dirty="0" err="1" smtClean="0">
                <a:latin typeface="Arial" pitchFamily="34" charset="0"/>
                <a:cs typeface="Arial" pitchFamily="34" charset="0"/>
              </a:rPr>
              <a:t>sartorius</a:t>
            </a:r>
            <a:r>
              <a:rPr lang="en-US" sz="35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sz="3500" dirty="0" err="1" smtClean="0">
                <a:latin typeface="Arial" pitchFamily="34" charset="0"/>
                <a:cs typeface="Arial" pitchFamily="34" charset="0"/>
              </a:rPr>
              <a:t>gracilis</a:t>
            </a:r>
            <a:r>
              <a:rPr lang="en-US" sz="3500" dirty="0" smtClean="0">
                <a:latin typeface="Arial" pitchFamily="34" charset="0"/>
                <a:cs typeface="Arial" pitchFamily="34" charset="0"/>
              </a:rPr>
              <a:t> &amp; </a:t>
            </a:r>
            <a:r>
              <a:rPr lang="en-US" sz="3500" dirty="0" err="1" smtClean="0">
                <a:latin typeface="Arial" pitchFamily="34" charset="0"/>
                <a:cs typeface="Arial" pitchFamily="34" charset="0"/>
              </a:rPr>
              <a:t>semitendinosus</a:t>
            </a:r>
            <a:r>
              <a:rPr lang="en-US" sz="3500" dirty="0" smtClean="0">
                <a:latin typeface="Arial" pitchFamily="34" charset="0"/>
                <a:cs typeface="Arial" pitchFamily="34" charset="0"/>
              </a:rPr>
              <a:t> insert at post med. tibia. </a:t>
            </a:r>
            <a:r>
              <a:rPr lang="en-US" sz="3500" dirty="0" err="1" smtClean="0">
                <a:latin typeface="Arial" pitchFamily="34" charset="0"/>
                <a:cs typeface="Arial" pitchFamily="34" charset="0"/>
              </a:rPr>
              <a:t>Semimemdranosus</a:t>
            </a:r>
            <a:r>
              <a:rPr lang="en-US" sz="3500" dirty="0" smtClean="0">
                <a:latin typeface="Arial" pitchFamily="34" charset="0"/>
                <a:cs typeface="Arial" pitchFamily="34" charset="0"/>
              </a:rPr>
              <a:t> inserts </a:t>
            </a:r>
            <a:r>
              <a:rPr lang="en-US" sz="3500" dirty="0" err="1" smtClean="0">
                <a:latin typeface="Arial" pitchFamily="34" charset="0"/>
                <a:cs typeface="Arial" pitchFamily="34" charset="0"/>
              </a:rPr>
              <a:t>seperately</a:t>
            </a:r>
            <a:r>
              <a:rPr lang="en-US" sz="3500" dirty="0" smtClean="0">
                <a:latin typeface="Arial" pitchFamily="34" charset="0"/>
                <a:cs typeface="Arial" pitchFamily="34" charset="0"/>
              </a:rPr>
              <a:t> slightly more </a:t>
            </a:r>
            <a:r>
              <a:rPr lang="en-US" sz="3500" dirty="0" err="1" smtClean="0">
                <a:latin typeface="Arial" pitchFamily="34" charset="0"/>
                <a:cs typeface="Arial" pitchFamily="34" charset="0"/>
              </a:rPr>
              <a:t>posteriorly</a:t>
            </a:r>
            <a:r>
              <a:rPr lang="en-US" sz="3000" dirty="0" smtClean="0">
                <a:latin typeface="Arial" pitchFamily="34" charset="0"/>
                <a:cs typeface="Arial" pitchFamily="34" charset="0"/>
              </a:rPr>
              <a:t>. </a:t>
            </a:r>
          </a:p>
          <a:p>
            <a:pPr>
              <a:buNone/>
            </a:pPr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         </a:t>
            </a:r>
          </a:p>
          <a:p>
            <a:pPr>
              <a:buNone/>
            </a:pPr>
            <a:endParaRPr lang="en-US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pPr>
              <a:buBlip>
                <a:blip r:embed="rId2"/>
              </a:buBlip>
            </a:pP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Med. &amp;  lat. Heads of </a:t>
            </a:r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gastrocnemius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 arise at post. </a:t>
            </a:r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Supracondy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 region of F.</a:t>
            </a:r>
            <a:endParaRPr lang="en-US" sz="3200" dirty="0" smtClean="0"/>
          </a:p>
          <a:p>
            <a:pPr>
              <a:buBlip>
                <a:blip r:embed="rId2"/>
              </a:buBlip>
            </a:pPr>
            <a:r>
              <a:rPr lang="en-US" sz="3200" dirty="0" smtClean="0"/>
              <a:t> </a:t>
            </a:r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Popliteal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 MS belly rests at post. </a:t>
            </a:r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proxi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. tibia. Its tendon courses intra-</a:t>
            </a:r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articularly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 through post horn of LM to </a:t>
            </a:r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popli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 groove of F.</a:t>
            </a:r>
          </a:p>
          <a:p>
            <a:pPr>
              <a:buBlip>
                <a:blip r:embed="rId2"/>
              </a:buBlip>
            </a:pPr>
            <a:r>
              <a:rPr 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Plantaris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 ms </a:t>
            </a:r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ori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. at </a:t>
            </a:r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postlat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. </a:t>
            </a:r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supracondy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 F &amp; its tendon (longest in body) courses toward ankle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pPr>
              <a:buNone/>
            </a:pPr>
            <a:r>
              <a:rPr lang="en-US" b="1" dirty="0" smtClean="0">
                <a:solidFill>
                  <a:srgbClr val="202360"/>
                </a:solidFill>
                <a:latin typeface="Arial" pitchFamily="34" charset="0"/>
                <a:cs typeface="Arial" pitchFamily="34" charset="0"/>
              </a:rPr>
              <a:t>EXTENSOR MECHANISM=&gt;</a:t>
            </a:r>
          </a:p>
          <a:p>
            <a:pPr>
              <a:buClr>
                <a:schemeClr val="accent6">
                  <a:lumMod val="50000"/>
                </a:schemeClr>
              </a:buClr>
              <a:buFont typeface="Wingdings" pitchFamily="2" charset="2"/>
              <a:buChar char="Ø"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Quadriceps ms &amp; tendon</a:t>
            </a:r>
          </a:p>
          <a:p>
            <a:pPr>
              <a:buClr>
                <a:schemeClr val="accent6">
                  <a:lumMod val="50000"/>
                </a:schemeClr>
              </a:buClr>
              <a:buFont typeface="Wingdings" pitchFamily="2" charset="2"/>
              <a:buChar char="Ø"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Patellar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lig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>
              <a:buClr>
                <a:schemeClr val="accent6">
                  <a:lumMod val="50000"/>
                </a:schemeClr>
              </a:buClr>
              <a:buFont typeface="Wingdings" pitchFamily="2" charset="2"/>
              <a:buChar char="Ø"/>
            </a:pPr>
            <a:r>
              <a:rPr lang="en-US" dirty="0" smtClean="0">
                <a:solidFill>
                  <a:srgbClr val="202360"/>
                </a:solidFill>
                <a:latin typeface="Arial" pitchFamily="34" charset="0"/>
                <a:cs typeface="Arial" pitchFamily="34" charset="0"/>
              </a:rPr>
              <a:t>Components of </a:t>
            </a:r>
            <a:r>
              <a:rPr lang="en-US" dirty="0" err="1" smtClean="0">
                <a:solidFill>
                  <a:srgbClr val="202360"/>
                </a:solidFill>
                <a:latin typeface="Arial" pitchFamily="34" charset="0"/>
                <a:cs typeface="Arial" pitchFamily="34" charset="0"/>
              </a:rPr>
              <a:t>patellofemoral</a:t>
            </a:r>
            <a:r>
              <a:rPr lang="en-US" dirty="0" smtClean="0">
                <a:solidFill>
                  <a:srgbClr val="202360"/>
                </a:solidFill>
                <a:latin typeface="Arial" pitchFamily="34" charset="0"/>
                <a:cs typeface="Arial" pitchFamily="34" charset="0"/>
              </a:rPr>
              <a:t> jt.</a:t>
            </a:r>
          </a:p>
          <a:p>
            <a:pPr>
              <a:buClr>
                <a:schemeClr val="accent6">
                  <a:lumMod val="50000"/>
                </a:schemeClr>
              </a:buClr>
              <a:buNone/>
            </a:pPr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pPr>
              <a:buClr>
                <a:schemeClr val="accent6">
                  <a:lumMod val="50000"/>
                </a:schemeClr>
              </a:buClr>
              <a:buNone/>
            </a:pPr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pPr>
              <a:buClr>
                <a:schemeClr val="accent6">
                  <a:lumMod val="50000"/>
                </a:schemeClr>
              </a:buClr>
              <a:buFont typeface="Wingdings" pitchFamily="2" charset="2"/>
              <a:buChar char="§"/>
            </a:pPr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pPr>
              <a:buClr>
                <a:schemeClr val="accent6">
                  <a:lumMod val="50000"/>
                </a:schemeClr>
              </a:buClr>
              <a:buNone/>
            </a:pP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3" descr="C:\My Documents\malini\knee\kne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0" y="1905000"/>
            <a:ext cx="3419332" cy="4672013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>
            <a:normAutofit/>
          </a:bodyPr>
          <a:lstStyle/>
          <a:p>
            <a:pPr>
              <a:buClr>
                <a:schemeClr val="accent6">
                  <a:lumMod val="50000"/>
                </a:schemeClr>
              </a:buClr>
              <a:buNone/>
            </a:pPr>
            <a:r>
              <a:rPr lang="en-US" sz="3200" b="1" dirty="0" smtClean="0">
                <a:solidFill>
                  <a:srgbClr val="202360"/>
                </a:solidFill>
                <a:latin typeface="Arial" pitchFamily="34" charset="0"/>
                <a:cs typeface="Arial" pitchFamily="34" charset="0"/>
              </a:rPr>
              <a:t>QUADRICEPS TENDON</a:t>
            </a:r>
            <a:r>
              <a:rPr lang="en-US" b="1" dirty="0" smtClean="0">
                <a:solidFill>
                  <a:srgbClr val="202360"/>
                </a:solidFill>
                <a:latin typeface="Arial" pitchFamily="34" charset="0"/>
                <a:cs typeface="Arial" pitchFamily="34" charset="0"/>
              </a:rPr>
              <a:t>=&gt;</a:t>
            </a:r>
          </a:p>
          <a:p>
            <a:pPr>
              <a:buClr>
                <a:schemeClr val="accent6">
                  <a:lumMod val="50000"/>
                </a:schemeClr>
              </a:buClr>
              <a:buFont typeface="Wingdings" pitchFamily="2" charset="2"/>
              <a:buChar char="§"/>
            </a:pPr>
            <a:r>
              <a:rPr lang="en-US" sz="2800" dirty="0" smtClean="0">
                <a:latin typeface="Arial" pitchFamily="34" charset="0"/>
                <a:cs typeface="Arial" pitchFamily="34" charset="0"/>
              </a:rPr>
              <a:t> Rectus F, V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intermedius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, V med. &amp; V lat.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ms.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converge to insert as Q tendon at sup. pole of patella. </a:t>
            </a:r>
          </a:p>
          <a:p>
            <a:pPr>
              <a:buClr>
                <a:schemeClr val="accent6">
                  <a:lumMod val="50000"/>
                </a:schemeClr>
              </a:buClr>
              <a:buFont typeface="Wingdings" pitchFamily="2" charset="2"/>
              <a:buChar char="§"/>
            </a:pPr>
            <a:r>
              <a:rPr lang="en-US" sz="2800" dirty="0" smtClean="0">
                <a:latin typeface="Arial" pitchFamily="34" charset="0"/>
                <a:cs typeface="Arial" pitchFamily="34" charset="0"/>
              </a:rPr>
              <a:t>Fasciae of 4 ms combine to varying degrees to form a multilayered str.</a:t>
            </a:r>
          </a:p>
          <a:p>
            <a:pPr>
              <a:buClr>
                <a:schemeClr val="accent6">
                  <a:lumMod val="50000"/>
                </a:schemeClr>
              </a:buClr>
              <a:buFont typeface="Wingdings" pitchFamily="2" charset="2"/>
              <a:buChar char="§"/>
            </a:pPr>
            <a:r>
              <a:rPr lang="en-US" sz="2800" dirty="0" smtClean="0">
                <a:latin typeface="Arial" pitchFamily="34" charset="0"/>
                <a:cs typeface="Arial" pitchFamily="34" charset="0"/>
              </a:rPr>
              <a:t>Usually V. med. &amp; V. lat. Merge: 3 layered Q tendon with fascia from R. fem. ant. &amp; F from V . int.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postly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>
              <a:buClr>
                <a:schemeClr val="accent6">
                  <a:lumMod val="50000"/>
                </a:schemeClr>
              </a:buClr>
              <a:buFont typeface="Wingdings" pitchFamily="2" charset="2"/>
              <a:buChar char="§"/>
            </a:pPr>
            <a:r>
              <a:rPr lang="en-US" sz="2800" dirty="0" smtClean="0">
                <a:latin typeface="Arial" pitchFamily="34" charset="0"/>
                <a:cs typeface="Arial" pitchFamily="34" charset="0"/>
              </a:rPr>
              <a:t> Also F. of V. med. &amp; lat. combine with each other &amp; with F of either R. fem. or V. int. ms: 2 layered tendon</a:t>
            </a:r>
          </a:p>
          <a:p>
            <a:pPr>
              <a:buClr>
                <a:schemeClr val="accent6">
                  <a:lumMod val="50000"/>
                </a:schemeClr>
              </a:buClr>
              <a:buFont typeface="Wingdings" pitchFamily="2" charset="2"/>
              <a:buChar char="§"/>
            </a:pPr>
            <a:r>
              <a:rPr lang="en-US" sz="2800" dirty="0" smtClean="0">
                <a:latin typeface="Arial" pitchFamily="34" charset="0"/>
                <a:cs typeface="Arial" pitchFamily="34" charset="0"/>
              </a:rPr>
              <a:t>Laminar str. Seen on axial &amp; sag. MRI scans.</a:t>
            </a:r>
          </a:p>
          <a:p>
            <a:pPr>
              <a:buClr>
                <a:schemeClr val="accent6">
                  <a:lumMod val="50000"/>
                </a:schemeClr>
              </a:buClr>
              <a:buFont typeface="Wingdings" pitchFamily="2" charset="2"/>
              <a:buChar char="§"/>
            </a:pPr>
            <a:r>
              <a:rPr lang="en-US" sz="2800" dirty="0" smtClean="0">
                <a:latin typeface="Arial" pitchFamily="34" charset="0"/>
                <a:cs typeface="Arial" pitchFamily="34" charset="0"/>
              </a:rPr>
              <a:t>Partial ruptures of Q tendon involve one of these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fascial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groups.</a:t>
            </a: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9458" name="Picture 2" descr="D:\Documents and Settings\Administrator\My Documents\sag t1 q tendon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447800" y="0"/>
            <a:ext cx="6324600" cy="6857999"/>
          </a:xfrm>
          <a:prstGeom prst="rect">
            <a:avLst/>
          </a:prstGeom>
          <a:noFill/>
        </p:spPr>
      </p:pic>
      <p:sp>
        <p:nvSpPr>
          <p:cNvPr id="5" name="Line 9"/>
          <p:cNvSpPr>
            <a:spLocks noChangeShapeType="1"/>
          </p:cNvSpPr>
          <p:nvPr/>
        </p:nvSpPr>
        <p:spPr bwMode="auto">
          <a:xfrm>
            <a:off x="1600200" y="457200"/>
            <a:ext cx="762000" cy="152400"/>
          </a:xfrm>
          <a:prstGeom prst="line">
            <a:avLst/>
          </a:prstGeom>
          <a:noFill/>
          <a:ln w="38100">
            <a:solidFill>
              <a:srgbClr val="00FFFF"/>
            </a:solidFill>
            <a:prstDash val="dash"/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8686800" cy="6858000"/>
          </a:xfrm>
        </p:spPr>
        <p:txBody>
          <a:bodyPr/>
          <a:lstStyle/>
          <a:p>
            <a:pPr>
              <a:buClr>
                <a:schemeClr val="accent6">
                  <a:lumMod val="50000"/>
                </a:schemeClr>
              </a:buClr>
              <a:buNone/>
            </a:pPr>
            <a:r>
              <a:rPr lang="en-US" sz="3600" b="1" dirty="0" smtClean="0">
                <a:solidFill>
                  <a:srgbClr val="202360"/>
                </a:solidFill>
                <a:latin typeface="Arial" pitchFamily="34" charset="0"/>
                <a:cs typeface="Arial" pitchFamily="34" charset="0"/>
              </a:rPr>
              <a:t>PATELLAR LIG. </a:t>
            </a:r>
            <a:r>
              <a:rPr lang="en-US" b="1" dirty="0" smtClean="0">
                <a:solidFill>
                  <a:srgbClr val="202360"/>
                </a:solidFill>
                <a:latin typeface="Arial" pitchFamily="34" charset="0"/>
                <a:cs typeface="Arial" pitchFamily="34" charset="0"/>
              </a:rPr>
              <a:t>=&gt;</a:t>
            </a:r>
          </a:p>
          <a:p>
            <a:pPr>
              <a:buClr>
                <a:schemeClr val="accent6">
                  <a:lumMod val="50000"/>
                </a:schemeClr>
              </a:buClr>
              <a:buFont typeface="Wingdings" pitchFamily="2" charset="2"/>
              <a:buChar char="§"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Extends from distal pole of patella to ant. </a:t>
            </a:r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tibial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 tubercle.</a:t>
            </a:r>
          </a:p>
          <a:p>
            <a:pPr>
              <a:buClr>
                <a:schemeClr val="accent6">
                  <a:lumMod val="50000"/>
                </a:schemeClr>
              </a:buClr>
              <a:buFont typeface="Wingdings" pitchFamily="2" charset="2"/>
              <a:buChar char="§"/>
            </a:pPr>
            <a:r>
              <a:rPr lang="en-US" sz="3200" dirty="0" smtClean="0">
                <a:latin typeface="Arial" pitchFamily="34" charset="0"/>
                <a:cs typeface="Arial" pitchFamily="34" charset="0"/>
              </a:rPr>
              <a:t>Uniformly low SI best seen on sag. images.</a:t>
            </a:r>
          </a:p>
          <a:p>
            <a:pPr>
              <a:buClr>
                <a:schemeClr val="accent6">
                  <a:lumMod val="50000"/>
                </a:schemeClr>
              </a:buClr>
              <a:buNone/>
            </a:pPr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pPr>
              <a:buClr>
                <a:schemeClr val="accent6">
                  <a:lumMod val="50000"/>
                </a:schemeClr>
              </a:buClr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4338" name="Picture 2" descr="D:\Documents and Settings\Administrator\My Documents\sag t1 patellar lig.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371600" y="1"/>
            <a:ext cx="6324600" cy="6857999"/>
          </a:xfrm>
          <a:prstGeom prst="rect">
            <a:avLst/>
          </a:prstGeom>
          <a:noFill/>
        </p:spPr>
      </p:pic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1524000" y="3581400"/>
            <a:ext cx="685800" cy="304800"/>
          </a:xfrm>
          <a:prstGeom prst="line">
            <a:avLst/>
          </a:prstGeom>
          <a:noFill/>
          <a:ln w="38100">
            <a:solidFill>
              <a:srgbClr val="00FFFF"/>
            </a:solidFill>
            <a:prstDash val="dash"/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pPr>
              <a:buClr>
                <a:schemeClr val="accent6">
                  <a:lumMod val="50000"/>
                </a:schemeClr>
              </a:buClr>
              <a:buNone/>
            </a:pPr>
            <a:r>
              <a:rPr lang="en-US" sz="3600" b="1" dirty="0" smtClean="0">
                <a:solidFill>
                  <a:srgbClr val="202360"/>
                </a:solidFill>
                <a:latin typeface="Arial" pitchFamily="34" charset="0"/>
                <a:cs typeface="Arial" pitchFamily="34" charset="0"/>
              </a:rPr>
              <a:t>PATELLOFEMORAL JOINT</a:t>
            </a:r>
            <a:r>
              <a:rPr lang="en-US" b="1" dirty="0" smtClean="0">
                <a:solidFill>
                  <a:srgbClr val="202360"/>
                </a:solidFill>
                <a:latin typeface="Arial" pitchFamily="34" charset="0"/>
                <a:cs typeface="Arial" pitchFamily="34" charset="0"/>
              </a:rPr>
              <a:t>=&gt;</a:t>
            </a:r>
          </a:p>
          <a:p>
            <a:pPr>
              <a:buClr>
                <a:schemeClr val="accent6">
                  <a:lumMod val="50000"/>
                </a:schemeClr>
              </a:buClr>
              <a:buFont typeface="Wingdings" pitchFamily="2" charset="2"/>
              <a:buChar char="§"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Patellar tracking abnormalities imaged with MR P-F joints during incremental knee flexion.</a:t>
            </a:r>
          </a:p>
          <a:p>
            <a:pPr>
              <a:buNone/>
            </a:pPr>
            <a:endParaRPr 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pPr>
              <a:buNone/>
            </a:pPr>
            <a:r>
              <a:rPr lang="en-US" sz="3600" b="1" dirty="0" smtClean="0">
                <a:solidFill>
                  <a:srgbClr val="202360"/>
                </a:solidFill>
                <a:latin typeface="Arial" pitchFamily="34" charset="0"/>
                <a:cs typeface="Arial" pitchFamily="34" charset="0"/>
              </a:rPr>
              <a:t>ARTICULAR CARTILAGE </a:t>
            </a:r>
            <a:r>
              <a:rPr lang="en-US" b="1" dirty="0" smtClean="0">
                <a:solidFill>
                  <a:srgbClr val="202360"/>
                </a:solidFill>
                <a:latin typeface="Arial" pitchFamily="34" charset="0"/>
                <a:cs typeface="Arial" pitchFamily="34" charset="0"/>
              </a:rPr>
              <a:t>:-</a:t>
            </a:r>
          </a:p>
          <a:p>
            <a:pPr>
              <a:buNone/>
            </a:pPr>
            <a:r>
              <a:rPr lang="en-US" sz="3200" dirty="0" smtClean="0">
                <a:latin typeface="Arial" pitchFamily="34" charset="0"/>
                <a:cs typeface="Arial" pitchFamily="34" charset="0"/>
              </a:rPr>
              <a:t>MRI best suited for evaluation of </a:t>
            </a:r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articular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 cartilage, different pulse sequences required.</a:t>
            </a:r>
          </a:p>
          <a:p>
            <a:pPr>
              <a:buNone/>
            </a:pPr>
            <a:r>
              <a:rPr lang="en-US" sz="3200" dirty="0" smtClean="0">
                <a:latin typeface="Arial" pitchFamily="34" charset="0"/>
                <a:cs typeface="Arial" pitchFamily="34" charset="0"/>
              </a:rPr>
              <a:t>Low to intermediate SI on T</a:t>
            </a:r>
            <a:r>
              <a:rPr lang="en-US" sz="3200" baseline="-25000" dirty="0" smtClean="0">
                <a:latin typeface="Arial" pitchFamily="34" charset="0"/>
                <a:cs typeface="Arial" pitchFamily="34" charset="0"/>
              </a:rPr>
              <a:t>1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W, spin density &amp; T</a:t>
            </a:r>
            <a:r>
              <a:rPr lang="en-US" sz="3200" baseline="-25000" dirty="0" smtClean="0">
                <a:latin typeface="Arial" pitchFamily="34" charset="0"/>
                <a:cs typeface="Arial" pitchFamily="34" charset="0"/>
              </a:rPr>
              <a:t>2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W images.</a:t>
            </a:r>
          </a:p>
          <a:p>
            <a:r>
              <a:rPr lang="en-US" sz="3200" dirty="0" smtClean="0">
                <a:latin typeface="Arial" pitchFamily="34" charset="0"/>
                <a:cs typeface="Arial" pitchFamily="34" charset="0"/>
              </a:rPr>
              <a:t>T1WI – intermediate  SI compared to low SI of cortex and menisci.</a:t>
            </a:r>
          </a:p>
          <a:p>
            <a:pPr>
              <a:buNone/>
            </a:pPr>
            <a:endParaRPr lang="en-US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0"/>
            <a:ext cx="9143999" cy="6858000"/>
          </a:xfrm>
        </p:spPr>
        <p:txBody>
          <a:bodyPr anchor="t">
            <a:normAutofit/>
          </a:bodyPr>
          <a:lstStyle/>
          <a:p>
            <a:r>
              <a:rPr lang="en-US" sz="3200" dirty="0" smtClean="0">
                <a:latin typeface="Arial" pitchFamily="34" charset="0"/>
                <a:cs typeface="Arial" pitchFamily="34" charset="0"/>
              </a:rPr>
              <a:t>• Triangular in cross section  taken in coronal &amp; sag. planes with apex pointing towards center of knee.</a:t>
            </a: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3200" dirty="0" smtClean="0"/>
              <a:t>          </a:t>
            </a:r>
            <a:endParaRPr lang="en-US" sz="3200" dirty="0"/>
          </a:p>
        </p:txBody>
      </p:sp>
      <p:sp>
        <p:nvSpPr>
          <p:cNvPr id="3" name="Flowchart: Merge 2"/>
          <p:cNvSpPr/>
          <p:nvPr/>
        </p:nvSpPr>
        <p:spPr>
          <a:xfrm rot="16200000">
            <a:off x="2743200" y="1066800"/>
            <a:ext cx="685800" cy="1295400"/>
          </a:xfrm>
          <a:prstGeom prst="flowChartMerg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" name="Flowchart: Merge 3"/>
          <p:cNvSpPr/>
          <p:nvPr/>
        </p:nvSpPr>
        <p:spPr>
          <a:xfrm rot="5400000">
            <a:off x="4419600" y="1066800"/>
            <a:ext cx="685800" cy="1295400"/>
          </a:xfrm>
          <a:prstGeom prst="flowChartMerg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5" name="Picture 6" descr="C:\WINNT\Profiles\General\Desktop\rt0001.jpg"/>
          <p:cNvPicPr>
            <a:picLocks noChangeAspect="1" noChangeArrowheads="1"/>
          </p:cNvPicPr>
          <p:nvPr/>
        </p:nvPicPr>
        <p:blipFill>
          <a:blip r:embed="rId2"/>
          <a:srcRect l="23441" t="15627" r="11449" b="14053"/>
          <a:stretch>
            <a:fillRect/>
          </a:stretch>
        </p:blipFill>
        <p:spPr bwMode="auto">
          <a:xfrm>
            <a:off x="1905001" y="2286000"/>
            <a:ext cx="4191000" cy="4343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5362" name="Picture 2" descr="D:\Documents and Settings\Administrator\My Documents\cor t1 arti carti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676400" y="1"/>
            <a:ext cx="6324600" cy="685799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6386" name="Picture 2" descr="D:\Documents and Settings\Administrator\My Documents\sag t1 arti carti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524000" y="1"/>
            <a:ext cx="6324600" cy="685799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>
            <a:normAutofit/>
          </a:bodyPr>
          <a:lstStyle/>
          <a:p>
            <a:r>
              <a:rPr lang="en-US" sz="3200" dirty="0" smtClean="0">
                <a:latin typeface="Arial" pitchFamily="34" charset="0"/>
                <a:cs typeface="Arial" pitchFamily="34" charset="0"/>
              </a:rPr>
              <a:t>T2WI - intermediate  SI surrounded by bright SI of synovial fluid (</a:t>
            </a:r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arthogram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 like effect) useful when effusion is present</a:t>
            </a:r>
          </a:p>
          <a:p>
            <a:r>
              <a:rPr lang="en-US" sz="3200" dirty="0" smtClean="0">
                <a:latin typeface="Arial" pitchFamily="34" charset="0"/>
                <a:cs typeface="Arial" pitchFamily="34" charset="0"/>
              </a:rPr>
              <a:t>STIR – intermediate SI like T2WI, but </a:t>
            </a:r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subchondral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 changes can be demonstrated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5" descr="C:\WINNT\Profiles\General\Desktop\rt0001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18231" t="15627" r="12363" b="17009"/>
          <a:stretch>
            <a:fillRect/>
          </a:stretch>
        </p:blipFill>
        <p:spPr bwMode="auto">
          <a:xfrm>
            <a:off x="1730107" y="0"/>
            <a:ext cx="5432693" cy="6858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>
            <a:normAutofit/>
          </a:bodyPr>
          <a:lstStyle/>
          <a:p>
            <a:r>
              <a:rPr lang="en-US" sz="3200" dirty="0" smtClean="0">
                <a:latin typeface="Arial" pitchFamily="34" charset="0"/>
                <a:cs typeface="Arial" pitchFamily="34" charset="0"/>
              </a:rPr>
              <a:t>3D GRE high spatial resolution High SI like synovial fluid</a:t>
            </a:r>
          </a:p>
          <a:p>
            <a:pPr>
              <a:buNone/>
            </a:pPr>
            <a:endParaRPr lang="en-US" sz="32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7410" name="Picture 2" descr="D:\Documents and Settings\Administrator\My Documents\3d gre sag fatsat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447800" y="1"/>
            <a:ext cx="6324600" cy="685799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3000" b="1" dirty="0" smtClean="0">
                <a:solidFill>
                  <a:srgbClr val="202360"/>
                </a:solidFill>
                <a:latin typeface="Arial" pitchFamily="34" charset="0"/>
                <a:cs typeface="Arial" pitchFamily="34" charset="0"/>
              </a:rPr>
              <a:t>BURSAE :-</a:t>
            </a:r>
          </a:p>
          <a:p>
            <a:pPr>
              <a:buFont typeface="Wingdings" pitchFamily="2" charset="2"/>
              <a:buChar char="v"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  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Numerous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bursae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present about knee jt.</a:t>
            </a:r>
          </a:p>
          <a:p>
            <a:pPr>
              <a:buFont typeface="Wingdings" pitchFamily="2" charset="2"/>
              <a:buChar char="v"/>
            </a:pPr>
            <a:r>
              <a:rPr lang="en-US" sz="2800" dirty="0" smtClean="0">
                <a:latin typeface="Arial" pitchFamily="34" charset="0"/>
                <a:cs typeface="Arial" pitchFamily="34" charset="0"/>
              </a:rPr>
              <a:t>  </a:t>
            </a:r>
            <a:r>
              <a:rPr lang="en-US" sz="2800" b="1" dirty="0" smtClean="0">
                <a:solidFill>
                  <a:srgbClr val="202360"/>
                </a:solidFill>
                <a:latin typeface="Arial" pitchFamily="34" charset="0"/>
                <a:cs typeface="Arial" pitchFamily="34" charset="0"/>
              </a:rPr>
              <a:t>Ant .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– 2 superficial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bursae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ant. to ext. mechanism.</a:t>
            </a:r>
          </a:p>
          <a:p>
            <a:pPr marL="514350" indent="-514350">
              <a:buNone/>
            </a:pPr>
            <a:r>
              <a:rPr lang="en-US" sz="2800" dirty="0" smtClean="0">
                <a:latin typeface="Arial" pitchFamily="34" charset="0"/>
                <a:cs typeface="Arial" pitchFamily="34" charset="0"/>
              </a:rPr>
              <a:t>		           1) Pre-patellar b ant. to pat.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lig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 marL="514350" indent="-514350">
              <a:buNone/>
            </a:pPr>
            <a:r>
              <a:rPr lang="en-US" sz="2800" dirty="0" smtClean="0">
                <a:latin typeface="Arial" pitchFamily="34" charset="0"/>
                <a:cs typeface="Arial" pitchFamily="34" charset="0"/>
              </a:rPr>
              <a:t>                    2) 1 or 2 deep pat.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bursae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post. to pat.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lig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 marL="514350" indent="-514350">
              <a:buFont typeface="Wingdings" pitchFamily="2" charset="2"/>
              <a:buChar char="v"/>
            </a:pPr>
            <a:r>
              <a:rPr lang="en-US" sz="2800" b="1" dirty="0" smtClean="0">
                <a:solidFill>
                  <a:srgbClr val="202360"/>
                </a:solidFill>
                <a:latin typeface="Arial" pitchFamily="34" charset="0"/>
                <a:cs typeface="Arial" pitchFamily="34" charset="0"/>
              </a:rPr>
              <a:t>Post .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– A bursa beneath both med. &amp; lat. Heads of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gastroenemius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 marL="514350" indent="-514350">
              <a:buNone/>
            </a:pPr>
            <a:r>
              <a:rPr lang="en-US" sz="2800" dirty="0" smtClean="0">
                <a:latin typeface="Arial" pitchFamily="34" charset="0"/>
                <a:cs typeface="Arial" pitchFamily="34" charset="0"/>
              </a:rPr>
              <a:t>      B beneath med. Head is adjacent to &amp; usually connected with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semimembr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b.</a:t>
            </a:r>
          </a:p>
          <a:p>
            <a:pPr marL="514350" indent="-514350">
              <a:buNone/>
            </a:pPr>
            <a:r>
              <a:rPr lang="en-US" sz="2800" dirty="0" smtClean="0">
                <a:latin typeface="Arial" pitchFamily="34" charset="0"/>
                <a:cs typeface="Arial" pitchFamily="34" charset="0"/>
              </a:rPr>
              <a:t>      This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gastrocnemius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–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semimembr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 b. commonly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commu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. with jt. : </a:t>
            </a:r>
            <a:r>
              <a:rPr lang="en-US" sz="2800" b="1" dirty="0" err="1" smtClean="0">
                <a:latin typeface="Arial" pitchFamily="34" charset="0"/>
                <a:cs typeface="Arial" pitchFamily="34" charset="0"/>
              </a:rPr>
              <a:t>Popliteal</a:t>
            </a: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 cyst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 marL="514350" indent="-514350">
              <a:buNone/>
            </a:pPr>
            <a:endParaRPr lang="en-US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pPr marL="514350" indent="-514350">
              <a:buFont typeface="Wingdings" pitchFamily="2" charset="2"/>
              <a:buChar char="v"/>
            </a:pPr>
            <a:r>
              <a:rPr lang="en-US" sz="3200" b="1" dirty="0" smtClean="0">
                <a:solidFill>
                  <a:srgbClr val="202360"/>
                </a:solidFill>
                <a:latin typeface="Arial" pitchFamily="34" charset="0"/>
                <a:cs typeface="Arial" pitchFamily="34" charset="0"/>
              </a:rPr>
              <a:t>Lat. 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–  b. between LCL &amp; jt. Capsule.</a:t>
            </a:r>
          </a:p>
          <a:p>
            <a:pPr marL="514350" indent="-514350">
              <a:buNone/>
            </a:pPr>
            <a:r>
              <a:rPr lang="en-US" sz="3200" dirty="0" smtClean="0">
                <a:latin typeface="Arial" pitchFamily="34" charset="0"/>
                <a:cs typeface="Arial" pitchFamily="34" charset="0"/>
              </a:rPr>
              <a:t>                b. </a:t>
            </a:r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betn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 biceps </a:t>
            </a:r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femoris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 &amp; LCL.</a:t>
            </a:r>
          </a:p>
          <a:p>
            <a:pPr marL="514350" indent="-514350">
              <a:buNone/>
            </a:pPr>
            <a:r>
              <a:rPr lang="en-US" sz="3200" dirty="0" smtClean="0">
                <a:latin typeface="Arial" pitchFamily="34" charset="0"/>
                <a:cs typeface="Arial" pitchFamily="34" charset="0"/>
              </a:rPr>
              <a:t>                b. beneath </a:t>
            </a:r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iliotibial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 tract.</a:t>
            </a:r>
          </a:p>
          <a:p>
            <a:pPr marL="514350" indent="-514350">
              <a:buFont typeface="Wingdings" pitchFamily="2" charset="2"/>
              <a:buChar char="v"/>
            </a:pPr>
            <a:r>
              <a:rPr lang="en-US" sz="3200" b="1" dirty="0" smtClean="0">
                <a:solidFill>
                  <a:srgbClr val="202360"/>
                </a:solidFill>
                <a:latin typeface="Arial" pitchFamily="34" charset="0"/>
                <a:cs typeface="Arial" pitchFamily="34" charset="0"/>
              </a:rPr>
              <a:t>Med. 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– </a:t>
            </a:r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Bursae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 beneath MCL &amp; </a:t>
            </a:r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pes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anserinus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pPr marL="514350" indent="-514350">
              <a:buNone/>
            </a:pPr>
            <a:r>
              <a:rPr lang="en-US" sz="3200" dirty="0" smtClean="0">
                <a:latin typeface="Arial" pitchFamily="34" charset="0"/>
                <a:cs typeface="Arial" pitchFamily="34" charset="0"/>
              </a:rPr>
              <a:t>                A b. may be present between </a:t>
            </a:r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supf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 &amp;</a:t>
            </a:r>
          </a:p>
          <a:p>
            <a:pPr marL="514350" indent="-514350">
              <a:buNone/>
            </a:pPr>
            <a:r>
              <a:rPr lang="en-US" sz="3200" dirty="0" smtClean="0">
                <a:latin typeface="Arial" pitchFamily="34" charset="0"/>
                <a:cs typeface="Arial" pitchFamily="34" charset="0"/>
              </a:rPr>
              <a:t>               deep </a:t>
            </a:r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fibres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 of  MCL.       </a:t>
            </a:r>
          </a:p>
          <a:p>
            <a:pPr marL="514350" indent="-514350">
              <a:buNone/>
            </a:pPr>
            <a:r>
              <a:rPr lang="en-US" sz="3200" dirty="0" smtClean="0">
                <a:latin typeface="Arial" pitchFamily="34" charset="0"/>
                <a:cs typeface="Arial" pitchFamily="34" charset="0"/>
              </a:rPr>
              <a:t>                </a:t>
            </a: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2800" b="1" dirty="0" smtClean="0">
                <a:solidFill>
                  <a:srgbClr val="202360"/>
                </a:solidFill>
                <a:latin typeface="Arial" pitchFamily="34" charset="0"/>
                <a:cs typeface="Arial" pitchFamily="34" charset="0"/>
              </a:rPr>
              <a:t>JOINT CAPSULE:-</a:t>
            </a:r>
          </a:p>
          <a:p>
            <a:r>
              <a:rPr lang="en-US" dirty="0" smtClean="0">
                <a:latin typeface="Arial" pitchFamily="34" charset="0"/>
                <a:cs typeface="Arial" pitchFamily="34" charset="0"/>
              </a:rPr>
              <a:t> Fibrous capsule of knee joint is complex.</a:t>
            </a:r>
          </a:p>
          <a:p>
            <a:r>
              <a:rPr lang="en-US" b="1" dirty="0" smtClean="0">
                <a:solidFill>
                  <a:srgbClr val="202360"/>
                </a:solidFill>
                <a:latin typeface="Arial" pitchFamily="34" charset="0"/>
                <a:cs typeface="Arial" pitchFamily="34" charset="0"/>
              </a:rPr>
              <a:t>ANT.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–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aponeurosis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of v. med. &amp; lat. extends from med. &amp; lat. margins of Q tendon, patella &amp; pat.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lig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.,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postly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to respective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tibial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&amp;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fibu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. CLs and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tibial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plateau. </a:t>
            </a:r>
          </a:p>
          <a:p>
            <a:pPr>
              <a:buNone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   This ant. portion of cap. is med. &amp; lat. patellar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retinacula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: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Jt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capsular thickenings.</a:t>
            </a:r>
          </a:p>
          <a:p>
            <a:pPr>
              <a:buNone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   Provide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rotatory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stability to PF jt.</a:t>
            </a:r>
          </a:p>
          <a:p>
            <a:pPr>
              <a:buNone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   Med ret: med pole of patella to med fem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condyle</a:t>
            </a:r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   Lat ret: lat pole of patella to lat fem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condyle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. </a:t>
            </a:r>
          </a:p>
          <a:p>
            <a:pPr>
              <a:buNone/>
            </a:pPr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en-US" dirty="0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8434" name="Picture 2" descr="D:\Documents and Settings\Administrator\My Documents\ax t2 fse patellar retinacula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371600" y="1"/>
            <a:ext cx="6324600" cy="685799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0" y="2"/>
          <a:ext cx="9144000" cy="672329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72000"/>
                <a:gridCol w="4572000"/>
              </a:tblGrid>
              <a:tr h="577456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Medial meniscus</a:t>
                      </a:r>
                      <a:endParaRPr lang="en-US" sz="2800" dirty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latin typeface="Arial" pitchFamily="34" charset="0"/>
                          <a:cs typeface="Arial" pitchFamily="34" charset="0"/>
                        </a:rPr>
                        <a:t>Lateral meniscus</a:t>
                      </a:r>
                      <a:endParaRPr lang="en-US" sz="2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870342"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Arial" pitchFamily="34" charset="0"/>
                          <a:cs typeface="Arial" pitchFamily="34" charset="0"/>
                        </a:rPr>
                        <a:t>1.</a:t>
                      </a:r>
                      <a:r>
                        <a:rPr lang="en-US" sz="2400" baseline="0" dirty="0" smtClean="0">
                          <a:latin typeface="Arial" pitchFamily="34" charset="0"/>
                          <a:cs typeface="Arial" pitchFamily="34" charset="0"/>
                        </a:rPr>
                        <a:t> Open &amp; wide  C shape , Half circle.</a:t>
                      </a:r>
                      <a:endParaRPr lang="en-US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Arial" pitchFamily="34" charset="0"/>
                          <a:cs typeface="Arial" pitchFamily="34" charset="0"/>
                        </a:rPr>
                        <a:t>1. Tight  C shape , ¾ circle.</a:t>
                      </a:r>
                      <a:endParaRPr lang="en-US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879630"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Arial" pitchFamily="34" charset="0"/>
                          <a:cs typeface="Arial" pitchFamily="34" charset="0"/>
                        </a:rPr>
                        <a:t>2. Post.</a:t>
                      </a:r>
                      <a:r>
                        <a:rPr lang="en-US" sz="2400" baseline="0" dirty="0" smtClean="0">
                          <a:latin typeface="Arial" pitchFamily="34" charset="0"/>
                          <a:cs typeface="Arial" pitchFamily="34" charset="0"/>
                        </a:rPr>
                        <a:t> horn twice to thrice as large as ant. horn</a:t>
                      </a:r>
                      <a:endParaRPr lang="en-US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Arial" pitchFamily="34" charset="0"/>
                          <a:cs typeface="Arial" pitchFamily="34" charset="0"/>
                        </a:rPr>
                        <a:t>2. Symmetric horns.</a:t>
                      </a:r>
                      <a:endParaRPr lang="en-US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1286906"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Arial" pitchFamily="34" charset="0"/>
                          <a:cs typeface="Arial" pitchFamily="34" charset="0"/>
                        </a:rPr>
                        <a:t>3.Attached to</a:t>
                      </a:r>
                      <a:r>
                        <a:rPr lang="en-US" sz="2400" baseline="0" dirty="0" smtClean="0">
                          <a:latin typeface="Arial" pitchFamily="34" charset="0"/>
                          <a:cs typeface="Arial" pitchFamily="34" charset="0"/>
                        </a:rPr>
                        <a:t> jt. capsule  in entire circumference &amp; to tibia by coronary ligaments</a:t>
                      </a:r>
                      <a:endParaRPr lang="en-US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Arial" pitchFamily="34" charset="0"/>
                          <a:cs typeface="Arial" pitchFamily="34" charset="0"/>
                        </a:rPr>
                        <a:t>3.</a:t>
                      </a:r>
                      <a:r>
                        <a:rPr lang="en-US" sz="2400" baseline="0" dirty="0" smtClean="0">
                          <a:latin typeface="Arial" pitchFamily="34" charset="0"/>
                          <a:cs typeface="Arial" pitchFamily="34" charset="0"/>
                        </a:rPr>
                        <a:t> Loosely attached  to jt. capsule </a:t>
                      </a:r>
                      <a:r>
                        <a:rPr lang="en-US" sz="2400" baseline="0" dirty="0" err="1" smtClean="0">
                          <a:latin typeface="Arial" pitchFamily="34" charset="0"/>
                          <a:cs typeface="Arial" pitchFamily="34" charset="0"/>
                        </a:rPr>
                        <a:t>esp</a:t>
                      </a:r>
                      <a:r>
                        <a:rPr lang="en-US" sz="2400" baseline="0" dirty="0" smtClean="0">
                          <a:latin typeface="Arial" pitchFamily="34" charset="0"/>
                          <a:cs typeface="Arial" pitchFamily="34" charset="0"/>
                        </a:rPr>
                        <a:t> along </a:t>
                      </a:r>
                      <a:r>
                        <a:rPr lang="en-US" sz="2400" baseline="0" dirty="0" err="1" smtClean="0">
                          <a:latin typeface="Arial" pitchFamily="34" charset="0"/>
                          <a:cs typeface="Arial" pitchFamily="34" charset="0"/>
                        </a:rPr>
                        <a:t>posterolateral</a:t>
                      </a:r>
                      <a:r>
                        <a:rPr lang="en-US" sz="2400" baseline="0" dirty="0" smtClean="0">
                          <a:latin typeface="Arial" pitchFamily="34" charset="0"/>
                          <a:cs typeface="Arial" pitchFamily="34" charset="0"/>
                        </a:rPr>
                        <a:t> aspect.</a:t>
                      </a:r>
                      <a:endParaRPr lang="en-US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1049812"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Arial" pitchFamily="34" charset="0"/>
                          <a:cs typeface="Arial" pitchFamily="34" charset="0"/>
                        </a:rPr>
                        <a:t>4.Hence less mobile &amp; more prone to injury.</a:t>
                      </a:r>
                      <a:endParaRPr lang="en-US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Arial" pitchFamily="34" charset="0"/>
                          <a:cs typeface="Arial" pitchFamily="34" charset="0"/>
                        </a:rPr>
                        <a:t>4. Hence more mobile &amp; less prone to injury.</a:t>
                      </a:r>
                    </a:p>
                    <a:p>
                      <a:endParaRPr lang="en-US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1286906">
                <a:tc>
                  <a:txBody>
                    <a:bodyPr/>
                    <a:lstStyle/>
                    <a:p>
                      <a:endParaRPr lang="en-US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Arial" pitchFamily="34" charset="0"/>
                          <a:cs typeface="Arial" pitchFamily="34" charset="0"/>
                        </a:rPr>
                        <a:t>5.</a:t>
                      </a:r>
                      <a:r>
                        <a:rPr lang="en-US" sz="2400" baseline="0" dirty="0" smtClean="0">
                          <a:latin typeface="Arial" pitchFamily="34" charset="0"/>
                          <a:cs typeface="Arial" pitchFamily="34" charset="0"/>
                        </a:rPr>
                        <a:t> Post. horn of lat. </a:t>
                      </a:r>
                      <a:r>
                        <a:rPr lang="en-US" sz="2400" baseline="0" dirty="0" err="1" smtClean="0">
                          <a:latin typeface="Arial" pitchFamily="34" charset="0"/>
                          <a:cs typeface="Arial" pitchFamily="34" charset="0"/>
                        </a:rPr>
                        <a:t>meni</a:t>
                      </a:r>
                      <a:r>
                        <a:rPr lang="en-US" sz="2400" baseline="0" dirty="0" smtClean="0">
                          <a:latin typeface="Arial" pitchFamily="34" charset="0"/>
                          <a:cs typeface="Arial" pitchFamily="34" charset="0"/>
                        </a:rPr>
                        <a:t>. is linked to med. fem. </a:t>
                      </a:r>
                      <a:r>
                        <a:rPr lang="en-US" sz="2400" baseline="0" dirty="0" err="1" smtClean="0">
                          <a:latin typeface="Arial" pitchFamily="34" charset="0"/>
                          <a:cs typeface="Arial" pitchFamily="34" charset="0"/>
                        </a:rPr>
                        <a:t>condyle</a:t>
                      </a:r>
                      <a:r>
                        <a:rPr lang="en-US" sz="2400" baseline="0" dirty="0" smtClean="0">
                          <a:latin typeface="Arial" pitchFamily="34" charset="0"/>
                          <a:cs typeface="Arial" pitchFamily="34" charset="0"/>
                        </a:rPr>
                        <a:t> via </a:t>
                      </a:r>
                      <a:r>
                        <a:rPr lang="en-US" sz="2400" baseline="0" dirty="0" err="1" smtClean="0">
                          <a:latin typeface="Arial" pitchFamily="34" charset="0"/>
                          <a:cs typeface="Arial" pitchFamily="34" charset="0"/>
                        </a:rPr>
                        <a:t>menisco</a:t>
                      </a:r>
                      <a:r>
                        <a:rPr lang="en-US" sz="2400" baseline="0" dirty="0" smtClean="0">
                          <a:latin typeface="Arial" pitchFamily="34" charset="0"/>
                          <a:cs typeface="Arial" pitchFamily="34" charset="0"/>
                        </a:rPr>
                        <a:t>-fem. ligaments of </a:t>
                      </a:r>
                      <a:r>
                        <a:rPr lang="en-US" sz="2400" baseline="0" dirty="0" err="1" smtClean="0">
                          <a:latin typeface="Arial" pitchFamily="34" charset="0"/>
                          <a:cs typeface="Arial" pitchFamily="34" charset="0"/>
                        </a:rPr>
                        <a:t>Humphery</a:t>
                      </a:r>
                      <a:r>
                        <a:rPr lang="en-US" sz="2400" baseline="0" dirty="0" smtClean="0">
                          <a:latin typeface="Arial" pitchFamily="34" charset="0"/>
                          <a:cs typeface="Arial" pitchFamily="34" charset="0"/>
                        </a:rPr>
                        <a:t> (ant. to PCL) and </a:t>
                      </a:r>
                      <a:r>
                        <a:rPr lang="en-US" sz="2400" baseline="0" dirty="0" err="1" smtClean="0">
                          <a:latin typeface="Arial" pitchFamily="34" charset="0"/>
                          <a:cs typeface="Arial" pitchFamily="34" charset="0"/>
                        </a:rPr>
                        <a:t>Wrisberg</a:t>
                      </a:r>
                      <a:r>
                        <a:rPr lang="en-US" sz="2400" baseline="0" dirty="0" smtClean="0">
                          <a:latin typeface="Arial" pitchFamily="34" charset="0"/>
                          <a:cs typeface="Arial" pitchFamily="34" charset="0"/>
                        </a:rPr>
                        <a:t> (post to PCL).  </a:t>
                      </a:r>
                      <a:endParaRPr lang="en-US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r>
              <a:rPr lang="en-US" b="1" dirty="0" smtClean="0">
                <a:solidFill>
                  <a:srgbClr val="202360"/>
                </a:solidFill>
                <a:latin typeface="Arial" pitchFamily="34" charset="0"/>
                <a:cs typeface="Arial" pitchFamily="34" charset="0"/>
              </a:rPr>
              <a:t>MED.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– Cap. attached at fem.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condyle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just above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arti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.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carti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. &amp; at tibia just below plateau. </a:t>
            </a:r>
          </a:p>
          <a:p>
            <a:pPr>
              <a:buNone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   MM attaches to cap. &amp;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tibial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CL complex. </a:t>
            </a:r>
          </a:p>
          <a:p>
            <a:pPr>
              <a:buNone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   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Coronary </a:t>
            </a:r>
            <a:r>
              <a:rPr lang="en-US" b="1" dirty="0" err="1" smtClean="0">
                <a:latin typeface="Arial" pitchFamily="34" charset="0"/>
                <a:cs typeface="Arial" pitchFamily="34" charset="0"/>
              </a:rPr>
              <a:t>lig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.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-  portion of cap. that attaches inf. margin of peripheral MM to tibia.</a:t>
            </a:r>
          </a:p>
          <a:p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smtClean="0">
                <a:solidFill>
                  <a:srgbClr val="202360"/>
                </a:solidFill>
                <a:latin typeface="Arial" pitchFamily="34" charset="0"/>
                <a:cs typeface="Arial" pitchFamily="34" charset="0"/>
              </a:rPr>
              <a:t>LAT.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– Cap. attaches at fem.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condyle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just above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popli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. tendon groove &amp; at tibia just below plateau.</a:t>
            </a:r>
          </a:p>
          <a:p>
            <a:pPr>
              <a:buNone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   LM attaches to lat. cap.(loosely than MM) along its periphery, except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postly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, where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popli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. ms &amp; tendon interpose.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819912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9530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9600" dirty="0" smtClean="0"/>
              <a:t>   </a:t>
            </a:r>
          </a:p>
          <a:p>
            <a:pPr>
              <a:buNone/>
            </a:pPr>
            <a:r>
              <a:rPr lang="en-US" sz="9600" dirty="0" smtClean="0"/>
              <a:t>   Thank You</a:t>
            </a:r>
            <a:endParaRPr lang="en-US" sz="9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pPr>
              <a:buNone/>
            </a:pPr>
            <a:r>
              <a:rPr lang="en-US" sz="3200" b="1" dirty="0" smtClean="0">
                <a:latin typeface="Arial" pitchFamily="34" charset="0"/>
                <a:cs typeface="Arial" pitchFamily="34" charset="0"/>
              </a:rPr>
              <a:t>MR  APPEARANCE:-</a:t>
            </a:r>
          </a:p>
          <a:p>
            <a:pPr>
              <a:buNone/>
            </a:pPr>
            <a:r>
              <a:rPr lang="en-US" sz="3200" dirty="0" smtClean="0">
                <a:latin typeface="Arial" pitchFamily="34" charset="0"/>
                <a:cs typeface="Arial" pitchFamily="34" charset="0"/>
              </a:rPr>
              <a:t>Both menisci appear dark , without signal on all sequences.</a:t>
            </a:r>
          </a:p>
          <a:p>
            <a:pPr>
              <a:buNone/>
            </a:pPr>
            <a:r>
              <a:rPr lang="en-US" sz="3200" dirty="0" smtClean="0">
                <a:latin typeface="Arial" pitchFamily="34" charset="0"/>
                <a:cs typeface="Arial" pitchFamily="34" charset="0"/>
              </a:rPr>
              <a:t>Sag. images – ant. &amp; post. horn of MM &amp; LM .</a:t>
            </a:r>
          </a:p>
          <a:p>
            <a:pPr>
              <a:buNone/>
            </a:pPr>
            <a:r>
              <a:rPr lang="en-US" sz="3200" dirty="0" smtClean="0">
                <a:latin typeface="Arial" pitchFamily="34" charset="0"/>
                <a:cs typeface="Arial" pitchFamily="34" charset="0"/>
              </a:rPr>
              <a:t>Cor. images- </a:t>
            </a:r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meniscal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 bodies.</a:t>
            </a:r>
          </a:p>
          <a:p>
            <a:pPr>
              <a:buNone/>
            </a:pPr>
            <a:r>
              <a:rPr lang="en-US" sz="3200" dirty="0" smtClean="0">
                <a:latin typeface="Arial" pitchFamily="34" charset="0"/>
                <a:cs typeface="Arial" pitchFamily="34" charset="0"/>
              </a:rPr>
              <a:t>MM – On extreme edge of ant. tibia, trans. </a:t>
            </a:r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lig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. joins it superiorly &amp; </a:t>
            </a:r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postly</a:t>
            </a:r>
            <a:r>
              <a:rPr lang="en-US" sz="3200" smtClean="0">
                <a:latin typeface="Arial" pitchFamily="34" charset="0"/>
                <a:cs typeface="Arial" pitchFamily="34" charset="0"/>
              </a:rPr>
              <a:t> : Arrowhead 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appearance pointing </a:t>
            </a:r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postly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. </a:t>
            </a:r>
          </a:p>
          <a:p>
            <a:pPr>
              <a:buNone/>
            </a:pPr>
            <a:r>
              <a:rPr lang="en-US" sz="3200" dirty="0" smtClean="0">
                <a:latin typeface="Arial" pitchFamily="34" charset="0"/>
                <a:cs typeface="Arial" pitchFamily="34" charset="0"/>
              </a:rPr>
              <a:t>Lower portion – ant. horn. Attachment &amp;</a:t>
            </a:r>
          </a:p>
          <a:p>
            <a:pPr>
              <a:buNone/>
            </a:pPr>
            <a:r>
              <a:rPr lang="en-US" sz="3200" dirty="0" smtClean="0">
                <a:latin typeface="Arial" pitchFamily="34" charset="0"/>
                <a:cs typeface="Arial" pitchFamily="34" charset="0"/>
              </a:rPr>
              <a:t>upper portion – trans. </a:t>
            </a:r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lig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. junction.</a:t>
            </a:r>
          </a:p>
          <a:p>
            <a:pPr>
              <a:buNone/>
            </a:pPr>
            <a:endParaRPr lang="en-US" dirty="0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 descr="D:\Documents and Settings\Administrator\My Documents\sag t1 MM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843882" y="0"/>
            <a:ext cx="6857999" cy="6857999"/>
          </a:xfrm>
          <a:prstGeom prst="rect">
            <a:avLst/>
          </a:prstGeom>
          <a:noFill/>
        </p:spPr>
      </p:pic>
      <p:sp>
        <p:nvSpPr>
          <p:cNvPr id="5" name="Line 9"/>
          <p:cNvSpPr>
            <a:spLocks noChangeShapeType="1"/>
          </p:cNvSpPr>
          <p:nvPr/>
        </p:nvSpPr>
        <p:spPr bwMode="auto">
          <a:xfrm>
            <a:off x="2971800" y="3733800"/>
            <a:ext cx="868680" cy="381000"/>
          </a:xfrm>
          <a:prstGeom prst="line">
            <a:avLst/>
          </a:prstGeom>
          <a:noFill/>
          <a:ln w="38100">
            <a:solidFill>
              <a:srgbClr val="00FFFF"/>
            </a:solidFill>
            <a:prstDash val="dash"/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pPr>
              <a:buNone/>
            </a:pPr>
            <a:r>
              <a:rPr lang="en-US" sz="3600" dirty="0" smtClean="0">
                <a:latin typeface="Arial" pitchFamily="34" charset="0"/>
                <a:cs typeface="Arial" pitchFamily="34" charset="0"/>
              </a:rPr>
              <a:t>LM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– </a:t>
            </a:r>
          </a:p>
          <a:p>
            <a:pPr>
              <a:buNone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    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Ant. horn may show striated or speckled, increase SI pattern on Proton density images due to </a:t>
            </a:r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interwining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 of dense </a:t>
            </a:r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collaginous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fibres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 of ACL with </a:t>
            </a:r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fibrocarti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. of LM.</a:t>
            </a:r>
          </a:p>
          <a:p>
            <a:pPr>
              <a:buNone/>
            </a:pPr>
            <a:endParaRPr lang="en-US" dirty="0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NONNEOPLASTIC DISEASES OF OESOPHAGUS</Template>
  <TotalTime>1674</TotalTime>
  <Words>1778</Words>
  <Application>Microsoft Office PowerPoint</Application>
  <PresentationFormat>On-screen Show (4:3)</PresentationFormat>
  <Paragraphs>186</Paragraphs>
  <Slides>61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61</vt:i4>
      </vt:variant>
    </vt:vector>
  </HeadingPairs>
  <TitlesOfParts>
    <vt:vector size="62" baseType="lpstr">
      <vt:lpstr>Flow</vt:lpstr>
      <vt:lpstr>MR ANATOMY OF KNEE JT.</vt:lpstr>
      <vt:lpstr>    ► MENISCI   ► CRUCIATE LIG.   ► COLATERAL LIG.   ► BONE AND BONE MARROW   ► MUSCLE AND TENDONS   ► BURSAE   ►JOINT CAPSULES</vt:lpstr>
      <vt:lpstr>Planes</vt:lpstr>
      <vt:lpstr>MENISCI :-   •’C’ shaped structures, fixed to central portion of tibial            articular surface.   • Anteriorly connected to each other .  • 3 parts :Ant. Horn                  Body                                      Post. Horn   </vt:lpstr>
      <vt:lpstr>• Triangular in cross section  taken in coronal &amp; sag. planes with apex pointing towards center of knee.               </vt:lpstr>
      <vt:lpstr>PowerPoint Presentation</vt:lpstr>
      <vt:lpstr>PowerPoint Presentation</vt:lpstr>
      <vt:lpstr>PowerPoint Presentation</vt:lpstr>
      <vt:lpstr>PowerPoint Presentation</vt:lpstr>
      <vt:lpstr>Speckled anterior horn of lateral meniscus</vt:lpstr>
      <vt:lpstr>PowerPoint Presentation</vt:lpstr>
      <vt:lpstr>PowerPoint Presentation</vt:lpstr>
      <vt:lpstr>menisci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ACL – straight and taut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PCL – arcuate band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Medical Officer,ESI Hosp.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MR ANATOMY OF KNEE JT.</dc:title>
  <dc:creator>Dr.Dipak H. Mate</dc:creator>
  <cp:lastModifiedBy>shwetashendey</cp:lastModifiedBy>
  <cp:revision>191</cp:revision>
  <dcterms:created xsi:type="dcterms:W3CDTF">2009-10-07T14:17:56Z</dcterms:created>
  <dcterms:modified xsi:type="dcterms:W3CDTF">2017-05-08T05:43:33Z</dcterms:modified>
</cp:coreProperties>
</file>