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8" r:id="rId8"/>
    <p:sldId id="269" r:id="rId9"/>
    <p:sldId id="261" r:id="rId10"/>
    <p:sldId id="262" r:id="rId11"/>
    <p:sldId id="263" r:id="rId12"/>
    <p:sldId id="264" r:id="rId13"/>
    <p:sldId id="270" r:id="rId14"/>
    <p:sldId id="265" r:id="rId15"/>
    <p:sldId id="271" r:id="rId16"/>
    <p:sldId id="272" r:id="rId17"/>
    <p:sldId id="266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84859" autoAdjust="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2D35-2942-4121-A430-C1CB638737F7}" type="datetimeFigureOut">
              <a:rPr lang="en-US" smtClean="0"/>
              <a:pPr/>
              <a:t>8/26/2010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1DB3-F0A2-4A10-98D0-2CC9B87DB44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2D35-2942-4121-A430-C1CB638737F7}" type="datetimeFigureOut">
              <a:rPr lang="en-US" smtClean="0"/>
              <a:pPr/>
              <a:t>8/26/2010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1DB3-F0A2-4A10-98D0-2CC9B87DB4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2D35-2942-4121-A430-C1CB638737F7}" type="datetimeFigureOut">
              <a:rPr lang="en-US" smtClean="0"/>
              <a:pPr/>
              <a:t>8/26/2010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1DB3-F0A2-4A10-98D0-2CC9B87DB4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2D35-2942-4121-A430-C1CB638737F7}" type="datetimeFigureOut">
              <a:rPr lang="en-US" smtClean="0"/>
              <a:pPr/>
              <a:t>8/26/2010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1DB3-F0A2-4A10-98D0-2CC9B87DB4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2D35-2942-4121-A430-C1CB638737F7}" type="datetimeFigureOut">
              <a:rPr lang="en-US" smtClean="0"/>
              <a:pPr/>
              <a:t>8/26/2010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B91DB3-F0A2-4A10-98D0-2CC9B87DB4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2D35-2942-4121-A430-C1CB638737F7}" type="datetimeFigureOut">
              <a:rPr lang="en-US" smtClean="0"/>
              <a:pPr/>
              <a:t>8/26/2010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1DB3-F0A2-4A10-98D0-2CC9B87DB4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2D35-2942-4121-A430-C1CB638737F7}" type="datetimeFigureOut">
              <a:rPr lang="en-US" smtClean="0"/>
              <a:pPr/>
              <a:t>8/26/2010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1DB3-F0A2-4A10-98D0-2CC9B87DB4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2D35-2942-4121-A430-C1CB638737F7}" type="datetimeFigureOut">
              <a:rPr lang="en-US" smtClean="0"/>
              <a:pPr/>
              <a:t>8/26/2010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1DB3-F0A2-4A10-98D0-2CC9B87DB4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2D35-2942-4121-A430-C1CB638737F7}" type="datetimeFigureOut">
              <a:rPr lang="en-US" smtClean="0"/>
              <a:pPr/>
              <a:t>8/26/2010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1DB3-F0A2-4A10-98D0-2CC9B87DB4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2D35-2942-4121-A430-C1CB638737F7}" type="datetimeFigureOut">
              <a:rPr lang="en-US" smtClean="0"/>
              <a:pPr/>
              <a:t>8/26/2010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1DB3-F0A2-4A10-98D0-2CC9B87DB4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2D35-2942-4121-A430-C1CB638737F7}" type="datetimeFigureOut">
              <a:rPr lang="en-US" smtClean="0"/>
              <a:pPr/>
              <a:t>8/26/2010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1DB3-F0A2-4A10-98D0-2CC9B87DB4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202D35-2942-4121-A430-C1CB638737F7}" type="datetimeFigureOut">
              <a:rPr lang="en-US" smtClean="0"/>
              <a:pPr/>
              <a:t>8/26/2010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B91DB3-F0A2-4A10-98D0-2CC9B87DB44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Benign </a:t>
            </a:r>
            <a:r>
              <a:rPr lang="en-US" dirty="0" err="1" smtClean="0"/>
              <a:t>vs</a:t>
            </a:r>
            <a:r>
              <a:rPr lang="en-US" dirty="0" smtClean="0"/>
              <a:t> malignant collapse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Sagar</a:t>
            </a:r>
            <a:r>
              <a:rPr lang="en-US" dirty="0" smtClean="0"/>
              <a:t> </a:t>
            </a:r>
            <a:r>
              <a:rPr lang="en-US" dirty="0" err="1" smtClean="0"/>
              <a:t>Kadam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511" t="28320" r="43447" b="208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Malignant Collapse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142984"/>
            <a:ext cx="9001156" cy="5715016"/>
          </a:xfrm>
        </p:spPr>
        <p:txBody>
          <a:bodyPr>
            <a:normAutofit/>
          </a:bodyPr>
          <a:lstStyle/>
          <a:p>
            <a:r>
              <a:rPr lang="en-IN" dirty="0" smtClean="0"/>
              <a:t>The most common cause of malignant collapse is metastatic disease, usually from breast carcinoma, </a:t>
            </a:r>
            <a:r>
              <a:rPr lang="en-IN" dirty="0" err="1" smtClean="0"/>
              <a:t>bronchogenic</a:t>
            </a:r>
            <a:r>
              <a:rPr lang="en-IN" dirty="0" smtClean="0"/>
              <a:t> carcinoma, </a:t>
            </a:r>
            <a:r>
              <a:rPr lang="it-IT" dirty="0" smtClean="0"/>
              <a:t>prostatic carcinoma, or renal carcinoma.Multipl</a:t>
            </a:r>
            <a:r>
              <a:rPr lang="en-IN" dirty="0" smtClean="0"/>
              <a:t>myeloma or solitary </a:t>
            </a:r>
            <a:r>
              <a:rPr lang="en-IN" dirty="0" err="1" smtClean="0"/>
              <a:t>plasmacytoma</a:t>
            </a:r>
            <a:r>
              <a:rPr lang="en-IN" dirty="0" smtClean="0"/>
              <a:t> and lymphoma are less common.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Like osteoporotic collapse, malignant collapse possesses the same signal characteristics of </a:t>
            </a:r>
            <a:r>
              <a:rPr lang="en-IN" dirty="0" err="1" smtClean="0">
                <a:solidFill>
                  <a:srgbClr val="FF0000"/>
                </a:solidFill>
              </a:rPr>
              <a:t>hypointensity</a:t>
            </a:r>
            <a:r>
              <a:rPr lang="en-IN" dirty="0" smtClean="0">
                <a:solidFill>
                  <a:srgbClr val="FF0000"/>
                </a:solidFill>
              </a:rPr>
              <a:t> on T1- weighted images, </a:t>
            </a:r>
            <a:r>
              <a:rPr lang="en-IN" dirty="0" err="1" smtClean="0">
                <a:solidFill>
                  <a:srgbClr val="FF0000"/>
                </a:solidFill>
              </a:rPr>
              <a:t>hyperintensity</a:t>
            </a:r>
            <a:r>
              <a:rPr lang="en-IN" dirty="0" smtClean="0">
                <a:solidFill>
                  <a:srgbClr val="FF0000"/>
                </a:solidFill>
              </a:rPr>
              <a:t> on T2-weighted images </a:t>
            </a:r>
            <a:r>
              <a:rPr lang="en-IN" dirty="0" smtClean="0"/>
              <a:t>and enhancement on </a:t>
            </a:r>
            <a:r>
              <a:rPr lang="en-IN" dirty="0" err="1" smtClean="0"/>
              <a:t>postcontrast</a:t>
            </a:r>
            <a:r>
              <a:rPr lang="en-IN" dirty="0" smtClean="0"/>
              <a:t> images.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143776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There is </a:t>
            </a:r>
            <a:r>
              <a:rPr lang="en-IN" dirty="0" smtClean="0">
                <a:solidFill>
                  <a:srgbClr val="FFFF00"/>
                </a:solidFill>
              </a:rPr>
              <a:t>complete marrow replacement </a:t>
            </a:r>
            <a:r>
              <a:rPr lang="en-IN" dirty="0" smtClean="0"/>
              <a:t>because the vast majority of vertebral metastases will not fracture until there is complete </a:t>
            </a:r>
            <a:r>
              <a:rPr lang="en-IN" dirty="0" err="1" smtClean="0"/>
              <a:t>tumor</a:t>
            </a:r>
            <a:r>
              <a:rPr lang="en-IN" dirty="0" smtClean="0"/>
              <a:t> infiltration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Multiple lesions</a:t>
            </a:r>
          </a:p>
          <a:p>
            <a:r>
              <a:rPr lang="en-IN" dirty="0" smtClean="0"/>
              <a:t>Restoration of normal fatty marrow does not occur in malignant collapse</a:t>
            </a:r>
          </a:p>
          <a:p>
            <a:r>
              <a:rPr lang="en-IN" dirty="0" smtClean="0"/>
              <a:t>signal abnormalities in </a:t>
            </a:r>
            <a:r>
              <a:rPr lang="en-IN" dirty="0" smtClean="0">
                <a:solidFill>
                  <a:srgbClr val="FFFF00"/>
                </a:solidFill>
              </a:rPr>
              <a:t>adjacent vertebrae</a:t>
            </a:r>
            <a:r>
              <a:rPr lang="en-IN" dirty="0" smtClean="0"/>
              <a:t>, usually representing metastatic foci</a:t>
            </a:r>
          </a:p>
          <a:p>
            <a:r>
              <a:rPr lang="en-IN" dirty="0" smtClean="0"/>
              <a:t>Anterior and posterior vertebral body </a:t>
            </a:r>
            <a:r>
              <a:rPr lang="en-IN" dirty="0" smtClean="0">
                <a:solidFill>
                  <a:srgbClr val="FFFF00"/>
                </a:solidFill>
              </a:rPr>
              <a:t>bulging or convexity</a:t>
            </a:r>
          </a:p>
          <a:p>
            <a:r>
              <a:rPr lang="en-IN" dirty="0" smtClean="0"/>
              <a:t>The posterior-angulated fragment is not a feature of malignant collapse</a:t>
            </a:r>
          </a:p>
          <a:p>
            <a:r>
              <a:rPr lang="en-IN" dirty="0" smtClean="0"/>
              <a:t>Unilateral or bilateral </a:t>
            </a:r>
            <a:r>
              <a:rPr lang="en-IN" dirty="0" smtClean="0">
                <a:solidFill>
                  <a:srgbClr val="FFFF00"/>
                </a:solidFill>
              </a:rPr>
              <a:t>pedicle involvement-pedicle expansion</a:t>
            </a:r>
          </a:p>
          <a:p>
            <a:r>
              <a:rPr lang="en-IN" dirty="0" err="1" smtClean="0">
                <a:solidFill>
                  <a:srgbClr val="FFFF00"/>
                </a:solidFill>
              </a:rPr>
              <a:t>Paraspinal</a:t>
            </a:r>
            <a:r>
              <a:rPr lang="en-IN" dirty="0" smtClean="0">
                <a:solidFill>
                  <a:srgbClr val="FFFF00"/>
                </a:solidFill>
              </a:rPr>
              <a:t> and/or epidural soft tissue masses</a:t>
            </a:r>
          </a:p>
          <a:p>
            <a:r>
              <a:rPr lang="en-IN" dirty="0" smtClean="0"/>
              <a:t>absence of involvement of the </a:t>
            </a:r>
            <a:r>
              <a:rPr lang="en-IN" dirty="0" err="1" smtClean="0"/>
              <a:t>avascular</a:t>
            </a:r>
            <a:r>
              <a:rPr lang="en-IN" dirty="0" smtClean="0"/>
              <a:t> regions of the </a:t>
            </a:r>
            <a:r>
              <a:rPr lang="en-IN" dirty="0" smtClean="0">
                <a:solidFill>
                  <a:srgbClr val="FFFF00"/>
                </a:solidFill>
              </a:rPr>
              <a:t>cartilaginous end plate and disks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64294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“return to normal” signal intensity- not usually seen in malignant collapse</a:t>
            </a:r>
          </a:p>
          <a:p>
            <a:r>
              <a:rPr lang="en-IN" dirty="0" smtClean="0"/>
              <a:t>A pattern of rapid contrast wash-in (20-30 seconds) followed by early washout (up to 180 seconds) is specific for differentiating metastatic disease from benign collapse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62"/>
            <a:ext cx="75009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143504" y="4214818"/>
            <a:ext cx="56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pedpicle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"/>
            <a:ext cx="72866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`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702" t="17028" r="32291" b="150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tki\Pictures\Waterf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2066" y="3500438"/>
            <a:ext cx="2536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THANKS</a:t>
            </a:r>
            <a:endParaRPr lang="en-IN" sz="4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Vertebral collapse is a frequently encountered entity in clinical practice. </a:t>
            </a:r>
            <a:endParaRPr lang="en-IN" dirty="0" smtClean="0"/>
          </a:p>
          <a:p>
            <a:r>
              <a:rPr lang="en-IN" dirty="0" smtClean="0"/>
              <a:t>While diagnosing </a:t>
            </a:r>
            <a:r>
              <a:rPr lang="en-IN" dirty="0" smtClean="0">
                <a:solidFill>
                  <a:srgbClr val="FFFF00"/>
                </a:solidFill>
              </a:rPr>
              <a:t>acute</a:t>
            </a:r>
            <a:r>
              <a:rPr lang="en-IN" dirty="0">
                <a:solidFill>
                  <a:srgbClr val="FFFF00"/>
                </a:solidFill>
              </a:rPr>
              <a:t>, benign traumatic types </a:t>
            </a:r>
            <a:r>
              <a:rPr lang="en-IN" dirty="0"/>
              <a:t>is usually not complicated, difficulties arise in </a:t>
            </a:r>
            <a:r>
              <a:rPr lang="en-IN" dirty="0" smtClean="0"/>
              <a:t>determining the </a:t>
            </a:r>
            <a:r>
              <a:rPr lang="en-IN" dirty="0" err="1"/>
              <a:t>etiology</a:t>
            </a:r>
            <a:r>
              <a:rPr lang="en-IN" dirty="0"/>
              <a:t> of vertebral collapse when there is </a:t>
            </a:r>
            <a:r>
              <a:rPr lang="en-IN" dirty="0">
                <a:solidFill>
                  <a:srgbClr val="FFFF00"/>
                </a:solidFill>
              </a:rPr>
              <a:t>no history of significant trauma,</a:t>
            </a:r>
            <a:r>
              <a:rPr lang="en-IN" dirty="0"/>
              <a:t> </a:t>
            </a:r>
            <a:r>
              <a:rPr lang="en-IN" dirty="0" smtClean="0"/>
              <a:t>especially in </a:t>
            </a:r>
            <a:r>
              <a:rPr lang="en-IN" dirty="0">
                <a:solidFill>
                  <a:srgbClr val="FFFF00"/>
                </a:solidFill>
              </a:rPr>
              <a:t>older </a:t>
            </a:r>
            <a:r>
              <a:rPr lang="en-IN" dirty="0" smtClean="0">
                <a:solidFill>
                  <a:srgbClr val="FFFF00"/>
                </a:solidFill>
              </a:rPr>
              <a:t>populations</a:t>
            </a:r>
            <a:r>
              <a:rPr lang="en-IN" dirty="0" smtClean="0"/>
              <a:t>.</a:t>
            </a:r>
          </a:p>
          <a:p>
            <a:r>
              <a:rPr lang="en-IN" dirty="0" smtClean="0"/>
              <a:t>Considering </a:t>
            </a:r>
            <a:r>
              <a:rPr lang="en-IN" dirty="0"/>
              <a:t>up to </a:t>
            </a:r>
            <a:r>
              <a:rPr lang="en-IN" dirty="0">
                <a:solidFill>
                  <a:srgbClr val="FFFF00"/>
                </a:solidFill>
              </a:rPr>
              <a:t>one-third </a:t>
            </a:r>
            <a:r>
              <a:rPr lang="en-IN" dirty="0"/>
              <a:t>of vertebral collapse in patients with </a:t>
            </a:r>
            <a:r>
              <a:rPr lang="en-IN" dirty="0" smtClean="0"/>
              <a:t>a known </a:t>
            </a:r>
            <a:r>
              <a:rPr lang="en-IN" dirty="0"/>
              <a:t>primary malignancy are </a:t>
            </a:r>
            <a:r>
              <a:rPr lang="en-IN" dirty="0" smtClean="0"/>
              <a:t>benign </a:t>
            </a:r>
            <a:r>
              <a:rPr lang="en-IN" dirty="0"/>
              <a:t>the diagnosis becomes even more difficult </a:t>
            </a:r>
            <a:r>
              <a:rPr lang="en-IN" dirty="0" smtClean="0"/>
              <a:t>when there </a:t>
            </a:r>
            <a:r>
              <a:rPr lang="en-IN" dirty="0"/>
              <a:t>is a history of malignancy. Additionally, because primary cancer patients may </a:t>
            </a:r>
            <a:r>
              <a:rPr lang="en-IN" dirty="0" smtClean="0"/>
              <a:t>be </a:t>
            </a:r>
            <a:r>
              <a:rPr lang="en-IN" dirty="0" err="1" smtClean="0">
                <a:solidFill>
                  <a:srgbClr val="FFFF00"/>
                </a:solidFill>
              </a:rPr>
              <a:t>immunocompromised</a:t>
            </a:r>
            <a:r>
              <a:rPr lang="en-IN" dirty="0">
                <a:solidFill>
                  <a:srgbClr val="FFFF00"/>
                </a:solidFill>
              </a:rPr>
              <a:t>,</a:t>
            </a:r>
            <a:r>
              <a:rPr lang="en-IN" dirty="0"/>
              <a:t> the possibility of </a:t>
            </a:r>
            <a:r>
              <a:rPr lang="en-IN" dirty="0">
                <a:solidFill>
                  <a:srgbClr val="FFFF00"/>
                </a:solidFill>
              </a:rPr>
              <a:t>infectious vertebral collapse </a:t>
            </a:r>
            <a:r>
              <a:rPr lang="en-IN" dirty="0"/>
              <a:t>should also be entertained.</a:t>
            </a:r>
          </a:p>
          <a:p>
            <a:r>
              <a:rPr lang="en-IN" dirty="0"/>
              <a:t>The purpose of this </a:t>
            </a:r>
            <a:r>
              <a:rPr lang="en-IN" dirty="0" smtClean="0"/>
              <a:t>presentation </a:t>
            </a:r>
            <a:r>
              <a:rPr lang="en-IN" dirty="0"/>
              <a:t>is to review all recent </a:t>
            </a:r>
            <a:r>
              <a:rPr lang="en-IN" dirty="0">
                <a:solidFill>
                  <a:srgbClr val="FFFF00"/>
                </a:solidFill>
              </a:rPr>
              <a:t>magnetic resonance </a:t>
            </a:r>
            <a:r>
              <a:rPr lang="en-IN" dirty="0" smtClean="0">
                <a:solidFill>
                  <a:srgbClr val="FFFF00"/>
                </a:solidFill>
              </a:rPr>
              <a:t>imaging aspects </a:t>
            </a:r>
            <a:r>
              <a:rPr lang="en-IN" dirty="0"/>
              <a:t>of differentiating osteoporotic, </a:t>
            </a:r>
            <a:r>
              <a:rPr lang="en-IN" dirty="0" smtClean="0"/>
              <a:t>malignant  vertebral collapse.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OSTEOPOROTIC COLLAPSE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In osteoporotic collapse, </a:t>
            </a:r>
            <a:r>
              <a:rPr lang="en-IN" dirty="0" err="1" smtClean="0"/>
              <a:t>edema</a:t>
            </a:r>
            <a:r>
              <a:rPr lang="en-IN" dirty="0" smtClean="0"/>
              <a:t> and fluid replace the fatty marrow within the vertebral body, appearing </a:t>
            </a:r>
            <a:r>
              <a:rPr lang="en-IN" dirty="0" err="1" smtClean="0">
                <a:solidFill>
                  <a:srgbClr val="FFFF00"/>
                </a:solidFill>
              </a:rPr>
              <a:t>hypointense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 smtClean="0"/>
              <a:t>on T1- weighted images and </a:t>
            </a:r>
            <a:r>
              <a:rPr lang="en-IN" dirty="0" err="1" smtClean="0">
                <a:solidFill>
                  <a:srgbClr val="FFFF00"/>
                </a:solidFill>
              </a:rPr>
              <a:t>isointense</a:t>
            </a:r>
            <a:r>
              <a:rPr lang="en-IN" dirty="0" smtClean="0">
                <a:solidFill>
                  <a:srgbClr val="FFFF00"/>
                </a:solidFill>
              </a:rPr>
              <a:t> to </a:t>
            </a:r>
            <a:r>
              <a:rPr lang="en-IN" dirty="0" err="1" smtClean="0">
                <a:solidFill>
                  <a:srgbClr val="FFFF00"/>
                </a:solidFill>
              </a:rPr>
              <a:t>hyperintense</a:t>
            </a:r>
            <a:r>
              <a:rPr lang="en-IN" dirty="0" smtClean="0"/>
              <a:t> on T2- weighted images.</a:t>
            </a:r>
          </a:p>
          <a:p>
            <a:r>
              <a:rPr lang="en-IN" dirty="0" smtClean="0"/>
              <a:t> </a:t>
            </a:r>
            <a:r>
              <a:rPr lang="en-IN" dirty="0" smtClean="0">
                <a:solidFill>
                  <a:srgbClr val="FFC000"/>
                </a:solidFill>
              </a:rPr>
              <a:t>Most benign collapses have some amount of normal fatty marrow in the vertebral body on T1-weighted images</a:t>
            </a:r>
            <a:r>
              <a:rPr lang="en-IN" dirty="0" smtClean="0"/>
              <a:t>. </a:t>
            </a:r>
          </a:p>
          <a:p>
            <a:r>
              <a:rPr lang="en-IN" dirty="0" smtClean="0"/>
              <a:t>The areas of normal, preserved fatty marrow are opposite of the   fractured endplate and the band-like </a:t>
            </a:r>
            <a:r>
              <a:rPr lang="en-IN" dirty="0" err="1" smtClean="0"/>
              <a:t>hypointensity</a:t>
            </a:r>
            <a:r>
              <a:rPr lang="en-IN" dirty="0" smtClean="0"/>
              <a:t> seen adjacent to the preserved marrow on T1-weighted images is considered specific for osteoporotic collapse .</a:t>
            </a:r>
          </a:p>
          <a:p>
            <a:r>
              <a:rPr lang="en-US" dirty="0" smtClean="0"/>
              <a:t>Signal is </a:t>
            </a:r>
            <a:r>
              <a:rPr lang="en-US" dirty="0" err="1" smtClean="0">
                <a:solidFill>
                  <a:srgbClr val="FFFF00"/>
                </a:solidFill>
              </a:rPr>
              <a:t>similer</a:t>
            </a:r>
            <a:r>
              <a:rPr lang="en-US" dirty="0" smtClean="0"/>
              <a:t> to other vertebral body.(high-T1,low-T2)</a:t>
            </a:r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/>
          </a:bodyPr>
          <a:lstStyle/>
          <a:p>
            <a:r>
              <a:rPr lang="en-IN" sz="3200" dirty="0" smtClean="0"/>
              <a:t>On T2-weighted images, benign collapse has a variety of appearances, ranging from normal to heterogeneous to homogeneously  abnormal signal. </a:t>
            </a:r>
          </a:p>
          <a:p>
            <a:r>
              <a:rPr lang="en-IN" sz="3200" dirty="0" smtClean="0"/>
              <a:t>chronic benign fractures, normal conversion back to fatty  marrow is expected.</a:t>
            </a:r>
          </a:p>
          <a:p>
            <a:r>
              <a:rPr lang="en-IN" sz="3200" dirty="0" smtClean="0"/>
              <a:t> Within 3 months of injury, there is almost always some restoration of fatty marrow,</a:t>
            </a:r>
          </a:p>
          <a:p>
            <a:r>
              <a:rPr lang="en-IN" sz="3200" dirty="0" smtClean="0">
                <a:solidFill>
                  <a:srgbClr val="FFC000"/>
                </a:solidFill>
              </a:rPr>
              <a:t>Return of signal intensity from </a:t>
            </a:r>
            <a:r>
              <a:rPr lang="en-IN" sz="3200" dirty="0" err="1" smtClean="0">
                <a:solidFill>
                  <a:srgbClr val="FFC000"/>
                </a:solidFill>
              </a:rPr>
              <a:t>hyperintense</a:t>
            </a:r>
            <a:r>
              <a:rPr lang="en-IN" sz="3200" dirty="0" smtClean="0">
                <a:solidFill>
                  <a:srgbClr val="FFC000"/>
                </a:solidFill>
              </a:rPr>
              <a:t> to </a:t>
            </a:r>
            <a:r>
              <a:rPr lang="en-IN" sz="3200" dirty="0" err="1" smtClean="0">
                <a:solidFill>
                  <a:srgbClr val="FFC000"/>
                </a:solidFill>
              </a:rPr>
              <a:t>isointense</a:t>
            </a:r>
            <a:r>
              <a:rPr lang="en-IN" sz="3200" dirty="0" smtClean="0">
                <a:solidFill>
                  <a:srgbClr val="FFC000"/>
                </a:solidFill>
              </a:rPr>
              <a:t> on T2-weighted images is strong evidence of a </a:t>
            </a:r>
            <a:r>
              <a:rPr lang="en-IN" sz="3200" dirty="0" err="1" smtClean="0">
                <a:solidFill>
                  <a:srgbClr val="FFC000"/>
                </a:solidFill>
              </a:rPr>
              <a:t>nonmalignant</a:t>
            </a:r>
            <a:r>
              <a:rPr lang="en-IN" sz="3200" dirty="0" smtClean="0">
                <a:solidFill>
                  <a:srgbClr val="FFC000"/>
                </a:solidFill>
              </a:rPr>
              <a:t> collapse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Preservation of normal concave posterior cortex and </a:t>
            </a:r>
            <a:r>
              <a:rPr lang="en-IN" dirty="0" smtClean="0">
                <a:solidFill>
                  <a:srgbClr val="FFC000"/>
                </a:solidFill>
              </a:rPr>
              <a:t>pedicles.</a:t>
            </a:r>
          </a:p>
          <a:p>
            <a:r>
              <a:rPr lang="en-IN" dirty="0" err="1" smtClean="0">
                <a:solidFill>
                  <a:srgbClr val="FFC000"/>
                </a:solidFill>
              </a:rPr>
              <a:t>Retropulsion</a:t>
            </a:r>
            <a:r>
              <a:rPr lang="en-IN" dirty="0" smtClean="0">
                <a:solidFill>
                  <a:srgbClr val="FFC000"/>
                </a:solidFill>
              </a:rPr>
              <a:t> into the spinal canal</a:t>
            </a:r>
            <a:r>
              <a:rPr lang="en-IN" dirty="0" smtClean="0"/>
              <a:t>, - a posterior-angulated fragment of the </a:t>
            </a:r>
            <a:r>
              <a:rPr lang="en-IN" dirty="0" err="1" smtClean="0"/>
              <a:t>posterosuperior</a:t>
            </a:r>
            <a:r>
              <a:rPr lang="en-IN" dirty="0" smtClean="0"/>
              <a:t> or </a:t>
            </a:r>
            <a:r>
              <a:rPr lang="en-IN" dirty="0" err="1" smtClean="0"/>
              <a:t>posteroinferior</a:t>
            </a:r>
            <a:r>
              <a:rPr lang="en-IN" dirty="0" smtClean="0"/>
              <a:t> vertebral body is highly characteristic of benign collapse,</a:t>
            </a:r>
          </a:p>
          <a:p>
            <a:r>
              <a:rPr lang="en-IN" dirty="0" smtClean="0"/>
              <a:t> The linear </a:t>
            </a:r>
            <a:r>
              <a:rPr lang="en-IN" dirty="0" err="1" smtClean="0">
                <a:solidFill>
                  <a:srgbClr val="FFC000"/>
                </a:solidFill>
              </a:rPr>
              <a:t>intravertebral</a:t>
            </a:r>
            <a:r>
              <a:rPr lang="en-IN" dirty="0" smtClean="0">
                <a:solidFill>
                  <a:srgbClr val="FFC000"/>
                </a:solidFill>
              </a:rPr>
              <a:t> vacuum sign of </a:t>
            </a:r>
            <a:r>
              <a:rPr lang="en-IN" dirty="0" err="1" smtClean="0">
                <a:solidFill>
                  <a:srgbClr val="FFC000"/>
                </a:solidFill>
              </a:rPr>
              <a:t>Kümmell’s</a:t>
            </a:r>
            <a:r>
              <a:rPr lang="en-IN" dirty="0" smtClean="0">
                <a:solidFill>
                  <a:srgbClr val="FFC000"/>
                </a:solidFill>
              </a:rPr>
              <a:t> </a:t>
            </a:r>
            <a:r>
              <a:rPr lang="en-IN" dirty="0" smtClean="0"/>
              <a:t>disease,  </a:t>
            </a:r>
            <a:r>
              <a:rPr lang="en-IN" dirty="0" err="1" smtClean="0"/>
              <a:t>dignosing</a:t>
            </a:r>
            <a:r>
              <a:rPr lang="en-IN" dirty="0" smtClean="0"/>
              <a:t> benign osteoporotic collapse due to </a:t>
            </a:r>
            <a:r>
              <a:rPr lang="en-IN" dirty="0" err="1" smtClean="0"/>
              <a:t>osteonecrosis</a:t>
            </a:r>
            <a:r>
              <a:rPr lang="en-IN" dirty="0" smtClean="0"/>
              <a:t> on MR imaging</a:t>
            </a:r>
            <a:r>
              <a:rPr lang="en-IN" dirty="0" smtClean="0">
                <a:solidFill>
                  <a:srgbClr val="FFC000"/>
                </a:solidFill>
              </a:rPr>
              <a:t>.(fluid sign</a:t>
            </a:r>
            <a:r>
              <a:rPr lang="en-IN" dirty="0" smtClean="0"/>
              <a:t>)</a:t>
            </a:r>
          </a:p>
          <a:p>
            <a:r>
              <a:rPr lang="en-IN" dirty="0" smtClean="0">
                <a:solidFill>
                  <a:srgbClr val="FFC000"/>
                </a:solidFill>
              </a:rPr>
              <a:t>Fragmentation </a:t>
            </a:r>
            <a:r>
              <a:rPr lang="en-IN" dirty="0" smtClean="0"/>
              <a:t>- the higher force required to fracture normal vertebrae and osteoporotic vertebrae than in vertebrae affected by malignancy. </a:t>
            </a:r>
          </a:p>
          <a:p>
            <a:r>
              <a:rPr lang="en-IN" dirty="0" err="1" smtClean="0">
                <a:solidFill>
                  <a:srgbClr val="FFC000"/>
                </a:solidFill>
              </a:rPr>
              <a:t>Paraspinal</a:t>
            </a:r>
            <a:r>
              <a:rPr lang="en-IN" dirty="0" smtClean="0">
                <a:solidFill>
                  <a:srgbClr val="FFC000"/>
                </a:solidFill>
              </a:rPr>
              <a:t> soft tissue </a:t>
            </a:r>
            <a:r>
              <a:rPr lang="en-IN" dirty="0" err="1" smtClean="0">
                <a:solidFill>
                  <a:srgbClr val="FFC000"/>
                </a:solidFill>
              </a:rPr>
              <a:t>edema</a:t>
            </a:r>
            <a:r>
              <a:rPr lang="en-IN" dirty="0" smtClean="0">
                <a:solidFill>
                  <a:srgbClr val="FFC000"/>
                </a:solidFill>
              </a:rPr>
              <a:t> </a:t>
            </a:r>
            <a:r>
              <a:rPr lang="en-IN" dirty="0" smtClean="0"/>
              <a:t>is more readily seen in traumatic collapse and malignant collapse</a:t>
            </a:r>
          </a:p>
          <a:p>
            <a:r>
              <a:rPr lang="en-IN" dirty="0" smtClean="0"/>
              <a:t> </a:t>
            </a:r>
            <a:r>
              <a:rPr lang="en-IN" dirty="0" smtClean="0">
                <a:solidFill>
                  <a:srgbClr val="FFC000"/>
                </a:solidFill>
              </a:rPr>
              <a:t>Disk involvement </a:t>
            </a:r>
            <a:r>
              <a:rPr lang="en-IN" dirty="0" smtClean="0"/>
              <a:t>is rarely seen but is more common in traumatic and osteoporotic collapse than with malignant collapse.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286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CONTRAST STUDY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r>
              <a:rPr lang="en-IN" dirty="0" smtClean="0"/>
              <a:t>Intense enhancement of benign, osteoporotic collapse is a feature of acute cases while mild enhancement is a feature of </a:t>
            </a:r>
            <a:r>
              <a:rPr lang="en-IN" dirty="0" err="1" smtClean="0"/>
              <a:t>subacute</a:t>
            </a:r>
            <a:r>
              <a:rPr lang="en-IN" dirty="0" smtClean="0"/>
              <a:t> or chronic </a:t>
            </a:r>
          </a:p>
          <a:p>
            <a:r>
              <a:rPr lang="en-IN" dirty="0" smtClean="0"/>
              <a:t>Using time-intensity curves, </a:t>
            </a:r>
            <a:r>
              <a:rPr lang="en-IN" dirty="0" smtClean="0">
                <a:solidFill>
                  <a:srgbClr val="FF0000"/>
                </a:solidFill>
              </a:rPr>
              <a:t>intravenous contrast-enhanced dynamic magnetic resonance imaging (MRI)</a:t>
            </a:r>
            <a:r>
              <a:rPr lang="en-IN" dirty="0" smtClean="0"/>
              <a:t> has shown some value in the evaluation of benign collapse.</a:t>
            </a:r>
          </a:p>
          <a:p>
            <a:r>
              <a:rPr lang="en-IN" dirty="0" smtClean="0"/>
              <a:t>A pattern of early rapid contrast wash-in (at 20-30 seconds)  with a second rising slope (after 30 seconds) is more likely to occur in benign collapse (acute or chronic),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429</TotalTime>
  <Words>689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Benign vs malignant collapse</vt:lpstr>
      <vt:lpstr>Introduction </vt:lpstr>
      <vt:lpstr>OSTEOPOROTIC COLLAPSE </vt:lpstr>
      <vt:lpstr>Slide 4</vt:lpstr>
      <vt:lpstr>Slide 5</vt:lpstr>
      <vt:lpstr>Slide 6</vt:lpstr>
      <vt:lpstr>Slide 7</vt:lpstr>
      <vt:lpstr>Slide 8</vt:lpstr>
      <vt:lpstr>CONTRAST STUDY </vt:lpstr>
      <vt:lpstr>Slide 10</vt:lpstr>
      <vt:lpstr>Malignant Collapse</vt:lpstr>
      <vt:lpstr>Slide 12</vt:lpstr>
      <vt:lpstr>Slide 13</vt:lpstr>
      <vt:lpstr>Slide 14</vt:lpstr>
      <vt:lpstr>Slide 15</vt:lpstr>
      <vt:lpstr>Slide 16</vt:lpstr>
      <vt:lpstr>`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ketki</dc:creator>
  <cp:lastModifiedBy>ketki</cp:lastModifiedBy>
  <cp:revision>20</cp:revision>
  <dcterms:created xsi:type="dcterms:W3CDTF">2010-08-10T10:17:43Z</dcterms:created>
  <dcterms:modified xsi:type="dcterms:W3CDTF">2010-08-26T07:36:03Z</dcterms:modified>
</cp:coreProperties>
</file>