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Lst>
  <p:notesMasterIdLst>
    <p:notesMasterId r:id="rId69"/>
  </p:notesMasterIdLst>
  <p:sldIdLst>
    <p:sldId id="256" r:id="rId10"/>
    <p:sldId id="257" r:id="rId11"/>
    <p:sldId id="258" r:id="rId12"/>
    <p:sldId id="259" r:id="rId13"/>
    <p:sldId id="260" r:id="rId14"/>
    <p:sldId id="261" r:id="rId15"/>
    <p:sldId id="262" r:id="rId16"/>
    <p:sldId id="311" r:id="rId17"/>
    <p:sldId id="264" r:id="rId18"/>
    <p:sldId id="265" r:id="rId19"/>
    <p:sldId id="291" r:id="rId20"/>
    <p:sldId id="267" r:id="rId21"/>
    <p:sldId id="313" r:id="rId22"/>
    <p:sldId id="314" r:id="rId23"/>
    <p:sldId id="315" r:id="rId24"/>
    <p:sldId id="316" r:id="rId25"/>
    <p:sldId id="317"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92" r:id="rId40"/>
    <p:sldId id="319" r:id="rId41"/>
    <p:sldId id="283" r:id="rId42"/>
    <p:sldId id="284" r:id="rId43"/>
    <p:sldId id="286" r:id="rId44"/>
    <p:sldId id="287" r:id="rId45"/>
    <p:sldId id="288" r:id="rId46"/>
    <p:sldId id="293" r:id="rId47"/>
    <p:sldId id="302" r:id="rId48"/>
    <p:sldId id="289" r:id="rId49"/>
    <p:sldId id="290" r:id="rId50"/>
    <p:sldId id="294" r:id="rId51"/>
    <p:sldId id="295" r:id="rId52"/>
    <p:sldId id="296" r:id="rId53"/>
    <p:sldId id="297" r:id="rId54"/>
    <p:sldId id="298" r:id="rId55"/>
    <p:sldId id="299" r:id="rId56"/>
    <p:sldId id="300" r:id="rId57"/>
    <p:sldId id="301" r:id="rId58"/>
    <p:sldId id="303" r:id="rId59"/>
    <p:sldId id="304" r:id="rId60"/>
    <p:sldId id="305" r:id="rId61"/>
    <p:sldId id="306" r:id="rId62"/>
    <p:sldId id="307" r:id="rId63"/>
    <p:sldId id="308" r:id="rId64"/>
    <p:sldId id="309" r:id="rId65"/>
    <p:sldId id="310" r:id="rId66"/>
    <p:sldId id="312" r:id="rId67"/>
    <p:sldId id="31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4824" autoAdjust="0"/>
  </p:normalViewPr>
  <p:slideViewPr>
    <p:cSldViewPr>
      <p:cViewPr varScale="1">
        <p:scale>
          <a:sx n="55" d="100"/>
          <a:sy n="55" d="100"/>
        </p:scale>
        <p:origin x="-93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9C688A-A70F-4FED-9EF6-744F764AE145}" type="datetimeFigureOut">
              <a:rPr lang="en-US" smtClean="0"/>
              <a:pPr/>
              <a:t>4/13/2010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6054D3-8555-408E-A539-12253DCE5BE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levator ani muscles lie deep in relation to the endopelvic fascia. </a:t>
            </a:r>
          </a:p>
          <a:p>
            <a:r>
              <a:rPr lang="en-GB" dirty="0" smtClean="0"/>
              <a:t>The two components of  the levator ani that provide the major support to the pelvic organs are the puborectalis and the iliococcygeus muscles. </a:t>
            </a:r>
          </a:p>
          <a:p>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8</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descent and anterior bulging of the rectum</a:t>
            </a:r>
          </a:p>
          <a:p>
            <a:r>
              <a:rPr lang="en-GB" dirty="0" smtClean="0"/>
              <a:t>consistent with a rectocele (white arrows). The levator plate is nearly vertical (black arrow). The large uterine </a:t>
            </a:r>
            <a:r>
              <a:rPr lang="en-GB" dirty="0" err="1" smtClean="0"/>
              <a:t>ﬁbroid</a:t>
            </a:r>
            <a:endParaRPr lang="en-GB" dirty="0" smtClean="0"/>
          </a:p>
          <a:p>
            <a:r>
              <a:rPr lang="en-GB" dirty="0" smtClean="0"/>
              <a:t>likely prevents descent of the middle and anterior compartments.</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55</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Sagittal HASTE </a:t>
            </a:r>
          </a:p>
          <a:p>
            <a:r>
              <a:rPr lang="en-GB" dirty="0" smtClean="0"/>
              <a:t>MR image of pelvis at strain shows large rectocele (arrow) and abnormal caudal </a:t>
            </a:r>
          </a:p>
          <a:p>
            <a:r>
              <a:rPr lang="en-GB" dirty="0" smtClean="0"/>
              <a:t>angulation of levator plate (arrowhead), indicating </a:t>
            </a:r>
            <a:r>
              <a:rPr lang="en-GB" dirty="0" err="1" smtClean="0"/>
              <a:t>signifcant</a:t>
            </a:r>
            <a:r>
              <a:rPr lang="en-GB" dirty="0" smtClean="0"/>
              <a:t> weakness of </a:t>
            </a:r>
          </a:p>
          <a:p>
            <a:r>
              <a:rPr lang="en-GB" dirty="0" smtClean="0"/>
              <a:t>posterior compartment of pelvic </a:t>
            </a:r>
            <a:r>
              <a:rPr lang="en-GB" dirty="0" err="1" smtClean="0"/>
              <a:t>foor</a:t>
            </a:r>
            <a:r>
              <a:rPr lang="en-GB" dirty="0" smtClean="0"/>
              <a:t>.</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56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25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PCL: This line extends from the most inferior portion of  the pubic symphysis  to  the  last horizontal  </a:t>
            </a:r>
            <a:r>
              <a:rPr lang="en-GB" dirty="0" err="1" smtClean="0"/>
              <a:t>sacrococcygeal</a:t>
            </a:r>
            <a:r>
              <a:rPr lang="en-GB" dirty="0" smtClean="0"/>
              <a:t>  joint. </a:t>
            </a:r>
          </a:p>
          <a:p>
            <a:r>
              <a:rPr lang="en-GB" dirty="0" smtClean="0"/>
              <a:t>The H line measures the distance from the inferior symphysis pubis  to  the posterior </a:t>
            </a:r>
            <a:r>
              <a:rPr lang="en-GB" dirty="0" err="1" smtClean="0"/>
              <a:t>anorectal</a:t>
            </a:r>
            <a:r>
              <a:rPr lang="en-GB" dirty="0" smtClean="0"/>
              <a:t>  junction on  the </a:t>
            </a:r>
          </a:p>
          <a:p>
            <a:r>
              <a:rPr lang="en-GB" dirty="0" smtClean="0"/>
              <a:t>midsagittal  image  and  is  indicative  of   the  </a:t>
            </a:r>
            <a:r>
              <a:rPr lang="en-GB" dirty="0" err="1" smtClean="0"/>
              <a:t>anteroposterior</a:t>
            </a:r>
            <a:r>
              <a:rPr lang="en-GB" dirty="0" smtClean="0"/>
              <a:t> width of  the levator hiatus. </a:t>
            </a:r>
          </a:p>
          <a:p>
            <a:r>
              <a:rPr lang="en-GB" dirty="0" smtClean="0"/>
              <a:t>The M line is drawn perpendicular from the pubococcygeal line to the most distal aspect of the H line and is indicative of  the descent of  the levator hiatus from the pubococcygeal line.</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26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Stress urinary  incontinence  is  the  involuntary loss of  urine due to an increase in </a:t>
            </a:r>
            <a:r>
              <a:rPr lang="en-GB" dirty="0" err="1" smtClean="0"/>
              <a:t>intraabdominal</a:t>
            </a:r>
            <a:r>
              <a:rPr lang="en-GB" dirty="0" smtClean="0"/>
              <a:t> pressure such as coughing and sneezing;  it  is related to urethral sphincter </a:t>
            </a:r>
            <a:r>
              <a:rPr lang="en-GB" dirty="0" smtClean="0"/>
              <a:t>deficiency. </a:t>
            </a:r>
            <a:endParaRPr lang="en-GB" dirty="0" smtClean="0"/>
          </a:p>
          <a:p>
            <a:r>
              <a:rPr lang="en-GB" dirty="0" smtClean="0"/>
              <a:t>Urge and </a:t>
            </a:r>
            <a:r>
              <a:rPr lang="en-GB" dirty="0" err="1" smtClean="0"/>
              <a:t>overfow</a:t>
            </a:r>
            <a:r>
              <a:rPr lang="en-GB" dirty="0" smtClean="0"/>
              <a:t> urinary incontinence are related to bladder abnormalities. </a:t>
            </a:r>
          </a:p>
          <a:p>
            <a:r>
              <a:rPr lang="en-GB" dirty="0" smtClean="0"/>
              <a:t>In urge  incontinence, there is </a:t>
            </a:r>
            <a:r>
              <a:rPr lang="en-GB" dirty="0" err="1" smtClean="0"/>
              <a:t>detrusor</a:t>
            </a:r>
            <a:r>
              <a:rPr lang="en-GB" dirty="0" smtClean="0"/>
              <a:t> instability or damage to the nervous system  supplying  the  urinary  bladder,  such  as  in multiple sclerosis, stroke, or pelvic injury, and a large amount of  urine leaks when the patient experiences a sudden urge to urinate. </a:t>
            </a:r>
          </a:p>
          <a:p>
            <a:r>
              <a:rPr lang="en-GB" dirty="0" smtClean="0"/>
              <a:t>In </a:t>
            </a:r>
            <a:r>
              <a:rPr lang="en-GB" dirty="0" err="1" smtClean="0"/>
              <a:t>overfow</a:t>
            </a:r>
            <a:r>
              <a:rPr lang="en-GB" dirty="0" smtClean="0"/>
              <a:t> incontinence, a small amount of  urine leaks when the urinary bladder is </a:t>
            </a:r>
            <a:r>
              <a:rPr lang="en-GB" dirty="0" err="1" smtClean="0"/>
              <a:t>overdistended</a:t>
            </a:r>
            <a:r>
              <a:rPr lang="en-GB" dirty="0" smtClean="0"/>
              <a:t> because of  weakness of  the  bladder muscles  in  a  </a:t>
            </a:r>
            <a:r>
              <a:rPr lang="en-GB" dirty="0" err="1" smtClean="0"/>
              <a:t>neurogenic</a:t>
            </a:r>
            <a:r>
              <a:rPr lang="en-GB" dirty="0" smtClean="0"/>
              <a:t>  bladder  or  in  chronic bladder outlet obstruction. </a:t>
            </a:r>
          </a:p>
          <a:p>
            <a:r>
              <a:rPr lang="en-GB" dirty="0" err="1" smtClean="0"/>
              <a:t>Overfow</a:t>
            </a:r>
            <a:r>
              <a:rPr lang="en-GB" dirty="0" smtClean="0"/>
              <a:t> incontinence is less common in women than in men.</a:t>
            </a:r>
          </a:p>
          <a:p>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33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Stress incontinence in a 42-year-old woman</a:t>
            </a:r>
          </a:p>
          <a:p>
            <a:r>
              <a:rPr lang="en-GB" dirty="0" smtClean="0"/>
              <a:t>signiﬁcant descent of the bladder below the pubococcygeal line, forming a cystocele </a:t>
            </a:r>
          </a:p>
          <a:p>
            <a:r>
              <a:rPr lang="en-GB" dirty="0" smtClean="0"/>
              <a:t>A large </a:t>
            </a:r>
            <a:r>
              <a:rPr lang="en-GB" dirty="0" err="1" smtClean="0"/>
              <a:t>ﬁbroid</a:t>
            </a:r>
            <a:r>
              <a:rPr lang="en-GB" dirty="0" smtClean="0"/>
              <a:t> (black arrow) likely prevents descent of the uterus. </a:t>
            </a:r>
          </a:p>
          <a:p>
            <a:r>
              <a:rPr lang="en-GB" dirty="0" smtClean="0"/>
              <a:t>On the strain image, the H and M lines are elongated and the levator plate is almost vertical (arrowheads), indicating loss of anterior and </a:t>
            </a:r>
            <a:r>
              <a:rPr lang="en-GB" dirty="0" smtClean="0"/>
              <a:t>posterior </a:t>
            </a:r>
            <a:r>
              <a:rPr lang="en-GB" dirty="0" smtClean="0"/>
              <a:t>support. </a:t>
            </a:r>
          </a:p>
          <a:p>
            <a:r>
              <a:rPr lang="en-GB" dirty="0" smtClean="0"/>
              <a:t>Axial T2-weighted image (4,200/112) shows intact </a:t>
            </a:r>
            <a:r>
              <a:rPr lang="en-GB" dirty="0" err="1" smtClean="0"/>
              <a:t>pubovesical</a:t>
            </a:r>
            <a:r>
              <a:rPr lang="en-GB" dirty="0" smtClean="0"/>
              <a:t> ligaments (arrows) and mild widening of the levator hiatus (distance between asterisks)</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37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Figure 5. Firm, painful mass lateral to the left wall of the vagina in a 62-year-old woman. (a) Sagittal T2-weighted image (2,200/96) of the patient during pelvic strain shows only minimal descent of the pelvic organs below the pubococcygeal line (arrows). (b) Axial T2-weighted image (4,400/112) of the patient at rest shows detachment of the right aspect of the </a:t>
            </a:r>
            <a:r>
              <a:rPr lang="en-GB" dirty="0" err="1" smtClean="0"/>
              <a:t>puborectal</a:t>
            </a:r>
            <a:r>
              <a:rPr lang="en-GB" dirty="0" smtClean="0"/>
              <a:t> muscle from the </a:t>
            </a:r>
            <a:r>
              <a:rPr lang="en-GB" dirty="0" err="1" smtClean="0"/>
              <a:t>parasymphyseal</a:t>
            </a:r>
            <a:r>
              <a:rPr lang="en-GB" dirty="0" smtClean="0"/>
              <a:t> area and deformation of the right vaginal fornix (arrow). (c) Coronal T2-weighted image shows mild convex downward deformity of the </a:t>
            </a:r>
            <a:r>
              <a:rPr lang="en-GB" dirty="0" err="1" smtClean="0"/>
              <a:t>iliococcygeal</a:t>
            </a:r>
            <a:r>
              <a:rPr lang="en-GB" dirty="0" smtClean="0"/>
              <a:t> muscle (arrow). The intact, left aspect of the levator ani muscle was in spasm and responded well to biofeedback therapy.</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38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Pelvic pressure and protrusion of tissue through the pelvic ﬂoor in a 68-year-old woman. (a) Sagittal T2-</a:t>
            </a:r>
          </a:p>
          <a:p>
            <a:r>
              <a:rPr lang="en-GB" dirty="0" smtClean="0"/>
              <a:t>weighted image (2,200/96) of the patient during pelvic strain shows global pelvic ﬂoor weakness with a severe </a:t>
            </a:r>
            <a:r>
              <a:rPr lang="en-GB" dirty="0" err="1" smtClean="0"/>
              <a:t>cysto</a:t>
            </a:r>
            <a:r>
              <a:rPr lang="en-GB" dirty="0" smtClean="0"/>
              <a:t>-</a:t>
            </a:r>
          </a:p>
          <a:p>
            <a:r>
              <a:rPr lang="en-GB" dirty="0" err="1" smtClean="0"/>
              <a:t>cele</a:t>
            </a:r>
            <a:r>
              <a:rPr lang="en-GB" dirty="0" smtClean="0"/>
              <a:t> and more moderate descent of the uterus and rectum. (b) Axial T2-weighted image (4,400/112) shows the </a:t>
            </a:r>
            <a:r>
              <a:rPr lang="en-GB" dirty="0" err="1" smtClean="0"/>
              <a:t>blad</a:t>
            </a:r>
            <a:r>
              <a:rPr lang="en-GB" dirty="0" smtClean="0"/>
              <a:t>-</a:t>
            </a:r>
          </a:p>
          <a:p>
            <a:r>
              <a:rPr lang="en-GB" dirty="0" err="1" smtClean="0"/>
              <a:t>der</a:t>
            </a:r>
            <a:r>
              <a:rPr lang="en-GB" dirty="0" smtClean="0"/>
              <a:t> protruding through the labia (arrow).</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39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Note complete tear of right puborectalis muscle (arrow) and loss of normal </a:t>
            </a:r>
            <a:r>
              <a:rPr lang="en-GB" dirty="0" smtClean="0"/>
              <a:t>butterfly </a:t>
            </a:r>
            <a:r>
              <a:rPr lang="en-GB" dirty="0" smtClean="0"/>
              <a:t>shape of vagina</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45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Note asymmetric appearance of puborectalis muscles. Right puborectalis muscle (arrow) shows slight </a:t>
            </a:r>
          </a:p>
          <a:p>
            <a:r>
              <a:rPr lang="en-GB" dirty="0" smtClean="0"/>
              <a:t>ballooning, has convex morphology, and is torn anteriorly at insertion to pubis</a:t>
            </a:r>
            <a:endParaRPr lang="en-GB" dirty="0"/>
          </a:p>
        </p:txBody>
      </p:sp>
      <p:sp>
        <p:nvSpPr>
          <p:cNvPr id="4" name="Slide Number Placeholder 3"/>
          <p:cNvSpPr>
            <a:spLocks noGrp="1"/>
          </p:cNvSpPr>
          <p:nvPr>
            <p:ph type="sldNum" sz="quarter" idx="10"/>
          </p:nvPr>
        </p:nvSpPr>
        <p:spPr/>
        <p:txBody>
          <a:bodyPr/>
          <a:lstStyle/>
          <a:p>
            <a:fld id="{716054D3-8555-408E-A539-12253DCE5BE3}" type="slidenum">
              <a:rPr lang="en-GB" smtClean="0"/>
              <a:pPr/>
              <a:t>46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D82EAD6-B298-4478-8686-E7F05D8B1DC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F344CAD-BE58-4696-804B-B4AC1294F8CC}" type="slidenum">
              <a:rPr lang="en-GB"/>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0EBCE71-922C-41AD-BC23-FF2EE9EDBEA9}"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6179109F-992B-4F85-9C5E-5E06533F9BD9}"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07E9DFA9-0792-44F7-A407-B0A9E424B376}"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67A2393B-07B2-47E8-9E51-3BFE263568DE}"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7F98D00-AD12-49E0-BAEA-1F8E6A70D6B7}"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996CBB2-DD07-4ED3-AF57-FEECAC02EDFC}"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0D5833ED-8950-4772-9FBB-8A550E52E024}"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9946CAD-EE67-424F-908B-F2DB7B291BF5}"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117CF1E-8BBF-496F-9A77-FE0FBE3C5BC5}"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C9F87DF-82F6-456A-847A-AEB581A3FF6B}"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8D34970-6F3A-4FB0-83FB-804E08642A27}"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FC58C79-BB5B-4381-BCEB-3C3B734BAD65}" type="slidenum">
              <a:rPr lang="en-GB"/>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971800"/>
            <a:ext cx="40386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971800"/>
            <a:ext cx="40386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C73D3E4-12A8-4EA3-9F94-AEF6DC38C28C}" type="slidenum">
              <a:rPr lang="en-GB"/>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27D1E0FF-59C8-4FB9-8356-1503C2398BFF}" type="slidenum">
              <a:rPr lang="en-GB"/>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79334B93-C84D-4960-AF02-E8664C3DE378}"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6EF21836-3D80-41C0-963C-EDF4ABDCD1B2}"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A2EC09A-91EA-469F-B37D-F7106FC8034D}" type="slidenum">
              <a:rPr lang="en-GB"/>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0FE313CC-6E17-4EDB-A2C6-BD2482C4D09C}" type="slidenum">
              <a:rPr lang="en-GB"/>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63C5C1D-2A0F-4683-A64A-E7F219CAD017}" type="slidenum">
              <a:rPr lang="en-GB"/>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24000"/>
            <a:ext cx="6019800" cy="4602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9C674BE-39B0-4121-883A-FEE8D570AC75}" type="slidenum">
              <a:rPr lang="en-GB"/>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1D46BA9-FC0A-4FFD-B34B-F305A3D88CA7}" type="slidenum">
              <a:rPr lang="en-GB"/>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C32768E-F8DB-494E-985D-42038FD228D8}" type="slidenum">
              <a:rPr lang="en-GB"/>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38A6622-4862-4D69-8471-FC1B09835272}" type="slidenum">
              <a:rPr lang="en-GB"/>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959E5644-5FF6-4DB8-BA68-1F0EC2D8D179}" type="slidenum">
              <a:rPr lang="en-GB"/>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AAB8989-D514-4A20-A969-BD7220BA36B8}" type="slidenum">
              <a:rPr lang="en-GB"/>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EA863373-F0A6-41C9-82AF-3E8D129B943E}"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88DF51D-204C-471D-8400-FB6390844CD5}" type="slidenum">
              <a:rPr lang="en-GB"/>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7FE43204-3A85-42FA-AC4C-91411559DB4B}" type="slidenum">
              <a:rPr lang="en-GB"/>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C242DFC-D1A6-4E5B-AE46-1F3B5117E885}" type="slidenum">
              <a:rPr lang="en-GB"/>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C6DD84-AEAE-4E9E-8C1D-BDEAC93307F5}" type="slidenum">
              <a:rPr lang="en-GB"/>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8B58C47-B5B3-4555-A9A6-078833AE5C58}" type="slidenum">
              <a:rPr lang="en-GB"/>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C78C33C-74DD-4007-9E72-9F52CD3054FD}" type="slidenum">
              <a:rPr lang="en-GB"/>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7ED5D43-3BEB-4E80-9C0C-A4A3B05A9CE5}" type="slidenum">
              <a:rPr lang="en-GB"/>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874D767-04B0-4057-99F1-DDD4FDBCA993}" type="slidenum">
              <a:rPr lang="en-GB"/>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50EFA6E-07BB-4096-AEE6-220F0C6EA2A1}" type="slidenum">
              <a:rPr lang="en-GB"/>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66B1ECA6-BAF1-4004-9DB8-7B0B94CE4EDF}"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9207A814-DA17-4FBB-87EA-B630A3F467E4}" type="slidenum">
              <a:rPr lang="en-GB"/>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BFAB98B-3411-4525-BBAD-FF2ACF931E2B}" type="slidenum">
              <a:rPr lang="en-GB"/>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1AF0AB2B-6D79-4C11-A7C7-3EBC4FEBB9B0}" type="slidenum">
              <a:rPr lang="en-GB"/>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8C85661-9045-469C-980A-D34354396E68}" type="slidenum">
              <a:rPr lang="en-GB"/>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EA32361-4CFA-4BAC-8624-5E0E35230037}" type="slidenum">
              <a:rPr lang="en-GB"/>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85C0C31-399D-4C12-BF9B-B765780239A7}" type="slidenum">
              <a:rPr lang="en-GB"/>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7743846-8911-461A-93D7-A142C6B79AB3}" type="slidenum">
              <a:rPr lang="en-GB"/>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A8C1D5D-3E6F-46A6-AAAA-8D102CFCCAF4}" type="slidenum">
              <a:rPr lang="en-GB"/>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89FF4DD-D562-4479-A1D2-2AC8AFE91A91}" type="slidenum">
              <a:rPr lang="en-GB"/>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971800"/>
            <a:ext cx="40386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971800"/>
            <a:ext cx="40386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B8C9636-7BB3-4E28-8545-C41F12DD155F}"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76202073-2806-4AFB-BF96-D79ED0ED9A23}" type="slidenum">
              <a:rPr lang="en-GB"/>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30F61CC-8C87-4704-82E5-89AAA7662E87}" type="slidenum">
              <a:rPr lang="en-GB"/>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9DA624C6-8C04-4583-B3A1-CD9C79FA5D9B}" type="slidenum">
              <a:rPr lang="en-GB"/>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EF7DA9C-01D8-4CCB-B604-A2A9DC5F14D7}" type="slidenum">
              <a:rPr lang="en-GB"/>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21A6484-419C-4C07-AAAC-6335A85DB02C}" type="slidenum">
              <a:rPr lang="en-GB"/>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2AF61E9-A0DB-465B-AF58-42792CA8500E}" type="slidenum">
              <a:rPr lang="en-GB"/>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24000"/>
            <a:ext cx="6019800" cy="4602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1C9140C-7BA0-400F-9AD5-E06FF8AC3740}" type="slidenum">
              <a:rPr lang="en-GB"/>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224E396-4BED-4576-A92A-6FD83F9B1BF4}" type="slidenum">
              <a:rPr lang="en-GB"/>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5A37907-B5D7-454C-8F69-709E470AC56C}" type="slidenum">
              <a:rPr lang="en-GB"/>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8B2BFF5-CCC4-49C1-9993-154731F7D448}"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7A4B2A39-AA92-40A4-AD9D-D08E3F93B4D1}" type="slidenum">
              <a:rPr lang="en-GB"/>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2F19C972-9C92-4BF2-9294-06B0CA972312}" type="slidenum">
              <a:rPr lang="en-GB"/>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07191301-7841-44FC-B2A7-53FF6BE95CFF}" type="slidenum">
              <a:rPr lang="en-GB"/>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844FB28-2921-435C-B25E-3CA1323C56EF}" type="slidenum">
              <a:rPr lang="en-GB"/>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8A0E498-AA9E-46BF-8500-0CFE25D7E984}" type="slidenum">
              <a:rPr lang="en-GB"/>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0E4AA02-9ADD-4C90-A8DF-68D15F73AA4B}" type="slidenum">
              <a:rPr lang="en-GB"/>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99752EA-5011-4EE6-8F2A-FBC7D553941C}" type="slidenum">
              <a:rPr lang="en-GB"/>
              <a:pPr/>
              <a:t>‹#›</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552AB1C-3E93-4338-9581-F9E8906EAF7A}" type="slidenum">
              <a:rPr lang="en-GB"/>
              <a:pPr/>
              <a:t>‹#›</a:t>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C771AD1-ECDE-4813-AFEF-208A32DAD3A8}" type="slidenum">
              <a:rPr lang="en-GB"/>
              <a:pPr/>
              <a:t>‹#›</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82C4DEF-5E6C-498F-8359-1C575FF994FF}"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E0D2B99-A8B4-42F1-93BF-488929FC4024}" type="slidenum">
              <a:rPr lang="en-GB"/>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5CB7198-0FCF-4E69-B4EC-41965E4B5DBF}" type="slidenum">
              <a:rPr lang="en-GB"/>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C6F6CD40-3113-41F9-86BE-E5E50A99911B}" type="slidenum">
              <a:rPr lang="en-GB"/>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6D93592C-DB25-4E0E-AC69-7020AEC9652F}" type="slidenum">
              <a:rPr lang="en-GB"/>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8590C415-0B37-41A7-8C19-742150BF690A}" type="slidenum">
              <a:rPr lang="en-GB"/>
              <a:pPr/>
              <a:t>‹#›</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E12BE45-E0A8-4FD8-91E6-ED61AFB4274A}" type="slidenum">
              <a:rPr lang="en-GB"/>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AFCE3E8-256A-4361-890D-E115ADB155A4}" type="slidenum">
              <a:rPr lang="en-GB"/>
              <a:pPr/>
              <a:t>‹#›</a:t>
            </a:fld>
            <a:endParaRPr lang="en-GB"/>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82C07AA-5C7D-4FA3-A4DB-361607D2D0DA}" type="slidenum">
              <a:rPr lang="en-GB"/>
              <a:pPr/>
              <a:t>‹#›</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C48B8C5-E056-425E-A1A3-B9B817C685D1}" type="slidenum">
              <a:rPr lang="en-GB"/>
              <a:pPr/>
              <a:t>‹#›</a:t>
            </a:fld>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824D887-87AA-4203-A124-79E1179E493A}"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4/13/2010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22D8408-6970-49E8-AA5E-15471DBDE999}" type="slidenum">
              <a:rPr lang="en-GB"/>
              <a:pPr/>
              <a:t>‹#›</a:t>
            </a:fld>
            <a:endParaRPr lang="en-GB"/>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45B5193-EC71-4610-BF4F-20CEB9CE3246}" type="slidenum">
              <a:rPr lang="en-GB"/>
              <a:pPr/>
              <a:t>‹#›</a:t>
            </a:fld>
            <a:endParaRPr lang="en-GB"/>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971800"/>
            <a:ext cx="40386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971800"/>
            <a:ext cx="40386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0AF97AB-BE9B-4B26-B2B3-22CA4230CC03}" type="slidenum">
              <a:rPr lang="en-GB"/>
              <a:pPr/>
              <a:t>‹#›</a:t>
            </a:fld>
            <a:endParaRPr lang="en-GB"/>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DDF7411-5238-41BA-93B2-579D393C555B}" type="slidenum">
              <a:rPr lang="en-GB"/>
              <a:pPr/>
              <a:t>‹#›</a:t>
            </a:fld>
            <a:endParaRPr lang="en-GB"/>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4342E331-DB02-467D-B7AB-72A00B7B2D40}" type="slidenum">
              <a:rPr lang="en-GB"/>
              <a:pPr/>
              <a:t>‹#›</a:t>
            </a:fld>
            <a:endParaRPr lang="en-GB"/>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EA5AC899-1D82-477B-AB87-E374563A1791}" type="slidenum">
              <a:rPr lang="en-GB"/>
              <a:pPr/>
              <a:t>‹#›</a:t>
            </a:fld>
            <a:endParaRPr lang="en-GB"/>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1B40CF3C-81BF-4ACC-BBC6-002930D39E2B}" type="slidenum">
              <a:rPr lang="en-GB"/>
              <a:pPr/>
              <a:t>‹#›</a:t>
            </a:fld>
            <a:endParaRPr lang="en-GB"/>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5ECAFA0-C5D1-47DF-9A2C-B9FE306C0231}" type="slidenum">
              <a:rPr lang="en-GB"/>
              <a:pPr/>
              <a:t>‹#›</a:t>
            </a:fld>
            <a:endParaRPr lang="en-GB"/>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A576B31-A708-43A9-9F89-A59233A2F144}" type="slidenum">
              <a:rPr lang="en-GB"/>
              <a:pPr/>
              <a:t>‹#›</a:t>
            </a:fld>
            <a:endParaRPr lang="en-GB"/>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24000"/>
            <a:ext cx="6019800" cy="4602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2E89DEF-A671-4BB1-BEEC-D14147D8E44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4/13/2010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5" name="Rectangle 3"/>
          <p:cNvSpPr>
            <a:spLocks noGrp="1" noChangeArrowheads="1"/>
          </p:cNvSpPr>
          <p:nvPr>
            <p:ph type="body" idx="1"/>
          </p:nvPr>
        </p:nvSpPr>
        <p:spPr bwMode="auto">
          <a:xfrm>
            <a:off x="838200" y="1600200"/>
            <a:ext cx="7543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1044E38-A115-438A-BD53-C4432E27020A}"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1524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219" name="Rectangle 3"/>
          <p:cNvSpPr>
            <a:spLocks noGrp="1" noChangeArrowheads="1"/>
          </p:cNvSpPr>
          <p:nvPr>
            <p:ph type="body" idx="1"/>
          </p:nvPr>
        </p:nvSpPr>
        <p:spPr bwMode="auto">
          <a:xfrm>
            <a:off x="457200" y="2971800"/>
            <a:ext cx="822960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75306F7-2B96-4C65-BA06-6DB233692B2D}"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1455A79-F925-472F-90AD-9F389B4DBEEB}"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1267" name="Rectangle 3"/>
          <p:cNvSpPr>
            <a:spLocks noGrp="1" noChangeArrowheads="1"/>
          </p:cNvSpPr>
          <p:nvPr>
            <p:ph type="body" idx="1"/>
          </p:nvPr>
        </p:nvSpPr>
        <p:spPr bwMode="auto">
          <a:xfrm>
            <a:off x="838200" y="1600200"/>
            <a:ext cx="7543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BEE733D-72F5-4525-B619-C8EA52DFD07C}"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1524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2291" name="Rectangle 3"/>
          <p:cNvSpPr>
            <a:spLocks noGrp="1" noChangeArrowheads="1"/>
          </p:cNvSpPr>
          <p:nvPr>
            <p:ph type="body" idx="1"/>
          </p:nvPr>
        </p:nvSpPr>
        <p:spPr bwMode="auto">
          <a:xfrm>
            <a:off x="457200" y="2971800"/>
            <a:ext cx="822960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2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73CBDE-5334-455B-B498-98ED3A9117AC}"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3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EFEB73B-9981-4410-BD80-A7D7406FED2D}"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4339" name="Rectangle 3"/>
          <p:cNvSpPr>
            <a:spLocks noGrp="1" noChangeArrowheads="1"/>
          </p:cNvSpPr>
          <p:nvPr>
            <p:ph type="body" idx="1"/>
          </p:nvPr>
        </p:nvSpPr>
        <p:spPr bwMode="auto">
          <a:xfrm>
            <a:off x="838200" y="1600200"/>
            <a:ext cx="7543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4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A83C624-AD4B-494C-9936-31B1E327C71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1524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5363" name="Rectangle 3"/>
          <p:cNvSpPr>
            <a:spLocks noGrp="1" noChangeArrowheads="1"/>
          </p:cNvSpPr>
          <p:nvPr>
            <p:ph type="body" idx="1"/>
          </p:nvPr>
        </p:nvSpPr>
        <p:spPr bwMode="auto">
          <a:xfrm>
            <a:off x="457200" y="2971800"/>
            <a:ext cx="822960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3EB8DA-B7D3-4007-B1F7-7C9A2EB82BB0}"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8.xml"/><Relationship Id="rId5" Type="http://schemas.openxmlformats.org/officeDocument/2006/relationships/image" Target="../media/image41.jpeg"/><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MR EVALUATION OF PELVIC FLOOR</a:t>
            </a:r>
            <a:endParaRPr lang="en-GB" dirty="0"/>
          </a:p>
        </p:txBody>
      </p:sp>
      <p:sp>
        <p:nvSpPr>
          <p:cNvPr id="3" name="Subtitle 2"/>
          <p:cNvSpPr>
            <a:spLocks noGrp="1"/>
          </p:cNvSpPr>
          <p:nvPr>
            <p:ph type="subTitle" idx="1"/>
          </p:nvPr>
        </p:nvSpPr>
        <p:spPr/>
        <p:txBody>
          <a:bodyPr/>
          <a:lstStyle/>
          <a:p>
            <a:pPr algn="r"/>
            <a:r>
              <a:rPr lang="en-GB" sz="2000" dirty="0" smtClean="0"/>
              <a:t>DR. SHRIKANT</a:t>
            </a:r>
            <a:endParaRPr lang="en-GB"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z="2800" dirty="0" smtClean="0"/>
              <a:t>The  </a:t>
            </a:r>
            <a:r>
              <a:rPr lang="en-GB" sz="2800" b="1" dirty="0" smtClean="0">
                <a:solidFill>
                  <a:srgbClr val="FFFF00"/>
                </a:solidFill>
              </a:rPr>
              <a:t>iliococcygeus</a:t>
            </a:r>
            <a:r>
              <a:rPr lang="en-GB" sz="2800" dirty="0" smtClean="0"/>
              <a:t>  has  a  horizontal  orientation,  arises from the external anal sphincter, and  fans out  laterally, attaching  to  the arcus  tendineus. </a:t>
            </a:r>
          </a:p>
          <a:p>
            <a:r>
              <a:rPr lang="en-GB" sz="2800" dirty="0" smtClean="0"/>
              <a:t>Posteriorly and  in  the midline, the iliococcygeus condenses to form a firm raphe anterior to the coccyx known as the </a:t>
            </a:r>
            <a:r>
              <a:rPr lang="en-GB" sz="2800" b="1" dirty="0" smtClean="0">
                <a:solidFill>
                  <a:srgbClr val="FFFF00"/>
                </a:solidFill>
              </a:rPr>
              <a:t>levator plate</a:t>
            </a:r>
            <a:r>
              <a:rPr lang="en-GB" sz="2800" dirty="0" smtClean="0"/>
              <a:t>. </a:t>
            </a:r>
          </a:p>
          <a:p>
            <a:r>
              <a:rPr lang="en-GB" sz="2800" dirty="0" smtClean="0"/>
              <a:t>The iliococcygeus muscle acts as an important physical barrier, preventing posterior compartment prolapse. </a:t>
            </a:r>
            <a:endParaRPr lang="en-GB"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Iliococcygeus &amp; Levator plate</a:t>
            </a:r>
            <a:endParaRPr lang="en-GB" dirty="0"/>
          </a:p>
        </p:txBody>
      </p:sp>
      <p:pic>
        <p:nvPicPr>
          <p:cNvPr id="4" name="Picture 7" descr="puborectalis"/>
          <p:cNvPicPr>
            <a:picLocks noGrp="1" noChangeAspect="1" noChangeArrowheads="1"/>
          </p:cNvPicPr>
          <p:nvPr>
            <p:ph idx="1"/>
          </p:nvPr>
        </p:nvPicPr>
        <p:blipFill>
          <a:blip r:embed="rId2"/>
          <a:srcRect/>
          <a:stretch>
            <a:fillRect/>
          </a:stretch>
        </p:blipFill>
        <p:spPr>
          <a:xfrm>
            <a:off x="1269072" y="1600200"/>
            <a:ext cx="6605855" cy="4525963"/>
          </a:xfrm>
          <a:prstGeom prst="rect">
            <a:avLst/>
          </a:prstGeo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smtClean="0"/>
              <a:t>PELVIC FLOOR  RELAXATION</a:t>
            </a:r>
            <a:endParaRPr lang="en-GB" sz="4000" dirty="0"/>
          </a:p>
        </p:txBody>
      </p:sp>
      <p:sp>
        <p:nvSpPr>
          <p:cNvPr id="3" name="Content Placeholder 2"/>
          <p:cNvSpPr>
            <a:spLocks noGrp="1"/>
          </p:cNvSpPr>
          <p:nvPr>
            <p:ph idx="1"/>
          </p:nvPr>
        </p:nvSpPr>
        <p:spPr/>
        <p:txBody>
          <a:bodyPr>
            <a:noAutofit/>
          </a:bodyPr>
          <a:lstStyle/>
          <a:p>
            <a:r>
              <a:rPr lang="en-GB" sz="2800" dirty="0" smtClean="0"/>
              <a:t>Weakness of supporting muscles,  fascia, and  ligaments  that  results  in </a:t>
            </a:r>
            <a:r>
              <a:rPr lang="en-GB" sz="2800" b="1" dirty="0" smtClean="0">
                <a:solidFill>
                  <a:srgbClr val="FFFF00"/>
                </a:solidFill>
              </a:rPr>
              <a:t>pelvic floor  relaxation. </a:t>
            </a:r>
          </a:p>
          <a:p>
            <a:r>
              <a:rPr lang="en-GB" sz="2800" dirty="0" smtClean="0"/>
              <a:t>This weakness progresses with age and may be related to menopause and hypoestrogenic states.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05800" cy="4525963"/>
          </a:xfrm>
        </p:spPr>
        <p:txBody>
          <a:bodyPr/>
          <a:lstStyle/>
          <a:p>
            <a:r>
              <a:rPr lang="en-GB" dirty="0" smtClean="0"/>
              <a:t>Loss of  support to the urinary bladder and the urethra results  in prolapse of  the urinary bladder and protrusion of  the anterior vaginal wall, forming a  </a:t>
            </a:r>
            <a:r>
              <a:rPr lang="en-GB" b="1" dirty="0" smtClean="0">
                <a:solidFill>
                  <a:srgbClr val="FFFF00"/>
                </a:solidFill>
              </a:rPr>
              <a:t>cystocele,</a:t>
            </a:r>
            <a:r>
              <a:rPr lang="en-GB" dirty="0" smtClean="0"/>
              <a:t> which may  result  in urinary  incontinence.  </a:t>
            </a:r>
          </a:p>
          <a:p>
            <a:endParaRPr lang="en-GB" dirty="0" smtClean="0"/>
          </a:p>
          <a:p>
            <a:endParaRPr lang="en-GB" dirty="0"/>
          </a:p>
        </p:txBody>
      </p:sp>
      <p:pic>
        <p:nvPicPr>
          <p:cNvPr id="2050" name="Picture 2"/>
          <p:cNvPicPr>
            <a:picLocks noChangeAspect="1" noChangeArrowheads="1"/>
          </p:cNvPicPr>
          <p:nvPr/>
        </p:nvPicPr>
        <p:blipFill>
          <a:blip r:embed="rId2"/>
          <a:srcRect/>
          <a:stretch>
            <a:fillRect/>
          </a:stretch>
        </p:blipFill>
        <p:spPr bwMode="auto">
          <a:xfrm>
            <a:off x="2667000" y="3048000"/>
            <a:ext cx="4109545"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4800600" cy="4525963"/>
          </a:xfrm>
        </p:spPr>
        <p:txBody>
          <a:bodyPr/>
          <a:lstStyle/>
          <a:p>
            <a:r>
              <a:rPr lang="en-GB" dirty="0" smtClean="0"/>
              <a:t>Weakness  of   the  parametrium  and  paracolpium causes </a:t>
            </a:r>
            <a:r>
              <a:rPr lang="en-GB" b="1" dirty="0" smtClean="0">
                <a:solidFill>
                  <a:srgbClr val="FFFF00"/>
                </a:solidFill>
              </a:rPr>
              <a:t>prolapse of  the cervix and uterus.</a:t>
            </a:r>
          </a:p>
          <a:p>
            <a:endParaRPr lang="en-GB" dirty="0"/>
          </a:p>
        </p:txBody>
      </p:sp>
      <p:pic>
        <p:nvPicPr>
          <p:cNvPr id="3074" name="Picture 2"/>
          <p:cNvPicPr>
            <a:picLocks noChangeAspect="1" noChangeArrowheads="1"/>
          </p:cNvPicPr>
          <p:nvPr/>
        </p:nvPicPr>
        <p:blipFill>
          <a:blip r:embed="rId2"/>
          <a:srcRect/>
          <a:stretch>
            <a:fillRect/>
          </a:stretch>
        </p:blipFill>
        <p:spPr bwMode="auto">
          <a:xfrm>
            <a:off x="4800600" y="1752600"/>
            <a:ext cx="3990372"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305800" cy="4525963"/>
          </a:xfrm>
        </p:spPr>
        <p:txBody>
          <a:bodyPr/>
          <a:lstStyle/>
          <a:p>
            <a:r>
              <a:rPr lang="en-GB" dirty="0" smtClean="0"/>
              <a:t>Weakness of  the rectovaginal fascia results in prolapse of  the rectum and protrusion of the posterior vaginal wall,  forming a </a:t>
            </a:r>
            <a:r>
              <a:rPr lang="en-GB" b="1" dirty="0" smtClean="0">
                <a:solidFill>
                  <a:srgbClr val="FFFF00"/>
                </a:solidFill>
              </a:rPr>
              <a:t>rectocele</a:t>
            </a:r>
            <a:r>
              <a:rPr lang="en-GB" dirty="0" smtClean="0"/>
              <a:t>, and may result in fecal incontinence. </a:t>
            </a:r>
          </a:p>
          <a:p>
            <a:endParaRPr lang="en-GB" dirty="0"/>
          </a:p>
        </p:txBody>
      </p:sp>
      <p:pic>
        <p:nvPicPr>
          <p:cNvPr id="4098" name="Picture 2"/>
          <p:cNvPicPr>
            <a:picLocks noChangeAspect="1" noChangeArrowheads="1"/>
          </p:cNvPicPr>
          <p:nvPr/>
        </p:nvPicPr>
        <p:blipFill>
          <a:blip r:embed="rId2"/>
          <a:srcRect/>
          <a:stretch>
            <a:fillRect/>
          </a:stretch>
        </p:blipFill>
        <p:spPr bwMode="auto">
          <a:xfrm>
            <a:off x="2590800" y="2995961"/>
            <a:ext cx="4279557" cy="38620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Prolapse of  the small bowel through the rectovaginal fascia results in an </a:t>
            </a:r>
            <a:r>
              <a:rPr lang="en-GB" b="1" dirty="0" smtClean="0">
                <a:solidFill>
                  <a:srgbClr val="FFFF00"/>
                </a:solidFill>
              </a:rPr>
              <a:t>enterocele</a:t>
            </a:r>
            <a:r>
              <a:rPr lang="en-GB" dirty="0" smtClean="0"/>
              <a:t>. </a:t>
            </a:r>
          </a:p>
        </p:txBody>
      </p:sp>
      <p:pic>
        <p:nvPicPr>
          <p:cNvPr id="5122" name="Picture 2"/>
          <p:cNvPicPr>
            <a:picLocks noChangeAspect="1" noChangeArrowheads="1"/>
          </p:cNvPicPr>
          <p:nvPr/>
        </p:nvPicPr>
        <p:blipFill>
          <a:blip r:embed="rId2"/>
          <a:srcRect/>
          <a:stretch>
            <a:fillRect/>
          </a:stretch>
        </p:blipFill>
        <p:spPr bwMode="auto">
          <a:xfrm>
            <a:off x="3276600" y="2819400"/>
            <a:ext cx="5153025" cy="3755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lstStyle/>
          <a:p>
            <a:r>
              <a:rPr lang="en-GB" dirty="0" smtClean="0"/>
              <a:t>In patients who have undergone a hysterectomy, prolapse of  the vaginal apex can arise because of  weakness of  the paracolpium, resulting in </a:t>
            </a:r>
            <a:r>
              <a:rPr lang="en-GB" b="1" dirty="0" smtClean="0">
                <a:solidFill>
                  <a:srgbClr val="FFFF00"/>
                </a:solidFill>
              </a:rPr>
              <a:t>apical prolapse.</a:t>
            </a:r>
          </a:p>
          <a:p>
            <a:endParaRPr lang="en-GB" dirty="0"/>
          </a:p>
        </p:txBody>
      </p:sp>
      <p:pic>
        <p:nvPicPr>
          <p:cNvPr id="6146" name="Picture 2"/>
          <p:cNvPicPr>
            <a:picLocks noChangeAspect="1" noChangeArrowheads="1"/>
          </p:cNvPicPr>
          <p:nvPr/>
        </p:nvPicPr>
        <p:blipFill>
          <a:blip r:embed="rId2"/>
          <a:srcRect/>
          <a:stretch>
            <a:fillRect/>
          </a:stretch>
        </p:blipFill>
        <p:spPr bwMode="auto">
          <a:xfrm>
            <a:off x="3429000" y="2514600"/>
            <a:ext cx="4391025" cy="41416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800" dirty="0" smtClean="0"/>
              <a:t>Several studies have  also  shown  that  patients with  urinary  incontinence have coexistent pelvic organ prolapse in the other two compartments  that  requires  surgical  repair. </a:t>
            </a:r>
          </a:p>
          <a:p>
            <a:r>
              <a:rPr lang="en-GB" sz="2800" dirty="0" smtClean="0"/>
              <a:t>Accurate assessment of  all compartments of  the pelvic floor is therefore essential in planning surgical reconstruction in order to minimize the risk of  recurrence and repeated surgery.</a:t>
            </a:r>
            <a:endParaRPr lang="en-GB"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IMAGING OF PELVIC FLOOR</a:t>
            </a:r>
            <a:endParaRPr lang="en-GB" dirty="0"/>
          </a:p>
        </p:txBody>
      </p:sp>
      <p:sp>
        <p:nvSpPr>
          <p:cNvPr id="3" name="Content Placeholder 2"/>
          <p:cNvSpPr>
            <a:spLocks noGrp="1"/>
          </p:cNvSpPr>
          <p:nvPr>
            <p:ph idx="1"/>
          </p:nvPr>
        </p:nvSpPr>
        <p:spPr/>
        <p:txBody>
          <a:bodyPr>
            <a:normAutofit fontScale="92500" lnSpcReduction="10000"/>
          </a:bodyPr>
          <a:lstStyle/>
          <a:p>
            <a:pPr>
              <a:buNone/>
            </a:pPr>
            <a:r>
              <a:rPr lang="en-GB" dirty="0" smtClean="0"/>
              <a:t>	Traditional imaging methods in assessment of  pelvic floor weakness include,</a:t>
            </a:r>
          </a:p>
          <a:p>
            <a:pPr>
              <a:buNone/>
            </a:pPr>
            <a:endParaRPr lang="en-GB" sz="1700" dirty="0" smtClean="0"/>
          </a:p>
          <a:p>
            <a:pPr marL="971550" lvl="1" indent="-514350">
              <a:buFont typeface="+mj-lt"/>
              <a:buAutoNum type="alphaLcPeriod"/>
            </a:pPr>
            <a:r>
              <a:rPr lang="en-GB" dirty="0" err="1" smtClean="0"/>
              <a:t>Urodynamics</a:t>
            </a:r>
            <a:endParaRPr lang="en-GB" dirty="0" smtClean="0"/>
          </a:p>
          <a:p>
            <a:pPr marL="971550" lvl="1" indent="-514350">
              <a:buFont typeface="+mj-lt"/>
              <a:buAutoNum type="alphaLcPeriod"/>
            </a:pPr>
            <a:r>
              <a:rPr lang="en-GB" dirty="0" smtClean="0"/>
              <a:t>Voiding </a:t>
            </a:r>
            <a:r>
              <a:rPr lang="en-GB" dirty="0" err="1" smtClean="0"/>
              <a:t>cysto-urethrography</a:t>
            </a:r>
            <a:endParaRPr lang="en-GB" dirty="0" smtClean="0"/>
          </a:p>
          <a:p>
            <a:pPr marL="971550" lvl="1" indent="-514350">
              <a:buFont typeface="+mj-lt"/>
              <a:buAutoNum type="alphaLcPeriod"/>
            </a:pPr>
            <a:r>
              <a:rPr lang="en-GB" dirty="0" err="1" smtClean="0"/>
              <a:t>Ultrasonography</a:t>
            </a:r>
            <a:r>
              <a:rPr lang="en-GB" dirty="0" smtClean="0"/>
              <a:t> of  the bladder neck and anal sphincter</a:t>
            </a:r>
          </a:p>
          <a:p>
            <a:pPr marL="971550" lvl="1" indent="-514350">
              <a:buFont typeface="+mj-lt"/>
              <a:buAutoNum type="alphaLcPeriod"/>
            </a:pPr>
            <a:r>
              <a:rPr lang="en-GB" dirty="0" smtClean="0"/>
              <a:t>Fluoroscopic  </a:t>
            </a:r>
            <a:r>
              <a:rPr lang="en-GB" dirty="0" err="1" smtClean="0"/>
              <a:t>cysto-colpo-defecography</a:t>
            </a:r>
            <a:r>
              <a:rPr lang="en-GB" dirty="0" smtClean="0"/>
              <a:t>.</a:t>
            </a:r>
          </a:p>
          <a:p>
            <a:pPr marL="971550" lvl="1" indent="-514350">
              <a:buFont typeface="+mj-lt"/>
              <a:buAutoNum type="alphaLcPeriod"/>
            </a:pPr>
            <a:r>
              <a:rPr lang="en-GB" b="1" dirty="0" smtClean="0">
                <a:solidFill>
                  <a:srgbClr val="FFFF00"/>
                </a:solidFill>
              </a:rPr>
              <a:t>MRI</a:t>
            </a:r>
          </a:p>
          <a:p>
            <a:pPr>
              <a:buNone/>
            </a:pPr>
            <a:r>
              <a:rPr lang="en-GB" dirty="0" smtClean="0"/>
              <a:t>	</a:t>
            </a:r>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PELVIC FLOOR</a:t>
            </a:r>
            <a:endParaRPr lang="en-GB" dirty="0"/>
          </a:p>
        </p:txBody>
      </p:sp>
      <p:sp>
        <p:nvSpPr>
          <p:cNvPr id="3" name="Content Placeholder 2"/>
          <p:cNvSpPr>
            <a:spLocks noGrp="1"/>
          </p:cNvSpPr>
          <p:nvPr>
            <p:ph idx="1"/>
          </p:nvPr>
        </p:nvSpPr>
        <p:spPr/>
        <p:txBody>
          <a:bodyPr/>
          <a:lstStyle/>
          <a:p>
            <a:pPr marL="571500" indent="-571500">
              <a:buFont typeface="+mj-lt"/>
              <a:buAutoNum type="arabicPeriod"/>
            </a:pPr>
            <a:r>
              <a:rPr lang="en-GB" sz="2800" b="1" dirty="0" smtClean="0"/>
              <a:t>ANTERIOR COMPARTMENT: </a:t>
            </a:r>
          </a:p>
          <a:p>
            <a:pPr marL="571500" indent="-571500">
              <a:buNone/>
            </a:pPr>
            <a:r>
              <a:rPr lang="en-GB" sz="2800" b="1" dirty="0" smtClean="0"/>
              <a:t>		</a:t>
            </a:r>
            <a:r>
              <a:rPr lang="en-GB" sz="2800" dirty="0" smtClean="0"/>
              <a:t>Bladder &amp; Urethra</a:t>
            </a:r>
          </a:p>
          <a:p>
            <a:pPr marL="571500" indent="-571500">
              <a:buFont typeface="+mj-lt"/>
              <a:buAutoNum type="arabicPeriod" startAt="2"/>
            </a:pPr>
            <a:r>
              <a:rPr lang="en-GB" sz="2800" b="1" dirty="0" smtClean="0"/>
              <a:t>MIDDLE COMPARTMENT:</a:t>
            </a:r>
            <a:r>
              <a:rPr lang="en-GB" sz="2800" dirty="0" smtClean="0"/>
              <a:t> </a:t>
            </a:r>
          </a:p>
          <a:p>
            <a:pPr marL="571500" indent="-571500">
              <a:buNone/>
            </a:pPr>
            <a:r>
              <a:rPr lang="en-GB" sz="2800" dirty="0" smtClean="0"/>
              <a:t>		Vagina, Cervix &amp; Uterus</a:t>
            </a:r>
          </a:p>
          <a:p>
            <a:pPr marL="571500" indent="-571500">
              <a:buFont typeface="+mj-lt"/>
              <a:buAutoNum type="arabicPeriod" startAt="3"/>
            </a:pPr>
            <a:r>
              <a:rPr lang="en-GB" sz="2800" b="1" dirty="0" smtClean="0"/>
              <a:t>POSTERIOR COMPARTMENT: </a:t>
            </a:r>
          </a:p>
          <a:p>
            <a:pPr marL="571500" indent="-571500">
              <a:buNone/>
            </a:pPr>
            <a:r>
              <a:rPr lang="en-GB" sz="2800" b="1" dirty="0" smtClean="0"/>
              <a:t>		</a:t>
            </a:r>
            <a:r>
              <a:rPr lang="en-GB" sz="2800" dirty="0" smtClean="0"/>
              <a:t>Rectum</a:t>
            </a:r>
          </a:p>
          <a:p>
            <a:pPr marL="571500" indent="-571500">
              <a:buNone/>
            </a:pPr>
            <a:endParaRPr lang="en-GB" sz="1600" dirty="0" smtClean="0"/>
          </a:p>
          <a:p>
            <a:pPr marL="571500" indent="-571500">
              <a:buNone/>
            </a:pPr>
            <a:r>
              <a:rPr lang="en-GB" sz="2800" dirty="0" smtClean="0"/>
              <a:t>	</a:t>
            </a:r>
            <a:endParaRPr lang="en-GB"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MRI</a:t>
            </a:r>
            <a:endParaRPr lang="en-GB" dirty="0"/>
          </a:p>
        </p:txBody>
      </p:sp>
      <p:sp>
        <p:nvSpPr>
          <p:cNvPr id="3" name="Content Placeholder 2"/>
          <p:cNvSpPr>
            <a:spLocks noGrp="1"/>
          </p:cNvSpPr>
          <p:nvPr>
            <p:ph idx="1"/>
          </p:nvPr>
        </p:nvSpPr>
        <p:spPr/>
        <p:txBody>
          <a:bodyPr/>
          <a:lstStyle/>
          <a:p>
            <a:r>
              <a:rPr lang="en-GB" dirty="0" smtClean="0"/>
              <a:t>MRI  is routinely used  in </a:t>
            </a:r>
            <a:r>
              <a:rPr lang="en-GB" b="1" dirty="0" smtClean="0">
                <a:solidFill>
                  <a:srgbClr val="FFFF00"/>
                </a:solidFill>
              </a:rPr>
              <a:t>preoperative planning</a:t>
            </a:r>
            <a:r>
              <a:rPr lang="en-GB" dirty="0" smtClean="0"/>
              <a:t> before pelvic floor surgery.</a:t>
            </a:r>
          </a:p>
          <a:p>
            <a:r>
              <a:rPr lang="en-GB" dirty="0" smtClean="0"/>
              <a:t>It allows concomitant visualization  of   all  three  compartments  of   the  pelvic  floor and at the same time allows direct visualization of  the pelvic support muscles and organs.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400" dirty="0" smtClean="0"/>
              <a:t>In MRI of  the pelvis, adequate patient preparation and a good technique with </a:t>
            </a:r>
            <a:r>
              <a:rPr lang="en-GB" sz="2400" b="1" dirty="0" smtClean="0">
                <a:solidFill>
                  <a:srgbClr val="FFFF00"/>
                </a:solidFill>
              </a:rPr>
              <a:t>fast acquisition </a:t>
            </a:r>
            <a:r>
              <a:rPr lang="en-GB" sz="2400" dirty="0" smtClean="0"/>
              <a:t>time are required to achieve maximum patient comfort and hence better patient compliance. </a:t>
            </a:r>
          </a:p>
          <a:p>
            <a:r>
              <a:rPr lang="en-GB" sz="2400" dirty="0" smtClean="0"/>
              <a:t>The patient will be asked to </a:t>
            </a:r>
            <a:r>
              <a:rPr lang="en-GB" sz="2400" b="1" dirty="0" smtClean="0">
                <a:solidFill>
                  <a:srgbClr val="FFFF00"/>
                </a:solidFill>
              </a:rPr>
              <a:t>void partially </a:t>
            </a:r>
            <a:r>
              <a:rPr lang="en-GB" sz="2400" dirty="0" smtClean="0"/>
              <a:t>before the dynamic examination in order to prevent a distended urinary bladder from obscuring the pelvic structures and masking pelvic organ prolapse. </a:t>
            </a:r>
          </a:p>
          <a:p>
            <a:r>
              <a:rPr lang="en-GB" sz="2400" dirty="0" smtClean="0"/>
              <a:t>The examination is performed with a </a:t>
            </a:r>
            <a:r>
              <a:rPr lang="en-GB" sz="2400" b="1" dirty="0" smtClean="0">
                <a:solidFill>
                  <a:srgbClr val="FFFF00"/>
                </a:solidFill>
              </a:rPr>
              <a:t>torso phased-array coil wrapped around the pelvis</a:t>
            </a:r>
            <a:r>
              <a:rPr lang="en-GB" sz="2400" dirty="0"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z="2800" dirty="0" smtClean="0"/>
              <a:t>The pelvic organs may be opacified by instilling </a:t>
            </a:r>
            <a:r>
              <a:rPr lang="en-GB" sz="2800" b="1" dirty="0" smtClean="0">
                <a:solidFill>
                  <a:srgbClr val="FFFF00"/>
                </a:solidFill>
              </a:rPr>
              <a:t>ultrasonic gel into the vagina and rectum </a:t>
            </a:r>
          </a:p>
          <a:p>
            <a:r>
              <a:rPr lang="en-GB" sz="2800" dirty="0" smtClean="0"/>
              <a:t>Although use of  an </a:t>
            </a:r>
            <a:r>
              <a:rPr lang="en-GB" sz="2800" b="1" dirty="0" err="1" smtClean="0">
                <a:solidFill>
                  <a:srgbClr val="FFFF00"/>
                </a:solidFill>
              </a:rPr>
              <a:t>endo</a:t>
            </a:r>
            <a:r>
              <a:rPr lang="en-GB" sz="2800" b="1" dirty="0" smtClean="0">
                <a:solidFill>
                  <a:srgbClr val="FFFF00"/>
                </a:solidFill>
              </a:rPr>
              <a:t>-vaginal coil </a:t>
            </a:r>
            <a:r>
              <a:rPr lang="en-GB" sz="2800" dirty="0" smtClean="0"/>
              <a:t>may improve the spatial resolution of  the fine supporting ligaments in the pelvis,  it  is  invasive  and may  diminish  patient acceptance and compliance </a:t>
            </a:r>
            <a:endParaRPr lang="en-GB"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800" b="1" dirty="0" smtClean="0">
                <a:solidFill>
                  <a:srgbClr val="FFFF00"/>
                </a:solidFill>
              </a:rPr>
              <a:t>Ultrafast, large-field-of-view, T2-weighted</a:t>
            </a:r>
            <a:r>
              <a:rPr lang="en-GB" sz="2800" dirty="0" smtClean="0"/>
              <a:t> sequences such as  single-shot  fast  spin-echo  (</a:t>
            </a:r>
            <a:r>
              <a:rPr lang="en-GB" sz="2800" dirty="0" smtClean="0">
                <a:solidFill>
                  <a:srgbClr val="FFFF00"/>
                </a:solidFill>
              </a:rPr>
              <a:t>SSFSE</a:t>
            </a:r>
            <a:r>
              <a:rPr lang="en-GB" sz="2800" dirty="0" smtClean="0"/>
              <a:t>) or  half-Fourier  acquisition  turbo  spin-echo  (</a:t>
            </a:r>
            <a:r>
              <a:rPr lang="en-GB" sz="2800" dirty="0" smtClean="0">
                <a:solidFill>
                  <a:srgbClr val="FFFF00"/>
                </a:solidFill>
              </a:rPr>
              <a:t>HASTE</a:t>
            </a:r>
            <a:r>
              <a:rPr lang="en-GB" sz="2800" dirty="0" smtClean="0"/>
              <a:t>) are frequently used.</a:t>
            </a:r>
          </a:p>
          <a:p>
            <a:r>
              <a:rPr lang="en-GB" sz="2800" dirty="0" smtClean="0"/>
              <a:t>The patient  should be given instructions as to the proper performance of  straining before the examination. </a:t>
            </a:r>
          </a:p>
          <a:p>
            <a:r>
              <a:rPr lang="en-GB" sz="2800" dirty="0" smtClean="0"/>
              <a:t>Specifcally, she should be told to keep her sacrum  on  the  table  and  strain using  only  the  internal  organs. </a:t>
            </a:r>
            <a:endParaRPr lang="en-GB"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800" dirty="0" smtClean="0"/>
              <a:t>For patients with a  rectocele,  these  images  should be  repeated after  the patient  evacuates  the  rectal  contents. </a:t>
            </a:r>
          </a:p>
          <a:p>
            <a:r>
              <a:rPr lang="en-GB" sz="2800" dirty="0" smtClean="0"/>
              <a:t>In patients with pelvic organ prolapse, static  images may  be  acquired  in  the  coronal  plane.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400" dirty="0" smtClean="0"/>
              <a:t>After the dynamic examination is completed, small-field-of-view  (20–24 cm) </a:t>
            </a:r>
            <a:r>
              <a:rPr lang="en-GB" sz="2400" b="1" dirty="0" smtClean="0">
                <a:solidFill>
                  <a:srgbClr val="FFFF00"/>
                </a:solidFill>
              </a:rPr>
              <a:t>T2-weighted axial</a:t>
            </a:r>
            <a:r>
              <a:rPr lang="en-GB" sz="2400" dirty="0" smtClean="0"/>
              <a:t>  fast  spin-echo  (FSE) or axial turbo spin-echo (TSE) sequences are acquired to obtain high-resolution images of the pelvic floor. </a:t>
            </a:r>
          </a:p>
          <a:p>
            <a:r>
              <a:rPr lang="en-GB" sz="2400" dirty="0" smtClean="0"/>
              <a:t>Fat saturation is generally not applied to these sequences because the </a:t>
            </a:r>
            <a:r>
              <a:rPr lang="en-GB" sz="2400" dirty="0" err="1" smtClean="0"/>
              <a:t>hyperintense</a:t>
            </a:r>
            <a:r>
              <a:rPr lang="en-GB" sz="2400" dirty="0" smtClean="0"/>
              <a:t> signal of  fat in the pelvis provides good contrast to the </a:t>
            </a:r>
            <a:r>
              <a:rPr lang="en-GB" sz="2400" dirty="0" err="1" smtClean="0"/>
              <a:t>hypointense</a:t>
            </a:r>
            <a:r>
              <a:rPr lang="en-GB" sz="2400" dirty="0" smtClean="0"/>
              <a:t> signal of  the adjacent muscles, fascia,  and  pubic  bones. </a:t>
            </a:r>
            <a:endParaRPr lang="en-GB"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Interpretation of MRI Findings</a:t>
            </a:r>
            <a:endParaRPr lang="en-GB" dirty="0"/>
          </a:p>
        </p:txBody>
      </p:sp>
      <p:pic>
        <p:nvPicPr>
          <p:cNvPr id="4" name="Picture 2" descr="C:\Users\Administrator\Desktop\2010_04_11\PELVIC FLOOR_0004.jpg"/>
          <p:cNvPicPr>
            <a:picLocks noGrp="1" noChangeAspect="1" noChangeArrowheads="1"/>
          </p:cNvPicPr>
          <p:nvPr>
            <p:ph idx="1"/>
          </p:nvPr>
        </p:nvPicPr>
        <p:blipFill>
          <a:blip r:embed="rId3" cstate="print"/>
          <a:srcRect l="15137" t="1684" r="15137" b="60260"/>
          <a:stretch>
            <a:fillRect/>
          </a:stretch>
        </p:blipFill>
        <p:spPr bwMode="auto">
          <a:xfrm>
            <a:off x="1447800" y="1371600"/>
            <a:ext cx="6472409" cy="4572000"/>
          </a:xfrm>
          <a:prstGeom prst="rect">
            <a:avLst/>
          </a:prstGeom>
          <a:noFill/>
        </p:spPr>
      </p:pic>
      <p:sp>
        <p:nvSpPr>
          <p:cNvPr id="5" name="Rectangle 4"/>
          <p:cNvSpPr/>
          <p:nvPr/>
        </p:nvSpPr>
        <p:spPr>
          <a:xfrm>
            <a:off x="2057400" y="6096000"/>
            <a:ext cx="4572000" cy="646331"/>
          </a:xfrm>
          <a:prstGeom prst="rect">
            <a:avLst/>
          </a:prstGeom>
        </p:spPr>
        <p:txBody>
          <a:bodyPr>
            <a:spAutoFit/>
          </a:bodyPr>
          <a:lstStyle/>
          <a:p>
            <a:r>
              <a:rPr lang="en-GB" dirty="0" smtClean="0"/>
              <a:t>H  line: 5 cm</a:t>
            </a:r>
          </a:p>
          <a:p>
            <a:r>
              <a:rPr lang="en-GB" dirty="0" smtClean="0"/>
              <a:t>M  line: 2 cm</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dirty="0" smtClean="0"/>
              <a:t>The presence of  significant pelvic floor prolapse will result in </a:t>
            </a:r>
            <a:r>
              <a:rPr lang="en-GB" b="1" dirty="0" smtClean="0">
                <a:solidFill>
                  <a:srgbClr val="FFFF00"/>
                </a:solidFill>
              </a:rPr>
              <a:t>sloping of  the levator plate</a:t>
            </a:r>
            <a:r>
              <a:rPr lang="en-GB" dirty="0" smtClean="0"/>
              <a:t> and </a:t>
            </a:r>
            <a:r>
              <a:rPr lang="en-GB" b="1" dirty="0" smtClean="0">
                <a:solidFill>
                  <a:srgbClr val="FFFF00"/>
                </a:solidFill>
              </a:rPr>
              <a:t>increasing length of the H and M lines</a:t>
            </a:r>
            <a:r>
              <a:rPr lang="en-GB" dirty="0" smtClean="0"/>
              <a:t>, indicating widening and descent of  the levator hiatus. </a:t>
            </a:r>
          </a:p>
          <a:p>
            <a:r>
              <a:rPr lang="en-GB" dirty="0" smtClean="0"/>
              <a:t>Elongation of  the H and M lines is a useful indication of pelvic floor dysfunction and pelvic organ prolapse.</a:t>
            </a:r>
            <a:endParaRPr lang="en-GB"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z="2800" dirty="0" smtClean="0"/>
              <a:t>The high-resolution T2-weighted axial images of  the pelvic floor should be analyzed for signal intensity, symmetry, thickness, and fraying of  the pelvic floor muscles. </a:t>
            </a:r>
          </a:p>
          <a:p>
            <a:r>
              <a:rPr lang="en-GB" sz="2800" dirty="0" smtClean="0"/>
              <a:t>The </a:t>
            </a:r>
            <a:r>
              <a:rPr lang="en-GB" sz="2800" b="1" dirty="0" smtClean="0">
                <a:solidFill>
                  <a:srgbClr val="FFFF00"/>
                </a:solidFill>
              </a:rPr>
              <a:t>vagina</a:t>
            </a:r>
            <a:r>
              <a:rPr lang="en-GB" sz="2800" dirty="0" smtClean="0"/>
              <a:t>  is suspended between the urethra and the rectum by the paracolpium  and  should maintain  a  </a:t>
            </a:r>
            <a:r>
              <a:rPr lang="en-GB" sz="2800" b="1" dirty="0" smtClean="0">
                <a:solidFill>
                  <a:srgbClr val="FFFF00"/>
                </a:solidFill>
              </a:rPr>
              <a:t>normal  butterfly configuration </a:t>
            </a:r>
            <a:r>
              <a:rPr lang="en-GB" sz="2800" dirty="0" smtClean="0"/>
              <a:t>and be well centred  in the pelvis  in women with normal  anatomy. </a:t>
            </a:r>
            <a:endParaRPr lang="en-GB"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a:srcRect/>
          <a:stretch>
            <a:fillRect/>
          </a:stretch>
        </p:blipFill>
        <p:spPr bwMode="auto">
          <a:xfrm>
            <a:off x="914400" y="1676400"/>
            <a:ext cx="3124200" cy="44862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334000" y="1676400"/>
            <a:ext cx="3076575" cy="4448175"/>
          </a:xfrm>
          <a:prstGeom prst="rect">
            <a:avLst/>
          </a:prstGeom>
          <a:noFill/>
          <a:ln w="9525">
            <a:noFill/>
            <a:miter lim="800000"/>
            <a:headEnd/>
            <a:tailEnd/>
          </a:ln>
          <a:effectLst/>
        </p:spPr>
      </p:pic>
      <p:sp>
        <p:nvSpPr>
          <p:cNvPr id="5" name="TextBox 4"/>
          <p:cNvSpPr txBox="1"/>
          <p:nvPr/>
        </p:nvSpPr>
        <p:spPr>
          <a:xfrm>
            <a:off x="1905000" y="6248400"/>
            <a:ext cx="1172116" cy="369332"/>
          </a:xfrm>
          <a:prstGeom prst="rect">
            <a:avLst/>
          </a:prstGeom>
          <a:noFill/>
        </p:spPr>
        <p:txBody>
          <a:bodyPr wrap="none" rtlCol="0">
            <a:spAutoFit/>
          </a:bodyPr>
          <a:lstStyle/>
          <a:p>
            <a:r>
              <a:rPr lang="en-GB" dirty="0" smtClean="0"/>
              <a:t>NORMAL</a:t>
            </a:r>
            <a:endParaRPr lang="en-GB" dirty="0"/>
          </a:p>
        </p:txBody>
      </p:sp>
      <p:sp>
        <p:nvSpPr>
          <p:cNvPr id="6" name="Rectangle 5"/>
          <p:cNvSpPr/>
          <p:nvPr/>
        </p:nvSpPr>
        <p:spPr>
          <a:xfrm>
            <a:off x="6172200" y="6248400"/>
            <a:ext cx="1441420" cy="369332"/>
          </a:xfrm>
          <a:prstGeom prst="rect">
            <a:avLst/>
          </a:prstGeom>
        </p:spPr>
        <p:txBody>
          <a:bodyPr wrap="none">
            <a:spAutoFit/>
          </a:bodyPr>
          <a:lstStyle/>
          <a:p>
            <a:r>
              <a:rPr lang="en-GB" dirty="0" smtClean="0"/>
              <a:t>STRAINING</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The support for these structures arises from the attachment of the muscles, fascia, and ligaments to the bony pelvis.</a:t>
            </a:r>
          </a:p>
          <a:p>
            <a:r>
              <a:rPr lang="en-GB" dirty="0" smtClean="0"/>
              <a:t>These are the primary supporting structures of the female pelvis.  </a:t>
            </a:r>
          </a:p>
          <a:p>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T2W AXIAL SHORT FIELD OF VIEW</a:t>
            </a:r>
            <a:endParaRPr lang="en-GB" sz="2800" dirty="0"/>
          </a:p>
        </p:txBody>
      </p:sp>
      <p:pic>
        <p:nvPicPr>
          <p:cNvPr id="5123" name="Picture 3"/>
          <p:cNvPicPr>
            <a:picLocks noChangeAspect="1" noChangeArrowheads="1"/>
          </p:cNvPicPr>
          <p:nvPr/>
        </p:nvPicPr>
        <p:blipFill>
          <a:blip r:embed="rId2"/>
          <a:srcRect l="18963" r="5402"/>
          <a:stretch>
            <a:fillRect/>
          </a:stretch>
        </p:blipFill>
        <p:spPr bwMode="auto">
          <a:xfrm>
            <a:off x="6858000" y="2209800"/>
            <a:ext cx="2133600" cy="3281363"/>
          </a:xfrm>
          <a:prstGeom prst="rect">
            <a:avLst/>
          </a:prstGeom>
          <a:noFill/>
          <a:ln w="9525">
            <a:noFill/>
            <a:miter lim="800000"/>
            <a:headEnd/>
            <a:tailEnd/>
          </a:ln>
          <a:effectLst/>
        </p:spPr>
      </p:pic>
      <p:pic>
        <p:nvPicPr>
          <p:cNvPr id="5122" name="Picture 2"/>
          <p:cNvPicPr>
            <a:picLocks noGrp="1" noChangeAspect="1" noChangeArrowheads="1"/>
          </p:cNvPicPr>
          <p:nvPr>
            <p:ph idx="1"/>
          </p:nvPr>
        </p:nvPicPr>
        <p:blipFill>
          <a:blip r:embed="rId3"/>
          <a:srcRect/>
          <a:stretch>
            <a:fillRect/>
          </a:stretch>
        </p:blipFill>
        <p:spPr bwMode="auto">
          <a:xfrm>
            <a:off x="228600" y="1600200"/>
            <a:ext cx="6324600" cy="49693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GB" sz="3200" dirty="0" smtClean="0"/>
              <a:t>CORONAL T2W</a:t>
            </a:r>
            <a:endParaRPr lang="en-GB" sz="3200" dirty="0"/>
          </a:p>
        </p:txBody>
      </p:sp>
      <p:pic>
        <p:nvPicPr>
          <p:cNvPr id="8194" name="Picture 2" descr="C:\Users\Administrator\Desktop\2010_04_11\PELVIC FLOOR_0005.jpg"/>
          <p:cNvPicPr>
            <a:picLocks noGrp="1" noChangeAspect="1" noChangeArrowheads="1"/>
          </p:cNvPicPr>
          <p:nvPr>
            <p:ph idx="1"/>
          </p:nvPr>
        </p:nvPicPr>
        <p:blipFill>
          <a:blip r:embed="rId2"/>
          <a:srcRect l="54358" t="30989" r="17316" b="39390"/>
          <a:stretch>
            <a:fillRect/>
          </a:stretch>
        </p:blipFill>
        <p:spPr bwMode="auto">
          <a:xfrm>
            <a:off x="609600" y="1069731"/>
            <a:ext cx="4276945" cy="5788269"/>
          </a:xfrm>
          <a:prstGeom prst="rect">
            <a:avLst/>
          </a:prstGeom>
          <a:noFill/>
        </p:spPr>
      </p:pic>
      <p:sp>
        <p:nvSpPr>
          <p:cNvPr id="5" name="TextBox 4"/>
          <p:cNvSpPr txBox="1"/>
          <p:nvPr/>
        </p:nvSpPr>
        <p:spPr>
          <a:xfrm>
            <a:off x="5193367" y="3048000"/>
            <a:ext cx="3950633" cy="646331"/>
          </a:xfrm>
          <a:prstGeom prst="rect">
            <a:avLst/>
          </a:prstGeom>
          <a:noFill/>
        </p:spPr>
        <p:txBody>
          <a:bodyPr wrap="none" rtlCol="0">
            <a:spAutoFit/>
          </a:bodyPr>
          <a:lstStyle/>
          <a:p>
            <a:r>
              <a:rPr lang="en-GB" dirty="0" smtClean="0"/>
              <a:t>BOWED ILIOCOCCYGEUS</a:t>
            </a:r>
          </a:p>
          <a:p>
            <a:r>
              <a:rPr lang="en-GB" dirty="0" smtClean="0"/>
              <a:t>THICK INTERNAL ANAL SPHICTER</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PATHOLOGY</a:t>
            </a:r>
            <a:endParaRPr lang="en-GB" dirty="0"/>
          </a:p>
        </p:txBody>
      </p:sp>
      <p:sp>
        <p:nvSpPr>
          <p:cNvPr id="5" name="Subtitle 4"/>
          <p:cNvSpPr>
            <a:spLocks noGrp="1"/>
          </p:cNvSpPr>
          <p:nvPr>
            <p:ph type="subTitle" idx="1"/>
          </p:nvPr>
        </p:nvSpPr>
        <p:spPr/>
        <p:txBody>
          <a:bodyPr/>
          <a:lstStyle/>
          <a:p>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t>Urinary Incontinence and Anterior </a:t>
            </a:r>
            <a:br>
              <a:rPr lang="en-GB" sz="3600" b="1" dirty="0" smtClean="0"/>
            </a:br>
            <a:r>
              <a:rPr lang="en-GB" sz="3600" b="1" dirty="0" smtClean="0"/>
              <a:t>Compartment Prolapse</a:t>
            </a:r>
            <a:endParaRPr lang="en-GB" sz="3600" b="1" dirty="0"/>
          </a:p>
        </p:txBody>
      </p:sp>
      <p:sp>
        <p:nvSpPr>
          <p:cNvPr id="3" name="Content Placeholder 2"/>
          <p:cNvSpPr>
            <a:spLocks noGrp="1"/>
          </p:cNvSpPr>
          <p:nvPr>
            <p:ph idx="1"/>
          </p:nvPr>
        </p:nvSpPr>
        <p:spPr>
          <a:xfrm>
            <a:off x="457200" y="1981200"/>
            <a:ext cx="8229600" cy="4144963"/>
          </a:xfrm>
        </p:spPr>
        <p:txBody>
          <a:bodyPr>
            <a:normAutofit/>
          </a:bodyPr>
          <a:lstStyle/>
          <a:p>
            <a:r>
              <a:rPr lang="en-GB" dirty="0" smtClean="0"/>
              <a:t>Urinary  incontinence  in women  is divided  into,</a:t>
            </a:r>
          </a:p>
          <a:p>
            <a:endParaRPr lang="en-GB" sz="1400" dirty="0" smtClean="0"/>
          </a:p>
          <a:p>
            <a:pPr marL="914400" lvl="1" indent="-514350">
              <a:buFont typeface="+mj-lt"/>
              <a:buAutoNum type="alphaUcPeriod"/>
            </a:pPr>
            <a:r>
              <a:rPr lang="en-GB" sz="3200" dirty="0" smtClean="0"/>
              <a:t>Stress urinary  incontinence</a:t>
            </a:r>
          </a:p>
          <a:p>
            <a:pPr marL="914400" lvl="1" indent="-514350">
              <a:buFont typeface="+mj-lt"/>
              <a:buAutoNum type="alphaUcPeriod"/>
            </a:pPr>
            <a:r>
              <a:rPr lang="en-GB" sz="3200" dirty="0" smtClean="0"/>
              <a:t>Urge urinary  incontinence, </a:t>
            </a:r>
          </a:p>
          <a:p>
            <a:pPr marL="914400" lvl="1" indent="-514350">
              <a:buFont typeface="+mj-lt"/>
              <a:buAutoNum type="alphaUcPeriod"/>
            </a:pPr>
            <a:r>
              <a:rPr lang="en-GB" sz="3200" dirty="0" smtClean="0"/>
              <a:t>Overflow  urinary  incontinence.</a:t>
            </a:r>
          </a:p>
          <a:p>
            <a:pPr>
              <a:buNone/>
            </a:pPr>
            <a:r>
              <a:rPr lang="en-GB" dirty="0" smtClean="0"/>
              <a:t> </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400" dirty="0" smtClean="0"/>
              <a:t>The normal vertical distance of  the bladder neck at strain should be less than 1 cm from the pubococcygeal  line. </a:t>
            </a:r>
          </a:p>
          <a:p>
            <a:r>
              <a:rPr lang="en-GB" sz="2400" dirty="0" smtClean="0"/>
              <a:t>The distal  two  thirds  of   the urethra  is inseparable from the anterior vaginal wall. </a:t>
            </a:r>
          </a:p>
          <a:p>
            <a:r>
              <a:rPr lang="en-GB" sz="2400" dirty="0" smtClean="0"/>
              <a:t>In patients with stress  urinary  incontinence,  the  support  from  the  anterior vaginal wall  is diminished;  increased  intra abdominal pressure results  in descent of  the bladder neck below the pubococcygeal line and prolapse of  the urinary bladder through the anterior vaginal wall, resulting in a cystocele.</a:t>
            </a:r>
            <a:endParaRPr lang="en-GB"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000" dirty="0" smtClean="0"/>
              <a:t>The normal butterfly  shape  of   the vagina may  also be altered by weakening of  the paravaginal ligaments. </a:t>
            </a:r>
          </a:p>
          <a:p>
            <a:r>
              <a:rPr lang="en-GB" sz="2000" dirty="0" smtClean="0"/>
              <a:t>The vagina may have a fattened appearance because the vaginal wall will be displaced posteriorly as a result of  loss of paravaginal  attachments.  </a:t>
            </a:r>
          </a:p>
          <a:p>
            <a:r>
              <a:rPr lang="en-GB" sz="2000" dirty="0" smtClean="0"/>
              <a:t>The  disruption  to  the  paravaginal ligaments will weaken  support  to  the urethra because  the middle and distal thirds of  the urethra are closely related to and supported by the anterior vaginal wall. </a:t>
            </a:r>
          </a:p>
          <a:p>
            <a:r>
              <a:rPr lang="en-GB" sz="2000" dirty="0" smtClean="0"/>
              <a:t>The loss of  the normal shape of  the vagina is therefore a good indication of  paravaginal  tears  in  patients  with  urinary  incontinence. </a:t>
            </a:r>
          </a:p>
          <a:p>
            <a:r>
              <a:rPr lang="en-GB" sz="2000" dirty="0" smtClean="0"/>
              <a:t>This information will be relevant to the surgeon because repair of  the cystocele alone will not be sufficient, and fascial repair may also be necessary</a:t>
            </a:r>
            <a:endParaRPr lang="en-GB"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srcRect/>
          <a:stretch>
            <a:fillRect/>
          </a:stretch>
        </p:blipFill>
        <p:spPr bwMode="auto">
          <a:xfrm>
            <a:off x="2209800" y="304800"/>
            <a:ext cx="4738955"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3"/>
          <a:srcRect/>
          <a:stretch>
            <a:fillRect/>
          </a:stretch>
        </p:blipFill>
        <p:spPr bwMode="auto">
          <a:xfrm>
            <a:off x="0" y="0"/>
            <a:ext cx="4200525" cy="33623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4953000" y="0"/>
            <a:ext cx="4191000" cy="33528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a:stretch>
            <a:fillRect/>
          </a:stretch>
        </p:blipFill>
        <p:spPr bwMode="auto">
          <a:xfrm>
            <a:off x="2971800" y="3476603"/>
            <a:ext cx="3733800" cy="3381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3"/>
          <a:srcRect/>
          <a:stretch>
            <a:fillRect/>
          </a:stretch>
        </p:blipFill>
        <p:spPr bwMode="auto">
          <a:xfrm>
            <a:off x="0" y="0"/>
            <a:ext cx="4174569" cy="35814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a:srcRect/>
          <a:stretch>
            <a:fillRect/>
          </a:stretch>
        </p:blipFill>
        <p:spPr bwMode="auto">
          <a:xfrm>
            <a:off x="5006482" y="0"/>
            <a:ext cx="4137518" cy="358140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a:srcRect/>
          <a:stretch>
            <a:fillRect/>
          </a:stretch>
        </p:blipFill>
        <p:spPr bwMode="auto">
          <a:xfrm>
            <a:off x="2667000" y="3581400"/>
            <a:ext cx="3817596"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p:cNvPicPr>
            <a:picLocks noGrp="1" noChangeAspect="1" noChangeArrowheads="1"/>
          </p:cNvPicPr>
          <p:nvPr>
            <p:ph idx="1"/>
          </p:nvPr>
        </p:nvPicPr>
        <p:blipFill>
          <a:blip r:embed="rId3"/>
          <a:srcRect/>
          <a:stretch>
            <a:fillRect/>
          </a:stretch>
        </p:blipFill>
        <p:spPr bwMode="auto">
          <a:xfrm>
            <a:off x="228600" y="152400"/>
            <a:ext cx="4114800" cy="3481754"/>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a:srcRect/>
          <a:stretch>
            <a:fillRect/>
          </a:stretch>
        </p:blipFill>
        <p:spPr bwMode="auto">
          <a:xfrm>
            <a:off x="4114800" y="2679564"/>
            <a:ext cx="4876800" cy="39688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Endopelvic fascia</a:t>
            </a:r>
            <a:endParaRPr lang="en-GB" dirty="0"/>
          </a:p>
        </p:txBody>
      </p:sp>
      <p:sp>
        <p:nvSpPr>
          <p:cNvPr id="3" name="Content Placeholder 2"/>
          <p:cNvSpPr>
            <a:spLocks noGrp="1"/>
          </p:cNvSpPr>
          <p:nvPr>
            <p:ph idx="1"/>
          </p:nvPr>
        </p:nvSpPr>
        <p:spPr/>
        <p:txBody>
          <a:bodyPr>
            <a:noAutofit/>
          </a:bodyPr>
          <a:lstStyle/>
          <a:p>
            <a:r>
              <a:rPr lang="en-GB" sz="2400" dirty="0" smtClean="0"/>
              <a:t>The endopelvic fascia covers the levator ani muscles and the pelvic viscera in a  continuous  sheet. </a:t>
            </a:r>
          </a:p>
          <a:p>
            <a:r>
              <a:rPr lang="en-GB" sz="2400" dirty="0" smtClean="0"/>
              <a:t>Laterally,  the  condensation  of   the  endopelvic  fascia  forms the </a:t>
            </a:r>
            <a:r>
              <a:rPr lang="en-GB" sz="2400" b="1" dirty="0" smtClean="0">
                <a:solidFill>
                  <a:srgbClr val="FFFF00"/>
                </a:solidFill>
              </a:rPr>
              <a:t>arcus tendineus</a:t>
            </a:r>
            <a:r>
              <a:rPr lang="en-GB" sz="2400" dirty="0" smtClean="0"/>
              <a:t>, providing  lateral support  to and anchoring  the  levator ani muscles. </a:t>
            </a:r>
          </a:p>
          <a:p>
            <a:r>
              <a:rPr lang="en-GB" sz="2400" dirty="0" smtClean="0"/>
              <a:t>The  endopelvic fascia also attaches the cervix and vagina to the pelvic  side  wall  via  the  elastic  condensations  known  as  the parametrium and paracolpium, respectively.</a:t>
            </a:r>
            <a:endParaRPr lang="en-GB"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Middle Compartment Prolapse</a:t>
            </a:r>
            <a:endParaRPr lang="en-GB" dirty="0"/>
          </a:p>
        </p:txBody>
      </p:sp>
      <p:sp>
        <p:nvSpPr>
          <p:cNvPr id="4" name="Subtitle 3"/>
          <p:cNvSpPr>
            <a:spLocks noGrp="1"/>
          </p:cNvSpPr>
          <p:nvPr>
            <p:ph type="subTitle" idx="1"/>
          </p:nvPr>
        </p:nvSpPr>
        <p:spPr/>
        <p:txBody>
          <a:bodyPr/>
          <a:lstStyle/>
          <a:p>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Vaginal  support  in  the pelvis </a:t>
            </a:r>
            <a:endParaRPr lang="en-GB" dirty="0"/>
          </a:p>
        </p:txBody>
      </p:sp>
      <p:sp>
        <p:nvSpPr>
          <p:cNvPr id="3" name="Content Placeholder 2"/>
          <p:cNvSpPr>
            <a:spLocks noGrp="1"/>
          </p:cNvSpPr>
          <p:nvPr>
            <p:ph idx="1"/>
          </p:nvPr>
        </p:nvSpPr>
        <p:spPr/>
        <p:txBody>
          <a:bodyPr>
            <a:normAutofit fontScale="85000" lnSpcReduction="10000"/>
          </a:bodyPr>
          <a:lstStyle/>
          <a:p>
            <a:pPr>
              <a:buNone/>
            </a:pPr>
            <a:r>
              <a:rPr lang="en-GB" dirty="0" smtClean="0"/>
              <a:t>Three  levels of   support:</a:t>
            </a:r>
          </a:p>
          <a:p>
            <a:pPr marL="514350" indent="-514350">
              <a:buFont typeface="+mj-lt"/>
              <a:buAutoNum type="arabicPeriod"/>
            </a:pPr>
            <a:r>
              <a:rPr lang="en-GB" u="sng" dirty="0" smtClean="0"/>
              <a:t>Level 1:</a:t>
            </a:r>
            <a:r>
              <a:rPr lang="en-GB" dirty="0" smtClean="0"/>
              <a:t> The  cephalic 2- to 3-cm portion of  the vagina, is suspended from the pelvic side wall by the parametrium and paracolpium, which are condensations of  the endopelvic fascia. </a:t>
            </a:r>
          </a:p>
          <a:p>
            <a:pPr marL="514350" indent="-514350">
              <a:buFont typeface="+mj-lt"/>
              <a:buAutoNum type="arabicPeriod"/>
            </a:pPr>
            <a:r>
              <a:rPr lang="en-GB" u="sng" dirty="0" smtClean="0"/>
              <a:t>Level 2:</a:t>
            </a:r>
            <a:r>
              <a:rPr lang="en-GB" dirty="0" smtClean="0"/>
              <a:t> In-between. Attached to the arcus tendineus</a:t>
            </a:r>
          </a:p>
          <a:p>
            <a:pPr marL="514350" indent="-514350">
              <a:buFont typeface="+mj-lt"/>
              <a:buAutoNum type="arabicPeriod"/>
            </a:pPr>
            <a:r>
              <a:rPr lang="en-GB" u="sng" dirty="0" smtClean="0"/>
              <a:t>Level 3:</a:t>
            </a:r>
            <a:r>
              <a:rPr lang="en-GB" dirty="0" smtClean="0"/>
              <a:t> Starts at the hymen ring and extends 2–3 cm cephalad to it., Directly fused anteriorly to the urethra, laterally to the levator ani muscles, and posteriorly to the perineal body. </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800" dirty="0" smtClean="0"/>
              <a:t>Prolapse  of   the  middle  compartment  in  patients  who have  undergone  hysterectomy  is  also  termed  “apical  prolapse” because of   the prolapse of   the vaginal apex. </a:t>
            </a:r>
          </a:p>
          <a:p>
            <a:r>
              <a:rPr lang="en-GB" sz="2800" dirty="0" smtClean="0"/>
              <a:t>When the patient has had a hysterectomy, support to the vaginal apex is provided by the paracolpium, and the vaginal apex should remain at least 1 cm above the pubococcygeal line at strain. </a:t>
            </a:r>
          </a:p>
          <a:p>
            <a:r>
              <a:rPr lang="en-GB" sz="2800" dirty="0" smtClean="0"/>
              <a:t>Damage to the paracolpium can then result in apical prolapse.</a:t>
            </a:r>
            <a:endParaRPr lang="en-GB"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800" dirty="0" smtClean="0"/>
              <a:t>Although </a:t>
            </a:r>
            <a:r>
              <a:rPr lang="en-GB" sz="2800" b="1" dirty="0" smtClean="0">
                <a:solidFill>
                  <a:srgbClr val="FFFF00"/>
                </a:solidFill>
              </a:rPr>
              <a:t>loss of  the normal butterfly shape </a:t>
            </a:r>
            <a:r>
              <a:rPr lang="en-GB" sz="2800" dirty="0" smtClean="0"/>
              <a:t>of  the vagina is widely described as a sign of  </a:t>
            </a:r>
            <a:r>
              <a:rPr lang="en-GB" sz="2800" b="1" dirty="0" smtClean="0">
                <a:solidFill>
                  <a:srgbClr val="FFFF00"/>
                </a:solidFill>
              </a:rPr>
              <a:t>disruption of  the paravaginal  ligaments</a:t>
            </a:r>
            <a:r>
              <a:rPr lang="en-GB" sz="2800" dirty="0" smtClean="0"/>
              <a:t>,  loss of  the normal shape of  the vagina on MRI can also be seen in nulliparous asymptomatic women and in the absence of  relevant clinical symptoms; therefore, the diagnosis of  weakening of  vaginal support should not be made based on vaginal shape alone.</a:t>
            </a:r>
            <a:endParaRPr lang="en-GB"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000" dirty="0" smtClean="0"/>
              <a:t>The parametrium, consisting of  the </a:t>
            </a:r>
            <a:r>
              <a:rPr lang="en-GB" sz="2000" dirty="0" err="1" smtClean="0"/>
              <a:t>uterosacral</a:t>
            </a:r>
            <a:r>
              <a:rPr lang="en-GB" sz="2000" dirty="0" smtClean="0"/>
              <a:t> and cardinal  ligaments,  suspends  the uterus  and  cervix  from  the pelvic side walls. </a:t>
            </a:r>
          </a:p>
          <a:p>
            <a:r>
              <a:rPr lang="en-GB" sz="2000" dirty="0" smtClean="0"/>
              <a:t>On midsagittal MR images, descent of  the uterus in addition to descent of  the cervix and vagina usually suggests disruption of  the </a:t>
            </a:r>
            <a:r>
              <a:rPr lang="en-GB" sz="2000" dirty="0" err="1" smtClean="0"/>
              <a:t>uterosacral</a:t>
            </a:r>
            <a:r>
              <a:rPr lang="en-GB" sz="2000" dirty="0" smtClean="0"/>
              <a:t> or cardinal ligaments. </a:t>
            </a:r>
          </a:p>
          <a:p>
            <a:r>
              <a:rPr lang="en-GB" sz="2000" dirty="0" smtClean="0"/>
              <a:t>The H and M lines may be elongated. </a:t>
            </a:r>
          </a:p>
          <a:p>
            <a:r>
              <a:rPr lang="en-GB" sz="2000" dirty="0" smtClean="0"/>
              <a:t>On axial images, the transverse dimension of  the levator hiatus may be widened. </a:t>
            </a:r>
          </a:p>
          <a:p>
            <a:r>
              <a:rPr lang="en-GB" sz="2000" dirty="0" smtClean="0"/>
              <a:t>The  levator muscles may be  asymmetric  and  assume a convex morphology.</a:t>
            </a:r>
          </a:p>
          <a:p>
            <a:r>
              <a:rPr lang="en-GB" sz="2000" dirty="0" smtClean="0"/>
              <a:t>The vagina may also be flattened  or  lose  the  symmetric butterfly  shape. </a:t>
            </a:r>
            <a:endParaRPr lang="en-GB"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p:cNvPicPr>
            <a:picLocks noGrp="1" noChangeAspect="1" noChangeArrowheads="1"/>
          </p:cNvPicPr>
          <p:nvPr>
            <p:ph idx="1"/>
          </p:nvPr>
        </p:nvPicPr>
        <p:blipFill>
          <a:blip r:embed="rId3">
            <a:lum bright="20000" contrast="20000"/>
          </a:blip>
          <a:srcRect/>
          <a:stretch>
            <a:fillRect/>
          </a:stretch>
        </p:blipFill>
        <p:spPr bwMode="auto">
          <a:xfrm>
            <a:off x="1047750" y="838200"/>
            <a:ext cx="6953249"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1266" name="Picture 2"/>
          <p:cNvPicPr>
            <a:picLocks noGrp="1" noChangeAspect="1" noChangeArrowheads="1"/>
          </p:cNvPicPr>
          <p:nvPr>
            <p:ph idx="1"/>
          </p:nvPr>
        </p:nvPicPr>
        <p:blipFill>
          <a:blip r:embed="rId3">
            <a:lum bright="10000" contrast="20000"/>
          </a:blip>
          <a:srcRect/>
          <a:stretch>
            <a:fillRect/>
          </a:stretch>
        </p:blipFill>
        <p:spPr bwMode="auto">
          <a:xfrm>
            <a:off x="1143000" y="914400"/>
            <a:ext cx="6989299" cy="56086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A  fibroid  in  the  uterus may  prevent descent of  the uterus and cause underestimation of  the true degree  of   pelvic  floor  dysfunction  and  supporting  fascial damage.</a:t>
            </a:r>
          </a:p>
          <a:p>
            <a:r>
              <a:rPr lang="en-GB" dirty="0" smtClean="0"/>
              <a:t>In severe cases, </a:t>
            </a:r>
            <a:r>
              <a:rPr lang="en-GB" dirty="0" err="1" smtClean="0"/>
              <a:t>procidentia</a:t>
            </a:r>
            <a:r>
              <a:rPr lang="en-GB" dirty="0" smtClean="0"/>
              <a:t> results and the entire uterus </a:t>
            </a:r>
            <a:r>
              <a:rPr lang="en-GB" dirty="0" err="1" smtClean="0"/>
              <a:t>prolapses</a:t>
            </a:r>
            <a:r>
              <a:rPr lang="en-GB" dirty="0" smtClean="0"/>
              <a:t> and lies outside the </a:t>
            </a:r>
            <a:r>
              <a:rPr lang="en-GB" dirty="0" err="1" smtClean="0"/>
              <a:t>introitus</a:t>
            </a:r>
            <a:r>
              <a:rPr lang="en-GB" dirty="0" smtClean="0"/>
              <a:t>.</a:t>
            </a:r>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Posterior Compartment Prolapse</a:t>
            </a:r>
            <a:endParaRPr lang="en-GB" dirty="0"/>
          </a:p>
        </p:txBody>
      </p:sp>
      <p:sp>
        <p:nvSpPr>
          <p:cNvPr id="5" name="Subtitle 4"/>
          <p:cNvSpPr>
            <a:spLocks noGrp="1"/>
          </p:cNvSpPr>
          <p:nvPr>
            <p:ph type="subTitle" idx="1"/>
          </p:nvPr>
        </p:nvSpPr>
        <p:spPr/>
        <p:txBody>
          <a:bodyPr/>
          <a:lstStyle/>
          <a:p>
            <a:endParaRPr lang="en-GB"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400" dirty="0" smtClean="0"/>
              <a:t>The perineal body is an important anchoring structure for the muscles and ligaments of   the urogenital diaphragm. </a:t>
            </a:r>
          </a:p>
          <a:p>
            <a:r>
              <a:rPr lang="en-GB" sz="2400" dirty="0" smtClean="0"/>
              <a:t>The  rectovaginal  fascia, condensation of  the endopelvic fascia that attaches to the perineal body, also provides a support diaphragm, preventing posterior prolapse. </a:t>
            </a:r>
          </a:p>
          <a:p>
            <a:r>
              <a:rPr lang="en-GB" sz="2400" dirty="0" smtClean="0"/>
              <a:t>One of  the muscles of  the levator ani, the iliococcygeus muscle, is a horizontally oriented sheet of  muscle that, together with the rectovaginal fascia, forms a diaphragm that provides support to the pelvic organs,  especially  those  in  the  posterior  compartment. </a:t>
            </a:r>
            <a:endParaRPr lang="en-GB"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The </a:t>
            </a:r>
            <a:r>
              <a:rPr lang="en-GB" b="1" dirty="0" smtClean="0">
                <a:solidFill>
                  <a:srgbClr val="FFFF00"/>
                </a:solidFill>
              </a:rPr>
              <a:t>parametrium</a:t>
            </a:r>
            <a:r>
              <a:rPr lang="en-GB" dirty="0" smtClean="0"/>
              <a:t> is made up of  the cardinal and </a:t>
            </a:r>
            <a:r>
              <a:rPr lang="en-GB" dirty="0" err="1" smtClean="0"/>
              <a:t>utero</a:t>
            </a:r>
            <a:r>
              <a:rPr lang="en-GB" dirty="0" smtClean="0"/>
              <a:t>-sacral ligaments and provides support to the body of  the uterus. </a:t>
            </a:r>
          </a:p>
          <a:p>
            <a:r>
              <a:rPr lang="en-GB" dirty="0" smtClean="0"/>
              <a:t>The </a:t>
            </a:r>
            <a:r>
              <a:rPr lang="en-GB" b="1" dirty="0" smtClean="0">
                <a:solidFill>
                  <a:srgbClr val="FFFF00"/>
                </a:solidFill>
              </a:rPr>
              <a:t>paracolpium</a:t>
            </a:r>
            <a:r>
              <a:rPr lang="en-GB" dirty="0" smtClean="0"/>
              <a:t> stretches the vagina transversely between the urinary bladder and the rectum. </a:t>
            </a:r>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The </a:t>
            </a:r>
            <a:r>
              <a:rPr lang="en-GB" dirty="0" err="1" smtClean="0"/>
              <a:t>pubo-rectalis</a:t>
            </a:r>
            <a:r>
              <a:rPr lang="en-GB" dirty="0" smtClean="0"/>
              <a:t> muscle, by forming a U-shaped sling between the pubis and the anus, acts to tighten the urogenital hiatus and keep the pelvic organs  in position.</a:t>
            </a:r>
            <a:endParaRPr lang="en-GB"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800" dirty="0" smtClean="0"/>
              <a:t>The levator plate, the midline raphe of  the iliococcygeus muscle, is easily identified on the midsagittal image of  the dynamic MR examination; it should remain parallel to the pubococcygeal line in normal individuals. </a:t>
            </a:r>
          </a:p>
          <a:p>
            <a:r>
              <a:rPr lang="en-GB" sz="2800" dirty="0" smtClean="0"/>
              <a:t>Caudal angulation of  the levator plate on the midsagittal MR image by more  than 10° with respect to  the pubococcygeal  line  is a sign of  pelvic floor weakness. </a:t>
            </a:r>
            <a:endParaRPr lang="en-GB"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800" dirty="0" smtClean="0"/>
              <a:t>The most common cause of  posterior vaginal bulge is anterior rectocele, caused by </a:t>
            </a:r>
            <a:r>
              <a:rPr lang="en-GB" sz="2800" dirty="0" err="1" smtClean="0"/>
              <a:t>herniation</a:t>
            </a:r>
            <a:r>
              <a:rPr lang="en-GB" sz="2800" dirty="0" smtClean="0"/>
              <a:t> of  the anterior wall of the  rectum  into  the  posterior  vaginal wall  as  a  result  of weakness in the rectovaginal fascia. </a:t>
            </a:r>
          </a:p>
          <a:p>
            <a:r>
              <a:rPr lang="en-GB" sz="2800" dirty="0" smtClean="0"/>
              <a:t>On the midsagittal image of  the dynamic MR examination, rectocele is </a:t>
            </a:r>
            <a:r>
              <a:rPr lang="en-GB" sz="2800" dirty="0" err="1" smtClean="0"/>
              <a:t>identifed</a:t>
            </a:r>
            <a:r>
              <a:rPr lang="en-GB" sz="2800" dirty="0" smtClean="0"/>
              <a:t> by a rectal bulge of  more than 3 cm, which is the distance measured between the anal canal and the tip of  the rectocele.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r>
              <a:rPr lang="en-GB" sz="2800" dirty="0" smtClean="0"/>
              <a:t>The  superior  soft-tissue  contrast  of  MRI  allows  the posterior  compartment  to be  seen  in great detail,  such as the  hyper intense  T2  signal  of   peritoneal  fat  in  </a:t>
            </a:r>
            <a:r>
              <a:rPr lang="en-GB" sz="2800" b="1" dirty="0" smtClean="0">
                <a:solidFill>
                  <a:srgbClr val="FFFF00"/>
                </a:solidFill>
              </a:rPr>
              <a:t>peritoneoceles</a:t>
            </a:r>
            <a:r>
              <a:rPr lang="en-GB" sz="2800" dirty="0" smtClean="0"/>
              <a:t>, the hyper intense fluid-filled small-bowel loops in </a:t>
            </a:r>
            <a:r>
              <a:rPr lang="en-GB" sz="2800" b="1" dirty="0" smtClean="0">
                <a:solidFill>
                  <a:srgbClr val="FFFF00"/>
                </a:solidFill>
              </a:rPr>
              <a:t>enteroceles</a:t>
            </a:r>
            <a:r>
              <a:rPr lang="en-GB" sz="2800" dirty="0" smtClean="0"/>
              <a:t>, and the hyper intense gel-filled rectum or sigmoid colon in </a:t>
            </a:r>
            <a:r>
              <a:rPr lang="en-GB" sz="2800" b="1" dirty="0" smtClean="0">
                <a:solidFill>
                  <a:srgbClr val="FFFF00"/>
                </a:solidFill>
              </a:rPr>
              <a:t>rectoceles or sigmoidoceles.</a:t>
            </a:r>
            <a:endParaRPr lang="en-GB" sz="2800" b="1"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400" dirty="0" smtClean="0"/>
              <a:t>Prolapse of  peritoneal contents is due to deficiency of  the supporting  ligaments and  iliococcygeus muscle, resulting  in widening of   the  rectovaginal  space.  </a:t>
            </a:r>
          </a:p>
          <a:p>
            <a:r>
              <a:rPr lang="en-GB" sz="2400" dirty="0" smtClean="0"/>
              <a:t>In normal  individuals, the rectovaginal space caudal to the upper third of  the vagina is closely apposed. </a:t>
            </a:r>
          </a:p>
          <a:p>
            <a:r>
              <a:rPr lang="en-GB" sz="2400" dirty="0" smtClean="0"/>
              <a:t>Widening of  this space will allow  inferior </a:t>
            </a:r>
            <a:r>
              <a:rPr lang="en-GB" sz="2400" dirty="0" err="1" smtClean="0"/>
              <a:t>herniation</a:t>
            </a:r>
            <a:r>
              <a:rPr lang="en-GB" sz="2400" dirty="0" smtClean="0"/>
              <a:t> of  the peritoneal fat, small bowel, sigmoid  colon, and fluid  into the pouch of  Douglas. </a:t>
            </a:r>
          </a:p>
          <a:p>
            <a:r>
              <a:rPr lang="en-GB" sz="2400" dirty="0" smtClean="0"/>
              <a:t>Prior hysterectomy may  cause  disruption  of   the  rectovaginal  fascia  and  increase the risk of  enterocele formation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4" name="Picture 2"/>
          <p:cNvPicPr>
            <a:picLocks noGrp="1" noChangeAspect="1" noChangeArrowheads="1"/>
          </p:cNvPicPr>
          <p:nvPr>
            <p:ph idx="1"/>
          </p:nvPr>
        </p:nvPicPr>
        <p:blipFill>
          <a:blip r:embed="rId3"/>
          <a:srcRect/>
          <a:stretch>
            <a:fillRect/>
          </a:stretch>
        </p:blipFill>
        <p:spPr bwMode="auto">
          <a:xfrm>
            <a:off x="0" y="1371600"/>
            <a:ext cx="4439982" cy="41148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a:srcRect/>
          <a:stretch>
            <a:fillRect/>
          </a:stretch>
        </p:blipFill>
        <p:spPr bwMode="auto">
          <a:xfrm>
            <a:off x="4547137" y="1371600"/>
            <a:ext cx="4596863"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p:cNvPicPr>
            <a:picLocks noGrp="1" noChangeAspect="1" noChangeArrowheads="1"/>
          </p:cNvPicPr>
          <p:nvPr>
            <p:ph idx="1"/>
          </p:nvPr>
        </p:nvPicPr>
        <p:blipFill>
          <a:blip r:embed="rId3"/>
          <a:srcRect/>
          <a:stretch>
            <a:fillRect/>
          </a:stretch>
        </p:blipFill>
        <p:spPr bwMode="auto">
          <a:xfrm>
            <a:off x="2286000" y="152400"/>
            <a:ext cx="4459224"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Administrator\Desktop\2010_04_11\PELVIC FLOOR_0007.jpg"/>
          <p:cNvPicPr>
            <a:picLocks noGrp="1" noChangeAspect="1" noChangeArrowheads="1"/>
          </p:cNvPicPr>
          <p:nvPr>
            <p:ph idx="1"/>
          </p:nvPr>
        </p:nvPicPr>
        <p:blipFill>
          <a:blip r:embed="rId2" cstate="print"/>
          <a:srcRect l="19495" t="5673" r="50000" b="67572"/>
          <a:stretch>
            <a:fillRect/>
          </a:stretch>
        </p:blipFill>
        <p:spPr bwMode="auto">
          <a:xfrm>
            <a:off x="0" y="0"/>
            <a:ext cx="3155159" cy="3581400"/>
          </a:xfrm>
          <a:prstGeom prst="rect">
            <a:avLst/>
          </a:prstGeom>
          <a:noFill/>
        </p:spPr>
      </p:pic>
      <p:pic>
        <p:nvPicPr>
          <p:cNvPr id="1028" name="Picture 4" descr="C:\Users\Administrator\Desktop\2010_04_11\PELVIC FLOOR_0007.jpg"/>
          <p:cNvPicPr>
            <a:picLocks noChangeAspect="1" noChangeArrowheads="1"/>
          </p:cNvPicPr>
          <p:nvPr/>
        </p:nvPicPr>
        <p:blipFill>
          <a:blip r:embed="rId3" cstate="print"/>
          <a:srcRect l="15488" t="34444" r="45686" b="43334"/>
          <a:stretch>
            <a:fillRect/>
          </a:stretch>
        </p:blipFill>
        <p:spPr bwMode="auto">
          <a:xfrm>
            <a:off x="304800" y="3657600"/>
            <a:ext cx="4114800" cy="3048000"/>
          </a:xfrm>
          <a:prstGeom prst="rect">
            <a:avLst/>
          </a:prstGeom>
          <a:noFill/>
        </p:spPr>
      </p:pic>
      <p:pic>
        <p:nvPicPr>
          <p:cNvPr id="1029" name="Picture 5" descr="C:\Users\Administrator\Desktop\2010_04_11\PELVIC FLOOR_0007.jpg"/>
          <p:cNvPicPr>
            <a:picLocks noChangeAspect="1" noChangeArrowheads="1"/>
          </p:cNvPicPr>
          <p:nvPr/>
        </p:nvPicPr>
        <p:blipFill>
          <a:blip r:embed="rId4" cstate="print"/>
          <a:srcRect l="55752" t="32222" r="15488" b="38889"/>
          <a:stretch>
            <a:fillRect/>
          </a:stretch>
        </p:blipFill>
        <p:spPr bwMode="auto">
          <a:xfrm>
            <a:off x="5715000" y="2400300"/>
            <a:ext cx="3429000" cy="4457700"/>
          </a:xfrm>
          <a:prstGeom prst="rect">
            <a:avLst/>
          </a:prstGeom>
          <a:noFill/>
        </p:spPr>
      </p:pic>
      <p:pic>
        <p:nvPicPr>
          <p:cNvPr id="1027" name="Picture 3" descr="C:\Users\Administrator\Desktop\2010_04_11\PELVIC FLOOR_0007.jpg"/>
          <p:cNvPicPr>
            <a:picLocks noChangeAspect="1" noChangeArrowheads="1"/>
          </p:cNvPicPr>
          <p:nvPr/>
        </p:nvPicPr>
        <p:blipFill>
          <a:blip r:embed="rId5" cstate="print"/>
          <a:srcRect l="52876" t="5556" r="18364" b="70001"/>
          <a:stretch>
            <a:fillRect/>
          </a:stretch>
        </p:blipFill>
        <p:spPr bwMode="auto">
          <a:xfrm>
            <a:off x="3221182" y="0"/>
            <a:ext cx="3255817" cy="35814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noAutofit/>
          </a:bodyPr>
          <a:lstStyle/>
          <a:p>
            <a:r>
              <a:rPr lang="en-GB" sz="2400" dirty="0" smtClean="0"/>
              <a:t>Pelvic ﬂoor weakness is common in middle-aged and elderly </a:t>
            </a:r>
            <a:r>
              <a:rPr lang="en-GB" sz="2400" dirty="0" err="1" smtClean="0"/>
              <a:t>parous</a:t>
            </a:r>
            <a:r>
              <a:rPr lang="en-GB" sz="2400" dirty="0" smtClean="0"/>
              <a:t> women and is often associated with stress incontinence, uterine prolapse, constipation, and incomplete defecation.</a:t>
            </a:r>
          </a:p>
          <a:p>
            <a:r>
              <a:rPr lang="en-GB" sz="2400" dirty="0" smtClean="0"/>
              <a:t>Most patients with incontinence and minimal pelvic ﬂoor weakness can be treated based on physical examination and basic </a:t>
            </a:r>
            <a:r>
              <a:rPr lang="en-GB" sz="2400" dirty="0" err="1" smtClean="0"/>
              <a:t>urodynamic</a:t>
            </a:r>
            <a:r>
              <a:rPr lang="en-GB" sz="2400" dirty="0" smtClean="0"/>
              <a:t> </a:t>
            </a:r>
            <a:r>
              <a:rPr lang="en-GB" sz="2400" dirty="0" err="1" smtClean="0"/>
              <a:t>ﬁndings</a:t>
            </a:r>
            <a:r>
              <a:rPr lang="en-GB" sz="2400" dirty="0" smtClean="0"/>
              <a:t>. </a:t>
            </a:r>
          </a:p>
          <a:p>
            <a:r>
              <a:rPr lang="en-GB" sz="2400" dirty="0" smtClean="0"/>
              <a:t>However, in women with symptoms of </a:t>
            </a:r>
            <a:r>
              <a:rPr lang="en-GB" sz="2400" dirty="0" err="1" smtClean="0"/>
              <a:t>multicompartment</a:t>
            </a:r>
            <a:r>
              <a:rPr lang="en-GB" sz="2400" dirty="0" smtClean="0"/>
              <a:t> involvement for whom a complex repair is planned or who have undergone previous repairs, magnetic resonance (MR) imaging can be a useful preoperative planning tool. </a:t>
            </a:r>
            <a:endParaRPr lang="en-GB"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THANK YOU !</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z="2800" dirty="0" smtClean="0"/>
              <a:t>Anteriorly the endopelvic fascia forms the </a:t>
            </a:r>
            <a:r>
              <a:rPr lang="en-GB" sz="2800" b="1" dirty="0" smtClean="0">
                <a:solidFill>
                  <a:srgbClr val="FFFF00"/>
                </a:solidFill>
              </a:rPr>
              <a:t>pubocervical fascia</a:t>
            </a:r>
            <a:r>
              <a:rPr lang="en-GB" sz="2800" dirty="0" smtClean="0"/>
              <a:t>, between the pubis, the urinary bladder, and the anterior vaginal wall. </a:t>
            </a:r>
          </a:p>
          <a:p>
            <a:r>
              <a:rPr lang="en-GB" sz="2800" dirty="0" smtClean="0"/>
              <a:t>Similarly, posteriorly the endopelvic fascia forms the </a:t>
            </a:r>
            <a:r>
              <a:rPr lang="en-GB" sz="2800" b="1" dirty="0" smtClean="0">
                <a:solidFill>
                  <a:srgbClr val="FFFF00"/>
                </a:solidFill>
              </a:rPr>
              <a:t>rectovaginal fascia</a:t>
            </a:r>
            <a:r>
              <a:rPr lang="en-GB" sz="2800" dirty="0" smtClean="0"/>
              <a:t>, between the posterior vaginal wall and the rectum, that prevents the rectum  from protruding  forward and the bowel from herniating inferiorly.</a:t>
            </a:r>
            <a:endParaRPr lang="en-GB"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The </a:t>
            </a:r>
            <a:r>
              <a:rPr lang="en-GB" dirty="0" smtClean="0">
                <a:solidFill>
                  <a:srgbClr val="FFFF00"/>
                </a:solidFill>
              </a:rPr>
              <a:t>distal vagina </a:t>
            </a:r>
            <a:r>
              <a:rPr lang="en-GB" dirty="0" smtClean="0"/>
              <a:t>is directly attached to its surrounding structures: anteriorly to the urethra, posteriorly to the perineal body, and laterally with the levator ani muscles.</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3"/>
          <a:srcRect l="27902" t="18520" r="6858" b="22553"/>
          <a:stretch>
            <a:fillRect/>
          </a:stretch>
        </p:blipFill>
        <p:spPr bwMode="auto">
          <a:xfrm>
            <a:off x="114795" y="228600"/>
            <a:ext cx="8876805"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4572000" cy="4525963"/>
          </a:xfrm>
        </p:spPr>
        <p:txBody>
          <a:bodyPr/>
          <a:lstStyle/>
          <a:p>
            <a:r>
              <a:rPr lang="en-GB" sz="2800" dirty="0" smtClean="0"/>
              <a:t>The </a:t>
            </a:r>
            <a:r>
              <a:rPr lang="en-GB" sz="2800" b="1" dirty="0" err="1" smtClean="0">
                <a:solidFill>
                  <a:srgbClr val="FFFF00"/>
                </a:solidFill>
              </a:rPr>
              <a:t>pubo-rectalis</a:t>
            </a:r>
            <a:r>
              <a:rPr lang="en-GB" sz="2800" dirty="0" smtClean="0"/>
              <a:t> forms a sling around the rectum and plays an important role in apposing the orifices of the pelvic floor as well as elevating the bladder neck and compressing it against the pubic symphysis. </a:t>
            </a:r>
            <a:endParaRPr lang="en-GB" sz="2800" dirty="0"/>
          </a:p>
        </p:txBody>
      </p:sp>
      <p:pic>
        <p:nvPicPr>
          <p:cNvPr id="1026" name="Picture 2"/>
          <p:cNvPicPr>
            <a:picLocks noChangeAspect="1" noChangeArrowheads="1"/>
          </p:cNvPicPr>
          <p:nvPr/>
        </p:nvPicPr>
        <p:blipFill>
          <a:blip r:embed="rId2"/>
          <a:srcRect l="18372" t="5085" r="19164" b="11864"/>
          <a:stretch>
            <a:fillRect/>
          </a:stretch>
        </p:blipFill>
        <p:spPr bwMode="auto">
          <a:xfrm>
            <a:off x="4953000" y="2133600"/>
            <a:ext cx="38862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eme2">
  <a:themeElements>
    <a:clrScheme name="bar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ba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r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bar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bar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bar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bar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bar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bar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bar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bar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bar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bar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bar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bar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bar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bar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bar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lormaster">
  <a:themeElements>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lormaster">
  <a:themeElements>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lormaster">
  <a:themeElements>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3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lormaster">
  <a:themeElements>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4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olormaster">
  <a:themeElements>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5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olormaster">
  <a:themeElements>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fontScheme name="6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olormaster">
  <a:themeElements>
    <a:clrScheme name="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7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olormaster">
  <a:themeElements>
    <a:clrScheme name="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8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Theme2</Template>
  <TotalTime>574</TotalTime>
  <Words>2819</Words>
  <Application>Microsoft Office PowerPoint</Application>
  <PresentationFormat>On-screen Show (4:3)</PresentationFormat>
  <Paragraphs>169</Paragraphs>
  <Slides>59</Slides>
  <Notes>11</Notes>
  <HiddenSlides>0</HiddenSlides>
  <MMClips>0</MMClips>
  <ScaleCrop>false</ScaleCrop>
  <HeadingPairs>
    <vt:vector size="4" baseType="variant">
      <vt:variant>
        <vt:lpstr>Theme</vt:lpstr>
      </vt:variant>
      <vt:variant>
        <vt:i4>9</vt:i4>
      </vt:variant>
      <vt:variant>
        <vt:lpstr>Slide Titles</vt:lpstr>
      </vt:variant>
      <vt:variant>
        <vt:i4>59</vt:i4>
      </vt:variant>
    </vt:vector>
  </HeadingPairs>
  <TitlesOfParts>
    <vt:vector size="68" baseType="lpstr">
      <vt:lpstr>Theme2</vt:lpstr>
      <vt:lpstr>1_colormaster</vt:lpstr>
      <vt:lpstr>2_colormaster</vt:lpstr>
      <vt:lpstr>3_colormaster</vt:lpstr>
      <vt:lpstr>4_colormaster</vt:lpstr>
      <vt:lpstr>5_colormaster</vt:lpstr>
      <vt:lpstr>6_colormaster</vt:lpstr>
      <vt:lpstr>7_colormaster</vt:lpstr>
      <vt:lpstr>8_colormaster</vt:lpstr>
      <vt:lpstr>MR EVALUATION OF PELVIC FLOOR</vt:lpstr>
      <vt:lpstr>PELVIC FLOOR</vt:lpstr>
      <vt:lpstr>Slide 3</vt:lpstr>
      <vt:lpstr>Endopelvic fascia</vt:lpstr>
      <vt:lpstr>Slide 5</vt:lpstr>
      <vt:lpstr>Slide 6</vt:lpstr>
      <vt:lpstr>Slide 7</vt:lpstr>
      <vt:lpstr>Slide 8</vt:lpstr>
      <vt:lpstr>Slide 9</vt:lpstr>
      <vt:lpstr>Slide 10</vt:lpstr>
      <vt:lpstr>Iliococcygeus &amp; Levator plate</vt:lpstr>
      <vt:lpstr>PELVIC FLOOR  RELAXATION</vt:lpstr>
      <vt:lpstr>Slide 13</vt:lpstr>
      <vt:lpstr>Slide 14</vt:lpstr>
      <vt:lpstr>Slide 15</vt:lpstr>
      <vt:lpstr>Slide 16</vt:lpstr>
      <vt:lpstr>Slide 17</vt:lpstr>
      <vt:lpstr>Slide 18</vt:lpstr>
      <vt:lpstr>IMAGING OF PELVIC FLOOR</vt:lpstr>
      <vt:lpstr>MRI</vt:lpstr>
      <vt:lpstr>Slide 21</vt:lpstr>
      <vt:lpstr>Slide 22</vt:lpstr>
      <vt:lpstr>Slide 23</vt:lpstr>
      <vt:lpstr>Slide 24</vt:lpstr>
      <vt:lpstr>Slide 25</vt:lpstr>
      <vt:lpstr>Interpretation of MRI Findings</vt:lpstr>
      <vt:lpstr>Slide 27</vt:lpstr>
      <vt:lpstr>Slide 28</vt:lpstr>
      <vt:lpstr>Slide 29</vt:lpstr>
      <vt:lpstr>T2W AXIAL SHORT FIELD OF VIEW</vt:lpstr>
      <vt:lpstr>CORONAL T2W</vt:lpstr>
      <vt:lpstr>PATHOLOGY</vt:lpstr>
      <vt:lpstr>Urinary Incontinence and Anterior  Compartment Prolapse</vt:lpstr>
      <vt:lpstr>Slide 34</vt:lpstr>
      <vt:lpstr>Slide 35</vt:lpstr>
      <vt:lpstr>Slide 36</vt:lpstr>
      <vt:lpstr>Slide 37</vt:lpstr>
      <vt:lpstr>Slide 38</vt:lpstr>
      <vt:lpstr>Slide 39</vt:lpstr>
      <vt:lpstr>Middle Compartment Prolapse</vt:lpstr>
      <vt:lpstr>Vaginal  support  in  the pelvis </vt:lpstr>
      <vt:lpstr>Slide 42</vt:lpstr>
      <vt:lpstr>Slide 43</vt:lpstr>
      <vt:lpstr>Slide 44</vt:lpstr>
      <vt:lpstr>Slide 45</vt:lpstr>
      <vt:lpstr>Slide 46</vt:lpstr>
      <vt:lpstr>Slide 47</vt:lpstr>
      <vt:lpstr>Posterior Compartment Prolapse</vt:lpstr>
      <vt:lpstr>Slide 49</vt:lpstr>
      <vt:lpstr>Slide 50</vt:lpstr>
      <vt:lpstr>Slide 51</vt:lpstr>
      <vt:lpstr>Slide 52</vt:lpstr>
      <vt:lpstr>Slide 53</vt:lpstr>
      <vt:lpstr>Slide 54</vt:lpstr>
      <vt:lpstr>Slide 55</vt:lpstr>
      <vt:lpstr>Slide 56</vt:lpstr>
      <vt:lpstr>Slide 57</vt:lpstr>
      <vt:lpstr>SUMMARY</vt:lpstr>
      <vt:lpstr>THANK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 EVALUATION OF PELVIC FLOOR</dc:title>
  <dc:creator>Administrator</dc:creator>
  <cp:lastModifiedBy>SHRIKANT NAGARE</cp:lastModifiedBy>
  <cp:revision>100</cp:revision>
  <dcterms:created xsi:type="dcterms:W3CDTF">2006-08-16T00:00:00Z</dcterms:created>
  <dcterms:modified xsi:type="dcterms:W3CDTF">2010-04-13T03:44:38Z</dcterms:modified>
</cp:coreProperties>
</file>