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57" r:id="rId3"/>
    <p:sldId id="258" r:id="rId4"/>
    <p:sldId id="259" r:id="rId5"/>
    <p:sldId id="260" r:id="rId6"/>
    <p:sldId id="261" r:id="rId7"/>
    <p:sldId id="281" r:id="rId8"/>
    <p:sldId id="262" r:id="rId9"/>
    <p:sldId id="263" r:id="rId10"/>
    <p:sldId id="264" r:id="rId11"/>
    <p:sldId id="265" r:id="rId12"/>
    <p:sldId id="266" r:id="rId13"/>
    <p:sldId id="267" r:id="rId14"/>
    <p:sldId id="268" r:id="rId15"/>
    <p:sldId id="280" r:id="rId16"/>
    <p:sldId id="285" r:id="rId17"/>
    <p:sldId id="269" r:id="rId18"/>
    <p:sldId id="284" r:id="rId19"/>
    <p:sldId id="270" r:id="rId20"/>
    <p:sldId id="271" r:id="rId21"/>
    <p:sldId id="282" r:id="rId22"/>
    <p:sldId id="279" r:id="rId23"/>
    <p:sldId id="272" r:id="rId24"/>
    <p:sldId id="273" r:id="rId25"/>
    <p:sldId id="274" r:id="rId26"/>
    <p:sldId id="275" r:id="rId27"/>
    <p:sldId id="276" r:id="rId28"/>
    <p:sldId id="277" r:id="rId29"/>
    <p:sldId id="278"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31" autoAdjust="0"/>
  </p:normalViewPr>
  <p:slideViewPr>
    <p:cSldViewPr>
      <p:cViewPr varScale="1">
        <p:scale>
          <a:sx n="80" d="100"/>
          <a:sy n="80" d="100"/>
        </p:scale>
        <p:origin x="-10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095DBC-029C-46D7-A365-9C72CE5AC61D}" type="datetimeFigureOut">
              <a:rPr lang="en-IN" smtClean="0"/>
              <a:pPr/>
              <a:t>25-04-2017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070E9-E029-4F0A-A151-8019E5DB0BE2}" type="slidenum">
              <a:rPr lang="en-IN" smtClean="0"/>
              <a:pPr/>
              <a:t>‹#›</a:t>
            </a:fld>
            <a:endParaRPr lang="en-IN"/>
          </a:p>
        </p:txBody>
      </p:sp>
    </p:spTree>
    <p:extLst>
      <p:ext uri="{BB962C8B-B14F-4D97-AF65-F5344CB8AC3E}">
        <p14:creationId xmlns:p14="http://schemas.microsoft.com/office/powerpoint/2010/main" val="164724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Disk is an</a:t>
            </a:r>
            <a:r>
              <a:rPr lang="en-IN" baseline="0" dirty="0" smtClean="0"/>
              <a:t> </a:t>
            </a:r>
            <a:r>
              <a:rPr lang="en-IN" baseline="0" dirty="0" err="1" smtClean="0"/>
              <a:t>avascular</a:t>
            </a:r>
            <a:r>
              <a:rPr lang="en-IN" baseline="0" dirty="0" smtClean="0"/>
              <a:t> fibrous connective </a:t>
            </a:r>
            <a:r>
              <a:rPr lang="en-IN" baseline="0" dirty="0" err="1" smtClean="0"/>
              <a:t>tissue,which</a:t>
            </a:r>
            <a:r>
              <a:rPr lang="en-IN" baseline="0" dirty="0" smtClean="0"/>
              <a:t> merges with peripheral capsule.</a:t>
            </a:r>
            <a:endParaRPr lang="en-IN" dirty="0"/>
          </a:p>
        </p:txBody>
      </p:sp>
      <p:sp>
        <p:nvSpPr>
          <p:cNvPr id="4" name="Slide Number Placeholder 3"/>
          <p:cNvSpPr>
            <a:spLocks noGrp="1"/>
          </p:cNvSpPr>
          <p:nvPr>
            <p:ph type="sldNum" sz="quarter" idx="10"/>
          </p:nvPr>
        </p:nvSpPr>
        <p:spPr/>
        <p:txBody>
          <a:bodyPr/>
          <a:lstStyle/>
          <a:p>
            <a:fld id="{93D070E9-E029-4F0A-A151-8019E5DB0BE2}" type="slidenum">
              <a:rPr lang="en-IN" smtClean="0"/>
              <a:pPr/>
              <a:t>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3D070E9-E029-4F0A-A151-8019E5DB0BE2}" type="slidenum">
              <a:rPr lang="en-IN" smtClean="0"/>
              <a:pPr/>
              <a:t>4</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Medial pterygoid and </a:t>
            </a:r>
            <a:r>
              <a:rPr lang="en-IN" dirty="0" err="1" smtClean="0"/>
              <a:t>temporalis</a:t>
            </a:r>
            <a:r>
              <a:rPr lang="en-IN" dirty="0" smtClean="0"/>
              <a:t> muscles</a:t>
            </a:r>
            <a:r>
              <a:rPr lang="en-IN" baseline="0" dirty="0" smtClean="0"/>
              <a:t> with their mandibular insertions also assist in mandibular </a:t>
            </a:r>
            <a:r>
              <a:rPr lang="en-IN" baseline="0" dirty="0" err="1" smtClean="0"/>
              <a:t>movements.Temporomandibular</a:t>
            </a:r>
            <a:r>
              <a:rPr lang="en-IN" baseline="0" dirty="0" smtClean="0"/>
              <a:t> and </a:t>
            </a:r>
            <a:r>
              <a:rPr lang="en-IN" baseline="0" dirty="0" err="1" smtClean="0"/>
              <a:t>spheno</a:t>
            </a:r>
            <a:r>
              <a:rPr lang="en-IN" baseline="0" dirty="0" smtClean="0"/>
              <a:t>/</a:t>
            </a:r>
            <a:r>
              <a:rPr lang="en-IN" baseline="0" dirty="0" err="1" smtClean="0"/>
              <a:t>stylomandibular</a:t>
            </a:r>
            <a:r>
              <a:rPr lang="en-IN" baseline="0" dirty="0" smtClean="0"/>
              <a:t> ligaments reinforce the lateral and </a:t>
            </a:r>
            <a:r>
              <a:rPr lang="en-IN" baseline="0" dirty="0" err="1" smtClean="0"/>
              <a:t>medioposterior</a:t>
            </a:r>
            <a:r>
              <a:rPr lang="en-IN" baseline="0" dirty="0" smtClean="0"/>
              <a:t> capsule respectively.</a:t>
            </a:r>
            <a:endParaRPr lang="en-IN" dirty="0" smtClean="0"/>
          </a:p>
          <a:p>
            <a:endParaRPr lang="en-IN" dirty="0"/>
          </a:p>
        </p:txBody>
      </p:sp>
      <p:sp>
        <p:nvSpPr>
          <p:cNvPr id="4" name="Slide Number Placeholder 3"/>
          <p:cNvSpPr>
            <a:spLocks noGrp="1"/>
          </p:cNvSpPr>
          <p:nvPr>
            <p:ph type="sldNum" sz="quarter" idx="10"/>
          </p:nvPr>
        </p:nvSpPr>
        <p:spPr/>
        <p:txBody>
          <a:bodyPr/>
          <a:lstStyle/>
          <a:p>
            <a:fld id="{93D070E9-E029-4F0A-A151-8019E5DB0BE2}" type="slidenum">
              <a:rPr lang="en-IN" smtClean="0"/>
              <a:pPr/>
              <a:t>5</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Sagittal</a:t>
            </a:r>
            <a:r>
              <a:rPr lang="en-IN" baseline="0" dirty="0" smtClean="0"/>
              <a:t> plane is standard plane of imaging</a:t>
            </a:r>
            <a:endParaRPr lang="en-IN" dirty="0"/>
          </a:p>
        </p:txBody>
      </p:sp>
      <p:sp>
        <p:nvSpPr>
          <p:cNvPr id="4" name="Slide Number Placeholder 3"/>
          <p:cNvSpPr>
            <a:spLocks noGrp="1"/>
          </p:cNvSpPr>
          <p:nvPr>
            <p:ph type="sldNum" sz="quarter" idx="10"/>
          </p:nvPr>
        </p:nvSpPr>
        <p:spPr/>
        <p:txBody>
          <a:bodyPr/>
          <a:lstStyle/>
          <a:p>
            <a:fld id="{93D070E9-E029-4F0A-A151-8019E5DB0BE2}" type="slidenum">
              <a:rPr lang="en-IN" smtClean="0"/>
              <a:pPr/>
              <a:t>6</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Disk deformity is treated with </a:t>
            </a:r>
            <a:r>
              <a:rPr lang="en-IN" dirty="0" err="1" smtClean="0"/>
              <a:t>discectomy</a:t>
            </a:r>
            <a:r>
              <a:rPr lang="en-IN" dirty="0" smtClean="0"/>
              <a:t> and repositioning is done for displacement. </a:t>
            </a:r>
          </a:p>
          <a:p>
            <a:endParaRPr lang="en-IN" dirty="0"/>
          </a:p>
        </p:txBody>
      </p:sp>
      <p:sp>
        <p:nvSpPr>
          <p:cNvPr id="4" name="Slide Number Placeholder 3"/>
          <p:cNvSpPr>
            <a:spLocks noGrp="1"/>
          </p:cNvSpPr>
          <p:nvPr>
            <p:ph type="sldNum" sz="quarter" idx="10"/>
          </p:nvPr>
        </p:nvSpPr>
        <p:spPr/>
        <p:txBody>
          <a:bodyPr/>
          <a:lstStyle/>
          <a:p>
            <a:fld id="{93D070E9-E029-4F0A-A151-8019E5DB0BE2}" type="slidenum">
              <a:rPr lang="en-IN" smtClean="0"/>
              <a:pPr/>
              <a:t>19</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Pseudo disc</a:t>
            </a:r>
            <a:r>
              <a:rPr lang="en-IN" baseline="0" dirty="0" smtClean="0"/>
              <a:t> appearance is because of fibrosis and anterior displacement of posterior attachment which comes to occupy the normal position between the condyle and glenoid fossa and simulate disk because of its low signal intensity.</a:t>
            </a:r>
            <a:endParaRPr lang="en-IN" dirty="0"/>
          </a:p>
        </p:txBody>
      </p:sp>
      <p:sp>
        <p:nvSpPr>
          <p:cNvPr id="4" name="Slide Number Placeholder 3"/>
          <p:cNvSpPr>
            <a:spLocks noGrp="1"/>
          </p:cNvSpPr>
          <p:nvPr>
            <p:ph type="sldNum" sz="quarter" idx="10"/>
          </p:nvPr>
        </p:nvSpPr>
        <p:spPr/>
        <p:txBody>
          <a:bodyPr/>
          <a:lstStyle/>
          <a:p>
            <a:fld id="{93D070E9-E029-4F0A-A151-8019E5DB0BE2}" type="slidenum">
              <a:rPr lang="en-IN" smtClean="0"/>
              <a:pPr/>
              <a:t>20</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070E9-E029-4F0A-A151-8019E5DB0BE2}" type="slidenum">
              <a:rPr lang="en-IN" smtClean="0"/>
              <a:pPr/>
              <a:t>27</a:t>
            </a:fld>
            <a:endParaRPr lang="en-IN"/>
          </a:p>
        </p:txBody>
      </p:sp>
    </p:spTree>
    <p:extLst>
      <p:ext uri="{BB962C8B-B14F-4D97-AF65-F5344CB8AC3E}">
        <p14:creationId xmlns:p14="http://schemas.microsoft.com/office/powerpoint/2010/main" val="347100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5B46822-CD7D-4189-BE59-EC4D2218E812}" type="datetimeFigureOut">
              <a:rPr lang="en-IN" smtClean="0"/>
              <a:pPr/>
              <a:t>25-04-2017</a:t>
            </a:fld>
            <a:endParaRPr lang="en-I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48826C5-4CDA-41F0-83C0-A4433B4703FE}"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B46822-CD7D-4189-BE59-EC4D2218E812}" type="datetimeFigureOut">
              <a:rPr lang="en-IN" smtClean="0"/>
              <a:pPr/>
              <a:t>25-04-2017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8826C5-4CDA-41F0-83C0-A4433B4703F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B46822-CD7D-4189-BE59-EC4D2218E812}" type="datetimeFigureOut">
              <a:rPr lang="en-IN" smtClean="0"/>
              <a:pPr/>
              <a:t>25-04-2017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8826C5-4CDA-41F0-83C0-A4433B4703F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5B46822-CD7D-4189-BE59-EC4D2218E812}" type="datetimeFigureOut">
              <a:rPr lang="en-IN" smtClean="0"/>
              <a:pPr/>
              <a:t>25-04-2017</a:t>
            </a:fld>
            <a:endParaRPr lang="en-IN"/>
          </a:p>
        </p:txBody>
      </p:sp>
      <p:sp>
        <p:nvSpPr>
          <p:cNvPr id="9" name="Slide Number Placeholder 8"/>
          <p:cNvSpPr>
            <a:spLocks noGrp="1"/>
          </p:cNvSpPr>
          <p:nvPr>
            <p:ph type="sldNum" sz="quarter" idx="15"/>
          </p:nvPr>
        </p:nvSpPr>
        <p:spPr/>
        <p:txBody>
          <a:bodyPr rtlCol="0"/>
          <a:lstStyle/>
          <a:p>
            <a:fld id="{448826C5-4CDA-41F0-83C0-A4433B4703FE}"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5B46822-CD7D-4189-BE59-EC4D2218E812}" type="datetimeFigureOut">
              <a:rPr lang="en-IN" smtClean="0"/>
              <a:pPr/>
              <a:t>25-04-2017</a:t>
            </a:fld>
            <a:endParaRPr lang="en-I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48826C5-4CDA-41F0-83C0-A4433B4703FE}"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5B46822-CD7D-4189-BE59-EC4D2218E812}" type="datetimeFigureOut">
              <a:rPr lang="en-IN" smtClean="0"/>
              <a:pPr/>
              <a:t>25-04-2017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8826C5-4CDA-41F0-83C0-A4433B4703FE}" type="slidenum">
              <a:rPr lang="en-IN" smtClean="0"/>
              <a:pPr/>
              <a:t>‹#›</a:t>
            </a:fld>
            <a:endParaRPr lang="en-I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5B46822-CD7D-4189-BE59-EC4D2218E812}" type="datetimeFigureOut">
              <a:rPr lang="en-IN" smtClean="0"/>
              <a:pPr/>
              <a:t>25-04-2017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48826C5-4CDA-41F0-83C0-A4433B4703FE}" type="slidenum">
              <a:rPr lang="en-IN" smtClean="0"/>
              <a:pPr/>
              <a:t>‹#›</a:t>
            </a:fld>
            <a:endParaRPr lang="en-I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5B46822-CD7D-4189-BE59-EC4D2218E812}" type="datetimeFigureOut">
              <a:rPr lang="en-IN" smtClean="0"/>
              <a:pPr/>
              <a:t>25-04-2017</a:t>
            </a:fld>
            <a:endParaRPr lang="en-IN"/>
          </a:p>
        </p:txBody>
      </p:sp>
      <p:sp>
        <p:nvSpPr>
          <p:cNvPr id="7" name="Slide Number Placeholder 6"/>
          <p:cNvSpPr>
            <a:spLocks noGrp="1"/>
          </p:cNvSpPr>
          <p:nvPr>
            <p:ph type="sldNum" sz="quarter" idx="11"/>
          </p:nvPr>
        </p:nvSpPr>
        <p:spPr/>
        <p:txBody>
          <a:bodyPr rtlCol="0"/>
          <a:lstStyle/>
          <a:p>
            <a:fld id="{448826C5-4CDA-41F0-83C0-A4433B4703FE}"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46822-CD7D-4189-BE59-EC4D2218E812}" type="datetimeFigureOut">
              <a:rPr lang="en-IN" smtClean="0"/>
              <a:pPr/>
              <a:t>25-04-2017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48826C5-4CDA-41F0-83C0-A4433B4703F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5B46822-CD7D-4189-BE59-EC4D2218E812}" type="datetimeFigureOut">
              <a:rPr lang="en-IN" smtClean="0"/>
              <a:pPr/>
              <a:t>25-04-2017</a:t>
            </a:fld>
            <a:endParaRPr lang="en-IN"/>
          </a:p>
        </p:txBody>
      </p:sp>
      <p:sp>
        <p:nvSpPr>
          <p:cNvPr id="22" name="Slide Number Placeholder 21"/>
          <p:cNvSpPr>
            <a:spLocks noGrp="1"/>
          </p:cNvSpPr>
          <p:nvPr>
            <p:ph type="sldNum" sz="quarter" idx="15"/>
          </p:nvPr>
        </p:nvSpPr>
        <p:spPr/>
        <p:txBody>
          <a:bodyPr rtlCol="0"/>
          <a:lstStyle/>
          <a:p>
            <a:fld id="{448826C5-4CDA-41F0-83C0-A4433B4703FE}"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5B46822-CD7D-4189-BE59-EC4D2218E812}" type="datetimeFigureOut">
              <a:rPr lang="en-IN" smtClean="0"/>
              <a:pPr/>
              <a:t>25-04-2017</a:t>
            </a:fld>
            <a:endParaRPr lang="en-IN"/>
          </a:p>
        </p:txBody>
      </p:sp>
      <p:sp>
        <p:nvSpPr>
          <p:cNvPr id="18" name="Slide Number Placeholder 17"/>
          <p:cNvSpPr>
            <a:spLocks noGrp="1"/>
          </p:cNvSpPr>
          <p:nvPr>
            <p:ph type="sldNum" sz="quarter" idx="11"/>
          </p:nvPr>
        </p:nvSpPr>
        <p:spPr/>
        <p:txBody>
          <a:bodyPr rtlCol="0"/>
          <a:lstStyle/>
          <a:p>
            <a:fld id="{448826C5-4CDA-41F0-83C0-A4433B4703FE}"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5B46822-CD7D-4189-BE59-EC4D2218E812}" type="datetimeFigureOut">
              <a:rPr lang="en-IN" smtClean="0"/>
              <a:pPr/>
              <a:t>25-04-2017</a:t>
            </a:fld>
            <a:endParaRPr lang="en-I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48826C5-4CDA-41F0-83C0-A4433B4703F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548680"/>
            <a:ext cx="6172200" cy="2088232"/>
          </a:xfrm>
        </p:spPr>
        <p:txBody>
          <a:bodyPr>
            <a:normAutofit/>
          </a:bodyPr>
          <a:lstStyle/>
          <a:p>
            <a:r>
              <a:rPr lang="en-IN" dirty="0" smtClean="0">
                <a:solidFill>
                  <a:srgbClr val="FF0000"/>
                </a:solidFill>
              </a:rPr>
              <a:t>MR TEMPOROMANDIBULAR JOINT</a:t>
            </a:r>
            <a:endParaRPr lang="en-IN" dirty="0">
              <a:solidFill>
                <a:srgbClr val="FF0000"/>
              </a:solidFill>
            </a:endParaRPr>
          </a:p>
        </p:txBody>
      </p:sp>
      <p:sp>
        <p:nvSpPr>
          <p:cNvPr id="3" name="Subtitle 2"/>
          <p:cNvSpPr>
            <a:spLocks noGrp="1"/>
          </p:cNvSpPr>
          <p:nvPr>
            <p:ph type="subTitle" idx="1"/>
          </p:nvPr>
        </p:nvSpPr>
        <p:spPr>
          <a:xfrm>
            <a:off x="2286000" y="3789040"/>
            <a:ext cx="6172200" cy="1584176"/>
          </a:xfrm>
        </p:spPr>
        <p:txBody>
          <a:bodyPr/>
          <a:lstStyle/>
          <a:p>
            <a:r>
              <a:rPr lang="en-IN" dirty="0" smtClean="0">
                <a:solidFill>
                  <a:srgbClr val="7030A0"/>
                </a:solidFill>
              </a:rPr>
              <a:t>													                            </a:t>
            </a:r>
            <a:r>
              <a:rPr lang="en-IN" dirty="0" err="1" smtClean="0">
                <a:solidFill>
                  <a:srgbClr val="FF0000"/>
                </a:solidFill>
              </a:rPr>
              <a:t>Dr.Bikash</a:t>
            </a:r>
            <a:r>
              <a:rPr lang="en-IN" dirty="0" smtClean="0">
                <a:solidFill>
                  <a:srgbClr val="FF0000"/>
                </a:solidFill>
              </a:rPr>
              <a:t> </a:t>
            </a:r>
            <a:r>
              <a:rPr lang="en-IN" dirty="0" err="1" smtClean="0">
                <a:solidFill>
                  <a:srgbClr val="FF0000"/>
                </a:solidFill>
              </a:rPr>
              <a:t>Parida</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MOVEMENTS</a:t>
            </a:r>
            <a:endParaRPr lang="en-IN" dirty="0">
              <a:solidFill>
                <a:srgbClr val="FF0000"/>
              </a:solidFill>
            </a:endParaRPr>
          </a:p>
        </p:txBody>
      </p:sp>
      <p:sp>
        <p:nvSpPr>
          <p:cNvPr id="3" name="Content Placeholder 2"/>
          <p:cNvSpPr>
            <a:spLocks noGrp="1"/>
          </p:cNvSpPr>
          <p:nvPr>
            <p:ph sz="quarter" idx="1"/>
          </p:nvPr>
        </p:nvSpPr>
        <p:spPr/>
        <p:txBody>
          <a:bodyPr/>
          <a:lstStyle/>
          <a:p>
            <a:r>
              <a:rPr lang="en-IN" dirty="0" smtClean="0"/>
              <a:t>In open mouth position the apex of the condyle lies opposite to the articular eminence with interposed central thin zone between the two and there is marked expansion of the tissue in the region of posterior attachment.</a:t>
            </a:r>
          </a:p>
          <a:p>
            <a:r>
              <a:rPr lang="en-IN" dirty="0" smtClean="0"/>
              <a:t>The disk does not move in the </a:t>
            </a:r>
            <a:r>
              <a:rPr lang="en-IN" dirty="0" err="1" smtClean="0"/>
              <a:t>mediolateral</a:t>
            </a:r>
            <a:r>
              <a:rPr lang="en-IN" dirty="0" smtClean="0"/>
              <a:t> direction unless these attachments are torn.</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7467600" cy="1872208"/>
          </a:xfrm>
        </p:spPr>
        <p:txBody>
          <a:bodyPr>
            <a:noAutofit/>
          </a:bodyPr>
          <a:lstStyle/>
          <a:p>
            <a:r>
              <a:rPr lang="en-IN" sz="2800" dirty="0" smtClean="0">
                <a:solidFill>
                  <a:srgbClr val="FF0000"/>
                </a:solidFill>
              </a:rPr>
              <a:t>DISEASES OF TEMPOROMANDIBULAR JOINT</a:t>
            </a:r>
            <a:endParaRPr lang="en-IN" sz="2800" dirty="0">
              <a:solidFill>
                <a:srgbClr val="FF0000"/>
              </a:solidFill>
            </a:endParaRPr>
          </a:p>
        </p:txBody>
      </p:sp>
      <p:sp>
        <p:nvSpPr>
          <p:cNvPr id="3" name="Content Placeholder 2"/>
          <p:cNvSpPr>
            <a:spLocks noGrp="1"/>
          </p:cNvSpPr>
          <p:nvPr>
            <p:ph sz="quarter" idx="1"/>
          </p:nvPr>
        </p:nvSpPr>
        <p:spPr>
          <a:xfrm>
            <a:off x="457200" y="2420888"/>
            <a:ext cx="7467600" cy="4053064"/>
          </a:xfrm>
        </p:spPr>
        <p:txBody>
          <a:bodyPr/>
          <a:lstStyle/>
          <a:p>
            <a:r>
              <a:rPr lang="en-IN" dirty="0" smtClean="0"/>
              <a:t>TMJ disorders are more common in middle age females.</a:t>
            </a:r>
          </a:p>
          <a:p>
            <a:r>
              <a:rPr lang="en-IN" dirty="0" smtClean="0"/>
              <a:t>These patients presents with </a:t>
            </a:r>
            <a:r>
              <a:rPr lang="en-IN" dirty="0" err="1" smtClean="0"/>
              <a:t>compaints</a:t>
            </a:r>
            <a:r>
              <a:rPr lang="en-IN" dirty="0" smtClean="0"/>
              <a:t> of </a:t>
            </a:r>
            <a:r>
              <a:rPr lang="en-IN" dirty="0" err="1" smtClean="0"/>
              <a:t>myofacial</a:t>
            </a:r>
            <a:r>
              <a:rPr lang="en-IN" dirty="0" smtClean="0"/>
              <a:t> pain syndrome and biomechanical dysfunction(clicking, </a:t>
            </a:r>
            <a:r>
              <a:rPr lang="en-IN" dirty="0" err="1" smtClean="0"/>
              <a:t>crepitus</a:t>
            </a:r>
            <a:r>
              <a:rPr lang="en-IN" dirty="0" smtClean="0"/>
              <a:t> and limitation of jaw movements)</a:t>
            </a:r>
          </a:p>
          <a:p>
            <a:pPr>
              <a:buNone/>
            </a:pP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INTERNAL DERANGEMENT</a:t>
            </a:r>
            <a:r>
              <a:rPr lang="en-IN" dirty="0" smtClean="0"/>
              <a:t> </a:t>
            </a:r>
            <a:endParaRPr lang="en-IN" dirty="0"/>
          </a:p>
        </p:txBody>
      </p:sp>
      <p:sp>
        <p:nvSpPr>
          <p:cNvPr id="3" name="Content Placeholder 2"/>
          <p:cNvSpPr>
            <a:spLocks noGrp="1"/>
          </p:cNvSpPr>
          <p:nvPr>
            <p:ph sz="quarter" idx="1"/>
          </p:nvPr>
        </p:nvSpPr>
        <p:spPr/>
        <p:txBody>
          <a:bodyPr/>
          <a:lstStyle/>
          <a:p>
            <a:r>
              <a:rPr lang="en-IN" dirty="0" smtClean="0"/>
              <a:t>Internal derangement is defined as altered morphological and functional relationship between articular surface of the temporal bone ,disk and mandibular condyle.</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DISK DISPLACEMENTS</a:t>
            </a:r>
            <a:endParaRPr lang="en-IN" dirty="0">
              <a:solidFill>
                <a:srgbClr val="FF0000"/>
              </a:solidFill>
            </a:endParaRPr>
          </a:p>
        </p:txBody>
      </p:sp>
      <p:sp>
        <p:nvSpPr>
          <p:cNvPr id="3" name="Content Placeholder 2"/>
          <p:cNvSpPr>
            <a:spLocks noGrp="1"/>
          </p:cNvSpPr>
          <p:nvPr>
            <p:ph sz="quarter" idx="1"/>
          </p:nvPr>
        </p:nvSpPr>
        <p:spPr/>
        <p:txBody>
          <a:bodyPr>
            <a:normAutofit fontScale="92500" lnSpcReduction="20000"/>
          </a:bodyPr>
          <a:lstStyle/>
          <a:p>
            <a:r>
              <a:rPr lang="en-IN" dirty="0" smtClean="0"/>
              <a:t>This is the most common TMJ disorder.</a:t>
            </a:r>
          </a:p>
          <a:p>
            <a:r>
              <a:rPr lang="en-IN" dirty="0" smtClean="0"/>
              <a:t>Normally the posterior band is at 12 o’clock position in relation to mandibular condyle.</a:t>
            </a:r>
          </a:p>
          <a:p>
            <a:r>
              <a:rPr lang="en-IN" dirty="0" smtClean="0"/>
              <a:t>Displacement is said to have occurred when this relationship is altered.</a:t>
            </a:r>
          </a:p>
          <a:p>
            <a:r>
              <a:rPr lang="en-IN" dirty="0" smtClean="0"/>
              <a:t>Disk can displace in anterior, posterior,anteromedial,anterolateral and sometimes in purely in lateral and medial directions.</a:t>
            </a:r>
          </a:p>
          <a:p>
            <a:r>
              <a:rPr lang="en-IN" dirty="0" smtClean="0"/>
              <a:t>Most common disk displacement is anterior, however it has </a:t>
            </a:r>
            <a:r>
              <a:rPr lang="en-IN" dirty="0" err="1" smtClean="0"/>
              <a:t>antero</a:t>
            </a:r>
            <a:r>
              <a:rPr lang="en-IN" dirty="0"/>
              <a:t>-</a:t>
            </a:r>
            <a:r>
              <a:rPr lang="en-IN" dirty="0" smtClean="0"/>
              <a:t>medial and </a:t>
            </a:r>
            <a:r>
              <a:rPr lang="en-IN" dirty="0" err="1" smtClean="0"/>
              <a:t>antero</a:t>
            </a:r>
            <a:r>
              <a:rPr lang="en-IN" dirty="0"/>
              <a:t>-</a:t>
            </a:r>
            <a:r>
              <a:rPr lang="en-IN" dirty="0" smtClean="0"/>
              <a:t>lateral component so such displacements are also called </a:t>
            </a:r>
            <a:r>
              <a:rPr lang="en-IN" dirty="0" smtClean="0">
                <a:solidFill>
                  <a:srgbClr val="FF0000"/>
                </a:solidFill>
              </a:rPr>
              <a:t>rotational displacement.</a:t>
            </a:r>
          </a:p>
          <a:p>
            <a:r>
              <a:rPr lang="en-IN" dirty="0" smtClean="0"/>
              <a:t>Its further categorized into </a:t>
            </a:r>
            <a:r>
              <a:rPr lang="en-IN" dirty="0" smtClean="0">
                <a:solidFill>
                  <a:srgbClr val="FF0000"/>
                </a:solidFill>
              </a:rPr>
              <a:t>displacement without reduction, displacement with reduction and displacement of disk with perforation.</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dirty="0" smtClean="0">
                <a:solidFill>
                  <a:srgbClr val="FF0000"/>
                </a:solidFill>
              </a:rPr>
              <a:t>DISK DISPLACEMENTS</a:t>
            </a:r>
            <a:endParaRPr lang="en-IN" dirty="0">
              <a:solidFill>
                <a:srgbClr val="FF0000"/>
              </a:solidFill>
            </a:endParaRPr>
          </a:p>
        </p:txBody>
      </p:sp>
      <p:sp>
        <p:nvSpPr>
          <p:cNvPr id="5" name="Text Placeholder 4"/>
          <p:cNvSpPr>
            <a:spLocks noGrp="1"/>
          </p:cNvSpPr>
          <p:nvPr>
            <p:ph sz="quarter" idx="1"/>
          </p:nvPr>
        </p:nvSpPr>
        <p:spPr/>
        <p:txBody>
          <a:bodyPr>
            <a:normAutofit/>
          </a:bodyPr>
          <a:lstStyle/>
          <a:p>
            <a:pPr>
              <a:buNone/>
            </a:pPr>
            <a:r>
              <a:rPr lang="en-IN" dirty="0" smtClean="0">
                <a:solidFill>
                  <a:srgbClr val="FF0000"/>
                </a:solidFill>
              </a:rPr>
              <a:t>   </a:t>
            </a:r>
            <a:r>
              <a:rPr lang="en-IN" u="sng" dirty="0" smtClean="0">
                <a:solidFill>
                  <a:srgbClr val="FF0000"/>
                </a:solidFill>
              </a:rPr>
              <a:t>DISPLACEMENT WITHOUT REDUCTION</a:t>
            </a:r>
          </a:p>
          <a:p>
            <a:r>
              <a:rPr lang="en-IN" dirty="0" smtClean="0"/>
              <a:t>When an anteriorly  displaced disk fails to return to normal position on jaw opening.</a:t>
            </a:r>
          </a:p>
          <a:p>
            <a:r>
              <a:rPr lang="en-IN" dirty="0" smtClean="0"/>
              <a:t>These patients can not open their mouth fully called closed lock jaw.</a:t>
            </a:r>
          </a:p>
          <a:p>
            <a:endParaRPr lang="en-IN" u="sng" dirty="0"/>
          </a:p>
        </p:txBody>
      </p:sp>
      <p:pic>
        <p:nvPicPr>
          <p:cNvPr id="11" name="Content Placeholder 10" descr="20141124_212622.jpg"/>
          <p:cNvPicPr>
            <a:picLocks noGrp="1" noChangeAspect="1"/>
          </p:cNvPicPr>
          <p:nvPr>
            <p:ph sz="quarter" idx="2"/>
          </p:nvPr>
        </p:nvPicPr>
        <p:blipFill>
          <a:blip r:embed="rId2" cstate="print"/>
          <a:srcRect l="1515" t="7463" r="9091" b="41045"/>
          <a:stretch>
            <a:fillRect/>
          </a:stretch>
        </p:blipFill>
        <p:spPr>
          <a:xfrm>
            <a:off x="4499992" y="1412776"/>
            <a:ext cx="4504556" cy="403244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rgbClr val="FF0000"/>
                </a:solidFill>
              </a:rPr>
              <a:t>DISK DISPLACEMENTS</a:t>
            </a:r>
            <a:endParaRPr lang="en-IN" dirty="0">
              <a:solidFill>
                <a:srgbClr val="FF0000"/>
              </a:solidFill>
            </a:endParaRPr>
          </a:p>
        </p:txBody>
      </p:sp>
      <p:sp>
        <p:nvSpPr>
          <p:cNvPr id="3" name="Text Placeholder 2"/>
          <p:cNvSpPr>
            <a:spLocks noGrp="1"/>
          </p:cNvSpPr>
          <p:nvPr>
            <p:ph sz="quarter" idx="1"/>
          </p:nvPr>
        </p:nvSpPr>
        <p:spPr/>
        <p:txBody>
          <a:bodyPr>
            <a:normAutofit/>
          </a:bodyPr>
          <a:lstStyle/>
          <a:p>
            <a:r>
              <a:rPr lang="en-IN" u="sng" dirty="0" smtClean="0">
                <a:solidFill>
                  <a:srgbClr val="FF0000"/>
                </a:solidFill>
              </a:rPr>
              <a:t>DISPLACEMENT WITH REDUCTION</a:t>
            </a:r>
            <a:r>
              <a:rPr lang="en-IN" dirty="0" smtClean="0">
                <a:solidFill>
                  <a:srgbClr val="FF0000"/>
                </a:solidFill>
              </a:rPr>
              <a:t>.</a:t>
            </a:r>
          </a:p>
          <a:p>
            <a:endParaRPr lang="en-IN" dirty="0">
              <a:solidFill>
                <a:srgbClr val="FF0000"/>
              </a:solidFill>
            </a:endParaRPr>
          </a:p>
        </p:txBody>
      </p:sp>
      <p:sp>
        <p:nvSpPr>
          <p:cNvPr id="5" name="Text Placeholder 4"/>
          <p:cNvSpPr>
            <a:spLocks noGrp="1"/>
          </p:cNvSpPr>
          <p:nvPr>
            <p:ph sz="quarter" idx="2"/>
          </p:nvPr>
        </p:nvSpPr>
        <p:spPr/>
        <p:txBody>
          <a:bodyPr>
            <a:normAutofit/>
          </a:bodyPr>
          <a:lstStyle/>
          <a:p>
            <a:r>
              <a:rPr lang="en-IN" dirty="0" smtClean="0"/>
              <a:t>When an anteriorly  displaced disk return to normal position relative to condyle during jaw opening leading to reciprocal clicking.</a:t>
            </a:r>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T1 SAGITTAL IMAGE</a:t>
            </a:r>
            <a:endParaRPr lang="en-IN" dirty="0">
              <a:solidFill>
                <a:srgbClr val="FF0000"/>
              </a:solidFill>
            </a:endParaRPr>
          </a:p>
        </p:txBody>
      </p:sp>
      <p:pic>
        <p:nvPicPr>
          <p:cNvPr id="5" name="Content Placeholder 4"/>
          <p:cNvPicPr>
            <a:picLocks noGrp="1" noChangeAspect="1" noChangeArrowheads="1"/>
          </p:cNvPicPr>
          <p:nvPr>
            <p:ph sz="quarter" idx="1"/>
          </p:nvPr>
        </p:nvPicPr>
        <p:blipFill>
          <a:blip r:embed="rId2" cstate="print"/>
          <a:srcRect/>
          <a:stretch>
            <a:fillRect/>
          </a:stretch>
        </p:blipFill>
        <p:spPr bwMode="auto">
          <a:xfrm>
            <a:off x="323528" y="1628800"/>
            <a:ext cx="3888432" cy="4248472"/>
          </a:xfrm>
          <a:prstGeom prst="rect">
            <a:avLst/>
          </a:prstGeom>
          <a:noFill/>
          <a:ln w="9525">
            <a:noFill/>
            <a:miter lim="800000"/>
            <a:headEnd/>
            <a:tailEnd/>
          </a:ln>
        </p:spPr>
      </p:pic>
      <p:pic>
        <p:nvPicPr>
          <p:cNvPr id="6" name="Picture 3"/>
          <p:cNvPicPr>
            <a:picLocks noGrp="1" noChangeAspect="1" noChangeArrowheads="1"/>
          </p:cNvPicPr>
          <p:nvPr>
            <p:ph sz="quarter" idx="2"/>
          </p:nvPr>
        </p:nvPicPr>
        <p:blipFill>
          <a:blip r:embed="rId3" cstate="print"/>
          <a:srcRect/>
          <a:stretch>
            <a:fillRect/>
          </a:stretch>
        </p:blipFill>
        <p:spPr bwMode="auto">
          <a:xfrm>
            <a:off x="4377054" y="1628800"/>
            <a:ext cx="3867353" cy="42484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DISK DISPLACEMENTS</a:t>
            </a:r>
            <a:endParaRPr lang="en-IN" dirty="0">
              <a:solidFill>
                <a:srgbClr val="FF0000"/>
              </a:solidFill>
            </a:endParaRPr>
          </a:p>
        </p:txBody>
      </p:sp>
      <p:sp>
        <p:nvSpPr>
          <p:cNvPr id="7" name="Content Placeholder 6"/>
          <p:cNvSpPr>
            <a:spLocks noGrp="1"/>
          </p:cNvSpPr>
          <p:nvPr>
            <p:ph sz="quarter" idx="1"/>
          </p:nvPr>
        </p:nvSpPr>
        <p:spPr/>
        <p:txBody>
          <a:bodyPr>
            <a:normAutofit/>
          </a:bodyPr>
          <a:lstStyle/>
          <a:p>
            <a:r>
              <a:rPr lang="en-IN" dirty="0" smtClean="0"/>
              <a:t>Disk displacement may be complete or partial when the medial or lateral part of the disk is displaced.</a:t>
            </a:r>
          </a:p>
          <a:p>
            <a:r>
              <a:rPr lang="en-IN" dirty="0" smtClean="0"/>
              <a:t>In pure medial and lateral displacement in sagittal images will show no disk between condyle and mandibular fossa. Instead pulled up lateral or medial capsular tissue respectively will be seen, giving an empty appearance called </a:t>
            </a:r>
            <a:r>
              <a:rPr lang="en-IN" dirty="0" smtClean="0">
                <a:solidFill>
                  <a:srgbClr val="FF0000"/>
                </a:solidFill>
              </a:rPr>
              <a:t>empty fossa sign</a:t>
            </a:r>
            <a:r>
              <a:rPr lang="en-IN" dirty="0" smtClean="0"/>
              <a:t>.</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IN" dirty="0" smtClean="0">
                <a:solidFill>
                  <a:srgbClr val="FF0000"/>
                </a:solidFill>
              </a:rPr>
              <a:t>OBLIQUE CORONAL IMAGE</a:t>
            </a:r>
            <a:endParaRPr lang="en-IN" dirty="0">
              <a:solidFill>
                <a:srgbClr val="FF0000"/>
              </a:solidFill>
            </a:endParaRPr>
          </a:p>
        </p:txBody>
      </p:sp>
      <p:pic>
        <p:nvPicPr>
          <p:cNvPr id="11" name="Picture 3"/>
          <p:cNvPicPr>
            <a:picLocks noGrp="1" noChangeAspect="1" noChangeArrowheads="1"/>
          </p:cNvPicPr>
          <p:nvPr>
            <p:ph sz="quarter" idx="1"/>
          </p:nvPr>
        </p:nvPicPr>
        <p:blipFill>
          <a:blip r:embed="rId2" cstate="print"/>
          <a:stretch>
            <a:fillRect/>
          </a:stretch>
        </p:blipFill>
        <p:spPr bwMode="auto">
          <a:xfrm>
            <a:off x="323528" y="1556792"/>
            <a:ext cx="4248472" cy="4536504"/>
          </a:xfrm>
          <a:prstGeom prst="rect">
            <a:avLst/>
          </a:prstGeom>
          <a:noFill/>
          <a:ln w="9525">
            <a:noFill/>
            <a:miter lim="800000"/>
            <a:headEnd/>
            <a:tailEnd/>
          </a:ln>
        </p:spPr>
      </p:pic>
      <p:pic>
        <p:nvPicPr>
          <p:cNvPr id="9" name="Picture 3"/>
          <p:cNvPicPr>
            <a:picLocks noGrp="1" noChangeAspect="1" noChangeArrowheads="1"/>
          </p:cNvPicPr>
          <p:nvPr>
            <p:ph sz="quarter" idx="2"/>
          </p:nvPr>
        </p:nvPicPr>
        <p:blipFill>
          <a:blip r:embed="rId3" cstate="print"/>
          <a:stretch>
            <a:fillRect/>
          </a:stretch>
        </p:blipFill>
        <p:spPr bwMode="auto">
          <a:xfrm>
            <a:off x="4975225" y="2933700"/>
            <a:ext cx="2247900" cy="1905000"/>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4581525" y="1556792"/>
            <a:ext cx="4135438" cy="45365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solidFill>
                  <a:srgbClr val="FF0000"/>
                </a:solidFill>
              </a:rPr>
              <a:t>DISK DEFORMITY AND OSTEOARTHRITIS</a:t>
            </a:r>
            <a:endParaRPr lang="en-IN" sz="2400" dirty="0">
              <a:solidFill>
                <a:srgbClr val="FF0000"/>
              </a:solidFill>
            </a:endParaRPr>
          </a:p>
        </p:txBody>
      </p:sp>
      <p:sp>
        <p:nvSpPr>
          <p:cNvPr id="3" name="Content Placeholder 2"/>
          <p:cNvSpPr>
            <a:spLocks noGrp="1"/>
          </p:cNvSpPr>
          <p:nvPr>
            <p:ph sz="quarter" idx="1"/>
          </p:nvPr>
        </p:nvSpPr>
        <p:spPr/>
        <p:txBody>
          <a:bodyPr>
            <a:normAutofit/>
          </a:bodyPr>
          <a:lstStyle/>
          <a:p>
            <a:r>
              <a:rPr lang="en-IN" dirty="0" smtClean="0"/>
              <a:t>The reducing disk leads to non reducing disk in due course of time and a chronically displaced disk slowly gets deformed later leads to OA of the joint.</a:t>
            </a:r>
          </a:p>
          <a:p>
            <a:r>
              <a:rPr lang="en-IN" dirty="0" smtClean="0"/>
              <a:t>The above stages of displaced disk are graded </a:t>
            </a:r>
            <a:r>
              <a:rPr lang="en-IN" smtClean="0"/>
              <a:t>as --reducing </a:t>
            </a:r>
            <a:r>
              <a:rPr lang="en-IN" dirty="0" smtClean="0"/>
              <a:t>disk with normal morphology(acute),Nonreducing disk with deformity(sub acute) and  chronic (adhesions, fibrosis , perforation and degenerative joint disease).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467600" cy="1143000"/>
          </a:xfrm>
        </p:spPr>
        <p:txBody>
          <a:bodyPr/>
          <a:lstStyle/>
          <a:p>
            <a:r>
              <a:rPr lang="en-IN" dirty="0" smtClean="0">
                <a:solidFill>
                  <a:srgbClr val="FF0000"/>
                </a:solidFill>
              </a:rPr>
              <a:t>Introduction</a:t>
            </a:r>
            <a:r>
              <a:rPr lang="en-IN" dirty="0" smtClean="0"/>
              <a:t>   </a:t>
            </a:r>
            <a:endParaRPr lang="en-IN" dirty="0"/>
          </a:p>
        </p:txBody>
      </p:sp>
      <p:sp>
        <p:nvSpPr>
          <p:cNvPr id="3" name="Content Placeholder 2"/>
          <p:cNvSpPr>
            <a:spLocks noGrp="1"/>
          </p:cNvSpPr>
          <p:nvPr>
            <p:ph sz="quarter" idx="1"/>
          </p:nvPr>
        </p:nvSpPr>
        <p:spPr/>
        <p:txBody>
          <a:bodyPr>
            <a:normAutofit/>
          </a:bodyPr>
          <a:lstStyle/>
          <a:p>
            <a:r>
              <a:rPr lang="en-IN" dirty="0" smtClean="0">
                <a:solidFill>
                  <a:schemeClr val="tx1">
                    <a:lumMod val="95000"/>
                    <a:lumOff val="5000"/>
                  </a:schemeClr>
                </a:solidFill>
              </a:rPr>
              <a:t>TMJ dysfunction is a common condition that may affect up to 28% population.</a:t>
            </a:r>
          </a:p>
          <a:p>
            <a:r>
              <a:rPr lang="en-IN" dirty="0" smtClean="0">
                <a:solidFill>
                  <a:schemeClr val="tx1">
                    <a:lumMod val="95000"/>
                    <a:lumOff val="5000"/>
                  </a:schemeClr>
                </a:solidFill>
              </a:rPr>
              <a:t>The most common cause of TMJ dysfunction is internal derangement, which is defined as abnormal relationship of the disk to the condyle.</a:t>
            </a:r>
          </a:p>
          <a:p>
            <a:r>
              <a:rPr lang="en-IN" dirty="0" smtClean="0">
                <a:solidFill>
                  <a:schemeClr val="tx1">
                    <a:lumMod val="95000"/>
                    <a:lumOff val="5000"/>
                  </a:schemeClr>
                </a:solidFill>
              </a:rPr>
              <a:t>TMJ dysfunction is best evaluated with MRI due to excellent demonstration of disk morphologic changes , disk displacement and various other abnormality of TMJ.</a:t>
            </a:r>
            <a:endParaRPr lang="en-IN"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fontScale="90000"/>
          </a:bodyPr>
          <a:lstStyle/>
          <a:p>
            <a:r>
              <a:rPr lang="en-IN" dirty="0" smtClean="0">
                <a:solidFill>
                  <a:srgbClr val="FF0000"/>
                </a:solidFill>
              </a:rPr>
              <a:t>MR FINDINGS </a:t>
            </a:r>
            <a:r>
              <a:rPr lang="en-IN" u="sng" dirty="0" smtClean="0">
                <a:solidFill>
                  <a:srgbClr val="FF0000"/>
                </a:solidFill>
              </a:rPr>
              <a:t/>
            </a:r>
            <a:br>
              <a:rPr lang="en-IN" u="sng" dirty="0" smtClean="0">
                <a:solidFill>
                  <a:srgbClr val="FF0000"/>
                </a:solidFill>
              </a:rPr>
            </a:br>
            <a:endParaRPr lang="en-IN" dirty="0">
              <a:solidFill>
                <a:srgbClr val="FF0000"/>
              </a:solidFill>
            </a:endParaRPr>
          </a:p>
        </p:txBody>
      </p:sp>
      <p:sp>
        <p:nvSpPr>
          <p:cNvPr id="3" name="Content Placeholder 2"/>
          <p:cNvSpPr>
            <a:spLocks noGrp="1"/>
          </p:cNvSpPr>
          <p:nvPr>
            <p:ph sz="quarter" idx="1"/>
          </p:nvPr>
        </p:nvSpPr>
        <p:spPr>
          <a:xfrm>
            <a:off x="457200" y="1052736"/>
            <a:ext cx="8229600" cy="5544616"/>
          </a:xfrm>
        </p:spPr>
        <p:txBody>
          <a:bodyPr>
            <a:normAutofit/>
          </a:bodyPr>
          <a:lstStyle/>
          <a:p>
            <a:r>
              <a:rPr lang="en-IN" dirty="0" smtClean="0"/>
              <a:t>Earliest  finding of disk deformity is thickening of the posterior band.</a:t>
            </a:r>
          </a:p>
          <a:p>
            <a:r>
              <a:rPr lang="en-IN" dirty="0" smtClean="0"/>
              <a:t>As the disease progresses disk assumes rounded , biconvex or sigmoid shape instead of normal biconcave configuration.</a:t>
            </a:r>
          </a:p>
          <a:p>
            <a:r>
              <a:rPr lang="en-IN" dirty="0" smtClean="0"/>
              <a:t>It may show fissuring and surface irregularity.</a:t>
            </a:r>
          </a:p>
          <a:p>
            <a:r>
              <a:rPr lang="en-IN" dirty="0" smtClean="0"/>
              <a:t>In  some cases disk may show severely diminished volume.</a:t>
            </a:r>
          </a:p>
          <a:p>
            <a:r>
              <a:rPr lang="en-IN" dirty="0" smtClean="0"/>
              <a:t>Another tissue alteration seen in chronic disk displacement is formation of </a:t>
            </a:r>
            <a:r>
              <a:rPr lang="en-IN" dirty="0" smtClean="0">
                <a:solidFill>
                  <a:srgbClr val="FF0000"/>
                </a:solidFill>
              </a:rPr>
              <a:t>pseudo disc</a:t>
            </a:r>
            <a:r>
              <a:rPr lang="en-IN" dirty="0" smtClean="0">
                <a:solidFill>
                  <a:schemeClr val="accent6">
                    <a:lumMod val="75000"/>
                  </a:schemeClr>
                </a:solidFill>
              </a:rPr>
              <a:t>.</a:t>
            </a:r>
          </a:p>
          <a:p>
            <a:r>
              <a:rPr lang="en-IN" dirty="0" smtClean="0"/>
              <a:t>Perforation are more frequently at posterior disk attachment.</a:t>
            </a:r>
          </a:p>
          <a:p>
            <a:endParaRPr lang="en-IN" dirty="0" smtClean="0"/>
          </a:p>
          <a:p>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en-IN" dirty="0" smtClean="0"/>
              <a:t>Secondary changes because of disk deformity like synovitis and joint effusion is best seen in T2WI as increase signal intensity  in upper/lower/both compartment.</a:t>
            </a:r>
          </a:p>
          <a:p>
            <a:r>
              <a:rPr lang="en-IN" dirty="0" smtClean="0"/>
              <a:t>Marrow abnormality in the form of marrow oedema (low intensity on T1 and high on T2WI) osteonecrosis and sclerosis(Low intensity on T1WI and variable on T2WI).</a:t>
            </a:r>
          </a:p>
          <a:p>
            <a:r>
              <a:rPr lang="en-IN" dirty="0" smtClean="0"/>
              <a:t>Long standing disk displacement without reduction can leads to OA in TMJ.</a:t>
            </a:r>
          </a:p>
          <a:p>
            <a:r>
              <a:rPr lang="en-IN" dirty="0" smtClean="0"/>
              <a:t>OA in TMJ is characterized by osteophyte formation with flattening and irregularity of articular surfaces.</a:t>
            </a:r>
          </a:p>
          <a:p>
            <a:endParaRPr lang="en-IN" dirty="0"/>
          </a:p>
        </p:txBody>
      </p:sp>
      <p:sp>
        <p:nvSpPr>
          <p:cNvPr id="4" name="Title 1"/>
          <p:cNvSpPr>
            <a:spLocks noGrp="1"/>
          </p:cNvSpPr>
          <p:nvPr>
            <p:ph type="title"/>
          </p:nvPr>
        </p:nvSpPr>
        <p:spPr/>
        <p:txBody>
          <a:bodyPr>
            <a:normAutofit/>
          </a:bodyPr>
          <a:lstStyle/>
          <a:p>
            <a:r>
              <a:rPr lang="en-IN" dirty="0" smtClean="0">
                <a:solidFill>
                  <a:srgbClr val="FF0000"/>
                </a:solidFill>
              </a:rPr>
              <a:t>MR FINDINGS CONT... </a:t>
            </a:r>
            <a:br>
              <a:rPr lang="en-IN" dirty="0" smtClean="0">
                <a:solidFill>
                  <a:srgbClr val="FF0000"/>
                </a:solidFill>
              </a:rPr>
            </a:br>
            <a:endParaRPr lang="en-IN"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7543800" cy="635670"/>
          </a:xfrm>
        </p:spPr>
        <p:txBody>
          <a:bodyPr>
            <a:normAutofit/>
          </a:bodyPr>
          <a:lstStyle/>
          <a:p>
            <a:r>
              <a:rPr lang="en-IN" sz="2000" dirty="0" smtClean="0">
                <a:solidFill>
                  <a:srgbClr val="FF0000"/>
                </a:solidFill>
              </a:rPr>
              <a:t>SAGITTAL T1WI OF DEGENERATIVE TMJ</a:t>
            </a:r>
            <a:endParaRPr lang="en-IN" sz="2000" dirty="0">
              <a:solidFill>
                <a:srgbClr val="FF0000"/>
              </a:solidFill>
            </a:endParaRPr>
          </a:p>
        </p:txBody>
      </p:sp>
      <p:pic>
        <p:nvPicPr>
          <p:cNvPr id="14" name="Content Placeholder 13" descr="20141124_212714.jpg"/>
          <p:cNvPicPr>
            <a:picLocks noGrp="1" noChangeAspect="1"/>
          </p:cNvPicPr>
          <p:nvPr>
            <p:ph sz="quarter" idx="4"/>
          </p:nvPr>
        </p:nvPicPr>
        <p:blipFill>
          <a:blip r:embed="rId2" cstate="print"/>
          <a:srcRect l="56656" b="26094"/>
          <a:stretch>
            <a:fillRect/>
          </a:stretch>
        </p:blipFill>
        <p:spPr>
          <a:xfrm>
            <a:off x="4572000" y="2276872"/>
            <a:ext cx="3960440" cy="3816424"/>
          </a:xfrm>
        </p:spPr>
      </p:pic>
      <p:sp>
        <p:nvSpPr>
          <p:cNvPr id="7" name="Text Placeholder 6"/>
          <p:cNvSpPr>
            <a:spLocks noGrp="1"/>
          </p:cNvSpPr>
          <p:nvPr>
            <p:ph type="body" sz="quarter" idx="1"/>
          </p:nvPr>
        </p:nvSpPr>
        <p:spPr>
          <a:xfrm>
            <a:off x="457200" y="908720"/>
            <a:ext cx="3657600" cy="1080120"/>
          </a:xfrm>
        </p:spPr>
        <p:txBody>
          <a:bodyPr/>
          <a:lstStyle/>
          <a:p>
            <a:r>
              <a:rPr lang="en-IN" dirty="0" smtClean="0"/>
              <a:t>DEGENERATIVE   EROSION</a:t>
            </a:r>
            <a:endParaRPr lang="en-IN" dirty="0"/>
          </a:p>
        </p:txBody>
      </p:sp>
      <p:sp>
        <p:nvSpPr>
          <p:cNvPr id="9" name="Text Placeholder 8"/>
          <p:cNvSpPr>
            <a:spLocks noGrp="1"/>
          </p:cNvSpPr>
          <p:nvPr>
            <p:ph type="body" sz="quarter" idx="3"/>
          </p:nvPr>
        </p:nvSpPr>
        <p:spPr>
          <a:xfrm>
            <a:off x="4343400" y="908720"/>
            <a:ext cx="4405064" cy="1080120"/>
          </a:xfrm>
        </p:spPr>
        <p:txBody>
          <a:bodyPr/>
          <a:lstStyle/>
          <a:p>
            <a:r>
              <a:rPr lang="en-IN" dirty="0" smtClean="0"/>
              <a:t>DEGENERATIVE SCLEROSIS &amp; OSTEOPHYTES OF CONDYLE</a:t>
            </a:r>
            <a:endParaRPr lang="en-IN" dirty="0"/>
          </a:p>
        </p:txBody>
      </p:sp>
      <p:pic>
        <p:nvPicPr>
          <p:cNvPr id="13" name="Content Placeholder 12" descr="20141124_212714.jpg"/>
          <p:cNvPicPr>
            <a:picLocks noGrp="1" noChangeAspect="1"/>
          </p:cNvPicPr>
          <p:nvPr>
            <p:ph sz="quarter" idx="2"/>
          </p:nvPr>
        </p:nvPicPr>
        <p:blipFill>
          <a:blip r:embed="rId3" cstate="print"/>
          <a:srcRect l="8102" t="7407" r="48882" b="19094"/>
          <a:stretch>
            <a:fillRect/>
          </a:stretch>
        </p:blipFill>
        <p:spPr>
          <a:xfrm>
            <a:off x="323528" y="2276872"/>
            <a:ext cx="3816424" cy="3816424"/>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467600" cy="1143000"/>
          </a:xfrm>
        </p:spPr>
        <p:txBody>
          <a:bodyPr/>
          <a:lstStyle/>
          <a:p>
            <a:r>
              <a:rPr lang="en-IN" dirty="0" smtClean="0">
                <a:solidFill>
                  <a:srgbClr val="FF0000"/>
                </a:solidFill>
              </a:rPr>
              <a:t>STUCK DISK</a:t>
            </a:r>
            <a:endParaRPr lang="en-IN" dirty="0">
              <a:solidFill>
                <a:srgbClr val="FF0000"/>
              </a:solidFill>
            </a:endParaRPr>
          </a:p>
        </p:txBody>
      </p:sp>
      <p:sp>
        <p:nvSpPr>
          <p:cNvPr id="3" name="Content Placeholder 2"/>
          <p:cNvSpPr>
            <a:spLocks noGrp="1"/>
          </p:cNvSpPr>
          <p:nvPr>
            <p:ph sz="quarter" idx="1"/>
          </p:nvPr>
        </p:nvSpPr>
        <p:spPr/>
        <p:txBody>
          <a:bodyPr>
            <a:normAutofit/>
          </a:bodyPr>
          <a:lstStyle/>
          <a:p>
            <a:r>
              <a:rPr lang="en-IN" dirty="0" smtClean="0"/>
              <a:t>Upper compartment permits only translational movements in which the disk slides or translate relative to the mandibular fossa.</a:t>
            </a:r>
          </a:p>
          <a:p>
            <a:r>
              <a:rPr lang="en-IN" dirty="0" smtClean="0"/>
              <a:t>This movement is important in later part of jaw opening.</a:t>
            </a:r>
          </a:p>
          <a:p>
            <a:r>
              <a:rPr lang="en-IN" dirty="0" smtClean="0"/>
              <a:t>In pathology of upper compartment, this movement gets blocked, consequently the patients is not able to open his mouth fully.</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rgbClr val="FF0000"/>
                </a:solidFill>
              </a:rPr>
              <a:t>OPEN LOCK JAW</a:t>
            </a:r>
            <a:endParaRPr lang="en-IN" dirty="0">
              <a:solidFill>
                <a:srgbClr val="FF0000"/>
              </a:solidFill>
            </a:endParaRPr>
          </a:p>
        </p:txBody>
      </p:sp>
      <p:sp>
        <p:nvSpPr>
          <p:cNvPr id="4" name="Text Placeholder 3"/>
          <p:cNvSpPr>
            <a:spLocks noGrp="1"/>
          </p:cNvSpPr>
          <p:nvPr>
            <p:ph sz="quarter" idx="1"/>
          </p:nvPr>
        </p:nvSpPr>
        <p:spPr/>
        <p:txBody>
          <a:bodyPr>
            <a:normAutofit fontScale="92500"/>
          </a:bodyPr>
          <a:lstStyle/>
          <a:p>
            <a:r>
              <a:rPr lang="en-IN" dirty="0" smtClean="0"/>
              <a:t>After wide opening of the mouth patient is not able to close mouth temporarily or permanently due to displacement of condyles in infratemporal fossa anterior to articular eminence.</a:t>
            </a:r>
          </a:p>
          <a:p>
            <a:r>
              <a:rPr lang="en-IN" dirty="0" smtClean="0"/>
              <a:t>The later prevents the </a:t>
            </a:r>
            <a:r>
              <a:rPr lang="en-IN" dirty="0" smtClean="0"/>
              <a:t>condyle </a:t>
            </a:r>
            <a:r>
              <a:rPr lang="en-IN" dirty="0" smtClean="0"/>
              <a:t>from returning back into glenoid fossa.</a:t>
            </a:r>
          </a:p>
          <a:p>
            <a:endParaRPr lang="en-IN" dirty="0"/>
          </a:p>
        </p:txBody>
      </p:sp>
      <p:pic>
        <p:nvPicPr>
          <p:cNvPr id="10" name="Content Placeholder 9" descr="20141124_212922.jpg"/>
          <p:cNvPicPr>
            <a:picLocks noGrp="1" noChangeAspect="1"/>
          </p:cNvPicPr>
          <p:nvPr>
            <p:ph sz="quarter" idx="2"/>
          </p:nvPr>
        </p:nvPicPr>
        <p:blipFill>
          <a:blip r:embed="rId2" cstate="print"/>
          <a:srcRect l="6278" t="6778" r="7098" b="19723"/>
          <a:stretch>
            <a:fillRect/>
          </a:stretch>
        </p:blipFill>
        <p:spPr>
          <a:xfrm>
            <a:off x="4067944" y="1196752"/>
            <a:ext cx="4824536" cy="4536504"/>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solidFill>
                  <a:srgbClr val="FF0000"/>
                </a:solidFill>
              </a:rPr>
              <a:t>OSTEONECROSIS &amp; OSTEOCHONDRITIS DISSECANS </a:t>
            </a:r>
            <a:endParaRPr lang="en-IN" sz="2800" dirty="0">
              <a:solidFill>
                <a:srgbClr val="FF0000"/>
              </a:solidFill>
            </a:endParaRPr>
          </a:p>
        </p:txBody>
      </p:sp>
      <p:sp>
        <p:nvSpPr>
          <p:cNvPr id="3" name="Content Placeholder 2"/>
          <p:cNvSpPr>
            <a:spLocks noGrp="1"/>
          </p:cNvSpPr>
          <p:nvPr>
            <p:ph sz="quarter" idx="1"/>
          </p:nvPr>
        </p:nvSpPr>
        <p:spPr/>
        <p:txBody>
          <a:bodyPr>
            <a:normAutofit fontScale="85000" lnSpcReduction="10000"/>
          </a:bodyPr>
          <a:lstStyle/>
          <a:p>
            <a:r>
              <a:rPr lang="en-IN" dirty="0" smtClean="0"/>
              <a:t>Low signal intensity on T1WI within the  marrow of mandibular condyle may represent above two conditions.</a:t>
            </a:r>
          </a:p>
          <a:p>
            <a:r>
              <a:rPr lang="en-IN" dirty="0" smtClean="0"/>
              <a:t>Increase signal on T2WI may indicates presence of </a:t>
            </a:r>
            <a:r>
              <a:rPr lang="en-IN" dirty="0" err="1" smtClean="0"/>
              <a:t>edema</a:t>
            </a:r>
            <a:r>
              <a:rPr lang="en-IN" dirty="0" smtClean="0"/>
              <a:t> &amp; may be a precursor of osteonecrosis.</a:t>
            </a:r>
          </a:p>
          <a:p>
            <a:r>
              <a:rPr lang="en-IN" dirty="0" smtClean="0"/>
              <a:t>The probable precipitating factors are local trauma and disc displacement.</a:t>
            </a:r>
          </a:p>
          <a:p>
            <a:r>
              <a:rPr lang="en-IN" dirty="0" smtClean="0"/>
              <a:t>Loose bodies may be seen within the joint as hypo intense structure in OD.</a:t>
            </a:r>
            <a:endParaRPr lang="en-IN" dirty="0"/>
          </a:p>
        </p:txBody>
      </p:sp>
      <p:pic>
        <p:nvPicPr>
          <p:cNvPr id="5" name="Content Placeholder 4" descr="20141124_212957.jpg"/>
          <p:cNvPicPr>
            <a:picLocks noGrp="1" noChangeAspect="1"/>
          </p:cNvPicPr>
          <p:nvPr>
            <p:ph sz="quarter" idx="2"/>
          </p:nvPr>
        </p:nvPicPr>
        <p:blipFill>
          <a:blip r:embed="rId2" cstate="print"/>
          <a:srcRect l="49312" t="12230" r="13282" b="10771"/>
          <a:stretch>
            <a:fillRect/>
          </a:stretch>
        </p:blipFill>
        <p:spPr>
          <a:xfrm rot="5400000">
            <a:off x="4391978" y="1520791"/>
            <a:ext cx="4320482" cy="424847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IN" dirty="0" smtClean="0">
                <a:solidFill>
                  <a:srgbClr val="FF0000"/>
                </a:solidFill>
              </a:rPr>
              <a:t>POSTOPERATIVE IMAGING</a:t>
            </a:r>
            <a:endParaRPr lang="en-IN" dirty="0">
              <a:solidFill>
                <a:srgbClr val="FF0000"/>
              </a:solidFill>
            </a:endParaRPr>
          </a:p>
        </p:txBody>
      </p:sp>
      <p:sp>
        <p:nvSpPr>
          <p:cNvPr id="5" name="Content Placeholder 4"/>
          <p:cNvSpPr>
            <a:spLocks noGrp="1"/>
          </p:cNvSpPr>
          <p:nvPr>
            <p:ph sz="quarter" idx="1"/>
          </p:nvPr>
        </p:nvSpPr>
        <p:spPr/>
        <p:txBody>
          <a:bodyPr/>
          <a:lstStyle/>
          <a:p>
            <a:r>
              <a:rPr lang="en-IN" dirty="0" smtClean="0"/>
              <a:t>MR is valuable in demonstrating joint mobility and post OP adhesions/fibrosis after disk repositioning.</a:t>
            </a:r>
          </a:p>
          <a:p>
            <a:r>
              <a:rPr lang="en-IN" dirty="0" smtClean="0"/>
              <a:t>Contrast administration may be useful in post OP evaluation of the joint.</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IN" sz="3100" dirty="0" smtClean="0">
                <a:solidFill>
                  <a:srgbClr val="FF0000"/>
                </a:solidFill>
              </a:rPr>
              <a:t>EVALUATION OF MANDIBULAR ASYMMETRY.</a:t>
            </a:r>
            <a:r>
              <a:rPr lang="en-IN" dirty="0" smtClean="0">
                <a:solidFill>
                  <a:srgbClr val="FF0000"/>
                </a:solidFill>
              </a:rPr>
              <a:t/>
            </a:r>
            <a:br>
              <a:rPr lang="en-IN" dirty="0" smtClean="0">
                <a:solidFill>
                  <a:srgbClr val="FF0000"/>
                </a:solidFill>
              </a:rPr>
            </a:br>
            <a:endParaRPr lang="en-IN" dirty="0">
              <a:solidFill>
                <a:srgbClr val="FF0000"/>
              </a:solidFill>
            </a:endParaRPr>
          </a:p>
        </p:txBody>
      </p:sp>
      <p:sp>
        <p:nvSpPr>
          <p:cNvPr id="9" name="Content Placeholder 8"/>
          <p:cNvSpPr>
            <a:spLocks noGrp="1"/>
          </p:cNvSpPr>
          <p:nvPr>
            <p:ph sz="quarter" idx="1"/>
          </p:nvPr>
        </p:nvSpPr>
        <p:spPr/>
        <p:txBody>
          <a:bodyPr>
            <a:normAutofit fontScale="92500" lnSpcReduction="20000"/>
          </a:bodyPr>
          <a:lstStyle/>
          <a:p>
            <a:r>
              <a:rPr lang="en-IN" dirty="0" smtClean="0"/>
              <a:t>This is multifactorial and could be due to trauma or internal derangement.</a:t>
            </a:r>
          </a:p>
          <a:p>
            <a:r>
              <a:rPr lang="en-IN" dirty="0" smtClean="0"/>
              <a:t>Unilateral condylar hyperplasia on long side may be seen in these patients.</a:t>
            </a:r>
          </a:p>
          <a:p>
            <a:r>
              <a:rPr lang="en-IN" dirty="0" smtClean="0"/>
              <a:t>In children with facial asymmetry, decrease condylar growth or degenerative joint changes on short side may be demonstrated in response to displaced disk.</a:t>
            </a:r>
          </a:p>
          <a:p>
            <a:endParaRPr lang="en-IN" dirty="0"/>
          </a:p>
        </p:txBody>
      </p:sp>
      <p:pic>
        <p:nvPicPr>
          <p:cNvPr id="12" name="Content Placeholder 11" descr="20141124_213109.jpg"/>
          <p:cNvPicPr>
            <a:picLocks noGrp="1" noChangeAspect="1"/>
          </p:cNvPicPr>
          <p:nvPr>
            <p:ph sz="quarter" idx="2"/>
          </p:nvPr>
        </p:nvPicPr>
        <p:blipFill>
          <a:blip r:embed="rId3" cstate="print"/>
          <a:srcRect t="6778" r="1192" b="40723"/>
          <a:stretch>
            <a:fillRect/>
          </a:stretch>
        </p:blipFill>
        <p:spPr>
          <a:xfrm>
            <a:off x="3995936" y="1268760"/>
            <a:ext cx="4824536" cy="3744416"/>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INFECTION &amp;ARTHRITIDES</a:t>
            </a:r>
            <a:endParaRPr lang="en-IN" dirty="0">
              <a:solidFill>
                <a:srgbClr val="FF0000"/>
              </a:solidFill>
            </a:endParaRPr>
          </a:p>
        </p:txBody>
      </p:sp>
      <p:sp>
        <p:nvSpPr>
          <p:cNvPr id="7" name="Content Placeholder 6"/>
          <p:cNvSpPr>
            <a:spLocks noGrp="1"/>
          </p:cNvSpPr>
          <p:nvPr>
            <p:ph sz="quarter" idx="1"/>
          </p:nvPr>
        </p:nvSpPr>
        <p:spPr/>
        <p:txBody>
          <a:bodyPr>
            <a:normAutofit/>
          </a:bodyPr>
          <a:lstStyle/>
          <a:p>
            <a:r>
              <a:rPr lang="en-IN" dirty="0" smtClean="0"/>
              <a:t>Its very rare and occurs post OP or spread from adjacent structures. </a:t>
            </a:r>
            <a:r>
              <a:rPr lang="en-IN" dirty="0" err="1" smtClean="0"/>
              <a:t>i,e</a:t>
            </a:r>
            <a:r>
              <a:rPr lang="en-IN" dirty="0" smtClean="0"/>
              <a:t> ear cavity.</a:t>
            </a:r>
          </a:p>
          <a:p>
            <a:r>
              <a:rPr lang="en-IN" dirty="0" smtClean="0"/>
              <a:t>T2 TSE and post contrast imaging provides valuable information in infection.</a:t>
            </a:r>
          </a:p>
          <a:p>
            <a:r>
              <a:rPr lang="en-IN" dirty="0" smtClean="0"/>
              <a:t>TMJ is involved in 50 % of patients with RA,ankylosing spondylitis , psoriatic arthritis and pseudo gout.</a:t>
            </a:r>
          </a:p>
          <a:p>
            <a:r>
              <a:rPr lang="en-IN" dirty="0" smtClean="0"/>
              <a:t>MR images shows soft tissue involvement, erosion and synovial proliferation.</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rgbClr val="FF0000"/>
                </a:solidFill>
              </a:rPr>
              <a:t>TUMORS AND TUMOR-LIKE CONDITIONS</a:t>
            </a:r>
            <a:endParaRPr lang="en-IN" dirty="0">
              <a:solidFill>
                <a:srgbClr val="FF0000"/>
              </a:solidFill>
            </a:endParaRPr>
          </a:p>
        </p:txBody>
      </p:sp>
      <p:sp>
        <p:nvSpPr>
          <p:cNvPr id="3" name="Content Placeholder 2"/>
          <p:cNvSpPr>
            <a:spLocks noGrp="1"/>
          </p:cNvSpPr>
          <p:nvPr>
            <p:ph sz="quarter" idx="1"/>
          </p:nvPr>
        </p:nvSpPr>
        <p:spPr/>
        <p:txBody>
          <a:bodyPr>
            <a:normAutofit fontScale="85000" lnSpcReduction="20000"/>
          </a:bodyPr>
          <a:lstStyle/>
          <a:p>
            <a:r>
              <a:rPr lang="en-IN" dirty="0" smtClean="0"/>
              <a:t>Synovial chondromatosis is reported in TMJ which shows joint expansion with low intensity foci within it.</a:t>
            </a:r>
          </a:p>
          <a:p>
            <a:r>
              <a:rPr lang="en-IN" dirty="0" smtClean="0"/>
              <a:t>Other lesions are Pigmented villonodular synovitis, osteoma,osteochondroma.</a:t>
            </a:r>
          </a:p>
          <a:p>
            <a:r>
              <a:rPr lang="en-IN" dirty="0" smtClean="0"/>
              <a:t>Metastasis from distant site like adeno ca of breast can present around TMJ.</a:t>
            </a:r>
          </a:p>
          <a:p>
            <a:r>
              <a:rPr lang="en-IN" dirty="0" smtClean="0"/>
              <a:t>Synovial cyst ,chondrosarcoma, lymphoma and synovial sarcoma are all reported around TMJ.</a:t>
            </a:r>
            <a:endParaRPr lang="en-IN" dirty="0"/>
          </a:p>
        </p:txBody>
      </p:sp>
      <p:pic>
        <p:nvPicPr>
          <p:cNvPr id="5" name="Content Placeholder 4" descr="20141124_213056.jpg"/>
          <p:cNvPicPr>
            <a:picLocks noGrp="1" noChangeAspect="1"/>
          </p:cNvPicPr>
          <p:nvPr>
            <p:ph sz="quarter" idx="2"/>
          </p:nvPr>
        </p:nvPicPr>
        <p:blipFill>
          <a:blip r:embed="rId2" cstate="print"/>
          <a:srcRect t="4731" r="3161" b="26871"/>
          <a:stretch>
            <a:fillRect/>
          </a:stretch>
        </p:blipFill>
        <p:spPr>
          <a:xfrm>
            <a:off x="4139951" y="1484784"/>
            <a:ext cx="4824537" cy="424847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solidFill>
                  <a:srgbClr val="FF0000"/>
                </a:solidFill>
              </a:rPr>
              <a:t>NORMAL ANATOMY &amp; MR APPEARANCE</a:t>
            </a:r>
            <a:endParaRPr lang="en-IN" sz="2400" dirty="0">
              <a:solidFill>
                <a:srgbClr val="FF0000"/>
              </a:solidFill>
            </a:endParaRPr>
          </a:p>
        </p:txBody>
      </p:sp>
      <p:sp>
        <p:nvSpPr>
          <p:cNvPr id="3" name="Content Placeholder 2"/>
          <p:cNvSpPr>
            <a:spLocks noGrp="1"/>
          </p:cNvSpPr>
          <p:nvPr>
            <p:ph sz="quarter" idx="1"/>
          </p:nvPr>
        </p:nvSpPr>
        <p:spPr/>
        <p:txBody>
          <a:bodyPr>
            <a:normAutofit/>
          </a:bodyPr>
          <a:lstStyle/>
          <a:p>
            <a:r>
              <a:rPr lang="en-IN" dirty="0" smtClean="0"/>
              <a:t>TMJ is a diarthrodial synovial joint.</a:t>
            </a:r>
          </a:p>
          <a:p>
            <a:r>
              <a:rPr lang="en-IN" dirty="0" smtClean="0"/>
              <a:t>Its articular surface is formed by articular eminence and anterior part of mandibular (glenoid) fossa superiorly and head of mandibular condyle inferiorly.</a:t>
            </a:r>
          </a:p>
          <a:p>
            <a:r>
              <a:rPr lang="en-IN" dirty="0" smtClean="0"/>
              <a:t>Mandibular condyles are elliptical in shape with their long axes converging posteriorly at around 15 degrees.</a:t>
            </a:r>
          </a:p>
          <a:p>
            <a:r>
              <a:rPr lang="en-IN" dirty="0" smtClean="0"/>
              <a:t>An intra-articular disk divides the joint into upper and lower compartment.</a:t>
            </a:r>
          </a:p>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467600" cy="5458618"/>
          </a:xfrm>
        </p:spPr>
        <p:txBody>
          <a:bodyPr>
            <a:normAutofit/>
          </a:bodyPr>
          <a:lstStyle/>
          <a:p>
            <a:r>
              <a:rPr lang="en-IN" dirty="0" smtClean="0"/>
              <a:t>										              </a:t>
            </a:r>
            <a:r>
              <a:rPr lang="en-IN" dirty="0" smtClean="0">
                <a:solidFill>
                  <a:srgbClr val="FF0000"/>
                </a:solidFill>
              </a:rPr>
              <a:t>THANK YOU</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63272" cy="764704"/>
          </a:xfrm>
        </p:spPr>
        <p:txBody>
          <a:bodyPr>
            <a:normAutofit fontScale="90000"/>
          </a:bodyPr>
          <a:lstStyle/>
          <a:p>
            <a:r>
              <a:rPr lang="en-IN" sz="3200" dirty="0" smtClean="0">
                <a:solidFill>
                  <a:srgbClr val="FF0000"/>
                </a:solidFill>
              </a:rPr>
              <a:t>NORMAL ANATOMY &amp; MR APPEARANCE</a:t>
            </a:r>
            <a:endParaRPr lang="en-IN" sz="3200" dirty="0">
              <a:solidFill>
                <a:srgbClr val="FF0000"/>
              </a:solidFill>
            </a:endParaRPr>
          </a:p>
        </p:txBody>
      </p:sp>
      <p:sp>
        <p:nvSpPr>
          <p:cNvPr id="3" name="Content Placeholder 2"/>
          <p:cNvSpPr>
            <a:spLocks noGrp="1"/>
          </p:cNvSpPr>
          <p:nvPr>
            <p:ph sz="quarter" idx="2"/>
          </p:nvPr>
        </p:nvSpPr>
        <p:spPr>
          <a:xfrm>
            <a:off x="457200" y="1340768"/>
            <a:ext cx="4040188" cy="5184576"/>
          </a:xfrm>
        </p:spPr>
        <p:txBody>
          <a:bodyPr>
            <a:normAutofit fontScale="47500" lnSpcReduction="20000"/>
          </a:bodyPr>
          <a:lstStyle/>
          <a:p>
            <a:pPr algn="just"/>
            <a:r>
              <a:rPr lang="en-IN" sz="3800" dirty="0" smtClean="0"/>
              <a:t>Its oval in shape, measuring approx 20mm in AP and 18 mm in ML.</a:t>
            </a:r>
          </a:p>
          <a:p>
            <a:pPr algn="just"/>
            <a:r>
              <a:rPr lang="en-IN" sz="3800" dirty="0" smtClean="0"/>
              <a:t>Its biconcave in sagittal plane and crescent shape in coronal plane.</a:t>
            </a:r>
          </a:p>
          <a:p>
            <a:pPr algn="just"/>
            <a:r>
              <a:rPr lang="en-IN" sz="3800" dirty="0" smtClean="0"/>
              <a:t>Two localized thickenings are present  in the disk , called anterior and posterior band.</a:t>
            </a:r>
          </a:p>
          <a:p>
            <a:pPr algn="just"/>
            <a:r>
              <a:rPr lang="en-IN" sz="3800" dirty="0" smtClean="0"/>
              <a:t>Posterior band is thicker than anterior band , the disk is 2mm thick in anterior part,1mm centrally and 3mm posterior part.</a:t>
            </a:r>
          </a:p>
          <a:p>
            <a:pPr algn="just"/>
            <a:r>
              <a:rPr lang="en-IN" sz="3800" dirty="0" smtClean="0"/>
              <a:t>Normally in closed mouth position , posterior band is located directly above the </a:t>
            </a:r>
            <a:r>
              <a:rPr lang="en-IN" sz="3800" dirty="0" err="1" smtClean="0"/>
              <a:t>condyle</a:t>
            </a:r>
            <a:r>
              <a:rPr lang="en-IN" sz="3800" dirty="0" smtClean="0"/>
              <a:t>  , central thin zone between articular eminence and </a:t>
            </a:r>
            <a:r>
              <a:rPr lang="en-IN" sz="3800" dirty="0" err="1" smtClean="0"/>
              <a:t>condyle</a:t>
            </a:r>
            <a:r>
              <a:rPr lang="en-IN" sz="3800" dirty="0" smtClean="0"/>
              <a:t> and anterior band below articular eminence.</a:t>
            </a:r>
          </a:p>
          <a:p>
            <a:pPr algn="just"/>
            <a:endParaRPr lang="en-IN" sz="2800" dirty="0" smtClean="0"/>
          </a:p>
        </p:txBody>
      </p:sp>
      <p:pic>
        <p:nvPicPr>
          <p:cNvPr id="7" name="Content Placeholder 6" descr="20141124_212753.jpg"/>
          <p:cNvPicPr>
            <a:picLocks noGrp="1" noChangeAspect="1"/>
          </p:cNvPicPr>
          <p:nvPr>
            <p:ph sz="quarter" idx="4"/>
          </p:nvPr>
        </p:nvPicPr>
        <p:blipFill>
          <a:blip r:embed="rId3" cstate="print"/>
          <a:srcRect l="12658" t="11475" r="20253" b="4918"/>
          <a:stretch>
            <a:fillRect/>
          </a:stretch>
        </p:blipFill>
        <p:spPr>
          <a:xfrm rot="5400000">
            <a:off x="3887925" y="1592797"/>
            <a:ext cx="5688630" cy="4320480"/>
          </a:xfrm>
        </p:spPr>
      </p:pic>
      <p:sp>
        <p:nvSpPr>
          <p:cNvPr id="4" name="Text Placeholder 3"/>
          <p:cNvSpPr>
            <a:spLocks noGrp="1"/>
          </p:cNvSpPr>
          <p:nvPr>
            <p:ph type="body" sz="quarter" idx="1"/>
          </p:nvPr>
        </p:nvSpPr>
        <p:spPr>
          <a:xfrm>
            <a:off x="457200" y="764705"/>
            <a:ext cx="4040188" cy="576064"/>
          </a:xfrm>
        </p:spPr>
        <p:txBody>
          <a:bodyPr/>
          <a:lstStyle/>
          <a:p>
            <a:r>
              <a:rPr lang="en-IN" dirty="0" smtClean="0">
                <a:solidFill>
                  <a:schemeClr val="accent1">
                    <a:lumMod val="50000"/>
                  </a:schemeClr>
                </a:solidFill>
              </a:rPr>
              <a:t> </a:t>
            </a:r>
            <a:r>
              <a:rPr lang="en-IN" u="sng" dirty="0" smtClean="0">
                <a:solidFill>
                  <a:schemeClr val="accent1">
                    <a:lumMod val="50000"/>
                  </a:schemeClr>
                </a:solidFill>
              </a:rPr>
              <a:t>DISK</a:t>
            </a:r>
            <a:endParaRPr lang="en-IN" dirty="0"/>
          </a:p>
        </p:txBody>
      </p:sp>
      <p:sp>
        <p:nvSpPr>
          <p:cNvPr id="5" name="Text Placeholder 4"/>
          <p:cNvSpPr>
            <a:spLocks noGrp="1"/>
          </p:cNvSpPr>
          <p:nvPr>
            <p:ph type="body" sz="quarter" idx="3"/>
          </p:nvPr>
        </p:nvSpPr>
        <p:spPr>
          <a:xfrm>
            <a:off x="8892478" y="188640"/>
            <a:ext cx="251521" cy="72008"/>
          </a:xfrm>
        </p:spPr>
        <p:txBody>
          <a:bodyPr/>
          <a:lstStyle/>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1400"/>
            <a:ext cx="6995120" cy="360040"/>
          </a:xfrm>
        </p:spPr>
        <p:txBody>
          <a:bodyPr>
            <a:normAutofit fontScale="90000"/>
          </a:bodyPr>
          <a:lstStyle/>
          <a:p>
            <a:endParaRPr lang="en-IN" dirty="0"/>
          </a:p>
        </p:txBody>
      </p:sp>
      <p:sp>
        <p:nvSpPr>
          <p:cNvPr id="3" name="Content Placeholder 2"/>
          <p:cNvSpPr>
            <a:spLocks noGrp="1"/>
          </p:cNvSpPr>
          <p:nvPr>
            <p:ph sz="quarter" idx="2"/>
          </p:nvPr>
        </p:nvSpPr>
        <p:spPr>
          <a:xfrm>
            <a:off x="457200" y="836712"/>
            <a:ext cx="4040188" cy="5616624"/>
          </a:xfrm>
        </p:spPr>
        <p:txBody>
          <a:bodyPr>
            <a:noAutofit/>
          </a:bodyPr>
          <a:lstStyle/>
          <a:p>
            <a:pPr algn="just"/>
            <a:r>
              <a:rPr lang="en-IN" sz="1600" dirty="0" smtClean="0"/>
              <a:t>Disk is attached posteriorly to temporal bone and posterior subcondylar area through a fibro elastic tissue called posterior attachment or bilaminar zone.</a:t>
            </a:r>
          </a:p>
          <a:p>
            <a:pPr algn="just"/>
            <a:r>
              <a:rPr lang="en-IN" sz="1600" dirty="0" smtClean="0"/>
              <a:t>The joint is covered by a loose connective tissue capsule, it attaches superiorly to articular eminence and circumference of glenoid fossa and inferiorly to neck of condyle.</a:t>
            </a:r>
          </a:p>
          <a:p>
            <a:pPr algn="just"/>
            <a:r>
              <a:rPr lang="en-IN" sz="1600" dirty="0" smtClean="0"/>
              <a:t>The superior head of lateral pterygoid inserts on anterior capsule and adjacent condylar neck with its tendinous fibres directly attaching to the anterior band of the disk and helps in mouth opening.</a:t>
            </a:r>
          </a:p>
          <a:p>
            <a:pPr>
              <a:buNone/>
            </a:pPr>
            <a:endParaRPr lang="en-IN" sz="1600" u="sng" dirty="0"/>
          </a:p>
        </p:txBody>
      </p:sp>
      <p:pic>
        <p:nvPicPr>
          <p:cNvPr id="8" name="Content Placeholder 7" descr="20141124_212639.jpg"/>
          <p:cNvPicPr>
            <a:picLocks noGrp="1" noChangeAspect="1"/>
          </p:cNvPicPr>
          <p:nvPr>
            <p:ph sz="quarter" idx="4"/>
          </p:nvPr>
        </p:nvPicPr>
        <p:blipFill>
          <a:blip r:embed="rId3" cstate="print"/>
          <a:srcRect l="5320" t="8161" r="3819" b="28591"/>
          <a:stretch>
            <a:fillRect/>
          </a:stretch>
        </p:blipFill>
        <p:spPr>
          <a:xfrm>
            <a:off x="4572000" y="1124744"/>
            <a:ext cx="4392488" cy="3528392"/>
          </a:xfrm>
        </p:spPr>
      </p:pic>
      <p:sp>
        <p:nvSpPr>
          <p:cNvPr id="5" name="Text Placeholder 4"/>
          <p:cNvSpPr>
            <a:spLocks noGrp="1"/>
          </p:cNvSpPr>
          <p:nvPr>
            <p:ph type="body" sz="quarter" idx="1"/>
          </p:nvPr>
        </p:nvSpPr>
        <p:spPr>
          <a:xfrm>
            <a:off x="457200" y="260649"/>
            <a:ext cx="4040188" cy="576064"/>
          </a:xfrm>
        </p:spPr>
        <p:txBody>
          <a:bodyPr/>
          <a:lstStyle/>
          <a:p>
            <a:r>
              <a:rPr lang="en-IN" dirty="0" smtClean="0"/>
              <a:t> </a:t>
            </a:r>
            <a:r>
              <a:rPr lang="en-IN" u="sng" dirty="0" smtClean="0"/>
              <a:t>DISK</a:t>
            </a:r>
            <a:endParaRPr lang="en-IN" dirty="0"/>
          </a:p>
        </p:txBody>
      </p:sp>
      <p:sp>
        <p:nvSpPr>
          <p:cNvPr id="6" name="Text Placeholder 5"/>
          <p:cNvSpPr>
            <a:spLocks noGrp="1"/>
          </p:cNvSpPr>
          <p:nvPr>
            <p:ph type="body" sz="quarter" idx="3"/>
          </p:nvPr>
        </p:nvSpPr>
        <p:spPr>
          <a:xfrm>
            <a:off x="4644009" y="260649"/>
            <a:ext cx="4042792" cy="504056"/>
          </a:xfrm>
        </p:spPr>
        <p:txBody>
          <a:bodyPr/>
          <a:lstStyle/>
          <a:p>
            <a:r>
              <a:rPr lang="en-IN" dirty="0" smtClean="0"/>
              <a:t>OPEN  AND CLOSE MOUTH</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smtClean="0">
                <a:solidFill>
                  <a:srgbClr val="FF0000"/>
                </a:solidFill>
              </a:rPr>
              <a:t>MR IMAGING TECHNIQUE</a:t>
            </a:r>
            <a:endParaRPr lang="en-IN" dirty="0">
              <a:solidFill>
                <a:srgbClr val="FF0000"/>
              </a:solidFill>
            </a:endParaRPr>
          </a:p>
        </p:txBody>
      </p:sp>
      <p:sp>
        <p:nvSpPr>
          <p:cNvPr id="8" name="Content Placeholder 7"/>
          <p:cNvSpPr>
            <a:spLocks noGrp="1"/>
          </p:cNvSpPr>
          <p:nvPr>
            <p:ph sz="quarter" idx="1"/>
          </p:nvPr>
        </p:nvSpPr>
        <p:spPr/>
        <p:txBody>
          <a:bodyPr>
            <a:noAutofit/>
          </a:bodyPr>
          <a:lstStyle/>
          <a:p>
            <a:r>
              <a:rPr lang="en-IN" sz="2000" dirty="0" smtClean="0"/>
              <a:t>MR of TMJ is performed by using the body coil as transmitter and dual surface coils(3 inch) as receiver (simultaneous examination of </a:t>
            </a:r>
            <a:r>
              <a:rPr lang="en-IN" sz="2000" dirty="0" err="1" smtClean="0"/>
              <a:t>b/l</a:t>
            </a:r>
            <a:r>
              <a:rPr lang="en-IN" sz="2000" dirty="0" smtClean="0"/>
              <a:t> TM joint is performed as disorders affect both sides)</a:t>
            </a:r>
          </a:p>
          <a:p>
            <a:r>
              <a:rPr lang="en-IN" sz="2000" dirty="0" smtClean="0"/>
              <a:t>Axial plane is used for localization of condyles and planning of sagittal and coronal images.</a:t>
            </a:r>
          </a:p>
          <a:p>
            <a:r>
              <a:rPr lang="en-IN" sz="2000" dirty="0" smtClean="0"/>
              <a:t>Sagittal images are taken in both open and closed mouth position, in a plane perpendicular to horizontal long axes of mandibular condyles.</a:t>
            </a:r>
          </a:p>
          <a:p>
            <a:r>
              <a:rPr lang="en-IN" sz="2000" dirty="0" smtClean="0"/>
              <a:t>Coronal images are acquired along the horizontal long axes of condyles in closed mouth position.</a:t>
            </a:r>
          </a:p>
          <a:p>
            <a:r>
              <a:rPr lang="en-IN" sz="2000" dirty="0" smtClean="0"/>
              <a:t>The preferred sequences are T1 SE ,T2 turbo SE and PD images.</a:t>
            </a:r>
          </a:p>
          <a:p>
            <a:r>
              <a:rPr lang="en-IN" sz="2000" dirty="0" smtClean="0"/>
              <a:t>Functional joint dynamics at incremental mouth opening can be shown with small flip angle GRE imaging.</a:t>
            </a:r>
            <a:endParaRPr lang="en-IN"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rmAutofit/>
          </a:bodyPr>
          <a:lstStyle/>
          <a:p>
            <a:r>
              <a:rPr lang="en-IN" sz="2400" dirty="0" smtClean="0">
                <a:solidFill>
                  <a:srgbClr val="FF0000"/>
                </a:solidFill>
              </a:rPr>
              <a:t>TEMPOROMANDIBULAR PROTOCOLS</a:t>
            </a:r>
            <a:endParaRPr lang="en-IN" sz="2400" dirty="0">
              <a:solidFill>
                <a:srgbClr val="FF0000"/>
              </a:solidFill>
            </a:endParaRPr>
          </a:p>
        </p:txBody>
      </p:sp>
      <p:pic>
        <p:nvPicPr>
          <p:cNvPr id="4" name="Content Placeholder 3" descr="20141124_212403.jpg"/>
          <p:cNvPicPr>
            <a:picLocks noGrp="1" noChangeAspect="1"/>
          </p:cNvPicPr>
          <p:nvPr>
            <p:ph sz="quarter" idx="1"/>
          </p:nvPr>
        </p:nvPicPr>
        <p:blipFill>
          <a:blip r:embed="rId2" cstate="print"/>
          <a:srcRect l="14221" r="20598"/>
          <a:stretch>
            <a:fillRect/>
          </a:stretch>
        </p:blipFill>
        <p:spPr>
          <a:xfrm rot="5400000">
            <a:off x="1691680" y="-171400"/>
            <a:ext cx="5616624" cy="792088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solidFill>
                  <a:srgbClr val="FF0000"/>
                </a:solidFill>
              </a:rPr>
              <a:t>NORMAL MR APPEARANCE</a:t>
            </a:r>
            <a:endParaRPr lang="en-IN" dirty="0">
              <a:solidFill>
                <a:srgbClr val="FF0000"/>
              </a:solidFill>
            </a:endParaRPr>
          </a:p>
        </p:txBody>
      </p:sp>
      <p:sp>
        <p:nvSpPr>
          <p:cNvPr id="6" name="Content Placeholder 5"/>
          <p:cNvSpPr>
            <a:spLocks noGrp="1"/>
          </p:cNvSpPr>
          <p:nvPr>
            <p:ph sz="quarter" idx="1"/>
          </p:nvPr>
        </p:nvSpPr>
        <p:spPr/>
        <p:txBody>
          <a:bodyPr>
            <a:normAutofit fontScale="85000" lnSpcReduction="20000"/>
          </a:bodyPr>
          <a:lstStyle/>
          <a:p>
            <a:r>
              <a:rPr lang="en-IN" dirty="0" smtClean="0"/>
              <a:t>The cortices of condyle and temporal component of the TMJ have smooth signal and low signal intensity.</a:t>
            </a:r>
          </a:p>
          <a:p>
            <a:r>
              <a:rPr lang="en-IN" dirty="0" smtClean="0"/>
              <a:t>The articular covering and synovium shows high signal.</a:t>
            </a:r>
          </a:p>
          <a:p>
            <a:r>
              <a:rPr lang="en-IN" dirty="0" smtClean="0"/>
              <a:t>Intra-articular disk shows low signal intensity as it is composed of fibrous tissue , however posterior disk attachment has relatively higher signal intensity because of fatty tissue.</a:t>
            </a:r>
          </a:p>
          <a:p>
            <a:r>
              <a:rPr lang="en-IN" dirty="0" smtClean="0"/>
              <a:t>The attachment of superior belly of lateral pterygoid also has low signal intensity.</a:t>
            </a:r>
          </a:p>
          <a:p>
            <a:r>
              <a:rPr lang="en-IN" dirty="0" smtClean="0"/>
              <a:t>The low signal maxillary vessels can be seen between pterygoid  muscles and mandibular condyle.</a:t>
            </a:r>
          </a:p>
          <a:p>
            <a:r>
              <a:rPr lang="en-IN" dirty="0" smtClean="0"/>
              <a:t>The temporal mandibular ligament can be seen as low signal intensity laterally supporting structures on coronal images.</a:t>
            </a:r>
          </a:p>
          <a:p>
            <a:r>
              <a:rPr lang="en-IN" dirty="0" smtClean="0"/>
              <a:t>Normal marrow in condyle shows high signal intensity on both T1 and T2.</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MOVEMENTS</a:t>
            </a:r>
            <a:endParaRPr lang="en-IN"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r>
              <a:rPr lang="en-IN" dirty="0" smtClean="0"/>
              <a:t>TMJ movements takes place at both compartments.</a:t>
            </a:r>
          </a:p>
          <a:p>
            <a:r>
              <a:rPr lang="en-IN" dirty="0" smtClean="0"/>
              <a:t>Translation occurs predominantly in the upper compartment and both  rotation and translation in the lower compartment. </a:t>
            </a:r>
          </a:p>
          <a:p>
            <a:r>
              <a:rPr lang="en-IN" dirty="0" smtClean="0"/>
              <a:t>During jaw opening , initially the condyles rotate in the lower compartment followed by translation in upper and lower joint compartment.</a:t>
            </a:r>
          </a:p>
          <a:p>
            <a:r>
              <a:rPr lang="en-IN" dirty="0" smtClean="0"/>
              <a:t>During translation there is sliding movement of intra-articular disk along with condyle in relation to mandibular fossa.</a:t>
            </a:r>
          </a:p>
          <a:p>
            <a:r>
              <a:rPr lang="en-IN" dirty="0" smtClean="0"/>
              <a:t>During all movements the central disk remains located between the condyle and the articular tubercle with anterior and posterior band act as functional guide.</a:t>
            </a:r>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1108</TotalTime>
  <Words>1710</Words>
  <Application>Microsoft Office PowerPoint</Application>
  <PresentationFormat>On-screen Show (4:3)</PresentationFormat>
  <Paragraphs>132</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Oriel</vt:lpstr>
      <vt:lpstr>MR TEMPOROMANDIBULAR JOINT</vt:lpstr>
      <vt:lpstr>Introduction   </vt:lpstr>
      <vt:lpstr>NORMAL ANATOMY &amp; MR APPEARANCE</vt:lpstr>
      <vt:lpstr>NORMAL ANATOMY &amp; MR APPEARANCE</vt:lpstr>
      <vt:lpstr>PowerPoint Presentation</vt:lpstr>
      <vt:lpstr>MR IMAGING TECHNIQUE</vt:lpstr>
      <vt:lpstr>TEMPOROMANDIBULAR PROTOCOLS</vt:lpstr>
      <vt:lpstr>NORMAL MR APPEARANCE</vt:lpstr>
      <vt:lpstr>MOVEMENTS</vt:lpstr>
      <vt:lpstr>MOVEMENTS</vt:lpstr>
      <vt:lpstr>DISEASES OF TEMPOROMANDIBULAR JOINT</vt:lpstr>
      <vt:lpstr>INTERNAL DERANGEMENT </vt:lpstr>
      <vt:lpstr>DISK DISPLACEMENTS</vt:lpstr>
      <vt:lpstr>DISK DISPLACEMENTS</vt:lpstr>
      <vt:lpstr>DISK DISPLACEMENTS</vt:lpstr>
      <vt:lpstr>T1 SAGITTAL IMAGE</vt:lpstr>
      <vt:lpstr>DISK DISPLACEMENTS</vt:lpstr>
      <vt:lpstr>OBLIQUE CORONAL IMAGE</vt:lpstr>
      <vt:lpstr>DISK DEFORMITY AND OSTEOARTHRITIS</vt:lpstr>
      <vt:lpstr>MR FINDINGS  </vt:lpstr>
      <vt:lpstr>MR FINDINGS CONT...  </vt:lpstr>
      <vt:lpstr>SAGITTAL T1WI OF DEGENERATIVE TMJ</vt:lpstr>
      <vt:lpstr>STUCK DISK</vt:lpstr>
      <vt:lpstr>OPEN LOCK JAW</vt:lpstr>
      <vt:lpstr>OSTEONECROSIS &amp; OSTEOCHONDRITIS DISSECANS </vt:lpstr>
      <vt:lpstr>POSTOPERATIVE IMAGING</vt:lpstr>
      <vt:lpstr>EVALUATION OF MANDIBULAR ASYMMETRY. </vt:lpstr>
      <vt:lpstr>INFECTION &amp;ARTHRITIDES</vt:lpstr>
      <vt:lpstr>TUMORS AND TUMOR-LIKE CONDITIONS</vt:lpstr>
      <vt:lpstr>                        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TEMPOROMANDIBULAR JOINT</dc:title>
  <dc:creator>HP</dc:creator>
  <cp:lastModifiedBy>shwetashendey</cp:lastModifiedBy>
  <cp:revision>171</cp:revision>
  <dcterms:created xsi:type="dcterms:W3CDTF">2014-11-23T13:36:45Z</dcterms:created>
  <dcterms:modified xsi:type="dcterms:W3CDTF">2017-04-25T18:05:32Z</dcterms:modified>
</cp:coreProperties>
</file>