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2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52372502"/>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Shape 29"/>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30" name="Shape 30"/>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31" name="Shape 31"/>
          <p:cNvSpPr/>
          <p:nvPr/>
        </p:nvSpPr>
        <p:spPr>
          <a:xfrm flipV="1">
            <a:off x="5620993"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32" name="Shape 32"/>
          <p:cNvSpPr>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SzTx/>
              <a:buNone/>
              <a:defRPr sz="1600" i="1">
                <a:solidFill>
                  <a:srgbClr val="414141"/>
                </a:solidFill>
                <a:latin typeface="Palatino"/>
                <a:ea typeface="Palatino"/>
                <a:cs typeface="Palatino"/>
                <a:sym typeface="Palatino"/>
              </a:defRPr>
            </a:lvl1pPr>
          </a:lstStyle>
          <a:p>
            <a:r>
              <a:t>Lorem Ipsum Dolor</a:t>
            </a:r>
          </a:p>
        </p:txBody>
      </p:sp>
      <p:sp>
        <p:nvSpPr>
          <p:cNvPr id="33" name="Shape 33"/>
          <p:cNvSpPr>
            <a:spLocks noGrp="1"/>
          </p:cNvSpPr>
          <p:nvPr>
            <p:ph type="title"/>
          </p:nvPr>
        </p:nvSpPr>
        <p:spPr>
          <a:xfrm>
            <a:off x="357187" y="2911078"/>
            <a:ext cx="5063134" cy="1696641"/>
          </a:xfrm>
          <a:prstGeom prst="rect">
            <a:avLst/>
          </a:prstGeom>
        </p:spPr>
        <p:txBody>
          <a:bodyPr lIns="35718" tIns="35718" rIns="35718" bIns="35718"/>
          <a:lstStyle>
            <a:lvl1pPr algn="l" defTabSz="410765">
              <a:lnSpc>
                <a:spcPct val="90000"/>
              </a:lnSpc>
              <a:spcBef>
                <a:spcPts val="1100"/>
              </a:spcBef>
              <a:defRPr sz="4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34" name="Shape 34"/>
          <p:cNvSpPr>
            <a:spLocks noGrp="1"/>
          </p:cNvSpPr>
          <p:nvPr>
            <p:ph type="body" sz="quarter" idx="1"/>
          </p:nvPr>
        </p:nvSpPr>
        <p:spPr>
          <a:xfrm>
            <a:off x="5822156" y="2911078"/>
            <a:ext cx="2982516" cy="1696641"/>
          </a:xfrm>
          <a:prstGeom prst="rect">
            <a:avLst/>
          </a:prstGeom>
        </p:spPr>
        <p:txBody>
          <a:bodyPr lIns="35718" tIns="35718" rIns="35718" bIns="35718" anchor="ctr"/>
          <a:lstStyle>
            <a:lvl1pPr marL="0" indent="0" defTabSz="410765">
              <a:spcBef>
                <a:spcPts val="0"/>
              </a:spcBef>
              <a:buSzTx/>
              <a:buNone/>
              <a:defRPr sz="1600">
                <a:solidFill>
                  <a:srgbClr val="414141"/>
                </a:solidFill>
                <a:latin typeface="Palatino"/>
                <a:ea typeface="Palatino"/>
                <a:cs typeface="Palatino"/>
                <a:sym typeface="Palatino"/>
              </a:defRPr>
            </a:lvl1pPr>
            <a:lvl2pPr marL="0" indent="228600" defTabSz="410765">
              <a:spcBef>
                <a:spcPts val="0"/>
              </a:spcBef>
              <a:buSzTx/>
              <a:buNone/>
              <a:defRPr sz="1600">
                <a:solidFill>
                  <a:srgbClr val="414141"/>
                </a:solidFill>
                <a:latin typeface="Palatino"/>
                <a:ea typeface="Palatino"/>
                <a:cs typeface="Palatino"/>
                <a:sym typeface="Palatino"/>
              </a:defRPr>
            </a:lvl2pPr>
            <a:lvl3pPr marL="0" indent="457200" defTabSz="410765">
              <a:spcBef>
                <a:spcPts val="0"/>
              </a:spcBef>
              <a:buSzTx/>
              <a:buNone/>
              <a:defRPr sz="1600">
                <a:solidFill>
                  <a:srgbClr val="414141"/>
                </a:solidFill>
                <a:latin typeface="Palatino"/>
                <a:ea typeface="Palatino"/>
                <a:cs typeface="Palatino"/>
                <a:sym typeface="Palatino"/>
              </a:defRPr>
            </a:lvl3pPr>
            <a:lvl4pPr marL="0" indent="685800" defTabSz="410765">
              <a:spcBef>
                <a:spcPts val="0"/>
              </a:spcBef>
              <a:buSzTx/>
              <a:buNone/>
              <a:defRPr sz="1600">
                <a:solidFill>
                  <a:srgbClr val="414141"/>
                </a:solidFill>
                <a:latin typeface="Palatino"/>
                <a:ea typeface="Palatino"/>
                <a:cs typeface="Palatino"/>
                <a:sym typeface="Palatino"/>
              </a:defRPr>
            </a:lvl4pPr>
            <a:lvl5pPr marL="0" indent="914400" defTabSz="410765">
              <a:spcBef>
                <a:spcPts val="0"/>
              </a:spcBef>
              <a:buSzTx/>
              <a:buNone/>
              <a:defRPr sz="1600">
                <a:solidFill>
                  <a:srgbClr val="414141"/>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xfrm>
            <a:off x="4449266" y="6509742"/>
            <a:ext cx="236538" cy="274638"/>
          </a:xfrm>
          <a:prstGeom prst="rect">
            <a:avLst/>
          </a:prstGeom>
        </p:spPr>
        <p:txBody>
          <a:bodyPr lIns="35718" tIns="35718" rIns="35718" bIns="35718"/>
          <a:lstStyle>
            <a:lvl1pPr algn="ctr" defTabSz="410765">
              <a:defRPr sz="1200">
                <a:solidFill>
                  <a:srgbClr val="4C4946"/>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0C6"/>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defTabSz="241101">
              <a:lnSpc>
                <a:spcPts val="5300"/>
              </a:lnSpc>
              <a:spcBef>
                <a:spcPts val="600"/>
              </a:spcBef>
              <a:defRPr sz="3225" b="1">
                <a:solidFill>
                  <a:srgbClr val="000000"/>
                </a:solidFill>
                <a:latin typeface="Times"/>
                <a:ea typeface="Times"/>
                <a:cs typeface="Times"/>
                <a:sym typeface="Times"/>
              </a:defRPr>
            </a:pPr>
            <a:endParaRPr/>
          </a:p>
          <a:p>
            <a:pPr algn="ctr" defTabSz="241101">
              <a:lnSpc>
                <a:spcPts val="5300"/>
              </a:lnSpc>
              <a:spcBef>
                <a:spcPts val="600"/>
              </a:spcBef>
              <a:defRPr sz="3225" b="1">
                <a:solidFill>
                  <a:srgbClr val="000000"/>
                </a:solidFill>
                <a:latin typeface="Times"/>
                <a:ea typeface="Times"/>
                <a:cs typeface="Times"/>
                <a:sym typeface="Times"/>
              </a:defRPr>
            </a:pPr>
            <a:r>
              <a:t>MRI ARTEFACTS</a:t>
            </a:r>
            <a:endParaRPr b="0"/>
          </a:p>
        </p:txBody>
      </p:sp>
      <p:sp>
        <p:nvSpPr>
          <p:cNvPr id="45" name="Shape 45"/>
          <p:cNvSpPr>
            <a:spLocks noGrp="1"/>
          </p:cNvSpPr>
          <p:nvPr>
            <p:ph type="body" sz="quarter" idx="1"/>
          </p:nvPr>
        </p:nvSpPr>
        <p:spPr>
          <a:prstGeom prst="rect">
            <a:avLst/>
          </a:prstGeom>
        </p:spPr>
        <p:txBody>
          <a:bodyPr/>
          <a:lstStyle/>
          <a:p>
            <a:endParaRPr/>
          </a:p>
          <a:p>
            <a:endParaRPr/>
          </a:p>
          <a:p>
            <a:endParaRPr/>
          </a:p>
          <a:p>
            <a:endParaRPr/>
          </a:p>
          <a:p>
            <a:r>
              <a:t>PG Student : Dr Aditi Shah</a:t>
            </a:r>
          </a:p>
          <a:p>
            <a:r>
              <a:t>PG Guide: Dr Rajendra Chavan </a:t>
            </a:r>
          </a:p>
        </p:txBody>
      </p:sp>
      <p:sp>
        <p:nvSpPr>
          <p:cNvPr id="46" name="Shape 46"/>
          <p:cNvSpPr/>
          <p:nvPr/>
        </p:nvSpPr>
        <p:spPr>
          <a:xfrm>
            <a:off x="9003907" y="6731715"/>
            <a:ext cx="492417" cy="127001"/>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defTabSz="410765">
              <a:lnSpc>
                <a:spcPct val="110000"/>
              </a:lnSpc>
              <a:defRPr sz="100" i="1">
                <a:solidFill>
                  <a:srgbClr val="414141"/>
                </a:solidFill>
                <a:latin typeface="Palatino"/>
                <a:ea typeface="Palatino"/>
                <a:cs typeface="Palatino"/>
                <a:sym typeface="Palatino"/>
              </a:defRPr>
            </a:lvl1pPr>
          </a:lstStyle>
          <a:p>
            <a:r>
              <a:t>AK</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274637"/>
            <a:ext cx="8229600" cy="1143001"/>
          </a:xfrm>
          <a:prstGeom prst="rect">
            <a:avLst/>
          </a:prstGeom>
        </p:spPr>
        <p:txBody>
          <a:bodyPr/>
          <a:lstStyle/>
          <a:p>
            <a:endParaRPr/>
          </a:p>
        </p:txBody>
      </p:sp>
      <p:sp>
        <p:nvSpPr>
          <p:cNvPr id="72" name="Shape 72"/>
          <p:cNvSpPr>
            <a:spLocks noGrp="1"/>
          </p:cNvSpPr>
          <p:nvPr>
            <p:ph type="body" idx="1"/>
          </p:nvPr>
        </p:nvSpPr>
        <p:spPr>
          <a:prstGeom prst="rect">
            <a:avLst/>
          </a:prstGeom>
        </p:spPr>
        <p:txBody>
          <a:bodyPr/>
          <a:lstStyle/>
          <a:p>
            <a:pPr>
              <a:buChar char="•"/>
            </a:pPr>
            <a:r>
              <a:t>The amount of chemical shift is expressed in units known as ppm.of the main magnetic field strength.</a:t>
            </a:r>
          </a:p>
          <a:p>
            <a:pPr>
              <a:buChar char="•"/>
            </a:pPr>
            <a:r>
              <a:t>The actual dimention of this artefact depend  on the FOV as this determines the size of each pixel.</a:t>
            </a:r>
          </a:p>
          <a:p>
            <a:pPr>
              <a:buChar char="•"/>
            </a:pPr>
            <a:r>
              <a:t>axis - frequency encoding axis.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7"/>
            <a:ext cx="8229600" cy="1143001"/>
          </a:xfrm>
          <a:prstGeom prst="rect">
            <a:avLst/>
          </a:prstGeom>
        </p:spPr>
        <p:txBody>
          <a:bodyPr/>
          <a:lstStyle/>
          <a:p>
            <a:endParaRPr/>
          </a:p>
        </p:txBody>
      </p:sp>
      <p:sp>
        <p:nvSpPr>
          <p:cNvPr id="75" name="Shape 75"/>
          <p:cNvSpPr>
            <a:spLocks noGrp="1"/>
          </p:cNvSpPr>
          <p:nvPr>
            <p:ph type="body" idx="1"/>
          </p:nvPr>
        </p:nvSpPr>
        <p:spPr>
          <a:prstGeom prst="rect">
            <a:avLst/>
          </a:prstGeom>
        </p:spPr>
        <p:txBody>
          <a:bodyPr/>
          <a:lstStyle/>
          <a:p>
            <a:pPr>
              <a:lnSpc>
                <a:spcPct val="90000"/>
              </a:lnSpc>
              <a:buChar char="•"/>
            </a:pPr>
            <a:r>
              <a:t>Remedy-</a:t>
            </a:r>
          </a:p>
          <a:p>
            <a:pPr>
              <a:lnSpc>
                <a:spcPct val="90000"/>
              </a:lnSpc>
              <a:buSzTx/>
              <a:buNone/>
            </a:pPr>
            <a:r>
              <a:t>	-using lower field strengths</a:t>
            </a:r>
          </a:p>
          <a:p>
            <a:pPr>
              <a:lnSpc>
                <a:spcPct val="90000"/>
              </a:lnSpc>
              <a:buSzTx/>
              <a:buNone/>
            </a:pPr>
            <a:r>
              <a:t>	-reduce FOV</a:t>
            </a:r>
          </a:p>
          <a:p>
            <a:pPr>
              <a:lnSpc>
                <a:spcPct val="90000"/>
              </a:lnSpc>
              <a:buSzTx/>
              <a:buNone/>
            </a:pPr>
            <a:r>
              <a:t>	-increase bandwidth</a:t>
            </a:r>
          </a:p>
          <a:p>
            <a:pPr>
              <a:lnSpc>
                <a:spcPct val="90000"/>
              </a:lnSpc>
              <a:buSzTx/>
              <a:buNone/>
            </a:pPr>
            <a:r>
              <a:t>	-use fat saturation</a:t>
            </a:r>
          </a:p>
          <a:p>
            <a:pPr>
              <a:lnSpc>
                <a:spcPct val="90000"/>
              </a:lnSpc>
              <a:buChar char="•"/>
            </a:pPr>
            <a:r>
              <a:t>Advantage-</a:t>
            </a:r>
          </a:p>
          <a:p>
            <a:pPr>
              <a:lnSpc>
                <a:spcPct val="90000"/>
              </a:lnSpc>
              <a:buSzTx/>
              <a:buNone/>
            </a:pPr>
            <a:r>
              <a:t>	chemical shift along frequency encoding axis forms the basis of MR spectroscopy.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457200" y="274637"/>
            <a:ext cx="8229600" cy="1143001"/>
          </a:xfrm>
          <a:prstGeom prst="rect">
            <a:avLst/>
          </a:prstGeom>
        </p:spPr>
        <p:txBody>
          <a:bodyPr/>
          <a:lstStyle/>
          <a:p>
            <a:endParaRPr/>
          </a:p>
        </p:txBody>
      </p:sp>
      <p:sp>
        <p:nvSpPr>
          <p:cNvPr id="78" name="Shape 78"/>
          <p:cNvSpPr>
            <a:spLocks noGrp="1"/>
          </p:cNvSpPr>
          <p:nvPr>
            <p:ph type="body" idx="1"/>
          </p:nvPr>
        </p:nvSpPr>
        <p:spPr>
          <a:prstGeom prst="rect">
            <a:avLst/>
          </a:prstGeom>
        </p:spPr>
        <p:txBody>
          <a:bodyPr/>
          <a:lstStyle/>
          <a:p>
            <a:pPr>
              <a:buChar char="•"/>
            </a:pPr>
            <a:endParaRPr/>
          </a:p>
        </p:txBody>
      </p:sp>
      <p:pic>
        <p:nvPicPr>
          <p:cNvPr id="79" name="chem_shift_lipoma[1].jpeg"/>
          <p:cNvPicPr>
            <a:picLocks noChangeAspect="1"/>
          </p:cNvPicPr>
          <p:nvPr/>
        </p:nvPicPr>
        <p:blipFill>
          <a:blip r:embed="rId2">
            <a:extLst/>
          </a:blip>
          <a:srcRect l="7759" t="8984" r="8511" b="19761"/>
          <a:stretch>
            <a:fillRect/>
          </a:stretch>
        </p:blipFill>
        <p:spPr>
          <a:xfrm>
            <a:off x="36512" y="638175"/>
            <a:ext cx="9072564" cy="574357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457200" y="274637"/>
            <a:ext cx="8229600" cy="1143001"/>
          </a:xfrm>
          <a:prstGeom prst="rect">
            <a:avLst/>
          </a:prstGeom>
        </p:spPr>
        <p:txBody>
          <a:bodyPr/>
          <a:lstStyle>
            <a:lvl1pPr>
              <a:defRPr sz="4000"/>
            </a:lvl1pPr>
          </a:lstStyle>
          <a:p>
            <a:r>
              <a:t>CHEMICAL MISREGISTRATION</a:t>
            </a:r>
          </a:p>
        </p:txBody>
      </p:sp>
      <p:sp>
        <p:nvSpPr>
          <p:cNvPr id="82" name="Shape 82"/>
          <p:cNvSpPr>
            <a:spLocks noGrp="1"/>
          </p:cNvSpPr>
          <p:nvPr>
            <p:ph type="body" idx="1"/>
          </p:nvPr>
        </p:nvSpPr>
        <p:spPr>
          <a:prstGeom prst="rect">
            <a:avLst/>
          </a:prstGeom>
        </p:spPr>
        <p:txBody>
          <a:bodyPr/>
          <a:lstStyle/>
          <a:p>
            <a:pPr>
              <a:lnSpc>
                <a:spcPct val="80000"/>
              </a:lnSpc>
              <a:spcBef>
                <a:spcPts val="600"/>
              </a:spcBef>
              <a:buChar char="•"/>
              <a:defRPr sz="2800"/>
            </a:pPr>
            <a:r>
              <a:t>This is due to precessional frequency difference between fat and water however, here, the fat and water are in phase at certain times and out of phase at others.</a:t>
            </a:r>
          </a:p>
          <a:p>
            <a:pPr>
              <a:lnSpc>
                <a:spcPct val="80000"/>
              </a:lnSpc>
              <a:spcBef>
                <a:spcPts val="600"/>
              </a:spcBef>
              <a:buChar char="•"/>
              <a:defRPr sz="2800"/>
            </a:pPr>
            <a:r>
              <a:t>So when fat and water are in phase their signals add constructively and when they are out of phase their signals cancel each other. This cancellation effect is known as chemical misregistration artefact,which cause a ring of dark signal around certain organs where fat and water interfaces occur within the same voxel.</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274637"/>
            <a:ext cx="8229600" cy="1143001"/>
          </a:xfrm>
          <a:prstGeom prst="rect">
            <a:avLst/>
          </a:prstGeom>
        </p:spPr>
        <p:txBody>
          <a:bodyPr/>
          <a:lstStyle/>
          <a:p>
            <a:endParaRPr/>
          </a:p>
        </p:txBody>
      </p:sp>
      <p:sp>
        <p:nvSpPr>
          <p:cNvPr id="85" name="Shape 85"/>
          <p:cNvSpPr>
            <a:spLocks noGrp="1"/>
          </p:cNvSpPr>
          <p:nvPr>
            <p:ph type="body" idx="1"/>
          </p:nvPr>
        </p:nvSpPr>
        <p:spPr>
          <a:prstGeom prst="rect">
            <a:avLst/>
          </a:prstGeom>
        </p:spPr>
        <p:txBody>
          <a:bodyPr/>
          <a:lstStyle/>
          <a:p>
            <a:pPr>
              <a:buChar char="•"/>
            </a:pPr>
            <a:r>
              <a:t>More in GRE sequences than spin echo</a:t>
            </a:r>
          </a:p>
          <a:p>
            <a:pPr>
              <a:buChar char="•"/>
            </a:pPr>
            <a:r>
              <a:t>Remedy-</a:t>
            </a:r>
          </a:p>
          <a:p>
            <a:pPr marL="742950" lvl="1" indent="-285750">
              <a:spcBef>
                <a:spcPts val="0"/>
              </a:spcBef>
              <a:defRPr sz="2800"/>
            </a:pPr>
            <a:r>
              <a:t>Use a spin echo sequence </a:t>
            </a:r>
          </a:p>
          <a:p>
            <a:pPr marL="742950" lvl="1" indent="-285750">
              <a:spcBef>
                <a:spcPts val="0"/>
              </a:spcBef>
              <a:defRPr sz="2800"/>
            </a:pPr>
            <a:r>
              <a:t>Select a TE that generates an echo when fat and water are in phase.</a:t>
            </a:r>
          </a:p>
          <a:p>
            <a:pPr marL="285750" lvl="1" indent="171450">
              <a:spcBef>
                <a:spcPts val="0"/>
              </a:spcBef>
              <a:buSzTx/>
              <a:buNone/>
              <a:defRPr sz="2800"/>
            </a:pPr>
            <a:r>
              <a:t>Advantage-</a:t>
            </a:r>
          </a:p>
          <a:p>
            <a:pPr marL="285750" lvl="1" indent="171450">
              <a:spcBef>
                <a:spcPts val="0"/>
              </a:spcBef>
              <a:buSzTx/>
              <a:buNone/>
              <a:defRPr sz="2800"/>
            </a:pPr>
            <a:r>
              <a:t>In phase and out phase imaging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457200" y="274637"/>
            <a:ext cx="8229600" cy="1143001"/>
          </a:xfrm>
          <a:prstGeom prst="rect">
            <a:avLst/>
          </a:prstGeom>
        </p:spPr>
        <p:txBody>
          <a:bodyPr>
            <a:normAutofit fontScale="90000"/>
          </a:bodyPr>
          <a:lstStyle>
            <a:lvl1pPr defTabSz="841247">
              <a:defRPr sz="3680"/>
            </a:lvl1pPr>
          </a:lstStyle>
          <a:p>
            <a:r>
              <a:t>ALIASING / WRAPAROUND ARTEFACTS / BACK FOLDING</a:t>
            </a:r>
          </a:p>
        </p:txBody>
      </p:sp>
      <p:sp>
        <p:nvSpPr>
          <p:cNvPr id="88" name="Shape 88"/>
          <p:cNvSpPr>
            <a:spLocks noGrp="1"/>
          </p:cNvSpPr>
          <p:nvPr>
            <p:ph type="body" idx="1"/>
          </p:nvPr>
        </p:nvSpPr>
        <p:spPr>
          <a:prstGeom prst="rect">
            <a:avLst/>
          </a:prstGeom>
        </p:spPr>
        <p:txBody>
          <a:bodyPr/>
          <a:lstStyle/>
          <a:p>
            <a:pPr>
              <a:buChar char="•"/>
            </a:pPr>
            <a:r>
              <a:t>It is artefact when anatomy that exists outside the FOV is mapped inside the FOV, if it is in close proximity to the receiver coil.</a:t>
            </a:r>
          </a:p>
          <a:p>
            <a:pPr>
              <a:buChar char="•"/>
            </a:pPr>
            <a:r>
              <a:t>It can occur in any axis </a:t>
            </a:r>
          </a:p>
          <a:p>
            <a:pPr>
              <a:buSzTx/>
              <a:buNone/>
            </a:pPr>
            <a:r>
              <a:t>	-frequency wrap</a:t>
            </a:r>
          </a:p>
          <a:p>
            <a:pPr>
              <a:buSzTx/>
              <a:buNone/>
            </a:pPr>
            <a:r>
              <a:t>	-phase wrap</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457200" y="274637"/>
            <a:ext cx="8229600" cy="1143001"/>
          </a:xfrm>
          <a:prstGeom prst="rect">
            <a:avLst/>
          </a:prstGeom>
        </p:spPr>
        <p:txBody>
          <a:bodyPr/>
          <a:lstStyle/>
          <a:p>
            <a:endParaRPr/>
          </a:p>
        </p:txBody>
      </p:sp>
      <p:sp>
        <p:nvSpPr>
          <p:cNvPr id="91" name="Shape 91"/>
          <p:cNvSpPr>
            <a:spLocks noGrp="1"/>
          </p:cNvSpPr>
          <p:nvPr>
            <p:ph type="body" idx="1"/>
          </p:nvPr>
        </p:nvSpPr>
        <p:spPr>
          <a:prstGeom prst="rect">
            <a:avLst/>
          </a:prstGeom>
        </p:spPr>
        <p:txBody>
          <a:bodyPr/>
          <a:lstStyle/>
          <a:p>
            <a:pPr>
              <a:buChar char="•"/>
            </a:pPr>
            <a:r>
              <a:t>Frequency wrap- is easier to correct. Low pass-filters are used to cut off the frequencies originating from outside FOV.</a:t>
            </a:r>
          </a:p>
          <a:p>
            <a:pPr>
              <a:buChar char="•"/>
            </a:pPr>
            <a:r>
              <a:t>Phase wrap- corrected by increasing FOV along phase encoding direction.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457200" y="274637"/>
            <a:ext cx="8229600" cy="1143001"/>
          </a:xfrm>
          <a:prstGeom prst="rect">
            <a:avLst/>
          </a:prstGeom>
        </p:spPr>
        <p:txBody>
          <a:bodyPr/>
          <a:lstStyle/>
          <a:p>
            <a:endParaRPr/>
          </a:p>
        </p:txBody>
      </p:sp>
      <p:pic>
        <p:nvPicPr>
          <p:cNvPr id="94" name="image.png"/>
          <p:cNvPicPr>
            <a:picLocks noChangeAspect="1"/>
          </p:cNvPicPr>
          <p:nvPr/>
        </p:nvPicPr>
        <p:blipFill>
          <a:blip r:embed="rId2">
            <a:extLst/>
          </a:blip>
          <a:stretch>
            <a:fillRect/>
          </a:stretch>
        </p:blipFill>
        <p:spPr>
          <a:xfrm>
            <a:off x="1116012" y="692150"/>
            <a:ext cx="6884988" cy="532765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457200" y="274637"/>
            <a:ext cx="8229600" cy="1143001"/>
          </a:xfrm>
          <a:prstGeom prst="rect">
            <a:avLst/>
          </a:prstGeom>
        </p:spPr>
        <p:txBody>
          <a:bodyPr/>
          <a:lstStyle/>
          <a:p>
            <a:endParaRPr/>
          </a:p>
        </p:txBody>
      </p:sp>
      <p:pic>
        <p:nvPicPr>
          <p:cNvPr id="97" name="image.png"/>
          <p:cNvPicPr>
            <a:picLocks noChangeAspect="1"/>
          </p:cNvPicPr>
          <p:nvPr/>
        </p:nvPicPr>
        <p:blipFill>
          <a:blip r:embed="rId2">
            <a:extLst/>
          </a:blip>
          <a:stretch>
            <a:fillRect/>
          </a:stretch>
        </p:blipFill>
        <p:spPr>
          <a:xfrm>
            <a:off x="1403350" y="382587"/>
            <a:ext cx="6457950" cy="58547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457200" y="274637"/>
            <a:ext cx="8229600" cy="1143001"/>
          </a:xfrm>
          <a:prstGeom prst="rect">
            <a:avLst/>
          </a:prstGeom>
        </p:spPr>
        <p:txBody>
          <a:bodyPr/>
          <a:lstStyle/>
          <a:p>
            <a:endParaRPr/>
          </a:p>
        </p:txBody>
      </p:sp>
      <p:sp>
        <p:nvSpPr>
          <p:cNvPr id="100" name="Shape 100"/>
          <p:cNvSpPr>
            <a:spLocks noGrp="1"/>
          </p:cNvSpPr>
          <p:nvPr>
            <p:ph type="body" idx="1"/>
          </p:nvPr>
        </p:nvSpPr>
        <p:spPr>
          <a:prstGeom prst="rect">
            <a:avLst/>
          </a:prstGeom>
        </p:spPr>
        <p:txBody>
          <a:bodyPr/>
          <a:lstStyle/>
          <a:p>
            <a:pPr>
              <a:buChar char="•"/>
            </a:pPr>
            <a:endParaRPr/>
          </a:p>
        </p:txBody>
      </p:sp>
      <p:pic>
        <p:nvPicPr>
          <p:cNvPr id="101" name="wrapa2[1].jpeg"/>
          <p:cNvPicPr>
            <a:picLocks noChangeAspect="1"/>
          </p:cNvPicPr>
          <p:nvPr/>
        </p:nvPicPr>
        <p:blipFill>
          <a:blip r:embed="rId2">
            <a:extLst/>
          </a:blip>
          <a:stretch>
            <a:fillRect/>
          </a:stretch>
        </p:blipFill>
        <p:spPr>
          <a:xfrm>
            <a:off x="1619250" y="404812"/>
            <a:ext cx="5903913" cy="590391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xfrm>
            <a:off x="457200" y="274637"/>
            <a:ext cx="8229600" cy="1143001"/>
          </a:xfrm>
          <a:prstGeom prst="rect">
            <a:avLst/>
          </a:prstGeom>
        </p:spPr>
        <p:txBody>
          <a:bodyPr/>
          <a:lstStyle/>
          <a:p>
            <a:endParaRPr/>
          </a:p>
        </p:txBody>
      </p:sp>
      <p:sp>
        <p:nvSpPr>
          <p:cNvPr id="49" name="Shape 49"/>
          <p:cNvSpPr>
            <a:spLocks noGrp="1"/>
          </p:cNvSpPr>
          <p:nvPr>
            <p:ph type="body" idx="1"/>
          </p:nvPr>
        </p:nvSpPr>
        <p:spPr>
          <a:prstGeom prst="rect">
            <a:avLst/>
          </a:prstGeom>
        </p:spPr>
        <p:txBody>
          <a:bodyPr/>
          <a:lstStyle/>
          <a:p>
            <a:pPr>
              <a:buChar char="•"/>
            </a:pPr>
            <a:r>
              <a:t>Artefact is a feature appearing in an image that is not present in the original object. </a:t>
            </a:r>
          </a:p>
          <a:p>
            <a:pPr>
              <a:buChar char="•"/>
            </a:pPr>
            <a:r>
              <a:t>Artefacts –</a:t>
            </a:r>
          </a:p>
          <a:p>
            <a:pPr>
              <a:buSzTx/>
              <a:buNone/>
            </a:pPr>
            <a:r>
              <a:t>    -reduce the image’s aesthetic quality</a:t>
            </a:r>
          </a:p>
          <a:p>
            <a:pPr>
              <a:buSzTx/>
              <a:buNone/>
            </a:pPr>
            <a:r>
              <a:t>    -mask pathology leading to a missed diagnosis (false negative)</a:t>
            </a:r>
          </a:p>
          <a:p>
            <a:pPr>
              <a:buSzTx/>
              <a:buNone/>
            </a:pPr>
            <a:r>
              <a:t>    -mimic pathology leading to overdiagnosis (false positive)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457200" y="274637"/>
            <a:ext cx="8229600" cy="1143001"/>
          </a:xfrm>
          <a:prstGeom prst="rect">
            <a:avLst/>
          </a:prstGeom>
        </p:spPr>
        <p:txBody>
          <a:bodyPr>
            <a:normAutofit fontScale="90000"/>
          </a:bodyPr>
          <a:lstStyle>
            <a:lvl1pPr defTabSz="841247">
              <a:defRPr sz="3680"/>
            </a:lvl1pPr>
          </a:lstStyle>
          <a:p>
            <a:r>
              <a:t>CROSS EXCITATION AND CROSS TALK</a:t>
            </a:r>
          </a:p>
        </p:txBody>
      </p:sp>
      <p:sp>
        <p:nvSpPr>
          <p:cNvPr id="104" name="Shape 104"/>
          <p:cNvSpPr>
            <a:spLocks noGrp="1"/>
          </p:cNvSpPr>
          <p:nvPr>
            <p:ph type="body" idx="1"/>
          </p:nvPr>
        </p:nvSpPr>
        <p:spPr>
          <a:xfrm>
            <a:off x="457200" y="1612900"/>
            <a:ext cx="8229600" cy="4525963"/>
          </a:xfrm>
          <a:prstGeom prst="rect">
            <a:avLst/>
          </a:prstGeom>
        </p:spPr>
        <p:txBody>
          <a:bodyPr/>
          <a:lstStyle/>
          <a:p>
            <a:pPr>
              <a:lnSpc>
                <a:spcPct val="90000"/>
              </a:lnSpc>
              <a:buChar char="•"/>
            </a:pPr>
            <a:r>
              <a:t>CROSS EXCITATION –</a:t>
            </a:r>
          </a:p>
          <a:p>
            <a:pPr>
              <a:lnSpc>
                <a:spcPct val="90000"/>
              </a:lnSpc>
              <a:buSzTx/>
              <a:buNone/>
            </a:pPr>
            <a:r>
              <a:t>   RF excitation pulse is not exactly square hence nuclei in slices adjacent to the RF pulse may be excited by it and receive energy.  This energy flips NMV of these nuclei into transverse plane so that they are saturated when they are excited by their own RF pulse.  This phenomenon is called cross excitation.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body" idx="1"/>
          </p:nvPr>
        </p:nvSpPr>
        <p:spPr>
          <a:xfrm>
            <a:off x="457200" y="0"/>
            <a:ext cx="8229600" cy="6453188"/>
          </a:xfrm>
          <a:prstGeom prst="rect">
            <a:avLst/>
          </a:prstGeom>
        </p:spPr>
        <p:txBody>
          <a:bodyPr/>
          <a:lstStyle/>
          <a:p>
            <a:pPr>
              <a:lnSpc>
                <a:spcPct val="90000"/>
              </a:lnSpc>
              <a:spcBef>
                <a:spcPts val="600"/>
              </a:spcBef>
              <a:buChar char="•"/>
              <a:defRPr sz="2800"/>
            </a:pPr>
            <a:r>
              <a:t>CROSS TALK-</a:t>
            </a:r>
          </a:p>
          <a:p>
            <a:pPr>
              <a:lnSpc>
                <a:spcPct val="90000"/>
              </a:lnSpc>
              <a:spcBef>
                <a:spcPts val="600"/>
              </a:spcBef>
              <a:buSzTx/>
              <a:buNone/>
              <a:defRPr sz="2800"/>
            </a:pPr>
            <a:r>
              <a:t>  The same effect is produced when energy is dissipated to nuclei from neighboring slice (due to spin lattice relaxation) as nuclei within selected slice relax after RF pulse is switched off.  This is called as cross talk.</a:t>
            </a:r>
          </a:p>
          <a:p>
            <a:pPr>
              <a:lnSpc>
                <a:spcPct val="90000"/>
              </a:lnSpc>
              <a:spcBef>
                <a:spcPts val="600"/>
              </a:spcBef>
              <a:buSzTx/>
              <a:buNone/>
              <a:defRPr sz="2800"/>
            </a:pPr>
            <a:r>
              <a:t>REMEDY-</a:t>
            </a:r>
          </a:p>
          <a:p>
            <a:pPr>
              <a:lnSpc>
                <a:spcPct val="90000"/>
              </a:lnSpc>
              <a:spcBef>
                <a:spcPts val="600"/>
              </a:spcBef>
              <a:buSzTx/>
              <a:buNone/>
              <a:defRPr sz="2800"/>
            </a:pPr>
            <a:r>
              <a:t>Cross talk can never be eliminated.</a:t>
            </a:r>
          </a:p>
          <a:p>
            <a:pPr>
              <a:lnSpc>
                <a:spcPct val="90000"/>
              </a:lnSpc>
              <a:spcBef>
                <a:spcPts val="600"/>
              </a:spcBef>
              <a:buSzTx/>
              <a:buNone/>
              <a:defRPr sz="2800"/>
            </a:pPr>
            <a:r>
              <a:t>Cross excitation can be reduced by </a:t>
            </a:r>
          </a:p>
          <a:p>
            <a:pPr>
              <a:lnSpc>
                <a:spcPct val="90000"/>
              </a:lnSpc>
              <a:spcBef>
                <a:spcPts val="600"/>
              </a:spcBef>
              <a:buChar char="-"/>
              <a:defRPr sz="2800"/>
            </a:pPr>
            <a:r>
              <a:t>Increase interslice gap-At least 30% gap between the slices.</a:t>
            </a:r>
          </a:p>
          <a:p>
            <a:pPr>
              <a:lnSpc>
                <a:spcPct val="90000"/>
              </a:lnSpc>
              <a:spcBef>
                <a:spcPts val="600"/>
              </a:spcBef>
              <a:buChar char="-"/>
              <a:defRPr sz="2800"/>
            </a:pPr>
            <a:r>
              <a:t>Interleaved slices scanning- so that nuclei have time to relax.</a:t>
            </a:r>
          </a:p>
          <a:p>
            <a:pPr>
              <a:lnSpc>
                <a:spcPct val="90000"/>
              </a:lnSpc>
              <a:spcBef>
                <a:spcPts val="600"/>
              </a:spcBef>
              <a:buChar char="-"/>
              <a:defRPr sz="2800"/>
            </a:pPr>
            <a:r>
              <a:t>Using softwares to square off the RF pulses.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457200" y="274637"/>
            <a:ext cx="8229600" cy="1143001"/>
          </a:xfrm>
          <a:prstGeom prst="rect">
            <a:avLst/>
          </a:prstGeom>
        </p:spPr>
        <p:txBody>
          <a:bodyPr/>
          <a:lstStyle/>
          <a:p>
            <a:r>
              <a:t>SHADING ARTEFACTS</a:t>
            </a:r>
          </a:p>
        </p:txBody>
      </p:sp>
      <p:sp>
        <p:nvSpPr>
          <p:cNvPr id="109" name="Shape 109"/>
          <p:cNvSpPr>
            <a:spLocks noGrp="1"/>
          </p:cNvSpPr>
          <p:nvPr>
            <p:ph type="body" idx="1"/>
          </p:nvPr>
        </p:nvSpPr>
        <p:spPr>
          <a:prstGeom prst="rect">
            <a:avLst/>
          </a:prstGeom>
        </p:spPr>
        <p:txBody>
          <a:bodyPr/>
          <a:lstStyle/>
          <a:p>
            <a:pPr>
              <a:lnSpc>
                <a:spcPct val="90000"/>
              </a:lnSpc>
              <a:spcBef>
                <a:spcPts val="600"/>
              </a:spcBef>
              <a:buChar char="•"/>
              <a:defRPr sz="2800"/>
            </a:pPr>
            <a:r>
              <a:t>Image  has uneven contrast with loss of signal intensity in one part of the image.</a:t>
            </a:r>
          </a:p>
          <a:p>
            <a:pPr>
              <a:lnSpc>
                <a:spcPct val="90000"/>
              </a:lnSpc>
              <a:spcBef>
                <a:spcPts val="600"/>
              </a:spcBef>
              <a:buChar char="•"/>
              <a:defRPr sz="2800"/>
            </a:pPr>
            <a:r>
              <a:t>Causes-</a:t>
            </a:r>
          </a:p>
          <a:p>
            <a:pPr>
              <a:lnSpc>
                <a:spcPct val="90000"/>
              </a:lnSpc>
              <a:spcBef>
                <a:spcPts val="600"/>
              </a:spcBef>
              <a:buSzTx/>
              <a:buNone/>
              <a:defRPr sz="2800"/>
            </a:pPr>
            <a:r>
              <a:t>   	-uneven excitation of nuclei within the patient due to RF pulses applied at flip angles other than 90 and 180 degree</a:t>
            </a:r>
          </a:p>
          <a:p>
            <a:pPr>
              <a:lnSpc>
                <a:spcPct val="90000"/>
              </a:lnSpc>
              <a:spcBef>
                <a:spcPts val="600"/>
              </a:spcBef>
              <a:buSzTx/>
              <a:buNone/>
              <a:defRPr sz="2800"/>
            </a:pPr>
            <a:r>
              <a:t>	-abnormal loading of coil</a:t>
            </a:r>
          </a:p>
          <a:p>
            <a:pPr>
              <a:lnSpc>
                <a:spcPct val="90000"/>
              </a:lnSpc>
              <a:spcBef>
                <a:spcPts val="600"/>
              </a:spcBef>
              <a:buSzTx/>
              <a:buNone/>
              <a:defRPr sz="2800"/>
            </a:pPr>
            <a:r>
              <a:t>	-coupling of coil</a:t>
            </a:r>
          </a:p>
          <a:p>
            <a:pPr>
              <a:lnSpc>
                <a:spcPct val="90000"/>
              </a:lnSpc>
              <a:spcBef>
                <a:spcPts val="600"/>
              </a:spcBef>
              <a:buSzTx/>
              <a:buNone/>
              <a:defRPr sz="2800"/>
            </a:pPr>
            <a:r>
              <a:t>	-inhomogeneity of magnetic field</a:t>
            </a:r>
          </a:p>
          <a:p>
            <a:pPr>
              <a:lnSpc>
                <a:spcPct val="90000"/>
              </a:lnSpc>
              <a:spcBef>
                <a:spcPts val="600"/>
              </a:spcBef>
              <a:buSzTx/>
              <a:buNone/>
              <a:defRPr sz="2800"/>
            </a:pPr>
            <a: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274637"/>
            <a:ext cx="8229600" cy="1143001"/>
          </a:xfrm>
          <a:prstGeom prst="rect">
            <a:avLst/>
          </a:prstGeom>
        </p:spPr>
        <p:txBody>
          <a:bodyPr/>
          <a:lstStyle/>
          <a:p>
            <a:endParaRPr/>
          </a:p>
        </p:txBody>
      </p:sp>
      <p:sp>
        <p:nvSpPr>
          <p:cNvPr id="112" name="Shape 112"/>
          <p:cNvSpPr>
            <a:spLocks noGrp="1"/>
          </p:cNvSpPr>
          <p:nvPr>
            <p:ph type="body" idx="1"/>
          </p:nvPr>
        </p:nvSpPr>
        <p:spPr>
          <a:prstGeom prst="rect">
            <a:avLst/>
          </a:prstGeom>
        </p:spPr>
        <p:txBody>
          <a:bodyPr/>
          <a:lstStyle/>
          <a:p>
            <a:pPr>
              <a:buChar char="•"/>
            </a:pPr>
            <a:r>
              <a:t>Remedy-</a:t>
            </a:r>
          </a:p>
          <a:p>
            <a:pPr>
              <a:buSzTx/>
              <a:buNone/>
            </a:pPr>
            <a:r>
              <a:t>	-shimming to reduce the inhomogeneity of the magnetic field</a:t>
            </a:r>
          </a:p>
          <a:p>
            <a:pPr>
              <a:buSzTx/>
              <a:buNone/>
            </a:pPr>
            <a:r>
              <a:t>	-load the coil correctly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457200" y="274637"/>
            <a:ext cx="8229600" cy="1143001"/>
          </a:xfrm>
          <a:prstGeom prst="rect">
            <a:avLst/>
          </a:prstGeom>
        </p:spPr>
        <p:txBody>
          <a:bodyPr>
            <a:normAutofit fontScale="90000"/>
          </a:bodyPr>
          <a:lstStyle>
            <a:lvl1pPr defTabSz="841247">
              <a:defRPr sz="3680"/>
            </a:lvl1pPr>
          </a:lstStyle>
          <a:p>
            <a:r>
              <a:t>MAGNETIC SUSCEPTIBILITY ATREFACT</a:t>
            </a:r>
          </a:p>
        </p:txBody>
      </p:sp>
      <p:sp>
        <p:nvSpPr>
          <p:cNvPr id="115" name="Shape 115"/>
          <p:cNvSpPr>
            <a:spLocks noGrp="1"/>
          </p:cNvSpPr>
          <p:nvPr>
            <p:ph type="body" idx="1"/>
          </p:nvPr>
        </p:nvSpPr>
        <p:spPr>
          <a:prstGeom prst="rect">
            <a:avLst/>
          </a:prstGeom>
        </p:spPr>
        <p:txBody>
          <a:bodyPr/>
          <a:lstStyle/>
          <a:p>
            <a:pPr>
              <a:lnSpc>
                <a:spcPct val="90000"/>
              </a:lnSpc>
              <a:spcBef>
                <a:spcPts val="500"/>
              </a:spcBef>
              <a:buChar char="•"/>
              <a:defRPr sz="2400"/>
            </a:pPr>
            <a:r>
              <a:t>Magnetic susceptibility is ability of a substance to become magnetised.  </a:t>
            </a:r>
          </a:p>
          <a:p>
            <a:pPr>
              <a:lnSpc>
                <a:spcPct val="90000"/>
              </a:lnSpc>
              <a:spcBef>
                <a:spcPts val="500"/>
              </a:spcBef>
              <a:buChar char="•"/>
              <a:defRPr sz="2400"/>
            </a:pPr>
            <a:r>
              <a:t>Normally most of the tissues has susceptibility value which fall in a fairly narrow range.</a:t>
            </a:r>
          </a:p>
          <a:p>
            <a:pPr>
              <a:lnSpc>
                <a:spcPct val="90000"/>
              </a:lnSpc>
              <a:spcBef>
                <a:spcPts val="500"/>
              </a:spcBef>
              <a:buChar char="•"/>
              <a:defRPr sz="2400"/>
            </a:pPr>
            <a:r>
              <a:t>Presence of paramagnetic material like Hb degradation products or metallic objects or tissue-air interphase causes MS differences.  This causes dephasing at the interface of these tissues and signal loss.</a:t>
            </a:r>
          </a:p>
          <a:p>
            <a:pPr>
              <a:lnSpc>
                <a:spcPct val="90000"/>
              </a:lnSpc>
              <a:spcBef>
                <a:spcPts val="500"/>
              </a:spcBef>
              <a:buChar char="•"/>
              <a:defRPr sz="2400"/>
            </a:pPr>
            <a:r>
              <a:t>It is more prominent in GRE sequence than SE sequence because 180 degree pulse refocus the dephasing by reducing magnetic field inhomogeneities.</a:t>
            </a:r>
          </a:p>
          <a:p>
            <a:pPr>
              <a:lnSpc>
                <a:spcPct val="90000"/>
              </a:lnSpc>
              <a:spcBef>
                <a:spcPts val="500"/>
              </a:spcBef>
              <a:buChar char="•"/>
              <a:defRPr sz="2400"/>
            </a:pPr>
            <a:r>
              <a:t>axis - frequency and phase encoding.</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body" idx="1"/>
          </p:nvPr>
        </p:nvSpPr>
        <p:spPr>
          <a:xfrm>
            <a:off x="457200" y="404812"/>
            <a:ext cx="8229600" cy="5721351"/>
          </a:xfrm>
          <a:prstGeom prst="rect">
            <a:avLst/>
          </a:prstGeom>
        </p:spPr>
        <p:txBody>
          <a:bodyPr/>
          <a:lstStyle/>
          <a:p>
            <a:pPr>
              <a:buChar char="•"/>
            </a:pPr>
            <a:r>
              <a:t>Remedy-</a:t>
            </a:r>
          </a:p>
          <a:p>
            <a:pPr>
              <a:buSzTx/>
              <a:buNone/>
            </a:pPr>
            <a:r>
              <a:t>	-use of SE sequence</a:t>
            </a:r>
          </a:p>
          <a:p>
            <a:pPr>
              <a:buSzTx/>
              <a:buNone/>
            </a:pPr>
            <a:r>
              <a:t>	-remove all metals whenever possible</a:t>
            </a:r>
          </a:p>
          <a:p>
            <a:pPr>
              <a:buChar char="•"/>
            </a:pPr>
            <a:r>
              <a:t>Good effects-</a:t>
            </a:r>
          </a:p>
          <a:p>
            <a:pPr>
              <a:buSzTx/>
              <a:buNone/>
            </a:pPr>
            <a:r>
              <a:t>	-used to diagnose haemorrhage</a:t>
            </a:r>
          </a:p>
          <a:p>
            <a:pPr>
              <a:buSzTx/>
              <a:buNone/>
            </a:pPr>
            <a:r>
              <a:t>	-used to quantify liver and myocardial iron overload</a:t>
            </a:r>
          </a:p>
          <a:p>
            <a:pPr>
              <a:buSzTx/>
              <a:buNone/>
            </a:pPr>
            <a:r>
              <a:t>	-forms basis of post-contrast T2* w MR perfusion studies.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457200" y="274637"/>
            <a:ext cx="8229600" cy="1143001"/>
          </a:xfrm>
          <a:prstGeom prst="rect">
            <a:avLst/>
          </a:prstGeom>
        </p:spPr>
        <p:txBody>
          <a:bodyPr/>
          <a:lstStyle/>
          <a:p>
            <a:endParaRPr/>
          </a:p>
        </p:txBody>
      </p:sp>
      <p:pic>
        <p:nvPicPr>
          <p:cNvPr id="120" name="image.png"/>
          <p:cNvPicPr>
            <a:picLocks noChangeAspect="1"/>
          </p:cNvPicPr>
          <p:nvPr/>
        </p:nvPicPr>
        <p:blipFill>
          <a:blip r:embed="rId2">
            <a:extLst/>
          </a:blip>
          <a:stretch>
            <a:fillRect/>
          </a:stretch>
        </p:blipFill>
        <p:spPr>
          <a:xfrm>
            <a:off x="1692275" y="773112"/>
            <a:ext cx="5472113" cy="546100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57200" y="274637"/>
            <a:ext cx="8229600" cy="1143001"/>
          </a:xfrm>
          <a:prstGeom prst="rect">
            <a:avLst/>
          </a:prstGeom>
        </p:spPr>
        <p:txBody>
          <a:bodyPr/>
          <a:lstStyle/>
          <a:p>
            <a:endParaRPr/>
          </a:p>
        </p:txBody>
      </p:sp>
      <p:pic>
        <p:nvPicPr>
          <p:cNvPr id="123" name="image.png"/>
          <p:cNvPicPr>
            <a:picLocks noChangeAspect="1"/>
          </p:cNvPicPr>
          <p:nvPr/>
        </p:nvPicPr>
        <p:blipFill>
          <a:blip r:embed="rId2">
            <a:extLst/>
          </a:blip>
          <a:stretch>
            <a:fillRect/>
          </a:stretch>
        </p:blipFill>
        <p:spPr>
          <a:xfrm>
            <a:off x="1828800" y="623887"/>
            <a:ext cx="5480050" cy="546893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57200" y="274637"/>
            <a:ext cx="8229600" cy="1143001"/>
          </a:xfrm>
          <a:prstGeom prst="rect">
            <a:avLst/>
          </a:prstGeom>
        </p:spPr>
        <p:txBody>
          <a:bodyPr>
            <a:normAutofit fontScale="90000"/>
          </a:bodyPr>
          <a:lstStyle>
            <a:lvl1pPr defTabSz="841247">
              <a:defRPr sz="3680"/>
            </a:lvl1pPr>
          </a:lstStyle>
          <a:p>
            <a:r>
              <a:t>STRAIGHT LINES AND ZIPPER LIKE ARTEFACT</a:t>
            </a:r>
          </a:p>
        </p:txBody>
      </p:sp>
      <p:sp>
        <p:nvSpPr>
          <p:cNvPr id="126" name="Shape 126"/>
          <p:cNvSpPr>
            <a:spLocks noGrp="1"/>
          </p:cNvSpPr>
          <p:nvPr>
            <p:ph type="body" idx="1"/>
          </p:nvPr>
        </p:nvSpPr>
        <p:spPr>
          <a:prstGeom prst="rect">
            <a:avLst/>
          </a:prstGeom>
        </p:spPr>
        <p:txBody>
          <a:bodyPr/>
          <a:lstStyle/>
          <a:p>
            <a:pPr>
              <a:lnSpc>
                <a:spcPct val="80000"/>
              </a:lnSpc>
              <a:spcBef>
                <a:spcPts val="600"/>
              </a:spcBef>
              <a:buChar char="•"/>
              <a:defRPr sz="2800"/>
            </a:pPr>
            <a:r>
              <a:t>Zipper like artefact is a line with alternating bright and dark pixels propagating along the frequency encoding direction.</a:t>
            </a:r>
          </a:p>
          <a:p>
            <a:pPr>
              <a:lnSpc>
                <a:spcPct val="80000"/>
              </a:lnSpc>
              <a:spcBef>
                <a:spcPts val="600"/>
              </a:spcBef>
              <a:buChar char="•"/>
              <a:defRPr sz="2800"/>
            </a:pPr>
            <a:r>
              <a:t>Radiowaves from sources outside the MR machine (from inside or outside the shielded MR room) can cause pattern of straight lines.</a:t>
            </a:r>
          </a:p>
          <a:p>
            <a:pPr>
              <a:lnSpc>
                <a:spcPct val="80000"/>
              </a:lnSpc>
              <a:spcBef>
                <a:spcPts val="600"/>
              </a:spcBef>
              <a:buChar char="•"/>
              <a:defRPr sz="2800"/>
            </a:pPr>
            <a:r>
              <a:t>Door opened during imaging can cause this by interfering with inherently  weak signal coming from the patient. </a:t>
            </a:r>
          </a:p>
          <a:p>
            <a:pPr>
              <a:lnSpc>
                <a:spcPct val="80000"/>
              </a:lnSpc>
              <a:spcBef>
                <a:spcPts val="600"/>
              </a:spcBef>
              <a:buChar char="•"/>
              <a:defRPr sz="2800"/>
            </a:pPr>
            <a:r>
              <a:t>Stimulated echo and spike in K-space can also cause this.</a:t>
            </a:r>
          </a:p>
          <a:p>
            <a:pPr>
              <a:lnSpc>
                <a:spcPct val="80000"/>
              </a:lnSpc>
              <a:spcBef>
                <a:spcPts val="600"/>
              </a:spcBef>
              <a:buChar char="•"/>
              <a:defRPr sz="2800"/>
            </a:pPr>
            <a:r>
              <a:t>axis - frequency encoding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457200" y="274637"/>
            <a:ext cx="8229600" cy="1143001"/>
          </a:xfrm>
          <a:prstGeom prst="rect">
            <a:avLst/>
          </a:prstGeom>
        </p:spPr>
        <p:txBody>
          <a:bodyPr/>
          <a:lstStyle/>
          <a:p>
            <a:endParaRPr/>
          </a:p>
        </p:txBody>
      </p:sp>
      <p:sp>
        <p:nvSpPr>
          <p:cNvPr id="129" name="Shape 129"/>
          <p:cNvSpPr>
            <a:spLocks noGrp="1"/>
          </p:cNvSpPr>
          <p:nvPr>
            <p:ph type="body" idx="1"/>
          </p:nvPr>
        </p:nvSpPr>
        <p:spPr>
          <a:prstGeom prst="rect">
            <a:avLst/>
          </a:prstGeom>
        </p:spPr>
        <p:txBody>
          <a:bodyPr/>
          <a:lstStyle/>
          <a:p>
            <a:pPr>
              <a:buChar char="•"/>
            </a:pPr>
            <a:r>
              <a:t>Remedies-</a:t>
            </a:r>
          </a:p>
          <a:p>
            <a:pPr>
              <a:buSzTx/>
              <a:buNone/>
            </a:pPr>
            <a:r>
              <a:t>	-RF leak should be located and corrected.</a:t>
            </a:r>
          </a:p>
          <a:p>
            <a:pPr>
              <a:buSzTx/>
              <a:buNone/>
            </a:pPr>
            <a:r>
              <a:t>	-sources of RF inside the room should be removed </a:t>
            </a:r>
          </a:p>
          <a:p>
            <a:pPr>
              <a:buSzTx/>
              <a:buNone/>
            </a:pPr>
            <a:r>
              <a:t>	-zipper artefacts can be eliminated by spoiler gradients.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457200" y="274637"/>
            <a:ext cx="8229600" cy="1143001"/>
          </a:xfrm>
          <a:prstGeom prst="rect">
            <a:avLst/>
          </a:prstGeom>
        </p:spPr>
        <p:txBody>
          <a:bodyPr/>
          <a:lstStyle/>
          <a:p>
            <a:endParaRPr/>
          </a:p>
        </p:txBody>
      </p:sp>
      <p:sp>
        <p:nvSpPr>
          <p:cNvPr id="52" name="Shape 52"/>
          <p:cNvSpPr>
            <a:spLocks noGrp="1"/>
          </p:cNvSpPr>
          <p:nvPr>
            <p:ph type="body" idx="1"/>
          </p:nvPr>
        </p:nvSpPr>
        <p:spPr>
          <a:prstGeom prst="rect">
            <a:avLst/>
          </a:prstGeom>
        </p:spPr>
        <p:txBody>
          <a:bodyPr/>
          <a:lstStyle/>
          <a:p>
            <a:pPr>
              <a:buChar char="•"/>
            </a:pPr>
            <a:r>
              <a:t>Some artefacts are irreversible, some can be completely eliminated, some can be reduced</a:t>
            </a:r>
          </a:p>
          <a:p>
            <a:pPr>
              <a:buChar char="•"/>
            </a:pPr>
            <a:r>
              <a:t>These can be classified as </a:t>
            </a:r>
          </a:p>
          <a:p>
            <a:pPr>
              <a:buSzTx/>
              <a:buNone/>
            </a:pPr>
            <a:r>
              <a:t>   	1.patient related</a:t>
            </a:r>
          </a:p>
          <a:p>
            <a:pPr>
              <a:buSzTx/>
              <a:buNone/>
            </a:pPr>
            <a:r>
              <a:t>	2.machine related</a:t>
            </a:r>
          </a:p>
          <a:p>
            <a:pPr>
              <a:buSzTx/>
              <a:buNone/>
            </a:pPr>
            <a:r>
              <a:t>	3.signal processing dependant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457200" y="274637"/>
            <a:ext cx="8229600" cy="1143001"/>
          </a:xfrm>
          <a:prstGeom prst="rect">
            <a:avLst/>
          </a:prstGeom>
        </p:spPr>
        <p:txBody>
          <a:bodyPr/>
          <a:lstStyle/>
          <a:p>
            <a:endParaRPr/>
          </a:p>
        </p:txBody>
      </p:sp>
      <p:pic>
        <p:nvPicPr>
          <p:cNvPr id="132" name="image37.png"/>
          <p:cNvPicPr>
            <a:picLocks noChangeAspect="1"/>
          </p:cNvPicPr>
          <p:nvPr/>
        </p:nvPicPr>
        <p:blipFill>
          <a:blip r:embed="rId2">
            <a:extLst/>
          </a:blip>
          <a:stretch>
            <a:fillRect/>
          </a:stretch>
        </p:blipFill>
        <p:spPr>
          <a:xfrm>
            <a:off x="518591" y="816184"/>
            <a:ext cx="3919721" cy="4665943"/>
          </a:xfrm>
          <a:prstGeom prst="rect">
            <a:avLst/>
          </a:prstGeom>
          <a:ln w="12700">
            <a:miter lim="400000"/>
          </a:ln>
        </p:spPr>
      </p:pic>
      <p:pic>
        <p:nvPicPr>
          <p:cNvPr id="133" name="image38.png"/>
          <p:cNvPicPr>
            <a:picLocks noChangeAspect="1"/>
          </p:cNvPicPr>
          <p:nvPr/>
        </p:nvPicPr>
        <p:blipFill>
          <a:blip r:embed="rId3">
            <a:extLst/>
          </a:blip>
          <a:stretch>
            <a:fillRect/>
          </a:stretch>
        </p:blipFill>
        <p:spPr>
          <a:xfrm>
            <a:off x="4660262" y="477977"/>
            <a:ext cx="4150224" cy="4962246"/>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457200" y="274637"/>
            <a:ext cx="8229600" cy="1143001"/>
          </a:xfrm>
          <a:prstGeom prst="rect">
            <a:avLst/>
          </a:prstGeom>
        </p:spPr>
        <p:txBody>
          <a:bodyPr/>
          <a:lstStyle/>
          <a:p>
            <a:r>
              <a:t>TRUNCATION ARTEFACTS</a:t>
            </a:r>
          </a:p>
        </p:txBody>
      </p:sp>
      <p:sp>
        <p:nvSpPr>
          <p:cNvPr id="136" name="Shape 136"/>
          <p:cNvSpPr>
            <a:spLocks noGrp="1"/>
          </p:cNvSpPr>
          <p:nvPr>
            <p:ph type="body" idx="1"/>
          </p:nvPr>
        </p:nvSpPr>
        <p:spPr>
          <a:prstGeom prst="rect">
            <a:avLst/>
          </a:prstGeom>
        </p:spPr>
        <p:txBody>
          <a:bodyPr/>
          <a:lstStyle/>
          <a:p>
            <a:pPr>
              <a:buChar char="•"/>
            </a:pPr>
            <a:r>
              <a:t>Also called edge, Gibbs and ringing artefacts.</a:t>
            </a:r>
          </a:p>
          <a:p>
            <a:pPr>
              <a:buChar char="•"/>
            </a:pPr>
            <a:r>
              <a:t>It is due to undersampling of the data so that interfaces of high and low signal are incorrectly represented on the image</a:t>
            </a:r>
          </a:p>
          <a:p>
            <a:pPr>
              <a:buChar char="•"/>
            </a:pPr>
            <a:r>
              <a:t>Seen as low intensity band running through high intensity area.</a:t>
            </a:r>
          </a:p>
          <a:p>
            <a:pPr>
              <a:buChar char="•"/>
            </a:pPr>
            <a:r>
              <a:t>Seen in phase encoding direction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57200" y="274637"/>
            <a:ext cx="8229600" cy="1143001"/>
          </a:xfrm>
          <a:prstGeom prst="rect">
            <a:avLst/>
          </a:prstGeom>
        </p:spPr>
        <p:txBody>
          <a:bodyPr/>
          <a:lstStyle/>
          <a:p>
            <a:endParaRPr/>
          </a:p>
        </p:txBody>
      </p:sp>
      <p:sp>
        <p:nvSpPr>
          <p:cNvPr id="139" name="Shape 139"/>
          <p:cNvSpPr>
            <a:spLocks noGrp="1"/>
          </p:cNvSpPr>
          <p:nvPr>
            <p:ph type="body" idx="1"/>
          </p:nvPr>
        </p:nvSpPr>
        <p:spPr>
          <a:prstGeom prst="rect">
            <a:avLst/>
          </a:prstGeom>
        </p:spPr>
        <p:txBody>
          <a:bodyPr/>
          <a:lstStyle/>
          <a:p>
            <a:pPr>
              <a:buChar char="•"/>
            </a:pPr>
            <a:r>
              <a:t>Gibbs’ artefact</a:t>
            </a:r>
          </a:p>
          <a:p>
            <a:pPr>
              <a:buChar char="•"/>
            </a:pPr>
            <a:r>
              <a:t>Remedy-</a:t>
            </a:r>
          </a:p>
          <a:p>
            <a:pPr>
              <a:buSzTx/>
              <a:buNone/>
            </a:pPr>
            <a:r>
              <a:t>	-increase the no. of phase encoding steps.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7200" y="274637"/>
            <a:ext cx="8229600" cy="1143001"/>
          </a:xfrm>
          <a:prstGeom prst="rect">
            <a:avLst/>
          </a:prstGeom>
        </p:spPr>
        <p:txBody>
          <a:bodyPr/>
          <a:lstStyle/>
          <a:p>
            <a:endParaRPr/>
          </a:p>
        </p:txBody>
      </p:sp>
      <p:pic>
        <p:nvPicPr>
          <p:cNvPr id="142" name="image26.png"/>
          <p:cNvPicPr>
            <a:picLocks noChangeAspect="1"/>
          </p:cNvPicPr>
          <p:nvPr/>
        </p:nvPicPr>
        <p:blipFill>
          <a:blip r:embed="rId2">
            <a:extLst/>
          </a:blip>
          <a:stretch>
            <a:fillRect/>
          </a:stretch>
        </p:blipFill>
        <p:spPr>
          <a:xfrm>
            <a:off x="2557462" y="648816"/>
            <a:ext cx="4412470" cy="5560368"/>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57200" y="274637"/>
            <a:ext cx="8229600" cy="1143001"/>
          </a:xfrm>
          <a:prstGeom prst="rect">
            <a:avLst/>
          </a:prstGeom>
        </p:spPr>
        <p:txBody>
          <a:bodyPr/>
          <a:lstStyle/>
          <a:p>
            <a:endParaRPr/>
          </a:p>
        </p:txBody>
      </p:sp>
      <p:sp>
        <p:nvSpPr>
          <p:cNvPr id="145" name="Shape 145"/>
          <p:cNvSpPr>
            <a:spLocks noGrp="1"/>
          </p:cNvSpPr>
          <p:nvPr>
            <p:ph type="body" idx="1"/>
          </p:nvPr>
        </p:nvSpPr>
        <p:spPr>
          <a:prstGeom prst="rect">
            <a:avLst/>
          </a:prstGeom>
        </p:spPr>
        <p:txBody>
          <a:bodyPr/>
          <a:lstStyle/>
          <a:p>
            <a:pPr>
              <a:buChar char="•"/>
            </a:pPr>
            <a:endParaRPr/>
          </a:p>
        </p:txBody>
      </p:sp>
      <p:pic>
        <p:nvPicPr>
          <p:cNvPr id="146" name="DSCN3193.jpeg"/>
          <p:cNvPicPr>
            <a:picLocks noChangeAspect="1"/>
          </p:cNvPicPr>
          <p:nvPr/>
        </p:nvPicPr>
        <p:blipFill>
          <a:blip r:embed="rId2">
            <a:extLst/>
          </a:blip>
          <a:srcRect r="18586"/>
          <a:stretch>
            <a:fillRect/>
          </a:stretch>
        </p:blipFill>
        <p:spPr>
          <a:xfrm>
            <a:off x="1008062" y="430212"/>
            <a:ext cx="7092951" cy="5807076"/>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p>
            <a:r>
              <a:t>Shading artifact</a:t>
            </a:r>
          </a:p>
        </p:txBody>
      </p:sp>
      <p:sp>
        <p:nvSpPr>
          <p:cNvPr id="149" name="Shape 149"/>
          <p:cNvSpPr>
            <a:spLocks noGrp="1"/>
          </p:cNvSpPr>
          <p:nvPr>
            <p:ph type="body" idx="1"/>
          </p:nvPr>
        </p:nvSpPr>
        <p:spPr>
          <a:prstGeom prst="rect">
            <a:avLst/>
          </a:prstGeom>
        </p:spPr>
        <p:txBody>
          <a:bodyPr>
            <a:normAutofit lnSpcReduction="10000"/>
          </a:bodyPr>
          <a:lstStyle/>
          <a:p>
            <a:pPr marL="320842" indent="-320842">
              <a:buChar char="•"/>
            </a:pPr>
            <a:r>
              <a:t>Produces difference in signal intensity across the imaging volume like loss of signal intensity in one part of the image.</a:t>
            </a:r>
          </a:p>
          <a:p>
            <a:pPr marL="320842" indent="-320842">
              <a:buChar char="•"/>
            </a:pPr>
            <a:r>
              <a:t>It is produced due to uneven excitation of nuclei due to RF pulses applied at flip angles other than 90</a:t>
            </a:r>
            <a:r>
              <a:rPr baseline="28999"/>
              <a:t>0 , </a:t>
            </a:r>
            <a:r>
              <a:t>Inhomogeneities in the main magnetic field, overflow of analog to digital converter.</a:t>
            </a:r>
          </a:p>
          <a:p>
            <a:pPr marL="320842" indent="-320842">
              <a:buChar char="•"/>
            </a:pPr>
            <a:r>
              <a:t>axis - phase and frequency encoding.</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457200" y="274637"/>
            <a:ext cx="8229600" cy="1143001"/>
          </a:xfrm>
          <a:prstGeom prst="rect">
            <a:avLst/>
          </a:prstGeom>
        </p:spPr>
        <p:txBody>
          <a:bodyPr/>
          <a:lstStyle/>
          <a:p>
            <a:r>
              <a:rPr lang="en-US" dirty="0" smtClean="0"/>
              <a:t> </a:t>
            </a:r>
            <a:endParaRPr dirty="0"/>
          </a:p>
        </p:txBody>
      </p:sp>
      <p:sp>
        <p:nvSpPr>
          <p:cNvPr id="152" name="Shape 152"/>
          <p:cNvSpPr>
            <a:spLocks noGrp="1"/>
          </p:cNvSpPr>
          <p:nvPr>
            <p:ph type="body" idx="1"/>
          </p:nvPr>
        </p:nvSpPr>
        <p:spPr>
          <a:prstGeom prst="rect">
            <a:avLst/>
          </a:prstGeom>
        </p:spPr>
        <p:txBody>
          <a:bodyPr/>
          <a:lstStyle/>
          <a:p>
            <a:pPr>
              <a:buChar char="•"/>
            </a:pPr>
            <a:r>
              <a:t>Point artefact-</a:t>
            </a:r>
          </a:p>
          <a:p>
            <a:pPr>
              <a:buSzTx/>
              <a:buNone/>
            </a:pPr>
            <a:r>
              <a:t>	a bright spot of increased signal intensity in the center of the image. This is due to constant offset of DC voltage in the receiver coil which after Fourier transformation appear as a bright spot in the center of the image.</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457200" y="274637"/>
            <a:ext cx="8229600" cy="1143001"/>
          </a:xfrm>
          <a:prstGeom prst="rect">
            <a:avLst/>
          </a:prstGeom>
        </p:spPr>
        <p:txBody>
          <a:bodyPr/>
          <a:lstStyle/>
          <a:p>
            <a:endParaRPr/>
          </a:p>
        </p:txBody>
      </p:sp>
      <p:sp>
        <p:nvSpPr>
          <p:cNvPr id="155" name="Shape 155"/>
          <p:cNvSpPr>
            <a:spLocks noGrp="1"/>
          </p:cNvSpPr>
          <p:nvPr>
            <p:ph type="body" idx="1"/>
          </p:nvPr>
        </p:nvSpPr>
        <p:spPr>
          <a:prstGeom prst="rect">
            <a:avLst/>
          </a:prstGeom>
        </p:spPr>
        <p:txBody>
          <a:bodyPr/>
          <a:lstStyle/>
          <a:p>
            <a:pPr>
              <a:buChar char="•"/>
            </a:pPr>
            <a:endParaRPr/>
          </a:p>
        </p:txBody>
      </p:sp>
      <p:pic>
        <p:nvPicPr>
          <p:cNvPr id="156" name="hd-dcoff[1].jpeg"/>
          <p:cNvPicPr>
            <a:picLocks noChangeAspect="1"/>
          </p:cNvPicPr>
          <p:nvPr/>
        </p:nvPicPr>
        <p:blipFill>
          <a:blip r:embed="rId2">
            <a:extLst/>
          </a:blip>
          <a:stretch>
            <a:fillRect/>
          </a:stretch>
        </p:blipFill>
        <p:spPr>
          <a:xfrm>
            <a:off x="1620837" y="477837"/>
            <a:ext cx="5759451" cy="5759451"/>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57200" y="274637"/>
            <a:ext cx="8229600" cy="1143001"/>
          </a:xfrm>
          <a:prstGeom prst="rect">
            <a:avLst/>
          </a:prstGeom>
        </p:spPr>
        <p:txBody>
          <a:bodyPr/>
          <a:lstStyle/>
          <a:p>
            <a:endParaRPr/>
          </a:p>
        </p:txBody>
      </p:sp>
      <p:sp>
        <p:nvSpPr>
          <p:cNvPr id="159" name="Shape 159"/>
          <p:cNvSpPr>
            <a:spLocks noGrp="1"/>
          </p:cNvSpPr>
          <p:nvPr>
            <p:ph type="body" idx="1"/>
          </p:nvPr>
        </p:nvSpPr>
        <p:spPr>
          <a:prstGeom prst="rect">
            <a:avLst/>
          </a:prstGeom>
        </p:spPr>
        <p:txBody>
          <a:bodyPr/>
          <a:lstStyle/>
          <a:p>
            <a:pPr>
              <a:spcBef>
                <a:spcPts val="600"/>
              </a:spcBef>
              <a:buSzTx/>
              <a:buNone/>
              <a:defRPr sz="2800"/>
            </a:pPr>
            <a:r>
              <a:t>*CLASSIFICATION OF ARTEFACTS-</a:t>
            </a:r>
          </a:p>
          <a:p>
            <a:pPr>
              <a:spcBef>
                <a:spcPts val="600"/>
              </a:spcBef>
              <a:buChar char="•"/>
              <a:defRPr sz="2800"/>
            </a:pPr>
            <a:r>
              <a:t>PATIENT RELATED- MOTION artefacts, FLOW artefacts, magnetic SUSCEPTIBILITY ARTEFACTS.</a:t>
            </a:r>
          </a:p>
          <a:p>
            <a:pPr>
              <a:spcBef>
                <a:spcPts val="600"/>
              </a:spcBef>
              <a:buChar char="•"/>
              <a:defRPr sz="2800"/>
            </a:pPr>
            <a:r>
              <a:t>SIGNAL PROCESSING DEPENDANT- CHEMICAL shift ARTEFACTS, WRAP AROUND, GIBBS artefacts.</a:t>
            </a:r>
          </a:p>
          <a:p>
            <a:pPr>
              <a:spcBef>
                <a:spcPts val="600"/>
              </a:spcBef>
              <a:buChar char="•"/>
              <a:defRPr sz="2800"/>
            </a:pPr>
            <a:r>
              <a:t>MACHINE / HARDWARE RELATED- SHADING ARTEFACTS, STRAIGHT LINES.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ctrTitle"/>
          </p:nvPr>
        </p:nvSpPr>
        <p:spPr>
          <a:prstGeom prst="rect">
            <a:avLst/>
          </a:prstGeom>
        </p:spPr>
        <p:txBody>
          <a:bodyPr/>
          <a:lstStyle/>
          <a:p>
            <a:r>
              <a:t>THANK YOU</a:t>
            </a:r>
          </a:p>
        </p:txBody>
      </p:sp>
      <p:sp>
        <p:nvSpPr>
          <p:cNvPr id="162" name="Shape 162"/>
          <p:cNvSpPr>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457200" y="274637"/>
            <a:ext cx="8229600" cy="1143001"/>
          </a:xfrm>
          <a:prstGeom prst="rect">
            <a:avLst/>
          </a:prstGeom>
        </p:spPr>
        <p:txBody>
          <a:bodyPr/>
          <a:lstStyle>
            <a:lvl1pPr>
              <a:defRPr sz="4000"/>
            </a:lvl1pPr>
          </a:lstStyle>
          <a:p>
            <a:r>
              <a:t>GHOSTS / PHASE MISMAPPING</a:t>
            </a:r>
          </a:p>
        </p:txBody>
      </p:sp>
      <p:sp>
        <p:nvSpPr>
          <p:cNvPr id="55" name="Shape 55"/>
          <p:cNvSpPr>
            <a:spLocks noGrp="1"/>
          </p:cNvSpPr>
          <p:nvPr>
            <p:ph type="body" idx="1"/>
          </p:nvPr>
        </p:nvSpPr>
        <p:spPr>
          <a:prstGeom prst="rect">
            <a:avLst/>
          </a:prstGeom>
        </p:spPr>
        <p:txBody>
          <a:bodyPr>
            <a:normAutofit lnSpcReduction="10000"/>
          </a:bodyPr>
          <a:lstStyle/>
          <a:p>
            <a:pPr marL="336042" indent="-336042" defTabSz="896111">
              <a:lnSpc>
                <a:spcPct val="90000"/>
              </a:lnSpc>
              <a:buChar char="•"/>
              <a:defRPr sz="3136"/>
            </a:pPr>
            <a:r>
              <a:t>Replication of something in the image.</a:t>
            </a:r>
          </a:p>
          <a:p>
            <a:pPr marL="336042" indent="-336042" defTabSz="896111">
              <a:lnSpc>
                <a:spcPct val="90000"/>
              </a:lnSpc>
              <a:buChar char="•"/>
              <a:defRPr sz="3136"/>
            </a:pPr>
            <a:r>
              <a:t>Motion is the important cause.</a:t>
            </a:r>
          </a:p>
          <a:p>
            <a:pPr marL="336042" indent="-336042" defTabSz="896111">
              <a:lnSpc>
                <a:spcPct val="90000"/>
              </a:lnSpc>
              <a:buChar char="•"/>
              <a:defRPr sz="3136"/>
            </a:pPr>
            <a:r>
              <a:t>Can arise from any structure that moves during acquisition for e.g. </a:t>
            </a:r>
          </a:p>
          <a:p>
            <a:pPr marL="336042" indent="-336042" defTabSz="896111">
              <a:lnSpc>
                <a:spcPct val="90000"/>
              </a:lnSpc>
              <a:buSzTx/>
              <a:buNone/>
              <a:defRPr sz="3136"/>
            </a:pPr>
            <a:r>
              <a:t>	-chest wall during respiration</a:t>
            </a:r>
          </a:p>
          <a:p>
            <a:pPr marL="336042" indent="-336042" defTabSz="896111">
              <a:lnSpc>
                <a:spcPct val="90000"/>
              </a:lnSpc>
              <a:buSzTx/>
              <a:buNone/>
              <a:defRPr sz="3136"/>
            </a:pPr>
            <a:r>
              <a:t>	-pulsatile movement of vessels</a:t>
            </a:r>
          </a:p>
          <a:p>
            <a:pPr marL="336042" indent="-336042" defTabSz="896111">
              <a:lnSpc>
                <a:spcPct val="90000"/>
              </a:lnSpc>
              <a:buSzTx/>
              <a:buNone/>
              <a:defRPr sz="3136"/>
            </a:pPr>
            <a:r>
              <a:t>	-swallowing</a:t>
            </a:r>
          </a:p>
          <a:p>
            <a:pPr marL="336042" indent="-336042" defTabSz="896111">
              <a:lnSpc>
                <a:spcPct val="90000"/>
              </a:lnSpc>
              <a:buSzTx/>
              <a:buNone/>
              <a:defRPr sz="3136"/>
            </a:pPr>
            <a:r>
              <a:t>	-eye movement</a:t>
            </a:r>
          </a:p>
          <a:p>
            <a:pPr marL="314425" indent="-314425" defTabSz="896111">
              <a:lnSpc>
                <a:spcPct val="90000"/>
              </a:lnSpc>
              <a:buChar char="•"/>
              <a:defRPr sz="3136"/>
            </a:pPr>
            <a:r>
              <a:t>occurs along phase encoding axis.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body" idx="1"/>
          </p:nvPr>
        </p:nvSpPr>
        <p:spPr>
          <a:xfrm>
            <a:off x="457200" y="620712"/>
            <a:ext cx="8229600" cy="5505451"/>
          </a:xfrm>
          <a:prstGeom prst="rect">
            <a:avLst/>
          </a:prstGeom>
        </p:spPr>
        <p:txBody>
          <a:bodyPr>
            <a:normAutofit lnSpcReduction="10000"/>
          </a:bodyPr>
          <a:lstStyle/>
          <a:p>
            <a:pPr marL="301752" indent="-301752" defTabSz="804672">
              <a:spcBef>
                <a:spcPts val="500"/>
              </a:spcBef>
              <a:buChar char="•"/>
              <a:defRPr sz="2464"/>
            </a:pPr>
            <a:r>
              <a:t>Remedy-</a:t>
            </a:r>
          </a:p>
          <a:p>
            <a:pPr marL="704087" lvl="1" indent="-301752" defTabSz="804672">
              <a:spcBef>
                <a:spcPts val="500"/>
              </a:spcBef>
              <a:buChar char="•"/>
              <a:defRPr sz="2464"/>
            </a:pPr>
            <a:r>
              <a:t>Gating – ECG, pulse or respiratory gating	</a:t>
            </a:r>
          </a:p>
          <a:p>
            <a:pPr marL="704087" lvl="1" indent="-301752" defTabSz="804672">
              <a:spcBef>
                <a:spcPts val="500"/>
              </a:spcBef>
              <a:buChar char="•"/>
              <a:defRPr sz="2464"/>
            </a:pPr>
            <a:r>
              <a:t>Respiratory motion - breath holding, respiratory gating, ROPE - respiratory ordered phase recording.</a:t>
            </a:r>
          </a:p>
          <a:p>
            <a:pPr marL="704087" lvl="1" indent="-301752" defTabSz="804672">
              <a:spcBef>
                <a:spcPts val="500"/>
              </a:spcBef>
              <a:buChar char="•"/>
              <a:defRPr sz="2464"/>
            </a:pPr>
            <a:r>
              <a:t>phase encoding axis swap- phase encoding direction is changed.</a:t>
            </a:r>
          </a:p>
          <a:p>
            <a:pPr marL="704087" lvl="1" indent="-301752" defTabSz="804672">
              <a:spcBef>
                <a:spcPts val="500"/>
              </a:spcBef>
              <a:buChar char="•"/>
              <a:defRPr sz="2464"/>
            </a:pPr>
            <a:r>
              <a:t>presaturation-area producing motion artifacts is saturated with RF pulses before start of proper pulse sequence such that all signals from this area are eliminated.</a:t>
            </a:r>
          </a:p>
          <a:p>
            <a:pPr marL="704087" lvl="1" indent="-301752" defTabSz="804672">
              <a:spcBef>
                <a:spcPts val="500"/>
              </a:spcBef>
              <a:buChar char="•"/>
              <a:defRPr sz="2464"/>
            </a:pPr>
            <a:r>
              <a:t>Gradient moment nulling-reduces ghosts caused by flowing nuclei moving along gradients by adjusting the gradient.</a:t>
            </a:r>
          </a:p>
          <a:p>
            <a:pPr marL="301752" indent="-301752" defTabSz="804672">
              <a:spcBef>
                <a:spcPts val="500"/>
              </a:spcBef>
              <a:buSzTx/>
              <a:buNone/>
              <a:defRPr sz="2464"/>
            </a:pPr>
            <a:r>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457200" y="274637"/>
            <a:ext cx="8229600" cy="1143001"/>
          </a:xfrm>
          <a:prstGeom prst="rect">
            <a:avLst/>
          </a:prstGeom>
        </p:spPr>
        <p:txBody>
          <a:bodyPr/>
          <a:lstStyle/>
          <a:p>
            <a:endParaRPr/>
          </a:p>
        </p:txBody>
      </p:sp>
      <p:pic>
        <p:nvPicPr>
          <p:cNvPr id="60" name="image.png"/>
          <p:cNvPicPr>
            <a:picLocks noChangeAspect="1"/>
          </p:cNvPicPr>
          <p:nvPr/>
        </p:nvPicPr>
        <p:blipFill>
          <a:blip r:embed="rId2">
            <a:extLst/>
          </a:blip>
          <a:stretch>
            <a:fillRect/>
          </a:stretch>
        </p:blipFill>
        <p:spPr>
          <a:xfrm>
            <a:off x="1619250" y="404812"/>
            <a:ext cx="6091238" cy="607853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457200" y="274637"/>
            <a:ext cx="8229600" cy="1143001"/>
          </a:xfrm>
          <a:prstGeom prst="rect">
            <a:avLst/>
          </a:prstGeom>
        </p:spPr>
        <p:txBody>
          <a:bodyPr/>
          <a:lstStyle/>
          <a:p>
            <a:endParaRPr/>
          </a:p>
        </p:txBody>
      </p:sp>
      <p:pic>
        <p:nvPicPr>
          <p:cNvPr id="63" name="image.png"/>
          <p:cNvPicPr>
            <a:picLocks noChangeAspect="1"/>
          </p:cNvPicPr>
          <p:nvPr/>
        </p:nvPicPr>
        <p:blipFill>
          <a:blip r:embed="rId2">
            <a:extLst/>
          </a:blip>
          <a:stretch>
            <a:fillRect/>
          </a:stretch>
        </p:blipFill>
        <p:spPr>
          <a:xfrm>
            <a:off x="1476375" y="266700"/>
            <a:ext cx="6343650" cy="633095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457200" y="274637"/>
            <a:ext cx="8229600" cy="1143001"/>
          </a:xfrm>
          <a:prstGeom prst="rect">
            <a:avLst/>
          </a:prstGeom>
        </p:spPr>
        <p:txBody>
          <a:bodyPr/>
          <a:lstStyle/>
          <a:p>
            <a:endParaRPr/>
          </a:p>
        </p:txBody>
      </p:sp>
      <p:pic>
        <p:nvPicPr>
          <p:cNvPr id="66" name="image.png"/>
          <p:cNvPicPr>
            <a:picLocks noChangeAspect="1"/>
          </p:cNvPicPr>
          <p:nvPr/>
        </p:nvPicPr>
        <p:blipFill>
          <a:blip r:embed="rId2">
            <a:extLst/>
          </a:blip>
          <a:stretch>
            <a:fillRect/>
          </a:stretch>
        </p:blipFill>
        <p:spPr>
          <a:xfrm>
            <a:off x="1408112" y="301625"/>
            <a:ext cx="6116638" cy="60071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274637"/>
            <a:ext cx="8229600" cy="1143001"/>
          </a:xfrm>
          <a:prstGeom prst="rect">
            <a:avLst/>
          </a:prstGeom>
        </p:spPr>
        <p:txBody>
          <a:bodyPr/>
          <a:lstStyle/>
          <a:p>
            <a:r>
              <a:t>CHEMICAL SHIFT ARTEFACT</a:t>
            </a:r>
          </a:p>
        </p:txBody>
      </p:sp>
      <p:sp>
        <p:nvSpPr>
          <p:cNvPr id="69" name="Shape 69"/>
          <p:cNvSpPr>
            <a:spLocks noGrp="1"/>
          </p:cNvSpPr>
          <p:nvPr>
            <p:ph type="body" idx="1"/>
          </p:nvPr>
        </p:nvSpPr>
        <p:spPr>
          <a:prstGeom prst="rect">
            <a:avLst/>
          </a:prstGeom>
        </p:spPr>
        <p:txBody>
          <a:bodyPr/>
          <a:lstStyle/>
          <a:p>
            <a:pPr>
              <a:lnSpc>
                <a:spcPct val="80000"/>
              </a:lnSpc>
              <a:spcBef>
                <a:spcPts val="600"/>
              </a:spcBef>
              <a:buChar char="•"/>
              <a:defRPr sz="2800"/>
            </a:pPr>
            <a:r>
              <a:t>Different chemical environment of protons in fat and water</a:t>
            </a:r>
          </a:p>
          <a:p>
            <a:pPr>
              <a:lnSpc>
                <a:spcPct val="80000"/>
              </a:lnSpc>
              <a:spcBef>
                <a:spcPts val="600"/>
              </a:spcBef>
              <a:buChar char="•"/>
              <a:defRPr sz="2800"/>
            </a:pPr>
            <a:r>
              <a:t>Artefact Appears at the interfaces of water and fat as a dark edge because frequency of precession is slightly different in these substances. Always occurs in frequency encoding direction.</a:t>
            </a:r>
          </a:p>
          <a:p>
            <a:pPr>
              <a:lnSpc>
                <a:spcPct val="80000"/>
              </a:lnSpc>
              <a:spcBef>
                <a:spcPts val="600"/>
              </a:spcBef>
              <a:buChar char="•"/>
              <a:defRPr sz="2800"/>
            </a:pPr>
            <a:r>
              <a:t>At 1T-147Hz,  at .5-insignificant, at 1.5T-220Hz i.e. fat precesses 220 Hz less than water.</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D0D0C6"/>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938</Words>
  <Application>Microsoft Office PowerPoint</Application>
  <PresentationFormat>On-screen Show (4:3)</PresentationFormat>
  <Paragraphs>130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 MRI ARTEFACTS</vt:lpstr>
      <vt:lpstr>PowerPoint Presentation</vt:lpstr>
      <vt:lpstr>PowerPoint Presentation</vt:lpstr>
      <vt:lpstr>GHOSTS / PHASE MISMAPPING</vt:lpstr>
      <vt:lpstr>PowerPoint Presentation</vt:lpstr>
      <vt:lpstr>PowerPoint Presentation</vt:lpstr>
      <vt:lpstr>PowerPoint Presentation</vt:lpstr>
      <vt:lpstr>PowerPoint Presentation</vt:lpstr>
      <vt:lpstr>CHEMICAL SHIFT ARTEFACT</vt:lpstr>
      <vt:lpstr>PowerPoint Presentation</vt:lpstr>
      <vt:lpstr>PowerPoint Presentation</vt:lpstr>
      <vt:lpstr>PowerPoint Presentation</vt:lpstr>
      <vt:lpstr>CHEMICAL MISREGISTRATION</vt:lpstr>
      <vt:lpstr>PowerPoint Presentation</vt:lpstr>
      <vt:lpstr>ALIASING / WRAPAROUND ARTEFACTS / BACK FOLDING</vt:lpstr>
      <vt:lpstr>PowerPoint Presentation</vt:lpstr>
      <vt:lpstr>PowerPoint Presentation</vt:lpstr>
      <vt:lpstr>PowerPoint Presentation</vt:lpstr>
      <vt:lpstr>PowerPoint Presentation</vt:lpstr>
      <vt:lpstr>CROSS EXCITATION AND CROSS TALK</vt:lpstr>
      <vt:lpstr>PowerPoint Presentation</vt:lpstr>
      <vt:lpstr>SHADING ARTEFACTS</vt:lpstr>
      <vt:lpstr>PowerPoint Presentation</vt:lpstr>
      <vt:lpstr>MAGNETIC SUSCEPTIBILITY ATREFACT</vt:lpstr>
      <vt:lpstr>PowerPoint Presentation</vt:lpstr>
      <vt:lpstr>PowerPoint Presentation</vt:lpstr>
      <vt:lpstr>PowerPoint Presentation</vt:lpstr>
      <vt:lpstr>STRAIGHT LINES AND ZIPPER LIKE ARTEFACT</vt:lpstr>
      <vt:lpstr>PowerPoint Presentation</vt:lpstr>
      <vt:lpstr>PowerPoint Presentation</vt:lpstr>
      <vt:lpstr>TRUNCATION ARTEFACTS</vt:lpstr>
      <vt:lpstr>PowerPoint Presentation</vt:lpstr>
      <vt:lpstr>PowerPoint Presentation</vt:lpstr>
      <vt:lpstr>PowerPoint Presentation</vt:lpstr>
      <vt:lpstr>Shading artifact</vt:lpstr>
      <vt:lpstr> </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MRI ARTEFACTS</dc:title>
  <cp:lastModifiedBy>shwetashendey</cp:lastModifiedBy>
  <cp:revision>2</cp:revision>
  <dcterms:modified xsi:type="dcterms:W3CDTF">2017-04-16T15:16:06Z</dcterms:modified>
</cp:coreProperties>
</file>