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3"/>
    <p:sldId id="351" r:id="rId4"/>
    <p:sldId id="349" r:id="rId5"/>
    <p:sldId id="296" r:id="rId6"/>
    <p:sldId id="297" r:id="rId7"/>
    <p:sldId id="298" r:id="rId8"/>
    <p:sldId id="300" r:id="rId9"/>
    <p:sldId id="281" r:id="rId10"/>
    <p:sldId id="282" r:id="rId11"/>
    <p:sldId id="283" r:id="rId12"/>
    <p:sldId id="284" r:id="rId13"/>
    <p:sldId id="286" r:id="rId14"/>
    <p:sldId id="287" r:id="rId15"/>
    <p:sldId id="285" r:id="rId16"/>
    <p:sldId id="288" r:id="rId17"/>
    <p:sldId id="289" r:id="rId18"/>
    <p:sldId id="290" r:id="rId19"/>
    <p:sldId id="291" r:id="rId20"/>
    <p:sldId id="292" r:id="rId21"/>
    <p:sldId id="293" r:id="rId22"/>
    <p:sldId id="264" r:id="rId23"/>
    <p:sldId id="350" r:id="rId24"/>
    <p:sldId id="331" r:id="rId25"/>
    <p:sldId id="332" r:id="rId26"/>
    <p:sldId id="333" r:id="rId27"/>
    <p:sldId id="334" r:id="rId28"/>
    <p:sldId id="335" r:id="rId29"/>
    <p:sldId id="336" r:id="rId31"/>
    <p:sldId id="340" r:id="rId32"/>
    <p:sldId id="352" r:id="rId33"/>
    <p:sldId id="338" r:id="rId34"/>
    <p:sldId id="339" r:id="rId35"/>
    <p:sldId id="341" r:id="rId36"/>
    <p:sldId id="342" r:id="rId37"/>
    <p:sldId id="343" r:id="rId38"/>
    <p:sldId id="346" r:id="rId39"/>
    <p:sldId id="344" r:id="rId40"/>
    <p:sldId id="345" r:id="rId41"/>
    <p:sldId id="347" r:id="rId42"/>
    <p:sldId id="353" r:id="rId43"/>
    <p:sldId id="348" r:id="rId44"/>
    <p:sldId id="266" r:id="rId45"/>
    <p:sldId id="267" r:id="rId46"/>
    <p:sldId id="268" r:id="rId47"/>
    <p:sldId id="269" r:id="rId48"/>
    <p:sldId id="270" r:id="rId49"/>
    <p:sldId id="271" r:id="rId50"/>
    <p:sldId id="272" r:id="rId51"/>
    <p:sldId id="258" r:id="rId52"/>
    <p:sldId id="259" r:id="rId53"/>
    <p:sldId id="260" r:id="rId54"/>
    <p:sldId id="261" r:id="rId55"/>
    <p:sldId id="262" r:id="rId56"/>
    <p:sldId id="263" r:id="rId57"/>
    <p:sldId id="399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1" Type="http://schemas.openxmlformats.org/officeDocument/2006/relationships/tableStyles" Target="tableStyles.xml"/><Relationship Id="rId60" Type="http://schemas.openxmlformats.org/officeDocument/2006/relationships/viewProps" Target="viewProps.xml"/><Relationship Id="rId6" Type="http://schemas.openxmlformats.org/officeDocument/2006/relationships/slide" Target="slides/slide4.xml"/><Relationship Id="rId59" Type="http://schemas.openxmlformats.org/officeDocument/2006/relationships/presProps" Target="presProps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8.jpeg"/><Relationship Id="rId1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5.jpeg"/><Relationship Id="rId1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0810" y="1891983"/>
            <a:ext cx="9144000" cy="2387600"/>
          </a:xfrm>
        </p:spPr>
        <p:txBody>
          <a:bodyPr/>
          <a:p>
            <a:pPr algn="r"/>
            <a:r>
              <a:rPr lang="en-IN" altLang="en-US"/>
              <a:t>MRI CASES REVIEW</a:t>
            </a:r>
            <a:br>
              <a:rPr lang="en-IN" altLang="en-US"/>
            </a:br>
            <a:r>
              <a:rPr lang="en-IN" altLang="en-US" sz="2800"/>
              <a:t>MRI TEAM</a:t>
            </a:r>
            <a:endParaRPr lang="en-IN" altLang="en-US"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hwetashendey\Desktop\avm case\IMG-0006-00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8" t="21275" r="23673" b="8626"/>
          <a:stretch>
            <a:fillRect/>
          </a:stretch>
        </p:blipFill>
        <p:spPr bwMode="auto">
          <a:xfrm>
            <a:off x="1676400" y="1219200"/>
            <a:ext cx="2715491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POSTCONTRAST CT BRAIN</a:t>
            </a:r>
            <a:endParaRPr lang="en-US" dirty="0"/>
          </a:p>
        </p:txBody>
      </p:sp>
      <p:pic>
        <p:nvPicPr>
          <p:cNvPr id="2051" name="Picture 3" descr="C:\Users\shwetashendey\Desktop\avm case\IMG-0007-0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22301" r="26704" b="6392"/>
          <a:stretch>
            <a:fillRect/>
          </a:stretch>
        </p:blipFill>
        <p:spPr bwMode="auto">
          <a:xfrm>
            <a:off x="4495800" y="2195943"/>
            <a:ext cx="2798618" cy="34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hwetashendey\Desktop\avm case\IMG-0008-0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20313" r="21307" b="7528"/>
          <a:stretch>
            <a:fillRect/>
          </a:stretch>
        </p:blipFill>
        <p:spPr bwMode="auto">
          <a:xfrm>
            <a:off x="7474527" y="3124200"/>
            <a:ext cx="3006436" cy="35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hwetashendey\Desktop\avm case\IMG-0013-00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t="13564" r="24091" b="4426"/>
          <a:stretch>
            <a:fillRect/>
          </a:stretch>
        </p:blipFill>
        <p:spPr bwMode="auto">
          <a:xfrm>
            <a:off x="6428508" y="1471863"/>
            <a:ext cx="3213079" cy="436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shwetashendey\Desktop\avm case\IMG-0005-0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t="24006" r="26421" b="3550"/>
          <a:stretch>
            <a:fillRect/>
          </a:stretch>
        </p:blipFill>
        <p:spPr bwMode="auto">
          <a:xfrm>
            <a:off x="2133600" y="1471863"/>
            <a:ext cx="3581400" cy="436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MRI BRAIN FLAIR IMAGES</a:t>
            </a:r>
            <a:endParaRPr lang="en-US" dirty="0"/>
          </a:p>
        </p:txBody>
      </p:sp>
      <p:pic>
        <p:nvPicPr>
          <p:cNvPr id="5122" name="Picture 2" descr="C:\Users\shwetashendey\Desktop\avm case\MR IMAGES\IMG-0012-0000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853295"/>
            <a:ext cx="2843645" cy="284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hwetashendey\Desktop\avm case\MR IMAGES\IMG-0010-0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35627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hwetashendey\Desktop\avm case\MR IMAGES\IMG-0011-0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09" y="2130136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T2W IMAGES</a:t>
            </a:r>
            <a:endParaRPr lang="en-US" dirty="0"/>
          </a:p>
        </p:txBody>
      </p:sp>
      <p:pic>
        <p:nvPicPr>
          <p:cNvPr id="6146" name="Picture 2" descr="C:\Users\shwetashendey\Desktop\avm case\MR IMAGES\IMG-0019-0000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36576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hwetashendey\Desktop\avm case\MR IMAGES\IMG-0017-0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2895601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hwetashendey\Desktop\avm case\MR IMAGES\IMG-0018-0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382981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09927"/>
          </a:xfrm>
        </p:spPr>
        <p:txBody>
          <a:bodyPr/>
          <a:lstStyle/>
          <a:p>
            <a:r>
              <a:rPr lang="en-US" dirty="0" smtClean="0"/>
              <a:t>MRI BRAIN T1W IMAGES</a:t>
            </a:r>
            <a:endParaRPr lang="en-US" dirty="0"/>
          </a:p>
        </p:txBody>
      </p:sp>
      <p:pic>
        <p:nvPicPr>
          <p:cNvPr id="4098" name="Picture 2" descr="C:\Users\shwetashendey\Desktop\avm case\MR IMAGES\IMG-0006-0000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81" y="3955472"/>
            <a:ext cx="2757055" cy="275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hwetashendey\Desktop\avm case\MR IMAGES\IMG-0007-0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09" y="3955473"/>
            <a:ext cx="2757054" cy="275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hwetashendey\Desktop\avm case\MR IMAGES\IMG-0004-0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90" y="1219200"/>
            <a:ext cx="2597729" cy="259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hwetashendey\Desktop\avm case\MR IMAGES\IMG-0005-0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81" y="1184565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T2W IMAGES</a:t>
            </a:r>
            <a:endParaRPr lang="en-US" dirty="0"/>
          </a:p>
        </p:txBody>
      </p:sp>
      <p:pic>
        <p:nvPicPr>
          <p:cNvPr id="9218" name="Picture 2" descr="C:\Users\shwetashendey\Desktop\avm case\MR IMAGES\IMG-0022-0000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66009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hwetashendey\Desktop\avm case\MR IMAGES\IMG-0021-0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27909"/>
            <a:ext cx="41910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DWI IMAGES</a:t>
            </a:r>
            <a:endParaRPr lang="en-US" dirty="0"/>
          </a:p>
        </p:txBody>
      </p:sp>
      <p:pic>
        <p:nvPicPr>
          <p:cNvPr id="7171" name="Picture 3" descr="C:\Users\shwetashendey\Desktop\avm case\MR IMAGES\IMG-0001-0000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8" y="2029690"/>
            <a:ext cx="3657602" cy="365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hwetashendey\Desktop\avm case\MR IMAGES\IMG-0003-0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908" y="2029690"/>
            <a:ext cx="3553692" cy="365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472" y="180109"/>
            <a:ext cx="8229600" cy="1143000"/>
          </a:xfrm>
        </p:spPr>
        <p:txBody>
          <a:bodyPr/>
          <a:lstStyle/>
          <a:p>
            <a:r>
              <a:rPr lang="en-US" dirty="0" smtClean="0"/>
              <a:t>GRE IMAGES</a:t>
            </a:r>
            <a:endParaRPr lang="en-US" dirty="0"/>
          </a:p>
        </p:txBody>
      </p:sp>
      <p:pic>
        <p:nvPicPr>
          <p:cNvPr id="8194" name="Picture 2" descr="C:\Users\shwetashendey\Desktop\avm case\MR IMAGES\IMG-0016-0000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57745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hwetashendey\Desktop\avm case\MR IMAGES\IMG-0014-0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76945"/>
            <a:ext cx="2881745" cy="288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hwetashendey\Desktop\avm case\MR IMAGES\IMG-0015-0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145" y="35052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 ANGIOGRAPHY</a:t>
            </a:r>
            <a:endParaRPr lang="en-US" dirty="0"/>
          </a:p>
        </p:txBody>
      </p:sp>
      <p:pic>
        <p:nvPicPr>
          <p:cNvPr id="10242" name="Picture 2" descr="C:\Users\shwetashendey\Desktop\avm case\MR IMAGES\IMG-0024-00001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5" t="22585" r="12784" b="23722"/>
          <a:stretch>
            <a:fillRect/>
          </a:stretch>
        </p:blipFill>
        <p:spPr bwMode="auto">
          <a:xfrm>
            <a:off x="6324600" y="1676400"/>
            <a:ext cx="38862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hwetashendey\Desktop\avm case\MR IMAGES\IMG-0023-0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38862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-3429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266" name="Picture 2" descr="C:\Users\shwetashendey\Desktop\avm case\MR IMAGES\IMG-0028-0000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58" y="3520787"/>
            <a:ext cx="3131126" cy="313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hwetashendey\Desktop\avm case\MR IMAGES\IMG-0025-0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746" y="3520787"/>
            <a:ext cx="3124199" cy="31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shwetashendey\Desktop\avm case\MR IMAGES\IMG-0026-0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58" y="166253"/>
            <a:ext cx="3115542" cy="31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shwetashendey\Desktop\avm case\MR IMAGES\IMG-0027-0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50668"/>
            <a:ext cx="3117272" cy="311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en-US"/>
              <a:t>case 1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altLang="en-US" dirty="0" smtClean="0"/>
              <a:t>14 </a:t>
            </a:r>
            <a:r>
              <a:rPr lang="en-IN" altLang="en-US" dirty="0" err="1"/>
              <a:t>yr</a:t>
            </a:r>
            <a:r>
              <a:rPr lang="en-IN" altLang="en-US" dirty="0"/>
              <a:t> female came with complaint of </a:t>
            </a:r>
            <a:r>
              <a:rPr lang="en-IN" altLang="en-US" dirty="0" smtClean="0"/>
              <a:t>pain and swelling in left popliteal fossa near the proximal end of tibia since 4-5 month.</a:t>
            </a:r>
            <a:endParaRPr lang="en-IN" altLang="en-US" dirty="0" smtClean="0"/>
          </a:p>
          <a:p>
            <a:r>
              <a:rPr lang="en-IN" altLang="en-US" dirty="0" smtClean="0"/>
              <a:t>No H/O trauma, RTA, operative history</a:t>
            </a:r>
            <a:endParaRPr lang="en-IN" altLang="en-US" dirty="0" smtClean="0"/>
          </a:p>
          <a:p>
            <a:endParaRPr lang="en-I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623218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shwetashendey\Desktop\avm case\MR IMAGES\IMG-0032-0000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8862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shwetashendey\Desktop\avm case\MR IMAGES\IMG-0033-0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shwetashendey\Desktop\avm case\MR IMAGES\IMG-0029-0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42672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shwetashendey\Desktop\avm case\MR IMAGES\IMG-0030-0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862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DIAGNOSIS??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</a:t>
            </a:r>
            <a:r>
              <a:rPr lang="en-IN" altLang="en-US" dirty="0" smtClean="0"/>
              <a:t>3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257300"/>
            <a:ext cx="10515600" cy="4920615"/>
          </a:xfrm>
        </p:spPr>
        <p:txBody>
          <a:bodyPr>
            <a:normAutofit/>
          </a:bodyPr>
          <a:lstStyle/>
          <a:p>
            <a:r>
              <a:rPr lang="en-IN" altLang="en-US" dirty="0" smtClean="0"/>
              <a:t>42 </a:t>
            </a:r>
            <a:r>
              <a:rPr lang="en-IN" altLang="en-US" dirty="0" err="1"/>
              <a:t>yr</a:t>
            </a:r>
            <a:r>
              <a:rPr lang="en-IN" altLang="en-US" dirty="0"/>
              <a:t> female presented with</a:t>
            </a:r>
            <a:r>
              <a:rPr lang="en-IN" altLang="en-US" dirty="0" smtClean="0"/>
              <a:t> 1</a:t>
            </a:r>
            <a:r>
              <a:rPr lang="en-IN" altLang="en-US" dirty="0" err="1" smtClean="0"/>
              <a:t>st</a:t>
            </a:r>
            <a:r>
              <a:rPr lang="en-IN" altLang="en-US" dirty="0" smtClean="0"/>
              <a:t> degree infertility and endometriosis with multiple fibroid  with right renal stone  came </a:t>
            </a:r>
            <a:r>
              <a:rPr lang="en-IN" altLang="en-US" dirty="0"/>
              <a:t>with complaint </a:t>
            </a:r>
            <a:r>
              <a:rPr lang="en-IN" altLang="en-US" dirty="0" smtClean="0"/>
              <a:t>lower pain abdomen, burning </a:t>
            </a:r>
            <a:r>
              <a:rPr lang="en-IN" altLang="en-US" dirty="0" err="1" smtClean="0"/>
              <a:t>micturation</a:t>
            </a:r>
            <a:r>
              <a:rPr lang="en-IN" altLang="en-US" dirty="0" smtClean="0"/>
              <a:t>, backache and weakness since  1month.</a:t>
            </a:r>
            <a:endParaRPr lang="en-IN" altLang="en-US" dirty="0" smtClean="0"/>
          </a:p>
          <a:p>
            <a:r>
              <a:rPr lang="en-IN" altLang="en-US" dirty="0" smtClean="0"/>
              <a:t>Patient give past H/O uterine fibroid 8 year back. In 2010 I/V/O </a:t>
            </a:r>
            <a:r>
              <a:rPr lang="en-IN" altLang="en-US" dirty="0" err="1" smtClean="0"/>
              <a:t>hematuria</a:t>
            </a:r>
            <a:r>
              <a:rPr lang="en-IN" altLang="en-US" dirty="0" smtClean="0"/>
              <a:t> cystoscopy diagnosed </a:t>
            </a:r>
            <a:r>
              <a:rPr lang="en-IN" altLang="en-US" dirty="0" err="1" smtClean="0"/>
              <a:t>endometrosis</a:t>
            </a:r>
            <a:r>
              <a:rPr lang="en-IN" altLang="en-US" dirty="0" smtClean="0"/>
              <a:t> of UB. </a:t>
            </a:r>
            <a:endParaRPr lang="en-IN" altLang="en-US" dirty="0"/>
          </a:p>
          <a:p>
            <a:r>
              <a:rPr lang="en-IN" altLang="en-US" dirty="0" smtClean="0"/>
              <a:t>CT pelvis 16/12/11- diffuse nodular enhancing UB wall thickness posteriorly with focal loss of fat plane between anterior wall of uterus s/o endometriosis.</a:t>
            </a:r>
            <a:endParaRPr lang="en-IN" altLang="en-US" dirty="0" smtClean="0"/>
          </a:p>
          <a:p>
            <a:r>
              <a:rPr lang="en-IN" altLang="en-US" dirty="0" smtClean="0"/>
              <a:t>USG 28/8/16- Bulky uterus with fibroid and right renal calculus.</a:t>
            </a:r>
            <a:endParaRPr lang="en-IN" altLang="en-US" dirty="0"/>
          </a:p>
          <a:p>
            <a:r>
              <a:rPr lang="en-IN" altLang="en-US" dirty="0"/>
              <a:t>Not a k/c/o any major medical or surgical illness in the past.</a:t>
            </a:r>
            <a:endParaRPr lang="en-IN" altLang="en-US" dirty="0"/>
          </a:p>
          <a:p>
            <a:pPr marL="0" indent="0">
              <a:buNone/>
            </a:pPr>
            <a:endParaRPr lang="en-IN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AXIAL T2W            AXIAL T2W            SAG T2W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15-0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540000">
            <a:off x="8522335" y="2417445"/>
            <a:ext cx="3523615" cy="4219575"/>
          </a:xfrm>
          <a:prstGeom prst="rect">
            <a:avLst/>
          </a:prstGeom>
        </p:spPr>
      </p:pic>
      <p:pic>
        <p:nvPicPr>
          <p:cNvPr id="5" name="Picture 4" descr="IMG-0013-0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40000">
            <a:off x="4398645" y="2388870"/>
            <a:ext cx="3625215" cy="4236720"/>
          </a:xfrm>
          <a:prstGeom prst="rect">
            <a:avLst/>
          </a:prstGeom>
        </p:spPr>
      </p:pic>
      <p:pic>
        <p:nvPicPr>
          <p:cNvPr id="6" name="Picture 5" descr="IMG-0014-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" y="2394585"/>
            <a:ext cx="3690620" cy="42252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COR T2W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12-0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395095"/>
            <a:ext cx="5161280" cy="5239385"/>
          </a:xfrm>
          <a:prstGeom prst="rect">
            <a:avLst/>
          </a:prstGeom>
        </p:spPr>
      </p:pic>
      <p:pic>
        <p:nvPicPr>
          <p:cNvPr id="5" name="Picture 4" descr="IMG-0011-0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015" y="1388745"/>
            <a:ext cx="5715635" cy="520827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AXIAL STIR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17-0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095" y="1438275"/>
            <a:ext cx="4876165" cy="5229225"/>
          </a:xfrm>
          <a:prstGeom prst="rect">
            <a:avLst/>
          </a:prstGeom>
        </p:spPr>
      </p:pic>
      <p:pic>
        <p:nvPicPr>
          <p:cNvPr id="5" name="Picture 4" descr="IMG-0016-0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725" y="1494155"/>
            <a:ext cx="5183505" cy="51835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880" y="365125"/>
            <a:ext cx="12146280" cy="1325880"/>
          </a:xfrm>
        </p:spPr>
        <p:txBody>
          <a:bodyPr>
            <a:normAutofit fontScale="90000"/>
          </a:bodyPr>
          <a:p>
            <a:r>
              <a:rPr lang="en-IN" altLang="en-US"/>
              <a:t>AXIAL GRE                 AXIAL T1W PRE C      AXIAL T1W POS C</a:t>
            </a:r>
            <a:endParaRPr lang="en-IN" altLang="en-US"/>
          </a:p>
        </p:txBody>
      </p:sp>
      <p:pic>
        <p:nvPicPr>
          <p:cNvPr id="4" name="Content Placeholder 3" descr="IMG-0018-0000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470" y="1814195"/>
            <a:ext cx="3762375" cy="4915535"/>
          </a:xfrm>
          <a:prstGeom prst="rect">
            <a:avLst/>
          </a:prstGeom>
        </p:spPr>
      </p:pic>
      <p:pic>
        <p:nvPicPr>
          <p:cNvPr id="6" name="Picture 5" descr="IMG-0028-0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910" y="1802130"/>
            <a:ext cx="3965575" cy="4874260"/>
          </a:xfrm>
          <a:prstGeom prst="rect">
            <a:avLst/>
          </a:prstGeom>
        </p:spPr>
      </p:pic>
      <p:pic>
        <p:nvPicPr>
          <p:cNvPr id="7" name="Picture 6" descr="IMG-0029-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160" y="1781175"/>
            <a:ext cx="3780790" cy="484251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SAG TI PRE CON                  SAG TI POST CON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23-0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205" y="1974215"/>
            <a:ext cx="5426710" cy="4610735"/>
          </a:xfrm>
          <a:prstGeom prst="rect">
            <a:avLst/>
          </a:prstGeom>
        </p:spPr>
      </p:pic>
      <p:pic>
        <p:nvPicPr>
          <p:cNvPr id="5" name="Picture 4" descr="IMG-0022-0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840" y="1903095"/>
            <a:ext cx="5596890" cy="464375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" y="365125"/>
            <a:ext cx="11315065" cy="1325880"/>
          </a:xfrm>
        </p:spPr>
        <p:txBody>
          <a:bodyPr/>
          <a:p>
            <a:r>
              <a:rPr lang="en-IN" altLang="en-US"/>
              <a:t>COR T1W PRE C                    CORT2W POST CON    </a:t>
            </a:r>
            <a:endParaRPr lang="en-IN" altLang="en-US"/>
          </a:p>
        </p:txBody>
      </p:sp>
      <p:pic>
        <p:nvPicPr>
          <p:cNvPr id="4" name="Picture 3" descr="IMG-0026-0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95" y="1571625"/>
            <a:ext cx="3827780" cy="5274945"/>
          </a:xfrm>
          <a:prstGeom prst="rect">
            <a:avLst/>
          </a:prstGeom>
        </p:spPr>
      </p:pic>
      <p:pic>
        <p:nvPicPr>
          <p:cNvPr id="5" name="Picture 4" descr="IMG-0024-0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490" y="1520190"/>
            <a:ext cx="3825875" cy="5289550"/>
          </a:xfrm>
          <a:prstGeom prst="rect">
            <a:avLst/>
          </a:prstGeom>
        </p:spPr>
      </p:pic>
      <p:pic>
        <p:nvPicPr>
          <p:cNvPr id="7" name="Content Placeholder 6" descr="IMG-0027-00001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00500" y="1550035"/>
            <a:ext cx="4135755" cy="527494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DIAGNOSIS???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X RAY</a:t>
            </a:r>
            <a:endParaRPr lang="en-IN" altLang="en-US"/>
          </a:p>
        </p:txBody>
      </p:sp>
      <p:pic>
        <p:nvPicPr>
          <p:cNvPr id="4" name="Content Placeholder 3" descr="IMG_20161226_124943"/>
          <p:cNvPicPr>
            <a:picLocks noChangeAspect="1"/>
          </p:cNvPicPr>
          <p:nvPr>
            <p:ph idx="1"/>
          </p:nvPr>
        </p:nvPicPr>
        <p:blipFill>
          <a:blip r:embed="rId1"/>
          <a:srcRect t="20398" b="11936"/>
          <a:stretch>
            <a:fillRect/>
          </a:stretch>
        </p:blipFill>
        <p:spPr>
          <a:xfrm>
            <a:off x="562610" y="1443355"/>
            <a:ext cx="11607165" cy="53219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</a:t>
            </a:r>
            <a:r>
              <a:rPr lang="en-IN" altLang="en-US" dirty="0" smtClean="0"/>
              <a:t>4</a:t>
            </a:r>
            <a:endParaRPr lang="en-IN" altLang="en-US" dirty="0" smtClean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altLang="en-US" dirty="0"/>
              <a:t>3</a:t>
            </a:r>
            <a:r>
              <a:rPr lang="en-IN" altLang="en-US" dirty="0" smtClean="0"/>
              <a:t> </a:t>
            </a:r>
            <a:r>
              <a:rPr lang="en-IN" altLang="en-US" dirty="0" err="1"/>
              <a:t>yr</a:t>
            </a:r>
            <a:r>
              <a:rPr lang="en-IN" altLang="en-US" dirty="0"/>
              <a:t> </a:t>
            </a:r>
            <a:r>
              <a:rPr lang="en-IN" altLang="en-US" dirty="0" smtClean="0"/>
              <a:t>male child came </a:t>
            </a:r>
            <a:r>
              <a:rPr lang="en-IN" altLang="en-US" dirty="0"/>
              <a:t>with complaint </a:t>
            </a:r>
            <a:r>
              <a:rPr lang="en-IN" altLang="en-US" dirty="0" smtClean="0"/>
              <a:t>of reddish small lesion over face which progressed to scalp along with exfoliation </a:t>
            </a:r>
            <a:r>
              <a:rPr lang="en-IN" altLang="en-US" smtClean="0"/>
              <a:t>and itching </a:t>
            </a:r>
            <a:r>
              <a:rPr lang="en-IN" altLang="en-US" dirty="0" smtClean="0"/>
              <a:t>since 3 month.</a:t>
            </a:r>
            <a:endParaRPr lang="en-IN" altLang="en-US" dirty="0" smtClean="0"/>
          </a:p>
          <a:p>
            <a:r>
              <a:rPr lang="en-IN" altLang="en-US" dirty="0" smtClean="0"/>
              <a:t>These lesions are on and off type. H/O oral candidiasis and on and off mild fever is present.</a:t>
            </a:r>
            <a:endParaRPr lang="en-IN" altLang="en-US" dirty="0" smtClean="0"/>
          </a:p>
          <a:p>
            <a:r>
              <a:rPr lang="en-IN" altLang="en-US" dirty="0" smtClean="0"/>
              <a:t>X rays skull shows multiple well defined radiolucent lesion.</a:t>
            </a:r>
            <a:endParaRPr lang="en-IN" altLang="en-US" dirty="0" smtClean="0"/>
          </a:p>
          <a:p>
            <a:r>
              <a:rPr lang="en-IN" altLang="en-US" dirty="0" smtClean="0"/>
              <a:t>USG abdomen showed mesenteric lymphadenopathy.</a:t>
            </a:r>
            <a:endParaRPr lang="en-IN" altLang="en-US" dirty="0" smtClean="0"/>
          </a:p>
          <a:p>
            <a:r>
              <a:rPr lang="en-IN" altLang="en-US" dirty="0" err="1" smtClean="0"/>
              <a:t>Montoux</a:t>
            </a:r>
            <a:r>
              <a:rPr lang="en-IN" altLang="en-US" dirty="0" smtClean="0"/>
              <a:t> test is negative.</a:t>
            </a:r>
            <a:endParaRPr lang="en-IN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AXIAL T2W FLAIR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48-0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" y="1377315"/>
            <a:ext cx="5183505" cy="4999355"/>
          </a:xfrm>
          <a:prstGeom prst="rect">
            <a:avLst/>
          </a:prstGeom>
        </p:spPr>
      </p:pic>
      <p:pic>
        <p:nvPicPr>
          <p:cNvPr id="6" name="Picture 5" descr="IMG-0047-0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630" y="1333500"/>
            <a:ext cx="5167630" cy="50749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 descr="IMG-0032-0000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461760" y="1383665"/>
            <a:ext cx="5530215" cy="5424170"/>
          </a:xfrm>
          <a:prstGeom prst="rect">
            <a:avLst/>
          </a:prstGeom>
        </p:spPr>
      </p:pic>
      <p:pic>
        <p:nvPicPr>
          <p:cNvPr id="8" name="Content Placeholder 7" descr="IMG-0033-0000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7015" y="1382395"/>
            <a:ext cx="5732145" cy="53771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DWI</a:t>
            </a:r>
            <a:endParaRPr lang="en-IN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7" name="Picture 6" descr="IMG-0031-0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2225" y="1409700"/>
            <a:ext cx="5563235" cy="5069840"/>
          </a:xfrm>
          <a:prstGeom prst="rect">
            <a:avLst/>
          </a:prstGeom>
        </p:spPr>
      </p:pic>
      <p:pic>
        <p:nvPicPr>
          <p:cNvPr id="8" name="Picture 7" descr="IMG-0030-0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1405890"/>
            <a:ext cx="5594350" cy="50704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T1W </a:t>
            </a:r>
            <a:endParaRPr lang="en-IN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7" name="Picture 6" descr="IMG-0054-00001"/>
          <p:cNvPicPr>
            <a:picLocks noChangeAspect="1"/>
          </p:cNvPicPr>
          <p:nvPr/>
        </p:nvPicPr>
        <p:blipFill>
          <a:blip r:embed="rId1"/>
          <a:srcRect l="10104" t="-625" r="15156" b="625"/>
          <a:stretch>
            <a:fillRect/>
          </a:stretch>
        </p:blipFill>
        <p:spPr>
          <a:xfrm>
            <a:off x="4785360" y="1842770"/>
            <a:ext cx="3638550" cy="4808220"/>
          </a:xfrm>
          <a:prstGeom prst="rect">
            <a:avLst/>
          </a:prstGeom>
        </p:spPr>
      </p:pic>
      <p:pic>
        <p:nvPicPr>
          <p:cNvPr id="8" name="Picture 7" descr="IMG-0055-00001"/>
          <p:cNvPicPr>
            <a:picLocks noChangeAspect="1"/>
          </p:cNvPicPr>
          <p:nvPr/>
        </p:nvPicPr>
        <p:blipFill>
          <a:blip r:embed="rId2"/>
          <a:srcRect l="13906" r="17031"/>
          <a:stretch>
            <a:fillRect/>
          </a:stretch>
        </p:blipFill>
        <p:spPr>
          <a:xfrm>
            <a:off x="330200" y="1837055"/>
            <a:ext cx="4100830" cy="4838700"/>
          </a:xfrm>
          <a:prstGeom prst="rect">
            <a:avLst/>
          </a:prstGeom>
        </p:spPr>
      </p:pic>
      <p:pic>
        <p:nvPicPr>
          <p:cNvPr id="9" name="Picture 8" descr="IMG-0056-00001"/>
          <p:cNvPicPr>
            <a:picLocks noChangeAspect="1"/>
          </p:cNvPicPr>
          <p:nvPr/>
        </p:nvPicPr>
        <p:blipFill>
          <a:blip r:embed="rId3"/>
          <a:srcRect l="11328" r="11979"/>
          <a:stretch>
            <a:fillRect/>
          </a:stretch>
        </p:blipFill>
        <p:spPr>
          <a:xfrm>
            <a:off x="8700770" y="1891030"/>
            <a:ext cx="3439795" cy="476123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365125"/>
            <a:ext cx="11068685" cy="1325880"/>
          </a:xfrm>
        </p:spPr>
        <p:txBody>
          <a:bodyPr/>
          <a:p>
            <a:r>
              <a:rPr lang="en-IN" altLang="en-US"/>
              <a:t>T2W PROP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59-00001"/>
          <p:cNvPicPr>
            <a:picLocks noChangeAspect="1"/>
          </p:cNvPicPr>
          <p:nvPr/>
        </p:nvPicPr>
        <p:blipFill>
          <a:blip r:embed="rId1"/>
          <a:srcRect l="8203" t="-1250" r="13880" b="1250"/>
          <a:stretch>
            <a:fillRect/>
          </a:stretch>
        </p:blipFill>
        <p:spPr>
          <a:xfrm>
            <a:off x="8634730" y="1626235"/>
            <a:ext cx="3392170" cy="4962525"/>
          </a:xfrm>
          <a:prstGeom prst="rect">
            <a:avLst/>
          </a:prstGeom>
        </p:spPr>
      </p:pic>
      <p:pic>
        <p:nvPicPr>
          <p:cNvPr id="5" name="Picture 4" descr="IMG-0057-00001"/>
          <p:cNvPicPr>
            <a:picLocks noChangeAspect="1"/>
          </p:cNvPicPr>
          <p:nvPr/>
        </p:nvPicPr>
        <p:blipFill>
          <a:blip r:embed="rId2"/>
          <a:srcRect l="15607" r="15994"/>
          <a:stretch>
            <a:fillRect/>
          </a:stretch>
        </p:blipFill>
        <p:spPr>
          <a:xfrm>
            <a:off x="193040" y="1651635"/>
            <a:ext cx="4039235" cy="4977765"/>
          </a:xfrm>
          <a:prstGeom prst="rect">
            <a:avLst/>
          </a:prstGeom>
        </p:spPr>
      </p:pic>
      <p:pic>
        <p:nvPicPr>
          <p:cNvPr id="6" name="Picture 5" descr="IMG-0058-00001"/>
          <p:cNvPicPr>
            <a:picLocks noChangeAspect="1"/>
          </p:cNvPicPr>
          <p:nvPr/>
        </p:nvPicPr>
        <p:blipFill>
          <a:blip r:embed="rId3"/>
          <a:srcRect l="10729" r="14505"/>
          <a:stretch>
            <a:fillRect/>
          </a:stretch>
        </p:blipFill>
        <p:spPr>
          <a:xfrm>
            <a:off x="4618990" y="1692910"/>
            <a:ext cx="3776980" cy="49307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GRE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52-00001"/>
          <p:cNvPicPr>
            <a:picLocks noChangeAspect="1"/>
          </p:cNvPicPr>
          <p:nvPr/>
        </p:nvPicPr>
        <p:blipFill>
          <a:blip r:embed="rId1"/>
          <a:srcRect l="13906" r="15781"/>
          <a:stretch>
            <a:fillRect/>
          </a:stretch>
        </p:blipFill>
        <p:spPr>
          <a:xfrm>
            <a:off x="6418580" y="1626870"/>
            <a:ext cx="5268595" cy="5070475"/>
          </a:xfrm>
          <a:prstGeom prst="rect">
            <a:avLst/>
          </a:prstGeom>
        </p:spPr>
      </p:pic>
      <p:pic>
        <p:nvPicPr>
          <p:cNvPr id="5" name="Picture 4" descr="IMG-0051-00001"/>
          <p:cNvPicPr>
            <a:picLocks noChangeAspect="1"/>
          </p:cNvPicPr>
          <p:nvPr/>
        </p:nvPicPr>
        <p:blipFill>
          <a:blip r:embed="rId2"/>
          <a:srcRect l="12630" r="15156"/>
          <a:stretch>
            <a:fillRect/>
          </a:stretch>
        </p:blipFill>
        <p:spPr>
          <a:xfrm>
            <a:off x="346075" y="1574165"/>
            <a:ext cx="5271770" cy="513207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65" y="134620"/>
            <a:ext cx="10515600" cy="1325563"/>
          </a:xfrm>
        </p:spPr>
        <p:txBody>
          <a:bodyPr/>
          <a:p>
            <a:r>
              <a:rPr lang="en-IN" altLang="en-US"/>
              <a:t>AXIAL POST C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60-0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10" y="1119505"/>
            <a:ext cx="5716905" cy="5640705"/>
          </a:xfrm>
          <a:prstGeom prst="rect">
            <a:avLst/>
          </a:prstGeom>
        </p:spPr>
      </p:pic>
      <p:pic>
        <p:nvPicPr>
          <p:cNvPr id="5" name="Picture 4" descr="IMG-0061-0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885" y="1129665"/>
            <a:ext cx="5747385" cy="550227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150495"/>
            <a:ext cx="10515600" cy="1155700"/>
          </a:xfrm>
        </p:spPr>
        <p:txBody>
          <a:bodyPr/>
          <a:p>
            <a:r>
              <a:rPr lang="en-IN" altLang="en-US"/>
              <a:t>AXIAL POST C</a:t>
            </a:r>
            <a:endParaRPr lang="en-IN" altLang="en-US"/>
          </a:p>
        </p:txBody>
      </p:sp>
      <p:pic>
        <p:nvPicPr>
          <p:cNvPr id="7" name="Content Placeholder 6" descr="IMG-0063-0000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196965" y="1075055"/>
            <a:ext cx="5614035" cy="5505450"/>
          </a:xfrm>
          <a:prstGeom prst="rect">
            <a:avLst/>
          </a:prstGeom>
        </p:spPr>
      </p:pic>
      <p:pic>
        <p:nvPicPr>
          <p:cNvPr id="8" name="Content Placeholder 7" descr="IMG-0062-0000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8790" y="1028700"/>
            <a:ext cx="5163185" cy="553212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DIAGNOSIS   ???</a:t>
            </a:r>
            <a:endParaRPr lang="en-IN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IN" altLang="en-US"/>
              <a:t>                   AXIAL T2W                                          AXIAL PDFS</a:t>
            </a:r>
            <a:endParaRPr lang="en-IN" altLang="en-US"/>
          </a:p>
        </p:txBody>
      </p:sp>
      <p:pic>
        <p:nvPicPr>
          <p:cNvPr id="4" name="Picture 3" descr="IMG-0067-00001"/>
          <p:cNvPicPr>
            <a:picLocks noChangeAspect="1"/>
          </p:cNvPicPr>
          <p:nvPr/>
        </p:nvPicPr>
        <p:blipFill>
          <a:blip r:embed="rId1"/>
          <a:srcRect l="17760" t="17760" b="1771"/>
          <a:stretch>
            <a:fillRect/>
          </a:stretch>
        </p:blipFill>
        <p:spPr>
          <a:xfrm>
            <a:off x="6595110" y="2326005"/>
            <a:ext cx="3626485" cy="3549015"/>
          </a:xfrm>
          <a:prstGeom prst="rect">
            <a:avLst/>
          </a:prstGeom>
        </p:spPr>
      </p:pic>
      <p:pic>
        <p:nvPicPr>
          <p:cNvPr id="5" name="Picture 4" descr="IMG-0066-00001"/>
          <p:cNvPicPr>
            <a:picLocks noChangeAspect="1"/>
          </p:cNvPicPr>
          <p:nvPr/>
        </p:nvPicPr>
        <p:blipFill>
          <a:blip r:embed="rId2"/>
          <a:srcRect l="14544" t="19491"/>
          <a:stretch>
            <a:fillRect/>
          </a:stretch>
        </p:blipFill>
        <p:spPr>
          <a:xfrm>
            <a:off x="1623060" y="2374265"/>
            <a:ext cx="3650615" cy="343916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en-US"/>
              <a:t>CASE 5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altLang="en-US" dirty="0" smtClean="0"/>
              <a:t>37 </a:t>
            </a:r>
            <a:r>
              <a:rPr lang="en-IN" altLang="en-US" dirty="0" err="1" smtClean="0"/>
              <a:t>yr</a:t>
            </a:r>
            <a:r>
              <a:rPr lang="en-IN" altLang="en-US" dirty="0" smtClean="0"/>
              <a:t> </a:t>
            </a:r>
            <a:r>
              <a:rPr lang="en-IN" altLang="en-US" dirty="0"/>
              <a:t>old </a:t>
            </a:r>
            <a:r>
              <a:rPr lang="en-IN" altLang="en-US" dirty="0" smtClean="0"/>
              <a:t>female </a:t>
            </a:r>
            <a:r>
              <a:rPr lang="en-IN" altLang="en-US" dirty="0"/>
              <a:t>presented with complaint of </a:t>
            </a:r>
            <a:r>
              <a:rPr lang="en-IN" altLang="en-US" dirty="0" smtClean="0"/>
              <a:t>pain and swelling in left popliteal fossa since 2 years.</a:t>
            </a:r>
            <a:endParaRPr lang="en-IN" altLang="en-US" dirty="0" smtClean="0"/>
          </a:p>
          <a:p>
            <a:r>
              <a:rPr lang="en-IN" altLang="en-US" dirty="0" smtClean="0"/>
              <a:t> Pain and swelling was progressive in nature.</a:t>
            </a:r>
            <a:endParaRPr lang="en-IN" altLang="en-US" dirty="0" smtClean="0"/>
          </a:p>
          <a:p>
            <a:r>
              <a:rPr lang="en-IN" altLang="en-US" dirty="0" smtClean="0"/>
              <a:t>Local USG suggested chronic popliteal bursitis with </a:t>
            </a:r>
            <a:r>
              <a:rPr lang="en-IN" altLang="en-US" dirty="0" err="1" smtClean="0"/>
              <a:t>suprapatellar</a:t>
            </a:r>
            <a:r>
              <a:rPr lang="en-IN" altLang="en-US" dirty="0" smtClean="0"/>
              <a:t> effusion</a:t>
            </a:r>
            <a:endParaRPr lang="en-IN" altLang="en-US" dirty="0"/>
          </a:p>
          <a:p>
            <a:r>
              <a:rPr lang="en-IN" altLang="en-US" dirty="0"/>
              <a:t>No h/o trauma or other major surgical illness</a:t>
            </a:r>
            <a:r>
              <a:rPr lang="en-IN" altLang="en-US" dirty="0" smtClean="0"/>
              <a:t>.</a:t>
            </a:r>
            <a:endParaRPr lang="en-IN" altLang="en-US" dirty="0" smtClean="0"/>
          </a:p>
          <a:p>
            <a:r>
              <a:rPr lang="en-IN" altLang="en-US" dirty="0"/>
              <a:t>R</a:t>
            </a:r>
            <a:r>
              <a:rPr lang="en-IN" altLang="en-US" dirty="0" smtClean="0"/>
              <a:t>est </a:t>
            </a:r>
            <a:r>
              <a:rPr lang="en-IN" altLang="en-US" dirty="0"/>
              <a:t>of the blood parameters were normal.</a:t>
            </a:r>
            <a:endParaRPr lang="en-IN" altLang="en-US" dirty="0"/>
          </a:p>
          <a:p>
            <a:endParaRPr lang="en-IN" altLang="en-US" dirty="0"/>
          </a:p>
          <a:p>
            <a:endParaRPr lang="en-IN" altLang="en-US" dirty="0"/>
          </a:p>
          <a:p>
            <a:endParaRPr lang="en-IN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X-RAY</a:t>
            </a:r>
            <a:endParaRPr lang="en-IN" altLang="en-US"/>
          </a:p>
        </p:txBody>
      </p:sp>
      <p:pic>
        <p:nvPicPr>
          <p:cNvPr id="4" name="Content Placeholder 3" descr="IMG_20161226_124812"/>
          <p:cNvPicPr>
            <a:picLocks noChangeAspect="1"/>
          </p:cNvPicPr>
          <p:nvPr>
            <p:ph sz="half" idx="1"/>
          </p:nvPr>
        </p:nvPicPr>
        <p:blipFill>
          <a:blip r:embed="rId1"/>
          <a:srcRect l="9445" t="10608" r="4411" b="13089"/>
          <a:stretch>
            <a:fillRect/>
          </a:stretch>
        </p:blipFill>
        <p:spPr>
          <a:xfrm>
            <a:off x="174625" y="1643380"/>
            <a:ext cx="5586095" cy="5012690"/>
          </a:xfrm>
          <a:prstGeom prst="rect">
            <a:avLst/>
          </a:prstGeom>
        </p:spPr>
      </p:pic>
      <p:pic>
        <p:nvPicPr>
          <p:cNvPr id="3" name="Content Placeholder 2" descr="IMG_20161226_124857"/>
          <p:cNvPicPr>
            <a:picLocks noChangeAspect="1"/>
          </p:cNvPicPr>
          <p:nvPr>
            <p:ph sz="half" idx="2"/>
          </p:nvPr>
        </p:nvPicPr>
        <p:blipFill>
          <a:blip r:embed="rId2"/>
          <a:srcRect l="19007" t="8048" r="16042" b="8453"/>
          <a:stretch>
            <a:fillRect/>
          </a:stretch>
        </p:blipFill>
        <p:spPr>
          <a:xfrm>
            <a:off x="6203315" y="1622425"/>
            <a:ext cx="5873750" cy="50546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IN" altLang="en-US"/>
              <a:t>T2W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5" name="Picture 4" descr="IMG-0010-00001"/>
          <p:cNvPicPr>
            <a:picLocks noChangeAspect="1"/>
          </p:cNvPicPr>
          <p:nvPr/>
        </p:nvPicPr>
        <p:blipFill>
          <a:blip r:embed="rId1"/>
          <a:srcRect l="6798" t="10652" r="21018" b="12437"/>
          <a:stretch>
            <a:fillRect/>
          </a:stretch>
        </p:blipFill>
        <p:spPr>
          <a:xfrm>
            <a:off x="525780" y="312420"/>
            <a:ext cx="3519805" cy="3750310"/>
          </a:xfrm>
          <a:prstGeom prst="rect">
            <a:avLst/>
          </a:prstGeom>
        </p:spPr>
      </p:pic>
      <p:pic>
        <p:nvPicPr>
          <p:cNvPr id="6" name="Picture 5" descr="IMG-0011-00001"/>
          <p:cNvPicPr>
            <a:picLocks noChangeAspect="1"/>
          </p:cNvPicPr>
          <p:nvPr/>
        </p:nvPicPr>
        <p:blipFill>
          <a:blip r:embed="rId2"/>
          <a:srcRect l="13309" t="21305" r="23974" b="14494"/>
          <a:stretch>
            <a:fillRect/>
          </a:stretch>
        </p:blipFill>
        <p:spPr>
          <a:xfrm>
            <a:off x="4093845" y="2806700"/>
            <a:ext cx="3621405" cy="3707130"/>
          </a:xfrm>
          <a:prstGeom prst="rect">
            <a:avLst/>
          </a:prstGeom>
        </p:spPr>
      </p:pic>
      <p:pic>
        <p:nvPicPr>
          <p:cNvPr id="7" name="Picture 6" descr="IMG-0012-00001"/>
          <p:cNvPicPr>
            <a:picLocks noChangeAspect="1"/>
          </p:cNvPicPr>
          <p:nvPr/>
        </p:nvPicPr>
        <p:blipFill>
          <a:blip r:embed="rId3"/>
          <a:srcRect l="3256" t="12437" r="23974" b="14208"/>
          <a:stretch>
            <a:fillRect/>
          </a:stretch>
        </p:blipFill>
        <p:spPr>
          <a:xfrm>
            <a:off x="7785100" y="455930"/>
            <a:ext cx="3548380" cy="357695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SAG PDFS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18-00001"/>
          <p:cNvPicPr>
            <a:picLocks noChangeAspect="1"/>
          </p:cNvPicPr>
          <p:nvPr/>
        </p:nvPicPr>
        <p:blipFill>
          <a:blip r:embed="rId1"/>
          <a:srcRect l="13021" r="17161"/>
          <a:stretch>
            <a:fillRect/>
          </a:stretch>
        </p:blipFill>
        <p:spPr>
          <a:xfrm>
            <a:off x="750570" y="1475105"/>
            <a:ext cx="3073400" cy="4241165"/>
          </a:xfrm>
          <a:prstGeom prst="rect">
            <a:avLst/>
          </a:prstGeom>
        </p:spPr>
      </p:pic>
      <p:pic>
        <p:nvPicPr>
          <p:cNvPr id="5" name="Picture 4" descr="IMG-0016-00001"/>
          <p:cNvPicPr>
            <a:picLocks noChangeAspect="1"/>
          </p:cNvPicPr>
          <p:nvPr/>
        </p:nvPicPr>
        <p:blipFill>
          <a:blip r:embed="rId2"/>
          <a:srcRect l="10078" r="19531" b="6510"/>
          <a:stretch>
            <a:fillRect/>
          </a:stretch>
        </p:blipFill>
        <p:spPr>
          <a:xfrm>
            <a:off x="4257040" y="1518285"/>
            <a:ext cx="3204210" cy="4256405"/>
          </a:xfrm>
          <a:prstGeom prst="rect">
            <a:avLst/>
          </a:prstGeom>
        </p:spPr>
      </p:pic>
      <p:pic>
        <p:nvPicPr>
          <p:cNvPr id="6" name="Picture 5" descr="IMG-0017-00001"/>
          <p:cNvPicPr>
            <a:picLocks noChangeAspect="1"/>
          </p:cNvPicPr>
          <p:nvPr/>
        </p:nvPicPr>
        <p:blipFill>
          <a:blip r:embed="rId3"/>
          <a:srcRect l="13021" t="8880" r="22500" b="4740"/>
          <a:stretch>
            <a:fillRect/>
          </a:stretch>
        </p:blipFill>
        <p:spPr>
          <a:xfrm>
            <a:off x="7821295" y="1532255"/>
            <a:ext cx="3194685" cy="428053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SAG T1W IMAGES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22-00001"/>
          <p:cNvPicPr>
            <a:picLocks noChangeAspect="1"/>
          </p:cNvPicPr>
          <p:nvPr/>
        </p:nvPicPr>
        <p:blipFill>
          <a:blip r:embed="rId1"/>
          <a:srcRect l="3568" t="3542" r="23099" b="17161"/>
          <a:stretch>
            <a:fillRect/>
          </a:stretch>
        </p:blipFill>
        <p:spPr>
          <a:xfrm>
            <a:off x="1414145" y="1863725"/>
            <a:ext cx="3953510" cy="4041140"/>
          </a:xfrm>
          <a:prstGeom prst="rect">
            <a:avLst/>
          </a:prstGeom>
        </p:spPr>
      </p:pic>
      <p:pic>
        <p:nvPicPr>
          <p:cNvPr id="5" name="Picture 4" descr="IMG-0021-00001"/>
          <p:cNvPicPr>
            <a:picLocks noChangeAspect="1"/>
          </p:cNvPicPr>
          <p:nvPr/>
        </p:nvPicPr>
        <p:blipFill>
          <a:blip r:embed="rId2"/>
          <a:srcRect l="2969" t="14792" r="22500"/>
          <a:stretch>
            <a:fillRect/>
          </a:stretch>
        </p:blipFill>
        <p:spPr>
          <a:xfrm>
            <a:off x="6320155" y="1870710"/>
            <a:ext cx="3938905" cy="404050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GRE 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25-00001"/>
          <p:cNvPicPr>
            <a:picLocks noChangeAspect="1"/>
          </p:cNvPicPr>
          <p:nvPr/>
        </p:nvPicPr>
        <p:blipFill>
          <a:blip r:embed="rId1"/>
          <a:srcRect l="4727" t="8868" r="26332" b="10366"/>
          <a:stretch>
            <a:fillRect/>
          </a:stretch>
        </p:blipFill>
        <p:spPr>
          <a:xfrm>
            <a:off x="1348740" y="1509395"/>
            <a:ext cx="4286250" cy="5223510"/>
          </a:xfrm>
          <a:prstGeom prst="rect">
            <a:avLst/>
          </a:prstGeom>
        </p:spPr>
      </p:pic>
      <p:pic>
        <p:nvPicPr>
          <p:cNvPr id="5" name="Picture 4" descr="IMG-0023-00001"/>
          <p:cNvPicPr>
            <a:picLocks noChangeAspect="1"/>
          </p:cNvPicPr>
          <p:nvPr/>
        </p:nvPicPr>
        <p:blipFill>
          <a:blip r:embed="rId2"/>
          <a:srcRect l="6212" t="6798" r="30473" b="7996"/>
          <a:stretch>
            <a:fillRect/>
          </a:stretch>
        </p:blipFill>
        <p:spPr>
          <a:xfrm>
            <a:off x="6516370" y="1466215"/>
            <a:ext cx="4168775" cy="526542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 sz="2800"/>
              <a:t>PRECONTRAST T1W</a:t>
            </a:r>
            <a:endParaRPr lang="en-IN" altLang="en-US" sz="2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            </a:t>
            </a:r>
            <a:r>
              <a:rPr lang="en-IN" altLang="en-US"/>
              <a:t>POSTCONTRAST T1W</a:t>
            </a:r>
            <a:endParaRPr lang="en-IN" altLang="en-US"/>
          </a:p>
        </p:txBody>
      </p:sp>
      <p:pic>
        <p:nvPicPr>
          <p:cNvPr id="4" name="Picture 3" descr="IMG-0029-00001"/>
          <p:cNvPicPr>
            <a:picLocks noChangeAspect="1"/>
          </p:cNvPicPr>
          <p:nvPr/>
        </p:nvPicPr>
        <p:blipFill>
          <a:blip r:embed="rId1"/>
          <a:srcRect l="5339" t="7109" r="19531" b="16589"/>
          <a:stretch>
            <a:fillRect/>
          </a:stretch>
        </p:blipFill>
        <p:spPr>
          <a:xfrm>
            <a:off x="4286250" y="60325"/>
            <a:ext cx="3508375" cy="3303905"/>
          </a:xfrm>
          <a:prstGeom prst="rect">
            <a:avLst/>
          </a:prstGeom>
        </p:spPr>
      </p:pic>
      <p:pic>
        <p:nvPicPr>
          <p:cNvPr id="5" name="Picture 4" descr="IMG-0031-00001"/>
          <p:cNvPicPr>
            <a:picLocks noChangeAspect="1"/>
          </p:cNvPicPr>
          <p:nvPr/>
        </p:nvPicPr>
        <p:blipFill>
          <a:blip r:embed="rId2"/>
          <a:srcRect t="5938" r="17161" b="18333"/>
          <a:stretch>
            <a:fillRect/>
          </a:stretch>
        </p:blipFill>
        <p:spPr>
          <a:xfrm>
            <a:off x="374650" y="3220085"/>
            <a:ext cx="3740785" cy="3420110"/>
          </a:xfrm>
          <a:prstGeom prst="rect">
            <a:avLst/>
          </a:prstGeom>
        </p:spPr>
      </p:pic>
      <p:pic>
        <p:nvPicPr>
          <p:cNvPr id="6" name="Picture 5" descr="IMG-0032-00001"/>
          <p:cNvPicPr>
            <a:picLocks noChangeAspect="1"/>
          </p:cNvPicPr>
          <p:nvPr/>
        </p:nvPicPr>
        <p:blipFill>
          <a:blip r:embed="rId3"/>
          <a:srcRect l="4740" t="5911" r="15964" b="20130"/>
          <a:stretch>
            <a:fillRect/>
          </a:stretch>
        </p:blipFill>
        <p:spPr>
          <a:xfrm>
            <a:off x="7872095" y="3221355"/>
            <a:ext cx="3588385" cy="334708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SAG T1W POSTCONTRAST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34-00001"/>
          <p:cNvPicPr>
            <a:picLocks noChangeAspect="1"/>
          </p:cNvPicPr>
          <p:nvPr/>
        </p:nvPicPr>
        <p:blipFill>
          <a:blip r:embed="rId1"/>
          <a:srcRect l="8281" t="11849" r="21901" b="7083"/>
          <a:stretch>
            <a:fillRect/>
          </a:stretch>
        </p:blipFill>
        <p:spPr>
          <a:xfrm>
            <a:off x="6175375" y="1760220"/>
            <a:ext cx="3929380" cy="4577080"/>
          </a:xfrm>
          <a:prstGeom prst="rect">
            <a:avLst/>
          </a:prstGeom>
        </p:spPr>
      </p:pic>
      <p:pic>
        <p:nvPicPr>
          <p:cNvPr id="5" name="Picture 4" descr="IMG-0033-00001"/>
          <p:cNvPicPr>
            <a:picLocks noChangeAspect="1"/>
          </p:cNvPicPr>
          <p:nvPr/>
        </p:nvPicPr>
        <p:blipFill>
          <a:blip r:embed="rId2"/>
          <a:srcRect l="6510" t="9479" r="26042" b="9479"/>
          <a:stretch>
            <a:fillRect/>
          </a:stretch>
        </p:blipFill>
        <p:spPr>
          <a:xfrm>
            <a:off x="1529715" y="1778635"/>
            <a:ext cx="3829050" cy="460121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DIAGNOSIS???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CASE 6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r>
              <a:rPr lang="en-IN" altLang="en-US"/>
              <a:t>2 yr old girl presented with complaint of episode of focal convulsion involving left lower limb followed by left sided weakness since 2 days which was followed by a single spike of fever relieved with antibiotics.</a:t>
            </a:r>
            <a:endParaRPr lang="en-IN" altLang="en-US"/>
          </a:p>
          <a:p>
            <a:r>
              <a:rPr lang="en-IN" altLang="en-US"/>
              <a:t>There is h/o hydronephrosis of right kidney at birth with absent left kidney.</a:t>
            </a:r>
            <a:endParaRPr lang="en-IN" altLang="en-US"/>
          </a:p>
          <a:p>
            <a:r>
              <a:rPr lang="en-IN" altLang="en-US"/>
              <a:t>Patient is hypertensive currently on amlodipine treatment.</a:t>
            </a:r>
            <a:endParaRPr lang="en-IN" altLang="en-US"/>
          </a:p>
          <a:p>
            <a:r>
              <a:rPr lang="en-IN" altLang="en-US"/>
              <a:t>No h/o trauma or other major surgical illness.</a:t>
            </a:r>
            <a:endParaRPr lang="en-IN" altLang="en-US"/>
          </a:p>
          <a:p>
            <a:r>
              <a:rPr lang="en-IN" altLang="en-US"/>
              <a:t>On lab investigations sr creat is 0.5. rest of the blood parameters are normal.</a:t>
            </a:r>
            <a:endParaRPr lang="en-IN" altLang="en-US"/>
          </a:p>
          <a:p>
            <a:endParaRPr lang="en-IN" altLang="en-US"/>
          </a:p>
          <a:p>
            <a:endParaRPr lang="en-IN" altLang="en-US"/>
          </a:p>
          <a:p>
            <a:endParaRPr lang="en-I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IN" altLang="en-US"/>
              <a:t>                 CORONAL T1W                                  SAGGITAL T2W</a:t>
            </a:r>
            <a:endParaRPr lang="en-IN" altLang="en-US"/>
          </a:p>
        </p:txBody>
      </p:sp>
      <p:pic>
        <p:nvPicPr>
          <p:cNvPr id="4" name="Picture 3" descr="IMG-0072-0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8115" y="2484755"/>
            <a:ext cx="4055110" cy="4055110"/>
          </a:xfrm>
          <a:prstGeom prst="rect">
            <a:avLst/>
          </a:prstGeom>
        </p:spPr>
      </p:pic>
      <p:pic>
        <p:nvPicPr>
          <p:cNvPr id="5" name="Picture 4" descr="IMG-0071-0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5" y="2540635"/>
            <a:ext cx="4011930" cy="401193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37-00001"/>
          <p:cNvPicPr>
            <a:picLocks noChangeAspect="1"/>
          </p:cNvPicPr>
          <p:nvPr/>
        </p:nvPicPr>
        <p:blipFill>
          <a:blip r:embed="rId1"/>
          <a:srcRect l="26953" t="25078" r="25703" b="16302"/>
          <a:stretch>
            <a:fillRect/>
          </a:stretch>
        </p:blipFill>
        <p:spPr>
          <a:xfrm>
            <a:off x="1057275" y="2117725"/>
            <a:ext cx="2834005" cy="3509010"/>
          </a:xfrm>
          <a:prstGeom prst="rect">
            <a:avLst/>
          </a:prstGeom>
        </p:spPr>
      </p:pic>
      <p:pic>
        <p:nvPicPr>
          <p:cNvPr id="5" name="Picture 4" descr="IMG-0035-00001"/>
          <p:cNvPicPr>
            <a:picLocks noChangeAspect="1"/>
          </p:cNvPicPr>
          <p:nvPr/>
        </p:nvPicPr>
        <p:blipFill>
          <a:blip r:embed="rId2"/>
          <a:srcRect l="24570" t="26953" r="25887" b="18177"/>
          <a:stretch>
            <a:fillRect/>
          </a:stretch>
        </p:blipFill>
        <p:spPr>
          <a:xfrm>
            <a:off x="4784725" y="2151380"/>
            <a:ext cx="2958465" cy="3488690"/>
          </a:xfrm>
          <a:prstGeom prst="rect">
            <a:avLst/>
          </a:prstGeom>
        </p:spPr>
      </p:pic>
      <p:pic>
        <p:nvPicPr>
          <p:cNvPr id="6" name="Picture 5" descr="IMG-0036-00001"/>
          <p:cNvPicPr>
            <a:picLocks noChangeAspect="1"/>
          </p:cNvPicPr>
          <p:nvPr/>
        </p:nvPicPr>
        <p:blipFill>
          <a:blip r:embed="rId3"/>
          <a:srcRect l="16276" t="18177" r="21302" b="13151"/>
          <a:stretch>
            <a:fillRect/>
          </a:stretch>
        </p:blipFill>
        <p:spPr>
          <a:xfrm>
            <a:off x="8246110" y="2193925"/>
            <a:ext cx="3042920" cy="342836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FLAIR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38-00001"/>
          <p:cNvPicPr>
            <a:picLocks noChangeAspect="1"/>
          </p:cNvPicPr>
          <p:nvPr/>
        </p:nvPicPr>
        <p:blipFill>
          <a:blip r:embed="rId1"/>
          <a:srcRect l="20680" t="19117" r="21617" b="18166"/>
          <a:stretch>
            <a:fillRect/>
          </a:stretch>
        </p:blipFill>
        <p:spPr>
          <a:xfrm>
            <a:off x="1275080" y="1512570"/>
            <a:ext cx="4653280" cy="5058410"/>
          </a:xfrm>
          <a:prstGeom prst="rect">
            <a:avLst/>
          </a:prstGeom>
        </p:spPr>
      </p:pic>
      <p:pic>
        <p:nvPicPr>
          <p:cNvPr id="5" name="Picture 4" descr="IMG-0039-00001"/>
          <p:cNvPicPr>
            <a:picLocks noChangeAspect="1"/>
          </p:cNvPicPr>
          <p:nvPr/>
        </p:nvPicPr>
        <p:blipFill>
          <a:blip r:embed="rId2"/>
          <a:srcRect l="13778" t="11278" r="16304" b="7527"/>
          <a:stretch>
            <a:fillRect/>
          </a:stretch>
        </p:blipFill>
        <p:spPr>
          <a:xfrm>
            <a:off x="6663055" y="1539240"/>
            <a:ext cx="4341495" cy="50419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GRE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40-00001"/>
          <p:cNvPicPr>
            <a:picLocks noChangeAspect="1"/>
          </p:cNvPicPr>
          <p:nvPr/>
        </p:nvPicPr>
        <p:blipFill>
          <a:blip r:embed="rId1"/>
          <a:srcRect l="16901" t="18177" r="21927" b="10651"/>
          <a:stretch>
            <a:fillRect/>
          </a:stretch>
        </p:blipFill>
        <p:spPr>
          <a:xfrm>
            <a:off x="1867535" y="2030730"/>
            <a:ext cx="3523615" cy="4099560"/>
          </a:xfrm>
          <a:prstGeom prst="rect">
            <a:avLst/>
          </a:prstGeom>
        </p:spPr>
      </p:pic>
      <p:pic>
        <p:nvPicPr>
          <p:cNvPr id="5" name="Picture 4" descr="IMG-0041-00001"/>
          <p:cNvPicPr>
            <a:picLocks noChangeAspect="1"/>
          </p:cNvPicPr>
          <p:nvPr/>
        </p:nvPicPr>
        <p:blipFill>
          <a:blip r:embed="rId2"/>
          <a:srcRect l="14427" t="16302" r="18802" b="8776"/>
          <a:stretch>
            <a:fillRect/>
          </a:stretch>
        </p:blipFill>
        <p:spPr>
          <a:xfrm>
            <a:off x="6309995" y="2046605"/>
            <a:ext cx="3582670" cy="402018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42-00001"/>
          <p:cNvPicPr>
            <a:picLocks noChangeAspect="1"/>
          </p:cNvPicPr>
          <p:nvPr/>
        </p:nvPicPr>
        <p:blipFill>
          <a:blip r:embed="rId1"/>
          <a:srcRect l="23073" t="20703" r="23698" b="16589"/>
          <a:stretch>
            <a:fillRect/>
          </a:stretch>
        </p:blipFill>
        <p:spPr>
          <a:xfrm>
            <a:off x="822325" y="1599565"/>
            <a:ext cx="2846070" cy="3353435"/>
          </a:xfrm>
          <a:prstGeom prst="rect">
            <a:avLst/>
          </a:prstGeom>
        </p:spPr>
      </p:pic>
      <p:pic>
        <p:nvPicPr>
          <p:cNvPr id="5" name="Picture 4" descr="IMG-0043-00001"/>
          <p:cNvPicPr>
            <a:picLocks noChangeAspect="1"/>
          </p:cNvPicPr>
          <p:nvPr/>
        </p:nvPicPr>
        <p:blipFill>
          <a:blip r:embed="rId2"/>
          <a:srcRect l="17760" t="17161" r="20703" b="14219"/>
          <a:stretch>
            <a:fillRect/>
          </a:stretch>
        </p:blipFill>
        <p:spPr>
          <a:xfrm>
            <a:off x="4316095" y="2145665"/>
            <a:ext cx="2917190" cy="3253740"/>
          </a:xfrm>
          <a:prstGeom prst="rect">
            <a:avLst/>
          </a:prstGeom>
        </p:spPr>
      </p:pic>
      <p:pic>
        <p:nvPicPr>
          <p:cNvPr id="6" name="Content Placeholder 5" descr="IMG-0044-00001"/>
          <p:cNvPicPr>
            <a:picLocks noChangeAspect="1"/>
          </p:cNvPicPr>
          <p:nvPr>
            <p:ph idx="1"/>
          </p:nvPr>
        </p:nvPicPr>
        <p:blipFill>
          <a:blip r:embed="rId3"/>
          <a:srcRect l="11849" t="5938" b="15391"/>
          <a:stretch>
            <a:fillRect/>
          </a:stretch>
        </p:blipFill>
        <p:spPr>
          <a:xfrm>
            <a:off x="7661910" y="3517900"/>
            <a:ext cx="3577590" cy="319278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POSTCONTRAST T1W 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IMG-0046-00001"/>
          <p:cNvPicPr>
            <a:picLocks noChangeAspect="1"/>
          </p:cNvPicPr>
          <p:nvPr/>
        </p:nvPicPr>
        <p:blipFill>
          <a:blip r:embed="rId1"/>
          <a:srcRect l="18635" t="18349" r="22789" b="14507"/>
          <a:stretch>
            <a:fillRect/>
          </a:stretch>
        </p:blipFill>
        <p:spPr>
          <a:xfrm>
            <a:off x="1579880" y="1563370"/>
            <a:ext cx="4004945" cy="4591050"/>
          </a:xfrm>
          <a:prstGeom prst="rect">
            <a:avLst/>
          </a:prstGeom>
        </p:spPr>
      </p:pic>
      <p:pic>
        <p:nvPicPr>
          <p:cNvPr id="5" name="Picture 4" descr="IMG-0045-00001"/>
          <p:cNvPicPr>
            <a:picLocks noChangeAspect="1"/>
          </p:cNvPicPr>
          <p:nvPr/>
        </p:nvPicPr>
        <p:blipFill>
          <a:blip r:embed="rId2"/>
          <a:srcRect l="15391" t="9453" r="16563" b="11250"/>
          <a:stretch>
            <a:fillRect/>
          </a:stretch>
        </p:blipFill>
        <p:spPr>
          <a:xfrm>
            <a:off x="6247130" y="1508760"/>
            <a:ext cx="3997960" cy="465899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IN" altLang="en-US" sz="8800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</a:t>
            </a:r>
            <a:endParaRPr lang="en-IN" altLang="en-US" sz="8800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IN" altLang="en-US" sz="8800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THANK YOU</a:t>
            </a:r>
            <a:endParaRPr lang="en-IN" altLang="en-US" sz="8800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005" y="1823720"/>
            <a:ext cx="10934065" cy="777240"/>
          </a:xfrm>
        </p:spPr>
        <p:txBody>
          <a:bodyPr/>
          <a:p>
            <a:r>
              <a:rPr lang="en-IN" altLang="en-US" sz="2800"/>
              <a:t>  SAGGITAL GRE                       SAGGITAL POSTC+ T1W      AXIAL POST C+ T1W</a:t>
            </a:r>
            <a:endParaRPr lang="en-IN" altLang="en-US" sz="2800"/>
          </a:p>
        </p:txBody>
      </p:sp>
      <p:pic>
        <p:nvPicPr>
          <p:cNvPr id="4" name="Picture 3" descr="IMG-0075-0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40530" y="2887345"/>
            <a:ext cx="3520440" cy="3520440"/>
          </a:xfrm>
          <a:prstGeom prst="rect">
            <a:avLst/>
          </a:prstGeom>
        </p:spPr>
      </p:pic>
      <p:pic>
        <p:nvPicPr>
          <p:cNvPr id="5" name="Picture 4" descr="IMG-0076-0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590" y="2931160"/>
            <a:ext cx="3478530" cy="3478530"/>
          </a:xfrm>
          <a:prstGeom prst="rect">
            <a:avLst/>
          </a:prstGeom>
        </p:spPr>
      </p:pic>
      <p:pic>
        <p:nvPicPr>
          <p:cNvPr id="7" name="Content Placeholder 6" descr="IMG-0074-00001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0990" y="2855595"/>
            <a:ext cx="3535045" cy="35350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N" altLang="en-US"/>
              <a:t>DIAGNOSIS ???</a:t>
            </a:r>
            <a:endParaRPr lang="en-I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40 year old female came to the </a:t>
            </a:r>
            <a:r>
              <a:rPr lang="en-US" dirty="0" err="1" smtClean="0"/>
              <a:t>casulaty</a:t>
            </a:r>
            <a:r>
              <a:rPr lang="en-US" dirty="0" smtClean="0"/>
              <a:t> with complaints of severe headache since 2 days. There was h/o one episode of convulsion 8 days back. </a:t>
            </a:r>
            <a:endParaRPr lang="en-US" dirty="0" smtClean="0"/>
          </a:p>
          <a:p>
            <a:r>
              <a:rPr lang="en-US" dirty="0" smtClean="0"/>
              <a:t>No h/o trauma, fever or any other known medical and surgical illness.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en-US" dirty="0"/>
              <a:t>case 2</a:t>
            </a:r>
            <a:endParaRPr lang="en-I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wetashendey\Desktop\avm case\IMG-0001-00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9744" r="24440" b="4339"/>
          <a:stretch>
            <a:fillRect/>
          </a:stretch>
        </p:blipFill>
        <p:spPr bwMode="auto">
          <a:xfrm>
            <a:off x="4648200" y="1981200"/>
            <a:ext cx="2819400" cy="351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BRAIN PLAIN</a:t>
            </a:r>
            <a:endParaRPr lang="en-US" dirty="0"/>
          </a:p>
        </p:txBody>
      </p:sp>
      <p:pic>
        <p:nvPicPr>
          <p:cNvPr id="1027" name="Picture 3" descr="C:\Users\shwetashendey\Desktop\avm case\IMG-0003-0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21732" r="27699" b="8381"/>
          <a:stretch>
            <a:fillRect/>
          </a:stretch>
        </p:blipFill>
        <p:spPr bwMode="auto">
          <a:xfrm>
            <a:off x="7696200" y="3200400"/>
            <a:ext cx="2729345" cy="340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hwetashendey\Desktop\avm case\IMG-0002-0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 t="21449" r="28198" b="9517"/>
          <a:stretch>
            <a:fillRect/>
          </a:stretch>
        </p:blipFill>
        <p:spPr bwMode="auto">
          <a:xfrm>
            <a:off x="1828800" y="1143000"/>
            <a:ext cx="2715491" cy="336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3096</Words>
  <Application>WPS Presentation</Application>
  <PresentationFormat>Widescreen</PresentationFormat>
  <Paragraphs>145</Paragraphs>
  <Slides>55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56" baseType="lpstr">
      <vt:lpstr>Office Theme</vt:lpstr>
      <vt:lpstr>MRI CASES REVIEW MRI TEAM</vt:lpstr>
      <vt:lpstr>case 4</vt:lpstr>
      <vt:lpstr>X RAY</vt:lpstr>
      <vt:lpstr>PowerPoint 演示文稿</vt:lpstr>
      <vt:lpstr>PowerPoint 演示文稿</vt:lpstr>
      <vt:lpstr>  SAGGITAL GRE                       SAGGITAL POSTC+ T1W      AXIAL POST C+ T1W</vt:lpstr>
      <vt:lpstr>DIAGNOSIS ???</vt:lpstr>
      <vt:lpstr>case 3</vt:lpstr>
      <vt:lpstr>CT BRAIN PLAIN</vt:lpstr>
      <vt:lpstr>POSTCONTRAST CT BRAIN</vt:lpstr>
      <vt:lpstr>PowerPoint 演示文稿</vt:lpstr>
      <vt:lpstr>MRI BRAIN FLAIR IMAGES</vt:lpstr>
      <vt:lpstr>T2W IMAGES</vt:lpstr>
      <vt:lpstr>MRI BRAIN T1W IMAGES</vt:lpstr>
      <vt:lpstr>CORONAL T2W IMAGES</vt:lpstr>
      <vt:lpstr>DWI IMAGES</vt:lpstr>
      <vt:lpstr>GRE IMAGES</vt:lpstr>
      <vt:lpstr>MR ANGIOGRAPHY</vt:lpstr>
      <vt:lpstr>PowerPoint 演示文稿</vt:lpstr>
      <vt:lpstr>PowerPoint 演示文稿</vt:lpstr>
      <vt:lpstr>DIAGNOSIS??</vt:lpstr>
      <vt:lpstr>Case 5 </vt:lpstr>
      <vt:lpstr>AXIAL T2W            AXIAL T2W            SAG T2W</vt:lpstr>
      <vt:lpstr>COR T2W</vt:lpstr>
      <vt:lpstr>AXIAL STIR</vt:lpstr>
      <vt:lpstr>AXIAL GRE                 AXIAL T1W PRE C      AXIAL T1W POS C</vt:lpstr>
      <vt:lpstr>SAG TI PRE CON                  SAG TI POST CON</vt:lpstr>
      <vt:lpstr>COR T1W PRE C                    CORT2W POST CON    </vt:lpstr>
      <vt:lpstr>DIAGNOSIS???</vt:lpstr>
      <vt:lpstr>Case 6</vt:lpstr>
      <vt:lpstr>AXIAL T2W FLAIR</vt:lpstr>
      <vt:lpstr>PowerPoint 演示文稿</vt:lpstr>
      <vt:lpstr>DWI</vt:lpstr>
      <vt:lpstr>T1W </vt:lpstr>
      <vt:lpstr>T2W PROP</vt:lpstr>
      <vt:lpstr>GRE</vt:lpstr>
      <vt:lpstr>AXIAL POST C</vt:lpstr>
      <vt:lpstr>AXIAL POST C</vt:lpstr>
      <vt:lpstr>DIAGNOSIS   ???</vt:lpstr>
      <vt:lpstr>CASE 2</vt:lpstr>
      <vt:lpstr>X-RAY</vt:lpstr>
      <vt:lpstr>T2W</vt:lpstr>
      <vt:lpstr>SAG PDFS</vt:lpstr>
      <vt:lpstr>SAG T1W IMAGES</vt:lpstr>
      <vt:lpstr>GRE </vt:lpstr>
      <vt:lpstr>PRECONTRAST T1W</vt:lpstr>
      <vt:lpstr>SAG T1W POSTCONTRAST</vt:lpstr>
      <vt:lpstr>DIAGNOSIS???</vt:lpstr>
      <vt:lpstr>CASE 1</vt:lpstr>
      <vt:lpstr>PowerPoint 演示文稿</vt:lpstr>
      <vt:lpstr>FLAIR</vt:lpstr>
      <vt:lpstr>GRE</vt:lpstr>
      <vt:lpstr>PowerPoint 演示文稿</vt:lpstr>
      <vt:lpstr>POSTCONTRAST T1W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MRI CASES REVIEW -MRI TEAM</dc:title>
  <dc:creator>Divya Bhattacharjya</dc:creator>
  <cp:lastModifiedBy>Divya Bhattacharjya</cp:lastModifiedBy>
  <cp:revision>32</cp:revision>
  <dcterms:created xsi:type="dcterms:W3CDTF">2016-12-26T11:11:00Z</dcterms:created>
  <dcterms:modified xsi:type="dcterms:W3CDTF">2016-12-27T08:10:44Z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1033-10.1.0.5657</vt:lpwstr>
  </property>
</Properties>
</file>