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308" r:id="rId6"/>
    <p:sldId id="296" r:id="rId7"/>
    <p:sldId id="262" r:id="rId8"/>
    <p:sldId id="310" r:id="rId9"/>
    <p:sldId id="263" r:id="rId10"/>
    <p:sldId id="311" r:id="rId11"/>
    <p:sldId id="264" r:id="rId12"/>
    <p:sldId id="265" r:id="rId13"/>
    <p:sldId id="309" r:id="rId14"/>
    <p:sldId id="267" r:id="rId15"/>
    <p:sldId id="299" r:id="rId16"/>
    <p:sldId id="298" r:id="rId17"/>
    <p:sldId id="300" r:id="rId18"/>
    <p:sldId id="301" r:id="rId19"/>
    <p:sldId id="302" r:id="rId20"/>
    <p:sldId id="303" r:id="rId21"/>
    <p:sldId id="304" r:id="rId22"/>
    <p:sldId id="305" r:id="rId23"/>
    <p:sldId id="269" r:id="rId24"/>
    <p:sldId id="270" r:id="rId25"/>
    <p:sldId id="313" r:id="rId26"/>
    <p:sldId id="271" r:id="rId27"/>
    <p:sldId id="312" r:id="rId28"/>
    <p:sldId id="272" r:id="rId29"/>
    <p:sldId id="273" r:id="rId30"/>
    <p:sldId id="274" r:id="rId31"/>
    <p:sldId id="315" r:id="rId32"/>
    <p:sldId id="316" r:id="rId33"/>
    <p:sldId id="275" r:id="rId34"/>
    <p:sldId id="306" r:id="rId35"/>
    <p:sldId id="307" r:id="rId36"/>
    <p:sldId id="277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0B693-A819-44E4-8967-C8955BA331FE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8ADD7-BCEC-42AE-8027-3C045376E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 dense </a:t>
            </a:r>
            <a:r>
              <a:rPr lang="en-US" dirty="0" err="1" smtClean="0"/>
              <a:t>nephrogram</a:t>
            </a:r>
            <a:r>
              <a:rPr lang="en-US" dirty="0" smtClean="0"/>
              <a:t> due to more concentrated urine on the affected side compared to opposite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740D-FA19-4D5E-9302-34D7EC60DA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Diethylene</a:t>
            </a:r>
            <a:r>
              <a:rPr lang="en-US" dirty="0" smtClean="0"/>
              <a:t>  </a:t>
            </a:r>
            <a:r>
              <a:rPr lang="en-US" dirty="0" err="1" smtClean="0"/>
              <a:t>triamine</a:t>
            </a:r>
            <a:r>
              <a:rPr lang="en-US" dirty="0" smtClean="0"/>
              <a:t> </a:t>
            </a:r>
            <a:r>
              <a:rPr lang="en-US" dirty="0" err="1" smtClean="0"/>
              <a:t>penta</a:t>
            </a:r>
            <a:r>
              <a:rPr lang="en-US" dirty="0" smtClean="0"/>
              <a:t> acetic acid, </a:t>
            </a:r>
            <a:r>
              <a:rPr lang="en-US" dirty="0" err="1" smtClean="0"/>
              <a:t>mercaptoacetic</a:t>
            </a:r>
            <a:r>
              <a:rPr lang="en-US" dirty="0" smtClean="0"/>
              <a:t> triglyceride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ADD7-BCEC-42AE-8027-3C045376E9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740D-FA19-4D5E-9302-34D7EC60DA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Disadvanatage</a:t>
            </a:r>
            <a:r>
              <a:rPr lang="en-US" dirty="0" smtClean="0"/>
              <a:t> is low sensitivity in pts with </a:t>
            </a:r>
            <a:r>
              <a:rPr lang="en-US" dirty="0" err="1" smtClean="0"/>
              <a:t>azotemia</a:t>
            </a:r>
            <a:r>
              <a:rPr lang="en-US" dirty="0" smtClean="0"/>
              <a:t> and or underlying renal dysfunction</a:t>
            </a:r>
            <a:r>
              <a:rPr lang="en-US" baseline="0" dirty="0" smtClean="0"/>
              <a:t> and bilateral renal artery </a:t>
            </a:r>
            <a:r>
              <a:rPr lang="en-US" baseline="0" dirty="0" err="1" smtClean="0"/>
              <a:t>stensois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ADD7-BCEC-42AE-8027-3C045376E94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renal artery wave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740D-FA19-4D5E-9302-34D7EC60DA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Tardus</a:t>
            </a:r>
            <a:r>
              <a:rPr lang="en-US" sz="1200" dirty="0" smtClean="0"/>
              <a:t> means slow and late and </a:t>
            </a:r>
            <a:r>
              <a:rPr lang="en-US" sz="1200" dirty="0" err="1" smtClean="0"/>
              <a:t>parvus</a:t>
            </a:r>
            <a:r>
              <a:rPr lang="en-US" sz="1200" dirty="0" smtClean="0"/>
              <a:t> means small and little.</a:t>
            </a:r>
            <a:r>
              <a:rPr lang="en-US" sz="1200" baseline="0" dirty="0" smtClean="0"/>
              <a:t> Slow rise of systolic wave or delay in the rise of systolic </a:t>
            </a:r>
            <a:r>
              <a:rPr lang="en-US" sz="1200" baseline="0" dirty="0" err="1" smtClean="0"/>
              <a:t>wave.it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cana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lso</a:t>
            </a:r>
            <a:r>
              <a:rPr lang="en-US" sz="1200" baseline="0" dirty="0" smtClean="0"/>
              <a:t> be produced by </a:t>
            </a:r>
            <a:r>
              <a:rPr lang="en-US" sz="1200" baseline="0" dirty="0" err="1" smtClean="0"/>
              <a:t>coarecttaion</a:t>
            </a:r>
            <a:r>
              <a:rPr lang="en-US" sz="1200" baseline="0" dirty="0" smtClean="0"/>
              <a:t> of aorta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740D-FA19-4D5E-9302-34D7EC60DA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smtClean="0"/>
              <a:t>used as an alternative technique to surgical revascularization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740D-FA19-4D5E-9302-34D7EC60DA7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740D-FA19-4D5E-9302-34D7EC60DA7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D185AD-B774-4A36-BC7C-9372440ABD8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5E43B2-B8DF-45D7-9B70-4BEEE773C6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RENOVASCULAR HYPERTENSION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DR.SHWETA SHENDEY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:\Users\admin\Desktop\FMD_v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691" r="1769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228600"/>
            <a:ext cx="8229600" cy="558200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NONSPECIFIC AORTOARTERITIS/TAKAYASU’S ARTERITIS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is </a:t>
            </a:r>
            <a:r>
              <a:rPr lang="en-US" dirty="0" err="1" smtClean="0"/>
              <a:t>granulomatous</a:t>
            </a:r>
            <a:r>
              <a:rPr lang="en-US" dirty="0" smtClean="0"/>
              <a:t> </a:t>
            </a:r>
            <a:r>
              <a:rPr lang="en-US" dirty="0" err="1" smtClean="0"/>
              <a:t>arteritis</a:t>
            </a:r>
            <a:r>
              <a:rPr lang="en-US" dirty="0" smtClean="0"/>
              <a:t> commonly involves aorta and its major branches.</a:t>
            </a:r>
          </a:p>
          <a:p>
            <a:r>
              <a:rPr lang="en-US" dirty="0" smtClean="0"/>
              <a:t>Young female (less than 35 yrs of age)</a:t>
            </a:r>
          </a:p>
          <a:p>
            <a:r>
              <a:rPr lang="en-US" dirty="0" smtClean="0"/>
              <a:t>Can present with fever and raised ESR levels.</a:t>
            </a:r>
          </a:p>
          <a:p>
            <a:r>
              <a:rPr lang="en-US" dirty="0" smtClean="0"/>
              <a:t>Progressive adventitial fibrosis leads to luminal narrowing , occlusion, dilatation or aneurysm formation</a:t>
            </a:r>
          </a:p>
          <a:p>
            <a:endParaRPr lang="en-US" dirty="0" smtClean="0"/>
          </a:p>
          <a:p>
            <a:r>
              <a:rPr lang="en-US" dirty="0" smtClean="0"/>
              <a:t>Type 1:narrowing of aortic arch and great vessels arising from aortic arch</a:t>
            </a:r>
          </a:p>
          <a:p>
            <a:r>
              <a:rPr lang="en-US" dirty="0" smtClean="0"/>
              <a:t>Type 2:descending thoracic and upper abdominal aortic involvement</a:t>
            </a:r>
          </a:p>
          <a:p>
            <a:r>
              <a:rPr lang="en-US" dirty="0" smtClean="0"/>
              <a:t>Type 3:aortic arch vessels, abdominal aorta and major branches.</a:t>
            </a:r>
          </a:p>
          <a:p>
            <a:r>
              <a:rPr lang="en-US" dirty="0" smtClean="0"/>
              <a:t>Type 4:pulmonatry artery involvement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SCREENING FOR RENOVASCULAR 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Preserved for patients with moderate to high risk of RVH.</a:t>
            </a:r>
          </a:p>
          <a:p>
            <a:r>
              <a:rPr lang="en-US" b="1" u="sng" dirty="0" smtClean="0"/>
              <a:t>CLINICAL</a:t>
            </a:r>
          </a:p>
          <a:p>
            <a:r>
              <a:rPr lang="en-US" dirty="0" smtClean="0"/>
              <a:t>Patients presenting with accelerated and malignant HTN</a:t>
            </a:r>
          </a:p>
          <a:p>
            <a:r>
              <a:rPr lang="en-US" dirty="0" smtClean="0"/>
              <a:t>HTN uncontrolled by triple drug therapy</a:t>
            </a:r>
          </a:p>
          <a:p>
            <a:r>
              <a:rPr lang="en-US" dirty="0" smtClean="0"/>
              <a:t>Onset of HTN in less than 20yrs  or more than 50 yrs of age </a:t>
            </a:r>
          </a:p>
          <a:p>
            <a:r>
              <a:rPr lang="en-US" dirty="0" smtClean="0"/>
              <a:t>Unilateral small kidney</a:t>
            </a:r>
          </a:p>
          <a:p>
            <a:r>
              <a:rPr lang="en-US" dirty="0" smtClean="0"/>
              <a:t>Impairment of renal function on treatment with ACE inhibitors</a:t>
            </a:r>
          </a:p>
          <a:p>
            <a:r>
              <a:rPr lang="en-US" dirty="0" smtClean="0"/>
              <a:t>Long history of smoking </a:t>
            </a:r>
          </a:p>
          <a:p>
            <a:r>
              <a:rPr lang="en-US" dirty="0" smtClean="0"/>
              <a:t>H/o PVD </a:t>
            </a:r>
          </a:p>
          <a:p>
            <a:r>
              <a:rPr lang="en-US" b="1" u="sng" dirty="0" smtClean="0"/>
              <a:t>PHYSICAL SIGN :</a:t>
            </a:r>
            <a:r>
              <a:rPr lang="en-US" dirty="0" smtClean="0"/>
              <a:t> Abdominal or flank </a:t>
            </a:r>
            <a:r>
              <a:rPr lang="en-US" dirty="0" err="1" smtClean="0"/>
              <a:t>brui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LAB TESTS : </a:t>
            </a:r>
            <a:r>
              <a:rPr lang="en-US" dirty="0" smtClean="0"/>
              <a:t>Blood urea nitrogen &gt;20mg/dl</a:t>
            </a:r>
          </a:p>
          <a:p>
            <a:pPr>
              <a:buNone/>
            </a:pPr>
            <a:r>
              <a:rPr lang="en-US" dirty="0" smtClean="0"/>
              <a:t>                            serum potassium &lt;3.4 </a:t>
            </a:r>
            <a:r>
              <a:rPr lang="en-US" dirty="0" err="1" smtClean="0"/>
              <a:t>mEq</a:t>
            </a:r>
            <a:r>
              <a:rPr lang="en-US" dirty="0" smtClean="0"/>
              <a:t> /L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err="1" smtClean="0"/>
              <a:t>Proteinuria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05800" cy="6172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IVU  </a:t>
            </a:r>
          </a:p>
          <a:p>
            <a:endParaRPr lang="en-US" sz="20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affected kidney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small and </a:t>
            </a:r>
            <a:r>
              <a:rPr lang="en-US" sz="2400" dirty="0" smtClean="0">
                <a:solidFill>
                  <a:schemeClr val="tx1"/>
                </a:solidFill>
              </a:rPr>
              <a:t>smooth  </a:t>
            </a: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reduced </a:t>
            </a:r>
            <a:r>
              <a:rPr lang="en-US" sz="2400" dirty="0" smtClean="0">
                <a:solidFill>
                  <a:schemeClr val="tx1"/>
                </a:solidFill>
              </a:rPr>
              <a:t>perfusion on </a:t>
            </a:r>
            <a:r>
              <a:rPr lang="en-US" sz="2400" dirty="0">
                <a:solidFill>
                  <a:schemeClr val="tx1"/>
                </a:solidFill>
              </a:rPr>
              <a:t>the affected side produces a late </a:t>
            </a:r>
            <a:r>
              <a:rPr lang="en-US" sz="2400" dirty="0" err="1">
                <a:solidFill>
                  <a:schemeClr val="tx1"/>
                </a:solidFill>
              </a:rPr>
              <a:t>nephrogram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giving </a:t>
            </a:r>
            <a:r>
              <a:rPr lang="en-US" sz="2400" dirty="0">
                <a:solidFill>
                  <a:schemeClr val="tx1"/>
                </a:solidFill>
              </a:rPr>
              <a:t>rise to a </a:t>
            </a:r>
            <a:r>
              <a:rPr lang="en-US" sz="2400" dirty="0" err="1">
                <a:solidFill>
                  <a:schemeClr val="tx1"/>
                </a:solidFill>
              </a:rPr>
              <a:t>hyperdense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nephrogram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Similarly </a:t>
            </a:r>
            <a:r>
              <a:rPr lang="en-US" sz="2400" dirty="0">
                <a:solidFill>
                  <a:schemeClr val="tx1"/>
                </a:solidFill>
              </a:rPr>
              <a:t>there is </a:t>
            </a:r>
            <a:r>
              <a:rPr lang="en-US" sz="2400" dirty="0" smtClean="0">
                <a:solidFill>
                  <a:schemeClr val="tx1"/>
                </a:solidFill>
              </a:rPr>
              <a:t>late appearance </a:t>
            </a:r>
            <a:r>
              <a:rPr lang="en-US" sz="2400" dirty="0">
                <a:solidFill>
                  <a:schemeClr val="tx1"/>
                </a:solidFill>
              </a:rPr>
              <a:t>of contrast into the </a:t>
            </a:r>
            <a:r>
              <a:rPr lang="en-US" sz="2400" dirty="0" err="1">
                <a:solidFill>
                  <a:schemeClr val="tx1"/>
                </a:solidFill>
              </a:rPr>
              <a:t>pelvicalyceal</a:t>
            </a:r>
            <a:r>
              <a:rPr lang="en-US" sz="2400" dirty="0">
                <a:solidFill>
                  <a:schemeClr val="tx1"/>
                </a:solidFill>
              </a:rPr>
              <a:t> system and again </a:t>
            </a:r>
            <a:r>
              <a:rPr lang="en-US" sz="2400" dirty="0" smtClean="0">
                <a:solidFill>
                  <a:schemeClr val="tx1"/>
                </a:solidFill>
              </a:rPr>
              <a:t>this becomes </a:t>
            </a:r>
            <a:r>
              <a:rPr lang="en-US" sz="2400" dirty="0" err="1">
                <a:solidFill>
                  <a:schemeClr val="tx1"/>
                </a:solidFill>
              </a:rPr>
              <a:t>hyperdense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Notching </a:t>
            </a:r>
            <a:r>
              <a:rPr lang="en-US" sz="2400" dirty="0">
                <a:solidFill>
                  <a:schemeClr val="tx1"/>
                </a:solidFill>
              </a:rPr>
              <a:t>of the </a:t>
            </a:r>
            <a:r>
              <a:rPr lang="en-US" sz="2400" dirty="0" err="1">
                <a:solidFill>
                  <a:schemeClr val="tx1"/>
                </a:solidFill>
              </a:rPr>
              <a:t>ureter</a:t>
            </a:r>
            <a:r>
              <a:rPr lang="en-US" sz="2400" dirty="0">
                <a:solidFill>
                  <a:schemeClr val="tx1"/>
                </a:solidFill>
              </a:rPr>
              <a:t> due to </a:t>
            </a:r>
            <a:r>
              <a:rPr lang="en-US" sz="2400" dirty="0" smtClean="0">
                <a:solidFill>
                  <a:schemeClr val="tx1"/>
                </a:solidFill>
              </a:rPr>
              <a:t>compensatory hypertrophy </a:t>
            </a:r>
            <a:r>
              <a:rPr lang="en-US" sz="2400" dirty="0">
                <a:solidFill>
                  <a:schemeClr val="tx1"/>
                </a:solidFill>
              </a:rPr>
              <a:t>of the </a:t>
            </a:r>
            <a:r>
              <a:rPr lang="en-US" sz="2400" dirty="0" err="1">
                <a:solidFill>
                  <a:schemeClr val="tx1"/>
                </a:solidFill>
              </a:rPr>
              <a:t>ureteric</a:t>
            </a:r>
            <a:r>
              <a:rPr lang="en-US" sz="2400" dirty="0">
                <a:solidFill>
                  <a:schemeClr val="tx1"/>
                </a:solidFill>
              </a:rPr>
              <a:t> artery </a:t>
            </a:r>
            <a:r>
              <a:rPr lang="en-US" sz="2400" dirty="0" smtClean="0">
                <a:solidFill>
                  <a:schemeClr val="tx1"/>
                </a:solidFill>
              </a:rPr>
              <a:t> 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RADIONUCLIDE RENAL SCINTIGRAPHY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Captopril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Renography</a:t>
            </a:r>
            <a:r>
              <a:rPr lang="en-US" sz="2000" dirty="0" smtClean="0"/>
              <a:t> is a nuclear study which takes advantage of the fact that ACEI can abruptly reduce renal function in an ischemic kidney.</a:t>
            </a:r>
          </a:p>
          <a:p>
            <a:pPr lvl="1"/>
            <a:r>
              <a:rPr lang="en-US" sz="1800" dirty="0" smtClean="0"/>
              <a:t>Patients are given radio-labeled agents that are either exclusively filtered (Tc</a:t>
            </a:r>
            <a:r>
              <a:rPr lang="en-US" sz="1800" baseline="30000" dirty="0" smtClean="0"/>
              <a:t>99</a:t>
            </a:r>
            <a:r>
              <a:rPr lang="en-US" sz="1800" dirty="0" smtClean="0"/>
              <a:t>-DTPA), thus estimating GFR, or agents that are filtered and secreted (Tc</a:t>
            </a:r>
            <a:r>
              <a:rPr lang="en-US" sz="1800" baseline="30000" dirty="0" smtClean="0"/>
              <a:t>99</a:t>
            </a:r>
            <a:r>
              <a:rPr lang="en-US" sz="1800" dirty="0" smtClean="0"/>
              <a:t>-MAG or I</a:t>
            </a:r>
            <a:r>
              <a:rPr lang="en-US" sz="1800" baseline="30000" dirty="0" smtClean="0"/>
              <a:t>131</a:t>
            </a:r>
            <a:r>
              <a:rPr lang="en-US" sz="1800" dirty="0" smtClean="0"/>
              <a:t>-hippurate), thus estimating RBF. </a:t>
            </a:r>
          </a:p>
          <a:p>
            <a:pPr lvl="1"/>
            <a:r>
              <a:rPr lang="en-US" sz="1800" dirty="0" smtClean="0"/>
              <a:t>A baseline study is done on day 1 and 25 mg of </a:t>
            </a:r>
            <a:r>
              <a:rPr lang="en-US" sz="1800" dirty="0" err="1" smtClean="0"/>
              <a:t>captopril</a:t>
            </a:r>
            <a:r>
              <a:rPr lang="en-US" sz="1800" dirty="0" smtClean="0"/>
              <a:t> is given 1 hr prior to the second study on day 2.</a:t>
            </a:r>
          </a:p>
          <a:p>
            <a:pPr lvl="1"/>
            <a:r>
              <a:rPr lang="en-US" sz="1800" dirty="0" smtClean="0"/>
              <a:t>The difference between the left and right kidney with regard to uptake, excretion, kidney size and asymmetry can be determined by this study.</a:t>
            </a:r>
          </a:p>
          <a:p>
            <a:pPr lvl="1"/>
            <a:r>
              <a:rPr lang="en-US" sz="1800" dirty="0" smtClean="0"/>
              <a:t>Either a slowing of the excretion of Tc</a:t>
            </a:r>
            <a:r>
              <a:rPr lang="en-US" sz="1800" baseline="30000" dirty="0" smtClean="0"/>
              <a:t>99</a:t>
            </a:r>
            <a:r>
              <a:rPr lang="en-US" sz="1800" dirty="0" smtClean="0"/>
              <a:t>-DTPA or a reduction of the uptake of the Tc</a:t>
            </a:r>
            <a:r>
              <a:rPr lang="en-US" sz="1800" baseline="30000" dirty="0" smtClean="0"/>
              <a:t>99-</a:t>
            </a:r>
            <a:r>
              <a:rPr lang="en-US" sz="1800" dirty="0" smtClean="0"/>
              <a:t>MAG can be used to identify the effect of the ACEI in removing the protective actions of high levels of ATII on the </a:t>
            </a:r>
            <a:r>
              <a:rPr lang="en-US" sz="1800" dirty="0" err="1" smtClean="0"/>
              <a:t>autoregulation</a:t>
            </a:r>
            <a:r>
              <a:rPr lang="en-US" sz="1800" dirty="0" smtClean="0"/>
              <a:t> of GFR and on the maintenance of renal blood flow.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10600" cy="6477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CAPTOPRIL SCINTIGRAPHY</a:t>
            </a:r>
          </a:p>
          <a:p>
            <a:pPr algn="l">
              <a:buFont typeface="Wingdings" pitchFamily="2" charset="2"/>
              <a:buChar char="Ø"/>
            </a:pPr>
            <a:endParaRPr lang="en-US" sz="2000" dirty="0" smtClean="0"/>
          </a:p>
          <a:p>
            <a:pPr algn="l">
              <a:buFont typeface="Wingdings" pitchFamily="2" charset="2"/>
              <a:buChar char="Ø"/>
            </a:pPr>
            <a:endParaRPr lang="en-US" sz="20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The mean transit time is prolonged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Diminished uptake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Flattened peak and delayed </a:t>
            </a:r>
            <a:r>
              <a:rPr lang="en-US" sz="2000" dirty="0" err="1" smtClean="0"/>
              <a:t>Tmax</a:t>
            </a:r>
            <a:r>
              <a:rPr lang="en-US" sz="2000" dirty="0" smtClean="0"/>
              <a:t>. 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In severe cases the clearance may be so slow that the curve continues rising</a:t>
            </a:r>
          </a:p>
          <a:p>
            <a:pPr algn="l"/>
            <a:r>
              <a:rPr lang="en-US" sz="2000" dirty="0" smtClean="0"/>
              <a:t>throughout the period of observation.</a:t>
            </a:r>
          </a:p>
          <a:p>
            <a:pPr algn="l"/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Grade I </a:t>
            </a:r>
            <a:r>
              <a:rPr lang="en-US" sz="2000" dirty="0" smtClean="0"/>
              <a:t>Mild delay in </a:t>
            </a:r>
            <a:r>
              <a:rPr lang="en-US" sz="2000" dirty="0" err="1" smtClean="0"/>
              <a:t>Tmax</a:t>
            </a:r>
            <a:r>
              <a:rPr lang="en-US" sz="2000" dirty="0" smtClean="0"/>
              <a:t>  (6-11 min) with a falling excretion phase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Grade 2a </a:t>
            </a:r>
            <a:r>
              <a:rPr lang="en-US" sz="2000" dirty="0" smtClean="0"/>
              <a:t>More prolonged delay in T max (greater than 1 1 min) but still with an excretion phase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Grade 2b </a:t>
            </a:r>
            <a:r>
              <a:rPr lang="en-US" sz="2000" dirty="0" smtClean="0"/>
              <a:t>Continually rising or flat curve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Grade 3 </a:t>
            </a:r>
            <a:r>
              <a:rPr lang="en-US" sz="2000" dirty="0" smtClean="0"/>
              <a:t>As grade 2b, with marked reduction in function of the affected kidney.</a:t>
            </a:r>
          </a:p>
          <a:p>
            <a:r>
              <a:rPr lang="en-US" sz="2000" b="1" i="1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Advantage of study include low cost, reliability and non invasive nature.</a:t>
            </a:r>
            <a:endParaRPr lang="en-US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376" b="2376"/>
          <a:stretch>
            <a:fillRect/>
          </a:stretch>
        </p:blipFill>
        <p:spPr>
          <a:xfrm>
            <a:off x="228600" y="381000"/>
            <a:ext cx="8534400" cy="41148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05800" cy="6172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                                                   ULTRASOUND </a:t>
            </a:r>
          </a:p>
          <a:p>
            <a:pPr algn="l"/>
            <a:r>
              <a:rPr lang="en-US" sz="2000" dirty="0" smtClean="0"/>
              <a:t> first step in the investigation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It is a simple non-invasive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And exclude an obvious structural abnormality or coexistent condition that may relate to the hypertension (renal scarring, </a:t>
            </a:r>
            <a:r>
              <a:rPr lang="en-US" sz="2000" dirty="0" err="1" smtClean="0"/>
              <a:t>hydronephrosis</a:t>
            </a:r>
            <a:r>
              <a:rPr lang="en-US" sz="2000" dirty="0" smtClean="0"/>
              <a:t>, calculus disease and rarely renal or adrenal </a:t>
            </a:r>
            <a:r>
              <a:rPr lang="en-US" sz="2000" dirty="0" err="1" smtClean="0"/>
              <a:t>tumours</a:t>
            </a:r>
            <a:r>
              <a:rPr lang="en-US" sz="2000" dirty="0" smtClean="0"/>
              <a:t> )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Obvious size disparity b/w the two kidneys (2cm)</a:t>
            </a:r>
          </a:p>
          <a:p>
            <a:pPr algn="l"/>
            <a:r>
              <a:rPr lang="en-US" sz="2000" dirty="0" smtClean="0"/>
              <a:t>One kidney is abnormally small – s/o unilateral RAS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05800" cy="6172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DOPPLER CRITERIA FOR DIAGNOSIS OF RAS</a:t>
            </a:r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dirty="0" smtClean="0"/>
              <a:t>Doppler US criteria of RAS can be divided into two groups based on</a:t>
            </a:r>
          </a:p>
          <a:p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Direct findings obtained at the level of the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(proximal criteria)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Flow changes observed in the renal vasculature distal to the site of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(distal criteria).</a:t>
            </a:r>
          </a:p>
          <a:p>
            <a:pPr algn="l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05800" cy="6172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PROXIMAL CRITERIA (DIRECT EVALUATION OF THE STENOSIS)</a:t>
            </a:r>
          </a:p>
          <a:p>
            <a:pPr algn="l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Four criteria </a:t>
            </a:r>
            <a:r>
              <a:rPr lang="en-US" sz="2000" dirty="0" smtClean="0"/>
              <a:t>are used to diagnose significant proximal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or occlusion of the RA. </a:t>
            </a:r>
          </a:p>
          <a:p>
            <a:pPr algn="l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B050"/>
                </a:solidFill>
              </a:rPr>
              <a:t>first</a:t>
            </a:r>
            <a:r>
              <a:rPr lang="en-US" sz="2000" dirty="0" smtClean="0"/>
              <a:t> and most important sign is the </a:t>
            </a:r>
            <a:r>
              <a:rPr lang="en-US" sz="2000" dirty="0" smtClean="0">
                <a:solidFill>
                  <a:srgbClr val="00B050"/>
                </a:solidFill>
              </a:rPr>
              <a:t>increase in PSV</a:t>
            </a:r>
            <a:r>
              <a:rPr lang="en-US" sz="2000" dirty="0" smtClean="0"/>
              <a:t>. </a:t>
            </a:r>
          </a:p>
          <a:p>
            <a:pPr algn="l"/>
            <a:r>
              <a:rPr lang="en-US" sz="2000" dirty="0" smtClean="0"/>
              <a:t>Velocities higher than 180 cm/s suggest the presence of a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of more than 60% </a:t>
            </a:r>
          </a:p>
          <a:p>
            <a:pPr algn="l"/>
            <a:r>
              <a:rPr lang="en-US" sz="2000" dirty="0" smtClean="0"/>
              <a:t>End-diastolic velocity greater than 150 cm/s suggests a degree of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greater than 80%.  </a:t>
            </a:r>
          </a:p>
          <a:p>
            <a:pPr algn="l"/>
            <a:endParaRPr lang="en-US" sz="2000" dirty="0"/>
          </a:p>
        </p:txBody>
      </p:sp>
      <p:pic>
        <p:nvPicPr>
          <p:cNvPr id="1026" name="Picture 2" descr="C:\Users\admin\Desktop\Renal-artery-ultras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3048000"/>
            <a:ext cx="541020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Defined as blood pressure more than 140/90 mm/hg.</a:t>
            </a:r>
          </a:p>
          <a:p>
            <a:r>
              <a:rPr lang="en-US" dirty="0" smtClean="0"/>
              <a:t>Idiopathic hypertension forms the major group </a:t>
            </a:r>
          </a:p>
          <a:p>
            <a:pPr>
              <a:buNone/>
            </a:pPr>
            <a:r>
              <a:rPr lang="en-US" dirty="0" smtClean="0"/>
              <a:t>Other less common causes are:</a:t>
            </a:r>
          </a:p>
          <a:p>
            <a:r>
              <a:rPr lang="en-US" dirty="0" err="1" smtClean="0"/>
              <a:t>Renovascular</a:t>
            </a:r>
            <a:r>
              <a:rPr lang="en-US" dirty="0" smtClean="0"/>
              <a:t> hypertension(most common)</a:t>
            </a:r>
          </a:p>
          <a:p>
            <a:r>
              <a:rPr lang="en-US" dirty="0" smtClean="0"/>
              <a:t>Renal </a:t>
            </a:r>
            <a:r>
              <a:rPr lang="en-US" dirty="0" err="1" smtClean="0"/>
              <a:t>parenchymal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Endocrine </a:t>
            </a:r>
          </a:p>
          <a:p>
            <a:r>
              <a:rPr lang="en-US" dirty="0" smtClean="0"/>
              <a:t>neurological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3058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The second criterion is the comparison of PSV values obtained in the </a:t>
            </a:r>
            <a:r>
              <a:rPr lang="en-US" sz="2000" dirty="0" err="1" smtClean="0"/>
              <a:t>prerenal</a:t>
            </a:r>
            <a:r>
              <a:rPr lang="en-US" sz="2000" dirty="0" smtClean="0"/>
              <a:t> abdominal aorta with those measured in the RAs, the so-called renal/aortic ratio (RAR)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In normal conditions, RAR is lower than 3.5.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If PSV obtained in the </a:t>
            </a:r>
            <a:r>
              <a:rPr lang="en-US" sz="2000" dirty="0" err="1" smtClean="0"/>
              <a:t>prerenal</a:t>
            </a:r>
            <a:r>
              <a:rPr lang="en-US" sz="2000" dirty="0" smtClean="0"/>
              <a:t> abdominal aorta is abnormally low (less than 40 cm/s), RAR cannot be used. 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The third criterion is identification of RAs with no detectable Doppler signal, a finding that indicates occlusion.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The fourth criterion is the visualization of color artifacts such as aliasing at the site of the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and the presence of turbulence at Doppler evaluation indicating the presence of a significant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305800" cy="5867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DISTAL CRITERIA (INDIRECT EVALUATION OF THE STENOSIS)</a:t>
            </a:r>
          </a:p>
          <a:p>
            <a:pPr algn="l"/>
            <a:r>
              <a:rPr lang="en-US" sz="2000" dirty="0" smtClean="0"/>
              <a:t>Waveform alterations  distal to the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in arterial segments  (</a:t>
            </a:r>
            <a:r>
              <a:rPr lang="en-US" sz="2000" dirty="0" err="1" smtClean="0"/>
              <a:t>hilar</a:t>
            </a:r>
            <a:r>
              <a:rPr lang="en-US" sz="2000" dirty="0" smtClean="0"/>
              <a:t> or </a:t>
            </a:r>
            <a:r>
              <a:rPr lang="en-US" sz="2000" dirty="0" err="1" smtClean="0"/>
              <a:t>interlobar</a:t>
            </a:r>
            <a:r>
              <a:rPr lang="en-US" sz="2000" dirty="0" smtClean="0"/>
              <a:t> arteries). </a:t>
            </a:r>
          </a:p>
          <a:p>
            <a:endParaRPr lang="en-US" sz="2000" dirty="0"/>
          </a:p>
          <a:p>
            <a:pPr algn="l"/>
            <a:r>
              <a:rPr lang="en-US" sz="2000" dirty="0" smtClean="0"/>
              <a:t> loss of early systolic peak/loss of steep systolic upstroke</a:t>
            </a:r>
          </a:p>
          <a:p>
            <a:pPr algn="l"/>
            <a:r>
              <a:rPr lang="en-US" sz="2000" dirty="0" smtClean="0"/>
              <a:t>acceleration index (AI) it is the slope of systolic upstroke lower than 3 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</a:t>
            </a:r>
          </a:p>
          <a:p>
            <a:pPr algn="l"/>
            <a:r>
              <a:rPr lang="en-US" sz="2000" dirty="0" smtClean="0"/>
              <a:t> acceleration time (AT) it is time from start of systole to peak of systole. &gt; 0.07 s</a:t>
            </a:r>
          </a:p>
          <a:p>
            <a:pPr algn="l"/>
            <a:r>
              <a:rPr lang="en-US" sz="2000" dirty="0" smtClean="0"/>
              <a:t> a difference between the kidneys in RI &gt; 5% or</a:t>
            </a:r>
          </a:p>
          <a:p>
            <a:pPr algn="l"/>
            <a:r>
              <a:rPr lang="en-US" sz="2000" dirty="0" smtClean="0"/>
              <a:t> 			</a:t>
            </a:r>
          </a:p>
          <a:p>
            <a:pPr algn="l"/>
            <a:r>
              <a:rPr lang="en-US" sz="2000" dirty="0" smtClean="0"/>
              <a:t>“</a:t>
            </a:r>
            <a:r>
              <a:rPr lang="en-US" sz="2000" dirty="0" err="1" smtClean="0"/>
              <a:t>tardus–parvus</a:t>
            </a:r>
            <a:r>
              <a:rPr lang="en-US" sz="2000" dirty="0" smtClean="0"/>
              <a:t>” effect: </a:t>
            </a:r>
            <a:r>
              <a:rPr lang="en-US" sz="2000" dirty="0" err="1" smtClean="0"/>
              <a:t>Tardus</a:t>
            </a:r>
            <a:r>
              <a:rPr lang="en-US" sz="2000" dirty="0" smtClean="0"/>
              <a:t> refers to low systolic acceleration and </a:t>
            </a:r>
            <a:r>
              <a:rPr lang="en-US" sz="2000" dirty="0" err="1" smtClean="0"/>
              <a:t>parvus</a:t>
            </a:r>
            <a:r>
              <a:rPr lang="en-US" sz="2000" dirty="0" smtClean="0"/>
              <a:t> refers to low amplitude of systolic peak.</a:t>
            </a:r>
          </a:p>
          <a:p>
            <a:r>
              <a:rPr lang="en-US" sz="2000" dirty="0" smtClean="0"/>
              <a:t>  </a:t>
            </a:r>
          </a:p>
          <a:p>
            <a:pPr algn="l"/>
            <a:r>
              <a:rPr lang="en-US" sz="2000" dirty="0" smtClean="0"/>
              <a:t>A great difference in RI values obtained on the 2 kidneys (&gt;0.05–0.07) is another criterion for diagnosis of RAS  .</a:t>
            </a:r>
          </a:p>
          <a:p>
            <a:endParaRPr lang="en-US" sz="2000" dirty="0" smtClean="0"/>
          </a:p>
          <a:p>
            <a:pPr algn="l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848600" cy="5715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2050" name="Picture 2" descr="C:\Users\admin\Desktop\4d623598d33333a09345e67e5d3b46e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010400" cy="585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ANGIOGRAPHY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</a:t>
            </a:r>
            <a:r>
              <a:rPr lang="en-US" dirty="0" err="1" smtClean="0"/>
              <a:t>nonivasive</a:t>
            </a:r>
            <a:r>
              <a:rPr lang="en-US" dirty="0" smtClean="0"/>
              <a:t> technique for angiographic images.</a:t>
            </a:r>
          </a:p>
          <a:p>
            <a:r>
              <a:rPr lang="en-US" dirty="0" smtClean="0"/>
              <a:t>Data on CTA is obtained </a:t>
            </a:r>
            <a:r>
              <a:rPr lang="en-US" dirty="0" err="1" smtClean="0"/>
              <a:t>craniocaudally</a:t>
            </a:r>
            <a:r>
              <a:rPr lang="en-US" dirty="0" smtClean="0"/>
              <a:t> with section thickness of 1 mm and pitch of 1.5 after an intravenous injection of 90-150 ml of contrast medium (300mg/ml) at the rate of 3-6 ml/sec using bolus tracking technique.</a:t>
            </a:r>
          </a:p>
          <a:p>
            <a:r>
              <a:rPr lang="en-US" dirty="0" smtClean="0"/>
              <a:t>Axial images can be reconstructed using MPR, MIP, VRT for morphological evaluation of kidney and main renal </a:t>
            </a:r>
            <a:r>
              <a:rPr lang="en-US" dirty="0" err="1" smtClean="0"/>
              <a:t>artrey</a:t>
            </a:r>
            <a:endParaRPr lang="en-US" dirty="0" smtClean="0"/>
          </a:p>
          <a:p>
            <a:r>
              <a:rPr lang="en-US" dirty="0" smtClean="0"/>
              <a:t>CTA is useful in demonstrating  wall of aorta unlike angiography which visualizes lumen only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also useful in demonstrating extent of plaque </a:t>
            </a:r>
            <a:r>
              <a:rPr lang="en-US" dirty="0" err="1" smtClean="0"/>
              <a:t>projecing</a:t>
            </a:r>
            <a:r>
              <a:rPr lang="en-US" dirty="0" smtClean="0"/>
              <a:t> into the vessel lumen thus helps in determining the form of intervention planned such as angioplasty and primary stent placement</a:t>
            </a:r>
          </a:p>
          <a:p>
            <a:r>
              <a:rPr lang="en-US" dirty="0" smtClean="0"/>
              <a:t>High efficacy in diagnosing </a:t>
            </a:r>
            <a:r>
              <a:rPr lang="en-US" dirty="0" err="1" smtClean="0"/>
              <a:t>osteal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, differentiate between </a:t>
            </a:r>
            <a:r>
              <a:rPr lang="en-US" dirty="0" err="1" smtClean="0"/>
              <a:t>osteal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 and </a:t>
            </a:r>
            <a:r>
              <a:rPr lang="en-US" dirty="0" err="1" smtClean="0"/>
              <a:t>truncal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detct</a:t>
            </a:r>
            <a:r>
              <a:rPr lang="en-US" dirty="0" smtClean="0"/>
              <a:t> collaterals in presence of renal artery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smtClean="0"/>
              <a:t>To examine patency  of vessel dilated by intravascular stents.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Computerized Tomographic Angiography</a:t>
            </a:r>
            <a:endParaRPr lang="ar-SA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7315200" cy="4632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RESONANCE ANGIOGRAPHY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Renal arteries can be visualized noninvasively  with or without contrast.</a:t>
            </a:r>
          </a:p>
          <a:p>
            <a:r>
              <a:rPr lang="en-US" dirty="0" smtClean="0"/>
              <a:t>CE-MRA is preferred technique for detection RAS.</a:t>
            </a:r>
          </a:p>
          <a:p>
            <a:r>
              <a:rPr lang="en-US" dirty="0" smtClean="0"/>
              <a:t>However risk of </a:t>
            </a:r>
            <a:r>
              <a:rPr lang="en-US" dirty="0" err="1" smtClean="0"/>
              <a:t>nephrogenic</a:t>
            </a:r>
            <a:r>
              <a:rPr lang="en-US" dirty="0" smtClean="0"/>
              <a:t> systemic fibrosis with gadolinium based contrast is there hence use of gadolinium is restricted for patients with  </a:t>
            </a:r>
            <a:r>
              <a:rPr lang="en-US" dirty="0" err="1" smtClean="0"/>
              <a:t>derranged</a:t>
            </a:r>
            <a:r>
              <a:rPr lang="en-US" dirty="0" smtClean="0"/>
              <a:t> renal function.  In CE-MRA gadolinium is given in dose of 0.1-0.3 </a:t>
            </a:r>
            <a:r>
              <a:rPr lang="en-US" dirty="0" err="1" smtClean="0"/>
              <a:t>mmol</a:t>
            </a:r>
            <a:r>
              <a:rPr lang="en-US" dirty="0" smtClean="0"/>
              <a:t>/kg with bolus tracking and entire acquisition is performed during single breath hold.</a:t>
            </a:r>
          </a:p>
          <a:p>
            <a:r>
              <a:rPr lang="en-US" dirty="0" smtClean="0"/>
              <a:t>Long time parallel imaging technology provides images with shorter  </a:t>
            </a:r>
            <a:r>
              <a:rPr lang="en-US" dirty="0" err="1" smtClean="0"/>
              <a:t>acqusition</a:t>
            </a:r>
            <a:r>
              <a:rPr lang="en-US" dirty="0" smtClean="0"/>
              <a:t> time in pts unable to hold breath.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Magnetic Resonance Angiogram</a:t>
            </a:r>
            <a:endParaRPr lang="ar-SA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Content Placeholder 3" descr="F2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5577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ADVANTAGE OF MRA </a:t>
            </a:r>
          </a:p>
          <a:p>
            <a:r>
              <a:rPr lang="en-US" dirty="0" smtClean="0"/>
              <a:t>Absence of ionizing radiation </a:t>
            </a:r>
          </a:p>
          <a:p>
            <a:r>
              <a:rPr lang="en-US" dirty="0" smtClean="0"/>
              <a:t>Production of </a:t>
            </a:r>
            <a:r>
              <a:rPr lang="en-US" dirty="0" err="1" smtClean="0"/>
              <a:t>arteriographic</a:t>
            </a:r>
            <a:r>
              <a:rPr lang="en-US" dirty="0" smtClean="0"/>
              <a:t> images that unlike CTA are not affected by calcified plaques</a:t>
            </a:r>
          </a:p>
          <a:p>
            <a:r>
              <a:rPr lang="en-US" dirty="0" smtClean="0"/>
              <a:t>Images can be viewed in multiple planes with facilities for temporal processing as well.</a:t>
            </a:r>
          </a:p>
          <a:p>
            <a:r>
              <a:rPr lang="en-US" dirty="0" smtClean="0"/>
              <a:t>Phase contrast studies provide information about the blood flow  velocities.</a:t>
            </a:r>
          </a:p>
          <a:p>
            <a:r>
              <a:rPr lang="en-US" b="1" u="sng" dirty="0" smtClean="0"/>
              <a:t>DRAWBACKS :</a:t>
            </a:r>
            <a:endParaRPr lang="en-US" dirty="0" smtClean="0"/>
          </a:p>
          <a:p>
            <a:r>
              <a:rPr lang="en-US" dirty="0" smtClean="0"/>
              <a:t>High cost, limited </a:t>
            </a:r>
            <a:r>
              <a:rPr lang="en-US" dirty="0" err="1" smtClean="0"/>
              <a:t>availibility</a:t>
            </a:r>
            <a:r>
              <a:rPr lang="en-US" dirty="0" smtClean="0"/>
              <a:t> and artifacts caused by motion and bowel peristalsis.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RENAL ANGIOGRAPHY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the gold standard technique against which all other modalities for diagnosing renal artery </a:t>
            </a:r>
            <a:r>
              <a:rPr lang="en-US" dirty="0" err="1" smtClean="0"/>
              <a:t>stenosis</a:t>
            </a:r>
            <a:r>
              <a:rPr lang="en-US" dirty="0" smtClean="0"/>
              <a:t> are compared.</a:t>
            </a:r>
          </a:p>
          <a:p>
            <a:r>
              <a:rPr lang="en-US" dirty="0" smtClean="0"/>
              <a:t>Limited role as </a:t>
            </a:r>
            <a:r>
              <a:rPr lang="en-US" dirty="0" err="1" smtClean="0"/>
              <a:t>sceening</a:t>
            </a:r>
            <a:r>
              <a:rPr lang="en-US" dirty="0" smtClean="0"/>
              <a:t> tool because of its invasive nature.</a:t>
            </a:r>
          </a:p>
          <a:p>
            <a:r>
              <a:rPr lang="en-US" dirty="0" smtClean="0"/>
              <a:t>Flush </a:t>
            </a:r>
            <a:r>
              <a:rPr lang="en-US" dirty="0" err="1" smtClean="0"/>
              <a:t>aortography</a:t>
            </a:r>
            <a:r>
              <a:rPr lang="en-US" dirty="0" smtClean="0"/>
              <a:t> is often adequate to demonstrate main renal arteries and any proximal renal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intrarenal</a:t>
            </a:r>
            <a:r>
              <a:rPr lang="en-US" dirty="0" smtClean="0"/>
              <a:t> branch artery </a:t>
            </a:r>
            <a:r>
              <a:rPr lang="en-US" dirty="0" err="1" smtClean="0"/>
              <a:t>stenosis</a:t>
            </a:r>
            <a:r>
              <a:rPr lang="en-US" dirty="0" smtClean="0"/>
              <a:t> are suspected selective angiography is essential.</a:t>
            </a:r>
          </a:p>
          <a:p>
            <a:r>
              <a:rPr lang="en-US" dirty="0" err="1" smtClean="0"/>
              <a:t>Bcoz</a:t>
            </a:r>
            <a:r>
              <a:rPr lang="en-US" dirty="0" smtClean="0"/>
              <a:t> of origin of right renal is </a:t>
            </a:r>
            <a:r>
              <a:rPr lang="en-US" dirty="0" err="1" smtClean="0"/>
              <a:t>anerolateral</a:t>
            </a:r>
            <a:r>
              <a:rPr lang="en-US" dirty="0" smtClean="0"/>
              <a:t>  and left renal is </a:t>
            </a:r>
            <a:r>
              <a:rPr lang="en-US" dirty="0" err="1" smtClean="0"/>
              <a:t>posterolateral</a:t>
            </a:r>
            <a:r>
              <a:rPr lang="en-US" dirty="0" smtClean="0"/>
              <a:t> sometimes </a:t>
            </a:r>
            <a:r>
              <a:rPr lang="en-US" dirty="0" err="1" smtClean="0"/>
              <a:t>ostial</a:t>
            </a:r>
            <a:r>
              <a:rPr lang="en-US" dirty="0" smtClean="0"/>
              <a:t> lesions may be missed on AP </a:t>
            </a:r>
            <a:r>
              <a:rPr lang="en-US" dirty="0" err="1" smtClean="0"/>
              <a:t>aortogram</a:t>
            </a:r>
            <a:r>
              <a:rPr lang="en-US" dirty="0" smtClean="0"/>
              <a:t> hence  oblique and lateral view required to delineate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RENOVASCULAR 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err="1" smtClean="0"/>
              <a:t>Renovascular</a:t>
            </a:r>
            <a:r>
              <a:rPr lang="en-US" b="1" u="sng" dirty="0" smtClean="0"/>
              <a:t> HTN</a:t>
            </a:r>
            <a:r>
              <a:rPr lang="en-US" dirty="0" smtClean="0"/>
              <a:t>  (RVHTN) is HTN mediated by high levels of </a:t>
            </a:r>
            <a:r>
              <a:rPr lang="en-US" dirty="0" err="1" smtClean="0"/>
              <a:t>renin</a:t>
            </a:r>
            <a:r>
              <a:rPr lang="en-US" dirty="0" smtClean="0"/>
              <a:t> and </a:t>
            </a:r>
            <a:r>
              <a:rPr lang="en-US" dirty="0" err="1" smtClean="0"/>
              <a:t>angiotensin</a:t>
            </a:r>
            <a:r>
              <a:rPr lang="en-US" dirty="0" smtClean="0"/>
              <a:t> II, produced by an </a:t>
            </a:r>
            <a:r>
              <a:rPr lang="en-US" dirty="0" err="1" smtClean="0"/>
              <a:t>underperfused</a:t>
            </a:r>
            <a:r>
              <a:rPr lang="en-US" dirty="0" smtClean="0"/>
              <a:t> kidney behind a </a:t>
            </a:r>
            <a:r>
              <a:rPr lang="en-US" dirty="0" err="1" smtClean="0"/>
              <a:t>stenosed</a:t>
            </a:r>
            <a:r>
              <a:rPr lang="en-US" dirty="0" smtClean="0"/>
              <a:t> renal artery.</a:t>
            </a:r>
            <a:endParaRPr lang="ar-SA" dirty="0" smtClean="0"/>
          </a:p>
          <a:p>
            <a:r>
              <a:rPr lang="en-US" dirty="0" smtClean="0"/>
              <a:t>Denoted casual relationship between renal artery </a:t>
            </a:r>
            <a:r>
              <a:rPr lang="en-US" dirty="0" err="1" smtClean="0"/>
              <a:t>stenosis</a:t>
            </a:r>
            <a:r>
              <a:rPr lang="en-US" dirty="0" smtClean="0"/>
              <a:t> and its clinical consequences.</a:t>
            </a:r>
          </a:p>
          <a:p>
            <a:r>
              <a:rPr lang="en-US" dirty="0" smtClean="0"/>
              <a:t>Diagnosis is imp as treatment of renal artery </a:t>
            </a:r>
            <a:r>
              <a:rPr lang="en-US" dirty="0" err="1" smtClean="0"/>
              <a:t>stenosis</a:t>
            </a:r>
            <a:r>
              <a:rPr lang="en-US" dirty="0" smtClean="0"/>
              <a:t> may cure patients HTN.</a:t>
            </a:r>
          </a:p>
          <a:p>
            <a:r>
              <a:rPr lang="en-US" b="1" u="sng" dirty="0" smtClean="0"/>
              <a:t>Renal artery </a:t>
            </a:r>
            <a:r>
              <a:rPr lang="en-US" b="1" u="sng" dirty="0" err="1" smtClean="0"/>
              <a:t>stenosis</a:t>
            </a:r>
            <a:r>
              <a:rPr lang="en-US" dirty="0" smtClean="0"/>
              <a:t> is narrowing or complete occlusion of one or both renal arteries,</a:t>
            </a:r>
          </a:p>
          <a:p>
            <a:pPr>
              <a:buNone/>
            </a:pPr>
            <a:r>
              <a:rPr lang="en-US" dirty="0" smtClean="0"/>
              <a:t>    defined by radiograph imaging at</a:t>
            </a:r>
          </a:p>
          <a:p>
            <a:pPr lvl="1"/>
            <a:r>
              <a:rPr lang="en-US" dirty="0" smtClean="0"/>
              <a:t>greater than 60 %  </a:t>
            </a:r>
            <a:r>
              <a:rPr lang="en-US" dirty="0" err="1" smtClean="0"/>
              <a:t>stenosis</a:t>
            </a:r>
            <a:r>
              <a:rPr lang="en-US" dirty="0" smtClean="0"/>
              <a:t> on renal Doppler</a:t>
            </a:r>
          </a:p>
          <a:p>
            <a:pPr lvl="1">
              <a:buNone/>
            </a:pPr>
            <a:r>
              <a:rPr lang="en-US" i="1" dirty="0" smtClean="0"/>
              <a:t>    or</a:t>
            </a:r>
          </a:p>
          <a:p>
            <a:pPr lvl="1"/>
            <a:r>
              <a:rPr lang="en-US" dirty="0" smtClean="0"/>
              <a:t>greater than 50 %  on angiography</a:t>
            </a:r>
            <a:endParaRPr lang="en-US" b="1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RAS ON ARTERIOGRAPHY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ATHEROSCLEROSIS</a:t>
            </a:r>
            <a:r>
              <a:rPr lang="en-US" dirty="0" smtClean="0"/>
              <a:t> produces irregular circumferential or eccentric narrowing of </a:t>
            </a:r>
            <a:r>
              <a:rPr lang="en-US" dirty="0" err="1" smtClean="0"/>
              <a:t>ostium</a:t>
            </a:r>
            <a:r>
              <a:rPr lang="en-US" dirty="0" smtClean="0"/>
              <a:t> or proximal 3</a:t>
            </a:r>
            <a:r>
              <a:rPr lang="en-US" baseline="30000" dirty="0" smtClean="0"/>
              <a:t>rd</a:t>
            </a:r>
            <a:r>
              <a:rPr lang="en-US" dirty="0" smtClean="0"/>
              <a:t> of the renal </a:t>
            </a:r>
            <a:r>
              <a:rPr lang="en-US" dirty="0" err="1" smtClean="0"/>
              <a:t>artries</a:t>
            </a:r>
            <a:r>
              <a:rPr lang="en-US" dirty="0" smtClean="0"/>
              <a:t>, bilateral disease is common and </a:t>
            </a:r>
            <a:r>
              <a:rPr lang="en-US" dirty="0" err="1" smtClean="0"/>
              <a:t>infrarenal</a:t>
            </a:r>
            <a:r>
              <a:rPr lang="en-US" dirty="0" smtClean="0"/>
              <a:t> aortic involvement is seen.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FMD</a:t>
            </a:r>
            <a:r>
              <a:rPr lang="en-US" dirty="0" smtClean="0"/>
              <a:t> typically involves middle to distal renal arteries and less commonly </a:t>
            </a:r>
            <a:r>
              <a:rPr lang="en-US" dirty="0" err="1" smtClean="0"/>
              <a:t>intrarenal</a:t>
            </a:r>
            <a:r>
              <a:rPr lang="en-US" dirty="0" smtClean="0"/>
              <a:t> branches, but aorta is disease free.</a:t>
            </a:r>
          </a:p>
          <a:p>
            <a:pPr>
              <a:buNone/>
            </a:pPr>
            <a:r>
              <a:rPr lang="en-US" dirty="0" smtClean="0"/>
              <a:t>     Bilateral disease is seen in about 2/3 rd of cases.(right&gt;left) with the classic appearance of  medial </a:t>
            </a:r>
            <a:r>
              <a:rPr lang="en-US" dirty="0" err="1" smtClean="0"/>
              <a:t>fibroplasia</a:t>
            </a:r>
            <a:r>
              <a:rPr lang="en-US" dirty="0" smtClean="0"/>
              <a:t> is </a:t>
            </a:r>
            <a:r>
              <a:rPr lang="en-US" b="1" dirty="0" smtClean="0"/>
              <a:t>string of beads </a:t>
            </a:r>
            <a:r>
              <a:rPr lang="en-US" dirty="0" smtClean="0"/>
              <a:t>appearance.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AORTOARTERITIS </a:t>
            </a:r>
            <a:r>
              <a:rPr lang="en-US" dirty="0" smtClean="0"/>
              <a:t>in </a:t>
            </a:r>
            <a:r>
              <a:rPr lang="en-US" dirty="0" err="1" smtClean="0"/>
              <a:t>asian</a:t>
            </a:r>
            <a:r>
              <a:rPr lang="en-US" dirty="0" smtClean="0"/>
              <a:t> countries abdominal aorta is most commonly affected particularly renal and </a:t>
            </a:r>
            <a:r>
              <a:rPr lang="en-US" dirty="0" err="1" smtClean="0"/>
              <a:t>subclavian</a:t>
            </a:r>
            <a:r>
              <a:rPr lang="en-US" dirty="0" smtClean="0"/>
              <a:t> arteries, pulmonary artery involvement is less frequently seen in </a:t>
            </a:r>
            <a:r>
              <a:rPr lang="en-US" dirty="0" err="1" smtClean="0"/>
              <a:t>indian</a:t>
            </a:r>
            <a:r>
              <a:rPr lang="en-US" dirty="0" smtClean="0"/>
              <a:t> population. With steno-occlusive lesions being more common than dilating lesions .</a:t>
            </a:r>
            <a:endParaRPr lang="en-US" b="1" u="sn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60198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2051" name="Picture 3" descr="C:\Users\admin\Desktop\Renal_Stenosis_PreAngioplasty_175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3200400" cy="2819400"/>
          </a:xfrm>
          <a:prstGeom prst="rect">
            <a:avLst/>
          </a:prstGeom>
          <a:noFill/>
        </p:spPr>
      </p:pic>
      <p:pic>
        <p:nvPicPr>
          <p:cNvPr id="2052" name="Picture 4" descr="C:\Users\admin\Desktop\FMD_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2819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b3edfc7e5a322f529650da941535b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83" r="14083"/>
          <a:stretch>
            <a:fillRect/>
          </a:stretch>
        </p:blipFill>
        <p:spPr/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762000"/>
            <a:ext cx="8001000" cy="46482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 identification of </a:t>
            </a:r>
            <a:r>
              <a:rPr lang="en-US" dirty="0" err="1" smtClean="0"/>
              <a:t>stenosis</a:t>
            </a:r>
            <a:r>
              <a:rPr lang="en-US" dirty="0" smtClean="0"/>
              <a:t> hemodynamic significance is established by following </a:t>
            </a:r>
            <a:r>
              <a:rPr lang="en-US" dirty="0" err="1" smtClean="0"/>
              <a:t>criterias</a:t>
            </a:r>
            <a:r>
              <a:rPr lang="en-US" dirty="0" smtClean="0"/>
              <a:t> :</a:t>
            </a:r>
          </a:p>
          <a:p>
            <a:r>
              <a:rPr lang="en-US" dirty="0" smtClean="0"/>
              <a:t>Reduction in luminal diameter by &gt; 75%</a:t>
            </a:r>
          </a:p>
          <a:p>
            <a:r>
              <a:rPr lang="en-US" dirty="0" smtClean="0"/>
              <a:t>Systolic pressure gradient across the </a:t>
            </a:r>
            <a:r>
              <a:rPr lang="en-US" dirty="0" err="1" smtClean="0"/>
              <a:t>stenosis</a:t>
            </a:r>
            <a:r>
              <a:rPr lang="en-US" dirty="0" smtClean="0"/>
              <a:t> &gt; 15-25 mm of hg or &gt; 20% of aortic systolic pressure( most accurate indicator)..</a:t>
            </a:r>
          </a:p>
          <a:p>
            <a:r>
              <a:rPr lang="en-US" dirty="0" smtClean="0"/>
              <a:t>E/o collateral circulation in distal vessels</a:t>
            </a:r>
          </a:p>
          <a:p>
            <a:r>
              <a:rPr lang="en-US" b="1" u="sng" dirty="0" smtClean="0"/>
              <a:t>ADVANTAGE</a:t>
            </a:r>
            <a:r>
              <a:rPr lang="en-US" dirty="0" smtClean="0"/>
              <a:t>: High resolution of technique making it a only modality capable of </a:t>
            </a:r>
            <a:r>
              <a:rPr lang="en-US" dirty="0" err="1" smtClean="0"/>
              <a:t>adequetly</a:t>
            </a:r>
            <a:r>
              <a:rPr lang="en-US" dirty="0" smtClean="0"/>
              <a:t> visualizing branch renal artery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Pressure gradient can be measured </a:t>
            </a:r>
          </a:p>
          <a:p>
            <a:r>
              <a:rPr lang="en-US" dirty="0" smtClean="0"/>
              <a:t>Selective renal catheterization may be followed by appropriate intervention in the same sitting.</a:t>
            </a:r>
          </a:p>
          <a:p>
            <a:r>
              <a:rPr lang="en-US" b="1" u="sng" dirty="0" smtClean="0"/>
              <a:t>DISADVANTAGE: </a:t>
            </a:r>
            <a:r>
              <a:rPr lang="en-US" dirty="0" smtClean="0"/>
              <a:t>Expensive, invasive, risk of iodinated contrast materials, risk of procedural complications like </a:t>
            </a:r>
            <a:r>
              <a:rPr lang="en-US" dirty="0" err="1" smtClean="0"/>
              <a:t>haematoma</a:t>
            </a:r>
            <a:r>
              <a:rPr lang="en-US" dirty="0" smtClean="0"/>
              <a:t>, </a:t>
            </a:r>
            <a:r>
              <a:rPr lang="en-US" dirty="0" err="1" smtClean="0"/>
              <a:t>pseudoaneurysm</a:t>
            </a:r>
            <a:r>
              <a:rPr lang="en-US" dirty="0" smtClean="0"/>
              <a:t> , vessel dissection.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9248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Interventional radiology in the treatment of renal artery </a:t>
            </a:r>
            <a:r>
              <a:rPr lang="en-US" sz="2000" b="1" dirty="0" err="1" smtClean="0">
                <a:solidFill>
                  <a:srgbClr val="FF0000"/>
                </a:solidFill>
              </a:rPr>
              <a:t>stenosis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r>
              <a:rPr lang="en-US" sz="2000" dirty="0" err="1" smtClean="0"/>
              <a:t>Percutaneous</a:t>
            </a:r>
            <a:r>
              <a:rPr lang="en-US" sz="2000" dirty="0" smtClean="0"/>
              <a:t> </a:t>
            </a:r>
            <a:r>
              <a:rPr lang="en-US" sz="2000" dirty="0" err="1" smtClean="0"/>
              <a:t>transluminal</a:t>
            </a:r>
            <a:r>
              <a:rPr lang="en-US" sz="2000" dirty="0" smtClean="0"/>
              <a:t> renal angioplasty (PTRA) alone or in combination with stent implantation .</a:t>
            </a:r>
          </a:p>
          <a:p>
            <a:pPr algn="l"/>
            <a:r>
              <a:rPr lang="en-US" sz="2000" dirty="0" smtClean="0"/>
              <a:t>Minimally </a:t>
            </a:r>
            <a:r>
              <a:rPr lang="en-US" sz="2000" dirty="0" err="1" smtClean="0"/>
              <a:t>inavasive</a:t>
            </a:r>
            <a:r>
              <a:rPr lang="en-US" sz="2000" dirty="0" smtClean="0"/>
              <a:t> alternative to surgery.</a:t>
            </a:r>
          </a:p>
          <a:p>
            <a:pPr algn="l"/>
            <a:endParaRPr lang="en-US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372600"/>
            <a:ext cx="7086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133600"/>
            <a:ext cx="335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33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848600" cy="5715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SELECTING PATIENTS FOR RENAL REVASCULARISATION</a:t>
            </a:r>
          </a:p>
          <a:p>
            <a:pPr algn="l"/>
            <a:endParaRPr lang="en-US" sz="20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Refractory hypertension on multidrug regimen.</a:t>
            </a:r>
          </a:p>
          <a:p>
            <a:pPr algn="l">
              <a:buFont typeface="Wingdings" pitchFamily="2" charset="2"/>
              <a:buChar char="Ø"/>
            </a:pPr>
            <a:endParaRPr lang="en-US" sz="20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Progressive </a:t>
            </a:r>
            <a:r>
              <a:rPr lang="en-US" sz="2000" dirty="0" err="1" smtClean="0"/>
              <a:t>azotemia</a:t>
            </a:r>
            <a:r>
              <a:rPr lang="en-US" sz="2000" dirty="0" smtClean="0"/>
              <a:t>.</a:t>
            </a:r>
          </a:p>
          <a:p>
            <a:pPr algn="l">
              <a:buFont typeface="Wingdings" pitchFamily="2" charset="2"/>
              <a:buChar char="Ø"/>
            </a:pPr>
            <a:endParaRPr lang="en-US" sz="20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ARF on ACE inhibitors in patients with CHF </a:t>
            </a:r>
          </a:p>
          <a:p>
            <a:pPr algn="l">
              <a:buFont typeface="Wingdings" pitchFamily="2" charset="2"/>
              <a:buChar char="Ø"/>
            </a:pPr>
            <a:endParaRPr lang="en-US" sz="20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Bilateral renal artery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or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of renal artery supplying single functioning kidney.</a:t>
            </a:r>
          </a:p>
          <a:p>
            <a:pPr algn="l">
              <a:buFont typeface="Wingdings" pitchFamily="2" charset="2"/>
              <a:buChar char="Ø"/>
            </a:pPr>
            <a:endParaRPr lang="en-US" sz="20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Salvage therapy in recent onset end stage renal failure (preserved renal size and </a:t>
            </a:r>
            <a:r>
              <a:rPr lang="en-US" sz="2000" dirty="0" err="1" smtClean="0"/>
              <a:t>parenchymal</a:t>
            </a:r>
            <a:r>
              <a:rPr lang="en-US" sz="2000" dirty="0" smtClean="0"/>
              <a:t> thickness), it is not beneficial in patients with severe renal failure  (</a:t>
            </a:r>
            <a:r>
              <a:rPr lang="en-US" sz="2000" dirty="0" err="1" smtClean="0"/>
              <a:t>sr</a:t>
            </a:r>
            <a:r>
              <a:rPr lang="en-US" sz="2000" dirty="0" smtClean="0"/>
              <a:t> </a:t>
            </a:r>
            <a:r>
              <a:rPr lang="en-US" sz="2000" dirty="0" err="1" smtClean="0"/>
              <a:t>creatinine</a:t>
            </a:r>
            <a:r>
              <a:rPr lang="en-US" sz="2000" dirty="0" smtClean="0"/>
              <a:t> &gt;4mg/dl)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/>
              <a:t>Angioplasty failure is an absolute indication for </a:t>
            </a:r>
            <a:r>
              <a:rPr lang="en-US" sz="2000" dirty="0" err="1" smtClean="0"/>
              <a:t>stenting</a:t>
            </a:r>
            <a:r>
              <a:rPr lang="en-US" sz="2000" dirty="0" smtClean="0"/>
              <a:t> .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err="1" smtClean="0"/>
              <a:t>Stenting</a:t>
            </a:r>
            <a:r>
              <a:rPr lang="en-US" sz="2000" dirty="0" smtClean="0"/>
              <a:t> is the procedure of choice for </a:t>
            </a:r>
            <a:r>
              <a:rPr lang="en-US" sz="2000" dirty="0" err="1" smtClean="0"/>
              <a:t>osteal</a:t>
            </a:r>
            <a:r>
              <a:rPr lang="en-US" sz="2000" dirty="0" smtClean="0"/>
              <a:t> atherosclerosis RAS.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Success of renal revascularization is judged by:</a:t>
            </a:r>
          </a:p>
          <a:p>
            <a:r>
              <a:rPr lang="en-US" dirty="0" smtClean="0"/>
              <a:t>If residual </a:t>
            </a:r>
            <a:r>
              <a:rPr lang="en-US" dirty="0" err="1" smtClean="0"/>
              <a:t>stenosis</a:t>
            </a:r>
            <a:r>
              <a:rPr lang="en-US" dirty="0" smtClean="0"/>
              <a:t> &lt; 30%</a:t>
            </a:r>
          </a:p>
          <a:p>
            <a:r>
              <a:rPr lang="en-US" dirty="0" err="1" smtClean="0"/>
              <a:t>Atleast</a:t>
            </a:r>
            <a:r>
              <a:rPr lang="en-US" dirty="0" smtClean="0"/>
              <a:t> 50% enlargement in arterial diameter</a:t>
            </a:r>
          </a:p>
          <a:p>
            <a:r>
              <a:rPr lang="en-US" dirty="0" err="1" smtClean="0"/>
              <a:t>Aortorenal</a:t>
            </a:r>
            <a:r>
              <a:rPr lang="en-US" dirty="0" smtClean="0"/>
              <a:t> pressure gradient of &lt;20 mm of Hg or reduction in pressure gradient by 15 mm of HG as compared to pretreatment gradient.</a:t>
            </a:r>
          </a:p>
          <a:p>
            <a:r>
              <a:rPr lang="en-US" dirty="0" smtClean="0"/>
              <a:t>Pt is considered cured when diastolic blood pressure &lt;90 mm of Hg without medication.</a:t>
            </a:r>
          </a:p>
          <a:p>
            <a:r>
              <a:rPr lang="en-US" dirty="0" smtClean="0"/>
              <a:t>Considered failed when there is no change in blood pressure after procedure.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</a:t>
            </a:r>
            <a:r>
              <a:rPr lang="en-US" dirty="0" err="1" smtClean="0"/>
              <a:t>stenosis</a:t>
            </a:r>
            <a:r>
              <a:rPr lang="en-US" dirty="0" smtClean="0"/>
              <a:t>  exceeds 50% reduction in vessel diameter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underperfusion</a:t>
            </a:r>
            <a:r>
              <a:rPr lang="en-US" dirty="0" smtClean="0"/>
              <a:t> of the kidney and decreased GFR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the regulatory mechanism (</a:t>
            </a:r>
            <a:r>
              <a:rPr lang="en-US" dirty="0" err="1" smtClean="0"/>
              <a:t>renin-angiotensin</a:t>
            </a:r>
            <a:r>
              <a:rPr lang="en-US" dirty="0" smtClean="0"/>
              <a:t> system) triggered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ZapfDingbats"/>
              </a:rPr>
              <a:t>angiotensin</a:t>
            </a:r>
            <a:r>
              <a:rPr lang="en-US" dirty="0" smtClean="0">
                <a:sym typeface="ZapfDingbats"/>
              </a:rPr>
              <a:t> mediated increased vascular resistance &amp; </a:t>
            </a:r>
            <a:r>
              <a:rPr lang="en-US" dirty="0" err="1" smtClean="0">
                <a:sym typeface="ZapfDingbats"/>
              </a:rPr>
              <a:t>aldosterone</a:t>
            </a:r>
            <a:r>
              <a:rPr lang="en-US" dirty="0" smtClean="0">
                <a:sym typeface="ZapfDingbats"/>
              </a:rPr>
              <a:t> induced  sodium and water retention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worsening kidney function &amp; difficult-to-control HTN</a:t>
            </a:r>
          </a:p>
          <a:p>
            <a:r>
              <a:rPr lang="en-US" dirty="0" smtClean="0"/>
              <a:t>RAS </a:t>
            </a:r>
            <a:r>
              <a:rPr lang="en-US" dirty="0" smtClean="0">
                <a:sym typeface="Wingdings" pitchFamily="2" charset="2"/>
              </a:rPr>
              <a:t></a:t>
            </a:r>
          </a:p>
          <a:p>
            <a:pPr lvl="1"/>
            <a:r>
              <a:rPr lang="en-US" dirty="0" smtClean="0"/>
              <a:t>Atrophy of tubular cells</a:t>
            </a:r>
          </a:p>
          <a:p>
            <a:pPr lvl="1"/>
            <a:r>
              <a:rPr lang="en-US" dirty="0" smtClean="0"/>
              <a:t>Fibrosis of the capillary tuft</a:t>
            </a:r>
          </a:p>
          <a:p>
            <a:pPr lvl="1"/>
            <a:r>
              <a:rPr lang="en-US" dirty="0" smtClean="0"/>
              <a:t>Intra-renal arterial medial thickening.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7924800" cy="5867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PRESENTATION</a:t>
            </a:r>
          </a:p>
          <a:p>
            <a:endParaRPr lang="en-US" sz="2000" dirty="0" smtClean="0"/>
          </a:p>
          <a:p>
            <a:pPr algn="l"/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Very high or sudden increase in blood pressure in the child or adult.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hypertension that is difficult to control with medication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Epigastric</a:t>
            </a:r>
            <a:r>
              <a:rPr lang="en-US" sz="2400" dirty="0" smtClean="0">
                <a:solidFill>
                  <a:schemeClr val="tx1"/>
                </a:solidFill>
              </a:rPr>
              <a:t> or flank bruit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Unexplained impairment of renal function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presence of coronary and peripheral arterial disease, and flash pulmonary edema.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ETIOLOGY OF RENAL ARTERY STNEOSIS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Atherosclerotic RAS</a:t>
            </a:r>
            <a:r>
              <a:rPr lang="en-US" b="1" u="sng" dirty="0" smtClean="0">
                <a:sym typeface="Wingdings" pitchFamily="2" charset="2"/>
              </a:rPr>
              <a:t>(8%)</a:t>
            </a:r>
            <a:endParaRPr lang="en-US" b="1" dirty="0" smtClean="0"/>
          </a:p>
          <a:p>
            <a:pPr lvl="1"/>
            <a:r>
              <a:rPr lang="en-US" b="1" dirty="0" smtClean="0"/>
              <a:t>Diabetes mellitus</a:t>
            </a:r>
          </a:p>
          <a:p>
            <a:pPr lvl="1"/>
            <a:r>
              <a:rPr lang="en-US" b="1" dirty="0" err="1" smtClean="0"/>
              <a:t>Dyslipidemia</a:t>
            </a:r>
            <a:endParaRPr lang="en-US" b="1" dirty="0" smtClean="0"/>
          </a:p>
          <a:p>
            <a:pPr lvl="1"/>
            <a:r>
              <a:rPr lang="en-US" b="1" dirty="0" smtClean="0"/>
              <a:t>Smoking</a:t>
            </a:r>
          </a:p>
          <a:p>
            <a:r>
              <a:rPr lang="en-US" b="1" u="sng" dirty="0" err="1" smtClean="0"/>
              <a:t>Fibromuscular</a:t>
            </a:r>
            <a:r>
              <a:rPr lang="en-US" b="1" u="sng" dirty="0" smtClean="0"/>
              <a:t> dysplasia</a:t>
            </a:r>
            <a:r>
              <a:rPr lang="en-US" b="1" u="sng" dirty="0" smtClean="0">
                <a:sym typeface="Wingdings" pitchFamily="2" charset="2"/>
              </a:rPr>
              <a:t>(28%)</a:t>
            </a:r>
            <a:endParaRPr lang="en-US" b="1" u="sng" dirty="0" smtClean="0"/>
          </a:p>
          <a:p>
            <a:pPr lvl="1"/>
            <a:r>
              <a:rPr lang="en-US" b="1" dirty="0" smtClean="0"/>
              <a:t>Medial </a:t>
            </a:r>
            <a:r>
              <a:rPr lang="en-US" b="1" dirty="0" err="1" smtClean="0"/>
              <a:t>fibroplasia</a:t>
            </a:r>
            <a:r>
              <a:rPr lang="en-US" b="1" dirty="0" smtClean="0"/>
              <a:t> (histological finding in 90% of cases)</a:t>
            </a:r>
          </a:p>
          <a:p>
            <a:pPr lvl="1"/>
            <a:r>
              <a:rPr lang="en-US" b="1" dirty="0" err="1" smtClean="0"/>
              <a:t>Intimal</a:t>
            </a:r>
            <a:r>
              <a:rPr lang="en-US" b="1" dirty="0" smtClean="0"/>
              <a:t> and adventitial </a:t>
            </a:r>
            <a:r>
              <a:rPr lang="en-US" b="1" dirty="0" err="1" smtClean="0"/>
              <a:t>fibroplasia</a:t>
            </a:r>
            <a:r>
              <a:rPr lang="en-US" b="1" dirty="0" smtClean="0"/>
              <a:t> (less common)</a:t>
            </a:r>
          </a:p>
          <a:p>
            <a:pPr lvl="1"/>
            <a:r>
              <a:rPr lang="en-US" b="1" dirty="0" smtClean="0"/>
              <a:t>Smoking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Other causes:</a:t>
            </a:r>
          </a:p>
          <a:p>
            <a:pPr lvl="1"/>
            <a:r>
              <a:rPr lang="en-US" b="1" dirty="0" err="1" smtClean="0">
                <a:solidFill>
                  <a:schemeClr val="tx1"/>
                </a:solidFill>
              </a:rPr>
              <a:t>Takayasu's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arteritis</a:t>
            </a:r>
            <a:r>
              <a:rPr lang="en-US" b="1" dirty="0" smtClean="0">
                <a:solidFill>
                  <a:schemeClr val="tx1"/>
                </a:solidFill>
              </a:rPr>
              <a:t> (61%)</a:t>
            </a:r>
          </a:p>
          <a:p>
            <a:pPr lvl="1"/>
            <a:r>
              <a:rPr lang="en-US" b="1" dirty="0" err="1" smtClean="0"/>
              <a:t>Vasculitis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dissection </a:t>
            </a:r>
          </a:p>
          <a:p>
            <a:pPr lvl="1"/>
            <a:r>
              <a:rPr lang="en-US" b="1" dirty="0" smtClean="0"/>
              <a:t>Vasospasm</a:t>
            </a:r>
          </a:p>
          <a:p>
            <a:pPr lvl="1"/>
            <a:r>
              <a:rPr lang="en-US" b="1" dirty="0" smtClean="0"/>
              <a:t>Neurofibromatosis</a:t>
            </a:r>
          </a:p>
          <a:p>
            <a:pPr lvl="1"/>
            <a:r>
              <a:rPr lang="en-US" b="1" dirty="0" smtClean="0"/>
              <a:t>Spontaneous renal artery dissection</a:t>
            </a:r>
          </a:p>
          <a:p>
            <a:pPr lvl="1"/>
            <a:r>
              <a:rPr lang="en-US" b="1" dirty="0" err="1" smtClean="0"/>
              <a:t>Arteriovenous</a:t>
            </a:r>
            <a:r>
              <a:rPr lang="en-US" b="1" dirty="0" smtClean="0"/>
              <a:t> malformations</a:t>
            </a:r>
          </a:p>
          <a:p>
            <a:pPr lvl="1"/>
            <a:r>
              <a:rPr lang="en-US" b="1" dirty="0" err="1" smtClean="0"/>
              <a:t>Arteriovenous</a:t>
            </a:r>
            <a:r>
              <a:rPr lang="en-US" b="1" dirty="0" smtClean="0"/>
              <a:t> fistulas</a:t>
            </a:r>
          </a:p>
          <a:p>
            <a:pPr lvl="1"/>
            <a:r>
              <a:rPr lang="en-US" b="1" dirty="0" smtClean="0"/>
              <a:t>Trauma</a:t>
            </a:r>
          </a:p>
          <a:p>
            <a:pPr lvl="1"/>
            <a:r>
              <a:rPr lang="en-US" b="1" dirty="0" smtClean="0"/>
              <a:t>Abdominal radiotherapy</a:t>
            </a:r>
          </a:p>
          <a:p>
            <a:pPr lvl="1"/>
            <a:r>
              <a:rPr lang="en-US" b="1" dirty="0" smtClean="0"/>
              <a:t>Retroperitoneal fibrosis.</a:t>
            </a:r>
          </a:p>
          <a:p>
            <a:pPr lvl="1"/>
            <a:r>
              <a:rPr lang="en-US" b="1" dirty="0" err="1" smtClean="0"/>
              <a:t>Coarctation</a:t>
            </a:r>
            <a:r>
              <a:rPr lang="en-US" b="1" dirty="0" smtClean="0"/>
              <a:t> syndrome</a:t>
            </a:r>
          </a:p>
          <a:p>
            <a:pPr lvl="1"/>
            <a:r>
              <a:rPr lang="en-US" b="1" dirty="0" smtClean="0"/>
              <a:t>Congenital rubella</a:t>
            </a:r>
          </a:p>
          <a:p>
            <a:pPr lvl="1"/>
            <a:r>
              <a:rPr lang="en-US" b="1" dirty="0" smtClean="0"/>
              <a:t>Syphilitic </a:t>
            </a:r>
            <a:r>
              <a:rPr lang="en-US" b="1" dirty="0" err="1" smtClean="0"/>
              <a:t>arteritis</a:t>
            </a:r>
            <a:endParaRPr lang="en-US" b="1" dirty="0" smtClean="0"/>
          </a:p>
          <a:p>
            <a:pPr lvl="1"/>
            <a:r>
              <a:rPr lang="en-US" b="1" dirty="0" smtClean="0"/>
              <a:t>Tuberous sclerosis</a:t>
            </a:r>
          </a:p>
          <a:p>
            <a:endParaRPr lang="ar-SA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 smtClean="0"/>
              <a:t>More common in people aged older than 50 years</a:t>
            </a:r>
          </a:p>
          <a:p>
            <a:pPr lvl="2"/>
            <a:r>
              <a:rPr lang="en-US" sz="2800" dirty="0" smtClean="0"/>
              <a:t>Found more commonly in women than in men.</a:t>
            </a:r>
          </a:p>
          <a:p>
            <a:pPr lvl="2"/>
            <a:r>
              <a:rPr lang="en-US" sz="2800" dirty="0" smtClean="0"/>
              <a:t>Obstruction is more commonly due to aortic  plaque engulfing renal </a:t>
            </a:r>
            <a:r>
              <a:rPr lang="en-US" sz="2800" dirty="0" err="1" smtClean="0"/>
              <a:t>ostium</a:t>
            </a:r>
            <a:r>
              <a:rPr lang="en-US" sz="2800" dirty="0" smtClean="0"/>
              <a:t>.</a:t>
            </a:r>
          </a:p>
          <a:p>
            <a:pPr lvl="2"/>
            <a:r>
              <a:rPr lang="en-US" sz="2800" dirty="0" smtClean="0"/>
              <a:t>Both renal </a:t>
            </a:r>
            <a:r>
              <a:rPr lang="en-US" sz="2800" dirty="0" err="1" smtClean="0"/>
              <a:t>arteriesare</a:t>
            </a:r>
            <a:r>
              <a:rPr lang="en-US" sz="2800" dirty="0" smtClean="0"/>
              <a:t> frequently involved</a:t>
            </a:r>
          </a:p>
          <a:p>
            <a:pPr lvl="2"/>
            <a:r>
              <a:rPr lang="en-US" sz="2800" dirty="0" smtClean="0"/>
              <a:t>Often circumferential but can be </a:t>
            </a:r>
            <a:r>
              <a:rPr lang="en-US" sz="2800" dirty="0" err="1" smtClean="0"/>
              <a:t>assymetric</a:t>
            </a:r>
            <a:r>
              <a:rPr lang="en-US" sz="2800" dirty="0" smtClean="0"/>
              <a:t>  </a:t>
            </a:r>
          </a:p>
          <a:p>
            <a:pPr lvl="2"/>
            <a:r>
              <a:rPr lang="en-US" sz="2800" dirty="0" smtClean="0"/>
              <a:t>Commonly associated with calcification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admin\Desktop\Renal_Stenosis_PreAngioplasty_175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12" r="8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FIBROMUSCULAR DYSPLASIA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Typically occur in young women, occur in visceral and peripheral arteries but spares intracranial arteries.</a:t>
            </a:r>
          </a:p>
          <a:p>
            <a:pPr>
              <a:buNone/>
            </a:pPr>
            <a:r>
              <a:rPr lang="en-US" dirty="0" smtClean="0"/>
              <a:t>Involve any layer of artery:</a:t>
            </a:r>
          </a:p>
          <a:p>
            <a:r>
              <a:rPr lang="en-US" b="1" u="sng" dirty="0" smtClean="0"/>
              <a:t>INTIMAL FIBROPLASIA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Common in children, progressive, Concentric collagen accumulation beneath internal elastic membrane causing focal smooth </a:t>
            </a:r>
            <a:r>
              <a:rPr lang="en-US" dirty="0" err="1" smtClean="0"/>
              <a:t>stenosis</a:t>
            </a:r>
            <a:r>
              <a:rPr lang="en-US" dirty="0" smtClean="0"/>
              <a:t> in </a:t>
            </a:r>
            <a:r>
              <a:rPr lang="en-US" dirty="0" err="1" smtClean="0"/>
              <a:t>midportion</a:t>
            </a:r>
            <a:r>
              <a:rPr lang="en-US" dirty="0" smtClean="0"/>
              <a:t> of artery.</a:t>
            </a:r>
          </a:p>
          <a:p>
            <a:r>
              <a:rPr lang="en-US" b="1" u="sng" dirty="0" smtClean="0"/>
              <a:t>MEDIAL DYSPALSIA:</a:t>
            </a:r>
          </a:p>
          <a:p>
            <a:pPr>
              <a:buNone/>
            </a:pPr>
            <a:r>
              <a:rPr lang="en-US" dirty="0" smtClean="0"/>
              <a:t>Most common type</a:t>
            </a:r>
          </a:p>
          <a:p>
            <a:pPr>
              <a:buNone/>
            </a:pPr>
            <a:r>
              <a:rPr lang="en-US" dirty="0" smtClean="0"/>
              <a:t>Affect 20-50 yrs of  age </a:t>
            </a:r>
          </a:p>
          <a:p>
            <a:pPr>
              <a:buNone/>
            </a:pPr>
            <a:r>
              <a:rPr lang="en-US" dirty="0" smtClean="0"/>
              <a:t>Progressive </a:t>
            </a:r>
          </a:p>
          <a:p>
            <a:pPr>
              <a:buNone/>
            </a:pPr>
            <a:r>
              <a:rPr lang="en-US" dirty="0" smtClean="0"/>
              <a:t>Medial </a:t>
            </a:r>
            <a:r>
              <a:rPr lang="en-US" dirty="0" err="1" smtClean="0"/>
              <a:t>fibroplasia</a:t>
            </a:r>
            <a:r>
              <a:rPr lang="en-US" dirty="0" smtClean="0"/>
              <a:t> is the most common type, with replacement of smooth muscle with collagen alternating with small areas of dilatation due to aneurysm formation with classic  STRING OF BEADS  appearance,</a:t>
            </a:r>
          </a:p>
          <a:p>
            <a:r>
              <a:rPr lang="en-US" b="1" u="sng" dirty="0" smtClean="0"/>
              <a:t>ADVENTITIAL DYSPLASIA:</a:t>
            </a:r>
          </a:p>
          <a:p>
            <a:pPr>
              <a:buNone/>
            </a:pPr>
            <a:r>
              <a:rPr lang="en-US" dirty="0" smtClean="0"/>
              <a:t>Collagen deposition surrounding adventitia leading to tubular smooth narrowing on angiogram.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2140</Words>
  <Application>Microsoft Office PowerPoint</Application>
  <PresentationFormat>On-screen Show (4:3)</PresentationFormat>
  <Paragraphs>276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RENOVASCULAR HYPERTENSION</vt:lpstr>
      <vt:lpstr>HYPERTENSION</vt:lpstr>
      <vt:lpstr>RENOVASCULAR HYPERTENSION</vt:lpstr>
      <vt:lpstr>PATHOPHYSIOLOGY</vt:lpstr>
      <vt:lpstr>     </vt:lpstr>
      <vt:lpstr>ETIOLOGY OF RENAL ARTERY STNEOSIS</vt:lpstr>
      <vt:lpstr>ATHEROSCLEROSIS</vt:lpstr>
      <vt:lpstr>PowerPoint Presentation</vt:lpstr>
      <vt:lpstr>FIBROMUSCULAR DYSPLASIA</vt:lpstr>
      <vt:lpstr>PowerPoint Presentation</vt:lpstr>
      <vt:lpstr>NONSPECIFIC AORTOARTERITIS/TAKAYASU’S ARTERITIS</vt:lpstr>
      <vt:lpstr>SCREENING FOR RENOVASCULAR HYPERTENSION</vt:lpstr>
      <vt:lpstr>      </vt:lpstr>
      <vt:lpstr>RADIONUCLIDE RENAL SCINTIGRAPHY</vt:lpstr>
      <vt:lpstr>      </vt:lpstr>
      <vt:lpstr>   </vt:lpstr>
      <vt:lpstr>      </vt:lpstr>
      <vt:lpstr>      </vt:lpstr>
      <vt:lpstr>      </vt:lpstr>
      <vt:lpstr>     </vt:lpstr>
      <vt:lpstr>     </vt:lpstr>
      <vt:lpstr>     </vt:lpstr>
      <vt:lpstr>CT ANGIOGRAPHY</vt:lpstr>
      <vt:lpstr>PowerPoint Presentation</vt:lpstr>
      <vt:lpstr>Computerized Tomographic Angiography</vt:lpstr>
      <vt:lpstr>MAGNETIC RESONANCE ANGIOGRAPHY</vt:lpstr>
      <vt:lpstr>Magnetic Resonance Angiogram</vt:lpstr>
      <vt:lpstr>PowerPoint Presentation</vt:lpstr>
      <vt:lpstr>RENAL ANGIOGRAPHY   </vt:lpstr>
      <vt:lpstr>FEATURES OF RAS ON ARTERIOGRAPHY</vt:lpstr>
      <vt:lpstr>     </vt:lpstr>
      <vt:lpstr>PowerPoint Presentation</vt:lpstr>
      <vt:lpstr>PowerPoint Presentation</vt:lpstr>
      <vt:lpstr>      </vt:lpstr>
      <vt:lpstr>       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RENOVASCULAR HYPERTENSION</dc:title>
  <dc:creator>shwetashendey</dc:creator>
  <cp:lastModifiedBy>shwetashendey</cp:lastModifiedBy>
  <cp:revision>54</cp:revision>
  <dcterms:created xsi:type="dcterms:W3CDTF">2015-08-04T13:25:49Z</dcterms:created>
  <dcterms:modified xsi:type="dcterms:W3CDTF">2017-04-30T06:24:59Z</dcterms:modified>
</cp:coreProperties>
</file>