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83"/>
  </p:notesMasterIdLst>
  <p:sldIdLst>
    <p:sldId id="256" r:id="rId2"/>
    <p:sldId id="654" r:id="rId3"/>
    <p:sldId id="442" r:id="rId4"/>
    <p:sldId id="457" r:id="rId5"/>
    <p:sldId id="325" r:id="rId6"/>
    <p:sldId id="458" r:id="rId7"/>
    <p:sldId id="443" r:id="rId8"/>
    <p:sldId id="655" r:id="rId9"/>
    <p:sldId id="592" r:id="rId10"/>
    <p:sldId id="437" r:id="rId11"/>
    <p:sldId id="593" r:id="rId12"/>
    <p:sldId id="594" r:id="rId13"/>
    <p:sldId id="575" r:id="rId14"/>
    <p:sldId id="576" r:id="rId15"/>
    <p:sldId id="595" r:id="rId16"/>
    <p:sldId id="461" r:id="rId17"/>
    <p:sldId id="596" r:id="rId18"/>
    <p:sldId id="659" r:id="rId19"/>
    <p:sldId id="597" r:id="rId20"/>
    <p:sldId id="598" r:id="rId21"/>
    <p:sldId id="446" r:id="rId22"/>
    <p:sldId id="632" r:id="rId23"/>
    <p:sldId id="635" r:id="rId24"/>
    <p:sldId id="358" r:id="rId25"/>
    <p:sldId id="626" r:id="rId26"/>
    <p:sldId id="627" r:id="rId27"/>
    <p:sldId id="628" r:id="rId28"/>
    <p:sldId id="629" r:id="rId29"/>
    <p:sldId id="630" r:id="rId30"/>
    <p:sldId id="631" r:id="rId31"/>
    <p:sldId id="564" r:id="rId32"/>
    <p:sldId id="430" r:id="rId33"/>
    <p:sldId id="423" r:id="rId34"/>
    <p:sldId id="572" r:id="rId35"/>
    <p:sldId id="433" r:id="rId36"/>
    <p:sldId id="638" r:id="rId37"/>
    <p:sldId id="577" r:id="rId38"/>
    <p:sldId id="578" r:id="rId39"/>
    <p:sldId id="639" r:id="rId40"/>
    <p:sldId id="579" r:id="rId41"/>
    <p:sldId id="640" r:id="rId42"/>
    <p:sldId id="641" r:id="rId43"/>
    <p:sldId id="580" r:id="rId44"/>
    <p:sldId id="581" r:id="rId45"/>
    <p:sldId id="582" r:id="rId46"/>
    <p:sldId id="583" r:id="rId47"/>
    <p:sldId id="584" r:id="rId48"/>
    <p:sldId id="585" r:id="rId49"/>
    <p:sldId id="586" r:id="rId50"/>
    <p:sldId id="587" r:id="rId51"/>
    <p:sldId id="588" r:id="rId52"/>
    <p:sldId id="642" r:id="rId53"/>
    <p:sldId id="464" r:id="rId54"/>
    <p:sldId id="657" r:id="rId55"/>
    <p:sldId id="513" r:id="rId56"/>
    <p:sldId id="379" r:id="rId57"/>
    <p:sldId id="643" r:id="rId58"/>
    <p:sldId id="645" r:id="rId59"/>
    <p:sldId id="644" r:id="rId60"/>
    <p:sldId id="646" r:id="rId61"/>
    <p:sldId id="647" r:id="rId62"/>
    <p:sldId id="648" r:id="rId63"/>
    <p:sldId id="656" r:id="rId64"/>
    <p:sldId id="649" r:id="rId65"/>
    <p:sldId id="413" r:id="rId66"/>
    <p:sldId id="658" r:id="rId67"/>
    <p:sldId id="650" r:id="rId68"/>
    <p:sldId id="651" r:id="rId69"/>
    <p:sldId id="652" r:id="rId70"/>
    <p:sldId id="562" r:id="rId71"/>
    <p:sldId id="357" r:id="rId72"/>
    <p:sldId id="653" r:id="rId73"/>
    <p:sldId id="565" r:id="rId74"/>
    <p:sldId id="483" r:id="rId75"/>
    <p:sldId id="589" r:id="rId76"/>
    <p:sldId id="590" r:id="rId77"/>
    <p:sldId id="473" r:id="rId78"/>
    <p:sldId id="567" r:id="rId79"/>
    <p:sldId id="568" r:id="rId80"/>
    <p:sldId id="569" r:id="rId81"/>
    <p:sldId id="557"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CBAE2"/>
    <a:srgbClr val="20ABD6"/>
    <a:srgbClr val="FF9FED"/>
    <a:srgbClr val="F8E570"/>
    <a:srgbClr val="F7E471"/>
    <a:srgbClr val="00FFFF"/>
    <a:srgbClr val="FBF0AB"/>
    <a:srgbClr val="FF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58" autoAdjust="0"/>
    <p:restoredTop sz="79810" autoAdjust="0"/>
  </p:normalViewPr>
  <p:slideViewPr>
    <p:cSldViewPr>
      <p:cViewPr>
        <p:scale>
          <a:sx n="60" d="100"/>
          <a:sy n="60" d="100"/>
        </p:scale>
        <p:origin x="-1842"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62F389F6-3C74-4860-893F-9215A6941330}" type="datetimeFigureOut">
              <a:rPr lang="en-US"/>
              <a:pPr>
                <a:defRPr/>
              </a:pPr>
              <a:t>3/17/2016</a:t>
            </a:fld>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C57C02AE-16A6-4AAF-8C27-4C3828D3E2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Bone_marrow" TargetMode="External"/><Relationship Id="rId13" Type="http://schemas.openxmlformats.org/officeDocument/2006/relationships/hyperlink" Target="http://en.wikipedia.org/wiki/Angioplasty" TargetMode="External"/><Relationship Id="rId3" Type="http://schemas.openxmlformats.org/officeDocument/2006/relationships/hyperlink" Target="http://en.wikipedia.org/wiki/Antiseptic" TargetMode="External"/><Relationship Id="rId7" Type="http://schemas.openxmlformats.org/officeDocument/2006/relationships/hyperlink" Target="http://en.wikipedia.org/wiki/Hemophilia" TargetMode="External"/><Relationship Id="rId12" Type="http://schemas.openxmlformats.org/officeDocument/2006/relationships/hyperlink" Target="http://en.wikipedia.org/wiki/Undescended_testicle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Tuberculosis" TargetMode="External"/><Relationship Id="rId11" Type="http://schemas.openxmlformats.org/officeDocument/2006/relationships/hyperlink" Target="http://en.wikipedia.org/wiki/Carcinoma" TargetMode="External"/><Relationship Id="rId5" Type="http://schemas.openxmlformats.org/officeDocument/2006/relationships/hyperlink" Target="http://en.wikipedia.org/wiki/X-ray" TargetMode="External"/><Relationship Id="rId10" Type="http://schemas.openxmlformats.org/officeDocument/2006/relationships/hyperlink" Target="http://en.wikipedia.org/wiki/Esophagectomy" TargetMode="External"/><Relationship Id="rId4" Type="http://schemas.openxmlformats.org/officeDocument/2006/relationships/hyperlink" Target="http://en.wikipedia.org/wiki/Obstetrics" TargetMode="External"/><Relationship Id="rId9" Type="http://schemas.openxmlformats.org/officeDocument/2006/relationships/hyperlink" Target="http://en.wikipedia.org/wiki/Thoracic_surgery" TargetMode="External"/><Relationship Id="rId14" Type="http://schemas.openxmlformats.org/officeDocument/2006/relationships/hyperlink" Target="http://en.wikipedia.org/wiki/Sten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Vacuum" TargetMode="External"/><Relationship Id="rId3" Type="http://schemas.openxmlformats.org/officeDocument/2006/relationships/hyperlink" Target="http://en.wikipedia.org/wiki/Energy" TargetMode="External"/><Relationship Id="rId7" Type="http://schemas.openxmlformats.org/officeDocument/2006/relationships/hyperlink" Target="http://en.wikipedia.org/wiki/Wave_propag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Oscillate" TargetMode="External"/><Relationship Id="rId5" Type="http://schemas.openxmlformats.org/officeDocument/2006/relationships/hyperlink" Target="http://en.wikipedia.org/wiki/Magnetic_field" TargetMode="External"/><Relationship Id="rId4" Type="http://schemas.openxmlformats.org/officeDocument/2006/relationships/hyperlink" Target="http://en.wikipedia.org/wiki/Electric_field" TargetMode="External"/><Relationship Id="rId9" Type="http://schemas.openxmlformats.org/officeDocument/2006/relationships/hyperlink" Target="http://en.wikipedia.org/wiki/Speed_of_ligh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t>Many important milestones in the advancement of medical knowledge have been made at Lenox Hill Hospital, including:</a:t>
            </a:r>
          </a:p>
          <a:p>
            <a:r>
              <a:rPr lang="en-US" smtClean="0"/>
              <a:t>Introduction of </a:t>
            </a:r>
            <a:r>
              <a:rPr lang="en-US" smtClean="0">
                <a:hlinkClick r:id="rId3" action="ppaction://hlinkfile" tooltip="Antiseptic"/>
              </a:rPr>
              <a:t>antiseptic</a:t>
            </a:r>
            <a:r>
              <a:rPr lang="en-US" smtClean="0"/>
              <a:t> methods in </a:t>
            </a:r>
            <a:r>
              <a:rPr lang="en-US" smtClean="0">
                <a:hlinkClick r:id="rId4" action="ppaction://hlinkfile" tooltip="Obstetrics"/>
              </a:rPr>
              <a:t>obstetrics</a:t>
            </a:r>
            <a:r>
              <a:rPr lang="en-US" smtClean="0"/>
              <a:t> </a:t>
            </a:r>
          </a:p>
          <a:p>
            <a:r>
              <a:rPr lang="en-US" smtClean="0"/>
              <a:t>Installation of one of the first </a:t>
            </a:r>
            <a:r>
              <a:rPr lang="en-US" smtClean="0">
                <a:hlinkClick r:id="rId5" action="ppaction://hlinkfile" tooltip="X-ray"/>
              </a:rPr>
              <a:t>X-ray</a:t>
            </a:r>
            <a:r>
              <a:rPr lang="en-US" smtClean="0"/>
              <a:t> machines in America in 1897 </a:t>
            </a:r>
          </a:p>
          <a:p>
            <a:r>
              <a:rPr lang="en-US" smtClean="0"/>
              <a:t>First </a:t>
            </a:r>
            <a:r>
              <a:rPr lang="en-US" smtClean="0">
                <a:hlinkClick r:id="rId6" action="ppaction://hlinkfile" tooltip="Tuberculosis"/>
              </a:rPr>
              <a:t>tuberculosis</a:t>
            </a:r>
            <a:r>
              <a:rPr lang="en-US" smtClean="0"/>
              <a:t> pavilion in any American hospital </a:t>
            </a:r>
          </a:p>
          <a:p>
            <a:r>
              <a:rPr lang="en-US" smtClean="0"/>
              <a:t>First </a:t>
            </a:r>
            <a:r>
              <a:rPr lang="en-US" smtClean="0">
                <a:hlinkClick r:id="rId7" action="ppaction://hlinkfile" tooltip="Hemophilia"/>
              </a:rPr>
              <a:t>hemophilia</a:t>
            </a:r>
            <a:r>
              <a:rPr lang="en-US" smtClean="0"/>
              <a:t> center </a:t>
            </a:r>
          </a:p>
          <a:p>
            <a:r>
              <a:rPr lang="en-US" smtClean="0"/>
              <a:t>Introduction of the technique for </a:t>
            </a:r>
            <a:r>
              <a:rPr lang="en-US" smtClean="0">
                <a:hlinkClick r:id="rId8" action="ppaction://hlinkfile" tooltip="Bone marrow"/>
              </a:rPr>
              <a:t>bone marrow</a:t>
            </a:r>
            <a:r>
              <a:rPr lang="en-US" smtClean="0"/>
              <a:t> examination in 1931 </a:t>
            </a:r>
          </a:p>
          <a:p>
            <a:r>
              <a:rPr lang="en-US" smtClean="0"/>
              <a:t>Development of the specialty of </a:t>
            </a:r>
            <a:r>
              <a:rPr lang="en-US" smtClean="0">
                <a:hlinkClick r:id="rId9" action="ppaction://hlinkfile" tooltip="Thoracic surgery"/>
              </a:rPr>
              <a:t>thoracic surgery</a:t>
            </a:r>
            <a:r>
              <a:rPr lang="en-US" smtClean="0"/>
              <a:t> </a:t>
            </a:r>
          </a:p>
          <a:p>
            <a:r>
              <a:rPr lang="en-US" smtClean="0"/>
              <a:t>First successful </a:t>
            </a:r>
            <a:r>
              <a:rPr lang="en-US" smtClean="0">
                <a:hlinkClick r:id="rId10" action="ppaction://hlinkfile" tooltip="Esophagectomy"/>
              </a:rPr>
              <a:t>esophagectomy</a:t>
            </a:r>
            <a:r>
              <a:rPr lang="en-US" smtClean="0"/>
              <a:t> for </a:t>
            </a:r>
            <a:r>
              <a:rPr lang="en-US" smtClean="0">
                <a:hlinkClick r:id="rId11" action="ppaction://hlinkfile" tooltip="Carcinoma"/>
              </a:rPr>
              <a:t>carcinoma</a:t>
            </a:r>
            <a:r>
              <a:rPr lang="en-US" smtClean="0"/>
              <a:t> </a:t>
            </a:r>
          </a:p>
          <a:p>
            <a:r>
              <a:rPr lang="en-US" smtClean="0"/>
              <a:t>First surgical treatment of </a:t>
            </a:r>
            <a:r>
              <a:rPr lang="en-US" smtClean="0">
                <a:hlinkClick r:id="rId12" action="ppaction://hlinkfile" tooltip="Undescended testicles"/>
              </a:rPr>
              <a:t>undescended testicles</a:t>
            </a:r>
            <a:r>
              <a:rPr lang="en-US" smtClean="0"/>
              <a:t> </a:t>
            </a:r>
          </a:p>
          <a:p>
            <a:r>
              <a:rPr lang="en-US" smtClean="0"/>
              <a:t>First angiocardiogram in the United States </a:t>
            </a:r>
          </a:p>
          <a:p>
            <a:r>
              <a:rPr lang="en-US" smtClean="0"/>
              <a:t>First coronary </a:t>
            </a:r>
            <a:r>
              <a:rPr lang="en-US" smtClean="0">
                <a:hlinkClick r:id="rId13" action="ppaction://hlinkfile" tooltip="Angioplasty"/>
              </a:rPr>
              <a:t>angioplasty</a:t>
            </a:r>
            <a:r>
              <a:rPr lang="en-US" smtClean="0"/>
              <a:t> in the United States </a:t>
            </a:r>
          </a:p>
          <a:p>
            <a:r>
              <a:rPr lang="en-US" smtClean="0"/>
              <a:t>Implantation of the first drug-eluting </a:t>
            </a:r>
            <a:r>
              <a:rPr lang="en-US" smtClean="0">
                <a:hlinkClick r:id="rId14" action="ppaction://hlinkfile" tooltip="Stent"/>
              </a:rPr>
              <a:t>stent</a:t>
            </a:r>
            <a:r>
              <a:rPr lang="en-US" smtClean="0"/>
              <a:t> in the United States </a:t>
            </a:r>
          </a:p>
          <a:p>
            <a:endParaRPr lang="en-US" smtClean="0"/>
          </a:p>
        </p:txBody>
      </p:sp>
      <p:sp>
        <p:nvSpPr>
          <p:cNvPr id="73732" name="Slide Number Placeholder 3"/>
          <p:cNvSpPr>
            <a:spLocks noGrp="1"/>
          </p:cNvSpPr>
          <p:nvPr>
            <p:ph type="sldNum" sz="quarter" idx="5"/>
          </p:nvPr>
        </p:nvSpPr>
        <p:spPr/>
        <p:txBody>
          <a:bodyPr/>
          <a:lstStyle/>
          <a:p>
            <a:pPr>
              <a:defRPr/>
            </a:pPr>
            <a:fld id="{0D5D2BFE-F330-489F-A48C-EA6079D975F6}" type="slidenum">
              <a:rPr lang="en-US" smtClean="0"/>
              <a:pPr>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7C02AE-16A6-4AAF-8C27-4C3828D3E200}" type="slidenum">
              <a:rPr lang="en-US" smtClean="0"/>
              <a:pPr>
                <a:defRPr/>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smtClean="0"/>
              <a:t>a) </a:t>
            </a:r>
            <a:r>
              <a:rPr lang="en-US" dirty="0" smtClean="0">
                <a:solidFill>
                  <a:srgbClr val="FFC000"/>
                </a:solidFill>
              </a:rPr>
              <a:t>Justification of a practice </a:t>
            </a:r>
            <a:r>
              <a:rPr lang="en-US" dirty="0" smtClean="0"/>
              <a:t>i.e. no practice involving exposures to radiation should be adopted unless it provides sufficient benefit to offset the detrimental effects of radiation.</a:t>
            </a:r>
            <a:br>
              <a:rPr lang="en-US" dirty="0" smtClean="0"/>
            </a:br>
            <a:r>
              <a:rPr lang="en-US" dirty="0" smtClean="0"/>
              <a:t>b) </a:t>
            </a:r>
            <a:r>
              <a:rPr lang="en-US" dirty="0" smtClean="0">
                <a:solidFill>
                  <a:srgbClr val="FFC000"/>
                </a:solidFill>
              </a:rPr>
              <a:t>Protection should be optimized </a:t>
            </a:r>
            <a:r>
              <a:rPr lang="en-US" dirty="0" smtClean="0"/>
              <a:t>in relation to the magnitude of doses, number of people exposed and also to optimize it for all social and economic strata of patients.</a:t>
            </a:r>
            <a:br>
              <a:rPr lang="en-US" dirty="0" smtClean="0"/>
            </a:br>
            <a:r>
              <a:rPr lang="en-US" dirty="0" smtClean="0"/>
              <a:t>c) </a:t>
            </a:r>
            <a:r>
              <a:rPr lang="en-US" dirty="0" smtClean="0">
                <a:solidFill>
                  <a:srgbClr val="FFC000"/>
                </a:solidFill>
              </a:rPr>
              <a:t>Dose limitation, </a:t>
            </a:r>
            <a:r>
              <a:rPr lang="en-US" dirty="0" smtClean="0"/>
              <a:t>on the other hand, deals with the idea of establishing annual dose limits for occupational exposures, public exposures, and exposures to the embryo and fetus</a:t>
            </a:r>
          </a:p>
        </p:txBody>
      </p:sp>
      <p:sp>
        <p:nvSpPr>
          <p:cNvPr id="86020" name="Slide Number Placeholder 3"/>
          <p:cNvSpPr>
            <a:spLocks noGrp="1"/>
          </p:cNvSpPr>
          <p:nvPr>
            <p:ph type="sldNum" sz="quarter" idx="5"/>
          </p:nvPr>
        </p:nvSpPr>
        <p:spPr/>
        <p:txBody>
          <a:bodyPr/>
          <a:lstStyle/>
          <a:p>
            <a:pPr>
              <a:defRPr/>
            </a:pPr>
            <a:fld id="{F6D72A78-C337-43AB-9834-9172C50F4D1F}" type="slidenum">
              <a:rPr lang="en-US" smtClean="0"/>
              <a:pPr>
                <a:defRPr/>
              </a:pPr>
              <a:t>37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t>Doubling the distance from a radiation source means one-fourth the dose rate.  </a:t>
            </a:r>
          </a:p>
          <a:p>
            <a:r>
              <a:rPr lang="en-US" smtClean="0"/>
              <a:t>Tripling the distance gives one-ninth the dose rate.</a:t>
            </a:r>
          </a:p>
        </p:txBody>
      </p:sp>
      <p:sp>
        <p:nvSpPr>
          <p:cNvPr id="84996" name="Slide Number Placeholder 3"/>
          <p:cNvSpPr>
            <a:spLocks noGrp="1"/>
          </p:cNvSpPr>
          <p:nvPr>
            <p:ph type="sldNum" sz="quarter" idx="5"/>
          </p:nvPr>
        </p:nvSpPr>
        <p:spPr/>
        <p:txBody>
          <a:bodyPr/>
          <a:lstStyle/>
          <a:p>
            <a:pPr>
              <a:defRPr/>
            </a:pPr>
            <a:fld id="{A6734E15-3C81-4009-A948-9BE79FDA7D2F}" type="slidenum">
              <a:rPr lang="en-US" smtClean="0"/>
              <a:pPr>
                <a:defRPr/>
              </a:pPr>
              <a:t>46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A TLD badge based on </a:t>
            </a:r>
            <a:r>
              <a:rPr lang="en-US" b="1" dirty="0" smtClean="0"/>
              <a:t>CaSO</a:t>
            </a:r>
            <a:r>
              <a:rPr lang="en-US" b="1" baseline="-25000" dirty="0" smtClean="0"/>
              <a:t>4</a:t>
            </a:r>
            <a:r>
              <a:rPr lang="en-US" dirty="0" smtClean="0"/>
              <a:t>: </a:t>
            </a:r>
            <a:r>
              <a:rPr lang="en-US" dirty="0" err="1" smtClean="0"/>
              <a:t>Dy</a:t>
            </a:r>
            <a:r>
              <a:rPr lang="en-US" dirty="0" smtClean="0"/>
              <a:t> Teflon discs has been designed and is in regular Personnel Monitoring use since 1975. The TLD badge has shown satisfactory performance for monitoring beta and gamma doses of radiation workers. </a:t>
            </a:r>
            <a:br>
              <a:rPr lang="en-US" dirty="0" smtClean="0"/>
            </a:br>
            <a:r>
              <a:rPr lang="en-US" dirty="0" smtClean="0"/>
              <a:t>The complete Personnel Monitoring TLD badge consists of a TLD card and a plastic cassette for holding the TLD card. The badge is affixed to the clothing of a person with the help of a crocodile clip attached to the badge.</a:t>
            </a:r>
            <a:br>
              <a:rPr lang="en-US" dirty="0" smtClean="0"/>
            </a:br>
            <a:r>
              <a:rPr lang="en-US" b="1" dirty="0" err="1" smtClean="0">
                <a:solidFill>
                  <a:srgbClr val="FFFF00"/>
                </a:solidFill>
              </a:rPr>
              <a:t>Avanttec</a:t>
            </a:r>
            <a:r>
              <a:rPr lang="en-US" b="1" dirty="0" smtClean="0">
                <a:solidFill>
                  <a:srgbClr val="FFFF00"/>
                </a:solidFill>
              </a:rPr>
              <a:t> s</a:t>
            </a:r>
            <a:r>
              <a:rPr lang="en-US" dirty="0" smtClean="0"/>
              <a:t>igned up a Technology Transfer Agreement with BARC(</a:t>
            </a:r>
            <a:r>
              <a:rPr lang="en-US" dirty="0" err="1" smtClean="0"/>
              <a:t>Bhabha</a:t>
            </a:r>
            <a:r>
              <a:rPr lang="en-US" dirty="0" smtClean="0"/>
              <a:t> Atomic Research Centre) to manufacture Thermo Luminescence Dosimeter(TLD) Phosphor and TLD Badges.</a:t>
            </a:r>
            <a:br>
              <a:rPr lang="en-US" dirty="0" smtClean="0"/>
            </a:br>
            <a:r>
              <a:rPr lang="en-US" dirty="0" err="1" smtClean="0"/>
              <a:t>Thermoluminescence</a:t>
            </a:r>
            <a:r>
              <a:rPr lang="en-US" dirty="0" smtClean="0"/>
              <a:t> (TL)–Optically Stimulated Luminescence (OSL)•TL–Stored energy from the radiation released from the </a:t>
            </a:r>
            <a:r>
              <a:rPr lang="en-US" dirty="0" err="1" smtClean="0"/>
              <a:t>dosimetry</a:t>
            </a:r>
            <a:r>
              <a:rPr lang="en-US" dirty="0" smtClean="0"/>
              <a:t> material by </a:t>
            </a:r>
            <a:r>
              <a:rPr lang="en-US" b="1" dirty="0" smtClean="0"/>
              <a:t>thermal stimulation. </a:t>
            </a:r>
            <a:r>
              <a:rPr lang="en-US" dirty="0" smtClean="0"/>
              <a:t>Energy release in form of luminescence</a:t>
            </a:r>
          </a:p>
          <a:p>
            <a:pPr>
              <a:defRPr/>
            </a:pPr>
            <a:r>
              <a:rPr lang="en-US" dirty="0" smtClean="0"/>
              <a:t>•OSL–Stored energy from the radiation released from the </a:t>
            </a:r>
            <a:r>
              <a:rPr lang="en-US" dirty="0" err="1" smtClean="0"/>
              <a:t>dosimetry</a:t>
            </a:r>
            <a:r>
              <a:rPr lang="en-US" dirty="0" smtClean="0"/>
              <a:t> material by</a:t>
            </a:r>
            <a:r>
              <a:rPr lang="en-US" b="1" dirty="0" smtClean="0"/>
              <a:t> optical stimulation. </a:t>
            </a:r>
            <a:r>
              <a:rPr lang="en-US" dirty="0" smtClean="0"/>
              <a:t>Energy release in form of luminescence. Material is </a:t>
            </a:r>
            <a:r>
              <a:rPr lang="en-US" b="1" dirty="0" smtClean="0"/>
              <a:t>Al2O3:C , </a:t>
            </a:r>
            <a:r>
              <a:rPr lang="en-US" b="1" dirty="0" err="1" smtClean="0"/>
              <a:t>BaFCl:Eu</a:t>
            </a:r>
            <a:endParaRPr lang="en-US" b="1" dirty="0" smtClean="0"/>
          </a:p>
          <a:p>
            <a:pPr>
              <a:defRPr/>
            </a:pPr>
            <a:endParaRPr lang="en-US" b="1" dirty="0" smtClean="0"/>
          </a:p>
          <a:p>
            <a:pPr>
              <a:defRPr/>
            </a:pPr>
            <a:r>
              <a:rPr lang="en-US" dirty="0" smtClean="0"/>
              <a:t/>
            </a:r>
            <a:br>
              <a:rPr lang="en-US" dirty="0" smtClean="0"/>
            </a:br>
            <a:endParaRPr lang="en-US" dirty="0"/>
          </a:p>
        </p:txBody>
      </p:sp>
      <p:sp>
        <p:nvSpPr>
          <p:cNvPr id="89092" name="Slide Number Placeholder 3"/>
          <p:cNvSpPr>
            <a:spLocks noGrp="1"/>
          </p:cNvSpPr>
          <p:nvPr>
            <p:ph type="sldNum" sz="quarter" idx="5"/>
          </p:nvPr>
        </p:nvSpPr>
        <p:spPr/>
        <p:txBody>
          <a:bodyPr/>
          <a:lstStyle/>
          <a:p>
            <a:pPr>
              <a:defRPr/>
            </a:pPr>
            <a:fld id="{CC7DB56D-C54B-4A45-B99D-441F733E5CC8}" type="slidenum">
              <a:rPr lang="en-US" smtClean="0"/>
              <a:pPr>
                <a:defRPr/>
              </a:pPr>
              <a:t>56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b="1" smtClean="0">
                <a:solidFill>
                  <a:srgbClr val="C00000"/>
                </a:solidFill>
              </a:rPr>
              <a:t>The whole body maximum permissible exposure, which had been set at 70 REM (700 mSi) per year in 1924, was reduced to 30 REM (300 mSi)  per year in 1934, 15 REM (150 mSi)  in 1949 and 5 (50 mSi)  REM per year in 1958. </a:t>
            </a:r>
          </a:p>
          <a:p>
            <a:r>
              <a:rPr lang="en-US" b="1" smtClean="0">
                <a:solidFill>
                  <a:srgbClr val="C00000"/>
                </a:solidFill>
              </a:rPr>
              <a:t>1REM = 10 miliseivert</a:t>
            </a:r>
          </a:p>
          <a:p>
            <a:r>
              <a:rPr lang="en-US" b="1" smtClean="0">
                <a:solidFill>
                  <a:srgbClr val="C00000"/>
                </a:solidFill>
              </a:rPr>
              <a:t>100 mREM = 1 miliseivert.</a:t>
            </a:r>
            <a:endParaRPr lang="en-US" smtClean="0"/>
          </a:p>
        </p:txBody>
      </p:sp>
      <p:sp>
        <p:nvSpPr>
          <p:cNvPr id="81924" name="Slide Number Placeholder 3"/>
          <p:cNvSpPr>
            <a:spLocks noGrp="1"/>
          </p:cNvSpPr>
          <p:nvPr>
            <p:ph type="sldNum" sz="quarter" idx="5"/>
          </p:nvPr>
        </p:nvSpPr>
        <p:spPr/>
        <p:txBody>
          <a:bodyPr/>
          <a:lstStyle/>
          <a:p>
            <a:pPr>
              <a:defRPr/>
            </a:pPr>
            <a:fld id="{07C84534-F753-45B3-94B6-5176FBC036DB}" type="slidenum">
              <a:rPr lang="en-US" smtClean="0"/>
              <a:pPr>
                <a:defRPr/>
              </a:pPr>
              <a:t>67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b="1" dirty="0" smtClean="0"/>
              <a:t>The Regulatory Bodies</a:t>
            </a:r>
            <a:r>
              <a:rPr lang="en-US" dirty="0" smtClean="0"/>
              <a:t/>
            </a:r>
            <a:br>
              <a:rPr lang="en-US" dirty="0" smtClean="0"/>
            </a:br>
            <a:r>
              <a:rPr lang="en-US" dirty="0" smtClean="0"/>
              <a:t>ICRP is International Commission for radiation protection, In America the counterpart is the NCRP or The National Commission for Radiological Protection and in India it is the AERB or the Atomic Energy Regulatory Board.</a:t>
            </a:r>
          </a:p>
          <a:p>
            <a:r>
              <a:rPr lang="en-US" dirty="0" smtClean="0"/>
              <a:t>Setting limits on radiation dosages, scientifically researched and internationally verified, gave a sense of security to the industry. </a:t>
            </a:r>
          </a:p>
        </p:txBody>
      </p:sp>
      <p:sp>
        <p:nvSpPr>
          <p:cNvPr id="82948" name="Slide Number Placeholder 3"/>
          <p:cNvSpPr>
            <a:spLocks noGrp="1"/>
          </p:cNvSpPr>
          <p:nvPr>
            <p:ph type="sldNum" sz="quarter" idx="5"/>
          </p:nvPr>
        </p:nvSpPr>
        <p:spPr/>
        <p:txBody>
          <a:bodyPr/>
          <a:lstStyle/>
          <a:p>
            <a:pPr>
              <a:defRPr/>
            </a:pPr>
            <a:fld id="{D0FD2A5B-EBEC-48CE-AA4E-7A2EBAB1078A}" type="slidenum">
              <a:rPr lang="en-US" smtClean="0"/>
              <a:pPr>
                <a:defRPr/>
              </a:pPr>
              <a:t>68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dirty="0" smtClean="0">
                <a:solidFill>
                  <a:schemeClr val="accent2"/>
                </a:solidFill>
              </a:rPr>
              <a:t>During pregnancy</a:t>
            </a:r>
            <a:r>
              <a:rPr lang="en-US" dirty="0" smtClean="0"/>
              <a:t> the specific dose equivalent limit applies to the </a:t>
            </a:r>
            <a:r>
              <a:rPr lang="en-US" dirty="0" err="1" smtClean="0">
                <a:solidFill>
                  <a:schemeClr val="accent2"/>
                </a:solidFill>
              </a:rPr>
              <a:t>conceptus</a:t>
            </a:r>
            <a:r>
              <a:rPr lang="en-US" dirty="0" smtClean="0"/>
              <a:t> &amp; not to the mother</a:t>
            </a:r>
            <a:br>
              <a:rPr lang="en-US" dirty="0" smtClean="0"/>
            </a:br>
            <a:r>
              <a:rPr lang="en-US" dirty="0" smtClean="0"/>
              <a:t/>
            </a:r>
            <a:br>
              <a:rPr lang="en-US" dirty="0" smtClean="0"/>
            </a:br>
            <a:r>
              <a:rPr lang="en-US" dirty="0" smtClean="0"/>
              <a:t>Setting limits on radiation dosages, scientifically researched and internationally verified, gave a sense of security to the industry</a:t>
            </a:r>
          </a:p>
          <a:p>
            <a:endParaRPr lang="en-US" dirty="0" smtClean="0"/>
          </a:p>
          <a:p>
            <a:r>
              <a:rPr lang="en-US" sz="1200" b="0" i="0" kern="1200" dirty="0" smtClean="0">
                <a:solidFill>
                  <a:schemeClr val="tx1"/>
                </a:solidFill>
                <a:latin typeface="Calibri" pitchFamily="34" charset="0"/>
                <a:ea typeface="+mn-ea"/>
                <a:cs typeface="+mn-cs"/>
              </a:rPr>
              <a:t>ICRP - International Commission on Radiological Protection.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Calibri" pitchFamily="34" charset="0"/>
                <a:ea typeface="+mn-ea"/>
                <a:cs typeface="+mn-cs"/>
              </a:rPr>
              <a:t>NCRP-National Council on Radiation Protection and Measurements.</a:t>
            </a:r>
            <a:endParaRPr lang="en-US" b="0" dirty="0" smtClean="0"/>
          </a:p>
        </p:txBody>
      </p:sp>
      <p:sp>
        <p:nvSpPr>
          <p:cNvPr id="83972" name="Slide Number Placeholder 3"/>
          <p:cNvSpPr>
            <a:spLocks noGrp="1"/>
          </p:cNvSpPr>
          <p:nvPr>
            <p:ph type="sldNum" sz="quarter" idx="5"/>
          </p:nvPr>
        </p:nvSpPr>
        <p:spPr/>
        <p:txBody>
          <a:bodyPr/>
          <a:lstStyle/>
          <a:p>
            <a:pPr>
              <a:defRPr/>
            </a:pPr>
            <a:fld id="{17019545-55FB-4B25-85FA-177AF8B0069D}" type="slidenum">
              <a:rPr lang="en-US" smtClean="0"/>
              <a:pPr>
                <a:defRPr/>
              </a:pPr>
              <a:t>69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smtClean="0"/>
              <a:t>a) </a:t>
            </a:r>
            <a:r>
              <a:rPr lang="en-US" dirty="0" smtClean="0">
                <a:solidFill>
                  <a:srgbClr val="FFC000"/>
                </a:solidFill>
              </a:rPr>
              <a:t>Justification of a practice </a:t>
            </a:r>
            <a:r>
              <a:rPr lang="en-US" dirty="0" smtClean="0"/>
              <a:t>i.e. no practice involving exposures to radiation should be adopted unless it provides sufficient benefit to offset the detrimental effects of radiation.</a:t>
            </a:r>
            <a:br>
              <a:rPr lang="en-US" dirty="0" smtClean="0"/>
            </a:br>
            <a:r>
              <a:rPr lang="en-US" dirty="0" smtClean="0"/>
              <a:t>b) </a:t>
            </a:r>
            <a:r>
              <a:rPr lang="en-US" dirty="0" smtClean="0">
                <a:solidFill>
                  <a:srgbClr val="FFC000"/>
                </a:solidFill>
              </a:rPr>
              <a:t>Protection should be optimized </a:t>
            </a:r>
            <a:r>
              <a:rPr lang="en-US" dirty="0" smtClean="0"/>
              <a:t>in relation to the magnitude of doses, number of people exposed and also to optimize it for all social and economic strata of patients.</a:t>
            </a:r>
            <a:br>
              <a:rPr lang="en-US" dirty="0" smtClean="0"/>
            </a:br>
            <a:r>
              <a:rPr lang="en-US" dirty="0" smtClean="0"/>
              <a:t>c) </a:t>
            </a:r>
            <a:r>
              <a:rPr lang="en-US" dirty="0" smtClean="0">
                <a:solidFill>
                  <a:srgbClr val="FFC000"/>
                </a:solidFill>
              </a:rPr>
              <a:t>Dose limitation, </a:t>
            </a:r>
            <a:r>
              <a:rPr lang="en-US" dirty="0" smtClean="0"/>
              <a:t>on the other hand, deals with the idea of establishing annual dose limits for occupational exposures, public exposures, and exposures to the embryo and fetus</a:t>
            </a:r>
          </a:p>
        </p:txBody>
      </p:sp>
      <p:sp>
        <p:nvSpPr>
          <p:cNvPr id="86020" name="Slide Number Placeholder 3"/>
          <p:cNvSpPr>
            <a:spLocks noGrp="1"/>
          </p:cNvSpPr>
          <p:nvPr>
            <p:ph type="sldNum" sz="quarter" idx="5"/>
          </p:nvPr>
        </p:nvSpPr>
        <p:spPr/>
        <p:txBody>
          <a:bodyPr/>
          <a:lstStyle/>
          <a:p>
            <a:pPr>
              <a:defRPr/>
            </a:pPr>
            <a:fld id="{F6D72A78-C337-43AB-9834-9172C50F4D1F}" type="slidenum">
              <a:rPr lang="en-US" smtClean="0"/>
              <a:pPr>
                <a:defRPr/>
              </a:pPr>
              <a:t>76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t>In short order Edison and his team had developed a working fluoroscopy model (Figure) which he proudly displayed at the Electrical Exhibition in New York City‘s Grand Central Station in April of 1896. </a:t>
            </a:r>
          </a:p>
          <a:p>
            <a:r>
              <a:rPr lang="en-US" smtClean="0"/>
              <a:t>Edison‘s involvement with the new ray had the additional effect of lending scientific credence and popular excitement to the endeavour. By the next year, Edison was marketing fluoroscopy kits for the home hobbyist (Caufield, 1989, p. 6). </a:t>
            </a:r>
          </a:p>
          <a:p>
            <a:r>
              <a:rPr lang="en-US" smtClean="0"/>
              <a:t>X-ray slot machines – radiograph your hand for a coin.</a:t>
            </a:r>
          </a:p>
        </p:txBody>
      </p:sp>
      <p:sp>
        <p:nvSpPr>
          <p:cNvPr id="74756" name="Slide Number Placeholder 3"/>
          <p:cNvSpPr>
            <a:spLocks noGrp="1"/>
          </p:cNvSpPr>
          <p:nvPr>
            <p:ph type="sldNum" sz="quarter" idx="5"/>
          </p:nvPr>
        </p:nvSpPr>
        <p:spPr/>
        <p:txBody>
          <a:bodyPr/>
          <a:lstStyle/>
          <a:p>
            <a:pPr>
              <a:defRPr/>
            </a:pPr>
            <a:fld id="{38B2592C-13A6-41AF-A1CB-AB8044172773}" type="slidenum">
              <a:rPr lang="en-US" smtClean="0"/>
              <a:pPr>
                <a:defRPr/>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t>In 1904, x-rays claimed its first victim. Clarence Dally was Edison‘s main assistant who helped with the development of fluoroscopy. He was in the habit, as were many experimenters of the time, of holding objects being x-rayed with his bare hands. Dally first noticed burns on his face, followed by the loss of all his hair and lesions that would not heal on his left hand. He continued to work with Edison using his right hand to hold objects. Soon the condition spread to his right hand as well. </a:t>
            </a:r>
          </a:p>
          <a:p>
            <a:r>
              <a:rPr lang="en-US" dirty="0" smtClean="0"/>
              <a:t>It was too late for Dally, who continued to suffer from oozing ulcers, tried skin grafts to no avail and eventually had both arms amputated. Pained by watching his friend die by inches with increasing and unrelenting pain, Edison consulted doctor upon doctor. ―The strangest part of all,‖ lamented Edison,</a:t>
            </a:r>
            <a:r>
              <a:rPr lang="en-US" b="1" dirty="0" smtClean="0"/>
              <a:t> ―Is that all this is the result of work with the X-ray five or six years ago and now comes this result</a:t>
            </a:r>
            <a:r>
              <a:rPr lang="en-US" dirty="0" smtClean="0"/>
              <a:t>‖ (</a:t>
            </a:r>
            <a:r>
              <a:rPr lang="en-US" dirty="0" err="1" smtClean="0"/>
              <a:t>Kevles</a:t>
            </a:r>
            <a:r>
              <a:rPr lang="en-US" dirty="0" smtClean="0"/>
              <a:t>, 1998, p. 48). </a:t>
            </a:r>
          </a:p>
        </p:txBody>
      </p:sp>
      <p:sp>
        <p:nvSpPr>
          <p:cNvPr id="75780" name="Slide Number Placeholder 3"/>
          <p:cNvSpPr>
            <a:spLocks noGrp="1"/>
          </p:cNvSpPr>
          <p:nvPr>
            <p:ph type="sldNum" sz="quarter" idx="5"/>
          </p:nvPr>
        </p:nvSpPr>
        <p:spPr/>
        <p:txBody>
          <a:bodyPr/>
          <a:lstStyle/>
          <a:p>
            <a:pPr>
              <a:defRPr/>
            </a:pPr>
            <a:fld id="{4EC70CF1-6F01-49E6-AA2C-A554BDC9BEB0}" type="slidenum">
              <a:rPr lang="en-US" smtClean="0"/>
              <a:pPr>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smtClean="0"/>
              <a:t>Although the phenomenon was discovered by Henri Becquerel, the term radioactivity was coined by Marie.</a:t>
            </a:r>
          </a:p>
          <a:p>
            <a:r>
              <a:rPr lang="en-US" dirty="0" smtClean="0"/>
              <a:t>These vehicles and their wondrous machines, christened Petite Curies by the soldiers, served to save innumerable lives by quickly allowing doctors to locate and remove bullets and shrapnel as well as diagnose and set broken bones (De Burgh, 1989, p. 2178) </a:t>
            </a:r>
          </a:p>
          <a:p>
            <a:endParaRPr lang="en-US" dirty="0" smtClean="0"/>
          </a:p>
          <a:p>
            <a:endParaRPr lang="en-US" dirty="0" smtClean="0"/>
          </a:p>
        </p:txBody>
      </p:sp>
      <p:sp>
        <p:nvSpPr>
          <p:cNvPr id="76804" name="Slide Number Placeholder 3"/>
          <p:cNvSpPr>
            <a:spLocks noGrp="1"/>
          </p:cNvSpPr>
          <p:nvPr>
            <p:ph type="sldNum" sz="quarter" idx="5"/>
          </p:nvPr>
        </p:nvSpPr>
        <p:spPr/>
        <p:txBody>
          <a:bodyPr/>
          <a:lstStyle/>
          <a:p>
            <a:pPr>
              <a:defRPr/>
            </a:pPr>
            <a:fld id="{151435D1-2EB0-49C1-BDD6-F7234F441CF6}" type="slidenum">
              <a:rPr lang="en-US" smtClean="0"/>
              <a:pPr>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dirty="0" smtClean="0"/>
              <a:t>One hundred and sixty-nine names were engraved on the stone at that time. By 1959 this number had escalated to 352. </a:t>
            </a:r>
          </a:p>
          <a:p>
            <a:r>
              <a:rPr lang="en-US" b="1" dirty="0" smtClean="0"/>
              <a:t>Walter James Dodd, </a:t>
            </a:r>
            <a:r>
              <a:rPr lang="en-US" b="1" dirty="0" err="1" smtClean="0"/>
              <a:t>Caldwel</a:t>
            </a:r>
            <a:r>
              <a:rPr lang="en-US" b="1" dirty="0" smtClean="0"/>
              <a:t>, Clarence Madison Daily,</a:t>
            </a:r>
            <a:r>
              <a:rPr lang="en-US" dirty="0" smtClean="0"/>
              <a:t> </a:t>
            </a:r>
            <a:r>
              <a:rPr lang="en-US" b="1" dirty="0" smtClean="0"/>
              <a:t>Elizabeth Fleischman </a:t>
            </a:r>
            <a:r>
              <a:rPr lang="en-US" b="1" dirty="0" err="1" smtClean="0"/>
              <a:t>Ascheim</a:t>
            </a:r>
            <a:r>
              <a:rPr lang="en-US" b="1" dirty="0" smtClean="0"/>
              <a:t>, </a:t>
            </a:r>
            <a:r>
              <a:rPr lang="en-US" dirty="0" smtClean="0"/>
              <a:t>R. G. </a:t>
            </a:r>
            <a:r>
              <a:rPr lang="en-US" dirty="0" err="1" smtClean="0"/>
              <a:t>Blackall</a:t>
            </a:r>
            <a:r>
              <a:rPr lang="en-US" dirty="0" smtClean="0"/>
              <a:t>, W. </a:t>
            </a:r>
            <a:r>
              <a:rPr lang="en-US" dirty="0" err="1" smtClean="0"/>
              <a:t>Ironside</a:t>
            </a:r>
            <a:r>
              <a:rPr lang="en-US" dirty="0" smtClean="0"/>
              <a:t> Bruce, Hope Fowler, T. F. Hall-Edwards, C. R. C. </a:t>
            </a:r>
            <a:r>
              <a:rPr lang="en-US" dirty="0" err="1" smtClean="0"/>
              <a:t>Lyster</a:t>
            </a:r>
            <a:r>
              <a:rPr lang="en-US" dirty="0" smtClean="0"/>
              <a:t>, Stanley Melville, G. A. Pirie, J. Robertson Riddell, T. W. Spence, Hugh </a:t>
            </a:r>
            <a:r>
              <a:rPr lang="en-US" dirty="0" err="1" smtClean="0"/>
              <a:t>Walsham</a:t>
            </a:r>
            <a:r>
              <a:rPr lang="en-US" dirty="0" smtClean="0"/>
              <a:t>, Chisholm Williams, Ernest E. Wilson.</a:t>
            </a:r>
          </a:p>
        </p:txBody>
      </p:sp>
      <p:sp>
        <p:nvSpPr>
          <p:cNvPr id="77828" name="Slide Number Placeholder 3"/>
          <p:cNvSpPr>
            <a:spLocks noGrp="1"/>
          </p:cNvSpPr>
          <p:nvPr>
            <p:ph type="sldNum" sz="quarter" idx="5"/>
          </p:nvPr>
        </p:nvSpPr>
        <p:spPr/>
        <p:txBody>
          <a:bodyPr/>
          <a:lstStyle/>
          <a:p>
            <a:pPr>
              <a:defRPr/>
            </a:pPr>
            <a:fld id="{AB021ECF-4C85-4949-B481-6B115BEA95D3}" type="slidenum">
              <a:rPr lang="en-US" smtClean="0"/>
              <a:pPr>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b="1" smtClean="0"/>
              <a:t>Electromagnetic radiation</a:t>
            </a:r>
            <a:r>
              <a:rPr lang="en-US" smtClean="0"/>
              <a:t> (</a:t>
            </a:r>
            <a:r>
              <a:rPr lang="en-US" b="1" smtClean="0"/>
              <a:t>EM radiation</a:t>
            </a:r>
            <a:r>
              <a:rPr lang="en-US" smtClean="0"/>
              <a:t> or </a:t>
            </a:r>
            <a:r>
              <a:rPr lang="en-US" b="1" smtClean="0"/>
              <a:t>EMR</a:t>
            </a:r>
            <a:r>
              <a:rPr lang="en-US" smtClean="0"/>
              <a:t>) is a form of </a:t>
            </a:r>
            <a:r>
              <a:rPr lang="en-US" smtClean="0">
                <a:hlinkClick r:id="rId3" action="ppaction://hlinkfile" tooltip="Energy"/>
              </a:rPr>
              <a:t>energy</a:t>
            </a:r>
            <a:r>
              <a:rPr lang="en-US" smtClean="0"/>
              <a:t> emitted and absorbed by charged particles, which exhibits wave-like behavior as it travels through space. EMR has both </a:t>
            </a:r>
            <a:r>
              <a:rPr lang="en-US" smtClean="0">
                <a:hlinkClick r:id="rId4" action="ppaction://hlinkfile" tooltip="Electric field"/>
              </a:rPr>
              <a:t>electric</a:t>
            </a:r>
            <a:r>
              <a:rPr lang="en-US" smtClean="0"/>
              <a:t> and </a:t>
            </a:r>
            <a:r>
              <a:rPr lang="en-US" smtClean="0">
                <a:hlinkClick r:id="rId5" action="ppaction://hlinkfile" tooltip="Magnetic field"/>
              </a:rPr>
              <a:t>magnetic field</a:t>
            </a:r>
            <a:r>
              <a:rPr lang="en-US" smtClean="0"/>
              <a:t> components, which stand in a fixed ratio of intensity to each other, and which </a:t>
            </a:r>
            <a:r>
              <a:rPr lang="en-US" smtClean="0">
                <a:hlinkClick r:id="rId6" action="ppaction://hlinkfile" tooltip="Oscillate"/>
              </a:rPr>
              <a:t>oscillate</a:t>
            </a:r>
            <a:r>
              <a:rPr lang="en-US" smtClean="0"/>
              <a:t> in phase perpendicular to each other and perpendicular to the direction of energy and </a:t>
            </a:r>
            <a:r>
              <a:rPr lang="en-US" smtClean="0">
                <a:hlinkClick r:id="rId7" action="ppaction://hlinkfile" tooltip="Wave propagation"/>
              </a:rPr>
              <a:t>wave propagation</a:t>
            </a:r>
            <a:r>
              <a:rPr lang="en-US" smtClean="0"/>
              <a:t>. In </a:t>
            </a:r>
            <a:r>
              <a:rPr lang="en-US" smtClean="0">
                <a:hlinkClick r:id="rId8" action="ppaction://hlinkfile" tooltip="Vacuum"/>
              </a:rPr>
              <a:t>vacuum</a:t>
            </a:r>
            <a:r>
              <a:rPr lang="en-US" smtClean="0"/>
              <a:t>, electromagnetic radiation propagates at a characteristic speed, the </a:t>
            </a:r>
            <a:r>
              <a:rPr lang="en-US" smtClean="0">
                <a:hlinkClick r:id="rId9" action="ppaction://hlinkfile" tooltip="Speed of light"/>
              </a:rPr>
              <a:t>speed of light</a:t>
            </a:r>
            <a:r>
              <a:rPr lang="en-US" smtClean="0"/>
              <a:t>.</a:t>
            </a:r>
          </a:p>
          <a:p>
            <a:endParaRPr lang="en-US" smtClean="0"/>
          </a:p>
        </p:txBody>
      </p:sp>
      <p:sp>
        <p:nvSpPr>
          <p:cNvPr id="78852" name="Slide Number Placeholder 3"/>
          <p:cNvSpPr>
            <a:spLocks noGrp="1"/>
          </p:cNvSpPr>
          <p:nvPr>
            <p:ph type="sldNum" sz="quarter" idx="5"/>
          </p:nvPr>
        </p:nvSpPr>
        <p:spPr/>
        <p:txBody>
          <a:bodyPr/>
          <a:lstStyle/>
          <a:p>
            <a:pPr>
              <a:defRPr/>
            </a:pPr>
            <a:fld id="{EBDF9E6F-CC15-4063-9A60-D92E43682465}" type="slidenum">
              <a:rPr lang="en-US" smtClean="0"/>
              <a:pPr>
                <a:defRPr/>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b="1" i="1" dirty="0" smtClean="0"/>
              <a:t>Sensitive Organs</a:t>
            </a:r>
            <a:endParaRPr lang="en-US" dirty="0" smtClean="0"/>
          </a:p>
          <a:p>
            <a:r>
              <a:rPr lang="en-US" i="1" dirty="0" smtClean="0"/>
              <a:t>In order of greatest sensitivity</a:t>
            </a:r>
            <a:endParaRPr lang="en-US" dirty="0" smtClean="0"/>
          </a:p>
          <a:p>
            <a:r>
              <a:rPr lang="en-US" dirty="0" smtClean="0"/>
              <a:t>•Gonads    •Breast   •Red Bone Marrow   •Lung   •Thyroid   •Bone</a:t>
            </a:r>
          </a:p>
          <a:p>
            <a:endParaRPr lang="en-US" dirty="0" smtClean="0"/>
          </a:p>
        </p:txBody>
      </p:sp>
      <p:sp>
        <p:nvSpPr>
          <p:cNvPr id="79876" name="Slide Number Placeholder 3"/>
          <p:cNvSpPr>
            <a:spLocks noGrp="1"/>
          </p:cNvSpPr>
          <p:nvPr>
            <p:ph type="sldNum" sz="quarter" idx="5"/>
          </p:nvPr>
        </p:nvSpPr>
        <p:spPr/>
        <p:txBody>
          <a:bodyPr/>
          <a:lstStyle/>
          <a:p>
            <a:pPr>
              <a:defRPr/>
            </a:pPr>
            <a:fld id="{00D0C5B4-F0A5-4B23-8E74-CF4048F9C422}" type="slidenum">
              <a:rPr lang="en-US" smtClean="0"/>
              <a:pPr>
                <a:defRPr/>
              </a:pPr>
              <a:t>32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smtClean="0"/>
              <a:t>female patient of childbearing age can only be examined within the first 10 days from the START of her last period. After that date the patient can only be x-rayed if a pregnancy test is negative or if a medical doctor over-rules the 10 day rule on medical grounds. 10 day rule is for high dose examinations such as CT pelvis and Barium Enemas. The 28 day rule states that a female patient of childbearing age can only be examined in the first 28 days from the start of her last period. 28 day rule is for low dose examinations</a:t>
            </a:r>
          </a:p>
        </p:txBody>
      </p:sp>
      <p:sp>
        <p:nvSpPr>
          <p:cNvPr id="80900" name="Slide Number Placeholder 3"/>
          <p:cNvSpPr>
            <a:spLocks noGrp="1"/>
          </p:cNvSpPr>
          <p:nvPr>
            <p:ph type="sldNum" sz="quarter" idx="5"/>
          </p:nvPr>
        </p:nvSpPr>
        <p:spPr/>
        <p:txBody>
          <a:bodyPr/>
          <a:lstStyle/>
          <a:p>
            <a:pPr>
              <a:defRPr/>
            </a:pPr>
            <a:fld id="{8DAEBEA8-DE26-49E7-8600-C11E00AAD373}" type="slidenum">
              <a:rPr lang="en-US" smtClean="0"/>
              <a:pPr>
                <a:defRPr/>
              </a:pPr>
              <a:t>33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Guidelines for diagnostic </a:t>
            </a:r>
            <a:r>
              <a:rPr lang="en-US" dirty="0" err="1" smtClean="0"/>
              <a:t>imagingduring</a:t>
            </a:r>
            <a:r>
              <a:rPr lang="en-US" dirty="0" smtClean="0"/>
              <a:t> pregnancy. ACOG </a:t>
            </a:r>
            <a:r>
              <a:rPr lang="en-US" dirty="0" err="1" smtClean="0"/>
              <a:t>CommitteeOpinion</a:t>
            </a:r>
            <a:r>
              <a:rPr lang="en-US" dirty="0" smtClean="0"/>
              <a:t> No. 299. American </a:t>
            </a:r>
            <a:r>
              <a:rPr lang="en-US" dirty="0" err="1" smtClean="0"/>
              <a:t>Collegeof</a:t>
            </a:r>
            <a:r>
              <a:rPr lang="en-US" dirty="0" smtClean="0"/>
              <a:t> Obstetricians and </a:t>
            </a:r>
            <a:r>
              <a:rPr lang="en-US" dirty="0" err="1" smtClean="0"/>
              <a:t>Gynecologists.Obstet</a:t>
            </a:r>
            <a:r>
              <a:rPr lang="en-US" dirty="0" smtClean="0"/>
              <a:t> </a:t>
            </a:r>
            <a:r>
              <a:rPr lang="en-US" dirty="0" err="1" smtClean="0"/>
              <a:t>Gynecol</a:t>
            </a:r>
            <a:r>
              <a:rPr lang="en-US" dirty="0" smtClean="0"/>
              <a:t> 2004;104:647–51.</a:t>
            </a:r>
          </a:p>
        </p:txBody>
      </p:sp>
      <p:sp>
        <p:nvSpPr>
          <p:cNvPr id="4" name="Slide Number Placeholder 3"/>
          <p:cNvSpPr>
            <a:spLocks noGrp="1"/>
          </p:cNvSpPr>
          <p:nvPr>
            <p:ph type="sldNum" sz="quarter" idx="10"/>
          </p:nvPr>
        </p:nvSpPr>
        <p:spPr/>
        <p:txBody>
          <a:bodyPr/>
          <a:lstStyle/>
          <a:p>
            <a:pPr>
              <a:defRPr/>
            </a:pPr>
            <a:fld id="{C57C02AE-16A6-4AAF-8C27-4C3828D3E200}" type="slidenum">
              <a:rPr lang="en-US" smtClean="0"/>
              <a:pPr>
                <a:defRPr/>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itchFamily="34" charset="0"/>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itchFamily="34" charset="0"/>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1808933-CD19-4CD7-AFB5-8FD4FD89D2CA}" type="datetimeFigureOut">
              <a:rPr lang="en-US"/>
              <a:pPr>
                <a:defRPr/>
              </a:pPr>
              <a:t>3/17/2016</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59C02306-A495-4850-A3A6-7B6CAA7A0C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E991803-A3CD-4175-B31F-B935D21ED091}" type="datetimeFigureOut">
              <a:rPr lang="en-US"/>
              <a:pPr>
                <a:defRPr/>
              </a:pPr>
              <a:t>3/17/2016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E64F043-94C9-43AF-AD7D-8E52DE6A1B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08411ED-D1B0-4F05-A6DC-A8A662E63849}" type="datetimeFigureOut">
              <a:rPr lang="en-US"/>
              <a:pPr>
                <a:defRPr/>
              </a:pPr>
              <a:t>3/17/2016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9A76B17-410C-4593-B63E-DA87ED8455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fld id="{A56803EE-184E-4B63-B562-41D190D85A46}" type="datetimeFigureOut">
              <a:rPr lang="en-US"/>
              <a:pPr>
                <a:defRPr/>
              </a:pPr>
              <a:t>3/17/2016</a:t>
            </a:fld>
            <a:endParaRPr lang="en-US"/>
          </a:p>
        </p:txBody>
      </p:sp>
      <p:sp>
        <p:nvSpPr>
          <p:cNvPr id="7" name="Footer Placeholder 21"/>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E8B4F137-1673-474E-AC15-68F567A531C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6DAC129E-D3DE-45DC-B2F4-23B05B83486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3D42C9-B442-43BD-9CC4-D3C71111CA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07DE2C-40DA-4219-B4E9-BD44066D2D5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49BD95-B5DD-4C17-91DA-95AE0C86CB1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32562A-5697-44AF-A464-020D832F21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F3C3651-6208-451D-B026-4DA7C955A7FC}" type="datetimeFigureOut">
              <a:rPr lang="en-US"/>
              <a:pPr>
                <a:defRPr/>
              </a:pPr>
              <a:t>3/17/2016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090A0B-15D8-448A-8165-14EAABFA5E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itchFamily="34" charset="0"/>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itchFamily="34" charset="0"/>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F48ACDB-A5ED-44A1-A75F-E1B47F08B950}" type="datetimeFigureOut">
              <a:rPr lang="en-US"/>
              <a:pPr>
                <a:defRPr/>
              </a:pPr>
              <a:t>3/17/2016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73CDEB3-A071-40A0-85D2-026CEAF8841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E08C92D-CFEC-496C-9CC8-1237467A3D17}" type="datetimeFigureOut">
              <a:rPr lang="en-US"/>
              <a:pPr>
                <a:defRPr/>
              </a:pPr>
              <a:t>3/17/2016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2983576-842F-4AD4-B870-C87F7DA75B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B60E33A-060B-4305-92F4-7E1B7D3E5B4B}" type="datetimeFigureOut">
              <a:rPr lang="en-US"/>
              <a:pPr>
                <a:defRPr/>
              </a:pPr>
              <a:t>3/17/2016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A0B3A37-9D49-478B-A9E4-ABFDD60B5B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86958F1-0C50-4C7F-BA48-EE9E91F8227D}" type="datetimeFigureOut">
              <a:rPr lang="en-US"/>
              <a:pPr>
                <a:defRPr/>
              </a:pPr>
              <a:t>3/17/2016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36A0D62-0AD1-4B27-B5DB-D2E2C1588B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112CF90-7ADB-4D82-BA8F-AB04B46BA388}" type="datetimeFigureOut">
              <a:rPr lang="en-US"/>
              <a:pPr>
                <a:defRPr/>
              </a:pPr>
              <a:t>3/17/2016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BC80517-1E72-402E-905A-100DCA9789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1EA6F46-C0D2-468C-860A-6CA970CC86C9}" type="datetimeFigureOut">
              <a:rPr lang="en-US"/>
              <a:pPr>
                <a:defRPr/>
              </a:pPr>
              <a:t>3/17/2016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1A2B050-6B60-4D8F-B2C9-9981434D3C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E4DFEFE-CFF4-475C-A3AA-3AC15CFBBC50}" type="datetimeFigureOut">
              <a:rPr lang="en-US"/>
              <a:pPr>
                <a:defRPr/>
              </a:pPr>
              <a:t>3/17/2016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8F63C5-A4F2-406C-97B7-5C3E71C462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itchFamily="34" charset="0"/>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itchFamily="34" charset="0"/>
              <a:cs typeface="+mn-cs"/>
            </a:endParaRPr>
          </a:p>
        </p:txBody>
      </p:sp>
      <p:sp>
        <p:nvSpPr>
          <p:cNvPr id="7172"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7173"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pitchFamily="34" charset="0"/>
                <a:cs typeface="+mn-cs"/>
              </a:defRPr>
            </a:lvl1pPr>
          </a:lstStyle>
          <a:p>
            <a:pPr>
              <a:defRPr/>
            </a:pPr>
            <a:fld id="{B77070ED-77E0-4E2B-A979-FDB67A1ACB75}" type="datetimeFigureOut">
              <a:rPr lang="en-US"/>
              <a:pPr>
                <a:defRPr/>
              </a:pPr>
              <a:t>3/17/2016</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pitchFamily="34" charset="0"/>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Arial" pitchFamily="34" charset="0"/>
                <a:cs typeface="+mn-cs"/>
              </a:defRPr>
            </a:lvl1pPr>
          </a:lstStyle>
          <a:p>
            <a:pPr>
              <a:defRPr/>
            </a:pPr>
            <a:fld id="{507AF6CB-CE33-4859-A099-0C92E003313B}" type="slidenum">
              <a:rPr lang="en-US"/>
              <a:pPr>
                <a:defRPr/>
              </a:pPr>
              <a:t>‹#›</a:t>
            </a:fld>
            <a:endParaRPr lang="en-US"/>
          </a:p>
        </p:txBody>
      </p:sp>
      <p:pic>
        <p:nvPicPr>
          <p:cNvPr id="7177" name="Picture 10" descr="images[11]"/>
          <p:cNvPicPr>
            <a:picLocks noChangeAspect="1" noChangeArrowheads="1"/>
          </p:cNvPicPr>
          <p:nvPr userDrawn="1"/>
        </p:nvPicPr>
        <p:blipFill>
          <a:blip r:embed="rId19"/>
          <a:srcRect/>
          <a:stretch>
            <a:fillRect/>
          </a:stretch>
        </p:blipFill>
        <p:spPr bwMode="auto">
          <a:xfrm>
            <a:off x="0" y="0"/>
            <a:ext cx="1133475" cy="113347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891" r:id="rId1"/>
    <p:sldLayoutId id="2147483884" r:id="rId2"/>
    <p:sldLayoutId id="2147483892" r:id="rId3"/>
    <p:sldLayoutId id="2147483885" r:id="rId4"/>
    <p:sldLayoutId id="2147483893" r:id="rId5"/>
    <p:sldLayoutId id="2147483886" r:id="rId6"/>
    <p:sldLayoutId id="2147483887" r:id="rId7"/>
    <p:sldLayoutId id="2147483894" r:id="rId8"/>
    <p:sldLayoutId id="2147483895" r:id="rId9"/>
    <p:sldLayoutId id="2147483888" r:id="rId10"/>
    <p:sldLayoutId id="2147483889" r:id="rId11"/>
    <p:sldLayoutId id="2147483890" r:id="rId12"/>
    <p:sldLayoutId id="2147483896" r:id="rId13"/>
    <p:sldLayoutId id="2147483897" r:id="rId14"/>
    <p:sldLayoutId id="2147483899" r:id="rId15"/>
    <p:sldLayoutId id="2147483901" r:id="rId16"/>
    <p:sldLayoutId id="2147483902" r:id="rId17"/>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in/imgres?imgurl=http://www.wired.com/images_blogs/photos/uncategorized/2008/04/18/solarflare.jpg&amp;imgrefurl=http://www.wired.com/dangerroom/2008/04/this-one-goes-t/&amp;usg=__vuRdJtrDdYe9SnElCFjW6OoET9w=&amp;h=800&amp;w=800&amp;sz=815&amp;hl=en&amp;start=18&amp;tbnid=nq18y0E9DoWs3M:&amp;tbnh=143&amp;tbnw=143&amp;prev=/images?q=solar+radiATION&amp;gbv=2&amp;hl=en" TargetMode="External"/><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images.google.co.in/imgres?imgurl=http://www.toftemark.com/images/cancer/Hosp%20-%20CT%20Scan.jpg&amp;imgrefurl=http://www.toftemark.com/cancer/october.htm&amp;usg=__-2Nk_NtA0yEPoiqsjefI7yQ9xAA=&amp;h=1128&amp;w=831&amp;sz=66&amp;hl=en&amp;start=8&amp;tbnid=9qYKW8uyAHU2OM:&amp;tbnh=150&amp;tbnw=111&amp;prev=/images?q=ct+scan&amp;gbv=2&amp;hl=en&amp;sa=X"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8.jpeg"/><Relationship Id="rId7" Type="http://schemas.openxmlformats.org/officeDocument/2006/relationships/hyperlink" Target="http://images.google.co.in/imgres?imgurl=http://alabama100.com/wp-content/uploads/2008/12/cancernano.jpg&amp;imgrefurl=http://www.alabama100.com/?p=1&amp;usg=__QvpBQb1QSPd_b0qs_RQnh4SOvus=&amp;h=269&amp;w=405&amp;sz=15&amp;hl=en&amp;start=3&amp;tbnid=xrzegtK-a_WgdM:&amp;tbnh=82&amp;tbnw=124&amp;prev=/images?q=radiation+molecular+changes&amp;gbv=2&amp;hl=en"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jpeg"/><Relationship Id="rId11" Type="http://schemas.openxmlformats.org/officeDocument/2006/relationships/image" Target="../media/image37.jpeg"/><Relationship Id="rId5" Type="http://schemas.openxmlformats.org/officeDocument/2006/relationships/hyperlink" Target="http://images.google.co.in/imgres?imgurl=http://www.centauri-dreams.org/wp-content/uploads/2007/04/radiation_shield.jpg&amp;imgrefurl=http://www.centauri-dreams.org/?p=1232&amp;usg=__nRA6anLEUaUbW-Wynp1xMMw00iY=&amp;h=335&amp;w=450&amp;sz=35&amp;hl=en&amp;start=22&amp;tbnid=LjgwDkXgUT0L6M:&amp;tbnh=95&amp;tbnw=127&amp;prev=/images?q=radiation&amp;gbv=2&amp;ndsp=18&amp;hl=en&amp;sa=N&amp;start=18" TargetMode="External"/><Relationship Id="rId10" Type="http://schemas.openxmlformats.org/officeDocument/2006/relationships/hyperlink" Target="http://images.google.co.in/imgres?imgurl=http://www.tiricosuave.com/images/chromosome.jpg&amp;imgrefurl=http://www.tiricosuave.com/2008/10/01/how-do-you-make-a-san-antonio-detroit-finals-even-less-watchable/&amp;usg=__4sJyeTDf5ILS6P2WFAbmMA6pDVk=&amp;h=363&amp;w=400&amp;sz=27&amp;hl=en&amp;start=2&amp;tbnid=xMkl87lVq73y0M:&amp;tbnh=113&amp;tbnw=124&amp;prev=/images?q=chromosome&amp;gbv=2&amp;hl=en" TargetMode="External"/><Relationship Id="rId4" Type="http://schemas.openxmlformats.org/officeDocument/2006/relationships/oleObject" Target="../embeddings/oleObject3.bin"/><Relationship Id="rId9"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15.xml"/><Relationship Id="rId5" Type="http://schemas.openxmlformats.org/officeDocument/2006/relationships/image" Target="../media/image41.wmf"/><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wmf"/></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images.google.co.in/imgres?imgurl=http://halfiranian.com/wp-content/uploads/atomic_bomb_explosion.jpg&amp;imgrefurl=http://www.halfiranian.com/&amp;usg=__0ViXgGyKThayLZUC6vps-kfC3D4=&amp;h=332&amp;w=415&amp;sz=138&amp;hl=en&amp;start=1&amp;tbnid=FCvpUlAQ5kJKKM:&amp;tbnh=100&amp;tbnw=125&amp;prev=/images?q=atom+bomb+explosion&amp;gbv=2&amp;hl=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3.jpe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http://www.jaea.go.jp/04/ztokai/katsudo/risk/risknavi/e-box/01nuclear/images/nuclear_img13.gif" TargetMode="External"/><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44.xml.rels><?xml version="1.0" encoding="UTF-8" standalone="yes"?>
<Relationships xmlns="http://schemas.openxmlformats.org/package/2006/relationships"><Relationship Id="rId8" Type="http://schemas.openxmlformats.org/officeDocument/2006/relationships/image" Target="../media/image72.gif"/><Relationship Id="rId3" Type="http://schemas.openxmlformats.org/officeDocument/2006/relationships/image" Target="../media/image68.jpeg"/><Relationship Id="rId7" Type="http://schemas.openxmlformats.org/officeDocument/2006/relationships/image" Target="../media/image71.wmf"/><Relationship Id="rId2" Type="http://schemas.openxmlformats.org/officeDocument/2006/relationships/hyperlink" Target="http://images.google.co.in/imgres?imgurl=http://static-p3.fotolia.com/jpg/00/10/30/48/400_F_10304865_7JVLAzUIXPKPCD7mYNP70PBj8gRy1dgz.jpg&amp;imgrefurl=http://www.fotolia.com/id/10304865&amp;usg=__OxUEd6BdgOdK6gwAlU7ebOXIGwM=&amp;h=349&amp;w=400&amp;sz=16&amp;hl=en&amp;start=3&amp;um=1&amp;tbnid=QBKheKfu9jCxtM:&amp;tbnh=108&amp;tbnw=124&amp;prev=/images?q=tick+mark&amp;hl=en&amp;um=1" TargetMode="External"/><Relationship Id="rId1" Type="http://schemas.openxmlformats.org/officeDocument/2006/relationships/slideLayout" Target="../slideLayouts/slideLayout6.xml"/><Relationship Id="rId6" Type="http://schemas.openxmlformats.org/officeDocument/2006/relationships/image" Target="../media/image70.wmf"/><Relationship Id="rId5" Type="http://schemas.openxmlformats.org/officeDocument/2006/relationships/image" Target="../media/image69.jpeg"/><Relationship Id="rId4" Type="http://schemas.openxmlformats.org/officeDocument/2006/relationships/hyperlink" Target="http://images.google.co.in/imgres?imgurl=http://www.responsibleinvestment.org/files/NKTH4665Z2/cross%20mark.jpg&amp;imgrefurl=http://www.responsibleinvestment.org/html/s02_article/article_view.asp?keyword=IND-Asset-Super&amp;usg=__2CvF9BqUrGBhg8qsYkKadMrYl5g=&amp;h=357&amp;w=504&amp;sz=18&amp;hl=en&amp;start=1&amp;um=1&amp;tbnid=6ssB0QxpcoeU9M:&amp;tbnh=92&amp;tbnw=130&amp;prev=/images?q=cross+mark&amp;hl=en&amp;um=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http://www.jaea.go.jp/04/ztokai/katsudo/risk/risknavi/e-box/01nuclear/images/nuclear_img12.gif" TargetMode="External"/><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6.wmf"/><Relationship Id="rId2" Type="http://schemas.openxmlformats.org/officeDocument/2006/relationships/hyperlink" Target="http://images.google.co.in/imgres?imgurl=http://static-p3.fotolia.com/jpg/00/10/30/48/400_F_10304865_7JVLAzUIXPKPCD7mYNP70PBj8gRy1dgz.jpg&amp;imgrefurl=http://www.fotolia.com/id/10304865&amp;usg=__OxUEd6BdgOdK6gwAlU7ebOXIGwM=&amp;h=349&amp;w=400&amp;sz=16&amp;hl=en&amp;start=3&amp;um=1&amp;tbnid=QBKheKfu9jCxtM:&amp;tbnh=108&amp;tbnw=124&amp;prev=/images?q=tick+mark&amp;hl=en&amp;um=1" TargetMode="External"/><Relationship Id="rId1" Type="http://schemas.openxmlformats.org/officeDocument/2006/relationships/slideLayout" Target="../slideLayouts/slideLayout7.xml"/><Relationship Id="rId6" Type="http://schemas.openxmlformats.org/officeDocument/2006/relationships/image" Target="../media/image75.gif"/><Relationship Id="rId5" Type="http://schemas.openxmlformats.org/officeDocument/2006/relationships/image" Target="../media/image69.jpeg"/><Relationship Id="rId4" Type="http://schemas.openxmlformats.org/officeDocument/2006/relationships/hyperlink" Target="http://images.google.co.in/imgres?imgurl=http://www.responsibleinvestment.org/files/NKTH4665Z2/cross%20mark.jpg&amp;imgrefurl=http://www.responsibleinvestment.org/html/s02_article/article_view.asp?keyword=IND-Asset-Super&amp;usg=__2CvF9BqUrGBhg8qsYkKadMrYl5g=&amp;h=357&amp;w=504&amp;sz=18&amp;hl=en&amp;start=1&amp;um=1&amp;tbnid=6ssB0QxpcoeU9M:&amp;tbnh=92&amp;tbnw=130&amp;prev=/images?q=cross+mark&amp;hl=en&amp;um=1"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9.png"/><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3" Type="http://schemas.openxmlformats.org/officeDocument/2006/relationships/image" Target="http://www.jaea.go.jp/04/ztokai/katsudo/risk/risknavi/e-box/01nuclear/images/nuclear_img14.gif" TargetMode="External"/><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hyperlink" Target="http://images.google.co.in/imgres?imgurl=http://www.medievaltymes.com/courtyard/images/armour/armour_gloss/gothic_armour.jpg&amp;imgrefurl=http://www.medievaltymes.com/courtyard/armour_terminology.htm&amp;usg=__54WxfiBHdRMoZFxFyi6gdgw9tEc=&amp;h=780&amp;w=335&amp;sz=49&amp;hl=en&amp;start=1&amp;um=1&amp;tbnid=YidcEzIMKEIleM:&amp;tbnh=142&amp;tbnw=61&amp;prev=/images?q=armour&amp;hl=en&amp;um=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51.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68.jpeg"/><Relationship Id="rId7" Type="http://schemas.openxmlformats.org/officeDocument/2006/relationships/image" Target="../media/image89.jpeg"/><Relationship Id="rId2" Type="http://schemas.openxmlformats.org/officeDocument/2006/relationships/hyperlink" Target="http://images.google.co.in/imgres?imgurl=http://static-p3.fotolia.com/jpg/00/10/30/48/400_F_10304865_7JVLAzUIXPKPCD7mYNP70PBj8gRy1dgz.jpg&amp;imgrefurl=http://www.fotolia.com/id/10304865&amp;usg=__OxUEd6BdgOdK6gwAlU7ebOXIGwM=&amp;h=349&amp;w=400&amp;sz=16&amp;hl=en&amp;start=3&amp;um=1&amp;tbnid=QBKheKfu9jCxtM:&amp;tbnh=108&amp;tbnw=124&amp;prev=/images?q=tick+mark&amp;hl=en&amp;um=1" TargetMode="External"/><Relationship Id="rId1" Type="http://schemas.openxmlformats.org/officeDocument/2006/relationships/slideLayout" Target="../slideLayouts/slideLayout4.xml"/><Relationship Id="rId6" Type="http://schemas.openxmlformats.org/officeDocument/2006/relationships/image" Target="../media/image88.jpeg"/><Relationship Id="rId5" Type="http://schemas.openxmlformats.org/officeDocument/2006/relationships/image" Target="../media/image69.jpeg"/><Relationship Id="rId4" Type="http://schemas.openxmlformats.org/officeDocument/2006/relationships/hyperlink" Target="http://images.google.co.in/imgres?imgurl=http://www.responsibleinvestment.org/files/NKTH4665Z2/cross%20mark.jpg&amp;imgrefurl=http://www.responsibleinvestment.org/html/s02_article/article_view.asp?keyword=IND-Asset-Super&amp;usg=__2CvF9BqUrGBhg8qsYkKadMrYl5g=&amp;h=357&amp;w=504&amp;sz=18&amp;hl=en&amp;start=1&amp;um=1&amp;tbnid=6ssB0QxpcoeU9M:&amp;tbnh=92&amp;tbnw=130&amp;prev=/images?q=cross+mark&amp;hl=en&amp;um=1"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oleObject" Target="../embeddings/oleObject5.bin"/></Relationships>
</file>

<file path=ppt/slides/_rels/slide5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5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58.x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en.wikipedia.org/wiki/File:Mariecurie.jpg" TargetMode="External"/><Relationship Id="rId7" Type="http://schemas.openxmlformats.org/officeDocument/2006/relationships/hyperlink" Target="http://en.wikipedia.org/wiki/World_War_I"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en.wikipedia.org/wiki/File:Marie_Curie_-_Mobile_X-Ray-Unit.jpg" TargetMode="External"/><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6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images.google.co.in/imgres?imgurl=http://comps.fotosearch.com/comp/UNC/UNC252/full-age-police_~u12025687.jpg&amp;imgrefurl=http://www.fotosearch.com/UNC252/u12025687/&amp;usg=__7D23bKoCeey3A_jogwbbeZ6KN4E=&amp;h=291&amp;w=300&amp;sz=20&amp;hl=en&amp;start=27&amp;um=1&amp;tbnid=qNx0xfy_8rTTEM:&amp;tbnh=113&amp;tbnw=116&amp;prev=/images?q=traffic+police&amp;ndsp=18&amp;hl=en&amp;sa=N&amp;start=18&amp;um=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6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8" Type="http://schemas.openxmlformats.org/officeDocument/2006/relationships/image" Target="../media/image120.jpeg"/><Relationship Id="rId3" Type="http://schemas.openxmlformats.org/officeDocument/2006/relationships/image" Target="../media/image115.jpeg"/><Relationship Id="rId7" Type="http://schemas.openxmlformats.org/officeDocument/2006/relationships/image" Target="../media/image119.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7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 Id="rId4" Type="http://schemas.openxmlformats.org/officeDocument/2006/relationships/image" Target="../media/image123.jpeg"/></Relationships>
</file>

<file path=ppt/slides/_rels/slide72.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13.xml"/><Relationship Id="rId5" Type="http://schemas.openxmlformats.org/officeDocument/2006/relationships/image" Target="../media/image128.jpeg"/><Relationship Id="rId4" Type="http://schemas.openxmlformats.org/officeDocument/2006/relationships/image" Target="../media/image127.jpeg"/></Relationships>
</file>

<file path=ppt/slides/_rels/slide75.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2.xml"/><Relationship Id="rId6" Type="http://schemas.openxmlformats.org/officeDocument/2006/relationships/image" Target="../media/image133.gif"/><Relationship Id="rId5" Type="http://schemas.openxmlformats.org/officeDocument/2006/relationships/image" Target="../media/image132.jpeg"/><Relationship Id="rId4" Type="http://schemas.openxmlformats.org/officeDocument/2006/relationships/image" Target="../media/image131.jpeg"/></Relationships>
</file>

<file path=ppt/slides/_rels/slide7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77.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WordArt 6"/>
          <p:cNvSpPr>
            <a:spLocks noChangeArrowheads="1" noChangeShapeType="1" noTextEdit="1"/>
          </p:cNvSpPr>
          <p:nvPr/>
        </p:nvSpPr>
        <p:spPr bwMode="auto">
          <a:xfrm>
            <a:off x="533400" y="1143000"/>
            <a:ext cx="8153400" cy="2133600"/>
          </a:xfrm>
          <a:prstGeom prst="rect">
            <a:avLst/>
          </a:prstGeom>
        </p:spPr>
        <p:txBody>
          <a:bodyPr wrap="none" fromWordArt="1">
            <a:prstTxWarp prst="textPlain">
              <a:avLst>
                <a:gd name="adj" fmla="val 50383"/>
              </a:avLst>
            </a:prstTxWarp>
            <a:scene3d>
              <a:camera prst="legacyPerspectiveTopLeft"/>
              <a:lightRig rig="legacyNormal3" dir="r"/>
            </a:scene3d>
            <a:sp3d extrusionH="201600" prstMaterial="legacyMetal">
              <a:extrusionClr>
                <a:srgbClr val="FFFFFF"/>
              </a:extrusionClr>
            </a:sp3d>
          </a:bodyPr>
          <a:lstStyle/>
          <a:p>
            <a:pPr algn="ctr">
              <a:defRPr/>
            </a:pPr>
            <a:r>
              <a:rPr lang="en-US" sz="3600" kern="10" dirty="0" smtClean="0">
                <a:ln w="9525">
                  <a:round/>
                  <a:headEnd/>
                  <a:tailEnd/>
                </a:ln>
                <a:latin typeface="Times New Roman"/>
                <a:cs typeface="Times New Roman"/>
              </a:rPr>
              <a:t>RADIATION  PROTECTION</a:t>
            </a:r>
            <a:r>
              <a:rPr lang="en-US" sz="3600" kern="10" dirty="0" smtClean="0">
                <a:ln w="9525">
                  <a:round/>
                  <a:headEnd/>
                  <a:tailEnd/>
                </a:ln>
                <a:latin typeface="Times New Roman"/>
                <a:cs typeface="Times New Roman"/>
              </a:rPr>
              <a:t> </a:t>
            </a:r>
            <a:endParaRPr lang="en-US" sz="3600" kern="10" dirty="0">
              <a:ln w="9525">
                <a:round/>
                <a:headEnd/>
                <a:tailEnd/>
              </a:ln>
              <a:latin typeface="Times New Roman"/>
              <a:cs typeface="Times New Roman"/>
            </a:endParaRPr>
          </a:p>
        </p:txBody>
      </p:sp>
      <p:sp>
        <p:nvSpPr>
          <p:cNvPr id="2" name="WordArt 15"/>
          <p:cNvSpPr>
            <a:spLocks noChangeArrowheads="1" noChangeShapeType="1" noTextEdit="1"/>
          </p:cNvSpPr>
          <p:nvPr/>
        </p:nvSpPr>
        <p:spPr bwMode="auto">
          <a:xfrm>
            <a:off x="1905000" y="4038600"/>
            <a:ext cx="4648200" cy="1524000"/>
          </a:xfrm>
          <a:prstGeom prst="rect">
            <a:avLst/>
          </a:prstGeom>
        </p:spPr>
        <p:txBody>
          <a:bodyPr wrap="none" fromWordArt="1">
            <a:prstTxWarp prst="textPlain">
              <a:avLst>
                <a:gd name="adj" fmla="val 50000"/>
              </a:avLst>
            </a:prstTxWarp>
          </a:bodyPr>
          <a:lstStyle/>
          <a:p>
            <a:pPr algn="ctr"/>
            <a:r>
              <a:rPr lang="en-US" sz="2000" b="1" kern="10" dirty="0">
                <a:ln w="9525">
                  <a:solidFill>
                    <a:srgbClr val="000000"/>
                  </a:solidFill>
                  <a:round/>
                  <a:headEnd/>
                  <a:tailEnd/>
                </a:ln>
                <a:solidFill>
                  <a:srgbClr val="FFC000"/>
                </a:solidFill>
                <a:latin typeface="Arial Black"/>
              </a:rPr>
              <a:t>Dr. </a:t>
            </a:r>
            <a:r>
              <a:rPr lang="en-US" sz="2000" b="1" kern="10" dirty="0" smtClean="0">
                <a:ln w="9525">
                  <a:solidFill>
                    <a:srgbClr val="000000"/>
                  </a:solidFill>
                  <a:round/>
                  <a:headEnd/>
                  <a:tailEnd/>
                </a:ln>
                <a:solidFill>
                  <a:srgbClr val="FFC000"/>
                </a:solidFill>
                <a:latin typeface="Arial Black"/>
              </a:rPr>
              <a:t>ANAND HATGAONKAR,</a:t>
            </a:r>
            <a:endParaRPr lang="en-US" sz="2000" b="1" kern="10" dirty="0">
              <a:ln w="9525">
                <a:solidFill>
                  <a:srgbClr val="000000"/>
                </a:solidFill>
                <a:round/>
                <a:headEnd/>
                <a:tailEnd/>
              </a:ln>
              <a:solidFill>
                <a:srgbClr val="FFC000"/>
              </a:solidFill>
              <a:latin typeface="Arial Black"/>
            </a:endParaRPr>
          </a:p>
          <a:p>
            <a:pPr algn="ctr"/>
            <a:r>
              <a:rPr lang="en-US" sz="2000" b="1" kern="10" dirty="0" smtClean="0">
                <a:ln w="9525">
                  <a:solidFill>
                    <a:srgbClr val="000000"/>
                  </a:solidFill>
                  <a:round/>
                  <a:headEnd/>
                  <a:tailEnd/>
                </a:ln>
                <a:solidFill>
                  <a:srgbClr val="FFC000"/>
                </a:solidFill>
                <a:latin typeface="Arial Black"/>
              </a:rPr>
              <a:t>Associate Professor,</a:t>
            </a:r>
          </a:p>
          <a:p>
            <a:pPr algn="ctr"/>
            <a:r>
              <a:rPr lang="en-US" sz="2000" b="1" kern="10" dirty="0" smtClean="0">
                <a:ln w="9525">
                  <a:solidFill>
                    <a:srgbClr val="000000"/>
                  </a:solidFill>
                  <a:round/>
                  <a:headEnd/>
                  <a:tailEnd/>
                </a:ln>
                <a:solidFill>
                  <a:srgbClr val="FFC000"/>
                </a:solidFill>
                <a:latin typeface="Arial Black"/>
              </a:rPr>
              <a:t>Dept</a:t>
            </a:r>
            <a:r>
              <a:rPr lang="en-US" sz="2000" b="1" kern="10" dirty="0">
                <a:ln w="9525">
                  <a:solidFill>
                    <a:srgbClr val="000000"/>
                  </a:solidFill>
                  <a:round/>
                  <a:headEnd/>
                  <a:tailEnd/>
                </a:ln>
                <a:solidFill>
                  <a:srgbClr val="FFC000"/>
                </a:solidFill>
                <a:latin typeface="Arial Black"/>
              </a:rPr>
              <a:t>. of </a:t>
            </a:r>
            <a:r>
              <a:rPr lang="en-US" sz="2000" b="1" kern="10" dirty="0" err="1">
                <a:ln w="9525">
                  <a:solidFill>
                    <a:srgbClr val="000000"/>
                  </a:solidFill>
                  <a:round/>
                  <a:headEnd/>
                  <a:tailEnd/>
                </a:ln>
                <a:solidFill>
                  <a:srgbClr val="FFC000"/>
                </a:solidFill>
                <a:latin typeface="Arial Black"/>
              </a:rPr>
              <a:t>Radiodiagnosis</a:t>
            </a:r>
            <a:r>
              <a:rPr lang="en-US" sz="2000" b="1" kern="10" dirty="0">
                <a:ln w="9525">
                  <a:solidFill>
                    <a:srgbClr val="000000"/>
                  </a:solidFill>
                  <a:round/>
                  <a:headEnd/>
                  <a:tailEnd/>
                </a:ln>
                <a:solidFill>
                  <a:srgbClr val="FFC000"/>
                </a:solidFill>
                <a:latin typeface="Arial Black"/>
              </a:rPr>
              <a:t>,</a:t>
            </a:r>
          </a:p>
          <a:p>
            <a:pPr algn="ctr"/>
            <a:r>
              <a:rPr lang="en-US" sz="2000" b="1" kern="10" dirty="0" err="1" smtClean="0">
                <a:ln w="9525">
                  <a:solidFill>
                    <a:srgbClr val="000000"/>
                  </a:solidFill>
                  <a:round/>
                  <a:headEnd/>
                  <a:tailEnd/>
                </a:ln>
                <a:solidFill>
                  <a:srgbClr val="FFC000"/>
                </a:solidFill>
                <a:latin typeface="Arial Black"/>
              </a:rPr>
              <a:t>B.J.Govt</a:t>
            </a:r>
            <a:r>
              <a:rPr lang="en-US" sz="2000" b="1" kern="10" dirty="0">
                <a:ln w="9525">
                  <a:solidFill>
                    <a:srgbClr val="000000"/>
                  </a:solidFill>
                  <a:round/>
                  <a:headEnd/>
                  <a:tailEnd/>
                </a:ln>
                <a:solidFill>
                  <a:srgbClr val="FFC000"/>
                </a:solidFill>
                <a:latin typeface="Arial Black"/>
              </a:rPr>
              <a:t>. Medical College,</a:t>
            </a:r>
          </a:p>
          <a:p>
            <a:pPr algn="ctr"/>
            <a:r>
              <a:rPr lang="en-US" sz="2000" b="1" kern="10" dirty="0" err="1" smtClean="0">
                <a:ln w="9525">
                  <a:solidFill>
                    <a:srgbClr val="000000"/>
                  </a:solidFill>
                  <a:round/>
                  <a:headEnd/>
                  <a:tailEnd/>
                </a:ln>
                <a:solidFill>
                  <a:srgbClr val="FFC000"/>
                </a:solidFill>
                <a:latin typeface="Arial Black"/>
              </a:rPr>
              <a:t>Pune</a:t>
            </a:r>
            <a:r>
              <a:rPr lang="en-US" sz="2000" b="1" kern="10" dirty="0" smtClean="0">
                <a:ln w="9525">
                  <a:solidFill>
                    <a:srgbClr val="000000"/>
                  </a:solidFill>
                  <a:round/>
                  <a:headEnd/>
                  <a:tailEnd/>
                </a:ln>
                <a:solidFill>
                  <a:srgbClr val="FFC000"/>
                </a:solidFill>
                <a:latin typeface="Arial Black"/>
              </a:rPr>
              <a:t> </a:t>
            </a:r>
            <a:endParaRPr lang="en-US" sz="2000" b="1" kern="10" dirty="0">
              <a:ln w="9525">
                <a:solidFill>
                  <a:srgbClr val="000000"/>
                </a:solidFill>
                <a:round/>
                <a:headEnd/>
                <a:tailEnd/>
              </a:ln>
              <a:solidFill>
                <a:srgbClr val="FFC000"/>
              </a:solidFill>
              <a:latin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371600" y="0"/>
            <a:ext cx="6096000" cy="838200"/>
          </a:xfrm>
          <a:solidFill>
            <a:schemeClr val="bg1"/>
          </a:solidFill>
        </p:spPr>
        <p:txBody>
          <a:bodyPr/>
          <a:lstStyle/>
          <a:p>
            <a:pPr eaLnBrk="1" hangingPunct="1"/>
            <a:r>
              <a:rPr lang="en-US" sz="4000" smtClean="0">
                <a:latin typeface="Arial Black" pitchFamily="34" charset="0"/>
              </a:rPr>
              <a:t>Radiation</a:t>
            </a:r>
            <a:r>
              <a:rPr lang="en-US" sz="4000" smtClean="0">
                <a:solidFill>
                  <a:schemeClr val="folHlink"/>
                </a:solidFill>
              </a:rPr>
              <a:t> </a:t>
            </a:r>
            <a:r>
              <a:rPr lang="en-US" sz="4000" smtClean="0">
                <a:latin typeface="Arial Black" pitchFamily="34" charset="0"/>
              </a:rPr>
              <a:t>spectrum</a:t>
            </a:r>
          </a:p>
        </p:txBody>
      </p:sp>
      <p:pic>
        <p:nvPicPr>
          <p:cNvPr id="22531" name="Picture 2" descr="D:\ems.jpg"/>
          <p:cNvPicPr>
            <a:picLocks noGrp="1" noChangeAspect="1" noChangeArrowheads="1"/>
          </p:cNvPicPr>
          <p:nvPr>
            <p:ph idx="1"/>
          </p:nvPr>
        </p:nvPicPr>
        <p:blipFill>
          <a:blip r:embed="rId3"/>
          <a:srcRect/>
          <a:stretch>
            <a:fillRect/>
          </a:stretch>
        </p:blipFill>
        <p:spPr>
          <a:xfrm>
            <a:off x="0" y="1143000"/>
            <a:ext cx="8991600" cy="5715000"/>
          </a:xfrm>
        </p:spPr>
      </p:pic>
      <p:pic>
        <p:nvPicPr>
          <p:cNvPr id="22532" name="Picture 5" descr="radioactivity_atom"/>
          <p:cNvPicPr>
            <a:picLocks noChangeAspect="1" noChangeArrowheads="1"/>
          </p:cNvPicPr>
          <p:nvPr/>
        </p:nvPicPr>
        <p:blipFill>
          <a:blip r:embed="rId4"/>
          <a:srcRect/>
          <a:stretch>
            <a:fillRect/>
          </a:stretch>
        </p:blipFill>
        <p:spPr bwMode="auto">
          <a:xfrm>
            <a:off x="8077200" y="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0" y="0"/>
            <a:ext cx="7467600" cy="1143000"/>
          </a:xfrm>
        </p:spPr>
        <p:txBody>
          <a:bodyPr/>
          <a:lstStyle/>
          <a:p>
            <a:r>
              <a:rPr lang="en-US" dirty="0" smtClean="0">
                <a:latin typeface="Arial" pitchFamily="34" charset="0"/>
              </a:rPr>
              <a:t>Atom</a:t>
            </a:r>
          </a:p>
        </p:txBody>
      </p:sp>
      <p:sp>
        <p:nvSpPr>
          <p:cNvPr id="16387" name="Rectangle 3"/>
          <p:cNvSpPr>
            <a:spLocks noGrp="1" noChangeArrowheads="1"/>
          </p:cNvSpPr>
          <p:nvPr>
            <p:ph type="body" idx="1"/>
          </p:nvPr>
        </p:nvSpPr>
        <p:spPr>
          <a:xfrm>
            <a:off x="838200" y="1447800"/>
            <a:ext cx="7772400" cy="1870075"/>
          </a:xfrm>
        </p:spPr>
        <p:txBody>
          <a:bodyPr/>
          <a:lstStyle/>
          <a:p>
            <a:pPr marL="228600" indent="-228600" defTabSz="609600">
              <a:buFontTx/>
              <a:buNone/>
            </a:pPr>
            <a:r>
              <a:rPr lang="en-US" sz="2800" dirty="0" smtClean="0">
                <a:latin typeface="Arial" pitchFamily="34" charset="0"/>
              </a:rPr>
              <a:t>Whether we talk about ionizing or non-ionizing radiation, its genesis is either within or very close to the exterior of the atom.  The following is a brief review the atomic structure.</a:t>
            </a:r>
          </a:p>
        </p:txBody>
      </p:sp>
      <p:sp>
        <p:nvSpPr>
          <p:cNvPr id="16388" name="Text Box 4"/>
          <p:cNvSpPr txBox="1">
            <a:spLocks noChangeArrowheads="1"/>
          </p:cNvSpPr>
          <p:nvPr/>
        </p:nvSpPr>
        <p:spPr bwMode="auto">
          <a:xfrm>
            <a:off x="976313" y="4089400"/>
            <a:ext cx="3900487" cy="366713"/>
          </a:xfrm>
          <a:prstGeom prst="rect">
            <a:avLst/>
          </a:prstGeom>
          <a:noFill/>
          <a:ln w="9525">
            <a:noFill/>
            <a:miter lim="800000"/>
            <a:headEnd/>
            <a:tailEnd/>
          </a:ln>
        </p:spPr>
        <p:txBody>
          <a:bodyPr lIns="91428" tIns="45714" rIns="91428" bIns="45714">
            <a:spAutoFit/>
          </a:bodyPr>
          <a:lstStyle/>
          <a:p>
            <a:endParaRPr lang="en-US" sz="1800">
              <a:latin typeface="Garamond" pitchFamily="18" charset="0"/>
            </a:endParaRPr>
          </a:p>
        </p:txBody>
      </p:sp>
      <p:sp>
        <p:nvSpPr>
          <p:cNvPr id="16389" name="Text Box 5"/>
          <p:cNvSpPr txBox="1">
            <a:spLocks noChangeArrowheads="1"/>
          </p:cNvSpPr>
          <p:nvPr/>
        </p:nvSpPr>
        <p:spPr bwMode="auto">
          <a:xfrm>
            <a:off x="609600" y="3429000"/>
            <a:ext cx="2528888" cy="2573338"/>
          </a:xfrm>
          <a:prstGeom prst="rect">
            <a:avLst/>
          </a:prstGeom>
          <a:noFill/>
          <a:ln w="9525">
            <a:solidFill>
              <a:schemeClr val="tx1"/>
            </a:solidFill>
            <a:miter lim="800000"/>
            <a:headEnd/>
            <a:tailEnd/>
          </a:ln>
        </p:spPr>
        <p:txBody>
          <a:bodyPr lIns="91428" tIns="45714" rIns="91428" bIns="45714">
            <a:spAutoFit/>
          </a:bodyPr>
          <a:lstStyle/>
          <a:p>
            <a:pPr algn="ctr"/>
            <a:r>
              <a:rPr lang="en-US" sz="1800" dirty="0">
                <a:latin typeface="Arial" pitchFamily="34" charset="0"/>
              </a:rPr>
              <a:t>The atom is comprised of a nucleus, which is made up of positively charged protons and electrically neutral (no charge) neutrons, surrounded by negatively charged electrons.</a:t>
            </a:r>
          </a:p>
        </p:txBody>
      </p:sp>
      <p:sp>
        <p:nvSpPr>
          <p:cNvPr id="16390" name="Text Box 6"/>
          <p:cNvSpPr txBox="1">
            <a:spLocks noChangeArrowheads="1"/>
          </p:cNvSpPr>
          <p:nvPr/>
        </p:nvSpPr>
        <p:spPr bwMode="auto">
          <a:xfrm>
            <a:off x="5940425" y="4000500"/>
            <a:ext cx="2532063" cy="1749425"/>
          </a:xfrm>
          <a:prstGeom prst="rect">
            <a:avLst/>
          </a:prstGeom>
          <a:noFill/>
          <a:ln w="9525">
            <a:solidFill>
              <a:schemeClr val="tx1"/>
            </a:solidFill>
            <a:miter lim="800000"/>
            <a:headEnd/>
            <a:tailEnd/>
          </a:ln>
        </p:spPr>
        <p:txBody>
          <a:bodyPr lIns="91428" tIns="45714" rIns="91428" bIns="45714">
            <a:spAutoFit/>
          </a:bodyPr>
          <a:lstStyle/>
          <a:p>
            <a:pPr algn="ctr"/>
            <a:r>
              <a:rPr lang="en-US" sz="1800">
                <a:latin typeface="Arial" pitchFamily="34" charset="0"/>
              </a:rPr>
              <a:t>In an electrically neutral atom, the number of positively charged protons and negatively charged electrons are equal.</a:t>
            </a:r>
          </a:p>
        </p:txBody>
      </p:sp>
      <p:pic>
        <p:nvPicPr>
          <p:cNvPr id="16391" name="Picture 7" descr="Atom"/>
          <p:cNvPicPr>
            <a:picLocks noChangeAspect="1" noChangeArrowheads="1"/>
          </p:cNvPicPr>
          <p:nvPr/>
        </p:nvPicPr>
        <p:blipFill>
          <a:blip r:embed="rId2"/>
          <a:srcRect/>
          <a:stretch>
            <a:fillRect/>
          </a:stretch>
        </p:blipFill>
        <p:spPr bwMode="auto">
          <a:xfrm>
            <a:off x="3313113" y="4229100"/>
            <a:ext cx="2513012"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71600" y="304800"/>
            <a:ext cx="7772400" cy="838200"/>
          </a:xfrm>
        </p:spPr>
        <p:txBody>
          <a:bodyPr/>
          <a:lstStyle/>
          <a:p>
            <a:r>
              <a:rPr lang="en-US" dirty="0" smtClean="0">
                <a:latin typeface="Arial" pitchFamily="34" charset="0"/>
              </a:rPr>
              <a:t>Radiation Origins</a:t>
            </a:r>
          </a:p>
        </p:txBody>
      </p:sp>
      <p:sp>
        <p:nvSpPr>
          <p:cNvPr id="17411" name="Rectangle 3"/>
          <p:cNvSpPr>
            <a:spLocks noGrp="1" noChangeArrowheads="1"/>
          </p:cNvSpPr>
          <p:nvPr>
            <p:ph type="body" idx="1"/>
          </p:nvPr>
        </p:nvSpPr>
        <p:spPr>
          <a:xfrm>
            <a:off x="228600" y="1371600"/>
            <a:ext cx="8682038" cy="4419600"/>
          </a:xfrm>
        </p:spPr>
        <p:txBody>
          <a:bodyPr/>
          <a:lstStyle/>
          <a:p>
            <a:pPr marL="228600" indent="-228600" defTabSz="609600">
              <a:lnSpc>
                <a:spcPct val="90000"/>
              </a:lnSpc>
            </a:pPr>
            <a:r>
              <a:rPr lang="en-US" sz="2700" smtClean="0">
                <a:latin typeface="Arial" pitchFamily="34" charset="0"/>
              </a:rPr>
              <a:t>Ionizing radiation (hereafter, referred only as “radiation”) can be generated by electronic means (x-ray units) or radioactive materials.</a:t>
            </a:r>
          </a:p>
          <a:p>
            <a:pPr marL="228600" indent="-228600" defTabSz="609600">
              <a:lnSpc>
                <a:spcPct val="90000"/>
              </a:lnSpc>
            </a:pPr>
            <a:r>
              <a:rPr lang="en-US" sz="2700" smtClean="0">
                <a:latin typeface="Arial" pitchFamily="34" charset="0"/>
              </a:rPr>
              <a:t>When electronic-product radiation is produced, the source is turned on and off like a light switch.  Once the unit is off, the radiation exposure is over.  The x-ray unit does not continue to radiate or become radioactive.</a:t>
            </a:r>
          </a:p>
          <a:p>
            <a:pPr marL="228600" indent="-228600" defTabSz="609600">
              <a:lnSpc>
                <a:spcPct val="90000"/>
              </a:lnSpc>
            </a:pPr>
            <a:r>
              <a:rPr lang="en-US" sz="2700" smtClean="0">
                <a:latin typeface="Arial" pitchFamily="34" charset="0"/>
              </a:rPr>
              <a:t>With radioactive materials, there is a little more involved.  The source is always on until it decays away.</a:t>
            </a:r>
            <a:r>
              <a:rPr lang="en-US" sz="2800" smtClean="0">
                <a:latin typeface="Arial" pitchFamily="34" charset="0"/>
              </a:rPr>
              <a:t>  </a:t>
            </a:r>
          </a:p>
        </p:txBody>
      </p:sp>
      <p:sp>
        <p:nvSpPr>
          <p:cNvPr id="17412" name="Text Box 4"/>
          <p:cNvSpPr txBox="1">
            <a:spLocks noChangeArrowheads="1"/>
          </p:cNvSpPr>
          <p:nvPr/>
        </p:nvSpPr>
        <p:spPr bwMode="auto">
          <a:xfrm>
            <a:off x="2651125" y="5765800"/>
            <a:ext cx="3824288" cy="366713"/>
          </a:xfrm>
          <a:prstGeom prst="rect">
            <a:avLst/>
          </a:prstGeom>
          <a:noFill/>
          <a:ln w="9525">
            <a:noFill/>
            <a:miter lim="800000"/>
            <a:headEnd/>
            <a:tailEnd/>
          </a:ln>
        </p:spPr>
        <p:txBody>
          <a:bodyPr lIns="91428" tIns="45714" rIns="91428" bIns="45714">
            <a:spAutoFit/>
          </a:bodyPr>
          <a:lstStyle/>
          <a:p>
            <a:endParaRPr lang="en-US" sz="1800">
              <a:latin typeface="Garamond" pitchFamily="18" charset="0"/>
            </a:endParaRPr>
          </a:p>
        </p:txBody>
      </p:sp>
      <p:sp>
        <p:nvSpPr>
          <p:cNvPr id="17413" name="Text Box 5"/>
          <p:cNvSpPr txBox="1">
            <a:spLocks noChangeArrowheads="1"/>
          </p:cNvSpPr>
          <p:nvPr/>
        </p:nvSpPr>
        <p:spPr bwMode="auto">
          <a:xfrm>
            <a:off x="1941513" y="5600700"/>
            <a:ext cx="5141912" cy="650875"/>
          </a:xfrm>
          <a:prstGeom prst="rect">
            <a:avLst/>
          </a:prstGeom>
          <a:noFill/>
          <a:ln w="9525">
            <a:solidFill>
              <a:srgbClr val="FF9900"/>
            </a:solidFill>
            <a:miter lim="800000"/>
            <a:headEnd/>
            <a:tailEnd/>
          </a:ln>
        </p:spPr>
        <p:txBody>
          <a:bodyPr lIns="91428" tIns="45714" rIns="91428" bIns="45714">
            <a:spAutoFit/>
          </a:bodyPr>
          <a:lstStyle/>
          <a:p>
            <a:pPr>
              <a:spcBef>
                <a:spcPct val="50000"/>
              </a:spcBef>
            </a:pPr>
            <a:r>
              <a:rPr lang="en-US" sz="1800">
                <a:latin typeface="Arial" pitchFamily="34" charset="0"/>
              </a:rPr>
              <a:t>Next:  A review of both types of ionizing radiation generators – X-rays and Radioactive Materials.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219200" y="0"/>
            <a:ext cx="7467600" cy="1143000"/>
          </a:xfrm>
        </p:spPr>
        <p:txBody>
          <a:bodyPr/>
          <a:lstStyle/>
          <a:p>
            <a:pPr eaLnBrk="1" hangingPunct="1"/>
            <a:r>
              <a:rPr lang="en-US" sz="4100" b="1" smtClean="0">
                <a:solidFill>
                  <a:schemeClr val="folHlink"/>
                </a:solidFill>
              </a:rPr>
              <a:t>Sources Of Radiation</a:t>
            </a:r>
          </a:p>
        </p:txBody>
      </p:sp>
      <p:sp>
        <p:nvSpPr>
          <p:cNvPr id="29699" name="Rectangle 3"/>
          <p:cNvSpPr>
            <a:spLocks noGrp="1"/>
          </p:cNvSpPr>
          <p:nvPr>
            <p:ph type="body" idx="1"/>
          </p:nvPr>
        </p:nvSpPr>
        <p:spPr>
          <a:xfrm>
            <a:off x="762000" y="1447800"/>
            <a:ext cx="7924800" cy="5410200"/>
          </a:xfrm>
        </p:spPr>
        <p:txBody>
          <a:bodyPr/>
          <a:lstStyle/>
          <a:p>
            <a:pPr eaLnBrk="1" hangingPunct="1">
              <a:lnSpc>
                <a:spcPct val="80000"/>
              </a:lnSpc>
              <a:buClr>
                <a:srgbClr val="FF9933"/>
              </a:buClr>
              <a:buFont typeface="Wingdings" pitchFamily="2" charset="2"/>
              <a:buChar char="Ø"/>
            </a:pPr>
            <a:r>
              <a:rPr lang="en-US" sz="2000" b="1" smtClean="0"/>
              <a:t>NATURAL  BACKGROUND</a:t>
            </a:r>
          </a:p>
          <a:p>
            <a:pPr eaLnBrk="1" hangingPunct="1">
              <a:lnSpc>
                <a:spcPct val="80000"/>
              </a:lnSpc>
              <a:buClr>
                <a:srgbClr val="FF9933"/>
              </a:buClr>
              <a:buFont typeface="Wingdings" pitchFamily="2" charset="2"/>
              <a:buChar char="Ø"/>
            </a:pPr>
            <a:r>
              <a:rPr lang="en-US" sz="2000" b="1" smtClean="0"/>
              <a:t>ARTIFICIAL BACKGROUND </a:t>
            </a:r>
          </a:p>
          <a:p>
            <a:pPr eaLnBrk="1" hangingPunct="1">
              <a:lnSpc>
                <a:spcPct val="80000"/>
              </a:lnSpc>
              <a:buClr>
                <a:srgbClr val="FF9933"/>
              </a:buClr>
              <a:buFont typeface="Wingdings" pitchFamily="2" charset="2"/>
              <a:buChar char="Ø"/>
            </a:pPr>
            <a:endParaRPr lang="en-US" sz="2000" b="1" smtClean="0"/>
          </a:p>
          <a:p>
            <a:pPr eaLnBrk="1" hangingPunct="1">
              <a:lnSpc>
                <a:spcPct val="80000"/>
              </a:lnSpc>
              <a:buClr>
                <a:srgbClr val="FF9933"/>
              </a:buClr>
              <a:buFont typeface="Wingdings" pitchFamily="2" charset="2"/>
              <a:buChar char="Ø"/>
            </a:pPr>
            <a:r>
              <a:rPr lang="en-US" sz="2000" smtClean="0"/>
              <a:t> </a:t>
            </a:r>
            <a:r>
              <a:rPr lang="en-US" sz="2000" b="1" smtClean="0"/>
              <a:t>NATURAL BACKGROUND RADIATION</a:t>
            </a:r>
          </a:p>
          <a:p>
            <a:pPr eaLnBrk="1" hangingPunct="1">
              <a:lnSpc>
                <a:spcPct val="80000"/>
              </a:lnSpc>
              <a:buClr>
                <a:srgbClr val="FF9933"/>
              </a:buClr>
              <a:buFont typeface="Wingdings" pitchFamily="2" charset="2"/>
              <a:buChar char="Ø"/>
            </a:pPr>
            <a:endParaRPr lang="en-US" sz="2000" smtClean="0"/>
          </a:p>
          <a:p>
            <a:pPr eaLnBrk="1" hangingPunct="1">
              <a:lnSpc>
                <a:spcPct val="80000"/>
              </a:lnSpc>
              <a:buClr>
                <a:srgbClr val="FF9933"/>
              </a:buClr>
              <a:buFont typeface="Wingdings" pitchFamily="2" charset="2"/>
              <a:buNone/>
            </a:pPr>
            <a:r>
              <a:rPr lang="en-US" sz="2000" smtClean="0"/>
              <a:t>      a) </a:t>
            </a:r>
            <a:r>
              <a:rPr lang="en-US" sz="2000" b="1" smtClean="0"/>
              <a:t>EXTERNAL</a:t>
            </a:r>
            <a:r>
              <a:rPr lang="en-US" sz="2000" smtClean="0"/>
              <a:t>   -  COSMIC  &amp; TERRESTRIAL</a:t>
            </a:r>
          </a:p>
          <a:p>
            <a:pPr eaLnBrk="1" hangingPunct="1">
              <a:lnSpc>
                <a:spcPct val="80000"/>
              </a:lnSpc>
              <a:buClr>
                <a:srgbClr val="FF9933"/>
              </a:buClr>
              <a:buFont typeface="Wingdings" pitchFamily="2" charset="2"/>
              <a:buNone/>
            </a:pPr>
            <a:r>
              <a:rPr lang="en-US" sz="2000" smtClean="0"/>
              <a:t>      </a:t>
            </a:r>
            <a:r>
              <a:rPr lang="en-US" sz="2000" b="1" smtClean="0"/>
              <a:t>b) INTERNAL</a:t>
            </a:r>
          </a:p>
          <a:p>
            <a:pPr eaLnBrk="1" hangingPunct="1">
              <a:lnSpc>
                <a:spcPct val="80000"/>
              </a:lnSpc>
              <a:buClr>
                <a:srgbClr val="FF9933"/>
              </a:buClr>
              <a:buFont typeface="Wingdings" pitchFamily="2" charset="2"/>
              <a:buChar char="Ø"/>
            </a:pPr>
            <a:endParaRPr lang="en-US" sz="2000" b="1" smtClean="0"/>
          </a:p>
          <a:p>
            <a:pPr eaLnBrk="1" hangingPunct="1">
              <a:lnSpc>
                <a:spcPct val="80000"/>
              </a:lnSpc>
              <a:buClr>
                <a:srgbClr val="FF9933"/>
              </a:buClr>
              <a:buFont typeface="Wingdings" pitchFamily="2" charset="2"/>
              <a:buChar char="Ø"/>
            </a:pPr>
            <a:r>
              <a:rPr lang="en-US" sz="2000" b="1" smtClean="0"/>
              <a:t>ARTIFICIAL BACKGROUND RADIATION	:</a:t>
            </a:r>
          </a:p>
          <a:p>
            <a:pPr eaLnBrk="1" hangingPunct="1">
              <a:lnSpc>
                <a:spcPct val="80000"/>
              </a:lnSpc>
              <a:buClr>
                <a:srgbClr val="FF9933"/>
              </a:buClr>
              <a:buFont typeface="Wingdings" pitchFamily="2" charset="2"/>
              <a:buNone/>
            </a:pPr>
            <a:r>
              <a:rPr lang="en-US" sz="2000" smtClean="0"/>
              <a:t>             MEDICAL DIAGNOSTIC 	   	   		                         </a:t>
            </a:r>
          </a:p>
          <a:p>
            <a:pPr eaLnBrk="1" hangingPunct="1">
              <a:lnSpc>
                <a:spcPct val="80000"/>
              </a:lnSpc>
              <a:buClr>
                <a:srgbClr val="FF9933"/>
              </a:buClr>
              <a:buFont typeface="Wingdings" pitchFamily="2" charset="2"/>
              <a:buNone/>
            </a:pPr>
            <a:r>
              <a:rPr lang="en-US" sz="2000" smtClean="0"/>
              <a:t>             THERAPEUTIC RADIATION</a:t>
            </a:r>
          </a:p>
          <a:p>
            <a:pPr eaLnBrk="1" hangingPunct="1">
              <a:lnSpc>
                <a:spcPct val="80000"/>
              </a:lnSpc>
              <a:buClr>
                <a:srgbClr val="FF9933"/>
              </a:buClr>
              <a:buFont typeface="Wingdings" pitchFamily="2" charset="2"/>
              <a:buNone/>
            </a:pPr>
            <a:r>
              <a:rPr lang="en-US" sz="2000" smtClean="0"/>
              <a:t>                                      </a:t>
            </a:r>
            <a:endParaRPr lang="en-US" sz="1100" smtClean="0">
              <a:solidFill>
                <a:srgbClr val="FFFF00"/>
              </a:solidFill>
              <a:latin typeface="Comic Sans MS" pitchFamily="66" charset="0"/>
            </a:endParaRPr>
          </a:p>
        </p:txBody>
      </p:sp>
      <p:pic>
        <p:nvPicPr>
          <p:cNvPr id="29700" name="Picture 4" descr="bd04924_"/>
          <p:cNvPicPr>
            <a:picLocks noChangeAspect="1" noChangeArrowheads="1"/>
          </p:cNvPicPr>
          <p:nvPr/>
        </p:nvPicPr>
        <p:blipFill>
          <a:blip r:embed="rId2"/>
          <a:srcRect/>
          <a:stretch>
            <a:fillRect/>
          </a:stretch>
        </p:blipFill>
        <p:spPr bwMode="auto">
          <a:xfrm>
            <a:off x="7391400" y="685800"/>
            <a:ext cx="1243013" cy="1676400"/>
          </a:xfrm>
          <a:prstGeom prst="rect">
            <a:avLst/>
          </a:prstGeom>
          <a:noFill/>
          <a:ln w="9525">
            <a:noFill/>
            <a:miter lim="800000"/>
            <a:headEnd/>
            <a:tailEnd/>
          </a:ln>
        </p:spPr>
      </p:pic>
      <p:pic>
        <p:nvPicPr>
          <p:cNvPr id="29701" name="Picture 6" descr="solarflare">
            <a:hlinkClick r:id="rId3"/>
          </p:cNvPr>
          <p:cNvPicPr>
            <a:picLocks noChangeAspect="1" noChangeArrowheads="1"/>
          </p:cNvPicPr>
          <p:nvPr/>
        </p:nvPicPr>
        <p:blipFill>
          <a:blip r:embed="rId4"/>
          <a:srcRect/>
          <a:stretch>
            <a:fillRect/>
          </a:stretch>
        </p:blipFill>
        <p:spPr bwMode="auto">
          <a:xfrm>
            <a:off x="7315200" y="2743200"/>
            <a:ext cx="1362075" cy="1362075"/>
          </a:xfrm>
          <a:prstGeom prst="rect">
            <a:avLst/>
          </a:prstGeom>
          <a:noFill/>
          <a:ln w="9525">
            <a:noFill/>
            <a:miter lim="800000"/>
            <a:headEnd/>
            <a:tailEnd/>
          </a:ln>
        </p:spPr>
      </p:pic>
      <p:pic>
        <p:nvPicPr>
          <p:cNvPr id="29702" name="Picture 8" descr="Hosp%2520-%2520CT%2520Scan">
            <a:hlinkClick r:id="rId5"/>
          </p:cNvPr>
          <p:cNvPicPr>
            <a:picLocks noChangeAspect="1" noChangeArrowheads="1"/>
          </p:cNvPicPr>
          <p:nvPr/>
        </p:nvPicPr>
        <p:blipFill>
          <a:blip r:embed="rId6"/>
          <a:srcRect/>
          <a:stretch>
            <a:fillRect/>
          </a:stretch>
        </p:blipFill>
        <p:spPr bwMode="auto">
          <a:xfrm>
            <a:off x="7239000" y="4495800"/>
            <a:ext cx="1560513" cy="1828800"/>
          </a:xfrm>
          <a:prstGeom prst="rect">
            <a:avLst/>
          </a:prstGeom>
          <a:noFill/>
          <a:ln w="9525">
            <a:noFill/>
            <a:miter lim="800000"/>
            <a:headEnd/>
            <a:tailEnd/>
          </a:ln>
        </p:spPr>
      </p:pic>
      <p:sp>
        <p:nvSpPr>
          <p:cNvPr id="29703" name="Rectangle 6"/>
          <p:cNvSpPr>
            <a:spLocks noChangeArrowheads="1"/>
          </p:cNvSpPr>
          <p:nvPr/>
        </p:nvSpPr>
        <p:spPr bwMode="auto">
          <a:xfrm>
            <a:off x="1219200" y="5029200"/>
            <a:ext cx="4572000" cy="1108075"/>
          </a:xfrm>
          <a:prstGeom prst="rect">
            <a:avLst/>
          </a:prstGeom>
          <a:noFill/>
          <a:ln w="9525">
            <a:noFill/>
            <a:miter lim="800000"/>
            <a:headEnd/>
            <a:tailEnd/>
          </a:ln>
        </p:spPr>
        <p:txBody>
          <a:bodyPr>
            <a:spAutoFit/>
          </a:bodyPr>
          <a:lstStyle/>
          <a:p>
            <a:endParaRPr lang="en-US"/>
          </a:p>
          <a:p>
            <a:r>
              <a:rPr lang="en-US" sz="2400">
                <a:solidFill>
                  <a:srgbClr val="00CC00"/>
                </a:solidFill>
              </a:rPr>
              <a:t>Natural radiation ~82%</a:t>
            </a:r>
          </a:p>
          <a:p>
            <a:r>
              <a:rPr lang="en-US" sz="2400">
                <a:solidFill>
                  <a:srgbClr val="FF0000"/>
                </a:solidFill>
              </a:rPr>
              <a:t>Man-Made~18%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Group 2"/>
          <p:cNvGraphicFramePr>
            <a:graphicFrameLocks noGrp="1"/>
          </p:cNvGraphicFramePr>
          <p:nvPr/>
        </p:nvGraphicFramePr>
        <p:xfrm>
          <a:off x="0" y="0"/>
          <a:ext cx="9144000" cy="6781800"/>
        </p:xfrm>
        <a:graphic>
          <a:graphicData uri="http://schemas.openxmlformats.org/drawingml/2006/table">
            <a:tbl>
              <a:tblPr/>
              <a:tblGrid>
                <a:gridCol w="4572000"/>
                <a:gridCol w="4572000"/>
              </a:tblGrid>
              <a:tr h="67818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3074" name="Object 11"/>
          <p:cNvGraphicFramePr>
            <a:graphicFrameLocks noChangeAspect="1"/>
          </p:cNvGraphicFramePr>
          <p:nvPr/>
        </p:nvGraphicFramePr>
        <p:xfrm>
          <a:off x="4624388" y="0"/>
          <a:ext cx="4519612" cy="5867400"/>
        </p:xfrm>
        <a:graphic>
          <a:graphicData uri="http://schemas.openxmlformats.org/presentationml/2006/ole">
            <p:oleObj spid="_x0000_s94210" name="Slide" r:id="rId3" imgW="3645348" imgH="2734188" progId="PowerPoint.Slide.8">
              <p:embed/>
            </p:oleObj>
          </a:graphicData>
        </a:graphic>
      </p:graphicFrame>
      <p:pic>
        <p:nvPicPr>
          <p:cNvPr id="3084" name="Picture 12"/>
          <p:cNvPicPr>
            <a:picLocks noChangeAspect="1" noChangeArrowheads="1"/>
          </p:cNvPicPr>
          <p:nvPr/>
        </p:nvPicPr>
        <p:blipFill>
          <a:blip r:embed="rId4"/>
          <a:srcRect l="8571" t="7059" r="9143" b="9412"/>
          <a:stretch>
            <a:fillRect/>
          </a:stretch>
        </p:blipFill>
        <p:spPr bwMode="auto">
          <a:xfrm>
            <a:off x="0" y="0"/>
            <a:ext cx="4529138" cy="6699250"/>
          </a:xfrm>
          <a:prstGeom prst="rect">
            <a:avLst/>
          </a:prstGeom>
          <a:noFill/>
          <a:ln w="9525">
            <a:noFill/>
            <a:miter lim="800000"/>
            <a:headEnd/>
            <a:tailEnd/>
          </a:ln>
        </p:spPr>
      </p:pic>
      <p:sp>
        <p:nvSpPr>
          <p:cNvPr id="3085" name="TextBox 13"/>
          <p:cNvSpPr txBox="1">
            <a:spLocks noChangeArrowheads="1"/>
          </p:cNvSpPr>
          <p:nvPr/>
        </p:nvSpPr>
        <p:spPr bwMode="auto">
          <a:xfrm>
            <a:off x="5791200" y="6248400"/>
            <a:ext cx="2489200" cy="369888"/>
          </a:xfrm>
          <a:prstGeom prst="rect">
            <a:avLst/>
          </a:prstGeom>
          <a:noFill/>
          <a:ln w="9525">
            <a:solidFill>
              <a:schemeClr val="tx1"/>
            </a:solidFill>
            <a:miter lim="800000"/>
            <a:headEnd/>
            <a:tailEnd/>
          </a:ln>
        </p:spPr>
        <p:txBody>
          <a:bodyPr wrap="none">
            <a:spAutoFit/>
          </a:bodyPr>
          <a:lstStyle/>
          <a:p>
            <a:r>
              <a:rPr lang="en-US" b="1">
                <a:solidFill>
                  <a:srgbClr val="FFC000"/>
                </a:solidFill>
              </a:rPr>
              <a:t>Total – 3.6 msev/year</a:t>
            </a:r>
          </a:p>
        </p:txBody>
      </p:sp>
      <p:sp>
        <p:nvSpPr>
          <p:cNvPr id="6" name="Oval 5"/>
          <p:cNvSpPr/>
          <p:nvPr/>
        </p:nvSpPr>
        <p:spPr>
          <a:xfrm>
            <a:off x="8001000" y="2133600"/>
            <a:ext cx="838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sz="half" idx="2"/>
          </p:nvPr>
        </p:nvSpPr>
        <p:spPr>
          <a:xfrm>
            <a:off x="4648200" y="1828800"/>
            <a:ext cx="4038600" cy="4572000"/>
          </a:xfrm>
        </p:spPr>
        <p:txBody>
          <a:bodyPr/>
          <a:lstStyle/>
          <a:p>
            <a:pPr marL="228600" indent="-228600" defTabSz="609600">
              <a:lnSpc>
                <a:spcPct val="90000"/>
              </a:lnSpc>
            </a:pPr>
            <a:r>
              <a:rPr lang="en-US" sz="1800" smtClean="0">
                <a:latin typeface="Arial" pitchFamily="34" charset="0"/>
                <a:cs typeface="Times New Roman" pitchFamily="18" charset="0"/>
              </a:rPr>
              <a:t>Gamma rays and X-rays are essentially the same, except for where they originate.  Gamma rays originate from the nucleus, and X-rays originate outside the nucleus of an atom.</a:t>
            </a:r>
          </a:p>
          <a:p>
            <a:pPr marL="228600" indent="-228600" defTabSz="609600">
              <a:lnSpc>
                <a:spcPct val="90000"/>
              </a:lnSpc>
            </a:pPr>
            <a:r>
              <a:rPr lang="en-US" sz="1800" smtClean="0">
                <a:latin typeface="Arial" pitchFamily="34" charset="0"/>
                <a:cs typeface="Times New Roman" pitchFamily="18" charset="0"/>
              </a:rPr>
              <a:t>These rays have no mass or no charge, and are very penetrating.</a:t>
            </a:r>
          </a:p>
          <a:p>
            <a:pPr marL="228600" indent="-228600" defTabSz="609600">
              <a:lnSpc>
                <a:spcPct val="90000"/>
              </a:lnSpc>
            </a:pPr>
            <a:r>
              <a:rPr lang="en-US" sz="1800" smtClean="0">
                <a:latin typeface="Arial" pitchFamily="34" charset="0"/>
              </a:rPr>
              <a:t>These rays are the same as light (electromagnetic radiation), only much more energetic.</a:t>
            </a:r>
          </a:p>
          <a:p>
            <a:pPr marL="228600" indent="-228600" defTabSz="609600">
              <a:lnSpc>
                <a:spcPct val="90000"/>
              </a:lnSpc>
            </a:pPr>
            <a:r>
              <a:rPr lang="en-US" sz="1800" smtClean="0">
                <a:latin typeface="Arial" pitchFamily="34" charset="0"/>
              </a:rPr>
              <a:t>Considered more of an external hazard than internal.</a:t>
            </a:r>
          </a:p>
          <a:p>
            <a:pPr marL="228600" indent="-228600" defTabSz="609600">
              <a:lnSpc>
                <a:spcPct val="90000"/>
              </a:lnSpc>
            </a:pPr>
            <a:r>
              <a:rPr lang="en-US" sz="1800" smtClean="0">
                <a:latin typeface="Arial" pitchFamily="34" charset="0"/>
              </a:rPr>
              <a:t>Both rays are great for imaging patients.</a:t>
            </a:r>
          </a:p>
          <a:p>
            <a:pPr marL="228600" indent="-228600" defTabSz="609600">
              <a:lnSpc>
                <a:spcPct val="90000"/>
              </a:lnSpc>
            </a:pPr>
            <a:endParaRPr lang="en-US" sz="1800" smtClean="0">
              <a:latin typeface="Arial" pitchFamily="34" charset="0"/>
            </a:endParaRPr>
          </a:p>
        </p:txBody>
      </p:sp>
      <p:sp>
        <p:nvSpPr>
          <p:cNvPr id="18435" name="Text Box 3"/>
          <p:cNvSpPr txBox="1">
            <a:spLocks noChangeArrowheads="1"/>
          </p:cNvSpPr>
          <p:nvPr/>
        </p:nvSpPr>
        <p:spPr bwMode="auto">
          <a:xfrm>
            <a:off x="152400" y="1752600"/>
            <a:ext cx="4800600" cy="457200"/>
          </a:xfrm>
          <a:prstGeom prst="rect">
            <a:avLst/>
          </a:prstGeom>
          <a:noFill/>
          <a:ln w="9525">
            <a:noFill/>
            <a:miter lim="800000"/>
            <a:headEnd/>
            <a:tailEnd/>
          </a:ln>
        </p:spPr>
        <p:txBody>
          <a:bodyPr lIns="91428" tIns="45714" rIns="91428" bIns="45714">
            <a:spAutoFit/>
          </a:bodyPr>
          <a:lstStyle/>
          <a:p>
            <a:pPr algn="ctr"/>
            <a:r>
              <a:rPr lang="en-US">
                <a:latin typeface="Arial" pitchFamily="34" charset="0"/>
              </a:rPr>
              <a:t>GAMMA AND X-RADIATION</a:t>
            </a:r>
          </a:p>
        </p:txBody>
      </p:sp>
      <p:pic>
        <p:nvPicPr>
          <p:cNvPr id="18436" name="Picture 4"/>
          <p:cNvPicPr>
            <a:picLocks noGrp="1" noChangeArrowheads="1"/>
          </p:cNvPicPr>
          <p:nvPr>
            <p:ph type="clipArt" sz="half" idx="1"/>
          </p:nvPr>
        </p:nvPicPr>
        <p:blipFill>
          <a:blip r:embed="rId2"/>
          <a:srcRect/>
          <a:stretch>
            <a:fillRect/>
          </a:stretch>
        </p:blipFill>
        <p:spPr>
          <a:xfrm>
            <a:off x="685800" y="2708275"/>
            <a:ext cx="3814763" cy="2778125"/>
          </a:xfrm>
        </p:spPr>
      </p:pic>
      <p:sp>
        <p:nvSpPr>
          <p:cNvPr id="18437" name="Text Box 5"/>
          <p:cNvSpPr txBox="1">
            <a:spLocks noChangeArrowheads="1"/>
          </p:cNvSpPr>
          <p:nvPr/>
        </p:nvSpPr>
        <p:spPr bwMode="auto">
          <a:xfrm>
            <a:off x="1825625" y="5776913"/>
            <a:ext cx="184150" cy="366712"/>
          </a:xfrm>
          <a:prstGeom prst="rect">
            <a:avLst/>
          </a:prstGeom>
          <a:noFill/>
          <a:ln w="9525">
            <a:noFill/>
            <a:miter lim="800000"/>
            <a:headEnd/>
            <a:tailEnd/>
          </a:ln>
        </p:spPr>
        <p:txBody>
          <a:bodyPr wrap="none" lIns="91428" tIns="45714" rIns="91428" bIns="45714">
            <a:spAutoFit/>
          </a:bodyPr>
          <a:lstStyle/>
          <a:p>
            <a:endParaRPr lang="en-US" sz="1800">
              <a:latin typeface="Arial" pitchFamily="34" charset="0"/>
            </a:endParaRPr>
          </a:p>
        </p:txBody>
      </p:sp>
      <p:sp>
        <p:nvSpPr>
          <p:cNvPr id="18438" name="Text Box 6"/>
          <p:cNvSpPr txBox="1">
            <a:spLocks noChangeArrowheads="1"/>
          </p:cNvSpPr>
          <p:nvPr/>
        </p:nvSpPr>
        <p:spPr bwMode="auto">
          <a:xfrm>
            <a:off x="1371600" y="3086100"/>
            <a:ext cx="2193925" cy="290513"/>
          </a:xfrm>
          <a:prstGeom prst="rect">
            <a:avLst/>
          </a:prstGeom>
          <a:noFill/>
          <a:ln w="9525">
            <a:noFill/>
            <a:miter lim="800000"/>
            <a:headEnd/>
            <a:tailEnd/>
          </a:ln>
        </p:spPr>
        <p:txBody>
          <a:bodyPr wrap="none" lIns="91428" tIns="45714" rIns="91428" bIns="45714">
            <a:spAutoFit/>
          </a:bodyPr>
          <a:lstStyle/>
          <a:p>
            <a:r>
              <a:rPr lang="en-US" sz="1300">
                <a:solidFill>
                  <a:schemeClr val="bg2"/>
                </a:solidFill>
                <a:latin typeface="Arial" pitchFamily="34" charset="0"/>
              </a:rPr>
              <a:t>Generally, stopped by lead.</a:t>
            </a:r>
          </a:p>
        </p:txBody>
      </p:sp>
      <p:sp>
        <p:nvSpPr>
          <p:cNvPr id="18439" name="Text Box 7"/>
          <p:cNvSpPr txBox="1">
            <a:spLocks noChangeArrowheads="1"/>
          </p:cNvSpPr>
          <p:nvPr/>
        </p:nvSpPr>
        <p:spPr bwMode="auto">
          <a:xfrm>
            <a:off x="571500" y="3543300"/>
            <a:ext cx="2665413" cy="687388"/>
          </a:xfrm>
          <a:prstGeom prst="rect">
            <a:avLst/>
          </a:prstGeom>
          <a:noFill/>
          <a:ln w="9525">
            <a:noFill/>
            <a:miter lim="800000"/>
            <a:headEnd/>
            <a:tailEnd/>
          </a:ln>
        </p:spPr>
        <p:txBody>
          <a:bodyPr lIns="91428" tIns="45714" rIns="91428" bIns="45714">
            <a:spAutoFit/>
          </a:bodyPr>
          <a:lstStyle/>
          <a:p>
            <a:r>
              <a:rPr lang="en-US" sz="1300">
                <a:solidFill>
                  <a:schemeClr val="bg2"/>
                </a:solidFill>
                <a:latin typeface="Arial" pitchFamily="34" charset="0"/>
              </a:rPr>
              <a:t>Sources include naturally occurring radioactive materials and cosmic radiation.</a:t>
            </a:r>
          </a:p>
        </p:txBody>
      </p:sp>
      <p:sp>
        <p:nvSpPr>
          <p:cNvPr id="18440" name="Text Box 8"/>
          <p:cNvSpPr txBox="1">
            <a:spLocks noChangeArrowheads="1"/>
          </p:cNvSpPr>
          <p:nvPr/>
        </p:nvSpPr>
        <p:spPr bwMode="auto">
          <a:xfrm>
            <a:off x="2855913" y="5143500"/>
            <a:ext cx="1485900" cy="290513"/>
          </a:xfrm>
          <a:prstGeom prst="rect">
            <a:avLst/>
          </a:prstGeom>
          <a:noFill/>
          <a:ln w="9525">
            <a:noFill/>
            <a:miter lim="800000"/>
            <a:headEnd/>
            <a:tailEnd/>
          </a:ln>
        </p:spPr>
        <p:txBody>
          <a:bodyPr lIns="91428" tIns="45714" rIns="91428" bIns="45714">
            <a:spAutoFit/>
          </a:bodyPr>
          <a:lstStyle/>
          <a:p>
            <a:r>
              <a:rPr lang="en-US" sz="1300">
                <a:solidFill>
                  <a:schemeClr val="bg2"/>
                </a:solidFill>
                <a:latin typeface="Arial" pitchFamily="34" charset="0"/>
              </a:rPr>
              <a:t>Medical imaging</a:t>
            </a:r>
          </a:p>
        </p:txBody>
      </p:sp>
      <p:sp>
        <p:nvSpPr>
          <p:cNvPr id="18441" name="Text Box 9"/>
          <p:cNvSpPr txBox="1">
            <a:spLocks noChangeArrowheads="1"/>
          </p:cNvSpPr>
          <p:nvPr/>
        </p:nvSpPr>
        <p:spPr bwMode="auto">
          <a:xfrm>
            <a:off x="457200" y="5600700"/>
            <a:ext cx="3998913" cy="1079500"/>
          </a:xfrm>
          <a:prstGeom prst="rect">
            <a:avLst/>
          </a:prstGeom>
          <a:noFill/>
          <a:ln w="9525">
            <a:solidFill>
              <a:schemeClr val="tx1"/>
            </a:solidFill>
            <a:miter lim="800000"/>
            <a:headEnd/>
            <a:tailEnd/>
          </a:ln>
        </p:spPr>
        <p:txBody>
          <a:bodyPr lIns="91428" tIns="45714" rIns="91428" bIns="45714">
            <a:spAutoFit/>
          </a:bodyPr>
          <a:lstStyle/>
          <a:p>
            <a:r>
              <a:rPr lang="en-US" sz="1600">
                <a:latin typeface="Arial" pitchFamily="34" charset="0"/>
              </a:rPr>
              <a:t>FYI:  As discussed earlier, x-rays can be produced by radioactive decay or electronic production.  Both originate outside the nucleus of the atom.</a:t>
            </a:r>
          </a:p>
        </p:txBody>
      </p:sp>
      <p:sp>
        <p:nvSpPr>
          <p:cNvPr id="18442" name="Rectangle 10"/>
          <p:cNvSpPr>
            <a:spLocks noGrp="1" noRot="1" noChangeArrowheads="1"/>
          </p:cNvSpPr>
          <p:nvPr>
            <p:ph type="title"/>
          </p:nvPr>
        </p:nvSpPr>
        <p:spPr>
          <a:xfrm>
            <a:off x="1447800" y="381000"/>
            <a:ext cx="8229600" cy="1143000"/>
          </a:xfrm>
          <a:noFill/>
        </p:spPr>
        <p:txBody>
          <a:bodyPr/>
          <a:lstStyle/>
          <a:p>
            <a:r>
              <a:rPr lang="en-US" dirty="0" smtClean="0">
                <a:latin typeface="Arial" pitchFamily="34" charset="0"/>
              </a:rPr>
              <a:t>Radioactive Material</a:t>
            </a:r>
            <a:br>
              <a:rPr lang="en-US" dirty="0" smtClean="0">
                <a:latin typeface="Arial" pitchFamily="34" charset="0"/>
              </a:rPr>
            </a:br>
            <a:r>
              <a:rPr lang="en-US" sz="3300" dirty="0" smtClean="0">
                <a:latin typeface="Arial" pitchFamily="34" charset="0"/>
              </a:rPr>
              <a:t>Types of Radiations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95400" y="304800"/>
            <a:ext cx="7467600" cy="1143000"/>
          </a:xfrm>
        </p:spPr>
        <p:txBody>
          <a:bodyPr/>
          <a:lstStyle/>
          <a:p>
            <a:pPr eaLnBrk="1" hangingPunct="1"/>
            <a:r>
              <a:rPr lang="en-US" sz="6000" smtClean="0"/>
              <a:t>Production of X-ray</a:t>
            </a:r>
          </a:p>
        </p:txBody>
      </p:sp>
      <p:pic>
        <p:nvPicPr>
          <p:cNvPr id="21507" name="Content Placeholder 3" descr="x-ray-diagram.jpg"/>
          <p:cNvPicPr>
            <a:picLocks noGrp="1" noChangeAspect="1"/>
          </p:cNvPicPr>
          <p:nvPr>
            <p:ph idx="1"/>
          </p:nvPr>
        </p:nvPicPr>
        <p:blipFill>
          <a:blip r:embed="rId2"/>
          <a:srcRect/>
          <a:stretch>
            <a:fillRect/>
          </a:stretch>
        </p:blipFill>
        <p:spPr>
          <a:xfrm>
            <a:off x="0" y="1371600"/>
            <a:ext cx="4403725" cy="5505450"/>
          </a:xfrm>
        </p:spPr>
      </p:pic>
      <p:pic>
        <p:nvPicPr>
          <p:cNvPr id="21508" name="Picture 7" descr="prodxray.gif"/>
          <p:cNvPicPr>
            <a:picLocks noChangeAspect="1"/>
          </p:cNvPicPr>
          <p:nvPr/>
        </p:nvPicPr>
        <p:blipFill>
          <a:blip r:embed="rId3"/>
          <a:srcRect t="17949"/>
          <a:stretch>
            <a:fillRect/>
          </a:stretch>
        </p:blipFill>
        <p:spPr bwMode="auto">
          <a:xfrm>
            <a:off x="4419600" y="2057400"/>
            <a:ext cx="4724400" cy="2438400"/>
          </a:xfrm>
          <a:prstGeom prst="rect">
            <a:avLst/>
          </a:prstGeom>
          <a:noFill/>
          <a:ln w="9525">
            <a:noFill/>
            <a:miter lim="800000"/>
            <a:headEnd/>
            <a:tailEnd/>
          </a:ln>
        </p:spPr>
      </p:pic>
      <p:sp>
        <p:nvSpPr>
          <p:cNvPr id="21509" name="TextBox 8"/>
          <p:cNvSpPr txBox="1">
            <a:spLocks noChangeArrowheads="1"/>
          </p:cNvSpPr>
          <p:nvPr/>
        </p:nvSpPr>
        <p:spPr bwMode="auto">
          <a:xfrm>
            <a:off x="9097963" y="2514600"/>
            <a:ext cx="46037" cy="369888"/>
          </a:xfrm>
          <a:prstGeom prst="rect">
            <a:avLst/>
          </a:prstGeom>
          <a:noFill/>
          <a:ln w="9525">
            <a:noFill/>
            <a:miter lim="800000"/>
            <a:headEnd/>
            <a:tailEnd/>
          </a:ln>
        </p:spPr>
        <p:txBody>
          <a:bodyPr>
            <a:spAutoFit/>
          </a:bodyPr>
          <a:lstStyle/>
          <a:p>
            <a:r>
              <a:rPr lang="en-US"/>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2"/>
          </p:nvPr>
        </p:nvSpPr>
        <p:spPr>
          <a:xfrm>
            <a:off x="4643438" y="1981200"/>
            <a:ext cx="3814762" cy="4114800"/>
          </a:xfrm>
        </p:spPr>
        <p:txBody>
          <a:bodyPr/>
          <a:lstStyle/>
          <a:p>
            <a:pPr marL="228600" indent="-228600" defTabSz="609600">
              <a:lnSpc>
                <a:spcPct val="90000"/>
              </a:lnSpc>
            </a:pPr>
            <a:r>
              <a:rPr lang="en-US" sz="1800" smtClean="0">
                <a:latin typeface="Arial" pitchFamily="34" charset="0"/>
              </a:rPr>
              <a:t>X-rays as produced by an x-ray unit are also know as “</a:t>
            </a:r>
            <a:r>
              <a:rPr lang="en-US" sz="1800" b="1" smtClean="0">
                <a:latin typeface="Arial" pitchFamily="34" charset="0"/>
              </a:rPr>
              <a:t>Bremsstrahlung.”  It is a German word for “braking radiation</a:t>
            </a:r>
            <a:r>
              <a:rPr lang="en-US" sz="1800" smtClean="0">
                <a:latin typeface="Arial" pitchFamily="34" charset="0"/>
              </a:rPr>
              <a:t>.”</a:t>
            </a:r>
          </a:p>
          <a:p>
            <a:pPr marL="228600" indent="-228600" defTabSz="609600">
              <a:lnSpc>
                <a:spcPct val="90000"/>
              </a:lnSpc>
            </a:pPr>
            <a:r>
              <a:rPr lang="en-US" sz="1800" smtClean="0">
                <a:latin typeface="Arial" pitchFamily="34" charset="0"/>
              </a:rPr>
              <a:t>As depicted in the diagram, when the electron slows very fast (brakes) as it gets close to the atom of the target nucleus, x-rays (radiation) are formed.</a:t>
            </a:r>
          </a:p>
          <a:p>
            <a:pPr marL="228600" indent="-228600" defTabSz="609600">
              <a:lnSpc>
                <a:spcPct val="90000"/>
              </a:lnSpc>
            </a:pPr>
            <a:r>
              <a:rPr lang="en-US" sz="1800" smtClean="0">
                <a:latin typeface="Arial" pitchFamily="34" charset="0"/>
              </a:rPr>
              <a:t>X-rays are emitted in all directions; therefore, the structure housing the x-ray tube is shielded except for a port where the x-rays escape and can be used for diagnostic purposes.</a:t>
            </a:r>
          </a:p>
        </p:txBody>
      </p:sp>
      <p:sp>
        <p:nvSpPr>
          <p:cNvPr id="19459" name="Rectangle 3"/>
          <p:cNvSpPr>
            <a:spLocks noGrp="1" noRot="1" noChangeArrowheads="1"/>
          </p:cNvSpPr>
          <p:nvPr>
            <p:ph type="title"/>
          </p:nvPr>
        </p:nvSpPr>
        <p:spPr>
          <a:xfrm>
            <a:off x="2362200" y="381000"/>
            <a:ext cx="8229600" cy="1143000"/>
          </a:xfrm>
          <a:noFill/>
        </p:spPr>
        <p:txBody>
          <a:bodyPr/>
          <a:lstStyle/>
          <a:p>
            <a:r>
              <a:rPr lang="en-US" dirty="0" smtClean="0">
                <a:latin typeface="Arial" pitchFamily="34" charset="0"/>
              </a:rPr>
              <a:t>X-ray Generation</a:t>
            </a:r>
            <a:br>
              <a:rPr lang="en-US" dirty="0" smtClean="0">
                <a:latin typeface="Arial" pitchFamily="34" charset="0"/>
              </a:rPr>
            </a:br>
            <a:r>
              <a:rPr lang="en-US" sz="3300" dirty="0" smtClean="0">
                <a:latin typeface="Arial" pitchFamily="34" charset="0"/>
              </a:rPr>
              <a:t>Review</a:t>
            </a:r>
          </a:p>
        </p:txBody>
      </p:sp>
      <p:pic>
        <p:nvPicPr>
          <p:cNvPr id="19460" name="Picture 4" descr="rad_physics6"/>
          <p:cNvPicPr>
            <a:picLocks noGrp="1" noChangeAspect="1" noChangeArrowheads="1"/>
          </p:cNvPicPr>
          <p:nvPr>
            <p:ph type="clipArt" sz="half" idx="1"/>
          </p:nvPr>
        </p:nvPicPr>
        <p:blipFill>
          <a:blip r:embed="rId2"/>
          <a:srcRect/>
          <a:stretch>
            <a:fillRect/>
          </a:stretch>
        </p:blipFill>
        <p:spPr>
          <a:xfrm>
            <a:off x="685800" y="1981200"/>
            <a:ext cx="3527425" cy="2547938"/>
          </a:xfrm>
        </p:spPr>
      </p:pic>
      <p:sp>
        <p:nvSpPr>
          <p:cNvPr id="19461" name="Text Box 5"/>
          <p:cNvSpPr txBox="1">
            <a:spLocks noChangeArrowheads="1"/>
          </p:cNvSpPr>
          <p:nvPr/>
        </p:nvSpPr>
        <p:spPr bwMode="auto">
          <a:xfrm>
            <a:off x="457200" y="4800600"/>
            <a:ext cx="3733800" cy="1749425"/>
          </a:xfrm>
          <a:prstGeom prst="rect">
            <a:avLst/>
          </a:prstGeom>
          <a:noFill/>
          <a:ln w="9525">
            <a:solidFill>
              <a:schemeClr val="tx1"/>
            </a:solidFill>
            <a:miter lim="800000"/>
            <a:headEnd/>
            <a:tailEnd/>
          </a:ln>
        </p:spPr>
        <p:txBody>
          <a:bodyPr lIns="91428" tIns="45714" rIns="91428" bIns="45714">
            <a:spAutoFit/>
          </a:bodyPr>
          <a:lstStyle/>
          <a:p>
            <a:r>
              <a:rPr lang="en-US" sz="1800">
                <a:latin typeface="Arial" pitchFamily="34" charset="0"/>
              </a:rPr>
              <a:t>FYI:  If you’ve ever had an x-ray, when the x-ray technologists takes your “picture,” it is over.  The x-ray unit does not continue to produce radiation after the exposure is complete.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057400"/>
            <a:ext cx="7772400" cy="1922463"/>
          </a:xfrm>
        </p:spPr>
        <p:txBody>
          <a:bodyPr/>
          <a:lstStyle/>
          <a:p>
            <a:r>
              <a:rPr lang="en-US" dirty="0" smtClean="0">
                <a:latin typeface="Arial" pitchFamily="34" charset="0"/>
              </a:rPr>
              <a:t>Radiation units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57400" y="304800"/>
            <a:ext cx="7772400" cy="762000"/>
          </a:xfrm>
        </p:spPr>
        <p:txBody>
          <a:bodyPr/>
          <a:lstStyle/>
          <a:p>
            <a:r>
              <a:rPr lang="en-US" dirty="0" smtClean="0">
                <a:latin typeface="Arial" pitchFamily="34" charset="0"/>
              </a:rPr>
              <a:t>Radiation Units</a:t>
            </a:r>
          </a:p>
        </p:txBody>
      </p:sp>
      <p:sp>
        <p:nvSpPr>
          <p:cNvPr id="20483" name="Rectangle 3"/>
          <p:cNvSpPr>
            <a:spLocks noGrp="1" noChangeArrowheads="1"/>
          </p:cNvSpPr>
          <p:nvPr>
            <p:ph type="body" sz="half" idx="1"/>
          </p:nvPr>
        </p:nvSpPr>
        <p:spPr>
          <a:xfrm>
            <a:off x="457200" y="2171700"/>
            <a:ext cx="2590800" cy="4572000"/>
          </a:xfrm>
          <a:ln>
            <a:solidFill>
              <a:schemeClr val="tx1"/>
            </a:solidFill>
          </a:ln>
        </p:spPr>
        <p:txBody>
          <a:bodyPr/>
          <a:lstStyle/>
          <a:p>
            <a:pPr marL="228600" indent="-228600" algn="ctr" defTabSz="609600">
              <a:buFontTx/>
              <a:buNone/>
            </a:pPr>
            <a:r>
              <a:rPr lang="en-US" sz="1800" b="1" smtClean="0">
                <a:latin typeface="Arial" pitchFamily="34" charset="0"/>
              </a:rPr>
              <a:t>Exposure</a:t>
            </a:r>
          </a:p>
          <a:p>
            <a:pPr marL="228600" indent="-228600" defTabSz="609600"/>
            <a:r>
              <a:rPr lang="en-US" sz="1600" smtClean="0">
                <a:latin typeface="Arial" pitchFamily="34" charset="0"/>
              </a:rPr>
              <a:t>A measure of ionization produced in air by X or gamma radiation.</a:t>
            </a:r>
          </a:p>
          <a:p>
            <a:pPr marL="228600" indent="-228600" defTabSz="609600"/>
            <a:r>
              <a:rPr lang="en-US" sz="1600" smtClean="0">
                <a:latin typeface="Arial" pitchFamily="34" charset="0"/>
              </a:rPr>
              <a:t>Highly specific in that the unit specifies the matter being exposed and radiation producing the ionizations.</a:t>
            </a:r>
          </a:p>
          <a:p>
            <a:pPr marL="228600" indent="-228600" defTabSz="609600"/>
            <a:r>
              <a:rPr lang="en-US" sz="1600" smtClean="0">
                <a:latin typeface="Arial" pitchFamily="34" charset="0"/>
              </a:rPr>
              <a:t>Unit:  roentgen (R)</a:t>
            </a:r>
          </a:p>
          <a:p>
            <a:pPr marL="228600" indent="-228600" defTabSz="609600"/>
            <a:r>
              <a:rPr lang="en-US" sz="1600" smtClean="0">
                <a:latin typeface="Arial" pitchFamily="34" charset="0"/>
              </a:rPr>
              <a:t>1 R = 1000 mR</a:t>
            </a:r>
          </a:p>
        </p:txBody>
      </p:sp>
      <p:sp>
        <p:nvSpPr>
          <p:cNvPr id="20484" name="Rectangle 4"/>
          <p:cNvSpPr>
            <a:spLocks noChangeArrowheads="1"/>
          </p:cNvSpPr>
          <p:nvPr/>
        </p:nvSpPr>
        <p:spPr bwMode="auto">
          <a:xfrm>
            <a:off x="3313113" y="2171700"/>
            <a:ext cx="2589212" cy="4610100"/>
          </a:xfrm>
          <a:prstGeom prst="rect">
            <a:avLst/>
          </a:prstGeom>
          <a:noFill/>
          <a:ln w="9525">
            <a:solidFill>
              <a:schemeClr val="tx1"/>
            </a:solidFill>
            <a:miter lim="800000"/>
            <a:headEnd/>
            <a:tailEnd/>
          </a:ln>
        </p:spPr>
        <p:txBody>
          <a:bodyPr lIns="91428" tIns="45714" rIns="91428" bIns="45714"/>
          <a:lstStyle/>
          <a:p>
            <a:pPr marL="514350" indent="-514350" algn="ctr" defTabSz="1371600">
              <a:spcBef>
                <a:spcPct val="20000"/>
              </a:spcBef>
            </a:pPr>
            <a:r>
              <a:rPr lang="en-US" sz="1800" b="1">
                <a:latin typeface="Arial" pitchFamily="34" charset="0"/>
              </a:rPr>
              <a:t>Absorbed Dose</a:t>
            </a:r>
          </a:p>
          <a:p>
            <a:pPr marL="514350" indent="-514350" defTabSz="1371600">
              <a:spcBef>
                <a:spcPct val="20000"/>
              </a:spcBef>
              <a:buFontTx/>
              <a:buChar char="•"/>
            </a:pPr>
            <a:r>
              <a:rPr lang="en-US" sz="1600">
                <a:latin typeface="Arial" pitchFamily="34" charset="0"/>
              </a:rPr>
              <a:t>A measure of energy deposition per unit mass irradiated.</a:t>
            </a:r>
          </a:p>
          <a:p>
            <a:pPr marL="514350" indent="-514350" defTabSz="1371600">
              <a:spcBef>
                <a:spcPct val="20000"/>
              </a:spcBef>
              <a:buFontTx/>
              <a:buChar char="•"/>
            </a:pPr>
            <a:r>
              <a:rPr lang="en-US" sz="1600">
                <a:latin typeface="Arial" pitchFamily="34" charset="0"/>
              </a:rPr>
              <a:t>Considers all radiations imparting energy to all types of matter.</a:t>
            </a:r>
          </a:p>
          <a:p>
            <a:pPr marL="514350" indent="-514350" defTabSz="1371600">
              <a:spcBef>
                <a:spcPct val="20000"/>
              </a:spcBef>
              <a:buFontTx/>
              <a:buChar char="•"/>
            </a:pPr>
            <a:r>
              <a:rPr lang="en-US" sz="1600">
                <a:latin typeface="Arial" pitchFamily="34" charset="0"/>
              </a:rPr>
              <a:t>Unit:  rad</a:t>
            </a:r>
          </a:p>
          <a:p>
            <a:pPr marL="514350" indent="-514350" defTabSz="1371600">
              <a:spcBef>
                <a:spcPct val="20000"/>
              </a:spcBef>
              <a:buFontTx/>
              <a:buChar char="•"/>
            </a:pPr>
            <a:r>
              <a:rPr lang="en-US" sz="1600">
                <a:latin typeface="Arial" pitchFamily="34" charset="0"/>
              </a:rPr>
              <a:t>1 rad = 1000 mrad</a:t>
            </a:r>
          </a:p>
          <a:p>
            <a:pPr marL="514350" indent="-514350" defTabSz="1371600">
              <a:spcBef>
                <a:spcPct val="20000"/>
              </a:spcBef>
              <a:buFontTx/>
              <a:buChar char="•"/>
            </a:pPr>
            <a:r>
              <a:rPr lang="en-US" sz="1600">
                <a:latin typeface="Arial" pitchFamily="34" charset="0"/>
              </a:rPr>
              <a:t>SI Units:  gray (Gy)</a:t>
            </a:r>
          </a:p>
          <a:p>
            <a:pPr marL="514350" indent="-514350" defTabSz="1371600">
              <a:spcBef>
                <a:spcPct val="20000"/>
              </a:spcBef>
              <a:buFontTx/>
              <a:buChar char="•"/>
            </a:pPr>
            <a:r>
              <a:rPr lang="en-US" sz="1600">
                <a:latin typeface="Arial" pitchFamily="34" charset="0"/>
              </a:rPr>
              <a:t>1 Gy = 100 rad</a:t>
            </a:r>
          </a:p>
          <a:p>
            <a:pPr marL="514350" indent="-514350" defTabSz="1371600">
              <a:spcBef>
                <a:spcPct val="20000"/>
              </a:spcBef>
              <a:buFontTx/>
              <a:buChar char="•"/>
            </a:pPr>
            <a:endParaRPr lang="en-US" sz="2500">
              <a:latin typeface="Arial" pitchFamily="34" charset="0"/>
            </a:endParaRPr>
          </a:p>
        </p:txBody>
      </p:sp>
      <p:sp>
        <p:nvSpPr>
          <p:cNvPr id="20485" name="Rectangle 5"/>
          <p:cNvSpPr>
            <a:spLocks noChangeArrowheads="1"/>
          </p:cNvSpPr>
          <p:nvPr/>
        </p:nvSpPr>
        <p:spPr bwMode="auto">
          <a:xfrm>
            <a:off x="6096000" y="2171700"/>
            <a:ext cx="3048000" cy="4686300"/>
          </a:xfrm>
          <a:prstGeom prst="rect">
            <a:avLst/>
          </a:prstGeom>
          <a:noFill/>
          <a:ln w="9525">
            <a:solidFill>
              <a:schemeClr val="tx1"/>
            </a:solidFill>
            <a:miter lim="800000"/>
            <a:headEnd/>
            <a:tailEnd/>
          </a:ln>
        </p:spPr>
        <p:txBody>
          <a:bodyPr lIns="91428" tIns="45714" rIns="91428" bIns="45714"/>
          <a:lstStyle/>
          <a:p>
            <a:pPr marL="514350" indent="-514350" algn="ctr" defTabSz="1371600">
              <a:spcBef>
                <a:spcPct val="20000"/>
              </a:spcBef>
            </a:pPr>
            <a:r>
              <a:rPr lang="en-US" sz="1800" b="1">
                <a:latin typeface="Arial" pitchFamily="34" charset="0"/>
              </a:rPr>
              <a:t>Dose Equivalent</a:t>
            </a:r>
          </a:p>
          <a:p>
            <a:pPr marL="514350" indent="-514350" defTabSz="1371600">
              <a:spcBef>
                <a:spcPct val="20000"/>
              </a:spcBef>
              <a:buFontTx/>
              <a:buChar char="•"/>
            </a:pPr>
            <a:r>
              <a:rPr lang="en-US" sz="1600">
                <a:latin typeface="Arial" pitchFamily="34" charset="0"/>
              </a:rPr>
              <a:t>It is numerically equal to the absorbed dose by a quality factor </a:t>
            </a:r>
          </a:p>
          <a:p>
            <a:pPr marL="514350" indent="-514350" defTabSz="1371600">
              <a:spcBef>
                <a:spcPct val="20000"/>
              </a:spcBef>
              <a:buFontTx/>
              <a:buChar char="•"/>
            </a:pPr>
            <a:r>
              <a:rPr lang="en-US" sz="1600">
                <a:latin typeface="Arial" pitchFamily="34" charset="0"/>
              </a:rPr>
              <a:t>Dose equivalent is needed because the biological effect from a given absorbed dose is dependent upon the type of radiation producing the absorbed dose.</a:t>
            </a:r>
          </a:p>
          <a:p>
            <a:pPr marL="514350" indent="-514350" defTabSz="1371600">
              <a:spcBef>
                <a:spcPct val="20000"/>
              </a:spcBef>
              <a:buFontTx/>
              <a:buChar char="•"/>
            </a:pPr>
            <a:r>
              <a:rPr lang="en-US" sz="1600">
                <a:latin typeface="Arial" pitchFamily="34" charset="0"/>
              </a:rPr>
              <a:t>Unit:  rem</a:t>
            </a:r>
          </a:p>
          <a:p>
            <a:pPr marL="514350" indent="-514350" defTabSz="1371600">
              <a:spcBef>
                <a:spcPct val="20000"/>
              </a:spcBef>
              <a:buFontTx/>
              <a:buChar char="•"/>
            </a:pPr>
            <a:r>
              <a:rPr lang="en-US" sz="1600">
                <a:latin typeface="Arial" pitchFamily="34" charset="0"/>
              </a:rPr>
              <a:t>1 rem = 1000 mrem</a:t>
            </a:r>
          </a:p>
          <a:p>
            <a:pPr marL="514350" indent="-514350" defTabSz="1371600">
              <a:spcBef>
                <a:spcPct val="20000"/>
              </a:spcBef>
              <a:buFontTx/>
              <a:buChar char="•"/>
            </a:pPr>
            <a:r>
              <a:rPr lang="en-US" sz="1600">
                <a:latin typeface="Arial" pitchFamily="34" charset="0"/>
              </a:rPr>
              <a:t>SI Units:  sievert (Sv)</a:t>
            </a:r>
          </a:p>
          <a:p>
            <a:pPr marL="514350" indent="-514350" defTabSz="1371600">
              <a:spcBef>
                <a:spcPct val="20000"/>
              </a:spcBef>
              <a:buFontTx/>
              <a:buChar char="•"/>
            </a:pPr>
            <a:r>
              <a:rPr lang="en-US" sz="1600">
                <a:latin typeface="Arial" pitchFamily="34" charset="0"/>
              </a:rPr>
              <a:t>1 Sv = 100 rem</a:t>
            </a:r>
          </a:p>
        </p:txBody>
      </p:sp>
      <p:sp>
        <p:nvSpPr>
          <p:cNvPr id="20486" name="Text Box 6"/>
          <p:cNvSpPr txBox="1">
            <a:spLocks noChangeArrowheads="1"/>
          </p:cNvSpPr>
          <p:nvPr/>
        </p:nvSpPr>
        <p:spPr bwMode="auto">
          <a:xfrm>
            <a:off x="457200" y="1219200"/>
            <a:ext cx="8229600" cy="915988"/>
          </a:xfrm>
          <a:prstGeom prst="rect">
            <a:avLst/>
          </a:prstGeom>
          <a:noFill/>
          <a:ln w="9525">
            <a:noFill/>
            <a:miter lim="800000"/>
            <a:headEnd/>
            <a:tailEnd/>
          </a:ln>
        </p:spPr>
        <p:txBody>
          <a:bodyPr lIns="91428" tIns="45714" rIns="91428" bIns="45714">
            <a:spAutoFit/>
          </a:bodyPr>
          <a:lstStyle/>
          <a:p>
            <a:pPr>
              <a:spcBef>
                <a:spcPct val="50000"/>
              </a:spcBef>
            </a:pPr>
            <a:r>
              <a:rPr lang="en-US" sz="1800">
                <a:latin typeface="Arial" pitchFamily="34" charset="0"/>
              </a:rPr>
              <a:t>Now that you have a little understanding of the physics behind ionizing radiation, how do we measure or quantify radiation?  Here are a few units of measure that are used (often interchangeably) in radiation protection: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057400"/>
            <a:ext cx="7772400" cy="1922463"/>
          </a:xfrm>
        </p:spPr>
        <p:txBody>
          <a:bodyPr/>
          <a:lstStyle/>
          <a:p>
            <a:r>
              <a:rPr lang="en-US" dirty="0" smtClean="0">
                <a:latin typeface="Arial" pitchFamily="34" charset="0"/>
              </a:rPr>
              <a:t>History</a:t>
            </a:r>
            <a:br>
              <a:rPr lang="en-US" dirty="0" smtClean="0">
                <a:latin typeface="Arial" pitchFamily="34" charset="0"/>
              </a:rPr>
            </a:br>
            <a:r>
              <a:rPr smtClean="0">
                <a:latin typeface="Arial" pitchFamily="34" charset="0"/>
              </a:rPr>
              <a:t>Evolution of Radiation protection</a:t>
            </a: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1485900"/>
            <a:ext cx="8229600" cy="4527550"/>
          </a:xfrm>
        </p:spPr>
        <p:txBody>
          <a:bodyPr/>
          <a:lstStyle/>
          <a:p>
            <a:pPr marL="228600" indent="-228600" defTabSz="609600"/>
            <a:endParaRPr lang="en-US" sz="2000" smtClean="0">
              <a:latin typeface="Arial" pitchFamily="34" charset="0"/>
            </a:endParaRPr>
          </a:p>
          <a:p>
            <a:pPr marL="228600" indent="-228600" defTabSz="609600"/>
            <a:r>
              <a:rPr lang="en-US" sz="2000" smtClean="0">
                <a:latin typeface="Arial" pitchFamily="34" charset="0"/>
              </a:rPr>
              <a:t>The unit of measure, dose equivalent, was instituted to take into account the </a:t>
            </a:r>
            <a:r>
              <a:rPr lang="en-US" sz="2000" u="sng" smtClean="0">
                <a:latin typeface="Arial" pitchFamily="34" charset="0"/>
              </a:rPr>
              <a:t>relative biological effectiveness</a:t>
            </a:r>
            <a:r>
              <a:rPr lang="en-US" sz="2000" smtClean="0">
                <a:latin typeface="Arial" pitchFamily="34" charset="0"/>
              </a:rPr>
              <a:t> of the differing types of radiations.</a:t>
            </a:r>
          </a:p>
          <a:p>
            <a:pPr marL="228600" indent="-228600" defTabSz="609600"/>
            <a:r>
              <a:rPr lang="en-US" sz="2000" smtClean="0">
                <a:latin typeface="Arial" pitchFamily="34" charset="0"/>
              </a:rPr>
              <a:t>Some radiations like alpha particles are densely ionizing; therefore, as they pass through tissue, they are able to strip more electrons than beta particles or x-rays or gamma rays…20 times greater.  In short, alpha particles are better at producing damage.</a:t>
            </a:r>
          </a:p>
          <a:p>
            <a:pPr marL="228600" indent="-228600" defTabSz="609600"/>
            <a:r>
              <a:rPr lang="en-US" sz="2000" smtClean="0">
                <a:latin typeface="Arial" pitchFamily="34" charset="0"/>
              </a:rPr>
              <a:t>Absorbed dose merely documents how much energy is being deposited per unit mass, it does not consider how effective each radiation is at producing damage in a biological system.</a:t>
            </a:r>
          </a:p>
          <a:p>
            <a:pPr marL="228600" indent="-228600" defTabSz="609600"/>
            <a:r>
              <a:rPr lang="en-US" sz="2000" smtClean="0">
                <a:latin typeface="Arial" pitchFamily="34" charset="0"/>
              </a:rPr>
              <a:t>The more densely ionizing, the more damage is done.</a:t>
            </a:r>
          </a:p>
        </p:txBody>
      </p:sp>
      <p:sp>
        <p:nvSpPr>
          <p:cNvPr id="21507" name="Rectangle 3"/>
          <p:cNvSpPr>
            <a:spLocks noGrp="1" noRot="1" noChangeArrowheads="1"/>
          </p:cNvSpPr>
          <p:nvPr>
            <p:ph type="title"/>
          </p:nvPr>
        </p:nvSpPr>
        <p:spPr>
          <a:xfrm>
            <a:off x="2133600" y="381000"/>
            <a:ext cx="7467600" cy="1143000"/>
          </a:xfrm>
          <a:noFill/>
        </p:spPr>
        <p:txBody>
          <a:bodyPr lIns="91428" tIns="45714" rIns="91428" bIns="45714"/>
          <a:lstStyle/>
          <a:p>
            <a:r>
              <a:rPr lang="en-US" sz="3000" dirty="0" smtClean="0">
                <a:latin typeface="Arial" pitchFamily="34" charset="0"/>
              </a:rPr>
              <a:t>Radiation Units</a:t>
            </a:r>
            <a:br>
              <a:rPr lang="en-US" sz="3000" dirty="0" smtClean="0">
                <a:latin typeface="Arial" pitchFamily="34" charset="0"/>
              </a:rPr>
            </a:br>
            <a:r>
              <a:rPr lang="en-US" sz="3000" dirty="0" smtClean="0">
                <a:latin typeface="Arial" pitchFamily="34" charset="0"/>
              </a:rPr>
              <a:t>Dose Equivalent</a:t>
            </a:r>
            <a:endParaRPr lang="en-US" sz="3300" dirty="0" smtClean="0">
              <a:latin typeface="Arial" pitchFamily="34" charset="0"/>
            </a:endParaRPr>
          </a:p>
        </p:txBody>
      </p:sp>
      <p:pic>
        <p:nvPicPr>
          <p:cNvPr id="21508" name="Picture 4" descr="luxel_2"/>
          <p:cNvPicPr>
            <a:picLocks noChangeAspect="1" noChangeArrowheads="1"/>
          </p:cNvPicPr>
          <p:nvPr/>
        </p:nvPicPr>
        <p:blipFill>
          <a:blip r:embed="rId2"/>
          <a:srcRect/>
          <a:stretch>
            <a:fillRect/>
          </a:stretch>
        </p:blipFill>
        <p:spPr bwMode="auto">
          <a:xfrm>
            <a:off x="7772400" y="5486400"/>
            <a:ext cx="1219200" cy="1193800"/>
          </a:xfrm>
          <a:prstGeom prst="rect">
            <a:avLst/>
          </a:prstGeom>
          <a:noFill/>
          <a:ln w="9525">
            <a:noFill/>
            <a:miter lim="800000"/>
            <a:headEnd/>
            <a:tailEnd/>
          </a:ln>
        </p:spPr>
      </p:pic>
      <p:sp>
        <p:nvSpPr>
          <p:cNvPr id="21509" name="Text Box 5"/>
          <p:cNvSpPr txBox="1">
            <a:spLocks noChangeArrowheads="1"/>
          </p:cNvSpPr>
          <p:nvPr/>
        </p:nvSpPr>
        <p:spPr bwMode="auto">
          <a:xfrm>
            <a:off x="571500" y="6057900"/>
            <a:ext cx="6288088" cy="346075"/>
          </a:xfrm>
          <a:prstGeom prst="rect">
            <a:avLst/>
          </a:prstGeom>
          <a:noFill/>
          <a:ln w="9525">
            <a:solidFill>
              <a:schemeClr val="tx1"/>
            </a:solidFill>
            <a:miter lim="800000"/>
            <a:headEnd/>
            <a:tailEnd/>
          </a:ln>
        </p:spPr>
        <p:txBody>
          <a:bodyPr lIns="91428" tIns="45714" rIns="91428" bIns="45714">
            <a:spAutoFit/>
          </a:bodyPr>
          <a:lstStyle/>
          <a:p>
            <a:r>
              <a:rPr lang="en-US" sz="1600">
                <a:latin typeface="Arial" pitchFamily="34" charset="0"/>
              </a:rPr>
              <a:t>FYI:  If you wear a badge, your dose in reported in “mrem.”</a:t>
            </a:r>
          </a:p>
        </p:txBody>
      </p:sp>
      <p:sp>
        <p:nvSpPr>
          <p:cNvPr id="21510" name="Line 6"/>
          <p:cNvSpPr>
            <a:spLocks noChangeShapeType="1"/>
          </p:cNvSpPr>
          <p:nvPr/>
        </p:nvSpPr>
        <p:spPr bwMode="auto">
          <a:xfrm>
            <a:off x="6854825" y="6286500"/>
            <a:ext cx="912813"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5"/>
          <p:cNvGrpSpPr>
            <a:grpSpLocks/>
          </p:cNvGrpSpPr>
          <p:nvPr/>
        </p:nvGrpSpPr>
        <p:grpSpPr bwMode="auto">
          <a:xfrm>
            <a:off x="914400" y="1144588"/>
            <a:ext cx="8229600" cy="5713412"/>
            <a:chOff x="576" y="721"/>
            <a:chExt cx="5184" cy="3599"/>
          </a:xfrm>
        </p:grpSpPr>
        <p:pic>
          <p:nvPicPr>
            <p:cNvPr id="23555" name="Picture 2" descr="4341-8.gif - 6698 Bytes"/>
            <p:cNvPicPr>
              <a:picLocks noChangeAspect="1" noChangeArrowheads="1"/>
            </p:cNvPicPr>
            <p:nvPr/>
          </p:nvPicPr>
          <p:blipFill>
            <a:blip r:embed="rId2"/>
            <a:srcRect/>
            <a:stretch>
              <a:fillRect/>
            </a:stretch>
          </p:blipFill>
          <p:spPr bwMode="auto">
            <a:xfrm>
              <a:off x="576" y="721"/>
              <a:ext cx="5184" cy="3599"/>
            </a:xfrm>
            <a:prstGeom prst="rect">
              <a:avLst/>
            </a:prstGeom>
            <a:noFill/>
            <a:ln w="9525">
              <a:noFill/>
              <a:miter lim="800000"/>
              <a:headEnd/>
              <a:tailEnd/>
            </a:ln>
          </p:spPr>
        </p:pic>
        <p:sp>
          <p:nvSpPr>
            <p:cNvPr id="23556" name="Text Box 3"/>
            <p:cNvSpPr txBox="1">
              <a:spLocks noChangeArrowheads="1"/>
            </p:cNvSpPr>
            <p:nvPr/>
          </p:nvSpPr>
          <p:spPr bwMode="auto">
            <a:xfrm>
              <a:off x="720" y="3504"/>
              <a:ext cx="1008" cy="250"/>
            </a:xfrm>
            <a:prstGeom prst="rect">
              <a:avLst/>
            </a:prstGeom>
            <a:noFill/>
            <a:ln w="9525">
              <a:noFill/>
              <a:miter lim="800000"/>
              <a:headEnd/>
              <a:tailEnd/>
            </a:ln>
          </p:spPr>
          <p:txBody>
            <a:bodyPr>
              <a:spAutoFit/>
            </a:bodyPr>
            <a:lstStyle/>
            <a:p>
              <a:pPr>
                <a:spcBef>
                  <a:spcPct val="50000"/>
                </a:spcBef>
              </a:pPr>
              <a:r>
                <a:rPr lang="en-US" sz="2000" b="1">
                  <a:solidFill>
                    <a:srgbClr val="333333"/>
                  </a:solidFill>
                  <a:latin typeface="Arial Black" pitchFamily="34" charset="0"/>
                </a:rPr>
                <a:t>X Rays,</a:t>
              </a:r>
            </a:p>
          </p:txBody>
        </p:sp>
        <p:sp>
          <p:nvSpPr>
            <p:cNvPr id="23557" name="Text Box 4"/>
            <p:cNvSpPr txBox="1">
              <a:spLocks noChangeArrowheads="1"/>
            </p:cNvSpPr>
            <p:nvPr/>
          </p:nvSpPr>
          <p:spPr bwMode="auto">
            <a:xfrm>
              <a:off x="3456" y="960"/>
              <a:ext cx="384" cy="250"/>
            </a:xfrm>
            <a:prstGeom prst="rect">
              <a:avLst/>
            </a:prstGeom>
            <a:noFill/>
            <a:ln w="9525">
              <a:noFill/>
              <a:miter lim="800000"/>
              <a:headEnd/>
              <a:tailEnd/>
            </a:ln>
          </p:spPr>
          <p:txBody>
            <a:bodyPr>
              <a:spAutoFit/>
            </a:bodyPr>
            <a:lstStyle/>
            <a:p>
              <a:pPr>
                <a:spcBef>
                  <a:spcPct val="50000"/>
                </a:spcBef>
              </a:pPr>
              <a:r>
                <a:rPr lang="en-US" sz="2000" b="1">
                  <a:solidFill>
                    <a:srgbClr val="333333"/>
                  </a:solidFill>
                  <a:latin typeface="Arial Black" pitchFamily="34" charset="0"/>
                </a:rPr>
                <a:t>,</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057400"/>
            <a:ext cx="7772400" cy="1922463"/>
          </a:xfrm>
        </p:spPr>
        <p:txBody>
          <a:bodyPr/>
          <a:lstStyle/>
          <a:p>
            <a:r>
              <a:rPr lang="en-US" smtClean="0">
                <a:latin typeface="Arial" pitchFamily="34" charset="0"/>
              </a:rPr>
              <a:t>Biological Effects</a:t>
            </a:r>
            <a:br>
              <a:rPr lang="en-US" smtClean="0">
                <a:latin typeface="Arial" pitchFamily="34" charset="0"/>
              </a:rPr>
            </a:br>
            <a:r>
              <a:rPr lang="en-US" smtClean="0">
                <a:latin typeface="Arial" pitchFamily="34" charset="0"/>
              </a:rPr>
              <a:t>and</a:t>
            </a:r>
            <a:br>
              <a:rPr lang="en-US" smtClean="0">
                <a:latin typeface="Arial" pitchFamily="34" charset="0"/>
              </a:rPr>
            </a:br>
            <a:r>
              <a:rPr lang="en-US" smtClean="0">
                <a:latin typeface="Arial" pitchFamily="34" charset="0"/>
              </a:rPr>
              <a:t>Radiological Risk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828800" y="152400"/>
            <a:ext cx="7772400" cy="1143000"/>
          </a:xfrm>
        </p:spPr>
        <p:txBody>
          <a:bodyPr/>
          <a:lstStyle/>
          <a:p>
            <a:r>
              <a:rPr lang="en-US" dirty="0" smtClean="0">
                <a:latin typeface="Arial" pitchFamily="34" charset="0"/>
              </a:rPr>
              <a:t>Dose versus Effect</a:t>
            </a:r>
          </a:p>
        </p:txBody>
      </p:sp>
      <p:sp>
        <p:nvSpPr>
          <p:cNvPr id="2052" name="Rectangle 3"/>
          <p:cNvSpPr>
            <a:spLocks noGrp="1" noChangeArrowheads="1"/>
          </p:cNvSpPr>
          <p:nvPr>
            <p:ph type="body" sz="half" idx="1"/>
          </p:nvPr>
        </p:nvSpPr>
        <p:spPr>
          <a:xfrm>
            <a:off x="685800" y="1981200"/>
            <a:ext cx="3814763" cy="4114800"/>
          </a:xfrm>
        </p:spPr>
        <p:txBody>
          <a:bodyPr/>
          <a:lstStyle/>
          <a:p>
            <a:pPr marL="228600" indent="-228600" defTabSz="609600">
              <a:lnSpc>
                <a:spcPct val="90000"/>
              </a:lnSpc>
            </a:pPr>
            <a:r>
              <a:rPr lang="en-US" sz="2300" smtClean="0">
                <a:latin typeface="Arial" pitchFamily="34" charset="0"/>
              </a:rPr>
              <a:t>Nobody knows for sure what radiation dose does to us below the shaded region.  There may be a threshold where there is no effect from radiation below a certain dose.  </a:t>
            </a:r>
          </a:p>
          <a:p>
            <a:pPr marL="228600" indent="-228600" defTabSz="609600">
              <a:lnSpc>
                <a:spcPct val="90000"/>
              </a:lnSpc>
            </a:pPr>
            <a:r>
              <a:rPr lang="en-US" sz="2300" smtClean="0">
                <a:latin typeface="Arial" pitchFamily="34" charset="0"/>
              </a:rPr>
              <a:t>In Radiation Protection, as a protective measure, it is assumed that all dose carries some risk, this is represented by the straight red line on the diagram</a:t>
            </a:r>
            <a:r>
              <a:rPr lang="en-US" sz="2800" smtClean="0">
                <a:latin typeface="Arial" pitchFamily="34" charset="0"/>
              </a:rPr>
              <a:t>.</a:t>
            </a:r>
          </a:p>
        </p:txBody>
      </p:sp>
      <p:pic>
        <p:nvPicPr>
          <p:cNvPr id="2053" name="Picture 4" descr="Risk Curves"/>
          <p:cNvPicPr>
            <a:picLocks noGrp="1" noChangeAspect="1" noChangeArrowheads="1"/>
          </p:cNvPicPr>
          <p:nvPr>
            <p:ph type="clipArt" sz="half" idx="2"/>
          </p:nvPr>
        </p:nvPicPr>
        <p:blipFill>
          <a:blip r:embed="rId3"/>
          <a:srcRect/>
          <a:stretch>
            <a:fillRect/>
          </a:stretch>
        </p:blipFill>
        <p:spPr>
          <a:xfrm>
            <a:off x="4683125" y="1600200"/>
            <a:ext cx="4040188" cy="2824163"/>
          </a:xfrm>
        </p:spPr>
      </p:pic>
      <p:sp>
        <p:nvSpPr>
          <p:cNvPr id="2054" name="Text Box 5"/>
          <p:cNvSpPr txBox="1">
            <a:spLocks noChangeArrowheads="1"/>
          </p:cNvSpPr>
          <p:nvPr/>
        </p:nvSpPr>
        <p:spPr bwMode="auto">
          <a:xfrm>
            <a:off x="5368925" y="1828800"/>
            <a:ext cx="322263" cy="366713"/>
          </a:xfrm>
          <a:prstGeom prst="rect">
            <a:avLst/>
          </a:prstGeom>
          <a:noFill/>
          <a:ln w="9525">
            <a:noFill/>
            <a:miter lim="800000"/>
            <a:headEnd/>
            <a:tailEnd/>
          </a:ln>
        </p:spPr>
        <p:txBody>
          <a:bodyPr lIns="91428" tIns="45714" rIns="91428" bIns="45714">
            <a:spAutoFit/>
          </a:bodyPr>
          <a:lstStyle/>
          <a:p>
            <a:r>
              <a:rPr lang="en-US" sz="1800">
                <a:solidFill>
                  <a:schemeClr val="bg2"/>
                </a:solidFill>
                <a:latin typeface="Garamond" pitchFamily="18" charset="0"/>
                <a:sym typeface="Symbol" pitchFamily="18" charset="2"/>
              </a:rPr>
              <a:t></a:t>
            </a:r>
            <a:endParaRPr lang="en-US" sz="1800">
              <a:solidFill>
                <a:schemeClr val="bg2"/>
              </a:solidFill>
              <a:latin typeface="Garamond" pitchFamily="18" charset="0"/>
            </a:endParaRPr>
          </a:p>
        </p:txBody>
      </p:sp>
      <p:graphicFrame>
        <p:nvGraphicFramePr>
          <p:cNvPr id="2050" name="Object 6"/>
          <p:cNvGraphicFramePr>
            <a:graphicFrameLocks noChangeAspect="1"/>
          </p:cNvGraphicFramePr>
          <p:nvPr/>
        </p:nvGraphicFramePr>
        <p:xfrm>
          <a:off x="228600" y="228600"/>
          <a:ext cx="1447800" cy="1284288"/>
        </p:xfrm>
        <a:graphic>
          <a:graphicData uri="http://schemas.openxmlformats.org/presentationml/2006/ole">
            <p:oleObj spid="_x0000_s160770" name="Bitmap Image" r:id="rId4" imgW="3448531" imgH="3057143" progId="PBrush">
              <p:embed/>
            </p:oleObj>
          </a:graphicData>
        </a:graphic>
      </p:graphicFrame>
      <p:sp>
        <p:nvSpPr>
          <p:cNvPr id="2055" name="Text Box 7"/>
          <p:cNvSpPr txBox="1">
            <a:spLocks noChangeArrowheads="1"/>
          </p:cNvSpPr>
          <p:nvPr/>
        </p:nvSpPr>
        <p:spPr bwMode="auto">
          <a:xfrm>
            <a:off x="4797425" y="4572000"/>
            <a:ext cx="3963988" cy="1812925"/>
          </a:xfrm>
          <a:prstGeom prst="rect">
            <a:avLst/>
          </a:prstGeom>
          <a:noFill/>
          <a:ln w="9525">
            <a:solidFill>
              <a:schemeClr val="tx1"/>
            </a:solidFill>
            <a:miter lim="800000"/>
            <a:headEnd/>
            <a:tailEnd/>
          </a:ln>
        </p:spPr>
        <p:txBody>
          <a:bodyPr lIns="91428" tIns="45714" rIns="91428" bIns="45714">
            <a:spAutoFit/>
          </a:bodyPr>
          <a:lstStyle/>
          <a:p>
            <a:pPr algn="ctr">
              <a:spcBef>
                <a:spcPct val="50000"/>
              </a:spcBef>
            </a:pPr>
            <a:r>
              <a:rPr lang="en-US" sz="1600">
                <a:latin typeface="Arial" pitchFamily="34" charset="0"/>
              </a:rPr>
              <a:t>FYI:  There are other theories regarding the effects of radiation dose (as represented by the other lines – blue and gray), to include radiation hormesis.  Radiation hormesis is a theory that chronic low doses of radiation is good for the body.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914400" y="1447800"/>
            <a:ext cx="7010400" cy="4960938"/>
          </a:xfrm>
          <a:prstGeom prst="rect">
            <a:avLst/>
          </a:prstGeom>
          <a:noFill/>
          <a:ln w="9525">
            <a:noFill/>
            <a:miter lim="800000"/>
            <a:headEnd/>
            <a:tailEnd/>
          </a:ln>
        </p:spPr>
        <p:txBody>
          <a:bodyPr>
            <a:spAutoFit/>
          </a:bodyPr>
          <a:lstStyle/>
          <a:p>
            <a:r>
              <a:rPr lang="en-US" sz="2800">
                <a:latin typeface="Times New Roman" pitchFamily="18" charset="0"/>
              </a:rPr>
              <a:t>The series of events which occurs as follows </a:t>
            </a:r>
          </a:p>
          <a:p>
            <a:r>
              <a:rPr lang="en-US" sz="2800">
                <a:latin typeface="Times New Roman" pitchFamily="18" charset="0"/>
              </a:rPr>
              <a:t>                      Radiation</a:t>
            </a:r>
          </a:p>
          <a:p>
            <a:endParaRPr lang="en-US" sz="2800">
              <a:latin typeface="Times New Roman" pitchFamily="18" charset="0"/>
            </a:endParaRPr>
          </a:p>
          <a:p>
            <a:r>
              <a:rPr lang="en-US" sz="2800">
                <a:latin typeface="Times New Roman" pitchFamily="18" charset="0"/>
              </a:rPr>
              <a:t>                     Energy deposition</a:t>
            </a:r>
          </a:p>
          <a:p>
            <a:endParaRPr lang="en-US" sz="2800">
              <a:latin typeface="Times New Roman" pitchFamily="18" charset="0"/>
            </a:endParaRPr>
          </a:p>
          <a:p>
            <a:r>
              <a:rPr lang="en-US" sz="2800">
                <a:latin typeface="Times New Roman" pitchFamily="18" charset="0"/>
              </a:rPr>
              <a:t>                     Molecular changes</a:t>
            </a:r>
          </a:p>
          <a:p>
            <a:endParaRPr lang="en-US" sz="2800">
              <a:latin typeface="Times New Roman" pitchFamily="18" charset="0"/>
            </a:endParaRPr>
          </a:p>
          <a:p>
            <a:r>
              <a:rPr lang="en-US" sz="2800">
                <a:latin typeface="Times New Roman" pitchFamily="18" charset="0"/>
              </a:rPr>
              <a:t>                     Morphological changes</a:t>
            </a:r>
          </a:p>
          <a:p>
            <a:endParaRPr lang="en-US" sz="2800">
              <a:latin typeface="Times New Roman" pitchFamily="18" charset="0"/>
            </a:endParaRPr>
          </a:p>
          <a:p>
            <a:r>
              <a:rPr lang="en-US" sz="2800">
                <a:latin typeface="Times New Roman" pitchFamily="18" charset="0"/>
              </a:rPr>
              <a:t>                     Biological  effects</a:t>
            </a:r>
          </a:p>
          <a:p>
            <a:pPr>
              <a:lnSpc>
                <a:spcPct val="90000"/>
              </a:lnSpc>
              <a:spcBef>
                <a:spcPct val="50000"/>
              </a:spcBef>
              <a:buClr>
                <a:schemeClr val="tx1"/>
              </a:buClr>
              <a:buFont typeface="Wingdings" pitchFamily="2" charset="2"/>
              <a:buNone/>
            </a:pPr>
            <a:endParaRPr lang="en-US" sz="2800">
              <a:latin typeface="Times New Roman" pitchFamily="18" charset="0"/>
            </a:endParaRPr>
          </a:p>
        </p:txBody>
      </p:sp>
      <p:sp>
        <p:nvSpPr>
          <p:cNvPr id="2052" name="Rectangle 2"/>
          <p:cNvSpPr>
            <a:spLocks noGrp="1"/>
          </p:cNvSpPr>
          <p:nvPr>
            <p:ph type="title"/>
          </p:nvPr>
        </p:nvSpPr>
        <p:spPr>
          <a:xfrm>
            <a:off x="1219200" y="228600"/>
            <a:ext cx="8229600" cy="1143000"/>
          </a:xfrm>
        </p:spPr>
        <p:txBody>
          <a:bodyPr/>
          <a:lstStyle/>
          <a:p>
            <a:pPr eaLnBrk="1" hangingPunct="1"/>
            <a:r>
              <a:rPr lang="en-US" sz="4000" smtClean="0">
                <a:latin typeface="Arial Black" pitchFamily="34" charset="0"/>
              </a:rPr>
              <a:t>Radi</a:t>
            </a:r>
            <a:r>
              <a:rPr lang="en-US" altLang="ii-CN" sz="4000" smtClean="0">
                <a:latin typeface="Arial Black" pitchFamily="34" charset="0"/>
                <a:cs typeface="Microsoft Yi Baiti" pitchFamily="66" charset="0"/>
              </a:rPr>
              <a:t>a</a:t>
            </a:r>
            <a:r>
              <a:rPr lang="en-US" sz="4000" smtClean="0">
                <a:latin typeface="Arial Black" pitchFamily="34" charset="0"/>
              </a:rPr>
              <a:t>tion responses</a:t>
            </a:r>
            <a:r>
              <a:rPr lang="en-US" smtClean="0"/>
              <a:t>  </a:t>
            </a:r>
          </a:p>
        </p:txBody>
      </p:sp>
      <p:sp>
        <p:nvSpPr>
          <p:cNvPr id="2053" name="Rectangle 3"/>
          <p:cNvSpPr>
            <a:spLocks noGrp="1"/>
          </p:cNvSpPr>
          <p:nvPr>
            <p:ph idx="1"/>
          </p:nvPr>
        </p:nvSpPr>
        <p:spPr/>
        <p:txBody>
          <a:bodyPr/>
          <a:lstStyle/>
          <a:p>
            <a:pPr eaLnBrk="1" hangingPunct="1">
              <a:buFont typeface="Arial" charset="0"/>
              <a:buNone/>
            </a:pPr>
            <a:r>
              <a:rPr lang="en-US" smtClean="0"/>
              <a:t>                    </a:t>
            </a:r>
          </a:p>
        </p:txBody>
      </p:sp>
      <p:sp>
        <p:nvSpPr>
          <p:cNvPr id="2054" name="AutoShape 5"/>
          <p:cNvSpPr>
            <a:spLocks noChangeArrowheads="1"/>
          </p:cNvSpPr>
          <p:nvPr/>
        </p:nvSpPr>
        <p:spPr bwMode="auto">
          <a:xfrm>
            <a:off x="3505200" y="2362200"/>
            <a:ext cx="152400" cy="4572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2055" name="AutoShape 6"/>
          <p:cNvSpPr>
            <a:spLocks noChangeArrowheads="1"/>
          </p:cNvSpPr>
          <p:nvPr/>
        </p:nvSpPr>
        <p:spPr bwMode="auto">
          <a:xfrm>
            <a:off x="3505200" y="3276600"/>
            <a:ext cx="152400" cy="4572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2056" name="AutoShape 7"/>
          <p:cNvSpPr>
            <a:spLocks noChangeArrowheads="1"/>
          </p:cNvSpPr>
          <p:nvPr/>
        </p:nvSpPr>
        <p:spPr bwMode="auto">
          <a:xfrm>
            <a:off x="3505200" y="4038600"/>
            <a:ext cx="152400" cy="4572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pic>
        <p:nvPicPr>
          <p:cNvPr id="2057" name="Picture 9" descr="radioactivity_atom"/>
          <p:cNvPicPr>
            <a:picLocks noChangeAspect="1" noChangeArrowheads="1"/>
          </p:cNvPicPr>
          <p:nvPr/>
        </p:nvPicPr>
        <p:blipFill>
          <a:blip r:embed="rId3"/>
          <a:srcRect/>
          <a:stretch>
            <a:fillRect/>
          </a:stretch>
        </p:blipFill>
        <p:spPr bwMode="auto">
          <a:xfrm>
            <a:off x="7239000" y="0"/>
            <a:ext cx="1905000" cy="1905000"/>
          </a:xfrm>
          <a:prstGeom prst="rect">
            <a:avLst/>
          </a:prstGeom>
          <a:noFill/>
          <a:ln w="9525">
            <a:noFill/>
            <a:miter lim="800000"/>
            <a:headEnd/>
            <a:tailEnd/>
          </a:ln>
        </p:spPr>
      </p:pic>
      <p:graphicFrame>
        <p:nvGraphicFramePr>
          <p:cNvPr id="2050" name="Object 16"/>
          <p:cNvGraphicFramePr>
            <a:graphicFrameLocks noChangeAspect="1"/>
          </p:cNvGraphicFramePr>
          <p:nvPr/>
        </p:nvGraphicFramePr>
        <p:xfrm>
          <a:off x="5791200" y="2438400"/>
          <a:ext cx="1119188" cy="1447800"/>
        </p:xfrm>
        <a:graphic>
          <a:graphicData uri="http://schemas.openxmlformats.org/presentationml/2006/ole">
            <p:oleObj spid="_x0000_s2050" name="Bitmap Image" r:id="rId4" imgW="1267002" imgH="1638529" progId="PBrush">
              <p:embed/>
            </p:oleObj>
          </a:graphicData>
        </a:graphic>
      </p:graphicFrame>
      <p:pic>
        <p:nvPicPr>
          <p:cNvPr id="2058" name="Picture 18" descr="radiation_shield">
            <a:hlinkClick r:id="rId5"/>
          </p:cNvPr>
          <p:cNvPicPr>
            <a:picLocks noChangeAspect="1" noChangeArrowheads="1"/>
          </p:cNvPicPr>
          <p:nvPr/>
        </p:nvPicPr>
        <p:blipFill>
          <a:blip r:embed="rId6"/>
          <a:srcRect/>
          <a:stretch>
            <a:fillRect/>
          </a:stretch>
        </p:blipFill>
        <p:spPr bwMode="auto">
          <a:xfrm>
            <a:off x="1524000" y="1905000"/>
            <a:ext cx="1209675" cy="904875"/>
          </a:xfrm>
          <a:prstGeom prst="rect">
            <a:avLst/>
          </a:prstGeom>
          <a:noFill/>
          <a:ln w="9525">
            <a:noFill/>
            <a:miter lim="800000"/>
            <a:headEnd/>
            <a:tailEnd/>
          </a:ln>
        </p:spPr>
      </p:pic>
      <p:pic>
        <p:nvPicPr>
          <p:cNvPr id="2059" name="Picture 20" descr="cancernano">
            <a:hlinkClick r:id="rId7"/>
          </p:cNvPr>
          <p:cNvPicPr>
            <a:picLocks noChangeAspect="1" noChangeArrowheads="1"/>
          </p:cNvPicPr>
          <p:nvPr/>
        </p:nvPicPr>
        <p:blipFill>
          <a:blip r:embed="rId8"/>
          <a:srcRect/>
          <a:stretch>
            <a:fillRect/>
          </a:stretch>
        </p:blipFill>
        <p:spPr bwMode="auto">
          <a:xfrm>
            <a:off x="1447800" y="3581400"/>
            <a:ext cx="1409700" cy="931863"/>
          </a:xfrm>
          <a:prstGeom prst="rect">
            <a:avLst/>
          </a:prstGeom>
          <a:noFill/>
          <a:ln w="9525">
            <a:noFill/>
            <a:miter lim="800000"/>
            <a:headEnd/>
            <a:tailEnd/>
          </a:ln>
        </p:spPr>
      </p:pic>
      <p:pic>
        <p:nvPicPr>
          <p:cNvPr id="2060" name="Picture 21" descr="401959x"/>
          <p:cNvPicPr>
            <a:picLocks noChangeAspect="1" noChangeArrowheads="1"/>
          </p:cNvPicPr>
          <p:nvPr/>
        </p:nvPicPr>
        <p:blipFill>
          <a:blip r:embed="rId9"/>
          <a:srcRect l="51396" t="10902" r="8836" b="40817"/>
          <a:stretch>
            <a:fillRect/>
          </a:stretch>
        </p:blipFill>
        <p:spPr bwMode="auto">
          <a:xfrm>
            <a:off x="6400800" y="4038600"/>
            <a:ext cx="1193800" cy="1371600"/>
          </a:xfrm>
          <a:prstGeom prst="rect">
            <a:avLst/>
          </a:prstGeom>
          <a:noFill/>
          <a:ln w="9525">
            <a:noFill/>
            <a:miter lim="800000"/>
            <a:headEnd/>
            <a:tailEnd/>
          </a:ln>
        </p:spPr>
      </p:pic>
      <p:pic>
        <p:nvPicPr>
          <p:cNvPr id="2061" name="Picture 23" descr="chromosome">
            <a:hlinkClick r:id="rId10"/>
          </p:cNvPr>
          <p:cNvPicPr>
            <a:picLocks noChangeAspect="1" noChangeArrowheads="1"/>
          </p:cNvPicPr>
          <p:nvPr/>
        </p:nvPicPr>
        <p:blipFill>
          <a:blip r:embed="rId11"/>
          <a:srcRect/>
          <a:stretch>
            <a:fillRect/>
          </a:stretch>
        </p:blipFill>
        <p:spPr bwMode="auto">
          <a:xfrm>
            <a:off x="2971800" y="5781675"/>
            <a:ext cx="2209800" cy="1076325"/>
          </a:xfrm>
          <a:prstGeom prst="rect">
            <a:avLst/>
          </a:prstGeom>
          <a:noFill/>
          <a:ln w="9525">
            <a:noFill/>
            <a:miter lim="800000"/>
            <a:headEnd/>
            <a:tailEnd/>
          </a:ln>
        </p:spPr>
      </p:pic>
      <p:sp>
        <p:nvSpPr>
          <p:cNvPr id="19" name="Striped Right Arrow 18"/>
          <p:cNvSpPr/>
          <p:nvPr/>
        </p:nvSpPr>
        <p:spPr>
          <a:xfrm>
            <a:off x="228600" y="6019800"/>
            <a:ext cx="685800" cy="304800"/>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Striped Right Arrow 19"/>
          <p:cNvSpPr/>
          <p:nvPr/>
        </p:nvSpPr>
        <p:spPr>
          <a:xfrm>
            <a:off x="1066800" y="6019800"/>
            <a:ext cx="685800" cy="304800"/>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Striped Right Arrow 20"/>
          <p:cNvSpPr/>
          <p:nvPr/>
        </p:nvSpPr>
        <p:spPr>
          <a:xfrm>
            <a:off x="1981200" y="6019800"/>
            <a:ext cx="685800" cy="304800"/>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en-GB"/>
              <a:t>3 : Biological effects of ionizing radiation</a:t>
            </a:r>
          </a:p>
        </p:txBody>
      </p:sp>
      <p:sp>
        <p:nvSpPr>
          <p:cNvPr id="26" name="Slide Number Placeholder 4"/>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3596D020-51F4-4D6C-9B98-0811BF7BB747}" type="slidenum">
              <a:rPr lang="en-GB"/>
              <a:pPr>
                <a:defRPr/>
              </a:pPr>
              <a:t>25</a:t>
            </a:fld>
            <a:endParaRPr lang="en-GB"/>
          </a:p>
        </p:txBody>
      </p:sp>
      <p:sp>
        <p:nvSpPr>
          <p:cNvPr id="8196" name="Rectangle 112"/>
          <p:cNvSpPr>
            <a:spLocks noGrp="1" noChangeArrowheads="1"/>
          </p:cNvSpPr>
          <p:nvPr>
            <p:ph type="title"/>
          </p:nvPr>
        </p:nvSpPr>
        <p:spPr>
          <a:xfrm>
            <a:off x="1371600" y="304800"/>
            <a:ext cx="7470648" cy="1143000"/>
          </a:xfrm>
        </p:spPr>
        <p:txBody>
          <a:bodyPr/>
          <a:lstStyle/>
          <a:p>
            <a:pPr eaLnBrk="1" hangingPunct="1"/>
            <a:r>
              <a:rPr lang="en-US" dirty="0" smtClean="0"/>
              <a:t>Radiation health effects</a:t>
            </a:r>
          </a:p>
        </p:txBody>
      </p:sp>
      <p:sp>
        <p:nvSpPr>
          <p:cNvPr id="8197" name="Line 67"/>
          <p:cNvSpPr>
            <a:spLocks noChangeShapeType="1"/>
          </p:cNvSpPr>
          <p:nvPr/>
        </p:nvSpPr>
        <p:spPr bwMode="auto">
          <a:xfrm>
            <a:off x="4591050" y="3762375"/>
            <a:ext cx="1588" cy="93663"/>
          </a:xfrm>
          <a:prstGeom prst="line">
            <a:avLst/>
          </a:prstGeom>
          <a:noFill/>
          <a:ln w="34925">
            <a:solidFill>
              <a:schemeClr val="folHlink"/>
            </a:solidFill>
            <a:round/>
            <a:headEnd/>
            <a:tailEnd/>
          </a:ln>
        </p:spPr>
        <p:txBody>
          <a:bodyPr/>
          <a:lstStyle/>
          <a:p>
            <a:endParaRPr lang="en-US"/>
          </a:p>
        </p:txBody>
      </p:sp>
      <p:sp>
        <p:nvSpPr>
          <p:cNvPr id="8198" name="Line 69"/>
          <p:cNvSpPr>
            <a:spLocks noChangeShapeType="1"/>
          </p:cNvSpPr>
          <p:nvPr/>
        </p:nvSpPr>
        <p:spPr bwMode="auto">
          <a:xfrm>
            <a:off x="4584700" y="3856038"/>
            <a:ext cx="6350" cy="1587"/>
          </a:xfrm>
          <a:prstGeom prst="line">
            <a:avLst/>
          </a:prstGeom>
          <a:noFill/>
          <a:ln w="34925">
            <a:solidFill>
              <a:srgbClr val="FF0000"/>
            </a:solidFill>
            <a:round/>
            <a:headEnd/>
            <a:tailEnd/>
          </a:ln>
        </p:spPr>
        <p:txBody>
          <a:bodyPr/>
          <a:lstStyle/>
          <a:p>
            <a:endParaRPr lang="en-US"/>
          </a:p>
        </p:txBody>
      </p:sp>
      <p:sp>
        <p:nvSpPr>
          <p:cNvPr id="8199" name="Line 73"/>
          <p:cNvSpPr>
            <a:spLocks noChangeShapeType="1"/>
          </p:cNvSpPr>
          <p:nvPr/>
        </p:nvSpPr>
        <p:spPr bwMode="auto">
          <a:xfrm flipV="1">
            <a:off x="512763" y="4105275"/>
            <a:ext cx="166687" cy="26988"/>
          </a:xfrm>
          <a:prstGeom prst="line">
            <a:avLst/>
          </a:prstGeom>
          <a:noFill/>
          <a:ln w="34925">
            <a:solidFill>
              <a:schemeClr val="folHlink"/>
            </a:solidFill>
            <a:round/>
            <a:headEnd/>
            <a:tailEnd/>
          </a:ln>
        </p:spPr>
        <p:txBody>
          <a:bodyPr/>
          <a:lstStyle/>
          <a:p>
            <a:endParaRPr lang="en-US"/>
          </a:p>
        </p:txBody>
      </p:sp>
      <p:sp>
        <p:nvSpPr>
          <p:cNvPr id="8200" name="Line 83"/>
          <p:cNvSpPr>
            <a:spLocks noChangeShapeType="1"/>
          </p:cNvSpPr>
          <p:nvPr/>
        </p:nvSpPr>
        <p:spPr bwMode="auto">
          <a:xfrm>
            <a:off x="4584700" y="3856038"/>
            <a:ext cx="1588" cy="155575"/>
          </a:xfrm>
          <a:prstGeom prst="line">
            <a:avLst/>
          </a:prstGeom>
          <a:noFill/>
          <a:ln w="34925">
            <a:solidFill>
              <a:schemeClr val="folHlink"/>
            </a:solidFill>
            <a:round/>
            <a:headEnd/>
            <a:tailEnd/>
          </a:ln>
        </p:spPr>
        <p:txBody>
          <a:bodyPr/>
          <a:lstStyle/>
          <a:p>
            <a:endParaRPr lang="en-US"/>
          </a:p>
        </p:txBody>
      </p:sp>
      <p:sp>
        <p:nvSpPr>
          <p:cNvPr id="8201" name="Line 85"/>
          <p:cNvSpPr>
            <a:spLocks noChangeShapeType="1"/>
          </p:cNvSpPr>
          <p:nvPr/>
        </p:nvSpPr>
        <p:spPr bwMode="auto">
          <a:xfrm flipV="1">
            <a:off x="3440113" y="4073525"/>
            <a:ext cx="107950" cy="0"/>
          </a:xfrm>
          <a:prstGeom prst="line">
            <a:avLst/>
          </a:prstGeom>
          <a:noFill/>
          <a:ln w="34925">
            <a:solidFill>
              <a:schemeClr val="folHlink"/>
            </a:solidFill>
            <a:round/>
            <a:headEnd/>
            <a:tailEnd/>
          </a:ln>
        </p:spPr>
        <p:txBody>
          <a:bodyPr/>
          <a:lstStyle/>
          <a:p>
            <a:endParaRPr lang="en-US"/>
          </a:p>
        </p:txBody>
      </p:sp>
      <p:sp>
        <p:nvSpPr>
          <p:cNvPr id="8202" name="Line 95"/>
          <p:cNvSpPr>
            <a:spLocks noChangeShapeType="1"/>
          </p:cNvSpPr>
          <p:nvPr/>
        </p:nvSpPr>
        <p:spPr bwMode="auto">
          <a:xfrm>
            <a:off x="7292975" y="3856038"/>
            <a:ext cx="1588" cy="155575"/>
          </a:xfrm>
          <a:prstGeom prst="line">
            <a:avLst/>
          </a:prstGeom>
          <a:noFill/>
          <a:ln w="34925">
            <a:solidFill>
              <a:schemeClr val="folHlink"/>
            </a:solidFill>
            <a:round/>
            <a:headEnd/>
            <a:tailEnd/>
          </a:ln>
        </p:spPr>
        <p:txBody>
          <a:bodyPr/>
          <a:lstStyle/>
          <a:p>
            <a:endParaRPr lang="en-US"/>
          </a:p>
        </p:txBody>
      </p:sp>
      <p:sp>
        <p:nvSpPr>
          <p:cNvPr id="8203" name="Line 70"/>
          <p:cNvSpPr>
            <a:spLocks noChangeShapeType="1"/>
          </p:cNvSpPr>
          <p:nvPr/>
        </p:nvSpPr>
        <p:spPr bwMode="auto">
          <a:xfrm>
            <a:off x="1804988" y="2840038"/>
            <a:ext cx="5910262" cy="30162"/>
          </a:xfrm>
          <a:prstGeom prst="line">
            <a:avLst/>
          </a:prstGeom>
          <a:noFill/>
          <a:ln w="28575">
            <a:solidFill>
              <a:schemeClr val="folHlink"/>
            </a:solidFill>
            <a:round/>
            <a:headEnd/>
            <a:tailEnd/>
          </a:ln>
        </p:spPr>
        <p:txBody>
          <a:bodyPr/>
          <a:lstStyle/>
          <a:p>
            <a:endParaRPr lang="en-US"/>
          </a:p>
        </p:txBody>
      </p:sp>
      <p:sp>
        <p:nvSpPr>
          <p:cNvPr id="8204" name="Line 71"/>
          <p:cNvSpPr>
            <a:spLocks noChangeShapeType="1"/>
          </p:cNvSpPr>
          <p:nvPr/>
        </p:nvSpPr>
        <p:spPr bwMode="auto">
          <a:xfrm>
            <a:off x="1792288" y="2898775"/>
            <a:ext cx="1587" cy="155575"/>
          </a:xfrm>
          <a:prstGeom prst="line">
            <a:avLst/>
          </a:prstGeom>
          <a:noFill/>
          <a:ln w="34925">
            <a:solidFill>
              <a:schemeClr val="folHlink"/>
            </a:solidFill>
            <a:round/>
            <a:headEnd/>
            <a:tailEnd/>
          </a:ln>
        </p:spPr>
        <p:txBody>
          <a:bodyPr/>
          <a:lstStyle/>
          <a:p>
            <a:endParaRPr lang="en-US"/>
          </a:p>
        </p:txBody>
      </p:sp>
      <p:sp>
        <p:nvSpPr>
          <p:cNvPr id="8205" name="Line 72"/>
          <p:cNvSpPr>
            <a:spLocks noChangeShapeType="1"/>
          </p:cNvSpPr>
          <p:nvPr/>
        </p:nvSpPr>
        <p:spPr bwMode="auto">
          <a:xfrm>
            <a:off x="485775" y="3489325"/>
            <a:ext cx="1588" cy="657225"/>
          </a:xfrm>
          <a:prstGeom prst="line">
            <a:avLst/>
          </a:prstGeom>
          <a:noFill/>
          <a:ln w="34925">
            <a:solidFill>
              <a:schemeClr val="folHlink"/>
            </a:solidFill>
            <a:round/>
            <a:headEnd/>
            <a:tailEnd/>
          </a:ln>
        </p:spPr>
        <p:txBody>
          <a:bodyPr/>
          <a:lstStyle/>
          <a:p>
            <a:endParaRPr lang="en-US"/>
          </a:p>
        </p:txBody>
      </p:sp>
      <p:sp>
        <p:nvSpPr>
          <p:cNvPr id="8206" name="Line 84"/>
          <p:cNvSpPr>
            <a:spLocks noChangeShapeType="1"/>
          </p:cNvSpPr>
          <p:nvPr/>
        </p:nvSpPr>
        <p:spPr bwMode="auto">
          <a:xfrm>
            <a:off x="3454400" y="3402013"/>
            <a:ext cx="1588" cy="657225"/>
          </a:xfrm>
          <a:prstGeom prst="line">
            <a:avLst/>
          </a:prstGeom>
          <a:noFill/>
          <a:ln w="34925">
            <a:solidFill>
              <a:schemeClr val="folHlink"/>
            </a:solidFill>
            <a:round/>
            <a:headEnd/>
            <a:tailEnd/>
          </a:ln>
        </p:spPr>
        <p:txBody>
          <a:bodyPr/>
          <a:lstStyle/>
          <a:p>
            <a:endParaRPr lang="en-US"/>
          </a:p>
        </p:txBody>
      </p:sp>
      <p:sp>
        <p:nvSpPr>
          <p:cNvPr id="8207" name="Line 96"/>
          <p:cNvSpPr>
            <a:spLocks noChangeShapeType="1"/>
          </p:cNvSpPr>
          <p:nvPr/>
        </p:nvSpPr>
        <p:spPr bwMode="auto">
          <a:xfrm>
            <a:off x="6162675" y="3475038"/>
            <a:ext cx="1588" cy="541337"/>
          </a:xfrm>
          <a:prstGeom prst="line">
            <a:avLst/>
          </a:prstGeom>
          <a:noFill/>
          <a:ln w="34925">
            <a:solidFill>
              <a:schemeClr val="folHlink"/>
            </a:solidFill>
            <a:round/>
            <a:headEnd/>
            <a:tailEnd/>
          </a:ln>
        </p:spPr>
        <p:txBody>
          <a:bodyPr/>
          <a:lstStyle/>
          <a:p>
            <a:endParaRPr lang="en-US"/>
          </a:p>
        </p:txBody>
      </p:sp>
      <p:sp>
        <p:nvSpPr>
          <p:cNvPr id="8208" name="Line 97"/>
          <p:cNvSpPr>
            <a:spLocks noChangeShapeType="1"/>
          </p:cNvSpPr>
          <p:nvPr/>
        </p:nvSpPr>
        <p:spPr bwMode="auto">
          <a:xfrm>
            <a:off x="6148388" y="4044950"/>
            <a:ext cx="396875" cy="1588"/>
          </a:xfrm>
          <a:prstGeom prst="line">
            <a:avLst/>
          </a:prstGeom>
          <a:noFill/>
          <a:ln w="34925">
            <a:solidFill>
              <a:schemeClr val="folHlink"/>
            </a:solidFill>
            <a:round/>
            <a:headEnd/>
            <a:tailEnd/>
          </a:ln>
        </p:spPr>
        <p:txBody>
          <a:bodyPr/>
          <a:lstStyle/>
          <a:p>
            <a:endParaRPr lang="en-US"/>
          </a:p>
        </p:txBody>
      </p:sp>
      <p:sp>
        <p:nvSpPr>
          <p:cNvPr id="8209" name="Rectangle 79"/>
          <p:cNvSpPr>
            <a:spLocks noChangeArrowheads="1"/>
          </p:cNvSpPr>
          <p:nvPr/>
        </p:nvSpPr>
        <p:spPr bwMode="auto">
          <a:xfrm>
            <a:off x="595313" y="3568700"/>
            <a:ext cx="2244725" cy="1349375"/>
          </a:xfrm>
          <a:prstGeom prst="rect">
            <a:avLst/>
          </a:prstGeom>
          <a:solidFill>
            <a:srgbClr val="CCECFF"/>
          </a:solidFill>
          <a:ln w="6350">
            <a:solidFill>
              <a:srgbClr val="808080"/>
            </a:solidFill>
            <a:miter lim="800000"/>
            <a:headEnd/>
            <a:tailEnd/>
          </a:ln>
        </p:spPr>
        <p:txBody>
          <a:bodyPr/>
          <a:lstStyle/>
          <a:p>
            <a:r>
              <a:rPr lang="en-GB" sz="2000" b="1">
                <a:solidFill>
                  <a:schemeClr val="folHlink"/>
                </a:solidFill>
                <a:latin typeface="Arial" pitchFamily="34" charset="0"/>
              </a:rPr>
              <a:t>DETERMINISTIC</a:t>
            </a:r>
          </a:p>
          <a:p>
            <a:r>
              <a:rPr lang="en-GB" sz="1500" b="1">
                <a:solidFill>
                  <a:schemeClr val="folHlink"/>
                </a:solidFill>
                <a:latin typeface="Arial" pitchFamily="34" charset="0"/>
              </a:rPr>
              <a:t>Somatic</a:t>
            </a:r>
          </a:p>
          <a:p>
            <a:r>
              <a:rPr lang="en-US" sz="1500" b="1">
                <a:solidFill>
                  <a:schemeClr val="folHlink"/>
                </a:solidFill>
                <a:latin typeface="Arial" pitchFamily="34" charset="0"/>
              </a:rPr>
              <a:t>Clinically attributable in the exposed individual</a:t>
            </a:r>
          </a:p>
        </p:txBody>
      </p:sp>
      <p:sp>
        <p:nvSpPr>
          <p:cNvPr id="8210" name="Rectangle 80"/>
          <p:cNvSpPr>
            <a:spLocks noChangeArrowheads="1"/>
          </p:cNvSpPr>
          <p:nvPr/>
        </p:nvSpPr>
        <p:spPr bwMode="auto">
          <a:xfrm>
            <a:off x="333375" y="3074988"/>
            <a:ext cx="2627313" cy="347662"/>
          </a:xfrm>
          <a:prstGeom prst="rect">
            <a:avLst/>
          </a:prstGeom>
          <a:solidFill>
            <a:srgbClr val="CCECFF"/>
          </a:solidFill>
          <a:ln w="9525">
            <a:solidFill>
              <a:srgbClr val="CCFFFF"/>
            </a:solidFill>
            <a:miter lim="800000"/>
            <a:headEnd/>
            <a:tailEnd/>
          </a:ln>
        </p:spPr>
        <p:txBody>
          <a:bodyPr/>
          <a:lstStyle/>
          <a:p>
            <a:pPr algn="ctr"/>
            <a:r>
              <a:rPr lang="en-GB" sz="2000" b="1">
                <a:solidFill>
                  <a:schemeClr val="folHlink"/>
                </a:solidFill>
                <a:latin typeface="Arial" pitchFamily="34" charset="0"/>
              </a:rPr>
              <a:t>CELL DEATH</a:t>
            </a:r>
            <a:endParaRPr lang="en-US">
              <a:solidFill>
                <a:schemeClr val="folHlink"/>
              </a:solidFill>
            </a:endParaRPr>
          </a:p>
        </p:txBody>
      </p:sp>
      <p:sp>
        <p:nvSpPr>
          <p:cNvPr id="8211" name="Rectangle 86"/>
          <p:cNvSpPr>
            <a:spLocks noChangeArrowheads="1"/>
          </p:cNvSpPr>
          <p:nvPr/>
        </p:nvSpPr>
        <p:spPr bwMode="auto">
          <a:xfrm>
            <a:off x="3548063" y="3565525"/>
            <a:ext cx="2214562" cy="1304925"/>
          </a:xfrm>
          <a:prstGeom prst="rect">
            <a:avLst/>
          </a:prstGeom>
          <a:solidFill>
            <a:srgbClr val="CCECFF"/>
          </a:solidFill>
          <a:ln w="9525">
            <a:noFill/>
            <a:miter lim="800000"/>
            <a:headEnd/>
            <a:tailEnd/>
          </a:ln>
        </p:spPr>
        <p:txBody>
          <a:bodyPr/>
          <a:lstStyle/>
          <a:p>
            <a:r>
              <a:rPr lang="en-GB" sz="2000" b="1">
                <a:solidFill>
                  <a:schemeClr val="folHlink"/>
                </a:solidFill>
                <a:latin typeface="Arial" pitchFamily="34" charset="0"/>
              </a:rPr>
              <a:t>STOCHASTIC</a:t>
            </a:r>
          </a:p>
          <a:p>
            <a:r>
              <a:rPr lang="en-GB" sz="1500" b="1">
                <a:solidFill>
                  <a:schemeClr val="folHlink"/>
                </a:solidFill>
                <a:latin typeface="Arial" pitchFamily="34" charset="0"/>
              </a:rPr>
              <a:t>somatic &amp; hereditary</a:t>
            </a:r>
          </a:p>
          <a:p>
            <a:r>
              <a:rPr lang="en-GB" sz="1300" b="1">
                <a:solidFill>
                  <a:schemeClr val="folHlink"/>
                </a:solidFill>
                <a:latin typeface="Arial" pitchFamily="34" charset="0"/>
              </a:rPr>
              <a:t>epidemiologically attributable in large populations</a:t>
            </a:r>
            <a:endParaRPr lang="en-GB" sz="1500" b="1">
              <a:solidFill>
                <a:schemeClr val="folHlink"/>
              </a:solidFill>
              <a:latin typeface="Arial" pitchFamily="34" charset="0"/>
            </a:endParaRPr>
          </a:p>
          <a:p>
            <a:endParaRPr lang="en-US" sz="1500" b="1">
              <a:solidFill>
                <a:srgbClr val="000000"/>
              </a:solidFill>
              <a:latin typeface="Arial" pitchFamily="34" charset="0"/>
            </a:endParaRPr>
          </a:p>
        </p:txBody>
      </p:sp>
      <p:sp>
        <p:nvSpPr>
          <p:cNvPr id="8212" name="Rectangle 98"/>
          <p:cNvSpPr>
            <a:spLocks noChangeArrowheads="1"/>
          </p:cNvSpPr>
          <p:nvPr/>
        </p:nvSpPr>
        <p:spPr bwMode="auto">
          <a:xfrm>
            <a:off x="6513513" y="3508375"/>
            <a:ext cx="2112962" cy="1420813"/>
          </a:xfrm>
          <a:prstGeom prst="rect">
            <a:avLst/>
          </a:prstGeom>
          <a:solidFill>
            <a:srgbClr val="CCECFF"/>
          </a:solidFill>
          <a:ln w="9525">
            <a:noFill/>
            <a:miter lim="800000"/>
            <a:headEnd/>
            <a:tailEnd/>
          </a:ln>
        </p:spPr>
        <p:txBody>
          <a:bodyPr/>
          <a:lstStyle/>
          <a:p>
            <a:r>
              <a:rPr lang="en-GB" sz="2000" b="1">
                <a:solidFill>
                  <a:schemeClr val="folHlink"/>
                </a:solidFill>
                <a:latin typeface="Arial" pitchFamily="34" charset="0"/>
              </a:rPr>
              <a:t>ANTENATAL</a:t>
            </a:r>
          </a:p>
          <a:p>
            <a:r>
              <a:rPr lang="en-GB" sz="1500" b="1">
                <a:solidFill>
                  <a:schemeClr val="folHlink"/>
                </a:solidFill>
                <a:latin typeface="Arial" pitchFamily="34" charset="0"/>
              </a:rPr>
              <a:t>somatic and hereditary </a:t>
            </a:r>
            <a:r>
              <a:rPr lang="en-GB" sz="1300" b="1">
                <a:solidFill>
                  <a:schemeClr val="folHlink"/>
                </a:solidFill>
                <a:latin typeface="Arial" pitchFamily="34" charset="0"/>
              </a:rPr>
              <a:t>expressed in the foetus, in the live born or descendants</a:t>
            </a:r>
            <a:endParaRPr lang="en-GB" sz="2000" b="1">
              <a:solidFill>
                <a:schemeClr val="folHlink"/>
              </a:solidFill>
              <a:latin typeface="Arial" pitchFamily="34" charset="0"/>
            </a:endParaRPr>
          </a:p>
          <a:p>
            <a:endParaRPr lang="en-US" sz="2000" b="1">
              <a:solidFill>
                <a:schemeClr val="folHlink"/>
              </a:solidFill>
              <a:latin typeface="Arial" pitchFamily="34" charset="0"/>
            </a:endParaRPr>
          </a:p>
        </p:txBody>
      </p:sp>
      <p:sp>
        <p:nvSpPr>
          <p:cNvPr id="8213" name="Rectangle 104"/>
          <p:cNvSpPr>
            <a:spLocks noChangeArrowheads="1"/>
          </p:cNvSpPr>
          <p:nvPr/>
        </p:nvSpPr>
        <p:spPr bwMode="auto">
          <a:xfrm>
            <a:off x="6375400" y="3089275"/>
            <a:ext cx="2625725" cy="347663"/>
          </a:xfrm>
          <a:prstGeom prst="rect">
            <a:avLst/>
          </a:prstGeom>
          <a:solidFill>
            <a:srgbClr val="CCECFF"/>
          </a:solidFill>
          <a:ln w="9525">
            <a:noFill/>
            <a:miter lim="800000"/>
            <a:headEnd/>
            <a:tailEnd/>
          </a:ln>
        </p:spPr>
        <p:txBody>
          <a:bodyPr/>
          <a:lstStyle/>
          <a:p>
            <a:pPr algn="ctr"/>
            <a:r>
              <a:rPr lang="en-GB" sz="2000" b="1">
                <a:solidFill>
                  <a:schemeClr val="folHlink"/>
                </a:solidFill>
                <a:latin typeface="Arial" pitchFamily="34" charset="0"/>
              </a:rPr>
              <a:t>BOTH</a:t>
            </a:r>
            <a:endParaRPr lang="en-US" sz="2000" b="1">
              <a:solidFill>
                <a:schemeClr val="folHlink"/>
              </a:solidFill>
              <a:latin typeface="Arial" pitchFamily="34" charset="0"/>
            </a:endParaRPr>
          </a:p>
        </p:txBody>
      </p:sp>
      <p:sp>
        <p:nvSpPr>
          <p:cNvPr id="8214" name="Rectangle 107"/>
          <p:cNvSpPr>
            <a:spLocks noChangeArrowheads="1"/>
          </p:cNvSpPr>
          <p:nvPr/>
        </p:nvSpPr>
        <p:spPr bwMode="auto">
          <a:xfrm>
            <a:off x="3151188" y="1608138"/>
            <a:ext cx="2654300" cy="946150"/>
          </a:xfrm>
          <a:prstGeom prst="rect">
            <a:avLst/>
          </a:prstGeom>
          <a:solidFill>
            <a:srgbClr val="CCECFF"/>
          </a:solidFill>
          <a:ln w="9525">
            <a:noFill/>
            <a:miter lim="800000"/>
            <a:headEnd/>
            <a:tailEnd/>
          </a:ln>
        </p:spPr>
        <p:txBody>
          <a:bodyPr/>
          <a:lstStyle/>
          <a:p>
            <a:pPr algn="ctr"/>
            <a:r>
              <a:rPr lang="en-GB" sz="2000" b="1">
                <a:solidFill>
                  <a:schemeClr val="folHlink"/>
                </a:solidFill>
                <a:latin typeface="Arial" pitchFamily="34" charset="0"/>
              </a:rPr>
              <a:t>TYPE</a:t>
            </a:r>
          </a:p>
          <a:p>
            <a:pPr algn="ctr"/>
            <a:r>
              <a:rPr lang="en-GB" sz="2000" b="1">
                <a:solidFill>
                  <a:schemeClr val="folHlink"/>
                </a:solidFill>
                <a:latin typeface="Arial" pitchFamily="34" charset="0"/>
              </a:rPr>
              <a:t>OF</a:t>
            </a:r>
          </a:p>
          <a:p>
            <a:pPr algn="ctr"/>
            <a:r>
              <a:rPr lang="en-GB" sz="2000" b="1">
                <a:solidFill>
                  <a:schemeClr val="folHlink"/>
                </a:solidFill>
                <a:latin typeface="Arial" pitchFamily="34" charset="0"/>
              </a:rPr>
              <a:t>EFFECTS</a:t>
            </a:r>
            <a:endParaRPr lang="en-US" sz="2000" b="1">
              <a:solidFill>
                <a:schemeClr val="folHlink"/>
              </a:solidFill>
              <a:latin typeface="Arial" pitchFamily="34" charset="0"/>
            </a:endParaRPr>
          </a:p>
        </p:txBody>
      </p:sp>
      <p:sp>
        <p:nvSpPr>
          <p:cNvPr id="8215" name="Rectangle 113"/>
          <p:cNvSpPr>
            <a:spLocks noChangeArrowheads="1"/>
          </p:cNvSpPr>
          <p:nvPr/>
        </p:nvSpPr>
        <p:spPr bwMode="auto">
          <a:xfrm>
            <a:off x="2992438" y="3052763"/>
            <a:ext cx="3335337" cy="396875"/>
          </a:xfrm>
          <a:prstGeom prst="rect">
            <a:avLst/>
          </a:prstGeom>
          <a:solidFill>
            <a:srgbClr val="CCECFF"/>
          </a:solidFill>
          <a:ln w="12700">
            <a:noFill/>
            <a:miter lim="800000"/>
            <a:headEnd type="none" w="sm" len="sm"/>
            <a:tailEnd type="none" w="sm" len="sm"/>
          </a:ln>
          <a:effectLst/>
        </p:spPr>
        <p:txBody>
          <a:bodyPr wrap="none">
            <a:spAutoFit/>
          </a:bodyPr>
          <a:lstStyle/>
          <a:p>
            <a:r>
              <a:rPr lang="en-GB" sz="2000" b="1">
                <a:solidFill>
                  <a:schemeClr val="folHlink"/>
                </a:solidFill>
                <a:latin typeface="Arial" pitchFamily="34" charset="0"/>
              </a:rPr>
              <a:t>CELL TRANSFORMATION</a:t>
            </a:r>
            <a:endParaRPr lang="en-US" sz="2000" b="1">
              <a:solidFill>
                <a:schemeClr val="folHlink"/>
              </a:solidFill>
              <a:latin typeface="Arial" pitchFamily="34" charset="0"/>
            </a:endParaRPr>
          </a:p>
        </p:txBody>
      </p:sp>
      <p:sp>
        <p:nvSpPr>
          <p:cNvPr id="8216" name="Line 119"/>
          <p:cNvSpPr>
            <a:spLocks noChangeShapeType="1"/>
          </p:cNvSpPr>
          <p:nvPr/>
        </p:nvSpPr>
        <p:spPr bwMode="auto">
          <a:xfrm>
            <a:off x="4572000" y="2859088"/>
            <a:ext cx="0" cy="160337"/>
          </a:xfrm>
          <a:prstGeom prst="line">
            <a:avLst/>
          </a:prstGeom>
          <a:noFill/>
          <a:ln w="28575">
            <a:solidFill>
              <a:schemeClr val="folHlink"/>
            </a:solidFill>
            <a:round/>
            <a:headEnd type="none" w="sm" len="sm"/>
            <a:tailEnd type="none" w="sm" len="sm"/>
          </a:ln>
          <a:effectLst/>
        </p:spPr>
        <p:txBody>
          <a:bodyPr/>
          <a:lstStyle/>
          <a:p>
            <a:endParaRPr lang="en-US"/>
          </a:p>
        </p:txBody>
      </p:sp>
      <p:sp>
        <p:nvSpPr>
          <p:cNvPr id="8217" name="Line 120"/>
          <p:cNvSpPr>
            <a:spLocks noChangeShapeType="1"/>
          </p:cNvSpPr>
          <p:nvPr/>
        </p:nvSpPr>
        <p:spPr bwMode="auto">
          <a:xfrm>
            <a:off x="7693025" y="2903538"/>
            <a:ext cx="0" cy="130175"/>
          </a:xfrm>
          <a:prstGeom prst="line">
            <a:avLst/>
          </a:prstGeom>
          <a:noFill/>
          <a:ln w="28575">
            <a:solidFill>
              <a:schemeClr val="folHlink"/>
            </a:solidFill>
            <a:round/>
            <a:headEnd type="none" w="sm" len="sm"/>
            <a:tailEnd type="none" w="sm" len="sm"/>
          </a:ln>
          <a:effectLst/>
        </p:spPr>
        <p:txBody>
          <a:bodyPr/>
          <a:lstStyle/>
          <a:p>
            <a:endParaRPr lang="en-US"/>
          </a:p>
        </p:txBody>
      </p:sp>
      <p:sp>
        <p:nvSpPr>
          <p:cNvPr id="8218" name="Line 121"/>
          <p:cNvSpPr>
            <a:spLocks noChangeShapeType="1"/>
          </p:cNvSpPr>
          <p:nvPr/>
        </p:nvSpPr>
        <p:spPr bwMode="auto">
          <a:xfrm>
            <a:off x="4586288" y="2598738"/>
            <a:ext cx="0" cy="420687"/>
          </a:xfrm>
          <a:prstGeom prst="line">
            <a:avLst/>
          </a:prstGeom>
          <a:noFill/>
          <a:ln w="28575">
            <a:solidFill>
              <a:schemeClr val="folHlink"/>
            </a:solidFill>
            <a:round/>
            <a:headEnd type="none" w="sm" len="sm"/>
            <a:tailEnd type="none" w="sm" len="sm"/>
          </a:ln>
          <a:effectLst/>
        </p:spPr>
        <p:txBody>
          <a:bodyPr/>
          <a:lstStyle/>
          <a:p>
            <a:endParaRPr lang="en-US"/>
          </a:p>
        </p:txBody>
      </p:sp>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en-GB"/>
              <a:t>3 : Biological effects of ionizing radiation</a:t>
            </a:r>
          </a:p>
        </p:txBody>
      </p:sp>
      <p:sp>
        <p:nvSpPr>
          <p:cNvPr id="15" name="Slide Number Placeholder 6"/>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7567CFFE-61BD-4A71-891C-84529B5CB2A3}" type="slidenum">
              <a:rPr lang="en-GB"/>
              <a:pPr>
                <a:defRPr/>
              </a:pPr>
              <a:t>26</a:t>
            </a:fld>
            <a:endParaRPr lang="en-GB"/>
          </a:p>
        </p:txBody>
      </p:sp>
      <p:sp>
        <p:nvSpPr>
          <p:cNvPr id="9220" name="Rectangle 17"/>
          <p:cNvSpPr>
            <a:spLocks noGrp="1" noChangeArrowheads="1"/>
          </p:cNvSpPr>
          <p:nvPr>
            <p:ph type="title"/>
          </p:nvPr>
        </p:nvSpPr>
        <p:spPr>
          <a:xfrm>
            <a:off x="1371600" y="381000"/>
            <a:ext cx="7772400" cy="1143000"/>
          </a:xfrm>
        </p:spPr>
        <p:txBody>
          <a:bodyPr/>
          <a:lstStyle/>
          <a:p>
            <a:pPr eaLnBrk="1" hangingPunct="1"/>
            <a:r>
              <a:rPr lang="en-US" dirty="0" smtClean="0"/>
              <a:t>Biological effects of ionizing radiation</a:t>
            </a:r>
          </a:p>
        </p:txBody>
      </p:sp>
      <p:sp>
        <p:nvSpPr>
          <p:cNvPr id="9221" name="Rectangle 18"/>
          <p:cNvSpPr>
            <a:spLocks noGrp="1" noChangeArrowheads="1"/>
          </p:cNvSpPr>
          <p:nvPr>
            <p:ph type="body" sz="half" idx="1"/>
          </p:nvPr>
        </p:nvSpPr>
        <p:spPr>
          <a:xfrm>
            <a:off x="282575" y="1524000"/>
            <a:ext cx="4270375" cy="4889500"/>
          </a:xfrm>
        </p:spPr>
        <p:txBody>
          <a:bodyPr/>
          <a:lstStyle/>
          <a:p>
            <a:pPr eaLnBrk="1" hangingPunct="1"/>
            <a:r>
              <a:rPr lang="en-US" sz="2800" b="1" smtClean="0">
                <a:solidFill>
                  <a:schemeClr val="folHlink"/>
                </a:solidFill>
              </a:rPr>
              <a:t>Deterministic</a:t>
            </a:r>
          </a:p>
          <a:p>
            <a:pPr lvl="1" eaLnBrk="1" hangingPunct="1"/>
            <a:r>
              <a:rPr lang="en-US" sz="2400" smtClean="0"/>
              <a:t>e.g. Lens opacities, skin injuries, </a:t>
            </a:r>
          </a:p>
          <a:p>
            <a:pPr lvl="1" eaLnBrk="1" hangingPunct="1"/>
            <a:r>
              <a:rPr lang="en-US" sz="2400" smtClean="0"/>
              <a:t>infertility, epilation, etc</a:t>
            </a:r>
          </a:p>
          <a:p>
            <a:pPr eaLnBrk="1" hangingPunct="1"/>
            <a:r>
              <a:rPr lang="en-US" sz="2800" b="1" smtClean="0">
                <a:solidFill>
                  <a:schemeClr val="folHlink"/>
                </a:solidFill>
              </a:rPr>
              <a:t>Stochastic</a:t>
            </a:r>
          </a:p>
          <a:p>
            <a:pPr lvl="1" eaLnBrk="1" hangingPunct="1"/>
            <a:r>
              <a:rPr lang="en-US" sz="2400" smtClean="0"/>
              <a:t>Cancer, genetic effects.</a:t>
            </a:r>
          </a:p>
        </p:txBody>
      </p:sp>
      <p:grpSp>
        <p:nvGrpSpPr>
          <p:cNvPr id="2" name="Group 4"/>
          <p:cNvGrpSpPr>
            <a:grpSpLocks/>
          </p:cNvGrpSpPr>
          <p:nvPr/>
        </p:nvGrpSpPr>
        <p:grpSpPr bwMode="auto">
          <a:xfrm>
            <a:off x="1447800" y="4343400"/>
            <a:ext cx="2667000" cy="1816100"/>
            <a:chOff x="1104" y="2208"/>
            <a:chExt cx="2736" cy="2016"/>
          </a:xfrm>
        </p:grpSpPr>
        <p:sp>
          <p:nvSpPr>
            <p:cNvPr id="9229" name="Rectangle 5"/>
            <p:cNvSpPr>
              <a:spLocks noChangeArrowheads="1"/>
            </p:cNvSpPr>
            <p:nvPr/>
          </p:nvSpPr>
          <p:spPr bwMode="auto">
            <a:xfrm>
              <a:off x="1104" y="2208"/>
              <a:ext cx="2736" cy="2016"/>
            </a:xfrm>
            <a:prstGeom prst="rect">
              <a:avLst/>
            </a:prstGeom>
            <a:solidFill>
              <a:srgbClr val="F05E2A"/>
            </a:solidFill>
            <a:ln w="12700">
              <a:solidFill>
                <a:schemeClr val="tx1"/>
              </a:solidFill>
              <a:miter lim="800000"/>
              <a:headEnd type="none" w="sm" len="sm"/>
              <a:tailEnd type="none" w="sm" len="sm"/>
            </a:ln>
            <a:effectLst/>
          </p:spPr>
          <p:txBody>
            <a:bodyPr wrap="none" anchor="ctr"/>
            <a:lstStyle/>
            <a:p>
              <a:endParaRPr lang="en-US"/>
            </a:p>
          </p:txBody>
        </p:sp>
        <p:pic>
          <p:nvPicPr>
            <p:cNvPr id="9230" name="Picture 6" descr="C:\Archivos de programa\Archivos comunes\Microsoft Shared\Clipart\cagcat50\BD04912_.WMF"/>
            <p:cNvPicPr>
              <a:picLocks noChangeAspect="1" noChangeArrowheads="1"/>
            </p:cNvPicPr>
            <p:nvPr/>
          </p:nvPicPr>
          <p:blipFill>
            <a:blip r:embed="rId2"/>
            <a:srcRect/>
            <a:stretch>
              <a:fillRect/>
            </a:stretch>
          </p:blipFill>
          <p:spPr bwMode="auto">
            <a:xfrm>
              <a:off x="2112" y="2400"/>
              <a:ext cx="1401" cy="1750"/>
            </a:xfrm>
            <a:prstGeom prst="rect">
              <a:avLst/>
            </a:prstGeom>
            <a:solidFill>
              <a:srgbClr val="F05E2A"/>
            </a:solidFill>
            <a:ln w="9525">
              <a:noFill/>
              <a:miter lim="800000"/>
              <a:headEnd/>
              <a:tailEnd/>
            </a:ln>
          </p:spPr>
        </p:pic>
        <p:pic>
          <p:nvPicPr>
            <p:cNvPr id="9231" name="Picture 7" descr="D:\PFiles\MSOffice\Clipart\corpbas\j0078622.wmf"/>
            <p:cNvPicPr>
              <a:picLocks noChangeAspect="1" noChangeArrowheads="1"/>
            </p:cNvPicPr>
            <p:nvPr/>
          </p:nvPicPr>
          <p:blipFill>
            <a:blip r:embed="rId3"/>
            <a:srcRect/>
            <a:stretch>
              <a:fillRect/>
            </a:stretch>
          </p:blipFill>
          <p:spPr bwMode="auto">
            <a:xfrm>
              <a:off x="1344" y="2592"/>
              <a:ext cx="679" cy="1461"/>
            </a:xfrm>
            <a:prstGeom prst="rect">
              <a:avLst/>
            </a:prstGeom>
            <a:solidFill>
              <a:srgbClr val="F05E2A"/>
            </a:solidFill>
            <a:ln w="9525">
              <a:noFill/>
              <a:miter lim="800000"/>
              <a:headEnd/>
              <a:tailEnd/>
            </a:ln>
          </p:spPr>
        </p:pic>
      </p:grpSp>
      <p:grpSp>
        <p:nvGrpSpPr>
          <p:cNvPr id="3" name="Group 8"/>
          <p:cNvGrpSpPr>
            <a:grpSpLocks/>
          </p:cNvGrpSpPr>
          <p:nvPr/>
        </p:nvGrpSpPr>
        <p:grpSpPr bwMode="auto">
          <a:xfrm>
            <a:off x="6705600" y="1524000"/>
            <a:ext cx="1447800" cy="2895600"/>
            <a:chOff x="4128" y="1056"/>
            <a:chExt cx="2016" cy="3072"/>
          </a:xfrm>
        </p:grpSpPr>
        <p:sp>
          <p:nvSpPr>
            <p:cNvPr id="9226" name="Rectangle 9"/>
            <p:cNvSpPr>
              <a:spLocks noChangeArrowheads="1"/>
            </p:cNvSpPr>
            <p:nvPr/>
          </p:nvSpPr>
          <p:spPr bwMode="auto">
            <a:xfrm>
              <a:off x="4128" y="1056"/>
              <a:ext cx="2016" cy="3072"/>
            </a:xfrm>
            <a:prstGeom prst="rect">
              <a:avLst/>
            </a:prstGeom>
            <a:solidFill>
              <a:srgbClr val="CCFFFF"/>
            </a:solidFill>
            <a:ln w="12700">
              <a:solidFill>
                <a:schemeClr val="tx1"/>
              </a:solidFill>
              <a:miter lim="800000"/>
              <a:headEnd type="none" w="sm" len="sm"/>
              <a:tailEnd type="none" w="sm" len="sm"/>
            </a:ln>
            <a:effectLst/>
          </p:spPr>
          <p:txBody>
            <a:bodyPr wrap="none" anchor="ctr"/>
            <a:lstStyle/>
            <a:p>
              <a:endParaRPr lang="en-US"/>
            </a:p>
          </p:txBody>
        </p:sp>
        <p:pic>
          <p:nvPicPr>
            <p:cNvPr id="9227" name="Picture 10" descr="D:\PFiles\MSOffice\Clipart\corpbas\j0078627.wmf"/>
            <p:cNvPicPr>
              <a:picLocks noChangeAspect="1" noChangeArrowheads="1"/>
            </p:cNvPicPr>
            <p:nvPr/>
          </p:nvPicPr>
          <p:blipFill>
            <a:blip r:embed="rId4"/>
            <a:srcRect/>
            <a:stretch>
              <a:fillRect/>
            </a:stretch>
          </p:blipFill>
          <p:spPr bwMode="auto">
            <a:xfrm>
              <a:off x="4464" y="1200"/>
              <a:ext cx="1392" cy="1367"/>
            </a:xfrm>
            <a:prstGeom prst="rect">
              <a:avLst/>
            </a:prstGeom>
            <a:solidFill>
              <a:srgbClr val="CCFFFF"/>
            </a:solidFill>
            <a:ln w="9525">
              <a:noFill/>
              <a:miter lim="800000"/>
              <a:headEnd/>
              <a:tailEnd/>
            </a:ln>
          </p:spPr>
        </p:pic>
        <p:pic>
          <p:nvPicPr>
            <p:cNvPr id="9228" name="Picture 11" descr="D:\PFiles\MSOffice\Clipart\corpbas\j0078623.wmf"/>
            <p:cNvPicPr>
              <a:picLocks noChangeAspect="1" noChangeArrowheads="1"/>
            </p:cNvPicPr>
            <p:nvPr/>
          </p:nvPicPr>
          <p:blipFill>
            <a:blip r:embed="rId5"/>
            <a:srcRect/>
            <a:stretch>
              <a:fillRect/>
            </a:stretch>
          </p:blipFill>
          <p:spPr bwMode="auto">
            <a:xfrm>
              <a:off x="4128" y="2688"/>
              <a:ext cx="1807" cy="1377"/>
            </a:xfrm>
            <a:prstGeom prst="rect">
              <a:avLst/>
            </a:prstGeom>
            <a:solidFill>
              <a:srgbClr val="CCFFFF"/>
            </a:solidFill>
            <a:ln w="9525">
              <a:noFill/>
              <a:miter lim="800000"/>
              <a:headEnd/>
              <a:tailEnd/>
            </a:ln>
          </p:spPr>
        </p:pic>
      </p:grpSp>
      <p:sp>
        <p:nvSpPr>
          <p:cNvPr id="9224" name="AutoShape 12"/>
          <p:cNvSpPr>
            <a:spLocks noChangeArrowheads="1"/>
          </p:cNvSpPr>
          <p:nvPr/>
        </p:nvSpPr>
        <p:spPr bwMode="auto">
          <a:xfrm>
            <a:off x="3594100" y="1587500"/>
            <a:ext cx="2462213" cy="304800"/>
          </a:xfrm>
          <a:prstGeom prst="notchedRightArrow">
            <a:avLst>
              <a:gd name="adj1" fmla="val 50000"/>
              <a:gd name="adj2" fmla="val 20195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25" name="AutoShape 13"/>
          <p:cNvSpPr>
            <a:spLocks noChangeArrowheads="1"/>
          </p:cNvSpPr>
          <p:nvPr/>
        </p:nvSpPr>
        <p:spPr bwMode="auto">
          <a:xfrm>
            <a:off x="4648200" y="3505200"/>
            <a:ext cx="842963" cy="1371600"/>
          </a:xfrm>
          <a:prstGeom prst="curvedLeftArrow">
            <a:avLst>
              <a:gd name="adj1" fmla="val 32542"/>
              <a:gd name="adj2" fmla="val 65085"/>
              <a:gd name="adj3" fmla="val 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en-GB"/>
              <a:t>3 : Biological effects of ionizing radiation</a:t>
            </a:r>
          </a:p>
        </p:txBody>
      </p:sp>
      <p:sp>
        <p:nvSpPr>
          <p:cNvPr id="7" name="Slide Number Placeholder 6"/>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5A1DFBD6-BC70-4EE5-86E4-FBFB7A9CF19E}" type="slidenum">
              <a:rPr lang="en-GB"/>
              <a:pPr>
                <a:defRPr/>
              </a:pPr>
              <a:t>27</a:t>
            </a:fld>
            <a:endParaRPr lang="en-GB"/>
          </a:p>
        </p:txBody>
      </p:sp>
      <p:sp>
        <p:nvSpPr>
          <p:cNvPr id="10244" name="Rectangle 3"/>
          <p:cNvSpPr>
            <a:spLocks noChangeArrowheads="1"/>
          </p:cNvSpPr>
          <p:nvPr/>
        </p:nvSpPr>
        <p:spPr bwMode="auto">
          <a:xfrm>
            <a:off x="381000" y="1676400"/>
            <a:ext cx="4043363"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folHlink"/>
              </a:buClr>
              <a:buSzPct val="110000"/>
              <a:buFontTx/>
              <a:buChar char="•"/>
            </a:pPr>
            <a:r>
              <a:rPr lang="en-US" sz="2800" b="1">
                <a:solidFill>
                  <a:srgbClr val="3366CC"/>
                </a:solidFill>
                <a:latin typeface="Arial" pitchFamily="34" charset="0"/>
              </a:rPr>
              <a:t>Deterministic (Threshold or non-stochastic)</a:t>
            </a:r>
            <a:endParaRPr lang="en-US" sz="2800">
              <a:solidFill>
                <a:srgbClr val="3366CC"/>
              </a:solidFill>
              <a:latin typeface="Arial" pitchFamily="34" charset="0"/>
            </a:endParaRPr>
          </a:p>
          <a:p>
            <a:pPr marL="742950" lvl="1" indent="-285750">
              <a:spcBef>
                <a:spcPct val="20000"/>
              </a:spcBef>
              <a:buClr>
                <a:schemeClr val="folHlink"/>
              </a:buClr>
              <a:buSzPct val="110000"/>
              <a:buFontTx/>
              <a:buChar char="•"/>
            </a:pPr>
            <a:r>
              <a:rPr lang="en-US">
                <a:solidFill>
                  <a:srgbClr val="3366CC"/>
                </a:solidFill>
                <a:latin typeface="Arial" pitchFamily="34" charset="0"/>
              </a:rPr>
              <a:t>Existence of a dose threshold value (below this dose, the effect is not observable)</a:t>
            </a:r>
          </a:p>
          <a:p>
            <a:pPr marL="742950" lvl="1" indent="-285750">
              <a:spcBef>
                <a:spcPct val="20000"/>
              </a:spcBef>
              <a:buClr>
                <a:schemeClr val="folHlink"/>
              </a:buClr>
              <a:buSzPct val="110000"/>
              <a:buFontTx/>
              <a:buChar char="•"/>
            </a:pPr>
            <a:r>
              <a:rPr lang="en-US">
                <a:solidFill>
                  <a:srgbClr val="3366CC"/>
                </a:solidFill>
                <a:latin typeface="Arial" pitchFamily="34" charset="0"/>
              </a:rPr>
              <a:t>Severity of the effect increases with dose</a:t>
            </a:r>
          </a:p>
          <a:p>
            <a:pPr marL="742950" lvl="1" indent="-285750">
              <a:spcBef>
                <a:spcPct val="20000"/>
              </a:spcBef>
              <a:buClr>
                <a:schemeClr val="folHlink"/>
              </a:buClr>
              <a:buSzPct val="110000"/>
              <a:buFontTx/>
              <a:buChar char="•"/>
            </a:pPr>
            <a:r>
              <a:rPr lang="en-US">
                <a:solidFill>
                  <a:srgbClr val="3366CC"/>
                </a:solidFill>
                <a:latin typeface="Arial" pitchFamily="34" charset="0"/>
              </a:rPr>
              <a:t>A large number of cells are involved</a:t>
            </a:r>
          </a:p>
        </p:txBody>
      </p:sp>
      <p:pic>
        <p:nvPicPr>
          <p:cNvPr id="10245" name="Picture 4"/>
          <p:cNvPicPr>
            <a:picLocks noChangeArrowheads="1"/>
          </p:cNvPicPr>
          <p:nvPr/>
        </p:nvPicPr>
        <p:blipFill>
          <a:blip r:embed="rId2"/>
          <a:srcRect/>
          <a:stretch>
            <a:fillRect/>
          </a:stretch>
        </p:blipFill>
        <p:spPr bwMode="auto">
          <a:xfrm>
            <a:off x="4572000" y="1981200"/>
            <a:ext cx="4079875" cy="2957513"/>
          </a:xfrm>
          <a:prstGeom prst="rect">
            <a:avLst/>
          </a:prstGeom>
          <a:noFill/>
          <a:ln w="9525">
            <a:solidFill>
              <a:srgbClr val="FF6600"/>
            </a:solidFill>
            <a:miter lim="800000"/>
            <a:headEnd/>
            <a:tailEnd/>
          </a:ln>
          <a:effectLst/>
        </p:spPr>
      </p:pic>
      <p:sp>
        <p:nvSpPr>
          <p:cNvPr id="10246" name="Text Box 5"/>
          <p:cNvSpPr txBox="1">
            <a:spLocks noChangeArrowheads="1"/>
          </p:cNvSpPr>
          <p:nvPr/>
        </p:nvSpPr>
        <p:spPr bwMode="auto">
          <a:xfrm>
            <a:off x="4556125" y="4991100"/>
            <a:ext cx="4356100" cy="366713"/>
          </a:xfrm>
          <a:prstGeom prst="rect">
            <a:avLst/>
          </a:prstGeom>
          <a:noFill/>
          <a:ln w="12700">
            <a:noFill/>
            <a:miter lim="800000"/>
            <a:headEnd type="none" w="sm" len="sm"/>
            <a:tailEnd type="none" w="sm" len="sm"/>
          </a:ln>
          <a:effectLst/>
        </p:spPr>
        <p:txBody>
          <a:bodyPr wrap="none">
            <a:spAutoFit/>
          </a:bodyPr>
          <a:lstStyle/>
          <a:p>
            <a:r>
              <a:rPr lang="en-US" sz="1800" b="1">
                <a:solidFill>
                  <a:schemeClr val="folHlink"/>
                </a:solidFill>
              </a:rPr>
              <a:t>Radiation injury from an industrial source</a:t>
            </a:r>
          </a:p>
        </p:txBody>
      </p:sp>
      <p:sp>
        <p:nvSpPr>
          <p:cNvPr id="10247" name="Rectangle 12"/>
          <p:cNvSpPr>
            <a:spLocks noGrp="1" noChangeArrowheads="1"/>
          </p:cNvSpPr>
          <p:nvPr>
            <p:ph type="title"/>
          </p:nvPr>
        </p:nvSpPr>
        <p:spPr>
          <a:xfrm>
            <a:off x="1371600" y="304800"/>
            <a:ext cx="7772400" cy="1143000"/>
          </a:xfrm>
        </p:spPr>
        <p:txBody>
          <a:bodyPr/>
          <a:lstStyle/>
          <a:p>
            <a:pPr eaLnBrk="1" hangingPunct="1"/>
            <a:r>
              <a:rPr lang="en-US" dirty="0" smtClean="0"/>
              <a:t>Deterministic effects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en-GB"/>
              <a:t>3 : Biological effects of ionizing radiation</a:t>
            </a:r>
          </a:p>
        </p:txBody>
      </p:sp>
      <p:sp>
        <p:nvSpPr>
          <p:cNvPr id="12" name="Slide Number Placeholder 6"/>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0E981FF1-31E4-4FF2-A19C-A3953D5DFEA1}" type="slidenum">
              <a:rPr lang="en-GB"/>
              <a:pPr>
                <a:defRPr/>
              </a:pPr>
              <a:t>28</a:t>
            </a:fld>
            <a:endParaRPr lang="en-GB"/>
          </a:p>
        </p:txBody>
      </p:sp>
      <p:sp>
        <p:nvSpPr>
          <p:cNvPr id="11268" name="Rectangle 6"/>
          <p:cNvSpPr>
            <a:spLocks noChangeArrowheads="1"/>
          </p:cNvSpPr>
          <p:nvPr/>
        </p:nvSpPr>
        <p:spPr bwMode="auto">
          <a:xfrm>
            <a:off x="609600" y="533400"/>
            <a:ext cx="7696200" cy="1143000"/>
          </a:xfrm>
          <a:prstGeom prst="rect">
            <a:avLst/>
          </a:prstGeom>
          <a:noFill/>
          <a:ln w="9525">
            <a:noFill/>
            <a:miter lim="800000"/>
            <a:headEnd/>
            <a:tailEnd/>
          </a:ln>
          <a:effectLst/>
        </p:spPr>
        <p:txBody>
          <a:bodyPr lIns="92075" tIns="46038" rIns="92075" bIns="46038" anchor="ctr"/>
          <a:lstStyle/>
          <a:p>
            <a:pPr>
              <a:spcBef>
                <a:spcPct val="20000"/>
              </a:spcBef>
            </a:pPr>
            <a:endParaRPr lang="en-AU" sz="3600" b="1">
              <a:solidFill>
                <a:schemeClr val="tx2"/>
              </a:solidFill>
              <a:latin typeface="Arial" pitchFamily="34" charset="0"/>
            </a:endParaRPr>
          </a:p>
        </p:txBody>
      </p:sp>
      <p:sp>
        <p:nvSpPr>
          <p:cNvPr id="11269" name="Rectangle 7"/>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spcAft>
                <a:spcPct val="55000"/>
              </a:spcAft>
              <a:buClr>
                <a:schemeClr val="folHlink"/>
              </a:buClr>
              <a:buSzPct val="110000"/>
              <a:buFontTx/>
              <a:buChar char="•"/>
            </a:pPr>
            <a:r>
              <a:rPr lang="en-AU">
                <a:solidFill>
                  <a:schemeClr val="tx2"/>
                </a:solidFill>
                <a:latin typeface="Arial" pitchFamily="34" charset="0"/>
              </a:rPr>
              <a:t>Cataracts of the lens of the eye   2-10 Gy</a:t>
            </a:r>
          </a:p>
          <a:p>
            <a:pPr marL="342900" indent="-342900">
              <a:spcBef>
                <a:spcPct val="20000"/>
              </a:spcBef>
              <a:spcAft>
                <a:spcPct val="55000"/>
              </a:spcAft>
              <a:buClr>
                <a:schemeClr val="folHlink"/>
              </a:buClr>
              <a:buSzPct val="110000"/>
              <a:buFontTx/>
              <a:buChar char="•"/>
            </a:pPr>
            <a:r>
              <a:rPr lang="en-AU">
                <a:solidFill>
                  <a:schemeClr val="tx2"/>
                </a:solidFill>
                <a:latin typeface="Arial" pitchFamily="34" charset="0"/>
              </a:rPr>
              <a:t>Permanent sterility </a:t>
            </a:r>
          </a:p>
          <a:p>
            <a:pPr marL="742950" lvl="1" indent="-285750">
              <a:spcAft>
                <a:spcPct val="20000"/>
              </a:spcAft>
              <a:buClr>
                <a:schemeClr val="folHlink"/>
              </a:buClr>
              <a:buSzPct val="110000"/>
              <a:buFontTx/>
              <a:buChar char="•"/>
            </a:pPr>
            <a:r>
              <a:rPr lang="en-AU" sz="2000">
                <a:solidFill>
                  <a:schemeClr val="tx2"/>
                </a:solidFill>
                <a:latin typeface="Arial" pitchFamily="34" charset="0"/>
              </a:rPr>
              <a:t>males          3.5-6 Gy                                	</a:t>
            </a:r>
          </a:p>
          <a:p>
            <a:pPr marL="742950" lvl="1" indent="-285750">
              <a:spcAft>
                <a:spcPct val="20000"/>
              </a:spcAft>
              <a:buClr>
                <a:schemeClr val="folHlink"/>
              </a:buClr>
              <a:buSzPct val="110000"/>
              <a:buFontTx/>
              <a:buChar char="•"/>
            </a:pPr>
            <a:r>
              <a:rPr lang="en-AU" sz="2000">
                <a:solidFill>
                  <a:schemeClr val="tx2"/>
                </a:solidFill>
                <a:latin typeface="Arial" pitchFamily="34" charset="0"/>
              </a:rPr>
              <a:t>females       2.5-6 Gy</a:t>
            </a:r>
          </a:p>
          <a:p>
            <a:pPr marL="342900" indent="-342900">
              <a:spcBef>
                <a:spcPct val="20000"/>
              </a:spcBef>
              <a:spcAft>
                <a:spcPct val="55000"/>
              </a:spcAft>
              <a:buClr>
                <a:schemeClr val="folHlink"/>
              </a:buClr>
              <a:buSzPct val="110000"/>
              <a:buFontTx/>
              <a:buChar char="•"/>
            </a:pPr>
            <a:r>
              <a:rPr lang="en-AU">
                <a:solidFill>
                  <a:schemeClr val="tx2"/>
                </a:solidFill>
                <a:latin typeface="Arial" pitchFamily="34" charset="0"/>
              </a:rPr>
              <a:t>Temporary sterility </a:t>
            </a:r>
          </a:p>
          <a:p>
            <a:pPr marL="742950" lvl="1" indent="-285750">
              <a:spcAft>
                <a:spcPct val="20000"/>
              </a:spcAft>
              <a:buClr>
                <a:schemeClr val="folHlink"/>
              </a:buClr>
              <a:buSzPct val="110000"/>
              <a:buFontTx/>
              <a:buChar char="•"/>
            </a:pPr>
            <a:r>
              <a:rPr lang="en-AU" sz="2000">
                <a:solidFill>
                  <a:schemeClr val="tx2"/>
                </a:solidFill>
                <a:latin typeface="Arial" pitchFamily="34" charset="0"/>
              </a:rPr>
              <a:t>males           0.15 Gy</a:t>
            </a:r>
          </a:p>
          <a:p>
            <a:pPr marL="742950" lvl="1" indent="-285750">
              <a:spcAft>
                <a:spcPct val="20000"/>
              </a:spcAft>
              <a:buClr>
                <a:schemeClr val="folHlink"/>
              </a:buClr>
              <a:buSzPct val="110000"/>
              <a:buFontTx/>
              <a:buChar char="•"/>
            </a:pPr>
            <a:r>
              <a:rPr lang="en-AU" sz="2000">
                <a:solidFill>
                  <a:schemeClr val="tx2"/>
                </a:solidFill>
                <a:latin typeface="Arial" pitchFamily="34" charset="0"/>
              </a:rPr>
              <a:t>females        0.6 Gy</a:t>
            </a:r>
          </a:p>
        </p:txBody>
      </p:sp>
      <p:sp>
        <p:nvSpPr>
          <p:cNvPr id="11270" name="Rectangle 9"/>
          <p:cNvSpPr>
            <a:spLocks noChangeArrowheads="1"/>
          </p:cNvSpPr>
          <p:nvPr/>
        </p:nvSpPr>
        <p:spPr bwMode="auto">
          <a:xfrm>
            <a:off x="4876800" y="3505200"/>
            <a:ext cx="2895600" cy="1905000"/>
          </a:xfrm>
          <a:prstGeom prst="rect">
            <a:avLst/>
          </a:prstGeom>
          <a:solidFill>
            <a:srgbClr val="CCFF99"/>
          </a:solidFill>
          <a:ln w="28575">
            <a:solidFill>
              <a:schemeClr val="tx1"/>
            </a:solidFill>
            <a:miter lim="800000"/>
            <a:headEnd type="none" w="sm" len="sm"/>
            <a:tailEnd type="none" w="sm" len="sm"/>
          </a:ln>
          <a:effectLst/>
        </p:spPr>
        <p:txBody>
          <a:bodyPr wrap="none" anchor="ctr"/>
          <a:lstStyle/>
          <a:p>
            <a:endParaRPr lang="en-US"/>
          </a:p>
        </p:txBody>
      </p:sp>
      <p:sp>
        <p:nvSpPr>
          <p:cNvPr id="11271" name="Text Box 10"/>
          <p:cNvSpPr txBox="1">
            <a:spLocks noChangeArrowheads="1"/>
          </p:cNvSpPr>
          <p:nvPr/>
        </p:nvSpPr>
        <p:spPr bwMode="auto">
          <a:xfrm>
            <a:off x="7010400" y="5410200"/>
            <a:ext cx="760413" cy="457200"/>
          </a:xfrm>
          <a:prstGeom prst="rect">
            <a:avLst/>
          </a:prstGeom>
          <a:noFill/>
          <a:ln w="12700">
            <a:noFill/>
            <a:miter lim="800000"/>
            <a:headEnd type="none" w="sm" len="sm"/>
            <a:tailEnd type="none" w="sm" len="sm"/>
          </a:ln>
          <a:effectLst/>
        </p:spPr>
        <p:txBody>
          <a:bodyPr wrap="none">
            <a:spAutoFit/>
          </a:bodyPr>
          <a:lstStyle/>
          <a:p>
            <a:r>
              <a:rPr lang="en-US" b="1">
                <a:solidFill>
                  <a:schemeClr val="folHlink"/>
                </a:solidFill>
              </a:rPr>
              <a:t>dose</a:t>
            </a:r>
          </a:p>
        </p:txBody>
      </p:sp>
      <p:sp>
        <p:nvSpPr>
          <p:cNvPr id="11272" name="Text Box 11"/>
          <p:cNvSpPr txBox="1">
            <a:spLocks noChangeArrowheads="1"/>
          </p:cNvSpPr>
          <p:nvPr/>
        </p:nvSpPr>
        <p:spPr bwMode="auto">
          <a:xfrm>
            <a:off x="4876800" y="2667000"/>
            <a:ext cx="1579563" cy="822325"/>
          </a:xfrm>
          <a:prstGeom prst="rect">
            <a:avLst/>
          </a:prstGeom>
          <a:noFill/>
          <a:ln w="12700">
            <a:noFill/>
            <a:miter lim="800000"/>
            <a:headEnd type="none" w="sm" len="sm"/>
            <a:tailEnd type="none" w="sm" len="sm"/>
          </a:ln>
          <a:effectLst/>
        </p:spPr>
        <p:txBody>
          <a:bodyPr wrap="none">
            <a:spAutoFit/>
          </a:bodyPr>
          <a:lstStyle/>
          <a:p>
            <a:r>
              <a:rPr lang="en-US" b="1">
                <a:solidFill>
                  <a:schemeClr val="folHlink"/>
                </a:solidFill>
              </a:rPr>
              <a:t>Severity of</a:t>
            </a:r>
          </a:p>
          <a:p>
            <a:r>
              <a:rPr lang="en-US" b="1">
                <a:solidFill>
                  <a:schemeClr val="folHlink"/>
                </a:solidFill>
              </a:rPr>
              <a:t>effect</a:t>
            </a:r>
          </a:p>
        </p:txBody>
      </p:sp>
      <p:sp>
        <p:nvSpPr>
          <p:cNvPr id="11273" name="Line 12"/>
          <p:cNvSpPr>
            <a:spLocks noChangeShapeType="1"/>
          </p:cNvSpPr>
          <p:nvPr/>
        </p:nvSpPr>
        <p:spPr bwMode="auto">
          <a:xfrm flipV="1">
            <a:off x="6781800" y="3505200"/>
            <a:ext cx="381000" cy="1905000"/>
          </a:xfrm>
          <a:prstGeom prst="line">
            <a:avLst/>
          </a:prstGeom>
          <a:noFill/>
          <a:ln w="38100">
            <a:solidFill>
              <a:srgbClr val="FF6600"/>
            </a:solidFill>
            <a:prstDash val="sysDot"/>
            <a:round/>
            <a:headEnd type="none" w="sm" len="sm"/>
            <a:tailEnd type="none" w="sm" len="sm"/>
          </a:ln>
          <a:effectLst/>
        </p:spPr>
        <p:txBody>
          <a:bodyPr wrap="none" anchor="ctr"/>
          <a:lstStyle/>
          <a:p>
            <a:endParaRPr lang="en-US"/>
          </a:p>
        </p:txBody>
      </p:sp>
      <p:sp>
        <p:nvSpPr>
          <p:cNvPr id="11274" name="Text Box 13"/>
          <p:cNvSpPr txBox="1">
            <a:spLocks noChangeArrowheads="1"/>
          </p:cNvSpPr>
          <p:nvPr/>
        </p:nvSpPr>
        <p:spPr bwMode="auto">
          <a:xfrm>
            <a:off x="5334000" y="5791200"/>
            <a:ext cx="1420813" cy="457200"/>
          </a:xfrm>
          <a:prstGeom prst="rect">
            <a:avLst/>
          </a:prstGeom>
          <a:noFill/>
          <a:ln w="12700">
            <a:noFill/>
            <a:miter lim="800000"/>
            <a:headEnd type="none" w="sm" len="sm"/>
            <a:tailEnd type="none" w="sm" len="sm"/>
          </a:ln>
          <a:effectLst/>
        </p:spPr>
        <p:txBody>
          <a:bodyPr wrap="none">
            <a:spAutoFit/>
          </a:bodyPr>
          <a:lstStyle/>
          <a:p>
            <a:r>
              <a:rPr lang="en-US" b="1">
                <a:solidFill>
                  <a:schemeClr val="folHlink"/>
                </a:solidFill>
              </a:rPr>
              <a:t>threshold</a:t>
            </a:r>
          </a:p>
        </p:txBody>
      </p:sp>
      <p:sp>
        <p:nvSpPr>
          <p:cNvPr id="11275" name="Line 14"/>
          <p:cNvSpPr>
            <a:spLocks noChangeShapeType="1"/>
          </p:cNvSpPr>
          <p:nvPr/>
        </p:nvSpPr>
        <p:spPr bwMode="auto">
          <a:xfrm flipV="1">
            <a:off x="6400800" y="5410200"/>
            <a:ext cx="381000" cy="381000"/>
          </a:xfrm>
          <a:prstGeom prst="line">
            <a:avLst/>
          </a:prstGeom>
          <a:noFill/>
          <a:ln w="12700">
            <a:solidFill>
              <a:srgbClr val="FFCC00"/>
            </a:solidFill>
            <a:round/>
            <a:headEnd type="none" w="sm" len="sm"/>
            <a:tailEnd type="none" w="sm" len="sm"/>
          </a:ln>
          <a:effectLst/>
        </p:spPr>
        <p:txBody>
          <a:bodyPr wrap="none" anchor="ctr"/>
          <a:lstStyle/>
          <a:p>
            <a:endParaRPr lang="en-US"/>
          </a:p>
        </p:txBody>
      </p:sp>
      <p:sp>
        <p:nvSpPr>
          <p:cNvPr id="11276" name="Rectangle 18"/>
          <p:cNvSpPr>
            <a:spLocks noGrp="1" noChangeArrowheads="1"/>
          </p:cNvSpPr>
          <p:nvPr>
            <p:ph type="title"/>
          </p:nvPr>
        </p:nvSpPr>
        <p:spPr>
          <a:xfrm>
            <a:off x="1371600" y="457200"/>
            <a:ext cx="7772400" cy="1143000"/>
          </a:xfrm>
        </p:spPr>
        <p:txBody>
          <a:bodyPr/>
          <a:lstStyle/>
          <a:p>
            <a:pPr eaLnBrk="1" hangingPunct="1"/>
            <a:r>
              <a:rPr lang="en-AU" sz="2800" dirty="0" smtClean="0"/>
              <a:t>Threshold Doses for Deterministic Effects</a:t>
            </a:r>
            <a:endParaRPr lang="en-US" sz="2800" dirty="0" smtClean="0"/>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en-GB"/>
              <a:t>3 : Biological effects of ionizing radiation</a:t>
            </a:r>
          </a:p>
        </p:txBody>
      </p:sp>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052C4864-698F-4C0A-83E9-9BFB70817BB3}" type="slidenum">
              <a:rPr lang="en-GB"/>
              <a:pPr>
                <a:defRPr/>
              </a:pPr>
              <a:t>29</a:t>
            </a:fld>
            <a:endParaRPr lang="en-GB"/>
          </a:p>
        </p:txBody>
      </p:sp>
      <p:sp>
        <p:nvSpPr>
          <p:cNvPr id="12292" name="Rectangle 6"/>
          <p:cNvSpPr>
            <a:spLocks noGrp="1" noChangeArrowheads="1"/>
          </p:cNvSpPr>
          <p:nvPr>
            <p:ph type="title"/>
          </p:nvPr>
        </p:nvSpPr>
        <p:spPr>
          <a:xfrm>
            <a:off x="1676400" y="228600"/>
            <a:ext cx="7467600" cy="1143000"/>
          </a:xfrm>
        </p:spPr>
        <p:txBody>
          <a:bodyPr/>
          <a:lstStyle/>
          <a:p>
            <a:pPr eaLnBrk="1" hangingPunct="1"/>
            <a:r>
              <a:rPr lang="en-US" b="0" dirty="0" smtClean="0"/>
              <a:t>Stochastic Effects</a:t>
            </a:r>
          </a:p>
        </p:txBody>
      </p:sp>
      <p:sp>
        <p:nvSpPr>
          <p:cNvPr id="187402" name="Rectangle 10"/>
          <p:cNvSpPr>
            <a:spLocks noGrp="1" noChangeArrowheads="1"/>
          </p:cNvSpPr>
          <p:nvPr>
            <p:ph type="body" idx="1"/>
          </p:nvPr>
        </p:nvSpPr>
        <p:spPr bwMode="auto"/>
        <p:txBody>
          <a:bodyPr/>
          <a:lstStyle/>
          <a:p>
            <a:pPr algn="just" eaLnBrk="1" hangingPunct="1">
              <a:defRPr/>
            </a:pPr>
            <a:r>
              <a:rPr lang="en-US" dirty="0" smtClean="0">
                <a:solidFill>
                  <a:schemeClr val="folHlink"/>
                </a:solidFill>
              </a:rPr>
              <a:t>Stochastic(Non-Threshold)</a:t>
            </a:r>
          </a:p>
          <a:p>
            <a:pPr lvl="1" algn="just" eaLnBrk="1" hangingPunct="1">
              <a:defRPr/>
            </a:pPr>
            <a:r>
              <a:rPr lang="en-US" dirty="0" smtClean="0"/>
              <a:t>No threshold </a:t>
            </a:r>
          </a:p>
          <a:p>
            <a:pPr lvl="1" algn="just" eaLnBrk="1" hangingPunct="1">
              <a:defRPr/>
            </a:pPr>
            <a:r>
              <a:rPr lang="en-US" dirty="0" smtClean="0"/>
              <a:t>Probability of the effect increases with dose</a:t>
            </a:r>
          </a:p>
          <a:p>
            <a:pPr lvl="1" algn="just" eaLnBrk="1" hangingPunct="1">
              <a:defRPr/>
            </a:pPr>
            <a:r>
              <a:rPr lang="en-US" dirty="0" smtClean="0">
                <a:solidFill>
                  <a:schemeClr val="tx2">
                    <a:lumMod val="75000"/>
                  </a:schemeClr>
                </a:solidFill>
              </a:rPr>
              <a:t>Generally occurs with a single cell</a:t>
            </a:r>
          </a:p>
          <a:p>
            <a:pPr marL="457200" lvl="1" indent="0" algn="just" eaLnBrk="1" hangingPunct="1">
              <a:buFontTx/>
              <a:buNone/>
              <a:defRPr/>
            </a:pPr>
            <a:r>
              <a:rPr lang="en-US" dirty="0" smtClean="0">
                <a:solidFill>
                  <a:schemeClr val="tx2">
                    <a:lumMod val="75000"/>
                  </a:schemeClr>
                </a:solidFill>
              </a:rPr>
              <a:t>	e.g., cancer, genetic effects</a:t>
            </a:r>
          </a:p>
          <a:p>
            <a:pPr lvl="1" algn="just" eaLnBrk="1" hangingPunct="1">
              <a:defRPr/>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1371600" y="304800"/>
            <a:ext cx="7772400" cy="852488"/>
          </a:xfrm>
        </p:spPr>
        <p:txBody>
          <a:bodyPr>
            <a:normAutofit fontScale="90000"/>
          </a:bodyPr>
          <a:lstStyle/>
          <a:p>
            <a:pPr eaLnBrk="1" fontAlgn="auto" hangingPunct="1">
              <a:spcAft>
                <a:spcPts val="0"/>
              </a:spcAft>
              <a:defRPr/>
            </a:pPr>
            <a:r>
              <a:rPr lang="en-US" sz="4000" dirty="0" smtClean="0">
                <a:latin typeface="Arial Black" pitchFamily="34" charset="0"/>
              </a:rPr>
              <a:t>X-Rays – Chronology </a:t>
            </a:r>
            <a:br>
              <a:rPr lang="en-US" sz="4000" dirty="0" smtClean="0">
                <a:latin typeface="Arial Black" pitchFamily="34" charset="0"/>
              </a:rPr>
            </a:br>
            <a:r>
              <a:rPr lang="en-US" sz="4000" dirty="0" smtClean="0">
                <a:latin typeface="Arial Black" pitchFamily="34" charset="0"/>
              </a:rPr>
              <a:t>Early days  </a:t>
            </a:r>
          </a:p>
        </p:txBody>
      </p:sp>
      <p:sp>
        <p:nvSpPr>
          <p:cNvPr id="9219" name="Rectangle 3"/>
          <p:cNvSpPr>
            <a:spLocks noGrp="1"/>
          </p:cNvSpPr>
          <p:nvPr>
            <p:ph idx="1"/>
          </p:nvPr>
        </p:nvSpPr>
        <p:spPr>
          <a:xfrm>
            <a:off x="304800" y="1447800"/>
            <a:ext cx="6248400" cy="1676400"/>
          </a:xfrm>
          <a:ln>
            <a:solidFill>
              <a:schemeClr val="tx1"/>
            </a:solidFill>
          </a:ln>
        </p:spPr>
        <p:txBody>
          <a:bodyPr>
            <a:normAutofit/>
          </a:bodyPr>
          <a:lstStyle/>
          <a:p>
            <a:pPr marL="420624" indent="-384048" eaLnBrk="1" fontAlgn="auto" hangingPunct="1">
              <a:spcAft>
                <a:spcPts val="0"/>
              </a:spcAft>
              <a:buFont typeface="Arial" pitchFamily="34" charset="0"/>
              <a:buNone/>
              <a:defRPr/>
            </a:pPr>
            <a:r>
              <a:rPr lang="en-US" sz="2800" dirty="0" smtClean="0">
                <a:latin typeface="+mj-lt"/>
              </a:rPr>
              <a:t>Discovery of X rays -</a:t>
            </a:r>
          </a:p>
          <a:p>
            <a:pPr marL="420624" indent="-384048" eaLnBrk="1" fontAlgn="auto" hangingPunct="1">
              <a:spcAft>
                <a:spcPts val="0"/>
              </a:spcAft>
              <a:buFont typeface="Arial" pitchFamily="34" charset="0"/>
              <a:buNone/>
              <a:defRPr/>
            </a:pPr>
            <a:r>
              <a:rPr lang="en-US" sz="2800" dirty="0" smtClean="0">
                <a:latin typeface="+mj-lt"/>
              </a:rPr>
              <a:t>Sir William Conrad Roentgen </a:t>
            </a:r>
          </a:p>
          <a:p>
            <a:pPr marL="420624" indent="-384048" eaLnBrk="1" fontAlgn="auto" hangingPunct="1">
              <a:spcAft>
                <a:spcPts val="0"/>
              </a:spcAft>
              <a:buFont typeface="Arial" pitchFamily="34" charset="0"/>
              <a:buNone/>
              <a:defRPr/>
            </a:pPr>
            <a:r>
              <a:rPr lang="en-US" sz="2800" dirty="0" smtClean="0">
                <a:latin typeface="+mj-lt"/>
              </a:rPr>
              <a:t>8</a:t>
            </a:r>
            <a:r>
              <a:rPr lang="en-US" sz="2800" baseline="30000" dirty="0" smtClean="0">
                <a:latin typeface="+mj-lt"/>
              </a:rPr>
              <a:t>Th</a:t>
            </a:r>
            <a:r>
              <a:rPr lang="en-US" sz="2800" dirty="0" smtClean="0">
                <a:latin typeface="+mj-lt"/>
              </a:rPr>
              <a:t>  Nov 1895</a:t>
            </a:r>
            <a:r>
              <a:rPr lang="en-US" sz="2800" dirty="0" smtClean="0"/>
              <a:t>.</a:t>
            </a:r>
          </a:p>
        </p:txBody>
      </p:sp>
      <p:sp>
        <p:nvSpPr>
          <p:cNvPr id="14340" name="Text Box 4"/>
          <p:cNvSpPr txBox="1">
            <a:spLocks noChangeArrowheads="1"/>
          </p:cNvSpPr>
          <p:nvPr/>
        </p:nvSpPr>
        <p:spPr bwMode="auto">
          <a:xfrm>
            <a:off x="7315200" y="609600"/>
            <a:ext cx="1447800" cy="366713"/>
          </a:xfrm>
          <a:prstGeom prst="rect">
            <a:avLst/>
          </a:prstGeom>
          <a:noFill/>
          <a:ln w="12700" cap="sq">
            <a:noFill/>
            <a:miter lim="800000"/>
            <a:headEnd type="none" w="sm" len="sm"/>
            <a:tailEnd type="none" w="sm" len="sm"/>
          </a:ln>
        </p:spPr>
        <p:txBody>
          <a:bodyPr>
            <a:spAutoFit/>
          </a:bodyPr>
          <a:lstStyle/>
          <a:p>
            <a:pPr eaLnBrk="0" hangingPunct="0">
              <a:spcBef>
                <a:spcPct val="50000"/>
              </a:spcBef>
            </a:pPr>
            <a:endParaRPr lang="en-US">
              <a:latin typeface="Arial Black" pitchFamily="34" charset="0"/>
            </a:endParaRPr>
          </a:p>
        </p:txBody>
      </p:sp>
      <p:sp>
        <p:nvSpPr>
          <p:cNvPr id="14341" name="Text Box 5"/>
          <p:cNvSpPr txBox="1">
            <a:spLocks noChangeArrowheads="1"/>
          </p:cNvSpPr>
          <p:nvPr/>
        </p:nvSpPr>
        <p:spPr bwMode="auto">
          <a:xfrm>
            <a:off x="6934200" y="425450"/>
            <a:ext cx="1371600" cy="366713"/>
          </a:xfrm>
          <a:prstGeom prst="rect">
            <a:avLst/>
          </a:prstGeom>
          <a:noFill/>
          <a:ln w="12700" cap="sq">
            <a:noFill/>
            <a:miter lim="800000"/>
            <a:headEnd type="none" w="sm" len="sm"/>
            <a:tailEnd type="none" w="sm" len="sm"/>
          </a:ln>
        </p:spPr>
        <p:txBody>
          <a:bodyPr>
            <a:spAutoFit/>
          </a:bodyPr>
          <a:lstStyle/>
          <a:p>
            <a:pPr eaLnBrk="0" hangingPunct="0"/>
            <a:endParaRPr lang="en-US">
              <a:latin typeface="Arial Black" pitchFamily="34" charset="0"/>
            </a:endParaRPr>
          </a:p>
        </p:txBody>
      </p:sp>
      <p:pic>
        <p:nvPicPr>
          <p:cNvPr id="14342" name="Picture 13" descr="WilhelmRoentgen"/>
          <p:cNvPicPr>
            <a:picLocks noChangeAspect="1" noChangeArrowheads="1"/>
          </p:cNvPicPr>
          <p:nvPr/>
        </p:nvPicPr>
        <p:blipFill>
          <a:blip r:embed="rId3"/>
          <a:srcRect/>
          <a:stretch>
            <a:fillRect/>
          </a:stretch>
        </p:blipFill>
        <p:spPr bwMode="auto">
          <a:xfrm>
            <a:off x="6889750" y="0"/>
            <a:ext cx="2033588" cy="2514600"/>
          </a:xfrm>
          <a:prstGeom prst="rect">
            <a:avLst/>
          </a:prstGeom>
          <a:noFill/>
          <a:ln w="9525">
            <a:solidFill>
              <a:schemeClr val="tx1"/>
            </a:solidFill>
            <a:miter lim="800000"/>
            <a:headEnd/>
            <a:tailEnd/>
          </a:ln>
        </p:spPr>
      </p:pic>
      <p:sp>
        <p:nvSpPr>
          <p:cNvPr id="14343" name="Rectangle 9"/>
          <p:cNvSpPr>
            <a:spLocks noChangeArrowheads="1"/>
          </p:cNvSpPr>
          <p:nvPr/>
        </p:nvSpPr>
        <p:spPr bwMode="auto">
          <a:xfrm>
            <a:off x="0" y="3352800"/>
            <a:ext cx="7772400" cy="2862322"/>
          </a:xfrm>
          <a:prstGeom prst="rect">
            <a:avLst/>
          </a:prstGeom>
          <a:noFill/>
          <a:ln w="9525">
            <a:noFill/>
            <a:miter lim="800000"/>
            <a:headEnd/>
            <a:tailEnd/>
          </a:ln>
        </p:spPr>
        <p:txBody>
          <a:bodyPr wrap="square">
            <a:spAutoFit/>
          </a:bodyPr>
          <a:lstStyle/>
          <a:p>
            <a:pPr>
              <a:lnSpc>
                <a:spcPct val="150000"/>
              </a:lnSpc>
              <a:buFont typeface="Wingdings" pitchFamily="2" charset="2"/>
              <a:buChar char="q"/>
            </a:pPr>
            <a:r>
              <a:rPr lang="en-US" sz="2400" dirty="0">
                <a:solidFill>
                  <a:schemeClr val="accent2"/>
                </a:solidFill>
              </a:rPr>
              <a:t>Dec 1895 </a:t>
            </a:r>
            <a:r>
              <a:rPr lang="en-US" sz="2400" dirty="0">
                <a:solidFill>
                  <a:srgbClr val="FFFFFF"/>
                </a:solidFill>
              </a:rPr>
              <a:t>– Roentgen published Paper.</a:t>
            </a:r>
          </a:p>
          <a:p>
            <a:pPr>
              <a:lnSpc>
                <a:spcPct val="150000"/>
              </a:lnSpc>
              <a:buFont typeface="Wingdings" pitchFamily="2" charset="2"/>
              <a:buChar char="q"/>
            </a:pPr>
            <a:r>
              <a:rPr lang="en-US" sz="2400" dirty="0">
                <a:solidFill>
                  <a:schemeClr val="accent2"/>
                </a:solidFill>
              </a:rPr>
              <a:t>Feb 1896 </a:t>
            </a:r>
            <a:r>
              <a:rPr lang="en-US" sz="2400" dirty="0">
                <a:solidFill>
                  <a:srgbClr val="FFFFFF"/>
                </a:solidFill>
              </a:rPr>
              <a:t>– x-ray accepted as evidence in </a:t>
            </a:r>
            <a:r>
              <a:rPr lang="en-US" sz="2400" dirty="0" smtClean="0">
                <a:solidFill>
                  <a:srgbClr val="FFFFFF"/>
                </a:solidFill>
              </a:rPr>
              <a:t>court case</a:t>
            </a:r>
            <a:r>
              <a:rPr lang="en-US" sz="2400" dirty="0">
                <a:solidFill>
                  <a:srgbClr val="FFFFFF"/>
                </a:solidFill>
              </a:rPr>
              <a:t>.</a:t>
            </a:r>
          </a:p>
          <a:p>
            <a:pPr>
              <a:lnSpc>
                <a:spcPct val="150000"/>
              </a:lnSpc>
              <a:buFont typeface="Wingdings" pitchFamily="2" charset="2"/>
              <a:buChar char="q"/>
            </a:pPr>
            <a:r>
              <a:rPr lang="en-US" sz="2400" dirty="0">
                <a:solidFill>
                  <a:schemeClr val="accent2"/>
                </a:solidFill>
              </a:rPr>
              <a:t>March 1896 </a:t>
            </a:r>
            <a:r>
              <a:rPr lang="en-US" sz="2400" dirty="0">
                <a:solidFill>
                  <a:srgbClr val="FFFFFF"/>
                </a:solidFill>
              </a:rPr>
              <a:t>– Diagnostic labs </a:t>
            </a:r>
            <a:r>
              <a:rPr lang="en-US" sz="2400" dirty="0" smtClean="0">
                <a:solidFill>
                  <a:srgbClr val="FFFFFF"/>
                </a:solidFill>
              </a:rPr>
              <a:t>started</a:t>
            </a:r>
            <a:endParaRPr lang="en-US" sz="2400" dirty="0">
              <a:solidFill>
                <a:srgbClr val="FFFFFF"/>
              </a:solidFill>
            </a:endParaRPr>
          </a:p>
          <a:p>
            <a:pPr>
              <a:lnSpc>
                <a:spcPct val="150000"/>
              </a:lnSpc>
              <a:buFont typeface="Wingdings" pitchFamily="2" charset="2"/>
              <a:buChar char="q"/>
            </a:pPr>
            <a:r>
              <a:rPr lang="en-US" sz="2400" dirty="0">
                <a:solidFill>
                  <a:schemeClr val="accent2"/>
                </a:solidFill>
              </a:rPr>
              <a:t>1897</a:t>
            </a:r>
            <a:r>
              <a:rPr lang="en-US" sz="2400" dirty="0">
                <a:solidFill>
                  <a:srgbClr val="FFFFFF"/>
                </a:solidFill>
              </a:rPr>
              <a:t> - 1st x-ray machine in USA at  </a:t>
            </a:r>
            <a:r>
              <a:rPr lang="en-US" sz="2400" dirty="0"/>
              <a:t>Lenox </a:t>
            </a:r>
            <a:r>
              <a:rPr lang="en-US" sz="2400" dirty="0" err="1" smtClean="0"/>
              <a:t>HilI</a:t>
            </a:r>
            <a:r>
              <a:rPr lang="en-US" sz="2400" dirty="0" smtClean="0"/>
              <a:t> Hospital</a:t>
            </a:r>
            <a:r>
              <a:rPr lang="en-US" sz="2400" dirty="0"/>
              <a:t>, New York</a:t>
            </a:r>
            <a:endParaRPr lang="en-US" sz="2400" dirty="0">
              <a:solidFill>
                <a:srgbClr val="FFFFFF"/>
              </a:solidFill>
            </a:endParaRPr>
          </a:p>
        </p:txBody>
      </p:sp>
      <p:pic>
        <p:nvPicPr>
          <p:cNvPr id="14344" name="Picture 26" descr="Roe_Hand_ERoentgen"/>
          <p:cNvPicPr>
            <a:picLocks noChangeAspect="1" noChangeArrowheads="1"/>
          </p:cNvPicPr>
          <p:nvPr/>
        </p:nvPicPr>
        <p:blipFill>
          <a:blip r:embed="rId4"/>
          <a:srcRect b="1817"/>
          <a:stretch>
            <a:fillRect/>
          </a:stretch>
        </p:blipFill>
        <p:spPr bwMode="auto">
          <a:xfrm>
            <a:off x="7620000" y="2743200"/>
            <a:ext cx="1260475" cy="1752600"/>
          </a:xfrm>
          <a:prstGeom prst="rect">
            <a:avLst/>
          </a:prstGeom>
          <a:noFill/>
          <a:ln w="9525">
            <a:noFill/>
            <a:miter lim="800000"/>
            <a:headEnd/>
            <a:tailEnd/>
          </a:ln>
        </p:spPr>
      </p:pic>
      <p:sp>
        <p:nvSpPr>
          <p:cNvPr id="14345" name="Text Box 27"/>
          <p:cNvSpPr txBox="1">
            <a:spLocks noChangeArrowheads="1"/>
          </p:cNvSpPr>
          <p:nvPr/>
        </p:nvSpPr>
        <p:spPr bwMode="auto">
          <a:xfrm>
            <a:off x="6858000" y="4419600"/>
            <a:ext cx="2286000" cy="590550"/>
          </a:xfrm>
          <a:prstGeom prst="rect">
            <a:avLst/>
          </a:prstGeom>
          <a:noFill/>
          <a:ln w="25400">
            <a:noFill/>
            <a:miter lim="800000"/>
            <a:headEnd/>
            <a:tailEnd/>
          </a:ln>
        </p:spPr>
        <p:txBody>
          <a:bodyPr>
            <a:spAutoFit/>
          </a:bodyPr>
          <a:lstStyle/>
          <a:p>
            <a:pPr>
              <a:lnSpc>
                <a:spcPct val="90000"/>
              </a:lnSpc>
            </a:pPr>
            <a:r>
              <a:rPr lang="de-DE" b="1" i="1" dirty="0">
                <a:latin typeface="Times New Roman" pitchFamily="18" charset="0"/>
              </a:rPr>
              <a:t>First X-ray:   hand of his wife Anna</a:t>
            </a:r>
          </a:p>
        </p:txBody>
      </p:sp>
      <p:pic>
        <p:nvPicPr>
          <p:cNvPr id="14346" name="Picture 11" descr="07fisherlowvoltage.gif"/>
          <p:cNvPicPr>
            <a:picLocks noChangeAspect="1"/>
          </p:cNvPicPr>
          <p:nvPr/>
        </p:nvPicPr>
        <p:blipFill>
          <a:blip r:embed="rId5"/>
          <a:srcRect/>
          <a:stretch>
            <a:fillRect/>
          </a:stretch>
        </p:blipFill>
        <p:spPr bwMode="auto">
          <a:xfrm>
            <a:off x="8077200" y="5049838"/>
            <a:ext cx="1066800" cy="1808162"/>
          </a:xfrm>
          <a:prstGeom prst="rect">
            <a:avLst/>
          </a:prstGeom>
          <a:noFill/>
          <a:ln w="9525">
            <a:noFill/>
            <a:miter lim="800000"/>
            <a:headEnd/>
            <a:tailEnd/>
          </a:ln>
        </p:spPr>
      </p:pic>
      <p:sp>
        <p:nvSpPr>
          <p:cNvPr id="14347" name="Rectangle 12"/>
          <p:cNvSpPr>
            <a:spLocks noChangeArrowheads="1"/>
          </p:cNvSpPr>
          <p:nvPr/>
        </p:nvSpPr>
        <p:spPr bwMode="auto">
          <a:xfrm>
            <a:off x="6858000" y="5934075"/>
            <a:ext cx="1143000" cy="923925"/>
          </a:xfrm>
          <a:prstGeom prst="rect">
            <a:avLst/>
          </a:prstGeom>
          <a:noFill/>
          <a:ln w="9525">
            <a:noFill/>
            <a:miter lim="800000"/>
            <a:headEnd/>
            <a:tailEnd/>
          </a:ln>
        </p:spPr>
        <p:txBody>
          <a:bodyPr>
            <a:spAutoFit/>
          </a:bodyPr>
          <a:lstStyle/>
          <a:p>
            <a:r>
              <a:rPr lang="en-US" dirty="0"/>
              <a:t>Early X-Ray Machine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20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3">
                                            <p:txEl>
                                              <p:pRg st="3" end="3"/>
                                            </p:txEl>
                                          </p:spTgt>
                                        </p:tgtEl>
                                        <p:attrNameLst>
                                          <p:attrName>style.visibility</p:attrName>
                                        </p:attrNameLst>
                                      </p:cBhvr>
                                      <p:to>
                                        <p:strVal val="visible"/>
                                      </p:to>
                                    </p:set>
                                    <p:anim calcmode="lin" valueType="num">
                                      <p:cBhvr additive="base">
                                        <p:cTn id="25" dur="500" fill="hold"/>
                                        <p:tgtEl>
                                          <p:spTgt spid="143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Gerd\Gonzalez\cell.gif"/>
          <p:cNvPicPr>
            <a:picLocks noChangeAspect="1" noChangeArrowheads="1"/>
          </p:cNvPicPr>
          <p:nvPr/>
        </p:nvPicPr>
        <p:blipFill>
          <a:blip r:embed="rId2"/>
          <a:srcRect/>
          <a:stretch>
            <a:fillRect/>
          </a:stretch>
        </p:blipFill>
        <p:spPr bwMode="auto">
          <a:xfrm>
            <a:off x="254000" y="1485900"/>
            <a:ext cx="2841625" cy="2212975"/>
          </a:xfrm>
          <a:prstGeom prst="rect">
            <a:avLst/>
          </a:prstGeom>
          <a:noFill/>
          <a:ln w="76200">
            <a:solidFill>
              <a:srgbClr val="000000"/>
            </a:solidFill>
            <a:miter lim="800000"/>
            <a:headEnd/>
            <a:tailEnd/>
          </a:ln>
        </p:spPr>
      </p:pic>
      <p:pic>
        <p:nvPicPr>
          <p:cNvPr id="13315" name="Picture 3" descr="Q:\Gerd\Gonzalez\cell.gif"/>
          <p:cNvPicPr>
            <a:picLocks noChangeAspect="1" noChangeArrowheads="1"/>
          </p:cNvPicPr>
          <p:nvPr/>
        </p:nvPicPr>
        <p:blipFill>
          <a:blip r:embed="rId2"/>
          <a:srcRect/>
          <a:stretch>
            <a:fillRect/>
          </a:stretch>
        </p:blipFill>
        <p:spPr bwMode="auto">
          <a:xfrm>
            <a:off x="5507038" y="431800"/>
            <a:ext cx="2841625" cy="2212975"/>
          </a:xfrm>
          <a:prstGeom prst="rect">
            <a:avLst/>
          </a:prstGeom>
          <a:noFill/>
          <a:ln w="76200">
            <a:solidFill>
              <a:srgbClr val="000000"/>
            </a:solidFill>
            <a:miter lim="800000"/>
            <a:headEnd/>
            <a:tailEnd/>
          </a:ln>
        </p:spPr>
      </p:pic>
      <p:pic>
        <p:nvPicPr>
          <p:cNvPr id="13316" name="Picture 4" descr="Q:\Gerd\Gonzalez\cell.gif"/>
          <p:cNvPicPr>
            <a:picLocks noChangeAspect="1" noChangeArrowheads="1"/>
          </p:cNvPicPr>
          <p:nvPr/>
        </p:nvPicPr>
        <p:blipFill>
          <a:blip r:embed="rId2"/>
          <a:srcRect/>
          <a:stretch>
            <a:fillRect/>
          </a:stretch>
        </p:blipFill>
        <p:spPr bwMode="auto">
          <a:xfrm>
            <a:off x="5511800" y="2994025"/>
            <a:ext cx="2843213" cy="2212975"/>
          </a:xfrm>
          <a:prstGeom prst="rect">
            <a:avLst/>
          </a:prstGeom>
          <a:noFill/>
          <a:ln w="76200">
            <a:solidFill>
              <a:srgbClr val="000000"/>
            </a:solidFill>
            <a:miter lim="800000"/>
            <a:headEnd/>
            <a:tailEnd/>
          </a:ln>
        </p:spPr>
      </p:pic>
      <p:sp>
        <p:nvSpPr>
          <p:cNvPr id="13317" name="Text Box 5"/>
          <p:cNvSpPr txBox="1">
            <a:spLocks noChangeArrowheads="1"/>
          </p:cNvSpPr>
          <p:nvPr/>
        </p:nvSpPr>
        <p:spPr bwMode="auto">
          <a:xfrm>
            <a:off x="155575" y="3768725"/>
            <a:ext cx="2282825" cy="1554163"/>
          </a:xfrm>
          <a:prstGeom prst="rect">
            <a:avLst/>
          </a:prstGeom>
          <a:noFill/>
          <a:ln w="12700">
            <a:noFill/>
            <a:miter lim="800000"/>
            <a:headEnd type="none" w="sm" len="sm"/>
            <a:tailEnd type="none" w="sm" len="sm"/>
          </a:ln>
          <a:effectLst/>
        </p:spPr>
        <p:txBody>
          <a:bodyPr>
            <a:spAutoFit/>
          </a:bodyPr>
          <a:lstStyle/>
          <a:p>
            <a:pPr algn="ctr" eaLnBrk="0" hangingPunct="0"/>
            <a:r>
              <a:rPr lang="en-US" sz="3200" b="1">
                <a:solidFill>
                  <a:schemeClr val="folHlink"/>
                </a:solidFill>
                <a:latin typeface="Arial" pitchFamily="34" charset="0"/>
              </a:rPr>
              <a:t>radiation hit cell nucleus!</a:t>
            </a:r>
            <a:endParaRPr lang="en-GB" sz="3200" b="1">
              <a:solidFill>
                <a:schemeClr val="folHlink"/>
              </a:solidFill>
              <a:latin typeface="Arial" pitchFamily="34" charset="0"/>
            </a:endParaRPr>
          </a:p>
        </p:txBody>
      </p:sp>
      <p:cxnSp>
        <p:nvCxnSpPr>
          <p:cNvPr id="13318" name="AutoShape 6"/>
          <p:cNvCxnSpPr>
            <a:cxnSpLocks noChangeShapeType="1"/>
          </p:cNvCxnSpPr>
          <p:nvPr/>
        </p:nvCxnSpPr>
        <p:spPr bwMode="auto">
          <a:xfrm flipV="1">
            <a:off x="3241675" y="1296988"/>
            <a:ext cx="2227263" cy="1181100"/>
          </a:xfrm>
          <a:prstGeom prst="straightConnector1">
            <a:avLst/>
          </a:prstGeom>
          <a:noFill/>
          <a:ln w="76200">
            <a:solidFill>
              <a:schemeClr val="tx1"/>
            </a:solidFill>
            <a:round/>
            <a:headEnd type="none" w="sm" len="sm"/>
            <a:tailEnd type="triangle" w="sm" len="sm"/>
          </a:ln>
          <a:effectLst/>
        </p:spPr>
      </p:cxnSp>
      <p:cxnSp>
        <p:nvCxnSpPr>
          <p:cNvPr id="13319" name="AutoShape 7"/>
          <p:cNvCxnSpPr>
            <a:cxnSpLocks noChangeShapeType="1"/>
          </p:cNvCxnSpPr>
          <p:nvPr/>
        </p:nvCxnSpPr>
        <p:spPr bwMode="auto">
          <a:xfrm>
            <a:off x="3216275" y="2478088"/>
            <a:ext cx="2257425" cy="1597025"/>
          </a:xfrm>
          <a:prstGeom prst="straightConnector1">
            <a:avLst/>
          </a:prstGeom>
          <a:noFill/>
          <a:ln w="76200">
            <a:solidFill>
              <a:schemeClr val="tx1"/>
            </a:solidFill>
            <a:round/>
            <a:headEnd type="none" w="sm" len="sm"/>
            <a:tailEnd type="triangle" w="sm" len="sm"/>
          </a:ln>
          <a:effectLst/>
        </p:spPr>
      </p:cxnSp>
      <p:sp>
        <p:nvSpPr>
          <p:cNvPr id="13320" name="Text Box 8"/>
          <p:cNvSpPr txBox="1">
            <a:spLocks noChangeArrowheads="1"/>
          </p:cNvSpPr>
          <p:nvPr/>
        </p:nvSpPr>
        <p:spPr bwMode="auto">
          <a:xfrm>
            <a:off x="5965825" y="877888"/>
            <a:ext cx="1882775" cy="533400"/>
          </a:xfrm>
          <a:prstGeom prst="rect">
            <a:avLst/>
          </a:prstGeom>
          <a:noFill/>
          <a:ln w="76200">
            <a:solidFill>
              <a:srgbClr val="FFFF00"/>
            </a:solidFill>
            <a:miter lim="800000"/>
            <a:headEnd type="none" w="sm" len="sm"/>
            <a:tailEnd type="none" w="sm" len="sm"/>
          </a:ln>
          <a:effectLst/>
        </p:spPr>
        <p:txBody>
          <a:bodyPr>
            <a:spAutoFit/>
          </a:bodyPr>
          <a:lstStyle/>
          <a:p>
            <a:pPr algn="ctr" eaLnBrk="0" hangingPunct="0"/>
            <a:r>
              <a:rPr lang="en-US" b="1">
                <a:solidFill>
                  <a:srgbClr val="FFFF00"/>
                </a:solidFill>
                <a:latin typeface="Arial" pitchFamily="34" charset="0"/>
              </a:rPr>
              <a:t>No change</a:t>
            </a:r>
            <a:endParaRPr lang="en-GB" b="1">
              <a:solidFill>
                <a:srgbClr val="FFFF00"/>
              </a:solidFill>
              <a:latin typeface="Arial" pitchFamily="34" charset="0"/>
            </a:endParaRPr>
          </a:p>
        </p:txBody>
      </p:sp>
      <p:sp>
        <p:nvSpPr>
          <p:cNvPr id="13321" name="Text Box 9"/>
          <p:cNvSpPr txBox="1">
            <a:spLocks noChangeArrowheads="1"/>
          </p:cNvSpPr>
          <p:nvPr/>
        </p:nvSpPr>
        <p:spPr bwMode="auto">
          <a:xfrm>
            <a:off x="5562600" y="3429000"/>
            <a:ext cx="2362200" cy="533400"/>
          </a:xfrm>
          <a:prstGeom prst="rect">
            <a:avLst/>
          </a:prstGeom>
          <a:noFill/>
          <a:ln w="76200">
            <a:solidFill>
              <a:srgbClr val="FFFF00"/>
            </a:solidFill>
            <a:miter lim="800000"/>
            <a:headEnd type="none" w="sm" len="sm"/>
            <a:tailEnd type="none" w="sm" len="sm"/>
          </a:ln>
          <a:effectLst/>
        </p:spPr>
        <p:txBody>
          <a:bodyPr>
            <a:spAutoFit/>
          </a:bodyPr>
          <a:lstStyle/>
          <a:p>
            <a:pPr algn="ctr" eaLnBrk="0" hangingPunct="0"/>
            <a:r>
              <a:rPr lang="en-US" b="1">
                <a:solidFill>
                  <a:srgbClr val="FFFF00"/>
                </a:solidFill>
                <a:latin typeface="Arial" pitchFamily="34" charset="0"/>
              </a:rPr>
              <a:t>DNA mutation</a:t>
            </a:r>
            <a:endParaRPr lang="en-GB" b="1">
              <a:solidFill>
                <a:srgbClr val="FFFF00"/>
              </a:solidFill>
              <a:latin typeface="Arial" pitchFamily="34" charset="0"/>
            </a:endParaRPr>
          </a:p>
        </p:txBody>
      </p:sp>
      <p:sp>
        <p:nvSpPr>
          <p:cNvPr id="13322" name="AutoShape 10"/>
          <p:cNvSpPr>
            <a:spLocks noChangeArrowheads="1"/>
          </p:cNvSpPr>
          <p:nvPr/>
        </p:nvSpPr>
        <p:spPr bwMode="auto">
          <a:xfrm>
            <a:off x="3602038" y="4265613"/>
            <a:ext cx="1847850" cy="2490787"/>
          </a:xfrm>
          <a:prstGeom prst="wedgeRectCallout">
            <a:avLst>
              <a:gd name="adj1" fmla="val 92097"/>
              <a:gd name="adj2" fmla="val -58542"/>
            </a:avLst>
          </a:prstGeom>
          <a:solidFill>
            <a:schemeClr val="tx1"/>
          </a:solidFill>
          <a:ln w="76200">
            <a:solidFill>
              <a:schemeClr val="tx1"/>
            </a:solidFill>
            <a:miter lim="800000"/>
            <a:headEnd type="none" w="sm" len="sm"/>
            <a:tailEnd type="none" w="sm" len="sm"/>
          </a:ln>
          <a:effectLst/>
        </p:spPr>
        <p:txBody>
          <a:bodyPr/>
          <a:lstStyle/>
          <a:p>
            <a:pPr algn="ctr" eaLnBrk="0" hangingPunct="0"/>
            <a:endParaRPr lang="fr-FR"/>
          </a:p>
        </p:txBody>
      </p:sp>
      <p:pic>
        <p:nvPicPr>
          <p:cNvPr id="13323" name="Picture 11" descr="Q:\Gerd\Gonzalez\DNA Damage 2.gif"/>
          <p:cNvPicPr>
            <a:picLocks noChangeAspect="1" noChangeArrowheads="1"/>
          </p:cNvPicPr>
          <p:nvPr/>
        </p:nvPicPr>
        <p:blipFill>
          <a:blip r:embed="rId3"/>
          <a:srcRect/>
          <a:stretch>
            <a:fillRect/>
          </a:stretch>
        </p:blipFill>
        <p:spPr bwMode="auto">
          <a:xfrm>
            <a:off x="3640138" y="4143375"/>
            <a:ext cx="1862137" cy="2638425"/>
          </a:xfrm>
          <a:prstGeom prst="rect">
            <a:avLst/>
          </a:prstGeom>
          <a:noFill/>
          <a:ln w="9525">
            <a:noFill/>
            <a:miter lim="800000"/>
            <a:headEnd/>
            <a:tailEnd/>
          </a:ln>
        </p:spPr>
      </p:pic>
      <p:pic>
        <p:nvPicPr>
          <p:cNvPr id="13324" name="Picture 12"/>
          <p:cNvPicPr>
            <a:picLocks noChangeAspect="1" noChangeArrowheads="1"/>
          </p:cNvPicPr>
          <p:nvPr/>
        </p:nvPicPr>
        <p:blipFill>
          <a:blip r:embed="rId4"/>
          <a:srcRect/>
          <a:stretch>
            <a:fillRect/>
          </a:stretch>
        </p:blipFill>
        <p:spPr bwMode="auto">
          <a:xfrm>
            <a:off x="9525" y="138113"/>
            <a:ext cx="1946275" cy="2492375"/>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7" descr="nuclear_img10"/>
          <p:cNvPicPr>
            <a:picLocks noChangeAspect="1" noChangeArrowheads="1"/>
          </p:cNvPicPr>
          <p:nvPr/>
        </p:nvPicPr>
        <p:blipFill>
          <a:blip r:embed="rId3">
            <a:lum bright="-12000" contrast="42000"/>
          </a:blip>
          <a:srcRect/>
          <a:stretch>
            <a:fillRect/>
          </a:stretch>
        </p:blipFill>
        <p:spPr bwMode="auto">
          <a:xfrm>
            <a:off x="1604963" y="0"/>
            <a:ext cx="5837237" cy="6858000"/>
          </a:xfrm>
          <a:prstGeom prst="rect">
            <a:avLst/>
          </a:prstGeom>
          <a:noFill/>
          <a:ln w="9525">
            <a:noFill/>
            <a:miter lim="800000"/>
            <a:headEnd/>
            <a:tailEnd/>
          </a:ln>
        </p:spPr>
      </p:pic>
      <p:sp>
        <p:nvSpPr>
          <p:cNvPr id="24579" name="Rectangle 5"/>
          <p:cNvSpPr>
            <a:spLocks noChangeArrowheads="1"/>
          </p:cNvSpPr>
          <p:nvPr/>
        </p:nvSpPr>
        <p:spPr bwMode="auto">
          <a:xfrm>
            <a:off x="5105400" y="4953000"/>
            <a:ext cx="2036763" cy="265113"/>
          </a:xfrm>
          <a:prstGeom prst="rect">
            <a:avLst/>
          </a:prstGeom>
          <a:noFill/>
          <a:ln w="9525">
            <a:noFill/>
            <a:miter lim="800000"/>
            <a:headEnd/>
            <a:tailEnd/>
          </a:ln>
        </p:spPr>
        <p:txBody>
          <a:bodyPr wrap="none">
            <a:spAutoFit/>
          </a:bodyPr>
          <a:lstStyle/>
          <a:p>
            <a:pPr>
              <a:lnSpc>
                <a:spcPct val="80000"/>
              </a:lnSpc>
              <a:buClr>
                <a:srgbClr val="FF9933"/>
              </a:buClr>
            </a:pPr>
            <a:r>
              <a:rPr lang="en-US" sz="1400" b="1" i="1"/>
              <a:t>SUB- LETHAL DOSE</a:t>
            </a:r>
            <a:r>
              <a:rPr lang="en-US" sz="1400"/>
              <a:t>  </a:t>
            </a:r>
          </a:p>
        </p:txBody>
      </p:sp>
      <p:pic>
        <p:nvPicPr>
          <p:cNvPr id="24580" name="Picture 5" descr="atomic_bomb_explosion">
            <a:hlinkClick r:id="rId4"/>
          </p:cNvPr>
          <p:cNvPicPr>
            <a:picLocks noChangeAspect="1" noChangeArrowheads="1"/>
          </p:cNvPicPr>
          <p:nvPr/>
        </p:nvPicPr>
        <p:blipFill>
          <a:blip r:embed="rId5"/>
          <a:srcRect/>
          <a:stretch>
            <a:fillRect/>
          </a:stretch>
        </p:blipFill>
        <p:spPr bwMode="auto">
          <a:xfrm>
            <a:off x="7429500" y="1295400"/>
            <a:ext cx="1714500" cy="1371600"/>
          </a:xfrm>
          <a:prstGeom prst="rect">
            <a:avLst/>
          </a:prstGeom>
          <a:noFill/>
          <a:ln w="9525">
            <a:noFill/>
            <a:miter lim="800000"/>
            <a:headEnd/>
            <a:tailEnd/>
          </a:ln>
        </p:spPr>
      </p:pic>
      <p:pic>
        <p:nvPicPr>
          <p:cNvPr id="24581" name="Picture 8" descr="hk_20080207_chernobyl"/>
          <p:cNvPicPr>
            <a:picLocks noChangeAspect="1" noChangeArrowheads="1"/>
          </p:cNvPicPr>
          <p:nvPr/>
        </p:nvPicPr>
        <p:blipFill>
          <a:blip r:embed="rId6"/>
          <a:srcRect/>
          <a:stretch>
            <a:fillRect/>
          </a:stretch>
        </p:blipFill>
        <p:spPr bwMode="auto">
          <a:xfrm>
            <a:off x="7419975" y="2667000"/>
            <a:ext cx="1724025" cy="1524000"/>
          </a:xfrm>
          <a:prstGeom prst="rect">
            <a:avLst/>
          </a:prstGeom>
          <a:noFill/>
          <a:ln w="9525">
            <a:noFill/>
            <a:miter lim="800000"/>
            <a:headEnd/>
            <a:tailEnd/>
          </a:ln>
        </p:spPr>
      </p:pic>
      <p:sp>
        <p:nvSpPr>
          <p:cNvPr id="24582" name="Rectangle 8"/>
          <p:cNvSpPr>
            <a:spLocks noChangeArrowheads="1"/>
          </p:cNvSpPr>
          <p:nvPr/>
        </p:nvSpPr>
        <p:spPr bwMode="auto">
          <a:xfrm>
            <a:off x="1600200" y="2057400"/>
            <a:ext cx="2584450" cy="366713"/>
          </a:xfrm>
          <a:prstGeom prst="rect">
            <a:avLst/>
          </a:prstGeom>
          <a:noFill/>
          <a:ln w="9525">
            <a:noFill/>
            <a:miter lim="800000"/>
            <a:headEnd/>
            <a:tailEnd/>
          </a:ln>
        </p:spPr>
        <p:txBody>
          <a:bodyPr wrap="none">
            <a:spAutoFit/>
          </a:bodyPr>
          <a:lstStyle/>
          <a:p>
            <a:r>
              <a:rPr lang="en-US" b="1">
                <a:solidFill>
                  <a:srgbClr val="FF0000"/>
                </a:solidFill>
              </a:rPr>
              <a:t>(Hiroshima, Nagasaki)</a:t>
            </a:r>
          </a:p>
        </p:txBody>
      </p:sp>
      <p:sp>
        <p:nvSpPr>
          <p:cNvPr id="24583" name="Rectangle 9"/>
          <p:cNvSpPr>
            <a:spLocks noChangeArrowheads="1"/>
          </p:cNvSpPr>
          <p:nvPr/>
        </p:nvSpPr>
        <p:spPr bwMode="auto">
          <a:xfrm>
            <a:off x="1752600" y="3048000"/>
            <a:ext cx="2419350" cy="366713"/>
          </a:xfrm>
          <a:prstGeom prst="rect">
            <a:avLst/>
          </a:prstGeom>
          <a:noFill/>
          <a:ln w="9525">
            <a:noFill/>
            <a:miter lim="800000"/>
            <a:headEnd/>
            <a:tailEnd/>
          </a:ln>
        </p:spPr>
        <p:txBody>
          <a:bodyPr wrap="none">
            <a:spAutoFit/>
          </a:bodyPr>
          <a:lstStyle/>
          <a:p>
            <a:r>
              <a:rPr lang="en-US" b="1">
                <a:solidFill>
                  <a:srgbClr val="FF0000"/>
                </a:solidFill>
              </a:rPr>
              <a:t>(Chernobyl Tragedy)</a:t>
            </a:r>
          </a:p>
        </p:txBody>
      </p:sp>
      <p:sp>
        <p:nvSpPr>
          <p:cNvPr id="24584" name="Rectangle 10"/>
          <p:cNvSpPr>
            <a:spLocks noChangeArrowheads="1"/>
          </p:cNvSpPr>
          <p:nvPr/>
        </p:nvSpPr>
        <p:spPr bwMode="auto">
          <a:xfrm>
            <a:off x="1676400" y="5867400"/>
            <a:ext cx="2514600" cy="749300"/>
          </a:xfrm>
          <a:prstGeom prst="rect">
            <a:avLst/>
          </a:prstGeom>
          <a:noFill/>
          <a:ln w="9525">
            <a:noFill/>
            <a:miter lim="800000"/>
            <a:headEnd/>
            <a:tailEnd/>
          </a:ln>
        </p:spPr>
        <p:txBody>
          <a:bodyPr>
            <a:spAutoFit/>
          </a:bodyPr>
          <a:lstStyle/>
          <a:p>
            <a:pPr>
              <a:lnSpc>
                <a:spcPct val="80000"/>
              </a:lnSpc>
              <a:buFont typeface="Arial" charset="0"/>
              <a:buNone/>
            </a:pPr>
            <a:r>
              <a:rPr lang="en-US" b="1">
                <a:solidFill>
                  <a:srgbClr val="FF0000"/>
                </a:solidFill>
              </a:rPr>
              <a:t>(Kaiga nuclear plant </a:t>
            </a:r>
          </a:p>
          <a:p>
            <a:pPr>
              <a:lnSpc>
                <a:spcPct val="80000"/>
              </a:lnSpc>
              <a:buFont typeface="Arial" charset="0"/>
              <a:buNone/>
            </a:pPr>
            <a:r>
              <a:rPr lang="en-US" b="1">
                <a:solidFill>
                  <a:srgbClr val="FF0000"/>
                </a:solidFill>
              </a:rPr>
              <a:t>heavy water contamination)</a:t>
            </a:r>
          </a:p>
        </p:txBody>
      </p:sp>
      <p:pic>
        <p:nvPicPr>
          <p:cNvPr id="24585" name="Picture 2" descr="http://rlv.zcache.com/dangerous_optimism_speckcase-p176123990698648306env68_400.jpg"/>
          <p:cNvPicPr>
            <a:picLocks noChangeAspect="1" noChangeArrowheads="1"/>
          </p:cNvPicPr>
          <p:nvPr/>
        </p:nvPicPr>
        <p:blipFill>
          <a:blip r:embed="rId7"/>
          <a:srcRect l="24210" t="3159" r="25262" b="2106"/>
          <a:stretch>
            <a:fillRect/>
          </a:stretch>
        </p:blipFill>
        <p:spPr bwMode="auto">
          <a:xfrm>
            <a:off x="0" y="0"/>
            <a:ext cx="1600200" cy="3000375"/>
          </a:xfrm>
          <a:prstGeom prst="rect">
            <a:avLst/>
          </a:prstGeom>
          <a:noFill/>
          <a:ln w="9525">
            <a:noFill/>
            <a:miter lim="800000"/>
            <a:headEnd/>
            <a:tailEnd/>
          </a:ln>
        </p:spPr>
      </p:pic>
      <p:sp>
        <p:nvSpPr>
          <p:cNvPr id="13" name="L-Shape 12"/>
          <p:cNvSpPr/>
          <p:nvPr/>
        </p:nvSpPr>
        <p:spPr>
          <a:xfrm>
            <a:off x="1905000" y="3657600"/>
            <a:ext cx="5486400" cy="2971800"/>
          </a:xfrm>
          <a:prstGeom prst="corner">
            <a:avLst>
              <a:gd name="adj1" fmla="val 50000"/>
              <a:gd name="adj2" fmla="val 74056"/>
            </a:avLst>
          </a:prstGeom>
          <a:solidFill>
            <a:srgbClr val="FF0000">
              <a:alpha val="2900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14-11-injury"/>
          <p:cNvPicPr>
            <a:picLocks noChangeAspect="1" noChangeArrowheads="1"/>
          </p:cNvPicPr>
          <p:nvPr/>
        </p:nvPicPr>
        <p:blipFill>
          <a:blip r:embed="rId3">
            <a:lum bright="-30000" contrast="20000"/>
          </a:blip>
          <a:srcRect/>
          <a:stretch>
            <a:fillRect/>
          </a:stretch>
        </p:blipFill>
        <p:spPr bwMode="auto">
          <a:xfrm>
            <a:off x="2133600" y="0"/>
            <a:ext cx="6288088" cy="6858000"/>
          </a:xfrm>
          <a:prstGeom prst="rect">
            <a:avLst/>
          </a:prstGeom>
          <a:ln>
            <a:noFill/>
          </a:ln>
          <a:effectLst>
            <a:softEdge rad="112500"/>
          </a:effectLst>
        </p:spPr>
      </p:pic>
      <p:sp>
        <p:nvSpPr>
          <p:cNvPr id="4" name="TextBox 3"/>
          <p:cNvSpPr txBox="1"/>
          <p:nvPr/>
        </p:nvSpPr>
        <p:spPr>
          <a:xfrm>
            <a:off x="2133600" y="0"/>
            <a:ext cx="1600200" cy="646113"/>
          </a:xfrm>
          <a:prstGeom prst="rect">
            <a:avLst/>
          </a:prstGeom>
          <a:solidFill>
            <a:schemeClr val="accent5">
              <a:lumMod val="20000"/>
              <a:lumOff val="80000"/>
            </a:schemeClr>
          </a:solidFill>
        </p:spPr>
        <p:txBody>
          <a:bodyPr>
            <a:spAutoFit/>
          </a:bodyPr>
          <a:lstStyle/>
          <a:p>
            <a:pPr>
              <a:defRPr/>
            </a:pPr>
            <a:r>
              <a:rPr lang="en-US" dirty="0">
                <a:solidFill>
                  <a:srgbClr val="FF0000"/>
                </a:solidFill>
                <a:latin typeface="Arial Black" pitchFamily="34" charset="0"/>
                <a:cs typeface="+mn-cs"/>
              </a:rPr>
              <a:t>Chronic effects</a:t>
            </a:r>
          </a:p>
        </p:txBody>
      </p:sp>
      <p:sp>
        <p:nvSpPr>
          <p:cNvPr id="5" name="TextBox 4"/>
          <p:cNvSpPr txBox="1"/>
          <p:nvPr/>
        </p:nvSpPr>
        <p:spPr>
          <a:xfrm>
            <a:off x="6400800" y="152400"/>
            <a:ext cx="1981200" cy="646113"/>
          </a:xfrm>
          <a:prstGeom prst="rect">
            <a:avLst/>
          </a:prstGeom>
          <a:solidFill>
            <a:schemeClr val="accent5">
              <a:lumMod val="20000"/>
              <a:lumOff val="80000"/>
            </a:schemeClr>
          </a:solidFill>
        </p:spPr>
        <p:txBody>
          <a:bodyPr>
            <a:spAutoFit/>
          </a:bodyPr>
          <a:lstStyle/>
          <a:p>
            <a:pPr>
              <a:defRPr/>
            </a:pPr>
            <a:r>
              <a:rPr lang="en-US" dirty="0">
                <a:solidFill>
                  <a:srgbClr val="FF0000"/>
                </a:solidFill>
                <a:latin typeface="Arial Black" pitchFamily="34" charset="0"/>
                <a:cs typeface="+mn-cs"/>
              </a:rPr>
              <a:t>Elevated cancer risk</a:t>
            </a:r>
          </a:p>
        </p:txBody>
      </p:sp>
      <p:pic>
        <p:nvPicPr>
          <p:cNvPr id="25605" name="Picture 6" descr="CANCER"/>
          <p:cNvPicPr>
            <a:picLocks noChangeAspect="1" noChangeArrowheads="1"/>
          </p:cNvPicPr>
          <p:nvPr/>
        </p:nvPicPr>
        <p:blipFill>
          <a:blip r:embed="rId4"/>
          <a:srcRect/>
          <a:stretch>
            <a:fillRect/>
          </a:stretch>
        </p:blipFill>
        <p:spPr bwMode="auto">
          <a:xfrm>
            <a:off x="8383588" y="0"/>
            <a:ext cx="760412" cy="762000"/>
          </a:xfrm>
          <a:prstGeom prst="rect">
            <a:avLst/>
          </a:prstGeom>
          <a:noFill/>
          <a:ln w="9525">
            <a:noFill/>
            <a:miter lim="800000"/>
            <a:headEnd/>
            <a:tailEnd/>
          </a:ln>
        </p:spPr>
      </p:pic>
      <p:sp>
        <p:nvSpPr>
          <p:cNvPr id="9" name="Rounded Rectangle 8"/>
          <p:cNvSpPr/>
          <p:nvPr/>
        </p:nvSpPr>
        <p:spPr>
          <a:xfrm>
            <a:off x="0" y="1219200"/>
            <a:ext cx="2514600" cy="5410200"/>
          </a:xfrm>
          <a:prstGeom prst="roundRect">
            <a:avLst/>
          </a:prstGeom>
          <a:solidFill>
            <a:schemeClr val="tx1">
              <a:lumMod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228600" y="1600200"/>
            <a:ext cx="2209800" cy="4699000"/>
          </a:xfrm>
          <a:prstGeom prst="rect">
            <a:avLst/>
          </a:prstGeom>
          <a:solidFill>
            <a:schemeClr val="tx1">
              <a:lumMod val="75000"/>
            </a:schemeClr>
          </a:solidFill>
        </p:spPr>
        <p:txBody>
          <a:bodyPr>
            <a:spAutoFit/>
          </a:bodyPr>
          <a:lstStyle/>
          <a:p>
            <a:pPr eaLnBrk="0" hangingPunct="0">
              <a:spcBef>
                <a:spcPct val="30000"/>
              </a:spcBef>
              <a:defRPr/>
            </a:pPr>
            <a:r>
              <a:rPr lang="en-US" i="1" dirty="0">
                <a:solidFill>
                  <a:srgbClr val="FF0000"/>
                </a:solidFill>
                <a:latin typeface="Aharoni" pitchFamily="2" charset="-79"/>
                <a:cs typeface="Aharoni" pitchFamily="2" charset="-79"/>
              </a:rPr>
              <a:t>Sensitive Organs</a:t>
            </a:r>
            <a:endParaRPr lang="en-US" dirty="0">
              <a:solidFill>
                <a:srgbClr val="FF0000"/>
              </a:solidFill>
              <a:latin typeface="Aharoni" pitchFamily="2" charset="-79"/>
              <a:cs typeface="Aharoni" pitchFamily="2" charset="-79"/>
            </a:endParaRPr>
          </a:p>
          <a:p>
            <a:pPr eaLnBrk="0" hangingPunct="0">
              <a:spcBef>
                <a:spcPct val="30000"/>
              </a:spcBef>
              <a:defRPr/>
            </a:pPr>
            <a:endParaRPr lang="en-US" dirty="0">
              <a:solidFill>
                <a:srgbClr val="00B050"/>
              </a:solidFill>
              <a:latin typeface="Arial Black" pitchFamily="34" charset="0"/>
              <a:cs typeface="+mn-cs"/>
            </a:endParaRPr>
          </a:p>
          <a:p>
            <a:pPr marL="457200" indent="-457200">
              <a:buFont typeface="+mj-lt"/>
              <a:buAutoNum type="arabicPeriod"/>
              <a:defRPr/>
            </a:pPr>
            <a:r>
              <a:rPr lang="en-US" sz="2000" b="1" dirty="0">
                <a:solidFill>
                  <a:schemeClr val="bg1"/>
                </a:solidFill>
                <a:latin typeface="Bodoni MT" pitchFamily="18" charset="0"/>
                <a:cs typeface="+mn-cs"/>
              </a:rPr>
              <a:t>  Gonads   </a:t>
            </a:r>
          </a:p>
          <a:p>
            <a:pPr marL="457200" indent="-457200">
              <a:buFont typeface="+mj-lt"/>
              <a:buAutoNum type="arabicPeriod"/>
              <a:defRPr/>
            </a:pPr>
            <a:endParaRPr lang="en-US" sz="2000" b="1" dirty="0">
              <a:solidFill>
                <a:schemeClr val="bg1"/>
              </a:solidFill>
              <a:latin typeface="Bodoni MT" pitchFamily="18" charset="0"/>
              <a:cs typeface="+mn-cs"/>
            </a:endParaRPr>
          </a:p>
          <a:p>
            <a:pPr marL="457200" indent="-457200">
              <a:buFont typeface="+mj-lt"/>
              <a:buAutoNum type="arabicPeriod"/>
              <a:defRPr/>
            </a:pPr>
            <a:r>
              <a:rPr lang="en-US" sz="2000" b="1" dirty="0">
                <a:solidFill>
                  <a:schemeClr val="bg1"/>
                </a:solidFill>
                <a:latin typeface="Bodoni MT" pitchFamily="18" charset="0"/>
                <a:cs typeface="+mn-cs"/>
              </a:rPr>
              <a:t> Breast  </a:t>
            </a:r>
          </a:p>
          <a:p>
            <a:pPr marL="457200" indent="-457200">
              <a:buFont typeface="+mj-lt"/>
              <a:buAutoNum type="arabicPeriod"/>
              <a:defRPr/>
            </a:pPr>
            <a:endParaRPr lang="en-US" sz="2000" b="1" dirty="0">
              <a:solidFill>
                <a:schemeClr val="bg1"/>
              </a:solidFill>
              <a:latin typeface="Bodoni MT" pitchFamily="18" charset="0"/>
              <a:cs typeface="+mn-cs"/>
            </a:endParaRPr>
          </a:p>
          <a:p>
            <a:pPr marL="457200" indent="-457200">
              <a:buFont typeface="+mj-lt"/>
              <a:buAutoNum type="arabicPeriod"/>
              <a:defRPr/>
            </a:pPr>
            <a:r>
              <a:rPr lang="en-US" sz="2000" b="1" dirty="0">
                <a:solidFill>
                  <a:schemeClr val="bg1"/>
                </a:solidFill>
                <a:latin typeface="Bodoni MT" pitchFamily="18" charset="0"/>
                <a:cs typeface="+mn-cs"/>
              </a:rPr>
              <a:t> Red Bone                               </a:t>
            </a:r>
          </a:p>
          <a:p>
            <a:pPr marL="457200" indent="-457200">
              <a:defRPr/>
            </a:pPr>
            <a:r>
              <a:rPr lang="en-US" sz="2000" b="1" dirty="0">
                <a:solidFill>
                  <a:schemeClr val="bg1"/>
                </a:solidFill>
                <a:latin typeface="Bodoni MT" pitchFamily="18" charset="0"/>
                <a:cs typeface="+mn-cs"/>
              </a:rPr>
              <a:t>         Marrow  </a:t>
            </a:r>
          </a:p>
          <a:p>
            <a:pPr marL="457200" indent="-457200">
              <a:defRPr/>
            </a:pPr>
            <a:endParaRPr lang="en-US" sz="2000" b="1" dirty="0">
              <a:solidFill>
                <a:schemeClr val="bg1"/>
              </a:solidFill>
              <a:latin typeface="Bodoni MT" pitchFamily="18" charset="0"/>
              <a:cs typeface="+mn-cs"/>
            </a:endParaRPr>
          </a:p>
          <a:p>
            <a:pPr marL="457200" indent="-457200">
              <a:defRPr/>
            </a:pPr>
            <a:r>
              <a:rPr lang="en-US" sz="2000" b="1" dirty="0">
                <a:solidFill>
                  <a:schemeClr val="bg1"/>
                </a:solidFill>
                <a:latin typeface="Bodoni MT" pitchFamily="18" charset="0"/>
                <a:cs typeface="+mn-cs"/>
              </a:rPr>
              <a:t>4.     Lung  </a:t>
            </a:r>
          </a:p>
          <a:p>
            <a:pPr marL="457200" indent="-457200">
              <a:buFont typeface="+mj-lt"/>
              <a:buAutoNum type="arabicPeriod"/>
              <a:defRPr/>
            </a:pPr>
            <a:endParaRPr lang="en-US" sz="2000" b="1" dirty="0">
              <a:solidFill>
                <a:schemeClr val="bg1"/>
              </a:solidFill>
              <a:latin typeface="Bodoni MT" pitchFamily="18" charset="0"/>
              <a:cs typeface="+mn-cs"/>
            </a:endParaRPr>
          </a:p>
          <a:p>
            <a:pPr marL="457200" indent="-457200">
              <a:defRPr/>
            </a:pPr>
            <a:r>
              <a:rPr lang="en-US" sz="2000" b="1" dirty="0">
                <a:solidFill>
                  <a:schemeClr val="bg1"/>
                </a:solidFill>
                <a:latin typeface="Bodoni MT" pitchFamily="18" charset="0"/>
                <a:cs typeface="+mn-cs"/>
              </a:rPr>
              <a:t>5.     Thyroid  </a:t>
            </a:r>
          </a:p>
          <a:p>
            <a:pPr marL="457200" indent="-457200">
              <a:buFont typeface="+mj-lt"/>
              <a:buAutoNum type="arabicPeriod"/>
              <a:defRPr/>
            </a:pPr>
            <a:endParaRPr lang="en-US" sz="2000" b="1" dirty="0">
              <a:solidFill>
                <a:schemeClr val="bg1"/>
              </a:solidFill>
              <a:latin typeface="Bodoni MT" pitchFamily="18" charset="0"/>
              <a:cs typeface="+mn-cs"/>
            </a:endParaRPr>
          </a:p>
          <a:p>
            <a:pPr marL="457200" indent="-457200">
              <a:defRPr/>
            </a:pPr>
            <a:r>
              <a:rPr lang="en-US" sz="2000" b="1" dirty="0">
                <a:solidFill>
                  <a:schemeClr val="bg1"/>
                </a:solidFill>
                <a:latin typeface="Bodoni MT" pitchFamily="18" charset="0"/>
                <a:cs typeface="+mn-cs"/>
              </a:rPr>
              <a:t>6.     Bone</a:t>
            </a:r>
          </a:p>
          <a:p>
            <a:pPr>
              <a:defRPr/>
            </a:pPr>
            <a:endParaRPr lang="en-US" dirty="0">
              <a:solidFill>
                <a:schemeClr val="bg1"/>
              </a:solidFill>
              <a:latin typeface="Arial" pitchFamily="34" charset="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adbiology7"/>
          <p:cNvPicPr>
            <a:picLocks noChangeAspect="1" noChangeArrowheads="1"/>
          </p:cNvPicPr>
          <p:nvPr/>
        </p:nvPicPr>
        <p:blipFill>
          <a:blip r:embed="rId4"/>
          <a:srcRect/>
          <a:stretch>
            <a:fillRect/>
          </a:stretch>
        </p:blipFill>
        <p:spPr bwMode="auto">
          <a:xfrm>
            <a:off x="533400" y="1371600"/>
            <a:ext cx="8077200" cy="4572000"/>
          </a:xfrm>
          <a:prstGeom prst="rect">
            <a:avLst/>
          </a:prstGeom>
          <a:noFill/>
          <a:ln w="9525">
            <a:noFill/>
            <a:miter lim="800000"/>
            <a:headEnd/>
            <a:tailEnd/>
          </a:ln>
        </p:spPr>
      </p:pic>
      <p:sp>
        <p:nvSpPr>
          <p:cNvPr id="26627" name="Rectangle 4"/>
          <p:cNvSpPr>
            <a:spLocks noChangeArrowheads="1"/>
          </p:cNvSpPr>
          <p:nvPr/>
        </p:nvSpPr>
        <p:spPr bwMode="auto">
          <a:xfrm>
            <a:off x="1295400" y="762000"/>
            <a:ext cx="6135688" cy="708025"/>
          </a:xfrm>
          <a:prstGeom prst="rect">
            <a:avLst/>
          </a:prstGeom>
          <a:noFill/>
          <a:ln w="9525">
            <a:noFill/>
            <a:miter lim="800000"/>
            <a:headEnd/>
            <a:tailEnd/>
          </a:ln>
        </p:spPr>
        <p:txBody>
          <a:bodyPr wrap="none">
            <a:spAutoFit/>
          </a:bodyPr>
          <a:lstStyle/>
          <a:p>
            <a:r>
              <a:rPr lang="en-US" sz="4000">
                <a:solidFill>
                  <a:schemeClr val="tx2"/>
                </a:solidFill>
              </a:rPr>
              <a:t>Effects During  Pregnancy</a:t>
            </a:r>
          </a:p>
        </p:txBody>
      </p:sp>
      <p:pic>
        <p:nvPicPr>
          <p:cNvPr id="26628" name="Picture 6" descr="PregnancyPampering"/>
          <p:cNvPicPr>
            <a:picLocks noChangeAspect="1" noChangeArrowheads="1"/>
          </p:cNvPicPr>
          <p:nvPr/>
        </p:nvPicPr>
        <p:blipFill>
          <a:blip r:embed="rId5"/>
          <a:srcRect/>
          <a:stretch>
            <a:fillRect/>
          </a:stretch>
        </p:blipFill>
        <p:spPr bwMode="auto">
          <a:xfrm>
            <a:off x="5638800" y="1371600"/>
            <a:ext cx="2857500" cy="2857500"/>
          </a:xfrm>
          <a:prstGeom prst="rect">
            <a:avLst/>
          </a:prstGeom>
          <a:noFill/>
          <a:ln w="9525">
            <a:noFill/>
            <a:miter lim="800000"/>
            <a:headEnd/>
            <a:tailEnd/>
          </a:ln>
        </p:spPr>
      </p:pic>
      <p:sp>
        <p:nvSpPr>
          <p:cNvPr id="5" name="Rectangle 4"/>
          <p:cNvSpPr/>
          <p:nvPr/>
        </p:nvSpPr>
        <p:spPr>
          <a:xfrm>
            <a:off x="0" y="3124200"/>
            <a:ext cx="6437313" cy="461963"/>
          </a:xfrm>
          <a:prstGeom prst="rect">
            <a:avLst/>
          </a:prstGeom>
        </p:spPr>
        <p:txBody>
          <a:bodyPr wrap="none">
            <a:spAutoFit/>
          </a:bodyPr>
          <a:lstStyle/>
          <a:p>
            <a:pPr>
              <a:defRPr/>
            </a:pPr>
            <a:r>
              <a:rPr lang="en-US" sz="2400" dirty="0">
                <a:solidFill>
                  <a:srgbClr val="FF0000"/>
                </a:solidFill>
                <a:latin typeface="Arial" pitchFamily="34" charset="0"/>
                <a:cs typeface="+mn-cs"/>
              </a:rPr>
              <a:t> </a:t>
            </a:r>
            <a:r>
              <a:rPr lang="en-US" sz="2400" dirty="0">
                <a:solidFill>
                  <a:srgbClr val="FF0000"/>
                </a:solidFill>
                <a:effectLst>
                  <a:outerShdw blurRad="38100" dist="38100" dir="2700000" algn="tl">
                    <a:srgbClr val="000000">
                      <a:alpha val="43137"/>
                    </a:srgbClr>
                  </a:outerShdw>
                </a:effectLst>
                <a:latin typeface="Arial Black" pitchFamily="34" charset="0"/>
                <a:cs typeface="Aharoni" pitchFamily="2" charset="-79"/>
              </a:rPr>
              <a:t>10 day rule - high dose examinations</a:t>
            </a:r>
          </a:p>
        </p:txBody>
      </p:sp>
      <p:sp>
        <p:nvSpPr>
          <p:cNvPr id="6" name="Rectangle 5"/>
          <p:cNvSpPr>
            <a:spLocks noChangeArrowheads="1"/>
          </p:cNvSpPr>
          <p:nvPr/>
        </p:nvSpPr>
        <p:spPr bwMode="auto">
          <a:xfrm>
            <a:off x="0" y="3124200"/>
            <a:ext cx="6226175" cy="461963"/>
          </a:xfrm>
          <a:prstGeom prst="rect">
            <a:avLst/>
          </a:prstGeom>
          <a:noFill/>
          <a:ln w="9525">
            <a:noFill/>
            <a:miter lim="800000"/>
            <a:headEnd/>
            <a:tailEnd/>
          </a:ln>
        </p:spPr>
        <p:txBody>
          <a:bodyPr wrap="none">
            <a:spAutoFit/>
          </a:bodyPr>
          <a:lstStyle/>
          <a:p>
            <a:r>
              <a:rPr lang="en-US" sz="2400">
                <a:solidFill>
                  <a:srgbClr val="FFFF00"/>
                </a:solidFill>
                <a:latin typeface="Arial Black" pitchFamily="34" charset="0"/>
              </a:rPr>
              <a:t>28 day rule - low dose examinations</a:t>
            </a:r>
          </a:p>
        </p:txBody>
      </p:sp>
      <p:sp>
        <p:nvSpPr>
          <p:cNvPr id="7" name="Rounded Rectangle 6"/>
          <p:cNvSpPr/>
          <p:nvPr/>
        </p:nvSpPr>
        <p:spPr>
          <a:xfrm>
            <a:off x="1752600" y="1752600"/>
            <a:ext cx="2057400" cy="3733800"/>
          </a:xfrm>
          <a:prstGeom prst="round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mph" presetSubtype="0" fill="hold" grpId="1" nodeType="afterEffect">
                                  <p:stCondLst>
                                    <p:cond delay="0"/>
                                  </p:stCondLst>
                                  <p:childTnLst>
                                    <p:animClr clrSpc="hsl" dir="cw">
                                      <p:cBhvr override="childStyle">
                                        <p:cTn id="15" dur="1000" fill="hold"/>
                                        <p:tgtEl>
                                          <p:spTgt spid="5"/>
                                        </p:tgtEl>
                                        <p:attrNameLst>
                                          <p:attrName>style.color</p:attrName>
                                        </p:attrNameLst>
                                      </p:cBhvr>
                                      <p:by>
                                        <p:hsl h="10842353" s="0" l="0"/>
                                      </p:by>
                                    </p:animClr>
                                    <p:animClr clrSpc="hsl" dir="cw">
                                      <p:cBhvr>
                                        <p:cTn id="16" dur="1000" fill="hold"/>
                                        <p:tgtEl>
                                          <p:spTgt spid="5"/>
                                        </p:tgtEl>
                                        <p:attrNameLst>
                                          <p:attrName>fillcolor</p:attrName>
                                        </p:attrNameLst>
                                      </p:cBhvr>
                                      <p:by>
                                        <p:hsl h="10842353" s="0" l="0"/>
                                      </p:by>
                                    </p:animClr>
                                    <p:animClr clrSpc="hsl" dir="cw">
                                      <p:cBhvr>
                                        <p:cTn id="17" dur="1000" fill="hold"/>
                                        <p:tgtEl>
                                          <p:spTgt spid="5"/>
                                        </p:tgtEl>
                                        <p:attrNameLst>
                                          <p:attrName>stroke.color</p:attrName>
                                        </p:attrNameLst>
                                      </p:cBhvr>
                                      <p:by>
                                        <p:hsl h="10842353" s="0" l="0"/>
                                      </p:by>
                                    </p:animClr>
                                    <p:set>
                                      <p:cBhvr>
                                        <p:cTn id="18" dur="1000" fill="hold"/>
                                        <p:tgtEl>
                                          <p:spTgt spid="5"/>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grpId="2" nodeType="clickEffect">
                                  <p:stCondLst>
                                    <p:cond delay="0"/>
                                  </p:stCondLst>
                                  <p:childTnLst>
                                    <p:anim calcmode="lin" valueType="num">
                                      <p:cBhvr additive="base">
                                        <p:cTn id="22" dur="1000"/>
                                        <p:tgtEl>
                                          <p:spTgt spid="5"/>
                                        </p:tgtEl>
                                        <p:attrNameLst>
                                          <p:attrName>ppt_x</p:attrName>
                                        </p:attrNameLst>
                                      </p:cBhvr>
                                      <p:tavLst>
                                        <p:tav tm="0">
                                          <p:val>
                                            <p:strVal val="ppt_x"/>
                                          </p:val>
                                        </p:tav>
                                        <p:tav tm="100000">
                                          <p:val>
                                            <p:strVal val="1+ppt_w/2"/>
                                          </p:val>
                                        </p:tav>
                                      </p:tavLst>
                                    </p:anim>
                                    <p:anim calcmode="lin" valueType="num">
                                      <p:cBhvr additive="base">
                                        <p:cTn id="23" dur="1000"/>
                                        <p:tgtEl>
                                          <p:spTgt spid="5"/>
                                        </p:tgtEl>
                                        <p:attrNameLst>
                                          <p:attrName>ppt_y</p:attrName>
                                        </p:attrNameLst>
                                      </p:cBhvr>
                                      <p:tavLst>
                                        <p:tav tm="0">
                                          <p:val>
                                            <p:strVal val="ppt_y"/>
                                          </p:val>
                                        </p:tav>
                                        <p:tav tm="100000">
                                          <p:val>
                                            <p:strVal val="ppt_y"/>
                                          </p:val>
                                        </p:tav>
                                      </p:tavLst>
                                    </p:anim>
                                    <p:set>
                                      <p:cBhvr>
                                        <p:cTn id="24" dur="1" fill="hold">
                                          <p:stCondLst>
                                            <p:cond delay="9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0-#ppt_w/2"/>
                                          </p:val>
                                        </p:tav>
                                        <p:tav tm="100000">
                                          <p:val>
                                            <p:strVal val="#ppt_x"/>
                                          </p:val>
                                        </p:tav>
                                      </p:tavLst>
                                    </p:anim>
                                    <p:anim calcmode="lin" valueType="num">
                                      <p:cBhvr additive="base">
                                        <p:cTn id="30" dur="10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3" presetClass="emph" presetSubtype="0" fill="hold" grpId="1" nodeType="afterEffect">
                                  <p:stCondLst>
                                    <p:cond delay="0"/>
                                  </p:stCondLst>
                                  <p:childTnLst>
                                    <p:animClr clrSpc="hsl" dir="cw">
                                      <p:cBhvr override="childStyle">
                                        <p:cTn id="33" dur="1000" fill="hold"/>
                                        <p:tgtEl>
                                          <p:spTgt spid="6"/>
                                        </p:tgtEl>
                                        <p:attrNameLst>
                                          <p:attrName>style.color</p:attrName>
                                        </p:attrNameLst>
                                      </p:cBhvr>
                                      <p:by>
                                        <p:hsl h="10842353" s="0" l="0"/>
                                      </p:by>
                                    </p:animClr>
                                    <p:animClr clrSpc="hsl" dir="cw">
                                      <p:cBhvr>
                                        <p:cTn id="34" dur="1000" fill="hold"/>
                                        <p:tgtEl>
                                          <p:spTgt spid="6"/>
                                        </p:tgtEl>
                                        <p:attrNameLst>
                                          <p:attrName>fillcolor</p:attrName>
                                        </p:attrNameLst>
                                      </p:cBhvr>
                                      <p:by>
                                        <p:hsl h="10842353" s="0" l="0"/>
                                      </p:by>
                                    </p:animClr>
                                    <p:animClr clrSpc="hsl" dir="cw">
                                      <p:cBhvr>
                                        <p:cTn id="35" dur="1000" fill="hold"/>
                                        <p:tgtEl>
                                          <p:spTgt spid="6"/>
                                        </p:tgtEl>
                                        <p:attrNameLst>
                                          <p:attrName>stroke.color</p:attrName>
                                        </p:attrNameLst>
                                      </p:cBhvr>
                                      <p:by>
                                        <p:hsl h="10842353" s="0" l="0"/>
                                      </p:by>
                                    </p:animClr>
                                    <p:set>
                                      <p:cBhvr>
                                        <p:cTn id="36" dur="1000" fill="hold"/>
                                        <p:tgtEl>
                                          <p:spTgt spid="6"/>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2" fill="hold" grpId="2" nodeType="clickEffect">
                                  <p:stCondLst>
                                    <p:cond delay="0"/>
                                  </p:stCondLst>
                                  <p:childTnLst>
                                    <p:anim calcmode="lin" valueType="num">
                                      <p:cBhvr additive="base">
                                        <p:cTn id="40" dur="1000"/>
                                        <p:tgtEl>
                                          <p:spTgt spid="6"/>
                                        </p:tgtEl>
                                        <p:attrNameLst>
                                          <p:attrName>ppt_x</p:attrName>
                                        </p:attrNameLst>
                                      </p:cBhvr>
                                      <p:tavLst>
                                        <p:tav tm="0">
                                          <p:val>
                                            <p:strVal val="ppt_x"/>
                                          </p:val>
                                        </p:tav>
                                        <p:tav tm="100000">
                                          <p:val>
                                            <p:strVal val="1+ppt_w/2"/>
                                          </p:val>
                                        </p:tav>
                                      </p:tavLst>
                                    </p:anim>
                                    <p:anim calcmode="lin" valueType="num">
                                      <p:cBhvr additive="base">
                                        <p:cTn id="41" dur="1000"/>
                                        <p:tgtEl>
                                          <p:spTgt spid="6"/>
                                        </p:tgtEl>
                                        <p:attrNameLst>
                                          <p:attrName>ppt_y</p:attrName>
                                        </p:attrNameLst>
                                      </p:cBhvr>
                                      <p:tavLst>
                                        <p:tav tm="0">
                                          <p:val>
                                            <p:strVal val="ppt_y"/>
                                          </p:val>
                                        </p:tav>
                                        <p:tav tm="100000">
                                          <p:val>
                                            <p:strVal val="ppt_y"/>
                                          </p:val>
                                        </p:tav>
                                      </p:tavLst>
                                    </p:anim>
                                    <p:set>
                                      <p:cBhvr>
                                        <p:cTn id="4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438400"/>
            <a:ext cx="8382000" cy="2585323"/>
          </a:xfrm>
          <a:prstGeom prst="rect">
            <a:avLst/>
          </a:prstGeom>
        </p:spPr>
        <p:txBody>
          <a:bodyPr wrap="square">
            <a:spAutoFit/>
          </a:bodyPr>
          <a:lstStyle/>
          <a:p>
            <a:endParaRPr lang="en-US" dirty="0" smtClean="0"/>
          </a:p>
          <a:p>
            <a:pPr marL="457200" indent="-457200">
              <a:buFont typeface="+mj-lt"/>
              <a:buAutoNum type="arabicPeriod"/>
            </a:pPr>
            <a:r>
              <a:rPr lang="en-US" sz="2400" dirty="0" smtClean="0"/>
              <a:t>Before 4 weeks of gestations there is </a:t>
            </a:r>
            <a:r>
              <a:rPr lang="en-US" sz="2400" dirty="0" smtClean="0">
                <a:solidFill>
                  <a:srgbClr val="FFC000"/>
                </a:solidFill>
              </a:rPr>
              <a:t>all or none  effect </a:t>
            </a:r>
            <a:r>
              <a:rPr lang="en-US" sz="2400" dirty="0" smtClean="0"/>
              <a:t>of radiation, so there will be either abortion or normal baby.</a:t>
            </a:r>
          </a:p>
          <a:p>
            <a:pPr marL="457200" indent="-457200"/>
            <a:endParaRPr lang="en-US" sz="2400" dirty="0" smtClean="0"/>
          </a:p>
          <a:p>
            <a:pPr marL="457200" indent="-457200"/>
            <a:r>
              <a:rPr lang="en-US" sz="2400" dirty="0" smtClean="0"/>
              <a:t>2. 	Single diagnostic examination with dose below 5 </a:t>
            </a:r>
            <a:r>
              <a:rPr lang="en-US" sz="2400" dirty="0" err="1" smtClean="0"/>
              <a:t>Rad</a:t>
            </a:r>
            <a:r>
              <a:rPr lang="en-US" sz="2400" dirty="0" smtClean="0"/>
              <a:t> (50 </a:t>
            </a:r>
            <a:r>
              <a:rPr lang="en-US" sz="2400" dirty="0" err="1" smtClean="0"/>
              <a:t>msev</a:t>
            </a:r>
            <a:r>
              <a:rPr lang="en-US" sz="2400" dirty="0" smtClean="0"/>
              <a:t>) will not lead to any harm.</a:t>
            </a:r>
            <a:endParaRPr lang="en-US" sz="2400" dirty="0"/>
          </a:p>
        </p:txBody>
      </p:sp>
      <p:sp>
        <p:nvSpPr>
          <p:cNvPr id="3" name="Rectangle 2"/>
          <p:cNvSpPr/>
          <p:nvPr/>
        </p:nvSpPr>
        <p:spPr>
          <a:xfrm>
            <a:off x="0" y="6396335"/>
            <a:ext cx="8915400" cy="276999"/>
          </a:xfrm>
          <a:prstGeom prst="rect">
            <a:avLst/>
          </a:prstGeom>
        </p:spPr>
        <p:txBody>
          <a:bodyPr wrap="square">
            <a:spAutoFit/>
          </a:bodyPr>
          <a:lstStyle/>
          <a:p>
            <a:pPr>
              <a:buFont typeface="Arial" pitchFamily="34" charset="0"/>
              <a:buChar char="•"/>
            </a:pPr>
            <a:endParaRPr lang="en-US" sz="1200" dirty="0" smtClean="0"/>
          </a:p>
        </p:txBody>
      </p:sp>
      <p:sp>
        <p:nvSpPr>
          <p:cNvPr id="4" name="Rectangle 3"/>
          <p:cNvSpPr/>
          <p:nvPr/>
        </p:nvSpPr>
        <p:spPr>
          <a:xfrm>
            <a:off x="1143000" y="457200"/>
            <a:ext cx="6324600" cy="1754326"/>
          </a:xfrm>
          <a:prstGeom prst="rect">
            <a:avLst/>
          </a:prstGeom>
        </p:spPr>
        <p:txBody>
          <a:bodyPr wrap="square">
            <a:spAutoFit/>
          </a:bodyPr>
          <a:lstStyle/>
          <a:p>
            <a:r>
              <a:rPr lang="en-US" sz="3600" dirty="0" smtClean="0">
                <a:solidFill>
                  <a:srgbClr val="FF0000"/>
                </a:solidFill>
              </a:rPr>
              <a:t>Exposure of the pregnant/expectant female for Diagnostic Radiation.</a:t>
            </a:r>
          </a:p>
        </p:txBody>
      </p:sp>
      <p:pic>
        <p:nvPicPr>
          <p:cNvPr id="6" name="Picture 4" descr="http://childrensdirectory.net/wp-content/uploads/2012/01/positive_pregnancy_test.jpg"/>
          <p:cNvPicPr>
            <a:picLocks noChangeAspect="1" noChangeArrowheads="1"/>
          </p:cNvPicPr>
          <p:nvPr/>
        </p:nvPicPr>
        <p:blipFill>
          <a:blip r:embed="rId3"/>
          <a:srcRect b="7619"/>
          <a:stretch>
            <a:fillRect/>
          </a:stretch>
        </p:blipFill>
        <p:spPr bwMode="auto">
          <a:xfrm>
            <a:off x="7239000" y="0"/>
            <a:ext cx="1905000" cy="1231901"/>
          </a:xfrm>
          <a:prstGeom prst="rect">
            <a:avLst/>
          </a:prstGeom>
          <a:noFill/>
        </p:spPr>
      </p:pic>
      <p:sp>
        <p:nvSpPr>
          <p:cNvPr id="7" name="Rectangle 6"/>
          <p:cNvSpPr/>
          <p:nvPr/>
        </p:nvSpPr>
        <p:spPr>
          <a:xfrm>
            <a:off x="0" y="6019800"/>
            <a:ext cx="9144000" cy="646331"/>
          </a:xfrm>
          <a:prstGeom prst="rect">
            <a:avLst/>
          </a:prstGeom>
        </p:spPr>
        <p:txBody>
          <a:bodyPr wrap="square">
            <a:spAutoFit/>
          </a:bodyPr>
          <a:lstStyle/>
          <a:p>
            <a:pPr>
              <a:buFont typeface="Arial" pitchFamily="34" charset="0"/>
              <a:buChar char="•"/>
            </a:pPr>
            <a:r>
              <a:rPr lang="en-US" dirty="0" smtClean="0">
                <a:solidFill>
                  <a:schemeClr val="accent2">
                    <a:lumMod val="60000"/>
                    <a:lumOff val="40000"/>
                  </a:schemeClr>
                </a:solidFill>
              </a:rPr>
              <a:t>Guidelines for diagnostic </a:t>
            </a:r>
            <a:r>
              <a:rPr lang="en-US" dirty="0" err="1" smtClean="0">
                <a:solidFill>
                  <a:schemeClr val="accent2">
                    <a:lumMod val="60000"/>
                    <a:lumOff val="40000"/>
                  </a:schemeClr>
                </a:solidFill>
              </a:rPr>
              <a:t>imagingduring</a:t>
            </a:r>
            <a:r>
              <a:rPr lang="en-US" dirty="0" smtClean="0">
                <a:solidFill>
                  <a:schemeClr val="accent2">
                    <a:lumMod val="60000"/>
                    <a:lumOff val="40000"/>
                  </a:schemeClr>
                </a:solidFill>
              </a:rPr>
              <a:t> pregnancy. ACOG Committee Opinion No. 299. American College of Obstetricians and </a:t>
            </a:r>
            <a:r>
              <a:rPr lang="en-US" dirty="0" err="1" smtClean="0">
                <a:solidFill>
                  <a:schemeClr val="accent2">
                    <a:lumMod val="60000"/>
                    <a:lumOff val="40000"/>
                  </a:schemeClr>
                </a:solidFill>
              </a:rPr>
              <a:t>Gynecologists.Obstet</a:t>
            </a:r>
            <a:r>
              <a:rPr lang="en-US" dirty="0" smtClean="0">
                <a:solidFill>
                  <a:schemeClr val="accent2">
                    <a:lumMod val="60000"/>
                    <a:lumOff val="40000"/>
                  </a:schemeClr>
                </a:solidFill>
              </a:rPr>
              <a:t> </a:t>
            </a:r>
            <a:r>
              <a:rPr lang="en-US" dirty="0" err="1" smtClean="0">
                <a:solidFill>
                  <a:schemeClr val="accent2">
                    <a:lumMod val="60000"/>
                    <a:lumOff val="40000"/>
                  </a:schemeClr>
                </a:solidFill>
              </a:rPr>
              <a:t>Gynecol</a:t>
            </a:r>
            <a:r>
              <a:rPr lang="en-US" dirty="0" smtClean="0">
                <a:solidFill>
                  <a:schemeClr val="accent2">
                    <a:lumMod val="60000"/>
                    <a:lumOff val="40000"/>
                  </a:schemeClr>
                </a:solidFill>
              </a:rPr>
              <a:t> 2004;104:647–51.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5"/>
          <p:cNvGrpSpPr>
            <a:grpSpLocks/>
          </p:cNvGrpSpPr>
          <p:nvPr/>
        </p:nvGrpSpPr>
        <p:grpSpPr bwMode="auto">
          <a:xfrm>
            <a:off x="76200" y="0"/>
            <a:ext cx="9067800" cy="6858000"/>
            <a:chOff x="76200" y="1"/>
            <a:chExt cx="9067800" cy="6857999"/>
          </a:xfrm>
        </p:grpSpPr>
        <p:pic>
          <p:nvPicPr>
            <p:cNvPr id="101378" name="Picture 2"/>
            <p:cNvPicPr>
              <a:picLocks noChangeAspect="1" noChangeArrowheads="1"/>
            </p:cNvPicPr>
            <p:nvPr/>
          </p:nvPicPr>
          <p:blipFill>
            <a:blip r:embed="rId4">
              <a:lum bright="-10000" contrast="20000"/>
            </a:blip>
            <a:srcRect l="12996" t="12782" r="11159" b="6250"/>
            <a:stretch>
              <a:fillRect/>
            </a:stretch>
          </p:blipFill>
          <p:spPr bwMode="auto">
            <a:xfrm>
              <a:off x="76200" y="1049339"/>
              <a:ext cx="9067800" cy="5808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32" name="Rectangle 10"/>
            <p:cNvSpPr>
              <a:spLocks noChangeArrowheads="1"/>
            </p:cNvSpPr>
            <p:nvPr/>
          </p:nvSpPr>
          <p:spPr bwMode="auto">
            <a:xfrm>
              <a:off x="1066800" y="1"/>
              <a:ext cx="8077200" cy="830997"/>
            </a:xfrm>
            <a:prstGeom prst="rect">
              <a:avLst/>
            </a:prstGeom>
            <a:noFill/>
            <a:ln w="9525">
              <a:noFill/>
              <a:miter lim="800000"/>
              <a:headEnd/>
              <a:tailEnd/>
            </a:ln>
          </p:spPr>
          <p:txBody>
            <a:bodyPr>
              <a:spAutoFit/>
            </a:bodyPr>
            <a:lstStyle/>
            <a:p>
              <a:r>
                <a:rPr lang="en-US" sz="1600" b="1">
                  <a:solidFill>
                    <a:srgbClr val="FFC000"/>
                  </a:solidFill>
                </a:rPr>
                <a:t>Typical effective doses from diagnostic medical exposures in the1990s (taken from ’Making the best use of a Department of Clinical Radiology –Guidelines for Doctors’. Distributed by The Royal College of Radiologists </a:t>
              </a:r>
            </a:p>
          </p:txBody>
        </p:sp>
        <p:sp>
          <p:nvSpPr>
            <p:cNvPr id="5" name="Rectangle 4"/>
            <p:cNvSpPr/>
            <p:nvPr/>
          </p:nvSpPr>
          <p:spPr>
            <a:xfrm>
              <a:off x="5943600" y="1524001"/>
              <a:ext cx="381000" cy="152400"/>
            </a:xfrm>
            <a:prstGeom prst="rect">
              <a:avLst/>
            </a:prstGeom>
            <a:solidFill>
              <a:srgbClr val="F8E57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Oval 6"/>
          <p:cNvSpPr/>
          <p:nvPr/>
        </p:nvSpPr>
        <p:spPr>
          <a:xfrm>
            <a:off x="3048000" y="17526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971800" y="40386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620000" y="17526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7620000" y="4038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971800" y="66294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257800" y="66294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5257800" y="40386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7620000" y="66294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4" grpId="0" animBg="1"/>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1905000"/>
            <a:ext cx="7772400" cy="1922463"/>
          </a:xfrm>
        </p:spPr>
        <p:txBody>
          <a:bodyPr/>
          <a:lstStyle/>
          <a:p>
            <a:r>
              <a:rPr lang="en-US" smtClean="0">
                <a:latin typeface="Arial" pitchFamily="34" charset="0"/>
              </a:rPr>
              <a:t>Practical</a:t>
            </a:r>
            <a:br>
              <a:rPr lang="en-US" smtClean="0">
                <a:latin typeface="Arial" pitchFamily="34" charset="0"/>
              </a:rPr>
            </a:br>
            <a:r>
              <a:rPr lang="en-US" smtClean="0">
                <a:latin typeface="Arial" pitchFamily="34" charset="0"/>
              </a:rPr>
              <a:t>Radiation Safety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67600" cy="1143000"/>
          </a:xfrm>
        </p:spPr>
        <p:txBody>
          <a:bodyPr>
            <a:normAutofit fontScale="90000"/>
          </a:bodyPr>
          <a:lstStyle/>
          <a:p>
            <a:pPr eaLnBrk="1" fontAlgn="auto" hangingPunct="1">
              <a:spcAft>
                <a:spcPts val="0"/>
              </a:spcAft>
              <a:defRPr/>
            </a:pPr>
            <a:r>
              <a:rPr lang="en-US" b="1" dirty="0" smtClean="0"/>
              <a:t>Principles of radiation protection</a:t>
            </a:r>
            <a:endParaRPr lang="en-US" dirty="0"/>
          </a:p>
        </p:txBody>
      </p:sp>
      <p:sp>
        <p:nvSpPr>
          <p:cNvPr id="50179" name="Content Placeholder 2"/>
          <p:cNvSpPr>
            <a:spLocks noGrp="1"/>
          </p:cNvSpPr>
          <p:nvPr>
            <p:ph idx="1"/>
          </p:nvPr>
        </p:nvSpPr>
        <p:spPr>
          <a:xfrm>
            <a:off x="304800" y="1447800"/>
            <a:ext cx="8077200" cy="5410200"/>
          </a:xfrm>
        </p:spPr>
        <p:txBody>
          <a:bodyPr/>
          <a:lstStyle/>
          <a:p>
            <a:pPr eaLnBrk="1" hangingPunct="1"/>
            <a:r>
              <a:rPr lang="en-US" dirty="0" smtClean="0"/>
              <a:t>The current radiation protection standards are based on three general principles :-</a:t>
            </a:r>
            <a:br>
              <a:rPr lang="en-US" dirty="0" smtClean="0"/>
            </a:br>
            <a:r>
              <a:rPr lang="en-US" dirty="0" smtClean="0"/>
              <a:t/>
            </a:r>
            <a:br>
              <a:rPr lang="en-US" dirty="0" smtClean="0"/>
            </a:br>
            <a:r>
              <a:rPr lang="en-US" dirty="0" smtClean="0"/>
              <a:t>a) </a:t>
            </a:r>
            <a:r>
              <a:rPr lang="en-US" dirty="0" smtClean="0">
                <a:solidFill>
                  <a:srgbClr val="FFC000"/>
                </a:solidFill>
              </a:rPr>
              <a:t>Justification of a practice.    </a:t>
            </a:r>
            <a:r>
              <a:rPr lang="en-US" dirty="0" smtClean="0"/>
              <a:t/>
            </a:r>
            <a:br>
              <a:rPr lang="en-US" dirty="0" smtClean="0"/>
            </a:br>
            <a:r>
              <a:rPr lang="en-US" dirty="0" smtClean="0"/>
              <a:t>        </a:t>
            </a:r>
          </a:p>
          <a:p>
            <a:pPr eaLnBrk="1" hangingPunct="1">
              <a:buFont typeface="Wingdings 2" pitchFamily="18" charset="2"/>
              <a:buNone/>
            </a:pPr>
            <a:r>
              <a:rPr lang="en-US" dirty="0" smtClean="0"/>
              <a:t/>
            </a:r>
            <a:br>
              <a:rPr lang="en-US" dirty="0" smtClean="0"/>
            </a:br>
            <a:r>
              <a:rPr lang="en-US" dirty="0" smtClean="0"/>
              <a:t>b) </a:t>
            </a:r>
            <a:r>
              <a:rPr lang="en-US" dirty="0" smtClean="0">
                <a:solidFill>
                  <a:srgbClr val="FFC000"/>
                </a:solidFill>
              </a:rPr>
              <a:t>Optimized Protection. </a:t>
            </a:r>
            <a:r>
              <a:rPr lang="en-US" dirty="0" smtClean="0"/>
              <a:t/>
            </a:r>
            <a:br>
              <a:rPr lang="en-US" dirty="0" smtClean="0"/>
            </a:br>
            <a:r>
              <a:rPr lang="en-US" dirty="0" smtClean="0"/>
              <a:t>    </a:t>
            </a:r>
            <a:r>
              <a:rPr lang="en-US" dirty="0" smtClean="0">
                <a:solidFill>
                  <a:srgbClr val="00B050"/>
                </a:solidFill>
              </a:rPr>
              <a:t>(ALARA &amp; TDS)</a:t>
            </a:r>
          </a:p>
          <a:p>
            <a:pPr eaLnBrk="1" hangingPunct="1">
              <a:buFont typeface="Wingdings 2" pitchFamily="18" charset="2"/>
              <a:buNone/>
            </a:pPr>
            <a:r>
              <a:rPr lang="en-US" dirty="0" smtClean="0"/>
              <a:t/>
            </a:r>
            <a:br>
              <a:rPr lang="en-US" dirty="0" smtClean="0"/>
            </a:br>
            <a:r>
              <a:rPr lang="en-US" dirty="0" smtClean="0"/>
              <a:t>c) </a:t>
            </a:r>
            <a:r>
              <a:rPr lang="en-US" dirty="0" smtClean="0">
                <a:solidFill>
                  <a:srgbClr val="FFC000"/>
                </a:solidFill>
              </a:rPr>
              <a:t>Dose limitation.</a:t>
            </a:r>
          </a:p>
          <a:p>
            <a:pPr eaLnBrk="1" hangingPunct="1">
              <a:buFont typeface="Wingdings 2" pitchFamily="18" charset="2"/>
              <a:buNone/>
            </a:pPr>
            <a:r>
              <a:rPr lang="en-US" dirty="0" smtClean="0"/>
              <a:t>		</a:t>
            </a:r>
            <a:r>
              <a:rPr lang="en-US" dirty="0" smtClean="0">
                <a:solidFill>
                  <a:srgbClr val="C00000"/>
                </a:solidFill>
              </a:rPr>
              <a:t>(MPD)</a:t>
            </a:r>
          </a:p>
        </p:txBody>
      </p:sp>
      <p:pic>
        <p:nvPicPr>
          <p:cNvPr id="50180" name="Picture 3" descr="images.jpg"/>
          <p:cNvPicPr>
            <a:picLocks noChangeAspect="1"/>
          </p:cNvPicPr>
          <p:nvPr/>
        </p:nvPicPr>
        <p:blipFill>
          <a:blip r:embed="rId3"/>
          <a:srcRect/>
          <a:stretch>
            <a:fillRect/>
          </a:stretch>
        </p:blipFill>
        <p:spPr bwMode="auto">
          <a:xfrm>
            <a:off x="6934200" y="2362200"/>
            <a:ext cx="1447800" cy="1816100"/>
          </a:xfrm>
          <a:prstGeom prst="rect">
            <a:avLst/>
          </a:prstGeom>
          <a:noFill/>
          <a:ln w="9525">
            <a:noFill/>
            <a:miter lim="800000"/>
            <a:headEnd/>
            <a:tailEnd/>
          </a:ln>
        </p:spPr>
      </p:pic>
      <p:pic>
        <p:nvPicPr>
          <p:cNvPr id="50181" name="Picture 4" descr="11318906-seo.jpg"/>
          <p:cNvPicPr>
            <a:picLocks noChangeAspect="1"/>
          </p:cNvPicPr>
          <p:nvPr/>
        </p:nvPicPr>
        <p:blipFill>
          <a:blip r:embed="rId4"/>
          <a:srcRect/>
          <a:stretch>
            <a:fillRect/>
          </a:stretch>
        </p:blipFill>
        <p:spPr bwMode="auto">
          <a:xfrm>
            <a:off x="5105400" y="3505200"/>
            <a:ext cx="1609725" cy="1601788"/>
          </a:xfrm>
          <a:prstGeom prst="rect">
            <a:avLst/>
          </a:prstGeom>
          <a:noFill/>
          <a:ln w="9525">
            <a:noFill/>
            <a:miter lim="800000"/>
            <a:headEnd/>
            <a:tailEnd/>
          </a:ln>
        </p:spPr>
      </p:pic>
      <p:pic>
        <p:nvPicPr>
          <p:cNvPr id="50182" name="Picture 5" descr="imagesCA4LAT7J.jpg"/>
          <p:cNvPicPr>
            <a:picLocks noChangeAspect="1"/>
          </p:cNvPicPr>
          <p:nvPr/>
        </p:nvPicPr>
        <p:blipFill>
          <a:blip r:embed="rId5"/>
          <a:srcRect/>
          <a:stretch>
            <a:fillRect/>
          </a:stretch>
        </p:blipFill>
        <p:spPr bwMode="auto">
          <a:xfrm>
            <a:off x="4038600" y="5124450"/>
            <a:ext cx="1444625"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1371600" y="-228600"/>
            <a:ext cx="7772400" cy="1462088"/>
          </a:xfrm>
        </p:spPr>
        <p:txBody>
          <a:bodyPr/>
          <a:lstStyle/>
          <a:p>
            <a:pPr eaLnBrk="1" hangingPunct="1"/>
            <a:r>
              <a:rPr lang="en-US" sz="4000" b="1" i="1" smtClean="0">
                <a:latin typeface="Arial" charset="0"/>
                <a:cs typeface="Arial" charset="0"/>
              </a:rPr>
              <a:t>ALARA   Principle</a:t>
            </a:r>
            <a:r>
              <a:rPr lang="en-US" smtClean="0">
                <a:latin typeface="Arial" charset="0"/>
                <a:cs typeface="Arial" charset="0"/>
              </a:rPr>
              <a:t> </a:t>
            </a:r>
          </a:p>
        </p:txBody>
      </p:sp>
      <p:sp>
        <p:nvSpPr>
          <p:cNvPr id="51203" name="Rectangle 3"/>
          <p:cNvSpPr>
            <a:spLocks noGrp="1"/>
          </p:cNvSpPr>
          <p:nvPr>
            <p:ph idx="1"/>
          </p:nvPr>
        </p:nvSpPr>
        <p:spPr>
          <a:xfrm>
            <a:off x="1219200" y="1143000"/>
            <a:ext cx="7327900" cy="533400"/>
          </a:xfrm>
        </p:spPr>
        <p:txBody>
          <a:bodyPr/>
          <a:lstStyle/>
          <a:p>
            <a:pPr eaLnBrk="1" hangingPunct="1">
              <a:lnSpc>
                <a:spcPct val="80000"/>
              </a:lnSpc>
              <a:buFont typeface="Wingdings 2" pitchFamily="18" charset="2"/>
              <a:buNone/>
            </a:pPr>
            <a:r>
              <a:rPr lang="en-US" sz="2400" b="1" i="1" smtClean="0"/>
              <a:t>(As Low As Reasonably Achievable ) </a:t>
            </a:r>
          </a:p>
        </p:txBody>
      </p:sp>
      <p:pic>
        <p:nvPicPr>
          <p:cNvPr id="51204" name="Picture 2" descr="ia3"/>
          <p:cNvPicPr>
            <a:picLocks noChangeAspect="1" noChangeArrowheads="1"/>
          </p:cNvPicPr>
          <p:nvPr/>
        </p:nvPicPr>
        <p:blipFill>
          <a:blip r:embed="rId2">
            <a:clrChange>
              <a:clrFrom>
                <a:srgbClr val="3399FF"/>
              </a:clrFrom>
              <a:clrTo>
                <a:srgbClr val="3399FF">
                  <a:alpha val="0"/>
                </a:srgbClr>
              </a:clrTo>
            </a:clrChange>
            <a:lum bright="-40000" contrast="30000"/>
          </a:blip>
          <a:srcRect/>
          <a:stretch>
            <a:fillRect/>
          </a:stretch>
        </p:blipFill>
        <p:spPr bwMode="auto">
          <a:xfrm>
            <a:off x="457200" y="1676400"/>
            <a:ext cx="6172200" cy="4008438"/>
          </a:xfrm>
          <a:prstGeom prst="rect">
            <a:avLst/>
          </a:prstGeom>
          <a:noFill/>
          <a:ln w="9525">
            <a:noFill/>
            <a:miter lim="800000"/>
            <a:headEnd/>
            <a:tailEnd/>
          </a:ln>
        </p:spPr>
      </p:pic>
      <p:sp>
        <p:nvSpPr>
          <p:cNvPr id="51205" name="Rectangle 4"/>
          <p:cNvSpPr>
            <a:spLocks noChangeArrowheads="1"/>
          </p:cNvSpPr>
          <p:nvPr/>
        </p:nvSpPr>
        <p:spPr bwMode="auto">
          <a:xfrm>
            <a:off x="0" y="5867400"/>
            <a:ext cx="9144000" cy="523875"/>
          </a:xfrm>
          <a:prstGeom prst="rect">
            <a:avLst/>
          </a:prstGeom>
          <a:noFill/>
          <a:ln w="9525">
            <a:noFill/>
            <a:miter lim="800000"/>
            <a:headEnd/>
            <a:tailEnd/>
          </a:ln>
        </p:spPr>
        <p:txBody>
          <a:bodyPr>
            <a:spAutoFit/>
          </a:bodyPr>
          <a:lstStyle/>
          <a:p>
            <a:r>
              <a:rPr lang="en-US" sz="2800" b="1">
                <a:solidFill>
                  <a:srgbClr val="FFC000"/>
                </a:solidFill>
              </a:rPr>
              <a:t>Optimization of protection and the ALARA Principle</a:t>
            </a:r>
            <a:endParaRPr lang="en-US" sz="2800">
              <a:solidFill>
                <a:srgbClr val="FFC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19200" y="304800"/>
            <a:ext cx="7467600" cy="1143000"/>
          </a:xfrm>
        </p:spPr>
        <p:txBody>
          <a:bodyPr/>
          <a:lstStyle/>
          <a:p>
            <a:r>
              <a:rPr lang="en-US" dirty="0" smtClean="0">
                <a:latin typeface="Arial" pitchFamily="34" charset="0"/>
              </a:rPr>
              <a:t>Protecting Ourselves from External Exposure</a:t>
            </a:r>
          </a:p>
        </p:txBody>
      </p:sp>
      <p:sp>
        <p:nvSpPr>
          <p:cNvPr id="28675" name="Rectangle 3"/>
          <p:cNvSpPr>
            <a:spLocks noGrp="1" noChangeArrowheads="1"/>
          </p:cNvSpPr>
          <p:nvPr>
            <p:ph type="body" idx="1"/>
          </p:nvPr>
        </p:nvSpPr>
        <p:spPr>
          <a:xfrm>
            <a:off x="228600" y="1828800"/>
            <a:ext cx="4113213" cy="3886200"/>
          </a:xfrm>
        </p:spPr>
        <p:txBody>
          <a:bodyPr/>
          <a:lstStyle/>
          <a:p>
            <a:r>
              <a:rPr lang="en-US" smtClean="0">
                <a:latin typeface="Arial" pitchFamily="34" charset="0"/>
              </a:rPr>
              <a:t>Adhere to the three </a:t>
            </a:r>
            <a:r>
              <a:rPr lang="en-US" smtClean="0">
                <a:solidFill>
                  <a:srgbClr val="FF3300"/>
                </a:solidFill>
                <a:latin typeface="Arial" pitchFamily="34" charset="0"/>
              </a:rPr>
              <a:t>cardinal rules</a:t>
            </a:r>
            <a:r>
              <a:rPr lang="en-US" smtClean="0">
                <a:latin typeface="Arial" pitchFamily="34" charset="0"/>
              </a:rPr>
              <a:t> of external radiation protection:</a:t>
            </a:r>
          </a:p>
          <a:p>
            <a:pPr lvl="1"/>
            <a:r>
              <a:rPr lang="en-US" b="1" smtClean="0">
                <a:latin typeface="Arial" pitchFamily="34" charset="0"/>
              </a:rPr>
              <a:t>TIME</a:t>
            </a:r>
          </a:p>
          <a:p>
            <a:pPr lvl="1"/>
            <a:r>
              <a:rPr lang="en-US" b="1" smtClean="0">
                <a:latin typeface="Arial" pitchFamily="34" charset="0"/>
              </a:rPr>
              <a:t>DISTANCE</a:t>
            </a:r>
          </a:p>
          <a:p>
            <a:pPr lvl="1"/>
            <a:r>
              <a:rPr lang="en-US" b="1" smtClean="0">
                <a:latin typeface="Arial" pitchFamily="34" charset="0"/>
              </a:rPr>
              <a:t>SHIELDING</a:t>
            </a:r>
            <a:endParaRPr lang="en-US" smtClean="0">
              <a:latin typeface="Arial" pitchFamily="34" charset="0"/>
            </a:endParaRPr>
          </a:p>
        </p:txBody>
      </p:sp>
      <p:sp>
        <p:nvSpPr>
          <p:cNvPr id="28676" name="Text Box 4"/>
          <p:cNvSpPr txBox="1">
            <a:spLocks noChangeArrowheads="1"/>
          </p:cNvSpPr>
          <p:nvPr/>
        </p:nvSpPr>
        <p:spPr bwMode="auto">
          <a:xfrm>
            <a:off x="4797425" y="1828800"/>
            <a:ext cx="3294063" cy="641350"/>
          </a:xfrm>
          <a:prstGeom prst="rect">
            <a:avLst/>
          </a:prstGeom>
          <a:noFill/>
          <a:ln w="9525">
            <a:noFill/>
            <a:miter lim="800000"/>
            <a:headEnd/>
            <a:tailEnd/>
          </a:ln>
        </p:spPr>
        <p:txBody>
          <a:bodyPr lIns="91428" tIns="45714" rIns="91428" bIns="45714">
            <a:spAutoFit/>
          </a:bodyPr>
          <a:lstStyle/>
          <a:p>
            <a:pPr algn="ctr"/>
            <a:r>
              <a:rPr lang="en-US" sz="1800">
                <a:latin typeface="Arial" pitchFamily="34" charset="0"/>
              </a:rPr>
              <a:t>TIME</a:t>
            </a:r>
          </a:p>
          <a:p>
            <a:pPr algn="ctr"/>
            <a:r>
              <a:rPr lang="en-US" sz="1800">
                <a:latin typeface="Arial" pitchFamily="34" charset="0"/>
              </a:rPr>
              <a:t>Less Time = Less Exposure</a:t>
            </a:r>
          </a:p>
        </p:txBody>
      </p:sp>
      <p:sp>
        <p:nvSpPr>
          <p:cNvPr id="28677" name="Text Box 5"/>
          <p:cNvSpPr txBox="1">
            <a:spLocks noChangeArrowheads="1"/>
          </p:cNvSpPr>
          <p:nvPr/>
        </p:nvSpPr>
        <p:spPr bwMode="auto">
          <a:xfrm>
            <a:off x="4438650" y="3200400"/>
            <a:ext cx="3881438" cy="641350"/>
          </a:xfrm>
          <a:prstGeom prst="rect">
            <a:avLst/>
          </a:prstGeom>
          <a:noFill/>
          <a:ln w="9525">
            <a:noFill/>
            <a:miter lim="800000"/>
            <a:headEnd/>
            <a:tailEnd/>
          </a:ln>
        </p:spPr>
        <p:txBody>
          <a:bodyPr lIns="91428" tIns="45714" rIns="91428" bIns="45714">
            <a:spAutoFit/>
          </a:bodyPr>
          <a:lstStyle/>
          <a:p>
            <a:pPr algn="ctr"/>
            <a:r>
              <a:rPr lang="en-US" sz="1800">
                <a:latin typeface="Arial" pitchFamily="34" charset="0"/>
              </a:rPr>
              <a:t>DISTANCE</a:t>
            </a:r>
          </a:p>
          <a:p>
            <a:pPr algn="ctr"/>
            <a:r>
              <a:rPr lang="en-US" sz="1800">
                <a:latin typeface="Arial" pitchFamily="34" charset="0"/>
              </a:rPr>
              <a:t>Greater Distance = Less Exposure</a:t>
            </a:r>
          </a:p>
        </p:txBody>
      </p:sp>
      <p:sp>
        <p:nvSpPr>
          <p:cNvPr id="28678" name="Text Box 6"/>
          <p:cNvSpPr txBox="1">
            <a:spLocks noChangeArrowheads="1"/>
          </p:cNvSpPr>
          <p:nvPr/>
        </p:nvSpPr>
        <p:spPr bwMode="auto">
          <a:xfrm>
            <a:off x="4532313" y="4724400"/>
            <a:ext cx="3711575" cy="641350"/>
          </a:xfrm>
          <a:prstGeom prst="rect">
            <a:avLst/>
          </a:prstGeom>
          <a:noFill/>
          <a:ln w="9525">
            <a:noFill/>
            <a:miter lim="800000"/>
            <a:headEnd/>
            <a:tailEnd/>
          </a:ln>
        </p:spPr>
        <p:txBody>
          <a:bodyPr lIns="91428" tIns="45714" rIns="91428" bIns="45714">
            <a:spAutoFit/>
          </a:bodyPr>
          <a:lstStyle/>
          <a:p>
            <a:pPr algn="ctr"/>
            <a:r>
              <a:rPr lang="en-US" sz="1800">
                <a:latin typeface="Arial" pitchFamily="34" charset="0"/>
              </a:rPr>
              <a:t>SHIELDING</a:t>
            </a:r>
          </a:p>
          <a:p>
            <a:pPr algn="ctr"/>
            <a:r>
              <a:rPr lang="en-US" sz="1800">
                <a:latin typeface="Arial" pitchFamily="34" charset="0"/>
              </a:rPr>
              <a:t>More Shielding = Less Exposure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371600" y="0"/>
            <a:ext cx="7772400" cy="852488"/>
          </a:xfrm>
          <a:prstGeom prst="rect">
            <a:avLst/>
          </a:prstGeom>
        </p:spPr>
        <p:txBody>
          <a:bodyPr/>
          <a:lstStyle/>
          <a:p>
            <a:pPr fontAlgn="auto">
              <a:spcAft>
                <a:spcPts val="0"/>
              </a:spcAft>
              <a:defRPr/>
            </a:pPr>
            <a:r>
              <a:rPr lang="en-US" sz="4000" dirty="0">
                <a:latin typeface="Arial Black" pitchFamily="34" charset="0"/>
                <a:ea typeface="+mj-ea"/>
                <a:cs typeface="+mj-cs"/>
              </a:rPr>
              <a:t>X-Rays – Chronology </a:t>
            </a:r>
          </a:p>
          <a:p>
            <a:pPr fontAlgn="auto">
              <a:spcAft>
                <a:spcPts val="0"/>
              </a:spcAft>
              <a:defRPr/>
            </a:pPr>
            <a:r>
              <a:rPr lang="en-US" sz="4000" dirty="0">
                <a:latin typeface="Arial Black" pitchFamily="34" charset="0"/>
                <a:ea typeface="+mj-ea"/>
                <a:cs typeface="+mj-cs"/>
              </a:rPr>
              <a:t>Early days  </a:t>
            </a:r>
          </a:p>
        </p:txBody>
      </p:sp>
      <p:sp>
        <p:nvSpPr>
          <p:cNvPr id="3" name="Rectangle 2"/>
          <p:cNvSpPr txBox="1">
            <a:spLocks/>
          </p:cNvSpPr>
          <p:nvPr/>
        </p:nvSpPr>
        <p:spPr>
          <a:xfrm>
            <a:off x="304800" y="1828800"/>
            <a:ext cx="6172200" cy="3810000"/>
          </a:xfrm>
          <a:prstGeom prst="rect">
            <a:avLst/>
          </a:prstGeom>
        </p:spPr>
        <p:txBody>
          <a:bodyPr/>
          <a:lstStyle/>
          <a:p>
            <a:pPr fontAlgn="auto">
              <a:lnSpc>
                <a:spcPct val="150000"/>
              </a:lnSpc>
              <a:spcAft>
                <a:spcPts val="0"/>
              </a:spcAft>
              <a:buFont typeface="Wingdings" pitchFamily="2" charset="2"/>
              <a:buChar char="q"/>
              <a:defRPr/>
            </a:pPr>
            <a:r>
              <a:rPr lang="en-US" sz="2400" dirty="0">
                <a:latin typeface="Arial" pitchFamily="34" charset="0"/>
                <a:cs typeface="+mn-cs"/>
              </a:rPr>
              <a:t>X-ray slot machines installed in Chicago </a:t>
            </a:r>
            <a:r>
              <a:rPr lang="en-US" sz="2400" dirty="0" smtClean="0">
                <a:latin typeface="Arial" pitchFamily="34" charset="0"/>
                <a:cs typeface="+mn-cs"/>
              </a:rPr>
              <a:t>&amp; Lawrence </a:t>
            </a:r>
            <a:r>
              <a:rPr lang="en-US" sz="2400" dirty="0">
                <a:latin typeface="Arial" pitchFamily="34" charset="0"/>
                <a:cs typeface="+mn-cs"/>
              </a:rPr>
              <a:t>Kansas.</a:t>
            </a:r>
          </a:p>
          <a:p>
            <a:pPr fontAlgn="auto">
              <a:lnSpc>
                <a:spcPct val="150000"/>
              </a:lnSpc>
              <a:spcAft>
                <a:spcPts val="0"/>
              </a:spcAft>
              <a:buFont typeface="Wingdings" pitchFamily="2" charset="2"/>
              <a:buChar char="q"/>
              <a:defRPr/>
            </a:pPr>
            <a:r>
              <a:rPr lang="en-US" sz="2400" dirty="0">
                <a:latin typeface="Arial" pitchFamily="34" charset="0"/>
                <a:cs typeface="+mn-cs"/>
              </a:rPr>
              <a:t>Thomas Alva Edison developed </a:t>
            </a:r>
            <a:r>
              <a:rPr lang="en-US" sz="2400" dirty="0" smtClean="0">
                <a:latin typeface="Arial" pitchFamily="34" charset="0"/>
                <a:cs typeface="+mn-cs"/>
              </a:rPr>
              <a:t>working </a:t>
            </a:r>
            <a:r>
              <a:rPr lang="en-US" sz="2400" dirty="0" err="1" smtClean="0">
                <a:latin typeface="Arial" pitchFamily="34" charset="0"/>
                <a:cs typeface="+mn-cs"/>
              </a:rPr>
              <a:t>Fluroscopy</a:t>
            </a:r>
            <a:r>
              <a:rPr lang="en-US" sz="2400" dirty="0" smtClean="0">
                <a:latin typeface="Arial" pitchFamily="34" charset="0"/>
                <a:cs typeface="+mn-cs"/>
              </a:rPr>
              <a:t> </a:t>
            </a:r>
            <a:r>
              <a:rPr lang="en-US" sz="2400" dirty="0">
                <a:latin typeface="Arial" pitchFamily="34" charset="0"/>
                <a:cs typeface="+mn-cs"/>
              </a:rPr>
              <a:t>model.</a:t>
            </a:r>
          </a:p>
          <a:p>
            <a:pPr fontAlgn="auto">
              <a:lnSpc>
                <a:spcPct val="150000"/>
              </a:lnSpc>
              <a:spcAft>
                <a:spcPts val="0"/>
              </a:spcAft>
              <a:buFont typeface="Wingdings" pitchFamily="2" charset="2"/>
              <a:buChar char="q"/>
              <a:defRPr/>
            </a:pPr>
            <a:r>
              <a:rPr lang="en-US" sz="2400" dirty="0">
                <a:latin typeface="Arial" pitchFamily="34" charset="0"/>
                <a:cs typeface="+mn-cs"/>
              </a:rPr>
              <a:t>Roentgen received the first Nobel Prize </a:t>
            </a:r>
            <a:r>
              <a:rPr lang="en-US" sz="2400" dirty="0" smtClean="0">
                <a:latin typeface="Arial" pitchFamily="34" charset="0"/>
                <a:cs typeface="+mn-cs"/>
              </a:rPr>
              <a:t>in physics </a:t>
            </a:r>
            <a:r>
              <a:rPr lang="en-US" sz="2400" dirty="0">
                <a:latin typeface="Arial" pitchFamily="34" charset="0"/>
                <a:cs typeface="+mn-cs"/>
              </a:rPr>
              <a:t>in </a:t>
            </a:r>
            <a:r>
              <a:rPr lang="en-US" sz="2400" dirty="0">
                <a:solidFill>
                  <a:schemeClr val="accent2"/>
                </a:solidFill>
                <a:latin typeface="Arial" pitchFamily="34" charset="0"/>
                <a:cs typeface="+mn-cs"/>
              </a:rPr>
              <a:t>1901</a:t>
            </a:r>
          </a:p>
          <a:p>
            <a:pPr fontAlgn="auto">
              <a:spcAft>
                <a:spcPts val="0"/>
              </a:spcAft>
              <a:defRPr/>
            </a:pPr>
            <a:r>
              <a:rPr lang="en-US" sz="4000" dirty="0">
                <a:latin typeface="Arial Black" pitchFamily="34" charset="0"/>
                <a:ea typeface="+mj-ea"/>
                <a:cs typeface="+mj-cs"/>
              </a:rPr>
              <a:t> </a:t>
            </a:r>
          </a:p>
        </p:txBody>
      </p:sp>
      <p:pic>
        <p:nvPicPr>
          <p:cNvPr id="15364" name="Picture 2"/>
          <p:cNvPicPr>
            <a:picLocks noChangeAspect="1" noChangeArrowheads="1"/>
          </p:cNvPicPr>
          <p:nvPr/>
        </p:nvPicPr>
        <p:blipFill>
          <a:blip r:embed="rId3"/>
          <a:srcRect l="6125" r="5066" b="4349"/>
          <a:stretch>
            <a:fillRect/>
          </a:stretch>
        </p:blipFill>
        <p:spPr bwMode="auto">
          <a:xfrm>
            <a:off x="6629400" y="838200"/>
            <a:ext cx="2209800" cy="3352800"/>
          </a:xfrm>
          <a:prstGeom prst="rect">
            <a:avLst/>
          </a:prstGeom>
          <a:noFill/>
          <a:ln w="9525">
            <a:noFill/>
            <a:miter lim="800000"/>
            <a:headEnd/>
            <a:tailEnd/>
          </a:ln>
        </p:spPr>
      </p:pic>
      <p:pic>
        <p:nvPicPr>
          <p:cNvPr id="15365" name="Picture 3"/>
          <p:cNvPicPr>
            <a:picLocks noChangeAspect="1" noChangeArrowheads="1"/>
          </p:cNvPicPr>
          <p:nvPr/>
        </p:nvPicPr>
        <p:blipFill>
          <a:blip r:embed="rId4">
            <a:grayscl/>
          </a:blip>
          <a:srcRect/>
          <a:stretch>
            <a:fillRect/>
          </a:stretch>
        </p:blipFill>
        <p:spPr bwMode="auto">
          <a:xfrm>
            <a:off x="4800600" y="4800600"/>
            <a:ext cx="1905000" cy="1828800"/>
          </a:xfrm>
          <a:prstGeom prst="rect">
            <a:avLst/>
          </a:prstGeom>
          <a:noFill/>
          <a:ln w="9525">
            <a:noFill/>
            <a:miter lim="800000"/>
            <a:headEnd/>
            <a:tailEnd/>
          </a:ln>
        </p:spPr>
      </p:pic>
      <p:pic>
        <p:nvPicPr>
          <p:cNvPr id="15366" name="Picture 7" descr="footnboot.gif"/>
          <p:cNvPicPr>
            <a:picLocks noChangeAspect="1"/>
          </p:cNvPicPr>
          <p:nvPr/>
        </p:nvPicPr>
        <p:blipFill>
          <a:blip r:embed="rId5">
            <a:grayscl/>
          </a:blip>
          <a:srcRect/>
          <a:stretch>
            <a:fillRect/>
          </a:stretch>
        </p:blipFill>
        <p:spPr bwMode="auto">
          <a:xfrm>
            <a:off x="7086600" y="5181600"/>
            <a:ext cx="2057400" cy="1371600"/>
          </a:xfrm>
          <a:prstGeom prst="rect">
            <a:avLst/>
          </a:prstGeom>
          <a:noFill/>
          <a:ln w="9525">
            <a:noFill/>
            <a:miter lim="800000"/>
            <a:headEnd/>
            <a:tailEnd/>
          </a:ln>
        </p:spPr>
      </p:pic>
      <p:pic>
        <p:nvPicPr>
          <p:cNvPr id="15367" name="Picture 2" descr="http://t1.gstatic.com/images?q=tbn:ANd9GcQS_wgFJPZoK2XXx_8yNK6aDI773URRAD38gDg_-zGo84fGe4Ng4A"/>
          <p:cNvPicPr>
            <a:picLocks noChangeAspect="1" noChangeArrowheads="1"/>
          </p:cNvPicPr>
          <p:nvPr/>
        </p:nvPicPr>
        <p:blipFill>
          <a:blip r:embed="rId6"/>
          <a:srcRect/>
          <a:stretch>
            <a:fillRect/>
          </a:stretch>
        </p:blipFill>
        <p:spPr bwMode="auto">
          <a:xfrm>
            <a:off x="2743200" y="4800600"/>
            <a:ext cx="1828800" cy="1787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a:xfrm>
            <a:off x="0" y="2133600"/>
            <a:ext cx="8610600" cy="4525963"/>
          </a:xfrm>
        </p:spPr>
        <p:txBody>
          <a:bodyPr>
            <a:normAutofit/>
          </a:bodyPr>
          <a:lstStyle/>
          <a:p>
            <a:pPr marL="420624" indent="-384048" eaLnBrk="1" fontAlgn="auto" hangingPunct="1">
              <a:lnSpc>
                <a:spcPct val="90000"/>
              </a:lnSpc>
              <a:spcAft>
                <a:spcPts val="0"/>
              </a:spcAft>
              <a:buFont typeface="Wingdings 2"/>
              <a:buChar char=""/>
              <a:defRPr/>
            </a:pPr>
            <a:r>
              <a:rPr lang="en-US" sz="2800" b="1" dirty="0" smtClean="0">
                <a:latin typeface="+mj-lt"/>
              </a:rPr>
              <a:t>1)</a:t>
            </a:r>
            <a:r>
              <a:rPr lang="en-US" sz="2800" dirty="0" smtClean="0">
                <a:latin typeface="+mj-lt"/>
              </a:rPr>
              <a:t>  </a:t>
            </a:r>
            <a:r>
              <a:rPr lang="en-US" sz="2800" b="1" dirty="0" smtClean="0">
                <a:solidFill>
                  <a:srgbClr val="FFC000"/>
                </a:solidFill>
                <a:latin typeface="+mj-lt"/>
              </a:rPr>
              <a:t>Time:</a:t>
            </a:r>
            <a:r>
              <a:rPr lang="en-US" sz="2800" b="1" dirty="0" smtClean="0">
                <a:latin typeface="+mj-lt"/>
              </a:rPr>
              <a:t>  </a:t>
            </a:r>
            <a:r>
              <a:rPr lang="en-US" sz="2800" b="1" dirty="0" smtClean="0">
                <a:solidFill>
                  <a:srgbClr val="FF0000"/>
                </a:solidFill>
                <a:latin typeface="+mj-lt"/>
              </a:rPr>
              <a:t>Less</a:t>
            </a:r>
            <a:r>
              <a:rPr lang="en-US" sz="2800" dirty="0" smtClean="0">
                <a:solidFill>
                  <a:srgbClr val="FF0000"/>
                </a:solidFill>
                <a:latin typeface="+mj-lt"/>
              </a:rPr>
              <a:t>  </a:t>
            </a:r>
            <a:r>
              <a:rPr lang="en-US" sz="2800" dirty="0" smtClean="0">
                <a:latin typeface="+mj-lt"/>
              </a:rPr>
              <a:t>exposure time means a lower dose.</a:t>
            </a:r>
          </a:p>
          <a:p>
            <a:pPr marL="420624" indent="-384048" eaLnBrk="1" fontAlgn="auto" hangingPunct="1">
              <a:lnSpc>
                <a:spcPct val="90000"/>
              </a:lnSpc>
              <a:spcAft>
                <a:spcPts val="0"/>
              </a:spcAft>
              <a:buFont typeface="Wingdings 2"/>
              <a:buChar char=""/>
              <a:defRPr/>
            </a:pPr>
            <a:endParaRPr lang="en-US" sz="2800" b="1" dirty="0" smtClean="0">
              <a:latin typeface="+mj-lt"/>
            </a:endParaRPr>
          </a:p>
          <a:p>
            <a:pPr marL="420624" indent="-384048" eaLnBrk="1" fontAlgn="auto" hangingPunct="1">
              <a:lnSpc>
                <a:spcPct val="90000"/>
              </a:lnSpc>
              <a:spcAft>
                <a:spcPts val="0"/>
              </a:spcAft>
              <a:buFont typeface="Wingdings 2"/>
              <a:buChar char=""/>
              <a:defRPr/>
            </a:pPr>
            <a:r>
              <a:rPr lang="en-US" sz="2800" b="1" dirty="0" smtClean="0">
                <a:latin typeface="+mj-lt"/>
              </a:rPr>
              <a:t>2)</a:t>
            </a:r>
            <a:r>
              <a:rPr lang="en-US" sz="2800" dirty="0" smtClean="0">
                <a:latin typeface="+mj-lt"/>
              </a:rPr>
              <a:t>  </a:t>
            </a:r>
            <a:r>
              <a:rPr lang="en-US" sz="2800" b="1" dirty="0" smtClean="0">
                <a:solidFill>
                  <a:srgbClr val="FFC000"/>
                </a:solidFill>
                <a:latin typeface="+mj-lt"/>
              </a:rPr>
              <a:t>Distance:  </a:t>
            </a:r>
            <a:r>
              <a:rPr lang="en-US" sz="2800" b="1" dirty="0" smtClean="0">
                <a:solidFill>
                  <a:srgbClr val="FF0000"/>
                </a:solidFill>
                <a:latin typeface="+mj-lt"/>
              </a:rPr>
              <a:t>More</a:t>
            </a:r>
            <a:r>
              <a:rPr lang="en-US" sz="2800" dirty="0" smtClean="0">
                <a:latin typeface="+mj-lt"/>
              </a:rPr>
              <a:t>  the distance from a radiation </a:t>
            </a:r>
          </a:p>
          <a:p>
            <a:pPr marL="420624" indent="-384048" eaLnBrk="1" fontAlgn="auto" hangingPunct="1">
              <a:lnSpc>
                <a:spcPct val="90000"/>
              </a:lnSpc>
              <a:spcAft>
                <a:spcPts val="0"/>
              </a:spcAft>
              <a:buFont typeface="Wingdings 2"/>
              <a:buNone/>
              <a:defRPr/>
            </a:pPr>
            <a:r>
              <a:rPr lang="en-US" sz="2800" dirty="0" smtClean="0">
                <a:latin typeface="+mj-lt"/>
              </a:rPr>
              <a:t>                             source means less exposure.</a:t>
            </a:r>
          </a:p>
          <a:p>
            <a:pPr marL="420624" indent="-384048" eaLnBrk="1" fontAlgn="auto" hangingPunct="1">
              <a:lnSpc>
                <a:spcPct val="90000"/>
              </a:lnSpc>
              <a:spcAft>
                <a:spcPts val="0"/>
              </a:spcAft>
              <a:buFont typeface="Wingdings 2"/>
              <a:buChar char=""/>
              <a:defRPr/>
            </a:pPr>
            <a:endParaRPr lang="en-US" sz="2800" b="1" dirty="0" smtClean="0">
              <a:latin typeface="+mj-lt"/>
            </a:endParaRPr>
          </a:p>
          <a:p>
            <a:pPr marL="420624" indent="-384048" eaLnBrk="1" fontAlgn="auto" hangingPunct="1">
              <a:lnSpc>
                <a:spcPct val="90000"/>
              </a:lnSpc>
              <a:spcAft>
                <a:spcPts val="0"/>
              </a:spcAft>
              <a:buFont typeface="Wingdings 2"/>
              <a:buChar char=""/>
              <a:defRPr/>
            </a:pPr>
            <a:r>
              <a:rPr lang="en-US" sz="2800" b="1" dirty="0" smtClean="0">
                <a:latin typeface="+mj-lt"/>
              </a:rPr>
              <a:t>3)</a:t>
            </a:r>
            <a:r>
              <a:rPr lang="en-US" sz="2800" dirty="0" smtClean="0">
                <a:latin typeface="+mj-lt"/>
              </a:rPr>
              <a:t> </a:t>
            </a:r>
            <a:r>
              <a:rPr lang="en-US" sz="2800" b="1" dirty="0" smtClean="0">
                <a:solidFill>
                  <a:srgbClr val="FFC000"/>
                </a:solidFill>
                <a:latin typeface="+mj-lt"/>
              </a:rPr>
              <a:t>Shielding:</a:t>
            </a:r>
            <a:r>
              <a:rPr lang="en-US" sz="2800" dirty="0" smtClean="0">
                <a:solidFill>
                  <a:srgbClr val="FFC000"/>
                </a:solidFill>
                <a:latin typeface="+mj-lt"/>
              </a:rPr>
              <a:t> </a:t>
            </a:r>
            <a:r>
              <a:rPr lang="en-US" sz="2800" dirty="0" smtClean="0">
                <a:latin typeface="+mj-lt"/>
              </a:rPr>
              <a:t>The use of </a:t>
            </a:r>
            <a:r>
              <a:rPr lang="en-US" sz="2800" dirty="0" smtClean="0">
                <a:solidFill>
                  <a:srgbClr val="FF0000"/>
                </a:solidFill>
                <a:latin typeface="+mj-lt"/>
              </a:rPr>
              <a:t>appropriate</a:t>
            </a:r>
            <a:r>
              <a:rPr lang="en-US" sz="2800" dirty="0" smtClean="0">
                <a:latin typeface="+mj-lt"/>
              </a:rPr>
              <a:t> shielding </a:t>
            </a:r>
          </a:p>
          <a:p>
            <a:pPr marL="420624" indent="-384048" eaLnBrk="1" fontAlgn="auto" hangingPunct="1">
              <a:lnSpc>
                <a:spcPct val="90000"/>
              </a:lnSpc>
              <a:spcAft>
                <a:spcPts val="0"/>
              </a:spcAft>
              <a:buFont typeface="Wingdings 2"/>
              <a:buNone/>
              <a:defRPr/>
            </a:pPr>
            <a:r>
              <a:rPr lang="en-US" sz="2800" dirty="0" smtClean="0">
                <a:latin typeface="+mj-lt"/>
              </a:rPr>
              <a:t>                            greatly reduces the dose rate</a:t>
            </a:r>
          </a:p>
          <a:p>
            <a:pPr marL="420624" indent="-384048" eaLnBrk="1" fontAlgn="auto" hangingPunct="1">
              <a:lnSpc>
                <a:spcPct val="90000"/>
              </a:lnSpc>
              <a:spcAft>
                <a:spcPts val="0"/>
              </a:spcAft>
              <a:buFont typeface="Wingdings 2"/>
              <a:buChar char=""/>
              <a:defRPr/>
            </a:pPr>
            <a:endParaRPr lang="en-US" sz="2800" dirty="0" smtClean="0">
              <a:latin typeface="+mj-lt"/>
            </a:endParaRPr>
          </a:p>
        </p:txBody>
      </p:sp>
      <p:sp>
        <p:nvSpPr>
          <p:cNvPr id="7" name="Title 6"/>
          <p:cNvSpPr>
            <a:spLocks noGrp="1"/>
          </p:cNvSpPr>
          <p:nvPr>
            <p:ph type="title"/>
          </p:nvPr>
        </p:nvSpPr>
        <p:spPr>
          <a:xfrm>
            <a:off x="457200" y="0"/>
            <a:ext cx="7086600" cy="1371600"/>
          </a:xfrm>
        </p:spPr>
        <p:txBody>
          <a:bodyPr>
            <a:normAutofit fontScale="90000"/>
          </a:bodyPr>
          <a:lstStyle/>
          <a:p>
            <a:pPr eaLnBrk="1" fontAlgn="auto" hangingPunct="1">
              <a:spcAft>
                <a:spcPts val="0"/>
              </a:spcAft>
              <a:defRPr/>
            </a:pPr>
            <a:r>
              <a:rPr lang="en-US" sz="4800" b="1" dirty="0" smtClean="0"/>
              <a:t>	</a:t>
            </a:r>
            <a:r>
              <a:rPr lang="en-US" sz="3600" b="1" dirty="0" smtClean="0">
                <a:solidFill>
                  <a:srgbClr val="00B050"/>
                </a:solidFill>
              </a:rPr>
              <a:t>T.D.S. principle of Radiation Safety  </a:t>
            </a:r>
            <a:r>
              <a:rPr lang="en-US" dirty="0" smtClean="0"/>
              <a:t/>
            </a:r>
            <a:br>
              <a:rPr lang="en-US" dirty="0" smtClean="0"/>
            </a:br>
            <a:endParaRPr lang="en-US" dirty="0"/>
          </a:p>
        </p:txBody>
      </p:sp>
      <p:pic>
        <p:nvPicPr>
          <p:cNvPr id="39940" name="Picture 2" descr="http://www.epa.gov/rpdweb00/images/tds.jpg"/>
          <p:cNvPicPr>
            <a:picLocks noChangeAspect="1" noChangeArrowheads="1"/>
          </p:cNvPicPr>
          <p:nvPr/>
        </p:nvPicPr>
        <p:blipFill>
          <a:blip r:embed="rId2"/>
          <a:srcRect/>
          <a:stretch>
            <a:fillRect/>
          </a:stretch>
        </p:blipFill>
        <p:spPr bwMode="auto">
          <a:xfrm>
            <a:off x="7410450" y="0"/>
            <a:ext cx="1733550" cy="952500"/>
          </a:xfrm>
          <a:prstGeom prst="rect">
            <a:avLst/>
          </a:prstGeom>
          <a:noFill/>
          <a:ln w="9525">
            <a:noFill/>
            <a:miter lim="800000"/>
            <a:headEnd/>
            <a:tailEnd/>
          </a:ln>
        </p:spPr>
      </p:pic>
      <p:sp>
        <p:nvSpPr>
          <p:cNvPr id="39941" name="TextBox 7"/>
          <p:cNvSpPr txBox="1">
            <a:spLocks noChangeArrowheads="1"/>
          </p:cNvSpPr>
          <p:nvPr/>
        </p:nvSpPr>
        <p:spPr bwMode="auto">
          <a:xfrm>
            <a:off x="228600" y="1219200"/>
            <a:ext cx="8382000" cy="523875"/>
          </a:xfrm>
          <a:prstGeom prst="rect">
            <a:avLst/>
          </a:prstGeom>
          <a:noFill/>
          <a:ln w="9525">
            <a:noFill/>
            <a:miter lim="800000"/>
            <a:headEnd/>
            <a:tailEnd/>
          </a:ln>
        </p:spPr>
        <p:txBody>
          <a:bodyPr>
            <a:spAutoFit/>
          </a:bodyPr>
          <a:lstStyle/>
          <a:p>
            <a:r>
              <a:rPr lang="en-US" sz="2800" b="1">
                <a:solidFill>
                  <a:srgbClr val="FFC000"/>
                </a:solidFill>
              </a:rPr>
              <a:t>Factors affecting Radiation Exposure are</a:t>
            </a:r>
          </a:p>
        </p:txBody>
      </p:sp>
      <p:pic>
        <p:nvPicPr>
          <p:cNvPr id="39942" name="Picture 4" descr="http://www.epa.gov/rpdweb00/images/time.jpg"/>
          <p:cNvPicPr>
            <a:picLocks noChangeAspect="1" noChangeArrowheads="1"/>
          </p:cNvPicPr>
          <p:nvPr/>
        </p:nvPicPr>
        <p:blipFill>
          <a:blip r:embed="rId3"/>
          <a:srcRect/>
          <a:stretch>
            <a:fillRect/>
          </a:stretch>
        </p:blipFill>
        <p:spPr bwMode="auto">
          <a:xfrm>
            <a:off x="8153400" y="1854200"/>
            <a:ext cx="990600" cy="923925"/>
          </a:xfrm>
          <a:prstGeom prst="rect">
            <a:avLst/>
          </a:prstGeom>
          <a:noFill/>
          <a:ln w="9525">
            <a:noFill/>
            <a:miter lim="800000"/>
            <a:headEnd/>
            <a:tailEnd/>
          </a:ln>
        </p:spPr>
      </p:pic>
      <p:pic>
        <p:nvPicPr>
          <p:cNvPr id="39943" name="Picture 6" descr="http://www.epa.gov/rpdweb00/images/distance.jpg"/>
          <p:cNvPicPr>
            <a:picLocks noChangeAspect="1" noChangeArrowheads="1"/>
          </p:cNvPicPr>
          <p:nvPr/>
        </p:nvPicPr>
        <p:blipFill>
          <a:blip r:embed="rId4"/>
          <a:srcRect/>
          <a:stretch>
            <a:fillRect/>
          </a:stretch>
        </p:blipFill>
        <p:spPr bwMode="auto">
          <a:xfrm>
            <a:off x="8001000" y="3200400"/>
            <a:ext cx="1143000" cy="862013"/>
          </a:xfrm>
          <a:prstGeom prst="rect">
            <a:avLst/>
          </a:prstGeom>
          <a:noFill/>
          <a:ln w="9525">
            <a:noFill/>
            <a:miter lim="800000"/>
            <a:headEnd/>
            <a:tailEnd/>
          </a:ln>
        </p:spPr>
      </p:pic>
      <p:pic>
        <p:nvPicPr>
          <p:cNvPr id="39944" name="Picture 12" descr="http://www.epa.gov/rpdweb00/images/shield.jpg"/>
          <p:cNvPicPr>
            <a:picLocks noChangeAspect="1" noChangeArrowheads="1"/>
          </p:cNvPicPr>
          <p:nvPr/>
        </p:nvPicPr>
        <p:blipFill>
          <a:blip r:embed="rId5"/>
          <a:srcRect/>
          <a:stretch>
            <a:fillRect/>
          </a:stretch>
        </p:blipFill>
        <p:spPr bwMode="auto">
          <a:xfrm>
            <a:off x="8001000" y="4495800"/>
            <a:ext cx="1143000" cy="135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47800" y="381000"/>
            <a:ext cx="7467600" cy="1143000"/>
          </a:xfrm>
        </p:spPr>
        <p:txBody>
          <a:bodyPr/>
          <a:lstStyle/>
          <a:p>
            <a:r>
              <a:rPr lang="en-US" dirty="0" smtClean="0">
                <a:latin typeface="Arial" pitchFamily="34" charset="0"/>
              </a:rPr>
              <a:t>External Radiation Protection</a:t>
            </a:r>
          </a:p>
        </p:txBody>
      </p:sp>
      <p:pic>
        <p:nvPicPr>
          <p:cNvPr id="29699" name="Picture 3"/>
          <p:cNvPicPr>
            <a:picLocks noChangeAspect="1" noChangeArrowheads="1"/>
          </p:cNvPicPr>
          <p:nvPr/>
        </p:nvPicPr>
        <p:blipFill>
          <a:blip r:embed="rId2"/>
          <a:srcRect/>
          <a:stretch>
            <a:fillRect/>
          </a:stretch>
        </p:blipFill>
        <p:spPr bwMode="auto">
          <a:xfrm>
            <a:off x="3962400" y="2667000"/>
            <a:ext cx="1196975" cy="1527175"/>
          </a:xfrm>
          <a:prstGeom prst="rect">
            <a:avLst/>
          </a:prstGeom>
          <a:noFill/>
          <a:ln w="9525">
            <a:noFill/>
            <a:miter lim="800000"/>
            <a:headEnd/>
            <a:tailEnd/>
          </a:ln>
        </p:spPr>
      </p:pic>
      <p:sp>
        <p:nvSpPr>
          <p:cNvPr id="29700" name="Text Box 4"/>
          <p:cNvSpPr txBox="1">
            <a:spLocks noChangeArrowheads="1"/>
          </p:cNvSpPr>
          <p:nvPr/>
        </p:nvSpPr>
        <p:spPr bwMode="auto">
          <a:xfrm>
            <a:off x="1028700" y="1600200"/>
            <a:ext cx="7196138" cy="669925"/>
          </a:xfrm>
          <a:prstGeom prst="rect">
            <a:avLst/>
          </a:prstGeom>
          <a:noFill/>
          <a:ln w="9525">
            <a:noFill/>
            <a:miter lim="800000"/>
            <a:headEnd/>
            <a:tailEnd/>
          </a:ln>
        </p:spPr>
        <p:txBody>
          <a:bodyPr lIns="91428" tIns="45714" rIns="91428" bIns="45714">
            <a:spAutoFit/>
          </a:bodyPr>
          <a:lstStyle/>
          <a:p>
            <a:pPr algn="ctr">
              <a:spcBef>
                <a:spcPct val="50000"/>
              </a:spcBef>
            </a:pPr>
            <a:r>
              <a:rPr lang="en-US" sz="1900" b="1">
                <a:latin typeface="Arial" pitchFamily="34" charset="0"/>
              </a:rPr>
              <a:t>Exposure to a source of ionizing radiation is very similar to the exposure from a light bulb (i.e. light and heat).</a:t>
            </a:r>
          </a:p>
        </p:txBody>
      </p:sp>
      <p:sp>
        <p:nvSpPr>
          <p:cNvPr id="29701" name="Text Box 5"/>
          <p:cNvSpPr txBox="1">
            <a:spLocks noChangeArrowheads="1"/>
          </p:cNvSpPr>
          <p:nvPr/>
        </p:nvSpPr>
        <p:spPr bwMode="auto">
          <a:xfrm>
            <a:off x="914400" y="2590800"/>
            <a:ext cx="2286000" cy="2024063"/>
          </a:xfrm>
          <a:prstGeom prst="rect">
            <a:avLst/>
          </a:prstGeom>
          <a:noFill/>
          <a:ln w="9525">
            <a:solidFill>
              <a:schemeClr val="tx1"/>
            </a:solidFill>
            <a:miter lim="800000"/>
            <a:headEnd/>
            <a:tailEnd/>
          </a:ln>
        </p:spPr>
        <p:txBody>
          <a:bodyPr lIns="91428" tIns="45714" rIns="91428" bIns="45714">
            <a:spAutoFit/>
          </a:bodyPr>
          <a:lstStyle/>
          <a:p>
            <a:pPr algn="ctr">
              <a:spcBef>
                <a:spcPct val="50000"/>
              </a:spcBef>
            </a:pPr>
            <a:r>
              <a:rPr lang="en-US" sz="1800">
                <a:latin typeface="Arial" pitchFamily="34" charset="0"/>
              </a:rPr>
              <a:t>The closer you are to the source, the more intense the light and heat are.  Likewise, if you move away, the intensity decreases.</a:t>
            </a:r>
          </a:p>
        </p:txBody>
      </p:sp>
      <p:sp>
        <p:nvSpPr>
          <p:cNvPr id="29702" name="Text Box 6"/>
          <p:cNvSpPr txBox="1">
            <a:spLocks noChangeArrowheads="1"/>
          </p:cNvSpPr>
          <p:nvPr/>
        </p:nvSpPr>
        <p:spPr bwMode="auto">
          <a:xfrm>
            <a:off x="6096000" y="2667000"/>
            <a:ext cx="2286000" cy="2847975"/>
          </a:xfrm>
          <a:prstGeom prst="rect">
            <a:avLst/>
          </a:prstGeom>
          <a:noFill/>
          <a:ln w="9525">
            <a:solidFill>
              <a:schemeClr val="tx1"/>
            </a:solidFill>
            <a:miter lim="800000"/>
            <a:headEnd/>
            <a:tailEnd/>
          </a:ln>
        </p:spPr>
        <p:txBody>
          <a:bodyPr lIns="91428" tIns="45714" rIns="91428" bIns="45714">
            <a:spAutoFit/>
          </a:bodyPr>
          <a:lstStyle/>
          <a:p>
            <a:pPr algn="ctr">
              <a:spcBef>
                <a:spcPct val="50000"/>
              </a:spcBef>
            </a:pPr>
            <a:r>
              <a:rPr lang="en-US" sz="1800">
                <a:latin typeface="Arial" pitchFamily="34" charset="0"/>
              </a:rPr>
              <a:t>The longer you are close to the light bulb, you begin to feel the warming effects of the light.  If however, you move quickly to and from the light, you’ll not likely feel the warming effect.</a:t>
            </a:r>
          </a:p>
        </p:txBody>
      </p:sp>
      <p:sp>
        <p:nvSpPr>
          <p:cNvPr id="29703" name="Text Box 7"/>
          <p:cNvSpPr txBox="1">
            <a:spLocks noChangeArrowheads="1"/>
          </p:cNvSpPr>
          <p:nvPr/>
        </p:nvSpPr>
        <p:spPr bwMode="auto">
          <a:xfrm>
            <a:off x="3276600" y="4800600"/>
            <a:ext cx="2286000" cy="1474788"/>
          </a:xfrm>
          <a:prstGeom prst="rect">
            <a:avLst/>
          </a:prstGeom>
          <a:noFill/>
          <a:ln w="9525">
            <a:solidFill>
              <a:schemeClr val="tx1"/>
            </a:solidFill>
            <a:miter lim="800000"/>
            <a:headEnd/>
            <a:tailEnd/>
          </a:ln>
        </p:spPr>
        <p:txBody>
          <a:bodyPr lIns="91428" tIns="45714" rIns="91428" bIns="45714">
            <a:spAutoFit/>
          </a:bodyPr>
          <a:lstStyle/>
          <a:p>
            <a:pPr algn="ctr">
              <a:spcBef>
                <a:spcPct val="50000"/>
              </a:spcBef>
            </a:pPr>
            <a:r>
              <a:rPr lang="en-US" sz="1800">
                <a:latin typeface="Arial" pitchFamily="34" charset="0"/>
              </a:rPr>
              <a:t>If you put something opaque between you and the light bulb, you effectively eliminate the light.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47800" y="0"/>
            <a:ext cx="8229600" cy="1143000"/>
          </a:xfrm>
        </p:spPr>
        <p:txBody>
          <a:bodyPr/>
          <a:lstStyle/>
          <a:p>
            <a:r>
              <a:rPr lang="en-US" dirty="0" smtClean="0">
                <a:latin typeface="Arial" pitchFamily="34" charset="0"/>
              </a:rPr>
              <a:t>Exposure and Contamination</a:t>
            </a:r>
          </a:p>
        </p:txBody>
      </p:sp>
      <p:pic>
        <p:nvPicPr>
          <p:cNvPr id="30723" name="Picture 3"/>
          <p:cNvPicPr>
            <a:picLocks noChangeAspect="1" noChangeArrowheads="1"/>
          </p:cNvPicPr>
          <p:nvPr/>
        </p:nvPicPr>
        <p:blipFill>
          <a:blip r:embed="rId2"/>
          <a:srcRect/>
          <a:stretch>
            <a:fillRect/>
          </a:stretch>
        </p:blipFill>
        <p:spPr bwMode="auto">
          <a:xfrm>
            <a:off x="5140325" y="3314700"/>
            <a:ext cx="1266825" cy="1924050"/>
          </a:xfrm>
          <a:prstGeom prst="rect">
            <a:avLst/>
          </a:prstGeom>
          <a:noFill/>
          <a:ln w="9525">
            <a:noFill/>
            <a:miter lim="800000"/>
            <a:headEnd/>
            <a:tailEnd/>
          </a:ln>
        </p:spPr>
      </p:pic>
      <p:sp>
        <p:nvSpPr>
          <p:cNvPr id="30724" name="Text Box 4"/>
          <p:cNvSpPr txBox="1">
            <a:spLocks noChangeArrowheads="1"/>
          </p:cNvSpPr>
          <p:nvPr/>
        </p:nvSpPr>
        <p:spPr bwMode="auto">
          <a:xfrm>
            <a:off x="1028700" y="1143000"/>
            <a:ext cx="7010400" cy="1328738"/>
          </a:xfrm>
          <a:prstGeom prst="rect">
            <a:avLst/>
          </a:prstGeom>
          <a:noFill/>
          <a:ln w="9525">
            <a:noFill/>
            <a:miter lim="800000"/>
            <a:headEnd/>
            <a:tailEnd/>
          </a:ln>
        </p:spPr>
        <p:txBody>
          <a:bodyPr lIns="91428" tIns="45714" rIns="91428" bIns="45714">
            <a:spAutoFit/>
          </a:bodyPr>
          <a:lstStyle/>
          <a:p>
            <a:pPr algn="ctr">
              <a:spcBef>
                <a:spcPct val="50000"/>
              </a:spcBef>
            </a:pPr>
            <a:r>
              <a:rPr lang="en-US" sz="1800" b="1">
                <a:latin typeface="Arial" pitchFamily="34" charset="0"/>
              </a:rPr>
              <a:t>A difficult concept to understand is the difference between exposure and contamination when we talk about radioactive materials.</a:t>
            </a:r>
          </a:p>
          <a:p>
            <a:pPr algn="ctr">
              <a:spcBef>
                <a:spcPct val="50000"/>
              </a:spcBef>
            </a:pPr>
            <a:r>
              <a:rPr lang="en-US" sz="1800" b="1">
                <a:latin typeface="Arial" pitchFamily="34" charset="0"/>
              </a:rPr>
              <a:t>To illustrate the difference, consider a burning candle.</a:t>
            </a:r>
          </a:p>
        </p:txBody>
      </p:sp>
      <p:sp>
        <p:nvSpPr>
          <p:cNvPr id="30725" name="Text Box 5"/>
          <p:cNvSpPr txBox="1">
            <a:spLocks noChangeArrowheads="1"/>
          </p:cNvSpPr>
          <p:nvPr/>
        </p:nvSpPr>
        <p:spPr bwMode="auto">
          <a:xfrm>
            <a:off x="304800" y="2590800"/>
            <a:ext cx="4495800" cy="4075113"/>
          </a:xfrm>
          <a:prstGeom prst="rect">
            <a:avLst/>
          </a:prstGeom>
          <a:noFill/>
          <a:ln w="9525">
            <a:noFill/>
            <a:miter lim="800000"/>
            <a:headEnd/>
            <a:tailEnd/>
          </a:ln>
        </p:spPr>
        <p:txBody>
          <a:bodyPr lIns="91428" tIns="45714" rIns="91428" bIns="45714">
            <a:spAutoFit/>
          </a:bodyPr>
          <a:lstStyle/>
          <a:p>
            <a:pPr>
              <a:buFontTx/>
              <a:buChar char="•"/>
            </a:pPr>
            <a:r>
              <a:rPr lang="en-US" sz="1800">
                <a:latin typeface="Arial" pitchFamily="34" charset="0"/>
              </a:rPr>
              <a:t>  If you stand away from the candle, you are being exposed to the candle’s light.  If you leave the room, your are no longer exposed to the candle’s light.</a:t>
            </a:r>
          </a:p>
          <a:p>
            <a:pPr>
              <a:spcBef>
                <a:spcPct val="50000"/>
              </a:spcBef>
              <a:buFontTx/>
              <a:buChar char="•"/>
            </a:pPr>
            <a:r>
              <a:rPr lang="en-US" sz="1800">
                <a:latin typeface="Arial" pitchFamily="34" charset="0"/>
              </a:rPr>
              <a:t>  If you walk up to the candle, you are being exposed to the candle’s light.  If you then reached out and grabbed the candle, you would get hot wax on your hand.  If you left the room, you are no longer exposed to the light, but the wax on your hand (i.e. contamination) remains.  If the wax were radioactive, the “contamination” would continue to expose your hand until you washed it off.</a:t>
            </a:r>
          </a:p>
        </p:txBody>
      </p:sp>
      <p:sp>
        <p:nvSpPr>
          <p:cNvPr id="30726" name="Text Box 6"/>
          <p:cNvSpPr txBox="1">
            <a:spLocks noChangeArrowheads="1"/>
          </p:cNvSpPr>
          <p:nvPr/>
        </p:nvSpPr>
        <p:spPr bwMode="auto">
          <a:xfrm>
            <a:off x="6780213" y="2667000"/>
            <a:ext cx="2211387" cy="3671888"/>
          </a:xfrm>
          <a:prstGeom prst="rect">
            <a:avLst/>
          </a:prstGeom>
          <a:noFill/>
          <a:ln w="9525">
            <a:solidFill>
              <a:schemeClr val="tx1"/>
            </a:solidFill>
            <a:miter lim="800000"/>
            <a:headEnd/>
            <a:tailEnd/>
          </a:ln>
        </p:spPr>
        <p:txBody>
          <a:bodyPr lIns="91428" tIns="45714" rIns="91428" bIns="45714">
            <a:spAutoFit/>
          </a:bodyPr>
          <a:lstStyle/>
          <a:p>
            <a:pPr algn="ctr">
              <a:spcBef>
                <a:spcPct val="50000"/>
              </a:spcBef>
            </a:pPr>
            <a:r>
              <a:rPr lang="en-US" sz="1800" b="1">
                <a:latin typeface="Arial" pitchFamily="34" charset="0"/>
              </a:rPr>
              <a:t>Remember</a:t>
            </a:r>
            <a:r>
              <a:rPr lang="en-US" sz="1800">
                <a:latin typeface="Arial" pitchFamily="34" charset="0"/>
              </a:rPr>
              <a:t>:  Being exposed by a radioactive source does not contaminate you.  You must have interacted with the source to get some of the source on you.  Once on you, the contamination will expose you until it is removed.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0" y="0"/>
            <a:ext cx="3908425" cy="0"/>
          </a:xfrm>
          <a:prstGeom prst="rect">
            <a:avLst/>
          </a:prstGeom>
          <a:noFill/>
          <a:ln w="9525">
            <a:noFill/>
            <a:miter lim="800000"/>
            <a:headEnd/>
            <a:tailEnd/>
          </a:ln>
        </p:spPr>
        <p:txBody>
          <a:bodyPr wrap="none">
            <a:spAutoFit/>
          </a:bodyPr>
          <a:lstStyle/>
          <a:p>
            <a:endParaRPr lang="en-US"/>
          </a:p>
        </p:txBody>
      </p:sp>
      <p:pic>
        <p:nvPicPr>
          <p:cNvPr id="40963" name="Picture 4" descr="http://www.jaea.go.jp/04/ztokai/katsudo/risk/risknavi/e-box/01nuclear/images/nuclear_img13.gif"/>
          <p:cNvPicPr>
            <a:picLocks noChangeAspect="1" noChangeArrowheads="1"/>
          </p:cNvPicPr>
          <p:nvPr/>
        </p:nvPicPr>
        <p:blipFill>
          <a:blip r:embed="rId2" r:link="rId3"/>
          <a:srcRect/>
          <a:stretch>
            <a:fillRect/>
          </a:stretch>
        </p:blipFill>
        <p:spPr bwMode="auto">
          <a:xfrm>
            <a:off x="0" y="3817938"/>
            <a:ext cx="9144000" cy="3116262"/>
          </a:xfrm>
          <a:prstGeom prst="rect">
            <a:avLst/>
          </a:prstGeom>
          <a:noFill/>
          <a:ln w="9525">
            <a:noFill/>
            <a:miter lim="800000"/>
            <a:headEnd/>
            <a:tailEnd/>
          </a:ln>
        </p:spPr>
      </p:pic>
      <p:sp>
        <p:nvSpPr>
          <p:cNvPr id="40964" name="Title 1"/>
          <p:cNvSpPr>
            <a:spLocks noGrp="1"/>
          </p:cNvSpPr>
          <p:nvPr>
            <p:ph type="title"/>
          </p:nvPr>
        </p:nvSpPr>
        <p:spPr>
          <a:xfrm>
            <a:off x="1447800" y="304800"/>
            <a:ext cx="8229600" cy="1143000"/>
          </a:xfrm>
        </p:spPr>
        <p:txBody>
          <a:bodyPr/>
          <a:lstStyle/>
          <a:p>
            <a:pPr eaLnBrk="1" hangingPunct="1"/>
            <a:r>
              <a:rPr lang="en-US" sz="4000" b="1" smtClean="0">
                <a:latin typeface="Arial" charset="0"/>
                <a:cs typeface="Arial" charset="0"/>
              </a:rPr>
              <a:t>Time</a:t>
            </a:r>
          </a:p>
        </p:txBody>
      </p:sp>
      <p:sp>
        <p:nvSpPr>
          <p:cNvPr id="40965" name="Rectangle 17"/>
          <p:cNvSpPr>
            <a:spLocks noChangeArrowheads="1"/>
          </p:cNvSpPr>
          <p:nvPr/>
        </p:nvSpPr>
        <p:spPr bwMode="auto">
          <a:xfrm>
            <a:off x="228600" y="1447800"/>
            <a:ext cx="8686800" cy="1800225"/>
          </a:xfrm>
          <a:prstGeom prst="rect">
            <a:avLst/>
          </a:prstGeom>
          <a:noFill/>
          <a:ln w="9525">
            <a:noFill/>
            <a:miter lim="800000"/>
            <a:headEnd/>
            <a:tailEnd/>
          </a:ln>
        </p:spPr>
        <p:txBody>
          <a:bodyPr>
            <a:spAutoFit/>
          </a:bodyPr>
          <a:lstStyle/>
          <a:p>
            <a:r>
              <a:rPr lang="en-US" sz="2800" b="1"/>
              <a:t>Since accumulated dose is directly proportional to exposure time, the </a:t>
            </a:r>
            <a:r>
              <a:rPr lang="en-US" sz="2800" b="1">
                <a:solidFill>
                  <a:srgbClr val="C00000"/>
                </a:solidFill>
              </a:rPr>
              <a:t>less time </a:t>
            </a:r>
            <a:r>
              <a:rPr lang="en-US" sz="2800" b="1"/>
              <a:t>one spends around a radiation source, the </a:t>
            </a:r>
            <a:r>
              <a:rPr lang="en-US" sz="2800" b="1">
                <a:solidFill>
                  <a:srgbClr val="C00000"/>
                </a:solidFill>
              </a:rPr>
              <a:t>less radiation </a:t>
            </a:r>
            <a:r>
              <a:rPr lang="en-US" sz="2800" b="1"/>
              <a:t>exposure one receives.</a:t>
            </a:r>
          </a:p>
        </p:txBody>
      </p:sp>
      <p:pic>
        <p:nvPicPr>
          <p:cNvPr id="40966" name="Picture 10" descr="RUNTIME"/>
          <p:cNvPicPr>
            <a:picLocks noChangeAspect="1" noChangeArrowheads="1"/>
          </p:cNvPicPr>
          <p:nvPr/>
        </p:nvPicPr>
        <p:blipFill>
          <a:blip r:embed="rId4"/>
          <a:srcRect/>
          <a:stretch>
            <a:fillRect/>
          </a:stretch>
        </p:blipFill>
        <p:spPr bwMode="auto">
          <a:xfrm>
            <a:off x="7696200" y="0"/>
            <a:ext cx="1447800" cy="152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p:cNvSpPr>
          <p:nvPr>
            <p:ph type="body" sz="half" idx="4294967295"/>
          </p:nvPr>
        </p:nvSpPr>
        <p:spPr>
          <a:xfrm>
            <a:off x="0" y="1981200"/>
            <a:ext cx="4267200" cy="4876800"/>
          </a:xfrm>
        </p:spPr>
        <p:txBody>
          <a:bodyPr/>
          <a:lstStyle/>
          <a:p>
            <a:pPr eaLnBrk="1" hangingPunct="1"/>
            <a:r>
              <a:rPr lang="en-US" sz="4300" smtClean="0"/>
              <a:t>Do’s</a:t>
            </a:r>
          </a:p>
          <a:p>
            <a:pPr lvl="1" eaLnBrk="1" hangingPunct="1">
              <a:buFont typeface="Wingdings" pitchFamily="2" charset="2"/>
              <a:buChar char="v"/>
            </a:pPr>
            <a:r>
              <a:rPr lang="en-US" smtClean="0">
                <a:solidFill>
                  <a:srgbClr val="FFFF00"/>
                </a:solidFill>
              </a:rPr>
              <a:t>Intermittent Fluoroscopy</a:t>
            </a:r>
          </a:p>
          <a:p>
            <a:pPr lvl="1" eaLnBrk="1" hangingPunct="1">
              <a:buFont typeface="Wingdings" pitchFamily="2" charset="2"/>
              <a:buChar char="v"/>
            </a:pPr>
            <a:r>
              <a:rPr lang="en-US" smtClean="0">
                <a:solidFill>
                  <a:srgbClr val="FFFF00"/>
                </a:solidFill>
              </a:rPr>
              <a:t>Limiting Number of </a:t>
            </a:r>
            <a:r>
              <a:rPr lang="en-US" smtClean="0"/>
              <a:t>Radiation related </a:t>
            </a:r>
            <a:r>
              <a:rPr lang="en-US" smtClean="0">
                <a:solidFill>
                  <a:srgbClr val="FFFF00"/>
                </a:solidFill>
              </a:rPr>
              <a:t>procedures</a:t>
            </a:r>
          </a:p>
          <a:p>
            <a:pPr lvl="1" eaLnBrk="1" hangingPunct="1">
              <a:buFont typeface="Wingdings" pitchFamily="2" charset="2"/>
              <a:buChar char="v"/>
            </a:pPr>
            <a:r>
              <a:rPr lang="en-US" smtClean="0">
                <a:solidFill>
                  <a:srgbClr val="FFFF00"/>
                </a:solidFill>
              </a:rPr>
              <a:t>Pre-plan</a:t>
            </a:r>
            <a:r>
              <a:rPr lang="en-US" smtClean="0"/>
              <a:t> the experiment/</a:t>
            </a:r>
            <a:r>
              <a:rPr lang="en-US" smtClean="0">
                <a:solidFill>
                  <a:srgbClr val="FFFF00"/>
                </a:solidFill>
              </a:rPr>
              <a:t>procedure</a:t>
            </a:r>
          </a:p>
          <a:p>
            <a:pPr lvl="1" eaLnBrk="1" hangingPunct="1">
              <a:buFont typeface="Wingdings" pitchFamily="2" charset="2"/>
              <a:buChar char="v"/>
            </a:pPr>
            <a:r>
              <a:rPr lang="en-US" smtClean="0">
                <a:solidFill>
                  <a:srgbClr val="FFFF00"/>
                </a:solidFill>
              </a:rPr>
              <a:t>Enhance the skill </a:t>
            </a:r>
            <a:r>
              <a:rPr lang="en-US" smtClean="0"/>
              <a:t>to operate fast</a:t>
            </a:r>
          </a:p>
          <a:p>
            <a:pPr eaLnBrk="1" hangingPunct="1">
              <a:buFont typeface="Arial" charset="0"/>
              <a:buNone/>
            </a:pPr>
            <a:endParaRPr lang="en-US" sz="2800" smtClean="0"/>
          </a:p>
          <a:p>
            <a:pPr lvl="1" eaLnBrk="1" hangingPunct="1">
              <a:buFont typeface="Arial" charset="0"/>
              <a:buNone/>
            </a:pPr>
            <a:endParaRPr lang="en-US" smtClean="0"/>
          </a:p>
        </p:txBody>
      </p:sp>
      <p:sp>
        <p:nvSpPr>
          <p:cNvPr id="41987" name="Rectangle 8"/>
          <p:cNvSpPr>
            <a:spLocks noGrp="1"/>
          </p:cNvSpPr>
          <p:nvPr>
            <p:ph type="body" sz="half" idx="4294967295"/>
          </p:nvPr>
        </p:nvSpPr>
        <p:spPr>
          <a:xfrm>
            <a:off x="5105400" y="1981200"/>
            <a:ext cx="4038600" cy="4876800"/>
          </a:xfrm>
        </p:spPr>
        <p:txBody>
          <a:bodyPr/>
          <a:lstStyle/>
          <a:p>
            <a:pPr eaLnBrk="1" hangingPunct="1">
              <a:lnSpc>
                <a:spcPct val="90000"/>
              </a:lnSpc>
            </a:pPr>
            <a:r>
              <a:rPr lang="en-US" sz="4000" smtClean="0"/>
              <a:t>Don’t</a:t>
            </a:r>
          </a:p>
          <a:p>
            <a:pPr lvl="1" eaLnBrk="1" hangingPunct="1">
              <a:lnSpc>
                <a:spcPct val="90000"/>
              </a:lnSpc>
              <a:buFont typeface="Wingdings" pitchFamily="2" charset="2"/>
              <a:buChar char="v"/>
            </a:pPr>
            <a:r>
              <a:rPr lang="en-US" smtClean="0">
                <a:solidFill>
                  <a:srgbClr val="FFFF00"/>
                </a:solidFill>
              </a:rPr>
              <a:t>Unnecessarily peep / stay</a:t>
            </a:r>
            <a:r>
              <a:rPr lang="en-US" smtClean="0"/>
              <a:t> in procedure rooms</a:t>
            </a:r>
          </a:p>
          <a:p>
            <a:pPr lvl="1" eaLnBrk="1" hangingPunct="1">
              <a:lnSpc>
                <a:spcPct val="90000"/>
              </a:lnSpc>
              <a:buFont typeface="Wingdings" pitchFamily="2" charset="2"/>
              <a:buChar char="v"/>
            </a:pPr>
            <a:r>
              <a:rPr lang="en-US" smtClean="0"/>
              <a:t>Take </a:t>
            </a:r>
            <a:r>
              <a:rPr lang="en-US" smtClean="0">
                <a:solidFill>
                  <a:srgbClr val="FFFF00"/>
                </a:solidFill>
              </a:rPr>
              <a:t>long cine loops </a:t>
            </a:r>
            <a:r>
              <a:rPr lang="en-US" smtClean="0"/>
              <a:t>for records.</a:t>
            </a:r>
          </a:p>
          <a:p>
            <a:pPr lvl="1" eaLnBrk="1" hangingPunct="1">
              <a:lnSpc>
                <a:spcPct val="90000"/>
              </a:lnSpc>
              <a:buFont typeface="Wingdings" pitchFamily="2" charset="2"/>
              <a:buChar char="v"/>
            </a:pPr>
            <a:r>
              <a:rPr lang="en-US" smtClean="0"/>
              <a:t> do </a:t>
            </a:r>
            <a:r>
              <a:rPr lang="en-US" smtClean="0">
                <a:solidFill>
                  <a:srgbClr val="FFFF00"/>
                </a:solidFill>
              </a:rPr>
              <a:t>unnecessary procedures</a:t>
            </a:r>
            <a:r>
              <a:rPr lang="en-US" smtClean="0"/>
              <a:t> on patients request</a:t>
            </a:r>
          </a:p>
        </p:txBody>
      </p:sp>
      <p:sp>
        <p:nvSpPr>
          <p:cNvPr id="41988" name="Rectangle 2"/>
          <p:cNvSpPr>
            <a:spLocks noChangeArrowheads="1"/>
          </p:cNvSpPr>
          <p:nvPr/>
        </p:nvSpPr>
        <p:spPr bwMode="auto">
          <a:xfrm>
            <a:off x="2286000" y="1582738"/>
            <a:ext cx="4572000" cy="366712"/>
          </a:xfrm>
          <a:prstGeom prst="rect">
            <a:avLst/>
          </a:prstGeom>
          <a:noFill/>
          <a:ln w="9525">
            <a:noFill/>
            <a:miter lim="800000"/>
            <a:headEnd/>
            <a:tailEnd/>
          </a:ln>
        </p:spPr>
        <p:txBody>
          <a:bodyPr>
            <a:spAutoFit/>
          </a:bodyPr>
          <a:lstStyle/>
          <a:p>
            <a:endParaRPr lang="en-US">
              <a:latin typeface="Calibri" pitchFamily="34" charset="0"/>
            </a:endParaRPr>
          </a:p>
        </p:txBody>
      </p:sp>
      <p:pic>
        <p:nvPicPr>
          <p:cNvPr id="41989" name="Picture 13" descr="400_F_10304865_7JVLAzUIXPKPCD7mYNP70PBj8gRy1dgz">
            <a:hlinkClick r:id="rId2"/>
          </p:cNvPr>
          <p:cNvPicPr>
            <a:picLocks noChangeAspect="1" noChangeArrowheads="1"/>
          </p:cNvPicPr>
          <p:nvPr/>
        </p:nvPicPr>
        <p:blipFill>
          <a:blip r:embed="rId3"/>
          <a:srcRect/>
          <a:stretch>
            <a:fillRect/>
          </a:stretch>
        </p:blipFill>
        <p:spPr bwMode="auto">
          <a:xfrm>
            <a:off x="1295400" y="685800"/>
            <a:ext cx="1181100" cy="1028700"/>
          </a:xfrm>
          <a:prstGeom prst="rect">
            <a:avLst/>
          </a:prstGeom>
          <a:noFill/>
          <a:ln w="9525">
            <a:noFill/>
            <a:miter lim="800000"/>
            <a:headEnd/>
            <a:tailEnd/>
          </a:ln>
        </p:spPr>
      </p:pic>
      <p:pic>
        <p:nvPicPr>
          <p:cNvPr id="41990" name="Picture 15" descr="cross%2520mark">
            <a:hlinkClick r:id="rId4"/>
          </p:cNvPr>
          <p:cNvPicPr>
            <a:picLocks noChangeAspect="1" noChangeArrowheads="1"/>
          </p:cNvPicPr>
          <p:nvPr/>
        </p:nvPicPr>
        <p:blipFill>
          <a:blip r:embed="rId5"/>
          <a:srcRect/>
          <a:stretch>
            <a:fillRect/>
          </a:stretch>
        </p:blipFill>
        <p:spPr bwMode="auto">
          <a:xfrm>
            <a:off x="5791200" y="914400"/>
            <a:ext cx="1238250" cy="876300"/>
          </a:xfrm>
          <a:prstGeom prst="rect">
            <a:avLst/>
          </a:prstGeom>
          <a:noFill/>
          <a:ln w="9525">
            <a:noFill/>
            <a:miter lim="800000"/>
            <a:headEnd/>
            <a:tailEnd/>
          </a:ln>
        </p:spPr>
      </p:pic>
      <p:pic>
        <p:nvPicPr>
          <p:cNvPr id="41991" name="Picture 10" descr="j0234131"/>
          <p:cNvPicPr>
            <a:picLocks noChangeAspect="1" noChangeArrowheads="1"/>
          </p:cNvPicPr>
          <p:nvPr/>
        </p:nvPicPr>
        <p:blipFill>
          <a:blip r:embed="rId6"/>
          <a:srcRect/>
          <a:stretch>
            <a:fillRect/>
          </a:stretch>
        </p:blipFill>
        <p:spPr bwMode="auto">
          <a:xfrm>
            <a:off x="4114800" y="5334000"/>
            <a:ext cx="1217613" cy="1295400"/>
          </a:xfrm>
          <a:prstGeom prst="rect">
            <a:avLst/>
          </a:prstGeom>
          <a:noFill/>
          <a:ln w="9525">
            <a:noFill/>
            <a:miter lim="800000"/>
            <a:headEnd/>
            <a:tailEnd/>
          </a:ln>
        </p:spPr>
      </p:pic>
      <p:pic>
        <p:nvPicPr>
          <p:cNvPr id="41992" name="Picture 11" descr="OPENDOOR"/>
          <p:cNvPicPr>
            <a:picLocks noChangeAspect="1" noChangeArrowheads="1"/>
          </p:cNvPicPr>
          <p:nvPr/>
        </p:nvPicPr>
        <p:blipFill>
          <a:blip r:embed="rId7"/>
          <a:srcRect/>
          <a:stretch>
            <a:fillRect/>
          </a:stretch>
        </p:blipFill>
        <p:spPr bwMode="auto">
          <a:xfrm>
            <a:off x="8066088" y="0"/>
            <a:ext cx="1077912" cy="2362200"/>
          </a:xfrm>
          <a:prstGeom prst="rect">
            <a:avLst/>
          </a:prstGeom>
          <a:noFill/>
          <a:ln w="9525">
            <a:noFill/>
            <a:miter lim="800000"/>
            <a:headEnd/>
            <a:tailEnd/>
          </a:ln>
        </p:spPr>
      </p:pic>
      <p:pic>
        <p:nvPicPr>
          <p:cNvPr id="41993" name="Picture 4" descr="http://www.animationplayhouse.com/door1-3.gif"/>
          <p:cNvPicPr>
            <a:picLocks noChangeAspect="1" noChangeArrowheads="1" noCrop="1"/>
          </p:cNvPicPr>
          <p:nvPr/>
        </p:nvPicPr>
        <p:blipFill>
          <a:blip r:embed="rId8"/>
          <a:srcRect/>
          <a:stretch>
            <a:fillRect/>
          </a:stretch>
        </p:blipFill>
        <p:spPr bwMode="auto">
          <a:xfrm>
            <a:off x="4038600" y="2514600"/>
            <a:ext cx="13589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p:cNvSpPr>
          <p:nvPr>
            <p:ph type="title"/>
          </p:nvPr>
        </p:nvSpPr>
        <p:spPr>
          <a:xfrm>
            <a:off x="1371600" y="381000"/>
            <a:ext cx="8305800" cy="1143000"/>
          </a:xfrm>
        </p:spPr>
        <p:txBody>
          <a:bodyPr/>
          <a:lstStyle/>
          <a:p>
            <a:pPr eaLnBrk="1" hangingPunct="1"/>
            <a:r>
              <a:rPr lang="en-US" sz="4000" b="1" smtClean="0">
                <a:latin typeface="Arial" charset="0"/>
                <a:cs typeface="Arial" charset="0"/>
              </a:rPr>
              <a:t>Distance</a:t>
            </a:r>
          </a:p>
        </p:txBody>
      </p:sp>
      <p:sp>
        <p:nvSpPr>
          <p:cNvPr id="43011" name="Rectangle 6"/>
          <p:cNvSpPr>
            <a:spLocks noChangeArrowheads="1"/>
          </p:cNvSpPr>
          <p:nvPr/>
        </p:nvSpPr>
        <p:spPr bwMode="auto">
          <a:xfrm>
            <a:off x="984250" y="2552700"/>
            <a:ext cx="5210175" cy="0"/>
          </a:xfrm>
          <a:prstGeom prst="rect">
            <a:avLst/>
          </a:prstGeom>
          <a:noFill/>
          <a:ln w="9525">
            <a:noFill/>
            <a:miter lim="800000"/>
            <a:headEnd/>
            <a:tailEnd/>
          </a:ln>
        </p:spPr>
        <p:txBody>
          <a:bodyPr wrap="none">
            <a:spAutoFit/>
          </a:bodyPr>
          <a:lstStyle/>
          <a:p>
            <a:endParaRPr lang="en-US"/>
          </a:p>
        </p:txBody>
      </p:sp>
      <p:pic>
        <p:nvPicPr>
          <p:cNvPr id="43012" name="Picture 5" descr="http://www.jaea.go.jp/04/ztokai/katsudo/risk/risknavi/e-box/01nuclear/images/nuclear_img12.gif"/>
          <p:cNvPicPr>
            <a:picLocks noChangeAspect="1" noChangeArrowheads="1"/>
          </p:cNvPicPr>
          <p:nvPr/>
        </p:nvPicPr>
        <p:blipFill>
          <a:blip r:embed="rId2" r:link="rId3"/>
          <a:srcRect/>
          <a:stretch>
            <a:fillRect/>
          </a:stretch>
        </p:blipFill>
        <p:spPr bwMode="auto">
          <a:xfrm>
            <a:off x="0" y="3505200"/>
            <a:ext cx="9144000" cy="3114675"/>
          </a:xfrm>
          <a:prstGeom prst="rect">
            <a:avLst/>
          </a:prstGeom>
          <a:noFill/>
          <a:ln w="9525">
            <a:noFill/>
            <a:miter lim="800000"/>
            <a:headEnd/>
            <a:tailEnd/>
          </a:ln>
        </p:spPr>
      </p:pic>
      <p:sp>
        <p:nvSpPr>
          <p:cNvPr id="43013" name="Rectangle 16"/>
          <p:cNvSpPr>
            <a:spLocks/>
          </p:cNvSpPr>
          <p:nvPr/>
        </p:nvSpPr>
        <p:spPr bwMode="auto">
          <a:xfrm>
            <a:off x="304800" y="1676400"/>
            <a:ext cx="8610600" cy="1371600"/>
          </a:xfrm>
          <a:prstGeom prst="rect">
            <a:avLst/>
          </a:prstGeom>
          <a:noFill/>
          <a:ln w="9525">
            <a:noFill/>
            <a:miter lim="800000"/>
            <a:headEnd/>
            <a:tailEnd/>
          </a:ln>
        </p:spPr>
        <p:txBody>
          <a:bodyPr/>
          <a:lstStyle/>
          <a:p>
            <a:pPr marL="420624" indent="-384048" fontAlgn="auto">
              <a:lnSpc>
                <a:spcPct val="90000"/>
              </a:lnSpc>
              <a:spcAft>
                <a:spcPts val="0"/>
              </a:spcAft>
              <a:buFont typeface="Wingdings 2"/>
              <a:buChar char=""/>
              <a:defRPr/>
            </a:pPr>
            <a:r>
              <a:rPr lang="en-US" sz="2800" b="1" dirty="0">
                <a:latin typeface="Calibri" pitchFamily="34" charset="0"/>
              </a:rPr>
              <a:t>The rate of radiation exposure is </a:t>
            </a:r>
            <a:r>
              <a:rPr lang="en-US" sz="2800" b="1" dirty="0">
                <a:solidFill>
                  <a:srgbClr val="C00000"/>
                </a:solidFill>
                <a:latin typeface="Calibri" pitchFamily="34" charset="0"/>
              </a:rPr>
              <a:t>inversely proportional </a:t>
            </a:r>
            <a:r>
              <a:rPr lang="en-US" sz="2800" b="1" dirty="0">
                <a:latin typeface="Calibri" pitchFamily="34" charset="0"/>
              </a:rPr>
              <a:t>to the square of the distance from the source.</a:t>
            </a:r>
            <a:r>
              <a:rPr lang="en-US" sz="2800" b="1" dirty="0">
                <a:solidFill>
                  <a:srgbClr val="FF0000"/>
                </a:solidFill>
              </a:rPr>
              <a:t> More</a:t>
            </a:r>
            <a:r>
              <a:rPr lang="en-US" sz="2800" dirty="0"/>
              <a:t>  the distance from a radiation                              source means </a:t>
            </a:r>
            <a:r>
              <a:rPr lang="en-US" sz="2800" dirty="0">
                <a:solidFill>
                  <a:srgbClr val="C00000"/>
                </a:solidFill>
              </a:rPr>
              <a:t>less exposure</a:t>
            </a:r>
            <a:r>
              <a:rPr lang="en-US" sz="2800" dirty="0"/>
              <a:t>.</a:t>
            </a:r>
          </a:p>
          <a:p>
            <a:pPr marL="342900" indent="-342900">
              <a:lnSpc>
                <a:spcPct val="90000"/>
              </a:lnSpc>
              <a:spcBef>
                <a:spcPct val="20000"/>
              </a:spcBef>
              <a:buFont typeface="Arial" charset="0"/>
              <a:buChar char="•"/>
              <a:defRPr/>
            </a:pPr>
            <a:endParaRPr lang="en-US" sz="2800" b="1" dirty="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1295400" y="228600"/>
            <a:ext cx="8229600" cy="1143000"/>
          </a:xfrm>
        </p:spPr>
        <p:txBody>
          <a:bodyPr/>
          <a:lstStyle/>
          <a:p>
            <a:pPr eaLnBrk="1" hangingPunct="1"/>
            <a:r>
              <a:rPr lang="en-US" sz="4000" b="1" smtClean="0">
                <a:latin typeface="Arial" charset="0"/>
                <a:cs typeface="Arial" charset="0"/>
              </a:rPr>
              <a:t>Distance</a:t>
            </a:r>
          </a:p>
        </p:txBody>
      </p:sp>
      <p:grpSp>
        <p:nvGrpSpPr>
          <p:cNvPr id="10" name="Group 9"/>
          <p:cNvGrpSpPr/>
          <p:nvPr/>
        </p:nvGrpSpPr>
        <p:grpSpPr>
          <a:xfrm>
            <a:off x="1524000" y="1295400"/>
            <a:ext cx="6858000" cy="5399087"/>
            <a:chOff x="1600200" y="1458913"/>
            <a:chExt cx="6858000" cy="5399087"/>
          </a:xfrm>
        </p:grpSpPr>
        <p:pic>
          <p:nvPicPr>
            <p:cNvPr id="44035" name="Picture 2"/>
            <p:cNvPicPr>
              <a:picLocks noChangeAspect="1" noChangeArrowheads="1"/>
            </p:cNvPicPr>
            <p:nvPr/>
          </p:nvPicPr>
          <p:blipFill>
            <a:blip r:embed="rId3"/>
            <a:srcRect l="5649" t="29633" r="28242"/>
            <a:stretch>
              <a:fillRect/>
            </a:stretch>
          </p:blipFill>
          <p:spPr bwMode="auto">
            <a:xfrm>
              <a:off x="1600200" y="1458913"/>
              <a:ext cx="6858000" cy="5399087"/>
            </a:xfrm>
            <a:prstGeom prst="rect">
              <a:avLst/>
            </a:prstGeom>
            <a:noFill/>
            <a:ln w="9525">
              <a:noFill/>
              <a:miter lim="800000"/>
              <a:headEnd/>
              <a:tailEnd/>
            </a:ln>
          </p:spPr>
        </p:pic>
        <p:sp>
          <p:nvSpPr>
            <p:cNvPr id="7" name="Rectangle 6"/>
            <p:cNvSpPr/>
            <p:nvPr/>
          </p:nvSpPr>
          <p:spPr>
            <a:xfrm>
              <a:off x="3200400" y="5715000"/>
              <a:ext cx="1676400" cy="685800"/>
            </a:xfrm>
            <a:prstGeom prst="rect">
              <a:avLst/>
            </a:prstGeom>
            <a:solidFill>
              <a:srgbClr val="3CBAE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rPr>
                <a:t>20 </a:t>
              </a:r>
              <a:r>
                <a:rPr lang="en-US" sz="2800" dirty="0" err="1" smtClean="0">
                  <a:solidFill>
                    <a:srgbClr val="002060"/>
                  </a:solidFill>
                </a:rPr>
                <a:t>msev</a:t>
              </a:r>
              <a:endParaRPr lang="en-US" sz="2800" dirty="0">
                <a:solidFill>
                  <a:srgbClr val="002060"/>
                </a:solidFill>
              </a:endParaRPr>
            </a:p>
          </p:txBody>
        </p:sp>
        <p:sp>
          <p:nvSpPr>
            <p:cNvPr id="8" name="Rectangle 7"/>
            <p:cNvSpPr/>
            <p:nvPr/>
          </p:nvSpPr>
          <p:spPr>
            <a:xfrm>
              <a:off x="4953000" y="5715000"/>
              <a:ext cx="1447800" cy="685800"/>
            </a:xfrm>
            <a:prstGeom prst="rect">
              <a:avLst/>
            </a:prstGeom>
            <a:solidFill>
              <a:srgbClr val="3CBAE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rPr>
                <a:t>5 </a:t>
              </a:r>
              <a:r>
                <a:rPr lang="en-US" sz="2800" dirty="0" err="1" smtClean="0">
                  <a:solidFill>
                    <a:srgbClr val="002060"/>
                  </a:solidFill>
                </a:rPr>
                <a:t>msev</a:t>
              </a:r>
              <a:endParaRPr lang="en-US" sz="2800" dirty="0">
                <a:solidFill>
                  <a:srgbClr val="002060"/>
                </a:solidFill>
              </a:endParaRPr>
            </a:p>
          </p:txBody>
        </p:sp>
        <p:sp>
          <p:nvSpPr>
            <p:cNvPr id="9" name="Rectangle 8"/>
            <p:cNvSpPr/>
            <p:nvPr/>
          </p:nvSpPr>
          <p:spPr>
            <a:xfrm>
              <a:off x="6553200" y="5715000"/>
              <a:ext cx="1524000" cy="609600"/>
            </a:xfrm>
            <a:prstGeom prst="rect">
              <a:avLst/>
            </a:prstGeom>
            <a:solidFill>
              <a:srgbClr val="3CBAE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rPr>
                <a:t>2 </a:t>
              </a:r>
              <a:r>
                <a:rPr lang="en-US" sz="2800" dirty="0" err="1" smtClean="0">
                  <a:solidFill>
                    <a:srgbClr val="002060"/>
                  </a:solidFill>
                </a:rPr>
                <a:t>msev</a:t>
              </a:r>
              <a:endParaRPr lang="en-US" sz="2800" dirty="0">
                <a:solidFill>
                  <a:srgbClr val="002060"/>
                </a:solidFill>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type="body" sz="half" idx="4294967295"/>
          </p:nvPr>
        </p:nvSpPr>
        <p:spPr>
          <a:xfrm>
            <a:off x="0" y="1524000"/>
            <a:ext cx="4343400" cy="5059363"/>
          </a:xfrm>
        </p:spPr>
        <p:txBody>
          <a:bodyPr>
            <a:normAutofit fontScale="70000" lnSpcReduction="20000"/>
          </a:bodyPr>
          <a:lstStyle/>
          <a:p>
            <a:pPr marL="420624" indent="-384048" eaLnBrk="1" fontAlgn="auto" hangingPunct="1">
              <a:spcAft>
                <a:spcPts val="0"/>
              </a:spcAft>
              <a:buFont typeface="Wingdings 2"/>
              <a:buChar char=""/>
              <a:defRPr/>
            </a:pPr>
            <a:r>
              <a:rPr lang="en-US" sz="5700" dirty="0" smtClean="0"/>
              <a:t>Do’s</a:t>
            </a:r>
          </a:p>
          <a:p>
            <a:pPr marL="420624" indent="-384048" eaLnBrk="1" fontAlgn="auto" hangingPunct="1">
              <a:lnSpc>
                <a:spcPct val="120000"/>
              </a:lnSpc>
              <a:spcAft>
                <a:spcPts val="0"/>
              </a:spcAft>
              <a:buClr>
                <a:srgbClr val="FF9933"/>
              </a:buClr>
              <a:buFont typeface="Wingdings" pitchFamily="2" charset="2"/>
              <a:buChar char="Ø"/>
              <a:defRPr/>
            </a:pPr>
            <a:r>
              <a:rPr lang="en-US" sz="3600" dirty="0" smtClean="0">
                <a:solidFill>
                  <a:srgbClr val="FFFF00"/>
                </a:solidFill>
              </a:rPr>
              <a:t>Keep appropriate distance </a:t>
            </a:r>
            <a:r>
              <a:rPr lang="en-US" sz="3600" dirty="0" smtClean="0"/>
              <a:t>with radiation source</a:t>
            </a:r>
          </a:p>
          <a:p>
            <a:pPr marL="420624" indent="-384048" eaLnBrk="1" fontAlgn="auto" hangingPunct="1">
              <a:lnSpc>
                <a:spcPct val="120000"/>
              </a:lnSpc>
              <a:spcAft>
                <a:spcPts val="0"/>
              </a:spcAft>
              <a:buClr>
                <a:srgbClr val="FF9933"/>
              </a:buClr>
              <a:buFont typeface="Wingdings" pitchFamily="2" charset="2"/>
              <a:buChar char="Ø"/>
              <a:defRPr/>
            </a:pPr>
            <a:r>
              <a:rPr lang="en-US" sz="3600" dirty="0" smtClean="0"/>
              <a:t>Move to </a:t>
            </a:r>
            <a:r>
              <a:rPr lang="en-US" sz="3600" dirty="0" smtClean="0">
                <a:solidFill>
                  <a:srgbClr val="FFFF00"/>
                </a:solidFill>
              </a:rPr>
              <a:t>lower dose areas </a:t>
            </a:r>
            <a:r>
              <a:rPr lang="en-US" sz="3600" dirty="0" smtClean="0"/>
              <a:t>during work delays.</a:t>
            </a:r>
          </a:p>
          <a:p>
            <a:pPr marL="420624" indent="-384048" eaLnBrk="1" fontAlgn="auto" hangingPunct="1">
              <a:lnSpc>
                <a:spcPct val="120000"/>
              </a:lnSpc>
              <a:spcAft>
                <a:spcPts val="0"/>
              </a:spcAft>
              <a:buClr>
                <a:srgbClr val="FF9933"/>
              </a:buClr>
              <a:buFont typeface="Wingdings" pitchFamily="2" charset="2"/>
              <a:buChar char="Ø"/>
              <a:defRPr/>
            </a:pPr>
            <a:r>
              <a:rPr lang="en-US" sz="3600" dirty="0" smtClean="0"/>
              <a:t> Move the item being worked on away from the radiation area if possible.</a:t>
            </a:r>
          </a:p>
          <a:p>
            <a:pPr marL="420624" indent="-384048" eaLnBrk="1" fontAlgn="auto" hangingPunct="1">
              <a:lnSpc>
                <a:spcPct val="120000"/>
              </a:lnSpc>
              <a:spcAft>
                <a:spcPts val="0"/>
              </a:spcAft>
              <a:buClr>
                <a:srgbClr val="FF9933"/>
              </a:buClr>
              <a:buFont typeface="Wingdings" pitchFamily="2" charset="2"/>
              <a:buChar char="Ø"/>
              <a:defRPr/>
            </a:pPr>
            <a:r>
              <a:rPr lang="en-US" sz="3600" dirty="0" smtClean="0">
                <a:solidFill>
                  <a:srgbClr val="FFFF00"/>
                </a:solidFill>
              </a:rPr>
              <a:t>one step behind </a:t>
            </a:r>
            <a:r>
              <a:rPr lang="en-US" sz="3600" dirty="0" smtClean="0"/>
              <a:t>will reduce significant radiation </a:t>
            </a:r>
          </a:p>
          <a:p>
            <a:pPr marL="420624" indent="-384048" eaLnBrk="1" fontAlgn="auto" hangingPunct="1">
              <a:spcAft>
                <a:spcPts val="0"/>
              </a:spcAft>
              <a:buFont typeface="Wingdings 2"/>
              <a:buChar char=""/>
              <a:defRPr/>
            </a:pPr>
            <a:endParaRPr lang="en-US" sz="3600" dirty="0" smtClean="0"/>
          </a:p>
        </p:txBody>
      </p:sp>
      <p:sp>
        <p:nvSpPr>
          <p:cNvPr id="45059" name="Rectangle 4"/>
          <p:cNvSpPr>
            <a:spLocks noGrp="1"/>
          </p:cNvSpPr>
          <p:nvPr>
            <p:ph type="body" sz="half" idx="4294967295"/>
          </p:nvPr>
        </p:nvSpPr>
        <p:spPr>
          <a:xfrm>
            <a:off x="5105400" y="1676400"/>
            <a:ext cx="4038600" cy="4830763"/>
          </a:xfrm>
        </p:spPr>
        <p:txBody>
          <a:bodyPr/>
          <a:lstStyle/>
          <a:p>
            <a:pPr eaLnBrk="1" hangingPunct="1"/>
            <a:r>
              <a:rPr lang="en-US" sz="4000" smtClean="0"/>
              <a:t>Dont’s</a:t>
            </a:r>
          </a:p>
          <a:p>
            <a:pPr eaLnBrk="1" hangingPunct="1">
              <a:lnSpc>
                <a:spcPct val="120000"/>
              </a:lnSpc>
              <a:buClr>
                <a:srgbClr val="FF9933"/>
              </a:buClr>
              <a:buFont typeface="Wingdings" pitchFamily="2" charset="2"/>
              <a:buChar char="Ø"/>
            </a:pPr>
            <a:r>
              <a:rPr lang="en-US" sz="2800" smtClean="0"/>
              <a:t>Stand on end of tables </a:t>
            </a:r>
            <a:r>
              <a:rPr lang="en-US" sz="2800" smtClean="0">
                <a:solidFill>
                  <a:srgbClr val="FFFF00"/>
                </a:solidFill>
              </a:rPr>
              <a:t>prefer sides </a:t>
            </a:r>
            <a:r>
              <a:rPr lang="en-US" sz="2800" smtClean="0"/>
              <a:t>as radiation is less. </a:t>
            </a:r>
          </a:p>
          <a:p>
            <a:pPr eaLnBrk="1" hangingPunct="1"/>
            <a:endParaRPr lang="en-US" sz="2800" smtClean="0"/>
          </a:p>
        </p:txBody>
      </p:sp>
      <p:pic>
        <p:nvPicPr>
          <p:cNvPr id="45060" name="Picture 5" descr="400_F_10304865_7JVLAzUIXPKPCD7mYNP70PBj8gRy1dgz">
            <a:hlinkClick r:id="rId2"/>
          </p:cNvPr>
          <p:cNvPicPr>
            <a:picLocks noChangeAspect="1" noChangeArrowheads="1"/>
          </p:cNvPicPr>
          <p:nvPr/>
        </p:nvPicPr>
        <p:blipFill>
          <a:blip r:embed="rId3"/>
          <a:srcRect/>
          <a:stretch>
            <a:fillRect/>
          </a:stretch>
        </p:blipFill>
        <p:spPr bwMode="auto">
          <a:xfrm>
            <a:off x="1219200" y="609600"/>
            <a:ext cx="962025" cy="838200"/>
          </a:xfrm>
          <a:prstGeom prst="rect">
            <a:avLst/>
          </a:prstGeom>
          <a:noFill/>
          <a:ln w="9525">
            <a:noFill/>
            <a:miter lim="800000"/>
            <a:headEnd/>
            <a:tailEnd/>
          </a:ln>
        </p:spPr>
      </p:pic>
      <p:pic>
        <p:nvPicPr>
          <p:cNvPr id="45061" name="Picture 6" descr="cross%2520mark">
            <a:hlinkClick r:id="rId4"/>
          </p:cNvPr>
          <p:cNvPicPr>
            <a:picLocks noChangeAspect="1" noChangeArrowheads="1"/>
          </p:cNvPicPr>
          <p:nvPr/>
        </p:nvPicPr>
        <p:blipFill>
          <a:blip r:embed="rId5"/>
          <a:srcRect/>
          <a:stretch>
            <a:fillRect/>
          </a:stretch>
        </p:blipFill>
        <p:spPr bwMode="auto">
          <a:xfrm>
            <a:off x="5715000" y="762000"/>
            <a:ext cx="1066800" cy="755650"/>
          </a:xfrm>
          <a:prstGeom prst="rect">
            <a:avLst/>
          </a:prstGeom>
          <a:noFill/>
          <a:ln w="9525">
            <a:noFill/>
            <a:miter lim="800000"/>
            <a:headEnd/>
            <a:tailEnd/>
          </a:ln>
        </p:spPr>
      </p:pic>
      <p:sp>
        <p:nvSpPr>
          <p:cNvPr id="45062" name="Rectangle 9"/>
          <p:cNvSpPr>
            <a:spLocks noChangeArrowheads="1"/>
          </p:cNvSpPr>
          <p:nvPr/>
        </p:nvSpPr>
        <p:spPr bwMode="auto">
          <a:xfrm>
            <a:off x="3200400" y="914400"/>
            <a:ext cx="2179638" cy="762000"/>
          </a:xfrm>
          <a:prstGeom prst="rect">
            <a:avLst/>
          </a:prstGeom>
          <a:noFill/>
          <a:ln w="9525">
            <a:noFill/>
            <a:miter lim="800000"/>
            <a:headEnd/>
            <a:tailEnd/>
          </a:ln>
        </p:spPr>
        <p:txBody>
          <a:bodyPr wrap="none" anchor="ctr">
            <a:spAutoFit/>
          </a:bodyPr>
          <a:lstStyle/>
          <a:p>
            <a:r>
              <a:rPr lang="en-US" sz="4400" b="1">
                <a:latin typeface="Calibri" pitchFamily="34" charset="0"/>
              </a:rPr>
              <a:t>Distance</a:t>
            </a:r>
          </a:p>
        </p:txBody>
      </p:sp>
      <p:pic>
        <p:nvPicPr>
          <p:cNvPr id="45063" name="Picture 6" descr="http://www.auburn.edu/~murraba/innov/door_animated.gif"/>
          <p:cNvPicPr>
            <a:picLocks noChangeAspect="1" noChangeArrowheads="1" noCrop="1"/>
          </p:cNvPicPr>
          <p:nvPr/>
        </p:nvPicPr>
        <p:blipFill>
          <a:blip r:embed="rId6"/>
          <a:srcRect/>
          <a:stretch>
            <a:fillRect/>
          </a:stretch>
        </p:blipFill>
        <p:spPr bwMode="auto">
          <a:xfrm>
            <a:off x="7391400" y="0"/>
            <a:ext cx="1752600" cy="2378075"/>
          </a:xfrm>
          <a:prstGeom prst="rect">
            <a:avLst/>
          </a:prstGeom>
          <a:noFill/>
          <a:ln w="9525">
            <a:noFill/>
            <a:miter lim="800000"/>
            <a:headEnd/>
            <a:tailEnd/>
          </a:ln>
        </p:spPr>
      </p:pic>
      <p:pic>
        <p:nvPicPr>
          <p:cNvPr id="45064" name="Picture 12" descr="PARDONME"/>
          <p:cNvPicPr>
            <a:picLocks noChangeAspect="1" noChangeArrowheads="1"/>
          </p:cNvPicPr>
          <p:nvPr/>
        </p:nvPicPr>
        <p:blipFill>
          <a:blip r:embed="rId7"/>
          <a:srcRect/>
          <a:stretch>
            <a:fillRect/>
          </a:stretch>
        </p:blipFill>
        <p:spPr bwMode="auto">
          <a:xfrm>
            <a:off x="4267200" y="2209800"/>
            <a:ext cx="93186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p:cNvSpPr>
          <p:nvPr>
            <p:ph type="title"/>
          </p:nvPr>
        </p:nvSpPr>
        <p:spPr>
          <a:xfrm>
            <a:off x="1143000" y="304800"/>
            <a:ext cx="8229600" cy="1143000"/>
          </a:xfrm>
        </p:spPr>
        <p:txBody>
          <a:bodyPr/>
          <a:lstStyle/>
          <a:p>
            <a:pPr eaLnBrk="1" hangingPunct="1"/>
            <a:r>
              <a:rPr lang="en-US" sz="4000" smtClean="0">
                <a:latin typeface="Arial" charset="0"/>
                <a:cs typeface="Arial" charset="0"/>
              </a:rPr>
              <a:t>One Step Behind</a:t>
            </a:r>
          </a:p>
        </p:txBody>
      </p:sp>
      <p:pic>
        <p:nvPicPr>
          <p:cNvPr id="5124" name="Picture 4" descr="WTC"/>
          <p:cNvPicPr>
            <a:picLocks noChangeAspect="1" noChangeArrowheads="1" noCrop="1"/>
          </p:cNvPicPr>
          <p:nvPr/>
        </p:nvPicPr>
        <p:blipFill>
          <a:blip r:embed="rId3"/>
          <a:srcRect/>
          <a:stretch>
            <a:fillRect/>
          </a:stretch>
        </p:blipFill>
        <p:spPr bwMode="auto">
          <a:xfrm>
            <a:off x="2209800" y="1676400"/>
            <a:ext cx="4648200" cy="3486150"/>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304800" y="5024438"/>
          <a:ext cx="1905000" cy="1833562"/>
        </p:xfrm>
        <a:graphic>
          <a:graphicData uri="http://schemas.openxmlformats.org/presentationml/2006/ole">
            <p:oleObj spid="_x0000_s95234" name="Bitmap Image" r:id="rId4" imgW="5780952" imgH="4944165" progId="PBrush">
              <p:embed/>
            </p:oleObj>
          </a:graphicData>
        </a:graphic>
      </p:graphicFrame>
      <p:pic>
        <p:nvPicPr>
          <p:cNvPr id="5125" name="Picture 5"/>
          <p:cNvPicPr>
            <a:picLocks noChangeAspect="1" noChangeArrowheads="1"/>
          </p:cNvPicPr>
          <p:nvPr/>
        </p:nvPicPr>
        <p:blipFill>
          <a:blip r:embed="rId5"/>
          <a:srcRect/>
          <a:stretch>
            <a:fillRect/>
          </a:stretch>
        </p:blipFill>
        <p:spPr bwMode="auto">
          <a:xfrm>
            <a:off x="2895600" y="5943600"/>
            <a:ext cx="4705350"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1295400" y="381000"/>
            <a:ext cx="8229600" cy="1143000"/>
          </a:xfrm>
        </p:spPr>
        <p:txBody>
          <a:bodyPr/>
          <a:lstStyle/>
          <a:p>
            <a:pPr eaLnBrk="1" hangingPunct="1"/>
            <a:r>
              <a:rPr lang="en-US" sz="4000" b="1" smtClean="0">
                <a:latin typeface="Arial" charset="0"/>
                <a:cs typeface="Arial" charset="0"/>
              </a:rPr>
              <a:t>Shielding</a:t>
            </a:r>
          </a:p>
        </p:txBody>
      </p:sp>
      <p:sp>
        <p:nvSpPr>
          <p:cNvPr id="46083" name="Rectangle 3"/>
          <p:cNvSpPr>
            <a:spLocks noGrp="1"/>
          </p:cNvSpPr>
          <p:nvPr>
            <p:ph idx="1"/>
          </p:nvPr>
        </p:nvSpPr>
        <p:spPr/>
        <p:txBody>
          <a:bodyPr/>
          <a:lstStyle/>
          <a:p>
            <a:pPr eaLnBrk="1" hangingPunct="1"/>
            <a:r>
              <a:rPr lang="en-US" smtClean="0"/>
              <a:t>The use of </a:t>
            </a:r>
            <a:r>
              <a:rPr lang="en-US" smtClean="0">
                <a:solidFill>
                  <a:srgbClr val="C00000"/>
                </a:solidFill>
              </a:rPr>
              <a:t>appropriate shielding </a:t>
            </a:r>
            <a:r>
              <a:rPr lang="en-US" smtClean="0"/>
              <a:t>greatly </a:t>
            </a:r>
            <a:r>
              <a:rPr lang="en-US" smtClean="0">
                <a:solidFill>
                  <a:srgbClr val="C00000"/>
                </a:solidFill>
              </a:rPr>
              <a:t>reduces the dose rate</a:t>
            </a:r>
            <a:r>
              <a:rPr lang="en-US" smtClean="0"/>
              <a:t>.  </a:t>
            </a:r>
          </a:p>
        </p:txBody>
      </p:sp>
      <p:sp>
        <p:nvSpPr>
          <p:cNvPr id="46084" name="Rectangle 5"/>
          <p:cNvSpPr>
            <a:spLocks noChangeArrowheads="1"/>
          </p:cNvSpPr>
          <p:nvPr/>
        </p:nvSpPr>
        <p:spPr bwMode="auto">
          <a:xfrm>
            <a:off x="0" y="0"/>
            <a:ext cx="3908425" cy="0"/>
          </a:xfrm>
          <a:prstGeom prst="rect">
            <a:avLst/>
          </a:prstGeom>
          <a:noFill/>
          <a:ln w="9525">
            <a:noFill/>
            <a:miter lim="800000"/>
            <a:headEnd/>
            <a:tailEnd/>
          </a:ln>
        </p:spPr>
        <p:txBody>
          <a:bodyPr wrap="none">
            <a:spAutoFit/>
          </a:bodyPr>
          <a:lstStyle/>
          <a:p>
            <a:endParaRPr lang="en-US"/>
          </a:p>
        </p:txBody>
      </p:sp>
      <p:pic>
        <p:nvPicPr>
          <p:cNvPr id="46085" name="Picture 4" descr="http://www.jaea.go.jp/04/ztokai/katsudo/risk/risknavi/e-box/01nuclear/images/nuclear_img14.gif"/>
          <p:cNvPicPr>
            <a:picLocks noChangeAspect="1" noChangeArrowheads="1"/>
          </p:cNvPicPr>
          <p:nvPr/>
        </p:nvPicPr>
        <p:blipFill>
          <a:blip r:embed="rId2" r:link="rId3"/>
          <a:srcRect/>
          <a:stretch>
            <a:fillRect/>
          </a:stretch>
        </p:blipFill>
        <p:spPr bwMode="auto">
          <a:xfrm>
            <a:off x="0" y="3741738"/>
            <a:ext cx="9144000" cy="3116262"/>
          </a:xfrm>
          <a:prstGeom prst="rect">
            <a:avLst/>
          </a:prstGeom>
          <a:noFill/>
          <a:ln w="9525">
            <a:noFill/>
            <a:miter lim="800000"/>
            <a:headEnd/>
            <a:tailEnd/>
          </a:ln>
        </p:spPr>
      </p:pic>
      <p:graphicFrame>
        <p:nvGraphicFramePr>
          <p:cNvPr id="168975" name="Group 15"/>
          <p:cNvGraphicFramePr>
            <a:graphicFrameLocks noGrp="1"/>
          </p:cNvGraphicFramePr>
          <p:nvPr/>
        </p:nvGraphicFramePr>
        <p:xfrm>
          <a:off x="2617788" y="0"/>
          <a:ext cx="3908425" cy="518160"/>
        </p:xfrm>
        <a:graphic>
          <a:graphicData uri="http://schemas.openxmlformats.org/drawingml/2006/table">
            <a:tbl>
              <a:tblPr/>
              <a:tblGrid>
                <a:gridCol w="3908425"/>
              </a:tblGrid>
              <a:tr h="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46088" name="Picture 17" descr="gothic_armour">
            <a:hlinkClick r:id="rId4"/>
          </p:cNvPr>
          <p:cNvPicPr>
            <a:picLocks noChangeAspect="1" noChangeArrowheads="1"/>
          </p:cNvPicPr>
          <p:nvPr/>
        </p:nvPicPr>
        <p:blipFill>
          <a:blip r:embed="rId5"/>
          <a:srcRect/>
          <a:stretch>
            <a:fillRect/>
          </a:stretch>
        </p:blipFill>
        <p:spPr bwMode="auto">
          <a:xfrm>
            <a:off x="7848600" y="0"/>
            <a:ext cx="1295400" cy="197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0" y="1752600"/>
            <a:ext cx="7620000" cy="584200"/>
          </a:xfrm>
          <a:prstGeom prst="rect">
            <a:avLst/>
          </a:prstGeom>
          <a:noFill/>
          <a:ln w="9525">
            <a:noFill/>
            <a:miter lim="800000"/>
            <a:headEnd/>
            <a:tailEnd/>
          </a:ln>
        </p:spPr>
        <p:txBody>
          <a:bodyPr>
            <a:spAutoFit/>
          </a:bodyPr>
          <a:lstStyle/>
          <a:p>
            <a:pPr>
              <a:defRPr/>
            </a:pPr>
            <a:r>
              <a:rPr lang="en-US" sz="3200" dirty="0">
                <a:solidFill>
                  <a:srgbClr val="FF0000"/>
                </a:solidFill>
                <a:latin typeface="Times New Roman" pitchFamily="18" charset="0"/>
                <a:cs typeface="+mn-cs"/>
              </a:rPr>
              <a:t> </a:t>
            </a:r>
            <a:r>
              <a:rPr lang="en-US" sz="2800" dirty="0">
                <a:solidFill>
                  <a:srgbClr val="FF0000"/>
                </a:solidFill>
                <a:latin typeface="+mj-lt"/>
                <a:cs typeface="+mn-cs"/>
              </a:rPr>
              <a:t>First to die with X ray –</a:t>
            </a:r>
            <a:r>
              <a:rPr lang="en-US" sz="2800" dirty="0">
                <a:solidFill>
                  <a:srgbClr val="FF0000"/>
                </a:solidFill>
                <a:latin typeface="Arial" pitchFamily="34" charset="0"/>
                <a:cs typeface="+mn-cs"/>
              </a:rPr>
              <a:t> Clarence </a:t>
            </a:r>
            <a:r>
              <a:rPr lang="en-US" sz="2800" dirty="0" smtClean="0">
                <a:solidFill>
                  <a:srgbClr val="FF0000"/>
                </a:solidFill>
                <a:latin typeface="Arial" pitchFamily="34" charset="0"/>
                <a:cs typeface="+mn-cs"/>
              </a:rPr>
              <a:t>Dally </a:t>
            </a:r>
            <a:r>
              <a:rPr lang="en-US" sz="2800" dirty="0">
                <a:solidFill>
                  <a:srgbClr val="FF0000"/>
                </a:solidFill>
                <a:latin typeface="Arial" pitchFamily="34" charset="0"/>
                <a:cs typeface="+mn-cs"/>
              </a:rPr>
              <a:t>1904</a:t>
            </a:r>
            <a:endParaRPr lang="en-US" sz="2800" dirty="0">
              <a:solidFill>
                <a:srgbClr val="FF0000"/>
              </a:solidFill>
              <a:latin typeface="+mj-lt"/>
              <a:cs typeface="+mn-cs"/>
            </a:endParaRPr>
          </a:p>
        </p:txBody>
      </p:sp>
      <p:pic>
        <p:nvPicPr>
          <p:cNvPr id="16387" name="Picture 1"/>
          <p:cNvPicPr>
            <a:picLocks noChangeAspect="1" noChangeArrowheads="1"/>
          </p:cNvPicPr>
          <p:nvPr/>
        </p:nvPicPr>
        <p:blipFill>
          <a:blip r:embed="rId3">
            <a:grayscl/>
          </a:blip>
          <a:srcRect/>
          <a:stretch>
            <a:fillRect/>
          </a:stretch>
        </p:blipFill>
        <p:spPr bwMode="auto">
          <a:xfrm>
            <a:off x="228600" y="2514600"/>
            <a:ext cx="4648200" cy="2638425"/>
          </a:xfrm>
          <a:prstGeom prst="rect">
            <a:avLst/>
          </a:prstGeom>
          <a:noFill/>
          <a:ln w="9525">
            <a:noFill/>
            <a:miter lim="800000"/>
            <a:headEnd/>
            <a:tailEnd/>
          </a:ln>
        </p:spPr>
      </p:pic>
      <p:sp>
        <p:nvSpPr>
          <p:cNvPr id="13" name="Rectangle 12"/>
          <p:cNvSpPr/>
          <p:nvPr/>
        </p:nvSpPr>
        <p:spPr>
          <a:xfrm>
            <a:off x="381000" y="5562600"/>
            <a:ext cx="8458200" cy="954088"/>
          </a:xfrm>
          <a:prstGeom prst="rect">
            <a:avLst/>
          </a:prstGeom>
        </p:spPr>
        <p:txBody>
          <a:bodyPr>
            <a:spAutoFit/>
          </a:bodyPr>
          <a:lstStyle/>
          <a:p>
            <a:pPr>
              <a:defRPr/>
            </a:pPr>
            <a:r>
              <a:rPr lang="en-US" sz="2800" dirty="0">
                <a:latin typeface="+mj-lt"/>
                <a:cs typeface="+mn-cs"/>
              </a:rPr>
              <a:t>By the early 1900‘s amputated limbs became the unofficial badge of the x-ray worker. </a:t>
            </a:r>
          </a:p>
        </p:txBody>
      </p:sp>
      <p:sp>
        <p:nvSpPr>
          <p:cNvPr id="7" name="Rectangle 2"/>
          <p:cNvSpPr txBox="1">
            <a:spLocks/>
          </p:cNvSpPr>
          <p:nvPr/>
        </p:nvSpPr>
        <p:spPr>
          <a:xfrm>
            <a:off x="1371600" y="0"/>
            <a:ext cx="7772400" cy="852488"/>
          </a:xfrm>
          <a:prstGeom prst="rect">
            <a:avLst/>
          </a:prstGeom>
        </p:spPr>
        <p:txBody>
          <a:bodyPr/>
          <a:lstStyle/>
          <a:p>
            <a:pPr fontAlgn="auto">
              <a:spcAft>
                <a:spcPts val="0"/>
              </a:spcAft>
              <a:defRPr/>
            </a:pPr>
            <a:r>
              <a:rPr lang="en-US" sz="4000" dirty="0">
                <a:latin typeface="Arial Black" pitchFamily="34" charset="0"/>
                <a:ea typeface="+mj-ea"/>
                <a:cs typeface="+mj-cs"/>
              </a:rPr>
              <a:t>X-Rays – Chronology </a:t>
            </a:r>
          </a:p>
          <a:p>
            <a:pPr fontAlgn="auto">
              <a:spcAft>
                <a:spcPts val="0"/>
              </a:spcAft>
              <a:defRPr/>
            </a:pPr>
            <a:r>
              <a:rPr lang="en-US" sz="4000" dirty="0">
                <a:latin typeface="Arial Black" pitchFamily="34" charset="0"/>
                <a:ea typeface="+mj-ea"/>
                <a:cs typeface="+mj-cs"/>
              </a:rPr>
              <a:t>Early days  </a:t>
            </a:r>
          </a:p>
        </p:txBody>
      </p:sp>
      <p:pic>
        <p:nvPicPr>
          <p:cNvPr id="16390" name="Picture 1"/>
          <p:cNvPicPr>
            <a:picLocks noChangeAspect="1" noChangeArrowheads="1"/>
          </p:cNvPicPr>
          <p:nvPr/>
        </p:nvPicPr>
        <p:blipFill>
          <a:blip r:embed="rId4"/>
          <a:srcRect/>
          <a:stretch>
            <a:fillRect/>
          </a:stretch>
        </p:blipFill>
        <p:spPr bwMode="auto">
          <a:xfrm>
            <a:off x="5029200" y="2438400"/>
            <a:ext cx="3581400" cy="2770188"/>
          </a:xfrm>
          <a:prstGeom prst="rect">
            <a:avLst/>
          </a:prstGeom>
          <a:noFill/>
          <a:ln w="9525">
            <a:noFill/>
            <a:miter lim="800000"/>
            <a:headEnd/>
            <a:tailEnd/>
          </a:ln>
        </p:spPr>
      </p:pic>
      <p:pic>
        <p:nvPicPr>
          <p:cNvPr id="16391" name="Picture 2"/>
          <p:cNvPicPr>
            <a:picLocks noChangeAspect="1" noChangeArrowheads="1"/>
          </p:cNvPicPr>
          <p:nvPr/>
        </p:nvPicPr>
        <p:blipFill>
          <a:blip r:embed="rId4"/>
          <a:srcRect l="16185" t="93402" r="27168" b="-2370"/>
          <a:stretch>
            <a:fillRect/>
          </a:stretch>
        </p:blipFill>
        <p:spPr bwMode="auto">
          <a:xfrm>
            <a:off x="5029200" y="5029200"/>
            <a:ext cx="3733800" cy="457200"/>
          </a:xfrm>
          <a:prstGeom prst="rect">
            <a:avLst/>
          </a:prstGeom>
          <a:noFill/>
          <a:ln w="9525">
            <a:noFill/>
            <a:miter lim="800000"/>
            <a:headEnd/>
            <a:tailEnd/>
          </a:ln>
        </p:spPr>
      </p:pic>
      <p:pic>
        <p:nvPicPr>
          <p:cNvPr id="16392" name="Picture 3"/>
          <p:cNvPicPr>
            <a:picLocks noChangeAspect="1" noChangeArrowheads="1"/>
          </p:cNvPicPr>
          <p:nvPr/>
        </p:nvPicPr>
        <p:blipFill>
          <a:blip r:embed="rId5"/>
          <a:srcRect/>
          <a:stretch>
            <a:fillRect/>
          </a:stretch>
        </p:blipFill>
        <p:spPr bwMode="auto">
          <a:xfrm>
            <a:off x="7239000" y="0"/>
            <a:ext cx="1676400" cy="236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0-#ppt_w/2"/>
                                          </p:val>
                                        </p:tav>
                                        <p:tav tm="100000">
                                          <p:val>
                                            <p:strVal val="#ppt_x"/>
                                          </p:val>
                                        </p:tav>
                                      </p:tavLst>
                                    </p:anim>
                                    <p:anim calcmode="lin" valueType="num">
                                      <p:cBhvr additive="base">
                                        <p:cTn id="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683300"/>
          <p:cNvPicPr>
            <a:picLocks noChangeAspect="1" noChangeArrowheads="1"/>
          </p:cNvPicPr>
          <p:nvPr/>
        </p:nvPicPr>
        <p:blipFill>
          <a:blip r:embed="rId2"/>
          <a:srcRect/>
          <a:stretch>
            <a:fillRect/>
          </a:stretch>
        </p:blipFill>
        <p:spPr bwMode="auto">
          <a:xfrm>
            <a:off x="6553200" y="1295400"/>
            <a:ext cx="2057400" cy="1903413"/>
          </a:xfrm>
          <a:prstGeom prst="rect">
            <a:avLst/>
          </a:prstGeom>
          <a:noFill/>
          <a:ln w="9525">
            <a:noFill/>
            <a:miter lim="800000"/>
            <a:headEnd/>
            <a:tailEnd/>
          </a:ln>
        </p:spPr>
      </p:pic>
      <p:pic>
        <p:nvPicPr>
          <p:cNvPr id="47107" name="Picture 7" descr="Gonad-But2"/>
          <p:cNvPicPr>
            <a:picLocks noChangeAspect="1" noChangeArrowheads="1"/>
          </p:cNvPicPr>
          <p:nvPr/>
        </p:nvPicPr>
        <p:blipFill>
          <a:blip r:embed="rId3"/>
          <a:srcRect/>
          <a:stretch>
            <a:fillRect/>
          </a:stretch>
        </p:blipFill>
        <p:spPr bwMode="auto">
          <a:xfrm>
            <a:off x="0" y="1752600"/>
            <a:ext cx="2409825" cy="2590800"/>
          </a:xfrm>
          <a:prstGeom prst="rect">
            <a:avLst/>
          </a:prstGeom>
          <a:noFill/>
          <a:ln w="9525">
            <a:noFill/>
            <a:miter lim="800000"/>
            <a:headEnd/>
            <a:tailEnd/>
          </a:ln>
        </p:spPr>
      </p:pic>
      <p:pic>
        <p:nvPicPr>
          <p:cNvPr id="47108" name="Picture 9" descr="shop_aprons_now"/>
          <p:cNvPicPr>
            <a:picLocks noChangeAspect="1" noChangeArrowheads="1"/>
          </p:cNvPicPr>
          <p:nvPr/>
        </p:nvPicPr>
        <p:blipFill>
          <a:blip r:embed="rId4"/>
          <a:srcRect b="13818"/>
          <a:stretch>
            <a:fillRect/>
          </a:stretch>
        </p:blipFill>
        <p:spPr bwMode="auto">
          <a:xfrm>
            <a:off x="2438400" y="1371600"/>
            <a:ext cx="3581400" cy="3384550"/>
          </a:xfrm>
          <a:prstGeom prst="rect">
            <a:avLst/>
          </a:prstGeom>
          <a:noFill/>
          <a:ln w="9525">
            <a:noFill/>
            <a:miter lim="800000"/>
            <a:headEnd/>
            <a:tailEnd/>
          </a:ln>
        </p:spPr>
      </p:pic>
      <p:pic>
        <p:nvPicPr>
          <p:cNvPr id="47109" name="Picture 11" descr="402"/>
          <p:cNvPicPr>
            <a:picLocks noChangeAspect="1" noChangeArrowheads="1"/>
          </p:cNvPicPr>
          <p:nvPr/>
        </p:nvPicPr>
        <p:blipFill>
          <a:blip r:embed="rId5"/>
          <a:srcRect/>
          <a:stretch>
            <a:fillRect/>
          </a:stretch>
        </p:blipFill>
        <p:spPr bwMode="auto">
          <a:xfrm>
            <a:off x="6019800" y="3733800"/>
            <a:ext cx="3124200" cy="3124200"/>
          </a:xfrm>
          <a:prstGeom prst="rect">
            <a:avLst/>
          </a:prstGeom>
          <a:noFill/>
          <a:ln w="9525">
            <a:noFill/>
            <a:miter lim="800000"/>
            <a:headEnd/>
            <a:tailEnd/>
          </a:ln>
        </p:spPr>
      </p:pic>
      <p:pic>
        <p:nvPicPr>
          <p:cNvPr id="47110" name="Picture 13" descr="89_1"/>
          <p:cNvPicPr>
            <a:picLocks noChangeAspect="1" noChangeArrowheads="1"/>
          </p:cNvPicPr>
          <p:nvPr/>
        </p:nvPicPr>
        <p:blipFill>
          <a:blip r:embed="rId6"/>
          <a:srcRect/>
          <a:stretch>
            <a:fillRect/>
          </a:stretch>
        </p:blipFill>
        <p:spPr bwMode="auto">
          <a:xfrm>
            <a:off x="228600" y="4953000"/>
            <a:ext cx="2667000" cy="1646238"/>
          </a:xfrm>
          <a:prstGeom prst="rect">
            <a:avLst/>
          </a:prstGeom>
          <a:noFill/>
          <a:ln w="9525">
            <a:noFill/>
            <a:miter lim="800000"/>
            <a:headEnd/>
            <a:tailEnd/>
          </a:ln>
        </p:spPr>
      </p:pic>
      <p:pic>
        <p:nvPicPr>
          <p:cNvPr id="47111" name="Picture 15" descr="68_1"/>
          <p:cNvPicPr>
            <a:picLocks noChangeAspect="1" noChangeArrowheads="1"/>
          </p:cNvPicPr>
          <p:nvPr/>
        </p:nvPicPr>
        <p:blipFill>
          <a:blip r:embed="rId7"/>
          <a:srcRect/>
          <a:stretch>
            <a:fillRect/>
          </a:stretch>
        </p:blipFill>
        <p:spPr bwMode="auto">
          <a:xfrm>
            <a:off x="3352800" y="4800600"/>
            <a:ext cx="2209800" cy="1816100"/>
          </a:xfrm>
          <a:prstGeom prst="rect">
            <a:avLst/>
          </a:prstGeom>
          <a:noFill/>
          <a:ln w="9525">
            <a:noFill/>
            <a:miter lim="800000"/>
            <a:headEnd/>
            <a:tailEnd/>
          </a:ln>
        </p:spPr>
      </p:pic>
      <p:sp>
        <p:nvSpPr>
          <p:cNvPr id="47112" name="Text Box 17"/>
          <p:cNvSpPr txBox="1">
            <a:spLocks noChangeArrowheads="1"/>
          </p:cNvSpPr>
          <p:nvPr/>
        </p:nvSpPr>
        <p:spPr bwMode="auto">
          <a:xfrm>
            <a:off x="1981200" y="381000"/>
            <a:ext cx="5029200" cy="366713"/>
          </a:xfrm>
          <a:prstGeom prst="rect">
            <a:avLst/>
          </a:prstGeom>
          <a:noFill/>
          <a:ln w="9525">
            <a:noFill/>
            <a:miter lim="800000"/>
            <a:headEnd/>
            <a:tailEnd/>
          </a:ln>
        </p:spPr>
        <p:txBody>
          <a:bodyPr>
            <a:spAutoFit/>
          </a:bodyPr>
          <a:lstStyle/>
          <a:p>
            <a:pPr>
              <a:spcBef>
                <a:spcPct val="50000"/>
              </a:spcBef>
            </a:pPr>
            <a:endParaRPr lang="en-US"/>
          </a:p>
        </p:txBody>
      </p:sp>
      <p:sp>
        <p:nvSpPr>
          <p:cNvPr id="47113" name="Rectangle 18"/>
          <p:cNvSpPr>
            <a:spLocks/>
          </p:cNvSpPr>
          <p:nvPr/>
        </p:nvSpPr>
        <p:spPr bwMode="auto">
          <a:xfrm>
            <a:off x="685800" y="304800"/>
            <a:ext cx="8229600" cy="1143000"/>
          </a:xfrm>
          <a:prstGeom prst="rect">
            <a:avLst/>
          </a:prstGeom>
          <a:noFill/>
          <a:ln w="9525">
            <a:noFill/>
            <a:miter lim="800000"/>
            <a:headEnd/>
            <a:tailEnd/>
          </a:ln>
        </p:spPr>
        <p:txBody>
          <a:bodyPr anchor="ctr"/>
          <a:lstStyle/>
          <a:p>
            <a:pPr algn="ctr" eaLnBrk="0" hangingPunct="0"/>
            <a:r>
              <a:rPr lang="en-US" sz="4000">
                <a:solidFill>
                  <a:schemeClr val="tx2"/>
                </a:solidFill>
              </a:rPr>
              <a:t>Personnel  protective apparels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sz="half" idx="1"/>
          </p:nvPr>
        </p:nvSpPr>
        <p:spPr/>
        <p:txBody>
          <a:bodyPr/>
          <a:lstStyle/>
          <a:p>
            <a:pPr eaLnBrk="1" hangingPunct="1"/>
            <a:r>
              <a:rPr lang="en-US" sz="4000" smtClean="0"/>
              <a:t>Do’s</a:t>
            </a:r>
          </a:p>
          <a:p>
            <a:pPr eaLnBrk="1" hangingPunct="1">
              <a:lnSpc>
                <a:spcPct val="120000"/>
              </a:lnSpc>
              <a:buClr>
                <a:srgbClr val="FF9933"/>
              </a:buClr>
              <a:buFont typeface="Wingdings" pitchFamily="2" charset="2"/>
              <a:buChar char="Ø"/>
            </a:pPr>
            <a:r>
              <a:rPr lang="en-US" smtClean="0"/>
              <a:t>Protect yourself as a </a:t>
            </a:r>
            <a:r>
              <a:rPr lang="en-US" smtClean="0">
                <a:solidFill>
                  <a:srgbClr val="FFFF00"/>
                </a:solidFill>
              </a:rPr>
              <a:t>loaded cassette.</a:t>
            </a:r>
          </a:p>
          <a:p>
            <a:pPr eaLnBrk="1" hangingPunct="1">
              <a:lnSpc>
                <a:spcPct val="120000"/>
              </a:lnSpc>
              <a:buClr>
                <a:srgbClr val="FF9933"/>
              </a:buClr>
              <a:buFont typeface="Wingdings" pitchFamily="2" charset="2"/>
              <a:buChar char="Ø"/>
            </a:pPr>
            <a:r>
              <a:rPr lang="en-US" smtClean="0"/>
              <a:t> Use </a:t>
            </a:r>
            <a:r>
              <a:rPr lang="en-US" smtClean="0">
                <a:solidFill>
                  <a:srgbClr val="FFFF00"/>
                </a:solidFill>
              </a:rPr>
              <a:t>personnel  protective apparels</a:t>
            </a:r>
          </a:p>
          <a:p>
            <a:pPr eaLnBrk="1" hangingPunct="1"/>
            <a:endParaRPr lang="en-US" smtClean="0"/>
          </a:p>
        </p:txBody>
      </p:sp>
      <p:sp>
        <p:nvSpPr>
          <p:cNvPr id="48131" name="Rectangle 4"/>
          <p:cNvSpPr>
            <a:spLocks noGrp="1"/>
          </p:cNvSpPr>
          <p:nvPr>
            <p:ph sz="half" idx="2"/>
          </p:nvPr>
        </p:nvSpPr>
        <p:spPr/>
        <p:txBody>
          <a:bodyPr/>
          <a:lstStyle/>
          <a:p>
            <a:pPr eaLnBrk="1" hangingPunct="1"/>
            <a:r>
              <a:rPr lang="en-US" sz="4000" smtClean="0"/>
              <a:t>Dont’s</a:t>
            </a:r>
          </a:p>
          <a:p>
            <a:pPr eaLnBrk="1" hangingPunct="1">
              <a:lnSpc>
                <a:spcPct val="120000"/>
              </a:lnSpc>
              <a:buClr>
                <a:srgbClr val="FF9933"/>
              </a:buClr>
              <a:buFont typeface="Wingdings" pitchFamily="2" charset="2"/>
              <a:buChar char="Ø"/>
            </a:pPr>
            <a:r>
              <a:rPr lang="en-US" smtClean="0"/>
              <a:t>Expose a person </a:t>
            </a:r>
            <a:r>
              <a:rPr lang="en-US" smtClean="0">
                <a:solidFill>
                  <a:srgbClr val="FFFF00"/>
                </a:solidFill>
              </a:rPr>
              <a:t>for demonstration </a:t>
            </a:r>
            <a:r>
              <a:rPr lang="en-US" smtClean="0"/>
              <a:t>purpose.</a:t>
            </a:r>
          </a:p>
          <a:p>
            <a:pPr eaLnBrk="1" hangingPunct="1">
              <a:lnSpc>
                <a:spcPct val="120000"/>
              </a:lnSpc>
              <a:buClr>
                <a:srgbClr val="FF9933"/>
              </a:buClr>
              <a:buFont typeface="Wingdings" pitchFamily="2" charset="2"/>
              <a:buChar char="Ø"/>
            </a:pPr>
            <a:r>
              <a:rPr lang="en-US" smtClean="0"/>
              <a:t>Hold a patient for radiography </a:t>
            </a:r>
            <a:r>
              <a:rPr lang="en-US" smtClean="0">
                <a:solidFill>
                  <a:srgbClr val="FFFF00"/>
                </a:solidFill>
              </a:rPr>
              <a:t>without shielding.</a:t>
            </a:r>
          </a:p>
          <a:p>
            <a:pPr eaLnBrk="1" hangingPunct="1"/>
            <a:endParaRPr lang="en-US" smtClean="0"/>
          </a:p>
        </p:txBody>
      </p:sp>
      <p:pic>
        <p:nvPicPr>
          <p:cNvPr id="48132" name="Picture 5" descr="400_F_10304865_7JVLAzUIXPKPCD7mYNP70PBj8gRy1dgz">
            <a:hlinkClick r:id="rId2"/>
          </p:cNvPr>
          <p:cNvPicPr>
            <a:picLocks noChangeAspect="1" noChangeArrowheads="1"/>
          </p:cNvPicPr>
          <p:nvPr/>
        </p:nvPicPr>
        <p:blipFill>
          <a:blip r:embed="rId3"/>
          <a:srcRect/>
          <a:stretch>
            <a:fillRect/>
          </a:stretch>
        </p:blipFill>
        <p:spPr bwMode="auto">
          <a:xfrm>
            <a:off x="1295400" y="609600"/>
            <a:ext cx="1181100" cy="1028700"/>
          </a:xfrm>
          <a:prstGeom prst="rect">
            <a:avLst/>
          </a:prstGeom>
          <a:noFill/>
          <a:ln w="9525">
            <a:noFill/>
            <a:miter lim="800000"/>
            <a:headEnd/>
            <a:tailEnd/>
          </a:ln>
        </p:spPr>
      </p:pic>
      <p:pic>
        <p:nvPicPr>
          <p:cNvPr id="48133" name="Picture 6" descr="cross%2520mark">
            <a:hlinkClick r:id="rId4"/>
          </p:cNvPr>
          <p:cNvPicPr>
            <a:picLocks noChangeAspect="1" noChangeArrowheads="1"/>
          </p:cNvPicPr>
          <p:nvPr/>
        </p:nvPicPr>
        <p:blipFill>
          <a:blip r:embed="rId5"/>
          <a:srcRect/>
          <a:stretch>
            <a:fillRect/>
          </a:stretch>
        </p:blipFill>
        <p:spPr bwMode="auto">
          <a:xfrm>
            <a:off x="4800600" y="609600"/>
            <a:ext cx="1238250" cy="876300"/>
          </a:xfrm>
          <a:prstGeom prst="rect">
            <a:avLst/>
          </a:prstGeom>
          <a:noFill/>
          <a:ln w="9525">
            <a:noFill/>
            <a:miter lim="800000"/>
            <a:headEnd/>
            <a:tailEnd/>
          </a:ln>
        </p:spPr>
      </p:pic>
      <p:pic>
        <p:nvPicPr>
          <p:cNvPr id="48134" name="Picture 13" descr="D:\dept photo\04012010603.jpg"/>
          <p:cNvPicPr>
            <a:picLocks noChangeAspect="1" noChangeArrowheads="1"/>
          </p:cNvPicPr>
          <p:nvPr/>
        </p:nvPicPr>
        <p:blipFill>
          <a:blip r:embed="rId6"/>
          <a:srcRect/>
          <a:stretch>
            <a:fillRect/>
          </a:stretch>
        </p:blipFill>
        <p:spPr bwMode="auto">
          <a:xfrm>
            <a:off x="0" y="4953000"/>
            <a:ext cx="2540000" cy="1905000"/>
          </a:xfrm>
          <a:prstGeom prst="rect">
            <a:avLst/>
          </a:prstGeom>
          <a:noFill/>
          <a:ln w="9525">
            <a:noFill/>
            <a:miter lim="800000"/>
            <a:headEnd/>
            <a:tailEnd/>
          </a:ln>
        </p:spPr>
      </p:pic>
      <p:pic>
        <p:nvPicPr>
          <p:cNvPr id="48135" name="Picture 8" descr="D:\dept photo\04012010600.jpg"/>
          <p:cNvPicPr>
            <a:picLocks noChangeAspect="1" noChangeArrowheads="1"/>
          </p:cNvPicPr>
          <p:nvPr/>
        </p:nvPicPr>
        <p:blipFill>
          <a:blip r:embed="rId7"/>
          <a:srcRect/>
          <a:stretch>
            <a:fillRect/>
          </a:stretch>
        </p:blipFill>
        <p:spPr bwMode="auto">
          <a:xfrm>
            <a:off x="6324600" y="4743450"/>
            <a:ext cx="2819400" cy="2114550"/>
          </a:xfrm>
          <a:prstGeom prst="rect">
            <a:avLst/>
          </a:prstGeom>
          <a:noFill/>
          <a:ln w="9525">
            <a:noFill/>
            <a:miter lim="800000"/>
            <a:headEnd/>
            <a:tailEnd/>
          </a:ln>
        </p:spPr>
      </p:pic>
      <p:pic>
        <p:nvPicPr>
          <p:cNvPr id="48136" name="Picture 5" descr="400_F_10304865_7JVLAzUIXPKPCD7mYNP70PBj8gRy1dgz">
            <a:hlinkClick r:id="rId2"/>
          </p:cNvPr>
          <p:cNvPicPr>
            <a:picLocks noChangeAspect="1" noChangeArrowheads="1"/>
          </p:cNvPicPr>
          <p:nvPr/>
        </p:nvPicPr>
        <p:blipFill>
          <a:blip r:embed="rId3"/>
          <a:srcRect/>
          <a:stretch>
            <a:fillRect/>
          </a:stretch>
        </p:blipFill>
        <p:spPr bwMode="auto">
          <a:xfrm>
            <a:off x="1981200" y="5105400"/>
            <a:ext cx="457200" cy="398463"/>
          </a:xfrm>
          <a:prstGeom prst="rect">
            <a:avLst/>
          </a:prstGeom>
          <a:noFill/>
          <a:ln w="9525">
            <a:noFill/>
            <a:miter lim="800000"/>
            <a:headEnd/>
            <a:tailEnd/>
          </a:ln>
        </p:spPr>
      </p:pic>
      <p:pic>
        <p:nvPicPr>
          <p:cNvPr id="48137" name="Picture 6" descr="cross%2520mark">
            <a:hlinkClick r:id="rId4"/>
          </p:cNvPr>
          <p:cNvPicPr>
            <a:picLocks noChangeAspect="1" noChangeArrowheads="1"/>
          </p:cNvPicPr>
          <p:nvPr/>
        </p:nvPicPr>
        <p:blipFill>
          <a:blip r:embed="rId5"/>
          <a:srcRect/>
          <a:stretch>
            <a:fillRect/>
          </a:stretch>
        </p:blipFill>
        <p:spPr bwMode="auto">
          <a:xfrm>
            <a:off x="8382000" y="5006975"/>
            <a:ext cx="552450" cy="390525"/>
          </a:xfrm>
          <a:prstGeom prst="rect">
            <a:avLst/>
          </a:prstGeom>
          <a:noFill/>
          <a:ln w="9525">
            <a:noFill/>
            <a:miter lim="800000"/>
            <a:headEnd/>
            <a:tailEnd/>
          </a:ln>
        </p:spPr>
      </p:pic>
      <p:pic>
        <p:nvPicPr>
          <p:cNvPr id="48138" name="Picture 6" descr="cross%2520mark">
            <a:hlinkClick r:id="rId4"/>
          </p:cNvPr>
          <p:cNvPicPr>
            <a:picLocks noChangeAspect="1" noChangeArrowheads="1"/>
          </p:cNvPicPr>
          <p:nvPr/>
        </p:nvPicPr>
        <p:blipFill>
          <a:blip r:embed="rId5"/>
          <a:srcRect/>
          <a:stretch>
            <a:fillRect/>
          </a:stretch>
        </p:blipFill>
        <p:spPr bwMode="auto">
          <a:xfrm>
            <a:off x="6781800" y="4953000"/>
            <a:ext cx="552450" cy="390525"/>
          </a:xfrm>
          <a:prstGeom prst="rect">
            <a:avLst/>
          </a:prstGeom>
          <a:noFill/>
          <a:ln w="9525">
            <a:noFill/>
            <a:miter lim="800000"/>
            <a:headEnd/>
            <a:tailEnd/>
          </a:ln>
        </p:spPr>
      </p:pic>
      <p:pic>
        <p:nvPicPr>
          <p:cNvPr id="48139" name="Picture 6" descr="cross%2520mark">
            <a:hlinkClick r:id="rId4"/>
          </p:cNvPr>
          <p:cNvPicPr>
            <a:picLocks noChangeAspect="1" noChangeArrowheads="1"/>
          </p:cNvPicPr>
          <p:nvPr/>
        </p:nvPicPr>
        <p:blipFill>
          <a:blip r:embed="rId5"/>
          <a:srcRect/>
          <a:stretch>
            <a:fillRect/>
          </a:stretch>
        </p:blipFill>
        <p:spPr bwMode="auto">
          <a:xfrm>
            <a:off x="609600" y="5105400"/>
            <a:ext cx="552450" cy="390525"/>
          </a:xfrm>
          <a:prstGeom prst="rect">
            <a:avLst/>
          </a:prstGeom>
          <a:noFill/>
          <a:ln w="9525">
            <a:noFill/>
            <a:miter lim="800000"/>
            <a:headEnd/>
            <a:tailEnd/>
          </a:ln>
        </p:spPr>
      </p:pic>
      <p:pic>
        <p:nvPicPr>
          <p:cNvPr id="48140" name="Picture 2" descr="http://www.e-radiography.net/radsafety/reducing_exp15.jpg"/>
          <p:cNvPicPr>
            <a:picLocks noChangeAspect="1" noChangeArrowheads="1"/>
          </p:cNvPicPr>
          <p:nvPr/>
        </p:nvPicPr>
        <p:blipFill>
          <a:blip r:embed="rId8">
            <a:lum bright="-20000" contrast="10000"/>
          </a:blip>
          <a:srcRect/>
          <a:stretch>
            <a:fillRect/>
          </a:stretch>
        </p:blipFill>
        <p:spPr bwMode="auto">
          <a:xfrm>
            <a:off x="6807200" y="0"/>
            <a:ext cx="23368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95400" y="228600"/>
            <a:ext cx="8453438" cy="1143000"/>
          </a:xfrm>
        </p:spPr>
        <p:txBody>
          <a:bodyPr/>
          <a:lstStyle/>
          <a:p>
            <a:r>
              <a:rPr lang="en-US" sz="3900" dirty="0" smtClean="0">
                <a:latin typeface="Arial" pitchFamily="34" charset="0"/>
              </a:rPr>
              <a:t>General Safety Guides for Use of Radiation Producing Equipment</a:t>
            </a:r>
          </a:p>
        </p:txBody>
      </p:sp>
      <p:sp>
        <p:nvSpPr>
          <p:cNvPr id="31747" name="Rectangle 3"/>
          <p:cNvSpPr>
            <a:spLocks noGrp="1" noChangeArrowheads="1"/>
          </p:cNvSpPr>
          <p:nvPr>
            <p:ph type="body" idx="1"/>
          </p:nvPr>
        </p:nvSpPr>
        <p:spPr/>
        <p:txBody>
          <a:bodyPr/>
          <a:lstStyle/>
          <a:p>
            <a:pPr marL="228600" indent="-228600" defTabSz="609600">
              <a:lnSpc>
                <a:spcPct val="90000"/>
              </a:lnSpc>
            </a:pPr>
            <a:r>
              <a:rPr lang="en-US" sz="2400" dirty="0" smtClean="0">
                <a:latin typeface="Arial" pitchFamily="34" charset="0"/>
              </a:rPr>
              <a:t>X-ray equipment should not be left unattended while in operating mode.</a:t>
            </a:r>
          </a:p>
          <a:p>
            <a:pPr marL="228600" indent="-228600" defTabSz="609600">
              <a:lnSpc>
                <a:spcPct val="90000"/>
              </a:lnSpc>
            </a:pPr>
            <a:r>
              <a:rPr lang="en-US" sz="2400" dirty="0" smtClean="0">
                <a:latin typeface="Arial" pitchFamily="34" charset="0"/>
              </a:rPr>
              <a:t>When in fixed radiographic rooms, operators shall remain behind the protective barrier.</a:t>
            </a:r>
          </a:p>
          <a:p>
            <a:pPr marL="228600" indent="-228600" defTabSz="609600">
              <a:lnSpc>
                <a:spcPct val="90000"/>
              </a:lnSpc>
            </a:pPr>
            <a:r>
              <a:rPr lang="en-US" sz="2400" dirty="0" smtClean="0">
                <a:latin typeface="Arial" pitchFamily="34" charset="0"/>
              </a:rPr>
              <a:t>If required to be in a room during a diagnostic x-ray exposure (e.g. fluoroscopy), </a:t>
            </a:r>
            <a:r>
              <a:rPr lang="en-US" sz="2400" u="sng" dirty="0" smtClean="0">
                <a:latin typeface="Arial" pitchFamily="34" charset="0"/>
              </a:rPr>
              <a:t>wear a lead apron or stand behind a protective barrier</a:t>
            </a:r>
            <a:r>
              <a:rPr lang="en-US" sz="2400" dirty="0" smtClean="0">
                <a:latin typeface="Arial" pitchFamily="34" charset="0"/>
              </a:rPr>
              <a:t>.</a:t>
            </a:r>
          </a:p>
          <a:p>
            <a:pPr marL="228600" indent="-228600" defTabSz="609600">
              <a:lnSpc>
                <a:spcPct val="90000"/>
              </a:lnSpc>
            </a:pPr>
            <a:r>
              <a:rPr lang="en-US" sz="2400" dirty="0" smtClean="0">
                <a:latin typeface="Arial" pitchFamily="34" charset="0"/>
              </a:rPr>
              <a:t>Wear your </a:t>
            </a:r>
            <a:r>
              <a:rPr lang="en-US" sz="2400" dirty="0" err="1" smtClean="0">
                <a:latin typeface="Arial" pitchFamily="34" charset="0"/>
              </a:rPr>
              <a:t>dosimetry</a:t>
            </a:r>
            <a:r>
              <a:rPr lang="en-US" sz="2400" dirty="0" smtClean="0">
                <a:latin typeface="Arial" pitchFamily="34" charset="0"/>
              </a:rPr>
              <a:t>.</a:t>
            </a:r>
          </a:p>
          <a:p>
            <a:pPr marL="228600" indent="-228600" defTabSz="609600">
              <a:lnSpc>
                <a:spcPct val="90000"/>
              </a:lnSpc>
            </a:pPr>
            <a:r>
              <a:rPr lang="en-US" sz="2400" dirty="0" smtClean="0">
                <a:latin typeface="Arial" pitchFamily="34" charset="0"/>
              </a:rPr>
              <a:t>Follow established procedures; when unsure, stop and notify your supervisor or the RSO.</a:t>
            </a:r>
          </a:p>
          <a:p>
            <a:pPr marL="228600" indent="-228600" defTabSz="609600">
              <a:lnSpc>
                <a:spcPct val="90000"/>
              </a:lnSpc>
            </a:pPr>
            <a:r>
              <a:rPr lang="en-US" sz="2400" dirty="0" smtClean="0">
                <a:latin typeface="Arial" pitchFamily="34" charset="0"/>
              </a:rPr>
              <a:t>Keys MUST not be left in portable x-ray equipment.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http://www.truewhisper.com/media/48269-argue-for-your-limitations.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1905000"/>
            <a:ext cx="7772400" cy="1922463"/>
          </a:xfrm>
        </p:spPr>
        <p:txBody>
          <a:bodyPr/>
          <a:lstStyle/>
          <a:p>
            <a:r>
              <a:rPr lang="en-US" dirty="0" smtClean="0">
                <a:latin typeface="Arial" pitchFamily="34" charset="0"/>
              </a:rPr>
              <a:t>Radiation monitoring and survey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381000" y="685800"/>
            <a:ext cx="6781800" cy="1371600"/>
          </a:xfrm>
        </p:spPr>
        <p:txBody>
          <a:bodyPr>
            <a:normAutofit/>
          </a:bodyPr>
          <a:lstStyle/>
          <a:p>
            <a:pPr algn="l" eaLnBrk="1" fontAlgn="auto" hangingPunct="1">
              <a:spcAft>
                <a:spcPts val="0"/>
              </a:spcAft>
              <a:defRPr/>
            </a:pPr>
            <a:r>
              <a:rPr smtClean="0"/>
              <a:t>Detection of Radiation</a:t>
            </a:r>
          </a:p>
        </p:txBody>
      </p:sp>
      <p:pic>
        <p:nvPicPr>
          <p:cNvPr id="6148" name="Picture 7" descr="PE03018_[1]"/>
          <p:cNvPicPr>
            <a:picLocks noChangeAspect="1" noChangeArrowheads="1"/>
          </p:cNvPicPr>
          <p:nvPr/>
        </p:nvPicPr>
        <p:blipFill>
          <a:blip r:embed="rId3"/>
          <a:srcRect/>
          <a:stretch>
            <a:fillRect/>
          </a:stretch>
        </p:blipFill>
        <p:spPr bwMode="auto">
          <a:xfrm>
            <a:off x="7620000" y="304800"/>
            <a:ext cx="973138" cy="1752600"/>
          </a:xfrm>
          <a:prstGeom prst="rect">
            <a:avLst/>
          </a:prstGeom>
          <a:noFill/>
          <a:ln w="9525">
            <a:noFill/>
            <a:miter lim="800000"/>
            <a:headEnd/>
            <a:tailEnd/>
          </a:ln>
        </p:spPr>
      </p:pic>
      <p:sp>
        <p:nvSpPr>
          <p:cNvPr id="6149" name="Rectangle 6"/>
          <p:cNvSpPr>
            <a:spLocks noChangeArrowheads="1"/>
          </p:cNvSpPr>
          <p:nvPr/>
        </p:nvSpPr>
        <p:spPr bwMode="auto">
          <a:xfrm>
            <a:off x="381000" y="1905000"/>
            <a:ext cx="6629400" cy="954088"/>
          </a:xfrm>
          <a:prstGeom prst="rect">
            <a:avLst/>
          </a:prstGeom>
          <a:noFill/>
          <a:ln w="9525">
            <a:noFill/>
            <a:miter lim="800000"/>
            <a:headEnd/>
            <a:tailEnd/>
          </a:ln>
        </p:spPr>
        <p:txBody>
          <a:bodyPr>
            <a:spAutoFit/>
          </a:bodyPr>
          <a:lstStyle/>
          <a:p>
            <a:r>
              <a:rPr lang="en-US" sz="2800" b="1" i="1">
                <a:latin typeface="Times New Roman" pitchFamily="18" charset="0"/>
              </a:rPr>
              <a:t>Roentgen‘s rays were invisible, tasteless and odourless; just another kind of light.</a:t>
            </a:r>
            <a:endParaRPr lang="en-US" sz="2800"/>
          </a:p>
        </p:txBody>
      </p:sp>
      <p:graphicFrame>
        <p:nvGraphicFramePr>
          <p:cNvPr id="6146" name="Object 3"/>
          <p:cNvGraphicFramePr>
            <a:graphicFrameLocks noChangeAspect="1"/>
          </p:cNvGraphicFramePr>
          <p:nvPr/>
        </p:nvGraphicFramePr>
        <p:xfrm>
          <a:off x="7239000" y="2362200"/>
          <a:ext cx="1622425" cy="4010025"/>
        </p:xfrm>
        <a:graphic>
          <a:graphicData uri="http://schemas.openxmlformats.org/presentationml/2006/ole">
            <p:oleObj spid="_x0000_s6146" name="Clip" r:id="rId4" imgW="1621800" imgH="3934080" progId="">
              <p:embed/>
            </p:oleObj>
          </a:graphicData>
        </a:graphic>
      </p:graphicFrame>
      <p:pic>
        <p:nvPicPr>
          <p:cNvPr id="6150" name="Picture 4" descr="http://microdot.net/nlp/grafix/humaneye.jpg"/>
          <p:cNvPicPr>
            <a:picLocks noChangeAspect="1" noChangeArrowheads="1"/>
          </p:cNvPicPr>
          <p:nvPr/>
        </p:nvPicPr>
        <p:blipFill>
          <a:blip r:embed="rId5"/>
          <a:srcRect/>
          <a:stretch>
            <a:fillRect/>
          </a:stretch>
        </p:blipFill>
        <p:spPr bwMode="auto">
          <a:xfrm>
            <a:off x="0" y="3200400"/>
            <a:ext cx="2593975" cy="2286000"/>
          </a:xfrm>
          <a:prstGeom prst="rect">
            <a:avLst/>
          </a:prstGeom>
          <a:noFill/>
          <a:ln w="9525">
            <a:noFill/>
            <a:miter lim="800000"/>
            <a:headEnd/>
            <a:tailEnd/>
          </a:ln>
        </p:spPr>
      </p:pic>
      <p:pic>
        <p:nvPicPr>
          <p:cNvPr id="6151" name="Picture 6" descr="http://2.bp.blogspot.com/-jNzCP9bVueo/ToDFcsxtt_I/AAAAAAAAEJA/OxXZZvHlmOM/s320/sense%2Bof%2Bsmell.jpg"/>
          <p:cNvPicPr>
            <a:picLocks noChangeAspect="1" noChangeArrowheads="1"/>
          </p:cNvPicPr>
          <p:nvPr/>
        </p:nvPicPr>
        <p:blipFill>
          <a:blip r:embed="rId6"/>
          <a:srcRect/>
          <a:stretch>
            <a:fillRect/>
          </a:stretch>
        </p:blipFill>
        <p:spPr bwMode="auto">
          <a:xfrm>
            <a:off x="5029200" y="4724400"/>
            <a:ext cx="2133600" cy="2133600"/>
          </a:xfrm>
          <a:prstGeom prst="rect">
            <a:avLst/>
          </a:prstGeom>
          <a:noFill/>
          <a:ln w="9525">
            <a:noFill/>
            <a:miter lim="800000"/>
            <a:headEnd/>
            <a:tailEnd/>
          </a:ln>
        </p:spPr>
      </p:pic>
      <p:pic>
        <p:nvPicPr>
          <p:cNvPr id="6152" name="Picture 8" descr="http://1.bp.blogspot.com/_y93twxnmX5M/R10xD3e2G3I/AAAAAAAAApg/cKt3vVNbgho/s320/sense+of+taste.jpg"/>
          <p:cNvPicPr>
            <a:picLocks noChangeAspect="1" noChangeArrowheads="1"/>
          </p:cNvPicPr>
          <p:nvPr/>
        </p:nvPicPr>
        <p:blipFill>
          <a:blip r:embed="rId7"/>
          <a:srcRect/>
          <a:stretch>
            <a:fillRect/>
          </a:stretch>
        </p:blipFill>
        <p:spPr bwMode="auto">
          <a:xfrm>
            <a:off x="2590800" y="4114800"/>
            <a:ext cx="23590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1143000" y="228600"/>
            <a:ext cx="8229600" cy="1143000"/>
          </a:xfrm>
        </p:spPr>
        <p:txBody>
          <a:bodyPr>
            <a:normAutofit fontScale="90000"/>
          </a:bodyPr>
          <a:lstStyle/>
          <a:p>
            <a:pPr eaLnBrk="1" fontAlgn="auto" hangingPunct="1">
              <a:spcAft>
                <a:spcPts val="0"/>
              </a:spcAft>
              <a:defRPr/>
            </a:pPr>
            <a:r>
              <a:rPr lang="en-US" sz="4000" dirty="0" smtClean="0">
                <a:latin typeface="Arial" pitchFamily="34" charset="0"/>
                <a:cs typeface="Arial" pitchFamily="34" charset="0"/>
              </a:rPr>
              <a:t>Radiation monitoring</a:t>
            </a:r>
            <a:br>
              <a:rPr lang="en-US" sz="4000" dirty="0" smtClean="0">
                <a:latin typeface="Arial" pitchFamily="34" charset="0"/>
                <a:cs typeface="Arial" pitchFamily="34" charset="0"/>
              </a:rPr>
            </a:br>
            <a:endParaRPr lang="en-US" sz="4000" dirty="0" smtClean="0">
              <a:latin typeface="Arial" pitchFamily="34" charset="0"/>
              <a:cs typeface="Arial" pitchFamily="34" charset="0"/>
            </a:endParaRPr>
          </a:p>
        </p:txBody>
      </p:sp>
      <p:sp>
        <p:nvSpPr>
          <p:cNvPr id="40963" name="Rectangle 3"/>
          <p:cNvSpPr>
            <a:spLocks noGrp="1"/>
          </p:cNvSpPr>
          <p:nvPr>
            <p:ph idx="1"/>
          </p:nvPr>
        </p:nvSpPr>
        <p:spPr>
          <a:xfrm>
            <a:off x="228600" y="1447800"/>
            <a:ext cx="4267200" cy="4525963"/>
          </a:xfrm>
        </p:spPr>
        <p:txBody>
          <a:bodyPr>
            <a:normAutofit/>
          </a:bodyPr>
          <a:lstStyle/>
          <a:p>
            <a:pPr marL="420624" indent="-384048" algn="ctr" eaLnBrk="1" fontAlgn="auto" hangingPunct="1">
              <a:spcAft>
                <a:spcPts val="0"/>
              </a:spcAft>
              <a:buClr>
                <a:schemeClr val="tx1"/>
              </a:buClr>
              <a:buFont typeface="Wingdings" pitchFamily="2" charset="2"/>
              <a:buNone/>
              <a:defRPr/>
            </a:pPr>
            <a:r>
              <a:rPr lang="en-US" sz="2800" dirty="0" smtClean="0"/>
              <a:t>Thermo luminescent dosimeter. </a:t>
            </a:r>
          </a:p>
          <a:p>
            <a:pPr marL="420624" indent="-384048" eaLnBrk="1" fontAlgn="auto" hangingPunct="1">
              <a:spcAft>
                <a:spcPts val="0"/>
              </a:spcAft>
              <a:buClr>
                <a:schemeClr val="tx1"/>
              </a:buClr>
              <a:buFont typeface="Wingdings" pitchFamily="2" charset="2"/>
              <a:buNone/>
              <a:defRPr/>
            </a:pPr>
            <a:r>
              <a:rPr lang="en-US" sz="2800" dirty="0" smtClean="0">
                <a:latin typeface="+mj-lt"/>
              </a:rPr>
              <a:t>			</a:t>
            </a:r>
          </a:p>
          <a:p>
            <a:pPr marL="420624" indent="-384048" eaLnBrk="1" fontAlgn="auto" hangingPunct="1">
              <a:spcAft>
                <a:spcPts val="0"/>
              </a:spcAft>
              <a:buClr>
                <a:schemeClr val="tx1"/>
              </a:buClr>
              <a:buFont typeface="Wingdings" pitchFamily="2" charset="2"/>
              <a:buNone/>
              <a:defRPr/>
            </a:pPr>
            <a:endParaRPr lang="en-US" sz="2800" dirty="0" smtClean="0">
              <a:latin typeface="+mj-lt"/>
            </a:endParaRPr>
          </a:p>
          <a:p>
            <a:pPr marL="420624" indent="-384048" eaLnBrk="1" fontAlgn="auto" hangingPunct="1">
              <a:spcAft>
                <a:spcPts val="0"/>
              </a:spcAft>
              <a:buClr>
                <a:schemeClr val="tx1"/>
              </a:buClr>
              <a:buFont typeface="Wingdings" pitchFamily="2" charset="2"/>
              <a:buNone/>
              <a:defRPr/>
            </a:pPr>
            <a:r>
              <a:rPr lang="en-US" sz="2800" dirty="0" smtClean="0">
                <a:latin typeface="+mj-lt"/>
              </a:rPr>
              <a:t>	</a:t>
            </a:r>
          </a:p>
          <a:p>
            <a:pPr marL="420624" indent="-384048" eaLnBrk="1" fontAlgn="auto" hangingPunct="1">
              <a:spcAft>
                <a:spcPts val="0"/>
              </a:spcAft>
              <a:buFont typeface="Wingdings 2"/>
              <a:buChar char=""/>
              <a:defRPr/>
            </a:pPr>
            <a:r>
              <a:rPr lang="en-US" sz="2400" b="1" dirty="0" smtClean="0"/>
              <a:t>        CaSO</a:t>
            </a:r>
            <a:r>
              <a:rPr lang="en-US" sz="2400" b="1" baseline="-25000" dirty="0" smtClean="0"/>
              <a:t>4</a:t>
            </a:r>
            <a:endParaRPr lang="en-US" sz="2400" dirty="0" smtClean="0">
              <a:latin typeface="+mj-lt"/>
            </a:endParaRPr>
          </a:p>
        </p:txBody>
      </p:sp>
      <p:pic>
        <p:nvPicPr>
          <p:cNvPr id="54276" name="Picture 5" descr="DSC00198"/>
          <p:cNvPicPr>
            <a:picLocks noChangeAspect="1" noChangeArrowheads="1"/>
          </p:cNvPicPr>
          <p:nvPr/>
        </p:nvPicPr>
        <p:blipFill>
          <a:blip r:embed="rId3"/>
          <a:srcRect l="3989" t="35001" r="18324" b="20000"/>
          <a:stretch>
            <a:fillRect/>
          </a:stretch>
        </p:blipFill>
        <p:spPr bwMode="auto">
          <a:xfrm>
            <a:off x="914400" y="2362200"/>
            <a:ext cx="2133600" cy="1371600"/>
          </a:xfrm>
          <a:prstGeom prst="rect">
            <a:avLst/>
          </a:prstGeom>
          <a:noFill/>
          <a:ln w="9525">
            <a:noFill/>
            <a:miter lim="800000"/>
            <a:headEnd/>
            <a:tailEnd/>
          </a:ln>
        </p:spPr>
      </p:pic>
      <p:sp>
        <p:nvSpPr>
          <p:cNvPr id="54277" name="Rectangle 5"/>
          <p:cNvSpPr>
            <a:spLocks noChangeArrowheads="1"/>
          </p:cNvSpPr>
          <p:nvPr/>
        </p:nvSpPr>
        <p:spPr bwMode="auto">
          <a:xfrm>
            <a:off x="2286000" y="990600"/>
            <a:ext cx="6423025" cy="584200"/>
          </a:xfrm>
          <a:prstGeom prst="rect">
            <a:avLst/>
          </a:prstGeom>
          <a:noFill/>
          <a:ln w="9525">
            <a:noFill/>
            <a:miter lim="800000"/>
            <a:headEnd/>
            <a:tailEnd/>
          </a:ln>
        </p:spPr>
        <p:txBody>
          <a:bodyPr wrap="none">
            <a:spAutoFit/>
          </a:bodyPr>
          <a:lstStyle/>
          <a:p>
            <a:pPr>
              <a:buClr>
                <a:schemeClr val="tx1"/>
              </a:buClr>
              <a:buFont typeface="Wingdings" pitchFamily="2" charset="2"/>
              <a:buNone/>
            </a:pPr>
            <a:r>
              <a:rPr lang="en-US" sz="3200">
                <a:solidFill>
                  <a:srgbClr val="FFFF00"/>
                </a:solidFill>
              </a:rPr>
              <a:t>-  Personal Monitoring instruments</a:t>
            </a:r>
          </a:p>
        </p:txBody>
      </p:sp>
      <p:sp>
        <p:nvSpPr>
          <p:cNvPr id="7" name="Rectangle 3"/>
          <p:cNvSpPr txBox="1">
            <a:spLocks/>
          </p:cNvSpPr>
          <p:nvPr/>
        </p:nvSpPr>
        <p:spPr>
          <a:xfrm>
            <a:off x="4495800" y="1524000"/>
            <a:ext cx="4191000" cy="4525963"/>
          </a:xfrm>
          <a:prstGeom prst="rect">
            <a:avLst/>
          </a:prstGeom>
        </p:spPr>
        <p:txBody>
          <a:bodyPr>
            <a:normAutofit/>
          </a:bodyPr>
          <a:lstStyle/>
          <a:p>
            <a:pPr marL="420624" indent="-384048" algn="ctr" fontAlgn="auto">
              <a:spcBef>
                <a:spcPct val="20000"/>
              </a:spcBef>
              <a:spcAft>
                <a:spcPts val="0"/>
              </a:spcAft>
              <a:buClr>
                <a:schemeClr val="tx1"/>
              </a:buClr>
              <a:buSzPct val="80000"/>
              <a:buFont typeface="Wingdings" pitchFamily="2" charset="2"/>
              <a:buNone/>
              <a:defRPr/>
            </a:pPr>
            <a:r>
              <a:rPr lang="en-US" sz="2800" dirty="0">
                <a:latin typeface="Arial" pitchFamily="34" charset="0"/>
                <a:cs typeface="+mn-cs"/>
              </a:rPr>
              <a:t>Optical dosimeter</a:t>
            </a:r>
          </a:p>
          <a:p>
            <a:pPr marL="420624" indent="-384048" fontAlgn="auto">
              <a:spcBef>
                <a:spcPct val="20000"/>
              </a:spcBef>
              <a:spcAft>
                <a:spcPts val="0"/>
              </a:spcAft>
              <a:buClr>
                <a:schemeClr val="tx1"/>
              </a:buClr>
              <a:buSzPct val="80000"/>
              <a:buFont typeface="Wingdings" pitchFamily="2" charset="2"/>
              <a:buNone/>
              <a:defRPr/>
            </a:pPr>
            <a:endParaRPr lang="en-US" sz="2800" dirty="0">
              <a:latin typeface="+mn-lt"/>
              <a:cs typeface="+mn-cs"/>
            </a:endParaRPr>
          </a:p>
          <a:p>
            <a:pPr marL="420624" indent="-384048" fontAlgn="auto">
              <a:spcBef>
                <a:spcPct val="20000"/>
              </a:spcBef>
              <a:spcAft>
                <a:spcPts val="0"/>
              </a:spcAft>
              <a:buClr>
                <a:schemeClr val="tx1"/>
              </a:buClr>
              <a:buSzPct val="80000"/>
              <a:buFont typeface="Wingdings" pitchFamily="2" charset="2"/>
              <a:buNone/>
              <a:defRPr/>
            </a:pPr>
            <a:r>
              <a:rPr lang="en-US" sz="2800" dirty="0">
                <a:latin typeface="+mj-lt"/>
                <a:cs typeface="+mn-cs"/>
              </a:rPr>
              <a:t>			</a:t>
            </a:r>
          </a:p>
          <a:p>
            <a:pPr marL="420624" indent="-384048" fontAlgn="auto">
              <a:spcBef>
                <a:spcPct val="20000"/>
              </a:spcBef>
              <a:spcAft>
                <a:spcPts val="0"/>
              </a:spcAft>
              <a:buClr>
                <a:schemeClr val="tx1"/>
              </a:buClr>
              <a:buSzPct val="80000"/>
              <a:buFont typeface="Wingdings" pitchFamily="2" charset="2"/>
              <a:buNone/>
              <a:defRPr/>
            </a:pPr>
            <a:endParaRPr lang="en-US" sz="2800" dirty="0">
              <a:latin typeface="+mj-lt"/>
              <a:cs typeface="+mn-cs"/>
            </a:endParaRPr>
          </a:p>
        </p:txBody>
      </p:sp>
      <p:pic>
        <p:nvPicPr>
          <p:cNvPr id="54279" name="Picture 2" descr="http://www.safety.duke.edu/radsafety/dosim/doublebadge.jpg"/>
          <p:cNvPicPr>
            <a:picLocks noChangeAspect="1" noChangeArrowheads="1"/>
          </p:cNvPicPr>
          <p:nvPr/>
        </p:nvPicPr>
        <p:blipFill>
          <a:blip r:embed="rId4"/>
          <a:srcRect l="6761" b="18338"/>
          <a:stretch>
            <a:fillRect/>
          </a:stretch>
        </p:blipFill>
        <p:spPr bwMode="auto">
          <a:xfrm>
            <a:off x="685800" y="4430713"/>
            <a:ext cx="2819400" cy="2427287"/>
          </a:xfrm>
          <a:prstGeom prst="rect">
            <a:avLst/>
          </a:prstGeom>
          <a:noFill/>
          <a:ln w="9525">
            <a:noFill/>
            <a:miter lim="800000"/>
            <a:headEnd/>
            <a:tailEnd/>
          </a:ln>
        </p:spPr>
      </p:pic>
      <p:pic>
        <p:nvPicPr>
          <p:cNvPr id="54280" name="Picture 4" descr="Wearing an ED-2 Badge"/>
          <p:cNvPicPr>
            <a:picLocks noChangeAspect="1" noChangeArrowheads="1"/>
          </p:cNvPicPr>
          <p:nvPr/>
        </p:nvPicPr>
        <p:blipFill>
          <a:blip r:embed="rId5"/>
          <a:srcRect/>
          <a:stretch>
            <a:fillRect/>
          </a:stretch>
        </p:blipFill>
        <p:spPr bwMode="auto">
          <a:xfrm>
            <a:off x="5943600" y="4232275"/>
            <a:ext cx="2867025" cy="2625725"/>
          </a:xfrm>
          <a:prstGeom prst="rect">
            <a:avLst/>
          </a:prstGeom>
          <a:noFill/>
          <a:ln w="9525">
            <a:noFill/>
            <a:miter lim="800000"/>
            <a:headEnd/>
            <a:tailEnd/>
          </a:ln>
        </p:spPr>
      </p:pic>
      <p:pic>
        <p:nvPicPr>
          <p:cNvPr id="54281" name="Picture 6" descr="Badge Cover"/>
          <p:cNvPicPr>
            <a:picLocks noChangeAspect="1" noChangeArrowheads="1"/>
          </p:cNvPicPr>
          <p:nvPr/>
        </p:nvPicPr>
        <p:blipFill>
          <a:blip r:embed="rId6"/>
          <a:srcRect/>
          <a:stretch>
            <a:fillRect/>
          </a:stretch>
        </p:blipFill>
        <p:spPr bwMode="auto">
          <a:xfrm>
            <a:off x="6324600" y="2133600"/>
            <a:ext cx="1609725" cy="1457325"/>
          </a:xfrm>
          <a:prstGeom prst="rect">
            <a:avLst/>
          </a:prstGeom>
          <a:noFill/>
          <a:ln w="9525">
            <a:noFill/>
            <a:miter lim="800000"/>
            <a:headEnd/>
            <a:tailEnd/>
          </a:ln>
        </p:spPr>
      </p:pic>
      <p:sp>
        <p:nvSpPr>
          <p:cNvPr id="11" name="Rectangle 10"/>
          <p:cNvSpPr/>
          <p:nvPr/>
        </p:nvSpPr>
        <p:spPr>
          <a:xfrm>
            <a:off x="5334000" y="3733800"/>
            <a:ext cx="3465513" cy="461963"/>
          </a:xfrm>
          <a:prstGeom prst="rect">
            <a:avLst/>
          </a:prstGeom>
        </p:spPr>
        <p:txBody>
          <a:bodyPr wrap="none">
            <a:spAutoFit/>
          </a:bodyPr>
          <a:lstStyle/>
          <a:p>
            <a:pPr marL="420624" indent="-384048">
              <a:spcBef>
                <a:spcPct val="20000"/>
              </a:spcBef>
              <a:buClr>
                <a:schemeClr val="accent1"/>
              </a:buClr>
              <a:buSzPct val="80000"/>
              <a:buFont typeface="Wingdings 2"/>
              <a:buChar char=""/>
              <a:defRPr/>
            </a:pPr>
            <a:r>
              <a:rPr lang="en-US" sz="2400" b="1" dirty="0">
                <a:latin typeface="+mn-lt"/>
                <a:cs typeface="+mn-cs"/>
              </a:rPr>
              <a:t>Al2O3:C , </a:t>
            </a:r>
            <a:r>
              <a:rPr lang="en-US" sz="2400" b="1" dirty="0" err="1">
                <a:latin typeface="+mn-lt"/>
                <a:cs typeface="+mn-cs"/>
              </a:rPr>
              <a:t>BaFCl:Eu</a:t>
            </a:r>
            <a:endParaRPr lang="en-US" sz="2400" b="1" dirty="0">
              <a:latin typeface="+mn-lt"/>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19200" y="457200"/>
            <a:ext cx="7924800" cy="1143000"/>
          </a:xfrm>
        </p:spPr>
        <p:txBody>
          <a:bodyPr/>
          <a:lstStyle/>
          <a:p>
            <a:r>
              <a:rPr lang="en-US" dirty="0" smtClean="0">
                <a:latin typeface="Arial" pitchFamily="34" charset="0"/>
              </a:rPr>
              <a:t>Personnel Monitoring Methods</a:t>
            </a:r>
            <a:br>
              <a:rPr lang="en-US" dirty="0" smtClean="0">
                <a:latin typeface="Arial" pitchFamily="34" charset="0"/>
              </a:rPr>
            </a:br>
            <a:r>
              <a:rPr lang="en-US" dirty="0" smtClean="0">
                <a:latin typeface="Arial" pitchFamily="34" charset="0"/>
              </a:rPr>
              <a:t>(</a:t>
            </a:r>
            <a:r>
              <a:rPr lang="en-US" dirty="0" err="1" smtClean="0">
                <a:latin typeface="Arial" pitchFamily="34" charset="0"/>
              </a:rPr>
              <a:t>Dosimetry</a:t>
            </a:r>
            <a:r>
              <a:rPr lang="en-US" dirty="0" smtClean="0">
                <a:latin typeface="Arial" pitchFamily="34" charset="0"/>
              </a:rPr>
              <a:t>)</a:t>
            </a:r>
          </a:p>
        </p:txBody>
      </p:sp>
      <p:sp>
        <p:nvSpPr>
          <p:cNvPr id="39939" name="Rectangle 3"/>
          <p:cNvSpPr>
            <a:spLocks noGrp="1" noChangeArrowheads="1"/>
          </p:cNvSpPr>
          <p:nvPr>
            <p:ph type="body" idx="1"/>
          </p:nvPr>
        </p:nvSpPr>
        <p:spPr>
          <a:xfrm>
            <a:off x="685800" y="2189163"/>
            <a:ext cx="7772400" cy="2424112"/>
          </a:xfrm>
        </p:spPr>
        <p:txBody>
          <a:bodyPr/>
          <a:lstStyle/>
          <a:p>
            <a:pPr>
              <a:buFontTx/>
              <a:buNone/>
            </a:pPr>
            <a:r>
              <a:rPr lang="en-US" sz="2700" u="sng" smtClean="0">
                <a:latin typeface="Arial" pitchFamily="34" charset="0"/>
              </a:rPr>
              <a:t>Monitoring Required</a:t>
            </a:r>
            <a:r>
              <a:rPr lang="en-US" sz="2700" smtClean="0">
                <a:latin typeface="Arial" pitchFamily="34" charset="0"/>
              </a:rPr>
              <a:t>		</a:t>
            </a:r>
            <a:r>
              <a:rPr lang="en-US" sz="2700" u="sng" smtClean="0">
                <a:latin typeface="Arial" pitchFamily="34" charset="0"/>
              </a:rPr>
              <a:t>Monitoring Method</a:t>
            </a:r>
          </a:p>
          <a:p>
            <a:pPr>
              <a:buFontTx/>
              <a:buNone/>
            </a:pPr>
            <a:r>
              <a:rPr lang="en-US" sz="2700" smtClean="0">
                <a:latin typeface="Arial" pitchFamily="34" charset="0"/>
              </a:rPr>
              <a:t>Whole Body			TLD or OSL Badge</a:t>
            </a:r>
          </a:p>
          <a:p>
            <a:pPr>
              <a:buFontTx/>
              <a:buNone/>
            </a:pPr>
            <a:r>
              <a:rPr lang="en-US" sz="2700" smtClean="0">
                <a:latin typeface="Arial" pitchFamily="34" charset="0"/>
              </a:rPr>
              <a:t>Extremity				Finger Ring TLD</a:t>
            </a:r>
          </a:p>
          <a:p>
            <a:pPr>
              <a:buFontTx/>
              <a:buNone/>
            </a:pPr>
            <a:r>
              <a:rPr lang="en-US" sz="2700" smtClean="0">
                <a:latin typeface="Arial" pitchFamily="34" charset="0"/>
              </a:rPr>
              <a:t>Internal Contamination		Urinalysis or 						Bioassay</a:t>
            </a:r>
          </a:p>
        </p:txBody>
      </p:sp>
      <p:pic>
        <p:nvPicPr>
          <p:cNvPr id="39940" name="Picture 4" descr="luxel_2"/>
          <p:cNvPicPr>
            <a:picLocks noChangeAspect="1" noChangeArrowheads="1"/>
          </p:cNvPicPr>
          <p:nvPr/>
        </p:nvPicPr>
        <p:blipFill>
          <a:blip r:embed="rId2"/>
          <a:srcRect/>
          <a:stretch>
            <a:fillRect/>
          </a:stretch>
        </p:blipFill>
        <p:spPr bwMode="auto">
          <a:xfrm>
            <a:off x="1143000" y="4648200"/>
            <a:ext cx="1296988" cy="1270000"/>
          </a:xfrm>
          <a:prstGeom prst="rect">
            <a:avLst/>
          </a:prstGeom>
          <a:noFill/>
          <a:ln w="9525">
            <a:noFill/>
            <a:miter lim="800000"/>
            <a:headEnd/>
            <a:tailEnd/>
          </a:ln>
        </p:spPr>
      </p:pic>
      <p:pic>
        <p:nvPicPr>
          <p:cNvPr id="39941" name="Picture 5" descr="tldring2005"/>
          <p:cNvPicPr>
            <a:picLocks noChangeAspect="1" noChangeArrowheads="1"/>
          </p:cNvPicPr>
          <p:nvPr/>
        </p:nvPicPr>
        <p:blipFill>
          <a:blip r:embed="rId3"/>
          <a:srcRect/>
          <a:stretch>
            <a:fillRect/>
          </a:stretch>
        </p:blipFill>
        <p:spPr bwMode="auto">
          <a:xfrm>
            <a:off x="3657600" y="4724400"/>
            <a:ext cx="1219200" cy="669925"/>
          </a:xfrm>
          <a:prstGeom prst="rect">
            <a:avLst/>
          </a:prstGeom>
          <a:noFill/>
          <a:ln w="9525">
            <a:noFill/>
            <a:miter lim="800000"/>
            <a:headEnd/>
            <a:tailEnd/>
          </a:ln>
        </p:spPr>
      </p:pic>
      <p:pic>
        <p:nvPicPr>
          <p:cNvPr id="39942" name="Picture 6" descr="a4095b"/>
          <p:cNvPicPr>
            <a:picLocks noChangeAspect="1" noChangeArrowheads="1"/>
          </p:cNvPicPr>
          <p:nvPr/>
        </p:nvPicPr>
        <p:blipFill>
          <a:blip r:embed="rId4"/>
          <a:srcRect/>
          <a:stretch>
            <a:fillRect/>
          </a:stretch>
        </p:blipFill>
        <p:spPr bwMode="auto">
          <a:xfrm>
            <a:off x="6170613" y="4495800"/>
            <a:ext cx="1830387" cy="1679575"/>
          </a:xfrm>
          <a:prstGeom prst="rect">
            <a:avLst/>
          </a:prstGeom>
          <a:noFill/>
          <a:ln w="9525">
            <a:noFill/>
            <a:miter lim="800000"/>
            <a:headEnd/>
            <a:tailEnd/>
          </a:ln>
        </p:spPr>
      </p:pic>
      <p:sp>
        <p:nvSpPr>
          <p:cNvPr id="39943" name="Text Box 7"/>
          <p:cNvSpPr txBox="1">
            <a:spLocks noChangeArrowheads="1"/>
          </p:cNvSpPr>
          <p:nvPr/>
        </p:nvSpPr>
        <p:spPr bwMode="auto">
          <a:xfrm>
            <a:off x="1066800" y="5715000"/>
            <a:ext cx="1525588" cy="641350"/>
          </a:xfrm>
          <a:prstGeom prst="rect">
            <a:avLst/>
          </a:prstGeom>
          <a:noFill/>
          <a:ln w="9525">
            <a:noFill/>
            <a:miter lim="800000"/>
            <a:headEnd/>
            <a:tailEnd/>
          </a:ln>
        </p:spPr>
        <p:txBody>
          <a:bodyPr lIns="91428" tIns="45714" rIns="91428" bIns="45714">
            <a:spAutoFit/>
          </a:bodyPr>
          <a:lstStyle/>
          <a:p>
            <a:pPr algn="ctr">
              <a:spcBef>
                <a:spcPct val="50000"/>
              </a:spcBef>
            </a:pPr>
            <a:r>
              <a:rPr lang="en-US" sz="1800">
                <a:latin typeface="Garamond" pitchFamily="18" charset="0"/>
              </a:rPr>
              <a:t>Whole Body Badge</a:t>
            </a:r>
          </a:p>
        </p:txBody>
      </p:sp>
      <p:sp>
        <p:nvSpPr>
          <p:cNvPr id="39944" name="Text Box 8"/>
          <p:cNvSpPr txBox="1">
            <a:spLocks noChangeArrowheads="1"/>
          </p:cNvSpPr>
          <p:nvPr/>
        </p:nvSpPr>
        <p:spPr bwMode="auto">
          <a:xfrm>
            <a:off x="3657600" y="5410200"/>
            <a:ext cx="1219200" cy="366713"/>
          </a:xfrm>
          <a:prstGeom prst="rect">
            <a:avLst/>
          </a:prstGeom>
          <a:noFill/>
          <a:ln w="9525">
            <a:noFill/>
            <a:miter lim="800000"/>
            <a:headEnd/>
            <a:tailEnd/>
          </a:ln>
        </p:spPr>
        <p:txBody>
          <a:bodyPr lIns="91428" tIns="45714" rIns="91428" bIns="45714">
            <a:spAutoFit/>
          </a:bodyPr>
          <a:lstStyle/>
          <a:p>
            <a:pPr>
              <a:spcBef>
                <a:spcPct val="50000"/>
              </a:spcBef>
            </a:pPr>
            <a:r>
              <a:rPr lang="en-US" sz="1800">
                <a:latin typeface="Garamond" pitchFamily="18" charset="0"/>
              </a:rPr>
              <a:t>Ring Badge</a:t>
            </a:r>
          </a:p>
        </p:txBody>
      </p:sp>
      <p:sp>
        <p:nvSpPr>
          <p:cNvPr id="39945" name="Text Box 9"/>
          <p:cNvSpPr txBox="1">
            <a:spLocks noChangeArrowheads="1"/>
          </p:cNvSpPr>
          <p:nvPr/>
        </p:nvSpPr>
        <p:spPr bwMode="auto">
          <a:xfrm>
            <a:off x="6246813" y="6172200"/>
            <a:ext cx="1982787" cy="366713"/>
          </a:xfrm>
          <a:prstGeom prst="rect">
            <a:avLst/>
          </a:prstGeom>
          <a:noFill/>
          <a:ln w="9525">
            <a:noFill/>
            <a:miter lim="800000"/>
            <a:headEnd/>
            <a:tailEnd/>
          </a:ln>
        </p:spPr>
        <p:txBody>
          <a:bodyPr lIns="91428" tIns="45714" rIns="91428" bIns="45714">
            <a:spAutoFit/>
          </a:bodyPr>
          <a:lstStyle/>
          <a:p>
            <a:pPr>
              <a:spcBef>
                <a:spcPct val="50000"/>
              </a:spcBef>
            </a:pPr>
            <a:r>
              <a:rPr lang="en-US" sz="1800">
                <a:latin typeface="Garamond" pitchFamily="18" charset="0"/>
              </a:rPr>
              <a:t>Thyroid Bioassay</a:t>
            </a:r>
          </a:p>
        </p:txBody>
      </p:sp>
      <p:sp>
        <p:nvSpPr>
          <p:cNvPr id="39946" name="Line 10"/>
          <p:cNvSpPr>
            <a:spLocks noChangeShapeType="1"/>
          </p:cNvSpPr>
          <p:nvPr/>
        </p:nvSpPr>
        <p:spPr bwMode="auto">
          <a:xfrm>
            <a:off x="533400" y="4495800"/>
            <a:ext cx="8001000" cy="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1600" y="457200"/>
            <a:ext cx="7772400" cy="1143000"/>
          </a:xfrm>
        </p:spPr>
        <p:txBody>
          <a:bodyPr/>
          <a:lstStyle/>
          <a:p>
            <a:r>
              <a:rPr lang="en-US" dirty="0" smtClean="0">
                <a:latin typeface="Arial" pitchFamily="34" charset="0"/>
              </a:rPr>
              <a:t>Personnel </a:t>
            </a:r>
            <a:r>
              <a:rPr lang="en-US" dirty="0" err="1" smtClean="0">
                <a:latin typeface="Arial" pitchFamily="34" charset="0"/>
              </a:rPr>
              <a:t>Dosimetry</a:t>
            </a:r>
            <a:r>
              <a:rPr lang="en-US" dirty="0" smtClean="0">
                <a:latin typeface="Arial" pitchFamily="34" charset="0"/>
              </a:rPr>
              <a:t> - FYI</a:t>
            </a:r>
          </a:p>
        </p:txBody>
      </p:sp>
      <p:sp>
        <p:nvSpPr>
          <p:cNvPr id="41987" name="Rectangle 3"/>
          <p:cNvSpPr>
            <a:spLocks noGrp="1" noChangeArrowheads="1"/>
          </p:cNvSpPr>
          <p:nvPr>
            <p:ph type="body" sz="half" idx="1"/>
          </p:nvPr>
        </p:nvSpPr>
        <p:spPr>
          <a:xfrm>
            <a:off x="685800" y="1981200"/>
            <a:ext cx="3814763" cy="4114800"/>
          </a:xfrm>
        </p:spPr>
        <p:txBody>
          <a:bodyPr/>
          <a:lstStyle/>
          <a:p>
            <a:pPr marL="228600" indent="-228600" defTabSz="609600"/>
            <a:r>
              <a:rPr lang="en-US" sz="2000" smtClean="0">
                <a:latin typeface="Arial" pitchFamily="34" charset="0"/>
              </a:rPr>
              <a:t>Dosimetry does not protect you from radiation.</a:t>
            </a:r>
          </a:p>
          <a:p>
            <a:pPr marL="228600" indent="-228600" defTabSz="609600"/>
            <a:r>
              <a:rPr lang="en-US" sz="2000" smtClean="0">
                <a:latin typeface="Arial" pitchFamily="34" charset="0"/>
              </a:rPr>
              <a:t>Dosimetry is not a warning device (i.e. it will not alarm, beep or change color)</a:t>
            </a:r>
          </a:p>
          <a:p>
            <a:pPr marL="228600" indent="-228600" defTabSz="609600"/>
            <a:r>
              <a:rPr lang="en-US" sz="2000" smtClean="0">
                <a:latin typeface="Arial" pitchFamily="34" charset="0"/>
              </a:rPr>
              <a:t>Dosimetry documents the radiation dose an individual receives when working with radiation sources.</a:t>
            </a:r>
          </a:p>
          <a:p>
            <a:pPr marL="228600" indent="-228600" defTabSz="609600"/>
            <a:r>
              <a:rPr lang="en-US" sz="2000" smtClean="0">
                <a:latin typeface="Arial" pitchFamily="34" charset="0"/>
              </a:rPr>
              <a:t>It is ILLEGAL to intentionally expose an individual’s dosimeter.</a:t>
            </a:r>
          </a:p>
        </p:txBody>
      </p:sp>
      <p:pic>
        <p:nvPicPr>
          <p:cNvPr id="41988" name="Picture 4"/>
          <p:cNvPicPr>
            <a:picLocks noGrp="1" noChangeAspect="1" noChangeArrowheads="1"/>
          </p:cNvPicPr>
          <p:nvPr>
            <p:ph type="chart" sz="half" idx="2"/>
          </p:nvPr>
        </p:nvPicPr>
        <p:blipFill>
          <a:blip r:embed="rId2"/>
          <a:srcRect/>
          <a:stretch>
            <a:fillRect/>
          </a:stretch>
        </p:blipFill>
        <p:spPr>
          <a:xfrm>
            <a:off x="4643438" y="2243138"/>
            <a:ext cx="3814762" cy="3590925"/>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47800" y="304800"/>
            <a:ext cx="7467600" cy="1143000"/>
          </a:xfrm>
        </p:spPr>
        <p:txBody>
          <a:bodyPr/>
          <a:lstStyle/>
          <a:p>
            <a:r>
              <a:rPr lang="en-US" dirty="0" smtClean="0">
                <a:latin typeface="Arial" pitchFamily="34" charset="0"/>
              </a:rPr>
              <a:t>General Rules for Use of </a:t>
            </a:r>
            <a:r>
              <a:rPr lang="en-US" dirty="0" err="1" smtClean="0">
                <a:latin typeface="Arial" pitchFamily="34" charset="0"/>
              </a:rPr>
              <a:t>Dosimetry</a:t>
            </a:r>
            <a:endParaRPr lang="en-US" dirty="0" smtClean="0">
              <a:latin typeface="Arial" pitchFamily="34" charset="0"/>
            </a:endParaRPr>
          </a:p>
        </p:txBody>
      </p:sp>
      <p:sp>
        <p:nvSpPr>
          <p:cNvPr id="40963" name="Rectangle 3"/>
          <p:cNvSpPr>
            <a:spLocks noGrp="1" noChangeArrowheads="1"/>
          </p:cNvSpPr>
          <p:nvPr>
            <p:ph type="body" sz="half" idx="1"/>
          </p:nvPr>
        </p:nvSpPr>
        <p:spPr>
          <a:xfrm>
            <a:off x="685800" y="1981200"/>
            <a:ext cx="3814763" cy="4114800"/>
          </a:xfrm>
        </p:spPr>
        <p:txBody>
          <a:bodyPr/>
          <a:lstStyle/>
          <a:p>
            <a:pPr marL="228600" indent="-228600" defTabSz="609600">
              <a:lnSpc>
                <a:spcPct val="90000"/>
              </a:lnSpc>
            </a:pPr>
            <a:r>
              <a:rPr lang="en-US" sz="2300" smtClean="0">
                <a:latin typeface="Arial" pitchFamily="34" charset="0"/>
              </a:rPr>
              <a:t>Wear your </a:t>
            </a:r>
            <a:r>
              <a:rPr lang="en-US" sz="2300" b="1" u="sng" smtClean="0">
                <a:latin typeface="Arial" pitchFamily="34" charset="0"/>
              </a:rPr>
              <a:t>own</a:t>
            </a:r>
            <a:r>
              <a:rPr lang="en-US" sz="2300" smtClean="0">
                <a:latin typeface="Arial" pitchFamily="34" charset="0"/>
              </a:rPr>
              <a:t> badge.</a:t>
            </a:r>
          </a:p>
          <a:p>
            <a:pPr marL="228600" indent="-228600" defTabSz="609600">
              <a:lnSpc>
                <a:spcPct val="90000"/>
              </a:lnSpc>
            </a:pPr>
            <a:r>
              <a:rPr lang="en-US" sz="2300" smtClean="0">
                <a:latin typeface="Arial" pitchFamily="34" charset="0"/>
              </a:rPr>
              <a:t>Wear your whole body (WB) badge whenever working with radiation sources</a:t>
            </a:r>
          </a:p>
          <a:p>
            <a:pPr marL="228600" indent="-228600" defTabSz="609600">
              <a:lnSpc>
                <a:spcPct val="90000"/>
              </a:lnSpc>
            </a:pPr>
            <a:r>
              <a:rPr lang="en-US" sz="2300" smtClean="0">
                <a:latin typeface="Arial" pitchFamily="34" charset="0"/>
              </a:rPr>
              <a:t>Notify the RSO immediately when a badge is lost.</a:t>
            </a:r>
          </a:p>
        </p:txBody>
      </p:sp>
      <p:sp>
        <p:nvSpPr>
          <p:cNvPr id="40964" name="Rectangle 4"/>
          <p:cNvSpPr>
            <a:spLocks noGrp="1" noChangeArrowheads="1"/>
          </p:cNvSpPr>
          <p:nvPr>
            <p:ph type="body" sz="half" idx="2"/>
          </p:nvPr>
        </p:nvSpPr>
        <p:spPr>
          <a:xfrm>
            <a:off x="4643438" y="1981200"/>
            <a:ext cx="3814762" cy="1905000"/>
          </a:xfrm>
        </p:spPr>
        <p:txBody>
          <a:bodyPr/>
          <a:lstStyle/>
          <a:p>
            <a:pPr marL="228600" indent="-228600" defTabSz="609600">
              <a:lnSpc>
                <a:spcPct val="90000"/>
              </a:lnSpc>
            </a:pPr>
            <a:r>
              <a:rPr lang="en-US" sz="2300" smtClean="0">
                <a:latin typeface="Arial" pitchFamily="34" charset="0"/>
              </a:rPr>
              <a:t>Wear ring badges under gloves.</a:t>
            </a:r>
          </a:p>
          <a:p>
            <a:pPr marL="228600" indent="-228600" defTabSz="609600">
              <a:lnSpc>
                <a:spcPct val="90000"/>
              </a:lnSpc>
            </a:pPr>
            <a:r>
              <a:rPr lang="en-US" sz="2300" smtClean="0">
                <a:latin typeface="Arial" pitchFamily="34" charset="0"/>
              </a:rPr>
              <a:t>Store badges in designated areas at the end of each day of work.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1371600" y="304800"/>
            <a:ext cx="7772400" cy="852488"/>
          </a:xfrm>
          <a:prstGeom prst="rect">
            <a:avLst/>
          </a:prstGeom>
        </p:spPr>
        <p:txBody>
          <a:bodyPr>
            <a:normAutofit fontScale="75000" lnSpcReduction="20000"/>
          </a:bodyPr>
          <a:lstStyle/>
          <a:p>
            <a:pPr fontAlgn="auto">
              <a:spcAft>
                <a:spcPts val="0"/>
              </a:spcAft>
              <a:defRPr/>
            </a:pPr>
            <a:r>
              <a:rPr lang="en-US" sz="4000">
                <a:latin typeface="Arial Black" pitchFamily="34" charset="0"/>
                <a:ea typeface="+mj-ea"/>
                <a:cs typeface="+mj-cs"/>
              </a:rPr>
              <a:t>X-Rays – Chronology </a:t>
            </a:r>
            <a:br>
              <a:rPr lang="en-US" sz="4000">
                <a:latin typeface="Arial Black" pitchFamily="34" charset="0"/>
                <a:ea typeface="+mj-ea"/>
                <a:cs typeface="+mj-cs"/>
              </a:rPr>
            </a:br>
            <a:r>
              <a:rPr lang="en-US" sz="4000">
                <a:latin typeface="Arial Black" pitchFamily="34" charset="0"/>
                <a:ea typeface="+mj-ea"/>
                <a:cs typeface="+mj-cs"/>
              </a:rPr>
              <a:t>Early days  </a:t>
            </a:r>
            <a:endParaRPr lang="en-US" sz="4000" dirty="0">
              <a:latin typeface="Arial Black" pitchFamily="34" charset="0"/>
              <a:ea typeface="+mj-ea"/>
              <a:cs typeface="+mj-cs"/>
            </a:endParaRPr>
          </a:p>
        </p:txBody>
      </p:sp>
      <p:pic>
        <p:nvPicPr>
          <p:cNvPr id="17411" name="Picture 7" descr="225px-Mariecurie">
            <a:hlinkClick r:id="rId3"/>
          </p:cNvPr>
          <p:cNvPicPr>
            <a:picLocks noChangeAspect="1" noChangeArrowheads="1"/>
          </p:cNvPicPr>
          <p:nvPr/>
        </p:nvPicPr>
        <p:blipFill>
          <a:blip r:embed="rId4"/>
          <a:srcRect/>
          <a:stretch>
            <a:fillRect/>
          </a:stretch>
        </p:blipFill>
        <p:spPr bwMode="auto">
          <a:xfrm>
            <a:off x="3581400" y="1066800"/>
            <a:ext cx="1905000" cy="2090738"/>
          </a:xfrm>
          <a:prstGeom prst="rect">
            <a:avLst/>
          </a:prstGeom>
          <a:noFill/>
          <a:ln w="9525">
            <a:noFill/>
            <a:miter lim="800000"/>
            <a:headEnd/>
            <a:tailEnd/>
          </a:ln>
        </p:spPr>
      </p:pic>
      <p:sp>
        <p:nvSpPr>
          <p:cNvPr id="17412" name="Rectangle 8"/>
          <p:cNvSpPr>
            <a:spLocks noChangeArrowheads="1"/>
          </p:cNvSpPr>
          <p:nvPr/>
        </p:nvSpPr>
        <p:spPr bwMode="auto">
          <a:xfrm>
            <a:off x="1676400" y="1981200"/>
            <a:ext cx="1743075" cy="371475"/>
          </a:xfrm>
          <a:prstGeom prst="rect">
            <a:avLst/>
          </a:prstGeom>
          <a:noFill/>
          <a:ln w="9525">
            <a:noFill/>
            <a:miter lim="800000"/>
            <a:headEnd/>
            <a:tailEnd/>
          </a:ln>
        </p:spPr>
        <p:txBody>
          <a:bodyPr wrap="none">
            <a:spAutoFit/>
          </a:bodyPr>
          <a:lstStyle/>
          <a:p>
            <a:pPr>
              <a:spcBef>
                <a:spcPct val="20000"/>
              </a:spcBef>
              <a:buFont typeface="Arial" charset="0"/>
              <a:buNone/>
            </a:pPr>
            <a:r>
              <a:rPr lang="en-US">
                <a:latin typeface="Calibri" pitchFamily="34" charset="0"/>
              </a:rPr>
              <a:t>Marie Curie </a:t>
            </a:r>
          </a:p>
        </p:txBody>
      </p:sp>
      <p:pic>
        <p:nvPicPr>
          <p:cNvPr id="17413" name="Picture 10" descr="180px-Marie_Curie_-_Mobile_X-Ray-Unit">
            <a:hlinkClick r:id="rId5"/>
          </p:cNvPr>
          <p:cNvPicPr>
            <a:picLocks noChangeAspect="1" noChangeArrowheads="1"/>
          </p:cNvPicPr>
          <p:nvPr/>
        </p:nvPicPr>
        <p:blipFill>
          <a:blip r:embed="rId6"/>
          <a:srcRect/>
          <a:stretch>
            <a:fillRect/>
          </a:stretch>
        </p:blipFill>
        <p:spPr bwMode="auto">
          <a:xfrm>
            <a:off x="5791200" y="838200"/>
            <a:ext cx="3071813" cy="1828800"/>
          </a:xfrm>
          <a:prstGeom prst="rect">
            <a:avLst/>
          </a:prstGeom>
          <a:noFill/>
          <a:ln w="9525">
            <a:noFill/>
            <a:miter lim="800000"/>
            <a:headEnd/>
            <a:tailEnd/>
          </a:ln>
        </p:spPr>
      </p:pic>
      <p:sp>
        <p:nvSpPr>
          <p:cNvPr id="17414" name="Rectangle 12"/>
          <p:cNvSpPr>
            <a:spLocks noChangeArrowheads="1"/>
          </p:cNvSpPr>
          <p:nvPr/>
        </p:nvSpPr>
        <p:spPr bwMode="auto">
          <a:xfrm>
            <a:off x="6629400" y="2667000"/>
            <a:ext cx="1982788" cy="458788"/>
          </a:xfrm>
          <a:prstGeom prst="rect">
            <a:avLst/>
          </a:prstGeom>
          <a:noFill/>
          <a:ln w="9525">
            <a:noFill/>
            <a:miter lim="800000"/>
            <a:headEnd/>
            <a:tailEnd/>
          </a:ln>
        </p:spPr>
        <p:txBody>
          <a:bodyPr anchor="ctr">
            <a:spAutoFit/>
          </a:bodyPr>
          <a:lstStyle/>
          <a:p>
            <a:pPr eaLnBrk="0" hangingPunct="0"/>
            <a:r>
              <a:rPr lang="en-US" sz="1200" b="1" i="1">
                <a:cs typeface="Times New Roman" pitchFamily="18" charset="0"/>
              </a:rPr>
              <a:t>petites Curies</a:t>
            </a:r>
            <a:r>
              <a:rPr lang="en-US" sz="1200" b="1">
                <a:cs typeface="Times New Roman" pitchFamily="18" charset="0"/>
              </a:rPr>
              <a:t> ("Little Curies"),</a:t>
            </a:r>
            <a:r>
              <a:rPr lang="en-US" sz="1200"/>
              <a:t> </a:t>
            </a:r>
          </a:p>
        </p:txBody>
      </p:sp>
      <p:sp>
        <p:nvSpPr>
          <p:cNvPr id="9" name="Rectangle 14"/>
          <p:cNvSpPr>
            <a:spLocks noChangeArrowheads="1"/>
          </p:cNvSpPr>
          <p:nvPr/>
        </p:nvSpPr>
        <p:spPr bwMode="auto">
          <a:xfrm>
            <a:off x="6400800" y="228600"/>
            <a:ext cx="2362200" cy="523875"/>
          </a:xfrm>
          <a:prstGeom prst="rect">
            <a:avLst/>
          </a:prstGeom>
          <a:noFill/>
          <a:ln w="9525">
            <a:noFill/>
            <a:miter lim="800000"/>
            <a:headEnd/>
            <a:tailEnd/>
          </a:ln>
        </p:spPr>
        <p:txBody>
          <a:bodyPr anchor="ctr">
            <a:spAutoFit/>
          </a:bodyPr>
          <a:lstStyle/>
          <a:p>
            <a:pPr eaLnBrk="0" hangingPunct="0">
              <a:defRPr/>
            </a:pPr>
            <a:r>
              <a:rPr lang="en-US" sz="1400" b="1" u="sng" dirty="0">
                <a:latin typeface="+mj-lt"/>
                <a:cs typeface="Times New Roman" pitchFamily="18" charset="0"/>
              </a:rPr>
              <a:t>Curie in a </a:t>
            </a:r>
            <a:r>
              <a:rPr lang="en-US" sz="1400" b="1" u="sng" dirty="0">
                <a:latin typeface="+mj-lt"/>
                <a:cs typeface="Times New Roman" pitchFamily="18" charset="0"/>
                <a:hlinkClick r:id="rId7" tooltip="World War I"/>
              </a:rPr>
              <a:t>World War I</a:t>
            </a:r>
            <a:r>
              <a:rPr lang="en-US" sz="1400" b="1" u="sng" dirty="0">
                <a:latin typeface="+mj-lt"/>
                <a:cs typeface="Times New Roman" pitchFamily="18" charset="0"/>
              </a:rPr>
              <a:t> </a:t>
            </a:r>
          </a:p>
          <a:p>
            <a:pPr eaLnBrk="0" hangingPunct="0">
              <a:defRPr/>
            </a:pPr>
            <a:r>
              <a:rPr lang="en-US" sz="1400" b="1" u="sng" dirty="0">
                <a:latin typeface="+mj-lt"/>
                <a:cs typeface="Times New Roman" pitchFamily="18" charset="0"/>
              </a:rPr>
              <a:t>mobile X-ray vehicle</a:t>
            </a:r>
          </a:p>
        </p:txBody>
      </p:sp>
      <p:sp>
        <p:nvSpPr>
          <p:cNvPr id="17416" name="Rectangle 9"/>
          <p:cNvSpPr>
            <a:spLocks noChangeArrowheads="1"/>
          </p:cNvSpPr>
          <p:nvPr/>
        </p:nvSpPr>
        <p:spPr bwMode="auto">
          <a:xfrm>
            <a:off x="0" y="1295400"/>
            <a:ext cx="5410200" cy="646113"/>
          </a:xfrm>
          <a:prstGeom prst="rect">
            <a:avLst/>
          </a:prstGeom>
          <a:noFill/>
          <a:ln w="9525">
            <a:noFill/>
            <a:miter lim="800000"/>
            <a:headEnd/>
            <a:tailEnd/>
          </a:ln>
        </p:spPr>
        <p:txBody>
          <a:bodyPr>
            <a:spAutoFit/>
          </a:bodyPr>
          <a:lstStyle/>
          <a:p>
            <a:pPr>
              <a:lnSpc>
                <a:spcPct val="150000"/>
              </a:lnSpc>
              <a:buFont typeface="Wingdings" pitchFamily="2" charset="2"/>
              <a:buChar char="q"/>
            </a:pPr>
            <a:r>
              <a:rPr lang="en-US" sz="2400" b="1">
                <a:solidFill>
                  <a:schemeClr val="accent2"/>
                </a:solidFill>
              </a:rPr>
              <a:t> 1 st World War 1914</a:t>
            </a:r>
          </a:p>
        </p:txBody>
      </p:sp>
      <p:sp>
        <p:nvSpPr>
          <p:cNvPr id="17417" name="Rectangle 10"/>
          <p:cNvSpPr>
            <a:spLocks noChangeArrowheads="1"/>
          </p:cNvSpPr>
          <p:nvPr/>
        </p:nvSpPr>
        <p:spPr bwMode="auto">
          <a:xfrm>
            <a:off x="0" y="5181600"/>
            <a:ext cx="4953000" cy="1477963"/>
          </a:xfrm>
          <a:prstGeom prst="rect">
            <a:avLst/>
          </a:prstGeom>
          <a:noFill/>
          <a:ln w="9525">
            <a:noFill/>
            <a:miter lim="800000"/>
            <a:headEnd/>
            <a:tailEnd/>
          </a:ln>
        </p:spPr>
        <p:txBody>
          <a:bodyPr>
            <a:spAutoFit/>
          </a:bodyPr>
          <a:lstStyle/>
          <a:p>
            <a:pPr>
              <a:lnSpc>
                <a:spcPct val="150000"/>
              </a:lnSpc>
              <a:buFont typeface="Wingdings" pitchFamily="2" charset="2"/>
              <a:buChar char="q"/>
            </a:pPr>
            <a:r>
              <a:rPr lang="en-US" sz="2400" b="1" dirty="0">
                <a:solidFill>
                  <a:schemeClr val="accent2"/>
                </a:solidFill>
              </a:rPr>
              <a:t> 1 </a:t>
            </a:r>
            <a:r>
              <a:rPr lang="en-US" sz="2400" b="1" dirty="0" err="1">
                <a:solidFill>
                  <a:schemeClr val="accent2"/>
                </a:solidFill>
              </a:rPr>
              <a:t>st</a:t>
            </a:r>
            <a:r>
              <a:rPr lang="en-US" sz="2400" b="1" dirty="0">
                <a:solidFill>
                  <a:schemeClr val="accent2"/>
                </a:solidFill>
              </a:rPr>
              <a:t> Law suit 1920 </a:t>
            </a:r>
          </a:p>
          <a:p>
            <a:pPr>
              <a:lnSpc>
                <a:spcPct val="150000"/>
              </a:lnSpc>
            </a:pPr>
            <a:r>
              <a:rPr lang="en-US" dirty="0">
                <a:solidFill>
                  <a:schemeClr val="accent2"/>
                </a:solidFill>
              </a:rPr>
              <a:t>      </a:t>
            </a:r>
            <a:r>
              <a:rPr lang="en-US" dirty="0"/>
              <a:t>Mr. and Mrs. </a:t>
            </a:r>
            <a:r>
              <a:rPr lang="en-US" dirty="0" err="1"/>
              <a:t>Goodrum</a:t>
            </a:r>
            <a:r>
              <a:rPr lang="en-US" dirty="0"/>
              <a:t> Vs St. Luke’s        </a:t>
            </a:r>
          </a:p>
          <a:p>
            <a:pPr>
              <a:lnSpc>
                <a:spcPct val="150000"/>
              </a:lnSpc>
            </a:pPr>
            <a:r>
              <a:rPr lang="en-US" dirty="0"/>
              <a:t>        Hospital in Little Rock  Arkansas</a:t>
            </a:r>
          </a:p>
        </p:txBody>
      </p:sp>
      <p:sp>
        <p:nvSpPr>
          <p:cNvPr id="17418" name="Rectangle 13"/>
          <p:cNvSpPr>
            <a:spLocks noChangeArrowheads="1"/>
          </p:cNvSpPr>
          <p:nvPr/>
        </p:nvSpPr>
        <p:spPr bwMode="auto">
          <a:xfrm>
            <a:off x="381000" y="3429000"/>
            <a:ext cx="6629400" cy="1200150"/>
          </a:xfrm>
          <a:prstGeom prst="rect">
            <a:avLst/>
          </a:prstGeom>
          <a:noFill/>
          <a:ln w="9525">
            <a:noFill/>
            <a:miter lim="800000"/>
            <a:headEnd/>
            <a:tailEnd/>
          </a:ln>
        </p:spPr>
        <p:txBody>
          <a:bodyPr>
            <a:spAutoFit/>
          </a:bodyPr>
          <a:lstStyle/>
          <a:p>
            <a:r>
              <a:rPr lang="en-US"/>
              <a:t>These vehicles and their wondrous machines, christened Petite Curies by the soldiers, served to save innumerable lives by quickly allowing doctors to locate and remove bullets and shrapnel as well as diagnose and set broken bones </a:t>
            </a:r>
          </a:p>
        </p:txBody>
      </p:sp>
      <p:sp>
        <p:nvSpPr>
          <p:cNvPr id="17419" name="Rectangle 14"/>
          <p:cNvSpPr>
            <a:spLocks noChangeArrowheads="1"/>
          </p:cNvSpPr>
          <p:nvPr/>
        </p:nvSpPr>
        <p:spPr bwMode="auto">
          <a:xfrm>
            <a:off x="1981200" y="4724400"/>
            <a:ext cx="2916238" cy="369888"/>
          </a:xfrm>
          <a:prstGeom prst="rect">
            <a:avLst/>
          </a:prstGeom>
          <a:noFill/>
          <a:ln w="9525">
            <a:noFill/>
            <a:miter lim="800000"/>
            <a:headEnd/>
            <a:tailEnd/>
          </a:ln>
        </p:spPr>
        <p:txBody>
          <a:bodyPr wrap="none">
            <a:spAutoFit/>
          </a:bodyPr>
          <a:lstStyle/>
          <a:p>
            <a:r>
              <a:rPr lang="en-US"/>
              <a:t>(De Burgh, 1989, p. 2178) </a:t>
            </a:r>
          </a:p>
        </p:txBody>
      </p:sp>
      <p:pic>
        <p:nvPicPr>
          <p:cNvPr id="17420" name="Picture 15" descr="Symbol_Of_Law.jpg"/>
          <p:cNvPicPr>
            <a:picLocks noChangeAspect="1"/>
          </p:cNvPicPr>
          <p:nvPr/>
        </p:nvPicPr>
        <p:blipFill>
          <a:blip r:embed="rId8"/>
          <a:srcRect/>
          <a:stretch>
            <a:fillRect/>
          </a:stretch>
        </p:blipFill>
        <p:spPr bwMode="auto">
          <a:xfrm>
            <a:off x="5334000" y="5019675"/>
            <a:ext cx="1447800" cy="161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76400" y="381000"/>
            <a:ext cx="7467600" cy="1143000"/>
          </a:xfrm>
        </p:spPr>
        <p:txBody>
          <a:bodyPr/>
          <a:lstStyle/>
          <a:p>
            <a:r>
              <a:rPr lang="en-US" dirty="0" smtClean="0">
                <a:latin typeface="Arial" pitchFamily="34" charset="0"/>
              </a:rPr>
              <a:t>Personnel </a:t>
            </a:r>
            <a:r>
              <a:rPr lang="en-US" dirty="0" err="1" smtClean="0">
                <a:latin typeface="Arial" pitchFamily="34" charset="0"/>
              </a:rPr>
              <a:t>Dosimetry</a:t>
            </a:r>
            <a:r>
              <a:rPr lang="en-US" dirty="0" smtClean="0">
                <a:latin typeface="Arial" pitchFamily="34" charset="0"/>
              </a:rPr>
              <a:t> Review</a:t>
            </a:r>
          </a:p>
        </p:txBody>
      </p:sp>
      <p:sp>
        <p:nvSpPr>
          <p:cNvPr id="43011" name="Rectangle 3"/>
          <p:cNvSpPr>
            <a:spLocks noGrp="1" noChangeArrowheads="1"/>
          </p:cNvSpPr>
          <p:nvPr>
            <p:ph type="body" idx="1"/>
          </p:nvPr>
        </p:nvSpPr>
        <p:spPr/>
        <p:txBody>
          <a:bodyPr/>
          <a:lstStyle/>
          <a:p>
            <a:pPr marL="228600" indent="-228600" defTabSz="609600"/>
            <a:r>
              <a:rPr lang="en-US" sz="2000" dirty="0" smtClean="0">
                <a:latin typeface="Arial" pitchFamily="34" charset="0"/>
              </a:rPr>
              <a:t>Each monitoring period dose report is reviewed by the Radiation Safety Officer</a:t>
            </a:r>
          </a:p>
          <a:p>
            <a:pPr marL="228600" indent="-228600" defTabSz="609600"/>
            <a:r>
              <a:rPr lang="en-US" sz="2000" dirty="0" smtClean="0">
                <a:latin typeface="Arial" pitchFamily="34" charset="0"/>
              </a:rPr>
              <a:t>The report is compared against the institution’s investigational levels:</a:t>
            </a:r>
          </a:p>
          <a:p>
            <a:pPr marL="495300" lvl="1" indent="-190500" defTabSz="609600">
              <a:buFontTx/>
              <a:buNone/>
            </a:pPr>
            <a:r>
              <a:rPr lang="en-US" sz="1900" dirty="0" smtClean="0">
                <a:latin typeface="Arial" pitchFamily="34" charset="0"/>
              </a:rPr>
              <a:t>    &gt;200 </a:t>
            </a:r>
            <a:r>
              <a:rPr lang="en-US" sz="1900" dirty="0" err="1" smtClean="0">
                <a:latin typeface="Arial" pitchFamily="34" charset="0"/>
              </a:rPr>
              <a:t>mrem</a:t>
            </a:r>
            <a:r>
              <a:rPr lang="en-US" sz="1900" dirty="0" smtClean="0">
                <a:latin typeface="Arial" pitchFamily="34" charset="0"/>
              </a:rPr>
              <a:t>/monitoring period to whole body </a:t>
            </a:r>
          </a:p>
          <a:p>
            <a:pPr marL="495300" lvl="1" indent="-190500" defTabSz="609600">
              <a:buFontTx/>
              <a:buNone/>
            </a:pPr>
            <a:r>
              <a:rPr lang="en-US" sz="1900" dirty="0" smtClean="0">
                <a:latin typeface="Arial" pitchFamily="34" charset="0"/>
              </a:rPr>
              <a:t>    &gt; 2000 </a:t>
            </a:r>
            <a:r>
              <a:rPr lang="en-US" sz="1900" dirty="0" err="1" smtClean="0">
                <a:latin typeface="Arial" pitchFamily="34" charset="0"/>
              </a:rPr>
              <a:t>mrem</a:t>
            </a:r>
            <a:r>
              <a:rPr lang="en-US" sz="1900" dirty="0" smtClean="0">
                <a:latin typeface="Arial" pitchFamily="34" charset="0"/>
              </a:rPr>
              <a:t>/monitoring period to extremities </a:t>
            </a:r>
          </a:p>
          <a:p>
            <a:pPr marL="495300" lvl="1" indent="-190500" defTabSz="609600">
              <a:buFontTx/>
              <a:buNone/>
            </a:pPr>
            <a:r>
              <a:rPr lang="en-US" sz="1900" dirty="0" smtClean="0">
                <a:latin typeface="Arial" pitchFamily="34" charset="0"/>
              </a:rPr>
              <a:t>    &gt; 800 </a:t>
            </a:r>
            <a:r>
              <a:rPr lang="en-US" sz="1900" dirty="0" err="1" smtClean="0">
                <a:latin typeface="Arial" pitchFamily="34" charset="0"/>
              </a:rPr>
              <a:t>mrem</a:t>
            </a:r>
            <a:r>
              <a:rPr lang="en-US" sz="1900" dirty="0" smtClean="0">
                <a:latin typeface="Arial" pitchFamily="34" charset="0"/>
              </a:rPr>
              <a:t>/monitoring period to the skin</a:t>
            </a:r>
          </a:p>
          <a:p>
            <a:pPr marL="495300" lvl="1" indent="-190500" defTabSz="609600">
              <a:buFontTx/>
              <a:buNone/>
            </a:pPr>
            <a:r>
              <a:rPr lang="en-US" sz="1900" dirty="0" smtClean="0">
                <a:latin typeface="Arial" pitchFamily="34" charset="0"/>
              </a:rPr>
              <a:t>Action Required:  </a:t>
            </a:r>
            <a:r>
              <a:rPr lang="en-US" sz="1900" b="1" dirty="0" smtClean="0">
                <a:latin typeface="Arial" pitchFamily="34" charset="0"/>
              </a:rPr>
              <a:t>Written notification from RSO to worker and investigation</a:t>
            </a:r>
            <a:endParaRPr lang="en-US" sz="1900" dirty="0" smtClean="0">
              <a:latin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71600" y="304800"/>
            <a:ext cx="7467600" cy="1143000"/>
          </a:xfrm>
        </p:spPr>
        <p:txBody>
          <a:bodyPr/>
          <a:lstStyle/>
          <a:p>
            <a:r>
              <a:rPr lang="en-US" dirty="0" smtClean="0"/>
              <a:t>Dose Equivalent to an Embryo/fetus</a:t>
            </a:r>
          </a:p>
        </p:txBody>
      </p:sp>
      <p:sp>
        <p:nvSpPr>
          <p:cNvPr id="44035" name="Rectangle 3"/>
          <p:cNvSpPr>
            <a:spLocks noGrp="1" noChangeArrowheads="1"/>
          </p:cNvSpPr>
          <p:nvPr>
            <p:ph type="body" idx="1"/>
          </p:nvPr>
        </p:nvSpPr>
        <p:spPr/>
        <p:txBody>
          <a:bodyPr/>
          <a:lstStyle/>
          <a:p>
            <a:r>
              <a:rPr lang="en-US" smtClean="0"/>
              <a:t>Occupational exposure to the fetus of a declared pregnant woman shall not exceed 500 millirem  during the 9 month pregnancy.</a:t>
            </a:r>
          </a:p>
          <a:p>
            <a:r>
              <a:rPr lang="en-US" smtClean="0"/>
              <a:t>Declare pregnancy as soon as possible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228600"/>
            <a:ext cx="7467600" cy="1143000"/>
          </a:xfrm>
        </p:spPr>
        <p:txBody>
          <a:bodyPr/>
          <a:lstStyle/>
          <a:p>
            <a:r>
              <a:rPr lang="en-US" dirty="0" smtClean="0">
                <a:latin typeface="Arial" pitchFamily="34" charset="0"/>
              </a:rPr>
              <a:t>Declared Pregnant Workers</a:t>
            </a:r>
          </a:p>
        </p:txBody>
      </p:sp>
      <p:sp>
        <p:nvSpPr>
          <p:cNvPr id="45059" name="Rectangle 3"/>
          <p:cNvSpPr>
            <a:spLocks noGrp="1" noChangeArrowheads="1"/>
          </p:cNvSpPr>
          <p:nvPr>
            <p:ph type="body" idx="1"/>
          </p:nvPr>
        </p:nvSpPr>
        <p:spPr/>
        <p:txBody>
          <a:bodyPr/>
          <a:lstStyle/>
          <a:p>
            <a:pPr marL="228600" indent="-228600" defTabSz="609600"/>
            <a:r>
              <a:rPr lang="en-US" sz="2000" smtClean="0">
                <a:latin typeface="Arial" pitchFamily="34" charset="0"/>
              </a:rPr>
              <a:t>Available for those radiation workers who are pregnant or planning a pregnancy.</a:t>
            </a:r>
          </a:p>
          <a:p>
            <a:pPr marL="228600" indent="-228600" defTabSz="609600"/>
            <a:r>
              <a:rPr lang="en-US" sz="2000" smtClean="0">
                <a:latin typeface="Arial" pitchFamily="34" charset="0"/>
              </a:rPr>
              <a:t>Purely VOLUNTARY!</a:t>
            </a:r>
          </a:p>
          <a:p>
            <a:pPr marL="228600" indent="-228600" defTabSz="609600"/>
            <a:r>
              <a:rPr lang="en-US" sz="2000" smtClean="0">
                <a:latin typeface="Arial" pitchFamily="34" charset="0"/>
              </a:rPr>
              <a:t>To be apart of the program, you must DECLARE your pregnancy in writing to your supervisor and provide the estimated date of conception.  The RSO must be notified immediately upon declaration.</a:t>
            </a:r>
          </a:p>
          <a:p>
            <a:pPr marL="228600" indent="-228600" defTabSz="609600"/>
            <a:r>
              <a:rPr lang="en-US" sz="2000" smtClean="0">
                <a:latin typeface="Arial" pitchFamily="34" charset="0"/>
              </a:rPr>
              <a:t>The declared pregnant worker may be provided with a dosimeter that will be worn at the waist level.  If lead is worn, the “fetal badge” shall always be worn under the lead.</a:t>
            </a:r>
          </a:p>
          <a:p>
            <a:pPr marL="228600" indent="-228600" defTabSz="609600"/>
            <a:endParaRPr lang="en-US" sz="2000" smtClean="0">
              <a:latin typeface="Arial" pitchFamily="34" charset="0"/>
            </a:endParaRPr>
          </a:p>
          <a:p>
            <a:pPr marL="228600" indent="-228600" defTabSz="609600"/>
            <a:endParaRPr lang="en-US" sz="2000" smtClean="0">
              <a:latin typeface="Arial" pitchFamily="34" charset="0"/>
            </a:endParaRPr>
          </a:p>
        </p:txBody>
      </p:sp>
      <p:pic>
        <p:nvPicPr>
          <p:cNvPr id="45060" name="Picture 4"/>
          <p:cNvPicPr>
            <a:picLocks noChangeAspect="1" noChangeArrowheads="1"/>
          </p:cNvPicPr>
          <p:nvPr/>
        </p:nvPicPr>
        <p:blipFill>
          <a:blip r:embed="rId2"/>
          <a:srcRect/>
          <a:stretch>
            <a:fillRect/>
          </a:stretch>
        </p:blipFill>
        <p:spPr bwMode="auto">
          <a:xfrm>
            <a:off x="6935788" y="5029200"/>
            <a:ext cx="1360487" cy="136207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4" descr="D:\for now\eye.jpg"/>
          <p:cNvPicPr>
            <a:picLocks noChangeAspect="1" noChangeArrowheads="1"/>
          </p:cNvPicPr>
          <p:nvPr/>
        </p:nvPicPr>
        <p:blipFill>
          <a:blip r:embed="rId2"/>
          <a:srcRect/>
          <a:stretch>
            <a:fillRect/>
          </a:stretch>
        </p:blipFill>
        <p:spPr bwMode="auto">
          <a:xfrm>
            <a:off x="3581400" y="152400"/>
            <a:ext cx="1362075" cy="990600"/>
          </a:xfrm>
          <a:prstGeom prst="rect">
            <a:avLst/>
          </a:prstGeom>
          <a:noFill/>
          <a:ln w="9525">
            <a:noFill/>
            <a:miter lim="800000"/>
            <a:headEnd/>
            <a:tailEnd/>
          </a:ln>
        </p:spPr>
      </p:pic>
      <p:pic>
        <p:nvPicPr>
          <p:cNvPr id="45059" name="Picture 15" descr="D:\for now\images[16].jpg"/>
          <p:cNvPicPr>
            <a:picLocks noChangeAspect="1" noChangeArrowheads="1"/>
          </p:cNvPicPr>
          <p:nvPr/>
        </p:nvPicPr>
        <p:blipFill>
          <a:blip r:embed="rId3"/>
          <a:srcRect/>
          <a:stretch>
            <a:fillRect/>
          </a:stretch>
        </p:blipFill>
        <p:spPr bwMode="auto">
          <a:xfrm>
            <a:off x="3657600" y="4114800"/>
            <a:ext cx="1143000" cy="1905000"/>
          </a:xfrm>
          <a:prstGeom prst="rect">
            <a:avLst/>
          </a:prstGeom>
          <a:noFill/>
          <a:ln w="9525">
            <a:noFill/>
            <a:miter lim="800000"/>
            <a:headEnd/>
            <a:tailEnd/>
          </a:ln>
        </p:spPr>
      </p:pic>
      <p:sp>
        <p:nvSpPr>
          <p:cNvPr id="7" name="Rectangle 6"/>
          <p:cNvSpPr/>
          <p:nvPr/>
        </p:nvSpPr>
        <p:spPr>
          <a:xfrm>
            <a:off x="1676400" y="5103674"/>
            <a:ext cx="6109172"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a:lnSpc>
                <a:spcPct val="90000"/>
              </a:lnSpc>
              <a:spcBef>
                <a:spcPct val="20000"/>
              </a:spcBef>
              <a:buFont typeface="Arial" pitchFamily="34" charset="0"/>
              <a:buNone/>
              <a:defRPr/>
            </a:pP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endParaRPr>
          </a:p>
          <a:p>
            <a:pPr marL="342900" indent="-342900" algn="ctr">
              <a:lnSpc>
                <a:spcPct val="90000"/>
              </a:lnSpc>
              <a:spcBef>
                <a:spcPct val="20000"/>
              </a:spcBef>
              <a:buFont typeface="Arial" pitchFamily="34" charset="0"/>
              <a:buNone/>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 </a:t>
            </a:r>
            <a:r>
              <a:rPr lang="en-US" sz="48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Calibri" pitchFamily="34" charset="0"/>
                <a:cs typeface="+mn-cs"/>
              </a:rPr>
              <a:t>is the most dangerous</a:t>
            </a:r>
            <a:endParaRPr lang="en-US" sz="48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Arial" pitchFamily="34" charset="0"/>
              <a:cs typeface="+mn-cs"/>
            </a:endParaRPr>
          </a:p>
        </p:txBody>
      </p:sp>
      <p:sp>
        <p:nvSpPr>
          <p:cNvPr id="9" name="Rectangle 8"/>
          <p:cNvSpPr/>
          <p:nvPr/>
        </p:nvSpPr>
        <p:spPr>
          <a:xfrm>
            <a:off x="1676400" y="990600"/>
            <a:ext cx="5706306" cy="830997"/>
          </a:xfrm>
          <a:prstGeom prst="rect">
            <a:avLst/>
          </a:prstGeom>
        </p:spPr>
        <p:txBody>
          <a:bodyPr wrap="none">
            <a:spAutoFit/>
          </a:bodyPr>
          <a:lstStyle/>
          <a:p>
            <a:pPr>
              <a:defRPr/>
            </a:pPr>
            <a:r>
              <a:rPr lang="en-US" sz="4800" b="1" dirty="0">
                <a:ln w="19050">
                  <a:solidFill>
                    <a:schemeClr val="tx2">
                      <a:tint val="1000"/>
                    </a:schemeClr>
                  </a:solidFill>
                  <a:prstDash val="solid"/>
                </a:ln>
                <a:solidFill>
                  <a:srgbClr val="00B050"/>
                </a:solidFill>
                <a:effectLst>
                  <a:glow rad="228600">
                    <a:schemeClr val="accent3">
                      <a:satMod val="175000"/>
                      <a:alpha val="40000"/>
                    </a:schemeClr>
                  </a:glow>
                  <a:outerShdw blurRad="50000" dist="50800" dir="7500000" algn="tl">
                    <a:srgbClr val="000000">
                      <a:shade val="5000"/>
                      <a:alpha val="35000"/>
                    </a:srgbClr>
                  </a:outerShdw>
                </a:effectLst>
                <a:latin typeface="+mj-lt"/>
                <a:cs typeface="+mn-cs"/>
              </a:rPr>
              <a:t>What eyes don’t see</a:t>
            </a:r>
            <a:r>
              <a:rPr lang="en-US" sz="4800" b="1" dirty="0">
                <a:ln w="19050">
                  <a:solidFill>
                    <a:schemeClr val="tx2">
                      <a:tint val="1000"/>
                    </a:schemeClr>
                  </a:solidFill>
                  <a:prstDash val="solid"/>
                </a:ln>
                <a:solidFill>
                  <a:srgbClr val="00B050"/>
                </a:solidFill>
                <a:effectLst>
                  <a:glow rad="228600">
                    <a:schemeClr val="accent3">
                      <a:satMod val="175000"/>
                      <a:alpha val="40000"/>
                    </a:schemeClr>
                  </a:glow>
                  <a:outerShdw blurRad="50000" dist="50800" dir="7500000" algn="tl">
                    <a:srgbClr val="000000">
                      <a:shade val="5000"/>
                      <a:alpha val="35000"/>
                    </a:srgbClr>
                  </a:outerShdw>
                </a:effectLst>
                <a:latin typeface="Arial Black" pitchFamily="34" charset="0"/>
                <a:cs typeface="+mn-cs"/>
              </a:rPr>
              <a:t>;</a:t>
            </a:r>
          </a:p>
        </p:txBody>
      </p:sp>
      <p:pic>
        <p:nvPicPr>
          <p:cNvPr id="45062" name="Picture 8"/>
          <p:cNvPicPr>
            <a:picLocks noChangeAspect="1" noChangeArrowheads="1"/>
          </p:cNvPicPr>
          <p:nvPr/>
        </p:nvPicPr>
        <p:blipFill>
          <a:blip r:embed="rId4"/>
          <a:srcRect/>
          <a:stretch>
            <a:fillRect/>
          </a:stretch>
        </p:blipFill>
        <p:spPr bwMode="auto">
          <a:xfrm>
            <a:off x="3657600" y="1828800"/>
            <a:ext cx="1143000" cy="1524000"/>
          </a:xfrm>
          <a:prstGeom prst="rect">
            <a:avLst/>
          </a:prstGeom>
          <a:noFill/>
          <a:ln w="9525">
            <a:noFill/>
            <a:miter lim="800000"/>
            <a:headEnd/>
            <a:tailEnd/>
          </a:ln>
        </p:spPr>
      </p:pic>
      <p:sp>
        <p:nvSpPr>
          <p:cNvPr id="12" name="Rectangle 11"/>
          <p:cNvSpPr/>
          <p:nvPr/>
        </p:nvSpPr>
        <p:spPr>
          <a:xfrm>
            <a:off x="1524000" y="3352800"/>
            <a:ext cx="6896055" cy="769441"/>
          </a:xfrm>
          <a:prstGeom prst="rect">
            <a:avLst/>
          </a:prstGeom>
        </p:spPr>
        <p:txBody>
          <a:bodyPr wrap="none">
            <a:spAutoFit/>
          </a:bodyPr>
          <a:lstStyle/>
          <a:p>
            <a:pPr>
              <a:defRPr/>
            </a:pPr>
            <a:r>
              <a:rPr lang="en-US" sz="4400" dirty="0">
                <a:ln w="19050">
                  <a:solidFill>
                    <a:schemeClr val="tx2">
                      <a:tint val="1000"/>
                    </a:schemeClr>
                  </a:solidFill>
                  <a:prstDash val="solid"/>
                </a:ln>
                <a:solidFill>
                  <a:srgbClr val="00B050"/>
                </a:solidFill>
                <a:effectLst>
                  <a:glow rad="228600">
                    <a:schemeClr val="accent3">
                      <a:satMod val="175000"/>
                      <a:alpha val="40000"/>
                    </a:schemeClr>
                  </a:glow>
                  <a:outerShdw blurRad="50000" dist="50800" dir="7500000" algn="tl">
                    <a:srgbClr val="000000">
                      <a:shade val="5000"/>
                      <a:alpha val="35000"/>
                    </a:srgbClr>
                  </a:outerShdw>
                </a:effectLst>
                <a:latin typeface="Arial Black" pitchFamily="34" charset="0"/>
                <a:cs typeface="+mn-cs"/>
              </a:rPr>
              <a:t>Mind does not believe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500" tmFilter="0, 0; .2, .5; .8, .5; 1, 0"/>
                                        <p:tgtEl>
                                          <p:spTgt spid="45058"/>
                                        </p:tgtEl>
                                      </p:cBhvr>
                                    </p:animEffect>
                                    <p:animScale>
                                      <p:cBhvr>
                                        <p:cTn id="11" dur="250" autoRev="1" fill="hold"/>
                                        <p:tgtEl>
                                          <p:spTgt spid="45058"/>
                                        </p:tgtEl>
                                      </p:cBhvr>
                                      <p:by x="105000" y="105000"/>
                                    </p:animScale>
                                  </p:childTnLst>
                                </p:cTn>
                              </p:par>
                              <p:par>
                                <p:cTn id="12" presetID="4" presetClass="entr" presetSubtype="32" fill="hold" nodeType="withEffect">
                                  <p:stCondLst>
                                    <p:cond delay="0"/>
                                  </p:stCondLst>
                                  <p:childTnLst>
                                    <p:set>
                                      <p:cBhvr>
                                        <p:cTn id="13" dur="1" fill="hold">
                                          <p:stCondLst>
                                            <p:cond delay="0"/>
                                          </p:stCondLst>
                                        </p:cTn>
                                        <p:tgtEl>
                                          <p:spTgt spid="45062"/>
                                        </p:tgtEl>
                                        <p:attrNameLst>
                                          <p:attrName>style.visibility</p:attrName>
                                        </p:attrNameLst>
                                      </p:cBhvr>
                                      <p:to>
                                        <p:strVal val="visible"/>
                                      </p:to>
                                    </p:set>
                                    <p:animEffect transition="in" filter="box(out)">
                                      <p:cBhvr>
                                        <p:cTn id="14" dur="1000"/>
                                        <p:tgtEl>
                                          <p:spTgt spid="45062"/>
                                        </p:tgtEl>
                                      </p:cBhvr>
                                    </p:animEffect>
                                  </p:childTnLst>
                                </p:cTn>
                              </p:par>
                            </p:childTnLst>
                          </p:cTn>
                        </p:par>
                        <p:par>
                          <p:cTn id="15" fill="hold">
                            <p:stCondLst>
                              <p:cond delay="3000"/>
                            </p:stCondLst>
                            <p:childTnLst>
                              <p:par>
                                <p:cTn id="16" presetID="1" presetClass="entr" presetSubtype="0" fill="hold" nodeType="afterEffect">
                                  <p:stCondLst>
                                    <p:cond delay="0"/>
                                  </p:stCondLst>
                                  <p:childTnLst>
                                    <p:set>
                                      <p:cBhvr>
                                        <p:cTn id="17" dur="1" fill="hold">
                                          <p:stCondLst>
                                            <p:cond delay="0"/>
                                          </p:stCondLst>
                                        </p:cTn>
                                        <p:tgtEl>
                                          <p:spTgt spid="45059"/>
                                        </p:tgtEl>
                                        <p:attrNameLst>
                                          <p:attrName>style.visibility</p:attrName>
                                        </p:attrNameLst>
                                      </p:cBhvr>
                                      <p:to>
                                        <p:strVal val="visible"/>
                                      </p:to>
                                    </p:set>
                                  </p:childTnLst>
                                </p:cTn>
                              </p:par>
                            </p:childTnLst>
                          </p:cTn>
                        </p:par>
                        <p:par>
                          <p:cTn id="18" fill="hold">
                            <p:stCondLst>
                              <p:cond delay="3000"/>
                            </p:stCondLst>
                            <p:childTnLst>
                              <p:par>
                                <p:cTn id="19" presetID="6" presetClass="emph" presetSubtype="0" fill="hold" nodeType="afterEffect">
                                  <p:stCondLst>
                                    <p:cond delay="0"/>
                                  </p:stCondLst>
                                  <p:childTnLst>
                                    <p:animScale>
                                      <p:cBhvr>
                                        <p:cTn id="20" dur="1000" fill="hold"/>
                                        <p:tgtEl>
                                          <p:spTgt spid="450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71600" y="304800"/>
            <a:ext cx="7772400" cy="1143000"/>
          </a:xfrm>
        </p:spPr>
        <p:txBody>
          <a:bodyPr/>
          <a:lstStyle/>
          <a:p>
            <a:r>
              <a:rPr lang="en-US" dirty="0" smtClean="0"/>
              <a:t>Geiger Mueller Detector</a:t>
            </a:r>
          </a:p>
        </p:txBody>
      </p:sp>
      <p:sp>
        <p:nvSpPr>
          <p:cNvPr id="48131" name="Rectangle 3"/>
          <p:cNvSpPr>
            <a:spLocks noGrp="1" noChangeArrowheads="1"/>
          </p:cNvSpPr>
          <p:nvPr>
            <p:ph type="body" sz="half" idx="1"/>
          </p:nvPr>
        </p:nvSpPr>
        <p:spPr>
          <a:xfrm>
            <a:off x="0" y="1219200"/>
            <a:ext cx="4343400" cy="5105400"/>
          </a:xfrm>
        </p:spPr>
        <p:txBody>
          <a:bodyPr/>
          <a:lstStyle/>
          <a:p>
            <a:pPr marL="547688" indent="-411163">
              <a:lnSpc>
                <a:spcPct val="90000"/>
              </a:lnSpc>
            </a:pPr>
            <a:endParaRPr lang="en-US" sz="2800" dirty="0" smtClean="0"/>
          </a:p>
          <a:p>
            <a:pPr marL="547688" indent="-411163">
              <a:lnSpc>
                <a:spcPct val="90000"/>
              </a:lnSpc>
              <a:spcBef>
                <a:spcPct val="0"/>
              </a:spcBef>
              <a:spcAft>
                <a:spcPct val="65000"/>
              </a:spcAft>
            </a:pPr>
            <a:r>
              <a:rPr lang="en-US" sz="2200" dirty="0" smtClean="0"/>
              <a:t>Geiger counters are portable devices that detect and measure radioactivity.</a:t>
            </a:r>
          </a:p>
          <a:p>
            <a:pPr marL="547688" indent="-411163">
              <a:lnSpc>
                <a:spcPct val="90000"/>
              </a:lnSpc>
              <a:spcBef>
                <a:spcPct val="0"/>
              </a:spcBef>
              <a:spcAft>
                <a:spcPct val="65000"/>
              </a:spcAft>
            </a:pPr>
            <a:r>
              <a:rPr lang="en-US" sz="2200" dirty="0" smtClean="0"/>
              <a:t>Can be used to detect beta, gamma and X-ray radiation.</a:t>
            </a:r>
          </a:p>
          <a:p>
            <a:pPr marL="547688" indent="-411163">
              <a:lnSpc>
                <a:spcPct val="90000"/>
              </a:lnSpc>
              <a:spcBef>
                <a:spcPct val="0"/>
              </a:spcBef>
              <a:spcAft>
                <a:spcPct val="65000"/>
              </a:spcAft>
            </a:pPr>
            <a:r>
              <a:rPr lang="en-US" sz="2200" dirty="0" smtClean="0"/>
              <a:t>Geiger-Muller tube is filled with an inert  gas that will conduct electricity when ionized. “The tube amplifies this conduction by a cascade effect and outputs a current pulse, which is displayed by a needle or audible clicks.” </a:t>
            </a:r>
          </a:p>
        </p:txBody>
      </p:sp>
      <p:pic>
        <p:nvPicPr>
          <p:cNvPr id="48132" name="Picture 4" descr="DSCI0502"/>
          <p:cNvPicPr preferRelativeResize="0">
            <a:picLocks noChangeAspect="1" noChangeArrowheads="1"/>
          </p:cNvPicPr>
          <p:nvPr/>
        </p:nvPicPr>
        <p:blipFill>
          <a:blip r:embed="rId2"/>
          <a:srcRect/>
          <a:stretch>
            <a:fillRect/>
          </a:stretch>
        </p:blipFill>
        <p:spPr bwMode="auto">
          <a:xfrm>
            <a:off x="4421188" y="2057400"/>
            <a:ext cx="4722812" cy="4113213"/>
          </a:xfrm>
          <a:prstGeom prst="rect">
            <a:avLst/>
          </a:prstGeom>
          <a:noFill/>
          <a:ln w="38100">
            <a:solidFill>
              <a:schemeClr val="folHlink"/>
            </a:solid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1143000" y="0"/>
            <a:ext cx="8229600" cy="1143000"/>
          </a:xfrm>
        </p:spPr>
        <p:txBody>
          <a:bodyPr/>
          <a:lstStyle/>
          <a:p>
            <a:pPr eaLnBrk="1" hangingPunct="1"/>
            <a:r>
              <a:rPr lang="en-US" sz="4000" smtClean="0">
                <a:latin typeface="Arial" charset="0"/>
                <a:cs typeface="Arial" charset="0"/>
              </a:rPr>
              <a:t>Radiation survey monitoring</a:t>
            </a:r>
          </a:p>
        </p:txBody>
      </p:sp>
      <p:sp>
        <p:nvSpPr>
          <p:cNvPr id="55299" name="Rectangle 3"/>
          <p:cNvSpPr>
            <a:spLocks/>
          </p:cNvSpPr>
          <p:nvPr/>
        </p:nvSpPr>
        <p:spPr bwMode="auto">
          <a:xfrm>
            <a:off x="685800" y="1295400"/>
            <a:ext cx="8458200" cy="16002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a:latin typeface="Calibri" pitchFamily="34" charset="0"/>
              </a:rPr>
              <a:t>Geiger-Muller (G-M) Detector</a:t>
            </a:r>
            <a:endParaRPr lang="en-US" sz="3200">
              <a:latin typeface="Calibri" pitchFamily="34" charset="0"/>
            </a:endParaRPr>
          </a:p>
        </p:txBody>
      </p:sp>
      <p:pic>
        <p:nvPicPr>
          <p:cNvPr id="55300" name="Picture 4"/>
          <p:cNvPicPr>
            <a:picLocks noChangeAspect="1" noChangeArrowheads="1"/>
          </p:cNvPicPr>
          <p:nvPr/>
        </p:nvPicPr>
        <p:blipFill>
          <a:blip r:embed="rId2"/>
          <a:srcRect l="926" t="7091" r="2777" b="4283"/>
          <a:stretch>
            <a:fillRect/>
          </a:stretch>
        </p:blipFill>
        <p:spPr bwMode="auto">
          <a:xfrm>
            <a:off x="685800" y="2362200"/>
            <a:ext cx="7924800" cy="1905000"/>
          </a:xfrm>
          <a:prstGeom prst="rect">
            <a:avLst/>
          </a:prstGeom>
          <a:noFill/>
          <a:ln w="9525">
            <a:noFill/>
            <a:miter lim="800000"/>
            <a:headEnd/>
            <a:tailEnd/>
          </a:ln>
        </p:spPr>
      </p:pic>
      <p:pic>
        <p:nvPicPr>
          <p:cNvPr id="55301" name="Picture 2"/>
          <p:cNvPicPr>
            <a:picLocks noChangeAspect="1" noChangeArrowheads="1"/>
          </p:cNvPicPr>
          <p:nvPr/>
        </p:nvPicPr>
        <p:blipFill>
          <a:blip r:embed="rId3"/>
          <a:srcRect l="37402" t="33501" r="37662" b="44333"/>
          <a:stretch>
            <a:fillRect/>
          </a:stretch>
        </p:blipFill>
        <p:spPr bwMode="auto">
          <a:xfrm>
            <a:off x="990600" y="4648200"/>
            <a:ext cx="1828800" cy="1676400"/>
          </a:xfrm>
          <a:prstGeom prst="rect">
            <a:avLst/>
          </a:prstGeom>
          <a:noFill/>
          <a:ln w="9525">
            <a:noFill/>
            <a:miter lim="800000"/>
            <a:headEnd/>
            <a:tailEnd/>
          </a:ln>
        </p:spPr>
      </p:pic>
      <p:sp>
        <p:nvSpPr>
          <p:cNvPr id="55302" name="Text Box 8"/>
          <p:cNvSpPr txBox="1">
            <a:spLocks noChangeArrowheads="1"/>
          </p:cNvSpPr>
          <p:nvPr/>
        </p:nvSpPr>
        <p:spPr bwMode="auto">
          <a:xfrm>
            <a:off x="990600" y="6461125"/>
            <a:ext cx="1863725" cy="396875"/>
          </a:xfrm>
          <a:prstGeom prst="rect">
            <a:avLst/>
          </a:prstGeom>
          <a:noFill/>
          <a:ln w="9525">
            <a:noFill/>
            <a:miter lim="800000"/>
            <a:headEnd/>
            <a:tailEnd/>
          </a:ln>
        </p:spPr>
        <p:txBody>
          <a:bodyPr wrap="none">
            <a:spAutoFit/>
          </a:bodyPr>
          <a:lstStyle/>
          <a:p>
            <a:r>
              <a:rPr lang="en-US" sz="2000" b="1"/>
              <a:t>NAI Detectors</a:t>
            </a:r>
          </a:p>
        </p:txBody>
      </p:sp>
      <p:pic>
        <p:nvPicPr>
          <p:cNvPr id="55303" name="Picture 2"/>
          <p:cNvPicPr>
            <a:picLocks noChangeAspect="1" noChangeArrowheads="1"/>
          </p:cNvPicPr>
          <p:nvPr/>
        </p:nvPicPr>
        <p:blipFill>
          <a:blip r:embed="rId3"/>
          <a:srcRect l="36223" t="66498" r="36870" b="11336"/>
          <a:stretch>
            <a:fillRect/>
          </a:stretch>
        </p:blipFill>
        <p:spPr bwMode="auto">
          <a:xfrm>
            <a:off x="5791200" y="4572000"/>
            <a:ext cx="1981200" cy="1676400"/>
          </a:xfrm>
          <a:prstGeom prst="rect">
            <a:avLst/>
          </a:prstGeom>
          <a:noFill/>
          <a:ln w="9525">
            <a:noFill/>
            <a:miter lim="800000"/>
            <a:headEnd/>
            <a:tailEnd/>
          </a:ln>
        </p:spPr>
      </p:pic>
      <p:sp>
        <p:nvSpPr>
          <p:cNvPr id="55304" name="Text Box 9"/>
          <p:cNvSpPr txBox="1">
            <a:spLocks noChangeArrowheads="1"/>
          </p:cNvSpPr>
          <p:nvPr/>
        </p:nvSpPr>
        <p:spPr bwMode="auto">
          <a:xfrm>
            <a:off x="4967288" y="6461125"/>
            <a:ext cx="4176712" cy="396875"/>
          </a:xfrm>
          <a:prstGeom prst="rect">
            <a:avLst/>
          </a:prstGeom>
          <a:noFill/>
          <a:ln w="9525">
            <a:noFill/>
            <a:miter lim="800000"/>
            <a:headEnd/>
            <a:tailEnd/>
          </a:ln>
        </p:spPr>
        <p:txBody>
          <a:bodyPr wrap="none">
            <a:spAutoFit/>
          </a:bodyPr>
          <a:lstStyle/>
          <a:p>
            <a:r>
              <a:rPr lang="en-US" sz="2000" b="1"/>
              <a:t>Pressurised ionisation chembers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1905000"/>
            <a:ext cx="7772400" cy="1922463"/>
          </a:xfrm>
        </p:spPr>
        <p:txBody>
          <a:bodyPr/>
          <a:lstStyle/>
          <a:p>
            <a:r>
              <a:rPr lang="en-US" dirty="0" smtClean="0">
                <a:latin typeface="Arial" pitchFamily="34" charset="0"/>
              </a:rPr>
              <a:t>P</a:t>
            </a:r>
            <a:r>
              <a:rPr smtClean="0">
                <a:latin typeface="Arial" pitchFamily="34" charset="0"/>
              </a:rPr>
              <a:t>ermissible dose</a:t>
            </a: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67600" cy="1143000"/>
          </a:xfrm>
        </p:spPr>
        <p:txBody>
          <a:bodyPr>
            <a:normAutofit fontScale="90000"/>
          </a:bodyPr>
          <a:lstStyle/>
          <a:p>
            <a:pPr eaLnBrk="1" fontAlgn="auto" hangingPunct="1">
              <a:spcAft>
                <a:spcPts val="0"/>
              </a:spcAft>
              <a:defRPr/>
            </a:pPr>
            <a:r>
              <a:rPr lang="en-US" b="1" dirty="0" smtClean="0"/>
              <a:t>Radiation Dose Limits  over the Past Century</a:t>
            </a:r>
            <a:endParaRPr lang="en-US" dirty="0"/>
          </a:p>
        </p:txBody>
      </p:sp>
      <p:sp>
        <p:nvSpPr>
          <p:cNvPr id="31747" name="Content Placeholder 2"/>
          <p:cNvSpPr>
            <a:spLocks noGrp="1"/>
          </p:cNvSpPr>
          <p:nvPr>
            <p:ph idx="1"/>
          </p:nvPr>
        </p:nvSpPr>
        <p:spPr/>
        <p:txBody>
          <a:bodyPr/>
          <a:lstStyle/>
          <a:p>
            <a:pPr eaLnBrk="1" hangingPunct="1"/>
            <a:endParaRPr lang="en-US" smtClean="0"/>
          </a:p>
        </p:txBody>
      </p:sp>
      <p:pic>
        <p:nvPicPr>
          <p:cNvPr id="193538" name="Picture 2"/>
          <p:cNvPicPr>
            <a:picLocks noChangeAspect="1" noChangeArrowheads="1"/>
          </p:cNvPicPr>
          <p:nvPr/>
        </p:nvPicPr>
        <p:blipFill>
          <a:blip r:embed="rId3">
            <a:lum bright="-40000" contrast="30000"/>
          </a:blip>
          <a:srcRect/>
          <a:stretch>
            <a:fillRect/>
          </a:stretch>
        </p:blipFill>
        <p:spPr bwMode="auto">
          <a:xfrm>
            <a:off x="228600" y="1143000"/>
            <a:ext cx="8569325" cy="5310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749" name="TextBox 4"/>
          <p:cNvSpPr txBox="1">
            <a:spLocks noChangeArrowheads="1"/>
          </p:cNvSpPr>
          <p:nvPr/>
        </p:nvSpPr>
        <p:spPr bwMode="auto">
          <a:xfrm>
            <a:off x="6019800" y="1600200"/>
            <a:ext cx="2286000" cy="369888"/>
          </a:xfrm>
          <a:prstGeom prst="rect">
            <a:avLst/>
          </a:prstGeom>
          <a:noFill/>
          <a:ln w="9525">
            <a:noFill/>
            <a:miter lim="800000"/>
            <a:headEnd/>
            <a:tailEnd/>
          </a:ln>
        </p:spPr>
        <p:txBody>
          <a:bodyPr>
            <a:spAutoFit/>
          </a:bodyPr>
          <a:lstStyle/>
          <a:p>
            <a:r>
              <a:rPr lang="en-US">
                <a:solidFill>
                  <a:schemeClr val="bg1"/>
                </a:solidFill>
              </a:rPr>
              <a:t>1924 - </a:t>
            </a:r>
            <a:r>
              <a:rPr lang="en-US" b="1">
                <a:solidFill>
                  <a:srgbClr val="C00000"/>
                </a:solidFill>
                <a:latin typeface="Calibri" pitchFamily="34" charset="0"/>
              </a:rPr>
              <a:t>700 mSi</a:t>
            </a:r>
            <a:endParaRPr lang="en-US">
              <a:solidFill>
                <a:srgbClr val="FFC000"/>
              </a:solidFill>
            </a:endParaRPr>
          </a:p>
        </p:txBody>
      </p:sp>
      <p:sp>
        <p:nvSpPr>
          <p:cNvPr id="31750" name="Rectangle 5"/>
          <p:cNvSpPr>
            <a:spLocks noChangeArrowheads="1"/>
          </p:cNvSpPr>
          <p:nvPr/>
        </p:nvSpPr>
        <p:spPr bwMode="auto">
          <a:xfrm>
            <a:off x="6019800" y="1981200"/>
            <a:ext cx="1658938" cy="369888"/>
          </a:xfrm>
          <a:prstGeom prst="rect">
            <a:avLst/>
          </a:prstGeom>
          <a:noFill/>
          <a:ln w="9525">
            <a:noFill/>
            <a:miter lim="800000"/>
            <a:headEnd/>
            <a:tailEnd/>
          </a:ln>
        </p:spPr>
        <p:txBody>
          <a:bodyPr wrap="none">
            <a:spAutoFit/>
          </a:bodyPr>
          <a:lstStyle/>
          <a:p>
            <a:r>
              <a:rPr lang="en-US">
                <a:solidFill>
                  <a:schemeClr val="bg1"/>
                </a:solidFill>
              </a:rPr>
              <a:t>1934 - </a:t>
            </a:r>
            <a:r>
              <a:rPr lang="en-US" b="1">
                <a:solidFill>
                  <a:srgbClr val="C00000"/>
                </a:solidFill>
                <a:latin typeface="Calibri" pitchFamily="34" charset="0"/>
              </a:rPr>
              <a:t>300 mSi</a:t>
            </a:r>
            <a:endParaRPr lang="en-US">
              <a:solidFill>
                <a:srgbClr val="FFC000"/>
              </a:solidFill>
            </a:endParaRPr>
          </a:p>
        </p:txBody>
      </p:sp>
      <p:sp>
        <p:nvSpPr>
          <p:cNvPr id="31751" name="Rectangle 6"/>
          <p:cNvSpPr>
            <a:spLocks noChangeArrowheads="1"/>
          </p:cNvSpPr>
          <p:nvPr/>
        </p:nvSpPr>
        <p:spPr bwMode="auto">
          <a:xfrm>
            <a:off x="6019800" y="2362200"/>
            <a:ext cx="1658938" cy="369888"/>
          </a:xfrm>
          <a:prstGeom prst="rect">
            <a:avLst/>
          </a:prstGeom>
          <a:noFill/>
          <a:ln w="9525">
            <a:noFill/>
            <a:miter lim="800000"/>
            <a:headEnd/>
            <a:tailEnd/>
          </a:ln>
        </p:spPr>
        <p:txBody>
          <a:bodyPr>
            <a:spAutoFit/>
          </a:bodyPr>
          <a:lstStyle/>
          <a:p>
            <a:r>
              <a:rPr lang="en-US">
                <a:solidFill>
                  <a:schemeClr val="bg1"/>
                </a:solidFill>
              </a:rPr>
              <a:t>1949 - </a:t>
            </a:r>
            <a:r>
              <a:rPr lang="en-US" b="1">
                <a:solidFill>
                  <a:srgbClr val="C00000"/>
                </a:solidFill>
                <a:latin typeface="Calibri" pitchFamily="34" charset="0"/>
              </a:rPr>
              <a:t>150 mSi</a:t>
            </a:r>
            <a:endParaRPr lang="en-US">
              <a:solidFill>
                <a:srgbClr val="FFC000"/>
              </a:solidFill>
            </a:endParaRPr>
          </a:p>
        </p:txBody>
      </p:sp>
      <p:sp>
        <p:nvSpPr>
          <p:cNvPr id="31752" name="Rectangle 7"/>
          <p:cNvSpPr>
            <a:spLocks noChangeArrowheads="1"/>
          </p:cNvSpPr>
          <p:nvPr/>
        </p:nvSpPr>
        <p:spPr bwMode="auto">
          <a:xfrm>
            <a:off x="6019800" y="2743200"/>
            <a:ext cx="1543050" cy="369888"/>
          </a:xfrm>
          <a:prstGeom prst="rect">
            <a:avLst/>
          </a:prstGeom>
          <a:noFill/>
          <a:ln w="9525">
            <a:noFill/>
            <a:miter lim="800000"/>
            <a:headEnd/>
            <a:tailEnd/>
          </a:ln>
        </p:spPr>
        <p:txBody>
          <a:bodyPr wrap="none">
            <a:spAutoFit/>
          </a:bodyPr>
          <a:lstStyle/>
          <a:p>
            <a:r>
              <a:rPr lang="en-US">
                <a:solidFill>
                  <a:schemeClr val="bg1"/>
                </a:solidFill>
              </a:rPr>
              <a:t>1958 - </a:t>
            </a:r>
            <a:r>
              <a:rPr lang="en-US" b="1">
                <a:solidFill>
                  <a:srgbClr val="C00000"/>
                </a:solidFill>
                <a:latin typeface="Calibri" pitchFamily="34" charset="0"/>
              </a:rPr>
              <a:t>50 mSi</a:t>
            </a:r>
            <a:endParaRPr lang="en-US">
              <a:solidFill>
                <a:srgbClr val="FFC000"/>
              </a:solidFill>
            </a:endParaRPr>
          </a:p>
        </p:txBody>
      </p:sp>
      <p:sp>
        <p:nvSpPr>
          <p:cNvPr id="31753" name="Rectangle 8"/>
          <p:cNvSpPr>
            <a:spLocks noChangeArrowheads="1"/>
          </p:cNvSpPr>
          <p:nvPr/>
        </p:nvSpPr>
        <p:spPr bwMode="auto">
          <a:xfrm>
            <a:off x="6019800" y="3124200"/>
            <a:ext cx="1595438" cy="369888"/>
          </a:xfrm>
          <a:prstGeom prst="rect">
            <a:avLst/>
          </a:prstGeom>
          <a:noFill/>
          <a:ln w="9525">
            <a:noFill/>
            <a:miter lim="800000"/>
            <a:headEnd/>
            <a:tailEnd/>
          </a:ln>
        </p:spPr>
        <p:txBody>
          <a:bodyPr wrap="none">
            <a:spAutoFit/>
          </a:bodyPr>
          <a:lstStyle/>
          <a:p>
            <a:r>
              <a:rPr lang="en-US">
                <a:solidFill>
                  <a:schemeClr val="bg1"/>
                </a:solidFill>
              </a:rPr>
              <a:t>1990 - </a:t>
            </a:r>
            <a:r>
              <a:rPr lang="en-US" b="1">
                <a:solidFill>
                  <a:srgbClr val="C00000"/>
                </a:solidFill>
                <a:latin typeface="Calibri" pitchFamily="34" charset="0"/>
              </a:rPr>
              <a:t> 20 mSi</a:t>
            </a:r>
            <a:endParaRPr lang="en-US">
              <a:solidFill>
                <a:srgbClr val="FFC000"/>
              </a:solidFill>
            </a:endParaRPr>
          </a:p>
        </p:txBody>
      </p:sp>
      <p:sp>
        <p:nvSpPr>
          <p:cNvPr id="10" name="Rounded Rectangle 9"/>
          <p:cNvSpPr/>
          <p:nvPr/>
        </p:nvSpPr>
        <p:spPr>
          <a:xfrm>
            <a:off x="5943600" y="1524000"/>
            <a:ext cx="1828800" cy="21336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219200" y="228600"/>
            <a:ext cx="6781800" cy="1143000"/>
          </a:xfrm>
        </p:spPr>
        <p:txBody>
          <a:bodyPr/>
          <a:lstStyle/>
          <a:p>
            <a:pPr eaLnBrk="1" hangingPunct="1"/>
            <a:r>
              <a:rPr lang="en-US" sz="3600" b="1" smtClean="0">
                <a:latin typeface="Arial" charset="0"/>
                <a:cs typeface="Arial" charset="0"/>
              </a:rPr>
              <a:t>Maximum Permissible Dose</a:t>
            </a:r>
            <a:endParaRPr lang="en-US" sz="3600" smtClean="0"/>
          </a:p>
        </p:txBody>
      </p:sp>
      <p:graphicFrame>
        <p:nvGraphicFramePr>
          <p:cNvPr id="4" name="Content Placeholder 3"/>
          <p:cNvGraphicFramePr>
            <a:graphicFrameLocks noGrp="1"/>
          </p:cNvGraphicFramePr>
          <p:nvPr>
            <p:ph idx="1"/>
          </p:nvPr>
        </p:nvGraphicFramePr>
        <p:xfrm>
          <a:off x="228600" y="1219200"/>
          <a:ext cx="8686800" cy="4572004"/>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80586">
                <a:tc>
                  <a:txBody>
                    <a:bodyPr/>
                    <a:lstStyle/>
                    <a:p>
                      <a:endParaRPr lang="en-US" dirty="0"/>
                    </a:p>
                  </a:txBody>
                  <a:tcPr/>
                </a:tc>
                <a:tc gridSpan="2">
                  <a:txBody>
                    <a:bodyPr/>
                    <a:lstStyle/>
                    <a:p>
                      <a:r>
                        <a:rPr lang="en-US" dirty="0" smtClean="0"/>
                        <a:t>OCCUPATIONAL WORKERS</a:t>
                      </a:r>
                      <a:endParaRPr lang="en-US" dirty="0"/>
                    </a:p>
                  </a:txBody>
                  <a:tcPr/>
                </a:tc>
                <a:tc hMerge="1">
                  <a:txBody>
                    <a:bodyPr/>
                    <a:lstStyle/>
                    <a:p>
                      <a:endParaRPr lang="en-US" dirty="0"/>
                    </a:p>
                  </a:txBody>
                  <a:tcPr/>
                </a:tc>
                <a:tc gridSpan="2">
                  <a:txBody>
                    <a:bodyPr/>
                    <a:lstStyle/>
                    <a:p>
                      <a:r>
                        <a:rPr lang="en-US" dirty="0" smtClean="0"/>
                        <a:t>PUBLIC </a:t>
                      </a:r>
                      <a:endParaRPr lang="en-US" dirty="0"/>
                    </a:p>
                  </a:txBody>
                  <a:tcPr/>
                </a:tc>
                <a:tc hMerge="1">
                  <a:txBody>
                    <a:bodyPr/>
                    <a:lstStyle/>
                    <a:p>
                      <a:endParaRPr lang="en-US" dirty="0"/>
                    </a:p>
                  </a:txBody>
                  <a:tcPr/>
                </a:tc>
              </a:tr>
              <a:tr h="780586">
                <a:tc>
                  <a:txBody>
                    <a:bodyPr/>
                    <a:lstStyle/>
                    <a:p>
                      <a:endParaRPr lang="en-US"/>
                    </a:p>
                  </a:txBody>
                  <a:tcPr/>
                </a:tc>
                <a:tc>
                  <a:txBody>
                    <a:bodyPr/>
                    <a:lstStyle/>
                    <a:p>
                      <a:r>
                        <a:rPr lang="en-US" dirty="0" smtClean="0"/>
                        <a:t>Limit </a:t>
                      </a:r>
                      <a:endParaRPr lang="en-US" dirty="0"/>
                    </a:p>
                  </a:txBody>
                  <a:tcPr/>
                </a:tc>
                <a:tc>
                  <a:txBody>
                    <a:bodyPr/>
                    <a:lstStyle/>
                    <a:p>
                      <a:r>
                        <a:rPr lang="en-US" dirty="0" smtClean="0"/>
                        <a:t>Annual equivalent</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Limit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Annual equivalent</a:t>
                      </a:r>
                      <a:r>
                        <a:rPr lang="en-US" baseline="0" dirty="0" smtClean="0"/>
                        <a:t> </a:t>
                      </a:r>
                      <a:endParaRPr lang="en-US" dirty="0" smtClean="0"/>
                    </a:p>
                  </a:txBody>
                  <a:tcPr/>
                </a:tc>
              </a:tr>
              <a:tr h="780586">
                <a:tc>
                  <a:txBody>
                    <a:bodyPr/>
                    <a:lstStyle/>
                    <a:p>
                      <a:r>
                        <a:rPr lang="en-US" dirty="0" smtClean="0"/>
                        <a:t>ICRP</a:t>
                      </a:r>
                      <a:endParaRPr lang="en-US" dirty="0"/>
                    </a:p>
                  </a:txBody>
                  <a:tcPr/>
                </a:tc>
                <a:tc>
                  <a:txBody>
                    <a:bodyPr/>
                    <a:lstStyle/>
                    <a:p>
                      <a:r>
                        <a:rPr lang="en-US" dirty="0" smtClean="0"/>
                        <a:t>20mSv</a:t>
                      </a:r>
                      <a:r>
                        <a:rPr lang="en-US" baseline="0" dirty="0" smtClean="0"/>
                        <a:t> /yr over 5 years</a:t>
                      </a:r>
                      <a:endParaRPr lang="en-US" dirty="0"/>
                    </a:p>
                  </a:txBody>
                  <a:tcPr/>
                </a:tc>
                <a:tc>
                  <a:txBody>
                    <a:bodyPr/>
                    <a:lstStyle/>
                    <a:p>
                      <a:r>
                        <a:rPr lang="en-US" dirty="0" smtClean="0"/>
                        <a:t>20mSv</a:t>
                      </a:r>
                      <a:endParaRPr lang="en-US" dirty="0"/>
                    </a:p>
                  </a:txBody>
                  <a:tcPr/>
                </a:tc>
                <a:tc>
                  <a:txBody>
                    <a:bodyPr/>
                    <a:lstStyle/>
                    <a:p>
                      <a:r>
                        <a:rPr lang="en-US" dirty="0" smtClean="0"/>
                        <a:t>1mSv/yr over 5 years</a:t>
                      </a:r>
                      <a:endParaRPr lang="en-US" dirty="0"/>
                    </a:p>
                  </a:txBody>
                  <a:tcPr/>
                </a:tc>
                <a:tc>
                  <a:txBody>
                    <a:bodyPr/>
                    <a:lstStyle/>
                    <a:p>
                      <a:r>
                        <a:rPr lang="en-US" dirty="0" smtClean="0"/>
                        <a:t>1mSv</a:t>
                      </a:r>
                      <a:endParaRPr lang="en-US" dirty="0"/>
                    </a:p>
                  </a:txBody>
                  <a:tcPr/>
                </a:tc>
              </a:tr>
              <a:tr h="1449660">
                <a:tc>
                  <a:txBody>
                    <a:bodyPr/>
                    <a:lstStyle/>
                    <a:p>
                      <a:r>
                        <a:rPr lang="en-US" dirty="0" smtClean="0"/>
                        <a:t>NCRP</a:t>
                      </a:r>
                      <a:endParaRPr lang="en-US" dirty="0"/>
                    </a:p>
                  </a:txBody>
                  <a:tcPr/>
                </a:tc>
                <a:tc>
                  <a:txBody>
                    <a:bodyPr/>
                    <a:lstStyle/>
                    <a:p>
                      <a:r>
                        <a:rPr lang="en-US" dirty="0" smtClean="0"/>
                        <a:t>Cumulative dose = age(Yrs)</a:t>
                      </a:r>
                      <a:r>
                        <a:rPr lang="en-US" baseline="0" dirty="0" smtClean="0"/>
                        <a:t> × 10mSv</a:t>
                      </a:r>
                      <a:r>
                        <a:rPr lang="en-US" dirty="0" smtClean="0"/>
                        <a:t> </a:t>
                      </a:r>
                      <a:endParaRPr lang="en-US" dirty="0"/>
                    </a:p>
                  </a:txBody>
                  <a:tcPr/>
                </a:tc>
                <a:tc>
                  <a:txBody>
                    <a:bodyPr/>
                    <a:lstStyle/>
                    <a:p>
                      <a:r>
                        <a:rPr lang="en-US" dirty="0" smtClean="0"/>
                        <a:t>50mSv</a:t>
                      </a:r>
                      <a:endParaRPr lang="en-US" dirty="0"/>
                    </a:p>
                  </a:txBody>
                  <a:tcPr/>
                </a:tc>
                <a:tc>
                  <a:txBody>
                    <a:bodyPr/>
                    <a:lstStyle/>
                    <a:p>
                      <a:r>
                        <a:rPr lang="en-US" dirty="0" smtClean="0"/>
                        <a:t>5mSv for 5</a:t>
                      </a:r>
                      <a:r>
                        <a:rPr lang="en-US" baseline="0" dirty="0" smtClean="0"/>
                        <a:t> years</a:t>
                      </a:r>
                      <a:endParaRPr lang="en-US" dirty="0"/>
                    </a:p>
                  </a:txBody>
                  <a:tcPr/>
                </a:tc>
                <a:tc>
                  <a:txBody>
                    <a:bodyPr/>
                    <a:lstStyle/>
                    <a:p>
                      <a:r>
                        <a:rPr lang="en-US" dirty="0" smtClean="0"/>
                        <a:t>1mSv</a:t>
                      </a:r>
                      <a:endParaRPr lang="en-US" dirty="0"/>
                    </a:p>
                  </a:txBody>
                  <a:tcPr/>
                </a:tc>
              </a:tr>
              <a:tr h="780586">
                <a:tc>
                  <a:txBody>
                    <a:bodyPr/>
                    <a:lstStyle/>
                    <a:p>
                      <a:r>
                        <a:rPr lang="en-US" dirty="0" smtClean="0">
                          <a:solidFill>
                            <a:srgbClr val="002060"/>
                          </a:solidFill>
                        </a:rPr>
                        <a:t>AERB</a:t>
                      </a:r>
                      <a:endParaRPr lang="en-US" dirty="0">
                        <a:solidFill>
                          <a:srgbClr val="002060"/>
                        </a:solidFill>
                      </a:endParaRPr>
                    </a:p>
                  </a:txBody>
                  <a:tcPr/>
                </a:tc>
                <a:tc>
                  <a:txBody>
                    <a:bodyPr/>
                    <a:lstStyle/>
                    <a:p>
                      <a:r>
                        <a:rPr lang="en-US" dirty="0" smtClean="0">
                          <a:solidFill>
                            <a:srgbClr val="002060"/>
                          </a:solidFill>
                        </a:rPr>
                        <a:t>100mSv over 5 years</a:t>
                      </a:r>
                      <a:endParaRPr lang="en-US" dirty="0">
                        <a:solidFill>
                          <a:srgbClr val="002060"/>
                        </a:solidFill>
                      </a:endParaRPr>
                    </a:p>
                  </a:txBody>
                  <a:tcPr/>
                </a:tc>
                <a:tc>
                  <a:txBody>
                    <a:bodyPr/>
                    <a:lstStyle/>
                    <a:p>
                      <a:r>
                        <a:rPr lang="en-US" dirty="0" smtClean="0">
                          <a:solidFill>
                            <a:srgbClr val="002060"/>
                          </a:solidFill>
                        </a:rPr>
                        <a:t>30mSv</a:t>
                      </a:r>
                      <a:endParaRPr lang="en-US" dirty="0">
                        <a:solidFill>
                          <a:srgbClr val="002060"/>
                        </a:solidFill>
                      </a:endParaRPr>
                    </a:p>
                  </a:txBody>
                  <a:tcPr/>
                </a:tc>
                <a:tc>
                  <a:txBody>
                    <a:bodyPr/>
                    <a:lstStyle/>
                    <a:p>
                      <a:r>
                        <a:rPr lang="en-US" dirty="0" smtClean="0">
                          <a:solidFill>
                            <a:srgbClr val="002060"/>
                          </a:solidFill>
                        </a:rPr>
                        <a:t>1mSv/yr for 5 yrs</a:t>
                      </a:r>
                      <a:endParaRPr lang="en-US" dirty="0">
                        <a:solidFill>
                          <a:srgbClr val="002060"/>
                        </a:solidFill>
                      </a:endParaRPr>
                    </a:p>
                  </a:txBody>
                  <a:tcPr/>
                </a:tc>
                <a:tc>
                  <a:txBody>
                    <a:bodyPr/>
                    <a:lstStyle/>
                    <a:p>
                      <a:r>
                        <a:rPr lang="en-US" dirty="0" smtClean="0">
                          <a:solidFill>
                            <a:srgbClr val="002060"/>
                          </a:solidFill>
                        </a:rPr>
                        <a:t>1mSv</a:t>
                      </a:r>
                      <a:endParaRPr lang="en-US" dirty="0">
                        <a:solidFill>
                          <a:srgbClr val="002060"/>
                        </a:solidFill>
                      </a:endParaRPr>
                    </a:p>
                  </a:txBody>
                  <a:tcPr/>
                </a:tc>
              </a:tr>
            </a:tbl>
          </a:graphicData>
        </a:graphic>
      </p:graphicFrame>
      <p:sp>
        <p:nvSpPr>
          <p:cNvPr id="32807" name="TextBox 4"/>
          <p:cNvSpPr txBox="1">
            <a:spLocks noChangeArrowheads="1"/>
          </p:cNvSpPr>
          <p:nvPr/>
        </p:nvSpPr>
        <p:spPr bwMode="auto">
          <a:xfrm>
            <a:off x="1066800" y="6019800"/>
            <a:ext cx="7848600" cy="523875"/>
          </a:xfrm>
          <a:prstGeom prst="rect">
            <a:avLst/>
          </a:prstGeom>
          <a:noFill/>
          <a:ln w="9525">
            <a:noFill/>
            <a:miter lim="800000"/>
            <a:headEnd/>
            <a:tailEnd/>
          </a:ln>
        </p:spPr>
        <p:txBody>
          <a:bodyPr>
            <a:spAutoFit/>
          </a:bodyPr>
          <a:lstStyle/>
          <a:p>
            <a:r>
              <a:rPr lang="en-US" sz="1400"/>
              <a:t>1.Seeram E and Travis EC, Radiation protection, Philadelphia, New York : Lippincott. 1997.      </a:t>
            </a:r>
          </a:p>
          <a:p>
            <a:r>
              <a:rPr lang="en-US" sz="1400"/>
              <a:t>2.AERB Safety Code, (Code No. AERB/SE/MED-2), Mumbai 2001:1-20. </a:t>
            </a:r>
          </a:p>
        </p:txBody>
      </p:sp>
      <p:pic>
        <p:nvPicPr>
          <p:cNvPr id="32808" name="Picture 4" descr="full-age-police_~u12025687">
            <a:hlinkClick r:id="rId3"/>
          </p:cNvPr>
          <p:cNvPicPr>
            <a:picLocks noChangeAspect="1" noChangeArrowheads="1"/>
          </p:cNvPicPr>
          <p:nvPr/>
        </p:nvPicPr>
        <p:blipFill>
          <a:blip r:embed="rId4"/>
          <a:srcRect/>
          <a:stretch>
            <a:fillRect/>
          </a:stretch>
        </p:blipFill>
        <p:spPr bwMode="auto">
          <a:xfrm>
            <a:off x="7924800" y="0"/>
            <a:ext cx="1219200"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819400" y="457200"/>
            <a:ext cx="7467600" cy="1143000"/>
          </a:xfrm>
        </p:spPr>
        <p:txBody>
          <a:bodyPr/>
          <a:lstStyle/>
          <a:p>
            <a:pPr eaLnBrk="1" hangingPunct="1"/>
            <a:r>
              <a:rPr lang="en-US" sz="3600" smtClean="0"/>
              <a:t>PREGNANT WOMEN </a:t>
            </a:r>
          </a:p>
        </p:txBody>
      </p:sp>
      <p:graphicFrame>
        <p:nvGraphicFramePr>
          <p:cNvPr id="4" name="Content Placeholder 3"/>
          <p:cNvGraphicFramePr>
            <a:graphicFrameLocks noGrp="1"/>
          </p:cNvGraphicFramePr>
          <p:nvPr>
            <p:ph idx="1"/>
          </p:nvPr>
        </p:nvGraphicFramePr>
        <p:xfrm>
          <a:off x="228600" y="2133600"/>
          <a:ext cx="8686800" cy="3397250"/>
        </p:xfrm>
        <a:graphic>
          <a:graphicData uri="http://schemas.openxmlformats.org/drawingml/2006/table">
            <a:tbl>
              <a:tblPr firstRow="1" bandRow="1">
                <a:tableStyleId>{5C22544A-7EE6-4342-B048-85BDC9FD1C3A}</a:tableStyleId>
              </a:tblPr>
              <a:tblGrid>
                <a:gridCol w="1618130"/>
                <a:gridCol w="7068670"/>
              </a:tblGrid>
              <a:tr h="548671">
                <a:tc>
                  <a:txBody>
                    <a:bodyPr/>
                    <a:lstStyle/>
                    <a:p>
                      <a:endParaRPr lang="en-US" dirty="0"/>
                    </a:p>
                  </a:txBody>
                  <a:tcPr/>
                </a:tc>
                <a:tc>
                  <a:txBody>
                    <a:bodyPr/>
                    <a:lstStyle/>
                    <a:p>
                      <a:r>
                        <a:rPr lang="en-US" dirty="0" smtClean="0"/>
                        <a:t>Limits </a:t>
                      </a:r>
                      <a:endParaRPr lang="en-US" dirty="0"/>
                    </a:p>
                  </a:txBody>
                  <a:tcPr/>
                </a:tc>
              </a:tr>
              <a:tr h="1352887">
                <a:tc>
                  <a:txBody>
                    <a:bodyPr/>
                    <a:lstStyle/>
                    <a:p>
                      <a:r>
                        <a:rPr lang="en-US" dirty="0" smtClean="0"/>
                        <a:t>ICRP</a:t>
                      </a:r>
                      <a:endParaRPr lang="en-US" dirty="0"/>
                    </a:p>
                  </a:txBody>
                  <a:tcPr/>
                </a:tc>
                <a:tc>
                  <a:txBody>
                    <a:bodyPr/>
                    <a:lstStyle/>
                    <a:p>
                      <a:r>
                        <a:rPr lang="en-US" dirty="0" smtClean="0"/>
                        <a:t>supplementary equivalent dose limit of </a:t>
                      </a:r>
                      <a:r>
                        <a:rPr lang="en-US" b="1" dirty="0" smtClean="0"/>
                        <a:t>2mSv</a:t>
                      </a:r>
                      <a:r>
                        <a:rPr lang="en-US" dirty="0" smtClean="0"/>
                        <a:t> applied to the surface of her lower abdomen for the remainder of her pregnancy</a:t>
                      </a:r>
                      <a:endParaRPr lang="en-US" dirty="0"/>
                    </a:p>
                  </a:txBody>
                  <a:tcPr/>
                </a:tc>
              </a:tr>
              <a:tr h="548671">
                <a:tc>
                  <a:txBody>
                    <a:bodyPr/>
                    <a:lstStyle/>
                    <a:p>
                      <a:r>
                        <a:rPr lang="en-US" dirty="0" smtClean="0"/>
                        <a:t>NCRP</a:t>
                      </a:r>
                      <a:endParaRPr lang="en-US" dirty="0"/>
                    </a:p>
                  </a:txBody>
                  <a:tcPr/>
                </a:tc>
                <a:tc>
                  <a:txBody>
                    <a:bodyPr/>
                    <a:lstStyle/>
                    <a:p>
                      <a:r>
                        <a:rPr lang="en-US" dirty="0" smtClean="0"/>
                        <a:t> </a:t>
                      </a:r>
                      <a:r>
                        <a:rPr lang="en-US" b="1" dirty="0" smtClean="0"/>
                        <a:t>0.5 </a:t>
                      </a:r>
                      <a:r>
                        <a:rPr lang="en-US" b="1" dirty="0" err="1" smtClean="0"/>
                        <a:t>mSv</a:t>
                      </a:r>
                      <a:r>
                        <a:rPr lang="en-US" b="1" dirty="0" smtClean="0"/>
                        <a:t> per month </a:t>
                      </a:r>
                      <a:r>
                        <a:rPr lang="en-US" dirty="0" smtClean="0"/>
                        <a:t>for the embryo/fetus</a:t>
                      </a:r>
                      <a:endParaRPr lang="en-US" dirty="0"/>
                    </a:p>
                  </a:txBody>
                  <a:tcPr/>
                </a:tc>
              </a:tr>
              <a:tr h="947021">
                <a:tc>
                  <a:txBody>
                    <a:bodyPr/>
                    <a:lstStyle/>
                    <a:p>
                      <a:r>
                        <a:rPr lang="en-US" dirty="0" smtClean="0">
                          <a:solidFill>
                            <a:srgbClr val="002060"/>
                          </a:solidFill>
                        </a:rPr>
                        <a:t>AERB</a:t>
                      </a:r>
                      <a:endParaRPr lang="en-US" dirty="0">
                        <a:solidFill>
                          <a:srgbClr val="002060"/>
                        </a:solidFill>
                      </a:endParaRPr>
                    </a:p>
                  </a:txBody>
                  <a:tcPr/>
                </a:tc>
                <a:tc>
                  <a:txBody>
                    <a:bodyPr/>
                    <a:lstStyle/>
                    <a:p>
                      <a:r>
                        <a:rPr lang="en-US" dirty="0" smtClean="0">
                          <a:solidFill>
                            <a:srgbClr val="002060"/>
                          </a:solidFill>
                        </a:rPr>
                        <a:t>equivalent to surface of pregnant woman's abdomen should not exceed </a:t>
                      </a:r>
                      <a:r>
                        <a:rPr lang="en-US" b="1" dirty="0" smtClean="0">
                          <a:solidFill>
                            <a:srgbClr val="002060"/>
                          </a:solidFill>
                        </a:rPr>
                        <a:t>2 </a:t>
                      </a:r>
                      <a:r>
                        <a:rPr lang="en-US" b="1" dirty="0" err="1" smtClean="0">
                          <a:solidFill>
                            <a:srgbClr val="002060"/>
                          </a:solidFill>
                        </a:rPr>
                        <a:t>mSv</a:t>
                      </a:r>
                      <a:r>
                        <a:rPr lang="en-US" b="1" dirty="0" smtClean="0">
                          <a:solidFill>
                            <a:srgbClr val="002060"/>
                          </a:solidFill>
                        </a:rPr>
                        <a:t> </a:t>
                      </a:r>
                      <a:r>
                        <a:rPr lang="en-US" dirty="0" smtClean="0">
                          <a:solidFill>
                            <a:srgbClr val="002060"/>
                          </a:solidFill>
                        </a:rPr>
                        <a:t>for the remainder of the pregnancy</a:t>
                      </a:r>
                      <a:endParaRPr lang="en-US" dirty="0">
                        <a:solidFill>
                          <a:srgbClr val="002060"/>
                        </a:solidFill>
                      </a:endParaRPr>
                    </a:p>
                  </a:txBody>
                  <a:tcPr/>
                </a:tc>
              </a:tr>
            </a:tbl>
          </a:graphicData>
        </a:graphic>
      </p:graphicFrame>
      <p:sp>
        <p:nvSpPr>
          <p:cNvPr id="33812" name="TextBox 4"/>
          <p:cNvSpPr txBox="1">
            <a:spLocks noChangeArrowheads="1"/>
          </p:cNvSpPr>
          <p:nvPr/>
        </p:nvSpPr>
        <p:spPr bwMode="auto">
          <a:xfrm>
            <a:off x="304800" y="5715000"/>
            <a:ext cx="8686800" cy="584200"/>
          </a:xfrm>
          <a:prstGeom prst="rect">
            <a:avLst/>
          </a:prstGeom>
          <a:noFill/>
          <a:ln w="9525">
            <a:noFill/>
            <a:miter lim="800000"/>
            <a:headEnd/>
            <a:tailEnd/>
          </a:ln>
        </p:spPr>
        <p:txBody>
          <a:bodyPr>
            <a:spAutoFit/>
          </a:bodyPr>
          <a:lstStyle/>
          <a:p>
            <a:r>
              <a:rPr lang="en-US" sz="1600"/>
              <a:t>1.Seeram E and Travis EC, Radiation protection, Philadelphia, New York : Lippincott. 1997.      </a:t>
            </a:r>
          </a:p>
          <a:p>
            <a:r>
              <a:rPr lang="en-US" sz="1600"/>
              <a:t>2.AERB Safety Code, (Code No. AERB/SE/MED-2), Mumbai 2001:1-20. </a:t>
            </a:r>
            <a:endParaRPr lang="en-US"/>
          </a:p>
        </p:txBody>
      </p:sp>
      <p:pic>
        <p:nvPicPr>
          <p:cNvPr id="33813" name="Picture 4" descr="http://images.agoramedia.com/everydayhealth/gcms/photogallery_pregnancy_week_by_week_baby_28_full.jpg"/>
          <p:cNvPicPr>
            <a:picLocks noChangeAspect="1" noChangeArrowheads="1"/>
          </p:cNvPicPr>
          <p:nvPr/>
        </p:nvPicPr>
        <p:blipFill>
          <a:blip r:embed="rId3"/>
          <a:srcRect t="11111" b="8333"/>
          <a:stretch>
            <a:fillRect/>
          </a:stretch>
        </p:blipFill>
        <p:spPr bwMode="auto">
          <a:xfrm>
            <a:off x="7315200" y="0"/>
            <a:ext cx="1828800" cy="1963738"/>
          </a:xfrm>
          <a:prstGeom prst="rect">
            <a:avLst/>
          </a:prstGeom>
          <a:noFill/>
          <a:ln w="9525">
            <a:noFill/>
            <a:miter lim="800000"/>
            <a:headEnd/>
            <a:tailEnd/>
          </a:ln>
        </p:spPr>
      </p:pic>
      <p:pic>
        <p:nvPicPr>
          <p:cNvPr id="33814" name="Picture 2" descr="http://www.topnews.in/usa/files/pregnant-lady.jpg"/>
          <p:cNvPicPr>
            <a:picLocks noChangeAspect="1" noChangeArrowheads="1"/>
          </p:cNvPicPr>
          <p:nvPr/>
        </p:nvPicPr>
        <p:blipFill>
          <a:blip r:embed="rId4"/>
          <a:srcRect/>
          <a:stretch>
            <a:fillRect/>
          </a:stretch>
        </p:blipFill>
        <p:spPr bwMode="auto">
          <a:xfrm>
            <a:off x="1143000" y="0"/>
            <a:ext cx="1371600" cy="204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019800" cy="1143000"/>
          </a:xfrm>
        </p:spPr>
        <p:txBody>
          <a:bodyPr>
            <a:normAutofit fontScale="90000"/>
          </a:bodyPr>
          <a:lstStyle/>
          <a:p>
            <a:pPr algn="ctr" eaLnBrk="1" fontAlgn="auto" hangingPunct="1">
              <a:spcAft>
                <a:spcPts val="0"/>
              </a:spcAft>
              <a:defRPr/>
            </a:pPr>
            <a:r>
              <a:rPr lang="en-US" sz="3600" b="1" smtClean="0"/>
              <a:t>Monument  to  the  x-ray  martyrs </a:t>
            </a:r>
            <a:r>
              <a:rPr lang="en-US" sz="3600" b="1" dirty="0" smtClean="0"/>
              <a:t/>
            </a:r>
            <a:br>
              <a:rPr lang="en-US" sz="3600" b="1" dirty="0" smtClean="0"/>
            </a:br>
            <a:r>
              <a:rPr lang="en-US" sz="3600" b="1" dirty="0" smtClean="0"/>
              <a:t> Hamburg - Germany</a:t>
            </a:r>
            <a:endParaRPr lang="en-US" sz="3600" b="1" dirty="0"/>
          </a:p>
        </p:txBody>
      </p:sp>
      <p:pic>
        <p:nvPicPr>
          <p:cNvPr id="18435" name="Picture 6"/>
          <p:cNvPicPr>
            <a:picLocks noChangeAspect="1" noChangeArrowheads="1"/>
          </p:cNvPicPr>
          <p:nvPr/>
        </p:nvPicPr>
        <p:blipFill>
          <a:blip r:embed="rId4"/>
          <a:srcRect l="7933" t="6268" r="31934" b="10632"/>
          <a:stretch>
            <a:fillRect/>
          </a:stretch>
        </p:blipFill>
        <p:spPr bwMode="auto">
          <a:xfrm>
            <a:off x="228600" y="1371600"/>
            <a:ext cx="4648200" cy="4953000"/>
          </a:xfrm>
          <a:prstGeom prst="rect">
            <a:avLst/>
          </a:prstGeom>
          <a:noFill/>
          <a:ln w="9525">
            <a:noFill/>
            <a:miter lim="800000"/>
            <a:headEnd/>
            <a:tailEnd/>
          </a:ln>
        </p:spPr>
      </p:pic>
      <p:sp>
        <p:nvSpPr>
          <p:cNvPr id="18436" name="Rectangle 7"/>
          <p:cNvSpPr>
            <a:spLocks noChangeArrowheads="1"/>
          </p:cNvSpPr>
          <p:nvPr/>
        </p:nvSpPr>
        <p:spPr bwMode="auto">
          <a:xfrm>
            <a:off x="4953000" y="1371600"/>
            <a:ext cx="4191000" cy="5262563"/>
          </a:xfrm>
          <a:prstGeom prst="rect">
            <a:avLst/>
          </a:prstGeom>
          <a:noFill/>
          <a:ln w="9525">
            <a:noFill/>
            <a:miter lim="800000"/>
            <a:headEnd/>
            <a:tailEnd/>
          </a:ln>
        </p:spPr>
        <p:txBody>
          <a:bodyPr>
            <a:spAutoFit/>
          </a:bodyPr>
          <a:lstStyle/>
          <a:p>
            <a:r>
              <a:rPr lang="en-US" sz="2400"/>
              <a:t>To the Roentgenologists and Radiologists of all nations,</a:t>
            </a:r>
          </a:p>
          <a:p>
            <a:r>
              <a:rPr lang="en-US" sz="2400"/>
              <a:t>doctors, physicists, chemists, technical workers, laboratory workers and hospital sisters who gave their lives in the struggle against the diseases of mankind.</a:t>
            </a:r>
          </a:p>
          <a:p>
            <a:r>
              <a:rPr lang="en-US" sz="2400"/>
              <a:t>They were heroic leaders in the development of the successful and safe use of x rays and radium in medicine.</a:t>
            </a:r>
          </a:p>
          <a:p>
            <a:r>
              <a:rPr lang="en-US" sz="2400"/>
              <a:t>Immortal is the glory of the work of the dead.</a:t>
            </a:r>
            <a:endParaRPr lang="en-US"/>
          </a:p>
        </p:txBody>
      </p:sp>
      <p:sp>
        <p:nvSpPr>
          <p:cNvPr id="18437" name="Rectangle 5"/>
          <p:cNvSpPr>
            <a:spLocks noChangeArrowheads="1"/>
          </p:cNvSpPr>
          <p:nvPr/>
        </p:nvSpPr>
        <p:spPr bwMode="auto">
          <a:xfrm>
            <a:off x="0" y="6488113"/>
            <a:ext cx="6934200" cy="369887"/>
          </a:xfrm>
          <a:prstGeom prst="rect">
            <a:avLst/>
          </a:prstGeom>
          <a:noFill/>
          <a:ln w="9525">
            <a:noFill/>
            <a:miter lim="800000"/>
            <a:headEnd/>
            <a:tailEnd/>
          </a:ln>
        </p:spPr>
        <p:txBody>
          <a:bodyPr>
            <a:spAutoFit/>
          </a:bodyPr>
          <a:lstStyle/>
          <a:p>
            <a:r>
              <a:rPr lang="en-US">
                <a:solidFill>
                  <a:srgbClr val="FFFF00"/>
                </a:solidFill>
              </a:rPr>
              <a:t>April 4, 1936, at St. George's Hospital, Hamburg - Germany </a:t>
            </a:r>
          </a:p>
        </p:txBody>
      </p:sp>
      <p:pic>
        <p:nvPicPr>
          <p:cNvPr id="24577" name="Picture 1"/>
          <p:cNvPicPr>
            <a:picLocks noChangeAspect="1" noChangeArrowheads="1"/>
          </p:cNvPicPr>
          <p:nvPr/>
        </p:nvPicPr>
        <p:blipFill>
          <a:blip r:embed="rId5"/>
          <a:srcRect t="4167" b="5208"/>
          <a:stretch>
            <a:fillRect/>
          </a:stretch>
        </p:blipFill>
        <p:spPr bwMode="auto">
          <a:xfrm>
            <a:off x="0" y="1208088"/>
            <a:ext cx="9144000" cy="56499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additive="base">
                                        <p:cTn id="7" dur="1000" fill="hold"/>
                                        <p:tgtEl>
                                          <p:spTgt spid="24577"/>
                                        </p:tgtEl>
                                        <p:attrNameLst>
                                          <p:attrName>ppt_x</p:attrName>
                                        </p:attrNameLst>
                                      </p:cBhvr>
                                      <p:tavLst>
                                        <p:tav tm="0">
                                          <p:val>
                                            <p:strVal val="0-#ppt_w/2"/>
                                          </p:val>
                                        </p:tav>
                                        <p:tav tm="100000">
                                          <p:val>
                                            <p:strVal val="#ppt_x"/>
                                          </p:val>
                                        </p:tav>
                                      </p:tavLst>
                                    </p:anim>
                                    <p:anim calcmode="lin" valueType="num">
                                      <p:cBhvr additive="base">
                                        <p:cTn id="8" dur="1000" fill="hold"/>
                                        <p:tgtEl>
                                          <p:spTgt spid="2457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0" presetClass="emph" presetSubtype="0" fill="hold" nodeType="afterEffect">
                                  <p:stCondLst>
                                    <p:cond delay="0"/>
                                  </p:stCondLst>
                                  <p:childTnLst>
                                    <p:animClr clrSpc="hsl" dir="cw">
                                      <p:cBhvr override="childStyle">
                                        <p:cTn id="11" dur="3000" fill="hold"/>
                                        <p:tgtEl>
                                          <p:spTgt spid="24577"/>
                                        </p:tgtEl>
                                        <p:attrNameLst>
                                          <p:attrName>style.color</p:attrName>
                                        </p:attrNameLst>
                                      </p:cBhvr>
                                      <p:by>
                                        <p:hsl h="0" s="12549" l="25098"/>
                                      </p:by>
                                    </p:animClr>
                                    <p:animClr clrSpc="hsl" dir="cw">
                                      <p:cBhvr>
                                        <p:cTn id="12" dur="3000" fill="hold"/>
                                        <p:tgtEl>
                                          <p:spTgt spid="24577"/>
                                        </p:tgtEl>
                                        <p:attrNameLst>
                                          <p:attrName>fillcolor</p:attrName>
                                        </p:attrNameLst>
                                      </p:cBhvr>
                                      <p:by>
                                        <p:hsl h="0" s="12549" l="25098"/>
                                      </p:by>
                                    </p:animClr>
                                    <p:animClr clrSpc="hsl" dir="cw">
                                      <p:cBhvr>
                                        <p:cTn id="13" dur="3000" fill="hold"/>
                                        <p:tgtEl>
                                          <p:spTgt spid="24577"/>
                                        </p:tgtEl>
                                        <p:attrNameLst>
                                          <p:attrName>stroke.color</p:attrName>
                                        </p:attrNameLst>
                                      </p:cBhvr>
                                      <p:by>
                                        <p:hsl h="0" s="12549" l="25098"/>
                                      </p:by>
                                    </p:animClr>
                                    <p:set>
                                      <p:cBhvr>
                                        <p:cTn id="14" dur="3000" fill="hold"/>
                                        <p:tgtEl>
                                          <p:spTgt spid="2457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3" presetClass="emph" presetSubtype="0" fill="remove" nodeType="clickEffect">
                                  <p:stCondLst>
                                    <p:cond delay="0"/>
                                  </p:stCondLst>
                                  <p:childTnLst>
                                    <p:animClr clrSpc="rgb">
                                      <p:cBhvr override="childStyle">
                                        <p:cTn id="18" dur="1500" accel="50000" autoRev="1" fill="hold" tmFilter="0, 0; .33333, 1; 1, 1">
                                          <p:stCondLst>
                                            <p:cond delay="0"/>
                                          </p:stCondLst>
                                        </p:cTn>
                                        <p:tgtEl>
                                          <p:spTgt spid="24577"/>
                                        </p:tgtEl>
                                        <p:attrNameLst>
                                          <p:attrName>style.color</p:attrName>
                                        </p:attrNameLst>
                                      </p:cBhvr>
                                      <p:to>
                                        <a:schemeClr val="accent2"/>
                                      </p:to>
                                    </p:animClr>
                                    <p:animClr clrSpc="rgb">
                                      <p:cBhvr>
                                        <p:cTn id="19" dur="1500" accel="50000" autoRev="1" fill="hold" tmFilter="0, 0; .33333, 1; 1, 1">
                                          <p:stCondLst>
                                            <p:cond delay="0"/>
                                          </p:stCondLst>
                                        </p:cTn>
                                        <p:tgtEl>
                                          <p:spTgt spid="24577"/>
                                        </p:tgtEl>
                                        <p:attrNameLst>
                                          <p:attrName>fillcolor</p:attrName>
                                        </p:attrNameLst>
                                      </p:cBhvr>
                                      <p:to>
                                        <a:schemeClr val="accent2"/>
                                      </p:to>
                                    </p:animClr>
                                    <p:set>
                                      <p:cBhvr>
                                        <p:cTn id="20" dur="3000" fill="hold"/>
                                        <p:tgtEl>
                                          <p:spTgt spid="24577"/>
                                        </p:tgtEl>
                                        <p:attrNameLst>
                                          <p:attrName>fill.type</p:attrName>
                                        </p:attrNameLst>
                                      </p:cBhvr>
                                      <p:to>
                                        <p:strVal val="solid"/>
                                      </p:to>
                                    </p:set>
                                    <p:set>
                                      <p:cBhvr>
                                        <p:cTn id="21" dur="3000" fill="hold"/>
                                        <p:tgtEl>
                                          <p:spTgt spid="24577"/>
                                        </p:tgtEl>
                                        <p:attrNameLst>
                                          <p:attrName>fill.on</p:attrName>
                                        </p:attrNameLst>
                                      </p:cBhvr>
                                      <p:to>
                                        <p:strVal val="true"/>
                                      </p:to>
                                    </p:set>
                                    <p:animScale>
                                      <p:cBhvr>
                                        <p:cTn id="22" dur="1500" accel="50000" autoRev="1" fill="hold" tmFilter="0, 0; .33333, 1; 1, 1">
                                          <p:stCondLst>
                                            <p:cond delay="0"/>
                                          </p:stCondLst>
                                        </p:cTn>
                                        <p:tgtEl>
                                          <p:spTgt spid="24577"/>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4" name="Picture 10" descr="Mist-and-snow-IMG_7407"/>
          <p:cNvPicPr>
            <a:picLocks noChangeAspect="1" noChangeArrowheads="1"/>
          </p:cNvPicPr>
          <p:nvPr/>
        </p:nvPicPr>
        <p:blipFill>
          <a:blip r:embed="rId3"/>
          <a:srcRect l="6604" b="3145"/>
          <a:stretch>
            <a:fillRect/>
          </a:stretch>
        </p:blipFill>
        <p:spPr bwMode="auto">
          <a:xfrm>
            <a:off x="4876800" y="0"/>
            <a:ext cx="4267200" cy="3317875"/>
          </a:xfrm>
          <a:prstGeom prst="rect">
            <a:avLst/>
          </a:prstGeom>
          <a:noFill/>
          <a:ln w="9525">
            <a:noFill/>
            <a:miter lim="800000"/>
            <a:headEnd/>
            <a:tailEnd/>
          </a:ln>
        </p:spPr>
      </p:pic>
      <p:pic>
        <p:nvPicPr>
          <p:cNvPr id="62473" name="Picture 9" descr="93"/>
          <p:cNvPicPr>
            <a:picLocks noChangeAspect="1" noChangeArrowheads="1"/>
          </p:cNvPicPr>
          <p:nvPr/>
        </p:nvPicPr>
        <p:blipFill>
          <a:blip r:embed="rId4"/>
          <a:srcRect l="7018" r="6140" b="8771"/>
          <a:stretch>
            <a:fillRect/>
          </a:stretch>
        </p:blipFill>
        <p:spPr bwMode="auto">
          <a:xfrm>
            <a:off x="4876800" y="0"/>
            <a:ext cx="4267200" cy="3360738"/>
          </a:xfrm>
          <a:prstGeom prst="rect">
            <a:avLst/>
          </a:prstGeom>
          <a:noFill/>
          <a:ln w="9525">
            <a:noFill/>
            <a:miter lim="800000"/>
            <a:headEnd/>
            <a:tailEnd/>
          </a:ln>
        </p:spPr>
      </p:pic>
      <p:pic>
        <p:nvPicPr>
          <p:cNvPr id="62476" name="Picture 12" descr="traffic_lights_mist"/>
          <p:cNvPicPr>
            <a:picLocks noChangeAspect="1" noChangeArrowheads="1"/>
          </p:cNvPicPr>
          <p:nvPr/>
        </p:nvPicPr>
        <p:blipFill>
          <a:blip r:embed="rId5"/>
          <a:srcRect l="28476" t="10709" b="6302"/>
          <a:stretch>
            <a:fillRect/>
          </a:stretch>
        </p:blipFill>
        <p:spPr bwMode="auto">
          <a:xfrm>
            <a:off x="0" y="0"/>
            <a:ext cx="3276600" cy="2730500"/>
          </a:xfrm>
          <a:prstGeom prst="rect">
            <a:avLst/>
          </a:prstGeom>
          <a:noFill/>
          <a:ln w="9525">
            <a:noFill/>
            <a:miter lim="800000"/>
            <a:headEnd/>
            <a:tailEnd/>
          </a:ln>
        </p:spPr>
      </p:pic>
      <p:pic>
        <p:nvPicPr>
          <p:cNvPr id="62477" name="Picture 13" descr="canadian_bridge_accident"/>
          <p:cNvPicPr>
            <a:picLocks noChangeAspect="1" noChangeArrowheads="1"/>
          </p:cNvPicPr>
          <p:nvPr/>
        </p:nvPicPr>
        <p:blipFill>
          <a:blip r:embed="rId6"/>
          <a:srcRect/>
          <a:stretch>
            <a:fillRect/>
          </a:stretch>
        </p:blipFill>
        <p:spPr bwMode="auto">
          <a:xfrm>
            <a:off x="0" y="3792538"/>
            <a:ext cx="4191000" cy="3065462"/>
          </a:xfrm>
          <a:prstGeom prst="rect">
            <a:avLst/>
          </a:prstGeom>
          <a:noFill/>
          <a:ln w="9525">
            <a:noFill/>
            <a:miter lim="800000"/>
            <a:headEnd/>
            <a:tailEnd/>
          </a:ln>
        </p:spPr>
      </p:pic>
      <p:pic>
        <p:nvPicPr>
          <p:cNvPr id="62478" name="Picture 14" descr="Losing-War-on-Traffic-747433"/>
          <p:cNvPicPr>
            <a:picLocks noChangeAspect="1" noChangeArrowheads="1"/>
          </p:cNvPicPr>
          <p:nvPr/>
        </p:nvPicPr>
        <p:blipFill>
          <a:blip r:embed="rId7"/>
          <a:srcRect/>
          <a:stretch>
            <a:fillRect/>
          </a:stretch>
        </p:blipFill>
        <p:spPr bwMode="auto">
          <a:xfrm>
            <a:off x="4876800" y="3657600"/>
            <a:ext cx="4267200" cy="3200400"/>
          </a:xfrm>
          <a:prstGeom prst="rect">
            <a:avLst/>
          </a:prstGeom>
          <a:noFill/>
          <a:ln w="9525">
            <a:noFill/>
            <a:miter lim="800000"/>
            <a:headEnd/>
            <a:tailEnd/>
          </a:ln>
        </p:spPr>
      </p:pic>
      <p:pic>
        <p:nvPicPr>
          <p:cNvPr id="62479" name="Picture 15" descr="%7B8438F649-0CD7-4004-8379-63DC457B8BC3%7D"/>
          <p:cNvPicPr>
            <a:picLocks noChangeAspect="1" noChangeArrowheads="1"/>
          </p:cNvPicPr>
          <p:nvPr/>
        </p:nvPicPr>
        <p:blipFill>
          <a:blip r:embed="rId8"/>
          <a:srcRect l="22299" t="2380" r="31956" b="9525"/>
          <a:stretch>
            <a:fillRect/>
          </a:stretch>
        </p:blipFill>
        <p:spPr bwMode="auto">
          <a:xfrm>
            <a:off x="3956050" y="2362200"/>
            <a:ext cx="1149350" cy="2590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474"/>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62476"/>
                                        </p:tgtEl>
                                      </p:cBhvr>
                                      <p:by x="150000" y="150000"/>
                                    </p:animScale>
                                  </p:childTnLst>
                                </p:cTn>
                              </p:par>
                              <p:par>
                                <p:cTn id="9" presetID="53" presetClass="entr" presetSubtype="0" fill="hold" nodeType="withEffect">
                                  <p:stCondLst>
                                    <p:cond delay="0"/>
                                  </p:stCondLst>
                                  <p:childTnLst>
                                    <p:set>
                                      <p:cBhvr>
                                        <p:cTn id="10" dur="1" fill="hold">
                                          <p:stCondLst>
                                            <p:cond delay="0"/>
                                          </p:stCondLst>
                                        </p:cTn>
                                        <p:tgtEl>
                                          <p:spTgt spid="62473"/>
                                        </p:tgtEl>
                                        <p:attrNameLst>
                                          <p:attrName>style.visibility</p:attrName>
                                        </p:attrNameLst>
                                      </p:cBhvr>
                                      <p:to>
                                        <p:strVal val="visible"/>
                                      </p:to>
                                    </p:set>
                                    <p:anim calcmode="lin" valueType="num">
                                      <p:cBhvr>
                                        <p:cTn id="11" dur="2000" fill="hold"/>
                                        <p:tgtEl>
                                          <p:spTgt spid="62473"/>
                                        </p:tgtEl>
                                        <p:attrNameLst>
                                          <p:attrName>ppt_w</p:attrName>
                                        </p:attrNameLst>
                                      </p:cBhvr>
                                      <p:tavLst>
                                        <p:tav tm="0">
                                          <p:val>
                                            <p:fltVal val="0"/>
                                          </p:val>
                                        </p:tav>
                                        <p:tav tm="100000">
                                          <p:val>
                                            <p:strVal val="#ppt_w"/>
                                          </p:val>
                                        </p:tav>
                                      </p:tavLst>
                                    </p:anim>
                                    <p:anim calcmode="lin" valueType="num">
                                      <p:cBhvr>
                                        <p:cTn id="12" dur="2000" fill="hold"/>
                                        <p:tgtEl>
                                          <p:spTgt spid="62473"/>
                                        </p:tgtEl>
                                        <p:attrNameLst>
                                          <p:attrName>ppt_h</p:attrName>
                                        </p:attrNameLst>
                                      </p:cBhvr>
                                      <p:tavLst>
                                        <p:tav tm="0">
                                          <p:val>
                                            <p:fltVal val="0"/>
                                          </p:val>
                                        </p:tav>
                                        <p:tav tm="100000">
                                          <p:val>
                                            <p:strVal val="#ppt_h"/>
                                          </p:val>
                                        </p:tav>
                                      </p:tavLst>
                                    </p:anim>
                                    <p:animEffect transition="in" filter="fade">
                                      <p:cBhvr>
                                        <p:cTn id="13" dur="2000"/>
                                        <p:tgtEl>
                                          <p:spTgt spid="62473"/>
                                        </p:tgtEl>
                                      </p:cBhvr>
                                    </p:animEffect>
                                  </p:childTnLst>
                                </p:cTn>
                              </p:par>
                              <p:par>
                                <p:cTn id="14" presetID="9" presetClass="emph" presetSubtype="0" nodeType="withEffect">
                                  <p:stCondLst>
                                    <p:cond delay="0"/>
                                  </p:stCondLst>
                                  <p:childTnLst>
                                    <p:set>
                                      <p:cBhvr rctx="PPT">
                                        <p:cTn id="15" dur="indefinite"/>
                                        <p:tgtEl>
                                          <p:spTgt spid="62473"/>
                                        </p:tgtEl>
                                        <p:attrNameLst>
                                          <p:attrName>style.opacity</p:attrName>
                                        </p:attrNameLst>
                                      </p:cBhvr>
                                      <p:to>
                                        <p:strVal val="0.5"/>
                                      </p:to>
                                    </p:set>
                                    <p:animEffect filter="image" prLst="opacity: 0.5">
                                      <p:cBhvr rctx="IE">
                                        <p:cTn id="16" dur="indefinite"/>
                                        <p:tgtEl>
                                          <p:spTgt spid="62473"/>
                                        </p:tgtEl>
                                      </p:cBhvr>
                                    </p:animEffect>
                                  </p:childTnLst>
                                </p:cTn>
                              </p:par>
                            </p:childTnLst>
                          </p:cTn>
                        </p:par>
                        <p:par>
                          <p:cTn id="17" fill="hold">
                            <p:stCondLst>
                              <p:cond delay="2000"/>
                            </p:stCondLst>
                            <p:childTnLst>
                              <p:par>
                                <p:cTn id="18" presetID="9" presetClass="emph" presetSubtype="0" nodeType="afterEffect">
                                  <p:stCondLst>
                                    <p:cond delay="0"/>
                                  </p:stCondLst>
                                  <p:childTnLst>
                                    <p:set>
                                      <p:cBhvr rctx="PPT">
                                        <p:cTn id="19" dur="indefinite"/>
                                        <p:tgtEl>
                                          <p:spTgt spid="62473"/>
                                        </p:tgtEl>
                                        <p:attrNameLst>
                                          <p:attrName>style.opacity</p:attrName>
                                        </p:attrNameLst>
                                      </p:cBhvr>
                                      <p:to>
                                        <p:strVal val="0.5"/>
                                      </p:to>
                                    </p:set>
                                    <p:animEffect filter="image" prLst="opacity: 0.5">
                                      <p:cBhvr rctx="IE">
                                        <p:cTn id="20" dur="indefinite"/>
                                        <p:tgtEl>
                                          <p:spTgt spid="6247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62477"/>
                                        </p:tgtEl>
                                        <p:attrNameLst>
                                          <p:attrName>style.visibility</p:attrName>
                                        </p:attrNameLst>
                                      </p:cBhvr>
                                      <p:to>
                                        <p:strVal val="visible"/>
                                      </p:to>
                                    </p:set>
                                    <p:anim calcmode="lin" valueType="num">
                                      <p:cBhvr>
                                        <p:cTn id="25" dur="1000" fill="hold"/>
                                        <p:tgtEl>
                                          <p:spTgt spid="62477"/>
                                        </p:tgtEl>
                                        <p:attrNameLst>
                                          <p:attrName>ppt_w</p:attrName>
                                        </p:attrNameLst>
                                      </p:cBhvr>
                                      <p:tavLst>
                                        <p:tav tm="0">
                                          <p:val>
                                            <p:fltVal val="0"/>
                                          </p:val>
                                        </p:tav>
                                        <p:tav tm="100000">
                                          <p:val>
                                            <p:strVal val="#ppt_w"/>
                                          </p:val>
                                        </p:tav>
                                      </p:tavLst>
                                    </p:anim>
                                    <p:anim calcmode="lin" valueType="num">
                                      <p:cBhvr>
                                        <p:cTn id="26" dur="1000" fill="hold"/>
                                        <p:tgtEl>
                                          <p:spTgt spid="62477"/>
                                        </p:tgtEl>
                                        <p:attrNameLst>
                                          <p:attrName>ppt_h</p:attrName>
                                        </p:attrNameLst>
                                      </p:cBhvr>
                                      <p:tavLst>
                                        <p:tav tm="0">
                                          <p:val>
                                            <p:fltVal val="0"/>
                                          </p:val>
                                        </p:tav>
                                        <p:tav tm="100000">
                                          <p:val>
                                            <p:strVal val="#ppt_h"/>
                                          </p:val>
                                        </p:tav>
                                      </p:tavLst>
                                    </p:anim>
                                    <p:animEffect transition="in" filter="fade">
                                      <p:cBhvr>
                                        <p:cTn id="27" dur="1000"/>
                                        <p:tgtEl>
                                          <p:spTgt spid="62477"/>
                                        </p:tgtEl>
                                      </p:cBhvr>
                                    </p:animEffect>
                                  </p:childTnLst>
                                </p:cTn>
                              </p:par>
                              <p:par>
                                <p:cTn id="28" presetID="53" presetClass="entr" presetSubtype="0" fill="hold" nodeType="withEffect">
                                  <p:stCondLst>
                                    <p:cond delay="0"/>
                                  </p:stCondLst>
                                  <p:childTnLst>
                                    <p:set>
                                      <p:cBhvr>
                                        <p:cTn id="29" dur="1" fill="hold">
                                          <p:stCondLst>
                                            <p:cond delay="0"/>
                                          </p:stCondLst>
                                        </p:cTn>
                                        <p:tgtEl>
                                          <p:spTgt spid="62478"/>
                                        </p:tgtEl>
                                        <p:attrNameLst>
                                          <p:attrName>style.visibility</p:attrName>
                                        </p:attrNameLst>
                                      </p:cBhvr>
                                      <p:to>
                                        <p:strVal val="visible"/>
                                      </p:to>
                                    </p:set>
                                    <p:anim calcmode="lin" valueType="num">
                                      <p:cBhvr>
                                        <p:cTn id="30" dur="1000" fill="hold"/>
                                        <p:tgtEl>
                                          <p:spTgt spid="62478"/>
                                        </p:tgtEl>
                                        <p:attrNameLst>
                                          <p:attrName>ppt_w</p:attrName>
                                        </p:attrNameLst>
                                      </p:cBhvr>
                                      <p:tavLst>
                                        <p:tav tm="0">
                                          <p:val>
                                            <p:fltVal val="0"/>
                                          </p:val>
                                        </p:tav>
                                        <p:tav tm="100000">
                                          <p:val>
                                            <p:strVal val="#ppt_w"/>
                                          </p:val>
                                        </p:tav>
                                      </p:tavLst>
                                    </p:anim>
                                    <p:anim calcmode="lin" valueType="num">
                                      <p:cBhvr>
                                        <p:cTn id="31" dur="1000" fill="hold"/>
                                        <p:tgtEl>
                                          <p:spTgt spid="62478"/>
                                        </p:tgtEl>
                                        <p:attrNameLst>
                                          <p:attrName>ppt_h</p:attrName>
                                        </p:attrNameLst>
                                      </p:cBhvr>
                                      <p:tavLst>
                                        <p:tav tm="0">
                                          <p:val>
                                            <p:fltVal val="0"/>
                                          </p:val>
                                        </p:tav>
                                        <p:tav tm="100000">
                                          <p:val>
                                            <p:strVal val="#ppt_h"/>
                                          </p:val>
                                        </p:tav>
                                      </p:tavLst>
                                    </p:anim>
                                    <p:animEffect transition="in" filter="fade">
                                      <p:cBhvr>
                                        <p:cTn id="32" dur="1000"/>
                                        <p:tgtEl>
                                          <p:spTgt spid="62478"/>
                                        </p:tgtEl>
                                      </p:cBhvr>
                                    </p:animEffect>
                                  </p:childTnLst>
                                </p:cTn>
                              </p:par>
                              <p:par>
                                <p:cTn id="33" presetID="8" presetClass="emph" presetSubtype="0" fill="hold" nodeType="withEffect">
                                  <p:stCondLst>
                                    <p:cond delay="0"/>
                                  </p:stCondLst>
                                  <p:childTnLst>
                                    <p:animRot by="21600000">
                                      <p:cBhvr>
                                        <p:cTn id="34" dur="1000" fill="hold"/>
                                        <p:tgtEl>
                                          <p:spTgt spid="62477"/>
                                        </p:tgtEl>
                                        <p:attrNameLst>
                                          <p:attrName>r</p:attrName>
                                        </p:attrNameLst>
                                      </p:cBhvr>
                                    </p:animRot>
                                  </p:childTnLst>
                                </p:cTn>
                              </p:par>
                              <p:par>
                                <p:cTn id="35" presetID="8" presetClass="emph" presetSubtype="0" fill="hold" nodeType="withEffect">
                                  <p:stCondLst>
                                    <p:cond delay="0"/>
                                  </p:stCondLst>
                                  <p:childTnLst>
                                    <p:animRot by="43200000">
                                      <p:cBhvr>
                                        <p:cTn id="36" dur="2000" fill="hold"/>
                                        <p:tgtEl>
                                          <p:spTgt spid="6247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479"/>
                                        </p:tgtEl>
                                        <p:attrNameLst>
                                          <p:attrName>style.visibility</p:attrName>
                                        </p:attrNameLst>
                                      </p:cBhvr>
                                      <p:to>
                                        <p:strVal val="visible"/>
                                      </p:to>
                                    </p:set>
                                  </p:childTnLst>
                                </p:cTn>
                              </p:par>
                            </p:childTnLst>
                          </p:cTn>
                        </p:par>
                        <p:par>
                          <p:cTn id="41" fill="hold">
                            <p:stCondLst>
                              <p:cond delay="0"/>
                            </p:stCondLst>
                            <p:childTnLst>
                              <p:par>
                                <p:cTn id="42" presetID="6" presetClass="emph" presetSubtype="0" fill="hold" nodeType="afterEffect">
                                  <p:stCondLst>
                                    <p:cond delay="0"/>
                                  </p:stCondLst>
                                  <p:childTnLst>
                                    <p:animScale>
                                      <p:cBhvr>
                                        <p:cTn id="43" dur="2000" fill="hold"/>
                                        <p:tgtEl>
                                          <p:spTgt spid="6247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1676400" y="0"/>
            <a:ext cx="7467600" cy="1143000"/>
          </a:xfrm>
        </p:spPr>
        <p:txBody>
          <a:bodyPr/>
          <a:lstStyle/>
          <a:p>
            <a:pPr eaLnBrk="1" hangingPunct="1"/>
            <a:r>
              <a:rPr lang="en-US" b="1" smtClean="0"/>
              <a:t>Radiation Symbol</a:t>
            </a:r>
          </a:p>
        </p:txBody>
      </p:sp>
      <p:sp>
        <p:nvSpPr>
          <p:cNvPr id="56323" name="Rectangle 3"/>
          <p:cNvSpPr>
            <a:spLocks noGrp="1"/>
          </p:cNvSpPr>
          <p:nvPr>
            <p:ph idx="1"/>
          </p:nvPr>
        </p:nvSpPr>
        <p:spPr/>
        <p:txBody>
          <a:bodyPr/>
          <a:lstStyle/>
          <a:p>
            <a:pPr eaLnBrk="1" hangingPunct="1"/>
            <a:r>
              <a:rPr lang="en-US" smtClean="0"/>
              <a:t>The 3-blade </a:t>
            </a:r>
            <a:r>
              <a:rPr lang="en-US" b="1" smtClean="0"/>
              <a:t>radiation symbol</a:t>
            </a:r>
            <a:r>
              <a:rPr lang="en-US" smtClean="0"/>
              <a:t> to alert you to the presence of radiation and/or radioactive material.</a:t>
            </a:r>
          </a:p>
        </p:txBody>
      </p:sp>
      <p:pic>
        <p:nvPicPr>
          <p:cNvPr id="56324" name="Picture 4" descr="Rad Area"/>
          <p:cNvPicPr>
            <a:picLocks noChangeAspect="1" noChangeArrowheads="1"/>
          </p:cNvPicPr>
          <p:nvPr/>
        </p:nvPicPr>
        <p:blipFill>
          <a:blip r:embed="rId2"/>
          <a:srcRect/>
          <a:stretch>
            <a:fillRect/>
          </a:stretch>
        </p:blipFill>
        <p:spPr bwMode="auto">
          <a:xfrm>
            <a:off x="457200" y="3276600"/>
            <a:ext cx="2190750" cy="2833688"/>
          </a:xfrm>
          <a:prstGeom prst="rect">
            <a:avLst/>
          </a:prstGeom>
          <a:noFill/>
          <a:ln w="9525">
            <a:noFill/>
            <a:miter lim="800000"/>
            <a:headEnd/>
            <a:tailEnd/>
          </a:ln>
        </p:spPr>
      </p:pic>
      <p:pic>
        <p:nvPicPr>
          <p:cNvPr id="56325" name="Picture 6" descr="Caution"/>
          <p:cNvPicPr>
            <a:picLocks noChangeAspect="1" noChangeArrowheads="1"/>
          </p:cNvPicPr>
          <p:nvPr/>
        </p:nvPicPr>
        <p:blipFill>
          <a:blip r:embed="rId3"/>
          <a:srcRect/>
          <a:stretch>
            <a:fillRect/>
          </a:stretch>
        </p:blipFill>
        <p:spPr bwMode="auto">
          <a:xfrm>
            <a:off x="6248400" y="3276600"/>
            <a:ext cx="2286000" cy="2951163"/>
          </a:xfrm>
          <a:prstGeom prst="rect">
            <a:avLst/>
          </a:prstGeom>
          <a:noFill/>
          <a:ln w="9525">
            <a:noFill/>
            <a:miter lim="800000"/>
            <a:headEnd/>
            <a:tailEnd/>
          </a:ln>
        </p:spPr>
      </p:pic>
      <p:pic>
        <p:nvPicPr>
          <p:cNvPr id="56326" name="Picture 5" descr="sign 2.jpg"/>
          <p:cNvPicPr>
            <a:picLocks noChangeAspect="1"/>
          </p:cNvPicPr>
          <p:nvPr/>
        </p:nvPicPr>
        <p:blipFill>
          <a:blip r:embed="rId4"/>
          <a:srcRect/>
          <a:stretch>
            <a:fillRect/>
          </a:stretch>
        </p:blipFill>
        <p:spPr bwMode="auto">
          <a:xfrm>
            <a:off x="3352800" y="3276600"/>
            <a:ext cx="2236788"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endParaRPr lang="en-US" smtClean="0"/>
          </a:p>
        </p:txBody>
      </p:sp>
      <p:sp>
        <p:nvSpPr>
          <p:cNvPr id="49155" name="Content Placeholder 2"/>
          <p:cNvSpPr>
            <a:spLocks noGrp="1"/>
          </p:cNvSpPr>
          <p:nvPr>
            <p:ph idx="1"/>
          </p:nvPr>
        </p:nvSpPr>
        <p:spPr/>
        <p:txBody>
          <a:bodyPr/>
          <a:lstStyle/>
          <a:p>
            <a:pPr eaLnBrk="1" hangingPunct="1"/>
            <a:endParaRPr lang="en-US" smtClean="0"/>
          </a:p>
        </p:txBody>
      </p:sp>
      <p:pic>
        <p:nvPicPr>
          <p:cNvPr id="49156" name="Picture 2" descr="http://zerotolerancetonegativethinking.com/destroy-limitations.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467600" cy="1143000"/>
          </a:xfrm>
        </p:spPr>
        <p:txBody>
          <a:bodyPr>
            <a:normAutofit/>
          </a:bodyPr>
          <a:lstStyle/>
          <a:p>
            <a:pPr algn="r" eaLnBrk="1" fontAlgn="auto" hangingPunct="1">
              <a:spcAft>
                <a:spcPts val="0"/>
              </a:spcAft>
              <a:defRPr/>
            </a:pPr>
            <a:r>
              <a:rPr lang="en-US" sz="4000" b="1" dirty="0" smtClean="0"/>
              <a:t>Risk  versus  Benefit</a:t>
            </a:r>
            <a:endParaRPr lang="en-US" sz="3600" dirty="0"/>
          </a:p>
        </p:txBody>
      </p:sp>
      <p:graphicFrame>
        <p:nvGraphicFramePr>
          <p:cNvPr id="6" name="Content Placeholder 5"/>
          <p:cNvGraphicFramePr>
            <a:graphicFrameLocks noGrp="1"/>
          </p:cNvGraphicFramePr>
          <p:nvPr>
            <p:ph idx="1"/>
          </p:nvPr>
        </p:nvGraphicFramePr>
        <p:xfrm>
          <a:off x="228600" y="1295400"/>
          <a:ext cx="8686800" cy="5562597"/>
        </p:xfrm>
        <a:graphic>
          <a:graphicData uri="http://schemas.openxmlformats.org/drawingml/2006/table">
            <a:tbl>
              <a:tblPr firstRow="1" bandRow="1">
                <a:tableStyleId>{5C22544A-7EE6-4342-B048-85BDC9FD1C3A}</a:tableStyleId>
              </a:tblPr>
              <a:tblGrid>
                <a:gridCol w="2836506"/>
                <a:gridCol w="1772816"/>
                <a:gridCol w="2216020"/>
                <a:gridCol w="1861458"/>
              </a:tblGrid>
              <a:tr h="699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kern="1200" dirty="0" smtClean="0">
                          <a:solidFill>
                            <a:schemeClr val="accent2">
                              <a:lumMod val="60000"/>
                              <a:lumOff val="40000"/>
                            </a:schemeClr>
                          </a:solidFill>
                          <a:latin typeface="+mn-lt"/>
                          <a:ea typeface="+mn-ea"/>
                          <a:cs typeface="+mn-cs"/>
                        </a:rPr>
                        <a:t>Activity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kern="1200" dirty="0" smtClean="0">
                          <a:solidFill>
                            <a:schemeClr val="accent2">
                              <a:lumMod val="60000"/>
                              <a:lumOff val="40000"/>
                            </a:schemeClr>
                          </a:solidFill>
                          <a:latin typeface="+mn-lt"/>
                          <a:ea typeface="+mn-ea"/>
                          <a:cs typeface="+mn-cs"/>
                        </a:rPr>
                        <a:t>Probability of Dying </a:t>
                      </a:r>
                    </a:p>
                  </a:txBody>
                  <a:tcPr/>
                </a:tc>
                <a:tc>
                  <a:txBody>
                    <a:bodyPr/>
                    <a:lstStyle/>
                    <a:p>
                      <a:r>
                        <a:rPr lang="en-US" dirty="0" smtClean="0">
                          <a:solidFill>
                            <a:schemeClr val="accent2">
                              <a:lumMod val="60000"/>
                              <a:lumOff val="40000"/>
                            </a:schemeClr>
                          </a:solidFill>
                        </a:rPr>
                        <a:t>Time Period</a:t>
                      </a:r>
                      <a:endParaRPr lang="en-US" dirty="0">
                        <a:solidFill>
                          <a:schemeClr val="accent2">
                            <a:lumMod val="60000"/>
                            <a:lumOff val="40000"/>
                          </a:schemeClr>
                        </a:solidFill>
                      </a:endParaRPr>
                    </a:p>
                  </a:txBody>
                  <a:tcPr/>
                </a:tc>
                <a:tc>
                  <a:txBody>
                    <a:bodyPr/>
                    <a:lstStyle/>
                    <a:p>
                      <a:r>
                        <a:rPr lang="en-US" dirty="0" smtClean="0">
                          <a:solidFill>
                            <a:schemeClr val="accent2">
                              <a:lumMod val="60000"/>
                              <a:lumOff val="40000"/>
                            </a:schemeClr>
                          </a:solidFill>
                        </a:rPr>
                        <a:t>Odds against</a:t>
                      </a:r>
                      <a:endParaRPr lang="en-US" dirty="0">
                        <a:solidFill>
                          <a:schemeClr val="accent2">
                            <a:lumMod val="60000"/>
                            <a:lumOff val="40000"/>
                          </a:schemeClr>
                        </a:solidFill>
                      </a:endParaRPr>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Motorcycling </a:t>
                      </a:r>
                    </a:p>
                  </a:txBody>
                  <a:tcPr/>
                </a:tc>
                <a:tc>
                  <a:txBody>
                    <a:bodyPr/>
                    <a:lstStyle/>
                    <a:p>
                      <a:r>
                        <a:rPr lang="en-US" dirty="0" smtClean="0"/>
                        <a:t>0.02</a:t>
                      </a:r>
                      <a:endParaRPr lang="en-US" dirty="0"/>
                    </a:p>
                  </a:txBody>
                  <a:tcPr/>
                </a:tc>
                <a:tc>
                  <a:txBody>
                    <a:bodyPr/>
                    <a:lstStyle/>
                    <a:p>
                      <a:r>
                        <a:rPr lang="en-US" dirty="0" smtClean="0"/>
                        <a:t>Per year</a:t>
                      </a:r>
                      <a:endParaRPr lang="en-US" dirty="0"/>
                    </a:p>
                  </a:txBody>
                  <a:tcPr/>
                </a:tc>
                <a:tc>
                  <a:txBody>
                    <a:bodyPr/>
                    <a:lstStyle/>
                    <a:p>
                      <a:r>
                        <a:rPr lang="en-US" dirty="0" smtClean="0"/>
                        <a:t>50:1</a:t>
                      </a:r>
                      <a:endParaRPr lang="en-US" dirty="0"/>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Smoking </a:t>
                      </a:r>
                    </a:p>
                  </a:txBody>
                  <a:tcPr/>
                </a:tc>
                <a:tc>
                  <a:txBody>
                    <a:bodyPr/>
                    <a:lstStyle/>
                    <a:p>
                      <a:r>
                        <a:rPr lang="en-US" dirty="0" smtClean="0"/>
                        <a:t>0.05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year</a:t>
                      </a:r>
                    </a:p>
                  </a:txBody>
                  <a:tcPr/>
                </a:tc>
                <a:tc>
                  <a:txBody>
                    <a:bodyPr/>
                    <a:lstStyle/>
                    <a:p>
                      <a:r>
                        <a:rPr lang="en-US" dirty="0" smtClean="0"/>
                        <a:t>200:1</a:t>
                      </a:r>
                      <a:endParaRPr lang="en-US" dirty="0"/>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Air travel </a:t>
                      </a:r>
                      <a:endParaRPr lang="en-US" dirty="0"/>
                    </a:p>
                  </a:txBody>
                  <a:tcPr/>
                </a:tc>
                <a:tc>
                  <a:txBody>
                    <a:bodyPr/>
                    <a:lstStyle/>
                    <a:p>
                      <a:r>
                        <a:rPr lang="en-US" dirty="0" smtClean="0"/>
                        <a:t>0.003</a:t>
                      </a:r>
                      <a:endParaRPr lang="en-US" dirty="0"/>
                    </a:p>
                  </a:txBody>
                  <a:tcPr/>
                </a:tc>
                <a:tc>
                  <a:txBody>
                    <a:bodyPr/>
                    <a:lstStyle/>
                    <a:p>
                      <a:r>
                        <a:rPr lang="en-US" dirty="0" smtClean="0"/>
                        <a:t>100 hr  Flying</a:t>
                      </a:r>
                      <a:r>
                        <a:rPr lang="en-US" baseline="0" dirty="0" smtClean="0"/>
                        <a:t> time</a:t>
                      </a:r>
                      <a:endParaRPr lang="en-US" dirty="0"/>
                    </a:p>
                  </a:txBody>
                  <a:tcPr/>
                </a:tc>
                <a:tc>
                  <a:txBody>
                    <a:bodyPr/>
                    <a:lstStyle/>
                    <a:p>
                      <a:r>
                        <a:rPr lang="en-US" dirty="0" smtClean="0"/>
                        <a:t>330:1</a:t>
                      </a:r>
                      <a:endParaRPr lang="en-US" dirty="0"/>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Pregnancy </a:t>
                      </a:r>
                      <a:endParaRPr lang="en-US" dirty="0"/>
                    </a:p>
                  </a:txBody>
                  <a:tcPr/>
                </a:tc>
                <a:tc>
                  <a:txBody>
                    <a:bodyPr/>
                    <a:lstStyle/>
                    <a:p>
                      <a:r>
                        <a:rPr lang="en-US" dirty="0" smtClean="0"/>
                        <a:t>0.00023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year</a:t>
                      </a:r>
                    </a:p>
                  </a:txBody>
                  <a:tcPr/>
                </a:tc>
                <a:tc>
                  <a:txBody>
                    <a:bodyPr/>
                    <a:lstStyle/>
                    <a:p>
                      <a:r>
                        <a:rPr lang="en-US" dirty="0" smtClean="0"/>
                        <a:t>4350:1</a:t>
                      </a:r>
                      <a:endParaRPr lang="en-US" dirty="0"/>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Housekeeping </a:t>
                      </a:r>
                    </a:p>
                  </a:txBody>
                  <a:tcPr/>
                </a:tc>
                <a:tc>
                  <a:txBody>
                    <a:bodyPr/>
                    <a:lstStyle/>
                    <a:p>
                      <a:r>
                        <a:rPr lang="en-US" dirty="0" smtClean="0"/>
                        <a:t>0.0002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year</a:t>
                      </a:r>
                    </a:p>
                  </a:txBody>
                  <a:tcPr/>
                </a:tc>
                <a:tc>
                  <a:txBody>
                    <a:bodyPr/>
                    <a:lstStyle/>
                    <a:p>
                      <a:r>
                        <a:rPr lang="en-US" dirty="0" smtClean="0"/>
                        <a:t>5000:1</a:t>
                      </a:r>
                      <a:endParaRPr lang="en-US" dirty="0"/>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RTA – driver</a:t>
                      </a:r>
                    </a:p>
                  </a:txBody>
                  <a:tcPr/>
                </a:tc>
                <a:tc>
                  <a:txBody>
                    <a:bodyPr/>
                    <a:lstStyle/>
                    <a:p>
                      <a:r>
                        <a:rPr lang="en-US" dirty="0" smtClean="0"/>
                        <a:t>0.00017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year</a:t>
                      </a:r>
                    </a:p>
                  </a:txBody>
                  <a:tcPr/>
                </a:tc>
                <a:tc>
                  <a:txBody>
                    <a:bodyPr/>
                    <a:lstStyle/>
                    <a:p>
                      <a:r>
                        <a:rPr lang="en-US" dirty="0" smtClean="0"/>
                        <a:t>5900:1</a:t>
                      </a:r>
                      <a:endParaRPr lang="en-US" dirty="0"/>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RTA –Passenger</a:t>
                      </a:r>
                    </a:p>
                  </a:txBody>
                  <a:tcPr/>
                </a:tc>
                <a:tc>
                  <a:txBody>
                    <a:bodyPr/>
                    <a:lstStyle/>
                    <a:p>
                      <a:r>
                        <a:rPr lang="en-US" dirty="0" smtClean="0"/>
                        <a:t>0.00006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year</a:t>
                      </a:r>
                    </a:p>
                  </a:txBody>
                  <a:tcPr/>
                </a:tc>
                <a:tc>
                  <a:txBody>
                    <a:bodyPr/>
                    <a:lstStyle/>
                    <a:p>
                      <a:r>
                        <a:rPr lang="en-US" dirty="0" smtClean="0"/>
                        <a:t>16,600:1</a:t>
                      </a:r>
                      <a:endParaRPr lang="en-US" dirty="0"/>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Jogging </a:t>
                      </a:r>
                    </a:p>
                  </a:txBody>
                  <a:tcPr/>
                </a:tc>
                <a:tc>
                  <a:txBody>
                    <a:bodyPr/>
                    <a:lstStyle/>
                    <a:p>
                      <a:r>
                        <a:rPr lang="en-US" dirty="0" smtClean="0"/>
                        <a:t>0.00015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year</a:t>
                      </a:r>
                    </a:p>
                  </a:txBody>
                  <a:tcPr/>
                </a:tc>
                <a:tc>
                  <a:txBody>
                    <a:bodyPr/>
                    <a:lstStyle/>
                    <a:p>
                      <a:r>
                        <a:rPr lang="en-US" dirty="0" smtClean="0"/>
                        <a:t>6700:1</a:t>
                      </a:r>
                      <a:endParaRPr lang="en-US" dirty="0"/>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Struck by lightening </a:t>
                      </a:r>
                    </a:p>
                  </a:txBody>
                  <a:tcPr/>
                </a:tc>
                <a:tc>
                  <a:txBody>
                    <a:bodyPr/>
                    <a:lstStyle/>
                    <a:p>
                      <a:r>
                        <a:rPr lang="en-US" dirty="0" smtClean="0"/>
                        <a:t>0.0000001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year</a:t>
                      </a:r>
                    </a:p>
                  </a:txBody>
                  <a:tcPr/>
                </a:tc>
                <a:tc>
                  <a:txBody>
                    <a:bodyPr/>
                    <a:lstStyle/>
                    <a:p>
                      <a:r>
                        <a:rPr lang="en-US" dirty="0" smtClean="0"/>
                        <a:t>10000000:1</a:t>
                      </a:r>
                      <a:endParaRPr lang="en-US" dirty="0"/>
                    </a:p>
                  </a:txBody>
                  <a:tcPr/>
                </a:tc>
              </a:tr>
              <a:tr h="405259">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kern="1200" dirty="0" smtClean="0">
                          <a:solidFill>
                            <a:srgbClr val="C00000"/>
                          </a:solidFill>
                          <a:latin typeface="+mn-lt"/>
                          <a:ea typeface="+mn-ea"/>
                          <a:cs typeface="+mn-cs"/>
                        </a:rPr>
                        <a:t>Exposure to radiation – </a:t>
                      </a: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At 0.3 </a:t>
                      </a:r>
                      <a:r>
                        <a:rPr kumimoji="0" lang="en-US" sz="1800" b="1" kern="1200" baseline="0" dirty="0" err="1" smtClean="0">
                          <a:solidFill>
                            <a:schemeClr val="dk1"/>
                          </a:solidFill>
                          <a:latin typeface="+mn-lt"/>
                          <a:ea typeface="+mn-ea"/>
                          <a:cs typeface="+mn-cs"/>
                        </a:rPr>
                        <a:t>mSv</a:t>
                      </a:r>
                      <a:r>
                        <a:rPr kumimoji="0" lang="en-US" sz="1800" b="1" kern="1200" baseline="0" dirty="0" smtClean="0">
                          <a:solidFill>
                            <a:schemeClr val="dk1"/>
                          </a:solidFill>
                          <a:latin typeface="+mn-lt"/>
                          <a:ea typeface="+mn-ea"/>
                          <a:cs typeface="+mn-cs"/>
                        </a:rPr>
                        <a:t> per year </a:t>
                      </a:r>
                    </a:p>
                  </a:txBody>
                  <a:tcPr/>
                </a:tc>
                <a:tc>
                  <a:txBody>
                    <a:bodyPr/>
                    <a:lstStyle/>
                    <a:p>
                      <a:r>
                        <a:rPr lang="en-US" dirty="0" smtClean="0"/>
                        <a:t>0.00001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year</a:t>
                      </a:r>
                    </a:p>
                  </a:txBody>
                  <a:tcPr/>
                </a:tc>
                <a:tc>
                  <a:txBody>
                    <a:bodyPr/>
                    <a:lstStyle/>
                    <a:p>
                      <a:r>
                        <a:rPr lang="en-US" b="1" dirty="0" smtClean="0"/>
                        <a:t>100,000:1</a:t>
                      </a:r>
                      <a:endParaRPr lang="en-US" b="1" dirty="0"/>
                    </a:p>
                  </a:txBody>
                  <a:tcPr/>
                </a:tc>
              </a:tr>
              <a:tr h="40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At 20 </a:t>
                      </a:r>
                      <a:r>
                        <a:rPr kumimoji="0" lang="en-US" sz="1800" b="1" kern="1200" baseline="0" dirty="0" err="1" smtClean="0">
                          <a:solidFill>
                            <a:schemeClr val="dk1"/>
                          </a:solidFill>
                          <a:latin typeface="+mn-lt"/>
                          <a:ea typeface="+mn-ea"/>
                          <a:cs typeface="+mn-cs"/>
                        </a:rPr>
                        <a:t>mSv</a:t>
                      </a:r>
                      <a:r>
                        <a:rPr kumimoji="0" lang="en-US" sz="1800" b="1" kern="1200" baseline="0" dirty="0" smtClean="0">
                          <a:solidFill>
                            <a:schemeClr val="dk1"/>
                          </a:solidFill>
                          <a:latin typeface="+mn-lt"/>
                          <a:ea typeface="+mn-ea"/>
                          <a:cs typeface="+mn-cs"/>
                        </a:rPr>
                        <a:t> per year</a:t>
                      </a:r>
                    </a:p>
                  </a:txBody>
                  <a:tcPr/>
                </a:tc>
                <a:tc>
                  <a:txBody>
                    <a:bodyPr/>
                    <a:lstStyle/>
                    <a:p>
                      <a:r>
                        <a:rPr lang="en-US" dirty="0" smtClean="0"/>
                        <a:t>0.001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year</a:t>
                      </a:r>
                    </a:p>
                  </a:txBody>
                  <a:tcPr/>
                </a:tc>
                <a:tc>
                  <a:txBody>
                    <a:bodyPr/>
                    <a:lstStyle/>
                    <a:p>
                      <a:r>
                        <a:rPr lang="en-US" b="1" dirty="0" smtClean="0"/>
                        <a:t>1000:1</a:t>
                      </a:r>
                      <a:endParaRPr lang="en-US" b="1" dirty="0"/>
                    </a:p>
                  </a:txBody>
                  <a:tcPr/>
                </a:tc>
              </a:tr>
            </a:tbl>
          </a:graphicData>
        </a:graphic>
      </p:graphicFrame>
      <p:sp>
        <p:nvSpPr>
          <p:cNvPr id="61515" name="Rectangle 3"/>
          <p:cNvSpPr>
            <a:spLocks noChangeArrowheads="1"/>
          </p:cNvSpPr>
          <p:nvPr/>
        </p:nvSpPr>
        <p:spPr bwMode="auto">
          <a:xfrm>
            <a:off x="1066800" y="0"/>
            <a:ext cx="8077200" cy="954107"/>
          </a:xfrm>
          <a:prstGeom prst="rect">
            <a:avLst/>
          </a:prstGeom>
          <a:noFill/>
          <a:ln w="9525">
            <a:noFill/>
            <a:miter lim="800000"/>
            <a:headEnd/>
            <a:tailEnd/>
          </a:ln>
        </p:spPr>
        <p:txBody>
          <a:bodyPr>
            <a:spAutoFit/>
          </a:bodyPr>
          <a:lstStyle/>
          <a:p>
            <a:pPr>
              <a:buFont typeface="Arial" charset="0"/>
              <a:buChar char="•"/>
            </a:pPr>
            <a:r>
              <a:rPr lang="en-US" sz="1600" dirty="0">
                <a:solidFill>
                  <a:srgbClr val="FFC000"/>
                </a:solidFill>
              </a:rPr>
              <a:t>  Taken from ‘Essential Physics for Radiographers’ by John Ball and Adrian D. </a:t>
            </a:r>
            <a:r>
              <a:rPr lang="en-US" sz="1600" dirty="0" smtClean="0">
                <a:solidFill>
                  <a:srgbClr val="FFC000"/>
                </a:solidFill>
              </a:rPr>
              <a:t>Moore</a:t>
            </a:r>
          </a:p>
          <a:p>
            <a:pPr>
              <a:buFont typeface="Arial" charset="0"/>
              <a:buChar char="•"/>
            </a:pPr>
            <a:r>
              <a:rPr lang="en-US" sz="2000" b="1" dirty="0" smtClean="0">
                <a:solidFill>
                  <a:srgbClr val="FF0000"/>
                </a:solidFill>
              </a:rPr>
              <a:t>Radiation is hazardous but not deadlier than these day to activities..</a:t>
            </a:r>
            <a:endParaRPr lang="en-US" sz="2000" b="1" dirty="0">
              <a:solidFill>
                <a:srgbClr val="FF0000"/>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sz="quarter"/>
          </p:nvPr>
        </p:nvSpPr>
        <p:spPr>
          <a:xfrm>
            <a:off x="1143000" y="0"/>
            <a:ext cx="8001000" cy="1371600"/>
          </a:xfrm>
        </p:spPr>
        <p:txBody>
          <a:bodyPr/>
          <a:lstStyle/>
          <a:p>
            <a:pPr eaLnBrk="1" hangingPunct="1"/>
            <a:r>
              <a:rPr lang="en-US" dirty="0" smtClean="0"/>
              <a:t>Radiation Misconceptions and Misuse</a:t>
            </a:r>
          </a:p>
        </p:txBody>
      </p:sp>
      <p:pic>
        <p:nvPicPr>
          <p:cNvPr id="59395" name="Picture 3" descr="radio_Man_001"/>
          <p:cNvPicPr>
            <a:picLocks noGrp="1" noChangeAspect="1" noChangeArrowheads="1"/>
          </p:cNvPicPr>
          <p:nvPr>
            <p:ph sz="quarter" idx="1"/>
          </p:nvPr>
        </p:nvPicPr>
        <p:blipFill>
          <a:blip r:embed="rId2"/>
          <a:srcRect/>
          <a:stretch>
            <a:fillRect/>
          </a:stretch>
        </p:blipFill>
        <p:spPr>
          <a:xfrm>
            <a:off x="838200" y="1600200"/>
            <a:ext cx="2287588" cy="3429000"/>
          </a:xfrm>
          <a:ln>
            <a:solidFill>
              <a:schemeClr val="bg1"/>
            </a:solidFill>
          </a:ln>
        </p:spPr>
      </p:pic>
      <p:pic>
        <p:nvPicPr>
          <p:cNvPr id="59396" name="Picture 4" descr="radio_Man_412"/>
          <p:cNvPicPr>
            <a:picLocks noGrp="1" noChangeAspect="1" noChangeArrowheads="1"/>
          </p:cNvPicPr>
          <p:nvPr>
            <p:ph sz="quarter" idx="2"/>
          </p:nvPr>
        </p:nvPicPr>
        <p:blipFill>
          <a:blip r:embed="rId3"/>
          <a:srcRect/>
          <a:stretch>
            <a:fillRect/>
          </a:stretch>
        </p:blipFill>
        <p:spPr>
          <a:xfrm>
            <a:off x="6324600" y="1600200"/>
            <a:ext cx="2389188" cy="3581400"/>
          </a:xfrm>
          <a:ln>
            <a:solidFill>
              <a:schemeClr val="bg1"/>
            </a:solidFill>
          </a:ln>
        </p:spPr>
      </p:pic>
      <p:pic>
        <p:nvPicPr>
          <p:cNvPr id="59397" name="Picture 5" descr="green goo"/>
          <p:cNvPicPr>
            <a:picLocks noGrp="1" noChangeAspect="1" noChangeArrowheads="1"/>
          </p:cNvPicPr>
          <p:nvPr>
            <p:ph sz="quarter" idx="3"/>
          </p:nvPr>
        </p:nvPicPr>
        <p:blipFill>
          <a:blip r:embed="rId4"/>
          <a:srcRect/>
          <a:stretch>
            <a:fillRect/>
          </a:stretch>
        </p:blipFill>
        <p:spPr>
          <a:xfrm>
            <a:off x="4114800" y="1905000"/>
            <a:ext cx="1244600" cy="1325563"/>
          </a:xfrm>
        </p:spPr>
      </p:pic>
      <p:sp>
        <p:nvSpPr>
          <p:cNvPr id="59398" name="Text Box 7"/>
          <p:cNvSpPr txBox="1">
            <a:spLocks noChangeArrowheads="1"/>
          </p:cNvSpPr>
          <p:nvPr/>
        </p:nvSpPr>
        <p:spPr bwMode="auto">
          <a:xfrm>
            <a:off x="533400" y="5181600"/>
            <a:ext cx="2667000" cy="915988"/>
          </a:xfrm>
          <a:prstGeom prst="rect">
            <a:avLst/>
          </a:prstGeom>
          <a:noFill/>
          <a:ln w="9525">
            <a:noFill/>
            <a:miter lim="800000"/>
            <a:headEnd/>
            <a:tailEnd/>
          </a:ln>
        </p:spPr>
        <p:txBody>
          <a:bodyPr>
            <a:spAutoFit/>
          </a:bodyPr>
          <a:lstStyle/>
          <a:p>
            <a:pPr algn="ctr">
              <a:spcBef>
                <a:spcPct val="50000"/>
              </a:spcBef>
              <a:buClr>
                <a:schemeClr val="hlink"/>
              </a:buClr>
              <a:buSzPct val="65000"/>
              <a:buFont typeface="Wingdings" pitchFamily="2" charset="2"/>
              <a:buChar char="n"/>
            </a:pPr>
            <a:r>
              <a:rPr lang="en-US"/>
              <a:t> </a:t>
            </a:r>
            <a:r>
              <a:rPr lang="en-US">
                <a:solidFill>
                  <a:srgbClr val="FFC000"/>
                </a:solidFill>
              </a:rPr>
              <a:t>Radiation does not give you </a:t>
            </a:r>
            <a:r>
              <a:rPr lang="en-US" i="1" u="sng">
                <a:solidFill>
                  <a:srgbClr val="FFC000"/>
                </a:solidFill>
              </a:rPr>
              <a:t>super human</a:t>
            </a:r>
            <a:r>
              <a:rPr lang="en-US">
                <a:solidFill>
                  <a:srgbClr val="FFC000"/>
                </a:solidFill>
              </a:rPr>
              <a:t> powers</a:t>
            </a:r>
          </a:p>
        </p:txBody>
      </p:sp>
      <p:sp>
        <p:nvSpPr>
          <p:cNvPr id="59399" name="Text Box 8"/>
          <p:cNvSpPr txBox="1">
            <a:spLocks noChangeArrowheads="1"/>
          </p:cNvSpPr>
          <p:nvPr/>
        </p:nvSpPr>
        <p:spPr bwMode="auto">
          <a:xfrm>
            <a:off x="6477000" y="5334000"/>
            <a:ext cx="2209800" cy="915988"/>
          </a:xfrm>
          <a:prstGeom prst="rect">
            <a:avLst/>
          </a:prstGeom>
          <a:noFill/>
          <a:ln w="9525">
            <a:noFill/>
            <a:miter lim="800000"/>
            <a:headEnd/>
            <a:tailEnd/>
          </a:ln>
        </p:spPr>
        <p:txBody>
          <a:bodyPr>
            <a:spAutoFit/>
          </a:bodyPr>
          <a:lstStyle/>
          <a:p>
            <a:pPr algn="ctr">
              <a:spcBef>
                <a:spcPct val="50000"/>
              </a:spcBef>
              <a:buClr>
                <a:schemeClr val="hlink"/>
              </a:buClr>
              <a:buSzPct val="65000"/>
              <a:buFont typeface="Wingdings" pitchFamily="2" charset="2"/>
              <a:buChar char="n"/>
            </a:pPr>
            <a:r>
              <a:rPr lang="en-US"/>
              <a:t> </a:t>
            </a:r>
            <a:r>
              <a:rPr lang="en-US">
                <a:solidFill>
                  <a:srgbClr val="FFC000"/>
                </a:solidFill>
              </a:rPr>
              <a:t>Radiation will not make you glow in the dark</a:t>
            </a:r>
          </a:p>
        </p:txBody>
      </p:sp>
      <p:pic>
        <p:nvPicPr>
          <p:cNvPr id="59400" name="Picture 2" descr="http://www.celebrities-with-diseases.com/wp-content/uploads/2010/11/the-incredible-hulk.jpg"/>
          <p:cNvPicPr>
            <a:picLocks noGrp="1" noChangeAspect="1" noChangeArrowheads="1"/>
          </p:cNvPicPr>
          <p:nvPr>
            <p:ph sz="quarter" idx="4"/>
          </p:nvPr>
        </p:nvPicPr>
        <p:blipFill>
          <a:blip r:embed="rId5"/>
          <a:srcRect/>
          <a:stretch>
            <a:fillRect/>
          </a:stretch>
        </p:blipFill>
        <p:spPr>
          <a:xfrm>
            <a:off x="3657600" y="3657600"/>
            <a:ext cx="2286000" cy="2922588"/>
          </a:xfrm>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828" name="Picture 4" descr="https://encrypted-tbn0.gstatic.com/images?q=tbn:ANd9GcTZ9usK1AL9Qm36V5rrUQOWJNX1CcCvTOODhcMTNdQ5Wz22EUYH"/>
          <p:cNvPicPr>
            <a:picLocks noChangeAspect="1" noChangeArrowheads="1"/>
          </p:cNvPicPr>
          <p:nvPr/>
        </p:nvPicPr>
        <p:blipFill>
          <a:blip r:embed="rId2">
            <a:lum contrast="40000"/>
          </a:blip>
          <a:srcRect/>
          <a:stretch>
            <a:fillRect/>
          </a:stretch>
        </p:blipFill>
        <p:spPr bwMode="auto">
          <a:xfrm>
            <a:off x="2057399" y="3352800"/>
            <a:ext cx="5238749" cy="3505200"/>
          </a:xfrm>
          <a:prstGeom prst="rect">
            <a:avLst/>
          </a:prstGeom>
          <a:noFill/>
        </p:spPr>
      </p:pic>
      <p:pic>
        <p:nvPicPr>
          <p:cNvPr id="77830" name="Picture 6" descr="http://images.nationalgeographic.com/wpf/media-live/photos/000/284/cache/x-ray-history-headaches-ad_28418_600x450.jpg"/>
          <p:cNvPicPr>
            <a:picLocks noChangeAspect="1" noChangeArrowheads="1"/>
          </p:cNvPicPr>
          <p:nvPr/>
        </p:nvPicPr>
        <p:blipFill>
          <a:blip r:embed="rId3">
            <a:lum contrast="40000"/>
          </a:blip>
          <a:srcRect/>
          <a:stretch>
            <a:fillRect/>
          </a:stretch>
        </p:blipFill>
        <p:spPr bwMode="auto">
          <a:xfrm>
            <a:off x="2674189" y="0"/>
            <a:ext cx="6469811" cy="3429000"/>
          </a:xfrm>
          <a:prstGeom prst="rect">
            <a:avLst/>
          </a:prstGeom>
          <a:noFill/>
        </p:spPr>
      </p:pic>
      <p:pic>
        <p:nvPicPr>
          <p:cNvPr id="77832" name="Picture 8" descr="http://www4.nau.edu/microanalysis/microprobe-sem/Images/X-ray_Poster.jpg"/>
          <p:cNvPicPr>
            <a:picLocks noChangeAspect="1" noChangeArrowheads="1"/>
          </p:cNvPicPr>
          <p:nvPr/>
        </p:nvPicPr>
        <p:blipFill>
          <a:blip r:embed="rId4"/>
          <a:srcRect/>
          <a:stretch>
            <a:fillRect/>
          </a:stretch>
        </p:blipFill>
        <p:spPr bwMode="auto">
          <a:xfrm>
            <a:off x="7010401" y="3158116"/>
            <a:ext cx="2133600" cy="3699884"/>
          </a:xfrm>
          <a:prstGeom prst="rect">
            <a:avLst/>
          </a:prstGeom>
          <a:noFill/>
        </p:spPr>
      </p:pic>
      <p:pic>
        <p:nvPicPr>
          <p:cNvPr id="77834" name="Picture 10" descr="http://www.patentplaques.com/blog/wp-content/uploads/2011/11/trichoad.jpg"/>
          <p:cNvPicPr>
            <a:picLocks noChangeAspect="1" noChangeArrowheads="1"/>
          </p:cNvPicPr>
          <p:nvPr/>
        </p:nvPicPr>
        <p:blipFill>
          <a:blip r:embed="rId5"/>
          <a:srcRect/>
          <a:stretch>
            <a:fillRect/>
          </a:stretch>
        </p:blipFill>
        <p:spPr bwMode="auto">
          <a:xfrm>
            <a:off x="0" y="0"/>
            <a:ext cx="3204672" cy="3429000"/>
          </a:xfrm>
          <a:prstGeom prst="rect">
            <a:avLst/>
          </a:prstGeom>
          <a:noFill/>
        </p:spPr>
      </p:pic>
      <p:pic>
        <p:nvPicPr>
          <p:cNvPr id="77836" name="Picture 12" descr="http://www.jimlangley.net/crank/xraylamp.gif"/>
          <p:cNvPicPr>
            <a:picLocks noChangeAspect="1" noChangeArrowheads="1"/>
          </p:cNvPicPr>
          <p:nvPr/>
        </p:nvPicPr>
        <p:blipFill>
          <a:blip r:embed="rId6">
            <a:lum contrast="30000"/>
          </a:blip>
          <a:srcRect l="6897"/>
          <a:stretch>
            <a:fillRect/>
          </a:stretch>
        </p:blipFill>
        <p:spPr bwMode="auto">
          <a:xfrm>
            <a:off x="0" y="3402248"/>
            <a:ext cx="2057400" cy="3455752"/>
          </a:xfrm>
          <a:prstGeom prst="rect">
            <a:avLst/>
          </a:prstGeom>
          <a:noFill/>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67600" cy="1143000"/>
          </a:xfrm>
        </p:spPr>
        <p:txBody>
          <a:bodyPr>
            <a:normAutofit/>
          </a:bodyPr>
          <a:lstStyle/>
          <a:p>
            <a:pPr eaLnBrk="1" fontAlgn="auto" hangingPunct="1">
              <a:spcAft>
                <a:spcPts val="0"/>
              </a:spcAft>
              <a:defRPr/>
            </a:pPr>
            <a:r>
              <a:rPr lang="en-US" b="1" dirty="0" smtClean="0"/>
              <a:t>Take Home Message</a:t>
            </a:r>
            <a:endParaRPr lang="en-US" dirty="0"/>
          </a:p>
        </p:txBody>
      </p:sp>
      <p:sp>
        <p:nvSpPr>
          <p:cNvPr id="50179" name="Content Placeholder 2"/>
          <p:cNvSpPr>
            <a:spLocks noGrp="1"/>
          </p:cNvSpPr>
          <p:nvPr>
            <p:ph idx="1"/>
          </p:nvPr>
        </p:nvSpPr>
        <p:spPr>
          <a:xfrm>
            <a:off x="381000" y="1219200"/>
            <a:ext cx="8077200" cy="5410200"/>
          </a:xfrm>
        </p:spPr>
        <p:txBody>
          <a:bodyPr/>
          <a:lstStyle/>
          <a:p>
            <a:pPr eaLnBrk="1" hangingPunct="1"/>
            <a:r>
              <a:rPr lang="en-US" dirty="0" smtClean="0"/>
              <a:t/>
            </a:r>
            <a:br>
              <a:rPr lang="en-US" dirty="0" smtClean="0"/>
            </a:br>
            <a:r>
              <a:rPr lang="en-US" dirty="0" smtClean="0"/>
              <a:t/>
            </a:r>
            <a:br>
              <a:rPr lang="en-US" dirty="0" smtClean="0"/>
            </a:br>
            <a:r>
              <a:rPr lang="en-US" dirty="0" smtClean="0"/>
              <a:t>a) </a:t>
            </a:r>
            <a:r>
              <a:rPr lang="en-US" dirty="0" smtClean="0">
                <a:solidFill>
                  <a:srgbClr val="FFC000"/>
                </a:solidFill>
              </a:rPr>
              <a:t>Justification of a practice.    </a:t>
            </a:r>
            <a:r>
              <a:rPr lang="en-US" dirty="0" smtClean="0"/>
              <a:t/>
            </a:r>
            <a:br>
              <a:rPr lang="en-US" dirty="0" smtClean="0"/>
            </a:br>
            <a:r>
              <a:rPr lang="en-US" dirty="0" smtClean="0"/>
              <a:t>        </a:t>
            </a:r>
          </a:p>
          <a:p>
            <a:pPr eaLnBrk="1" hangingPunct="1">
              <a:buFont typeface="Wingdings 2" pitchFamily="18" charset="2"/>
              <a:buNone/>
            </a:pPr>
            <a:r>
              <a:rPr lang="en-US" dirty="0" smtClean="0"/>
              <a:t/>
            </a:r>
            <a:br>
              <a:rPr lang="en-US" dirty="0" smtClean="0"/>
            </a:br>
            <a:r>
              <a:rPr lang="en-US" dirty="0" smtClean="0"/>
              <a:t>b) </a:t>
            </a:r>
            <a:r>
              <a:rPr lang="en-US" dirty="0" smtClean="0">
                <a:solidFill>
                  <a:srgbClr val="FFC000"/>
                </a:solidFill>
              </a:rPr>
              <a:t>Optimized Protection. --</a:t>
            </a:r>
            <a:r>
              <a:rPr lang="en-US" dirty="0" smtClean="0"/>
              <a:t> </a:t>
            </a:r>
            <a:r>
              <a:rPr lang="en-US" dirty="0" smtClean="0">
                <a:solidFill>
                  <a:srgbClr val="00B050"/>
                </a:solidFill>
              </a:rPr>
              <a:t>(ALARA &amp; TDS)</a:t>
            </a:r>
          </a:p>
          <a:p>
            <a:pPr eaLnBrk="1" hangingPunct="1">
              <a:buFont typeface="Wingdings 2" pitchFamily="18" charset="2"/>
              <a:buNone/>
            </a:pPr>
            <a:r>
              <a:rPr lang="en-US" dirty="0" smtClean="0"/>
              <a:t/>
            </a:r>
            <a:br>
              <a:rPr lang="en-US" dirty="0" smtClean="0"/>
            </a:br>
            <a:r>
              <a:rPr lang="en-US" dirty="0" smtClean="0"/>
              <a:t>c) </a:t>
            </a:r>
            <a:r>
              <a:rPr lang="en-US" dirty="0" smtClean="0">
                <a:solidFill>
                  <a:srgbClr val="FFC000"/>
                </a:solidFill>
              </a:rPr>
              <a:t>Dose limitation. ------ </a:t>
            </a:r>
            <a:r>
              <a:rPr lang="en-US" dirty="0" smtClean="0">
                <a:solidFill>
                  <a:srgbClr val="C00000"/>
                </a:solidFill>
              </a:rPr>
              <a:t>(MPD)</a:t>
            </a:r>
          </a:p>
        </p:txBody>
      </p:sp>
      <p:pic>
        <p:nvPicPr>
          <p:cNvPr id="50180" name="Picture 3" descr="images.jpg"/>
          <p:cNvPicPr>
            <a:picLocks noChangeAspect="1"/>
          </p:cNvPicPr>
          <p:nvPr/>
        </p:nvPicPr>
        <p:blipFill>
          <a:blip r:embed="rId3"/>
          <a:srcRect/>
          <a:stretch>
            <a:fillRect/>
          </a:stretch>
        </p:blipFill>
        <p:spPr bwMode="auto">
          <a:xfrm>
            <a:off x="7467600" y="0"/>
            <a:ext cx="1447800" cy="1816100"/>
          </a:xfrm>
          <a:prstGeom prst="rect">
            <a:avLst/>
          </a:prstGeom>
          <a:noFill/>
          <a:ln w="9525">
            <a:noFill/>
            <a:miter lim="800000"/>
            <a:headEnd/>
            <a:tailEnd/>
          </a:ln>
        </p:spPr>
      </p:pic>
      <p:pic>
        <p:nvPicPr>
          <p:cNvPr id="50182" name="Picture 5" descr="imagesCA4LAT7J.jpg"/>
          <p:cNvPicPr>
            <a:picLocks noChangeAspect="1"/>
          </p:cNvPicPr>
          <p:nvPr/>
        </p:nvPicPr>
        <p:blipFill>
          <a:blip r:embed="rId4"/>
          <a:srcRect/>
          <a:stretch>
            <a:fillRect/>
          </a:stretch>
        </p:blipFill>
        <p:spPr bwMode="auto">
          <a:xfrm>
            <a:off x="7543800" y="5124450"/>
            <a:ext cx="1444625" cy="173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30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30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30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endParaRPr lang="en-US" smtClean="0"/>
          </a:p>
        </p:txBody>
      </p:sp>
      <p:sp>
        <p:nvSpPr>
          <p:cNvPr id="57347" name="Content Placeholder 2"/>
          <p:cNvSpPr>
            <a:spLocks noGrp="1"/>
          </p:cNvSpPr>
          <p:nvPr>
            <p:ph idx="1"/>
          </p:nvPr>
        </p:nvSpPr>
        <p:spPr/>
        <p:txBody>
          <a:bodyPr/>
          <a:lstStyle/>
          <a:p>
            <a:pPr eaLnBrk="1" hangingPunct="1"/>
            <a:endParaRPr lang="en-US" smtClean="0"/>
          </a:p>
        </p:txBody>
      </p:sp>
      <p:pic>
        <p:nvPicPr>
          <p:cNvPr id="57348" name="Picture 2" descr="http://www.graphics18.com/wp-content/uploads/2009/09/live-simply-so-that-others-may-simply-live.gif"/>
          <p:cNvPicPr>
            <a:picLocks noChangeAspect="1" noChangeArrowheads="1"/>
          </p:cNvPicPr>
          <p:nvPr/>
        </p:nvPicPr>
        <p:blipFill>
          <a:blip r:embed="rId2"/>
          <a:srcRect/>
          <a:stretch>
            <a:fillRect/>
          </a:stretch>
        </p:blipFill>
        <p:spPr bwMode="auto">
          <a:xfrm>
            <a:off x="-55563" y="0"/>
            <a:ext cx="91995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467600" cy="1143000"/>
          </a:xfrm>
        </p:spPr>
        <p:txBody>
          <a:bodyPr>
            <a:normAutofit fontScale="90000"/>
          </a:bodyPr>
          <a:lstStyle/>
          <a:p>
            <a:pPr eaLnBrk="1" fontAlgn="auto" hangingPunct="1">
              <a:spcAft>
                <a:spcPts val="0"/>
              </a:spcAft>
              <a:defRPr/>
            </a:pPr>
            <a:r>
              <a:rPr lang="en-US" sz="4800" b="1" dirty="0" smtClean="0">
                <a:solidFill>
                  <a:srgbClr val="FF9933"/>
                </a:solidFill>
                <a:latin typeface="Monotype Corsiva" pitchFamily="66" charset="0"/>
              </a:rPr>
              <a:t/>
            </a:r>
            <a:br>
              <a:rPr lang="en-US" sz="4800" b="1" dirty="0" smtClean="0">
                <a:solidFill>
                  <a:srgbClr val="FF9933"/>
                </a:solidFill>
                <a:latin typeface="Monotype Corsiva" pitchFamily="66" charset="0"/>
              </a:rPr>
            </a:br>
            <a:endParaRPr lang="en-US" dirty="0"/>
          </a:p>
        </p:txBody>
      </p:sp>
      <p:sp>
        <p:nvSpPr>
          <p:cNvPr id="3" name="Content Placeholder 2"/>
          <p:cNvSpPr>
            <a:spLocks noGrp="1"/>
          </p:cNvSpPr>
          <p:nvPr>
            <p:ph idx="1"/>
          </p:nvPr>
        </p:nvSpPr>
        <p:spPr>
          <a:xfrm>
            <a:off x="609600" y="1295400"/>
            <a:ext cx="8229600" cy="5791200"/>
          </a:xfrm>
        </p:spPr>
        <p:txBody>
          <a:bodyPr>
            <a:normAutofit fontScale="62500" lnSpcReduction="20000"/>
          </a:bodyPr>
          <a:lstStyle/>
          <a:p>
            <a:pPr marL="420624" indent="-384048" eaLnBrk="1" fontAlgn="auto" hangingPunct="1">
              <a:spcAft>
                <a:spcPts val="0"/>
              </a:spcAft>
              <a:buFont typeface="Wingdings 2"/>
              <a:buChar char=""/>
              <a:defRPr/>
            </a:pPr>
            <a:r>
              <a:rPr lang="en-US" sz="5100" dirty="0" smtClean="0">
                <a:solidFill>
                  <a:srgbClr val="FFC000"/>
                </a:solidFill>
              </a:rPr>
              <a:t>1901</a:t>
            </a:r>
            <a:r>
              <a:rPr lang="en-US" sz="5100" dirty="0" smtClean="0"/>
              <a:t> - </a:t>
            </a:r>
            <a:r>
              <a:rPr lang="en-US" sz="5100" dirty="0" smtClean="0">
                <a:solidFill>
                  <a:srgbClr val="00B0F0"/>
                </a:solidFill>
              </a:rPr>
              <a:t>Wilhelm Conrad </a:t>
            </a:r>
            <a:r>
              <a:rPr lang="en-US" sz="5100" dirty="0" err="1" smtClean="0">
                <a:solidFill>
                  <a:srgbClr val="00B0F0"/>
                </a:solidFill>
              </a:rPr>
              <a:t>Röntgen</a:t>
            </a:r>
            <a:r>
              <a:rPr lang="en-US" sz="5100" dirty="0" smtClean="0">
                <a:solidFill>
                  <a:srgbClr val="00B0F0"/>
                </a:solidFill>
              </a:rPr>
              <a:t> </a:t>
            </a:r>
            <a:r>
              <a:rPr lang="en-US" sz="5100" dirty="0" smtClean="0"/>
              <a:t>receives the Nobel Prize in Physics for discovery of X-rays.</a:t>
            </a:r>
          </a:p>
          <a:p>
            <a:pPr marL="420624" indent="-384048" eaLnBrk="1" fontAlgn="auto" hangingPunct="1">
              <a:spcAft>
                <a:spcPts val="0"/>
              </a:spcAft>
              <a:buFont typeface="Wingdings 2"/>
              <a:buChar char=""/>
              <a:defRPr/>
            </a:pPr>
            <a:r>
              <a:rPr lang="en-US" sz="5100" dirty="0" smtClean="0">
                <a:solidFill>
                  <a:srgbClr val="FFC000"/>
                </a:solidFill>
              </a:rPr>
              <a:t>1903</a:t>
            </a:r>
            <a:r>
              <a:rPr lang="en-US" sz="5100" dirty="0" smtClean="0"/>
              <a:t> </a:t>
            </a:r>
            <a:r>
              <a:rPr lang="en-US" sz="5100" dirty="0" smtClean="0">
                <a:solidFill>
                  <a:srgbClr val="00B0F0"/>
                </a:solidFill>
              </a:rPr>
              <a:t>- Henri Becquerel, Pierre Curie, Marie Curie</a:t>
            </a:r>
            <a:r>
              <a:rPr lang="en-US" sz="5100" dirty="0" smtClean="0"/>
              <a:t> receives the Nobel Prize in Physics </a:t>
            </a:r>
            <a:r>
              <a:rPr lang="en-US" sz="5100" dirty="0" err="1" smtClean="0"/>
              <a:t>forn</a:t>
            </a:r>
            <a:r>
              <a:rPr lang="en-US" sz="5100" dirty="0" smtClean="0"/>
              <a:t> discovering Radioactivity    </a:t>
            </a:r>
          </a:p>
          <a:p>
            <a:pPr marL="420624" indent="-384048" eaLnBrk="1" fontAlgn="auto" hangingPunct="1">
              <a:spcAft>
                <a:spcPts val="0"/>
              </a:spcAft>
              <a:buFont typeface="Wingdings 2"/>
              <a:buChar char=""/>
              <a:defRPr/>
            </a:pPr>
            <a:r>
              <a:rPr lang="en-US" sz="5100" dirty="0" smtClean="0">
                <a:solidFill>
                  <a:srgbClr val="FFC000"/>
                </a:solidFill>
              </a:rPr>
              <a:t>1914</a:t>
            </a:r>
            <a:r>
              <a:rPr lang="en-US" sz="5100" dirty="0" smtClean="0"/>
              <a:t> - </a:t>
            </a:r>
            <a:r>
              <a:rPr lang="en-US" sz="5100" dirty="0" smtClean="0">
                <a:solidFill>
                  <a:srgbClr val="00B0F0"/>
                </a:solidFill>
              </a:rPr>
              <a:t>Von Laue </a:t>
            </a:r>
            <a:r>
              <a:rPr lang="en-US" sz="5100" dirty="0" smtClean="0"/>
              <a:t>receives the Nobel Prize in Physics for x-ray diffraction from crystals.</a:t>
            </a:r>
          </a:p>
          <a:p>
            <a:pPr marL="420624" indent="-384048" eaLnBrk="1" fontAlgn="auto" hangingPunct="1">
              <a:spcAft>
                <a:spcPts val="0"/>
              </a:spcAft>
              <a:buFont typeface="Wingdings 2"/>
              <a:buChar char=""/>
              <a:defRPr/>
            </a:pPr>
            <a:r>
              <a:rPr lang="en-US" sz="5100" dirty="0" smtClean="0">
                <a:solidFill>
                  <a:srgbClr val="FFC000"/>
                </a:solidFill>
              </a:rPr>
              <a:t>1915</a:t>
            </a:r>
            <a:r>
              <a:rPr lang="en-US" sz="5100" dirty="0" smtClean="0"/>
              <a:t> - </a:t>
            </a:r>
            <a:r>
              <a:rPr lang="en-US" sz="5100" dirty="0" smtClean="0">
                <a:solidFill>
                  <a:srgbClr val="00B0F0"/>
                </a:solidFill>
              </a:rPr>
              <a:t>Bragg and Bragg </a:t>
            </a:r>
            <a:r>
              <a:rPr lang="en-US" sz="5100" dirty="0" smtClean="0"/>
              <a:t>receive the Nobel Prize in Physics for crystal structure derived from x-ray diffraction.</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endParaRPr lang="en-US" dirty="0"/>
          </a:p>
        </p:txBody>
      </p:sp>
      <p:sp>
        <p:nvSpPr>
          <p:cNvPr id="63492" name="TextBox 4"/>
          <p:cNvSpPr txBox="1">
            <a:spLocks noChangeArrowheads="1"/>
          </p:cNvSpPr>
          <p:nvPr/>
        </p:nvSpPr>
        <p:spPr bwMode="auto">
          <a:xfrm>
            <a:off x="2514600" y="228600"/>
            <a:ext cx="4649788" cy="584200"/>
          </a:xfrm>
          <a:prstGeom prst="rect">
            <a:avLst/>
          </a:prstGeom>
          <a:noFill/>
          <a:ln w="9525">
            <a:noFill/>
            <a:miter lim="800000"/>
            <a:headEnd/>
            <a:tailEnd/>
          </a:ln>
        </p:spPr>
        <p:txBody>
          <a:bodyPr wrap="none">
            <a:spAutoFit/>
          </a:bodyPr>
          <a:lstStyle/>
          <a:p>
            <a:r>
              <a:rPr lang="en-US" sz="3200">
                <a:solidFill>
                  <a:srgbClr val="00FFFF"/>
                </a:solidFill>
              </a:rPr>
              <a:t>Nobel Laurels Radiology</a:t>
            </a:r>
          </a:p>
        </p:txBody>
      </p:sp>
      <p:pic>
        <p:nvPicPr>
          <p:cNvPr id="63493" name="Picture 2" descr="http://t1.gstatic.com/images?q=tbn:ANd9GcQS_wgFJPZoK2XXx_8yNK6aDI773URRAD38gDg_-zGo84fGe4Ng4A"/>
          <p:cNvPicPr>
            <a:picLocks noChangeAspect="1" noChangeArrowheads="1"/>
          </p:cNvPicPr>
          <p:nvPr/>
        </p:nvPicPr>
        <p:blipFill>
          <a:blip r:embed="rId2"/>
          <a:srcRect/>
          <a:stretch>
            <a:fillRect/>
          </a:stretch>
        </p:blipFill>
        <p:spPr bwMode="auto">
          <a:xfrm>
            <a:off x="1219200" y="0"/>
            <a:ext cx="1066800" cy="1042988"/>
          </a:xfrm>
          <a:prstGeom prst="rect">
            <a:avLst/>
          </a:prstGeom>
          <a:noFill/>
          <a:ln w="9525">
            <a:noFill/>
            <a:miter lim="800000"/>
            <a:headEnd/>
            <a:tailEnd/>
          </a:ln>
        </p:spPr>
      </p:pic>
      <p:pic>
        <p:nvPicPr>
          <p:cNvPr id="63494" name="Picture 2" descr="http://t1.gstatic.com/images?q=tbn:ANd9GcQS_wgFJPZoK2XXx_8yNK6aDI773URRAD38gDg_-zGo84fGe4Ng4A"/>
          <p:cNvPicPr>
            <a:picLocks noChangeAspect="1" noChangeArrowheads="1"/>
          </p:cNvPicPr>
          <p:nvPr/>
        </p:nvPicPr>
        <p:blipFill>
          <a:blip r:embed="rId2"/>
          <a:srcRect/>
          <a:stretch>
            <a:fillRect/>
          </a:stretch>
        </p:blipFill>
        <p:spPr bwMode="auto">
          <a:xfrm>
            <a:off x="7315200" y="0"/>
            <a:ext cx="1066800" cy="104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467600" cy="1143000"/>
          </a:xfrm>
        </p:spPr>
        <p:txBody>
          <a:bodyPr>
            <a:normAutofit fontScale="90000"/>
          </a:bodyPr>
          <a:lstStyle/>
          <a:p>
            <a:pPr eaLnBrk="1" fontAlgn="auto" hangingPunct="1">
              <a:spcAft>
                <a:spcPts val="0"/>
              </a:spcAft>
              <a:defRPr/>
            </a:pPr>
            <a:r>
              <a:rPr lang="en-US" sz="4800" b="1" dirty="0" smtClean="0">
                <a:solidFill>
                  <a:srgbClr val="FF9933"/>
                </a:solidFill>
                <a:latin typeface="Monotype Corsiva" pitchFamily="66" charset="0"/>
              </a:rPr>
              <a:t/>
            </a:r>
            <a:br>
              <a:rPr lang="en-US" sz="4800" b="1" dirty="0" smtClean="0">
                <a:solidFill>
                  <a:srgbClr val="FF9933"/>
                </a:solidFill>
                <a:latin typeface="Monotype Corsiva" pitchFamily="66" charset="0"/>
              </a:rPr>
            </a:br>
            <a:endParaRPr lang="en-US" dirty="0"/>
          </a:p>
        </p:txBody>
      </p:sp>
      <p:sp>
        <p:nvSpPr>
          <p:cNvPr id="64515" name="Content Placeholder 2"/>
          <p:cNvSpPr>
            <a:spLocks noGrp="1"/>
          </p:cNvSpPr>
          <p:nvPr>
            <p:ph idx="1"/>
          </p:nvPr>
        </p:nvSpPr>
        <p:spPr>
          <a:xfrm>
            <a:off x="609600" y="1066800"/>
            <a:ext cx="8229600" cy="5791200"/>
          </a:xfrm>
        </p:spPr>
        <p:txBody>
          <a:bodyPr/>
          <a:lstStyle/>
          <a:p>
            <a:pPr eaLnBrk="1" hangingPunct="1"/>
            <a:r>
              <a:rPr lang="en-US" sz="3200" smtClean="0">
                <a:solidFill>
                  <a:srgbClr val="FFC000"/>
                </a:solidFill>
              </a:rPr>
              <a:t>1917</a:t>
            </a:r>
            <a:r>
              <a:rPr lang="en-US" sz="3200" smtClean="0"/>
              <a:t> - </a:t>
            </a:r>
            <a:r>
              <a:rPr lang="en-US" sz="3200" smtClean="0">
                <a:solidFill>
                  <a:srgbClr val="00B0F0"/>
                </a:solidFill>
              </a:rPr>
              <a:t>Barkla</a:t>
            </a:r>
            <a:r>
              <a:rPr lang="en-US" sz="3200" smtClean="0"/>
              <a:t> receives the Nobel Prize in Physics for characteristic radiation of elements.</a:t>
            </a:r>
          </a:p>
          <a:p>
            <a:pPr eaLnBrk="1" hangingPunct="1"/>
            <a:r>
              <a:rPr lang="en-US" sz="3200" smtClean="0">
                <a:solidFill>
                  <a:srgbClr val="FFC000"/>
                </a:solidFill>
              </a:rPr>
              <a:t>1924</a:t>
            </a:r>
            <a:r>
              <a:rPr lang="en-US" sz="3200" smtClean="0"/>
              <a:t> - </a:t>
            </a:r>
            <a:r>
              <a:rPr lang="en-US" sz="3200" smtClean="0">
                <a:solidFill>
                  <a:srgbClr val="00B0F0"/>
                </a:solidFill>
              </a:rPr>
              <a:t>Siegbahn</a:t>
            </a:r>
            <a:r>
              <a:rPr lang="en-US" sz="3200" smtClean="0"/>
              <a:t> receives the Nobel Prize in Physics for x-ray spectroscopy.</a:t>
            </a:r>
          </a:p>
          <a:p>
            <a:pPr eaLnBrk="1" hangingPunct="1"/>
            <a:r>
              <a:rPr lang="en-US" sz="3200" smtClean="0">
                <a:solidFill>
                  <a:srgbClr val="FFC000"/>
                </a:solidFill>
              </a:rPr>
              <a:t>1927</a:t>
            </a:r>
            <a:r>
              <a:rPr lang="en-US" sz="3200" smtClean="0"/>
              <a:t> - </a:t>
            </a:r>
            <a:r>
              <a:rPr lang="en-US" sz="3200" smtClean="0">
                <a:solidFill>
                  <a:srgbClr val="00B0F0"/>
                </a:solidFill>
              </a:rPr>
              <a:t>Compton</a:t>
            </a:r>
            <a:r>
              <a:rPr lang="en-US" sz="3200" smtClean="0"/>
              <a:t> receives the Nobel Prize in Physics for scattering of x-rays by electrons.</a:t>
            </a:r>
          </a:p>
          <a:p>
            <a:pPr eaLnBrk="1" hangingPunct="1"/>
            <a:r>
              <a:rPr lang="en-US" sz="3200" smtClean="0">
                <a:solidFill>
                  <a:srgbClr val="FFC000"/>
                </a:solidFill>
              </a:rPr>
              <a:t>1936</a:t>
            </a:r>
            <a:r>
              <a:rPr lang="en-US" sz="3200" smtClean="0"/>
              <a:t> - </a:t>
            </a:r>
            <a:r>
              <a:rPr lang="en-US" sz="3200" smtClean="0">
                <a:solidFill>
                  <a:srgbClr val="00B0F0"/>
                </a:solidFill>
              </a:rPr>
              <a:t>Debye</a:t>
            </a:r>
            <a:r>
              <a:rPr lang="en-US" sz="3200" smtClean="0"/>
              <a:t> receives the Nobel Prize in Chemistry for diffraction of x-rays and electrons in gases.</a:t>
            </a:r>
          </a:p>
          <a:p>
            <a:pPr eaLnBrk="1" hangingPunct="1"/>
            <a:endParaRPr lang="en-US" smtClean="0"/>
          </a:p>
        </p:txBody>
      </p:sp>
      <p:sp>
        <p:nvSpPr>
          <p:cNvPr id="64516" name="TextBox 4"/>
          <p:cNvSpPr txBox="1">
            <a:spLocks noChangeArrowheads="1"/>
          </p:cNvSpPr>
          <p:nvPr/>
        </p:nvSpPr>
        <p:spPr bwMode="auto">
          <a:xfrm>
            <a:off x="2438400" y="228600"/>
            <a:ext cx="4649788" cy="584200"/>
          </a:xfrm>
          <a:prstGeom prst="rect">
            <a:avLst/>
          </a:prstGeom>
          <a:noFill/>
          <a:ln w="9525">
            <a:noFill/>
            <a:miter lim="800000"/>
            <a:headEnd/>
            <a:tailEnd/>
          </a:ln>
        </p:spPr>
        <p:txBody>
          <a:bodyPr wrap="none">
            <a:spAutoFit/>
          </a:bodyPr>
          <a:lstStyle/>
          <a:p>
            <a:r>
              <a:rPr lang="en-US" sz="3200">
                <a:solidFill>
                  <a:srgbClr val="00FFFF"/>
                </a:solidFill>
              </a:rPr>
              <a:t>Nobel Laurels Radiology</a:t>
            </a:r>
          </a:p>
        </p:txBody>
      </p:sp>
      <p:pic>
        <p:nvPicPr>
          <p:cNvPr id="64517" name="Picture 2" descr="http://t1.gstatic.com/images?q=tbn:ANd9GcQS_wgFJPZoK2XXx_8yNK6aDI773URRAD38gDg_-zGo84fGe4Ng4A"/>
          <p:cNvPicPr>
            <a:picLocks noChangeAspect="1" noChangeArrowheads="1"/>
          </p:cNvPicPr>
          <p:nvPr/>
        </p:nvPicPr>
        <p:blipFill>
          <a:blip r:embed="rId2"/>
          <a:srcRect/>
          <a:stretch>
            <a:fillRect/>
          </a:stretch>
        </p:blipFill>
        <p:spPr bwMode="auto">
          <a:xfrm>
            <a:off x="1219200" y="0"/>
            <a:ext cx="1066800" cy="1042988"/>
          </a:xfrm>
          <a:prstGeom prst="rect">
            <a:avLst/>
          </a:prstGeom>
          <a:noFill/>
          <a:ln w="9525">
            <a:noFill/>
            <a:miter lim="800000"/>
            <a:headEnd/>
            <a:tailEnd/>
          </a:ln>
        </p:spPr>
      </p:pic>
      <p:pic>
        <p:nvPicPr>
          <p:cNvPr id="64518" name="Picture 2" descr="http://t1.gstatic.com/images?q=tbn:ANd9GcQS_wgFJPZoK2XXx_8yNK6aDI773URRAD38gDg_-zGo84fGe4Ng4A"/>
          <p:cNvPicPr>
            <a:picLocks noChangeAspect="1" noChangeArrowheads="1"/>
          </p:cNvPicPr>
          <p:nvPr/>
        </p:nvPicPr>
        <p:blipFill>
          <a:blip r:embed="rId2"/>
          <a:srcRect/>
          <a:stretch>
            <a:fillRect/>
          </a:stretch>
        </p:blipFill>
        <p:spPr bwMode="auto">
          <a:xfrm>
            <a:off x="7391400" y="0"/>
            <a:ext cx="1066800" cy="104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057400"/>
            <a:ext cx="7772400" cy="1922463"/>
          </a:xfrm>
        </p:spPr>
        <p:txBody>
          <a:bodyPr/>
          <a:lstStyle/>
          <a:p>
            <a:r>
              <a:rPr lang="en-US" dirty="0" smtClean="0">
                <a:latin typeface="Arial" pitchFamily="34" charset="0"/>
              </a:rPr>
              <a:t>B</a:t>
            </a:r>
            <a:r>
              <a:rPr smtClean="0">
                <a:latin typeface="Arial" pitchFamily="34" charset="0"/>
              </a:rPr>
              <a:t>asic radiation physics</a:t>
            </a: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467600" cy="1143000"/>
          </a:xfrm>
        </p:spPr>
        <p:txBody>
          <a:bodyPr>
            <a:normAutofit fontScale="90000"/>
          </a:bodyPr>
          <a:lstStyle/>
          <a:p>
            <a:pPr eaLnBrk="1" fontAlgn="auto" hangingPunct="1">
              <a:spcAft>
                <a:spcPts val="0"/>
              </a:spcAft>
              <a:defRPr/>
            </a:pPr>
            <a:r>
              <a:rPr lang="en-US" sz="4800" b="1" dirty="0" smtClean="0">
                <a:solidFill>
                  <a:srgbClr val="FF9933"/>
                </a:solidFill>
                <a:latin typeface="Monotype Corsiva" pitchFamily="66" charset="0"/>
              </a:rPr>
              <a:t/>
            </a:r>
            <a:br>
              <a:rPr lang="en-US" sz="4800" b="1" dirty="0" smtClean="0">
                <a:solidFill>
                  <a:srgbClr val="FF9933"/>
                </a:solidFill>
                <a:latin typeface="Monotype Corsiva" pitchFamily="66" charset="0"/>
              </a:rPr>
            </a:br>
            <a:endParaRPr lang="en-US" dirty="0"/>
          </a:p>
        </p:txBody>
      </p:sp>
      <p:sp>
        <p:nvSpPr>
          <p:cNvPr id="3" name="Content Placeholder 2"/>
          <p:cNvSpPr>
            <a:spLocks noGrp="1"/>
          </p:cNvSpPr>
          <p:nvPr>
            <p:ph idx="1"/>
          </p:nvPr>
        </p:nvSpPr>
        <p:spPr>
          <a:xfrm>
            <a:off x="609600" y="1066800"/>
            <a:ext cx="8229600" cy="5791200"/>
          </a:xfrm>
        </p:spPr>
        <p:txBody>
          <a:bodyPr>
            <a:normAutofit fontScale="92500" lnSpcReduction="10000"/>
          </a:bodyPr>
          <a:lstStyle/>
          <a:p>
            <a:pPr marL="420624" indent="-384048" eaLnBrk="1" fontAlgn="auto" hangingPunct="1">
              <a:spcAft>
                <a:spcPts val="0"/>
              </a:spcAft>
              <a:buFont typeface="Wingdings 2"/>
              <a:buChar char=""/>
              <a:defRPr/>
            </a:pPr>
            <a:r>
              <a:rPr lang="en-US" sz="3200" dirty="0" smtClean="0">
                <a:solidFill>
                  <a:srgbClr val="FFC000"/>
                </a:solidFill>
              </a:rPr>
              <a:t>1946</a:t>
            </a:r>
            <a:r>
              <a:rPr lang="en-US" sz="3200" dirty="0" smtClean="0"/>
              <a:t> - </a:t>
            </a:r>
            <a:r>
              <a:rPr lang="en-US" sz="3200" dirty="0" smtClean="0">
                <a:solidFill>
                  <a:srgbClr val="00B0F0"/>
                </a:solidFill>
              </a:rPr>
              <a:t>Hermann J. Muller </a:t>
            </a:r>
            <a:r>
              <a:rPr lang="en-US" sz="3200" dirty="0" smtClean="0"/>
              <a:t>receives the Nobel Prize in Physiology or Medicine </a:t>
            </a:r>
            <a:r>
              <a:rPr lang="en-US" sz="3200" i="1" dirty="0" smtClean="0"/>
              <a:t>"for the discovery of the production of mutations by means of X-ray irradiation"</a:t>
            </a:r>
            <a:r>
              <a:rPr lang="en-US" sz="3200" dirty="0" smtClean="0"/>
              <a:t>.</a:t>
            </a:r>
          </a:p>
          <a:p>
            <a:pPr marL="420624" indent="-384048" eaLnBrk="1" fontAlgn="auto" hangingPunct="1">
              <a:spcAft>
                <a:spcPts val="0"/>
              </a:spcAft>
              <a:buFont typeface="Wingdings 2"/>
              <a:buChar char=""/>
              <a:defRPr/>
            </a:pPr>
            <a:r>
              <a:rPr lang="en-US" sz="3200" dirty="0" smtClean="0">
                <a:solidFill>
                  <a:srgbClr val="FFC000"/>
                </a:solidFill>
              </a:rPr>
              <a:t>1979</a:t>
            </a:r>
            <a:r>
              <a:rPr lang="en-US" sz="3200" dirty="0" smtClean="0"/>
              <a:t> - </a:t>
            </a:r>
            <a:r>
              <a:rPr lang="en-US" sz="3200" dirty="0" err="1" smtClean="0">
                <a:solidFill>
                  <a:srgbClr val="00B0F0"/>
                </a:solidFill>
              </a:rPr>
              <a:t>Comack</a:t>
            </a:r>
            <a:r>
              <a:rPr lang="en-US" sz="3200" dirty="0" smtClean="0">
                <a:solidFill>
                  <a:srgbClr val="00B0F0"/>
                </a:solidFill>
              </a:rPr>
              <a:t> and Hounsfield </a:t>
            </a:r>
            <a:r>
              <a:rPr lang="en-US" sz="3200" dirty="0" smtClean="0"/>
              <a:t>receive the Nobel Prize in Medicine for computed axial tomography.</a:t>
            </a:r>
          </a:p>
          <a:p>
            <a:pPr marL="420624" indent="-384048" eaLnBrk="1" fontAlgn="auto" hangingPunct="1">
              <a:spcAft>
                <a:spcPts val="0"/>
              </a:spcAft>
              <a:buFont typeface="Wingdings 2"/>
              <a:buChar char=""/>
              <a:defRPr/>
            </a:pPr>
            <a:r>
              <a:rPr lang="en-US" sz="3200" dirty="0" smtClean="0">
                <a:solidFill>
                  <a:srgbClr val="FFC000"/>
                </a:solidFill>
              </a:rPr>
              <a:t>1981</a:t>
            </a:r>
            <a:r>
              <a:rPr lang="en-US" sz="3200" dirty="0" smtClean="0"/>
              <a:t> - </a:t>
            </a:r>
            <a:r>
              <a:rPr lang="en-US" sz="3200" dirty="0" smtClean="0">
                <a:solidFill>
                  <a:srgbClr val="00B0F0"/>
                </a:solidFill>
              </a:rPr>
              <a:t>Siegbahn</a:t>
            </a:r>
            <a:r>
              <a:rPr lang="en-US" sz="3200" dirty="0" smtClean="0"/>
              <a:t> receives the Nobel Prize in Physics for high resolution electron spectroscopy.</a:t>
            </a:r>
          </a:p>
          <a:p>
            <a:pPr marL="420624" indent="-384048" eaLnBrk="1" fontAlgn="auto" hangingPunct="1">
              <a:spcAft>
                <a:spcPts val="0"/>
              </a:spcAft>
              <a:buFont typeface="Wingdings 2"/>
              <a:buChar char=""/>
              <a:defRPr/>
            </a:pPr>
            <a:r>
              <a:rPr lang="en-US" sz="3200" dirty="0" smtClean="0">
                <a:solidFill>
                  <a:srgbClr val="FFC000"/>
                </a:solidFill>
              </a:rPr>
              <a:t>2003</a:t>
            </a:r>
            <a:r>
              <a:rPr lang="en-US" sz="3200" dirty="0" smtClean="0"/>
              <a:t> - </a:t>
            </a:r>
            <a:r>
              <a:rPr lang="en-US" sz="3200" dirty="0" smtClean="0">
                <a:solidFill>
                  <a:srgbClr val="00B0F0"/>
                </a:solidFill>
              </a:rPr>
              <a:t>Paul C. </a:t>
            </a:r>
            <a:r>
              <a:rPr lang="en-US" sz="3200" dirty="0" err="1" smtClean="0">
                <a:solidFill>
                  <a:srgbClr val="00B0F0"/>
                </a:solidFill>
              </a:rPr>
              <a:t>Lauterbur</a:t>
            </a:r>
            <a:r>
              <a:rPr lang="en-US" sz="3200" dirty="0" smtClean="0">
                <a:solidFill>
                  <a:srgbClr val="00B0F0"/>
                </a:solidFill>
              </a:rPr>
              <a:t>, Sir Peter Mansfield</a:t>
            </a:r>
            <a:r>
              <a:rPr lang="en-US" sz="3200" dirty="0" smtClean="0"/>
              <a:t> receives the Nobel Prize in Physiology or Medicine </a:t>
            </a:r>
            <a:r>
              <a:rPr lang="en-US" sz="3200" i="1" dirty="0" smtClean="0"/>
              <a:t>"for the discovery of  MRI</a:t>
            </a:r>
            <a:endParaRPr lang="en-US" sz="3200" b="1" dirty="0" smtClean="0"/>
          </a:p>
          <a:p>
            <a:pPr marL="420624" indent="-384048" eaLnBrk="1" fontAlgn="auto" hangingPunct="1">
              <a:spcAft>
                <a:spcPts val="0"/>
              </a:spcAft>
              <a:buFont typeface="Wingdings 2"/>
              <a:buChar char=""/>
              <a:defRPr/>
            </a:pPr>
            <a:endParaRPr lang="en-US" dirty="0"/>
          </a:p>
        </p:txBody>
      </p:sp>
      <p:sp>
        <p:nvSpPr>
          <p:cNvPr id="65540" name="TextBox 4"/>
          <p:cNvSpPr txBox="1">
            <a:spLocks noChangeArrowheads="1"/>
          </p:cNvSpPr>
          <p:nvPr/>
        </p:nvSpPr>
        <p:spPr bwMode="auto">
          <a:xfrm>
            <a:off x="2362200" y="304800"/>
            <a:ext cx="4649788" cy="584200"/>
          </a:xfrm>
          <a:prstGeom prst="rect">
            <a:avLst/>
          </a:prstGeom>
          <a:noFill/>
          <a:ln w="9525">
            <a:noFill/>
            <a:miter lim="800000"/>
            <a:headEnd/>
            <a:tailEnd/>
          </a:ln>
        </p:spPr>
        <p:txBody>
          <a:bodyPr wrap="none">
            <a:spAutoFit/>
          </a:bodyPr>
          <a:lstStyle/>
          <a:p>
            <a:r>
              <a:rPr lang="en-US" sz="3200">
                <a:solidFill>
                  <a:srgbClr val="00FFFF"/>
                </a:solidFill>
              </a:rPr>
              <a:t>Nobel Laurels Radiology</a:t>
            </a:r>
          </a:p>
        </p:txBody>
      </p:sp>
      <p:pic>
        <p:nvPicPr>
          <p:cNvPr id="65541" name="Picture 2" descr="http://t1.gstatic.com/images?q=tbn:ANd9GcQS_wgFJPZoK2XXx_8yNK6aDI773URRAD38gDg_-zGo84fGe4Ng4A"/>
          <p:cNvPicPr>
            <a:picLocks noChangeAspect="1" noChangeArrowheads="1"/>
          </p:cNvPicPr>
          <p:nvPr/>
        </p:nvPicPr>
        <p:blipFill>
          <a:blip r:embed="rId2"/>
          <a:srcRect/>
          <a:stretch>
            <a:fillRect/>
          </a:stretch>
        </p:blipFill>
        <p:spPr bwMode="auto">
          <a:xfrm>
            <a:off x="1219200" y="0"/>
            <a:ext cx="1066800" cy="1042988"/>
          </a:xfrm>
          <a:prstGeom prst="rect">
            <a:avLst/>
          </a:prstGeom>
          <a:noFill/>
          <a:ln w="9525">
            <a:noFill/>
            <a:miter lim="800000"/>
            <a:headEnd/>
            <a:tailEnd/>
          </a:ln>
        </p:spPr>
      </p:pic>
      <p:pic>
        <p:nvPicPr>
          <p:cNvPr id="65542" name="Picture 2" descr="http://t1.gstatic.com/images?q=tbn:ANd9GcQS_wgFJPZoK2XXx_8yNK6aDI773URRAD38gDg_-zGo84fGe4Ng4A"/>
          <p:cNvPicPr>
            <a:picLocks noChangeAspect="1" noChangeArrowheads="1"/>
          </p:cNvPicPr>
          <p:nvPr/>
        </p:nvPicPr>
        <p:blipFill>
          <a:blip r:embed="rId2"/>
          <a:srcRect/>
          <a:stretch>
            <a:fillRect/>
          </a:stretch>
        </p:blipFill>
        <p:spPr bwMode="auto">
          <a:xfrm>
            <a:off x="7086600" y="0"/>
            <a:ext cx="1066800" cy="104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sz="quarter"/>
          </p:nvPr>
        </p:nvSpPr>
        <p:spPr/>
        <p:txBody>
          <a:bodyPr/>
          <a:lstStyle/>
          <a:p>
            <a:pPr eaLnBrk="1" hangingPunct="1"/>
            <a:endParaRPr lang="en-US" smtClean="0"/>
          </a:p>
        </p:txBody>
      </p:sp>
      <p:sp>
        <p:nvSpPr>
          <p:cNvPr id="71683" name="Content Placeholder 2"/>
          <p:cNvSpPr>
            <a:spLocks noGrp="1"/>
          </p:cNvSpPr>
          <p:nvPr>
            <p:ph sz="quarter" idx="1"/>
          </p:nvPr>
        </p:nvSpPr>
        <p:spPr/>
        <p:txBody>
          <a:bodyPr/>
          <a:lstStyle/>
          <a:p>
            <a:pPr eaLnBrk="1" hangingPunct="1"/>
            <a:endParaRPr lang="en-US" smtClean="0"/>
          </a:p>
        </p:txBody>
      </p:sp>
      <p:sp>
        <p:nvSpPr>
          <p:cNvPr id="71684" name="Content Placeholder 3"/>
          <p:cNvSpPr>
            <a:spLocks noGrp="1"/>
          </p:cNvSpPr>
          <p:nvPr>
            <p:ph sz="quarter" idx="2"/>
          </p:nvPr>
        </p:nvSpPr>
        <p:spPr/>
        <p:txBody>
          <a:bodyPr/>
          <a:lstStyle/>
          <a:p>
            <a:pPr eaLnBrk="1" hangingPunct="1"/>
            <a:endParaRPr lang="en-US" smtClean="0"/>
          </a:p>
        </p:txBody>
      </p:sp>
      <p:sp>
        <p:nvSpPr>
          <p:cNvPr id="71685" name="Content Placeholder 4"/>
          <p:cNvSpPr>
            <a:spLocks noGrp="1"/>
          </p:cNvSpPr>
          <p:nvPr>
            <p:ph sz="quarter" idx="3"/>
          </p:nvPr>
        </p:nvSpPr>
        <p:spPr/>
        <p:txBody>
          <a:bodyPr/>
          <a:lstStyle/>
          <a:p>
            <a:pPr eaLnBrk="1" hangingPunct="1"/>
            <a:endParaRPr lang="en-US" smtClean="0"/>
          </a:p>
        </p:txBody>
      </p:sp>
      <p:sp>
        <p:nvSpPr>
          <p:cNvPr id="71686" name="Content Placeholder 5"/>
          <p:cNvSpPr>
            <a:spLocks noGrp="1"/>
          </p:cNvSpPr>
          <p:nvPr>
            <p:ph sz="quarter" idx="4"/>
          </p:nvPr>
        </p:nvSpPr>
        <p:spPr/>
        <p:txBody>
          <a:bodyPr/>
          <a:lstStyle/>
          <a:p>
            <a:pPr eaLnBrk="1" hangingPunct="1"/>
            <a:endParaRPr lang="en-US" smtClean="0"/>
          </a:p>
        </p:txBody>
      </p:sp>
      <p:pic>
        <p:nvPicPr>
          <p:cNvPr id="71687" name="Picture 2" descr="http://1.bp.blogspot.com/_3_2FCxXqZPQ/TFMsZVSWsZI/AAAAAAAAPe4/Zn0SMB6z1lo/s1600/Personalized-Thank-You-Notecards.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304800"/>
            <a:ext cx="7467600" cy="1143000"/>
          </a:xfrm>
        </p:spPr>
        <p:txBody>
          <a:bodyPr/>
          <a:lstStyle/>
          <a:p>
            <a:r>
              <a:rPr lang="en-US" dirty="0" smtClean="0">
                <a:latin typeface="Arial" pitchFamily="34" charset="0"/>
              </a:rPr>
              <a:t>Ionizing vs. Non-Ionizing</a:t>
            </a:r>
            <a:br>
              <a:rPr lang="en-US" dirty="0" smtClean="0">
                <a:latin typeface="Arial" pitchFamily="34" charset="0"/>
              </a:rPr>
            </a:br>
            <a:r>
              <a:rPr lang="en-US" dirty="0" smtClean="0">
                <a:latin typeface="Arial" pitchFamily="34" charset="0"/>
              </a:rPr>
              <a:t>Radiations</a:t>
            </a:r>
          </a:p>
        </p:txBody>
      </p:sp>
      <p:sp>
        <p:nvSpPr>
          <p:cNvPr id="15363" name="Rectangle 3"/>
          <p:cNvSpPr>
            <a:spLocks noGrp="1" noChangeArrowheads="1"/>
          </p:cNvSpPr>
          <p:nvPr>
            <p:ph type="body" sz="half" idx="1"/>
          </p:nvPr>
        </p:nvSpPr>
        <p:spPr>
          <a:xfrm>
            <a:off x="685800" y="1981200"/>
            <a:ext cx="3814763" cy="4114800"/>
          </a:xfrm>
        </p:spPr>
        <p:txBody>
          <a:bodyPr/>
          <a:lstStyle/>
          <a:p>
            <a:pPr marL="228600" indent="-228600" algn="ctr" defTabSz="609600">
              <a:buFontTx/>
              <a:buNone/>
            </a:pPr>
            <a:r>
              <a:rPr lang="en-US" sz="2400" b="1" smtClean="0">
                <a:latin typeface="Arial" pitchFamily="34" charset="0"/>
              </a:rPr>
              <a:t>Ionizing Radiation</a:t>
            </a:r>
          </a:p>
          <a:p>
            <a:pPr marL="228600" indent="-228600" defTabSz="609600"/>
            <a:r>
              <a:rPr lang="en-US" sz="2400" smtClean="0">
                <a:latin typeface="Arial" pitchFamily="34" charset="0"/>
              </a:rPr>
              <a:t>A radiation that has sufficient energy to remove electrons from atoms or molecules as it passes through matter.</a:t>
            </a:r>
          </a:p>
          <a:p>
            <a:pPr marL="228600" indent="-228600" defTabSz="609600"/>
            <a:r>
              <a:rPr lang="en-US" sz="2400" smtClean="0">
                <a:latin typeface="Arial" pitchFamily="34" charset="0"/>
              </a:rPr>
              <a:t>Examples:  x-rays, gamma rays, beta particles, and alpha particles</a:t>
            </a:r>
          </a:p>
        </p:txBody>
      </p:sp>
      <p:sp>
        <p:nvSpPr>
          <p:cNvPr id="15364" name="Rectangle 4"/>
          <p:cNvSpPr>
            <a:spLocks noGrp="1" noChangeArrowheads="1"/>
          </p:cNvSpPr>
          <p:nvPr>
            <p:ph type="body" sz="half" idx="2"/>
          </p:nvPr>
        </p:nvSpPr>
        <p:spPr>
          <a:xfrm>
            <a:off x="4643438" y="1981200"/>
            <a:ext cx="3814762" cy="4114800"/>
          </a:xfrm>
        </p:spPr>
        <p:txBody>
          <a:bodyPr/>
          <a:lstStyle/>
          <a:p>
            <a:pPr marL="228600" indent="-228600" algn="ctr" defTabSz="609600">
              <a:buFontTx/>
              <a:buNone/>
            </a:pPr>
            <a:r>
              <a:rPr lang="en-US" sz="2400" b="1" smtClean="0">
                <a:latin typeface="Arial" pitchFamily="34" charset="0"/>
              </a:rPr>
              <a:t>Non-Ionizing Radiation</a:t>
            </a:r>
          </a:p>
          <a:p>
            <a:pPr marL="228600" indent="-228600" defTabSz="609600"/>
            <a:r>
              <a:rPr lang="en-US" sz="2400" smtClean="0">
                <a:latin typeface="Arial" pitchFamily="34" charset="0"/>
              </a:rPr>
              <a:t>A radiation that is not as energetic as ionizing radiation and cannot remove electrons from atoms or molecules.</a:t>
            </a:r>
          </a:p>
          <a:p>
            <a:pPr marL="228600" indent="-228600" defTabSz="609600"/>
            <a:r>
              <a:rPr lang="en-US" sz="2400" smtClean="0">
                <a:latin typeface="Arial" pitchFamily="34" charset="0"/>
              </a:rPr>
              <a:t>Examples:  light, lasers, heat, microwaves, and radar</a:t>
            </a:r>
          </a:p>
        </p:txBody>
      </p:sp>
      <p:sp>
        <p:nvSpPr>
          <p:cNvPr id="15365" name="Line 5"/>
          <p:cNvSpPr>
            <a:spLocks noChangeShapeType="1"/>
          </p:cNvSpPr>
          <p:nvPr/>
        </p:nvSpPr>
        <p:spPr bwMode="auto">
          <a:xfrm>
            <a:off x="4570413" y="1714500"/>
            <a:ext cx="0" cy="41910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7|8.5"/>
</p:tagLst>
</file>

<file path=ppt/tags/tag2.xml><?xml version="1.0" encoding="utf-8"?>
<p:tagLst xmlns:a="http://schemas.openxmlformats.org/drawingml/2006/main" xmlns:r="http://schemas.openxmlformats.org/officeDocument/2006/relationships" xmlns:p="http://schemas.openxmlformats.org/presentationml/2006/main">
  <p:tag name="TIMING" val="|19.4"/>
</p:tagLst>
</file>

<file path=ppt/tags/tag3.xml><?xml version="1.0" encoding="utf-8"?>
<p:tagLst xmlns:a="http://schemas.openxmlformats.org/drawingml/2006/main" xmlns:r="http://schemas.openxmlformats.org/officeDocument/2006/relationships" xmlns:p="http://schemas.openxmlformats.org/presentationml/2006/main">
  <p:tag name="TIMING" val="|30|3.3|16.1|1.4|9.3"/>
</p:tagLst>
</file>

<file path=ppt/tags/tag4.xml><?xml version="1.0" encoding="utf-8"?>
<p:tagLst xmlns:a="http://schemas.openxmlformats.org/drawingml/2006/main" xmlns:r="http://schemas.openxmlformats.org/officeDocument/2006/relationships" xmlns:p="http://schemas.openxmlformats.org/presentationml/2006/main">
  <p:tag name="TIMING" val="|19.4|23.7|1.2|6.6|4.6|0.9|6.9|8.7"/>
</p:tagLst>
</file>

<file path=ppt/tags/tag5.xml><?xml version="1.0" encoding="utf-8"?>
<p:tagLst xmlns:a="http://schemas.openxmlformats.org/drawingml/2006/main" xmlns:r="http://schemas.openxmlformats.org/officeDocument/2006/relationships" xmlns:p="http://schemas.openxmlformats.org/presentationml/2006/main">
  <p:tag name="TIMING" val="|10.7|5.4"/>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1884</TotalTime>
  <Words>4460</Words>
  <PresentationFormat>On-screen Show (4:3)</PresentationFormat>
  <Paragraphs>560</Paragraphs>
  <Slides>81</Slides>
  <Notes>17</Notes>
  <HiddenSlides>3</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81</vt:i4>
      </vt:variant>
    </vt:vector>
  </HeadingPairs>
  <TitlesOfParts>
    <vt:vector size="85" baseType="lpstr">
      <vt:lpstr>Technic</vt:lpstr>
      <vt:lpstr>Slide</vt:lpstr>
      <vt:lpstr>Bitmap Image</vt:lpstr>
      <vt:lpstr>Clip</vt:lpstr>
      <vt:lpstr>Slide 1</vt:lpstr>
      <vt:lpstr>History Evolution of Radiation protection</vt:lpstr>
      <vt:lpstr>X-Rays – Chronology  Early days  </vt:lpstr>
      <vt:lpstr>Slide 4</vt:lpstr>
      <vt:lpstr>Slide 5</vt:lpstr>
      <vt:lpstr>Slide 6</vt:lpstr>
      <vt:lpstr>Monument  to  the  x-ray  martyrs   Hamburg - Germany</vt:lpstr>
      <vt:lpstr>Basic radiation physics</vt:lpstr>
      <vt:lpstr>Ionizing vs. Non-Ionizing Radiations</vt:lpstr>
      <vt:lpstr>Radiation spectrum</vt:lpstr>
      <vt:lpstr>Atom</vt:lpstr>
      <vt:lpstr>Radiation Origins</vt:lpstr>
      <vt:lpstr>Sources Of Radiation</vt:lpstr>
      <vt:lpstr>Slide 14</vt:lpstr>
      <vt:lpstr>Radioactive Material Types of Radiations</vt:lpstr>
      <vt:lpstr>Production of X-ray</vt:lpstr>
      <vt:lpstr>X-ray Generation Review</vt:lpstr>
      <vt:lpstr>Radiation units</vt:lpstr>
      <vt:lpstr>Radiation Units</vt:lpstr>
      <vt:lpstr>Radiation Units Dose Equivalent</vt:lpstr>
      <vt:lpstr>Slide 21</vt:lpstr>
      <vt:lpstr>Biological Effects and Radiological Risk</vt:lpstr>
      <vt:lpstr>Dose versus Effect</vt:lpstr>
      <vt:lpstr>Radiation responses  </vt:lpstr>
      <vt:lpstr>Radiation health effects</vt:lpstr>
      <vt:lpstr>Biological effects of ionizing radiation</vt:lpstr>
      <vt:lpstr>Deterministic effects</vt:lpstr>
      <vt:lpstr>Threshold Doses for Deterministic Effects</vt:lpstr>
      <vt:lpstr>Stochastic Effects</vt:lpstr>
      <vt:lpstr>Slide 30</vt:lpstr>
      <vt:lpstr>Slide 31</vt:lpstr>
      <vt:lpstr>Slide 32</vt:lpstr>
      <vt:lpstr>Slide 33</vt:lpstr>
      <vt:lpstr>Slide 34</vt:lpstr>
      <vt:lpstr>Slide 35</vt:lpstr>
      <vt:lpstr>Practical Radiation Safety</vt:lpstr>
      <vt:lpstr>Principles of radiation protection</vt:lpstr>
      <vt:lpstr>ALARA   Principle </vt:lpstr>
      <vt:lpstr>Protecting Ourselves from External Exposure</vt:lpstr>
      <vt:lpstr> T.D.S. principle of Radiation Safety   </vt:lpstr>
      <vt:lpstr>External Radiation Protection</vt:lpstr>
      <vt:lpstr>Exposure and Contamination</vt:lpstr>
      <vt:lpstr>Time</vt:lpstr>
      <vt:lpstr>Slide 44</vt:lpstr>
      <vt:lpstr>Distance</vt:lpstr>
      <vt:lpstr>Distance</vt:lpstr>
      <vt:lpstr>Slide 47</vt:lpstr>
      <vt:lpstr>One Step Behind</vt:lpstr>
      <vt:lpstr>Shielding</vt:lpstr>
      <vt:lpstr>Slide 50</vt:lpstr>
      <vt:lpstr>Slide 51</vt:lpstr>
      <vt:lpstr>General Safety Guides for Use of Radiation Producing Equipment</vt:lpstr>
      <vt:lpstr>Slide 53</vt:lpstr>
      <vt:lpstr>Radiation monitoring and survey</vt:lpstr>
      <vt:lpstr>Detection of Radiation</vt:lpstr>
      <vt:lpstr>Radiation monitoring </vt:lpstr>
      <vt:lpstr>Personnel Monitoring Methods (Dosimetry)</vt:lpstr>
      <vt:lpstr>Personnel Dosimetry - FYI</vt:lpstr>
      <vt:lpstr>General Rules for Use of Dosimetry</vt:lpstr>
      <vt:lpstr>Personnel Dosimetry Review</vt:lpstr>
      <vt:lpstr>Dose Equivalent to an Embryo/fetus</vt:lpstr>
      <vt:lpstr>Declared Pregnant Workers</vt:lpstr>
      <vt:lpstr>Slide 63</vt:lpstr>
      <vt:lpstr>Geiger Mueller Detector</vt:lpstr>
      <vt:lpstr>Radiation survey monitoring</vt:lpstr>
      <vt:lpstr>Permissible dose</vt:lpstr>
      <vt:lpstr>Radiation Dose Limits  over the Past Century</vt:lpstr>
      <vt:lpstr>Maximum Permissible Dose</vt:lpstr>
      <vt:lpstr>PREGNANT WOMEN </vt:lpstr>
      <vt:lpstr>Slide 70</vt:lpstr>
      <vt:lpstr>Radiation Symbol</vt:lpstr>
      <vt:lpstr>Slide 72</vt:lpstr>
      <vt:lpstr>Risk  versus  Benefit</vt:lpstr>
      <vt:lpstr>Radiation Misconceptions and Misuse</vt:lpstr>
      <vt:lpstr>Slide 75</vt:lpstr>
      <vt:lpstr>Take Home Message</vt:lpstr>
      <vt:lpstr>Slide 77</vt:lpstr>
      <vt:lpstr> </vt:lpstr>
      <vt:lpstr> </vt:lpstr>
      <vt:lpstr> </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ANAND</dc:creator>
  <cp:lastModifiedBy>User</cp:lastModifiedBy>
  <cp:revision>211</cp:revision>
  <dcterms:modified xsi:type="dcterms:W3CDTF">2016-03-17T02:05:35Z</dcterms:modified>
</cp:coreProperties>
</file>