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7"/>
  </p:notesMasterIdLst>
  <p:sldIdLst>
    <p:sldId id="256" r:id="rId2"/>
    <p:sldId id="280" r:id="rId3"/>
    <p:sldId id="281" r:id="rId4"/>
    <p:sldId id="304" r:id="rId5"/>
    <p:sldId id="305" r:id="rId6"/>
    <p:sldId id="283" r:id="rId7"/>
    <p:sldId id="284" r:id="rId8"/>
    <p:sldId id="285" r:id="rId9"/>
    <p:sldId id="306" r:id="rId10"/>
    <p:sldId id="287" r:id="rId11"/>
    <p:sldId id="259" r:id="rId12"/>
    <p:sldId id="260" r:id="rId13"/>
    <p:sldId id="261" r:id="rId14"/>
    <p:sldId id="288" r:id="rId15"/>
    <p:sldId id="263" r:id="rId16"/>
    <p:sldId id="289" r:id="rId17"/>
    <p:sldId id="264" r:id="rId18"/>
    <p:sldId id="266" r:id="rId19"/>
    <p:sldId id="267" r:id="rId20"/>
    <p:sldId id="290" r:id="rId21"/>
    <p:sldId id="292" r:id="rId22"/>
    <p:sldId id="294" r:id="rId23"/>
    <p:sldId id="268" r:id="rId24"/>
    <p:sldId id="291" r:id="rId25"/>
    <p:sldId id="269" r:id="rId26"/>
    <p:sldId id="295" r:id="rId27"/>
    <p:sldId id="296" r:id="rId28"/>
    <p:sldId id="270" r:id="rId29"/>
    <p:sldId id="298" r:id="rId30"/>
    <p:sldId id="272" r:id="rId31"/>
    <p:sldId id="300" r:id="rId32"/>
    <p:sldId id="275" r:id="rId33"/>
    <p:sldId id="301" r:id="rId34"/>
    <p:sldId id="302" r:id="rId35"/>
    <p:sldId id="30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69" d="100"/>
          <a:sy n="69" d="100"/>
        </p:scale>
        <p:origin x="-1404" y="-360"/>
      </p:cViewPr>
      <p:guideLst>
        <p:guide orient="horz" pos="2160"/>
        <p:guide pos="2880"/>
      </p:guideLst>
    </p:cSldViewPr>
  </p:slideViewPr>
  <p:outlineViewPr>
    <p:cViewPr>
      <p:scale>
        <a:sx n="33" d="100"/>
        <a:sy n="33" d="100"/>
      </p:scale>
      <p:origin x="0" y="12948"/>
    </p:cViewPr>
  </p:outlineViewPr>
  <p:notesTextViewPr>
    <p:cViewPr>
      <p:scale>
        <a:sx n="100" d="100"/>
        <a:sy n="100" d="100"/>
      </p:scale>
      <p:origin x="0" y="0"/>
    </p:cViewPr>
  </p:notesTextViewPr>
  <p:sorterViewPr>
    <p:cViewPr>
      <p:scale>
        <a:sx n="66" d="100"/>
        <a:sy n="66" d="100"/>
      </p:scale>
      <p:origin x="0" y="14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1945C-CA7C-4D40-BAC2-21817076265F}" type="datetimeFigureOut">
              <a:rPr lang="en-US" smtClean="0"/>
              <a:pPr/>
              <a:t>4/25/2017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B4854E-5D72-4D54-9C8A-EE1A737493EE}" type="slidenum">
              <a:rPr lang="en-IN" smtClean="0"/>
              <a:pPr/>
              <a:t>‹#›</a:t>
            </a:fld>
            <a:endParaRPr lang="en-IN"/>
          </a:p>
        </p:txBody>
      </p:sp>
    </p:spTree>
    <p:extLst>
      <p:ext uri="{BB962C8B-B14F-4D97-AF65-F5344CB8AC3E}">
        <p14:creationId xmlns:p14="http://schemas.microsoft.com/office/powerpoint/2010/main" val="2504812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        Advantage of </a:t>
            </a:r>
            <a:r>
              <a:rPr lang="en-IN" dirty="0" err="1" smtClean="0"/>
              <a:t>usg</a:t>
            </a:r>
            <a:r>
              <a:rPr lang="en-IN" baseline="0" dirty="0" smtClean="0"/>
              <a:t> over </a:t>
            </a:r>
            <a:r>
              <a:rPr lang="en-IN" baseline="0" dirty="0" err="1" smtClean="0"/>
              <a:t>mri</a:t>
            </a:r>
            <a:r>
              <a:rPr lang="en-IN" baseline="0" dirty="0" smtClean="0"/>
              <a:t> cost , time, dynamic , </a:t>
            </a:r>
            <a:r>
              <a:rPr lang="en-IN" baseline="0" dirty="0" err="1" smtClean="0"/>
              <a:t>comparision</a:t>
            </a:r>
            <a:r>
              <a:rPr lang="en-IN" baseline="0" dirty="0" smtClean="0"/>
              <a:t> with </a:t>
            </a:r>
            <a:r>
              <a:rPr lang="en-IN" baseline="0" dirty="0" err="1" smtClean="0"/>
              <a:t>oppsite</a:t>
            </a:r>
            <a:r>
              <a:rPr lang="en-IN" baseline="0" dirty="0" smtClean="0"/>
              <a:t> side claustrophobic , pacemaker, implant</a:t>
            </a:r>
            <a:endParaRPr lang="en-IN" dirty="0"/>
          </a:p>
        </p:txBody>
      </p:sp>
      <p:sp>
        <p:nvSpPr>
          <p:cNvPr id="4" name="Slide Number Placeholder 3"/>
          <p:cNvSpPr>
            <a:spLocks noGrp="1"/>
          </p:cNvSpPr>
          <p:nvPr>
            <p:ph type="sldNum" sz="quarter" idx="10"/>
          </p:nvPr>
        </p:nvSpPr>
        <p:spPr/>
        <p:txBody>
          <a:bodyPr/>
          <a:lstStyle/>
          <a:p>
            <a:fld id="{E9B4854E-5D72-4D54-9C8A-EE1A737493EE}"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Origin and insertion</a:t>
            </a:r>
            <a:endParaRPr lang="en-IN" dirty="0"/>
          </a:p>
        </p:txBody>
      </p:sp>
      <p:sp>
        <p:nvSpPr>
          <p:cNvPr id="4" name="Slide Number Placeholder 3"/>
          <p:cNvSpPr>
            <a:spLocks noGrp="1"/>
          </p:cNvSpPr>
          <p:nvPr>
            <p:ph type="sldNum" sz="quarter" idx="10"/>
          </p:nvPr>
        </p:nvSpPr>
        <p:spPr/>
        <p:txBody>
          <a:bodyPr/>
          <a:lstStyle/>
          <a:p>
            <a:fld id="{E9B4854E-5D72-4D54-9C8A-EE1A737493EE}" type="slidenum">
              <a:rPr lang="en-IN" smtClean="0"/>
              <a:pPr/>
              <a:t>14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9B4854E-5D72-4D54-9C8A-EE1A737493EE}" type="slidenum">
              <a:rPr lang="en-IN" smtClean="0"/>
              <a:pPr/>
              <a:t>30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5EDCB09-6849-4BEB-ACEA-19E21DF1EA34}" type="datetimeFigureOut">
              <a:rPr lang="en-US" smtClean="0"/>
              <a:pPr/>
              <a:t>4/25/2017</a:t>
            </a:fld>
            <a:endParaRPr lang="en-IN"/>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IN"/>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B4069F3-B8D4-409C-9D6F-F913EBF3AB04}"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EDCB09-6849-4BEB-ACEA-19E21DF1EA34}" type="datetimeFigureOut">
              <a:rPr lang="en-US" smtClean="0"/>
              <a:pPr/>
              <a:t>4/25/2017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4069F3-B8D4-409C-9D6F-F913EBF3AB0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5EDCB09-6849-4BEB-ACEA-19E21DF1EA34}" type="datetimeFigureOut">
              <a:rPr lang="en-US" smtClean="0"/>
              <a:pPr/>
              <a:t>4/25/2017</a:t>
            </a:fld>
            <a:endParaRPr lang="en-IN"/>
          </a:p>
        </p:txBody>
      </p:sp>
      <p:sp>
        <p:nvSpPr>
          <p:cNvPr id="5" name="Footer Placeholder 4"/>
          <p:cNvSpPr>
            <a:spLocks noGrp="1"/>
          </p:cNvSpPr>
          <p:nvPr>
            <p:ph type="ftr" sz="quarter" idx="11"/>
          </p:nvPr>
        </p:nvSpPr>
        <p:spPr>
          <a:xfrm>
            <a:off x="457201" y="6248207"/>
            <a:ext cx="5573483" cy="365125"/>
          </a:xfrm>
        </p:spPr>
        <p:txBody>
          <a:bodyPr/>
          <a:lstStyle/>
          <a:p>
            <a:endParaRPr lang="en-IN"/>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B4069F3-B8D4-409C-9D6F-F913EBF3AB04}"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5EDCB09-6849-4BEB-ACEA-19E21DF1EA34}" type="datetimeFigureOut">
              <a:rPr lang="en-US" smtClean="0"/>
              <a:pPr/>
              <a:t>4/25/2017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B4069F3-B8D4-409C-9D6F-F913EBF3AB04}" type="slidenum">
              <a:rPr lang="en-IN" smtClean="0"/>
              <a:pPr/>
              <a:t>‹#›</a:t>
            </a:fld>
            <a:endParaRPr lang="en-IN"/>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5EDCB09-6849-4BEB-ACEA-19E21DF1EA34}" type="datetimeFigureOut">
              <a:rPr lang="en-US" smtClean="0"/>
              <a:pPr/>
              <a:t>4/25/2017</a:t>
            </a:fld>
            <a:endParaRPr lang="en-IN"/>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B4069F3-B8D4-409C-9D6F-F913EBF3AB04}" type="slidenum">
              <a:rPr lang="en-IN" smtClean="0"/>
              <a:pPr/>
              <a:t>‹#›</a:t>
            </a:fld>
            <a:endParaRPr lang="en-IN"/>
          </a:p>
        </p:txBody>
      </p:sp>
      <p:sp>
        <p:nvSpPr>
          <p:cNvPr id="14" name="Footer Placeholder 13"/>
          <p:cNvSpPr>
            <a:spLocks noGrp="1"/>
          </p:cNvSpPr>
          <p:nvPr>
            <p:ph type="ftr" sz="quarter" idx="12"/>
          </p:nvPr>
        </p:nvSpPr>
        <p:spPr/>
        <p:txBody>
          <a:bodyPr/>
          <a:lstStyle/>
          <a:p>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5EDCB09-6849-4BEB-ACEA-19E21DF1EA34}" type="datetimeFigureOut">
              <a:rPr lang="en-US" smtClean="0"/>
              <a:pPr/>
              <a:t>4/25/2017</a:t>
            </a:fld>
            <a:endParaRPr lang="en-IN"/>
          </a:p>
        </p:txBody>
      </p:sp>
      <p:sp>
        <p:nvSpPr>
          <p:cNvPr id="10" name="Slide Number Placeholder 9"/>
          <p:cNvSpPr>
            <a:spLocks noGrp="1"/>
          </p:cNvSpPr>
          <p:nvPr>
            <p:ph type="sldNum" sz="quarter" idx="16"/>
          </p:nvPr>
        </p:nvSpPr>
        <p:spPr/>
        <p:txBody>
          <a:bodyPr rtlCol="0"/>
          <a:lstStyle/>
          <a:p>
            <a:fld id="{EB4069F3-B8D4-409C-9D6F-F913EBF3AB04}" type="slidenum">
              <a:rPr lang="en-IN" smtClean="0"/>
              <a:pPr/>
              <a:t>‹#›</a:t>
            </a:fld>
            <a:endParaRPr lang="en-IN"/>
          </a:p>
        </p:txBody>
      </p:sp>
      <p:sp>
        <p:nvSpPr>
          <p:cNvPr id="12" name="Footer Placeholder 11"/>
          <p:cNvSpPr>
            <a:spLocks noGrp="1"/>
          </p:cNvSpPr>
          <p:nvPr>
            <p:ph type="ftr" sz="quarter" idx="17"/>
          </p:nvPr>
        </p:nvSpPr>
        <p:spPr/>
        <p:txBody>
          <a:bodyPr rtlCol="0"/>
          <a:lstStyle/>
          <a:p>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5EDCB09-6849-4BEB-ACEA-19E21DF1EA34}" type="datetimeFigureOut">
              <a:rPr lang="en-US" smtClean="0"/>
              <a:pPr/>
              <a:t>4/25/2017</a:t>
            </a:fld>
            <a:endParaRPr lang="en-IN"/>
          </a:p>
        </p:txBody>
      </p:sp>
      <p:sp>
        <p:nvSpPr>
          <p:cNvPr id="12" name="Slide Number Placeholder 11"/>
          <p:cNvSpPr>
            <a:spLocks noGrp="1"/>
          </p:cNvSpPr>
          <p:nvPr>
            <p:ph type="sldNum" sz="quarter" idx="16"/>
          </p:nvPr>
        </p:nvSpPr>
        <p:spPr/>
        <p:txBody>
          <a:bodyPr rtlCol="0"/>
          <a:lstStyle/>
          <a:p>
            <a:fld id="{EB4069F3-B8D4-409C-9D6F-F913EBF3AB04}" type="slidenum">
              <a:rPr lang="en-IN" smtClean="0"/>
              <a:pPr/>
              <a:t>‹#›</a:t>
            </a:fld>
            <a:endParaRPr lang="en-IN"/>
          </a:p>
        </p:txBody>
      </p:sp>
      <p:sp>
        <p:nvSpPr>
          <p:cNvPr id="14" name="Footer Placeholder 13"/>
          <p:cNvSpPr>
            <a:spLocks noGrp="1"/>
          </p:cNvSpPr>
          <p:nvPr>
            <p:ph type="ftr" sz="quarter" idx="17"/>
          </p:nvPr>
        </p:nvSpPr>
        <p:spPr/>
        <p:txBody>
          <a:bodyPr rtlCol="0"/>
          <a:lstStyle/>
          <a:p>
            <a:endParaRPr lang="en-IN"/>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EDCB09-6849-4BEB-ACEA-19E21DF1EA34}" type="datetimeFigureOut">
              <a:rPr lang="en-US" smtClean="0"/>
              <a:pPr/>
              <a:t>4/25/2017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B4069F3-B8D4-409C-9D6F-F913EBF3AB0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DCB09-6849-4BEB-ACEA-19E21DF1EA34}" type="datetimeFigureOut">
              <a:rPr lang="en-US" smtClean="0"/>
              <a:pPr/>
              <a:t>4/25/2017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B4069F3-B8D4-409C-9D6F-F913EBF3AB0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5EDCB09-6849-4BEB-ACEA-19E21DF1EA34}" type="datetimeFigureOut">
              <a:rPr lang="en-US" smtClean="0"/>
              <a:pPr/>
              <a:t>4/25/2017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B4069F3-B8D4-409C-9D6F-F913EBF3AB04}" type="slidenum">
              <a:rPr lang="en-IN" smtClean="0"/>
              <a:pPr/>
              <a:t>‹#›</a:t>
            </a:fld>
            <a:endParaRPr lang="en-IN"/>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5EDCB09-6849-4BEB-ACEA-19E21DF1EA34}" type="datetimeFigureOut">
              <a:rPr lang="en-US" smtClean="0"/>
              <a:pPr/>
              <a:t>4/25/2017</a:t>
            </a:fld>
            <a:endParaRPr lang="en-IN"/>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B4069F3-B8D4-409C-9D6F-F913EBF3AB04}" type="slidenum">
              <a:rPr lang="en-IN" smtClean="0"/>
              <a:pPr/>
              <a:t>‹#›</a:t>
            </a:fld>
            <a:endParaRPr lang="en-IN"/>
          </a:p>
        </p:txBody>
      </p:sp>
      <p:sp>
        <p:nvSpPr>
          <p:cNvPr id="14" name="Footer Placeholder 13"/>
          <p:cNvSpPr>
            <a:spLocks noGrp="1"/>
          </p:cNvSpPr>
          <p:nvPr>
            <p:ph type="ftr" sz="quarter" idx="12"/>
          </p:nvPr>
        </p:nvSpPr>
        <p:spPr>
          <a:xfrm>
            <a:off x="1600200" y="6248206"/>
            <a:ext cx="4572000" cy="365125"/>
          </a:xfrm>
        </p:spPr>
        <p:txBody>
          <a:bodyPr rtlCol="0"/>
          <a:lstStyle/>
          <a:p>
            <a:endParaRPr lang="en-IN"/>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5EDCB09-6849-4BEB-ACEA-19E21DF1EA34}" type="datetimeFigureOut">
              <a:rPr lang="en-US" smtClean="0"/>
              <a:pPr/>
              <a:t>4/25/2017</a:t>
            </a:fld>
            <a:endParaRPr lang="en-IN"/>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IN"/>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B4069F3-B8D4-409C-9D6F-F913EBF3AB04}"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85926"/>
            <a:ext cx="8929718" cy="1928826"/>
          </a:xfrm>
        </p:spPr>
        <p:txBody>
          <a:bodyPr>
            <a:normAutofit fontScale="90000"/>
          </a:bodyPr>
          <a:lstStyle/>
          <a:p>
            <a:r>
              <a:rPr lang="en-IN" sz="7300" b="1" dirty="0"/>
              <a:t>Shoulder ultrasound: What you need to know</a:t>
            </a:r>
            <a:r>
              <a:rPr lang="en-IN" dirty="0" smtClean="0"/>
              <a:t/>
            </a:r>
            <a:br>
              <a:rPr lang="en-IN" dirty="0" smtClean="0"/>
            </a:br>
            <a:endParaRPr lang="en-IN" dirty="0"/>
          </a:p>
        </p:txBody>
      </p:sp>
      <p:sp>
        <p:nvSpPr>
          <p:cNvPr id="3" name="Subtitle 2"/>
          <p:cNvSpPr>
            <a:spLocks noGrp="1"/>
          </p:cNvSpPr>
          <p:nvPr>
            <p:ph type="subTitle" idx="1"/>
          </p:nvPr>
        </p:nvSpPr>
        <p:spPr>
          <a:xfrm>
            <a:off x="0" y="4071942"/>
            <a:ext cx="8501026" cy="2500330"/>
          </a:xfrm>
        </p:spPr>
        <p:txBody>
          <a:bodyPr/>
          <a:lstStyle/>
          <a:p>
            <a:r>
              <a:rPr lang="en-IN" dirty="0" smtClean="0">
                <a:solidFill>
                  <a:schemeClr val="tx1"/>
                </a:solidFill>
              </a:rPr>
              <a:t>DR </a:t>
            </a:r>
            <a:r>
              <a:rPr lang="en-IN" dirty="0" err="1" smtClean="0">
                <a:solidFill>
                  <a:schemeClr val="tx1"/>
                </a:solidFill>
              </a:rPr>
              <a:t>Jatinder</a:t>
            </a:r>
            <a:r>
              <a:rPr lang="en-IN" dirty="0" smtClean="0">
                <a:solidFill>
                  <a:schemeClr val="tx1"/>
                </a:solidFill>
              </a:rPr>
              <a:t> Pal Singh</a:t>
            </a:r>
            <a:br>
              <a:rPr lang="en-IN" dirty="0" smtClean="0">
                <a:solidFill>
                  <a:schemeClr val="tx1"/>
                </a:solidFill>
              </a:rPr>
            </a:br>
            <a:r>
              <a:rPr lang="en-IN" dirty="0" smtClean="0">
                <a:solidFill>
                  <a:schemeClr val="tx1"/>
                </a:solidFill>
              </a:rPr>
              <a:t>Department of Radiology, </a:t>
            </a:r>
            <a:r>
              <a:rPr lang="en-IN" dirty="0" err="1" smtClean="0">
                <a:solidFill>
                  <a:schemeClr val="tx1"/>
                </a:solidFill>
              </a:rPr>
              <a:t>Medanta</a:t>
            </a:r>
            <a:r>
              <a:rPr lang="en-IN" dirty="0" smtClean="0">
                <a:solidFill>
                  <a:schemeClr val="tx1"/>
                </a:solidFill>
              </a:rPr>
              <a:t>-The </a:t>
            </a:r>
            <a:r>
              <a:rPr lang="en-IN" dirty="0" err="1" smtClean="0">
                <a:solidFill>
                  <a:schemeClr val="tx1"/>
                </a:solidFill>
              </a:rPr>
              <a:t>Medicity</a:t>
            </a:r>
            <a:r>
              <a:rPr lang="en-IN" dirty="0" smtClean="0">
                <a:solidFill>
                  <a:schemeClr val="tx1"/>
                </a:solidFill>
              </a:rPr>
              <a:t> </a:t>
            </a:r>
            <a:r>
              <a:rPr lang="en-IN" dirty="0" err="1" smtClean="0">
                <a:solidFill>
                  <a:schemeClr val="tx1"/>
                </a:solidFill>
              </a:rPr>
              <a:t>Gurgaon</a:t>
            </a:r>
            <a:r>
              <a:rPr lang="en-IN" dirty="0" smtClean="0">
                <a:solidFill>
                  <a:schemeClr val="tx1"/>
                </a:solidFill>
              </a:rPr>
              <a:t>, Haryana, India</a:t>
            </a:r>
            <a:endParaRPr lang="en-IN"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IN" dirty="0" smtClean="0"/>
              <a:t> Acute rupture </a:t>
            </a:r>
          </a:p>
          <a:p>
            <a:pPr lvl="1">
              <a:buFont typeface="Wingdings" pitchFamily="2" charset="2"/>
              <a:buChar char="Ø"/>
            </a:pPr>
            <a:r>
              <a:rPr lang="en-IN" dirty="0" smtClean="0"/>
              <a:t>non-visualization of the tendon within the </a:t>
            </a:r>
            <a:r>
              <a:rPr lang="en-IN" dirty="0" err="1" smtClean="0"/>
              <a:t>bicipital</a:t>
            </a:r>
            <a:r>
              <a:rPr lang="en-IN" dirty="0" smtClean="0"/>
              <a:t> groove.</a:t>
            </a:r>
          </a:p>
          <a:p>
            <a:pPr lvl="1">
              <a:buFont typeface="Wingdings" pitchFamily="2" charset="2"/>
              <a:buChar char="Ø"/>
            </a:pPr>
            <a:r>
              <a:rPr lang="en-IN" dirty="0" smtClean="0"/>
              <a:t>biceps muscle contraction with bulbous appearance/</a:t>
            </a:r>
            <a:r>
              <a:rPr lang="en-IN" dirty="0" err="1" smtClean="0"/>
              <a:t>popeye</a:t>
            </a:r>
            <a:r>
              <a:rPr lang="en-IN" dirty="0" smtClean="0"/>
              <a:t> sign.</a:t>
            </a:r>
          </a:p>
          <a:p>
            <a:pPr lvl="1">
              <a:buNone/>
            </a:pPr>
            <a:endParaRPr lang="en-IN" dirty="0" smtClean="0"/>
          </a:p>
          <a:p>
            <a:r>
              <a:rPr lang="en-IN" dirty="0"/>
              <a:t>C</a:t>
            </a:r>
            <a:r>
              <a:rPr lang="en-IN" dirty="0" smtClean="0"/>
              <a:t>hronic rupture there is partial non-visualization of the upper portion of the tendon.</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ijri.org/articles/2012/22/4/images/IndianJRadiolImaging_2012_22_4_284_111481_f4.jpg"/>
          <p:cNvPicPr>
            <a:picLocks noChangeAspect="1" noChangeArrowheads="1"/>
          </p:cNvPicPr>
          <p:nvPr/>
        </p:nvPicPr>
        <p:blipFill>
          <a:blip r:embed="rId2"/>
          <a:srcRect/>
          <a:stretch>
            <a:fillRect/>
          </a:stretch>
        </p:blipFill>
        <p:spPr bwMode="auto">
          <a:xfrm>
            <a:off x="0" y="0"/>
            <a:ext cx="9144000" cy="6000768"/>
          </a:xfrm>
          <a:prstGeom prst="rect">
            <a:avLst/>
          </a:prstGeom>
          <a:noFill/>
        </p:spPr>
      </p:pic>
      <p:sp>
        <p:nvSpPr>
          <p:cNvPr id="3" name="Rectangle 2"/>
          <p:cNvSpPr/>
          <p:nvPr/>
        </p:nvSpPr>
        <p:spPr>
          <a:xfrm>
            <a:off x="0" y="5934670"/>
            <a:ext cx="8858280" cy="923330"/>
          </a:xfrm>
          <a:prstGeom prst="rect">
            <a:avLst/>
          </a:prstGeom>
        </p:spPr>
        <p:txBody>
          <a:bodyPr wrap="square">
            <a:spAutoFit/>
          </a:bodyPr>
          <a:lstStyle/>
          <a:p>
            <a:r>
              <a:rPr lang="en-IN" dirty="0" smtClean="0"/>
              <a:t>(A) Transverse scan of torn long head of biceps tendon with an empty </a:t>
            </a:r>
            <a:r>
              <a:rPr lang="en-IN" dirty="0" err="1" smtClean="0"/>
              <a:t>bicipital</a:t>
            </a:r>
            <a:r>
              <a:rPr lang="en-IN" dirty="0" smtClean="0"/>
              <a:t> groove (arrow). (B) Longitudinal scan shows the convex superior margin (arrow) of the retracted muscle belly (</a:t>
            </a:r>
            <a:r>
              <a:rPr lang="en-IN" dirty="0" err="1" smtClean="0"/>
              <a:t>popeye</a:t>
            </a:r>
            <a:r>
              <a:rPr lang="en-IN" dirty="0" smtClean="0"/>
              <a:t> sign).</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ijri.org/articles/2012/22/4/images/IndianJRadiolImaging_2012_22_4_284_111481_f5.jpg"/>
          <p:cNvPicPr>
            <a:picLocks noChangeAspect="1" noChangeArrowheads="1"/>
          </p:cNvPicPr>
          <p:nvPr/>
        </p:nvPicPr>
        <p:blipFill>
          <a:blip r:embed="rId2"/>
          <a:srcRect/>
          <a:stretch>
            <a:fillRect/>
          </a:stretch>
        </p:blipFill>
        <p:spPr bwMode="auto">
          <a:xfrm>
            <a:off x="0" y="0"/>
            <a:ext cx="9144000" cy="6215082"/>
          </a:xfrm>
          <a:prstGeom prst="rect">
            <a:avLst/>
          </a:prstGeom>
          <a:noFill/>
        </p:spPr>
      </p:pic>
      <p:sp>
        <p:nvSpPr>
          <p:cNvPr id="3" name="Rectangle 2"/>
          <p:cNvSpPr/>
          <p:nvPr/>
        </p:nvSpPr>
        <p:spPr>
          <a:xfrm>
            <a:off x="0" y="6211669"/>
            <a:ext cx="9144000" cy="646331"/>
          </a:xfrm>
          <a:prstGeom prst="rect">
            <a:avLst/>
          </a:prstGeom>
        </p:spPr>
        <p:txBody>
          <a:bodyPr wrap="square">
            <a:spAutoFit/>
          </a:bodyPr>
          <a:lstStyle/>
          <a:p>
            <a:r>
              <a:rPr lang="en-IN" dirty="0" smtClean="0"/>
              <a:t> Short-axis view of the long head of the biceps tendon with </a:t>
            </a:r>
            <a:r>
              <a:rPr lang="en-IN" dirty="0" err="1" smtClean="0"/>
              <a:t>bicipital</a:t>
            </a:r>
            <a:r>
              <a:rPr lang="en-IN" dirty="0" smtClean="0"/>
              <a:t> groove (arrow) filled with scar tissue simulating an attenuated biceps tendon.</a:t>
            </a:r>
            <a:endParaRPr lang="en-I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ijri.org/articles/2012/22/4/images/IndianJRadiolImaging_2012_22_4_284_111481_f6.jpg"/>
          <p:cNvPicPr>
            <a:picLocks noChangeAspect="1" noChangeArrowheads="1"/>
          </p:cNvPicPr>
          <p:nvPr/>
        </p:nvPicPr>
        <p:blipFill>
          <a:blip r:embed="rId2"/>
          <a:srcRect/>
          <a:stretch>
            <a:fillRect/>
          </a:stretch>
        </p:blipFill>
        <p:spPr bwMode="auto">
          <a:xfrm>
            <a:off x="0" y="0"/>
            <a:ext cx="9144000" cy="5929330"/>
          </a:xfrm>
          <a:prstGeom prst="rect">
            <a:avLst/>
          </a:prstGeom>
          <a:noFill/>
        </p:spPr>
      </p:pic>
      <p:sp>
        <p:nvSpPr>
          <p:cNvPr id="3" name="Rectangle 2"/>
          <p:cNvSpPr/>
          <p:nvPr/>
        </p:nvSpPr>
        <p:spPr>
          <a:xfrm>
            <a:off x="0" y="5934670"/>
            <a:ext cx="9144000" cy="923330"/>
          </a:xfrm>
          <a:prstGeom prst="rect">
            <a:avLst/>
          </a:prstGeom>
        </p:spPr>
        <p:txBody>
          <a:bodyPr wrap="square">
            <a:spAutoFit/>
          </a:bodyPr>
          <a:lstStyle/>
          <a:p>
            <a:r>
              <a:rPr lang="en-IN" dirty="0" smtClean="0"/>
              <a:t>(A) Transducer position for evaluating long head of biceps tendon stability and  in a longitudinal plane. Note the arm externally rotated and elbow flexed at 90°. (B) Medial </a:t>
            </a:r>
            <a:r>
              <a:rPr lang="en-IN" dirty="0" err="1" smtClean="0"/>
              <a:t>subluxation</a:t>
            </a:r>
            <a:r>
              <a:rPr lang="en-IN" dirty="0" smtClean="0"/>
              <a:t> of the biceps tendon with an empty </a:t>
            </a:r>
            <a:r>
              <a:rPr lang="en-IN" dirty="0" err="1" smtClean="0"/>
              <a:t>intertubercular</a:t>
            </a:r>
            <a:r>
              <a:rPr lang="en-IN" dirty="0" smtClean="0"/>
              <a:t> groove (arrow) suggestive of biceps instability.</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t>Subscapularis</a:t>
            </a:r>
            <a:r>
              <a:rPr lang="en-IN" b="1" dirty="0" smtClean="0"/>
              <a:t> tendon</a:t>
            </a:r>
            <a:endParaRPr lang="en-IN" dirty="0"/>
          </a:p>
        </p:txBody>
      </p:sp>
      <p:sp>
        <p:nvSpPr>
          <p:cNvPr id="3" name="Content Placeholder 2"/>
          <p:cNvSpPr>
            <a:spLocks noGrp="1"/>
          </p:cNvSpPr>
          <p:nvPr>
            <p:ph sz="quarter" idx="1"/>
          </p:nvPr>
        </p:nvSpPr>
        <p:spPr/>
        <p:txBody>
          <a:bodyPr/>
          <a:lstStyle/>
          <a:p>
            <a:r>
              <a:rPr lang="en-IN" dirty="0" smtClean="0"/>
              <a:t>While the arm is passively externally rotated the </a:t>
            </a:r>
            <a:r>
              <a:rPr lang="en-IN" dirty="0" err="1" smtClean="0"/>
              <a:t>subscapularis</a:t>
            </a:r>
            <a:r>
              <a:rPr lang="en-IN" dirty="0" smtClean="0"/>
              <a:t> can be examined in orthogonal planes from its insertion into the lesser </a:t>
            </a:r>
            <a:r>
              <a:rPr lang="en-IN" dirty="0" err="1" smtClean="0"/>
              <a:t>tuberosity</a:t>
            </a:r>
            <a:r>
              <a:rPr lang="en-IN" dirty="0" smtClean="0"/>
              <a:t> to the point at which it becomes hidden to ultrasound by the </a:t>
            </a:r>
            <a:r>
              <a:rPr lang="en-IN" dirty="0" err="1" smtClean="0"/>
              <a:t>coracoid</a:t>
            </a:r>
            <a:r>
              <a:rPr lang="en-IN" dirty="0" smtClean="0"/>
              <a:t> process medially.</a:t>
            </a:r>
            <a:endParaRPr lang="en-I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ijri.org/articles/2012/22/4/images/IndianJRadiolImaging_2012_22_4_284_111481_f7.jpg"/>
          <p:cNvPicPr>
            <a:picLocks noChangeAspect="1" noChangeArrowheads="1"/>
          </p:cNvPicPr>
          <p:nvPr/>
        </p:nvPicPr>
        <p:blipFill>
          <a:blip r:embed="rId2"/>
          <a:srcRect/>
          <a:stretch>
            <a:fillRect/>
          </a:stretch>
        </p:blipFill>
        <p:spPr bwMode="auto">
          <a:xfrm>
            <a:off x="0" y="-27384"/>
            <a:ext cx="9144000" cy="5429264"/>
          </a:xfrm>
          <a:prstGeom prst="rect">
            <a:avLst/>
          </a:prstGeom>
          <a:noFill/>
        </p:spPr>
      </p:pic>
      <p:sp>
        <p:nvSpPr>
          <p:cNvPr id="3" name="Rectangle 2"/>
          <p:cNvSpPr/>
          <p:nvPr/>
        </p:nvSpPr>
        <p:spPr>
          <a:xfrm>
            <a:off x="0" y="5380672"/>
            <a:ext cx="9429784" cy="1477328"/>
          </a:xfrm>
          <a:prstGeom prst="rect">
            <a:avLst/>
          </a:prstGeom>
        </p:spPr>
        <p:txBody>
          <a:bodyPr wrap="square">
            <a:spAutoFit/>
          </a:bodyPr>
          <a:lstStyle/>
          <a:p>
            <a:r>
              <a:rPr lang="en-IN" dirty="0" smtClean="0"/>
              <a:t>(A) Transducer position for a transverse image of the </a:t>
            </a:r>
            <a:r>
              <a:rPr lang="en-IN" dirty="0" err="1" smtClean="0"/>
              <a:t>subscapularis</a:t>
            </a:r>
            <a:r>
              <a:rPr lang="en-IN" dirty="0" smtClean="0"/>
              <a:t> tendon. (B) Corresponding transverse image of the </a:t>
            </a:r>
            <a:r>
              <a:rPr lang="en-IN" dirty="0" err="1" smtClean="0"/>
              <a:t>subcapularis</a:t>
            </a:r>
            <a:r>
              <a:rPr lang="en-IN" dirty="0" smtClean="0"/>
              <a:t> tendon. Note the </a:t>
            </a:r>
            <a:r>
              <a:rPr lang="en-IN" dirty="0" err="1" smtClean="0"/>
              <a:t>hyperechoic</a:t>
            </a:r>
            <a:r>
              <a:rPr lang="en-IN" dirty="0" smtClean="0"/>
              <a:t> tendon slips (arrows) between the </a:t>
            </a:r>
            <a:r>
              <a:rPr lang="en-IN" dirty="0" err="1" smtClean="0"/>
              <a:t>hypoechoic</a:t>
            </a:r>
            <a:r>
              <a:rPr lang="en-IN" dirty="0" smtClean="0"/>
              <a:t> muscle </a:t>
            </a:r>
            <a:r>
              <a:rPr lang="en-IN" dirty="0" err="1" smtClean="0"/>
              <a:t>fibers</a:t>
            </a:r>
            <a:r>
              <a:rPr lang="en-IN" dirty="0" smtClean="0"/>
              <a:t>. (C) Short-axis view of the </a:t>
            </a:r>
            <a:r>
              <a:rPr lang="en-IN" dirty="0" err="1" smtClean="0"/>
              <a:t>subscapularis</a:t>
            </a:r>
            <a:r>
              <a:rPr lang="en-IN" dirty="0" smtClean="0"/>
              <a:t> tendon with a partial-thickness </a:t>
            </a:r>
            <a:r>
              <a:rPr lang="en-IN" dirty="0" err="1" smtClean="0"/>
              <a:t>articular</a:t>
            </a:r>
            <a:r>
              <a:rPr lang="en-IN" dirty="0" smtClean="0"/>
              <a:t> surface tear in its superior part (arrow). Biceps tendon seen on the left of the image</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t>Supraspinatus</a:t>
            </a:r>
            <a:r>
              <a:rPr lang="en-IN" b="1" dirty="0" smtClean="0"/>
              <a:t> tendon (SST)</a:t>
            </a:r>
            <a:endParaRPr lang="en-IN" dirty="0"/>
          </a:p>
        </p:txBody>
      </p:sp>
      <p:sp>
        <p:nvSpPr>
          <p:cNvPr id="3" name="Content Placeholder 2"/>
          <p:cNvSpPr>
            <a:spLocks noGrp="1"/>
          </p:cNvSpPr>
          <p:nvPr>
            <p:ph sz="quarter" idx="1"/>
          </p:nvPr>
        </p:nvSpPr>
        <p:spPr>
          <a:xfrm>
            <a:off x="457200" y="1600200"/>
            <a:ext cx="8229600" cy="4972072"/>
          </a:xfrm>
        </p:spPr>
        <p:txBody>
          <a:bodyPr>
            <a:normAutofit/>
          </a:bodyPr>
          <a:lstStyle/>
          <a:p>
            <a:r>
              <a:rPr lang="en-IN" dirty="0" smtClean="0"/>
              <a:t>To visualize the SST the patients are asked to place their hand on their back pocket.</a:t>
            </a:r>
          </a:p>
          <a:p>
            <a:r>
              <a:rPr lang="en-IN" dirty="0" smtClean="0"/>
              <a:t> In the longitudinal plane – beak shaped configuration.</a:t>
            </a:r>
          </a:p>
          <a:p>
            <a:r>
              <a:rPr lang="en-IN" dirty="0" smtClean="0"/>
              <a:t> It is important to be able to see the anterior border of the </a:t>
            </a:r>
            <a:r>
              <a:rPr lang="en-IN" dirty="0" err="1" smtClean="0"/>
              <a:t>supraspinatus</a:t>
            </a:r>
            <a:r>
              <a:rPr lang="en-IN" dirty="0" smtClean="0"/>
              <a:t>, a common site for tear, in the short axis/transverse plane and this may sometimes require scanning with the elbow drawn backward</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ijri.org/articles/2012/22/4/images/IndianJRadiolImaging_2012_22_4_284_111481_f8.jpg"/>
          <p:cNvPicPr>
            <a:picLocks noChangeAspect="1" noChangeArrowheads="1"/>
          </p:cNvPicPr>
          <p:nvPr/>
        </p:nvPicPr>
        <p:blipFill>
          <a:blip r:embed="rId2"/>
          <a:srcRect/>
          <a:stretch>
            <a:fillRect/>
          </a:stretch>
        </p:blipFill>
        <p:spPr bwMode="auto">
          <a:xfrm>
            <a:off x="0" y="-500090"/>
            <a:ext cx="9144000" cy="6215106"/>
          </a:xfrm>
          <a:prstGeom prst="rect">
            <a:avLst/>
          </a:prstGeom>
          <a:noFill/>
        </p:spPr>
      </p:pic>
      <p:sp>
        <p:nvSpPr>
          <p:cNvPr id="3" name="Rectangle 2"/>
          <p:cNvSpPr/>
          <p:nvPr/>
        </p:nvSpPr>
        <p:spPr>
          <a:xfrm>
            <a:off x="0" y="5657671"/>
            <a:ext cx="9358346" cy="1200329"/>
          </a:xfrm>
          <a:prstGeom prst="rect">
            <a:avLst/>
          </a:prstGeom>
        </p:spPr>
        <p:txBody>
          <a:bodyPr wrap="square">
            <a:spAutoFit/>
          </a:bodyPr>
          <a:lstStyle/>
          <a:p>
            <a:r>
              <a:rPr lang="en-IN" dirty="0" smtClean="0"/>
              <a:t>Longitudinal view of the SST (C) with overlying thin </a:t>
            </a:r>
            <a:r>
              <a:rPr lang="en-IN" dirty="0" err="1" smtClean="0"/>
              <a:t>hypoechoic</a:t>
            </a:r>
            <a:r>
              <a:rPr lang="en-IN" dirty="0" smtClean="0"/>
              <a:t> line (black arrow) representing </a:t>
            </a:r>
            <a:r>
              <a:rPr lang="en-IN" dirty="0" err="1" smtClean="0"/>
              <a:t>subacromial</a:t>
            </a:r>
            <a:r>
              <a:rPr lang="en-IN" dirty="0" smtClean="0"/>
              <a:t> </a:t>
            </a:r>
            <a:r>
              <a:rPr lang="en-IN" dirty="0" err="1" smtClean="0"/>
              <a:t>subdeltoid</a:t>
            </a:r>
            <a:r>
              <a:rPr lang="en-IN" dirty="0" smtClean="0"/>
              <a:t> bursa and the overlying </a:t>
            </a:r>
            <a:r>
              <a:rPr lang="en-IN" dirty="0" err="1" smtClean="0"/>
              <a:t>subdeltoid</a:t>
            </a:r>
            <a:r>
              <a:rPr lang="en-IN" dirty="0" smtClean="0"/>
              <a:t> fat (white arrows). Elbow backward position (F) to see the anterior border of </a:t>
            </a:r>
            <a:r>
              <a:rPr lang="en-IN" dirty="0" err="1" smtClean="0"/>
              <a:t>supraspinatus</a:t>
            </a:r>
            <a:r>
              <a:rPr lang="en-IN" dirty="0" smtClean="0"/>
              <a:t> tendon in transverse plane (E) with the </a:t>
            </a:r>
            <a:r>
              <a:rPr lang="en-IN" dirty="0" err="1" smtClean="0"/>
              <a:t>echogenic</a:t>
            </a:r>
            <a:r>
              <a:rPr lang="en-IN" dirty="0" smtClean="0"/>
              <a:t> component of biceps tendon sling, </a:t>
            </a:r>
            <a:r>
              <a:rPr lang="en-IN" dirty="0" err="1" smtClean="0"/>
              <a:t>coracohumeral</a:t>
            </a:r>
            <a:r>
              <a:rPr lang="en-IN" dirty="0" smtClean="0"/>
              <a:t> ligament (arrow)</a:t>
            </a:r>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ijri.org/articles/2012/22/4/images/IndianJRadiolImaging_2012_22_4_284_111481_f9.jpg"/>
          <p:cNvPicPr>
            <a:picLocks noChangeAspect="1" noChangeArrowheads="1"/>
          </p:cNvPicPr>
          <p:nvPr/>
        </p:nvPicPr>
        <p:blipFill>
          <a:blip r:embed="rId2"/>
          <a:srcRect/>
          <a:stretch>
            <a:fillRect/>
          </a:stretch>
        </p:blipFill>
        <p:spPr bwMode="auto">
          <a:xfrm>
            <a:off x="32" y="0"/>
            <a:ext cx="9144000" cy="6000768"/>
          </a:xfrm>
          <a:prstGeom prst="rect">
            <a:avLst/>
          </a:prstGeom>
          <a:noFill/>
        </p:spPr>
      </p:pic>
      <p:sp>
        <p:nvSpPr>
          <p:cNvPr id="3" name="Rectangle 2"/>
          <p:cNvSpPr/>
          <p:nvPr/>
        </p:nvSpPr>
        <p:spPr>
          <a:xfrm>
            <a:off x="0" y="5934670"/>
            <a:ext cx="9144000" cy="923330"/>
          </a:xfrm>
          <a:prstGeom prst="rect">
            <a:avLst/>
          </a:prstGeom>
        </p:spPr>
        <p:txBody>
          <a:bodyPr wrap="square">
            <a:spAutoFit/>
          </a:bodyPr>
          <a:lstStyle/>
          <a:p>
            <a:r>
              <a:rPr lang="en-IN" dirty="0" smtClean="0"/>
              <a:t> Longitudinal view of the </a:t>
            </a:r>
            <a:r>
              <a:rPr lang="en-IN" dirty="0" err="1" smtClean="0"/>
              <a:t>supraspinatus</a:t>
            </a:r>
            <a:r>
              <a:rPr lang="en-IN" dirty="0" smtClean="0"/>
              <a:t> tendon with an area of reduced </a:t>
            </a:r>
            <a:r>
              <a:rPr lang="en-IN" dirty="0" err="1" smtClean="0"/>
              <a:t>echogenicity</a:t>
            </a:r>
            <a:r>
              <a:rPr lang="en-IN" dirty="0" smtClean="0"/>
              <a:t> due to </a:t>
            </a:r>
            <a:r>
              <a:rPr lang="en-IN" dirty="0" err="1" smtClean="0"/>
              <a:t>anisotrophy</a:t>
            </a:r>
            <a:r>
              <a:rPr lang="en-IN" dirty="0" smtClean="0"/>
              <a:t>, at the site of tendon insertion over the greater </a:t>
            </a:r>
            <a:r>
              <a:rPr lang="en-IN" dirty="0" err="1" smtClean="0"/>
              <a:t>tuberosity</a:t>
            </a:r>
            <a:r>
              <a:rPr lang="en-IN" dirty="0" smtClean="0"/>
              <a:t>, which is not to be confused with a tear. HH: Humeral head</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ijri.org/articles/2012/22/4/images/IndianJRadiolImaging_2012_22_4_284_111481_t2.jpg"/>
          <p:cNvPicPr>
            <a:picLocks noChangeAspect="1" noChangeArrowheads="1"/>
          </p:cNvPicPr>
          <p:nvPr/>
        </p:nvPicPr>
        <p:blipFill>
          <a:blip r:embed="rId2"/>
          <a:srcRect/>
          <a:stretch>
            <a:fillRect/>
          </a:stretch>
        </p:blipFill>
        <p:spPr bwMode="auto">
          <a:xfrm>
            <a:off x="214282" y="285728"/>
            <a:ext cx="8643998" cy="62151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IN" dirty="0" smtClean="0"/>
              <a:t>Shoulder ultrasound is consistently used in the assessment of </a:t>
            </a:r>
            <a:r>
              <a:rPr lang="en-IN" i="1" dirty="0" smtClean="0"/>
              <a:t>rotator cuff</a:t>
            </a:r>
            <a:r>
              <a:rPr lang="en-IN" dirty="0" smtClean="0"/>
              <a:t> and is as accurate as magnetic resonance imaging in the detection of rotator cuff tear</a:t>
            </a:r>
          </a:p>
          <a:p>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Full-thickness tear</a:t>
            </a:r>
            <a:endParaRPr lang="en-IN" dirty="0"/>
          </a:p>
        </p:txBody>
      </p:sp>
      <p:sp>
        <p:nvSpPr>
          <p:cNvPr id="3" name="Content Placeholder 2"/>
          <p:cNvSpPr>
            <a:spLocks noGrp="1"/>
          </p:cNvSpPr>
          <p:nvPr>
            <p:ph sz="quarter" idx="1"/>
          </p:nvPr>
        </p:nvSpPr>
        <p:spPr/>
        <p:txBody>
          <a:bodyPr/>
          <a:lstStyle/>
          <a:p>
            <a:r>
              <a:rPr lang="en-IN" dirty="0" smtClean="0"/>
              <a:t>A full-thickness rotator cuff tear is a defect in the tendon that reaches from the </a:t>
            </a:r>
            <a:r>
              <a:rPr lang="en-IN" dirty="0" err="1" smtClean="0"/>
              <a:t>bursal</a:t>
            </a:r>
            <a:r>
              <a:rPr lang="en-IN" dirty="0" smtClean="0"/>
              <a:t> to the </a:t>
            </a:r>
            <a:r>
              <a:rPr lang="en-IN" dirty="0" err="1" smtClean="0"/>
              <a:t>articular</a:t>
            </a:r>
            <a:r>
              <a:rPr lang="en-IN" dirty="0" smtClean="0"/>
              <a:t> margin.</a:t>
            </a:r>
          </a:p>
          <a:p>
            <a:pPr>
              <a:buNone/>
            </a:pPr>
            <a:endParaRPr lang="en-IN" dirty="0" smtClean="0"/>
          </a:p>
          <a:p>
            <a:r>
              <a:rPr lang="en-IN" dirty="0" smtClean="0"/>
              <a:t>Typically, these tears occur at the footprint of the greater </a:t>
            </a:r>
            <a:r>
              <a:rPr lang="en-IN" dirty="0" err="1" smtClean="0"/>
              <a:t>tuberosity</a:t>
            </a:r>
            <a:r>
              <a:rPr lang="en-IN" dirty="0" smtClean="0"/>
              <a:t> where the tendon </a:t>
            </a:r>
            <a:r>
              <a:rPr lang="en-IN" dirty="0" err="1" smtClean="0"/>
              <a:t>fibers</a:t>
            </a:r>
            <a:r>
              <a:rPr lang="en-IN" dirty="0" smtClean="0"/>
              <a:t> insert, and then propagate proximally</a:t>
            </a:r>
            <a:endParaRPr lang="en-IN"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800" u="sng" dirty="0" err="1" smtClean="0"/>
              <a:t>DeOrio</a:t>
            </a:r>
            <a:r>
              <a:rPr lang="en-IN" sz="4800" u="sng" dirty="0" smtClean="0"/>
              <a:t> and </a:t>
            </a:r>
            <a:r>
              <a:rPr lang="en-IN" sz="4800" u="sng" dirty="0" err="1" smtClean="0"/>
              <a:t>Cofield</a:t>
            </a:r>
            <a:r>
              <a:rPr lang="en-IN" sz="4800" u="sng" dirty="0" smtClean="0"/>
              <a:t> classification</a:t>
            </a:r>
            <a:endParaRPr lang="en-IN" sz="4800" u="sng" dirty="0"/>
          </a:p>
        </p:txBody>
      </p:sp>
      <p:sp>
        <p:nvSpPr>
          <p:cNvPr id="3" name="Content Placeholder 2"/>
          <p:cNvSpPr>
            <a:spLocks noGrp="1"/>
          </p:cNvSpPr>
          <p:nvPr>
            <p:ph sz="quarter" idx="1"/>
          </p:nvPr>
        </p:nvSpPr>
        <p:spPr>
          <a:xfrm>
            <a:off x="500034" y="1785926"/>
            <a:ext cx="8229600" cy="4525963"/>
          </a:xfrm>
        </p:spPr>
        <p:txBody>
          <a:bodyPr/>
          <a:lstStyle/>
          <a:p>
            <a:r>
              <a:rPr lang="en-IN" dirty="0" smtClean="0"/>
              <a:t> </a:t>
            </a:r>
            <a:r>
              <a:rPr lang="en-IN" sz="3600" dirty="0" smtClean="0"/>
              <a:t>Full-thickness rotator cuff tears are quantified</a:t>
            </a:r>
          </a:p>
          <a:p>
            <a:pPr lvl="4">
              <a:buFont typeface="Wingdings" pitchFamily="2" charset="2"/>
              <a:buChar char="Ø"/>
            </a:pPr>
            <a:r>
              <a:rPr lang="en-IN" sz="3200" dirty="0" smtClean="0"/>
              <a:t> small (&lt;1 cm)</a:t>
            </a:r>
          </a:p>
          <a:p>
            <a:pPr lvl="4">
              <a:buFont typeface="Wingdings" pitchFamily="2" charset="2"/>
              <a:buChar char="Ø"/>
            </a:pPr>
            <a:r>
              <a:rPr lang="en-IN" sz="3200" dirty="0" smtClean="0"/>
              <a:t>medium (1-3 cm)</a:t>
            </a:r>
          </a:p>
          <a:p>
            <a:pPr lvl="4">
              <a:buFont typeface="Wingdings" pitchFamily="2" charset="2"/>
              <a:buChar char="Ø"/>
            </a:pPr>
            <a:r>
              <a:rPr lang="en-IN" sz="3200" dirty="0" smtClean="0"/>
              <a:t> large (3-5 cm) </a:t>
            </a:r>
          </a:p>
          <a:p>
            <a:pPr lvl="4">
              <a:buFont typeface="Wingdings" pitchFamily="2" charset="2"/>
              <a:buChar char="Ø"/>
            </a:pPr>
            <a:r>
              <a:rPr lang="en-IN" sz="3200" dirty="0" smtClean="0"/>
              <a:t>massive (&gt;5 cm)</a:t>
            </a:r>
            <a:endParaRPr lang="en-IN"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Secondary or indirect signs are reliable criteria for the detection of rotator cuff tears.</a:t>
            </a:r>
            <a:endParaRPr lang="en-IN" dirty="0"/>
          </a:p>
        </p:txBody>
      </p:sp>
      <p:sp>
        <p:nvSpPr>
          <p:cNvPr id="3" name="Content Placeholder 2"/>
          <p:cNvSpPr>
            <a:spLocks noGrp="1"/>
          </p:cNvSpPr>
          <p:nvPr>
            <p:ph sz="quarter" idx="1"/>
          </p:nvPr>
        </p:nvSpPr>
        <p:spPr>
          <a:xfrm>
            <a:off x="500034" y="2071678"/>
            <a:ext cx="8229600" cy="4525963"/>
          </a:xfrm>
        </p:spPr>
        <p:txBody>
          <a:bodyPr/>
          <a:lstStyle/>
          <a:p>
            <a:r>
              <a:rPr lang="en-IN" dirty="0" smtClean="0"/>
              <a:t> Fluid is present in the </a:t>
            </a:r>
            <a:r>
              <a:rPr lang="en-IN" dirty="0" err="1" smtClean="0"/>
              <a:t>subacromial</a:t>
            </a:r>
            <a:r>
              <a:rPr lang="en-IN" dirty="0" smtClean="0"/>
              <a:t>/</a:t>
            </a:r>
            <a:r>
              <a:rPr lang="en-IN" dirty="0" err="1" smtClean="0"/>
              <a:t>subdeltoid</a:t>
            </a:r>
            <a:r>
              <a:rPr lang="en-IN" dirty="0" smtClean="0"/>
              <a:t> bursa and in the </a:t>
            </a:r>
            <a:r>
              <a:rPr lang="en-IN" dirty="0" err="1" smtClean="0"/>
              <a:t>glenohumeral</a:t>
            </a:r>
            <a:r>
              <a:rPr lang="en-IN" dirty="0" smtClean="0"/>
              <a:t> joint</a:t>
            </a:r>
          </a:p>
          <a:p>
            <a:r>
              <a:rPr lang="en-IN" dirty="0" smtClean="0"/>
              <a:t> Sagging of bursa </a:t>
            </a:r>
          </a:p>
          <a:p>
            <a:r>
              <a:rPr lang="en-IN" dirty="0" smtClean="0"/>
              <a:t>Bright aspect of the humeral cartilage (cartilage interface sign or uncovered cartilage sign)</a:t>
            </a:r>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ijri.org/articles/2012/22/4/images/IndianJRadiolImaging_2012_22_4_284_111481_f10.jpg"/>
          <p:cNvPicPr>
            <a:picLocks noChangeAspect="1" noChangeArrowheads="1"/>
          </p:cNvPicPr>
          <p:nvPr/>
        </p:nvPicPr>
        <p:blipFill>
          <a:blip r:embed="rId2"/>
          <a:srcRect/>
          <a:stretch>
            <a:fillRect/>
          </a:stretch>
        </p:blipFill>
        <p:spPr bwMode="auto">
          <a:xfrm>
            <a:off x="0" y="0"/>
            <a:ext cx="9144000" cy="5572140"/>
          </a:xfrm>
          <a:prstGeom prst="rect">
            <a:avLst/>
          </a:prstGeom>
          <a:noFill/>
        </p:spPr>
      </p:pic>
      <p:sp>
        <p:nvSpPr>
          <p:cNvPr id="3" name="Rectangle 2"/>
          <p:cNvSpPr/>
          <p:nvPr/>
        </p:nvSpPr>
        <p:spPr>
          <a:xfrm>
            <a:off x="0" y="5572140"/>
            <a:ext cx="9144000" cy="1477328"/>
          </a:xfrm>
          <a:prstGeom prst="rect">
            <a:avLst/>
          </a:prstGeom>
        </p:spPr>
        <p:txBody>
          <a:bodyPr wrap="square">
            <a:spAutoFit/>
          </a:bodyPr>
          <a:lstStyle/>
          <a:p>
            <a:pPr marL="342900" indent="-342900">
              <a:buAutoNum type="alphaUcParenBoth"/>
            </a:pPr>
            <a:r>
              <a:rPr lang="en-IN" dirty="0" smtClean="0"/>
              <a:t>Longitudinal view(SSP). Full-thickness tear of the tendon (long arrow)  reaches from the </a:t>
            </a:r>
            <a:r>
              <a:rPr lang="en-IN" dirty="0" err="1" smtClean="0"/>
              <a:t>bursal</a:t>
            </a:r>
            <a:r>
              <a:rPr lang="en-IN" dirty="0" smtClean="0"/>
              <a:t> to the </a:t>
            </a:r>
            <a:r>
              <a:rPr lang="en-IN" dirty="0" err="1" smtClean="0"/>
              <a:t>articular</a:t>
            </a:r>
            <a:r>
              <a:rPr lang="en-IN" dirty="0" smtClean="0"/>
              <a:t> margin with sagging of the overlying bursa (short arrow). </a:t>
            </a:r>
          </a:p>
          <a:p>
            <a:pPr marL="342900" indent="-342900"/>
            <a:r>
              <a:rPr lang="en-IN" dirty="0" smtClean="0"/>
              <a:t>(B) Long-axis view SSP. Partial thickness </a:t>
            </a:r>
            <a:r>
              <a:rPr lang="en-IN" dirty="0" err="1" smtClean="0"/>
              <a:t>articular</a:t>
            </a:r>
            <a:r>
              <a:rPr lang="en-IN" dirty="0" smtClean="0"/>
              <a:t> surface tear (black arrow) and a bright anterior aspect of humeral cartilage (white arrow) - Cartilage interface sign</a:t>
            </a:r>
            <a:br>
              <a:rPr lang="en-IN" dirty="0" smtClean="0"/>
            </a:b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ijri.org/articles/2012/22/4/images/IndianJRadiolImaging_2012_22_4_284_111481_f11.jpg"/>
          <p:cNvPicPr>
            <a:picLocks noChangeAspect="1" noChangeArrowheads="1"/>
          </p:cNvPicPr>
          <p:nvPr/>
        </p:nvPicPr>
        <p:blipFill>
          <a:blip r:embed="rId2"/>
          <a:srcRect/>
          <a:stretch>
            <a:fillRect/>
          </a:stretch>
        </p:blipFill>
        <p:spPr bwMode="auto">
          <a:xfrm>
            <a:off x="0" y="0"/>
            <a:ext cx="9144000" cy="5715016"/>
          </a:xfrm>
          <a:prstGeom prst="rect">
            <a:avLst/>
          </a:prstGeom>
          <a:noFill/>
        </p:spPr>
      </p:pic>
      <p:sp>
        <p:nvSpPr>
          <p:cNvPr id="3" name="Rectangle 2"/>
          <p:cNvSpPr/>
          <p:nvPr/>
        </p:nvSpPr>
        <p:spPr>
          <a:xfrm>
            <a:off x="0" y="5657671"/>
            <a:ext cx="9144000" cy="1200329"/>
          </a:xfrm>
          <a:prstGeom prst="rect">
            <a:avLst/>
          </a:prstGeom>
        </p:spPr>
        <p:txBody>
          <a:bodyPr wrap="square">
            <a:spAutoFit/>
          </a:bodyPr>
          <a:lstStyle/>
          <a:p>
            <a:r>
              <a:rPr lang="en-IN" dirty="0" smtClean="0"/>
              <a:t>(A) Full-thickness tear (arrow) in anterior free edge of </a:t>
            </a:r>
            <a:r>
              <a:rPr lang="en-IN" dirty="0" err="1" smtClean="0"/>
              <a:t>supraspinatus</a:t>
            </a:r>
            <a:r>
              <a:rPr lang="en-IN" dirty="0" smtClean="0"/>
              <a:t> tendon. Note irregularity over the greater </a:t>
            </a:r>
            <a:r>
              <a:rPr lang="en-IN" dirty="0" err="1" smtClean="0"/>
              <a:t>tuberosity</a:t>
            </a:r>
            <a:r>
              <a:rPr lang="en-IN" dirty="0" smtClean="0"/>
              <a:t> (arrowhead). (B) Short-axis view of left </a:t>
            </a:r>
            <a:r>
              <a:rPr lang="en-IN" dirty="0" err="1" smtClean="0"/>
              <a:t>supraspinatus</a:t>
            </a:r>
            <a:r>
              <a:rPr lang="en-IN" dirty="0" smtClean="0"/>
              <a:t> tendon. There is a full-thickness tear in the mid-portion of the tendon (between the markers) with sagging of the overlying bursa (arrow). </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ijri.org/articles/2012/22/4/images/IndianJRadiolImaging_2012_22_4_284_111481_f12.jpg"/>
          <p:cNvPicPr>
            <a:picLocks noChangeAspect="1" noChangeArrowheads="1"/>
          </p:cNvPicPr>
          <p:nvPr/>
        </p:nvPicPr>
        <p:blipFill>
          <a:blip r:embed="rId2"/>
          <a:srcRect/>
          <a:stretch>
            <a:fillRect/>
          </a:stretch>
        </p:blipFill>
        <p:spPr bwMode="auto">
          <a:xfrm>
            <a:off x="-32" y="0"/>
            <a:ext cx="9144000" cy="6000768"/>
          </a:xfrm>
          <a:prstGeom prst="rect">
            <a:avLst/>
          </a:prstGeom>
          <a:noFill/>
        </p:spPr>
      </p:pic>
      <p:sp>
        <p:nvSpPr>
          <p:cNvPr id="3" name="Rectangle 2"/>
          <p:cNvSpPr/>
          <p:nvPr/>
        </p:nvSpPr>
        <p:spPr>
          <a:xfrm>
            <a:off x="0" y="5934670"/>
            <a:ext cx="9144000" cy="923330"/>
          </a:xfrm>
          <a:prstGeom prst="rect">
            <a:avLst/>
          </a:prstGeom>
        </p:spPr>
        <p:txBody>
          <a:bodyPr wrap="square">
            <a:spAutoFit/>
          </a:bodyPr>
          <a:lstStyle/>
          <a:p>
            <a:r>
              <a:rPr lang="en-IN" dirty="0" smtClean="0"/>
              <a:t>Figure 10: Short-axis view of </a:t>
            </a:r>
            <a:r>
              <a:rPr lang="en-IN" dirty="0" err="1" smtClean="0"/>
              <a:t>supraspinatus</a:t>
            </a:r>
            <a:r>
              <a:rPr lang="en-IN" dirty="0" smtClean="0"/>
              <a:t> tendon. There is a massive tear of the tendon with the deltoid muscle lying directly on the humeral head cartilage (arrows)</a:t>
            </a:r>
            <a:br>
              <a:rPr lang="en-IN" dirty="0" smtClean="0"/>
            </a:b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u="sng" dirty="0" smtClean="0"/>
              <a:t>Partial-thickness cuff tear</a:t>
            </a:r>
            <a:r>
              <a:rPr lang="en-IN" u="sng" dirty="0" smtClean="0"/>
              <a:t/>
            </a:r>
            <a:br>
              <a:rPr lang="en-IN" u="sng" dirty="0" smtClean="0"/>
            </a:br>
            <a:endParaRPr lang="en-IN" u="sng" dirty="0"/>
          </a:p>
        </p:txBody>
      </p:sp>
      <p:sp>
        <p:nvSpPr>
          <p:cNvPr id="3" name="Content Placeholder 2"/>
          <p:cNvSpPr>
            <a:spLocks noGrp="1"/>
          </p:cNvSpPr>
          <p:nvPr>
            <p:ph sz="quarter" idx="1"/>
          </p:nvPr>
        </p:nvSpPr>
        <p:spPr/>
        <p:txBody>
          <a:bodyPr/>
          <a:lstStyle/>
          <a:p>
            <a:r>
              <a:rPr lang="en-IN" dirty="0" smtClean="0"/>
              <a:t>Partial-thickness tear is a focal discontinuation, which is limited to tears affecting either</a:t>
            </a:r>
          </a:p>
          <a:p>
            <a:pPr lvl="2">
              <a:buFont typeface="Wingdings" pitchFamily="2" charset="2"/>
              <a:buChar char="Ø"/>
            </a:pPr>
            <a:r>
              <a:rPr lang="en-IN" dirty="0" smtClean="0"/>
              <a:t>  </a:t>
            </a:r>
            <a:r>
              <a:rPr lang="en-IN" sz="3200" dirty="0" err="1" smtClean="0"/>
              <a:t>Articular</a:t>
            </a:r>
            <a:r>
              <a:rPr lang="en-IN" sz="3200" dirty="0" smtClean="0"/>
              <a:t> surface (common) </a:t>
            </a:r>
          </a:p>
          <a:p>
            <a:pPr lvl="2">
              <a:buFont typeface="Wingdings" pitchFamily="2" charset="2"/>
              <a:buChar char="Ø"/>
            </a:pPr>
            <a:r>
              <a:rPr lang="en-IN" sz="3200" dirty="0" smtClean="0"/>
              <a:t> </a:t>
            </a:r>
            <a:r>
              <a:rPr lang="en-IN" sz="3200" dirty="0" err="1" smtClean="0"/>
              <a:t>Bursal</a:t>
            </a:r>
            <a:r>
              <a:rPr lang="en-IN" sz="3200" dirty="0" smtClean="0"/>
              <a:t> surface (uncommon) </a:t>
            </a:r>
            <a:endParaRPr lang="en-IN"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1417662"/>
          </a:xfrm>
        </p:spPr>
        <p:txBody>
          <a:bodyPr>
            <a:normAutofit fontScale="90000"/>
          </a:bodyPr>
          <a:lstStyle/>
          <a:p>
            <a:r>
              <a:rPr lang="en-IN" u="sng" dirty="0" smtClean="0"/>
              <a:t> Partial-thickness tears have been classified by </a:t>
            </a:r>
            <a:r>
              <a:rPr lang="en-IN" u="sng" dirty="0" err="1" smtClean="0"/>
              <a:t>Ellman</a:t>
            </a:r>
            <a:r>
              <a:rPr lang="en-IN" u="sng" dirty="0" smtClean="0"/>
              <a:t>  by the depth of the tear</a:t>
            </a:r>
            <a:endParaRPr lang="en-IN" u="sng" dirty="0"/>
          </a:p>
        </p:txBody>
      </p:sp>
      <p:sp>
        <p:nvSpPr>
          <p:cNvPr id="3" name="Content Placeholder 2"/>
          <p:cNvSpPr>
            <a:spLocks noGrp="1"/>
          </p:cNvSpPr>
          <p:nvPr>
            <p:ph sz="quarter" idx="1"/>
          </p:nvPr>
        </p:nvSpPr>
        <p:spPr>
          <a:xfrm>
            <a:off x="214282" y="2071678"/>
            <a:ext cx="8229600" cy="4525963"/>
          </a:xfrm>
        </p:spPr>
        <p:txBody>
          <a:bodyPr/>
          <a:lstStyle/>
          <a:p>
            <a:r>
              <a:rPr lang="en-IN" dirty="0" smtClean="0"/>
              <a:t> Grade 1 for tears less than 3 mm</a:t>
            </a:r>
          </a:p>
          <a:p>
            <a:pPr>
              <a:buNone/>
            </a:pPr>
            <a:endParaRPr lang="en-IN" dirty="0" smtClean="0"/>
          </a:p>
          <a:p>
            <a:r>
              <a:rPr lang="en-IN" dirty="0" smtClean="0"/>
              <a:t> Grade 2 for tears 3-6 mm</a:t>
            </a:r>
          </a:p>
          <a:p>
            <a:pPr>
              <a:buNone/>
            </a:pPr>
            <a:endParaRPr lang="en-IN" dirty="0" smtClean="0"/>
          </a:p>
          <a:p>
            <a:r>
              <a:rPr lang="en-IN" dirty="0" smtClean="0"/>
              <a:t>Grade 3 for those greater than 6 mm</a:t>
            </a:r>
            <a:endParaRPr lang="en-I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2984"/>
            <a:ext cx="8429684" cy="3785652"/>
          </a:xfrm>
          <a:prstGeom prst="rect">
            <a:avLst/>
          </a:prstGeom>
        </p:spPr>
        <p:txBody>
          <a:bodyPr wrap="square">
            <a:spAutoFit/>
          </a:bodyPr>
          <a:lstStyle/>
          <a:p>
            <a:pPr lvl="3">
              <a:buFont typeface="Wingdings" pitchFamily="2" charset="2"/>
              <a:buChar char="Ø"/>
            </a:pPr>
            <a:r>
              <a:rPr lang="en-IN" sz="4000" dirty="0" smtClean="0"/>
              <a:t>"high-grade" (greater than 50% thickness)</a:t>
            </a:r>
          </a:p>
          <a:p>
            <a:pPr lvl="3">
              <a:buFont typeface="Wingdings" pitchFamily="2" charset="2"/>
              <a:buChar char="Ø"/>
            </a:pPr>
            <a:endParaRPr lang="en-IN" sz="4000" dirty="0" smtClean="0"/>
          </a:p>
          <a:p>
            <a:pPr lvl="3"/>
            <a:endParaRPr lang="en-IN" sz="4000" dirty="0" smtClean="0"/>
          </a:p>
          <a:p>
            <a:pPr lvl="3">
              <a:buFont typeface="Wingdings" pitchFamily="2" charset="2"/>
              <a:buChar char="Ø"/>
            </a:pPr>
            <a:r>
              <a:rPr lang="en-IN" sz="4000" dirty="0" smtClean="0"/>
              <a:t> "low-grade" (less than 50% thickness).</a:t>
            </a:r>
            <a:endParaRPr lang="en-IN"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928670"/>
            <a:ext cx="8229600" cy="4525963"/>
          </a:xfrm>
        </p:spPr>
        <p:txBody>
          <a:bodyPr/>
          <a:lstStyle/>
          <a:p>
            <a:r>
              <a:rPr lang="en-IN" dirty="0" smtClean="0"/>
              <a:t>Occasionally, a partial tear may propagate proximally within the tendon substance causing a "de-laminating tear.“</a:t>
            </a:r>
          </a:p>
          <a:p>
            <a:endParaRPr lang="en-IN" dirty="0" smtClean="0"/>
          </a:p>
          <a:p>
            <a:pPr>
              <a:buNone/>
            </a:pPr>
            <a:endParaRPr lang="en-IN" dirty="0" smtClean="0"/>
          </a:p>
          <a:p>
            <a:r>
              <a:rPr lang="en-IN" dirty="0" smtClean="0"/>
              <a:t>A rim rent tear is an </a:t>
            </a:r>
            <a:r>
              <a:rPr lang="en-IN" dirty="0" err="1" smtClean="0"/>
              <a:t>articular</a:t>
            </a:r>
            <a:r>
              <a:rPr lang="en-IN" dirty="0" smtClean="0"/>
              <a:t> surface tear near the footplate of the tendon.</a:t>
            </a: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Technique</a:t>
            </a:r>
            <a:endParaRPr lang="en-IN" dirty="0"/>
          </a:p>
        </p:txBody>
      </p:sp>
      <p:sp>
        <p:nvSpPr>
          <p:cNvPr id="3" name="Content Placeholder 2"/>
          <p:cNvSpPr>
            <a:spLocks noGrp="1"/>
          </p:cNvSpPr>
          <p:nvPr>
            <p:ph sz="quarter" idx="1"/>
          </p:nvPr>
        </p:nvSpPr>
        <p:spPr/>
        <p:txBody>
          <a:bodyPr/>
          <a:lstStyle/>
          <a:p>
            <a:r>
              <a:rPr lang="en-IN" dirty="0" smtClean="0"/>
              <a:t> Face the patient</a:t>
            </a:r>
          </a:p>
          <a:p>
            <a:r>
              <a:rPr lang="en-IN" dirty="0" smtClean="0"/>
              <a:t> Stand behind patient</a:t>
            </a:r>
          </a:p>
          <a:p>
            <a:r>
              <a:rPr lang="en-IN" dirty="0" smtClean="0"/>
              <a:t>The probe should be held at its end with the edge of the hand resting on the patient's shoulder, in order to reduce stress and allow fine motor control</a:t>
            </a:r>
          </a:p>
          <a:p>
            <a:r>
              <a:rPr lang="en-IN" dirty="0" smtClean="0"/>
              <a:t> High-frequency (12-15 MHz) linear-array (with a flat surface) probe is required.</a:t>
            </a: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ijri.org/articles/2012/22/4/images/IndianJRadiolImaging_2012_22_4_284_111481_f13.jpg"/>
          <p:cNvPicPr>
            <a:picLocks noChangeAspect="1" noChangeArrowheads="1"/>
          </p:cNvPicPr>
          <p:nvPr/>
        </p:nvPicPr>
        <p:blipFill>
          <a:blip r:embed="rId3"/>
          <a:srcRect/>
          <a:stretch>
            <a:fillRect/>
          </a:stretch>
        </p:blipFill>
        <p:spPr bwMode="auto">
          <a:xfrm>
            <a:off x="0" y="0"/>
            <a:ext cx="9144000" cy="5429264"/>
          </a:xfrm>
          <a:prstGeom prst="rect">
            <a:avLst/>
          </a:prstGeom>
          <a:noFill/>
        </p:spPr>
      </p:pic>
      <p:sp>
        <p:nvSpPr>
          <p:cNvPr id="3" name="Rectangle 2"/>
          <p:cNvSpPr/>
          <p:nvPr/>
        </p:nvSpPr>
        <p:spPr>
          <a:xfrm>
            <a:off x="0" y="5380672"/>
            <a:ext cx="9144000" cy="1477328"/>
          </a:xfrm>
          <a:prstGeom prst="rect">
            <a:avLst/>
          </a:prstGeom>
        </p:spPr>
        <p:txBody>
          <a:bodyPr wrap="square">
            <a:spAutoFit/>
          </a:bodyPr>
          <a:lstStyle/>
          <a:p>
            <a:r>
              <a:rPr lang="en-IN" dirty="0" smtClean="0"/>
              <a:t> (A) Short-axis view. Partial-thickness </a:t>
            </a:r>
            <a:r>
              <a:rPr lang="en-IN" dirty="0" err="1" smtClean="0"/>
              <a:t>articular</a:t>
            </a:r>
            <a:r>
              <a:rPr lang="en-IN" dirty="0" smtClean="0"/>
              <a:t> surface tear in the mid-substance of the tendon (between markers) with a few intact </a:t>
            </a:r>
            <a:r>
              <a:rPr lang="en-IN" dirty="0" err="1" smtClean="0"/>
              <a:t>fibers</a:t>
            </a:r>
            <a:r>
              <a:rPr lang="en-IN" dirty="0" smtClean="0"/>
              <a:t> overlying (arrow). (B) Partial-thickness </a:t>
            </a:r>
            <a:r>
              <a:rPr lang="en-IN" dirty="0" err="1" smtClean="0"/>
              <a:t>bursal</a:t>
            </a:r>
            <a:r>
              <a:rPr lang="en-IN" dirty="0" smtClean="0"/>
              <a:t> surface tear (arrow) of the </a:t>
            </a:r>
            <a:r>
              <a:rPr lang="en-IN" dirty="0" err="1" smtClean="0"/>
              <a:t>supraspinatus</a:t>
            </a:r>
            <a:r>
              <a:rPr lang="en-IN" dirty="0" smtClean="0"/>
              <a:t> tendon. (C)” de-laminating tear.“ Partial-thickness </a:t>
            </a:r>
            <a:r>
              <a:rPr lang="en-IN" dirty="0" err="1" smtClean="0"/>
              <a:t>intrasubstance</a:t>
            </a:r>
            <a:r>
              <a:rPr lang="en-IN" dirty="0" smtClean="0"/>
              <a:t> tear (arrow). (D) Partial tear (rim rent) of </a:t>
            </a:r>
            <a:r>
              <a:rPr lang="en-IN" dirty="0" err="1" smtClean="0"/>
              <a:t>supraspinatus</a:t>
            </a:r>
            <a:r>
              <a:rPr lang="en-IN" dirty="0" smtClean="0"/>
              <a:t> tendon at greater </a:t>
            </a:r>
            <a:r>
              <a:rPr lang="en-IN" dirty="0" err="1" smtClean="0"/>
              <a:t>tuberosity</a:t>
            </a:r>
            <a:r>
              <a:rPr lang="en-IN" dirty="0" smtClean="0"/>
              <a:t> (arrow). </a:t>
            </a:r>
            <a:endParaRPr lang="en-IN"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smtClean="0"/>
              <a:t>Infraspinatous</a:t>
            </a:r>
            <a:r>
              <a:rPr lang="en-IN" b="1" dirty="0" smtClean="0"/>
              <a:t> (IST) and </a:t>
            </a:r>
            <a:r>
              <a:rPr lang="en-IN" b="1" dirty="0" err="1" smtClean="0"/>
              <a:t>teres</a:t>
            </a:r>
            <a:r>
              <a:rPr lang="en-IN" b="1" dirty="0" smtClean="0"/>
              <a:t> minor tendons</a:t>
            </a:r>
            <a:endParaRPr lang="en-IN" dirty="0"/>
          </a:p>
        </p:txBody>
      </p:sp>
      <p:sp>
        <p:nvSpPr>
          <p:cNvPr id="3" name="Content Placeholder 2"/>
          <p:cNvSpPr>
            <a:spLocks noGrp="1"/>
          </p:cNvSpPr>
          <p:nvPr>
            <p:ph sz="quarter" idx="1"/>
          </p:nvPr>
        </p:nvSpPr>
        <p:spPr/>
        <p:txBody>
          <a:bodyPr>
            <a:normAutofit/>
          </a:bodyPr>
          <a:lstStyle/>
          <a:p>
            <a:r>
              <a:rPr lang="en-IN" dirty="0" smtClean="0"/>
              <a:t>The IST and </a:t>
            </a:r>
            <a:r>
              <a:rPr lang="en-IN" dirty="0" err="1" smtClean="0"/>
              <a:t>teres</a:t>
            </a:r>
            <a:r>
              <a:rPr lang="en-IN" dirty="0" smtClean="0"/>
              <a:t> minor tendons lies more </a:t>
            </a:r>
            <a:r>
              <a:rPr lang="en-IN" dirty="0" err="1" smtClean="0"/>
              <a:t>posteriorly</a:t>
            </a:r>
            <a:r>
              <a:rPr lang="en-IN" dirty="0" smtClean="0"/>
              <a:t> and can be well visualized with the arm in a flexed and adducted position</a:t>
            </a:r>
          </a:p>
          <a:p>
            <a:r>
              <a:rPr lang="en-IN" dirty="0" smtClean="0"/>
              <a:t>The IST is demonstrated in longitudinal section as a beak-shaped soft-tissue structure</a:t>
            </a:r>
          </a:p>
          <a:p>
            <a:r>
              <a:rPr lang="en-IN" dirty="0" smtClean="0"/>
              <a:t>The </a:t>
            </a:r>
            <a:r>
              <a:rPr lang="en-IN" dirty="0" err="1" smtClean="0"/>
              <a:t>teres</a:t>
            </a:r>
            <a:r>
              <a:rPr lang="en-IN" dirty="0" smtClean="0"/>
              <a:t> minor tendon may be visualized as a trapezoid structure and can be differentiated from the IST by its oblique internal echoes.</a:t>
            </a:r>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ijri.org/articles/2012/22/4/images/IndianJRadiolImaging_2012_22_4_284_111481_f16.jpg"/>
          <p:cNvPicPr>
            <a:picLocks noChangeAspect="1" noChangeArrowheads="1"/>
          </p:cNvPicPr>
          <p:nvPr/>
        </p:nvPicPr>
        <p:blipFill>
          <a:blip r:embed="rId2"/>
          <a:srcRect/>
          <a:stretch>
            <a:fillRect/>
          </a:stretch>
        </p:blipFill>
        <p:spPr bwMode="auto">
          <a:xfrm>
            <a:off x="-32" y="0"/>
            <a:ext cx="9144000" cy="6000768"/>
          </a:xfrm>
          <a:prstGeom prst="rect">
            <a:avLst/>
          </a:prstGeom>
          <a:noFill/>
        </p:spPr>
      </p:pic>
      <p:sp>
        <p:nvSpPr>
          <p:cNvPr id="3" name="Rectangle 2"/>
          <p:cNvSpPr/>
          <p:nvPr/>
        </p:nvSpPr>
        <p:spPr>
          <a:xfrm>
            <a:off x="0" y="5934670"/>
            <a:ext cx="9144000" cy="923330"/>
          </a:xfrm>
          <a:prstGeom prst="rect">
            <a:avLst/>
          </a:prstGeom>
        </p:spPr>
        <p:txBody>
          <a:bodyPr wrap="square">
            <a:spAutoFit/>
          </a:bodyPr>
          <a:lstStyle/>
          <a:p>
            <a:r>
              <a:rPr lang="en-IN" dirty="0" err="1" smtClean="0"/>
              <a:t>Infraspinatous</a:t>
            </a:r>
            <a:r>
              <a:rPr lang="en-IN" dirty="0" smtClean="0"/>
              <a:t> . (B) Corresponding US image shows characteristic contour of the humeral head with adjacent </a:t>
            </a:r>
            <a:r>
              <a:rPr lang="en-IN" dirty="0" err="1" smtClean="0"/>
              <a:t>infraspinatous</a:t>
            </a:r>
            <a:r>
              <a:rPr lang="en-IN" dirty="0" smtClean="0"/>
              <a:t> tendon (arrow). (C) US image showing </a:t>
            </a:r>
            <a:r>
              <a:rPr lang="en-IN" dirty="0" err="1" smtClean="0"/>
              <a:t>glenoid</a:t>
            </a:r>
            <a:r>
              <a:rPr lang="en-IN" dirty="0" smtClean="0"/>
              <a:t> </a:t>
            </a:r>
            <a:r>
              <a:rPr lang="en-IN" dirty="0" err="1" smtClean="0"/>
              <a:t>labrum</a:t>
            </a:r>
            <a:r>
              <a:rPr lang="en-IN" dirty="0" smtClean="0"/>
              <a:t> ( arrow) and the posterior aspect of the </a:t>
            </a:r>
            <a:r>
              <a:rPr lang="en-IN" dirty="0" err="1" smtClean="0"/>
              <a:t>glenohumeral</a:t>
            </a:r>
            <a:r>
              <a:rPr lang="en-IN" dirty="0" smtClean="0"/>
              <a:t> joint</a:t>
            </a:r>
            <a:endParaRPr lang="en-IN"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smtClean="0"/>
              <a:t> Non-rotator cuff abnormalities</a:t>
            </a:r>
            <a:endParaRPr lang="en-IN" dirty="0"/>
          </a:p>
        </p:txBody>
      </p:sp>
      <p:sp>
        <p:nvSpPr>
          <p:cNvPr id="3" name="Content Placeholder 2"/>
          <p:cNvSpPr>
            <a:spLocks noGrp="1"/>
          </p:cNvSpPr>
          <p:nvPr>
            <p:ph sz="quarter" idx="1"/>
          </p:nvPr>
        </p:nvSpPr>
        <p:spPr/>
        <p:txBody>
          <a:bodyPr>
            <a:normAutofit fontScale="92500" lnSpcReduction="10000"/>
          </a:bodyPr>
          <a:lstStyle/>
          <a:p>
            <a:r>
              <a:rPr lang="en-IN" dirty="0" err="1" smtClean="0"/>
              <a:t>Subacromial</a:t>
            </a:r>
            <a:r>
              <a:rPr lang="en-IN" dirty="0" smtClean="0"/>
              <a:t> impingement syndrome is the result of chronic irritation of the SST against the </a:t>
            </a:r>
            <a:r>
              <a:rPr lang="en-IN" dirty="0" err="1" smtClean="0"/>
              <a:t>undersurface</a:t>
            </a:r>
            <a:r>
              <a:rPr lang="en-IN" dirty="0" smtClean="0"/>
              <a:t> of the anterior one-third of the </a:t>
            </a:r>
            <a:r>
              <a:rPr lang="en-IN" dirty="0" err="1" smtClean="0"/>
              <a:t>acromion</a:t>
            </a:r>
            <a:r>
              <a:rPr lang="en-IN" dirty="0" smtClean="0"/>
              <a:t>, the </a:t>
            </a:r>
            <a:r>
              <a:rPr lang="en-IN" dirty="0" err="1" smtClean="0"/>
              <a:t>coracoacromial</a:t>
            </a:r>
            <a:r>
              <a:rPr lang="en-IN" dirty="0" smtClean="0"/>
              <a:t> ligament, and the </a:t>
            </a:r>
            <a:r>
              <a:rPr lang="en-IN" dirty="0" err="1" smtClean="0"/>
              <a:t>acromioclavicular</a:t>
            </a:r>
            <a:r>
              <a:rPr lang="en-IN" dirty="0" smtClean="0"/>
              <a:t> joint.</a:t>
            </a:r>
          </a:p>
          <a:p>
            <a:r>
              <a:rPr lang="en-IN" dirty="0" smtClean="0"/>
              <a:t>Evaluating the superior aspect of the </a:t>
            </a:r>
            <a:r>
              <a:rPr lang="en-IN" dirty="0" err="1" smtClean="0"/>
              <a:t>acromio-clavicular</a:t>
            </a:r>
            <a:r>
              <a:rPr lang="en-IN" dirty="0" smtClean="0"/>
              <a:t> joint</a:t>
            </a:r>
          </a:p>
          <a:p>
            <a:r>
              <a:rPr lang="en-IN" dirty="0" smtClean="0"/>
              <a:t> </a:t>
            </a:r>
            <a:r>
              <a:rPr lang="en-IN" dirty="0" err="1" smtClean="0"/>
              <a:t>Sonographic</a:t>
            </a:r>
            <a:r>
              <a:rPr lang="en-IN" dirty="0" smtClean="0"/>
              <a:t> assessment of fatty atrophy is by calculating the occupation ratio, measured by dividing the cross-sectional surface area of the </a:t>
            </a:r>
            <a:r>
              <a:rPr lang="en-IN" dirty="0" err="1" smtClean="0"/>
              <a:t>supraspinatus</a:t>
            </a:r>
            <a:r>
              <a:rPr lang="en-IN" dirty="0" smtClean="0"/>
              <a:t> muscle by that of its </a:t>
            </a:r>
            <a:r>
              <a:rPr lang="en-IN" dirty="0" err="1" smtClean="0"/>
              <a:t>fossa</a:t>
            </a:r>
            <a:endParaRPr lang="en-I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Conclusion</a:t>
            </a:r>
            <a:endParaRPr lang="en-IN" dirty="0"/>
          </a:p>
        </p:txBody>
      </p:sp>
      <p:sp>
        <p:nvSpPr>
          <p:cNvPr id="3" name="Content Placeholder 2"/>
          <p:cNvSpPr>
            <a:spLocks noGrp="1"/>
          </p:cNvSpPr>
          <p:nvPr>
            <p:ph sz="quarter" idx="1"/>
          </p:nvPr>
        </p:nvSpPr>
        <p:spPr/>
        <p:txBody>
          <a:bodyPr>
            <a:normAutofit/>
          </a:bodyPr>
          <a:lstStyle/>
          <a:p>
            <a:r>
              <a:rPr lang="en-IN" dirty="0" smtClean="0"/>
              <a:t>The ultrasound image quality has substantially improved with technological advancement, producing spatial resolution exceeding that obtained with MRI</a:t>
            </a:r>
          </a:p>
          <a:p>
            <a:r>
              <a:rPr lang="en-IN" dirty="0" smtClean="0"/>
              <a:t>Ultrasound gives the ability to provide direct correlation of the imaging findings with the symptoms of the patient, and helps with guided interventional procedures.</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714488"/>
            <a:ext cx="8229600" cy="1143000"/>
          </a:xfrm>
        </p:spPr>
        <p:txBody>
          <a:bodyPr/>
          <a:lstStyle/>
          <a:p>
            <a:r>
              <a:rPr lang="en-IN" dirty="0" smtClean="0"/>
              <a:t>THANK YOU</a:t>
            </a:r>
            <a:endParaRPr lang="en-IN" dirty="0"/>
          </a:p>
        </p:txBody>
      </p:sp>
      <p:sp>
        <p:nvSpPr>
          <p:cNvPr id="3" name="Content Placeholder 2"/>
          <p:cNvSpPr>
            <a:spLocks noGrp="1"/>
          </p:cNvSpPr>
          <p:nvPr>
            <p:ph sz="quarter" idx="1"/>
          </p:nvPr>
        </p:nvSpPr>
        <p:spPr>
          <a:xfrm>
            <a:off x="428596" y="3286124"/>
            <a:ext cx="8229600" cy="2840039"/>
          </a:xfrm>
        </p:spPr>
        <p:txBody>
          <a:bodyPr>
            <a:normAutofit fontScale="85000" lnSpcReduction="20000"/>
          </a:bodyPr>
          <a:lstStyle/>
          <a:p>
            <a:pPr>
              <a:buNone/>
            </a:pPr>
            <a:r>
              <a:rPr lang="en-IN" dirty="0" smtClean="0"/>
              <a:t>                                                             </a:t>
            </a:r>
          </a:p>
          <a:p>
            <a:endParaRPr lang="en-IN" dirty="0" smtClean="0"/>
          </a:p>
          <a:p>
            <a:endParaRPr lang="en-IN" dirty="0" smtClean="0"/>
          </a:p>
          <a:p>
            <a:endParaRPr lang="en-IN" dirty="0" smtClean="0"/>
          </a:p>
          <a:p>
            <a:pPr>
              <a:buNone/>
            </a:pPr>
            <a:r>
              <a:rPr lang="en-IN" dirty="0" smtClean="0"/>
              <a:t>DR </a:t>
            </a:r>
            <a:r>
              <a:rPr lang="en-IN" dirty="0" err="1" smtClean="0"/>
              <a:t>Mayur</a:t>
            </a:r>
            <a:r>
              <a:rPr lang="en-IN" dirty="0" smtClean="0"/>
              <a:t> </a:t>
            </a:r>
            <a:r>
              <a:rPr lang="en-IN" dirty="0" err="1" smtClean="0"/>
              <a:t>Mahadule</a:t>
            </a:r>
            <a:r>
              <a:rPr lang="en-IN" dirty="0" smtClean="0"/>
              <a:t> JRII</a:t>
            </a:r>
          </a:p>
          <a:p>
            <a:pPr>
              <a:buNone/>
            </a:pPr>
            <a:r>
              <a:rPr lang="en-IN" dirty="0" smtClean="0"/>
              <a:t>Under guidance of DR </a:t>
            </a:r>
            <a:r>
              <a:rPr lang="en-IN" dirty="0" err="1" smtClean="0"/>
              <a:t>Sagar</a:t>
            </a:r>
            <a:r>
              <a:rPr lang="en-IN" dirty="0" smtClean="0"/>
              <a:t> </a:t>
            </a:r>
            <a:r>
              <a:rPr lang="en-IN" dirty="0" err="1" smtClean="0"/>
              <a:t>Maheshwari</a:t>
            </a:r>
            <a:r>
              <a:rPr lang="en-IN" dirty="0" smtClean="0"/>
              <a:t> </a:t>
            </a:r>
          </a:p>
          <a:p>
            <a:pPr>
              <a:buNone/>
            </a:pPr>
            <a:r>
              <a:rPr lang="en-IN" dirty="0" smtClean="0"/>
              <a:t>BJGMC, PUNE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ijri.org/articles/2012/22/4/images/IndianJRadiolImaging_2012_22_4_284_111481_t1.jpg"/>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houlder U/S Tissue Types• Bone• Fat• Tendon• Muscle• Cartilage• Bursa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smtClean="0"/>
              <a:t>Biceps tendon</a:t>
            </a:r>
            <a:endParaRPr lang="en-IN" u="sng" dirty="0"/>
          </a:p>
        </p:txBody>
      </p:sp>
      <p:sp>
        <p:nvSpPr>
          <p:cNvPr id="3" name="Content Placeholder 2"/>
          <p:cNvSpPr>
            <a:spLocks noGrp="1"/>
          </p:cNvSpPr>
          <p:nvPr>
            <p:ph sz="quarter" idx="1"/>
          </p:nvPr>
        </p:nvSpPr>
        <p:spPr>
          <a:xfrm>
            <a:off x="428596" y="2214554"/>
            <a:ext cx="8229600" cy="3525855"/>
          </a:xfrm>
        </p:spPr>
        <p:txBody>
          <a:bodyPr/>
          <a:lstStyle/>
          <a:p>
            <a:pPr>
              <a:buNone/>
            </a:pPr>
            <a:r>
              <a:rPr lang="en-IN" dirty="0" smtClean="0"/>
              <a:t>   The tendon can be readily identified in the </a:t>
            </a:r>
            <a:r>
              <a:rPr lang="en-IN" dirty="0" err="1" smtClean="0"/>
              <a:t>intertubercular</a:t>
            </a:r>
            <a:r>
              <a:rPr lang="en-IN" dirty="0" smtClean="0"/>
              <a:t> groove on the </a:t>
            </a:r>
            <a:r>
              <a:rPr lang="en-IN" dirty="0" err="1" smtClean="0"/>
              <a:t>anterolateral</a:t>
            </a:r>
            <a:r>
              <a:rPr lang="en-IN" dirty="0" smtClean="0"/>
              <a:t> aspect of the </a:t>
            </a:r>
            <a:r>
              <a:rPr lang="en-IN" dirty="0" err="1" smtClean="0"/>
              <a:t>humerus</a:t>
            </a:r>
            <a:r>
              <a:rPr lang="en-IN" dirty="0" smtClean="0"/>
              <a:t> with the arm in a neutral position</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14282" y="1357298"/>
            <a:ext cx="8229600" cy="5286412"/>
          </a:xfrm>
        </p:spPr>
        <p:txBody>
          <a:bodyPr/>
          <a:lstStyle/>
          <a:p>
            <a:r>
              <a:rPr lang="en-IN" dirty="0" smtClean="0"/>
              <a:t> Small amounts of fluid can normally be seen surrounding the tendon. </a:t>
            </a:r>
          </a:p>
          <a:p>
            <a:pPr>
              <a:buNone/>
            </a:pPr>
            <a:endParaRPr lang="en-IN" dirty="0" smtClean="0"/>
          </a:p>
          <a:p>
            <a:r>
              <a:rPr lang="en-IN" dirty="0" smtClean="0"/>
              <a:t>This can easily be differentiated from </a:t>
            </a:r>
            <a:r>
              <a:rPr lang="en-IN" dirty="0" err="1" smtClean="0"/>
              <a:t>tenosynovitis</a:t>
            </a:r>
            <a:r>
              <a:rPr lang="en-IN" dirty="0" smtClean="0"/>
              <a:t> where there are internal echoes within the fluid with areas of increased Doppler flow</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15082"/>
            <a:ext cx="9144000" cy="642918"/>
          </a:xfrm>
        </p:spPr>
        <p:txBody>
          <a:bodyPr>
            <a:normAutofit fontScale="90000"/>
          </a:bodyPr>
          <a:lstStyle/>
          <a:p>
            <a:r>
              <a:rPr lang="en-IN" sz="1800" b="1" dirty="0" smtClean="0"/>
              <a:t> Long head of biceps tendon (arrows) in longitudinal (C) and transverse plane (E) appears </a:t>
            </a:r>
            <a:r>
              <a:rPr lang="en-IN" sz="1800" b="1" dirty="0" err="1" smtClean="0"/>
              <a:t>hypoechoic</a:t>
            </a:r>
            <a:r>
              <a:rPr lang="en-IN" sz="1800" b="1" dirty="0" smtClean="0"/>
              <a:t> (D and F) (arrows) due to </a:t>
            </a:r>
            <a:r>
              <a:rPr lang="en-IN" sz="1800" b="1" dirty="0" err="1" smtClean="0"/>
              <a:t>anisotrophy</a:t>
            </a:r>
            <a:r>
              <a:rPr lang="en-IN" sz="1800" b="1" dirty="0" smtClean="0"/>
              <a:t> when not imaged perpendicular to the sound beam. </a:t>
            </a:r>
            <a:r>
              <a:rPr lang="en-IN" sz="1800" b="1" dirty="0" err="1" smtClean="0"/>
              <a:t>Hypoechoic</a:t>
            </a:r>
            <a:r>
              <a:rPr lang="en-IN" sz="1800" b="1" dirty="0" smtClean="0"/>
              <a:t> appearance (G) of biceps tendon with areas of increased Doppler signal as a result of </a:t>
            </a:r>
            <a:r>
              <a:rPr lang="en-IN" sz="1800" b="1" dirty="0" err="1" smtClean="0"/>
              <a:t>tendinopathy</a:t>
            </a:r>
            <a:r>
              <a:rPr lang="en-IN" sz="1600" b="1" dirty="0" smtClean="0"/>
              <a:t>. </a:t>
            </a:r>
            <a:r>
              <a:rPr lang="en-IN" sz="1600" dirty="0" smtClean="0"/>
              <a:t/>
            </a:r>
            <a:br>
              <a:rPr lang="en-IN" sz="1600" dirty="0" smtClean="0"/>
            </a:br>
            <a:endParaRPr lang="en-IN" sz="1600" dirty="0"/>
          </a:p>
        </p:txBody>
      </p:sp>
      <p:pic>
        <p:nvPicPr>
          <p:cNvPr id="2050" name="Picture 2"/>
          <p:cNvPicPr>
            <a:picLocks noGrp="1" noChangeAspect="1" noChangeArrowheads="1"/>
          </p:cNvPicPr>
          <p:nvPr>
            <p:ph sz="quarter" idx="1"/>
          </p:nvPr>
        </p:nvPicPr>
        <p:blipFill>
          <a:blip r:embed="rId2"/>
          <a:stretch>
            <a:fillRect/>
          </a:stretch>
        </p:blipFill>
        <p:spPr bwMode="auto">
          <a:xfrm>
            <a:off x="0" y="0"/>
            <a:ext cx="9144000" cy="60722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IN" dirty="0" smtClean="0"/>
              <a:t>PATHOLOGY</a:t>
            </a:r>
            <a:endParaRPr lang="en-IN" dirty="0"/>
          </a:p>
        </p:txBody>
      </p:sp>
      <p:sp>
        <p:nvSpPr>
          <p:cNvPr id="3" name="Content Placeholder 2"/>
          <p:cNvSpPr>
            <a:spLocks noGrp="1"/>
          </p:cNvSpPr>
          <p:nvPr>
            <p:ph sz="quarter" idx="1"/>
          </p:nvPr>
        </p:nvSpPr>
        <p:spPr>
          <a:xfrm>
            <a:off x="285720" y="1285860"/>
            <a:ext cx="8229600" cy="4525963"/>
          </a:xfrm>
        </p:spPr>
        <p:txBody>
          <a:bodyPr/>
          <a:lstStyle/>
          <a:p>
            <a:r>
              <a:rPr lang="en-IN" dirty="0" smtClean="0"/>
              <a:t>Acute rupture </a:t>
            </a:r>
          </a:p>
          <a:p>
            <a:endParaRPr lang="en-IN" dirty="0"/>
          </a:p>
          <a:p>
            <a:endParaRPr lang="en-IN" dirty="0" smtClean="0"/>
          </a:p>
          <a:p>
            <a:r>
              <a:rPr lang="en-IN" dirty="0" smtClean="0"/>
              <a:t>Chronic rupture</a:t>
            </a:r>
          </a:p>
          <a:p>
            <a:endParaRPr lang="en-IN" dirty="0"/>
          </a:p>
          <a:p>
            <a:pPr>
              <a:buNone/>
            </a:pPr>
            <a:endParaRPr lang="en-IN" dirty="0" smtClean="0"/>
          </a:p>
          <a:p>
            <a:r>
              <a:rPr lang="en-IN" dirty="0" err="1" smtClean="0"/>
              <a:t>Subluxation</a:t>
            </a:r>
            <a:endParaRPr lang="en-IN"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2854</TotalTime>
  <Words>1158</Words>
  <Application>Microsoft Office PowerPoint</Application>
  <PresentationFormat>On-screen Show (4:3)</PresentationFormat>
  <Paragraphs>101</Paragraphs>
  <Slides>35</Slides>
  <Notes>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Shoulder ultrasound: What you need to know </vt:lpstr>
      <vt:lpstr>PowerPoint Presentation</vt:lpstr>
      <vt:lpstr>Technique</vt:lpstr>
      <vt:lpstr>PowerPoint Presentation</vt:lpstr>
      <vt:lpstr>PowerPoint Presentation</vt:lpstr>
      <vt:lpstr>Biceps tendon</vt:lpstr>
      <vt:lpstr>PowerPoint Presentation</vt:lpstr>
      <vt:lpstr> Long head of biceps tendon (arrows) in longitudinal (C) and transverse plane (E) appears hypoechoic (D and F) (arrows) due to anisotrophy when not imaged perpendicular to the sound beam. Hypoechoic appearance (G) of biceps tendon with areas of increased Doppler signal as a result of tendinopathy.  </vt:lpstr>
      <vt:lpstr>PATHOLOGY</vt:lpstr>
      <vt:lpstr>PowerPoint Presentation</vt:lpstr>
      <vt:lpstr>PowerPoint Presentation</vt:lpstr>
      <vt:lpstr>PowerPoint Presentation</vt:lpstr>
      <vt:lpstr>PowerPoint Presentation</vt:lpstr>
      <vt:lpstr>Subscapularis tendon</vt:lpstr>
      <vt:lpstr>PowerPoint Presentation</vt:lpstr>
      <vt:lpstr>Supraspinatus tendon (SST)</vt:lpstr>
      <vt:lpstr>PowerPoint Presentation</vt:lpstr>
      <vt:lpstr>PowerPoint Presentation</vt:lpstr>
      <vt:lpstr>PowerPoint Presentation</vt:lpstr>
      <vt:lpstr>Full-thickness tear</vt:lpstr>
      <vt:lpstr>DeOrio and Cofield classification</vt:lpstr>
      <vt:lpstr>Secondary or indirect signs are reliable criteria for the detection of rotator cuff tears.</vt:lpstr>
      <vt:lpstr>PowerPoint Presentation</vt:lpstr>
      <vt:lpstr>PowerPoint Presentation</vt:lpstr>
      <vt:lpstr>PowerPoint Presentation</vt:lpstr>
      <vt:lpstr>Partial-thickness cuff tear </vt:lpstr>
      <vt:lpstr> Partial-thickness tears have been classified by Ellman  by the depth of the tear</vt:lpstr>
      <vt:lpstr>PowerPoint Presentation</vt:lpstr>
      <vt:lpstr>PowerPoint Presentation</vt:lpstr>
      <vt:lpstr>PowerPoint Presentation</vt:lpstr>
      <vt:lpstr>Infraspinatous (IST) and teres minor tendons</vt:lpstr>
      <vt:lpstr>PowerPoint Presentation</vt:lpstr>
      <vt:lpstr> Non-rotator cuff abnormalities</vt:lpstr>
      <vt:lpstr>Conclusion</vt:lpstr>
      <vt:lpstr>THANK YOU</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mayurmahadule.mm</dc:creator>
  <cp:lastModifiedBy>shwetashendey</cp:lastModifiedBy>
  <cp:revision>78</cp:revision>
  <dcterms:created xsi:type="dcterms:W3CDTF">2016-09-25T08:41:33Z</dcterms:created>
  <dcterms:modified xsi:type="dcterms:W3CDTF">2017-04-26T05:10:57Z</dcterms:modified>
</cp:coreProperties>
</file>