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33" r:id="rId11"/>
    <p:sldId id="332" r:id="rId12"/>
    <p:sldId id="265" r:id="rId13"/>
    <p:sldId id="266" r:id="rId14"/>
    <p:sldId id="267" r:id="rId15"/>
    <p:sldId id="334" r:id="rId16"/>
    <p:sldId id="268" r:id="rId17"/>
    <p:sldId id="269" r:id="rId18"/>
    <p:sldId id="335" r:id="rId19"/>
    <p:sldId id="336" r:id="rId20"/>
    <p:sldId id="270" r:id="rId21"/>
    <p:sldId id="349" r:id="rId22"/>
    <p:sldId id="271" r:id="rId23"/>
    <p:sldId id="338" r:id="rId24"/>
    <p:sldId id="348" r:id="rId25"/>
    <p:sldId id="272" r:id="rId26"/>
    <p:sldId id="273" r:id="rId27"/>
    <p:sldId id="274" r:id="rId28"/>
    <p:sldId id="275" r:id="rId29"/>
    <p:sldId id="294" r:id="rId30"/>
    <p:sldId id="276" r:id="rId31"/>
    <p:sldId id="277" r:id="rId32"/>
    <p:sldId id="279" r:id="rId33"/>
    <p:sldId id="280" r:id="rId34"/>
    <p:sldId id="281" r:id="rId35"/>
    <p:sldId id="282" r:id="rId36"/>
    <p:sldId id="283" r:id="rId37"/>
    <p:sldId id="284" r:id="rId38"/>
    <p:sldId id="286" r:id="rId39"/>
    <p:sldId id="287" r:id="rId40"/>
    <p:sldId id="288" r:id="rId41"/>
    <p:sldId id="289" r:id="rId42"/>
    <p:sldId id="290" r:id="rId43"/>
    <p:sldId id="291" r:id="rId44"/>
    <p:sldId id="293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44" r:id="rId59"/>
    <p:sldId id="308" r:id="rId60"/>
    <p:sldId id="309" r:id="rId61"/>
    <p:sldId id="34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0391" autoAdjust="0"/>
  </p:normalViewPr>
  <p:slideViewPr>
    <p:cSldViewPr>
      <p:cViewPr>
        <p:scale>
          <a:sx n="69" d="100"/>
          <a:sy n="69" d="100"/>
        </p:scale>
        <p:origin x="-14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16DB-083B-4AF4-B4C4-46737ADE5BF7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0C783-9747-45B7-ACC7-A60413B3E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Bcoz</a:t>
            </a:r>
            <a:r>
              <a:rPr lang="en-US" dirty="0" smtClean="0"/>
              <a:t> motion artifacts are </a:t>
            </a:r>
            <a:r>
              <a:rPr lang="en-US" dirty="0" err="1" smtClean="0"/>
              <a:t>interpretated</a:t>
            </a:r>
            <a:r>
              <a:rPr lang="en-US" dirty="0" smtClean="0"/>
              <a:t> as contrast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extravasation</a:t>
            </a:r>
            <a:r>
              <a:rPr lang="en-US" baseline="0" dirty="0" smtClean="0"/>
              <a:t> hence </a:t>
            </a:r>
            <a:r>
              <a:rPr lang="en-US" baseline="0" dirty="0" err="1" smtClean="0"/>
              <a:t>antispamodics</a:t>
            </a:r>
            <a:r>
              <a:rPr lang="en-US" baseline="0" dirty="0" smtClean="0"/>
              <a:t> are used to reduce bowel </a:t>
            </a:r>
            <a:r>
              <a:rPr lang="en-US" baseline="0" dirty="0" err="1" smtClean="0"/>
              <a:t>peristaklsis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Somatostain</a:t>
            </a:r>
            <a:r>
              <a:rPr lang="en-US" dirty="0" smtClean="0"/>
              <a:t> can be used instead</a:t>
            </a:r>
            <a:r>
              <a:rPr lang="en-US" baseline="0" dirty="0" smtClean="0"/>
              <a:t> of vasopressin </a:t>
            </a:r>
            <a:r>
              <a:rPr lang="en-US" baseline="0" dirty="0" err="1" smtClean="0"/>
              <a:t>hich</a:t>
            </a:r>
            <a:r>
              <a:rPr lang="en-US" baseline="0" dirty="0" smtClean="0"/>
              <a:t> has got lesser </a:t>
            </a:r>
            <a:r>
              <a:rPr lang="en-US" baseline="0" dirty="0" err="1" smtClean="0"/>
              <a:t>fewew</a:t>
            </a:r>
            <a:r>
              <a:rPr lang="en-US" baseline="0" dirty="0" smtClean="0"/>
              <a:t> complications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hcc</a:t>
            </a:r>
            <a:r>
              <a:rPr lang="en-US" dirty="0" smtClean="0"/>
              <a:t> which rationalize ethanol therapy  are its </a:t>
            </a:r>
            <a:r>
              <a:rPr lang="en-US" dirty="0" err="1" smtClean="0"/>
              <a:t>hypervasularity</a:t>
            </a:r>
            <a:r>
              <a:rPr lang="en-US" dirty="0" smtClean="0"/>
              <a:t>  and difference in consistency</a:t>
            </a:r>
            <a:r>
              <a:rPr lang="en-US" baseline="0" dirty="0" smtClean="0"/>
              <a:t> between </a:t>
            </a:r>
            <a:r>
              <a:rPr lang="en-US" baseline="0" dirty="0" err="1" smtClean="0"/>
              <a:t>neoplaastic</a:t>
            </a:r>
            <a:r>
              <a:rPr lang="en-US" baseline="0" dirty="0" smtClean="0"/>
              <a:t> and cirrhotic liver</a:t>
            </a:r>
          </a:p>
          <a:p>
            <a:r>
              <a:rPr lang="en-US" baseline="0" dirty="0" smtClean="0"/>
              <a:t>Technique is </a:t>
            </a:r>
            <a:r>
              <a:rPr lang="en-US" baseline="0" dirty="0" err="1" smtClean="0"/>
              <a:t>nt</a:t>
            </a:r>
            <a:r>
              <a:rPr lang="en-US" baseline="0" dirty="0" smtClean="0"/>
              <a:t> useful in larger lesion </a:t>
            </a:r>
            <a:r>
              <a:rPr lang="en-US" baseline="0" dirty="0" err="1" smtClean="0"/>
              <a:t>bcoz</a:t>
            </a:r>
            <a:r>
              <a:rPr lang="en-US" baseline="0" dirty="0" smtClean="0"/>
              <a:t> alcohol diffusion is  often incomplete and residual viable </a:t>
            </a:r>
            <a:r>
              <a:rPr lang="en-US" baseline="0" dirty="0" err="1" smtClean="0"/>
              <a:t>neoplastic</a:t>
            </a:r>
            <a:r>
              <a:rPr lang="en-US" baseline="0" dirty="0" smtClean="0"/>
              <a:t> tissue can persist  along </a:t>
            </a:r>
            <a:r>
              <a:rPr lang="en-US" baseline="0" dirty="0" err="1" smtClean="0"/>
              <a:t>peripherry</a:t>
            </a:r>
            <a:r>
              <a:rPr lang="en-US" baseline="0" dirty="0" smtClean="0"/>
              <a:t>  of nodule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injection into</a:t>
            </a:r>
            <a:r>
              <a:rPr lang="en-US" baseline="0" dirty="0" smtClean="0"/>
              <a:t> hepatic vein may lead to cardiopulmonary </a:t>
            </a:r>
            <a:r>
              <a:rPr lang="en-US" baseline="0" dirty="0" err="1" smtClean="0"/>
              <a:t>collpase</a:t>
            </a:r>
            <a:r>
              <a:rPr lang="en-US" baseline="0" dirty="0" smtClean="0"/>
              <a:t> and a </a:t>
            </a:r>
            <a:r>
              <a:rPr lang="en-US" baseline="0" dirty="0" err="1" smtClean="0"/>
              <a:t>shouldbe</a:t>
            </a:r>
            <a:r>
              <a:rPr lang="en-US" baseline="0" dirty="0" smtClean="0"/>
              <a:t> avoided</a:t>
            </a:r>
          </a:p>
          <a:p>
            <a:r>
              <a:rPr lang="en-US" baseline="0" dirty="0" smtClean="0"/>
              <a:t>Needle is slowly withdrawn after 10-30sec  of alcohol or acetic acid injection to avoid </a:t>
            </a:r>
            <a:r>
              <a:rPr lang="en-US" baseline="0" dirty="0" err="1" smtClean="0"/>
              <a:t>teflux</a:t>
            </a:r>
            <a:r>
              <a:rPr lang="en-US" baseline="0" dirty="0" smtClean="0"/>
              <a:t> into adjacent tissue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Lesions </a:t>
            </a:r>
            <a:r>
              <a:rPr lang="en-US" dirty="0" err="1" smtClean="0"/>
              <a:t>whivh</a:t>
            </a:r>
            <a:r>
              <a:rPr lang="en-US" dirty="0" smtClean="0"/>
              <a:t> are closer to liver</a:t>
            </a:r>
            <a:r>
              <a:rPr lang="en-US" baseline="0" dirty="0" smtClean="0"/>
              <a:t> capsule are gall bladder are c/I as they increase chances of peritonitis and </a:t>
            </a:r>
            <a:r>
              <a:rPr lang="en-US" baseline="0" dirty="0" err="1" smtClean="0"/>
              <a:t>cholecystitis</a:t>
            </a:r>
            <a:r>
              <a:rPr lang="en-US" baseline="0" dirty="0" smtClean="0"/>
              <a:t> hence lesion that do not have </a:t>
            </a:r>
            <a:r>
              <a:rPr lang="en-US" baseline="0" dirty="0" err="1" smtClean="0"/>
              <a:t>atleast</a:t>
            </a:r>
            <a:r>
              <a:rPr lang="en-US" baseline="0" dirty="0" smtClean="0"/>
              <a:t> 1 cm of liver </a:t>
            </a:r>
            <a:r>
              <a:rPr lang="en-US" baseline="0" dirty="0" err="1" smtClean="0"/>
              <a:t>parenchymal</a:t>
            </a:r>
            <a:r>
              <a:rPr lang="en-US" baseline="0" dirty="0" smtClean="0"/>
              <a:t> margin </a:t>
            </a:r>
            <a:r>
              <a:rPr lang="en-US" baseline="0" dirty="0" err="1" smtClean="0"/>
              <a:t>seperating</a:t>
            </a:r>
            <a:r>
              <a:rPr lang="en-US" baseline="0" dirty="0" smtClean="0"/>
              <a:t> it </a:t>
            </a:r>
            <a:r>
              <a:rPr lang="en-US" baseline="0" dirty="0" err="1" smtClean="0"/>
              <a:t>frm</a:t>
            </a:r>
            <a:r>
              <a:rPr lang="en-US" baseline="0" dirty="0" smtClean="0"/>
              <a:t> liver capsule gall bladder and </a:t>
            </a:r>
            <a:r>
              <a:rPr lang="en-US" baseline="0" dirty="0" err="1" smtClean="0"/>
              <a:t>porta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hepatis</a:t>
            </a:r>
            <a:r>
              <a:rPr lang="en-US" baseline="0" dirty="0" smtClean="0"/>
              <a:t> or major vessels are </a:t>
            </a:r>
            <a:r>
              <a:rPr lang="en-US" baseline="0" dirty="0" err="1" smtClean="0"/>
              <a:t>connsidered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insitable</a:t>
            </a:r>
            <a:r>
              <a:rPr lang="en-US" baseline="0" dirty="0" smtClean="0"/>
              <a:t> RFA.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basic types of electrodes cooled or </a:t>
            </a:r>
            <a:r>
              <a:rPr lang="en-US" dirty="0" err="1" smtClean="0"/>
              <a:t>noncooled</a:t>
            </a:r>
            <a:r>
              <a:rPr lang="en-US" baseline="0" dirty="0" smtClean="0"/>
              <a:t> tip and </a:t>
            </a:r>
            <a:r>
              <a:rPr lang="en-US" baseline="0" dirty="0" err="1" smtClean="0"/>
              <a:t>nonexpandable</a:t>
            </a:r>
            <a:r>
              <a:rPr lang="en-US" baseline="0" dirty="0" smtClean="0"/>
              <a:t>/expandable </a:t>
            </a:r>
            <a:r>
              <a:rPr lang="en-US" baseline="0" dirty="0" err="1" smtClean="0"/>
              <a:t>arrayselectrodes</a:t>
            </a:r>
            <a:r>
              <a:rPr lang="en-US" baseline="0" dirty="0" smtClean="0"/>
              <a:t> in .in cooled tip type of electrodes there is </a:t>
            </a:r>
            <a:r>
              <a:rPr lang="en-US" baseline="0" dirty="0" err="1" smtClean="0"/>
              <a:t>continuos</a:t>
            </a:r>
            <a:r>
              <a:rPr lang="en-US" baseline="0" dirty="0" smtClean="0"/>
              <a:t> cooling of needle tip by </a:t>
            </a:r>
            <a:r>
              <a:rPr lang="en-US" baseline="0" dirty="0" err="1" smtClean="0"/>
              <a:t>circuilating</a:t>
            </a:r>
            <a:r>
              <a:rPr lang="en-US" baseline="0" dirty="0" smtClean="0"/>
              <a:t> saline allows tissue necrosis far from the electrode without tissue charring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(principle is different blood supply to the liver and </a:t>
            </a:r>
            <a:r>
              <a:rPr lang="en-US" dirty="0" err="1" smtClean="0"/>
              <a:t>tumour,whereas</a:t>
            </a:r>
            <a:r>
              <a:rPr lang="en-US" dirty="0" smtClean="0"/>
              <a:t> normal liver receives most of its blood supply from portal </a:t>
            </a:r>
            <a:r>
              <a:rPr lang="en-US" dirty="0" err="1" smtClean="0"/>
              <a:t>vein,hepatic</a:t>
            </a:r>
            <a:r>
              <a:rPr lang="en-US" dirty="0" smtClean="0"/>
              <a:t> arteries primarily feed the liver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 is to occlude branches of right lobe of liver which is to be </a:t>
            </a:r>
            <a:r>
              <a:rPr lang="en-US" dirty="0" err="1" smtClean="0"/>
              <a:t>resected</a:t>
            </a:r>
            <a:r>
              <a:rPr lang="en-US" dirty="0" smtClean="0"/>
              <a:t> and preserve</a:t>
            </a:r>
            <a:r>
              <a:rPr lang="en-US" baseline="0" dirty="0" smtClean="0"/>
              <a:t> left lobe branches which causes compensatory hypertrophy of left lobe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DISOREDER OCCUR WEN BLOOD FLOW TO INTESTINES IS COMPROMISED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bleeding </a:t>
            </a:r>
            <a:r>
              <a:rPr lang="en-US" dirty="0" err="1" smtClean="0"/>
              <a:t>deud</a:t>
            </a:r>
            <a:r>
              <a:rPr lang="en-US" dirty="0" smtClean="0"/>
              <a:t> ulcers contrast </a:t>
            </a:r>
            <a:r>
              <a:rPr lang="en-US" dirty="0" err="1" smtClean="0"/>
              <a:t>extravasation</a:t>
            </a:r>
            <a:r>
              <a:rPr lang="en-US" dirty="0" smtClean="0"/>
              <a:t> noted </a:t>
            </a:r>
            <a:r>
              <a:rPr lang="en-US" dirty="0" err="1" smtClean="0"/>
              <a:t>frm</a:t>
            </a:r>
            <a:r>
              <a:rPr lang="en-US" dirty="0" smtClean="0"/>
              <a:t> </a:t>
            </a:r>
            <a:r>
              <a:rPr lang="en-US" dirty="0" err="1" smtClean="0"/>
              <a:t>supradeudenal</a:t>
            </a:r>
            <a:r>
              <a:rPr lang="en-US" dirty="0" smtClean="0"/>
              <a:t> branch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gastrodeus</a:t>
            </a:r>
            <a:r>
              <a:rPr lang="en-US" baseline="0" dirty="0" smtClean="0"/>
              <a:t> artery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variceal</a:t>
            </a:r>
            <a:r>
              <a:rPr lang="en-US" baseline="0" dirty="0" smtClean="0"/>
              <a:t> bleeding  contrast </a:t>
            </a:r>
            <a:r>
              <a:rPr lang="en-US" baseline="0" dirty="0" err="1" smtClean="0"/>
              <a:t>extravassation</a:t>
            </a:r>
            <a:r>
              <a:rPr lang="en-US" baseline="0" dirty="0" smtClean="0"/>
              <a:t> is rarely </a:t>
            </a:r>
            <a:r>
              <a:rPr lang="en-US" baseline="0" dirty="0" err="1" smtClean="0"/>
              <a:t>demonstarted</a:t>
            </a:r>
            <a:r>
              <a:rPr lang="en-US" baseline="0" dirty="0" smtClean="0"/>
              <a:t> as contrast med gets diluted by the time it reaches bleeding veins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Because of overlap by normal accumulation of tracer in</a:t>
            </a:r>
            <a:r>
              <a:rPr lang="en-US" baseline="0" dirty="0" smtClean="0"/>
              <a:t> liver and spleen in re cells</a:t>
            </a:r>
          </a:p>
          <a:p>
            <a:r>
              <a:rPr lang="en-US" baseline="0" dirty="0" smtClean="0"/>
              <a:t>Major limitation is activity can be seen In lower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whwn</a:t>
            </a:r>
            <a:r>
              <a:rPr lang="en-US" baseline="0" dirty="0" smtClean="0"/>
              <a:t> it has </a:t>
            </a:r>
            <a:r>
              <a:rPr lang="en-US" baseline="0" dirty="0" err="1" smtClean="0"/>
              <a:t>occuerd</a:t>
            </a:r>
            <a:r>
              <a:rPr lang="en-US" baseline="0" dirty="0" smtClean="0"/>
              <a:t> in more proximal bowel loops thence source of bleeding is missed </a:t>
            </a:r>
            <a:r>
              <a:rPr lang="en-US" baseline="0" dirty="0" err="1" smtClean="0"/>
              <a:t>eif</a:t>
            </a:r>
            <a:r>
              <a:rPr lang="en-US" baseline="0" dirty="0" smtClean="0"/>
              <a:t> frequent images are </a:t>
            </a:r>
            <a:r>
              <a:rPr lang="en-US" baseline="0" dirty="0" err="1" smtClean="0"/>
              <a:t>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onatined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 amount of </a:t>
            </a:r>
            <a:r>
              <a:rPr lang="en-US" dirty="0" err="1" smtClean="0"/>
              <a:t>embolicvc</a:t>
            </a:r>
            <a:r>
              <a:rPr lang="en-US" dirty="0" smtClean="0"/>
              <a:t> material </a:t>
            </a:r>
            <a:r>
              <a:rPr lang="en-US" dirty="0" err="1" smtClean="0"/>
              <a:t>sshld</a:t>
            </a:r>
            <a:r>
              <a:rPr lang="en-US" dirty="0" smtClean="0"/>
              <a:t> be used and 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shld</a:t>
            </a:r>
            <a:r>
              <a:rPr lang="en-US" baseline="0" dirty="0" smtClean="0"/>
              <a:t> be selective as </a:t>
            </a:r>
            <a:r>
              <a:rPr lang="en-US" baseline="0" dirty="0" err="1" smtClean="0"/>
              <a:t>mvh</a:t>
            </a:r>
            <a:r>
              <a:rPr lang="en-US" baseline="0" dirty="0" smtClean="0"/>
              <a:t>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eieio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err="1" smtClean="0"/>
              <a:t>diagose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bleedng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angiodyspalsia</a:t>
            </a:r>
            <a:r>
              <a:rPr lang="en-US" baseline="0" dirty="0" smtClean="0"/>
              <a:t> actual </a:t>
            </a:r>
            <a:r>
              <a:rPr lang="en-US" baseline="0" dirty="0" err="1" smtClean="0"/>
              <a:t>extravasation</a:t>
            </a:r>
            <a:r>
              <a:rPr lang="en-US" baseline="0" dirty="0" smtClean="0"/>
              <a:t> of contrast </a:t>
            </a:r>
            <a:r>
              <a:rPr lang="en-US" baseline="0" dirty="0" err="1" smtClean="0"/>
              <a:t>mst</a:t>
            </a:r>
            <a:r>
              <a:rPr lang="en-US" baseline="0" dirty="0" smtClean="0"/>
              <a:t> be demonstrated  if </a:t>
            </a:r>
            <a:r>
              <a:rPr lang="en-US" baseline="0" dirty="0" err="1" smtClean="0"/>
              <a:t>axtracvasation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nt</a:t>
            </a:r>
            <a:r>
              <a:rPr lang="en-US" baseline="0" dirty="0" smtClean="0"/>
              <a:t> detected then ca or some other lesion </a:t>
            </a:r>
            <a:r>
              <a:rPr lang="en-US" baseline="0" dirty="0" err="1" smtClean="0"/>
              <a:t>shld</a:t>
            </a:r>
            <a:r>
              <a:rPr lang="en-US" baseline="0" dirty="0" smtClean="0"/>
              <a:t> be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eieio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of gradient by</a:t>
            </a:r>
            <a:r>
              <a:rPr lang="en-US" baseline="0" dirty="0" smtClean="0"/>
              <a:t> 50% of baseline  is required </a:t>
            </a:r>
            <a:r>
              <a:rPr lang="en-US" baseline="0" dirty="0" err="1" smtClean="0"/>
              <a:t>fr</a:t>
            </a:r>
            <a:r>
              <a:rPr lang="en-US" baseline="0" dirty="0" smtClean="0"/>
              <a:t> control of </a:t>
            </a:r>
            <a:r>
              <a:rPr lang="en-US" baseline="0" dirty="0" err="1" smtClean="0"/>
              <a:t>varicela</a:t>
            </a:r>
            <a:r>
              <a:rPr lang="en-US" baseline="0" dirty="0" smtClean="0"/>
              <a:t> bleeding and a portal pressure gradient of less than 8 mm of hg required </a:t>
            </a:r>
            <a:r>
              <a:rPr lang="en-US" baseline="0" dirty="0" err="1" smtClean="0"/>
              <a:t>fr</a:t>
            </a:r>
            <a:r>
              <a:rPr lang="en-US" baseline="0" dirty="0" smtClean="0"/>
              <a:t> control of refractory </a:t>
            </a:r>
            <a:r>
              <a:rPr lang="en-US" baseline="0" dirty="0" err="1" smtClean="0"/>
              <a:t>ascites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</a:t>
            </a:r>
            <a:r>
              <a:rPr lang="en-US" dirty="0" err="1" smtClean="0"/>
              <a:t>percutaneou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approach  and using </a:t>
            </a:r>
            <a:r>
              <a:rPr lang="en-US" baseline="0" dirty="0" err="1" smtClean="0"/>
              <a:t>cholangiographuic</a:t>
            </a:r>
            <a:r>
              <a:rPr lang="en-US" baseline="0" dirty="0" smtClean="0"/>
              <a:t>  needle a sheath is placed in portal vein and catheter is advanced beyond </a:t>
            </a:r>
            <a:r>
              <a:rPr lang="en-US" baseline="0" dirty="0" err="1" smtClean="0"/>
              <a:t>stenotic</a:t>
            </a:r>
            <a:r>
              <a:rPr lang="en-US" baseline="0" dirty="0" smtClean="0"/>
              <a:t> site  which is </a:t>
            </a:r>
            <a:r>
              <a:rPr lang="en-US" baseline="0" dirty="0" err="1" smtClean="0"/>
              <a:t>subsequenntly</a:t>
            </a:r>
            <a:r>
              <a:rPr lang="en-US" baseline="0" dirty="0" smtClean="0"/>
              <a:t> dilated using a balloon </a:t>
            </a:r>
          </a:p>
          <a:p>
            <a:r>
              <a:rPr lang="en-US" baseline="0" dirty="0" smtClean="0"/>
              <a:t>A stent of appropriate size is then placed across the </a:t>
            </a:r>
            <a:r>
              <a:rPr lang="en-US" baseline="0" dirty="0" err="1" smtClean="0"/>
              <a:t>stenotic</a:t>
            </a:r>
            <a:r>
              <a:rPr lang="en-US" baseline="0" dirty="0" smtClean="0"/>
              <a:t>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0C783-9747-45B7-ACC7-A60413B3E67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69FB1D-2BEB-4B04-8B49-CB36D2D389D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A1D8FA-3A7A-4F4A-9718-69EBD1A6F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VASCULAR INTERVENTIONS IN GIT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SHWETA SHENDEY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152398"/>
            <a:ext cx="6400801" cy="701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257" b="7257"/>
          <a:stretch>
            <a:fillRect/>
          </a:stretch>
        </p:blipFill>
        <p:spPr bwMode="auto">
          <a:xfrm>
            <a:off x="381000" y="381000"/>
            <a:ext cx="8077200" cy="587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ANGIOGRAPHIC FINDINGS IN GIH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Extravasation</a:t>
            </a:r>
            <a:r>
              <a:rPr lang="en-US" dirty="0" smtClean="0"/>
              <a:t> of contrast : seen as </a:t>
            </a:r>
            <a:r>
              <a:rPr lang="en-US" dirty="0" err="1" smtClean="0"/>
              <a:t>puddling</a:t>
            </a:r>
            <a:r>
              <a:rPr lang="en-US" dirty="0" smtClean="0"/>
              <a:t> or staining that persists beyond capillary and venous phases</a:t>
            </a:r>
          </a:p>
          <a:p>
            <a:r>
              <a:rPr lang="en-US" dirty="0" smtClean="0"/>
              <a:t>Delayed films may show </a:t>
            </a:r>
            <a:r>
              <a:rPr lang="en-US" dirty="0" err="1" smtClean="0"/>
              <a:t>opacified</a:t>
            </a:r>
            <a:r>
              <a:rPr lang="en-US" dirty="0" smtClean="0"/>
              <a:t> intestinal folds d/t luminal </a:t>
            </a:r>
            <a:r>
              <a:rPr lang="en-US" dirty="0" err="1" smtClean="0"/>
              <a:t>extravasation</a:t>
            </a:r>
            <a:r>
              <a:rPr lang="en-US" dirty="0" smtClean="0"/>
              <a:t> of contrast material </a:t>
            </a:r>
          </a:p>
          <a:p>
            <a:r>
              <a:rPr lang="en-US" dirty="0" smtClean="0"/>
              <a:t>If lumen of GIT is filled with clotted blood “</a:t>
            </a:r>
            <a:r>
              <a:rPr lang="en-US" dirty="0" err="1" smtClean="0"/>
              <a:t>pseudovein</a:t>
            </a:r>
            <a:r>
              <a:rPr lang="en-US" dirty="0" smtClean="0"/>
              <a:t> ” appearance is seen as(as </a:t>
            </a:r>
            <a:r>
              <a:rPr lang="en-US" dirty="0" err="1" smtClean="0"/>
              <a:t>extravasated</a:t>
            </a:r>
            <a:r>
              <a:rPr lang="en-US" dirty="0" smtClean="0"/>
              <a:t> contrast flows through  the clot to the most dependant part  but unlike venous phase it persists much longer)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RADIONUCLIDE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Minimal risk and invasiveness to pt</a:t>
            </a:r>
          </a:p>
          <a:p>
            <a:r>
              <a:rPr lang="en-US" dirty="0" smtClean="0"/>
              <a:t>Used in pts where bleeding has stopped or is intermittent in nature </a:t>
            </a:r>
          </a:p>
          <a:p>
            <a:r>
              <a:rPr lang="en-US" dirty="0" smtClean="0"/>
              <a:t>Not useful in massively bleeding patients</a:t>
            </a:r>
          </a:p>
          <a:p>
            <a:r>
              <a:rPr lang="en-US" dirty="0" smtClean="0"/>
              <a:t>Commonly used are</a:t>
            </a:r>
          </a:p>
          <a:p>
            <a:r>
              <a:rPr lang="en-US" dirty="0" err="1" smtClean="0"/>
              <a:t>Tc</a:t>
            </a:r>
            <a:r>
              <a:rPr lang="en-US" dirty="0" smtClean="0"/>
              <a:t> 99m </a:t>
            </a:r>
            <a:r>
              <a:rPr lang="en-US" dirty="0" err="1" smtClean="0"/>
              <a:t>sulphur</a:t>
            </a:r>
            <a:r>
              <a:rPr lang="en-US" dirty="0" smtClean="0"/>
              <a:t> </a:t>
            </a:r>
            <a:r>
              <a:rPr lang="en-US" dirty="0" err="1" smtClean="0"/>
              <a:t>colloids:cleared</a:t>
            </a:r>
            <a:r>
              <a:rPr lang="en-US" dirty="0" smtClean="0"/>
              <a:t> </a:t>
            </a:r>
            <a:r>
              <a:rPr lang="en-US" dirty="0" err="1" smtClean="0"/>
              <a:t>frm</a:t>
            </a:r>
            <a:r>
              <a:rPr lang="en-US" dirty="0" smtClean="0"/>
              <a:t> blood pool by RE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RADIONUCLIDE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 err="1" smtClean="0"/>
              <a:t>Tc</a:t>
            </a:r>
            <a:r>
              <a:rPr lang="en-US" b="1" u="sng" dirty="0" smtClean="0"/>
              <a:t> 99m </a:t>
            </a:r>
            <a:r>
              <a:rPr lang="en-US" b="1" u="sng" dirty="0" err="1" smtClean="0"/>
              <a:t>sulphur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colloids</a:t>
            </a:r>
            <a:r>
              <a:rPr lang="en-US" dirty="0" err="1" smtClean="0"/>
              <a:t>:cleared</a:t>
            </a:r>
            <a:r>
              <a:rPr lang="en-US" dirty="0" smtClean="0"/>
              <a:t> </a:t>
            </a:r>
            <a:r>
              <a:rPr lang="en-US" dirty="0" err="1" smtClean="0"/>
              <a:t>frm</a:t>
            </a:r>
            <a:r>
              <a:rPr lang="en-US" dirty="0" smtClean="0"/>
              <a:t> blood pool by RE system</a:t>
            </a:r>
          </a:p>
          <a:p>
            <a:r>
              <a:rPr lang="en-US" dirty="0" smtClean="0"/>
              <a:t>Half life 2.5-3 min</a:t>
            </a:r>
          </a:p>
          <a:p>
            <a:r>
              <a:rPr lang="en-US" dirty="0" smtClean="0"/>
              <a:t>As tracer </a:t>
            </a:r>
            <a:r>
              <a:rPr lang="en-US" dirty="0" err="1" smtClean="0"/>
              <a:t>extravasate</a:t>
            </a:r>
            <a:r>
              <a:rPr lang="en-US" dirty="0" smtClean="0"/>
              <a:t> in bowel hence only active bleeding can be diagnosed</a:t>
            </a:r>
          </a:p>
          <a:p>
            <a:r>
              <a:rPr lang="en-US" dirty="0" smtClean="0"/>
              <a:t>Can detect blood loss of as low as 0.1 ml/min</a:t>
            </a:r>
          </a:p>
          <a:p>
            <a:r>
              <a:rPr lang="en-US" dirty="0" smtClean="0"/>
              <a:t>Drawback is bleeding into hepatic or </a:t>
            </a:r>
            <a:r>
              <a:rPr lang="en-US" dirty="0" err="1" smtClean="0"/>
              <a:t>splenic</a:t>
            </a:r>
            <a:r>
              <a:rPr lang="en-US" dirty="0" smtClean="0"/>
              <a:t> flexure of colon and </a:t>
            </a:r>
            <a:r>
              <a:rPr lang="en-US" dirty="0" err="1" smtClean="0"/>
              <a:t>ugih</a:t>
            </a:r>
            <a:r>
              <a:rPr lang="en-US" dirty="0" smtClean="0"/>
              <a:t> will be obscured </a:t>
            </a:r>
          </a:p>
          <a:p>
            <a:r>
              <a:rPr lang="en-US" b="1" u="sng" dirty="0" err="1" smtClean="0"/>
              <a:t>Tc</a:t>
            </a:r>
            <a:r>
              <a:rPr lang="en-US" b="1" u="sng" dirty="0" smtClean="0"/>
              <a:t> 99m </a:t>
            </a:r>
            <a:r>
              <a:rPr lang="en-US" b="1" u="sng" dirty="0" err="1" smtClean="0"/>
              <a:t>labelled</a:t>
            </a:r>
            <a:r>
              <a:rPr lang="en-US" b="1" u="sng" dirty="0" smtClean="0"/>
              <a:t> </a:t>
            </a:r>
            <a:r>
              <a:rPr lang="en-US" b="1" dirty="0" err="1" smtClean="0"/>
              <a:t>RBCs</a:t>
            </a:r>
            <a:r>
              <a:rPr lang="en-US" dirty="0" err="1" smtClean="0"/>
              <a:t>:RBCs</a:t>
            </a:r>
            <a:r>
              <a:rPr lang="en-US" dirty="0" smtClean="0"/>
              <a:t> in circulation </a:t>
            </a:r>
            <a:r>
              <a:rPr lang="en-US" dirty="0" err="1" smtClean="0"/>
              <a:t>extravasate</a:t>
            </a:r>
            <a:r>
              <a:rPr lang="en-US" dirty="0" smtClean="0"/>
              <a:t> during bleeding and can be detected</a:t>
            </a:r>
          </a:p>
          <a:p>
            <a:r>
              <a:rPr lang="en-US" dirty="0" smtClean="0"/>
              <a:t>Images can be obtained </a:t>
            </a:r>
            <a:r>
              <a:rPr lang="en-US" dirty="0" err="1" smtClean="0"/>
              <a:t>upto</a:t>
            </a:r>
            <a:r>
              <a:rPr lang="en-US" dirty="0" smtClean="0"/>
              <a:t> 2 hrs after initial injection hence useful in intermittent bleeding</a:t>
            </a:r>
          </a:p>
          <a:p>
            <a:r>
              <a:rPr lang="en-US" b="1" u="sng" dirty="0" err="1" smtClean="0"/>
              <a:t>Tc</a:t>
            </a:r>
            <a:r>
              <a:rPr lang="en-US" b="1" u="sng" dirty="0" smtClean="0"/>
              <a:t> 99m </a:t>
            </a:r>
            <a:r>
              <a:rPr lang="en-US" b="1" u="sng" dirty="0" err="1" smtClean="0"/>
              <a:t>pertechnate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scanning</a:t>
            </a:r>
            <a:r>
              <a:rPr lang="en-US" u="sng" dirty="0" err="1" smtClean="0"/>
              <a:t>:</a:t>
            </a:r>
            <a:r>
              <a:rPr lang="en-US" dirty="0" err="1" smtClean="0"/>
              <a:t>in</a:t>
            </a:r>
            <a:r>
              <a:rPr lang="en-US" dirty="0" smtClean="0"/>
              <a:t> cases of bleeding from </a:t>
            </a:r>
            <a:r>
              <a:rPr lang="en-US" dirty="0" err="1" smtClean="0"/>
              <a:t>meckels</a:t>
            </a:r>
            <a:r>
              <a:rPr lang="en-US" dirty="0" smtClean="0"/>
              <a:t> </a:t>
            </a:r>
            <a:r>
              <a:rPr lang="en-US" dirty="0" err="1" smtClean="0"/>
              <a:t>diverticulum</a:t>
            </a:r>
            <a:r>
              <a:rPr lang="en-US" dirty="0" smtClean="0"/>
              <a:t> ,the tracer accumulates in ectopic gastric mucosa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62" r="9462"/>
          <a:stretch>
            <a:fillRect/>
          </a:stretch>
        </p:blipFill>
        <p:spPr bwMode="auto">
          <a:xfrm>
            <a:off x="514350" y="685800"/>
            <a:ext cx="79438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localization is possible on arterial phase of CT</a:t>
            </a:r>
          </a:p>
          <a:p>
            <a:r>
              <a:rPr lang="en-US" dirty="0" smtClean="0"/>
              <a:t>Arterial phase ct demonstrates </a:t>
            </a:r>
            <a:r>
              <a:rPr lang="en-US" dirty="0" err="1" smtClean="0"/>
              <a:t>extravasated</a:t>
            </a:r>
            <a:r>
              <a:rPr lang="en-US" dirty="0" smtClean="0"/>
              <a:t> contrast in the bowel lumen greater than 90 HU.</a:t>
            </a:r>
          </a:p>
          <a:p>
            <a:r>
              <a:rPr lang="en-US" dirty="0" smtClean="0"/>
              <a:t>In some cases it may detect </a:t>
            </a:r>
            <a:r>
              <a:rPr lang="en-US" dirty="0" err="1" smtClean="0"/>
              <a:t>parenchymal</a:t>
            </a:r>
            <a:r>
              <a:rPr lang="en-US" dirty="0" smtClean="0"/>
              <a:t> abnormalities such as hepatic artery </a:t>
            </a:r>
            <a:r>
              <a:rPr lang="en-US" dirty="0" err="1" smtClean="0"/>
              <a:t>aneurysms,arterioportal</a:t>
            </a:r>
            <a:r>
              <a:rPr lang="en-US" dirty="0" smtClean="0"/>
              <a:t> </a:t>
            </a:r>
            <a:r>
              <a:rPr lang="en-US" dirty="0" err="1" smtClean="0"/>
              <a:t>fistulae,tumours</a:t>
            </a:r>
            <a:r>
              <a:rPr lang="en-US" dirty="0" smtClean="0"/>
              <a:t> etc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OF GI HAEMORRHAGES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Endoscopic coagulation and mucosal injection of </a:t>
            </a:r>
            <a:r>
              <a:rPr lang="en-US" dirty="0" err="1" smtClean="0"/>
              <a:t>sclerosing</a:t>
            </a:r>
            <a:r>
              <a:rPr lang="en-US" dirty="0" smtClean="0"/>
              <a:t> agent can control bleeding in ulcers and </a:t>
            </a:r>
            <a:r>
              <a:rPr lang="en-US" dirty="0" err="1" smtClean="0"/>
              <a:t>variceal</a:t>
            </a:r>
            <a:r>
              <a:rPr lang="en-US" dirty="0" smtClean="0"/>
              <a:t> bleed</a:t>
            </a:r>
          </a:p>
          <a:p>
            <a:r>
              <a:rPr lang="en-US" sz="3400" b="1" dirty="0" smtClean="0"/>
              <a:t>TRANSCATHETER EMBOLIZATION:</a:t>
            </a:r>
          </a:p>
          <a:p>
            <a:r>
              <a:rPr lang="en-US" dirty="0" smtClean="0"/>
              <a:t>For lesion of stomach colon and small bowel</a:t>
            </a:r>
          </a:p>
          <a:p>
            <a:r>
              <a:rPr lang="en-US" dirty="0" smtClean="0"/>
              <a:t>Especially useful in t/t of bleeding pancreatic and hepatic artery </a:t>
            </a:r>
            <a:r>
              <a:rPr lang="en-US" dirty="0" err="1" smtClean="0"/>
              <a:t>pseudoaneurysm</a:t>
            </a:r>
            <a:endParaRPr lang="en-US" dirty="0" smtClean="0"/>
          </a:p>
          <a:p>
            <a:r>
              <a:rPr lang="en-US" dirty="0" smtClean="0"/>
              <a:t>Advantages are </a:t>
            </a:r>
          </a:p>
          <a:p>
            <a:r>
              <a:rPr lang="en-US" dirty="0" smtClean="0"/>
              <a:t>Control is immediate </a:t>
            </a:r>
          </a:p>
          <a:p>
            <a:r>
              <a:rPr lang="en-US" dirty="0" smtClean="0"/>
              <a:t>Risk of visceral  ischemia is minimum if </a:t>
            </a:r>
            <a:r>
              <a:rPr lang="en-US" dirty="0" err="1" smtClean="0"/>
              <a:t>embolization</a:t>
            </a:r>
            <a:r>
              <a:rPr lang="en-US" dirty="0" smtClean="0"/>
              <a:t> is </a:t>
            </a:r>
            <a:r>
              <a:rPr lang="en-US" dirty="0" err="1" smtClean="0"/>
              <a:t>superselective</a:t>
            </a:r>
            <a:r>
              <a:rPr lang="en-US" dirty="0" smtClean="0"/>
              <a:t> and collaterals are preserved.</a:t>
            </a:r>
          </a:p>
          <a:p>
            <a:r>
              <a:rPr lang="en-US" dirty="0" smtClean="0"/>
              <a:t>The most commonly used materials include gelatin sponge(a temporary occluding agent) or steel coils for permanent </a:t>
            </a:r>
            <a:r>
              <a:rPr lang="en-US" dirty="0" err="1" smtClean="0"/>
              <a:t>embolization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Polyvinyl alcohol particles have shown good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676401" y="-1295401"/>
            <a:ext cx="57911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VASCULAR INTERVENTIONS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T/T GASTROINTESTINAL HAEMORRHAGE</a:t>
            </a:r>
          </a:p>
          <a:p>
            <a:r>
              <a:rPr lang="en-US" dirty="0" smtClean="0"/>
              <a:t>T/T PORTAL HYPERTENSION </a:t>
            </a:r>
          </a:p>
          <a:p>
            <a:r>
              <a:rPr lang="en-US" dirty="0" smtClean="0"/>
              <a:t>T/T LIVER TUMOURS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HAEMOBILIA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is </a:t>
            </a:r>
            <a:r>
              <a:rPr lang="en-US" dirty="0" err="1" smtClean="0"/>
              <a:t>billiary</a:t>
            </a:r>
            <a:r>
              <a:rPr lang="en-US" dirty="0" smtClean="0"/>
              <a:t> </a:t>
            </a:r>
            <a:r>
              <a:rPr lang="en-US" dirty="0" err="1" smtClean="0"/>
              <a:t>colic,obstructive</a:t>
            </a:r>
            <a:r>
              <a:rPr lang="en-US" dirty="0" smtClean="0"/>
              <a:t> jaundice and upper GI </a:t>
            </a:r>
            <a:r>
              <a:rPr lang="en-US" dirty="0" err="1" smtClean="0"/>
              <a:t>haemorrhage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Diagnosis is made on endoscopy(by </a:t>
            </a:r>
            <a:r>
              <a:rPr lang="en-US" dirty="0" err="1" smtClean="0"/>
              <a:t>appearnce</a:t>
            </a:r>
            <a:r>
              <a:rPr lang="en-US" dirty="0" smtClean="0"/>
              <a:t> of blood at </a:t>
            </a:r>
            <a:r>
              <a:rPr lang="en-US" dirty="0" err="1" smtClean="0"/>
              <a:t>ampulla</a:t>
            </a:r>
            <a:r>
              <a:rPr lang="en-US" dirty="0" smtClean="0"/>
              <a:t> of </a:t>
            </a:r>
            <a:r>
              <a:rPr lang="en-US" dirty="0" err="1" smtClean="0"/>
              <a:t>vater</a:t>
            </a:r>
            <a:endParaRPr lang="en-US" dirty="0" smtClean="0"/>
          </a:p>
          <a:p>
            <a:r>
              <a:rPr lang="en-US" dirty="0" smtClean="0"/>
              <a:t>By diagnostic hepatic </a:t>
            </a:r>
            <a:r>
              <a:rPr lang="en-US" dirty="0" err="1" smtClean="0"/>
              <a:t>arteriography</a:t>
            </a:r>
            <a:endParaRPr lang="en-US" dirty="0" smtClean="0"/>
          </a:p>
          <a:p>
            <a:r>
              <a:rPr lang="en-US" dirty="0" smtClean="0"/>
              <a:t>Can be treated by </a:t>
            </a:r>
            <a:r>
              <a:rPr lang="en-US" dirty="0" err="1" smtClean="0"/>
              <a:t>angioembolization</a:t>
            </a:r>
            <a:r>
              <a:rPr lang="en-US" dirty="0" smtClean="0"/>
              <a:t> or surgical ligation of hepatic artery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bleed spontaneously but blood loss is characteristically chronic and intermittent.</a:t>
            </a:r>
          </a:p>
          <a:p>
            <a:r>
              <a:rPr lang="en-US" dirty="0" smtClean="0"/>
              <a:t>On angiography some tumors like </a:t>
            </a:r>
            <a:r>
              <a:rPr lang="en-US" dirty="0" err="1" smtClean="0"/>
              <a:t>leiomyoma</a:t>
            </a:r>
            <a:r>
              <a:rPr lang="en-US" dirty="0" smtClean="0"/>
              <a:t> and </a:t>
            </a:r>
            <a:r>
              <a:rPr lang="en-US" dirty="0" err="1" smtClean="0"/>
              <a:t>leiomyosarcoma</a:t>
            </a:r>
            <a:r>
              <a:rPr lang="en-US" dirty="0" smtClean="0"/>
              <a:t>, adenoma and </a:t>
            </a:r>
            <a:r>
              <a:rPr lang="en-US" dirty="0" err="1" smtClean="0"/>
              <a:t>kaposi’s</a:t>
            </a:r>
            <a:r>
              <a:rPr lang="en-US" dirty="0" smtClean="0"/>
              <a:t> sarcoma are </a:t>
            </a:r>
            <a:r>
              <a:rPr lang="en-US" dirty="0" err="1" smtClean="0"/>
              <a:t>hypervascular</a:t>
            </a:r>
            <a:r>
              <a:rPr lang="en-US" dirty="0" smtClean="0"/>
              <a:t> and shows intense capillary stain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PANCREATITIS AND UGIH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Pseudocyst</a:t>
            </a:r>
            <a:r>
              <a:rPr lang="en-US" dirty="0" smtClean="0"/>
              <a:t> and </a:t>
            </a:r>
            <a:r>
              <a:rPr lang="en-US" dirty="0" err="1" smtClean="0"/>
              <a:t>pseudoaneurysm</a:t>
            </a:r>
            <a:r>
              <a:rPr lang="en-US" dirty="0" smtClean="0"/>
              <a:t> are the complications d/t extension of pancreatic inflammation to nearby </a:t>
            </a:r>
            <a:r>
              <a:rPr lang="en-US" dirty="0" err="1" smtClean="0"/>
              <a:t>splenic</a:t>
            </a:r>
            <a:r>
              <a:rPr lang="en-US" dirty="0" smtClean="0"/>
              <a:t> artery</a:t>
            </a:r>
          </a:p>
          <a:p>
            <a:r>
              <a:rPr lang="en-US" dirty="0" smtClean="0"/>
              <a:t>Other complications are </a:t>
            </a:r>
            <a:r>
              <a:rPr lang="en-US" dirty="0" err="1" smtClean="0"/>
              <a:t>haemorrhage</a:t>
            </a:r>
            <a:r>
              <a:rPr lang="en-US" dirty="0" smtClean="0"/>
              <a:t> within  cyst ,</a:t>
            </a:r>
            <a:r>
              <a:rPr lang="en-US" dirty="0" err="1" smtClean="0"/>
              <a:t>gi</a:t>
            </a:r>
            <a:r>
              <a:rPr lang="en-US" dirty="0" smtClean="0"/>
              <a:t> </a:t>
            </a:r>
            <a:r>
              <a:rPr lang="en-US" dirty="0" err="1" smtClean="0"/>
              <a:t>haemorrhage</a:t>
            </a:r>
            <a:r>
              <a:rPr lang="en-US" dirty="0" smtClean="0"/>
              <a:t> d/t fistula </a:t>
            </a:r>
            <a:r>
              <a:rPr lang="en-US" dirty="0" err="1" smtClean="0"/>
              <a:t>formation,rupture</a:t>
            </a:r>
            <a:r>
              <a:rPr lang="en-US" dirty="0" smtClean="0"/>
              <a:t> of cyst into </a:t>
            </a:r>
            <a:r>
              <a:rPr lang="en-US" dirty="0" err="1" smtClean="0"/>
              <a:t>peritoneum,haemorrhage</a:t>
            </a:r>
            <a:r>
              <a:rPr lang="en-US" dirty="0" smtClean="0"/>
              <a:t> into </a:t>
            </a:r>
            <a:r>
              <a:rPr lang="en-US" dirty="0" err="1" smtClean="0"/>
              <a:t>deudenum</a:t>
            </a:r>
            <a:r>
              <a:rPr lang="en-US" dirty="0" smtClean="0"/>
              <a:t> via pancreatic duct.</a:t>
            </a:r>
          </a:p>
          <a:p>
            <a:r>
              <a:rPr lang="en-US" dirty="0" smtClean="0"/>
              <a:t>Superior </a:t>
            </a:r>
            <a:r>
              <a:rPr lang="en-US" dirty="0" err="1" smtClean="0"/>
              <a:t>mesentric</a:t>
            </a:r>
            <a:r>
              <a:rPr lang="en-US" dirty="0" smtClean="0"/>
              <a:t> angiography is the  investigation of choice for diagnosis  and selective arterial </a:t>
            </a:r>
            <a:r>
              <a:rPr lang="en-US" dirty="0" err="1" smtClean="0"/>
              <a:t>embolization</a:t>
            </a:r>
            <a:r>
              <a:rPr lang="en-US" dirty="0" smtClean="0"/>
              <a:t> may control </a:t>
            </a:r>
            <a:r>
              <a:rPr lang="en-US" dirty="0" err="1" smtClean="0"/>
              <a:t>haemorrhage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3500" y="-647701"/>
            <a:ext cx="6248400" cy="845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GI HAEMORRHAGE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COLONIC DIVERTICULA</a:t>
            </a:r>
          </a:p>
          <a:p>
            <a:r>
              <a:rPr lang="en-US" dirty="0" smtClean="0"/>
              <a:t>most common in left colon </a:t>
            </a:r>
          </a:p>
          <a:p>
            <a:r>
              <a:rPr lang="en-US" dirty="0" smtClean="0"/>
              <a:t>Bleeding is abrupt massive and often painless.</a:t>
            </a:r>
          </a:p>
          <a:p>
            <a:r>
              <a:rPr lang="en-US" dirty="0" smtClean="0"/>
              <a:t>Bleeding demonstrated  by direct endoscopic visualization or by filling the bleeding </a:t>
            </a:r>
            <a:r>
              <a:rPr lang="en-US" dirty="0" err="1" smtClean="0"/>
              <a:t>diverticulum</a:t>
            </a:r>
            <a:r>
              <a:rPr lang="en-US" dirty="0" smtClean="0"/>
              <a:t> with contrast medium at the time of angiography.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MECKEL’S DIVERTICULUM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Congenital anomaly</a:t>
            </a:r>
          </a:p>
          <a:p>
            <a:r>
              <a:rPr lang="en-US" dirty="0" smtClean="0"/>
              <a:t>Cause of acute hemorrhage in children and young adults</a:t>
            </a:r>
          </a:p>
          <a:p>
            <a:r>
              <a:rPr lang="en-US" dirty="0" smtClean="0"/>
              <a:t>Acid secretion from gastric mucosa results in peptic ulceration most often in </a:t>
            </a:r>
            <a:r>
              <a:rPr lang="en-US" dirty="0" err="1" smtClean="0"/>
              <a:t>ileal</a:t>
            </a:r>
            <a:r>
              <a:rPr lang="en-US" dirty="0" smtClean="0"/>
              <a:t> mucosa and lead to </a:t>
            </a:r>
            <a:r>
              <a:rPr lang="en-US" dirty="0" err="1" smtClean="0"/>
              <a:t>gi</a:t>
            </a:r>
            <a:r>
              <a:rPr lang="en-US" dirty="0" smtClean="0"/>
              <a:t> bleeding</a:t>
            </a:r>
          </a:p>
          <a:p>
            <a:r>
              <a:rPr lang="en-US" dirty="0" err="1" smtClean="0"/>
              <a:t>Tc</a:t>
            </a:r>
            <a:r>
              <a:rPr lang="en-US" dirty="0" smtClean="0"/>
              <a:t> 99m </a:t>
            </a:r>
            <a:r>
              <a:rPr lang="en-US" dirty="0" err="1" smtClean="0"/>
              <a:t>pertechnate</a:t>
            </a:r>
            <a:r>
              <a:rPr lang="en-US" dirty="0" smtClean="0"/>
              <a:t> radionuclide scanning detect bleeding </a:t>
            </a:r>
            <a:r>
              <a:rPr lang="en-US" dirty="0" err="1" smtClean="0"/>
              <a:t>diverticula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Angiography shows vessel supplying  area of abnormality and increased contrast medium accumulation in distal ileum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ANGIODYSPLASIA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mucosal </a:t>
            </a:r>
            <a:r>
              <a:rPr lang="en-US" dirty="0" err="1" smtClean="0"/>
              <a:t>telangiectasia</a:t>
            </a:r>
            <a:r>
              <a:rPr lang="en-US" dirty="0" smtClean="0"/>
              <a:t> often </a:t>
            </a:r>
            <a:r>
              <a:rPr lang="en-US" dirty="0" err="1" smtClean="0"/>
              <a:t>multiple,involve</a:t>
            </a:r>
            <a:r>
              <a:rPr lang="en-US" dirty="0" smtClean="0"/>
              <a:t> </a:t>
            </a:r>
            <a:r>
              <a:rPr lang="en-US" dirty="0" err="1" smtClean="0"/>
              <a:t>cecum</a:t>
            </a:r>
            <a:r>
              <a:rPr lang="en-US" dirty="0" smtClean="0"/>
              <a:t> and ascending colon</a:t>
            </a:r>
          </a:p>
          <a:p>
            <a:r>
              <a:rPr lang="en-US" dirty="0" smtClean="0"/>
              <a:t>Represent dilated preexisting vascular structures</a:t>
            </a:r>
          </a:p>
          <a:p>
            <a:r>
              <a:rPr lang="en-US" dirty="0" smtClean="0"/>
              <a:t>On angiography it is seen as vascular tuft appearing in arterial phase -&gt; early </a:t>
            </a:r>
            <a:r>
              <a:rPr lang="en-US" dirty="0" err="1" smtClean="0"/>
              <a:t>opacification</a:t>
            </a:r>
            <a:r>
              <a:rPr lang="en-US" dirty="0" smtClean="0"/>
              <a:t> of draining veins -&gt; delayed emptying of a dilated tortuous intramural vein.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bleed spontaneously but blood loss is characteristically chronic and intermittent.</a:t>
            </a:r>
          </a:p>
          <a:p>
            <a:r>
              <a:rPr lang="en-US" dirty="0" smtClean="0"/>
              <a:t>On angiography some tumors like </a:t>
            </a:r>
            <a:r>
              <a:rPr lang="en-US" dirty="0" err="1" smtClean="0"/>
              <a:t>leiomyoma</a:t>
            </a:r>
            <a:r>
              <a:rPr lang="en-US" dirty="0" smtClean="0"/>
              <a:t> and </a:t>
            </a:r>
            <a:r>
              <a:rPr lang="en-US" dirty="0" err="1" smtClean="0"/>
              <a:t>leiomyosarcoma</a:t>
            </a:r>
            <a:r>
              <a:rPr lang="en-US" dirty="0" smtClean="0"/>
              <a:t>, adenoma and </a:t>
            </a:r>
            <a:r>
              <a:rPr lang="en-US" dirty="0" err="1" smtClean="0"/>
              <a:t>kaposi’s</a:t>
            </a:r>
            <a:r>
              <a:rPr lang="en-US" dirty="0" smtClean="0"/>
              <a:t> sarcoma are </a:t>
            </a:r>
            <a:r>
              <a:rPr lang="en-US" dirty="0" err="1" smtClean="0"/>
              <a:t>hypervascular</a:t>
            </a:r>
            <a:r>
              <a:rPr lang="en-US" dirty="0" smtClean="0"/>
              <a:t> and shows intense capillary stain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INTERVENTION RADIOLOGY IN PORTAL HYPERTENSION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 HAEMORRHAGE </a:t>
            </a:r>
          </a:p>
          <a:p>
            <a:r>
              <a:rPr lang="en-US" dirty="0" smtClean="0"/>
              <a:t>Upper GIH</a:t>
            </a:r>
          </a:p>
          <a:p>
            <a:r>
              <a:rPr lang="en-US" dirty="0" smtClean="0"/>
              <a:t>Peptic ulcers,</a:t>
            </a:r>
          </a:p>
          <a:p>
            <a:r>
              <a:rPr lang="en-US" dirty="0" smtClean="0"/>
              <a:t>erosive gastritis,</a:t>
            </a:r>
          </a:p>
          <a:p>
            <a:r>
              <a:rPr lang="en-US" dirty="0" err="1" smtClean="0"/>
              <a:t>Varices</a:t>
            </a:r>
            <a:endParaRPr lang="en-US" dirty="0" smtClean="0"/>
          </a:p>
          <a:p>
            <a:r>
              <a:rPr lang="en-US" dirty="0" err="1" smtClean="0"/>
              <a:t>esophagogastric</a:t>
            </a:r>
            <a:r>
              <a:rPr lang="en-US" dirty="0" smtClean="0"/>
              <a:t> mucosal tear</a:t>
            </a:r>
          </a:p>
          <a:p>
            <a:r>
              <a:rPr lang="en-US" dirty="0" smtClean="0"/>
              <a:t>Less common causes include ca esophagus, stomach/</a:t>
            </a:r>
            <a:r>
              <a:rPr lang="en-US" dirty="0" err="1" smtClean="0"/>
              <a:t>deudenum</a:t>
            </a:r>
            <a:r>
              <a:rPr lang="en-US" dirty="0" smtClean="0"/>
              <a:t>/</a:t>
            </a:r>
            <a:r>
              <a:rPr lang="en-US" dirty="0" err="1" smtClean="0"/>
              <a:t>haemobilia</a:t>
            </a:r>
            <a:r>
              <a:rPr lang="en-US" dirty="0" smtClean="0"/>
              <a:t>, </a:t>
            </a:r>
            <a:r>
              <a:rPr lang="en-US" dirty="0" err="1" smtClean="0"/>
              <a:t>av</a:t>
            </a:r>
            <a:r>
              <a:rPr lang="en-US" dirty="0" smtClean="0"/>
              <a:t> malformations  </a:t>
            </a:r>
            <a:r>
              <a:rPr lang="en-US" dirty="0" err="1" smtClean="0"/>
              <a:t>splenic</a:t>
            </a:r>
            <a:r>
              <a:rPr lang="en-US" dirty="0" smtClean="0"/>
              <a:t> arterial aneurysm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PORTAL HYPERTENSION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Primary goal in treating portal hypertension is reducing the portal venous pressure  and thus treating its complications like </a:t>
            </a:r>
            <a:r>
              <a:rPr lang="en-US" dirty="0" err="1" smtClean="0"/>
              <a:t>variceal,refractory</a:t>
            </a:r>
            <a:r>
              <a:rPr lang="en-US" dirty="0" smtClean="0"/>
              <a:t> </a:t>
            </a:r>
            <a:r>
              <a:rPr lang="en-US" dirty="0" err="1" smtClean="0"/>
              <a:t>ascites</a:t>
            </a:r>
            <a:r>
              <a:rPr lang="en-US" dirty="0" smtClean="0"/>
              <a:t>, hydrothorax and </a:t>
            </a:r>
            <a:r>
              <a:rPr lang="en-US" dirty="0" err="1" smtClean="0"/>
              <a:t>hypersplenism</a:t>
            </a: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b="1" dirty="0" smtClean="0"/>
              <a:t> INTERVENTIONS THAT REDUCE PORTAL PRESSURE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Transjugular</a:t>
            </a:r>
            <a:r>
              <a:rPr lang="en-US" dirty="0" smtClean="0"/>
              <a:t> </a:t>
            </a:r>
            <a:r>
              <a:rPr lang="en-US" dirty="0" err="1" smtClean="0"/>
              <a:t>intrahepatic</a:t>
            </a:r>
            <a:r>
              <a:rPr lang="en-US" dirty="0" smtClean="0"/>
              <a:t> </a:t>
            </a:r>
            <a:r>
              <a:rPr lang="en-US" dirty="0" err="1" smtClean="0"/>
              <a:t>portosystemic</a:t>
            </a:r>
            <a:r>
              <a:rPr lang="en-US" dirty="0" smtClean="0"/>
              <a:t> shunts.(TIPS)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Revision of occluded surgical and radiological </a:t>
            </a:r>
            <a:r>
              <a:rPr lang="en-US" dirty="0" err="1" smtClean="0"/>
              <a:t>portosystemic</a:t>
            </a:r>
            <a:r>
              <a:rPr lang="en-US" dirty="0" smtClean="0"/>
              <a:t> shunts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Embolization</a:t>
            </a:r>
            <a:r>
              <a:rPr lang="en-US" dirty="0" smtClean="0"/>
              <a:t> of </a:t>
            </a:r>
            <a:r>
              <a:rPr lang="en-US" dirty="0" err="1" smtClean="0"/>
              <a:t>arterioportal</a:t>
            </a:r>
            <a:r>
              <a:rPr lang="en-US" dirty="0" smtClean="0"/>
              <a:t> fistulas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Recanalization</a:t>
            </a:r>
            <a:r>
              <a:rPr lang="en-US" dirty="0" smtClean="0"/>
              <a:t> of occluded portal vein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Partial </a:t>
            </a:r>
            <a:r>
              <a:rPr lang="en-US" dirty="0" err="1" smtClean="0"/>
              <a:t>splenic</a:t>
            </a:r>
            <a:r>
              <a:rPr lang="en-US" dirty="0" smtClean="0"/>
              <a:t>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Recanalization</a:t>
            </a:r>
            <a:r>
              <a:rPr lang="en-US" dirty="0" smtClean="0"/>
              <a:t> of hepatic venous outflow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b="1" dirty="0" smtClean="0"/>
              <a:t>INTERVENTIONS TO PALLIATE SYMPTOMS OF PORTAL HYPERTENSION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Percutaneous</a:t>
            </a:r>
            <a:r>
              <a:rPr lang="en-US" dirty="0" smtClean="0"/>
              <a:t> </a:t>
            </a:r>
            <a:r>
              <a:rPr lang="en-US" dirty="0" err="1" smtClean="0"/>
              <a:t>transhepatic</a:t>
            </a:r>
            <a:r>
              <a:rPr lang="en-US" dirty="0" smtClean="0"/>
              <a:t> </a:t>
            </a:r>
            <a:r>
              <a:rPr lang="en-US" dirty="0" err="1" smtClean="0"/>
              <a:t>variceal</a:t>
            </a:r>
            <a:r>
              <a:rPr lang="en-US" dirty="0" smtClean="0"/>
              <a:t>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Balloon occluded retrograde </a:t>
            </a:r>
            <a:r>
              <a:rPr lang="en-US" dirty="0" err="1" smtClean="0"/>
              <a:t>transvenous</a:t>
            </a:r>
            <a:r>
              <a:rPr lang="en-US" dirty="0" smtClean="0"/>
              <a:t> obliteration of gastric </a:t>
            </a:r>
            <a:r>
              <a:rPr lang="en-US" dirty="0" err="1" smtClean="0"/>
              <a:t>varices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Refers  to creation of </a:t>
            </a:r>
            <a:r>
              <a:rPr lang="en-US" dirty="0" err="1" smtClean="0"/>
              <a:t>portosystyemic</a:t>
            </a:r>
            <a:r>
              <a:rPr lang="en-US" dirty="0" smtClean="0"/>
              <a:t> shunt by </a:t>
            </a:r>
            <a:r>
              <a:rPr lang="en-US" dirty="0" err="1" smtClean="0"/>
              <a:t>transjugular</a:t>
            </a:r>
            <a:r>
              <a:rPr lang="en-US" dirty="0" smtClean="0"/>
              <a:t> insertion of expandable metal stent between hepatic and portal vein under image guidance </a:t>
            </a:r>
          </a:p>
          <a:p>
            <a:r>
              <a:rPr lang="en-US" dirty="0" smtClean="0"/>
              <a:t>Purpose is to decompress portal venous system and prevent its complication including </a:t>
            </a:r>
            <a:r>
              <a:rPr lang="en-US" dirty="0" err="1" smtClean="0"/>
              <a:t>rebleeding</a:t>
            </a:r>
            <a:r>
              <a:rPr lang="en-US" dirty="0" smtClean="0"/>
              <a:t> from </a:t>
            </a:r>
            <a:r>
              <a:rPr lang="en-US" dirty="0" err="1" smtClean="0"/>
              <a:t>varices</a:t>
            </a:r>
            <a:endParaRPr lang="en-US" dirty="0" smtClean="0"/>
          </a:p>
          <a:p>
            <a:r>
              <a:rPr lang="en-US" dirty="0" smtClean="0"/>
              <a:t>Normally procedure is </a:t>
            </a:r>
            <a:r>
              <a:rPr lang="en-US" dirty="0" err="1" smtClean="0"/>
              <a:t>performrd</a:t>
            </a:r>
            <a:r>
              <a:rPr lang="en-US" dirty="0" smtClean="0"/>
              <a:t> under conscious sedation ,GA is used in case of </a:t>
            </a:r>
            <a:r>
              <a:rPr lang="en-US" dirty="0" err="1" smtClean="0"/>
              <a:t>haemodynamically</a:t>
            </a:r>
            <a:r>
              <a:rPr lang="en-US" dirty="0" smtClean="0"/>
              <a:t> unstable patient.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INDICATIONS OF TIPS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variceal</a:t>
            </a:r>
            <a:r>
              <a:rPr lang="en-US" dirty="0" smtClean="0"/>
              <a:t> bleeding unresponsive to medical treatment</a:t>
            </a:r>
          </a:p>
          <a:p>
            <a:r>
              <a:rPr lang="en-US" dirty="0" smtClean="0"/>
              <a:t>Sec. prevention of </a:t>
            </a:r>
            <a:r>
              <a:rPr lang="en-US" dirty="0" err="1" smtClean="0"/>
              <a:t>variceal</a:t>
            </a:r>
            <a:r>
              <a:rPr lang="en-US" dirty="0" smtClean="0"/>
              <a:t> bleeding</a:t>
            </a:r>
          </a:p>
          <a:p>
            <a:r>
              <a:rPr lang="en-US" dirty="0" smtClean="0"/>
              <a:t>Refractory </a:t>
            </a:r>
            <a:r>
              <a:rPr lang="en-US" dirty="0" err="1" smtClean="0"/>
              <a:t>ascites</a:t>
            </a:r>
            <a:endParaRPr lang="en-US" dirty="0" smtClean="0"/>
          </a:p>
          <a:p>
            <a:r>
              <a:rPr lang="en-US" dirty="0" smtClean="0"/>
              <a:t>Portal hypertensive </a:t>
            </a:r>
            <a:r>
              <a:rPr lang="en-US" dirty="0" err="1" smtClean="0"/>
              <a:t>gastropathy</a:t>
            </a:r>
            <a:endParaRPr lang="en-US" dirty="0" smtClean="0"/>
          </a:p>
          <a:p>
            <a:r>
              <a:rPr lang="en-US" dirty="0" smtClean="0"/>
              <a:t>Refractory hepatic hydrothorax</a:t>
            </a:r>
          </a:p>
          <a:p>
            <a:r>
              <a:rPr lang="en-US" dirty="0" smtClean="0"/>
              <a:t>Budd </a:t>
            </a:r>
            <a:r>
              <a:rPr lang="en-US" dirty="0" err="1" smtClean="0"/>
              <a:t>chiari</a:t>
            </a:r>
            <a:r>
              <a:rPr lang="en-US" dirty="0" smtClean="0"/>
              <a:t> syndrome </a:t>
            </a:r>
          </a:p>
          <a:p>
            <a:r>
              <a:rPr lang="en-US" dirty="0" err="1" smtClean="0"/>
              <a:t>Veno</a:t>
            </a:r>
            <a:r>
              <a:rPr lang="en-US" dirty="0" smtClean="0"/>
              <a:t> occlusive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ADVANTAGE:</a:t>
            </a:r>
          </a:p>
          <a:p>
            <a:r>
              <a:rPr lang="en-US" dirty="0" smtClean="0"/>
              <a:t> does not need general </a:t>
            </a:r>
            <a:r>
              <a:rPr lang="en-US" dirty="0" err="1" smtClean="0"/>
              <a:t>anaesthesia,postinterventional</a:t>
            </a:r>
            <a:r>
              <a:rPr lang="en-US" dirty="0" smtClean="0"/>
              <a:t> intensive </a:t>
            </a:r>
            <a:r>
              <a:rPr lang="en-US" dirty="0" err="1" smtClean="0"/>
              <a:t>care,parentral</a:t>
            </a:r>
            <a:r>
              <a:rPr lang="en-US" dirty="0" smtClean="0"/>
              <a:t> nutrition and immobilization.</a:t>
            </a:r>
          </a:p>
          <a:p>
            <a:r>
              <a:rPr lang="en-US" dirty="0" smtClean="0"/>
              <a:t>Control </a:t>
            </a:r>
            <a:r>
              <a:rPr lang="en-US" dirty="0" err="1" smtClean="0"/>
              <a:t>rebleeding</a:t>
            </a:r>
            <a:r>
              <a:rPr lang="en-US" dirty="0" smtClean="0"/>
              <a:t> in patients with poor liver function.</a:t>
            </a:r>
          </a:p>
          <a:p>
            <a:r>
              <a:rPr lang="en-US" dirty="0" smtClean="0"/>
              <a:t>DISADVANTAGE: </a:t>
            </a:r>
          </a:p>
          <a:p>
            <a:r>
              <a:rPr lang="en-US" dirty="0" smtClean="0"/>
              <a:t>Like surgery risk of hepatic encephalopathy,</a:t>
            </a:r>
          </a:p>
          <a:p>
            <a:r>
              <a:rPr lang="en-US" dirty="0" smtClean="0"/>
              <a:t>liver failure and</a:t>
            </a:r>
          </a:p>
          <a:p>
            <a:r>
              <a:rPr lang="en-US" dirty="0" smtClean="0"/>
              <a:t> procedural complications.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CONTRAINDICATIONS OF TIPS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ABSOLUTE:</a:t>
            </a:r>
          </a:p>
          <a:p>
            <a:r>
              <a:rPr lang="en-US" dirty="0" smtClean="0"/>
              <a:t>Primary prevention of </a:t>
            </a:r>
            <a:r>
              <a:rPr lang="en-US" dirty="0" err="1" smtClean="0"/>
              <a:t>variceal</a:t>
            </a:r>
            <a:r>
              <a:rPr lang="en-US" dirty="0" smtClean="0"/>
              <a:t> bleed </a:t>
            </a:r>
          </a:p>
          <a:p>
            <a:r>
              <a:rPr lang="en-US" dirty="0" smtClean="0"/>
              <a:t>Congestive heart failure</a:t>
            </a:r>
          </a:p>
          <a:p>
            <a:r>
              <a:rPr lang="en-US" dirty="0" smtClean="0"/>
              <a:t>Multiple hepatic cyst</a:t>
            </a:r>
          </a:p>
          <a:p>
            <a:r>
              <a:rPr lang="en-US" dirty="0" smtClean="0"/>
              <a:t>Uncontrolled systemic infections and sepsis</a:t>
            </a:r>
          </a:p>
          <a:p>
            <a:r>
              <a:rPr lang="en-US" dirty="0" smtClean="0"/>
              <a:t>Unrelieved </a:t>
            </a:r>
            <a:r>
              <a:rPr lang="en-US" dirty="0" err="1" smtClean="0"/>
              <a:t>billiary</a:t>
            </a:r>
            <a:r>
              <a:rPr lang="en-US" dirty="0" smtClean="0"/>
              <a:t> obstruction</a:t>
            </a:r>
          </a:p>
          <a:p>
            <a:r>
              <a:rPr lang="en-US" dirty="0" smtClean="0"/>
              <a:t>Severe pulmonary hypertension</a:t>
            </a:r>
          </a:p>
          <a:p>
            <a:pPr>
              <a:buNone/>
            </a:pPr>
            <a:r>
              <a:rPr lang="en-US" dirty="0" smtClean="0"/>
              <a:t>RELATIVE:</a:t>
            </a:r>
          </a:p>
          <a:p>
            <a:r>
              <a:rPr lang="en-US" dirty="0" err="1" smtClean="0"/>
              <a:t>Hepatoma</a:t>
            </a:r>
            <a:r>
              <a:rPr lang="en-US" dirty="0" smtClean="0"/>
              <a:t> especially with central </a:t>
            </a:r>
            <a:r>
              <a:rPr lang="en-US" dirty="0" err="1" smtClean="0"/>
              <a:t>obsrtuction</a:t>
            </a:r>
            <a:r>
              <a:rPr lang="en-US" dirty="0" smtClean="0"/>
              <a:t> of all veins </a:t>
            </a:r>
          </a:p>
          <a:p>
            <a:r>
              <a:rPr lang="en-US" dirty="0" smtClean="0"/>
              <a:t>Portal vein thrombosis 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coagulopathy</a:t>
            </a:r>
            <a:endParaRPr lang="en-US" dirty="0" smtClean="0"/>
          </a:p>
          <a:p>
            <a:r>
              <a:rPr lang="en-US" dirty="0" smtClean="0"/>
              <a:t>Thrombocytopenia of less than 20000/cm3</a:t>
            </a:r>
          </a:p>
          <a:p>
            <a:r>
              <a:rPr lang="en-US" dirty="0" smtClean="0"/>
              <a:t>Moderate  pulmonary hypertension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Cannulation</a:t>
            </a:r>
            <a:r>
              <a:rPr lang="en-US" dirty="0" smtClean="0"/>
              <a:t> of hepatic vein through </a:t>
            </a:r>
            <a:r>
              <a:rPr lang="en-US" dirty="0" err="1" smtClean="0"/>
              <a:t>transjugular</a:t>
            </a:r>
            <a:r>
              <a:rPr lang="en-US" dirty="0" smtClean="0"/>
              <a:t> approach which is performed via right </a:t>
            </a:r>
            <a:r>
              <a:rPr lang="en-US" dirty="0" err="1" smtClean="0"/>
              <a:t>transjugular</a:t>
            </a:r>
            <a:r>
              <a:rPr lang="en-US" dirty="0" smtClean="0"/>
              <a:t> route as it provides straight path to  hepatic vein opening</a:t>
            </a:r>
          </a:p>
          <a:p>
            <a:pPr marL="514350" indent="-514350"/>
            <a:r>
              <a:rPr lang="en-US" dirty="0" smtClean="0"/>
              <a:t>It is important to decide which hepatic vein to use which is done by using USG or </a:t>
            </a:r>
            <a:r>
              <a:rPr lang="en-US" dirty="0" err="1" smtClean="0"/>
              <a:t>fluroscopy</a:t>
            </a:r>
            <a:endParaRPr lang="en-US" dirty="0" smtClean="0"/>
          </a:p>
          <a:p>
            <a:pPr marL="514350" indent="-514350"/>
            <a:r>
              <a:rPr lang="en-US" dirty="0" smtClean="0"/>
              <a:t>Right hepatic vein is dorsal and </a:t>
            </a:r>
            <a:r>
              <a:rPr lang="en-US" dirty="0" err="1" smtClean="0"/>
              <a:t>cephalad</a:t>
            </a:r>
            <a:r>
              <a:rPr lang="en-US" dirty="0" smtClean="0"/>
              <a:t> to anterior superior branch  of right portal vein</a:t>
            </a:r>
          </a:p>
          <a:p>
            <a:pPr marL="514350" indent="-514350"/>
            <a:r>
              <a:rPr lang="en-US" dirty="0" smtClean="0"/>
              <a:t>After </a:t>
            </a:r>
            <a:r>
              <a:rPr lang="en-US" dirty="0" err="1" smtClean="0"/>
              <a:t>cannulation</a:t>
            </a:r>
            <a:r>
              <a:rPr lang="en-US" dirty="0" smtClean="0"/>
              <a:t> of hepatic </a:t>
            </a:r>
            <a:r>
              <a:rPr lang="en-US" dirty="0" err="1" smtClean="0"/>
              <a:t>vein,hepatic</a:t>
            </a:r>
            <a:r>
              <a:rPr lang="en-US" dirty="0" smtClean="0"/>
              <a:t> </a:t>
            </a:r>
            <a:r>
              <a:rPr lang="en-US" dirty="0" err="1" smtClean="0"/>
              <a:t>venography</a:t>
            </a:r>
            <a:r>
              <a:rPr lang="en-US" dirty="0" smtClean="0"/>
              <a:t> is performed to ensure that vein is large enough to provide outflow tract of sufficient diameter of 8-10mm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Second step is passage of  long needle from hepatic vein through liver parenchyma into the portal vein(the right </a:t>
            </a:r>
            <a:r>
              <a:rPr lang="en-US" dirty="0" err="1" smtClean="0"/>
              <a:t>pv</a:t>
            </a:r>
            <a:r>
              <a:rPr lang="en-US" dirty="0" smtClean="0"/>
              <a:t> branch typically runs at the level of 11</a:t>
            </a:r>
            <a:r>
              <a:rPr lang="en-US" baseline="30000" dirty="0" smtClean="0"/>
              <a:t>th</a:t>
            </a:r>
            <a:r>
              <a:rPr lang="en-US" dirty="0" smtClean="0"/>
              <a:t> rib about 0.5-1.5 vertebral width from the lateral border of spine </a:t>
            </a:r>
          </a:p>
          <a:p>
            <a:pPr marL="514350" indent="-514350"/>
            <a:r>
              <a:rPr lang="en-US" dirty="0" smtClean="0"/>
              <a:t>Subsequently portal vein pressure is measured and base line pressure gradient is measured</a:t>
            </a:r>
          </a:p>
          <a:p>
            <a:pPr marL="514350" indent="-514350"/>
            <a:r>
              <a:rPr lang="en-US" dirty="0" smtClean="0"/>
              <a:t>A marking pigtail catheter is advanced into main portal vein for </a:t>
            </a:r>
            <a:r>
              <a:rPr lang="en-US" dirty="0" err="1" smtClean="0"/>
              <a:t>venography</a:t>
            </a:r>
            <a:r>
              <a:rPr lang="en-US" dirty="0" smtClean="0"/>
              <a:t> for determining suitability of portal vein puncture.</a:t>
            </a:r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Third step involves balloon angioplasty with dilatation of </a:t>
            </a:r>
            <a:r>
              <a:rPr lang="en-US" dirty="0" err="1" smtClean="0"/>
              <a:t>parenchymal</a:t>
            </a:r>
            <a:r>
              <a:rPr lang="en-US" dirty="0" smtClean="0"/>
              <a:t> tract created by needle </a:t>
            </a:r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Last step is stent deployment to ensure patency of tract</a:t>
            </a:r>
          </a:p>
          <a:p>
            <a:pPr marL="514350" indent="-514350"/>
            <a:r>
              <a:rPr lang="en-US" dirty="0" smtClean="0"/>
              <a:t>The ends  of stent should project  for short distance into hepatic and portal vein to prevent displacement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VIATORR PTFE covered stents are preferred nowadays</a:t>
            </a:r>
          </a:p>
          <a:p>
            <a:r>
              <a:rPr lang="en-US" dirty="0" smtClean="0"/>
              <a:t>Stents of variable sizes are available with chances of shunt  </a:t>
            </a:r>
            <a:r>
              <a:rPr lang="en-US" dirty="0" err="1" smtClean="0"/>
              <a:t>stenosis</a:t>
            </a:r>
            <a:r>
              <a:rPr lang="en-US" dirty="0" smtClean="0"/>
              <a:t>  decreasing and encephalopathy increasing with larger size of shunt.</a:t>
            </a:r>
          </a:p>
          <a:p>
            <a:r>
              <a:rPr lang="en-US" dirty="0" smtClean="0"/>
              <a:t>Successful outcome Is determined by decreasing </a:t>
            </a:r>
            <a:r>
              <a:rPr lang="en-US" dirty="0" err="1" smtClean="0"/>
              <a:t>portosystemic</a:t>
            </a:r>
            <a:r>
              <a:rPr lang="en-US" dirty="0" smtClean="0"/>
              <a:t>  gradient  to less than 12 mm of hg and resolution of complication of portal hypertension </a:t>
            </a:r>
          </a:p>
          <a:p>
            <a:r>
              <a:rPr lang="en-US" dirty="0" smtClean="0"/>
              <a:t>At the end of procedure portal </a:t>
            </a:r>
            <a:r>
              <a:rPr lang="en-US" dirty="0" err="1" smtClean="0"/>
              <a:t>venogram</a:t>
            </a:r>
            <a:r>
              <a:rPr lang="en-US" dirty="0" smtClean="0"/>
              <a:t> is performed to document shunt patency and </a:t>
            </a:r>
            <a:r>
              <a:rPr lang="en-US" dirty="0" err="1" smtClean="0"/>
              <a:t>nonvisualization</a:t>
            </a:r>
            <a:r>
              <a:rPr lang="en-US" dirty="0" smtClean="0"/>
              <a:t> of gastro esophageal </a:t>
            </a:r>
            <a:r>
              <a:rPr lang="en-US" dirty="0" err="1" smtClean="0"/>
              <a:t>varices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Thrombosis ,</a:t>
            </a:r>
            <a:r>
              <a:rPr lang="en-US" dirty="0" err="1" smtClean="0"/>
              <a:t>occlusion,stenosis,transcapsular</a:t>
            </a:r>
            <a:r>
              <a:rPr lang="en-US" dirty="0" smtClean="0"/>
              <a:t> </a:t>
            </a:r>
            <a:r>
              <a:rPr lang="en-US" dirty="0" err="1" smtClean="0"/>
              <a:t>puncture,intraperitoneal</a:t>
            </a:r>
            <a:r>
              <a:rPr lang="en-US" dirty="0" smtClean="0"/>
              <a:t> </a:t>
            </a:r>
            <a:r>
              <a:rPr lang="en-US" dirty="0" err="1" smtClean="0"/>
              <a:t>bleed,hepatic</a:t>
            </a:r>
            <a:r>
              <a:rPr lang="en-US" dirty="0" smtClean="0"/>
              <a:t> </a:t>
            </a:r>
            <a:r>
              <a:rPr lang="en-US" dirty="0" err="1" smtClean="0"/>
              <a:t>infarction,fistulae,hemobilia,sepsis,haemolysis,encephalopathy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Recurrence of symptoms should be managed by shunt </a:t>
            </a:r>
            <a:r>
              <a:rPr lang="en-US" dirty="0" err="1" smtClean="0"/>
              <a:t>venography</a:t>
            </a:r>
            <a:r>
              <a:rPr lang="en-US" dirty="0" smtClean="0"/>
              <a:t> and interventions.</a:t>
            </a:r>
          </a:p>
          <a:p>
            <a:r>
              <a:rPr lang="en-US" dirty="0" smtClean="0"/>
              <a:t>use of PTFE(</a:t>
            </a:r>
            <a:r>
              <a:rPr lang="en-US" dirty="0" err="1" smtClean="0"/>
              <a:t>polytetrafluoroethylene</a:t>
            </a:r>
            <a:r>
              <a:rPr lang="en-US" dirty="0" smtClean="0"/>
              <a:t>)  film minimizes </a:t>
            </a:r>
            <a:r>
              <a:rPr lang="en-US" dirty="0" err="1" smtClean="0"/>
              <a:t>transmural</a:t>
            </a:r>
            <a:r>
              <a:rPr lang="en-US" dirty="0" smtClean="0"/>
              <a:t> permeation of bile and </a:t>
            </a:r>
            <a:r>
              <a:rPr lang="en-US" dirty="0" err="1" smtClean="0"/>
              <a:t>mucin</a:t>
            </a:r>
            <a:r>
              <a:rPr lang="en-US" dirty="0" smtClean="0"/>
              <a:t> thus prevent </a:t>
            </a:r>
            <a:r>
              <a:rPr lang="en-US" dirty="0" err="1" smtClean="0"/>
              <a:t>hyperplastic</a:t>
            </a:r>
            <a:r>
              <a:rPr lang="en-US" dirty="0" smtClean="0"/>
              <a:t>  tissue </a:t>
            </a:r>
            <a:r>
              <a:rPr lang="en-US" dirty="0" err="1" smtClean="0"/>
              <a:t>ingrowth</a:t>
            </a:r>
            <a:endParaRPr lang="en-US" dirty="0" smtClean="0"/>
          </a:p>
          <a:p>
            <a:r>
              <a:rPr lang="en-US" dirty="0" smtClean="0"/>
              <a:t>Another complication is hepatic encephalopathy for which most patients respond to medical conservative therapy or constraining  stents and constraining grafts have been used to reduce shunt diameter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4200" b="1" u="sng" dirty="0" smtClean="0"/>
              <a:t>REVISION OF OCCLUDED SURGICAL STENTS</a:t>
            </a:r>
            <a:r>
              <a:rPr lang="en-US" sz="4200" b="1" dirty="0" smtClean="0"/>
              <a:t>:</a:t>
            </a:r>
          </a:p>
          <a:p>
            <a:r>
              <a:rPr lang="en-US" sz="4900" dirty="0" smtClean="0"/>
              <a:t>Shunt </a:t>
            </a:r>
            <a:r>
              <a:rPr lang="en-US" sz="4900" dirty="0" err="1" smtClean="0"/>
              <a:t>stenosis</a:t>
            </a:r>
            <a:r>
              <a:rPr lang="en-US" sz="4900" dirty="0" smtClean="0"/>
              <a:t> is most common cause of </a:t>
            </a:r>
            <a:r>
              <a:rPr lang="en-US" sz="4900" dirty="0" err="1" smtClean="0"/>
              <a:t>rebleeding</a:t>
            </a:r>
            <a:endParaRPr lang="en-US" sz="4900" dirty="0" smtClean="0"/>
          </a:p>
          <a:p>
            <a:r>
              <a:rPr lang="en-US" sz="4900" dirty="0" err="1" smtClean="0"/>
              <a:t>Percutaneous</a:t>
            </a:r>
            <a:r>
              <a:rPr lang="en-US" sz="4900" dirty="0" smtClean="0"/>
              <a:t> </a:t>
            </a:r>
            <a:r>
              <a:rPr lang="en-US" sz="4900" dirty="0" err="1" smtClean="0"/>
              <a:t>transluminal</a:t>
            </a:r>
            <a:r>
              <a:rPr lang="en-US" sz="4900" dirty="0" smtClean="0"/>
              <a:t> angioplasty is alternative method of therapy for shunt </a:t>
            </a:r>
            <a:r>
              <a:rPr lang="en-US" sz="4900" dirty="0" err="1" smtClean="0"/>
              <a:t>stenosis</a:t>
            </a:r>
            <a:r>
              <a:rPr lang="en-US" sz="4900" dirty="0" smtClean="0"/>
              <a:t> </a:t>
            </a:r>
          </a:p>
          <a:p>
            <a:endParaRPr lang="en-US" sz="4000" u="sng" dirty="0" smtClean="0"/>
          </a:p>
          <a:p>
            <a:pPr>
              <a:buNone/>
            </a:pPr>
            <a:r>
              <a:rPr lang="en-US" sz="4900" b="1" u="sng" dirty="0" smtClean="0"/>
              <a:t> ARTERIPORTAL FISTULAS:</a:t>
            </a:r>
          </a:p>
          <a:p>
            <a:r>
              <a:rPr lang="en-US" sz="4900" dirty="0" smtClean="0"/>
              <a:t>Radiological intervention is the therapy of first choice </a:t>
            </a:r>
          </a:p>
          <a:p>
            <a:r>
              <a:rPr lang="en-US" sz="4900" dirty="0" smtClean="0"/>
              <a:t>Between portal vein and systemic </a:t>
            </a:r>
            <a:r>
              <a:rPr lang="en-US" sz="4900" dirty="0" err="1" smtClean="0"/>
              <a:t>arteris</a:t>
            </a:r>
            <a:r>
              <a:rPr lang="en-US" sz="4900" dirty="0" smtClean="0"/>
              <a:t> occur </a:t>
            </a:r>
            <a:r>
              <a:rPr lang="en-US" sz="4900" dirty="0" err="1" smtClean="0"/>
              <a:t>intraabdominally</a:t>
            </a:r>
            <a:r>
              <a:rPr lang="en-US" sz="4900" dirty="0" smtClean="0"/>
              <a:t> </a:t>
            </a:r>
          </a:p>
          <a:p>
            <a:r>
              <a:rPr lang="en-US" sz="4900" dirty="0" smtClean="0"/>
              <a:t>Are not readily </a:t>
            </a:r>
            <a:r>
              <a:rPr lang="en-US" sz="4900" dirty="0" err="1" smtClean="0"/>
              <a:t>accesible</a:t>
            </a:r>
            <a:endParaRPr lang="en-US" sz="4900" dirty="0" smtClean="0"/>
          </a:p>
          <a:p>
            <a:r>
              <a:rPr lang="en-US" sz="4900" dirty="0" smtClean="0"/>
              <a:t>Presents with f/o portal hypertension ,cardiac failure, intestinal ischemia</a:t>
            </a:r>
          </a:p>
          <a:p>
            <a:r>
              <a:rPr lang="en-US" sz="4900" dirty="0" smtClean="0"/>
              <a:t>May be </a:t>
            </a:r>
            <a:r>
              <a:rPr lang="en-US" sz="4900" dirty="0" err="1" smtClean="0"/>
              <a:t>congenital;may</a:t>
            </a:r>
            <a:r>
              <a:rPr lang="en-US" sz="4900" dirty="0" smtClean="0"/>
              <a:t> be multiple sec to hereditary </a:t>
            </a:r>
            <a:r>
              <a:rPr lang="en-US" sz="4900" dirty="0" err="1" smtClean="0"/>
              <a:t>telangiectatic</a:t>
            </a:r>
            <a:r>
              <a:rPr lang="en-US" sz="4900" dirty="0" smtClean="0"/>
              <a:t> </a:t>
            </a:r>
            <a:r>
              <a:rPr lang="en-US" sz="4900" dirty="0" err="1" smtClean="0"/>
              <a:t>diseases,av</a:t>
            </a:r>
            <a:r>
              <a:rPr lang="en-US" sz="4900" dirty="0" smtClean="0"/>
              <a:t> malformation and aneurysms </a:t>
            </a:r>
          </a:p>
          <a:p>
            <a:r>
              <a:rPr lang="en-US" sz="4900" dirty="0" smtClean="0"/>
              <a:t>May be acquired;  sec to blunt or penetrating abdominal trauma or iatrogenic</a:t>
            </a:r>
          </a:p>
          <a:p>
            <a:r>
              <a:rPr lang="en-US" sz="4900" dirty="0" smtClean="0"/>
              <a:t>Hepatic artery is the most common artery involved  followed by </a:t>
            </a:r>
            <a:r>
              <a:rPr lang="en-US" sz="4900" dirty="0" err="1" smtClean="0"/>
              <a:t>splenic</a:t>
            </a:r>
            <a:r>
              <a:rPr lang="en-US" sz="4900" dirty="0" smtClean="0"/>
              <a:t> artery</a:t>
            </a:r>
          </a:p>
          <a:p>
            <a:r>
              <a:rPr lang="en-US" sz="4900" dirty="0" err="1" smtClean="0"/>
              <a:t>Arteriography</a:t>
            </a:r>
            <a:r>
              <a:rPr lang="en-US" sz="4900" dirty="0" smtClean="0"/>
              <a:t> confirms by </a:t>
            </a:r>
            <a:r>
              <a:rPr lang="en-US" sz="4900" dirty="0" err="1" smtClean="0"/>
              <a:t>definitve</a:t>
            </a:r>
            <a:r>
              <a:rPr lang="en-US" sz="4900" dirty="0" smtClean="0"/>
              <a:t> demonstration of fistula feeding </a:t>
            </a:r>
            <a:r>
              <a:rPr lang="en-US" sz="4900" dirty="0" err="1" smtClean="0"/>
              <a:t>vessel,location</a:t>
            </a:r>
            <a:r>
              <a:rPr lang="en-US" sz="4900" dirty="0" smtClean="0"/>
              <a:t> and size of </a:t>
            </a:r>
            <a:r>
              <a:rPr lang="en-US" sz="4900" dirty="0" err="1" smtClean="0"/>
              <a:t>shunt,portal</a:t>
            </a:r>
            <a:r>
              <a:rPr lang="en-US" sz="4900" dirty="0" smtClean="0"/>
              <a:t> vein flow  and collaterals </a:t>
            </a:r>
          </a:p>
          <a:p>
            <a:r>
              <a:rPr lang="en-US" sz="4900" dirty="0" smtClean="0"/>
              <a:t>Selective and </a:t>
            </a:r>
            <a:r>
              <a:rPr lang="en-US" sz="4900" dirty="0" err="1" smtClean="0"/>
              <a:t>superselective</a:t>
            </a:r>
            <a:r>
              <a:rPr lang="en-US" sz="4900" dirty="0" smtClean="0"/>
              <a:t> catheterization is done  and various </a:t>
            </a:r>
            <a:r>
              <a:rPr lang="en-US" sz="4900" dirty="0" err="1" smtClean="0"/>
              <a:t>embolizing</a:t>
            </a:r>
            <a:r>
              <a:rPr lang="en-US" sz="4900" dirty="0" smtClean="0"/>
              <a:t> materials like coils and wires ,isobutyl-2-acrylate </a:t>
            </a:r>
            <a:r>
              <a:rPr lang="en-US" sz="4900" dirty="0" err="1" smtClean="0"/>
              <a:t>gelfoam</a:t>
            </a:r>
            <a:r>
              <a:rPr lang="en-US" sz="4900" dirty="0" smtClean="0"/>
              <a:t> and balloons have been used to occlude fistula</a:t>
            </a:r>
          </a:p>
          <a:p>
            <a:pPr>
              <a:buNone/>
            </a:pPr>
            <a:r>
              <a:rPr lang="en-US" sz="4900" dirty="0" smtClean="0"/>
              <a:t> </a:t>
            </a:r>
            <a:endParaRPr lang="en-US" sz="49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RECANALIZATION OF OCCLUDED PORTAL VEIN AND ITS BRANCHES:</a:t>
            </a:r>
          </a:p>
          <a:p>
            <a:r>
              <a:rPr lang="en-US" dirty="0" smtClean="0"/>
              <a:t>5-10% of portal hypertension cases are d/t  </a:t>
            </a:r>
            <a:r>
              <a:rPr lang="en-US" dirty="0" err="1" smtClean="0"/>
              <a:t>extrahepatic</a:t>
            </a:r>
            <a:r>
              <a:rPr lang="en-US" dirty="0" smtClean="0"/>
              <a:t> portal vein obstruction and ¼ </a:t>
            </a:r>
            <a:r>
              <a:rPr lang="en-US" dirty="0" err="1" smtClean="0"/>
              <a:t>th</a:t>
            </a:r>
            <a:r>
              <a:rPr lang="en-US" dirty="0" smtClean="0"/>
              <a:t> of them are d/t </a:t>
            </a:r>
            <a:r>
              <a:rPr lang="en-US" dirty="0" err="1" smtClean="0"/>
              <a:t>neoplasms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Portal venous stents may be placed in all these carcinomas to resolve blockage of portal vein and alleviate the related symptoms 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BUDD CHIARI SYNDROME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Percutaneous</a:t>
            </a:r>
            <a:r>
              <a:rPr lang="en-US" dirty="0" smtClean="0"/>
              <a:t>  radiological management is becoming procedure of choice </a:t>
            </a:r>
          </a:p>
          <a:p>
            <a:r>
              <a:rPr lang="en-US" dirty="0" err="1" smtClean="0"/>
              <a:t>Thrombolysis</a:t>
            </a:r>
            <a:r>
              <a:rPr lang="en-US" dirty="0" smtClean="0"/>
              <a:t>  is the first line therapy  and </a:t>
            </a:r>
            <a:r>
              <a:rPr lang="en-US" dirty="0" err="1" smtClean="0"/>
              <a:t>locoregional</a:t>
            </a:r>
            <a:r>
              <a:rPr lang="en-US" dirty="0" smtClean="0"/>
              <a:t>  </a:t>
            </a:r>
            <a:r>
              <a:rPr lang="en-US" dirty="0" err="1" smtClean="0"/>
              <a:t>thrombolysis</a:t>
            </a:r>
            <a:r>
              <a:rPr lang="en-US" dirty="0" smtClean="0"/>
              <a:t> by selective catheterization  as well as mechanical  and hydrodynamic techniques are used for removal of obstructing thrombus.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thrombolysis</a:t>
            </a:r>
            <a:r>
              <a:rPr lang="en-US" dirty="0" smtClean="0"/>
              <a:t> is unsuccessful then TIPS may be done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GI </a:t>
            </a:r>
            <a:r>
              <a:rPr lang="en-US" dirty="0" err="1" smtClean="0"/>
              <a:t>haemorrhages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GI </a:t>
            </a:r>
            <a:r>
              <a:rPr lang="en-US" dirty="0" err="1" smtClean="0"/>
              <a:t>haemorrhages</a:t>
            </a:r>
            <a:endParaRPr lang="en-US" dirty="0" smtClean="0"/>
          </a:p>
          <a:p>
            <a:r>
              <a:rPr lang="en-US" dirty="0" smtClean="0"/>
              <a:t>Enteric ulcers </a:t>
            </a:r>
          </a:p>
          <a:p>
            <a:r>
              <a:rPr lang="en-US" dirty="0" err="1" smtClean="0"/>
              <a:t>Diverticulosis</a:t>
            </a:r>
            <a:endParaRPr lang="en-US" dirty="0" smtClean="0"/>
          </a:p>
          <a:p>
            <a:r>
              <a:rPr lang="en-US" dirty="0" smtClean="0"/>
              <a:t>TB </a:t>
            </a:r>
          </a:p>
          <a:p>
            <a:r>
              <a:rPr lang="en-US" dirty="0" err="1" smtClean="0"/>
              <a:t>Neoplasms</a:t>
            </a:r>
            <a:endParaRPr lang="en-US" dirty="0" smtClean="0"/>
          </a:p>
          <a:p>
            <a:r>
              <a:rPr lang="en-US" dirty="0" smtClean="0"/>
              <a:t> colitis</a:t>
            </a:r>
          </a:p>
          <a:p>
            <a:r>
              <a:rPr lang="en-US" dirty="0" err="1" smtClean="0"/>
              <a:t>angiodysplasia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SPLENIC VEIN EMBOLOZATION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Hypersplenism</a:t>
            </a:r>
            <a:r>
              <a:rPr lang="en-US" dirty="0" smtClean="0"/>
              <a:t> is a common complication of portal hypertension and can be treated with </a:t>
            </a:r>
            <a:r>
              <a:rPr lang="en-US" dirty="0" err="1" smtClean="0"/>
              <a:t>splenectomy</a:t>
            </a:r>
            <a:r>
              <a:rPr lang="en-US" dirty="0" smtClean="0"/>
              <a:t>, </a:t>
            </a:r>
            <a:r>
              <a:rPr lang="en-US" dirty="0" err="1" smtClean="0"/>
              <a:t>splenic</a:t>
            </a:r>
            <a:r>
              <a:rPr lang="en-US" dirty="0" smtClean="0"/>
              <a:t> artery ligation and </a:t>
            </a:r>
            <a:r>
              <a:rPr lang="en-US" dirty="0" err="1" smtClean="0"/>
              <a:t>splenic</a:t>
            </a:r>
            <a:r>
              <a:rPr lang="en-US" dirty="0" smtClean="0"/>
              <a:t> artery </a:t>
            </a:r>
            <a:r>
              <a:rPr lang="en-US" dirty="0" err="1" smtClean="0"/>
              <a:t>embolization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partial </a:t>
            </a:r>
            <a:r>
              <a:rPr lang="en-US" dirty="0" err="1" smtClean="0"/>
              <a:t>splenic</a:t>
            </a:r>
            <a:r>
              <a:rPr lang="en-US" dirty="0" smtClean="0"/>
              <a:t> </a:t>
            </a:r>
            <a:r>
              <a:rPr lang="en-US" dirty="0" err="1" smtClean="0"/>
              <a:t>embolization</a:t>
            </a:r>
            <a:r>
              <a:rPr lang="en-US" dirty="0" smtClean="0"/>
              <a:t> supply is occluded more peripherally in the </a:t>
            </a:r>
            <a:r>
              <a:rPr lang="en-US" dirty="0" err="1" smtClean="0"/>
              <a:t>splenic</a:t>
            </a:r>
            <a:r>
              <a:rPr lang="en-US" dirty="0" smtClean="0"/>
              <a:t> parenchyma </a:t>
            </a:r>
          </a:p>
          <a:p>
            <a:r>
              <a:rPr lang="en-US" dirty="0" err="1" smtClean="0"/>
              <a:t>Splenic</a:t>
            </a:r>
            <a:r>
              <a:rPr lang="en-US" dirty="0" smtClean="0"/>
              <a:t> artery is selectively </a:t>
            </a:r>
            <a:r>
              <a:rPr lang="en-US" dirty="0" err="1" smtClean="0"/>
              <a:t>cannulated</a:t>
            </a:r>
            <a:r>
              <a:rPr lang="en-US" dirty="0" smtClean="0"/>
              <a:t> through </a:t>
            </a:r>
            <a:r>
              <a:rPr lang="en-US" dirty="0" err="1" smtClean="0"/>
              <a:t>transfemoral</a:t>
            </a:r>
            <a:r>
              <a:rPr lang="en-US" dirty="0" smtClean="0"/>
              <a:t> route  using 4F catheter</a:t>
            </a:r>
          </a:p>
          <a:p>
            <a:r>
              <a:rPr lang="en-US" dirty="0" smtClean="0"/>
              <a:t>Tip should lie distal to last pancreatic artery.</a:t>
            </a:r>
          </a:p>
          <a:p>
            <a:r>
              <a:rPr lang="en-US" dirty="0" err="1" smtClean="0"/>
              <a:t>Gelfoam</a:t>
            </a:r>
            <a:r>
              <a:rPr lang="en-US" dirty="0" smtClean="0"/>
              <a:t> is then injected to induce </a:t>
            </a:r>
            <a:r>
              <a:rPr lang="en-US" dirty="0" err="1" smtClean="0"/>
              <a:t>splenic</a:t>
            </a:r>
            <a:r>
              <a:rPr lang="en-US" dirty="0" smtClean="0"/>
              <a:t> infarction and induce fibrosis in 45-70% </a:t>
            </a:r>
            <a:r>
              <a:rPr lang="en-US" dirty="0" err="1" smtClean="0"/>
              <a:t>splenic</a:t>
            </a:r>
            <a:r>
              <a:rPr lang="en-US" dirty="0" smtClean="0"/>
              <a:t> parenchyma </a:t>
            </a:r>
          </a:p>
          <a:p>
            <a:r>
              <a:rPr lang="en-US" dirty="0" err="1" smtClean="0"/>
              <a:t>Embolizing</a:t>
            </a:r>
            <a:r>
              <a:rPr lang="en-US" dirty="0" smtClean="0"/>
              <a:t> agent such as </a:t>
            </a:r>
            <a:r>
              <a:rPr lang="en-US" dirty="0" err="1" smtClean="0"/>
              <a:t>gelfoam</a:t>
            </a:r>
            <a:r>
              <a:rPr lang="en-US" dirty="0" smtClean="0"/>
              <a:t> or PVA particle are soaked in antibiotic solution penicillin and </a:t>
            </a:r>
            <a:r>
              <a:rPr lang="en-US" dirty="0" err="1" smtClean="0"/>
              <a:t>gentamycin</a:t>
            </a:r>
            <a:endParaRPr lang="en-US" dirty="0" smtClean="0"/>
          </a:p>
          <a:p>
            <a:r>
              <a:rPr lang="en-US" dirty="0" smtClean="0"/>
              <a:t>Procedure treats </a:t>
            </a:r>
            <a:r>
              <a:rPr lang="en-US" dirty="0" err="1" smtClean="0"/>
              <a:t>hypersplenism</a:t>
            </a:r>
            <a:r>
              <a:rPr lang="en-US" dirty="0" smtClean="0"/>
              <a:t>  in convenient  and noninvasive way  and also reduces portal flow resulting in decreased portal pressure.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PERCUTANEOUS TRANSHEPATIC VARICEAL EMBOLIZATION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Used to control </a:t>
            </a:r>
            <a:r>
              <a:rPr lang="en-US" dirty="0" err="1" smtClean="0"/>
              <a:t>variceal</a:t>
            </a:r>
            <a:r>
              <a:rPr lang="en-US" dirty="0" smtClean="0"/>
              <a:t> bleeding after failure of </a:t>
            </a:r>
            <a:r>
              <a:rPr lang="en-US" dirty="0" err="1" smtClean="0"/>
              <a:t>sclerotherapy</a:t>
            </a:r>
            <a:r>
              <a:rPr lang="en-US" dirty="0" smtClean="0"/>
              <a:t> or in cases of recurrent bleeding after </a:t>
            </a:r>
            <a:r>
              <a:rPr lang="en-US" dirty="0" err="1" smtClean="0"/>
              <a:t>sclerotherapy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Portal vein thrombosis is the major complication of this procedure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ANGIOGRAPHIC VASOPRESSIN INFUSION:</a:t>
            </a:r>
          </a:p>
          <a:p>
            <a:r>
              <a:rPr lang="en-US" dirty="0" smtClean="0"/>
              <a:t>Intravenous systemic vasopressin has been used to control bleeding and vasopressin is infused through SMA at the rate of 0.1 mg /min for 24 hrs.</a:t>
            </a:r>
          </a:p>
          <a:p>
            <a:r>
              <a:rPr lang="en-US" dirty="0" smtClean="0"/>
              <a:t>This causes reduced </a:t>
            </a:r>
            <a:r>
              <a:rPr lang="en-US" dirty="0" err="1" smtClean="0"/>
              <a:t>mesentric</a:t>
            </a:r>
            <a:r>
              <a:rPr lang="en-US" dirty="0" smtClean="0"/>
              <a:t> blood flow  with drop in portal pressure resulting  in decompression of </a:t>
            </a:r>
            <a:r>
              <a:rPr lang="en-US" dirty="0" err="1" smtClean="0"/>
              <a:t>varices</a:t>
            </a:r>
            <a:r>
              <a:rPr lang="en-US" dirty="0" smtClean="0"/>
              <a:t> and subsequent  thrombosis of bleeding site.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INTERVENTIONAL TREATMENT OF LIVER TUMOURS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Interventional techniques have been developed employing angiographic and  </a:t>
            </a:r>
            <a:r>
              <a:rPr lang="en-US" dirty="0" err="1" smtClean="0"/>
              <a:t>percutaneous</a:t>
            </a:r>
            <a:r>
              <a:rPr lang="en-US" dirty="0" smtClean="0"/>
              <a:t>  route, these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Chemical ablation with ethanol(PEI) or acetic acid(PAI)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Radiofrequency ablation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Transcatheter</a:t>
            </a:r>
            <a:r>
              <a:rPr lang="en-US" dirty="0" smtClean="0"/>
              <a:t> arterial </a:t>
            </a:r>
            <a:r>
              <a:rPr lang="en-US" dirty="0" err="1" smtClean="0"/>
              <a:t>chemoembolization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Transcatheter</a:t>
            </a:r>
            <a:r>
              <a:rPr lang="en-US" dirty="0" smtClean="0"/>
              <a:t> arterial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Transcatheter</a:t>
            </a:r>
            <a:r>
              <a:rPr lang="en-US" dirty="0" smtClean="0"/>
              <a:t> arterial radionuclide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Right portal vein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Hepatic vein </a:t>
            </a:r>
            <a:r>
              <a:rPr lang="en-US" dirty="0" err="1" smtClean="0"/>
              <a:t>stenting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TRETMENT OF LIVER TUMOURS </a:t>
            </a:r>
            <a:br>
              <a:rPr lang="en-US" dirty="0" smtClean="0"/>
            </a:br>
            <a:r>
              <a:rPr lang="en-US" dirty="0" smtClean="0"/>
              <a:t>HCC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Used in patients with extensive lesions or with concurrent cirrhosis or with </a:t>
            </a:r>
            <a:r>
              <a:rPr lang="en-US" dirty="0" err="1" smtClean="0"/>
              <a:t>intrahepatic</a:t>
            </a:r>
            <a:r>
              <a:rPr lang="en-US" dirty="0" smtClean="0"/>
              <a:t> </a:t>
            </a:r>
            <a:r>
              <a:rPr lang="en-US" dirty="0" err="1" smtClean="0"/>
              <a:t>mets</a:t>
            </a:r>
            <a:r>
              <a:rPr lang="en-US" dirty="0" smtClean="0"/>
              <a:t> who cant undergo surgical resection of HCC</a:t>
            </a:r>
          </a:p>
          <a:p>
            <a:pPr>
              <a:buNone/>
            </a:pPr>
            <a:r>
              <a:rPr lang="en-US" dirty="0" smtClean="0"/>
              <a:t>CHEMICAL ABLATION:</a:t>
            </a:r>
          </a:p>
          <a:p>
            <a:r>
              <a:rPr lang="en-US" dirty="0" smtClean="0"/>
              <a:t>Direct </a:t>
            </a:r>
            <a:r>
              <a:rPr lang="en-US" dirty="0" err="1" smtClean="0"/>
              <a:t>percutaneous</a:t>
            </a:r>
            <a:r>
              <a:rPr lang="en-US" dirty="0" smtClean="0"/>
              <a:t> injection of ethanol or acetic acid into a liver </a:t>
            </a:r>
            <a:r>
              <a:rPr lang="en-US" dirty="0" err="1" smtClean="0"/>
              <a:t>tumour</a:t>
            </a:r>
            <a:r>
              <a:rPr lang="en-US" dirty="0" smtClean="0"/>
              <a:t> under USG or CT guidance</a:t>
            </a:r>
          </a:p>
          <a:p>
            <a:r>
              <a:rPr lang="en-US" dirty="0" err="1" smtClean="0"/>
              <a:t>Percutaneous</a:t>
            </a:r>
            <a:r>
              <a:rPr lang="en-US" dirty="0" smtClean="0"/>
              <a:t>  acetic acid/ethanol result in </a:t>
            </a:r>
            <a:r>
              <a:rPr lang="en-US" dirty="0" err="1" smtClean="0"/>
              <a:t>coagulative</a:t>
            </a:r>
            <a:r>
              <a:rPr lang="en-US" dirty="0" smtClean="0"/>
              <a:t> necrosis and fibrosis of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95% ethanol is most commonly used and highly effective method  this technique is particularly useful for lesion less than 3 cm in diameter</a:t>
            </a:r>
          </a:p>
          <a:p>
            <a:r>
              <a:rPr lang="en-US" dirty="0" smtClean="0"/>
              <a:t>It is contraindicated in </a:t>
            </a:r>
            <a:r>
              <a:rPr lang="en-US" dirty="0" err="1" smtClean="0"/>
              <a:t>surafce</a:t>
            </a:r>
            <a:r>
              <a:rPr lang="en-US" dirty="0" smtClean="0"/>
              <a:t> lesions, </a:t>
            </a:r>
            <a:r>
              <a:rPr lang="en-US" dirty="0" err="1" smtClean="0"/>
              <a:t>tumours</a:t>
            </a:r>
            <a:r>
              <a:rPr lang="en-US" dirty="0" smtClean="0"/>
              <a:t> with </a:t>
            </a:r>
            <a:r>
              <a:rPr lang="en-US" dirty="0" err="1" smtClean="0"/>
              <a:t>ascites</a:t>
            </a:r>
            <a:r>
              <a:rPr lang="en-US" dirty="0" smtClean="0"/>
              <a:t> or </a:t>
            </a:r>
            <a:r>
              <a:rPr lang="en-US" dirty="0" err="1" smtClean="0"/>
              <a:t>coagulopathy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Alcohol is injected in multiple sessions under radiological guidance  using long needle </a:t>
            </a:r>
          </a:p>
          <a:p>
            <a:r>
              <a:rPr lang="en-US" dirty="0" smtClean="0"/>
              <a:t>Alcohol injection is started from deepest to superficial portion of </a:t>
            </a:r>
            <a:r>
              <a:rPr lang="en-US" dirty="0" err="1" smtClean="0"/>
              <a:t>tumour</a:t>
            </a:r>
            <a:r>
              <a:rPr lang="en-US" dirty="0" smtClean="0"/>
              <a:t> avoiding direct injection into hepatic vein,</a:t>
            </a:r>
          </a:p>
          <a:p>
            <a:r>
              <a:rPr lang="en-US" dirty="0" smtClean="0"/>
              <a:t>Multiple sessions are required (</a:t>
            </a:r>
            <a:r>
              <a:rPr lang="en-US" dirty="0" err="1" smtClean="0"/>
              <a:t>ie</a:t>
            </a:r>
            <a:r>
              <a:rPr lang="en-US" dirty="0" smtClean="0"/>
              <a:t> once or twice a week)</a:t>
            </a:r>
          </a:p>
          <a:p>
            <a:r>
              <a:rPr lang="en-US" dirty="0" smtClean="0"/>
              <a:t>In PAI 50% of acetic acid is used, amount in ml required to achieve complete response is equal to three times the diameter of lesion in </a:t>
            </a:r>
            <a:r>
              <a:rPr lang="en-US" dirty="0" err="1" smtClean="0"/>
              <a:t>cms</a:t>
            </a:r>
            <a:endParaRPr lang="en-US" dirty="0" smtClean="0"/>
          </a:p>
          <a:p>
            <a:r>
              <a:rPr lang="en-US" dirty="0" smtClean="0"/>
              <a:t>It is done on outdoor basis  under aseptic condition and local anesthesia</a:t>
            </a:r>
          </a:p>
          <a:p>
            <a:r>
              <a:rPr lang="en-US" dirty="0" smtClean="0"/>
              <a:t>At a time 1-8 ml at different site is injected by one or more injections </a:t>
            </a:r>
          </a:p>
          <a:p>
            <a:r>
              <a:rPr lang="en-US" dirty="0" err="1" smtClean="0"/>
              <a:t>Perfused</a:t>
            </a:r>
            <a:r>
              <a:rPr lang="en-US" dirty="0" smtClean="0"/>
              <a:t> area usually  spreads within a radius of2 -3 </a:t>
            </a:r>
            <a:r>
              <a:rPr lang="en-US" dirty="0" err="1" smtClean="0"/>
              <a:t>cms</a:t>
            </a:r>
            <a:r>
              <a:rPr lang="en-US" dirty="0" smtClean="0"/>
              <a:t> and is seen as a patch of </a:t>
            </a:r>
            <a:r>
              <a:rPr lang="en-US" dirty="0" err="1" smtClean="0"/>
              <a:t>hyperechogenecity</a:t>
            </a:r>
            <a:r>
              <a:rPr lang="en-US" dirty="0" smtClean="0"/>
              <a:t> on USG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RADIOFREQUENCY ABLATION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technique for small HCC and hepatic </a:t>
            </a:r>
            <a:r>
              <a:rPr lang="en-US" dirty="0" err="1" smtClean="0"/>
              <a:t>mets</a:t>
            </a:r>
            <a:endParaRPr lang="en-US" dirty="0" smtClean="0"/>
          </a:p>
          <a:p>
            <a:r>
              <a:rPr lang="en-US" dirty="0" smtClean="0"/>
              <a:t>It  induced necrosis of </a:t>
            </a:r>
            <a:r>
              <a:rPr lang="en-US" dirty="0" err="1" smtClean="0"/>
              <a:t>tumour</a:t>
            </a:r>
            <a:r>
              <a:rPr lang="en-US" dirty="0" smtClean="0"/>
              <a:t> by deposition of thermal energy around the tip of electrode inserted in the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RFA is ideally suited for smaller lesions less than 3 </a:t>
            </a:r>
            <a:r>
              <a:rPr lang="en-US" dirty="0" err="1" smtClean="0"/>
              <a:t>cms</a:t>
            </a:r>
            <a:r>
              <a:rPr lang="en-US" dirty="0" smtClean="0"/>
              <a:t> as well as for multiple lesions. even </a:t>
            </a:r>
            <a:r>
              <a:rPr lang="en-US" dirty="0" err="1" smtClean="0"/>
              <a:t>tumours</a:t>
            </a:r>
            <a:r>
              <a:rPr lang="en-US" dirty="0" smtClean="0"/>
              <a:t> </a:t>
            </a:r>
            <a:r>
              <a:rPr lang="en-US" dirty="0" err="1" smtClean="0"/>
              <a:t>upto</a:t>
            </a:r>
            <a:r>
              <a:rPr lang="en-US" dirty="0" smtClean="0"/>
              <a:t>  5cms can be ablated (chances of complete ablation diminish with increase in size of </a:t>
            </a:r>
            <a:r>
              <a:rPr lang="en-US" dirty="0" err="1" smtClean="0"/>
              <a:t>tumour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OF RFA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Radiofrequency probe is inserted into the lesion under USG or CT guidance </a:t>
            </a:r>
          </a:p>
          <a:p>
            <a:r>
              <a:rPr lang="en-US" dirty="0" smtClean="0"/>
              <a:t>AC current is passed through the probe with energies ranging from 60-100  watts for a period of 6-12  </a:t>
            </a:r>
            <a:r>
              <a:rPr lang="en-US" dirty="0" err="1" smtClean="0"/>
              <a:t>mins</a:t>
            </a:r>
            <a:r>
              <a:rPr lang="en-US" dirty="0" smtClean="0"/>
              <a:t>, rapid change in polarity of electric current results in fast oscillation of intracellular molecules which causes friction and heat generation</a:t>
            </a:r>
          </a:p>
          <a:p>
            <a:r>
              <a:rPr lang="en-US" dirty="0" smtClean="0"/>
              <a:t>Local temperature of more than 60 degrees is maintained for more than 5 minutes.</a:t>
            </a:r>
          </a:p>
          <a:p>
            <a:r>
              <a:rPr lang="en-US" dirty="0" smtClean="0"/>
              <a:t>Complications:</a:t>
            </a:r>
          </a:p>
          <a:p>
            <a:r>
              <a:rPr lang="en-US" dirty="0" smtClean="0"/>
              <a:t>less common </a:t>
            </a:r>
          </a:p>
          <a:p>
            <a:r>
              <a:rPr lang="en-US" dirty="0" smtClean="0"/>
              <a:t>Include severe pain after procedure,haemorrhage,peritonitis,cholecystitis,colitis,vascular injury and thrombosis.</a:t>
            </a:r>
          </a:p>
          <a:p>
            <a:r>
              <a:rPr lang="en-US" err="1" smtClean="0"/>
              <a:t>Folllow</a:t>
            </a:r>
            <a:r>
              <a:rPr lang="en-US" smtClean="0"/>
              <a:t> up:to </a:t>
            </a:r>
            <a:r>
              <a:rPr lang="en-US" dirty="0" smtClean="0"/>
              <a:t>asses degree of necrosis and completeness of  ablation.</a:t>
            </a:r>
          </a:p>
          <a:p>
            <a:pPr>
              <a:buNone/>
            </a:pPr>
            <a:r>
              <a:rPr lang="en-US" dirty="0" smtClean="0"/>
              <a:t>-f/u CT shows low density </a:t>
            </a:r>
            <a:r>
              <a:rPr lang="en-US" dirty="0" err="1" smtClean="0"/>
              <a:t>nonenhancing</a:t>
            </a:r>
            <a:r>
              <a:rPr lang="en-US" dirty="0" smtClean="0"/>
              <a:t> area which </a:t>
            </a:r>
            <a:r>
              <a:rPr lang="en-US" dirty="0" err="1" smtClean="0"/>
              <a:t>corrospend</a:t>
            </a:r>
            <a:r>
              <a:rPr lang="en-US" dirty="0" smtClean="0"/>
              <a:t> to necrosis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tumour</a:t>
            </a:r>
            <a:r>
              <a:rPr lang="en-US" dirty="0" smtClean="0"/>
              <a:t> response rate to RFA is inversely proportional to size of </a:t>
            </a:r>
            <a:r>
              <a:rPr lang="en-US" dirty="0" err="1" smtClean="0"/>
              <a:t>tumour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TRANSCATHETER ARTERIAL CHEMOEMBOLIZATION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Is mainstay of t/t for </a:t>
            </a:r>
            <a:r>
              <a:rPr lang="en-US" dirty="0" err="1" smtClean="0"/>
              <a:t>unresectable</a:t>
            </a:r>
            <a:r>
              <a:rPr lang="en-US" dirty="0" smtClean="0"/>
              <a:t> HCC </a:t>
            </a:r>
          </a:p>
          <a:p>
            <a:r>
              <a:rPr lang="en-US" dirty="0" smtClean="0"/>
              <a:t>It involves </a:t>
            </a:r>
            <a:r>
              <a:rPr lang="en-US" dirty="0" err="1" smtClean="0"/>
              <a:t>intrarterial</a:t>
            </a:r>
            <a:r>
              <a:rPr lang="en-US" dirty="0" smtClean="0"/>
              <a:t> delivery of high concentration of </a:t>
            </a:r>
            <a:r>
              <a:rPr lang="en-US" dirty="0" err="1" smtClean="0"/>
              <a:t>chemotheurapetic</a:t>
            </a:r>
            <a:r>
              <a:rPr lang="en-US" dirty="0" smtClean="0"/>
              <a:t> agent emulsified in </a:t>
            </a:r>
            <a:r>
              <a:rPr lang="en-US" dirty="0" err="1" smtClean="0"/>
              <a:t>lipiodal</a:t>
            </a:r>
            <a:r>
              <a:rPr lang="en-US" dirty="0" smtClean="0"/>
              <a:t>(iodine containing lipid) combined with  embolic agent directly to </a:t>
            </a:r>
            <a:r>
              <a:rPr lang="en-US" dirty="0" err="1" smtClean="0"/>
              <a:t>tumour</a:t>
            </a:r>
            <a:r>
              <a:rPr lang="en-US" dirty="0" smtClean="0"/>
              <a:t> under angiographic guidance </a:t>
            </a:r>
          </a:p>
          <a:p>
            <a:r>
              <a:rPr lang="en-US" dirty="0" smtClean="0"/>
              <a:t>Commonly used chemotherapeutic   agents are </a:t>
            </a:r>
            <a:r>
              <a:rPr lang="en-US" dirty="0" err="1" smtClean="0"/>
              <a:t>adriamycin,epirubucin,mitomycin</a:t>
            </a:r>
            <a:r>
              <a:rPr lang="en-US" dirty="0" smtClean="0"/>
              <a:t> c, and </a:t>
            </a:r>
            <a:r>
              <a:rPr lang="en-US" dirty="0" err="1" smtClean="0"/>
              <a:t>cisplatin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results in selective </a:t>
            </a:r>
            <a:r>
              <a:rPr lang="en-US" dirty="0" err="1" smtClean="0"/>
              <a:t>tumour</a:t>
            </a:r>
            <a:r>
              <a:rPr lang="en-US" dirty="0" smtClean="0"/>
              <a:t> necrosis d/t ischemia and is </a:t>
            </a:r>
            <a:r>
              <a:rPr lang="en-US" dirty="0" err="1" smtClean="0"/>
              <a:t>a/w</a:t>
            </a:r>
            <a:r>
              <a:rPr lang="en-US" dirty="0" smtClean="0"/>
              <a:t> preservation of most of the normal liver (as drug concentrates in </a:t>
            </a:r>
            <a:r>
              <a:rPr lang="en-US" dirty="0" err="1" smtClean="0"/>
              <a:t>maligant</a:t>
            </a:r>
            <a:r>
              <a:rPr lang="en-US" dirty="0" smtClean="0"/>
              <a:t> cells d/t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  <a:r>
              <a:rPr lang="en-US" dirty="0" err="1" smtClean="0"/>
              <a:t>vacscularity</a:t>
            </a:r>
            <a:r>
              <a:rPr lang="en-US" dirty="0" smtClean="0"/>
              <a:t> and  lack of </a:t>
            </a:r>
            <a:r>
              <a:rPr lang="en-US" dirty="0" err="1" smtClean="0"/>
              <a:t>lymphatics</a:t>
            </a:r>
            <a:r>
              <a:rPr lang="en-US" dirty="0" smtClean="0"/>
              <a:t>  but is cleared from nonmalignant cells of liver)</a:t>
            </a:r>
          </a:p>
          <a:p>
            <a:r>
              <a:rPr lang="en-US" dirty="0" smtClean="0"/>
              <a:t>So it allows chemotherapeutic agent to remain in contact with </a:t>
            </a:r>
            <a:r>
              <a:rPr lang="en-US" dirty="0" err="1" smtClean="0"/>
              <a:t>tumour</a:t>
            </a:r>
            <a:r>
              <a:rPr lang="en-US" dirty="0" smtClean="0"/>
              <a:t> cells for prolonged period</a:t>
            </a:r>
          </a:p>
          <a:p>
            <a:r>
              <a:rPr lang="en-US" dirty="0" smtClean="0"/>
              <a:t>Large </a:t>
            </a:r>
            <a:r>
              <a:rPr lang="en-US" dirty="0" err="1" smtClean="0"/>
              <a:t>exophytic</a:t>
            </a:r>
            <a:r>
              <a:rPr lang="en-US" dirty="0" smtClean="0"/>
              <a:t> masses and surface lesions may get </a:t>
            </a:r>
            <a:r>
              <a:rPr lang="en-US" dirty="0" err="1" smtClean="0"/>
              <a:t>extrahepatic</a:t>
            </a:r>
            <a:r>
              <a:rPr lang="en-US" dirty="0" smtClean="0"/>
              <a:t> arterial supply which are </a:t>
            </a:r>
            <a:r>
              <a:rPr lang="en-US" dirty="0" err="1" smtClean="0"/>
              <a:t>chemoembolized</a:t>
            </a:r>
            <a:r>
              <a:rPr lang="en-US" dirty="0" smtClean="0"/>
              <a:t> to prevent </a:t>
            </a:r>
            <a:r>
              <a:rPr lang="en-US" dirty="0" err="1" smtClean="0"/>
              <a:t>tumour</a:t>
            </a:r>
            <a:r>
              <a:rPr lang="en-US" dirty="0" smtClean="0"/>
              <a:t> recurrence .</a:t>
            </a:r>
          </a:p>
          <a:p>
            <a:r>
              <a:rPr lang="en-US" dirty="0" smtClean="0"/>
              <a:t>f/u is taken with CT or MRI to look for reduction in </a:t>
            </a:r>
            <a:r>
              <a:rPr lang="en-US" dirty="0" err="1" smtClean="0"/>
              <a:t>size,amount</a:t>
            </a:r>
            <a:r>
              <a:rPr lang="en-US" dirty="0" smtClean="0"/>
              <a:t> of necrosis and </a:t>
            </a:r>
            <a:r>
              <a:rPr lang="en-US" dirty="0" err="1" smtClean="0"/>
              <a:t>lipiodal</a:t>
            </a:r>
            <a:r>
              <a:rPr lang="en-US" dirty="0" smtClean="0"/>
              <a:t> retention.</a:t>
            </a:r>
          </a:p>
          <a:p>
            <a:r>
              <a:rPr lang="en-US" dirty="0" smtClean="0"/>
              <a:t>As the procedure targets </a:t>
            </a:r>
            <a:r>
              <a:rPr lang="en-US" dirty="0" err="1" smtClean="0"/>
              <a:t>tumours</a:t>
            </a:r>
            <a:r>
              <a:rPr lang="en-US" dirty="0" smtClean="0"/>
              <a:t> </a:t>
            </a:r>
            <a:r>
              <a:rPr lang="en-US" dirty="0" err="1" smtClean="0"/>
              <a:t>specificallly</a:t>
            </a:r>
            <a:r>
              <a:rPr lang="en-US" dirty="0" smtClean="0"/>
              <a:t> while preserving normal liver it delays progression to liver failure.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TRANSCATHETER ARTERIAL EMBOLIZATION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</a:t>
            </a:r>
            <a:r>
              <a:rPr lang="en-US" dirty="0" err="1" smtClean="0"/>
              <a:t>tumour</a:t>
            </a:r>
            <a:r>
              <a:rPr lang="en-US" dirty="0" smtClean="0"/>
              <a:t> is </a:t>
            </a:r>
            <a:r>
              <a:rPr lang="en-US" dirty="0" err="1" smtClean="0"/>
              <a:t>embolized</a:t>
            </a:r>
            <a:r>
              <a:rPr lang="en-US" dirty="0" smtClean="0"/>
              <a:t> with </a:t>
            </a:r>
            <a:r>
              <a:rPr lang="en-US" dirty="0" err="1" smtClean="0"/>
              <a:t>intrarterial</a:t>
            </a:r>
            <a:r>
              <a:rPr lang="en-US" dirty="0" smtClean="0"/>
              <a:t> temporary or permanent </a:t>
            </a:r>
            <a:r>
              <a:rPr lang="en-US" dirty="0" err="1" smtClean="0"/>
              <a:t>embolizing</a:t>
            </a:r>
            <a:r>
              <a:rPr lang="en-US" dirty="0" smtClean="0"/>
              <a:t> material in single or multiple sessions.</a:t>
            </a:r>
          </a:p>
          <a:p>
            <a:r>
              <a:rPr lang="en-US" dirty="0" smtClean="0"/>
              <a:t>It is less effective for large and peripherally located HCC d/t  development of collaterals.</a:t>
            </a:r>
          </a:p>
          <a:p>
            <a:r>
              <a:rPr lang="en-US" dirty="0" smtClean="0"/>
              <a:t>It can be done as an emergency procedure to reduce gastrointestinal </a:t>
            </a:r>
            <a:r>
              <a:rPr lang="en-US" dirty="0" err="1" smtClean="0"/>
              <a:t>haemorrhage</a:t>
            </a:r>
            <a:r>
              <a:rPr lang="en-US" dirty="0" smtClean="0"/>
              <a:t> from HCC which can be d/t </a:t>
            </a:r>
            <a:r>
              <a:rPr lang="en-US" dirty="0" err="1" smtClean="0"/>
              <a:t>varices</a:t>
            </a:r>
            <a:r>
              <a:rPr lang="en-US" dirty="0" smtClean="0"/>
              <a:t> or direct invasion of </a:t>
            </a:r>
            <a:r>
              <a:rPr lang="en-US" dirty="0" err="1" smtClean="0"/>
              <a:t>deudenum,tranverse</a:t>
            </a:r>
            <a:r>
              <a:rPr lang="en-US" dirty="0" smtClean="0"/>
              <a:t> colon or stomach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TRANSARTERIAL RADIONUCLIDE  THERAPY: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Internal radiotherapy by injection of isotopes iodine 131 lipiodal,yttrium90 into hepatic artery have shown </a:t>
            </a:r>
            <a:r>
              <a:rPr lang="en-US" dirty="0" err="1" smtClean="0"/>
              <a:t>usefullness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be used in HCC with portal vein thrombosis.</a:t>
            </a:r>
          </a:p>
          <a:p>
            <a:endParaRPr lang="en-US" dirty="0" smtClean="0"/>
          </a:p>
          <a:p>
            <a:r>
              <a:rPr lang="en-US" dirty="0" smtClean="0"/>
              <a:t>RIGHT PORTAL VEIN EMBOLIZATION:</a:t>
            </a:r>
          </a:p>
          <a:p>
            <a:r>
              <a:rPr lang="en-US" dirty="0" smtClean="0"/>
              <a:t>Imp preoperative t/t in pts who are undergoing extensive liver resection d/t hepatic </a:t>
            </a:r>
            <a:r>
              <a:rPr lang="en-US" dirty="0" err="1" smtClean="0"/>
              <a:t>maligancy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reduces post op hepatic failure in major </a:t>
            </a:r>
            <a:r>
              <a:rPr lang="en-US" dirty="0" err="1" smtClean="0"/>
              <a:t>hepatectomy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Procedure is done </a:t>
            </a:r>
            <a:r>
              <a:rPr lang="en-US" dirty="0" err="1" smtClean="0"/>
              <a:t>percutaneousy</a:t>
            </a:r>
            <a:r>
              <a:rPr lang="en-US" dirty="0" smtClean="0"/>
              <a:t> using both ultrasound and angiography guidance usually 3 wks before surgery,</a:t>
            </a:r>
          </a:p>
          <a:p>
            <a:r>
              <a:rPr lang="en-US" dirty="0" smtClean="0"/>
              <a:t>Technique is useful in cirrhotic liver with malignant </a:t>
            </a:r>
            <a:r>
              <a:rPr lang="en-US" dirty="0" err="1" smtClean="0"/>
              <a:t>tumour</a:t>
            </a:r>
            <a:r>
              <a:rPr lang="en-US" dirty="0" smtClean="0"/>
              <a:t> confined to segment of right lobe.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Endoscopy is the initial diagnostic procedure in any GI bleeding</a:t>
            </a:r>
          </a:p>
          <a:p>
            <a:r>
              <a:rPr lang="en-US" dirty="0" smtClean="0"/>
              <a:t>Provides prognostic information</a:t>
            </a:r>
          </a:p>
          <a:p>
            <a:r>
              <a:rPr lang="en-US" dirty="0" smtClean="0"/>
              <a:t>Access to therapeutic interventions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VEIN STENTING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HCC is most common in patients with membranous obstruction of vena cava </a:t>
            </a:r>
          </a:p>
          <a:p>
            <a:r>
              <a:rPr lang="en-US" dirty="0" smtClean="0"/>
              <a:t>Pts are managed with hepatic vein </a:t>
            </a:r>
            <a:r>
              <a:rPr lang="en-US" dirty="0" err="1" smtClean="0"/>
              <a:t>stenting</a:t>
            </a:r>
            <a:r>
              <a:rPr lang="en-US" dirty="0" smtClean="0"/>
              <a:t> or IVC dilatation to relieve venous obstruction combined with </a:t>
            </a:r>
            <a:r>
              <a:rPr lang="en-US" dirty="0" err="1" smtClean="0"/>
              <a:t>transarterial</a:t>
            </a:r>
            <a:r>
              <a:rPr lang="en-US" dirty="0" smtClean="0"/>
              <a:t> </a:t>
            </a:r>
            <a:r>
              <a:rPr lang="en-US" dirty="0" err="1" smtClean="0"/>
              <a:t>chemoembolization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LIVER 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Hepatic artery </a:t>
            </a:r>
            <a:r>
              <a:rPr lang="en-US" dirty="0" err="1" smtClean="0"/>
              <a:t>embolization</a:t>
            </a:r>
            <a:r>
              <a:rPr lang="en-US" dirty="0" smtClean="0"/>
              <a:t> using both temporary or permanent  </a:t>
            </a:r>
            <a:r>
              <a:rPr lang="en-US" dirty="0" err="1" smtClean="0"/>
              <a:t>occludinng</a:t>
            </a:r>
            <a:r>
              <a:rPr lang="en-US" dirty="0" smtClean="0"/>
              <a:t> material can be used in the management of symptomatic </a:t>
            </a:r>
            <a:r>
              <a:rPr lang="en-US" dirty="0" err="1" smtClean="0"/>
              <a:t>haemangioma,haemangioma</a:t>
            </a:r>
            <a:r>
              <a:rPr lang="en-US" dirty="0" smtClean="0"/>
              <a:t> with high risk of bleeding and for preoperative </a:t>
            </a:r>
            <a:r>
              <a:rPr lang="en-US" dirty="0" err="1" smtClean="0"/>
              <a:t>embolization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Preoparative</a:t>
            </a:r>
            <a:r>
              <a:rPr lang="en-US" dirty="0" smtClean="0"/>
              <a:t> </a:t>
            </a:r>
            <a:r>
              <a:rPr lang="en-US" dirty="0" err="1" smtClean="0"/>
              <a:t>embolization</a:t>
            </a:r>
            <a:r>
              <a:rPr lang="en-US" dirty="0" smtClean="0"/>
              <a:t> of focal nodular </a:t>
            </a:r>
            <a:r>
              <a:rPr lang="en-US" dirty="0" err="1" smtClean="0"/>
              <a:t>hyperplasia,hepatic</a:t>
            </a:r>
            <a:r>
              <a:rPr lang="en-US" dirty="0" smtClean="0"/>
              <a:t> adenoma or other vascular </a:t>
            </a:r>
            <a:r>
              <a:rPr lang="en-US" dirty="0" err="1" smtClean="0"/>
              <a:t>tumours</a:t>
            </a:r>
            <a:r>
              <a:rPr lang="en-US" dirty="0" smtClean="0"/>
              <a:t> may help in surgical removal of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ISCHEMIC BOWEL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causes</a:t>
            </a:r>
          </a:p>
          <a:p>
            <a:r>
              <a:rPr lang="en-US" dirty="0" smtClean="0"/>
              <a:t>Arterial occlusion(more common)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Thromboembolic</a:t>
            </a:r>
            <a:r>
              <a:rPr lang="en-US" dirty="0" smtClean="0"/>
              <a:t> occlusion is the most common cause of acute </a:t>
            </a:r>
            <a:r>
              <a:rPr lang="en-US" dirty="0" err="1" smtClean="0"/>
              <a:t>mesentric</a:t>
            </a:r>
            <a:r>
              <a:rPr lang="en-US" dirty="0" smtClean="0"/>
              <a:t> ischemia</a:t>
            </a:r>
          </a:p>
          <a:p>
            <a:r>
              <a:rPr lang="en-US" dirty="0" smtClean="0"/>
              <a:t>Venous occlusion</a:t>
            </a:r>
          </a:p>
          <a:p>
            <a:r>
              <a:rPr lang="en-US" dirty="0" smtClean="0"/>
              <a:t>Low flow states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Types</a:t>
            </a:r>
          </a:p>
          <a:p>
            <a:r>
              <a:rPr lang="en-US" dirty="0" smtClean="0"/>
              <a:t>    Acute </a:t>
            </a:r>
          </a:p>
          <a:p>
            <a:r>
              <a:rPr lang="en-US" dirty="0" smtClean="0"/>
              <a:t>    chronic(it results from atherosclerosis of </a:t>
            </a:r>
            <a:r>
              <a:rPr lang="en-US" dirty="0" err="1" smtClean="0"/>
              <a:t>mesentric</a:t>
            </a:r>
            <a:r>
              <a:rPr lang="en-US" dirty="0" smtClean="0"/>
              <a:t> arteries)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DUPLEX DOPPLER SONOGRAPHY:</a:t>
            </a:r>
          </a:p>
          <a:p>
            <a:r>
              <a:rPr lang="en-US" dirty="0" smtClean="0"/>
              <a:t>It is preferred noninvasive modality for evaluation of </a:t>
            </a:r>
            <a:r>
              <a:rPr lang="en-US" dirty="0" err="1" smtClean="0"/>
              <a:t>stenosis</a:t>
            </a:r>
            <a:r>
              <a:rPr lang="en-US" dirty="0" smtClean="0"/>
              <a:t> of </a:t>
            </a:r>
            <a:r>
              <a:rPr lang="en-US" dirty="0" err="1" smtClean="0"/>
              <a:t>mesentric</a:t>
            </a:r>
            <a:r>
              <a:rPr lang="en-US" dirty="0" smtClean="0"/>
              <a:t> arteries.</a:t>
            </a:r>
          </a:p>
          <a:p>
            <a:r>
              <a:rPr lang="en-US" dirty="0" smtClean="0"/>
              <a:t>SMA peak systolic velocity of 275cm/sec or no flow signals are reliable indicators of 70% or greater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CT</a:t>
            </a:r>
          </a:p>
          <a:p>
            <a:r>
              <a:rPr lang="en-US" dirty="0" smtClean="0"/>
              <a:t>It detects ischemic changes in affected bowel loops and </a:t>
            </a:r>
            <a:r>
              <a:rPr lang="en-US" dirty="0" err="1" smtClean="0"/>
              <a:t>mesentry</a:t>
            </a:r>
            <a:r>
              <a:rPr lang="en-US" dirty="0" smtClean="0"/>
              <a:t> as well as determine cause of ischemia by allowing evaluation of </a:t>
            </a:r>
            <a:r>
              <a:rPr lang="en-US" dirty="0" err="1" smtClean="0"/>
              <a:t>mesentric</a:t>
            </a:r>
            <a:r>
              <a:rPr lang="en-US" dirty="0" smtClean="0"/>
              <a:t> vasculature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MRI</a:t>
            </a:r>
          </a:p>
          <a:p>
            <a:r>
              <a:rPr lang="en-US" dirty="0" smtClean="0"/>
              <a:t>It is comparable to CT in detecting bowel changes and </a:t>
            </a:r>
            <a:r>
              <a:rPr lang="en-US" dirty="0" err="1" smtClean="0"/>
              <a:t>mesentric</a:t>
            </a:r>
            <a:r>
              <a:rPr lang="en-US" dirty="0" smtClean="0"/>
              <a:t> vascular abnormalities</a:t>
            </a:r>
          </a:p>
          <a:p>
            <a:r>
              <a:rPr lang="en-US" dirty="0" err="1" smtClean="0"/>
              <a:t>Intraluminal</a:t>
            </a:r>
            <a:r>
              <a:rPr lang="en-US" dirty="0" smtClean="0"/>
              <a:t> thrombus and collateral vessels can be readily identified</a:t>
            </a:r>
          </a:p>
          <a:p>
            <a:r>
              <a:rPr lang="en-US" dirty="0" smtClean="0"/>
              <a:t>It shows bowel wall thickening and increased in signal intensity from </a:t>
            </a:r>
            <a:r>
              <a:rPr lang="en-US" dirty="0" err="1" smtClean="0"/>
              <a:t>compropmised</a:t>
            </a:r>
            <a:r>
              <a:rPr lang="en-US" dirty="0" smtClean="0"/>
              <a:t> bowel on T2WI.</a:t>
            </a:r>
          </a:p>
          <a:p>
            <a:r>
              <a:rPr lang="en-US" dirty="0" smtClean="0"/>
              <a:t>DSA:</a:t>
            </a:r>
          </a:p>
          <a:p>
            <a:r>
              <a:rPr lang="en-US" dirty="0" smtClean="0"/>
              <a:t>Most accurate modality to evaluate degree of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smtClean="0"/>
              <a:t>Allows diagnosis as well as interventional therapy .</a:t>
            </a:r>
          </a:p>
          <a:p>
            <a:r>
              <a:rPr lang="en-US" dirty="0" err="1" smtClean="0"/>
              <a:t>Percutaneous</a:t>
            </a:r>
            <a:r>
              <a:rPr lang="en-US" dirty="0" smtClean="0"/>
              <a:t> </a:t>
            </a:r>
            <a:r>
              <a:rPr lang="en-US" dirty="0" err="1" smtClean="0"/>
              <a:t>transluminal</a:t>
            </a:r>
            <a:r>
              <a:rPr lang="en-US" dirty="0" smtClean="0"/>
              <a:t>  angioplasty with or without stent placement  can be done.</a:t>
            </a:r>
          </a:p>
          <a:p>
            <a:r>
              <a:rPr lang="en-US" dirty="0" smtClean="0"/>
              <a:t>Invasive and time consuming.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ISCHEMIA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common CT finding is circumferential thickening of bowel wall which demonstrate low attenuating reflecting </a:t>
            </a:r>
            <a:r>
              <a:rPr lang="en-US" dirty="0" err="1" smtClean="0"/>
              <a:t>submucosal</a:t>
            </a:r>
            <a:r>
              <a:rPr lang="en-US" dirty="0" smtClean="0"/>
              <a:t> edema and inflammation or high attenuation d/t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 err="1" smtClean="0"/>
              <a:t>haemorrhage.may</a:t>
            </a:r>
            <a:r>
              <a:rPr lang="en-US" dirty="0" smtClean="0"/>
              <a:t> show halo appearance)</a:t>
            </a:r>
          </a:p>
          <a:p>
            <a:r>
              <a:rPr lang="en-US" dirty="0" smtClean="0"/>
              <a:t>It may demonstrate luminal dilatation and </a:t>
            </a:r>
            <a:r>
              <a:rPr lang="en-US" dirty="0" err="1" smtClean="0"/>
              <a:t>mesentric</a:t>
            </a:r>
            <a:r>
              <a:rPr lang="en-US" dirty="0" smtClean="0"/>
              <a:t> stranding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administartion</a:t>
            </a:r>
            <a:r>
              <a:rPr lang="en-US" dirty="0" smtClean="0"/>
              <a:t> of IV contrast material affected loops demonstrate decreased enhancement compared to normal bowel loops d/t compromised blood flow.</a:t>
            </a:r>
          </a:p>
          <a:p>
            <a:r>
              <a:rPr lang="en-US" dirty="0" smtClean="0"/>
              <a:t>In cases of infarction </a:t>
            </a:r>
            <a:r>
              <a:rPr lang="en-US" dirty="0" err="1" smtClean="0"/>
              <a:t>pneumatosis</a:t>
            </a:r>
            <a:r>
              <a:rPr lang="en-US" dirty="0" smtClean="0"/>
              <a:t> may be present which indicate damage.</a:t>
            </a:r>
          </a:p>
          <a:p>
            <a:r>
              <a:rPr lang="en-US" dirty="0" smtClean="0"/>
              <a:t>CT is more sensitive than plain radiography in detection of </a:t>
            </a:r>
            <a:r>
              <a:rPr lang="en-US" dirty="0" err="1" smtClean="0"/>
              <a:t>pneumatosis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LOW FLOW STATES:</a:t>
            </a:r>
          </a:p>
          <a:p>
            <a:r>
              <a:rPr lang="en-US" dirty="0" err="1" smtClean="0"/>
              <a:t>Mesentric</a:t>
            </a:r>
            <a:r>
              <a:rPr lang="en-US" dirty="0" smtClean="0"/>
              <a:t> arteries appear narrowed with limited </a:t>
            </a:r>
            <a:r>
              <a:rPr lang="en-US" dirty="0" err="1" smtClean="0"/>
              <a:t>opacification</a:t>
            </a:r>
            <a:r>
              <a:rPr lang="en-US" dirty="0" smtClean="0"/>
              <a:t> of branches d/t </a:t>
            </a:r>
            <a:r>
              <a:rPr lang="en-US" dirty="0" err="1" smtClean="0"/>
              <a:t>hypovolumia</a:t>
            </a:r>
            <a:r>
              <a:rPr lang="en-US" dirty="0" smtClean="0"/>
              <a:t> and spasm</a:t>
            </a:r>
          </a:p>
          <a:p>
            <a:r>
              <a:rPr lang="en-US" dirty="0" smtClean="0"/>
              <a:t>CT shows </a:t>
            </a:r>
            <a:r>
              <a:rPr lang="en-US" dirty="0" err="1" smtClean="0"/>
              <a:t>diifuse</a:t>
            </a:r>
            <a:r>
              <a:rPr lang="en-US" dirty="0" smtClean="0"/>
              <a:t> thickening of bowel wall with or without mucosal enhancement and increased </a:t>
            </a:r>
            <a:r>
              <a:rPr lang="en-US" dirty="0" err="1" smtClean="0"/>
              <a:t>intraluminal</a:t>
            </a:r>
            <a:r>
              <a:rPr lang="en-US" dirty="0" smtClean="0"/>
              <a:t> fluid.</a:t>
            </a:r>
          </a:p>
          <a:p>
            <a:r>
              <a:rPr lang="en-US" dirty="0" smtClean="0"/>
              <a:t>CHRONIC MESENTRIC ISCHEMIA:</a:t>
            </a:r>
          </a:p>
          <a:p>
            <a:r>
              <a:rPr lang="en-US" dirty="0" err="1" smtClean="0"/>
              <a:t>Devlop</a:t>
            </a:r>
            <a:r>
              <a:rPr lang="en-US" dirty="0" smtClean="0"/>
              <a:t> collateral pathways</a:t>
            </a:r>
          </a:p>
          <a:p>
            <a:r>
              <a:rPr lang="en-US" dirty="0" smtClean="0"/>
              <a:t>CT detects calcified plaques in aorta and </a:t>
            </a:r>
            <a:r>
              <a:rPr lang="en-US" dirty="0" err="1" smtClean="0"/>
              <a:t>mesentric</a:t>
            </a:r>
            <a:r>
              <a:rPr lang="en-US" dirty="0" smtClean="0"/>
              <a:t> arteries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BARIUN STUDIES;</a:t>
            </a:r>
          </a:p>
          <a:p>
            <a:r>
              <a:rPr lang="en-US" dirty="0" smtClean="0"/>
              <a:t>c/I In presence of suspected acute  </a:t>
            </a:r>
            <a:r>
              <a:rPr lang="en-US" dirty="0" err="1" smtClean="0"/>
              <a:t>mesentric</a:t>
            </a:r>
            <a:r>
              <a:rPr lang="en-US" dirty="0" smtClean="0"/>
              <a:t>  ischemia.</a:t>
            </a:r>
          </a:p>
          <a:p>
            <a:r>
              <a:rPr lang="en-US" dirty="0" smtClean="0"/>
              <a:t>In clinically unsuspected patients  barium findings are:</a:t>
            </a:r>
          </a:p>
          <a:p>
            <a:pPr>
              <a:buNone/>
            </a:pPr>
            <a:r>
              <a:rPr lang="en-US" dirty="0" smtClean="0"/>
              <a:t>-bowel dilatation</a:t>
            </a:r>
          </a:p>
          <a:p>
            <a:pPr>
              <a:buNone/>
            </a:pPr>
            <a:r>
              <a:rPr lang="en-US" dirty="0" smtClean="0"/>
              <a:t>-thumb printing</a:t>
            </a:r>
          </a:p>
          <a:p>
            <a:pPr>
              <a:buNone/>
            </a:pPr>
            <a:r>
              <a:rPr lang="en-US" dirty="0" smtClean="0"/>
              <a:t>-thickened folds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submucosal</a:t>
            </a:r>
            <a:r>
              <a:rPr lang="en-US" dirty="0" smtClean="0"/>
              <a:t> edema</a:t>
            </a:r>
          </a:p>
          <a:p>
            <a:pPr>
              <a:buNone/>
            </a:pPr>
            <a:r>
              <a:rPr lang="en-US" dirty="0" smtClean="0"/>
              <a:t>-ulceration</a:t>
            </a:r>
          </a:p>
          <a:p>
            <a:r>
              <a:rPr lang="en-US" dirty="0" smtClean="0"/>
              <a:t>There is uniform thickening of bowel folds which produce symmetric spike like configuration simulating  “stack of coins” or “picket fence” appearance.</a:t>
            </a:r>
          </a:p>
          <a:p>
            <a:r>
              <a:rPr lang="en-US" dirty="0" smtClean="0"/>
              <a:t>In chronic cases  there may be formation of strictures with smooth outlines.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737" b="19737"/>
          <a:stretch>
            <a:fillRect/>
          </a:stretch>
        </p:blipFill>
        <p:spPr bwMode="auto">
          <a:xfrm>
            <a:off x="371622" y="616634"/>
            <a:ext cx="8162778" cy="59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hwetashendey\Pictures\interventions\YVbbD9a8dFyaLbeUfXN5gE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42" y="2057400"/>
            <a:ext cx="847035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role in diagnosis and management</a:t>
            </a:r>
          </a:p>
          <a:p>
            <a:r>
              <a:rPr lang="en-US" dirty="0" smtClean="0"/>
              <a:t>Localize the actual site of active bleed</a:t>
            </a:r>
          </a:p>
          <a:p>
            <a:r>
              <a:rPr lang="en-US" dirty="0" smtClean="0"/>
              <a:t>Help in management of </a:t>
            </a:r>
            <a:r>
              <a:rPr lang="en-US" dirty="0" err="1" smtClean="0"/>
              <a:t>transcatheter</a:t>
            </a:r>
            <a:r>
              <a:rPr lang="en-US" dirty="0" smtClean="0"/>
              <a:t> </a:t>
            </a:r>
            <a:r>
              <a:rPr lang="en-US" dirty="0" err="1" smtClean="0"/>
              <a:t>embolization</a:t>
            </a:r>
            <a:r>
              <a:rPr lang="en-US" dirty="0" smtClean="0"/>
              <a:t> of bleeding vessel</a:t>
            </a:r>
          </a:p>
          <a:p>
            <a:r>
              <a:rPr lang="en-US" dirty="0" smtClean="0"/>
              <a:t>Role is diminished d/t wider availability of endoscopy</a:t>
            </a:r>
          </a:p>
          <a:p>
            <a:r>
              <a:rPr lang="en-US" dirty="0" smtClean="0"/>
              <a:t>Helpful in pts with recurrent </a:t>
            </a:r>
            <a:r>
              <a:rPr lang="en-US" dirty="0" err="1" smtClean="0"/>
              <a:t>gih</a:t>
            </a:r>
            <a:r>
              <a:rPr lang="en-US" dirty="0" smtClean="0"/>
              <a:t> where barium studies or endoscopy has failed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shwetashendey\Pictures\interventions\PV4XgQP6bXbXCCNVJA3ECy9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685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TECHNICAL CONSIDERATION OF ANGIOGRAPHY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if bleeding exceeds 0.5 ml/min(blood loss exceeds 4 units within 24 hrs)</a:t>
            </a:r>
          </a:p>
          <a:p>
            <a:r>
              <a:rPr lang="en-US" dirty="0" smtClean="0"/>
              <a:t>Often not useful in </a:t>
            </a:r>
            <a:r>
              <a:rPr lang="en-US" dirty="0" err="1" smtClean="0"/>
              <a:t>mesentric</a:t>
            </a:r>
            <a:r>
              <a:rPr lang="en-US" dirty="0" smtClean="0"/>
              <a:t> studies because of bowel gas and peristalsis .</a:t>
            </a:r>
          </a:p>
          <a:p>
            <a:r>
              <a:rPr lang="en-US" dirty="0" smtClean="0"/>
              <a:t>Renal function should be normal otherwise alternative contrast media like CO2 can be used as contrast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Initially flush </a:t>
            </a:r>
            <a:r>
              <a:rPr lang="en-US" dirty="0" err="1" smtClean="0"/>
              <a:t>aortogram</a:t>
            </a:r>
            <a:r>
              <a:rPr lang="en-US" dirty="0" smtClean="0"/>
              <a:t> is done f/b selective and </a:t>
            </a:r>
            <a:r>
              <a:rPr lang="en-US" dirty="0" err="1" smtClean="0"/>
              <a:t>superselective</a:t>
            </a:r>
            <a:r>
              <a:rPr lang="en-US" dirty="0" smtClean="0"/>
              <a:t> </a:t>
            </a:r>
            <a:r>
              <a:rPr lang="en-US" dirty="0" err="1" smtClean="0"/>
              <a:t>arteriography</a:t>
            </a:r>
            <a:endParaRPr lang="en-US" dirty="0" smtClean="0"/>
          </a:p>
          <a:p>
            <a:r>
              <a:rPr lang="en-US" dirty="0" smtClean="0"/>
              <a:t>Tip of pigtail catheter placed above celiac axis </a:t>
            </a:r>
          </a:p>
          <a:p>
            <a:r>
              <a:rPr lang="en-US" dirty="0" smtClean="0"/>
              <a:t>40 ml of contrast is injected with pressure injector at the rate of 18-22ml/sec </a:t>
            </a:r>
          </a:p>
          <a:p>
            <a:r>
              <a:rPr lang="en-US" dirty="0" smtClean="0"/>
              <a:t>Depending on initial findings further  selective and </a:t>
            </a:r>
            <a:r>
              <a:rPr lang="en-US" dirty="0" err="1" smtClean="0"/>
              <a:t>superselective</a:t>
            </a:r>
            <a:r>
              <a:rPr lang="en-US" dirty="0" smtClean="0"/>
              <a:t> studies done using various visceral </a:t>
            </a:r>
            <a:r>
              <a:rPr lang="en-US" dirty="0"/>
              <a:t>a</a:t>
            </a:r>
            <a:r>
              <a:rPr lang="en-US" dirty="0" smtClean="0"/>
              <a:t>ngiographic catheters</a:t>
            </a:r>
          </a:p>
          <a:p>
            <a:r>
              <a:rPr lang="en-US" dirty="0" smtClean="0"/>
              <a:t>Flush </a:t>
            </a:r>
            <a:r>
              <a:rPr lang="en-US" dirty="0" err="1" smtClean="0"/>
              <a:t>aortogram</a:t>
            </a:r>
            <a:r>
              <a:rPr lang="en-US" dirty="0" smtClean="0"/>
              <a:t> is useful in cases if suspected </a:t>
            </a:r>
            <a:r>
              <a:rPr lang="en-US" dirty="0" err="1" smtClean="0"/>
              <a:t>aortoenteric</a:t>
            </a:r>
            <a:r>
              <a:rPr lang="en-US" dirty="0" smtClean="0"/>
              <a:t> fistula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mesentric</a:t>
            </a:r>
            <a:r>
              <a:rPr lang="en-US" dirty="0" smtClean="0"/>
              <a:t> studies flow rate of contrast  </a:t>
            </a:r>
          </a:p>
          <a:p>
            <a:r>
              <a:rPr lang="en-US" dirty="0" err="1" smtClean="0"/>
              <a:t>Coeliac</a:t>
            </a:r>
            <a:r>
              <a:rPr lang="en-US" dirty="0" smtClean="0"/>
              <a:t> -10ml/sec</a:t>
            </a:r>
          </a:p>
          <a:p>
            <a:r>
              <a:rPr lang="en-US" dirty="0" smtClean="0"/>
              <a:t>SMA-8ml/sec</a:t>
            </a:r>
          </a:p>
          <a:p>
            <a:r>
              <a:rPr lang="en-US" dirty="0" smtClean="0"/>
              <a:t>IMA 3ml/sec</a:t>
            </a:r>
          </a:p>
          <a:p>
            <a:pPr>
              <a:buNone/>
            </a:pPr>
            <a:r>
              <a:rPr lang="en-US" dirty="0" smtClean="0"/>
              <a:t>-Imaging rapid during arterial phase (1-2 frames/sec)</a:t>
            </a:r>
          </a:p>
          <a:p>
            <a:pPr>
              <a:buNone/>
            </a:pPr>
            <a:r>
              <a:rPr lang="en-US" dirty="0" smtClean="0"/>
              <a:t>-Reduced to 1 frame/2-5 sec for </a:t>
            </a:r>
            <a:r>
              <a:rPr lang="en-US" dirty="0" err="1" smtClean="0"/>
              <a:t>for</a:t>
            </a:r>
            <a:r>
              <a:rPr lang="en-US" dirty="0" smtClean="0"/>
              <a:t> capillary and venous phase</a:t>
            </a:r>
          </a:p>
          <a:p>
            <a:pPr>
              <a:buNone/>
            </a:pPr>
            <a:r>
              <a:rPr lang="en-US" dirty="0" smtClean="0"/>
              <a:t>-carried out for </a:t>
            </a:r>
            <a:r>
              <a:rPr lang="en-US" dirty="0" err="1" smtClean="0"/>
              <a:t>atleast</a:t>
            </a:r>
            <a:r>
              <a:rPr lang="en-US" dirty="0" smtClean="0"/>
              <a:t> 30 </a:t>
            </a:r>
            <a:r>
              <a:rPr lang="en-US" dirty="0" err="1" smtClean="0"/>
              <a:t>secs</a:t>
            </a:r>
            <a:r>
              <a:rPr lang="en-US" dirty="0" smtClean="0"/>
              <a:t> to look for </a:t>
            </a:r>
            <a:r>
              <a:rPr lang="en-US" dirty="0" err="1" smtClean="0"/>
              <a:t>extravasation</a:t>
            </a:r>
            <a:r>
              <a:rPr lang="en-US" dirty="0" smtClean="0"/>
              <a:t>, venous </a:t>
            </a:r>
            <a:r>
              <a:rPr lang="en-US" dirty="0" err="1" smtClean="0"/>
              <a:t>occlusion,vascular</a:t>
            </a:r>
            <a:r>
              <a:rPr lang="en-US" dirty="0" smtClean="0"/>
              <a:t> malformations </a:t>
            </a:r>
          </a:p>
          <a:p>
            <a:pPr>
              <a:buNone/>
            </a:pPr>
            <a:r>
              <a:rPr lang="en-US" dirty="0" smtClean="0"/>
              <a:t>-suspected bleeding vessel should be injected first</a:t>
            </a:r>
          </a:p>
          <a:p>
            <a:pPr>
              <a:buNone/>
            </a:pPr>
            <a:r>
              <a:rPr lang="en-US" dirty="0" smtClean="0"/>
              <a:t>-selective </a:t>
            </a:r>
            <a:r>
              <a:rPr lang="en-US" dirty="0" err="1" smtClean="0"/>
              <a:t>arteriograhy</a:t>
            </a:r>
            <a:r>
              <a:rPr lang="en-US" dirty="0" smtClean="0"/>
              <a:t> may reveal bleeding as low as 0.5-1 ml/min</a:t>
            </a:r>
          </a:p>
          <a:p>
            <a:pPr>
              <a:buNone/>
            </a:pPr>
            <a:r>
              <a:rPr lang="en-US" dirty="0" smtClean="0"/>
              <a:t>      In </a:t>
            </a:r>
            <a:r>
              <a:rPr lang="en-US" dirty="0" err="1" smtClean="0"/>
              <a:t>apprx</a:t>
            </a:r>
            <a:r>
              <a:rPr lang="en-US" dirty="0" smtClean="0"/>
              <a:t> 70% of pts with gastric mucosal </a:t>
            </a:r>
            <a:r>
              <a:rPr lang="en-US" dirty="0" err="1" smtClean="0"/>
              <a:t>haemorrhage</a:t>
            </a:r>
            <a:r>
              <a:rPr lang="en-US" dirty="0" smtClean="0"/>
              <a:t> bleeding occurs </a:t>
            </a:r>
            <a:r>
              <a:rPr lang="en-US" dirty="0" err="1" smtClean="0"/>
              <a:t>frm</a:t>
            </a:r>
            <a:r>
              <a:rPr lang="en-US" dirty="0" smtClean="0"/>
              <a:t> left gastric artery hence essential that LGA be well </a:t>
            </a:r>
            <a:r>
              <a:rPr lang="en-US" dirty="0" err="1" smtClean="0"/>
              <a:t>opacified</a:t>
            </a:r>
            <a:r>
              <a:rPr lang="en-US" dirty="0" smtClean="0"/>
              <a:t> during selective angiography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987</TotalTime>
  <Words>3698</Words>
  <Application>Microsoft Office PowerPoint</Application>
  <PresentationFormat>On-screen Show (4:3)</PresentationFormat>
  <Paragraphs>381</Paragraphs>
  <Slides>61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Trek</vt:lpstr>
      <vt:lpstr>VASCULAR INTERVENTIONS IN GIT</vt:lpstr>
      <vt:lpstr>ROLE OF VASCULAR INTERVENTIONS </vt:lpstr>
      <vt:lpstr>PowerPoint Presentation</vt:lpstr>
      <vt:lpstr>Lower GI haemorrhages</vt:lpstr>
      <vt:lpstr>IMAGING MODALITIES</vt:lpstr>
      <vt:lpstr>ANGIOGRAPHY</vt:lpstr>
      <vt:lpstr>TECHNICAL CONSIDERATION OF ANGIOGRAPHY</vt:lpstr>
      <vt:lpstr>PROCEDURE</vt:lpstr>
      <vt:lpstr>PowerPoint Presentation</vt:lpstr>
      <vt:lpstr>PowerPoint Presentation</vt:lpstr>
      <vt:lpstr>PowerPoint Presentation</vt:lpstr>
      <vt:lpstr>ANGIOGRAPHIC FINDINGS IN GIH</vt:lpstr>
      <vt:lpstr>RADIONUCLIDE STUDIES</vt:lpstr>
      <vt:lpstr>RADIONUCLIDE STUDIES</vt:lpstr>
      <vt:lpstr> </vt:lpstr>
      <vt:lpstr>CT </vt:lpstr>
      <vt:lpstr>CONTROL OF GI HAEMORRHAGES</vt:lpstr>
      <vt:lpstr>PowerPoint Presentation</vt:lpstr>
      <vt:lpstr>PowerPoint Presentation</vt:lpstr>
      <vt:lpstr>HAEMOBILIA </vt:lpstr>
      <vt:lpstr> TUMOURS</vt:lpstr>
      <vt:lpstr>PANCREATITIS AND UGIH</vt:lpstr>
      <vt:lpstr>PowerPoint Presentation</vt:lpstr>
      <vt:lpstr>PowerPoint Presentation</vt:lpstr>
      <vt:lpstr>LOWER GI HAEMORRHAGE</vt:lpstr>
      <vt:lpstr>MECKEL’S DIVERTICULUM</vt:lpstr>
      <vt:lpstr>ANGIODYSPLASIA </vt:lpstr>
      <vt:lpstr> TUMOURS</vt:lpstr>
      <vt:lpstr>INTERVENTION RADIOLOGY IN PORTAL HYPERTENSION</vt:lpstr>
      <vt:lpstr>PORTAL HYPERTENSION  </vt:lpstr>
      <vt:lpstr>TIPS</vt:lpstr>
      <vt:lpstr>INDICATIONS OF TIPS </vt:lpstr>
      <vt:lpstr>PowerPoint Presentation</vt:lpstr>
      <vt:lpstr>CONTRAINDICATIONS OF TIPS </vt:lpstr>
      <vt:lpstr>STEPS OF TIPS</vt:lpstr>
      <vt:lpstr>PowerPoint Presentation</vt:lpstr>
      <vt:lpstr>COMPLICATIONS OF TIPS</vt:lpstr>
      <vt:lpstr>PowerPoint Presentation</vt:lpstr>
      <vt:lpstr>PowerPoint Presentation</vt:lpstr>
      <vt:lpstr>PARTIAL SPLENIC VEIN EMBOLOZATION</vt:lpstr>
      <vt:lpstr>PERCUTANEOUS TRANSHEPATIC VARICEAL EMBOLIZATION </vt:lpstr>
      <vt:lpstr>INTERVENTIONAL TREATMENT OF LIVER TUMOURS </vt:lpstr>
      <vt:lpstr>TRETMENT OF LIVER TUMOURS  HCC</vt:lpstr>
      <vt:lpstr>PowerPoint Presentation</vt:lpstr>
      <vt:lpstr>RADIOFREQUENCY ABLATION</vt:lpstr>
      <vt:lpstr>TECHNIQUE OF RFA</vt:lpstr>
      <vt:lpstr>TRANSCATHETER ARTERIAL CHEMOEMBOLIZATION</vt:lpstr>
      <vt:lpstr>TRANSCATHETER ARTERIAL EMBOLIZATION</vt:lpstr>
      <vt:lpstr>TRANSARTERIAL RADIONUCLIDE  THERAPY: </vt:lpstr>
      <vt:lpstr>HEPATIC VEIN STENTING</vt:lpstr>
      <vt:lpstr>BENIGN LIVER TUMOURS</vt:lpstr>
      <vt:lpstr>ISCHEMIC BOWEL DISEASE</vt:lpstr>
      <vt:lpstr>investigations</vt:lpstr>
      <vt:lpstr>PowerPoint Presentation</vt:lpstr>
      <vt:lpstr>ACUTE ISCHEMIA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INTERVENTIONS IN GIT</dc:title>
  <dc:creator>shwetashendey</dc:creator>
  <cp:lastModifiedBy>shwetashendey</cp:lastModifiedBy>
  <cp:revision>100</cp:revision>
  <dcterms:created xsi:type="dcterms:W3CDTF">2015-06-18T14:58:57Z</dcterms:created>
  <dcterms:modified xsi:type="dcterms:W3CDTF">2017-04-10T09:27:49Z</dcterms:modified>
</cp:coreProperties>
</file>