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67"/>
  </p:notesMasterIdLst>
  <p:sldIdLst>
    <p:sldId id="256" r:id="rId2"/>
    <p:sldId id="387" r:id="rId3"/>
    <p:sldId id="411" r:id="rId4"/>
    <p:sldId id="388" r:id="rId5"/>
    <p:sldId id="390" r:id="rId6"/>
    <p:sldId id="442" r:id="rId7"/>
    <p:sldId id="464" r:id="rId8"/>
    <p:sldId id="443" r:id="rId9"/>
    <p:sldId id="463" r:id="rId10"/>
    <p:sldId id="460" r:id="rId11"/>
    <p:sldId id="458" r:id="rId12"/>
    <p:sldId id="444" r:id="rId13"/>
    <p:sldId id="465" r:id="rId14"/>
    <p:sldId id="445" r:id="rId15"/>
    <p:sldId id="446" r:id="rId16"/>
    <p:sldId id="447" r:id="rId17"/>
    <p:sldId id="448" r:id="rId18"/>
    <p:sldId id="456" r:id="rId19"/>
    <p:sldId id="459" r:id="rId20"/>
    <p:sldId id="449" r:id="rId21"/>
    <p:sldId id="450" r:id="rId22"/>
    <p:sldId id="451" r:id="rId23"/>
    <p:sldId id="393" r:id="rId24"/>
    <p:sldId id="394" r:id="rId25"/>
    <p:sldId id="452" r:id="rId26"/>
    <p:sldId id="453" r:id="rId27"/>
    <p:sldId id="454" r:id="rId28"/>
    <p:sldId id="457" r:id="rId29"/>
    <p:sldId id="461" r:id="rId30"/>
    <p:sldId id="455" r:id="rId31"/>
    <p:sldId id="462" r:id="rId32"/>
    <p:sldId id="407" r:id="rId33"/>
    <p:sldId id="348" r:id="rId34"/>
    <p:sldId id="414" r:id="rId35"/>
    <p:sldId id="416" r:id="rId36"/>
    <p:sldId id="349" r:id="rId37"/>
    <p:sldId id="344" r:id="rId38"/>
    <p:sldId id="350" r:id="rId39"/>
    <p:sldId id="466" r:id="rId40"/>
    <p:sldId id="408" r:id="rId41"/>
    <p:sldId id="409" r:id="rId42"/>
    <p:sldId id="412" r:id="rId43"/>
    <p:sldId id="468" r:id="rId44"/>
    <p:sldId id="359" r:id="rId45"/>
    <p:sldId id="471" r:id="rId46"/>
    <p:sldId id="360" r:id="rId47"/>
    <p:sldId id="361" r:id="rId48"/>
    <p:sldId id="351" r:id="rId49"/>
    <p:sldId id="473" r:id="rId50"/>
    <p:sldId id="426" r:id="rId51"/>
    <p:sldId id="347" r:id="rId52"/>
    <p:sldId id="362" r:id="rId53"/>
    <p:sldId id="410" r:id="rId54"/>
    <p:sldId id="440" r:id="rId55"/>
    <p:sldId id="439" r:id="rId56"/>
    <p:sldId id="430" r:id="rId57"/>
    <p:sldId id="429" r:id="rId58"/>
    <p:sldId id="364" r:id="rId59"/>
    <p:sldId id="475" r:id="rId60"/>
    <p:sldId id="478" r:id="rId61"/>
    <p:sldId id="476" r:id="rId62"/>
    <p:sldId id="479" r:id="rId63"/>
    <p:sldId id="477" r:id="rId64"/>
    <p:sldId id="474" r:id="rId65"/>
    <p:sldId id="436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5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8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70E68E-1B05-4469-8B0C-EA08C9AF2EC5}" type="doc">
      <dgm:prSet loTypeId="urn:microsoft.com/office/officeart/2005/8/layout/list1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IN"/>
        </a:p>
      </dgm:t>
    </dgm:pt>
    <dgm:pt modelId="{CB94B1C7-F407-4330-95F7-CA7FBE698456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Venous anatomy</a:t>
          </a:r>
          <a:endParaRPr lang="en-IN" dirty="0">
            <a:solidFill>
              <a:schemeClr val="bg1"/>
            </a:solidFill>
          </a:endParaRPr>
        </a:p>
      </dgm:t>
    </dgm:pt>
    <dgm:pt modelId="{197D307D-A305-4724-9F7A-33AA75323DE6}" type="parTrans" cxnId="{5149E0E8-7228-41CB-96CE-E25174AC10B0}">
      <dgm:prSet/>
      <dgm:spPr/>
      <dgm:t>
        <a:bodyPr/>
        <a:lstStyle/>
        <a:p>
          <a:endParaRPr lang="en-IN"/>
        </a:p>
      </dgm:t>
    </dgm:pt>
    <dgm:pt modelId="{FB4D10AD-804F-4953-B28E-A05822E9F7A1}" type="sibTrans" cxnId="{5149E0E8-7228-41CB-96CE-E25174AC10B0}">
      <dgm:prSet/>
      <dgm:spPr/>
      <dgm:t>
        <a:bodyPr/>
        <a:lstStyle/>
        <a:p>
          <a:endParaRPr lang="en-IN"/>
        </a:p>
      </dgm:t>
    </dgm:pt>
    <dgm:pt modelId="{23BDAA34-4AFB-44D5-A569-0E87A965CB0C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Causes of venous infarct </a:t>
          </a:r>
          <a:endParaRPr lang="en-IN" dirty="0">
            <a:solidFill>
              <a:schemeClr val="bg1"/>
            </a:solidFill>
          </a:endParaRPr>
        </a:p>
      </dgm:t>
    </dgm:pt>
    <dgm:pt modelId="{1CC910C1-7B51-4FEE-B7A6-956BEA9FC7F0}" type="parTrans" cxnId="{7EF0479A-81CC-457F-AAEF-3D812F288EB7}">
      <dgm:prSet/>
      <dgm:spPr/>
      <dgm:t>
        <a:bodyPr/>
        <a:lstStyle/>
        <a:p>
          <a:endParaRPr lang="en-IN"/>
        </a:p>
      </dgm:t>
    </dgm:pt>
    <dgm:pt modelId="{30BF51E7-D0A5-421E-A5E5-2F945817312F}" type="sibTrans" cxnId="{7EF0479A-81CC-457F-AAEF-3D812F288EB7}">
      <dgm:prSet/>
      <dgm:spPr/>
      <dgm:t>
        <a:bodyPr/>
        <a:lstStyle/>
        <a:p>
          <a:endParaRPr lang="en-IN"/>
        </a:p>
      </dgm:t>
    </dgm:pt>
    <dgm:pt modelId="{2F8308E2-E75B-4D91-94FA-3C64E1C64C68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Imaging of venous infarct</a:t>
          </a:r>
          <a:endParaRPr lang="en-IN" dirty="0">
            <a:solidFill>
              <a:schemeClr val="bg1"/>
            </a:solidFill>
          </a:endParaRPr>
        </a:p>
      </dgm:t>
    </dgm:pt>
    <dgm:pt modelId="{F157C640-73BA-4B48-A76A-98BF40B21941}" type="parTrans" cxnId="{8220F5C1-1EAB-4C7F-83B8-510D47B38491}">
      <dgm:prSet/>
      <dgm:spPr/>
      <dgm:t>
        <a:bodyPr/>
        <a:lstStyle/>
        <a:p>
          <a:endParaRPr lang="en-IN"/>
        </a:p>
      </dgm:t>
    </dgm:pt>
    <dgm:pt modelId="{69AD86AF-A516-4578-B0A5-5185CE669397}" type="sibTrans" cxnId="{8220F5C1-1EAB-4C7F-83B8-510D47B38491}">
      <dgm:prSet/>
      <dgm:spPr/>
      <dgm:t>
        <a:bodyPr/>
        <a:lstStyle/>
        <a:p>
          <a:endParaRPr lang="en-IN"/>
        </a:p>
      </dgm:t>
    </dgm:pt>
    <dgm:pt modelId="{F31B6881-C4F4-4D29-B505-4FBE1E05DECF}" type="pres">
      <dgm:prSet presAssocID="{1070E68E-1B05-4469-8B0C-EA08C9AF2E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ECCF53F4-A77D-42BD-AFF1-01372A84B3C0}" type="pres">
      <dgm:prSet presAssocID="{CB94B1C7-F407-4330-95F7-CA7FBE698456}" presName="parentLin" presStyleCnt="0"/>
      <dgm:spPr/>
    </dgm:pt>
    <dgm:pt modelId="{EBD7F923-5DB0-4BD1-96C2-A0847161D121}" type="pres">
      <dgm:prSet presAssocID="{CB94B1C7-F407-4330-95F7-CA7FBE698456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FD4468D2-AB5A-40E1-A6DC-6E1FE8113414}" type="pres">
      <dgm:prSet presAssocID="{CB94B1C7-F407-4330-95F7-CA7FBE698456}" presName="parentText" presStyleLbl="node1" presStyleIdx="0" presStyleCnt="3" custScaleX="10820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D05133D-7CB0-4349-8498-4B25226E8478}" type="pres">
      <dgm:prSet presAssocID="{CB94B1C7-F407-4330-95F7-CA7FBE698456}" presName="negativeSpace" presStyleCnt="0"/>
      <dgm:spPr/>
    </dgm:pt>
    <dgm:pt modelId="{7622381A-70B7-4BC9-B78E-E407681CA1D5}" type="pres">
      <dgm:prSet presAssocID="{CB94B1C7-F407-4330-95F7-CA7FBE698456}" presName="childText" presStyleLbl="conFgAcc1" presStyleIdx="0" presStyleCnt="3">
        <dgm:presLayoutVars>
          <dgm:bulletEnabled val="1"/>
        </dgm:presLayoutVars>
      </dgm:prSet>
      <dgm:spPr/>
    </dgm:pt>
    <dgm:pt modelId="{609157E9-DEEE-4BD5-ABEE-787A27C767BD}" type="pres">
      <dgm:prSet presAssocID="{FB4D10AD-804F-4953-B28E-A05822E9F7A1}" presName="spaceBetweenRectangles" presStyleCnt="0"/>
      <dgm:spPr/>
    </dgm:pt>
    <dgm:pt modelId="{2445E253-8D6C-4FD0-9F26-5017EE3B24D5}" type="pres">
      <dgm:prSet presAssocID="{23BDAA34-4AFB-44D5-A569-0E87A965CB0C}" presName="parentLin" presStyleCnt="0"/>
      <dgm:spPr/>
    </dgm:pt>
    <dgm:pt modelId="{45B24740-332D-4215-8D6C-61D2E043D271}" type="pres">
      <dgm:prSet presAssocID="{23BDAA34-4AFB-44D5-A569-0E87A965CB0C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A3CD69EA-BDFB-4A60-9958-8989615D6D0C}" type="pres">
      <dgm:prSet presAssocID="{23BDAA34-4AFB-44D5-A569-0E87A965CB0C}" presName="parentText" presStyleLbl="node1" presStyleIdx="1" presStyleCnt="3" custScaleX="108199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57A9D22-8745-4111-AA70-2562DBFBBCFA}" type="pres">
      <dgm:prSet presAssocID="{23BDAA34-4AFB-44D5-A569-0E87A965CB0C}" presName="negativeSpace" presStyleCnt="0"/>
      <dgm:spPr/>
    </dgm:pt>
    <dgm:pt modelId="{65407E95-EB9D-4BE9-83FE-40837F14AA33}" type="pres">
      <dgm:prSet presAssocID="{23BDAA34-4AFB-44D5-A569-0E87A965CB0C}" presName="childText" presStyleLbl="conFgAcc1" presStyleIdx="1" presStyleCnt="3">
        <dgm:presLayoutVars>
          <dgm:bulletEnabled val="1"/>
        </dgm:presLayoutVars>
      </dgm:prSet>
      <dgm:spPr/>
    </dgm:pt>
    <dgm:pt modelId="{2A22C1B4-5CE9-4E2B-9C6B-1C2D7A859AA3}" type="pres">
      <dgm:prSet presAssocID="{30BF51E7-D0A5-421E-A5E5-2F945817312F}" presName="spaceBetweenRectangles" presStyleCnt="0"/>
      <dgm:spPr/>
    </dgm:pt>
    <dgm:pt modelId="{2EDDFAB0-7964-4AA9-8A3B-4FB2FB4334F8}" type="pres">
      <dgm:prSet presAssocID="{2F8308E2-E75B-4D91-94FA-3C64E1C64C68}" presName="parentLin" presStyleCnt="0"/>
      <dgm:spPr/>
    </dgm:pt>
    <dgm:pt modelId="{CCD4D307-6E14-4E96-9EE3-4C29FD08CDA4}" type="pres">
      <dgm:prSet presAssocID="{2F8308E2-E75B-4D91-94FA-3C64E1C64C68}" presName="parentLeftMargin" presStyleLbl="node1" presStyleIdx="1" presStyleCnt="3"/>
      <dgm:spPr/>
      <dgm:t>
        <a:bodyPr/>
        <a:lstStyle/>
        <a:p>
          <a:endParaRPr lang="en-IN"/>
        </a:p>
      </dgm:t>
    </dgm:pt>
    <dgm:pt modelId="{748063F8-7B9C-45D7-AB1A-CD90FCEDD2C2}" type="pres">
      <dgm:prSet presAssocID="{2F8308E2-E75B-4D91-94FA-3C64E1C64C68}" presName="parentText" presStyleLbl="node1" presStyleIdx="2" presStyleCnt="3" custScaleX="109841" custLinFactNeighborY="204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DA8577-BBB4-40B6-A006-AF5997657DA8}" type="pres">
      <dgm:prSet presAssocID="{2F8308E2-E75B-4D91-94FA-3C64E1C64C68}" presName="negativeSpace" presStyleCnt="0"/>
      <dgm:spPr/>
    </dgm:pt>
    <dgm:pt modelId="{DC2EFF67-44D1-4238-9147-CE3C841D37FA}" type="pres">
      <dgm:prSet presAssocID="{2F8308E2-E75B-4D91-94FA-3C64E1C64C6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02FE833-84A8-4FC4-8C11-FF73934007D0}" type="presOf" srcId="{23BDAA34-4AFB-44D5-A569-0E87A965CB0C}" destId="{45B24740-332D-4215-8D6C-61D2E043D271}" srcOrd="0" destOrd="0" presId="urn:microsoft.com/office/officeart/2005/8/layout/list1"/>
    <dgm:cxn modelId="{7EF0479A-81CC-457F-AAEF-3D812F288EB7}" srcId="{1070E68E-1B05-4469-8B0C-EA08C9AF2EC5}" destId="{23BDAA34-4AFB-44D5-A569-0E87A965CB0C}" srcOrd="1" destOrd="0" parTransId="{1CC910C1-7B51-4FEE-B7A6-956BEA9FC7F0}" sibTransId="{30BF51E7-D0A5-421E-A5E5-2F945817312F}"/>
    <dgm:cxn modelId="{2E0E6301-EEA3-48B7-8B0E-82B0F8F4AB91}" type="presOf" srcId="{1070E68E-1B05-4469-8B0C-EA08C9AF2EC5}" destId="{F31B6881-C4F4-4D29-B505-4FBE1E05DECF}" srcOrd="0" destOrd="0" presId="urn:microsoft.com/office/officeart/2005/8/layout/list1"/>
    <dgm:cxn modelId="{1786D656-E64B-4296-BE60-0018B844754C}" type="presOf" srcId="{CB94B1C7-F407-4330-95F7-CA7FBE698456}" destId="{EBD7F923-5DB0-4BD1-96C2-A0847161D121}" srcOrd="0" destOrd="0" presId="urn:microsoft.com/office/officeart/2005/8/layout/list1"/>
    <dgm:cxn modelId="{28724FFA-3AB3-4AD6-B233-7351EF8280CC}" type="presOf" srcId="{23BDAA34-4AFB-44D5-A569-0E87A965CB0C}" destId="{A3CD69EA-BDFB-4A60-9958-8989615D6D0C}" srcOrd="1" destOrd="0" presId="urn:microsoft.com/office/officeart/2005/8/layout/list1"/>
    <dgm:cxn modelId="{5ECA25AB-1FCE-46FC-8719-C80B5C58609E}" type="presOf" srcId="{2F8308E2-E75B-4D91-94FA-3C64E1C64C68}" destId="{748063F8-7B9C-45D7-AB1A-CD90FCEDD2C2}" srcOrd="1" destOrd="0" presId="urn:microsoft.com/office/officeart/2005/8/layout/list1"/>
    <dgm:cxn modelId="{6AF9F9A1-3EA1-4965-86E6-92A540EAFF4C}" type="presOf" srcId="{2F8308E2-E75B-4D91-94FA-3C64E1C64C68}" destId="{CCD4D307-6E14-4E96-9EE3-4C29FD08CDA4}" srcOrd="0" destOrd="0" presId="urn:microsoft.com/office/officeart/2005/8/layout/list1"/>
    <dgm:cxn modelId="{5149E0E8-7228-41CB-96CE-E25174AC10B0}" srcId="{1070E68E-1B05-4469-8B0C-EA08C9AF2EC5}" destId="{CB94B1C7-F407-4330-95F7-CA7FBE698456}" srcOrd="0" destOrd="0" parTransId="{197D307D-A305-4724-9F7A-33AA75323DE6}" sibTransId="{FB4D10AD-804F-4953-B28E-A05822E9F7A1}"/>
    <dgm:cxn modelId="{8220F5C1-1EAB-4C7F-83B8-510D47B38491}" srcId="{1070E68E-1B05-4469-8B0C-EA08C9AF2EC5}" destId="{2F8308E2-E75B-4D91-94FA-3C64E1C64C68}" srcOrd="2" destOrd="0" parTransId="{F157C640-73BA-4B48-A76A-98BF40B21941}" sibTransId="{69AD86AF-A516-4578-B0A5-5185CE669397}"/>
    <dgm:cxn modelId="{8D099E72-655C-4B29-A485-19D9F3B8F4BD}" type="presOf" srcId="{CB94B1C7-F407-4330-95F7-CA7FBE698456}" destId="{FD4468D2-AB5A-40E1-A6DC-6E1FE8113414}" srcOrd="1" destOrd="0" presId="urn:microsoft.com/office/officeart/2005/8/layout/list1"/>
    <dgm:cxn modelId="{CFBDD52B-D9BB-4BD2-93B3-0722E3E6FB93}" type="presParOf" srcId="{F31B6881-C4F4-4D29-B505-4FBE1E05DECF}" destId="{ECCF53F4-A77D-42BD-AFF1-01372A84B3C0}" srcOrd="0" destOrd="0" presId="urn:microsoft.com/office/officeart/2005/8/layout/list1"/>
    <dgm:cxn modelId="{5D5A5440-0489-48FE-91B9-B2C59F1440AB}" type="presParOf" srcId="{ECCF53F4-A77D-42BD-AFF1-01372A84B3C0}" destId="{EBD7F923-5DB0-4BD1-96C2-A0847161D121}" srcOrd="0" destOrd="0" presId="urn:microsoft.com/office/officeart/2005/8/layout/list1"/>
    <dgm:cxn modelId="{FA265EB8-1304-4F4A-9407-C21EF80F22AC}" type="presParOf" srcId="{ECCF53F4-A77D-42BD-AFF1-01372A84B3C0}" destId="{FD4468D2-AB5A-40E1-A6DC-6E1FE8113414}" srcOrd="1" destOrd="0" presId="urn:microsoft.com/office/officeart/2005/8/layout/list1"/>
    <dgm:cxn modelId="{6CC6E8D8-3382-4C5B-BB78-15A80B24A479}" type="presParOf" srcId="{F31B6881-C4F4-4D29-B505-4FBE1E05DECF}" destId="{1D05133D-7CB0-4349-8498-4B25226E8478}" srcOrd="1" destOrd="0" presId="urn:microsoft.com/office/officeart/2005/8/layout/list1"/>
    <dgm:cxn modelId="{EC733F6A-706B-4808-8DB0-2B1419622BD4}" type="presParOf" srcId="{F31B6881-C4F4-4D29-B505-4FBE1E05DECF}" destId="{7622381A-70B7-4BC9-B78E-E407681CA1D5}" srcOrd="2" destOrd="0" presId="urn:microsoft.com/office/officeart/2005/8/layout/list1"/>
    <dgm:cxn modelId="{7E42A28E-585C-4A8E-B5A4-6905AB7B91BA}" type="presParOf" srcId="{F31B6881-C4F4-4D29-B505-4FBE1E05DECF}" destId="{609157E9-DEEE-4BD5-ABEE-787A27C767BD}" srcOrd="3" destOrd="0" presId="urn:microsoft.com/office/officeart/2005/8/layout/list1"/>
    <dgm:cxn modelId="{09977FFF-20FF-4C66-98D5-E6E378C7DD84}" type="presParOf" srcId="{F31B6881-C4F4-4D29-B505-4FBE1E05DECF}" destId="{2445E253-8D6C-4FD0-9F26-5017EE3B24D5}" srcOrd="4" destOrd="0" presId="urn:microsoft.com/office/officeart/2005/8/layout/list1"/>
    <dgm:cxn modelId="{B3215536-582F-4963-8566-CC30DF3A55CE}" type="presParOf" srcId="{2445E253-8D6C-4FD0-9F26-5017EE3B24D5}" destId="{45B24740-332D-4215-8D6C-61D2E043D271}" srcOrd="0" destOrd="0" presId="urn:microsoft.com/office/officeart/2005/8/layout/list1"/>
    <dgm:cxn modelId="{652D3965-034B-4981-A464-81AC451BDD91}" type="presParOf" srcId="{2445E253-8D6C-4FD0-9F26-5017EE3B24D5}" destId="{A3CD69EA-BDFB-4A60-9958-8989615D6D0C}" srcOrd="1" destOrd="0" presId="urn:microsoft.com/office/officeart/2005/8/layout/list1"/>
    <dgm:cxn modelId="{646D617E-C7B0-40FD-9107-D7CB40788510}" type="presParOf" srcId="{F31B6881-C4F4-4D29-B505-4FBE1E05DECF}" destId="{A57A9D22-8745-4111-AA70-2562DBFBBCFA}" srcOrd="5" destOrd="0" presId="urn:microsoft.com/office/officeart/2005/8/layout/list1"/>
    <dgm:cxn modelId="{1186A3E5-F659-4181-A63D-E6C8856B4348}" type="presParOf" srcId="{F31B6881-C4F4-4D29-B505-4FBE1E05DECF}" destId="{65407E95-EB9D-4BE9-83FE-40837F14AA33}" srcOrd="6" destOrd="0" presId="urn:microsoft.com/office/officeart/2005/8/layout/list1"/>
    <dgm:cxn modelId="{73BECC73-06F2-4714-966E-ADE091050EE3}" type="presParOf" srcId="{F31B6881-C4F4-4D29-B505-4FBE1E05DECF}" destId="{2A22C1B4-5CE9-4E2B-9C6B-1C2D7A859AA3}" srcOrd="7" destOrd="0" presId="urn:microsoft.com/office/officeart/2005/8/layout/list1"/>
    <dgm:cxn modelId="{6916BBD9-CD62-421D-BDBD-2098FB64B4F8}" type="presParOf" srcId="{F31B6881-C4F4-4D29-B505-4FBE1E05DECF}" destId="{2EDDFAB0-7964-4AA9-8A3B-4FB2FB4334F8}" srcOrd="8" destOrd="0" presId="urn:microsoft.com/office/officeart/2005/8/layout/list1"/>
    <dgm:cxn modelId="{1141C3C1-1A39-4038-9465-D82DA83D67DF}" type="presParOf" srcId="{2EDDFAB0-7964-4AA9-8A3B-4FB2FB4334F8}" destId="{CCD4D307-6E14-4E96-9EE3-4C29FD08CDA4}" srcOrd="0" destOrd="0" presId="urn:microsoft.com/office/officeart/2005/8/layout/list1"/>
    <dgm:cxn modelId="{399AB23C-CF98-4E01-8714-8B6F0E1D96C9}" type="presParOf" srcId="{2EDDFAB0-7964-4AA9-8A3B-4FB2FB4334F8}" destId="{748063F8-7B9C-45D7-AB1A-CD90FCEDD2C2}" srcOrd="1" destOrd="0" presId="urn:microsoft.com/office/officeart/2005/8/layout/list1"/>
    <dgm:cxn modelId="{FE173077-ECE0-4852-9E5A-269723CCEFFC}" type="presParOf" srcId="{F31B6881-C4F4-4D29-B505-4FBE1E05DECF}" destId="{64DA8577-BBB4-40B6-A006-AF5997657DA8}" srcOrd="9" destOrd="0" presId="urn:microsoft.com/office/officeart/2005/8/layout/list1"/>
    <dgm:cxn modelId="{77B53DBD-A085-4EE4-B1CA-65C977EEE815}" type="presParOf" srcId="{F31B6881-C4F4-4D29-B505-4FBE1E05DECF}" destId="{DC2EFF67-44D1-4238-9147-CE3C841D37F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528CCB-7961-44BA-8D73-A05476D9341E}" type="doc">
      <dgm:prSet loTypeId="urn:microsoft.com/office/officeart/2005/8/layout/list1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IN"/>
        </a:p>
      </dgm:t>
    </dgm:pt>
    <dgm:pt modelId="{CB5C108A-A172-4832-8EA6-70D8F74A1A6D}">
      <dgm:prSet phldrT="[Text]"/>
      <dgm:spPr/>
      <dgm:t>
        <a:bodyPr/>
        <a:lstStyle/>
        <a:p>
          <a:r>
            <a:rPr lang="en-US" dirty="0" smtClean="0"/>
            <a:t>Empty delta sign</a:t>
          </a:r>
        </a:p>
      </dgm:t>
    </dgm:pt>
    <dgm:pt modelId="{2B964659-11C3-4E4D-837B-0030D0FEC496}" type="parTrans" cxnId="{02A46443-9030-4342-8EFF-4C5437BA3EDF}">
      <dgm:prSet/>
      <dgm:spPr/>
      <dgm:t>
        <a:bodyPr/>
        <a:lstStyle/>
        <a:p>
          <a:endParaRPr lang="en-IN"/>
        </a:p>
      </dgm:t>
    </dgm:pt>
    <dgm:pt modelId="{C96882E7-8F02-4970-B880-50996B8FF394}" type="sibTrans" cxnId="{02A46443-9030-4342-8EFF-4C5437BA3EDF}">
      <dgm:prSet/>
      <dgm:spPr/>
      <dgm:t>
        <a:bodyPr/>
        <a:lstStyle/>
        <a:p>
          <a:endParaRPr lang="en-IN"/>
        </a:p>
      </dgm:t>
    </dgm:pt>
    <dgm:pt modelId="{7F7FBFEA-6FD8-4D23-9238-7D11C480141C}">
      <dgm:prSet phldrT="[Text]"/>
      <dgm:spPr/>
      <dgm:t>
        <a:bodyPr/>
        <a:lstStyle/>
        <a:p>
          <a:r>
            <a:rPr lang="en-US" dirty="0" smtClean="0"/>
            <a:t>Dense clot sign</a:t>
          </a:r>
          <a:endParaRPr lang="en-IN" dirty="0"/>
        </a:p>
      </dgm:t>
    </dgm:pt>
    <dgm:pt modelId="{9AA76714-8777-40F3-A19D-94CDCD31DEC2}" type="parTrans" cxnId="{5CD89954-B531-45FF-86C6-21F4387472BE}">
      <dgm:prSet/>
      <dgm:spPr/>
      <dgm:t>
        <a:bodyPr/>
        <a:lstStyle/>
        <a:p>
          <a:endParaRPr lang="en-IN"/>
        </a:p>
      </dgm:t>
    </dgm:pt>
    <dgm:pt modelId="{079AD9DD-1701-4678-A3E1-12FE23886466}" type="sibTrans" cxnId="{5CD89954-B531-45FF-86C6-21F4387472BE}">
      <dgm:prSet/>
      <dgm:spPr/>
      <dgm:t>
        <a:bodyPr/>
        <a:lstStyle/>
        <a:p>
          <a:endParaRPr lang="en-IN"/>
        </a:p>
      </dgm:t>
    </dgm:pt>
    <dgm:pt modelId="{1877CA7D-70C1-4C75-A88A-4372B4F60A6A}">
      <dgm:prSet phldrT="[Text]"/>
      <dgm:spPr/>
      <dgm:t>
        <a:bodyPr/>
        <a:lstStyle/>
        <a:p>
          <a:r>
            <a:rPr lang="en-US" dirty="0" smtClean="0"/>
            <a:t>Cord sign</a:t>
          </a:r>
        </a:p>
      </dgm:t>
    </dgm:pt>
    <dgm:pt modelId="{F1DDA1A9-A92B-463E-A4DE-F8FAE1881099}" type="parTrans" cxnId="{846C99E6-FE1B-48F8-9A65-21BE64E141DB}">
      <dgm:prSet/>
      <dgm:spPr/>
      <dgm:t>
        <a:bodyPr/>
        <a:lstStyle/>
        <a:p>
          <a:endParaRPr lang="en-IN"/>
        </a:p>
      </dgm:t>
    </dgm:pt>
    <dgm:pt modelId="{97E7D13C-E39B-4AE5-BC22-F061A9C35220}" type="sibTrans" cxnId="{846C99E6-FE1B-48F8-9A65-21BE64E141DB}">
      <dgm:prSet/>
      <dgm:spPr/>
      <dgm:t>
        <a:bodyPr/>
        <a:lstStyle/>
        <a:p>
          <a:endParaRPr lang="en-IN"/>
        </a:p>
      </dgm:t>
    </dgm:pt>
    <dgm:pt modelId="{5B7E44DB-585F-4401-A797-C58E6B0EBCC4}">
      <dgm:prSet phldrT="[Text]"/>
      <dgm:spPr/>
      <dgm:t>
        <a:bodyPr/>
        <a:lstStyle/>
        <a:p>
          <a:r>
            <a:rPr lang="en-US" dirty="0" smtClean="0"/>
            <a:t>MR &amp; </a:t>
          </a:r>
          <a:r>
            <a:rPr lang="en-US" dirty="0" err="1" smtClean="0"/>
            <a:t>veno</a:t>
          </a:r>
          <a:r>
            <a:rPr lang="en-US" dirty="0" smtClean="0"/>
            <a:t> findings</a:t>
          </a:r>
        </a:p>
      </dgm:t>
    </dgm:pt>
    <dgm:pt modelId="{56475C55-6500-4F18-A518-A3466BEE6F64}" type="parTrans" cxnId="{0C9462C1-1BDB-4DC3-B7B7-3B9463806204}">
      <dgm:prSet/>
      <dgm:spPr/>
    </dgm:pt>
    <dgm:pt modelId="{4C40FEE1-0A5A-43D6-9AC6-871AE2FDAC0D}" type="sibTrans" cxnId="{0C9462C1-1BDB-4DC3-B7B7-3B9463806204}">
      <dgm:prSet/>
      <dgm:spPr/>
    </dgm:pt>
    <dgm:pt modelId="{97E0BB4C-E328-48E8-A8F6-48059AB7900E}">
      <dgm:prSet phldrT="[Text]"/>
      <dgm:spPr/>
      <dgm:t>
        <a:bodyPr/>
        <a:lstStyle/>
        <a:p>
          <a:r>
            <a:rPr lang="en-US" dirty="0" smtClean="0"/>
            <a:t>Pseudo-delta sign</a:t>
          </a:r>
        </a:p>
      </dgm:t>
    </dgm:pt>
    <dgm:pt modelId="{C00C2888-2E58-4D39-A93F-942E44243EE2}" type="parTrans" cxnId="{76F852B0-D9EA-4B3D-A56A-B6348CB03D7C}">
      <dgm:prSet/>
      <dgm:spPr/>
    </dgm:pt>
    <dgm:pt modelId="{253092BA-E332-4C53-9A01-BB261BA2972F}" type="sibTrans" cxnId="{76F852B0-D9EA-4B3D-A56A-B6348CB03D7C}">
      <dgm:prSet/>
      <dgm:spPr/>
    </dgm:pt>
    <dgm:pt modelId="{E9B5EA28-B68B-4D4B-B452-8818F3780CFF}" type="pres">
      <dgm:prSet presAssocID="{51528CCB-7961-44BA-8D73-A05476D934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4CF746B-044C-45D2-AC1B-598451FC1B75}" type="pres">
      <dgm:prSet presAssocID="{CB5C108A-A172-4832-8EA6-70D8F74A1A6D}" presName="parentLin" presStyleCnt="0"/>
      <dgm:spPr/>
    </dgm:pt>
    <dgm:pt modelId="{A8EF74A8-997D-4FEA-BFAA-80FF232B292C}" type="pres">
      <dgm:prSet presAssocID="{CB5C108A-A172-4832-8EA6-70D8F74A1A6D}" presName="parentLeftMargin" presStyleLbl="node1" presStyleIdx="0" presStyleCnt="5"/>
      <dgm:spPr/>
      <dgm:t>
        <a:bodyPr/>
        <a:lstStyle/>
        <a:p>
          <a:endParaRPr lang="en-IN"/>
        </a:p>
      </dgm:t>
    </dgm:pt>
    <dgm:pt modelId="{0F487410-16AF-4BBD-B795-6CC9DFAFEEFF}" type="pres">
      <dgm:prSet presAssocID="{CB5C108A-A172-4832-8EA6-70D8F74A1A6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6B1AE00-A0F0-41C0-B9CC-D6C0BF7EA427}" type="pres">
      <dgm:prSet presAssocID="{CB5C108A-A172-4832-8EA6-70D8F74A1A6D}" presName="negativeSpace" presStyleCnt="0"/>
      <dgm:spPr/>
    </dgm:pt>
    <dgm:pt modelId="{82467254-E026-42A9-A072-0A83277ED21B}" type="pres">
      <dgm:prSet presAssocID="{CB5C108A-A172-4832-8EA6-70D8F74A1A6D}" presName="childText" presStyleLbl="conFgAcc1" presStyleIdx="0" presStyleCnt="5">
        <dgm:presLayoutVars>
          <dgm:bulletEnabled val="1"/>
        </dgm:presLayoutVars>
      </dgm:prSet>
      <dgm:spPr/>
    </dgm:pt>
    <dgm:pt modelId="{BA987670-1625-4185-BE2A-D664BC9E4A52}" type="pres">
      <dgm:prSet presAssocID="{C96882E7-8F02-4970-B880-50996B8FF394}" presName="spaceBetweenRectangles" presStyleCnt="0"/>
      <dgm:spPr/>
    </dgm:pt>
    <dgm:pt modelId="{5D5C74B5-F655-40F8-8CFB-4FC41E33C842}" type="pres">
      <dgm:prSet presAssocID="{97E0BB4C-E328-48E8-A8F6-48059AB7900E}" presName="parentLin" presStyleCnt="0"/>
      <dgm:spPr/>
    </dgm:pt>
    <dgm:pt modelId="{DAD31327-AD81-447B-B409-4B0485D73F52}" type="pres">
      <dgm:prSet presAssocID="{97E0BB4C-E328-48E8-A8F6-48059AB7900E}" presName="parentLeftMargin" presStyleLbl="node1" presStyleIdx="0" presStyleCnt="5"/>
      <dgm:spPr/>
      <dgm:t>
        <a:bodyPr/>
        <a:lstStyle/>
        <a:p>
          <a:endParaRPr lang="en-IN"/>
        </a:p>
      </dgm:t>
    </dgm:pt>
    <dgm:pt modelId="{320D97E0-3BD3-4707-9692-F665A7CE87C2}" type="pres">
      <dgm:prSet presAssocID="{97E0BB4C-E328-48E8-A8F6-48059AB7900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87F7323-25A3-4C51-950E-1E83BE6685B6}" type="pres">
      <dgm:prSet presAssocID="{97E0BB4C-E328-48E8-A8F6-48059AB7900E}" presName="negativeSpace" presStyleCnt="0"/>
      <dgm:spPr/>
    </dgm:pt>
    <dgm:pt modelId="{0426E39E-B72D-4E6E-BDF7-A78383CC6F8F}" type="pres">
      <dgm:prSet presAssocID="{97E0BB4C-E328-48E8-A8F6-48059AB7900E}" presName="childText" presStyleLbl="conFgAcc1" presStyleIdx="1" presStyleCnt="5">
        <dgm:presLayoutVars>
          <dgm:bulletEnabled val="1"/>
        </dgm:presLayoutVars>
      </dgm:prSet>
      <dgm:spPr/>
    </dgm:pt>
    <dgm:pt modelId="{EAF7497B-DB6D-404B-88EC-61B2932176A8}" type="pres">
      <dgm:prSet presAssocID="{253092BA-E332-4C53-9A01-BB261BA2972F}" presName="spaceBetweenRectangles" presStyleCnt="0"/>
      <dgm:spPr/>
    </dgm:pt>
    <dgm:pt modelId="{0B8FC7AF-B7E4-44E5-AACB-FDCAD87254D2}" type="pres">
      <dgm:prSet presAssocID="{7F7FBFEA-6FD8-4D23-9238-7D11C480141C}" presName="parentLin" presStyleCnt="0"/>
      <dgm:spPr/>
    </dgm:pt>
    <dgm:pt modelId="{D65ACD9A-1707-452F-A1E3-D1649EB10058}" type="pres">
      <dgm:prSet presAssocID="{7F7FBFEA-6FD8-4D23-9238-7D11C480141C}" presName="parentLeftMargin" presStyleLbl="node1" presStyleIdx="1" presStyleCnt="5"/>
      <dgm:spPr/>
      <dgm:t>
        <a:bodyPr/>
        <a:lstStyle/>
        <a:p>
          <a:endParaRPr lang="en-IN"/>
        </a:p>
      </dgm:t>
    </dgm:pt>
    <dgm:pt modelId="{464A4879-29DA-4CAD-92A3-934F4DC9B771}" type="pres">
      <dgm:prSet presAssocID="{7F7FBFEA-6FD8-4D23-9238-7D11C480141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EE07E3E-41C4-47DF-A75F-A86AB13EEFAA}" type="pres">
      <dgm:prSet presAssocID="{7F7FBFEA-6FD8-4D23-9238-7D11C480141C}" presName="negativeSpace" presStyleCnt="0"/>
      <dgm:spPr/>
    </dgm:pt>
    <dgm:pt modelId="{23E606F0-F90A-4284-8B27-6E8588D58209}" type="pres">
      <dgm:prSet presAssocID="{7F7FBFEA-6FD8-4D23-9238-7D11C480141C}" presName="childText" presStyleLbl="conFgAcc1" presStyleIdx="2" presStyleCnt="5">
        <dgm:presLayoutVars>
          <dgm:bulletEnabled val="1"/>
        </dgm:presLayoutVars>
      </dgm:prSet>
      <dgm:spPr/>
    </dgm:pt>
    <dgm:pt modelId="{348E2E21-8C97-4133-B872-3624E9246DD1}" type="pres">
      <dgm:prSet presAssocID="{079AD9DD-1701-4678-A3E1-12FE23886466}" presName="spaceBetweenRectangles" presStyleCnt="0"/>
      <dgm:spPr/>
    </dgm:pt>
    <dgm:pt modelId="{E82DAD53-BD24-4723-BD4B-1805206340CE}" type="pres">
      <dgm:prSet presAssocID="{1877CA7D-70C1-4C75-A88A-4372B4F60A6A}" presName="parentLin" presStyleCnt="0"/>
      <dgm:spPr/>
    </dgm:pt>
    <dgm:pt modelId="{C6FE7402-7942-4F71-9A50-E8F221D8488A}" type="pres">
      <dgm:prSet presAssocID="{1877CA7D-70C1-4C75-A88A-4372B4F60A6A}" presName="parentLeftMargin" presStyleLbl="node1" presStyleIdx="2" presStyleCnt="5"/>
      <dgm:spPr/>
      <dgm:t>
        <a:bodyPr/>
        <a:lstStyle/>
        <a:p>
          <a:endParaRPr lang="en-IN"/>
        </a:p>
      </dgm:t>
    </dgm:pt>
    <dgm:pt modelId="{39007D6D-D69F-4E95-B9E7-79E55385927D}" type="pres">
      <dgm:prSet presAssocID="{1877CA7D-70C1-4C75-A88A-4372B4F60A6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9F2CBFB-E04D-46D3-A99F-B3A68695F028}" type="pres">
      <dgm:prSet presAssocID="{1877CA7D-70C1-4C75-A88A-4372B4F60A6A}" presName="negativeSpace" presStyleCnt="0"/>
      <dgm:spPr/>
    </dgm:pt>
    <dgm:pt modelId="{045BBF0A-FD09-4CC4-A7B8-DCB272878131}" type="pres">
      <dgm:prSet presAssocID="{1877CA7D-70C1-4C75-A88A-4372B4F60A6A}" presName="childText" presStyleLbl="conFgAcc1" presStyleIdx="3" presStyleCnt="5">
        <dgm:presLayoutVars>
          <dgm:bulletEnabled val="1"/>
        </dgm:presLayoutVars>
      </dgm:prSet>
      <dgm:spPr/>
    </dgm:pt>
    <dgm:pt modelId="{F6F87B2F-D123-4289-A806-77DCE657C5CF}" type="pres">
      <dgm:prSet presAssocID="{97E7D13C-E39B-4AE5-BC22-F061A9C35220}" presName="spaceBetweenRectangles" presStyleCnt="0"/>
      <dgm:spPr/>
    </dgm:pt>
    <dgm:pt modelId="{EA5001B8-9F0D-46A2-ACC2-283FA9B35996}" type="pres">
      <dgm:prSet presAssocID="{5B7E44DB-585F-4401-A797-C58E6B0EBCC4}" presName="parentLin" presStyleCnt="0"/>
      <dgm:spPr/>
    </dgm:pt>
    <dgm:pt modelId="{F9F829FB-10FC-4637-B938-169536CA4529}" type="pres">
      <dgm:prSet presAssocID="{5B7E44DB-585F-4401-A797-C58E6B0EBCC4}" presName="parentLeftMargin" presStyleLbl="node1" presStyleIdx="3" presStyleCnt="5"/>
      <dgm:spPr/>
      <dgm:t>
        <a:bodyPr/>
        <a:lstStyle/>
        <a:p>
          <a:endParaRPr lang="en-IN"/>
        </a:p>
      </dgm:t>
    </dgm:pt>
    <dgm:pt modelId="{A21A7412-0C96-4CC6-B4CF-FDA975A2EE01}" type="pres">
      <dgm:prSet presAssocID="{5B7E44DB-585F-4401-A797-C58E6B0EBCC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3994B1B-4759-4993-AD84-FAF70494436E}" type="pres">
      <dgm:prSet presAssocID="{5B7E44DB-585F-4401-A797-C58E6B0EBCC4}" presName="negativeSpace" presStyleCnt="0"/>
      <dgm:spPr/>
    </dgm:pt>
    <dgm:pt modelId="{D7594A00-A4EB-4B93-AF79-EF58FF447E23}" type="pres">
      <dgm:prSet presAssocID="{5B7E44DB-585F-4401-A797-C58E6B0EBCC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0AEE436-E1F6-470E-A01C-913B083BDEE9}" type="presOf" srcId="{5B7E44DB-585F-4401-A797-C58E6B0EBCC4}" destId="{A21A7412-0C96-4CC6-B4CF-FDA975A2EE01}" srcOrd="1" destOrd="0" presId="urn:microsoft.com/office/officeart/2005/8/layout/list1"/>
    <dgm:cxn modelId="{77BB1AC2-ECC5-4963-AF10-9694BC2462EE}" type="presOf" srcId="{1877CA7D-70C1-4C75-A88A-4372B4F60A6A}" destId="{39007D6D-D69F-4E95-B9E7-79E55385927D}" srcOrd="1" destOrd="0" presId="urn:microsoft.com/office/officeart/2005/8/layout/list1"/>
    <dgm:cxn modelId="{E4395535-BF2F-4850-A241-BAF78BC33A82}" type="presOf" srcId="{1877CA7D-70C1-4C75-A88A-4372B4F60A6A}" destId="{C6FE7402-7942-4F71-9A50-E8F221D8488A}" srcOrd="0" destOrd="0" presId="urn:microsoft.com/office/officeart/2005/8/layout/list1"/>
    <dgm:cxn modelId="{0C9462C1-1BDB-4DC3-B7B7-3B9463806204}" srcId="{51528CCB-7961-44BA-8D73-A05476D9341E}" destId="{5B7E44DB-585F-4401-A797-C58E6B0EBCC4}" srcOrd="4" destOrd="0" parTransId="{56475C55-6500-4F18-A518-A3466BEE6F64}" sibTransId="{4C40FEE1-0A5A-43D6-9AC6-871AE2FDAC0D}"/>
    <dgm:cxn modelId="{9E70E167-B8F2-4CEB-85BB-443B2C334651}" type="presOf" srcId="{CB5C108A-A172-4832-8EA6-70D8F74A1A6D}" destId="{A8EF74A8-997D-4FEA-BFAA-80FF232B292C}" srcOrd="0" destOrd="0" presId="urn:microsoft.com/office/officeart/2005/8/layout/list1"/>
    <dgm:cxn modelId="{1A18C366-BF71-4D55-A173-D9696476CFF6}" type="presOf" srcId="{7F7FBFEA-6FD8-4D23-9238-7D11C480141C}" destId="{D65ACD9A-1707-452F-A1E3-D1649EB10058}" srcOrd="0" destOrd="0" presId="urn:microsoft.com/office/officeart/2005/8/layout/list1"/>
    <dgm:cxn modelId="{4DF8D9C4-0D20-45DC-80B6-46C10B7CE7EE}" type="presOf" srcId="{CB5C108A-A172-4832-8EA6-70D8F74A1A6D}" destId="{0F487410-16AF-4BBD-B795-6CC9DFAFEEFF}" srcOrd="1" destOrd="0" presId="urn:microsoft.com/office/officeart/2005/8/layout/list1"/>
    <dgm:cxn modelId="{76F852B0-D9EA-4B3D-A56A-B6348CB03D7C}" srcId="{51528CCB-7961-44BA-8D73-A05476D9341E}" destId="{97E0BB4C-E328-48E8-A8F6-48059AB7900E}" srcOrd="1" destOrd="0" parTransId="{C00C2888-2E58-4D39-A93F-942E44243EE2}" sibTransId="{253092BA-E332-4C53-9A01-BB261BA2972F}"/>
    <dgm:cxn modelId="{C97EBAC2-31F6-4B64-973C-E84069CE5A3D}" type="presOf" srcId="{97E0BB4C-E328-48E8-A8F6-48059AB7900E}" destId="{320D97E0-3BD3-4707-9692-F665A7CE87C2}" srcOrd="1" destOrd="0" presId="urn:microsoft.com/office/officeart/2005/8/layout/list1"/>
    <dgm:cxn modelId="{3A5F051F-78FB-44B4-B6A3-5BF2776C5D9C}" type="presOf" srcId="{51528CCB-7961-44BA-8D73-A05476D9341E}" destId="{E9B5EA28-B68B-4D4B-B452-8818F3780CFF}" srcOrd="0" destOrd="0" presId="urn:microsoft.com/office/officeart/2005/8/layout/list1"/>
    <dgm:cxn modelId="{EB310F33-BBD5-4484-89AC-2E53A20FAA25}" type="presOf" srcId="{97E0BB4C-E328-48E8-A8F6-48059AB7900E}" destId="{DAD31327-AD81-447B-B409-4B0485D73F52}" srcOrd="0" destOrd="0" presId="urn:microsoft.com/office/officeart/2005/8/layout/list1"/>
    <dgm:cxn modelId="{5CD89954-B531-45FF-86C6-21F4387472BE}" srcId="{51528CCB-7961-44BA-8D73-A05476D9341E}" destId="{7F7FBFEA-6FD8-4D23-9238-7D11C480141C}" srcOrd="2" destOrd="0" parTransId="{9AA76714-8777-40F3-A19D-94CDCD31DEC2}" sibTransId="{079AD9DD-1701-4678-A3E1-12FE23886466}"/>
    <dgm:cxn modelId="{B78BBA5E-E393-452B-9865-7EE67FAB5406}" type="presOf" srcId="{7F7FBFEA-6FD8-4D23-9238-7D11C480141C}" destId="{464A4879-29DA-4CAD-92A3-934F4DC9B771}" srcOrd="1" destOrd="0" presId="urn:microsoft.com/office/officeart/2005/8/layout/list1"/>
    <dgm:cxn modelId="{846C99E6-FE1B-48F8-9A65-21BE64E141DB}" srcId="{51528CCB-7961-44BA-8D73-A05476D9341E}" destId="{1877CA7D-70C1-4C75-A88A-4372B4F60A6A}" srcOrd="3" destOrd="0" parTransId="{F1DDA1A9-A92B-463E-A4DE-F8FAE1881099}" sibTransId="{97E7D13C-E39B-4AE5-BC22-F061A9C35220}"/>
    <dgm:cxn modelId="{4EF1EBEC-DDCB-492A-AD4A-D5E9CA24EBEA}" type="presOf" srcId="{5B7E44DB-585F-4401-A797-C58E6B0EBCC4}" destId="{F9F829FB-10FC-4637-B938-169536CA4529}" srcOrd="0" destOrd="0" presId="urn:microsoft.com/office/officeart/2005/8/layout/list1"/>
    <dgm:cxn modelId="{02A46443-9030-4342-8EFF-4C5437BA3EDF}" srcId="{51528CCB-7961-44BA-8D73-A05476D9341E}" destId="{CB5C108A-A172-4832-8EA6-70D8F74A1A6D}" srcOrd="0" destOrd="0" parTransId="{2B964659-11C3-4E4D-837B-0030D0FEC496}" sibTransId="{C96882E7-8F02-4970-B880-50996B8FF394}"/>
    <dgm:cxn modelId="{A9F61576-B58A-4B4B-BB2E-3A3768299724}" type="presParOf" srcId="{E9B5EA28-B68B-4D4B-B452-8818F3780CFF}" destId="{B4CF746B-044C-45D2-AC1B-598451FC1B75}" srcOrd="0" destOrd="0" presId="urn:microsoft.com/office/officeart/2005/8/layout/list1"/>
    <dgm:cxn modelId="{304AF4C2-6CBC-4FB9-B452-025E3ADC21A9}" type="presParOf" srcId="{B4CF746B-044C-45D2-AC1B-598451FC1B75}" destId="{A8EF74A8-997D-4FEA-BFAA-80FF232B292C}" srcOrd="0" destOrd="0" presId="urn:microsoft.com/office/officeart/2005/8/layout/list1"/>
    <dgm:cxn modelId="{2BE12DE9-7D04-4710-89A9-47911BB8C9D7}" type="presParOf" srcId="{B4CF746B-044C-45D2-AC1B-598451FC1B75}" destId="{0F487410-16AF-4BBD-B795-6CC9DFAFEEFF}" srcOrd="1" destOrd="0" presId="urn:microsoft.com/office/officeart/2005/8/layout/list1"/>
    <dgm:cxn modelId="{04E4C02F-6BE2-4115-9DA0-C9D27304CFCC}" type="presParOf" srcId="{E9B5EA28-B68B-4D4B-B452-8818F3780CFF}" destId="{06B1AE00-A0F0-41C0-B9CC-D6C0BF7EA427}" srcOrd="1" destOrd="0" presId="urn:microsoft.com/office/officeart/2005/8/layout/list1"/>
    <dgm:cxn modelId="{1BFABF53-164B-4538-AA70-01AB2ABB4954}" type="presParOf" srcId="{E9B5EA28-B68B-4D4B-B452-8818F3780CFF}" destId="{82467254-E026-42A9-A072-0A83277ED21B}" srcOrd="2" destOrd="0" presId="urn:microsoft.com/office/officeart/2005/8/layout/list1"/>
    <dgm:cxn modelId="{E93CBFD9-0890-4A92-907C-7F6EF857696B}" type="presParOf" srcId="{E9B5EA28-B68B-4D4B-B452-8818F3780CFF}" destId="{BA987670-1625-4185-BE2A-D664BC9E4A52}" srcOrd="3" destOrd="0" presId="urn:microsoft.com/office/officeart/2005/8/layout/list1"/>
    <dgm:cxn modelId="{9BF4EC4E-B79B-44AD-8A98-081FB622C89A}" type="presParOf" srcId="{E9B5EA28-B68B-4D4B-B452-8818F3780CFF}" destId="{5D5C74B5-F655-40F8-8CFB-4FC41E33C842}" srcOrd="4" destOrd="0" presId="urn:microsoft.com/office/officeart/2005/8/layout/list1"/>
    <dgm:cxn modelId="{FBC872A8-7E3D-469A-8CF9-3990150B38A9}" type="presParOf" srcId="{5D5C74B5-F655-40F8-8CFB-4FC41E33C842}" destId="{DAD31327-AD81-447B-B409-4B0485D73F52}" srcOrd="0" destOrd="0" presId="urn:microsoft.com/office/officeart/2005/8/layout/list1"/>
    <dgm:cxn modelId="{42DEAF18-1A76-429B-8571-E05AC9DEC578}" type="presParOf" srcId="{5D5C74B5-F655-40F8-8CFB-4FC41E33C842}" destId="{320D97E0-3BD3-4707-9692-F665A7CE87C2}" srcOrd="1" destOrd="0" presId="urn:microsoft.com/office/officeart/2005/8/layout/list1"/>
    <dgm:cxn modelId="{BE17B5E8-8BB3-479C-B49E-79A1C9D06C4A}" type="presParOf" srcId="{E9B5EA28-B68B-4D4B-B452-8818F3780CFF}" destId="{C87F7323-25A3-4C51-950E-1E83BE6685B6}" srcOrd="5" destOrd="0" presId="urn:microsoft.com/office/officeart/2005/8/layout/list1"/>
    <dgm:cxn modelId="{56B4009B-8897-4A2F-84C3-ADF57B1E81AA}" type="presParOf" srcId="{E9B5EA28-B68B-4D4B-B452-8818F3780CFF}" destId="{0426E39E-B72D-4E6E-BDF7-A78383CC6F8F}" srcOrd="6" destOrd="0" presId="urn:microsoft.com/office/officeart/2005/8/layout/list1"/>
    <dgm:cxn modelId="{3AF5A27E-5F05-4183-BD3E-40C2FA777B97}" type="presParOf" srcId="{E9B5EA28-B68B-4D4B-B452-8818F3780CFF}" destId="{EAF7497B-DB6D-404B-88EC-61B2932176A8}" srcOrd="7" destOrd="0" presId="urn:microsoft.com/office/officeart/2005/8/layout/list1"/>
    <dgm:cxn modelId="{995852A2-7CA4-4606-AF96-1CCEAA993677}" type="presParOf" srcId="{E9B5EA28-B68B-4D4B-B452-8818F3780CFF}" destId="{0B8FC7AF-B7E4-44E5-AACB-FDCAD87254D2}" srcOrd="8" destOrd="0" presId="urn:microsoft.com/office/officeart/2005/8/layout/list1"/>
    <dgm:cxn modelId="{DD771636-9FA4-44B4-A043-65712195352B}" type="presParOf" srcId="{0B8FC7AF-B7E4-44E5-AACB-FDCAD87254D2}" destId="{D65ACD9A-1707-452F-A1E3-D1649EB10058}" srcOrd="0" destOrd="0" presId="urn:microsoft.com/office/officeart/2005/8/layout/list1"/>
    <dgm:cxn modelId="{5D32C473-5F89-4AC9-981D-28985DC925C7}" type="presParOf" srcId="{0B8FC7AF-B7E4-44E5-AACB-FDCAD87254D2}" destId="{464A4879-29DA-4CAD-92A3-934F4DC9B771}" srcOrd="1" destOrd="0" presId="urn:microsoft.com/office/officeart/2005/8/layout/list1"/>
    <dgm:cxn modelId="{A9292B55-04DE-46E4-8999-0E50C5F4846F}" type="presParOf" srcId="{E9B5EA28-B68B-4D4B-B452-8818F3780CFF}" destId="{3EE07E3E-41C4-47DF-A75F-A86AB13EEFAA}" srcOrd="9" destOrd="0" presId="urn:microsoft.com/office/officeart/2005/8/layout/list1"/>
    <dgm:cxn modelId="{24C48C63-88FC-41CC-A118-18F1BAC68C55}" type="presParOf" srcId="{E9B5EA28-B68B-4D4B-B452-8818F3780CFF}" destId="{23E606F0-F90A-4284-8B27-6E8588D58209}" srcOrd="10" destOrd="0" presId="urn:microsoft.com/office/officeart/2005/8/layout/list1"/>
    <dgm:cxn modelId="{28EBB917-0288-4DE5-BF2D-3D085890F1B4}" type="presParOf" srcId="{E9B5EA28-B68B-4D4B-B452-8818F3780CFF}" destId="{348E2E21-8C97-4133-B872-3624E9246DD1}" srcOrd="11" destOrd="0" presId="urn:microsoft.com/office/officeart/2005/8/layout/list1"/>
    <dgm:cxn modelId="{9660D644-9FCF-4CEB-A68E-E19E07B3A106}" type="presParOf" srcId="{E9B5EA28-B68B-4D4B-B452-8818F3780CFF}" destId="{E82DAD53-BD24-4723-BD4B-1805206340CE}" srcOrd="12" destOrd="0" presId="urn:microsoft.com/office/officeart/2005/8/layout/list1"/>
    <dgm:cxn modelId="{B0D72FAC-C1B9-4ABE-B9B3-F0A00230B558}" type="presParOf" srcId="{E82DAD53-BD24-4723-BD4B-1805206340CE}" destId="{C6FE7402-7942-4F71-9A50-E8F221D8488A}" srcOrd="0" destOrd="0" presId="urn:microsoft.com/office/officeart/2005/8/layout/list1"/>
    <dgm:cxn modelId="{E7A6707B-F799-42E2-AE5F-0128FFA675D8}" type="presParOf" srcId="{E82DAD53-BD24-4723-BD4B-1805206340CE}" destId="{39007D6D-D69F-4E95-B9E7-79E55385927D}" srcOrd="1" destOrd="0" presId="urn:microsoft.com/office/officeart/2005/8/layout/list1"/>
    <dgm:cxn modelId="{D5E5D362-8C4F-4AF6-9FEC-407D04C1EDF7}" type="presParOf" srcId="{E9B5EA28-B68B-4D4B-B452-8818F3780CFF}" destId="{09F2CBFB-E04D-46D3-A99F-B3A68695F028}" srcOrd="13" destOrd="0" presId="urn:microsoft.com/office/officeart/2005/8/layout/list1"/>
    <dgm:cxn modelId="{8838CBC2-CE38-44F1-A0F5-C7F8182F8EE0}" type="presParOf" srcId="{E9B5EA28-B68B-4D4B-B452-8818F3780CFF}" destId="{045BBF0A-FD09-4CC4-A7B8-DCB272878131}" srcOrd="14" destOrd="0" presId="urn:microsoft.com/office/officeart/2005/8/layout/list1"/>
    <dgm:cxn modelId="{C012CB0F-5862-4F5F-A18C-C30669685563}" type="presParOf" srcId="{E9B5EA28-B68B-4D4B-B452-8818F3780CFF}" destId="{F6F87B2F-D123-4289-A806-77DCE657C5CF}" srcOrd="15" destOrd="0" presId="urn:microsoft.com/office/officeart/2005/8/layout/list1"/>
    <dgm:cxn modelId="{67FF54C2-3349-4968-BF31-4997F45EF998}" type="presParOf" srcId="{E9B5EA28-B68B-4D4B-B452-8818F3780CFF}" destId="{EA5001B8-9F0D-46A2-ACC2-283FA9B35996}" srcOrd="16" destOrd="0" presId="urn:microsoft.com/office/officeart/2005/8/layout/list1"/>
    <dgm:cxn modelId="{34D85723-14D8-48F8-98D0-EC3D87813289}" type="presParOf" srcId="{EA5001B8-9F0D-46A2-ACC2-283FA9B35996}" destId="{F9F829FB-10FC-4637-B938-169536CA4529}" srcOrd="0" destOrd="0" presId="urn:microsoft.com/office/officeart/2005/8/layout/list1"/>
    <dgm:cxn modelId="{FD25F1BF-E5A9-4642-9788-DEF2DA826F9B}" type="presParOf" srcId="{EA5001B8-9F0D-46A2-ACC2-283FA9B35996}" destId="{A21A7412-0C96-4CC6-B4CF-FDA975A2EE01}" srcOrd="1" destOrd="0" presId="urn:microsoft.com/office/officeart/2005/8/layout/list1"/>
    <dgm:cxn modelId="{2A651D17-4DB0-48A1-833A-675F0785CEFC}" type="presParOf" srcId="{E9B5EA28-B68B-4D4B-B452-8818F3780CFF}" destId="{43994B1B-4759-4993-AD84-FAF70494436E}" srcOrd="17" destOrd="0" presId="urn:microsoft.com/office/officeart/2005/8/layout/list1"/>
    <dgm:cxn modelId="{7C9A3B37-6E53-46C4-9493-1C424F27AA9E}" type="presParOf" srcId="{E9B5EA28-B68B-4D4B-B452-8818F3780CFF}" destId="{D7594A00-A4EB-4B93-AF79-EF58FF447E2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2381A-70B7-4BC9-B78E-E407681CA1D5}">
      <dsp:nvSpPr>
        <dsp:cNvPr id="0" name=""/>
        <dsp:cNvSpPr/>
      </dsp:nvSpPr>
      <dsp:spPr>
        <a:xfrm>
          <a:off x="0" y="962335"/>
          <a:ext cx="8643998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4468D2-AB5A-40E1-A6DC-6E1FE8113414}">
      <dsp:nvSpPr>
        <dsp:cNvPr id="0" name=""/>
        <dsp:cNvSpPr/>
      </dsp:nvSpPr>
      <dsp:spPr>
        <a:xfrm>
          <a:off x="432199" y="357175"/>
          <a:ext cx="6546964" cy="12103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706" tIns="0" rIns="228706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solidFill>
                <a:schemeClr val="bg1"/>
              </a:solidFill>
            </a:rPr>
            <a:t>Venous anatomy</a:t>
          </a:r>
          <a:endParaRPr lang="en-IN" sz="4100" kern="1200" dirty="0">
            <a:solidFill>
              <a:schemeClr val="bg1"/>
            </a:solidFill>
          </a:endParaRPr>
        </a:p>
      </dsp:txBody>
      <dsp:txXfrm>
        <a:off x="491282" y="416258"/>
        <a:ext cx="6428798" cy="1092154"/>
      </dsp:txXfrm>
    </dsp:sp>
    <dsp:sp modelId="{65407E95-EB9D-4BE9-83FE-40837F14AA33}">
      <dsp:nvSpPr>
        <dsp:cNvPr id="0" name=""/>
        <dsp:cNvSpPr/>
      </dsp:nvSpPr>
      <dsp:spPr>
        <a:xfrm>
          <a:off x="0" y="2822095"/>
          <a:ext cx="8643998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CD69EA-BDFB-4A60-9958-8989615D6D0C}">
      <dsp:nvSpPr>
        <dsp:cNvPr id="0" name=""/>
        <dsp:cNvSpPr/>
      </dsp:nvSpPr>
      <dsp:spPr>
        <a:xfrm>
          <a:off x="432199" y="2216935"/>
          <a:ext cx="6546903" cy="12103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706" tIns="0" rIns="228706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solidFill>
                <a:schemeClr val="bg1"/>
              </a:solidFill>
            </a:rPr>
            <a:t>Causes of venous infarct </a:t>
          </a:r>
          <a:endParaRPr lang="en-IN" sz="4100" kern="1200" dirty="0">
            <a:solidFill>
              <a:schemeClr val="bg1"/>
            </a:solidFill>
          </a:endParaRPr>
        </a:p>
      </dsp:txBody>
      <dsp:txXfrm>
        <a:off x="491282" y="2276018"/>
        <a:ext cx="6428737" cy="1092154"/>
      </dsp:txXfrm>
    </dsp:sp>
    <dsp:sp modelId="{DC2EFF67-44D1-4238-9147-CE3C841D37FA}">
      <dsp:nvSpPr>
        <dsp:cNvPr id="0" name=""/>
        <dsp:cNvSpPr/>
      </dsp:nvSpPr>
      <dsp:spPr>
        <a:xfrm>
          <a:off x="0" y="4681855"/>
          <a:ext cx="8643998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8063F8-7B9C-45D7-AB1A-CD90FCEDD2C2}">
      <dsp:nvSpPr>
        <dsp:cNvPr id="0" name=""/>
        <dsp:cNvSpPr/>
      </dsp:nvSpPr>
      <dsp:spPr>
        <a:xfrm>
          <a:off x="432199" y="4101470"/>
          <a:ext cx="6646257" cy="12103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706" tIns="0" rIns="228706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solidFill>
                <a:schemeClr val="bg1"/>
              </a:solidFill>
            </a:rPr>
            <a:t>Imaging of venous infarct</a:t>
          </a:r>
          <a:endParaRPr lang="en-IN" sz="4100" kern="1200" dirty="0">
            <a:solidFill>
              <a:schemeClr val="bg1"/>
            </a:solidFill>
          </a:endParaRPr>
        </a:p>
      </dsp:txBody>
      <dsp:txXfrm>
        <a:off x="491282" y="4160553"/>
        <a:ext cx="6528091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67254-E026-42A9-A072-0A83277ED21B}">
      <dsp:nvSpPr>
        <dsp:cNvPr id="0" name=""/>
        <dsp:cNvSpPr/>
      </dsp:nvSpPr>
      <dsp:spPr>
        <a:xfrm>
          <a:off x="0" y="295777"/>
          <a:ext cx="818676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487410-16AF-4BBD-B795-6CC9DFAFEEFF}">
      <dsp:nvSpPr>
        <dsp:cNvPr id="0" name=""/>
        <dsp:cNvSpPr/>
      </dsp:nvSpPr>
      <dsp:spPr>
        <a:xfrm>
          <a:off x="409338" y="577"/>
          <a:ext cx="5730736" cy="5904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6608" tIns="0" rIns="21660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Empty delta sign</a:t>
          </a:r>
        </a:p>
      </dsp:txBody>
      <dsp:txXfrm>
        <a:off x="438159" y="29398"/>
        <a:ext cx="5673094" cy="532758"/>
      </dsp:txXfrm>
    </dsp:sp>
    <dsp:sp modelId="{0426E39E-B72D-4E6E-BDF7-A78383CC6F8F}">
      <dsp:nvSpPr>
        <dsp:cNvPr id="0" name=""/>
        <dsp:cNvSpPr/>
      </dsp:nvSpPr>
      <dsp:spPr>
        <a:xfrm>
          <a:off x="0" y="1202977"/>
          <a:ext cx="818676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0D97E0-3BD3-4707-9692-F665A7CE87C2}">
      <dsp:nvSpPr>
        <dsp:cNvPr id="0" name=""/>
        <dsp:cNvSpPr/>
      </dsp:nvSpPr>
      <dsp:spPr>
        <a:xfrm>
          <a:off x="409338" y="907777"/>
          <a:ext cx="5730736" cy="5904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6608" tIns="0" rIns="21660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Pseudo-delta sign</a:t>
          </a:r>
        </a:p>
      </dsp:txBody>
      <dsp:txXfrm>
        <a:off x="438159" y="936598"/>
        <a:ext cx="5673094" cy="532758"/>
      </dsp:txXfrm>
    </dsp:sp>
    <dsp:sp modelId="{23E606F0-F90A-4284-8B27-6E8588D58209}">
      <dsp:nvSpPr>
        <dsp:cNvPr id="0" name=""/>
        <dsp:cNvSpPr/>
      </dsp:nvSpPr>
      <dsp:spPr>
        <a:xfrm>
          <a:off x="0" y="2110178"/>
          <a:ext cx="818676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4A4879-29DA-4CAD-92A3-934F4DC9B771}">
      <dsp:nvSpPr>
        <dsp:cNvPr id="0" name=""/>
        <dsp:cNvSpPr/>
      </dsp:nvSpPr>
      <dsp:spPr>
        <a:xfrm>
          <a:off x="409338" y="1814978"/>
          <a:ext cx="5730736" cy="5904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6608" tIns="0" rIns="21660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Dense clot sign</a:t>
          </a:r>
          <a:endParaRPr lang="en-IN" sz="2000" kern="1200" dirty="0"/>
        </a:p>
      </dsp:txBody>
      <dsp:txXfrm>
        <a:off x="438159" y="1843799"/>
        <a:ext cx="5673094" cy="532758"/>
      </dsp:txXfrm>
    </dsp:sp>
    <dsp:sp modelId="{045BBF0A-FD09-4CC4-A7B8-DCB272878131}">
      <dsp:nvSpPr>
        <dsp:cNvPr id="0" name=""/>
        <dsp:cNvSpPr/>
      </dsp:nvSpPr>
      <dsp:spPr>
        <a:xfrm>
          <a:off x="0" y="3017378"/>
          <a:ext cx="818676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007D6D-D69F-4E95-B9E7-79E55385927D}">
      <dsp:nvSpPr>
        <dsp:cNvPr id="0" name=""/>
        <dsp:cNvSpPr/>
      </dsp:nvSpPr>
      <dsp:spPr>
        <a:xfrm>
          <a:off x="409338" y="2722178"/>
          <a:ext cx="5730736" cy="5904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6608" tIns="0" rIns="21660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Cord sign</a:t>
          </a:r>
        </a:p>
      </dsp:txBody>
      <dsp:txXfrm>
        <a:off x="438159" y="2750999"/>
        <a:ext cx="5673094" cy="532758"/>
      </dsp:txXfrm>
    </dsp:sp>
    <dsp:sp modelId="{D7594A00-A4EB-4B93-AF79-EF58FF447E23}">
      <dsp:nvSpPr>
        <dsp:cNvPr id="0" name=""/>
        <dsp:cNvSpPr/>
      </dsp:nvSpPr>
      <dsp:spPr>
        <a:xfrm>
          <a:off x="0" y="3924578"/>
          <a:ext cx="818676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1A7412-0C96-4CC6-B4CF-FDA975A2EE01}">
      <dsp:nvSpPr>
        <dsp:cNvPr id="0" name=""/>
        <dsp:cNvSpPr/>
      </dsp:nvSpPr>
      <dsp:spPr>
        <a:xfrm>
          <a:off x="409338" y="3629378"/>
          <a:ext cx="5730736" cy="5904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6608" tIns="0" rIns="21660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MR &amp; </a:t>
          </a:r>
          <a:r>
            <a:rPr lang="en-US" sz="2000" kern="1200" dirty="0" err="1" smtClean="0"/>
            <a:t>veno</a:t>
          </a:r>
          <a:r>
            <a:rPr lang="en-US" sz="2000" kern="1200" dirty="0" smtClean="0"/>
            <a:t> findings</a:t>
          </a:r>
        </a:p>
      </dsp:txBody>
      <dsp:txXfrm>
        <a:off x="438159" y="3658199"/>
        <a:ext cx="5673094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091B8-3E36-4180-9B5F-6B25D36E56A3}" type="datetimeFigureOut">
              <a:rPr lang="en-US" smtClean="0"/>
              <a:pPr/>
              <a:t>06-Feb-16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B642C-E617-4841-ADCA-151495ECD06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077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Superficial middle cerebral vein- along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sylvian</a:t>
            </a:r>
            <a:r>
              <a:rPr lang="en-US" baseline="0" dirty="0" smtClean="0"/>
              <a:t> fissure</a:t>
            </a:r>
            <a:r>
              <a:rPr lang="en-US" dirty="0" smtClean="0"/>
              <a:t> </a:t>
            </a:r>
            <a:r>
              <a:rPr lang="en-IN" baseline="0" dirty="0" smtClean="0"/>
              <a:t>  vein of </a:t>
            </a:r>
            <a:r>
              <a:rPr lang="en-IN" baseline="0" dirty="0" err="1" smtClean="0"/>
              <a:t>trolard</a:t>
            </a:r>
            <a:r>
              <a:rPr lang="en-IN" baseline="0" dirty="0" smtClean="0"/>
              <a:t>- from </a:t>
            </a:r>
            <a:r>
              <a:rPr lang="en-IN" baseline="0" dirty="0" err="1" smtClean="0"/>
              <a:t>sylvian</a:t>
            </a:r>
            <a:r>
              <a:rPr lang="en-IN" baseline="0" dirty="0" smtClean="0"/>
              <a:t> fissure to </a:t>
            </a:r>
            <a:r>
              <a:rPr lang="en-IN" baseline="0" dirty="0" err="1" smtClean="0"/>
              <a:t>sss</a:t>
            </a:r>
            <a:r>
              <a:rPr lang="en-IN" baseline="0" dirty="0" smtClean="0"/>
              <a:t>    vein of </a:t>
            </a:r>
            <a:r>
              <a:rPr lang="en-IN" baseline="0" dirty="0" err="1" smtClean="0"/>
              <a:t>labbe</a:t>
            </a:r>
            <a:r>
              <a:rPr lang="en-IN" baseline="0" dirty="0" smtClean="0"/>
              <a:t>- </a:t>
            </a:r>
            <a:r>
              <a:rPr lang="en-IN" baseline="0" dirty="0" err="1" smtClean="0"/>
              <a:t>sylvian</a:t>
            </a:r>
            <a:r>
              <a:rPr lang="en-IN" baseline="0" dirty="0" smtClean="0"/>
              <a:t> fissure to transverse sinus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ABD49-D49B-40B4-B5C0-B5008229BEF9}" type="slidenum">
              <a:rPr lang="en-IN" smtClean="0"/>
              <a:pPr/>
              <a:t>23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Medullary</a:t>
            </a:r>
            <a:r>
              <a:rPr lang="en-US" dirty="0" smtClean="0"/>
              <a:t> veins drain </a:t>
            </a:r>
            <a:r>
              <a:rPr lang="en-US" dirty="0" err="1" smtClean="0"/>
              <a:t>subcortical</a:t>
            </a:r>
            <a:r>
              <a:rPr lang="en-US" dirty="0" smtClean="0"/>
              <a:t> and deep white matter    </a:t>
            </a:r>
            <a:r>
              <a:rPr lang="en-US" dirty="0" err="1" smtClean="0"/>
              <a:t>subependymal</a:t>
            </a:r>
            <a:r>
              <a:rPr lang="en-US" dirty="0" smtClean="0"/>
              <a:t> veins surround lateral ventricles   join behind</a:t>
            </a:r>
            <a:r>
              <a:rPr lang="en-US" baseline="0" dirty="0" smtClean="0"/>
              <a:t> foramen of </a:t>
            </a:r>
            <a:r>
              <a:rPr lang="en-US" baseline="0" dirty="0" err="1" smtClean="0"/>
              <a:t>monroe</a:t>
            </a:r>
            <a:r>
              <a:rPr lang="en-US" baseline="0" dirty="0" smtClean="0"/>
              <a:t>   </a:t>
            </a:r>
            <a:r>
              <a:rPr lang="en-US" baseline="0" dirty="0" err="1" smtClean="0"/>
              <a:t>icv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paramedian</a:t>
            </a:r>
            <a:r>
              <a:rPr lang="en-US" baseline="0" dirty="0" smtClean="0"/>
              <a:t> and run in velum </a:t>
            </a:r>
            <a:r>
              <a:rPr lang="en-US" baseline="0" dirty="0" err="1" smtClean="0"/>
              <a:t>interpositum</a:t>
            </a:r>
            <a:r>
              <a:rPr lang="en-US" baseline="0" dirty="0" smtClean="0"/>
              <a:t>                                 basal veins drain medial temporal lobes and course in ambient cisterns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ABD49-D49B-40B4-B5C0-B5008229BEF9}" type="slidenum">
              <a:rPr lang="en-IN" smtClean="0"/>
              <a:pPr/>
              <a:t>24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D472C-3589-41A1-BAD2-9DC1E334284F}" type="datetimeFigureOut">
              <a:rPr lang="en-US" smtClean="0"/>
              <a:pPr/>
              <a:t>06-Feb-16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E594D-967D-445D-8A68-64415DBB2E6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D472C-3589-41A1-BAD2-9DC1E334284F}" type="datetimeFigureOut">
              <a:rPr lang="en-US" smtClean="0"/>
              <a:pPr/>
              <a:t>06-Feb-16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E594D-967D-445D-8A68-64415DBB2E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D472C-3589-41A1-BAD2-9DC1E334284F}" type="datetimeFigureOut">
              <a:rPr lang="en-US" smtClean="0"/>
              <a:pPr/>
              <a:t>06-Feb-16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E594D-967D-445D-8A68-64415DBB2E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D472C-3589-41A1-BAD2-9DC1E334284F}" type="datetimeFigureOut">
              <a:rPr lang="en-US" smtClean="0"/>
              <a:pPr/>
              <a:t>06-Feb-16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E594D-967D-445D-8A68-64415DBB2E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D472C-3589-41A1-BAD2-9DC1E334284F}" type="datetimeFigureOut">
              <a:rPr lang="en-US" smtClean="0"/>
              <a:pPr/>
              <a:t>06-Feb-16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E594D-967D-445D-8A68-64415DBB2E6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D472C-3589-41A1-BAD2-9DC1E334284F}" type="datetimeFigureOut">
              <a:rPr lang="en-US" smtClean="0"/>
              <a:pPr/>
              <a:t>06-Feb-16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E594D-967D-445D-8A68-64415DBB2E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D472C-3589-41A1-BAD2-9DC1E334284F}" type="datetimeFigureOut">
              <a:rPr lang="en-US" smtClean="0"/>
              <a:pPr/>
              <a:t>06-Feb-16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E594D-967D-445D-8A68-64415DBB2E6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D472C-3589-41A1-BAD2-9DC1E334284F}" type="datetimeFigureOut">
              <a:rPr lang="en-US" smtClean="0"/>
              <a:pPr/>
              <a:t>06-Feb-16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E594D-967D-445D-8A68-64415DBB2E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D472C-3589-41A1-BAD2-9DC1E334284F}" type="datetimeFigureOut">
              <a:rPr lang="en-US" smtClean="0"/>
              <a:pPr/>
              <a:t>06-Feb-16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E594D-967D-445D-8A68-64415DBB2E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D472C-3589-41A1-BAD2-9DC1E334284F}" type="datetimeFigureOut">
              <a:rPr lang="en-US" smtClean="0"/>
              <a:pPr/>
              <a:t>06-Feb-16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E594D-967D-445D-8A68-64415DBB2E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CAD472C-3589-41A1-BAD2-9DC1E334284F}" type="datetimeFigureOut">
              <a:rPr lang="en-US" smtClean="0"/>
              <a:pPr/>
              <a:t>06-Feb-16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0AE594D-967D-445D-8A68-64415DBB2E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CAD472C-3589-41A1-BAD2-9DC1E334284F}" type="datetimeFigureOut">
              <a:rPr lang="en-US" smtClean="0"/>
              <a:pPr/>
              <a:t>06-Feb-16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0AE594D-967D-445D-8A68-64415DBB2E6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2452836"/>
            <a:ext cx="656429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i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CEREBRAL VENOUS ANATOMY AND</a:t>
            </a:r>
          </a:p>
          <a:p>
            <a:pPr algn="ctr"/>
            <a:r>
              <a:rPr lang="en-US" sz="3200" b="1" i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VENOUS INFARCTS</a:t>
            </a:r>
            <a:endParaRPr lang="en-US" sz="3200" b="1" i="1" cap="none" spc="0" dirty="0">
              <a:ln w="17780" cmpd="sng">
                <a:solidFill>
                  <a:srgbClr val="00B0F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57804" y="4725144"/>
            <a:ext cx="3054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Dr</a:t>
            </a:r>
            <a:r>
              <a:rPr lang="en-US" sz="2400" dirty="0" smtClean="0"/>
              <a:t> MONICA PATIL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:\ \ppt images\c3918c00db875bb460cf868b26ee1a0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5510"/>
            <a:ext cx="5190278" cy="583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08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 \ppt images\images (3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82794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99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INFERIOR SAGITTAL SINUS(ISS)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Smaller and inconstant</a:t>
            </a:r>
          </a:p>
          <a:p>
            <a:endParaRPr lang="en-US" dirty="0" smtClean="0"/>
          </a:p>
          <a:p>
            <a:r>
              <a:rPr lang="en-US" dirty="0" smtClean="0"/>
              <a:t>Lies at the bottom of </a:t>
            </a:r>
            <a:r>
              <a:rPr lang="en-US" dirty="0" err="1" smtClean="0"/>
              <a:t>falx</a:t>
            </a:r>
            <a:r>
              <a:rPr lang="en-US" dirty="0" smtClean="0"/>
              <a:t> </a:t>
            </a:r>
            <a:r>
              <a:rPr lang="en-US" dirty="0" err="1" smtClean="0"/>
              <a:t>cerebri</a:t>
            </a:r>
            <a:r>
              <a:rPr lang="en-US" dirty="0" smtClean="0"/>
              <a:t> and above corpus callosum and cingulate </a:t>
            </a:r>
            <a:r>
              <a:rPr lang="en-US" dirty="0" err="1" smtClean="0"/>
              <a:t>gyrus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Terminates at </a:t>
            </a:r>
            <a:r>
              <a:rPr lang="en-US" dirty="0" err="1" smtClean="0"/>
              <a:t>falcotentorial</a:t>
            </a:r>
            <a:r>
              <a:rPr lang="en-US" dirty="0" smtClean="0"/>
              <a:t> junction where it joins vein of </a:t>
            </a:r>
            <a:r>
              <a:rPr lang="en-US" dirty="0" err="1" smtClean="0"/>
              <a:t>galen</a:t>
            </a:r>
            <a:r>
              <a:rPr lang="en-US" dirty="0" smtClean="0"/>
              <a:t> to form straight sinus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:\ \ppt images\c3918c00db875bb460cf868b26ee1a0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5510"/>
            <a:ext cx="5190278" cy="583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3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STRAIGHT SINUS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88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Formed by junction of ISS and VOG at the </a:t>
            </a:r>
            <a:r>
              <a:rPr lang="en-US" dirty="0" err="1" smtClean="0"/>
              <a:t>falcotentorial</a:t>
            </a:r>
            <a:r>
              <a:rPr lang="en-US" dirty="0" smtClean="0"/>
              <a:t> apex</a:t>
            </a:r>
          </a:p>
          <a:p>
            <a:endParaRPr lang="en-US" dirty="0" smtClean="0"/>
          </a:p>
          <a:p>
            <a:r>
              <a:rPr lang="en-US" dirty="0" smtClean="0"/>
              <a:t>Numerous small tributaries from </a:t>
            </a:r>
            <a:r>
              <a:rPr lang="en-US" dirty="0" err="1" smtClean="0"/>
              <a:t>falx</a:t>
            </a:r>
            <a:r>
              <a:rPr lang="en-US" dirty="0" smtClean="0"/>
              <a:t> </a:t>
            </a:r>
            <a:r>
              <a:rPr lang="en-US" dirty="0" err="1" smtClean="0"/>
              <a:t>cerebri</a:t>
            </a:r>
            <a:r>
              <a:rPr lang="en-US" dirty="0" smtClean="0"/>
              <a:t>, tentorium </a:t>
            </a:r>
            <a:r>
              <a:rPr lang="en-US" dirty="0" err="1" smtClean="0"/>
              <a:t>cerebelli</a:t>
            </a:r>
            <a:r>
              <a:rPr lang="en-US" dirty="0" smtClean="0"/>
              <a:t> and adjacent brain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Terminates by joining at the confluence which is often asymmetric with </a:t>
            </a:r>
            <a:r>
              <a:rPr lang="en-US" dirty="0" err="1" smtClean="0"/>
              <a:t>septations</a:t>
            </a:r>
            <a:r>
              <a:rPr lang="en-US" dirty="0" smtClean="0"/>
              <a:t> and </a:t>
            </a:r>
            <a:r>
              <a:rPr lang="en-US" dirty="0" err="1" smtClean="0"/>
              <a:t>intersinus</a:t>
            </a:r>
            <a:r>
              <a:rPr lang="en-US" dirty="0" smtClean="0"/>
              <a:t> channels</a:t>
            </a:r>
          </a:p>
          <a:p>
            <a:endParaRPr lang="en-US" dirty="0" smtClean="0"/>
          </a:p>
          <a:p>
            <a:r>
              <a:rPr lang="en-US" dirty="0" smtClean="0"/>
              <a:t>SS variant- persistent </a:t>
            </a:r>
            <a:r>
              <a:rPr lang="en-US" dirty="0" err="1" smtClean="0"/>
              <a:t>falcine</a:t>
            </a:r>
            <a:r>
              <a:rPr lang="en-US" dirty="0" smtClean="0"/>
              <a:t> sinus which connects ISS or VOG directly to SSS. 2/3 of these patients have absent or rudimentary SS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649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TRANSVERSE SINUS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Contained between attachments of tentorium </a:t>
            </a:r>
            <a:r>
              <a:rPr lang="en-US" dirty="0" err="1" smtClean="0"/>
              <a:t>cerebelli</a:t>
            </a:r>
            <a:r>
              <a:rPr lang="en-US" dirty="0" smtClean="0"/>
              <a:t> to the inner table of skull</a:t>
            </a:r>
          </a:p>
          <a:p>
            <a:r>
              <a:rPr lang="en-US" dirty="0" smtClean="0"/>
              <a:t>Anatomic variations are the rule rather than the exception</a:t>
            </a:r>
          </a:p>
          <a:p>
            <a:r>
              <a:rPr lang="en-US" dirty="0" smtClean="0"/>
              <a:t>Asymmetrical with R&gt;L</a:t>
            </a:r>
          </a:p>
          <a:p>
            <a:r>
              <a:rPr lang="en-US" dirty="0" err="1" smtClean="0"/>
              <a:t>Hypoplastic</a:t>
            </a:r>
            <a:r>
              <a:rPr lang="en-US" dirty="0" smtClean="0"/>
              <a:t> and </a:t>
            </a:r>
            <a:r>
              <a:rPr lang="en-US" dirty="0" err="1" smtClean="0"/>
              <a:t>atretic</a:t>
            </a:r>
            <a:r>
              <a:rPr lang="en-US" dirty="0" smtClean="0"/>
              <a:t> segments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16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SIGMOID SINUSES AND JUGULAR BULB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412776"/>
            <a:ext cx="7772400" cy="50405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Inferior continuation of the TS descending behind the petrous temporal bone and becoming jugular bulbs</a:t>
            </a:r>
          </a:p>
          <a:p>
            <a:endParaRPr lang="en-US" dirty="0" smtClean="0"/>
          </a:p>
          <a:p>
            <a:r>
              <a:rPr lang="en-US" dirty="0" smtClean="0"/>
              <a:t>Jugular bulb is focal dilatation between sigmoid sinus and </a:t>
            </a:r>
            <a:r>
              <a:rPr lang="en-US" dirty="0" err="1" smtClean="0"/>
              <a:t>extracranial</a:t>
            </a:r>
            <a:r>
              <a:rPr lang="en-US" dirty="0" smtClean="0"/>
              <a:t> portion of IJV</a:t>
            </a:r>
          </a:p>
          <a:p>
            <a:endParaRPr lang="en-US" dirty="0"/>
          </a:p>
          <a:p>
            <a:r>
              <a:rPr lang="en-US" dirty="0" smtClean="0"/>
              <a:t>Jugular bulb </a:t>
            </a:r>
            <a:r>
              <a:rPr lang="en-US" dirty="0" err="1" smtClean="0"/>
              <a:t>pseudolesions</a:t>
            </a:r>
            <a:r>
              <a:rPr lang="en-US" dirty="0" smtClean="0"/>
              <a:t> with flow asymmetry should not be mistaken for real masses(</a:t>
            </a:r>
            <a:r>
              <a:rPr lang="en-US" dirty="0" err="1" smtClean="0"/>
              <a:t>schwannoma</a:t>
            </a:r>
            <a:r>
              <a:rPr lang="en-US" dirty="0" smtClean="0"/>
              <a:t>, </a:t>
            </a:r>
            <a:r>
              <a:rPr lang="en-US" dirty="0" err="1" smtClean="0"/>
              <a:t>paraganglioma</a:t>
            </a:r>
            <a:r>
              <a:rPr lang="en-US" dirty="0" smtClean="0"/>
              <a:t>). Jugular foramen is intact, not eroded or </a:t>
            </a:r>
            <a:r>
              <a:rPr lang="en-US" dirty="0" err="1" smtClean="0"/>
              <a:t>remodelled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CAVERNOUS SINUS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484784"/>
            <a:ext cx="7833193" cy="48245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Irregularly shaped and heavily </a:t>
            </a:r>
            <a:r>
              <a:rPr lang="en-US" dirty="0" err="1" smtClean="0"/>
              <a:t>trabeculated</a:t>
            </a:r>
            <a:r>
              <a:rPr lang="en-US" dirty="0" smtClean="0"/>
              <a:t> venous sinuses that lie along sides of </a:t>
            </a:r>
            <a:r>
              <a:rPr lang="en-US" dirty="0" err="1" smtClean="0"/>
              <a:t>sella</a:t>
            </a:r>
            <a:r>
              <a:rPr lang="en-US" dirty="0" smtClean="0"/>
              <a:t> </a:t>
            </a:r>
            <a:r>
              <a:rPr lang="en-US" dirty="0" err="1" smtClean="0"/>
              <a:t>turcica</a:t>
            </a:r>
            <a:r>
              <a:rPr lang="en-US" dirty="0" smtClean="0"/>
              <a:t> extending from superior orbital fissure anteriorly to </a:t>
            </a:r>
            <a:r>
              <a:rPr lang="en-US" dirty="0" err="1" smtClean="0"/>
              <a:t>clivus</a:t>
            </a:r>
            <a:r>
              <a:rPr lang="en-US" dirty="0" smtClean="0"/>
              <a:t> and petrous apex posteriorly</a:t>
            </a:r>
          </a:p>
          <a:p>
            <a:endParaRPr lang="en-US" dirty="0" smtClean="0"/>
          </a:p>
          <a:p>
            <a:r>
              <a:rPr lang="en-US" dirty="0" smtClean="0"/>
              <a:t>Contain ICA and </a:t>
            </a:r>
            <a:r>
              <a:rPr lang="en-US" dirty="0" smtClean="0"/>
              <a:t>VI</a:t>
            </a:r>
            <a:r>
              <a:rPr lang="en-US" dirty="0" smtClean="0"/>
              <a:t> </a:t>
            </a:r>
            <a:r>
              <a:rPr lang="en-US" dirty="0" smtClean="0"/>
              <a:t>n.</a:t>
            </a:r>
          </a:p>
          <a:p>
            <a:endParaRPr lang="en-US" dirty="0" smtClean="0"/>
          </a:p>
          <a:p>
            <a:r>
              <a:rPr lang="en-US" dirty="0" smtClean="0"/>
              <a:t>III, IV, </a:t>
            </a:r>
            <a:r>
              <a:rPr lang="en-US" dirty="0" smtClean="0"/>
              <a:t>V1 </a:t>
            </a:r>
            <a:r>
              <a:rPr lang="en-US" smtClean="0"/>
              <a:t>and </a:t>
            </a:r>
            <a:r>
              <a:rPr lang="en-US" smtClean="0"/>
              <a:t>V2 </a:t>
            </a:r>
            <a:r>
              <a:rPr lang="en-US" dirty="0" smtClean="0"/>
              <a:t>are within lateral </a:t>
            </a:r>
            <a:r>
              <a:rPr lang="en-US" dirty="0" err="1" smtClean="0"/>
              <a:t>dural</a:t>
            </a:r>
            <a:r>
              <a:rPr lang="en-US" dirty="0" smtClean="0"/>
              <a:t> wall</a:t>
            </a:r>
          </a:p>
          <a:p>
            <a:endParaRPr lang="en-US" dirty="0" smtClean="0"/>
          </a:p>
          <a:p>
            <a:r>
              <a:rPr lang="en-US" dirty="0" smtClean="0"/>
              <a:t>Tributaries-superior and inferior ophthalmic veins, </a:t>
            </a:r>
            <a:r>
              <a:rPr lang="en-US" dirty="0" err="1" smtClean="0"/>
              <a:t>sphenoparietal</a:t>
            </a:r>
            <a:r>
              <a:rPr lang="en-US" dirty="0" smtClean="0"/>
              <a:t> sinuses</a:t>
            </a:r>
          </a:p>
        </p:txBody>
      </p:sp>
    </p:spTree>
    <p:extLst>
      <p:ext uri="{BB962C8B-B14F-4D97-AF65-F5344CB8AC3E}">
        <p14:creationId xmlns:p14="http://schemas.microsoft.com/office/powerpoint/2010/main" val="346618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Communicate with each other via </a:t>
            </a:r>
            <a:r>
              <a:rPr lang="en-US" dirty="0" err="1"/>
              <a:t>intercavernous</a:t>
            </a:r>
            <a:r>
              <a:rPr lang="en-US" dirty="0"/>
              <a:t> venous plexus</a:t>
            </a:r>
          </a:p>
          <a:p>
            <a:r>
              <a:rPr lang="en-US" dirty="0"/>
              <a:t>Drains </a:t>
            </a:r>
            <a:r>
              <a:rPr lang="en-US" dirty="0" smtClean="0"/>
              <a:t>inferiorly </a:t>
            </a:r>
            <a:r>
              <a:rPr lang="en-US" dirty="0"/>
              <a:t>through foramen </a:t>
            </a:r>
            <a:r>
              <a:rPr lang="en-US" dirty="0" err="1"/>
              <a:t>ovale</a:t>
            </a:r>
            <a:r>
              <a:rPr lang="en-US" dirty="0"/>
              <a:t> into </a:t>
            </a:r>
            <a:r>
              <a:rPr lang="en-US" dirty="0" err="1"/>
              <a:t>clival</a:t>
            </a:r>
            <a:r>
              <a:rPr lang="en-US" dirty="0"/>
              <a:t> plexus and superior and inferior </a:t>
            </a:r>
            <a:r>
              <a:rPr lang="en-US" dirty="0" err="1"/>
              <a:t>petrosal</a:t>
            </a:r>
            <a:r>
              <a:rPr lang="en-US" dirty="0"/>
              <a:t> sinuses</a:t>
            </a:r>
          </a:p>
          <a:p>
            <a:r>
              <a:rPr lang="en-US" dirty="0"/>
              <a:t>Lateral walls are straight or concave(not convex) and venous blood enhances uniformly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E:\ \ppt images\images (30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487167" cy="48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4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488658"/>
              </p:ext>
            </p:extLst>
          </p:nvPr>
        </p:nvGraphicFramePr>
        <p:xfrm>
          <a:off x="357158" y="571480"/>
          <a:ext cx="8643998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SUPERIOR AND INFERIOR PETROSAL SINUS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Superior </a:t>
            </a:r>
            <a:r>
              <a:rPr lang="en-US" dirty="0" err="1" smtClean="0"/>
              <a:t>petrosal</a:t>
            </a:r>
            <a:r>
              <a:rPr lang="en-US" dirty="0" smtClean="0"/>
              <a:t> sinus courses posteriorly along top of petrous temporal bone from CS to sigmoid sinus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Inferior </a:t>
            </a:r>
            <a:r>
              <a:rPr lang="en-US" dirty="0" err="1" smtClean="0"/>
              <a:t>petrosal</a:t>
            </a:r>
            <a:r>
              <a:rPr lang="en-US" dirty="0" smtClean="0"/>
              <a:t> sinus courses above </a:t>
            </a:r>
            <a:r>
              <a:rPr lang="en-US" dirty="0" err="1" smtClean="0"/>
              <a:t>petrooccipital</a:t>
            </a:r>
            <a:r>
              <a:rPr lang="en-US" dirty="0" smtClean="0"/>
              <a:t> fissure from inferior aspect of </a:t>
            </a:r>
            <a:r>
              <a:rPr lang="en-US" dirty="0" err="1" smtClean="0"/>
              <a:t>clival</a:t>
            </a:r>
            <a:r>
              <a:rPr lang="en-US" dirty="0" smtClean="0"/>
              <a:t> venous plexus to jugular bulb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84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CLIVAL PLEXUS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Extends along </a:t>
            </a:r>
            <a:r>
              <a:rPr lang="en-US" dirty="0" err="1" smtClean="0"/>
              <a:t>clivus</a:t>
            </a:r>
            <a:r>
              <a:rPr lang="en-US" dirty="0" smtClean="0"/>
              <a:t> to foramen magnum</a:t>
            </a:r>
          </a:p>
          <a:p>
            <a:endParaRPr lang="en-US" dirty="0" smtClean="0"/>
          </a:p>
          <a:p>
            <a:r>
              <a:rPr lang="en-US" dirty="0" smtClean="0"/>
              <a:t>Connects cavernous and </a:t>
            </a:r>
            <a:r>
              <a:rPr lang="en-US" dirty="0" err="1" smtClean="0"/>
              <a:t>petrosal</a:t>
            </a:r>
            <a:r>
              <a:rPr lang="en-US" dirty="0" smtClean="0"/>
              <a:t> sinuses with each other and with </a:t>
            </a:r>
            <a:r>
              <a:rPr lang="en-US" dirty="0" err="1" smtClean="0"/>
              <a:t>suboccipital</a:t>
            </a:r>
            <a:r>
              <a:rPr lang="en-US" dirty="0" smtClean="0"/>
              <a:t> veins around foramen magnum.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SPHENOPARIETAL SINUS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Courses around lesser wing of sphenoid at rim of middle cranial fossa</a:t>
            </a:r>
          </a:p>
          <a:p>
            <a:endParaRPr lang="en-US" dirty="0" smtClean="0"/>
          </a:p>
          <a:p>
            <a:r>
              <a:rPr lang="en-US" dirty="0" smtClean="0"/>
              <a:t>It receives superficial veins from  the anterior temporal lobe and drains CS or inferior </a:t>
            </a:r>
            <a:r>
              <a:rPr lang="en-US" dirty="0" err="1" smtClean="0"/>
              <a:t>petrosal</a:t>
            </a:r>
            <a:r>
              <a:rPr lang="en-US" dirty="0" smtClean="0"/>
              <a:t> sinus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61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sz="2800" b="1" dirty="0" smtClean="0">
                <a:solidFill>
                  <a:schemeClr val="tx2"/>
                </a:solidFill>
              </a:rPr>
              <a:t>SUPERIOR CORTICAL VEINS-</a:t>
            </a:r>
          </a:p>
          <a:p>
            <a:pPr marL="0" indent="0">
              <a:buNone/>
            </a:pPr>
            <a:r>
              <a:rPr lang="en-IN" sz="2800" b="1" dirty="0" smtClean="0">
                <a:solidFill>
                  <a:schemeClr val="tx2"/>
                </a:solidFill>
              </a:rPr>
              <a:t>-8-12 unnamed, drain into SSS</a:t>
            </a:r>
            <a:endParaRPr lang="en-IN" sz="2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IN" sz="2800" b="1" dirty="0" smtClean="0">
                <a:solidFill>
                  <a:schemeClr val="tx2"/>
                </a:solidFill>
              </a:rPr>
              <a:t>- Vein of  </a:t>
            </a:r>
            <a:r>
              <a:rPr lang="en-IN" sz="2800" b="1" dirty="0" err="1">
                <a:solidFill>
                  <a:schemeClr val="tx2"/>
                </a:solidFill>
              </a:rPr>
              <a:t>Trolard</a:t>
            </a:r>
            <a:r>
              <a:rPr lang="en-IN" sz="2800" b="1" dirty="0">
                <a:solidFill>
                  <a:schemeClr val="tx2"/>
                </a:solidFill>
              </a:rPr>
              <a:t> </a:t>
            </a:r>
            <a:r>
              <a:rPr lang="en-IN" sz="2800" b="1" dirty="0" smtClean="0">
                <a:solidFill>
                  <a:schemeClr val="tx2"/>
                </a:solidFill>
              </a:rPr>
              <a:t>(</a:t>
            </a:r>
            <a:r>
              <a:rPr lang="en-IN" sz="2800" b="1" dirty="0" err="1">
                <a:solidFill>
                  <a:schemeClr val="tx2"/>
                </a:solidFill>
              </a:rPr>
              <a:t>S</a:t>
            </a:r>
            <a:r>
              <a:rPr lang="en-IN" sz="2800" b="1" dirty="0" err="1" smtClean="0">
                <a:solidFill>
                  <a:schemeClr val="tx2"/>
                </a:solidFill>
              </a:rPr>
              <a:t>ylvian</a:t>
            </a:r>
            <a:r>
              <a:rPr lang="en-IN" sz="2800" b="1" dirty="0" smtClean="0">
                <a:solidFill>
                  <a:schemeClr val="tx2"/>
                </a:solidFill>
              </a:rPr>
              <a:t> </a:t>
            </a:r>
            <a:r>
              <a:rPr lang="en-IN" sz="2800" b="1" dirty="0">
                <a:solidFill>
                  <a:schemeClr val="tx2"/>
                </a:solidFill>
              </a:rPr>
              <a:t>fissure to SSS)</a:t>
            </a:r>
          </a:p>
          <a:p>
            <a:endParaRPr lang="en-IN" sz="2800" b="1" dirty="0">
              <a:solidFill>
                <a:schemeClr val="tx2"/>
              </a:solidFill>
            </a:endParaRPr>
          </a:p>
          <a:p>
            <a:r>
              <a:rPr lang="en-IN" sz="2800" b="1" dirty="0" smtClean="0">
                <a:solidFill>
                  <a:schemeClr val="tx2"/>
                </a:solidFill>
              </a:rPr>
              <a:t>MIDDLE CORTICAL VEINS-</a:t>
            </a:r>
          </a:p>
          <a:p>
            <a:pPr marL="0" indent="0">
              <a:buNone/>
            </a:pPr>
            <a:r>
              <a:rPr lang="en-IN" sz="2800" b="1" dirty="0" smtClean="0">
                <a:solidFill>
                  <a:schemeClr val="tx2"/>
                </a:solidFill>
              </a:rPr>
              <a:t>-Begins over the </a:t>
            </a:r>
            <a:r>
              <a:rPr lang="en-IN" sz="2800" b="1" dirty="0" err="1">
                <a:solidFill>
                  <a:schemeClr val="tx2"/>
                </a:solidFill>
              </a:rPr>
              <a:t>S</a:t>
            </a:r>
            <a:r>
              <a:rPr lang="en-IN" sz="2800" b="1" dirty="0" err="1" smtClean="0">
                <a:solidFill>
                  <a:schemeClr val="tx2"/>
                </a:solidFill>
              </a:rPr>
              <a:t>ylvian</a:t>
            </a:r>
            <a:r>
              <a:rPr lang="en-IN" sz="2800" b="1" dirty="0" smtClean="0">
                <a:solidFill>
                  <a:schemeClr val="tx2"/>
                </a:solidFill>
              </a:rPr>
              <a:t> fissure and collects </a:t>
            </a:r>
            <a:r>
              <a:rPr lang="en-IN" sz="2800" b="1" dirty="0">
                <a:solidFill>
                  <a:schemeClr val="tx2"/>
                </a:solidFill>
              </a:rPr>
              <a:t>small </a:t>
            </a:r>
            <a:r>
              <a:rPr lang="en-IN" sz="2800" b="1" dirty="0" smtClean="0">
                <a:solidFill>
                  <a:schemeClr val="tx2"/>
                </a:solidFill>
              </a:rPr>
              <a:t>tributaries from frontal, parietal and </a:t>
            </a:r>
            <a:r>
              <a:rPr lang="en-IN" sz="2800" b="1" dirty="0">
                <a:solidFill>
                  <a:schemeClr val="tx2"/>
                </a:solidFill>
              </a:rPr>
              <a:t>temporal opercula that overhang lateral cerebral fissure.</a:t>
            </a:r>
            <a:endParaRPr lang="en-IN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IN" sz="2800" b="1" dirty="0">
                <a:solidFill>
                  <a:schemeClr val="tx2"/>
                </a:solidFill>
              </a:rPr>
              <a:t>-</a:t>
            </a:r>
            <a:r>
              <a:rPr lang="en-IN" sz="2800" b="1" dirty="0" smtClean="0">
                <a:solidFill>
                  <a:schemeClr val="tx2"/>
                </a:solidFill>
              </a:rPr>
              <a:t>Superficial </a:t>
            </a:r>
            <a:r>
              <a:rPr lang="en-IN" sz="2800" b="1" dirty="0">
                <a:solidFill>
                  <a:schemeClr val="tx2"/>
                </a:solidFill>
              </a:rPr>
              <a:t>middle cerebral </a:t>
            </a:r>
            <a:r>
              <a:rPr lang="en-IN" sz="2800" b="1" dirty="0" smtClean="0">
                <a:solidFill>
                  <a:schemeClr val="tx2"/>
                </a:solidFill>
              </a:rPr>
              <a:t>vein.</a:t>
            </a:r>
            <a:endParaRPr lang="en-IN" sz="2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IN" sz="2800" b="1" dirty="0" smtClean="0">
                <a:solidFill>
                  <a:schemeClr val="tx2"/>
                </a:solidFill>
              </a:rPr>
              <a:t>-Drain into CS or </a:t>
            </a:r>
            <a:r>
              <a:rPr lang="en-IN" sz="2800" b="1" dirty="0" err="1" smtClean="0">
                <a:solidFill>
                  <a:schemeClr val="tx2"/>
                </a:solidFill>
              </a:rPr>
              <a:t>sphenoparietal</a:t>
            </a:r>
            <a:r>
              <a:rPr lang="en-IN" sz="2800" b="1" dirty="0" smtClean="0">
                <a:solidFill>
                  <a:schemeClr val="tx2"/>
                </a:solidFill>
              </a:rPr>
              <a:t> sinus.</a:t>
            </a:r>
          </a:p>
          <a:p>
            <a:endParaRPr lang="en-IN" sz="2800" b="1" dirty="0" smtClean="0">
              <a:solidFill>
                <a:schemeClr val="tx2"/>
              </a:solidFill>
            </a:endParaRPr>
          </a:p>
          <a:p>
            <a:r>
              <a:rPr lang="en-IN" sz="2800" b="1" dirty="0" smtClean="0">
                <a:solidFill>
                  <a:schemeClr val="tx2"/>
                </a:solidFill>
              </a:rPr>
              <a:t>INFERIOR CORTICAL VEINS-</a:t>
            </a:r>
          </a:p>
          <a:p>
            <a:pPr marL="0" indent="0">
              <a:buNone/>
            </a:pPr>
            <a:r>
              <a:rPr lang="en-IN" sz="2800" b="1" dirty="0" smtClean="0">
                <a:solidFill>
                  <a:schemeClr val="tx2"/>
                </a:solidFill>
              </a:rPr>
              <a:t>-Vein of </a:t>
            </a:r>
            <a:r>
              <a:rPr lang="en-IN" sz="2800" b="1" dirty="0" err="1" smtClean="0">
                <a:solidFill>
                  <a:schemeClr val="tx2"/>
                </a:solidFill>
              </a:rPr>
              <a:t>Labbe</a:t>
            </a:r>
            <a:r>
              <a:rPr lang="en-IN" sz="2800" b="1" dirty="0" smtClean="0">
                <a:solidFill>
                  <a:schemeClr val="tx2"/>
                </a:solidFill>
              </a:rPr>
              <a:t> (</a:t>
            </a:r>
            <a:r>
              <a:rPr lang="en-IN" sz="2800" b="1" dirty="0" err="1" smtClean="0">
                <a:solidFill>
                  <a:schemeClr val="tx2"/>
                </a:solidFill>
              </a:rPr>
              <a:t>sylvian</a:t>
            </a:r>
            <a:r>
              <a:rPr lang="en-IN" sz="2800" b="1" dirty="0" smtClean="0">
                <a:solidFill>
                  <a:schemeClr val="tx2"/>
                </a:solidFill>
              </a:rPr>
              <a:t> fissure  to TS)</a:t>
            </a:r>
            <a:endParaRPr lang="en-IN" sz="28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728" y="357166"/>
            <a:ext cx="657229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SUPERFICIAL CORTICAL VEINS</a:t>
            </a:r>
            <a:endParaRPr lang="en-US" sz="28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85860"/>
            <a:ext cx="8915400" cy="601980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sz="2800" b="1" dirty="0" smtClean="0">
              <a:solidFill>
                <a:schemeClr val="tx2"/>
              </a:solidFill>
            </a:endParaRPr>
          </a:p>
          <a:p>
            <a:r>
              <a:rPr lang="en-IN" sz="2800" b="1" dirty="0" err="1" smtClean="0">
                <a:solidFill>
                  <a:schemeClr val="tx2"/>
                </a:solidFill>
              </a:rPr>
              <a:t>Medullary</a:t>
            </a:r>
            <a:r>
              <a:rPr lang="en-IN" sz="2800" b="1" dirty="0" smtClean="0">
                <a:solidFill>
                  <a:schemeClr val="tx2"/>
                </a:solidFill>
              </a:rPr>
              <a:t> veins</a:t>
            </a:r>
          </a:p>
          <a:p>
            <a:endParaRPr lang="en-IN" sz="2800" b="1" dirty="0" smtClean="0">
              <a:solidFill>
                <a:schemeClr val="tx2"/>
              </a:solidFill>
            </a:endParaRPr>
          </a:p>
          <a:p>
            <a:r>
              <a:rPr lang="en-IN" sz="2800" b="1" dirty="0" err="1" smtClean="0">
                <a:solidFill>
                  <a:schemeClr val="tx2"/>
                </a:solidFill>
              </a:rPr>
              <a:t>Subependymal</a:t>
            </a:r>
            <a:r>
              <a:rPr lang="en-IN" sz="2800" b="1" dirty="0" smtClean="0">
                <a:solidFill>
                  <a:schemeClr val="tx2"/>
                </a:solidFill>
              </a:rPr>
              <a:t> v – </a:t>
            </a:r>
            <a:r>
              <a:rPr lang="en-IN" sz="2800" b="1" dirty="0" err="1" smtClean="0">
                <a:solidFill>
                  <a:schemeClr val="tx2"/>
                </a:solidFill>
              </a:rPr>
              <a:t>thalamostriate</a:t>
            </a:r>
            <a:r>
              <a:rPr lang="en-IN" sz="2800" b="1" dirty="0" smtClean="0">
                <a:solidFill>
                  <a:schemeClr val="tx2"/>
                </a:solidFill>
              </a:rPr>
              <a:t>  &amp; </a:t>
            </a:r>
            <a:r>
              <a:rPr lang="en-IN" sz="2800" b="1" dirty="0" err="1" smtClean="0">
                <a:solidFill>
                  <a:schemeClr val="tx2"/>
                </a:solidFill>
              </a:rPr>
              <a:t>septal</a:t>
            </a:r>
            <a:r>
              <a:rPr lang="en-IN" sz="2800" b="1" dirty="0" smtClean="0">
                <a:solidFill>
                  <a:schemeClr val="tx2"/>
                </a:solidFill>
              </a:rPr>
              <a:t> veins</a:t>
            </a:r>
          </a:p>
          <a:p>
            <a:endParaRPr lang="en-IN" sz="2800" b="1" dirty="0" smtClean="0">
              <a:solidFill>
                <a:schemeClr val="tx2"/>
              </a:solidFill>
            </a:endParaRPr>
          </a:p>
          <a:p>
            <a:r>
              <a:rPr lang="en-IN" sz="2800" b="1" dirty="0" smtClean="0">
                <a:solidFill>
                  <a:schemeClr val="tx2"/>
                </a:solidFill>
              </a:rPr>
              <a:t>Deep </a:t>
            </a:r>
            <a:r>
              <a:rPr lang="en-IN" sz="2800" b="1" dirty="0" err="1" smtClean="0">
                <a:solidFill>
                  <a:schemeClr val="tx2"/>
                </a:solidFill>
              </a:rPr>
              <a:t>paramedian</a:t>
            </a:r>
            <a:r>
              <a:rPr lang="en-IN" sz="2800" b="1" dirty="0" smtClean="0">
                <a:solidFill>
                  <a:schemeClr val="tx2"/>
                </a:solidFill>
              </a:rPr>
              <a:t> v.(Internal cerebral veins)</a:t>
            </a:r>
          </a:p>
          <a:p>
            <a:endParaRPr lang="en-IN" sz="2800" b="1" dirty="0">
              <a:solidFill>
                <a:schemeClr val="tx2"/>
              </a:solidFill>
            </a:endParaRPr>
          </a:p>
          <a:p>
            <a:r>
              <a:rPr lang="en-IN" sz="2800" b="1" dirty="0" smtClean="0">
                <a:solidFill>
                  <a:schemeClr val="tx2"/>
                </a:solidFill>
              </a:rPr>
              <a:t>Brainstem/ Posterior Fossa veins </a:t>
            </a:r>
          </a:p>
          <a:p>
            <a:endParaRPr lang="en-IN" sz="28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IN" sz="28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1670" y="357166"/>
            <a:ext cx="550072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DEEP CEREBRAL VEINS</a:t>
            </a:r>
            <a:endParaRPr lang="en-US" sz="28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MEDULLARY VEINS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Unnamed veins, begin 1-2 cm below the cortex course straight through the white matter towards the ventricle</a:t>
            </a:r>
          </a:p>
          <a:p>
            <a:endParaRPr lang="en-US" dirty="0" smtClean="0"/>
          </a:p>
          <a:p>
            <a:r>
              <a:rPr lang="en-US" dirty="0" smtClean="0"/>
              <a:t>Terminate into the </a:t>
            </a:r>
            <a:r>
              <a:rPr lang="en-US" dirty="0" err="1" smtClean="0"/>
              <a:t>subependymal</a:t>
            </a:r>
            <a:r>
              <a:rPr lang="en-US" dirty="0" smtClean="0"/>
              <a:t> veins</a:t>
            </a:r>
          </a:p>
          <a:p>
            <a:endParaRPr lang="en-US" dirty="0" smtClean="0"/>
          </a:p>
          <a:p>
            <a:r>
              <a:rPr lang="en-US" dirty="0" err="1" smtClean="0"/>
              <a:t>Inapparent</a:t>
            </a:r>
            <a:r>
              <a:rPr lang="en-US" dirty="0" smtClean="0"/>
              <a:t> until they converge near the ventricle</a:t>
            </a:r>
          </a:p>
          <a:p>
            <a:endParaRPr lang="en-US" dirty="0"/>
          </a:p>
          <a:p>
            <a:r>
              <a:rPr lang="en-US" dirty="0" smtClean="0"/>
              <a:t>SWI best depicts the vessels as the deoxygenated blood is paramagnetic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2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SUBEPENDYMAL VEINS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809328"/>
            <a:ext cx="77724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Most important named veins are the </a:t>
            </a:r>
            <a:r>
              <a:rPr lang="en-US" dirty="0" err="1" smtClean="0"/>
              <a:t>septal</a:t>
            </a:r>
            <a:r>
              <a:rPr lang="en-US" dirty="0" smtClean="0"/>
              <a:t> veins and the </a:t>
            </a:r>
            <a:r>
              <a:rPr lang="en-US" dirty="0" err="1" smtClean="0"/>
              <a:t>thalamostriate</a:t>
            </a:r>
            <a:r>
              <a:rPr lang="en-US" dirty="0" smtClean="0"/>
              <a:t> veins</a:t>
            </a:r>
          </a:p>
          <a:p>
            <a:endParaRPr lang="en-US" dirty="0" smtClean="0"/>
          </a:p>
          <a:p>
            <a:r>
              <a:rPr lang="en-US" dirty="0" smtClean="0"/>
              <a:t>Course under the ventricular </a:t>
            </a:r>
            <a:r>
              <a:rPr lang="en-US" dirty="0" err="1" smtClean="0"/>
              <a:t>ependyma</a:t>
            </a:r>
            <a:r>
              <a:rPr lang="en-US" dirty="0" smtClean="0"/>
              <a:t> and collect blood from the basal ganglia and deep white matter(via the medullary veins)</a:t>
            </a:r>
          </a:p>
          <a:p>
            <a:endParaRPr lang="en-US" dirty="0" smtClean="0"/>
          </a:p>
          <a:p>
            <a:r>
              <a:rPr lang="en-US" dirty="0" err="1" smtClean="0"/>
              <a:t>Septal</a:t>
            </a:r>
            <a:r>
              <a:rPr lang="en-US" dirty="0" smtClean="0"/>
              <a:t> veins  curve around the frontal horns of lateral ventricles, then course posteriorly along septum </a:t>
            </a:r>
            <a:r>
              <a:rPr lang="en-US" dirty="0" err="1" smtClean="0"/>
              <a:t>pellucidi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Thalamostriate</a:t>
            </a:r>
            <a:r>
              <a:rPr lang="en-US" dirty="0" smtClean="0"/>
              <a:t> veins receive tributaries from caudate nuclei and thalami curving medially to unite with </a:t>
            </a:r>
            <a:r>
              <a:rPr lang="en-US" dirty="0" err="1" smtClean="0"/>
              <a:t>septal</a:t>
            </a:r>
            <a:r>
              <a:rPr lang="en-US" dirty="0" smtClean="0"/>
              <a:t> veins near foramen of </a:t>
            </a:r>
            <a:r>
              <a:rPr lang="en-US" dirty="0" err="1" smtClean="0"/>
              <a:t>Monro</a:t>
            </a:r>
            <a:r>
              <a:rPr lang="en-US" dirty="0" smtClean="0"/>
              <a:t> to form 2 internal cerebral veins.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1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BRAINSTEM/POSTERIOR FOSSA VEINS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SUPERIOR/GALENIC GROUP-</a:t>
            </a:r>
          </a:p>
          <a:p>
            <a:pPr marL="0" indent="0">
              <a:buNone/>
            </a:pPr>
            <a:r>
              <a:rPr lang="en-US" dirty="0" smtClean="0"/>
              <a:t>-Drain into vein of </a:t>
            </a:r>
            <a:r>
              <a:rPr lang="en-US" dirty="0" err="1" smtClean="0"/>
              <a:t>galen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Precentral</a:t>
            </a:r>
            <a:r>
              <a:rPr lang="en-US" dirty="0" smtClean="0"/>
              <a:t> cerebellar v-single midline v.</a:t>
            </a:r>
          </a:p>
          <a:p>
            <a:pPr marL="0" indent="0">
              <a:buNone/>
            </a:pPr>
            <a:r>
              <a:rPr lang="en-US" dirty="0" smtClean="0"/>
              <a:t>-Superior </a:t>
            </a:r>
            <a:r>
              <a:rPr lang="en-US" dirty="0" err="1" smtClean="0"/>
              <a:t>Vermian</a:t>
            </a:r>
            <a:r>
              <a:rPr lang="en-US" dirty="0" smtClean="0"/>
              <a:t> v.</a:t>
            </a:r>
          </a:p>
          <a:p>
            <a:pPr marL="0" indent="0">
              <a:buNone/>
            </a:pPr>
            <a:r>
              <a:rPr lang="en-US" dirty="0" smtClean="0"/>
              <a:t>-Anterior </a:t>
            </a:r>
            <a:r>
              <a:rPr lang="en-US" dirty="0" err="1" smtClean="0"/>
              <a:t>pontomesencephalic</a:t>
            </a:r>
            <a:r>
              <a:rPr lang="en-US" dirty="0" smtClean="0"/>
              <a:t> v.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ANTERIOR/PETROSAL GROUP-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Petrosal</a:t>
            </a:r>
            <a:r>
              <a:rPr lang="en-US" dirty="0" smtClean="0"/>
              <a:t> v.-large venous trunk lying in the CP angle cistern, receives tributaries from cerebellum, medulla and pons.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POSTERIOR/ TENTORIAL GROUP-</a:t>
            </a:r>
          </a:p>
          <a:p>
            <a:pPr marL="0" indent="0">
              <a:buNone/>
            </a:pPr>
            <a:r>
              <a:rPr lang="en-US" dirty="0" smtClean="0"/>
              <a:t>-Inferior </a:t>
            </a:r>
            <a:r>
              <a:rPr lang="en-US" dirty="0" err="1" smtClean="0"/>
              <a:t>vermian</a:t>
            </a:r>
            <a:r>
              <a:rPr lang="en-US" dirty="0" smtClean="0"/>
              <a:t> v-paired </a:t>
            </a:r>
            <a:r>
              <a:rPr lang="en-US" dirty="0" err="1" smtClean="0"/>
              <a:t>paramedian</a:t>
            </a:r>
            <a:r>
              <a:rPr lang="en-US" dirty="0" smtClean="0"/>
              <a:t> 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9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E:\ \ppt images\29548-0550x04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4191"/>
            <a:ext cx="5040559" cy="583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34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E:\ \ppt images\unnamed (3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53285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17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5984" y="3000372"/>
            <a:ext cx="492922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VENOUS ANATOMY </a:t>
            </a:r>
            <a:endParaRPr lang="en-US" sz="28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VENOUS DRAINAGE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u="sng" dirty="0" smtClean="0">
                <a:solidFill>
                  <a:schemeClr val="accent2"/>
                </a:solidFill>
              </a:rPr>
              <a:t>Peripheral or brain surface pattern </a:t>
            </a:r>
            <a:r>
              <a:rPr lang="en-US" dirty="0" smtClean="0"/>
              <a:t>(drain centrifugally)- cortical veins and SSS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u="sng" dirty="0" smtClean="0">
                <a:solidFill>
                  <a:schemeClr val="accent2"/>
                </a:solidFill>
              </a:rPr>
              <a:t>Deep or central pattern </a:t>
            </a:r>
            <a:r>
              <a:rPr lang="en-US" dirty="0" smtClean="0"/>
              <a:t>(drain centripetally)-VOG and internal cerebral v.</a:t>
            </a:r>
          </a:p>
          <a:p>
            <a:endParaRPr lang="en-US" dirty="0" smtClean="0"/>
          </a:p>
          <a:p>
            <a:r>
              <a:rPr lang="en-US" b="1" u="sng" dirty="0" err="1" smtClean="0">
                <a:solidFill>
                  <a:schemeClr val="accent2"/>
                </a:solidFill>
              </a:rPr>
              <a:t>Inferolateral</a:t>
            </a:r>
            <a:r>
              <a:rPr lang="en-US" b="1" u="sng" dirty="0" smtClean="0">
                <a:solidFill>
                  <a:schemeClr val="accent2"/>
                </a:solidFill>
              </a:rPr>
              <a:t> or </a:t>
            </a:r>
            <a:r>
              <a:rPr lang="en-US" b="1" u="sng" dirty="0" err="1" smtClean="0">
                <a:solidFill>
                  <a:schemeClr val="accent2"/>
                </a:solidFill>
              </a:rPr>
              <a:t>perisylvian</a:t>
            </a:r>
            <a:r>
              <a:rPr lang="en-US" b="1" u="sng" dirty="0" smtClean="0">
                <a:solidFill>
                  <a:schemeClr val="accent2"/>
                </a:solidFill>
              </a:rPr>
              <a:t> pattern</a:t>
            </a:r>
            <a:r>
              <a:rPr lang="en-US" dirty="0" smtClean="0"/>
              <a:t>-superficial middle cerebral v.=&gt;</a:t>
            </a:r>
            <a:r>
              <a:rPr lang="en-US" dirty="0" err="1" smtClean="0"/>
              <a:t>sphenoparietal</a:t>
            </a:r>
            <a:r>
              <a:rPr lang="en-US" dirty="0" smtClean="0"/>
              <a:t> sinus=&gt;CS</a:t>
            </a:r>
          </a:p>
          <a:p>
            <a:endParaRPr lang="en-US" dirty="0" smtClean="0"/>
          </a:p>
          <a:p>
            <a:r>
              <a:rPr lang="en-US" b="1" u="sng" dirty="0" err="1" smtClean="0">
                <a:solidFill>
                  <a:schemeClr val="accent2"/>
                </a:solidFill>
              </a:rPr>
              <a:t>Posterolateral</a:t>
            </a:r>
            <a:r>
              <a:rPr lang="en-US" b="1" u="sng" dirty="0" smtClean="0">
                <a:solidFill>
                  <a:schemeClr val="accent2"/>
                </a:solidFill>
              </a:rPr>
              <a:t> or </a:t>
            </a:r>
            <a:r>
              <a:rPr lang="en-US" b="1" u="sng" dirty="0" err="1" smtClean="0">
                <a:solidFill>
                  <a:schemeClr val="accent2"/>
                </a:solidFill>
              </a:rPr>
              <a:t>temporoparietal</a:t>
            </a:r>
            <a:r>
              <a:rPr lang="en-US" b="1" u="sng" dirty="0" smtClean="0">
                <a:solidFill>
                  <a:schemeClr val="accent2"/>
                </a:solidFill>
              </a:rPr>
              <a:t> pattern</a:t>
            </a:r>
            <a:r>
              <a:rPr lang="en-US" dirty="0" smtClean="0"/>
              <a:t>-superior </a:t>
            </a:r>
            <a:r>
              <a:rPr lang="en-US" dirty="0" err="1" smtClean="0"/>
              <a:t>petrosal</a:t>
            </a:r>
            <a:r>
              <a:rPr lang="en-US" dirty="0" smtClean="0"/>
              <a:t> sinus and anastomotic v. of </a:t>
            </a:r>
            <a:r>
              <a:rPr lang="en-US" dirty="0" err="1" smtClean="0"/>
              <a:t>labbe</a:t>
            </a:r>
            <a:r>
              <a:rPr lang="en-US" dirty="0" smtClean="0"/>
              <a:t> into transverse sinus.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0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E:\ \ppt images\images (3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495875" cy="659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03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4546" y="3000372"/>
            <a:ext cx="492922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ETIOPATHOGENESIS </a:t>
            </a:r>
            <a:endParaRPr lang="en-US" sz="28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282" y="1071546"/>
            <a:ext cx="8358246" cy="528641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Pregnancy, </a:t>
            </a:r>
            <a:r>
              <a:rPr lang="en-US" b="1" dirty="0" err="1" smtClean="0">
                <a:solidFill>
                  <a:schemeClr val="tx2"/>
                </a:solidFill>
              </a:rPr>
              <a:t>peurperium</a:t>
            </a:r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Infection: </a:t>
            </a:r>
            <a:r>
              <a:rPr lang="en-US" b="1" dirty="0" err="1" smtClean="0">
                <a:solidFill>
                  <a:schemeClr val="tx2"/>
                </a:solidFill>
              </a:rPr>
              <a:t>Sinusititis</a:t>
            </a:r>
            <a:r>
              <a:rPr lang="en-US" b="1" dirty="0" smtClean="0">
                <a:solidFill>
                  <a:schemeClr val="tx2"/>
                </a:solidFill>
              </a:rPr>
              <a:t>, </a:t>
            </a:r>
            <a:r>
              <a:rPr lang="en-US" b="1" dirty="0" err="1" smtClean="0">
                <a:solidFill>
                  <a:schemeClr val="tx2"/>
                </a:solidFill>
              </a:rPr>
              <a:t>mastoiditis</a:t>
            </a:r>
            <a:r>
              <a:rPr lang="en-US" b="1" dirty="0" smtClean="0">
                <a:solidFill>
                  <a:schemeClr val="tx2"/>
                </a:solidFill>
              </a:rPr>
              <a:t>, otitis media, meningitis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Trauma</a:t>
            </a:r>
          </a:p>
          <a:p>
            <a:r>
              <a:rPr lang="en-US" b="1" dirty="0" err="1" smtClean="0">
                <a:solidFill>
                  <a:schemeClr val="tx2"/>
                </a:solidFill>
              </a:rPr>
              <a:t>Prothrombotic</a:t>
            </a:r>
            <a:r>
              <a:rPr lang="en-US" b="1" dirty="0" smtClean="0">
                <a:solidFill>
                  <a:schemeClr val="tx2"/>
                </a:solidFill>
              </a:rPr>
              <a:t> conditions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Dehydration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Oral contraceptives</a:t>
            </a:r>
          </a:p>
          <a:p>
            <a:r>
              <a:rPr lang="en-US" b="1" dirty="0" err="1" smtClean="0">
                <a:solidFill>
                  <a:schemeClr val="tx2"/>
                </a:solidFill>
              </a:rPr>
              <a:t>Coagulopathies</a:t>
            </a:r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Trauma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AVM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IBD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PNH</a:t>
            </a:r>
          </a:p>
          <a:p>
            <a:r>
              <a:rPr lang="en-US" b="1" dirty="0" err="1" smtClean="0">
                <a:solidFill>
                  <a:schemeClr val="tx2"/>
                </a:solidFill>
              </a:rPr>
              <a:t>Paraneoplastic</a:t>
            </a:r>
            <a:r>
              <a:rPr lang="en-US" b="1" dirty="0" smtClean="0">
                <a:solidFill>
                  <a:schemeClr val="tx2"/>
                </a:solidFill>
              </a:rPr>
              <a:t> syndrome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1928794" y="357166"/>
            <a:ext cx="492922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PREDISPOSING FACTORS </a:t>
            </a:r>
            <a:endParaRPr lang="en-US" sz="28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715016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chemeClr val="tx2"/>
                </a:solidFill>
              </a:rPr>
              <a:t>Cerebral venous thrombosis is an important cause of stroke especially in children and young adults.</a:t>
            </a:r>
          </a:p>
          <a:p>
            <a:endParaRPr lang="en-IN" b="1" dirty="0" smtClean="0">
              <a:solidFill>
                <a:schemeClr val="tx2"/>
              </a:solidFill>
            </a:endParaRPr>
          </a:p>
          <a:p>
            <a:endParaRPr lang="en-IN" b="1" dirty="0" smtClean="0">
              <a:solidFill>
                <a:schemeClr val="tx2"/>
              </a:solidFill>
            </a:endParaRPr>
          </a:p>
          <a:p>
            <a:r>
              <a:rPr lang="en-IN" b="1" dirty="0" smtClean="0">
                <a:solidFill>
                  <a:schemeClr val="tx2"/>
                </a:solidFill>
              </a:rPr>
              <a:t> Clinically patients with cerebral venous thrombosis present with </a:t>
            </a:r>
            <a:r>
              <a:rPr lang="en-IN" b="1" dirty="0" smtClean="0">
                <a:solidFill>
                  <a:srgbClr val="92D050"/>
                </a:solidFill>
              </a:rPr>
              <a:t>variable symptoms ranging from headache to seizure and coma in severe cases.</a:t>
            </a:r>
            <a:br>
              <a:rPr lang="en-IN" b="1" dirty="0" smtClean="0">
                <a:solidFill>
                  <a:srgbClr val="92D050"/>
                </a:solidFill>
              </a:rPr>
            </a:br>
            <a:r>
              <a:rPr lang="en-IN" b="1" dirty="0" smtClean="0">
                <a:solidFill>
                  <a:srgbClr val="92D050"/>
                </a:solidFill>
              </a:rPr>
              <a:t/>
            </a:r>
            <a:br>
              <a:rPr lang="en-IN" b="1" dirty="0" smtClean="0">
                <a:solidFill>
                  <a:srgbClr val="92D050"/>
                </a:solidFill>
              </a:rPr>
            </a:br>
            <a:endParaRPr lang="en-IN" b="1" dirty="0">
              <a:solidFill>
                <a:srgbClr val="92D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8794" y="357166"/>
            <a:ext cx="492922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VENOUS INFARCT </a:t>
            </a:r>
            <a:endParaRPr lang="en-US" sz="28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429684" cy="535785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IN" b="1" dirty="0" smtClean="0">
                <a:solidFill>
                  <a:schemeClr val="tx1"/>
                </a:solidFill>
              </a:rPr>
              <a:t> Venous thrombosis </a:t>
            </a:r>
          </a:p>
          <a:p>
            <a:pPr algn="ctr">
              <a:buNone/>
            </a:pPr>
            <a:endParaRPr lang="en-IN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IN" b="1" dirty="0" smtClean="0">
                <a:solidFill>
                  <a:schemeClr val="tx1"/>
                </a:solidFill>
              </a:rPr>
              <a:t>                             </a:t>
            </a:r>
          </a:p>
          <a:p>
            <a:pPr algn="ctr">
              <a:buNone/>
            </a:pPr>
            <a:r>
              <a:rPr lang="en-IN" b="1" dirty="0" smtClean="0">
                <a:solidFill>
                  <a:schemeClr val="tx1"/>
                </a:solidFill>
              </a:rPr>
              <a:t>High venous pressure due to restricted flow </a:t>
            </a:r>
          </a:p>
          <a:p>
            <a:pPr algn="ctr">
              <a:buNone/>
            </a:pPr>
            <a:endParaRPr lang="en-IN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IN" b="1" dirty="0" smtClean="0">
                <a:solidFill>
                  <a:schemeClr val="tx1"/>
                </a:solidFill>
              </a:rPr>
              <a:t>   </a:t>
            </a:r>
          </a:p>
          <a:p>
            <a:pPr algn="ctr">
              <a:buNone/>
            </a:pPr>
            <a:r>
              <a:rPr lang="en-IN" b="1" dirty="0" err="1" smtClean="0">
                <a:solidFill>
                  <a:schemeClr val="tx1"/>
                </a:solidFill>
              </a:rPr>
              <a:t>Vasogenic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edema</a:t>
            </a:r>
            <a:r>
              <a:rPr lang="en-IN" b="1" dirty="0" smtClean="0">
                <a:solidFill>
                  <a:schemeClr val="tx1"/>
                </a:solidFill>
              </a:rPr>
              <a:t> in the white matter of the affected area due to hydrostatic displacement of fluid from capillaries to extracellular spaces as a result of breakdown of BBB. </a:t>
            </a:r>
            <a:br>
              <a:rPr lang="en-IN" b="1" dirty="0" smtClean="0">
                <a:solidFill>
                  <a:schemeClr val="tx1"/>
                </a:solidFill>
              </a:rPr>
            </a:br>
            <a:endParaRPr lang="en-IN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IN" b="1" dirty="0" smtClean="0">
                <a:solidFill>
                  <a:schemeClr val="tx1"/>
                </a:solidFill>
              </a:rPr>
              <a:t>                            </a:t>
            </a:r>
          </a:p>
          <a:p>
            <a:pPr algn="ctr">
              <a:buNone/>
            </a:pPr>
            <a:r>
              <a:rPr lang="en-IN" b="1" dirty="0" smtClean="0">
                <a:solidFill>
                  <a:schemeClr val="tx1"/>
                </a:solidFill>
              </a:rPr>
              <a:t>May lead to infarction </a:t>
            </a:r>
          </a:p>
          <a:p>
            <a:pPr algn="ctr">
              <a:buNone/>
            </a:pPr>
            <a:endParaRPr lang="en-IN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en-IN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IN" b="1" dirty="0" smtClean="0">
                <a:solidFill>
                  <a:schemeClr val="tx1"/>
                </a:solidFill>
              </a:rPr>
              <a:t> Cytotoxic oedema develops</a:t>
            </a:r>
            <a:br>
              <a:rPr lang="en-IN" b="1" dirty="0" smtClean="0">
                <a:solidFill>
                  <a:schemeClr val="tx1"/>
                </a:solidFill>
              </a:rPr>
            </a:br>
            <a:endParaRPr lang="en-IN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en-IN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IN" b="1" dirty="0" smtClean="0">
                <a:solidFill>
                  <a:schemeClr val="tx1"/>
                </a:solidFill>
              </a:rPr>
              <a:t>     </a:t>
            </a:r>
            <a:br>
              <a:rPr lang="en-IN" b="1" dirty="0" smtClean="0">
                <a:solidFill>
                  <a:schemeClr val="tx1"/>
                </a:solidFill>
              </a:rPr>
            </a:br>
            <a:endParaRPr lang="en-IN" b="1" dirty="0" smtClean="0">
              <a:solidFill>
                <a:schemeClr val="tx1"/>
              </a:solidFill>
            </a:endParaRPr>
          </a:p>
          <a:p>
            <a:pPr algn="ctr"/>
            <a:endParaRPr lang="en-IN" b="1" dirty="0" smtClean="0">
              <a:solidFill>
                <a:schemeClr val="tx1"/>
              </a:solidFill>
            </a:endParaRPr>
          </a:p>
          <a:p>
            <a:pPr algn="ctr"/>
            <a:endParaRPr lang="en-IN" b="1" dirty="0" smtClean="0">
              <a:solidFill>
                <a:schemeClr val="tx1"/>
              </a:solidFill>
            </a:endParaRPr>
          </a:p>
          <a:p>
            <a:pPr algn="ctr"/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28794" y="357166"/>
            <a:ext cx="492922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PATHOLOGY</a:t>
            </a:r>
            <a:endParaRPr lang="en-US" sz="28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000496" y="1500174"/>
            <a:ext cx="41319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Down Arrow 5"/>
          <p:cNvSpPr/>
          <p:nvPr/>
        </p:nvSpPr>
        <p:spPr>
          <a:xfrm>
            <a:off x="4058435" y="2393149"/>
            <a:ext cx="41319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own Arrow 6"/>
          <p:cNvSpPr/>
          <p:nvPr/>
        </p:nvSpPr>
        <p:spPr>
          <a:xfrm>
            <a:off x="4131672" y="4529843"/>
            <a:ext cx="41319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Down Arrow 7"/>
          <p:cNvSpPr/>
          <p:nvPr/>
        </p:nvSpPr>
        <p:spPr>
          <a:xfrm>
            <a:off x="4108440" y="3717032"/>
            <a:ext cx="41319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7858180" cy="485778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Venous thrombosis </a:t>
            </a:r>
            <a:r>
              <a:rPr lang="en-US" sz="2800" b="1" dirty="0" smtClean="0">
                <a:solidFill>
                  <a:srgbClr val="92D050"/>
                </a:solidFill>
              </a:rPr>
              <a:t>begins in </a:t>
            </a:r>
            <a:r>
              <a:rPr lang="en-US" sz="2800" b="1" dirty="0" err="1" smtClean="0">
                <a:solidFill>
                  <a:srgbClr val="92D050"/>
                </a:solidFill>
              </a:rPr>
              <a:t>dural</a:t>
            </a:r>
            <a:r>
              <a:rPr lang="en-US" sz="2800" b="1" dirty="0" smtClean="0">
                <a:solidFill>
                  <a:srgbClr val="92D050"/>
                </a:solidFill>
              </a:rPr>
              <a:t> sinus.</a:t>
            </a:r>
            <a:endParaRPr lang="en-US" sz="2800" b="1" dirty="0">
              <a:solidFill>
                <a:srgbClr val="92D050"/>
              </a:solidFill>
            </a:endParaRP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Then progresses to </a:t>
            </a:r>
            <a:r>
              <a:rPr lang="en-US" sz="2800" b="1" dirty="0" smtClean="0">
                <a:solidFill>
                  <a:srgbClr val="92D050"/>
                </a:solidFill>
              </a:rPr>
              <a:t>bridging veins</a:t>
            </a:r>
            <a:r>
              <a:rPr lang="en-US" sz="2800" b="1" dirty="0" smtClean="0">
                <a:solidFill>
                  <a:schemeClr val="tx2"/>
                </a:solidFill>
              </a:rPr>
              <a:t>.</a:t>
            </a: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b="1" dirty="0" err="1" smtClean="0">
                <a:solidFill>
                  <a:schemeClr val="tx2"/>
                </a:solidFill>
              </a:rPr>
              <a:t>Petechial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perivascular</a:t>
            </a:r>
            <a:r>
              <a:rPr lang="en-US" sz="2800" b="1" dirty="0" smtClean="0">
                <a:solidFill>
                  <a:schemeClr val="tx2"/>
                </a:solidFill>
              </a:rPr>
              <a:t> hemorrhages &amp; cortical venous infarctions occur.</a:t>
            </a:r>
            <a:endParaRPr lang="en-IN" sz="28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28794" y="357166"/>
            <a:ext cx="492922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VENOUS INFARCT </a:t>
            </a:r>
            <a:endParaRPr lang="en-US" sz="28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1142984"/>
            <a:ext cx="8572560" cy="5286412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Most commonly involved sinus:</a:t>
            </a:r>
          </a:p>
          <a:p>
            <a:pPr>
              <a:buNone/>
            </a:pPr>
            <a:r>
              <a:rPr lang="en-US" b="1" dirty="0" err="1" smtClean="0">
                <a:solidFill>
                  <a:srgbClr val="92D050"/>
                </a:solidFill>
              </a:rPr>
              <a:t>tranverse</a:t>
            </a:r>
            <a:endParaRPr lang="en-US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92D050"/>
                </a:solidFill>
              </a:rPr>
              <a:t>                                  Then</a:t>
            </a:r>
          </a:p>
          <a:p>
            <a:pPr>
              <a:buNone/>
            </a:pPr>
            <a:r>
              <a:rPr lang="en-US" b="1" dirty="0" smtClean="0">
                <a:solidFill>
                  <a:srgbClr val="92D050"/>
                </a:solidFill>
              </a:rPr>
              <a:t>-SSS</a:t>
            </a:r>
          </a:p>
          <a:p>
            <a:pPr>
              <a:buNone/>
            </a:pPr>
            <a:r>
              <a:rPr lang="en-US" b="1" dirty="0" smtClean="0">
                <a:solidFill>
                  <a:srgbClr val="92D050"/>
                </a:solidFill>
              </a:rPr>
              <a:t>-Sigmoid</a:t>
            </a:r>
          </a:p>
          <a:p>
            <a:pPr>
              <a:buNone/>
            </a:pPr>
            <a:r>
              <a:rPr lang="en-US" b="1" dirty="0" smtClean="0">
                <a:solidFill>
                  <a:srgbClr val="92D050"/>
                </a:solidFill>
              </a:rPr>
              <a:t>-Cavernous</a:t>
            </a:r>
          </a:p>
          <a:p>
            <a:pPr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Most  commonly involved veins:</a:t>
            </a: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</a:rPr>
              <a:t>     </a:t>
            </a:r>
            <a:r>
              <a:rPr lang="en-US" b="1" dirty="0" smtClean="0">
                <a:solidFill>
                  <a:srgbClr val="92D050"/>
                </a:solidFill>
              </a:rPr>
              <a:t>Superficial cortical veins that drain SSS.</a:t>
            </a:r>
            <a:endParaRPr lang="en-IN" b="1" dirty="0">
              <a:solidFill>
                <a:srgbClr val="92D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8794" y="357166"/>
            <a:ext cx="492922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VENOUS INFARCT </a:t>
            </a:r>
            <a:endParaRPr lang="en-US" sz="28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34" y="1428736"/>
            <a:ext cx="7715304" cy="5286411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Internal cerebral vein </a:t>
            </a:r>
            <a:r>
              <a:rPr lang="en-US" b="1" dirty="0" smtClean="0">
                <a:solidFill>
                  <a:schemeClr val="tx2"/>
                </a:solidFill>
              </a:rPr>
              <a:t>thrombosis is less common but </a:t>
            </a:r>
            <a:r>
              <a:rPr lang="en-US" b="1" dirty="0" smtClean="0">
                <a:solidFill>
                  <a:srgbClr val="92D050"/>
                </a:solidFill>
              </a:rPr>
              <a:t>devastating.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 Involves vein of Galen or straight sinus.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May lead to bilateral venous infarcts in deep grey matter nuclei &amp; upper midbrain.</a:t>
            </a:r>
            <a:endParaRPr lang="en-IN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8794" y="357166"/>
            <a:ext cx="492922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VENOUS INFARCT </a:t>
            </a:r>
            <a:endParaRPr lang="en-US" sz="28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c98e749ed2e7vein-infarc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1549" y="1784350"/>
            <a:ext cx="7138102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500166" y="357166"/>
            <a:ext cx="628654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IMAGING IN VENOUS INFARCT </a:t>
            </a:r>
            <a:endParaRPr lang="en-US" sz="28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267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357298"/>
            <a:ext cx="8839200" cy="528641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DURAL   SINUSES </a:t>
            </a:r>
          </a:p>
          <a:p>
            <a:pPr>
              <a:buFont typeface="Arial" pitchFamily="34" charset="0"/>
              <a:buChar char="•"/>
            </a:pP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CEREBRAL   VEINS:</a:t>
            </a:r>
          </a:p>
          <a:p>
            <a:pPr>
              <a:buNone/>
            </a:pPr>
            <a:r>
              <a:rPr lang="en-US" sz="3200" b="1" dirty="0" smtClean="0"/>
              <a:t>            - </a:t>
            </a:r>
            <a:r>
              <a:rPr lang="en-US" sz="2800" b="1" dirty="0" smtClean="0">
                <a:solidFill>
                  <a:schemeClr val="tx2"/>
                </a:solidFill>
              </a:rPr>
              <a:t>DEEP CEREBRAL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             - SUPERFICIAL  CORTICAL</a:t>
            </a:r>
          </a:p>
          <a:p>
            <a:pPr>
              <a:buNone/>
            </a:pPr>
            <a:endParaRPr lang="en-US" sz="32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928794" y="357166"/>
            <a:ext cx="492922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VENOUS ANATOMY </a:t>
            </a:r>
            <a:endParaRPr lang="en-US" sz="28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00166" y="3000372"/>
            <a:ext cx="628654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IMAGING IN VENOUS INFARCT </a:t>
            </a:r>
            <a:endParaRPr lang="en-US" sz="28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457200" y="1571613"/>
          <a:ext cx="8186766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714480" y="357166"/>
            <a:ext cx="628654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IMAGING IN VENOUS INFARCT </a:t>
            </a:r>
            <a:endParaRPr lang="en-US" sz="28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71480"/>
            <a:ext cx="7884368" cy="542928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u="sng" dirty="0" smtClean="0">
                <a:solidFill>
                  <a:srgbClr val="92D050"/>
                </a:solidFill>
              </a:rPr>
              <a:t>EMPTY DELTA SIGN</a:t>
            </a:r>
            <a:r>
              <a:rPr lang="en-US" b="1" dirty="0" smtClean="0">
                <a:solidFill>
                  <a:srgbClr val="92D050"/>
                </a:solidFill>
              </a:rPr>
              <a:t>:</a:t>
            </a: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</a:rPr>
              <a:t>   -Seen on contrast study</a:t>
            </a: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</a:rPr>
              <a:t>   - </a:t>
            </a:r>
            <a:r>
              <a:rPr lang="en-US" b="1" dirty="0" err="1" smtClean="0">
                <a:solidFill>
                  <a:schemeClr val="tx2"/>
                </a:solidFill>
              </a:rPr>
              <a:t>Hypodense</a:t>
            </a:r>
            <a:r>
              <a:rPr lang="en-US" b="1" dirty="0" smtClean="0">
                <a:solidFill>
                  <a:schemeClr val="tx2"/>
                </a:solidFill>
              </a:rPr>
              <a:t> sinus due to thrombus.</a:t>
            </a:r>
          </a:p>
          <a:p>
            <a:pPr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</a:rPr>
              <a:t>   - Surrounding cavernous spaces, meningeal venous tributaries, venous channels enhance on CECT.</a:t>
            </a:r>
            <a:endParaRPr lang="en-IN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0166" y="357166"/>
            <a:ext cx="628654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CT IMAGING IN VENOUS INFARCT </a:t>
            </a:r>
            <a:endParaRPr lang="en-US" sz="28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E:\empty delta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2132855"/>
            <a:ext cx="6928770" cy="388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91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714488"/>
            <a:ext cx="7886110" cy="4525963"/>
          </a:xfrm>
        </p:spPr>
        <p:txBody>
          <a:bodyPr/>
          <a:lstStyle/>
          <a:p>
            <a:r>
              <a:rPr lang="en-US" b="1" u="sng" dirty="0">
                <a:solidFill>
                  <a:srgbClr val="92D050"/>
                </a:solidFill>
              </a:rPr>
              <a:t>DENSE CLOT SIGN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Seen on plain scan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err="1" smtClean="0">
                <a:solidFill>
                  <a:schemeClr val="tx2"/>
                </a:solidFill>
              </a:rPr>
              <a:t>Hyperdense</a:t>
            </a:r>
            <a:r>
              <a:rPr lang="en-US" b="1" dirty="0" smtClean="0">
                <a:solidFill>
                  <a:schemeClr val="tx2"/>
                </a:solidFill>
              </a:rPr>
              <a:t> thrombus in </a:t>
            </a:r>
            <a:r>
              <a:rPr lang="en-US" b="1" dirty="0" err="1" smtClean="0">
                <a:solidFill>
                  <a:schemeClr val="tx2"/>
                </a:solidFill>
              </a:rPr>
              <a:t>dural</a:t>
            </a:r>
            <a:r>
              <a:rPr lang="en-US" b="1" dirty="0" smtClean="0">
                <a:solidFill>
                  <a:schemeClr val="tx2"/>
                </a:solidFill>
              </a:rPr>
              <a:t> sinus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It is also called as delta sign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IN" u="sng" dirty="0"/>
          </a:p>
        </p:txBody>
      </p:sp>
      <p:sp>
        <p:nvSpPr>
          <p:cNvPr id="6" name="Rectangle 5"/>
          <p:cNvSpPr/>
          <p:nvPr/>
        </p:nvSpPr>
        <p:spPr>
          <a:xfrm>
            <a:off x="1500166" y="357166"/>
            <a:ext cx="628654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CT IMAGING IN VENOUS INFARCT </a:t>
            </a:r>
            <a:endParaRPr lang="en-US" sz="28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dense clo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916832"/>
            <a:ext cx="6284424" cy="4093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5166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1142984"/>
            <a:ext cx="7382624" cy="5214974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92D050"/>
                </a:solidFill>
              </a:rPr>
              <a:t>CORD SIGN</a:t>
            </a:r>
            <a:r>
              <a:rPr lang="en-US" b="1" dirty="0" smtClean="0">
                <a:solidFill>
                  <a:schemeClr val="tx2"/>
                </a:solidFill>
              </a:rPr>
              <a:t>: </a:t>
            </a:r>
          </a:p>
          <a:p>
            <a:r>
              <a:rPr lang="en-US" b="1" dirty="0" err="1" smtClean="0">
                <a:solidFill>
                  <a:schemeClr val="tx2"/>
                </a:solidFill>
              </a:rPr>
              <a:t>Thrombosed</a:t>
            </a:r>
            <a:r>
              <a:rPr lang="en-US" b="1" dirty="0" smtClean="0">
                <a:solidFill>
                  <a:schemeClr val="tx2"/>
                </a:solidFill>
              </a:rPr>
              <a:t> cortical veins seen as linear high density areas.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pPr marL="68580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1500166" y="357166"/>
            <a:ext cx="628654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CT IMAGING IN VENOUS INFARCT </a:t>
            </a:r>
            <a:endParaRPr lang="en-US" sz="28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" name="Content Placeholder 5" descr="dense cor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7984" y="2332038"/>
            <a:ext cx="3671058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500174"/>
            <a:ext cx="3657600" cy="4525963"/>
          </a:xfrm>
        </p:spPr>
        <p:txBody>
          <a:bodyPr/>
          <a:lstStyle/>
          <a:p>
            <a:r>
              <a:rPr lang="en-IN" b="1" dirty="0" smtClean="0">
                <a:solidFill>
                  <a:schemeClr val="tx2"/>
                </a:solidFill>
              </a:rPr>
              <a:t>Hemorrhagic infarction in the temporal lobe.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IN" b="1" dirty="0" smtClean="0">
              <a:solidFill>
                <a:schemeClr val="tx2"/>
              </a:solidFill>
            </a:endParaRPr>
          </a:p>
          <a:p>
            <a:r>
              <a:rPr lang="en-IN" b="1" dirty="0" smtClean="0">
                <a:solidFill>
                  <a:schemeClr val="tx2"/>
                </a:solidFill>
              </a:rPr>
              <a:t>Dense transverse sinus due to thrombosis.</a:t>
            </a:r>
            <a:endParaRPr lang="en-IN" b="1" dirty="0">
              <a:solidFill>
                <a:schemeClr val="tx2"/>
              </a:solidFill>
            </a:endParaRPr>
          </a:p>
        </p:txBody>
      </p:sp>
      <p:pic>
        <p:nvPicPr>
          <p:cNvPr id="5" name="Content Placeholder 4" descr="trans sinu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14744" y="1500173"/>
            <a:ext cx="5000660" cy="4429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500166" y="357166"/>
            <a:ext cx="628654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CT IMAGING IN VENOUS INFARCT </a:t>
            </a:r>
            <a:endParaRPr lang="en-US" sz="28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7715304" cy="500066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Deep cerebral vein thrombosis seen as-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   </a:t>
            </a:r>
            <a:r>
              <a:rPr lang="en-US" sz="2800" b="1" dirty="0" err="1" smtClean="0">
                <a:solidFill>
                  <a:schemeClr val="tx2"/>
                </a:solidFill>
              </a:rPr>
              <a:t>Hyperdense</a:t>
            </a:r>
            <a:r>
              <a:rPr lang="en-US" sz="2800" b="1" dirty="0" smtClean="0">
                <a:solidFill>
                  <a:schemeClr val="tx2"/>
                </a:solidFill>
              </a:rPr>
              <a:t> thrombus in deep veins, vein of Galen or straight sinus.</a:t>
            </a:r>
          </a:p>
          <a:p>
            <a:pPr>
              <a:buNone/>
            </a:pPr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Secondary changes seen are bilateral low density basal ganglia with or without associated </a:t>
            </a:r>
            <a:r>
              <a:rPr lang="en-US" sz="2800" b="1" dirty="0" err="1" smtClean="0">
                <a:solidFill>
                  <a:schemeClr val="tx2"/>
                </a:solidFill>
              </a:rPr>
              <a:t>petechial</a:t>
            </a:r>
            <a:r>
              <a:rPr lang="en-US" sz="2800" b="1" dirty="0" smtClean="0">
                <a:solidFill>
                  <a:schemeClr val="tx2"/>
                </a:solidFill>
              </a:rPr>
              <a:t> hemorrhages.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0166" y="357166"/>
            <a:ext cx="628654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CT IMAGING IN VENOUS INFARCT </a:t>
            </a:r>
            <a:endParaRPr lang="en-US" sz="28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E:\icv thro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568863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23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63" y="1772816"/>
            <a:ext cx="8429684" cy="57893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</a:rPr>
              <a:t>Superior  </a:t>
            </a:r>
            <a:r>
              <a:rPr lang="en-US" sz="2400" b="1" dirty="0" err="1" smtClean="0">
                <a:solidFill>
                  <a:schemeClr val="tx2"/>
                </a:solidFill>
              </a:rPr>
              <a:t>Sagittal</a:t>
            </a:r>
            <a:r>
              <a:rPr lang="en-US" sz="2400" b="1" dirty="0" smtClean="0">
                <a:solidFill>
                  <a:schemeClr val="tx2"/>
                </a:solidFill>
              </a:rPr>
              <a:t>  Sinus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</a:rPr>
              <a:t>Inferior  </a:t>
            </a:r>
            <a:r>
              <a:rPr lang="en-US" sz="2400" b="1" dirty="0" err="1" smtClean="0">
                <a:solidFill>
                  <a:schemeClr val="tx2"/>
                </a:solidFill>
              </a:rPr>
              <a:t>Sagittal</a:t>
            </a:r>
            <a:r>
              <a:rPr lang="en-US" sz="2400" b="1" dirty="0" smtClean="0">
                <a:solidFill>
                  <a:schemeClr val="tx2"/>
                </a:solidFill>
              </a:rPr>
              <a:t>  Sinus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</a:rPr>
              <a:t>Straight  Sinus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</a:rPr>
              <a:t>Transverse sinus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</a:rPr>
              <a:t>Sigmoid sinus &amp; jugular bulb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Confluence(</a:t>
            </a:r>
            <a:r>
              <a:rPr lang="en-US" b="1" dirty="0" err="1" smtClean="0">
                <a:solidFill>
                  <a:schemeClr val="tx2"/>
                </a:solidFill>
              </a:rPr>
              <a:t>torcular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herophili</a:t>
            </a:r>
            <a:r>
              <a:rPr lang="en-US" b="1" dirty="0" smtClean="0">
                <a:solidFill>
                  <a:schemeClr val="tx2"/>
                </a:solidFill>
              </a:rPr>
              <a:t>)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8794" y="357166"/>
            <a:ext cx="492922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DURAL VENOUS SINUSES </a:t>
            </a:r>
            <a:endParaRPr lang="en-US" sz="28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Picture 3" descr="thmb_4ce832dee302dVENOUS-ANATOM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142984"/>
            <a:ext cx="3786214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/>
          <p:cNvSpPr/>
          <p:nvPr/>
        </p:nvSpPr>
        <p:spPr>
          <a:xfrm>
            <a:off x="-612576" y="980728"/>
            <a:ext cx="73384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Posterosuperior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group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358246" cy="5286412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chemeClr val="tx2"/>
                </a:solidFill>
              </a:rPr>
              <a:t>Infarct that does not follow the distribution of an expected arterial occlusion.</a:t>
            </a:r>
          </a:p>
          <a:p>
            <a:endParaRPr lang="en-IN" b="1" dirty="0" smtClean="0">
              <a:solidFill>
                <a:schemeClr val="tx2"/>
              </a:solidFill>
            </a:endParaRPr>
          </a:p>
          <a:p>
            <a:r>
              <a:rPr lang="en-IN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MRI is more sensitive </a:t>
            </a:r>
            <a:r>
              <a:rPr lang="en-IN" b="1" dirty="0" smtClean="0">
                <a:solidFill>
                  <a:schemeClr val="tx2"/>
                </a:solidFill>
              </a:rPr>
              <a:t>for detection of venous thrombi than CT. </a:t>
            </a:r>
          </a:p>
          <a:p>
            <a:endParaRPr lang="en-IN" b="1" dirty="0" smtClean="0">
              <a:solidFill>
                <a:schemeClr val="tx2"/>
              </a:solidFill>
            </a:endParaRPr>
          </a:p>
          <a:p>
            <a:r>
              <a:rPr lang="en-IN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The absence of a flow void &amp; presence of altered signal intensity </a:t>
            </a:r>
            <a:r>
              <a:rPr lang="en-IN" b="1" dirty="0" smtClean="0">
                <a:solidFill>
                  <a:schemeClr val="tx2"/>
                </a:solidFill>
              </a:rPr>
              <a:t>in the sinus is a primary finding of sinus thrombosis on MR images.</a:t>
            </a:r>
          </a:p>
          <a:p>
            <a:endParaRPr lang="en-IN" b="1" dirty="0" smtClean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0166" y="357166"/>
            <a:ext cx="628654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MR IMAGING IN VENOUS INFARCT </a:t>
            </a:r>
            <a:endParaRPr lang="en-US" sz="28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546"/>
            <a:ext cx="8858280" cy="5500726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>
                <a:solidFill>
                  <a:srgbClr val="92D050"/>
                </a:solidFill>
              </a:rPr>
              <a:t>ACUTE THROMBUS </a:t>
            </a:r>
            <a:r>
              <a:rPr lang="en-US" sz="2800" b="1" dirty="0" smtClean="0">
                <a:solidFill>
                  <a:schemeClr val="tx2"/>
                </a:solidFill>
              </a:rPr>
              <a:t>: </a:t>
            </a:r>
            <a:r>
              <a:rPr lang="en-US" sz="2800" b="1" dirty="0" err="1" smtClean="0">
                <a:solidFill>
                  <a:schemeClr val="tx2"/>
                </a:solidFill>
              </a:rPr>
              <a:t>Isointense</a:t>
            </a:r>
            <a:r>
              <a:rPr lang="en-US" sz="2800" b="1" dirty="0" smtClean="0">
                <a:solidFill>
                  <a:schemeClr val="tx2"/>
                </a:solidFill>
              </a:rPr>
              <a:t> with cortex on T1WI</a:t>
            </a: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rgbClr val="92D050"/>
                </a:solidFill>
              </a:rPr>
              <a:t>LATE ACUTE </a:t>
            </a:r>
            <a:r>
              <a:rPr lang="en-US" sz="2800" b="1" dirty="0" smtClean="0">
                <a:solidFill>
                  <a:schemeClr val="tx2"/>
                </a:solidFill>
              </a:rPr>
              <a:t>: Hyper on T1WI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                                  Hypo on T2WI</a:t>
            </a:r>
          </a:p>
          <a:p>
            <a:pPr>
              <a:buNone/>
            </a:pPr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rgbClr val="92D050"/>
                </a:solidFill>
              </a:rPr>
              <a:t>SUBACUTE </a:t>
            </a:r>
            <a:r>
              <a:rPr lang="en-US" sz="2800" b="1" dirty="0" smtClean="0">
                <a:solidFill>
                  <a:schemeClr val="tx2"/>
                </a:solidFill>
              </a:rPr>
              <a:t>: Hyper on both T1 and T2WI</a:t>
            </a:r>
          </a:p>
          <a:p>
            <a:endParaRPr lang="en-US" sz="2800" b="1" dirty="0" smtClean="0">
              <a:solidFill>
                <a:srgbClr val="92D050"/>
              </a:solidFill>
            </a:endParaRPr>
          </a:p>
          <a:p>
            <a:r>
              <a:rPr lang="en-US" sz="2800" b="1" dirty="0" smtClean="0">
                <a:solidFill>
                  <a:srgbClr val="92D050"/>
                </a:solidFill>
              </a:rPr>
              <a:t>CHRONIC:-</a:t>
            </a:r>
            <a:r>
              <a:rPr lang="en-US" sz="2800" b="1" dirty="0" smtClean="0"/>
              <a:t>T1 </a:t>
            </a:r>
            <a:r>
              <a:rPr lang="en-US" sz="2800" b="1" dirty="0" err="1" smtClean="0"/>
              <a:t>iso</a:t>
            </a:r>
            <a:endParaRPr lang="en-US" sz="2800" b="1" dirty="0" smtClean="0"/>
          </a:p>
          <a:p>
            <a:r>
              <a:rPr lang="en-US" sz="2800" b="1" dirty="0" smtClean="0"/>
              <a:t>                     -T2 hyper</a:t>
            </a:r>
          </a:p>
          <a:p>
            <a:r>
              <a:rPr lang="en-US" sz="2800" b="1" dirty="0" smtClean="0">
                <a:solidFill>
                  <a:srgbClr val="92D050"/>
                </a:solidFill>
              </a:rPr>
              <a:t>                     -</a:t>
            </a:r>
            <a:r>
              <a:rPr lang="en-US" sz="2800" b="1" dirty="0" smtClean="0">
                <a:solidFill>
                  <a:schemeClr val="tx2"/>
                </a:solidFill>
              </a:rPr>
              <a:t>Chronically </a:t>
            </a:r>
            <a:r>
              <a:rPr lang="en-US" sz="2800" b="1" dirty="0" err="1" smtClean="0">
                <a:solidFill>
                  <a:schemeClr val="tx2"/>
                </a:solidFill>
              </a:rPr>
              <a:t>thrombosed</a:t>
            </a:r>
            <a:r>
              <a:rPr lang="en-US" sz="2800" b="1" dirty="0" smtClean="0">
                <a:solidFill>
                  <a:schemeClr val="tx2"/>
                </a:solidFill>
              </a:rPr>
              <a:t> sinuses undergo 			fibrosis, develop significant vascularity and 			enhances strongly on T1 C.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                      -Frayed or shaggy appearance</a:t>
            </a:r>
            <a:endParaRPr lang="en-IN" sz="28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0166" y="357166"/>
            <a:ext cx="628654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MR IMAGING IN VENOUS INFARCT </a:t>
            </a:r>
            <a:endParaRPr lang="en-US" sz="28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00049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b="1" dirty="0" smtClean="0">
                <a:solidFill>
                  <a:schemeClr val="tx2"/>
                </a:solidFill>
              </a:rPr>
              <a:t>    T2-weighted image with normal flow void in the right sigmoid sinus. </a:t>
            </a:r>
          </a:p>
          <a:p>
            <a:pPr>
              <a:buNone/>
            </a:pPr>
            <a:r>
              <a:rPr lang="en-IN" b="1" dirty="0" smtClean="0">
                <a:solidFill>
                  <a:schemeClr val="tx2"/>
                </a:solidFill>
              </a:rPr>
              <a:t/>
            </a:r>
            <a:br>
              <a:rPr lang="en-IN" b="1" dirty="0" smtClean="0">
                <a:solidFill>
                  <a:schemeClr val="tx2"/>
                </a:solidFill>
              </a:rPr>
            </a:br>
            <a:r>
              <a:rPr lang="en-IN" b="1" dirty="0" smtClean="0">
                <a:solidFill>
                  <a:schemeClr val="tx2"/>
                </a:solidFill>
              </a:rPr>
              <a:t>On the left there is abnormal high signal as a result of thrombosis.</a:t>
            </a:r>
          </a:p>
          <a:p>
            <a:endParaRPr lang="en-IN" b="1" dirty="0">
              <a:solidFill>
                <a:schemeClr val="tx2"/>
              </a:solidFill>
            </a:endParaRPr>
          </a:p>
        </p:txBody>
      </p:sp>
      <p:pic>
        <p:nvPicPr>
          <p:cNvPr id="4" name="Picture 3" descr="mr absence of flow vo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1857364"/>
            <a:ext cx="5072066" cy="40005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00166" y="357166"/>
            <a:ext cx="628654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MR IMAGING IN VENOUS INFARCT </a:t>
            </a:r>
            <a:endParaRPr lang="en-US" sz="28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7274"/>
            <a:ext cx="8858280" cy="5500726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rgbClr val="92D050"/>
                </a:solidFill>
              </a:rPr>
              <a:t>GRE</a:t>
            </a:r>
            <a:r>
              <a:rPr lang="en-IN" b="1" dirty="0" smtClean="0">
                <a:solidFill>
                  <a:schemeClr val="tx2"/>
                </a:solidFill>
              </a:rPr>
              <a:t> -   Thrombus </a:t>
            </a:r>
            <a:r>
              <a:rPr lang="en-IN" b="1" dirty="0" err="1" smtClean="0">
                <a:solidFill>
                  <a:schemeClr val="tx2"/>
                </a:solidFill>
              </a:rPr>
              <a:t>hypointense</a:t>
            </a:r>
            <a:r>
              <a:rPr lang="en-IN" b="1" dirty="0" smtClean="0">
                <a:solidFill>
                  <a:schemeClr val="tx2"/>
                </a:solidFill>
              </a:rPr>
              <a:t>, "blooms"</a:t>
            </a:r>
          </a:p>
          <a:p>
            <a:pPr>
              <a:buNone/>
            </a:pPr>
            <a:r>
              <a:rPr lang="en-IN" b="1" dirty="0" smtClean="0">
                <a:solidFill>
                  <a:schemeClr val="tx2"/>
                </a:solidFill>
              </a:rPr>
              <a:t>            </a:t>
            </a:r>
          </a:p>
          <a:p>
            <a:r>
              <a:rPr lang="en-IN" b="1" dirty="0" err="1" smtClean="0">
                <a:solidFill>
                  <a:srgbClr val="92D050"/>
                </a:solidFill>
              </a:rPr>
              <a:t>Tl</a:t>
            </a:r>
            <a:r>
              <a:rPr lang="en-IN" b="1" dirty="0" smtClean="0">
                <a:solidFill>
                  <a:srgbClr val="92D050"/>
                </a:solidFill>
              </a:rPr>
              <a:t> C+ </a:t>
            </a:r>
            <a:r>
              <a:rPr lang="en-IN" b="1" dirty="0" smtClean="0">
                <a:solidFill>
                  <a:schemeClr val="tx2"/>
                </a:solidFill>
              </a:rPr>
              <a:t>-  Acute-Peripheral enhancement           </a:t>
            </a:r>
          </a:p>
          <a:p>
            <a:pPr>
              <a:buNone/>
            </a:pPr>
            <a:endParaRPr lang="en-IN" b="1" dirty="0" smtClean="0">
              <a:solidFill>
                <a:schemeClr val="tx2"/>
              </a:solidFill>
            </a:endParaRPr>
          </a:p>
          <a:p>
            <a:r>
              <a:rPr lang="en-IN" b="1" dirty="0" smtClean="0">
                <a:solidFill>
                  <a:schemeClr val="tx2"/>
                </a:solidFill>
              </a:rPr>
              <a:t> </a:t>
            </a:r>
            <a:r>
              <a:rPr lang="en-IN" b="1" dirty="0" smtClean="0">
                <a:solidFill>
                  <a:srgbClr val="92D050"/>
                </a:solidFill>
              </a:rPr>
              <a:t>MRV</a:t>
            </a:r>
          </a:p>
          <a:p>
            <a:pPr>
              <a:buNone/>
            </a:pPr>
            <a:r>
              <a:rPr lang="en-IN" b="1" dirty="0" smtClean="0">
                <a:solidFill>
                  <a:schemeClr val="tx2"/>
                </a:solidFill>
              </a:rPr>
              <a:t>     - Absence of flow in occluded sinus on 2D TOF MRV</a:t>
            </a:r>
          </a:p>
          <a:p>
            <a:pPr>
              <a:buNone/>
            </a:pPr>
            <a:r>
              <a:rPr lang="en-IN" b="1" dirty="0" smtClean="0">
                <a:solidFill>
                  <a:schemeClr val="tx2"/>
                </a:solidFill>
              </a:rPr>
              <a:t>     -"Frayed" or "shaggy" appearance of venous sinus</a:t>
            </a:r>
          </a:p>
          <a:p>
            <a:pPr>
              <a:buNone/>
            </a:pPr>
            <a:r>
              <a:rPr lang="en-IN" b="1" dirty="0" smtClean="0">
                <a:solidFill>
                  <a:schemeClr val="tx2"/>
                </a:solidFill>
              </a:rPr>
              <a:t>     </a:t>
            </a:r>
          </a:p>
          <a:p>
            <a:pPr>
              <a:buNone/>
            </a:pPr>
            <a:endParaRPr lang="en-IN" b="1" dirty="0" smtClean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0166" y="357166"/>
            <a:ext cx="628654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MR IMAGING IN VENOUS INFARCT </a:t>
            </a:r>
            <a:endParaRPr lang="en-US" sz="28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571612"/>
            <a:ext cx="335758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b="1" dirty="0" smtClean="0">
                <a:solidFill>
                  <a:schemeClr val="tx2"/>
                </a:solidFill>
              </a:rPr>
              <a:t>    Axial T2WI shows replacement of signal void by thrombus in superior </a:t>
            </a:r>
            <a:r>
              <a:rPr lang="en-IN" b="1" dirty="0" err="1" smtClean="0">
                <a:solidFill>
                  <a:schemeClr val="tx2"/>
                </a:solidFill>
              </a:rPr>
              <a:t>sagittal</a:t>
            </a:r>
            <a:r>
              <a:rPr lang="en-IN" b="1" dirty="0" smtClean="0">
                <a:solidFill>
                  <a:schemeClr val="tx2"/>
                </a:solidFill>
              </a:rPr>
              <a:t> sinus. </a:t>
            </a:r>
            <a:endParaRPr lang="en-IN" b="1" dirty="0">
              <a:solidFill>
                <a:schemeClr val="tx2"/>
              </a:solidFill>
            </a:endParaRPr>
          </a:p>
        </p:txBody>
      </p:sp>
      <p:pic>
        <p:nvPicPr>
          <p:cNvPr id="4" name="Picture 3" descr="cord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1214422"/>
            <a:ext cx="4214842" cy="5204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500166" y="357166"/>
            <a:ext cx="628654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MR IMAGING IN VENOUS INFARCT </a:t>
            </a:r>
            <a:endParaRPr lang="en-US" sz="28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08"/>
            <a:ext cx="3614734" cy="4525963"/>
          </a:xfrm>
        </p:spPr>
        <p:txBody>
          <a:bodyPr>
            <a:noAutofit/>
          </a:bodyPr>
          <a:lstStyle/>
          <a:p>
            <a:r>
              <a:rPr lang="en-IN" sz="2400" b="1" dirty="0" smtClean="0">
                <a:solidFill>
                  <a:schemeClr val="tx2"/>
                </a:solidFill>
              </a:rPr>
              <a:t>T2WI showing an area of increased signal intensity consistent with diffusion restriction along the cortex of the right parietal lobe.</a:t>
            </a:r>
          </a:p>
          <a:p>
            <a:endParaRPr lang="en-IN" sz="2400" b="1" dirty="0" smtClean="0">
              <a:solidFill>
                <a:schemeClr val="tx2"/>
              </a:solidFill>
            </a:endParaRPr>
          </a:p>
          <a:p>
            <a:r>
              <a:rPr lang="en-IN" sz="2400" b="1" dirty="0" smtClean="0">
                <a:solidFill>
                  <a:schemeClr val="tx2"/>
                </a:solidFill>
              </a:rPr>
              <a:t>High-signal-intensity </a:t>
            </a:r>
            <a:r>
              <a:rPr lang="en-IN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thrombus in the superior </a:t>
            </a:r>
            <a:r>
              <a:rPr lang="en-IN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sagittal</a:t>
            </a:r>
            <a:r>
              <a:rPr lang="en-IN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sinus</a:t>
            </a:r>
            <a:endParaRPr lang="en-IN" sz="24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0166" y="357166"/>
            <a:ext cx="628654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MR IMAGING IN VENOUS INFARCT </a:t>
            </a:r>
            <a:endParaRPr lang="en-US" sz="28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Picture 4" descr="a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1214422"/>
            <a:ext cx="5143536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22"/>
            <a:ext cx="3143240" cy="5643578"/>
          </a:xfrm>
        </p:spPr>
        <p:txBody>
          <a:bodyPr>
            <a:noAutofit/>
          </a:bodyPr>
          <a:lstStyle/>
          <a:p>
            <a:r>
              <a:rPr lang="en-IN" sz="2400" b="1" dirty="0" smtClean="0">
                <a:solidFill>
                  <a:schemeClr val="tx2"/>
                </a:solidFill>
              </a:rPr>
              <a:t>T1WI shows an area of </a:t>
            </a:r>
            <a:r>
              <a:rPr lang="en-IN" sz="2400" b="1" dirty="0" err="1" smtClean="0">
                <a:solidFill>
                  <a:schemeClr val="tx2"/>
                </a:solidFill>
              </a:rPr>
              <a:t>isointense</a:t>
            </a:r>
            <a:r>
              <a:rPr lang="en-IN" sz="2400" b="1" dirty="0" smtClean="0">
                <a:solidFill>
                  <a:schemeClr val="tx2"/>
                </a:solidFill>
              </a:rPr>
              <a:t> signal </a:t>
            </a:r>
            <a:r>
              <a:rPr lang="en-IN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s/o thrombus in the right transverse sinus.</a:t>
            </a:r>
          </a:p>
          <a:p>
            <a:pPr>
              <a:buNone/>
            </a:pPr>
            <a:endParaRPr lang="en-IN" sz="24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IN" sz="2400" b="1" dirty="0" smtClean="0">
              <a:solidFill>
                <a:schemeClr val="tx2"/>
              </a:solidFill>
            </a:endParaRPr>
          </a:p>
          <a:p>
            <a:r>
              <a:rPr lang="en-IN" sz="2400" b="1" dirty="0" smtClean="0">
                <a:solidFill>
                  <a:schemeClr val="tx2"/>
                </a:solidFill>
              </a:rPr>
              <a:t>GRE image shows blooming in that area.</a:t>
            </a:r>
            <a:endParaRPr lang="en-IN" sz="2400" b="1" dirty="0">
              <a:solidFill>
                <a:schemeClr val="tx2"/>
              </a:solidFill>
            </a:endParaRPr>
          </a:p>
        </p:txBody>
      </p:sp>
      <p:pic>
        <p:nvPicPr>
          <p:cNvPr id="4" name="Picture 3" descr="g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1285860"/>
            <a:ext cx="5446884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500166" y="357166"/>
            <a:ext cx="628654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MR IMAGING IN VENOUS INFARCT </a:t>
            </a:r>
            <a:endParaRPr lang="en-US" sz="28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60"/>
            <a:ext cx="8572560" cy="5715040"/>
          </a:xfrm>
        </p:spPr>
        <p:txBody>
          <a:bodyPr>
            <a:noAutofit/>
          </a:bodyPr>
          <a:lstStyle/>
          <a:p>
            <a:endParaRPr lang="en-IN" sz="2800" b="1" dirty="0" smtClean="0">
              <a:solidFill>
                <a:schemeClr val="tx2"/>
              </a:solidFill>
            </a:endParaRPr>
          </a:p>
          <a:p>
            <a:r>
              <a:rPr lang="en-IN" sz="28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TOF MR </a:t>
            </a:r>
            <a:r>
              <a:rPr lang="en-IN" sz="28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venography</a:t>
            </a:r>
            <a:r>
              <a:rPr lang="en-IN" sz="28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IN" sz="2800" b="1" dirty="0" smtClean="0">
                <a:solidFill>
                  <a:schemeClr val="tx2"/>
                </a:solidFill>
              </a:rPr>
              <a:t>is most commonly used for the diagnosis of cerebral venous thrombosis. </a:t>
            </a:r>
          </a:p>
          <a:p>
            <a:endParaRPr lang="en-IN" sz="2800" b="1" dirty="0" smtClean="0">
              <a:solidFill>
                <a:schemeClr val="tx2"/>
              </a:solidFill>
            </a:endParaRPr>
          </a:p>
          <a:p>
            <a:endParaRPr lang="en-IN" sz="2800" b="1" dirty="0" smtClean="0">
              <a:solidFill>
                <a:schemeClr val="tx2"/>
              </a:solidFill>
            </a:endParaRPr>
          </a:p>
          <a:p>
            <a:r>
              <a:rPr lang="en-IN" sz="28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2D TOF </a:t>
            </a:r>
            <a:r>
              <a:rPr lang="en-IN" sz="2800" b="1" dirty="0" smtClean="0">
                <a:solidFill>
                  <a:schemeClr val="tx2"/>
                </a:solidFill>
              </a:rPr>
              <a:t>techniques are used to evaluate the intracranial venous system because of their </a:t>
            </a:r>
            <a:r>
              <a:rPr lang="en-IN" sz="28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excellent sensitivity to slow flow.</a:t>
            </a:r>
            <a:endParaRPr lang="en-IN" sz="28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0166" y="357166"/>
            <a:ext cx="628654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MR VENO IN VENOUS INFARCT </a:t>
            </a:r>
            <a:endParaRPr lang="en-US" sz="28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3116"/>
            <a:ext cx="304323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800" b="1" dirty="0" smtClean="0">
                <a:solidFill>
                  <a:schemeClr val="tx2"/>
                </a:solidFill>
              </a:rPr>
              <a:t/>
            </a:r>
            <a:br>
              <a:rPr lang="en-IN" sz="2800" b="1" dirty="0" smtClean="0">
                <a:solidFill>
                  <a:schemeClr val="tx2"/>
                </a:solidFill>
              </a:rPr>
            </a:br>
            <a:r>
              <a:rPr lang="en-IN" sz="2800" b="1" dirty="0" smtClean="0">
                <a:solidFill>
                  <a:schemeClr val="tx2"/>
                </a:solidFill>
              </a:rPr>
              <a:t>The left sigmoid sinus and left IJV has no signal due to thrombosis.</a:t>
            </a:r>
          </a:p>
          <a:p>
            <a:endParaRPr lang="en-IN" sz="28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0166" y="357166"/>
            <a:ext cx="628654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MR VENO IN VENOUS INFARCT </a:t>
            </a:r>
            <a:endParaRPr lang="en-US" sz="28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42" name="Picture 2" descr="E:\ve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24743"/>
            <a:ext cx="4373116" cy="564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CAVERNOUS SINUS THROMBOSIS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Communicate with veins of orbit, face and neck so infection from here can easily spread to CS.</a:t>
            </a:r>
          </a:p>
          <a:p>
            <a:endParaRPr lang="en-US" sz="2400" dirty="0" smtClean="0"/>
          </a:p>
          <a:p>
            <a:r>
              <a:rPr lang="en-US" sz="2400" dirty="0" smtClean="0"/>
              <a:t>When thrombosis is accompanied by infection –thrombophlebitis</a:t>
            </a:r>
          </a:p>
          <a:p>
            <a:endParaRPr lang="en-US" sz="2400" dirty="0"/>
          </a:p>
          <a:p>
            <a:r>
              <a:rPr lang="en-US" sz="2400" dirty="0" smtClean="0"/>
              <a:t>S. </a:t>
            </a:r>
            <a:r>
              <a:rPr lang="en-US" sz="2400" dirty="0" err="1" smtClean="0"/>
              <a:t>aureus</a:t>
            </a:r>
            <a:r>
              <a:rPr lang="en-US" sz="2400" dirty="0" smtClean="0"/>
              <a:t> is most imp pathogen</a:t>
            </a:r>
          </a:p>
          <a:p>
            <a:pPr marL="68580" indent="0">
              <a:buNone/>
            </a:pPr>
            <a:endParaRPr lang="en-US" sz="2400" dirty="0" smtClean="0"/>
          </a:p>
          <a:p>
            <a:r>
              <a:rPr lang="en-US" sz="2400" dirty="0" smtClean="0"/>
              <a:t>C/F-headache, fever and orbital symptoms(dirty orbital fat, </a:t>
            </a:r>
            <a:r>
              <a:rPr lang="en-US" sz="2400" dirty="0" err="1" smtClean="0"/>
              <a:t>periorbital</a:t>
            </a:r>
            <a:r>
              <a:rPr lang="en-US" sz="2400" dirty="0" smtClean="0"/>
              <a:t> </a:t>
            </a:r>
            <a:r>
              <a:rPr lang="en-US" sz="2400" dirty="0" err="1" smtClean="0"/>
              <a:t>oedema</a:t>
            </a:r>
            <a:r>
              <a:rPr lang="en-US" sz="2400" dirty="0" smtClean="0"/>
              <a:t>, </a:t>
            </a:r>
            <a:r>
              <a:rPr lang="en-US" sz="2400" dirty="0" err="1" smtClean="0"/>
              <a:t>chemosis</a:t>
            </a:r>
            <a:r>
              <a:rPr lang="en-US" sz="2400" dirty="0" smtClean="0"/>
              <a:t>)</a:t>
            </a:r>
          </a:p>
          <a:p>
            <a:pPr marL="6858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922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tx2"/>
                </a:solidFill>
              </a:rPr>
              <a:t>Cavernous sinus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tx2"/>
                </a:solidFill>
              </a:rPr>
              <a:t>Superior and inferior </a:t>
            </a:r>
            <a:r>
              <a:rPr lang="en-US" b="1" dirty="0" err="1">
                <a:solidFill>
                  <a:schemeClr val="tx2"/>
                </a:solidFill>
              </a:rPr>
              <a:t>petrosal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sinus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tx2"/>
                </a:solidFill>
              </a:rPr>
              <a:t>Clival</a:t>
            </a:r>
            <a:r>
              <a:rPr lang="en-US" b="1" dirty="0" smtClean="0">
                <a:solidFill>
                  <a:schemeClr val="tx2"/>
                </a:solidFill>
              </a:rPr>
              <a:t> plexus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tx2"/>
                </a:solidFill>
              </a:rPr>
              <a:t>Sphenoparietal</a:t>
            </a:r>
            <a:r>
              <a:rPr lang="en-US" b="1" dirty="0" smtClean="0">
                <a:solidFill>
                  <a:schemeClr val="tx2"/>
                </a:solidFill>
              </a:rPr>
              <a:t> sinus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43608" y="799050"/>
            <a:ext cx="49071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Anteroinferior</a:t>
            </a: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group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5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E:\cs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4464496" cy="339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c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29000"/>
            <a:ext cx="434165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6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 smtClean="0">
                <a:solidFill>
                  <a:schemeClr val="accent2"/>
                </a:solidFill>
              </a:rPr>
              <a:t>CT</a:t>
            </a:r>
          </a:p>
          <a:p>
            <a:r>
              <a:rPr lang="en-US" dirty="0" smtClean="0"/>
              <a:t>Lateral CS margins are convex and not flat or convex</a:t>
            </a:r>
          </a:p>
          <a:p>
            <a:r>
              <a:rPr lang="en-US" dirty="0" err="1" smtClean="0"/>
              <a:t>Proptosis</a:t>
            </a:r>
            <a:r>
              <a:rPr lang="en-US" dirty="0" smtClean="0"/>
              <a:t>, dirty orbital fat, </a:t>
            </a:r>
            <a:r>
              <a:rPr lang="en-US" dirty="0" err="1" smtClean="0"/>
              <a:t>periorbital</a:t>
            </a:r>
            <a:r>
              <a:rPr lang="en-US" dirty="0" smtClean="0"/>
              <a:t> swelling and sinusitis</a:t>
            </a:r>
          </a:p>
          <a:p>
            <a:r>
              <a:rPr lang="en-US" dirty="0"/>
              <a:t> </a:t>
            </a:r>
            <a:r>
              <a:rPr lang="en-US" b="1" u="sng" dirty="0" smtClean="0">
                <a:solidFill>
                  <a:schemeClr val="accent2"/>
                </a:solidFill>
              </a:rPr>
              <a:t>MRI</a:t>
            </a:r>
          </a:p>
          <a:p>
            <a:r>
              <a:rPr lang="en-US" dirty="0" smtClean="0"/>
              <a:t>Non enhancing filling defects within the enhancing </a:t>
            </a:r>
            <a:r>
              <a:rPr lang="en-US" dirty="0" err="1" smtClean="0"/>
              <a:t>dural</a:t>
            </a:r>
            <a:r>
              <a:rPr lang="en-US" dirty="0" smtClean="0"/>
              <a:t> walls of CS and </a:t>
            </a:r>
            <a:r>
              <a:rPr lang="en-US" dirty="0" err="1" smtClean="0"/>
              <a:t>thrombosed</a:t>
            </a:r>
            <a:r>
              <a:rPr lang="en-US" dirty="0" smtClean="0"/>
              <a:t> orbital veins on T1C</a:t>
            </a:r>
          </a:p>
          <a:p>
            <a:r>
              <a:rPr lang="en-US" dirty="0" smtClean="0"/>
              <a:t>Rare- inflammation of the ICA can cause stenosis or </a:t>
            </a:r>
            <a:r>
              <a:rPr lang="en-US" dirty="0" err="1" smtClean="0"/>
              <a:t>pseudoaneurysm</a:t>
            </a:r>
            <a:r>
              <a:rPr lang="en-US" dirty="0" smtClean="0"/>
              <a:t> 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29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E:\cs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6120680" cy="518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5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VENOUS OCCLUSION MIMICS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SINUS VARIANTS</a:t>
            </a:r>
          </a:p>
          <a:p>
            <a:r>
              <a:rPr lang="en-US" dirty="0" smtClean="0"/>
              <a:t>FLOW ARTIFACTS</a:t>
            </a:r>
          </a:p>
          <a:p>
            <a:r>
              <a:rPr lang="en-US" dirty="0" smtClean="0"/>
              <a:t>ARACHNOID GRANULATIONS</a:t>
            </a:r>
          </a:p>
          <a:p>
            <a:r>
              <a:rPr lang="en-US" dirty="0" smtClean="0"/>
              <a:t>SDH</a:t>
            </a:r>
          </a:p>
          <a:p>
            <a:r>
              <a:rPr lang="en-US" dirty="0" smtClean="0"/>
              <a:t>POLYCYTHEMIA AND LEFT TO RT SHUNT</a:t>
            </a:r>
          </a:p>
          <a:p>
            <a:r>
              <a:rPr lang="en-US" dirty="0" smtClean="0"/>
              <a:t>UNMYELINATED BRAIN</a:t>
            </a:r>
          </a:p>
          <a:p>
            <a:r>
              <a:rPr lang="en-US" dirty="0" smtClean="0"/>
              <a:t>DIFFUSE CEREBRAL OEDEMA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214422"/>
            <a:ext cx="7957548" cy="4643470"/>
          </a:xfrm>
        </p:spPr>
        <p:txBody>
          <a:bodyPr>
            <a:normAutofit/>
          </a:bodyPr>
          <a:lstStyle/>
          <a:p>
            <a:r>
              <a:rPr lang="en-IN" sz="2400" b="1" u="sng" dirty="0" smtClean="0">
                <a:solidFill>
                  <a:srgbClr val="92D050"/>
                </a:solidFill>
              </a:rPr>
              <a:t>PSEUDODELTA SIGN</a:t>
            </a:r>
            <a:r>
              <a:rPr lang="en-IN" sz="2400" b="1" dirty="0" smtClean="0">
                <a:solidFill>
                  <a:srgbClr val="92D050"/>
                </a:solidFill>
              </a:rPr>
              <a:t>:</a:t>
            </a:r>
          </a:p>
          <a:p>
            <a:pPr>
              <a:buNone/>
            </a:pPr>
            <a:r>
              <a:rPr lang="en-IN" sz="2400" b="1" dirty="0" smtClean="0">
                <a:solidFill>
                  <a:schemeClr val="tx2"/>
                </a:solidFill>
              </a:rPr>
              <a:t>     In infants -</a:t>
            </a:r>
            <a:r>
              <a:rPr lang="en-IN" sz="2400" b="1" dirty="0" err="1" smtClean="0">
                <a:solidFill>
                  <a:schemeClr val="tx2"/>
                </a:solidFill>
              </a:rPr>
              <a:t>hypointensity</a:t>
            </a:r>
            <a:r>
              <a:rPr lang="en-IN" sz="2400" b="1" dirty="0" smtClean="0">
                <a:solidFill>
                  <a:schemeClr val="tx2"/>
                </a:solidFill>
              </a:rPr>
              <a:t> of the </a:t>
            </a:r>
            <a:r>
              <a:rPr lang="en-IN" sz="2400" b="1" dirty="0" err="1" smtClean="0">
                <a:solidFill>
                  <a:schemeClr val="tx2"/>
                </a:solidFill>
              </a:rPr>
              <a:t>unmyelinated</a:t>
            </a:r>
            <a:r>
              <a:rPr lang="en-IN" sz="2400" b="1" dirty="0" smtClean="0">
                <a:solidFill>
                  <a:schemeClr val="tx2"/>
                </a:solidFill>
              </a:rPr>
              <a:t> brain and the physiologic </a:t>
            </a:r>
            <a:r>
              <a:rPr lang="en-IN" sz="2400" b="1" dirty="0" err="1" smtClean="0">
                <a:solidFill>
                  <a:schemeClr val="tx2"/>
                </a:solidFill>
              </a:rPr>
              <a:t>polycythemia</a:t>
            </a:r>
            <a:r>
              <a:rPr lang="en-IN" sz="2400" b="1" dirty="0" smtClean="0">
                <a:solidFill>
                  <a:schemeClr val="tx2"/>
                </a:solidFill>
              </a:rPr>
              <a:t> resulting in high density of the blood in the </a:t>
            </a:r>
            <a:r>
              <a:rPr lang="en-IN" sz="2400" b="1" dirty="0" err="1" smtClean="0">
                <a:solidFill>
                  <a:schemeClr val="tx2"/>
                </a:solidFill>
              </a:rPr>
              <a:t>sagittal</a:t>
            </a:r>
            <a:r>
              <a:rPr lang="en-IN" sz="2400" b="1" dirty="0" smtClean="0">
                <a:solidFill>
                  <a:schemeClr val="tx2"/>
                </a:solidFill>
              </a:rPr>
              <a:t> sinus.</a:t>
            </a:r>
          </a:p>
          <a:p>
            <a:pPr>
              <a:buNone/>
            </a:pPr>
            <a:endParaRPr lang="en-IN" sz="2400" dirty="0" smtClean="0">
              <a:solidFill>
                <a:schemeClr val="tx2"/>
              </a:solidFill>
            </a:endParaRPr>
          </a:p>
          <a:p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MIMIC OF EMPTY DELTA SIGN </a:t>
            </a:r>
            <a:r>
              <a:rPr lang="en-US" sz="2400" b="1" dirty="0" smtClean="0">
                <a:solidFill>
                  <a:schemeClr val="tx2"/>
                </a:solidFill>
              </a:rPr>
              <a:t>(CT </a:t>
            </a:r>
            <a:r>
              <a:rPr lang="en-US" sz="2400" b="1" dirty="0">
                <a:solidFill>
                  <a:schemeClr val="tx2"/>
                </a:solidFill>
              </a:rPr>
              <a:t>in head </a:t>
            </a:r>
            <a:r>
              <a:rPr lang="en-US" sz="2400" b="1" dirty="0" smtClean="0">
                <a:solidFill>
                  <a:schemeClr val="tx2"/>
                </a:solidFill>
              </a:rPr>
              <a:t>trauma)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     </a:t>
            </a:r>
            <a:r>
              <a:rPr lang="en-US" sz="2400" b="1" dirty="0" err="1" smtClean="0">
                <a:solidFill>
                  <a:schemeClr val="tx2"/>
                </a:solidFill>
              </a:rPr>
              <a:t>Unclotted</a:t>
            </a:r>
            <a:r>
              <a:rPr lang="en-US" sz="2400" b="1" dirty="0" smtClean="0">
                <a:solidFill>
                  <a:schemeClr val="tx2"/>
                </a:solidFill>
              </a:rPr>
              <a:t> blood in SSS creates low density area surrounded by </a:t>
            </a:r>
            <a:r>
              <a:rPr lang="en-US" sz="2400" b="1" dirty="0" err="1" smtClean="0">
                <a:solidFill>
                  <a:schemeClr val="tx2"/>
                </a:solidFill>
              </a:rPr>
              <a:t>hyperdense</a:t>
            </a:r>
            <a:r>
              <a:rPr lang="en-US" sz="2400" b="1" dirty="0" smtClean="0">
                <a:solidFill>
                  <a:schemeClr val="tx2"/>
                </a:solidFill>
              </a:rPr>
              <a:t> SAH or SDH</a:t>
            </a:r>
            <a:endParaRPr lang="en-IN" sz="24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48" y="357166"/>
            <a:ext cx="792961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CONDITIONS MIMICKING VENOUS INFARCT </a:t>
            </a:r>
            <a:endParaRPr lang="en-US" sz="28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04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2483768" y="2780928"/>
            <a:ext cx="4288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THANK YOU</a:t>
            </a:r>
            <a:endParaRPr lang="en-US" sz="5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E:\ven ana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865939" cy="515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1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SUPERIOR SAGITTAL SINUS(SSS)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Originates from ascending frontal veins anteriorly</a:t>
            </a:r>
          </a:p>
          <a:p>
            <a:endParaRPr lang="en-US" dirty="0" smtClean="0"/>
          </a:p>
          <a:p>
            <a:r>
              <a:rPr lang="en-US" dirty="0" smtClean="0"/>
              <a:t>Runs in midline at the union of </a:t>
            </a:r>
            <a:r>
              <a:rPr lang="en-US" dirty="0" err="1" smtClean="0"/>
              <a:t>calvaria</a:t>
            </a:r>
            <a:r>
              <a:rPr lang="en-US" dirty="0" smtClean="0"/>
              <a:t> and </a:t>
            </a:r>
            <a:r>
              <a:rPr lang="en-US" dirty="0" err="1" smtClean="0"/>
              <a:t>falx</a:t>
            </a:r>
            <a:r>
              <a:rPr lang="en-US" dirty="0" smtClean="0"/>
              <a:t> </a:t>
            </a:r>
            <a:r>
              <a:rPr lang="en-US" dirty="0" err="1" smtClean="0"/>
              <a:t>cerebri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Tributaries from superficial cortical veins,  vein of </a:t>
            </a:r>
            <a:r>
              <a:rPr lang="en-US" dirty="0" err="1" smtClean="0"/>
              <a:t>Trolard</a:t>
            </a:r>
            <a:r>
              <a:rPr lang="en-US" dirty="0" smtClean="0"/>
              <a:t> and venous lakes in </a:t>
            </a:r>
            <a:r>
              <a:rPr lang="en-US" dirty="0" err="1" smtClean="0"/>
              <a:t>diploic</a:t>
            </a:r>
            <a:r>
              <a:rPr lang="en-US" dirty="0" smtClean="0"/>
              <a:t> space</a:t>
            </a:r>
          </a:p>
        </p:txBody>
      </p:sp>
    </p:spTree>
    <p:extLst>
      <p:ext uri="{BB962C8B-B14F-4D97-AF65-F5344CB8AC3E}">
        <p14:creationId xmlns:p14="http://schemas.microsoft.com/office/powerpoint/2010/main" val="265186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</a:t>
            </a:r>
            <a:r>
              <a:rPr lang="en-US" dirty="0" err="1"/>
              <a:t>cor</a:t>
            </a:r>
            <a:r>
              <a:rPr lang="en-US" dirty="0"/>
              <a:t>-seen as a triangular channel between </a:t>
            </a:r>
            <a:r>
              <a:rPr lang="en-US" dirty="0" err="1"/>
              <a:t>dural</a:t>
            </a:r>
            <a:r>
              <a:rPr lang="en-US" dirty="0"/>
              <a:t> leaves of </a:t>
            </a:r>
            <a:r>
              <a:rPr lang="en-US" dirty="0" err="1"/>
              <a:t>falx</a:t>
            </a:r>
            <a:r>
              <a:rPr lang="en-US" dirty="0"/>
              <a:t> </a:t>
            </a:r>
            <a:r>
              <a:rPr lang="en-US" dirty="0" err="1" smtClean="0"/>
              <a:t>cerebri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On sag-sickle </a:t>
            </a:r>
            <a:r>
              <a:rPr lang="en-US" dirty="0" smtClean="0"/>
              <a:t>shaped</a:t>
            </a:r>
          </a:p>
          <a:p>
            <a:endParaRPr lang="en-US" dirty="0"/>
          </a:p>
          <a:p>
            <a:r>
              <a:rPr lang="en-US" dirty="0"/>
              <a:t>Normal variants-absence of anterior segment(sinus begins at coronal suture) and off midline position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96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2933</TotalTime>
  <Words>1756</Words>
  <Application>Microsoft Office PowerPoint</Application>
  <PresentationFormat>On-screen Show (4:3)</PresentationFormat>
  <Paragraphs>327</Paragraphs>
  <Slides>65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SUPERIOR SAGITTAL SINUS(SSS)</vt:lpstr>
      <vt:lpstr>PowerPoint Presentation</vt:lpstr>
      <vt:lpstr>PowerPoint Presentation</vt:lpstr>
      <vt:lpstr>PowerPoint Presentation</vt:lpstr>
      <vt:lpstr>INFERIOR SAGITTAL SINUS(ISS)</vt:lpstr>
      <vt:lpstr>PowerPoint Presentation</vt:lpstr>
      <vt:lpstr>STRAIGHT SINUS</vt:lpstr>
      <vt:lpstr>TRANSVERSE SINUS</vt:lpstr>
      <vt:lpstr>SIGMOID SINUSES AND JUGULAR BULB</vt:lpstr>
      <vt:lpstr>CAVERNOUS SINUS</vt:lpstr>
      <vt:lpstr>PowerPoint Presentation</vt:lpstr>
      <vt:lpstr>PowerPoint Presentation</vt:lpstr>
      <vt:lpstr>SUPERIOR AND INFERIOR PETROSAL SINUS</vt:lpstr>
      <vt:lpstr>CLIVAL PLEXUS</vt:lpstr>
      <vt:lpstr>SPHENOPARIETAL SINUS</vt:lpstr>
      <vt:lpstr>PowerPoint Presentation</vt:lpstr>
      <vt:lpstr>PowerPoint Presentation</vt:lpstr>
      <vt:lpstr>MEDULLARY VEINS</vt:lpstr>
      <vt:lpstr>SUBEPENDYMAL VEINS</vt:lpstr>
      <vt:lpstr>BRAINSTEM/POSTERIOR FOSSA VEINS</vt:lpstr>
      <vt:lpstr>PowerPoint Presentation</vt:lpstr>
      <vt:lpstr>PowerPoint Presentation</vt:lpstr>
      <vt:lpstr>VENOUS DRAINAGE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CAVERNOUS SINUS THROMBOSIS</vt:lpstr>
      <vt:lpstr>PowerPoint Presentation</vt:lpstr>
      <vt:lpstr>IMAGING</vt:lpstr>
      <vt:lpstr>PowerPoint Presentation</vt:lpstr>
      <vt:lpstr>VENOUS OCCLUSION MIMICS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Windows User</cp:lastModifiedBy>
  <cp:revision>299</cp:revision>
  <dcterms:created xsi:type="dcterms:W3CDTF">2011-05-28T18:40:17Z</dcterms:created>
  <dcterms:modified xsi:type="dcterms:W3CDTF">2016-02-06T02:42:44Z</dcterms:modified>
</cp:coreProperties>
</file>