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85"/>
  </p:notesMasterIdLst>
  <p:sldIdLst>
    <p:sldId id="256" r:id="rId2"/>
    <p:sldId id="355" r:id="rId3"/>
    <p:sldId id="257" r:id="rId4"/>
    <p:sldId id="258" r:id="rId5"/>
    <p:sldId id="259" r:id="rId6"/>
    <p:sldId id="260" r:id="rId7"/>
    <p:sldId id="261" r:id="rId8"/>
    <p:sldId id="348" r:id="rId9"/>
    <p:sldId id="263" r:id="rId10"/>
    <p:sldId id="270" r:id="rId11"/>
    <p:sldId id="264" r:id="rId12"/>
    <p:sldId id="271" r:id="rId13"/>
    <p:sldId id="266" r:id="rId14"/>
    <p:sldId id="269" r:id="rId15"/>
    <p:sldId id="345" r:id="rId16"/>
    <p:sldId id="344" r:id="rId17"/>
    <p:sldId id="346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306" r:id="rId33"/>
    <p:sldId id="287" r:id="rId34"/>
    <p:sldId id="288" r:id="rId35"/>
    <p:sldId id="289" r:id="rId36"/>
    <p:sldId id="292" r:id="rId37"/>
    <p:sldId id="290" r:id="rId38"/>
    <p:sldId id="293" r:id="rId39"/>
    <p:sldId id="294" r:id="rId40"/>
    <p:sldId id="291" r:id="rId41"/>
    <p:sldId id="295" r:id="rId42"/>
    <p:sldId id="296" r:id="rId43"/>
    <p:sldId id="297" r:id="rId44"/>
    <p:sldId id="299" r:id="rId45"/>
    <p:sldId id="298" r:id="rId46"/>
    <p:sldId id="300" r:id="rId47"/>
    <p:sldId id="301" r:id="rId48"/>
    <p:sldId id="302" r:id="rId49"/>
    <p:sldId id="303" r:id="rId50"/>
    <p:sldId id="304" r:id="rId51"/>
    <p:sldId id="307" r:id="rId52"/>
    <p:sldId id="308" r:id="rId53"/>
    <p:sldId id="309" r:id="rId54"/>
    <p:sldId id="310" r:id="rId55"/>
    <p:sldId id="311" r:id="rId56"/>
    <p:sldId id="312" r:id="rId57"/>
    <p:sldId id="313" r:id="rId58"/>
    <p:sldId id="315" r:id="rId59"/>
    <p:sldId id="316" r:id="rId60"/>
    <p:sldId id="314" r:id="rId61"/>
    <p:sldId id="317" r:id="rId62"/>
    <p:sldId id="318" r:id="rId63"/>
    <p:sldId id="319" r:id="rId64"/>
    <p:sldId id="321" r:id="rId65"/>
    <p:sldId id="320" r:id="rId66"/>
    <p:sldId id="322" r:id="rId67"/>
    <p:sldId id="323" r:id="rId68"/>
    <p:sldId id="324" r:id="rId69"/>
    <p:sldId id="325" r:id="rId70"/>
    <p:sldId id="326" r:id="rId71"/>
    <p:sldId id="328" r:id="rId72"/>
    <p:sldId id="329" r:id="rId73"/>
    <p:sldId id="330" r:id="rId74"/>
    <p:sldId id="331" r:id="rId75"/>
    <p:sldId id="333" r:id="rId76"/>
    <p:sldId id="332" r:id="rId77"/>
    <p:sldId id="334" r:id="rId78"/>
    <p:sldId id="335" r:id="rId79"/>
    <p:sldId id="336" r:id="rId80"/>
    <p:sldId id="337" r:id="rId81"/>
    <p:sldId id="342" r:id="rId82"/>
    <p:sldId id="343" r:id="rId83"/>
    <p:sldId id="354" r:id="rId8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727" autoAdjust="0"/>
    <p:restoredTop sz="80500" autoAdjust="0"/>
  </p:normalViewPr>
  <p:slideViewPr>
    <p:cSldViewPr>
      <p:cViewPr varScale="1">
        <p:scale>
          <a:sx n="68" d="100"/>
          <a:sy n="68" d="100"/>
        </p:scale>
        <p:origin x="-120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5052"/>
    </p:cViewPr>
  </p:sorterViewPr>
  <p:notesViewPr>
    <p:cSldViewPr>
      <p:cViewPr varScale="1">
        <p:scale>
          <a:sx n="39" d="100"/>
          <a:sy n="39" d="100"/>
        </p:scale>
        <p:origin x="-2190" y="-108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slide" Target="slides/slide83.xml"/><Relationship Id="rId89" Type="http://schemas.openxmlformats.org/officeDocument/2006/relationships/tableStyles" Target="tableStyle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viewProps" Target="view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E44BB50-E95E-4BB4-A099-571271F62046}" type="doc">
      <dgm:prSet loTypeId="urn:microsoft.com/office/officeart/2005/8/layout/orgChart1" loCatId="hierarchy" qsTypeId="urn:microsoft.com/office/officeart/2005/8/quickstyle/simple2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9A6B7A3-27C7-42F5-ADE7-5551BA39AC15}">
      <dgm:prSet/>
      <dgm:spPr/>
      <dgm:t>
        <a:bodyPr/>
        <a:lstStyle/>
        <a:p>
          <a:pPr rtl="0"/>
          <a:r>
            <a:rPr lang="en-US" dirty="0" smtClean="0"/>
            <a:t>Atom has a central nucleus which has nucleons:</a:t>
          </a:r>
          <a:endParaRPr lang="en-US" dirty="0"/>
        </a:p>
      </dgm:t>
    </dgm:pt>
    <dgm:pt modelId="{02E68536-22CC-48F4-A2B8-CE43AF1EE84E}" type="parTrans" cxnId="{55E0D012-B1AB-4C9E-ACF8-147092526921}">
      <dgm:prSet/>
      <dgm:spPr/>
      <dgm:t>
        <a:bodyPr/>
        <a:lstStyle/>
        <a:p>
          <a:endParaRPr lang="en-US"/>
        </a:p>
      </dgm:t>
    </dgm:pt>
    <dgm:pt modelId="{0A059BD9-7A1D-4D1A-9532-A903C9C16F83}" type="sibTrans" cxnId="{55E0D012-B1AB-4C9E-ACF8-147092526921}">
      <dgm:prSet/>
      <dgm:spPr/>
      <dgm:t>
        <a:bodyPr/>
        <a:lstStyle/>
        <a:p>
          <a:endParaRPr lang="en-US"/>
        </a:p>
      </dgm:t>
    </dgm:pt>
    <dgm:pt modelId="{CAD29012-3E48-4F1B-B654-16B8DF490E76}">
      <dgm:prSet/>
      <dgm:spPr/>
      <dgm:t>
        <a:bodyPr/>
        <a:lstStyle/>
        <a:p>
          <a:pPr rtl="0"/>
          <a:r>
            <a:rPr lang="en-US" dirty="0" smtClean="0"/>
            <a:t>Protons(+very charged)</a:t>
          </a:r>
          <a:endParaRPr lang="en-US" dirty="0"/>
        </a:p>
      </dgm:t>
    </dgm:pt>
    <dgm:pt modelId="{98A46B18-BA56-4897-B8A5-8B4D0289BF4D}" type="parTrans" cxnId="{987A7E6E-353B-4E6B-A723-B8C90547F6F0}">
      <dgm:prSet/>
      <dgm:spPr/>
      <dgm:t>
        <a:bodyPr/>
        <a:lstStyle/>
        <a:p>
          <a:endParaRPr lang="en-US" dirty="0"/>
        </a:p>
      </dgm:t>
    </dgm:pt>
    <dgm:pt modelId="{A11890FE-9309-4B95-83FF-7063F3301BEC}" type="sibTrans" cxnId="{987A7E6E-353B-4E6B-A723-B8C90547F6F0}">
      <dgm:prSet/>
      <dgm:spPr/>
      <dgm:t>
        <a:bodyPr/>
        <a:lstStyle/>
        <a:p>
          <a:endParaRPr lang="en-US"/>
        </a:p>
      </dgm:t>
    </dgm:pt>
    <dgm:pt modelId="{27B7EE5A-98BE-42D3-8757-032E920FA378}">
      <dgm:prSet/>
      <dgm:spPr/>
      <dgm:t>
        <a:bodyPr/>
        <a:lstStyle/>
        <a:p>
          <a:pPr rtl="0"/>
          <a:r>
            <a:rPr lang="en-US" dirty="0" smtClean="0"/>
            <a:t>Neutrons(no charge)</a:t>
          </a:r>
          <a:endParaRPr lang="en-US" dirty="0"/>
        </a:p>
      </dgm:t>
    </dgm:pt>
    <dgm:pt modelId="{8676CFB7-6549-41D7-B176-A4B6642B1804}" type="parTrans" cxnId="{DDEC66C5-F01C-4C54-825B-5B9FA0CA8BD3}">
      <dgm:prSet/>
      <dgm:spPr/>
      <dgm:t>
        <a:bodyPr/>
        <a:lstStyle/>
        <a:p>
          <a:endParaRPr lang="en-US" dirty="0"/>
        </a:p>
      </dgm:t>
    </dgm:pt>
    <dgm:pt modelId="{7EDE36AA-ED00-4F26-9332-E00D49C29FC1}" type="sibTrans" cxnId="{DDEC66C5-F01C-4C54-825B-5B9FA0CA8BD3}">
      <dgm:prSet/>
      <dgm:spPr/>
      <dgm:t>
        <a:bodyPr/>
        <a:lstStyle/>
        <a:p>
          <a:endParaRPr lang="en-US"/>
        </a:p>
      </dgm:t>
    </dgm:pt>
    <dgm:pt modelId="{ECBA0EF6-0540-4960-AE3E-5BDC48138CE0}" type="pres">
      <dgm:prSet presAssocID="{1E44BB50-E95E-4BB4-A099-571271F620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2E618023-BF81-41A7-8F70-44EA055ACA77}" type="pres">
      <dgm:prSet presAssocID="{A9A6B7A3-27C7-42F5-ADE7-5551BA39AC15}" presName="hierRoot1" presStyleCnt="0">
        <dgm:presLayoutVars>
          <dgm:hierBranch val="init"/>
        </dgm:presLayoutVars>
      </dgm:prSet>
      <dgm:spPr/>
    </dgm:pt>
    <dgm:pt modelId="{C9F8576C-1CDC-4E05-BD82-197D0C8BA8B5}" type="pres">
      <dgm:prSet presAssocID="{A9A6B7A3-27C7-42F5-ADE7-5551BA39AC15}" presName="rootComposite1" presStyleCnt="0"/>
      <dgm:spPr/>
    </dgm:pt>
    <dgm:pt modelId="{0A4C87A9-63D5-4C53-84DD-3E237E0A64EF}" type="pres">
      <dgm:prSet presAssocID="{A9A6B7A3-27C7-42F5-ADE7-5551BA39AC15}" presName="rootText1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05443AF0-3738-483F-BFD7-2339B9EA2807}" type="pres">
      <dgm:prSet presAssocID="{A9A6B7A3-27C7-42F5-ADE7-5551BA39AC15}" presName="rootConnector1" presStyleLbl="node1" presStyleIdx="0" presStyleCnt="0"/>
      <dgm:spPr/>
      <dgm:t>
        <a:bodyPr/>
        <a:lstStyle/>
        <a:p>
          <a:endParaRPr lang="en-US"/>
        </a:p>
      </dgm:t>
    </dgm:pt>
    <dgm:pt modelId="{37127F4C-A35C-4A88-A83E-B7C3A660D4DD}" type="pres">
      <dgm:prSet presAssocID="{A9A6B7A3-27C7-42F5-ADE7-5551BA39AC15}" presName="hierChild2" presStyleCnt="0"/>
      <dgm:spPr/>
    </dgm:pt>
    <dgm:pt modelId="{F4AF06DB-2C31-401F-90F9-D1B837325154}" type="pres">
      <dgm:prSet presAssocID="{98A46B18-BA56-4897-B8A5-8B4D0289BF4D}" presName="Name37" presStyleLbl="parChTrans1D2" presStyleIdx="0" presStyleCnt="2"/>
      <dgm:spPr/>
      <dgm:t>
        <a:bodyPr/>
        <a:lstStyle/>
        <a:p>
          <a:endParaRPr lang="en-US"/>
        </a:p>
      </dgm:t>
    </dgm:pt>
    <dgm:pt modelId="{C794CC82-15F8-4BA8-B1F8-111E45120226}" type="pres">
      <dgm:prSet presAssocID="{CAD29012-3E48-4F1B-B654-16B8DF490E76}" presName="hierRoot2" presStyleCnt="0">
        <dgm:presLayoutVars>
          <dgm:hierBranch val="init"/>
        </dgm:presLayoutVars>
      </dgm:prSet>
      <dgm:spPr/>
    </dgm:pt>
    <dgm:pt modelId="{B3692722-FE8A-457D-83E4-0A75102E5000}" type="pres">
      <dgm:prSet presAssocID="{CAD29012-3E48-4F1B-B654-16B8DF490E76}" presName="rootComposite" presStyleCnt="0"/>
      <dgm:spPr/>
    </dgm:pt>
    <dgm:pt modelId="{E6F0EDC7-2156-4ABC-8545-0F908B393B85}" type="pres">
      <dgm:prSet presAssocID="{CAD29012-3E48-4F1B-B654-16B8DF490E76}" presName="rootText" presStyleLbl="node2" presStyleIdx="0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D6DB9BBE-CAC0-4962-8464-6736BCCB1A5A}" type="pres">
      <dgm:prSet presAssocID="{CAD29012-3E48-4F1B-B654-16B8DF490E76}" presName="rootConnector" presStyleLbl="node2" presStyleIdx="0" presStyleCnt="2"/>
      <dgm:spPr/>
      <dgm:t>
        <a:bodyPr/>
        <a:lstStyle/>
        <a:p>
          <a:endParaRPr lang="en-US"/>
        </a:p>
      </dgm:t>
    </dgm:pt>
    <dgm:pt modelId="{7B129BC7-C1CB-4110-9AF3-C8F9B3EAEDE0}" type="pres">
      <dgm:prSet presAssocID="{CAD29012-3E48-4F1B-B654-16B8DF490E76}" presName="hierChild4" presStyleCnt="0"/>
      <dgm:spPr/>
    </dgm:pt>
    <dgm:pt modelId="{CD5F8A43-0681-4BE7-92FA-42EC4E6224D1}" type="pres">
      <dgm:prSet presAssocID="{CAD29012-3E48-4F1B-B654-16B8DF490E76}" presName="hierChild5" presStyleCnt="0"/>
      <dgm:spPr/>
    </dgm:pt>
    <dgm:pt modelId="{D8178B16-6B9B-4BFF-8B25-B79C3E2B34DE}" type="pres">
      <dgm:prSet presAssocID="{8676CFB7-6549-41D7-B176-A4B6642B1804}" presName="Name37" presStyleLbl="parChTrans1D2" presStyleIdx="1" presStyleCnt="2"/>
      <dgm:spPr/>
      <dgm:t>
        <a:bodyPr/>
        <a:lstStyle/>
        <a:p>
          <a:endParaRPr lang="en-US"/>
        </a:p>
      </dgm:t>
    </dgm:pt>
    <dgm:pt modelId="{D4B04A9E-037E-43F7-A2E0-21002BADA9F4}" type="pres">
      <dgm:prSet presAssocID="{27B7EE5A-98BE-42D3-8757-032E920FA378}" presName="hierRoot2" presStyleCnt="0">
        <dgm:presLayoutVars>
          <dgm:hierBranch val="init"/>
        </dgm:presLayoutVars>
      </dgm:prSet>
      <dgm:spPr/>
    </dgm:pt>
    <dgm:pt modelId="{0BD878D0-1B2D-429C-860A-355EF433DD9C}" type="pres">
      <dgm:prSet presAssocID="{27B7EE5A-98BE-42D3-8757-032E920FA378}" presName="rootComposite" presStyleCnt="0"/>
      <dgm:spPr/>
    </dgm:pt>
    <dgm:pt modelId="{63A8CF32-6CC8-439B-B750-BB01177D65CA}" type="pres">
      <dgm:prSet presAssocID="{27B7EE5A-98BE-42D3-8757-032E920FA378}" presName="rootText" presStyleLbl="node2" presStyleIdx="1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2D8BAE7F-37B8-41CE-A8C5-A7E341AD3E21}" type="pres">
      <dgm:prSet presAssocID="{27B7EE5A-98BE-42D3-8757-032E920FA378}" presName="rootConnector" presStyleLbl="node2" presStyleIdx="1" presStyleCnt="2"/>
      <dgm:spPr/>
      <dgm:t>
        <a:bodyPr/>
        <a:lstStyle/>
        <a:p>
          <a:endParaRPr lang="en-US"/>
        </a:p>
      </dgm:t>
    </dgm:pt>
    <dgm:pt modelId="{495F2E0D-D8CE-4C6C-AA5E-E6998029E4D9}" type="pres">
      <dgm:prSet presAssocID="{27B7EE5A-98BE-42D3-8757-032E920FA378}" presName="hierChild4" presStyleCnt="0"/>
      <dgm:spPr/>
    </dgm:pt>
    <dgm:pt modelId="{737FE963-F44B-4B4E-80D9-02EF44683473}" type="pres">
      <dgm:prSet presAssocID="{27B7EE5A-98BE-42D3-8757-032E920FA378}" presName="hierChild5" presStyleCnt="0"/>
      <dgm:spPr/>
    </dgm:pt>
    <dgm:pt modelId="{FAD002C7-715A-4CB4-AA58-446F895DD03B}" type="pres">
      <dgm:prSet presAssocID="{A9A6B7A3-27C7-42F5-ADE7-5551BA39AC15}" presName="hierChild3" presStyleCnt="0"/>
      <dgm:spPr/>
    </dgm:pt>
  </dgm:ptLst>
  <dgm:cxnLst>
    <dgm:cxn modelId="{9DEDEA3B-4BD9-405E-8E41-BA0F69E90E84}" type="presOf" srcId="{27B7EE5A-98BE-42D3-8757-032E920FA378}" destId="{2D8BAE7F-37B8-41CE-A8C5-A7E341AD3E21}" srcOrd="1" destOrd="0" presId="urn:microsoft.com/office/officeart/2005/8/layout/orgChart1"/>
    <dgm:cxn modelId="{82FB75EE-5B51-4498-83DB-D4BCC9FF0AFA}" type="presOf" srcId="{27B7EE5A-98BE-42D3-8757-032E920FA378}" destId="{63A8CF32-6CC8-439B-B750-BB01177D65CA}" srcOrd="0" destOrd="0" presId="urn:microsoft.com/office/officeart/2005/8/layout/orgChart1"/>
    <dgm:cxn modelId="{55E0D012-B1AB-4C9E-ACF8-147092526921}" srcId="{1E44BB50-E95E-4BB4-A099-571271F62046}" destId="{A9A6B7A3-27C7-42F5-ADE7-5551BA39AC15}" srcOrd="0" destOrd="0" parTransId="{02E68536-22CC-48F4-A2B8-CE43AF1EE84E}" sibTransId="{0A059BD9-7A1D-4D1A-9532-A903C9C16F83}"/>
    <dgm:cxn modelId="{BF9B9108-C4B5-4DAE-A180-C860244BCEBF}" type="presOf" srcId="{1E44BB50-E95E-4BB4-A099-571271F62046}" destId="{ECBA0EF6-0540-4960-AE3E-5BDC48138CE0}" srcOrd="0" destOrd="0" presId="urn:microsoft.com/office/officeart/2005/8/layout/orgChart1"/>
    <dgm:cxn modelId="{DDEC66C5-F01C-4C54-825B-5B9FA0CA8BD3}" srcId="{A9A6B7A3-27C7-42F5-ADE7-5551BA39AC15}" destId="{27B7EE5A-98BE-42D3-8757-032E920FA378}" srcOrd="1" destOrd="0" parTransId="{8676CFB7-6549-41D7-B176-A4B6642B1804}" sibTransId="{7EDE36AA-ED00-4F26-9332-E00D49C29FC1}"/>
    <dgm:cxn modelId="{987A7E6E-353B-4E6B-A723-B8C90547F6F0}" srcId="{A9A6B7A3-27C7-42F5-ADE7-5551BA39AC15}" destId="{CAD29012-3E48-4F1B-B654-16B8DF490E76}" srcOrd="0" destOrd="0" parTransId="{98A46B18-BA56-4897-B8A5-8B4D0289BF4D}" sibTransId="{A11890FE-9309-4B95-83FF-7063F3301BEC}"/>
    <dgm:cxn modelId="{B7B23D99-B185-48EB-92D8-979120B1B3E4}" type="presOf" srcId="{CAD29012-3E48-4F1B-B654-16B8DF490E76}" destId="{E6F0EDC7-2156-4ABC-8545-0F908B393B85}" srcOrd="0" destOrd="0" presId="urn:microsoft.com/office/officeart/2005/8/layout/orgChart1"/>
    <dgm:cxn modelId="{8B033FF3-645D-4E3F-8EC6-14B9F6CA4EA2}" type="presOf" srcId="{A9A6B7A3-27C7-42F5-ADE7-5551BA39AC15}" destId="{0A4C87A9-63D5-4C53-84DD-3E237E0A64EF}" srcOrd="0" destOrd="0" presId="urn:microsoft.com/office/officeart/2005/8/layout/orgChart1"/>
    <dgm:cxn modelId="{062C0CD3-8EEF-4378-BF09-F9AEF3BC7597}" type="presOf" srcId="{8676CFB7-6549-41D7-B176-A4B6642B1804}" destId="{D8178B16-6B9B-4BFF-8B25-B79C3E2B34DE}" srcOrd="0" destOrd="0" presId="urn:microsoft.com/office/officeart/2005/8/layout/orgChart1"/>
    <dgm:cxn modelId="{439F5274-E1DB-4DB6-89AA-B95F5C12F166}" type="presOf" srcId="{CAD29012-3E48-4F1B-B654-16B8DF490E76}" destId="{D6DB9BBE-CAC0-4962-8464-6736BCCB1A5A}" srcOrd="1" destOrd="0" presId="urn:microsoft.com/office/officeart/2005/8/layout/orgChart1"/>
    <dgm:cxn modelId="{2DB20703-6EA7-4F17-8AC6-5D16205F9A67}" type="presOf" srcId="{A9A6B7A3-27C7-42F5-ADE7-5551BA39AC15}" destId="{05443AF0-3738-483F-BFD7-2339B9EA2807}" srcOrd="1" destOrd="0" presId="urn:microsoft.com/office/officeart/2005/8/layout/orgChart1"/>
    <dgm:cxn modelId="{ED8C578B-32BD-406F-87F7-6760FAC5DAFF}" type="presOf" srcId="{98A46B18-BA56-4897-B8A5-8B4D0289BF4D}" destId="{F4AF06DB-2C31-401F-90F9-D1B837325154}" srcOrd="0" destOrd="0" presId="urn:microsoft.com/office/officeart/2005/8/layout/orgChart1"/>
    <dgm:cxn modelId="{F69B7951-E7FE-49F8-905E-79E0BEA21B0E}" type="presParOf" srcId="{ECBA0EF6-0540-4960-AE3E-5BDC48138CE0}" destId="{2E618023-BF81-41A7-8F70-44EA055ACA77}" srcOrd="0" destOrd="0" presId="urn:microsoft.com/office/officeart/2005/8/layout/orgChart1"/>
    <dgm:cxn modelId="{9E7A42E2-960E-4F8C-B631-2FE87DCF187F}" type="presParOf" srcId="{2E618023-BF81-41A7-8F70-44EA055ACA77}" destId="{C9F8576C-1CDC-4E05-BD82-197D0C8BA8B5}" srcOrd="0" destOrd="0" presId="urn:microsoft.com/office/officeart/2005/8/layout/orgChart1"/>
    <dgm:cxn modelId="{C8C8C214-8B8E-45FE-981A-8F1C32B9EE77}" type="presParOf" srcId="{C9F8576C-1CDC-4E05-BD82-197D0C8BA8B5}" destId="{0A4C87A9-63D5-4C53-84DD-3E237E0A64EF}" srcOrd="0" destOrd="0" presId="urn:microsoft.com/office/officeart/2005/8/layout/orgChart1"/>
    <dgm:cxn modelId="{FD44C825-176C-4316-8115-121386BDA431}" type="presParOf" srcId="{C9F8576C-1CDC-4E05-BD82-197D0C8BA8B5}" destId="{05443AF0-3738-483F-BFD7-2339B9EA2807}" srcOrd="1" destOrd="0" presId="urn:microsoft.com/office/officeart/2005/8/layout/orgChart1"/>
    <dgm:cxn modelId="{564CF291-2E34-4299-9D6C-E2F2A0019763}" type="presParOf" srcId="{2E618023-BF81-41A7-8F70-44EA055ACA77}" destId="{37127F4C-A35C-4A88-A83E-B7C3A660D4DD}" srcOrd="1" destOrd="0" presId="urn:microsoft.com/office/officeart/2005/8/layout/orgChart1"/>
    <dgm:cxn modelId="{A5F9C5EC-4F39-4552-92DA-EB83D98C7B39}" type="presParOf" srcId="{37127F4C-A35C-4A88-A83E-B7C3A660D4DD}" destId="{F4AF06DB-2C31-401F-90F9-D1B837325154}" srcOrd="0" destOrd="0" presId="urn:microsoft.com/office/officeart/2005/8/layout/orgChart1"/>
    <dgm:cxn modelId="{1246F047-C06D-483E-9EC9-B071E64509DC}" type="presParOf" srcId="{37127F4C-A35C-4A88-A83E-B7C3A660D4DD}" destId="{C794CC82-15F8-4BA8-B1F8-111E45120226}" srcOrd="1" destOrd="0" presId="urn:microsoft.com/office/officeart/2005/8/layout/orgChart1"/>
    <dgm:cxn modelId="{D77DD8B2-1552-4C36-B13D-CC86F80757DB}" type="presParOf" srcId="{C794CC82-15F8-4BA8-B1F8-111E45120226}" destId="{B3692722-FE8A-457D-83E4-0A75102E5000}" srcOrd="0" destOrd="0" presId="urn:microsoft.com/office/officeart/2005/8/layout/orgChart1"/>
    <dgm:cxn modelId="{8B7CFD13-DCBF-46B9-84FD-1053DA74679E}" type="presParOf" srcId="{B3692722-FE8A-457D-83E4-0A75102E5000}" destId="{E6F0EDC7-2156-4ABC-8545-0F908B393B85}" srcOrd="0" destOrd="0" presId="urn:microsoft.com/office/officeart/2005/8/layout/orgChart1"/>
    <dgm:cxn modelId="{59A61669-DB09-41D3-AA3F-EFD268A6C10C}" type="presParOf" srcId="{B3692722-FE8A-457D-83E4-0A75102E5000}" destId="{D6DB9BBE-CAC0-4962-8464-6736BCCB1A5A}" srcOrd="1" destOrd="0" presId="urn:microsoft.com/office/officeart/2005/8/layout/orgChart1"/>
    <dgm:cxn modelId="{B384C190-4E8C-43DB-A890-65A986E90A16}" type="presParOf" srcId="{C794CC82-15F8-4BA8-B1F8-111E45120226}" destId="{7B129BC7-C1CB-4110-9AF3-C8F9B3EAEDE0}" srcOrd="1" destOrd="0" presId="urn:microsoft.com/office/officeart/2005/8/layout/orgChart1"/>
    <dgm:cxn modelId="{AF88FE9D-5C23-4648-8C7E-16E1FB592635}" type="presParOf" srcId="{C794CC82-15F8-4BA8-B1F8-111E45120226}" destId="{CD5F8A43-0681-4BE7-92FA-42EC4E6224D1}" srcOrd="2" destOrd="0" presId="urn:microsoft.com/office/officeart/2005/8/layout/orgChart1"/>
    <dgm:cxn modelId="{9B26A284-19D5-455B-8BFA-2B04FC14F42C}" type="presParOf" srcId="{37127F4C-A35C-4A88-A83E-B7C3A660D4DD}" destId="{D8178B16-6B9B-4BFF-8B25-B79C3E2B34DE}" srcOrd="2" destOrd="0" presId="urn:microsoft.com/office/officeart/2005/8/layout/orgChart1"/>
    <dgm:cxn modelId="{74F1687E-67C0-4556-AEFD-4CD8F4D18B42}" type="presParOf" srcId="{37127F4C-A35C-4A88-A83E-B7C3A660D4DD}" destId="{D4B04A9E-037E-43F7-A2E0-21002BADA9F4}" srcOrd="3" destOrd="0" presId="urn:microsoft.com/office/officeart/2005/8/layout/orgChart1"/>
    <dgm:cxn modelId="{A585A652-8182-41C3-A859-D6B473237461}" type="presParOf" srcId="{D4B04A9E-037E-43F7-A2E0-21002BADA9F4}" destId="{0BD878D0-1B2D-429C-860A-355EF433DD9C}" srcOrd="0" destOrd="0" presId="urn:microsoft.com/office/officeart/2005/8/layout/orgChart1"/>
    <dgm:cxn modelId="{FB901809-0355-46FD-9238-CEF7A3D4A6A5}" type="presParOf" srcId="{0BD878D0-1B2D-429C-860A-355EF433DD9C}" destId="{63A8CF32-6CC8-439B-B750-BB01177D65CA}" srcOrd="0" destOrd="0" presId="urn:microsoft.com/office/officeart/2005/8/layout/orgChart1"/>
    <dgm:cxn modelId="{F5328A04-3C70-4B5D-9CE8-D236E03527F9}" type="presParOf" srcId="{0BD878D0-1B2D-429C-860A-355EF433DD9C}" destId="{2D8BAE7F-37B8-41CE-A8C5-A7E341AD3E21}" srcOrd="1" destOrd="0" presId="urn:microsoft.com/office/officeart/2005/8/layout/orgChart1"/>
    <dgm:cxn modelId="{A6CF94EE-E7DC-4E5E-BA8B-C49AAD7F07FD}" type="presParOf" srcId="{D4B04A9E-037E-43F7-A2E0-21002BADA9F4}" destId="{495F2E0D-D8CE-4C6C-AA5E-E6998029E4D9}" srcOrd="1" destOrd="0" presId="urn:microsoft.com/office/officeart/2005/8/layout/orgChart1"/>
    <dgm:cxn modelId="{CCEDE442-8A4C-45D3-A0D0-557CA22473E5}" type="presParOf" srcId="{D4B04A9E-037E-43F7-A2E0-21002BADA9F4}" destId="{737FE963-F44B-4B4E-80D9-02EF44683473}" srcOrd="2" destOrd="0" presId="urn:microsoft.com/office/officeart/2005/8/layout/orgChart1"/>
    <dgm:cxn modelId="{767CB5F4-D44E-4A79-9F9E-F7217F045BC4}" type="presParOf" srcId="{2E618023-BF81-41A7-8F70-44EA055ACA77}" destId="{FAD002C7-715A-4CB4-AA58-446F895DD03B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56E43AC-1182-4122-B842-BB694D64C86D}" type="doc">
      <dgm:prSet loTypeId="urn:microsoft.com/office/officeart/2005/8/layout/hierarchy1" loCatId="hierarchy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6CD7313-56B7-4ECA-9F88-051B112207CD}">
      <dgm:prSet phldrT="[Text]" custT="1"/>
      <dgm:spPr/>
      <dgm:t>
        <a:bodyPr/>
        <a:lstStyle/>
        <a:p>
          <a:r>
            <a:rPr lang="en-US" sz="3200" dirty="0" smtClean="0"/>
            <a:t>2 PROCESSES</a:t>
          </a:r>
          <a:endParaRPr lang="en-US" sz="3200" dirty="0"/>
        </a:p>
      </dgm:t>
    </dgm:pt>
    <dgm:pt modelId="{3FE588FC-9035-49C0-8EC4-540618CC1B45}" type="parTrans" cxnId="{18C303B0-9726-419C-9C6F-38EFE8B4C127}">
      <dgm:prSet/>
      <dgm:spPr/>
      <dgm:t>
        <a:bodyPr/>
        <a:lstStyle/>
        <a:p>
          <a:endParaRPr lang="en-US"/>
        </a:p>
      </dgm:t>
    </dgm:pt>
    <dgm:pt modelId="{D6BAD5E9-A55F-4ADD-A73B-26D3D15C8D3C}" type="sibTrans" cxnId="{18C303B0-9726-419C-9C6F-38EFE8B4C127}">
      <dgm:prSet/>
      <dgm:spPr/>
      <dgm:t>
        <a:bodyPr/>
        <a:lstStyle/>
        <a:p>
          <a:endParaRPr lang="en-US"/>
        </a:p>
      </dgm:t>
    </dgm:pt>
    <dgm:pt modelId="{03B89710-53E3-414E-9C05-E0D7620C3C48}">
      <dgm:prSet phldrT="[Text]" custT="1"/>
      <dgm:spPr/>
      <dgm:t>
        <a:bodyPr/>
        <a:lstStyle/>
        <a:p>
          <a:r>
            <a:rPr lang="en-US" sz="2400" dirty="0" smtClean="0"/>
            <a:t>General Radiation/</a:t>
          </a:r>
        </a:p>
        <a:p>
          <a:r>
            <a:rPr lang="en-US" sz="2400" dirty="0" err="1" smtClean="0"/>
            <a:t>Bremsstrahlung</a:t>
          </a:r>
          <a:endParaRPr lang="en-US" sz="2400" dirty="0" smtClean="0"/>
        </a:p>
        <a:p>
          <a:r>
            <a:rPr lang="en-US" sz="2400" dirty="0" smtClean="0"/>
            <a:t>(</a:t>
          </a:r>
          <a:r>
            <a:rPr lang="en-US" sz="2400" smtClean="0"/>
            <a:t>reaction of electrons </a:t>
          </a:r>
          <a:r>
            <a:rPr lang="en-US" sz="2400" dirty="0" smtClean="0"/>
            <a:t>with nucleus)</a:t>
          </a:r>
          <a:endParaRPr lang="en-US" sz="2400" dirty="0"/>
        </a:p>
      </dgm:t>
    </dgm:pt>
    <dgm:pt modelId="{CADFB4D6-4C00-4C7E-859F-4D621548473F}" type="parTrans" cxnId="{57DB37AF-3DC5-4C33-8ACC-14E8AF585DB0}">
      <dgm:prSet/>
      <dgm:spPr/>
      <dgm:t>
        <a:bodyPr/>
        <a:lstStyle/>
        <a:p>
          <a:endParaRPr lang="en-US"/>
        </a:p>
      </dgm:t>
    </dgm:pt>
    <dgm:pt modelId="{03B763D1-37E1-40BC-9591-22F19717F2B8}" type="sibTrans" cxnId="{57DB37AF-3DC5-4C33-8ACC-14E8AF585DB0}">
      <dgm:prSet/>
      <dgm:spPr/>
      <dgm:t>
        <a:bodyPr/>
        <a:lstStyle/>
        <a:p>
          <a:endParaRPr lang="en-US"/>
        </a:p>
      </dgm:t>
    </dgm:pt>
    <dgm:pt modelId="{75C3E453-2B05-460E-BAD0-90B179E479B5}">
      <dgm:prSet phldrT="[Text]" custT="1"/>
      <dgm:spPr/>
      <dgm:t>
        <a:bodyPr/>
        <a:lstStyle/>
        <a:p>
          <a:r>
            <a:rPr lang="en-US" sz="2400" dirty="0" smtClean="0"/>
            <a:t>Characteristic radiation</a:t>
          </a:r>
        </a:p>
        <a:p>
          <a:r>
            <a:rPr lang="en-US" sz="2400" dirty="0" smtClean="0"/>
            <a:t>(reactions of electrons with shell electrons)</a:t>
          </a:r>
          <a:endParaRPr lang="en-US" sz="2400" dirty="0"/>
        </a:p>
      </dgm:t>
    </dgm:pt>
    <dgm:pt modelId="{443DFBCC-041B-4408-9CC8-1972F5FAAAB1}" type="parTrans" cxnId="{003B3306-21F6-45C4-AC5F-97454F6B06D9}">
      <dgm:prSet/>
      <dgm:spPr/>
      <dgm:t>
        <a:bodyPr/>
        <a:lstStyle/>
        <a:p>
          <a:endParaRPr lang="en-US"/>
        </a:p>
      </dgm:t>
    </dgm:pt>
    <dgm:pt modelId="{4AD11DE9-9CD7-4929-9272-6B62EACDAC39}" type="sibTrans" cxnId="{003B3306-21F6-45C4-AC5F-97454F6B06D9}">
      <dgm:prSet/>
      <dgm:spPr/>
      <dgm:t>
        <a:bodyPr/>
        <a:lstStyle/>
        <a:p>
          <a:endParaRPr lang="en-US"/>
        </a:p>
      </dgm:t>
    </dgm:pt>
    <dgm:pt modelId="{F44014A7-16A9-40AC-B3A0-22C8D1273B16}" type="pres">
      <dgm:prSet presAssocID="{856E43AC-1182-4122-B842-BB694D64C86D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E54D13B9-0683-469A-8D60-DFA2298321EA}" type="pres">
      <dgm:prSet presAssocID="{D6CD7313-56B7-4ECA-9F88-051B112207CD}" presName="hierRoot1" presStyleCnt="0"/>
      <dgm:spPr/>
    </dgm:pt>
    <dgm:pt modelId="{8B1D9AA9-5966-4FCD-99D7-7072BA1A66D4}" type="pres">
      <dgm:prSet presAssocID="{D6CD7313-56B7-4ECA-9F88-051B112207CD}" presName="composite" presStyleCnt="0"/>
      <dgm:spPr/>
    </dgm:pt>
    <dgm:pt modelId="{F06FD4B8-EE10-4449-BF8C-E2788C76E3A1}" type="pres">
      <dgm:prSet presAssocID="{D6CD7313-56B7-4ECA-9F88-051B112207CD}" presName="background" presStyleLbl="node0" presStyleIdx="0" presStyleCnt="1"/>
      <dgm:spPr/>
    </dgm:pt>
    <dgm:pt modelId="{A267DB0B-1DBA-440F-812D-E2A549212AF9}" type="pres">
      <dgm:prSet presAssocID="{D6CD7313-56B7-4ECA-9F88-051B112207CD}" presName="text" presStyleLbl="fgAcc0" presStyleIdx="0" presStyleCnt="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BD19E820-0D21-44D1-9882-ACEE7C5011F6}" type="pres">
      <dgm:prSet presAssocID="{D6CD7313-56B7-4ECA-9F88-051B112207CD}" presName="hierChild2" presStyleCnt="0"/>
      <dgm:spPr/>
    </dgm:pt>
    <dgm:pt modelId="{55980863-268F-4210-89FF-255D0F63041A}" type="pres">
      <dgm:prSet presAssocID="{CADFB4D6-4C00-4C7E-859F-4D621548473F}" presName="Name10" presStyleLbl="parChTrans1D2" presStyleIdx="0" presStyleCnt="2"/>
      <dgm:spPr/>
      <dgm:t>
        <a:bodyPr/>
        <a:lstStyle/>
        <a:p>
          <a:endParaRPr lang="en-US"/>
        </a:p>
      </dgm:t>
    </dgm:pt>
    <dgm:pt modelId="{1F42E312-6C09-4BD9-AD41-CFB9264187E2}" type="pres">
      <dgm:prSet presAssocID="{03B89710-53E3-414E-9C05-E0D7620C3C48}" presName="hierRoot2" presStyleCnt="0"/>
      <dgm:spPr/>
    </dgm:pt>
    <dgm:pt modelId="{CC392939-8793-4923-A540-830E3607D4A6}" type="pres">
      <dgm:prSet presAssocID="{03B89710-53E3-414E-9C05-E0D7620C3C48}" presName="composite2" presStyleCnt="0"/>
      <dgm:spPr/>
    </dgm:pt>
    <dgm:pt modelId="{7B1D438F-AB3D-4099-9A21-036DFDE84461}" type="pres">
      <dgm:prSet presAssocID="{03B89710-53E3-414E-9C05-E0D7620C3C48}" presName="background2" presStyleLbl="node2" presStyleIdx="0" presStyleCnt="2"/>
      <dgm:spPr/>
    </dgm:pt>
    <dgm:pt modelId="{36B55186-4A5C-4088-AA6A-50D9CCFEBD01}" type="pres">
      <dgm:prSet presAssocID="{03B89710-53E3-414E-9C05-E0D7620C3C48}" presName="text2" presStyleLbl="fgAcc2" presStyleIdx="0" presStyleCnt="2" custScaleX="112753" custScaleY="14511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034B09E5-F381-49C5-8B46-C4A0AE9A1EEA}" type="pres">
      <dgm:prSet presAssocID="{03B89710-53E3-414E-9C05-E0D7620C3C48}" presName="hierChild3" presStyleCnt="0"/>
      <dgm:spPr/>
    </dgm:pt>
    <dgm:pt modelId="{C33EC93E-4CDE-486A-902A-B4A4179DEA21}" type="pres">
      <dgm:prSet presAssocID="{443DFBCC-041B-4408-9CC8-1972F5FAAAB1}" presName="Name10" presStyleLbl="parChTrans1D2" presStyleIdx="1" presStyleCnt="2"/>
      <dgm:spPr/>
      <dgm:t>
        <a:bodyPr/>
        <a:lstStyle/>
        <a:p>
          <a:endParaRPr lang="en-US"/>
        </a:p>
      </dgm:t>
    </dgm:pt>
    <dgm:pt modelId="{97FA7316-0A8D-4698-8C4E-DF64AE647075}" type="pres">
      <dgm:prSet presAssocID="{75C3E453-2B05-460E-BAD0-90B179E479B5}" presName="hierRoot2" presStyleCnt="0"/>
      <dgm:spPr/>
    </dgm:pt>
    <dgm:pt modelId="{B3EDB62C-9DA3-486B-B49B-E85DBAEFF0AB}" type="pres">
      <dgm:prSet presAssocID="{75C3E453-2B05-460E-BAD0-90B179E479B5}" presName="composite2" presStyleCnt="0"/>
      <dgm:spPr/>
    </dgm:pt>
    <dgm:pt modelId="{AB61AD8C-9BC5-4794-9910-93A2DBFEA880}" type="pres">
      <dgm:prSet presAssocID="{75C3E453-2B05-460E-BAD0-90B179E479B5}" presName="background2" presStyleLbl="node2" presStyleIdx="1" presStyleCnt="2"/>
      <dgm:spPr/>
    </dgm:pt>
    <dgm:pt modelId="{DA855A87-9DD0-4BF4-BB5C-4419ED9AE82B}" type="pres">
      <dgm:prSet presAssocID="{75C3E453-2B05-460E-BAD0-90B179E479B5}" presName="text2" presStyleLbl="fgAcc2" presStyleIdx="1" presStyleCnt="2" custScaleX="95628" custScaleY="18235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134CB1E1-27F3-4E25-AC00-393E0758DA31}" type="pres">
      <dgm:prSet presAssocID="{75C3E453-2B05-460E-BAD0-90B179E479B5}" presName="hierChild3" presStyleCnt="0"/>
      <dgm:spPr/>
    </dgm:pt>
  </dgm:ptLst>
  <dgm:cxnLst>
    <dgm:cxn modelId="{D5021DA6-5C6A-47AD-992A-5B67AB66389D}" type="presOf" srcId="{D6CD7313-56B7-4ECA-9F88-051B112207CD}" destId="{A267DB0B-1DBA-440F-812D-E2A549212AF9}" srcOrd="0" destOrd="0" presId="urn:microsoft.com/office/officeart/2005/8/layout/hierarchy1"/>
    <dgm:cxn modelId="{D9B9EE65-1417-4529-AA89-B16AFCA40F9B}" type="presOf" srcId="{856E43AC-1182-4122-B842-BB694D64C86D}" destId="{F44014A7-16A9-40AC-B3A0-22C8D1273B16}" srcOrd="0" destOrd="0" presId="urn:microsoft.com/office/officeart/2005/8/layout/hierarchy1"/>
    <dgm:cxn modelId="{003B3306-21F6-45C4-AC5F-97454F6B06D9}" srcId="{D6CD7313-56B7-4ECA-9F88-051B112207CD}" destId="{75C3E453-2B05-460E-BAD0-90B179E479B5}" srcOrd="1" destOrd="0" parTransId="{443DFBCC-041B-4408-9CC8-1972F5FAAAB1}" sibTransId="{4AD11DE9-9CD7-4929-9272-6B62EACDAC39}"/>
    <dgm:cxn modelId="{87ACA2D6-5341-4EF2-BCC9-0B024B813446}" type="presOf" srcId="{443DFBCC-041B-4408-9CC8-1972F5FAAAB1}" destId="{C33EC93E-4CDE-486A-902A-B4A4179DEA21}" srcOrd="0" destOrd="0" presId="urn:microsoft.com/office/officeart/2005/8/layout/hierarchy1"/>
    <dgm:cxn modelId="{18C303B0-9726-419C-9C6F-38EFE8B4C127}" srcId="{856E43AC-1182-4122-B842-BB694D64C86D}" destId="{D6CD7313-56B7-4ECA-9F88-051B112207CD}" srcOrd="0" destOrd="0" parTransId="{3FE588FC-9035-49C0-8EC4-540618CC1B45}" sibTransId="{D6BAD5E9-A55F-4ADD-A73B-26D3D15C8D3C}"/>
    <dgm:cxn modelId="{57DB37AF-3DC5-4C33-8ACC-14E8AF585DB0}" srcId="{D6CD7313-56B7-4ECA-9F88-051B112207CD}" destId="{03B89710-53E3-414E-9C05-E0D7620C3C48}" srcOrd="0" destOrd="0" parTransId="{CADFB4D6-4C00-4C7E-859F-4D621548473F}" sibTransId="{03B763D1-37E1-40BC-9591-22F19717F2B8}"/>
    <dgm:cxn modelId="{42558389-0710-44B7-A24D-8C42CDAE787C}" type="presOf" srcId="{75C3E453-2B05-460E-BAD0-90B179E479B5}" destId="{DA855A87-9DD0-4BF4-BB5C-4419ED9AE82B}" srcOrd="0" destOrd="0" presId="urn:microsoft.com/office/officeart/2005/8/layout/hierarchy1"/>
    <dgm:cxn modelId="{3EECAB63-D803-4D3D-A701-FB9810A209D0}" type="presOf" srcId="{03B89710-53E3-414E-9C05-E0D7620C3C48}" destId="{36B55186-4A5C-4088-AA6A-50D9CCFEBD01}" srcOrd="0" destOrd="0" presId="urn:microsoft.com/office/officeart/2005/8/layout/hierarchy1"/>
    <dgm:cxn modelId="{8E5C8579-7A46-40DF-815F-96AB96A7462F}" type="presOf" srcId="{CADFB4D6-4C00-4C7E-859F-4D621548473F}" destId="{55980863-268F-4210-89FF-255D0F63041A}" srcOrd="0" destOrd="0" presId="urn:microsoft.com/office/officeart/2005/8/layout/hierarchy1"/>
    <dgm:cxn modelId="{2CC2EB72-AD83-471E-A4D4-6972F55CB849}" type="presParOf" srcId="{F44014A7-16A9-40AC-B3A0-22C8D1273B16}" destId="{E54D13B9-0683-469A-8D60-DFA2298321EA}" srcOrd="0" destOrd="0" presId="urn:microsoft.com/office/officeart/2005/8/layout/hierarchy1"/>
    <dgm:cxn modelId="{628E3091-2F37-477B-AE4F-20CFA2A10D93}" type="presParOf" srcId="{E54D13B9-0683-469A-8D60-DFA2298321EA}" destId="{8B1D9AA9-5966-4FCD-99D7-7072BA1A66D4}" srcOrd="0" destOrd="0" presId="urn:microsoft.com/office/officeart/2005/8/layout/hierarchy1"/>
    <dgm:cxn modelId="{11F14FDE-F663-43E9-949F-0EB1708BD3F0}" type="presParOf" srcId="{8B1D9AA9-5966-4FCD-99D7-7072BA1A66D4}" destId="{F06FD4B8-EE10-4449-BF8C-E2788C76E3A1}" srcOrd="0" destOrd="0" presId="urn:microsoft.com/office/officeart/2005/8/layout/hierarchy1"/>
    <dgm:cxn modelId="{3DCF8CF1-6DF0-41E7-8CAA-53E448AC5DB9}" type="presParOf" srcId="{8B1D9AA9-5966-4FCD-99D7-7072BA1A66D4}" destId="{A267DB0B-1DBA-440F-812D-E2A549212AF9}" srcOrd="1" destOrd="0" presId="urn:microsoft.com/office/officeart/2005/8/layout/hierarchy1"/>
    <dgm:cxn modelId="{8B8A4B54-5E04-4569-A853-54184B8A2A8D}" type="presParOf" srcId="{E54D13B9-0683-469A-8D60-DFA2298321EA}" destId="{BD19E820-0D21-44D1-9882-ACEE7C5011F6}" srcOrd="1" destOrd="0" presId="urn:microsoft.com/office/officeart/2005/8/layout/hierarchy1"/>
    <dgm:cxn modelId="{85793157-9FF7-45B7-A190-059C5CD73C21}" type="presParOf" srcId="{BD19E820-0D21-44D1-9882-ACEE7C5011F6}" destId="{55980863-268F-4210-89FF-255D0F63041A}" srcOrd="0" destOrd="0" presId="urn:microsoft.com/office/officeart/2005/8/layout/hierarchy1"/>
    <dgm:cxn modelId="{F79A2762-2505-46F2-8FED-5576DF8BF6BE}" type="presParOf" srcId="{BD19E820-0D21-44D1-9882-ACEE7C5011F6}" destId="{1F42E312-6C09-4BD9-AD41-CFB9264187E2}" srcOrd="1" destOrd="0" presId="urn:microsoft.com/office/officeart/2005/8/layout/hierarchy1"/>
    <dgm:cxn modelId="{444A5772-DBC8-4071-BFC7-5C32FEBBF3BE}" type="presParOf" srcId="{1F42E312-6C09-4BD9-AD41-CFB9264187E2}" destId="{CC392939-8793-4923-A540-830E3607D4A6}" srcOrd="0" destOrd="0" presId="urn:microsoft.com/office/officeart/2005/8/layout/hierarchy1"/>
    <dgm:cxn modelId="{EFF3C551-2A1B-4ECA-B262-74084DC77D49}" type="presParOf" srcId="{CC392939-8793-4923-A540-830E3607D4A6}" destId="{7B1D438F-AB3D-4099-9A21-036DFDE84461}" srcOrd="0" destOrd="0" presId="urn:microsoft.com/office/officeart/2005/8/layout/hierarchy1"/>
    <dgm:cxn modelId="{D3619DD3-24EB-4A13-815C-9F3F8F46B0AB}" type="presParOf" srcId="{CC392939-8793-4923-A540-830E3607D4A6}" destId="{36B55186-4A5C-4088-AA6A-50D9CCFEBD01}" srcOrd="1" destOrd="0" presId="urn:microsoft.com/office/officeart/2005/8/layout/hierarchy1"/>
    <dgm:cxn modelId="{07292EBD-228F-460D-9A44-4F73227D8B59}" type="presParOf" srcId="{1F42E312-6C09-4BD9-AD41-CFB9264187E2}" destId="{034B09E5-F381-49C5-8B46-C4A0AE9A1EEA}" srcOrd="1" destOrd="0" presId="urn:microsoft.com/office/officeart/2005/8/layout/hierarchy1"/>
    <dgm:cxn modelId="{E1E84C44-F41B-43DE-B118-F74AFC139B93}" type="presParOf" srcId="{BD19E820-0D21-44D1-9882-ACEE7C5011F6}" destId="{C33EC93E-4CDE-486A-902A-B4A4179DEA21}" srcOrd="2" destOrd="0" presId="urn:microsoft.com/office/officeart/2005/8/layout/hierarchy1"/>
    <dgm:cxn modelId="{3AEFA316-34AC-4027-8370-FC7013EBBABB}" type="presParOf" srcId="{BD19E820-0D21-44D1-9882-ACEE7C5011F6}" destId="{97FA7316-0A8D-4698-8C4E-DF64AE647075}" srcOrd="3" destOrd="0" presId="urn:microsoft.com/office/officeart/2005/8/layout/hierarchy1"/>
    <dgm:cxn modelId="{E20C1AD4-8DF9-486C-A61B-AA2D00FC61C8}" type="presParOf" srcId="{97FA7316-0A8D-4698-8C4E-DF64AE647075}" destId="{B3EDB62C-9DA3-486B-B49B-E85DBAEFF0AB}" srcOrd="0" destOrd="0" presId="urn:microsoft.com/office/officeart/2005/8/layout/hierarchy1"/>
    <dgm:cxn modelId="{8C58FD2A-FFB0-408A-B040-189B3D160361}" type="presParOf" srcId="{B3EDB62C-9DA3-486B-B49B-E85DBAEFF0AB}" destId="{AB61AD8C-9BC5-4794-9910-93A2DBFEA880}" srcOrd="0" destOrd="0" presId="urn:microsoft.com/office/officeart/2005/8/layout/hierarchy1"/>
    <dgm:cxn modelId="{13757C4B-286A-49A6-8FD9-1240927D5BC6}" type="presParOf" srcId="{B3EDB62C-9DA3-486B-B49B-E85DBAEFF0AB}" destId="{DA855A87-9DD0-4BF4-BB5C-4419ED9AE82B}" srcOrd="1" destOrd="0" presId="urn:microsoft.com/office/officeart/2005/8/layout/hierarchy1"/>
    <dgm:cxn modelId="{5C6D897B-2A0B-4F79-988B-845F87BB4C82}" type="presParOf" srcId="{97FA7316-0A8D-4698-8C4E-DF64AE647075}" destId="{134CB1E1-27F3-4E25-AC00-393E0758DA31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A4A6B08-DD7B-4EC9-BB6C-96473AB587E2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CA5719B-C28B-4863-8340-C7B55E6E073E}">
      <dgm:prSet phldrT="[Text]"/>
      <dgm:spPr/>
      <dgm:t>
        <a:bodyPr/>
        <a:lstStyle/>
        <a:p>
          <a:r>
            <a:rPr lang="en-US" dirty="0" smtClean="0">
              <a:latin typeface="Comic Sans MS" pitchFamily="66" charset="0"/>
            </a:rPr>
            <a:t>2 types</a:t>
          </a:r>
          <a:endParaRPr lang="en-US" dirty="0">
            <a:latin typeface="Comic Sans MS" pitchFamily="66" charset="0"/>
          </a:endParaRPr>
        </a:p>
      </dgm:t>
    </dgm:pt>
    <dgm:pt modelId="{8180A5A7-2A94-4C0B-B8E4-5EB5636F8E17}" type="parTrans" cxnId="{6FFCDBAB-C264-431B-944E-E49312788A46}">
      <dgm:prSet/>
      <dgm:spPr/>
      <dgm:t>
        <a:bodyPr/>
        <a:lstStyle/>
        <a:p>
          <a:endParaRPr lang="en-US"/>
        </a:p>
      </dgm:t>
    </dgm:pt>
    <dgm:pt modelId="{D11F7E94-875F-4FB0-BFC6-6ACB851E2F83}" type="sibTrans" cxnId="{6FFCDBAB-C264-431B-944E-E49312788A46}">
      <dgm:prSet/>
      <dgm:spPr/>
      <dgm:t>
        <a:bodyPr/>
        <a:lstStyle/>
        <a:p>
          <a:endParaRPr lang="en-US"/>
        </a:p>
      </dgm:t>
    </dgm:pt>
    <dgm:pt modelId="{F97BE38A-093D-47BB-9229-B3A225AE2474}">
      <dgm:prSet phldrT="[Text]"/>
      <dgm:spPr/>
      <dgm:t>
        <a:bodyPr/>
        <a:lstStyle/>
        <a:p>
          <a:r>
            <a:rPr lang="en-US" dirty="0" smtClean="0">
              <a:latin typeface="Comic Sans MS" pitchFamily="66" charset="0"/>
            </a:rPr>
            <a:t>Stationary</a:t>
          </a:r>
          <a:endParaRPr lang="en-US" dirty="0">
            <a:latin typeface="Comic Sans MS" pitchFamily="66" charset="0"/>
          </a:endParaRPr>
        </a:p>
      </dgm:t>
    </dgm:pt>
    <dgm:pt modelId="{6938F9F0-C1F9-45FF-AF5F-7FB0CB18ADD6}" type="parTrans" cxnId="{36861899-0396-40C0-8B3C-FA9B8F7A959A}">
      <dgm:prSet/>
      <dgm:spPr/>
      <dgm:t>
        <a:bodyPr/>
        <a:lstStyle/>
        <a:p>
          <a:endParaRPr lang="en-US"/>
        </a:p>
      </dgm:t>
    </dgm:pt>
    <dgm:pt modelId="{B17B858E-6249-4696-8EB3-A64CAB414EC8}" type="sibTrans" cxnId="{36861899-0396-40C0-8B3C-FA9B8F7A959A}">
      <dgm:prSet/>
      <dgm:spPr/>
      <dgm:t>
        <a:bodyPr/>
        <a:lstStyle/>
        <a:p>
          <a:endParaRPr lang="en-US"/>
        </a:p>
      </dgm:t>
    </dgm:pt>
    <dgm:pt modelId="{096DF4E8-EEA5-4C70-98C4-17E0024D0D55}">
      <dgm:prSet phldrT="[Text]"/>
      <dgm:spPr/>
      <dgm:t>
        <a:bodyPr/>
        <a:lstStyle/>
        <a:p>
          <a:r>
            <a:rPr lang="en-US" dirty="0" smtClean="0">
              <a:latin typeface="Comic Sans MS" pitchFamily="66" charset="0"/>
            </a:rPr>
            <a:t>Rotating</a:t>
          </a:r>
          <a:endParaRPr lang="en-US" dirty="0">
            <a:latin typeface="Comic Sans MS" pitchFamily="66" charset="0"/>
          </a:endParaRPr>
        </a:p>
      </dgm:t>
    </dgm:pt>
    <dgm:pt modelId="{A2AEFD3C-1C95-47FA-B502-389918C03FE2}" type="parTrans" cxnId="{38C639C3-14F5-4BEC-A113-55CF03EB6D2C}">
      <dgm:prSet/>
      <dgm:spPr/>
      <dgm:t>
        <a:bodyPr/>
        <a:lstStyle/>
        <a:p>
          <a:endParaRPr lang="en-US"/>
        </a:p>
      </dgm:t>
    </dgm:pt>
    <dgm:pt modelId="{12D2874C-238B-4913-84BF-ECAD54F86E04}" type="sibTrans" cxnId="{38C639C3-14F5-4BEC-A113-55CF03EB6D2C}">
      <dgm:prSet/>
      <dgm:spPr/>
      <dgm:t>
        <a:bodyPr/>
        <a:lstStyle/>
        <a:p>
          <a:endParaRPr lang="en-US"/>
        </a:p>
      </dgm:t>
    </dgm:pt>
    <dgm:pt modelId="{C1CDA1E8-62AA-4034-9FF5-4CA9217A7926}" type="pres">
      <dgm:prSet presAssocID="{0A4A6B08-DD7B-4EC9-BB6C-96473AB587E2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B74EB494-06A3-4194-9A10-C82F530C5EE1}" type="pres">
      <dgm:prSet presAssocID="{ECA5719B-C28B-4863-8340-C7B55E6E073E}" presName="hierRoot1" presStyleCnt="0">
        <dgm:presLayoutVars>
          <dgm:hierBranch val="init"/>
        </dgm:presLayoutVars>
      </dgm:prSet>
      <dgm:spPr/>
    </dgm:pt>
    <dgm:pt modelId="{8B17218B-E322-40EB-89E0-F53A3691B618}" type="pres">
      <dgm:prSet presAssocID="{ECA5719B-C28B-4863-8340-C7B55E6E073E}" presName="rootComposite1" presStyleCnt="0"/>
      <dgm:spPr/>
    </dgm:pt>
    <dgm:pt modelId="{1CD41AC2-091B-4868-BF33-6BF8BFC766A0}" type="pres">
      <dgm:prSet presAssocID="{ECA5719B-C28B-4863-8340-C7B55E6E073E}" presName="rootText1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659BFA26-7F92-4D1A-9763-F58C67B62CB5}" type="pres">
      <dgm:prSet presAssocID="{ECA5719B-C28B-4863-8340-C7B55E6E073E}" presName="rootConnector1" presStyleLbl="node1" presStyleIdx="0" presStyleCnt="0"/>
      <dgm:spPr/>
      <dgm:t>
        <a:bodyPr/>
        <a:lstStyle/>
        <a:p>
          <a:endParaRPr lang="en-US"/>
        </a:p>
      </dgm:t>
    </dgm:pt>
    <dgm:pt modelId="{3255FCEF-9C6D-47BB-8BC5-3A0AE213B466}" type="pres">
      <dgm:prSet presAssocID="{ECA5719B-C28B-4863-8340-C7B55E6E073E}" presName="hierChild2" presStyleCnt="0"/>
      <dgm:spPr/>
    </dgm:pt>
    <dgm:pt modelId="{A4458856-E56D-48E2-AF05-10C8242E7ABA}" type="pres">
      <dgm:prSet presAssocID="{6938F9F0-C1F9-45FF-AF5F-7FB0CB18ADD6}" presName="Name37" presStyleLbl="parChTrans1D2" presStyleIdx="0" presStyleCnt="2"/>
      <dgm:spPr/>
      <dgm:t>
        <a:bodyPr/>
        <a:lstStyle/>
        <a:p>
          <a:endParaRPr lang="en-US"/>
        </a:p>
      </dgm:t>
    </dgm:pt>
    <dgm:pt modelId="{9BB39623-CB30-430D-8422-D0FBFF7E8DEB}" type="pres">
      <dgm:prSet presAssocID="{F97BE38A-093D-47BB-9229-B3A225AE2474}" presName="hierRoot2" presStyleCnt="0">
        <dgm:presLayoutVars>
          <dgm:hierBranch val="init"/>
        </dgm:presLayoutVars>
      </dgm:prSet>
      <dgm:spPr/>
    </dgm:pt>
    <dgm:pt modelId="{590BB52A-734D-49D0-BEFF-13F61EEEFF65}" type="pres">
      <dgm:prSet presAssocID="{F97BE38A-093D-47BB-9229-B3A225AE2474}" presName="rootComposite" presStyleCnt="0"/>
      <dgm:spPr/>
    </dgm:pt>
    <dgm:pt modelId="{E0B00FCC-9B27-4F7A-AE17-1EB5CBF4B306}" type="pres">
      <dgm:prSet presAssocID="{F97BE38A-093D-47BB-9229-B3A225AE2474}" presName="rootText" presStyleLbl="node2" presStyleIdx="0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BED3EC6F-CF71-4917-9F1B-4786FA3035D3}" type="pres">
      <dgm:prSet presAssocID="{F97BE38A-093D-47BB-9229-B3A225AE2474}" presName="rootConnector" presStyleLbl="node2" presStyleIdx="0" presStyleCnt="2"/>
      <dgm:spPr/>
      <dgm:t>
        <a:bodyPr/>
        <a:lstStyle/>
        <a:p>
          <a:endParaRPr lang="en-US"/>
        </a:p>
      </dgm:t>
    </dgm:pt>
    <dgm:pt modelId="{F6F79ABA-2578-405A-965D-9BF370E2931A}" type="pres">
      <dgm:prSet presAssocID="{F97BE38A-093D-47BB-9229-B3A225AE2474}" presName="hierChild4" presStyleCnt="0"/>
      <dgm:spPr/>
    </dgm:pt>
    <dgm:pt modelId="{AF08DB83-A287-4E06-B2BB-5FC927D2B5FA}" type="pres">
      <dgm:prSet presAssocID="{F97BE38A-093D-47BB-9229-B3A225AE2474}" presName="hierChild5" presStyleCnt="0"/>
      <dgm:spPr/>
    </dgm:pt>
    <dgm:pt modelId="{8BAF9CAD-0D48-4271-9207-1FE17E6E9395}" type="pres">
      <dgm:prSet presAssocID="{A2AEFD3C-1C95-47FA-B502-389918C03FE2}" presName="Name37" presStyleLbl="parChTrans1D2" presStyleIdx="1" presStyleCnt="2"/>
      <dgm:spPr/>
      <dgm:t>
        <a:bodyPr/>
        <a:lstStyle/>
        <a:p>
          <a:endParaRPr lang="en-US"/>
        </a:p>
      </dgm:t>
    </dgm:pt>
    <dgm:pt modelId="{5816B1DC-ABEA-4A69-A60E-A4A6386958D7}" type="pres">
      <dgm:prSet presAssocID="{096DF4E8-EEA5-4C70-98C4-17E0024D0D55}" presName="hierRoot2" presStyleCnt="0">
        <dgm:presLayoutVars>
          <dgm:hierBranch val="init"/>
        </dgm:presLayoutVars>
      </dgm:prSet>
      <dgm:spPr/>
    </dgm:pt>
    <dgm:pt modelId="{A0755DB4-FA80-4D2F-A723-979740F53976}" type="pres">
      <dgm:prSet presAssocID="{096DF4E8-EEA5-4C70-98C4-17E0024D0D55}" presName="rootComposite" presStyleCnt="0"/>
      <dgm:spPr/>
    </dgm:pt>
    <dgm:pt modelId="{43571E88-ADB9-418C-8A91-8C4D14039DC7}" type="pres">
      <dgm:prSet presAssocID="{096DF4E8-EEA5-4C70-98C4-17E0024D0D55}" presName="rootText" presStyleLbl="node2" presStyleIdx="1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D922DF0E-0A8E-445B-AB3C-4644D560A4F3}" type="pres">
      <dgm:prSet presAssocID="{096DF4E8-EEA5-4C70-98C4-17E0024D0D55}" presName="rootConnector" presStyleLbl="node2" presStyleIdx="1" presStyleCnt="2"/>
      <dgm:spPr/>
      <dgm:t>
        <a:bodyPr/>
        <a:lstStyle/>
        <a:p>
          <a:endParaRPr lang="en-US"/>
        </a:p>
      </dgm:t>
    </dgm:pt>
    <dgm:pt modelId="{258D7847-E355-4838-9C79-5E802364C5FE}" type="pres">
      <dgm:prSet presAssocID="{096DF4E8-EEA5-4C70-98C4-17E0024D0D55}" presName="hierChild4" presStyleCnt="0"/>
      <dgm:spPr/>
    </dgm:pt>
    <dgm:pt modelId="{8314266E-0932-4388-AB46-A945E0D3BBC7}" type="pres">
      <dgm:prSet presAssocID="{096DF4E8-EEA5-4C70-98C4-17E0024D0D55}" presName="hierChild5" presStyleCnt="0"/>
      <dgm:spPr/>
    </dgm:pt>
    <dgm:pt modelId="{4E2EFE9D-729C-4A4E-A829-635F676C9A98}" type="pres">
      <dgm:prSet presAssocID="{ECA5719B-C28B-4863-8340-C7B55E6E073E}" presName="hierChild3" presStyleCnt="0"/>
      <dgm:spPr/>
    </dgm:pt>
  </dgm:ptLst>
  <dgm:cxnLst>
    <dgm:cxn modelId="{CB357DA1-8733-45B5-88E2-5FC17A106BED}" type="presOf" srcId="{096DF4E8-EEA5-4C70-98C4-17E0024D0D55}" destId="{43571E88-ADB9-418C-8A91-8C4D14039DC7}" srcOrd="0" destOrd="0" presId="urn:microsoft.com/office/officeart/2005/8/layout/orgChart1"/>
    <dgm:cxn modelId="{CFC11E8C-2C59-45A2-AC4C-C4BE827C33FB}" type="presOf" srcId="{F97BE38A-093D-47BB-9229-B3A225AE2474}" destId="{E0B00FCC-9B27-4F7A-AE17-1EB5CBF4B306}" srcOrd="0" destOrd="0" presId="urn:microsoft.com/office/officeart/2005/8/layout/orgChart1"/>
    <dgm:cxn modelId="{AA39CF11-4752-4A36-8323-8971B0CCB3B6}" type="presOf" srcId="{6938F9F0-C1F9-45FF-AF5F-7FB0CB18ADD6}" destId="{A4458856-E56D-48E2-AF05-10C8242E7ABA}" srcOrd="0" destOrd="0" presId="urn:microsoft.com/office/officeart/2005/8/layout/orgChart1"/>
    <dgm:cxn modelId="{2602A85D-0DB7-4596-A070-6151FD0B81FC}" type="presOf" srcId="{0A4A6B08-DD7B-4EC9-BB6C-96473AB587E2}" destId="{C1CDA1E8-62AA-4034-9FF5-4CA9217A7926}" srcOrd="0" destOrd="0" presId="urn:microsoft.com/office/officeart/2005/8/layout/orgChart1"/>
    <dgm:cxn modelId="{857CCC37-CD7F-49A2-8AD0-42352A3DDF69}" type="presOf" srcId="{ECA5719B-C28B-4863-8340-C7B55E6E073E}" destId="{659BFA26-7F92-4D1A-9763-F58C67B62CB5}" srcOrd="1" destOrd="0" presId="urn:microsoft.com/office/officeart/2005/8/layout/orgChart1"/>
    <dgm:cxn modelId="{6FFCDBAB-C264-431B-944E-E49312788A46}" srcId="{0A4A6B08-DD7B-4EC9-BB6C-96473AB587E2}" destId="{ECA5719B-C28B-4863-8340-C7B55E6E073E}" srcOrd="0" destOrd="0" parTransId="{8180A5A7-2A94-4C0B-B8E4-5EB5636F8E17}" sibTransId="{D11F7E94-875F-4FB0-BFC6-6ACB851E2F83}"/>
    <dgm:cxn modelId="{351950FF-9E91-4E88-BE03-52119C644383}" type="presOf" srcId="{ECA5719B-C28B-4863-8340-C7B55E6E073E}" destId="{1CD41AC2-091B-4868-BF33-6BF8BFC766A0}" srcOrd="0" destOrd="0" presId="urn:microsoft.com/office/officeart/2005/8/layout/orgChart1"/>
    <dgm:cxn modelId="{19175532-6BB2-416E-A376-DB4EAEF7CFC4}" type="presOf" srcId="{A2AEFD3C-1C95-47FA-B502-389918C03FE2}" destId="{8BAF9CAD-0D48-4271-9207-1FE17E6E9395}" srcOrd="0" destOrd="0" presId="urn:microsoft.com/office/officeart/2005/8/layout/orgChart1"/>
    <dgm:cxn modelId="{409E1A88-7EE8-4BCE-ABD3-9DB948E59E30}" type="presOf" srcId="{096DF4E8-EEA5-4C70-98C4-17E0024D0D55}" destId="{D922DF0E-0A8E-445B-AB3C-4644D560A4F3}" srcOrd="1" destOrd="0" presId="urn:microsoft.com/office/officeart/2005/8/layout/orgChart1"/>
    <dgm:cxn modelId="{36861899-0396-40C0-8B3C-FA9B8F7A959A}" srcId="{ECA5719B-C28B-4863-8340-C7B55E6E073E}" destId="{F97BE38A-093D-47BB-9229-B3A225AE2474}" srcOrd="0" destOrd="0" parTransId="{6938F9F0-C1F9-45FF-AF5F-7FB0CB18ADD6}" sibTransId="{B17B858E-6249-4696-8EB3-A64CAB414EC8}"/>
    <dgm:cxn modelId="{38C639C3-14F5-4BEC-A113-55CF03EB6D2C}" srcId="{ECA5719B-C28B-4863-8340-C7B55E6E073E}" destId="{096DF4E8-EEA5-4C70-98C4-17E0024D0D55}" srcOrd="1" destOrd="0" parTransId="{A2AEFD3C-1C95-47FA-B502-389918C03FE2}" sibTransId="{12D2874C-238B-4913-84BF-ECAD54F86E04}"/>
    <dgm:cxn modelId="{C1EA60EF-B6B0-439D-A8A1-47BB3B103436}" type="presOf" srcId="{F97BE38A-093D-47BB-9229-B3A225AE2474}" destId="{BED3EC6F-CF71-4917-9F1B-4786FA3035D3}" srcOrd="1" destOrd="0" presId="urn:microsoft.com/office/officeart/2005/8/layout/orgChart1"/>
    <dgm:cxn modelId="{B882816C-D68F-4C2F-A9D8-3E4F73F94619}" type="presParOf" srcId="{C1CDA1E8-62AA-4034-9FF5-4CA9217A7926}" destId="{B74EB494-06A3-4194-9A10-C82F530C5EE1}" srcOrd="0" destOrd="0" presId="urn:microsoft.com/office/officeart/2005/8/layout/orgChart1"/>
    <dgm:cxn modelId="{F0F744F4-3C76-401D-A011-566B5ED80F36}" type="presParOf" srcId="{B74EB494-06A3-4194-9A10-C82F530C5EE1}" destId="{8B17218B-E322-40EB-89E0-F53A3691B618}" srcOrd="0" destOrd="0" presId="urn:microsoft.com/office/officeart/2005/8/layout/orgChart1"/>
    <dgm:cxn modelId="{51E2EF1A-896C-46C2-A7D4-A892959BB1AE}" type="presParOf" srcId="{8B17218B-E322-40EB-89E0-F53A3691B618}" destId="{1CD41AC2-091B-4868-BF33-6BF8BFC766A0}" srcOrd="0" destOrd="0" presId="urn:microsoft.com/office/officeart/2005/8/layout/orgChart1"/>
    <dgm:cxn modelId="{D47A4D7A-A5E9-47FF-AEB4-20B67BEF6439}" type="presParOf" srcId="{8B17218B-E322-40EB-89E0-F53A3691B618}" destId="{659BFA26-7F92-4D1A-9763-F58C67B62CB5}" srcOrd="1" destOrd="0" presId="urn:microsoft.com/office/officeart/2005/8/layout/orgChart1"/>
    <dgm:cxn modelId="{A80E2D72-E0FE-4825-8378-811C9B99C9C4}" type="presParOf" srcId="{B74EB494-06A3-4194-9A10-C82F530C5EE1}" destId="{3255FCEF-9C6D-47BB-8BC5-3A0AE213B466}" srcOrd="1" destOrd="0" presId="urn:microsoft.com/office/officeart/2005/8/layout/orgChart1"/>
    <dgm:cxn modelId="{E58EF688-C4F8-427A-B134-A314AFA7574F}" type="presParOf" srcId="{3255FCEF-9C6D-47BB-8BC5-3A0AE213B466}" destId="{A4458856-E56D-48E2-AF05-10C8242E7ABA}" srcOrd="0" destOrd="0" presId="urn:microsoft.com/office/officeart/2005/8/layout/orgChart1"/>
    <dgm:cxn modelId="{6602F052-4C60-4918-8F73-E38CF08A6B86}" type="presParOf" srcId="{3255FCEF-9C6D-47BB-8BC5-3A0AE213B466}" destId="{9BB39623-CB30-430D-8422-D0FBFF7E8DEB}" srcOrd="1" destOrd="0" presId="urn:microsoft.com/office/officeart/2005/8/layout/orgChart1"/>
    <dgm:cxn modelId="{CB39FC2F-FC6C-419B-95D1-B70B88305BEF}" type="presParOf" srcId="{9BB39623-CB30-430D-8422-D0FBFF7E8DEB}" destId="{590BB52A-734D-49D0-BEFF-13F61EEEFF65}" srcOrd="0" destOrd="0" presId="urn:microsoft.com/office/officeart/2005/8/layout/orgChart1"/>
    <dgm:cxn modelId="{7D992B5E-3ADD-4145-88C0-D11E08E65868}" type="presParOf" srcId="{590BB52A-734D-49D0-BEFF-13F61EEEFF65}" destId="{E0B00FCC-9B27-4F7A-AE17-1EB5CBF4B306}" srcOrd="0" destOrd="0" presId="urn:microsoft.com/office/officeart/2005/8/layout/orgChart1"/>
    <dgm:cxn modelId="{403CE1A4-1C8E-4A75-85D1-DA9A5528A855}" type="presParOf" srcId="{590BB52A-734D-49D0-BEFF-13F61EEEFF65}" destId="{BED3EC6F-CF71-4917-9F1B-4786FA3035D3}" srcOrd="1" destOrd="0" presId="urn:microsoft.com/office/officeart/2005/8/layout/orgChart1"/>
    <dgm:cxn modelId="{74C968ED-95E5-4679-8749-2C6039427BA3}" type="presParOf" srcId="{9BB39623-CB30-430D-8422-D0FBFF7E8DEB}" destId="{F6F79ABA-2578-405A-965D-9BF370E2931A}" srcOrd="1" destOrd="0" presId="urn:microsoft.com/office/officeart/2005/8/layout/orgChart1"/>
    <dgm:cxn modelId="{FE29B761-D1EA-415B-A0AD-4C2B953481AD}" type="presParOf" srcId="{9BB39623-CB30-430D-8422-D0FBFF7E8DEB}" destId="{AF08DB83-A287-4E06-B2BB-5FC927D2B5FA}" srcOrd="2" destOrd="0" presId="urn:microsoft.com/office/officeart/2005/8/layout/orgChart1"/>
    <dgm:cxn modelId="{27D1285D-607B-4723-AA53-B25446DB9F05}" type="presParOf" srcId="{3255FCEF-9C6D-47BB-8BC5-3A0AE213B466}" destId="{8BAF9CAD-0D48-4271-9207-1FE17E6E9395}" srcOrd="2" destOrd="0" presId="urn:microsoft.com/office/officeart/2005/8/layout/orgChart1"/>
    <dgm:cxn modelId="{C7099134-84D5-4641-9E2E-A4A6CDE5C042}" type="presParOf" srcId="{3255FCEF-9C6D-47BB-8BC5-3A0AE213B466}" destId="{5816B1DC-ABEA-4A69-A60E-A4A6386958D7}" srcOrd="3" destOrd="0" presId="urn:microsoft.com/office/officeart/2005/8/layout/orgChart1"/>
    <dgm:cxn modelId="{3E78C1F2-1068-47B2-87A7-33B3EA2B66E6}" type="presParOf" srcId="{5816B1DC-ABEA-4A69-A60E-A4A6386958D7}" destId="{A0755DB4-FA80-4D2F-A723-979740F53976}" srcOrd="0" destOrd="0" presId="urn:microsoft.com/office/officeart/2005/8/layout/orgChart1"/>
    <dgm:cxn modelId="{F3712277-E39F-45D8-9D8F-E8E9B8053FAC}" type="presParOf" srcId="{A0755DB4-FA80-4D2F-A723-979740F53976}" destId="{43571E88-ADB9-418C-8A91-8C4D14039DC7}" srcOrd="0" destOrd="0" presId="urn:microsoft.com/office/officeart/2005/8/layout/orgChart1"/>
    <dgm:cxn modelId="{BAE2716A-8537-4650-A84C-144E2F4AB4A5}" type="presParOf" srcId="{A0755DB4-FA80-4D2F-A723-979740F53976}" destId="{D922DF0E-0A8E-445B-AB3C-4644D560A4F3}" srcOrd="1" destOrd="0" presId="urn:microsoft.com/office/officeart/2005/8/layout/orgChart1"/>
    <dgm:cxn modelId="{216DFBEB-D6F9-4ADE-8624-E83B7756F85E}" type="presParOf" srcId="{5816B1DC-ABEA-4A69-A60E-A4A6386958D7}" destId="{258D7847-E355-4838-9C79-5E802364C5FE}" srcOrd="1" destOrd="0" presId="urn:microsoft.com/office/officeart/2005/8/layout/orgChart1"/>
    <dgm:cxn modelId="{82D9F7AA-B786-42FB-A37C-3F046854345B}" type="presParOf" srcId="{5816B1DC-ABEA-4A69-A60E-A4A6386958D7}" destId="{8314266E-0932-4388-AB46-A945E0D3BBC7}" srcOrd="2" destOrd="0" presId="urn:microsoft.com/office/officeart/2005/8/layout/orgChart1"/>
    <dgm:cxn modelId="{E22D6743-52D4-426F-AB4F-0B8ED5E70F56}" type="presParOf" srcId="{B74EB494-06A3-4194-9A10-C82F530C5EE1}" destId="{4E2EFE9D-729C-4A4E-A829-635F676C9A98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8178B16-6B9B-4BFF-8B25-B79C3E2B34DE}">
      <dsp:nvSpPr>
        <dsp:cNvPr id="0" name=""/>
        <dsp:cNvSpPr/>
      </dsp:nvSpPr>
      <dsp:spPr>
        <a:xfrm>
          <a:off x="3733800" y="2082188"/>
          <a:ext cx="2043312" cy="70924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54624"/>
              </a:lnTo>
              <a:lnTo>
                <a:pt x="2043312" y="354624"/>
              </a:lnTo>
              <a:lnTo>
                <a:pt x="2043312" y="709248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4AF06DB-2C31-401F-90F9-D1B837325154}">
      <dsp:nvSpPr>
        <dsp:cNvPr id="0" name=""/>
        <dsp:cNvSpPr/>
      </dsp:nvSpPr>
      <dsp:spPr>
        <a:xfrm>
          <a:off x="1690487" y="2082188"/>
          <a:ext cx="2043312" cy="709248"/>
        </a:xfrm>
        <a:custGeom>
          <a:avLst/>
          <a:gdLst/>
          <a:ahLst/>
          <a:cxnLst/>
          <a:rect l="0" t="0" r="0" b="0"/>
          <a:pathLst>
            <a:path>
              <a:moveTo>
                <a:pt x="2043312" y="0"/>
              </a:moveTo>
              <a:lnTo>
                <a:pt x="2043312" y="354624"/>
              </a:lnTo>
              <a:lnTo>
                <a:pt x="0" y="354624"/>
              </a:lnTo>
              <a:lnTo>
                <a:pt x="0" y="709248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A4C87A9-63D5-4C53-84DD-3E237E0A64EF}">
      <dsp:nvSpPr>
        <dsp:cNvPr id="0" name=""/>
        <dsp:cNvSpPr/>
      </dsp:nvSpPr>
      <dsp:spPr>
        <a:xfrm>
          <a:off x="2045112" y="393500"/>
          <a:ext cx="3377375" cy="168868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49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25000" dir="5400000" rotWithShape="0">
            <a:srgbClr val="000000">
              <a:alpha val="40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13335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000" kern="1200" dirty="0" smtClean="0"/>
            <a:t>Atom has a central nucleus which has nucleons:</a:t>
          </a:r>
          <a:endParaRPr lang="en-US" sz="3000" kern="1200" dirty="0"/>
        </a:p>
      </dsp:txBody>
      <dsp:txXfrm>
        <a:off x="2045112" y="393500"/>
        <a:ext cx="3377375" cy="1688687"/>
      </dsp:txXfrm>
    </dsp:sp>
    <dsp:sp modelId="{E6F0EDC7-2156-4ABC-8545-0F908B393B85}">
      <dsp:nvSpPr>
        <dsp:cNvPr id="0" name=""/>
        <dsp:cNvSpPr/>
      </dsp:nvSpPr>
      <dsp:spPr>
        <a:xfrm>
          <a:off x="1800" y="2791436"/>
          <a:ext cx="3377375" cy="168868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49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25000" dir="5400000" rotWithShape="0">
            <a:srgbClr val="000000">
              <a:alpha val="40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13335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000" kern="1200" dirty="0" smtClean="0"/>
            <a:t>Protons(+very charged)</a:t>
          </a:r>
          <a:endParaRPr lang="en-US" sz="3000" kern="1200" dirty="0"/>
        </a:p>
      </dsp:txBody>
      <dsp:txXfrm>
        <a:off x="1800" y="2791436"/>
        <a:ext cx="3377375" cy="1688687"/>
      </dsp:txXfrm>
    </dsp:sp>
    <dsp:sp modelId="{63A8CF32-6CC8-439B-B750-BB01177D65CA}">
      <dsp:nvSpPr>
        <dsp:cNvPr id="0" name=""/>
        <dsp:cNvSpPr/>
      </dsp:nvSpPr>
      <dsp:spPr>
        <a:xfrm>
          <a:off x="4088424" y="2791436"/>
          <a:ext cx="3377375" cy="168868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49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25000" dir="5400000" rotWithShape="0">
            <a:srgbClr val="000000">
              <a:alpha val="40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13335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000" kern="1200" dirty="0" smtClean="0"/>
            <a:t>Neutrons(no charge)</a:t>
          </a:r>
          <a:endParaRPr lang="en-US" sz="3000" kern="1200" dirty="0"/>
        </a:p>
      </dsp:txBody>
      <dsp:txXfrm>
        <a:off x="4088424" y="2791436"/>
        <a:ext cx="3377375" cy="168868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33EC93E-4CDE-486A-902A-B4A4179DEA21}">
      <dsp:nvSpPr>
        <dsp:cNvPr id="0" name=""/>
        <dsp:cNvSpPr/>
      </dsp:nvSpPr>
      <dsp:spPr>
        <a:xfrm>
          <a:off x="3586854" y="1679785"/>
          <a:ext cx="1785059" cy="76925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24227"/>
              </a:lnTo>
              <a:lnTo>
                <a:pt x="1785059" y="524227"/>
              </a:lnTo>
              <a:lnTo>
                <a:pt x="1785059" y="769259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5980863-268F-4210-89FF-255D0F63041A}">
      <dsp:nvSpPr>
        <dsp:cNvPr id="0" name=""/>
        <dsp:cNvSpPr/>
      </dsp:nvSpPr>
      <dsp:spPr>
        <a:xfrm>
          <a:off x="2028274" y="1679785"/>
          <a:ext cx="1558579" cy="769259"/>
        </a:xfrm>
        <a:custGeom>
          <a:avLst/>
          <a:gdLst/>
          <a:ahLst/>
          <a:cxnLst/>
          <a:rect l="0" t="0" r="0" b="0"/>
          <a:pathLst>
            <a:path>
              <a:moveTo>
                <a:pt x="1558579" y="0"/>
              </a:moveTo>
              <a:lnTo>
                <a:pt x="1558579" y="524227"/>
              </a:lnTo>
              <a:lnTo>
                <a:pt x="0" y="524227"/>
              </a:lnTo>
              <a:lnTo>
                <a:pt x="0" y="769259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06FD4B8-EE10-4449-BF8C-E2788C76E3A1}">
      <dsp:nvSpPr>
        <dsp:cNvPr id="0" name=""/>
        <dsp:cNvSpPr/>
      </dsp:nvSpPr>
      <dsp:spPr>
        <a:xfrm>
          <a:off x="2264345" y="199"/>
          <a:ext cx="2645018" cy="167958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35000"/>
                <a:satMod val="260000"/>
              </a:schemeClr>
            </a:gs>
            <a:gs pos="30000">
              <a:schemeClr val="accent1">
                <a:hueOff val="0"/>
                <a:satOff val="0"/>
                <a:lumOff val="0"/>
                <a:alphaOff val="0"/>
                <a:tint val="38000"/>
                <a:satMod val="260000"/>
              </a:schemeClr>
            </a:gs>
            <a:gs pos="75000">
              <a:schemeClr val="accent1">
                <a:hueOff val="0"/>
                <a:satOff val="0"/>
                <a:lumOff val="0"/>
                <a:alphaOff val="0"/>
                <a:tint val="55000"/>
                <a:satMod val="25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ln>
          <a:noFill/>
        </a:ln>
        <a:effectLst>
          <a:outerShdw blurRad="50800" dist="250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A267DB0B-1DBA-440F-812D-E2A549212AF9}">
      <dsp:nvSpPr>
        <dsp:cNvPr id="0" name=""/>
        <dsp:cNvSpPr/>
      </dsp:nvSpPr>
      <dsp:spPr>
        <a:xfrm>
          <a:off x="2558236" y="279395"/>
          <a:ext cx="2645018" cy="167958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smtClean="0"/>
            <a:t>2 PROCESSES</a:t>
          </a:r>
          <a:endParaRPr lang="en-US" sz="3200" kern="1200" dirty="0"/>
        </a:p>
      </dsp:txBody>
      <dsp:txXfrm>
        <a:off x="2607429" y="328588"/>
        <a:ext cx="2546632" cy="1581200"/>
      </dsp:txXfrm>
    </dsp:sp>
    <dsp:sp modelId="{7B1D438F-AB3D-4099-9A21-036DFDE84461}">
      <dsp:nvSpPr>
        <dsp:cNvPr id="0" name=""/>
        <dsp:cNvSpPr/>
      </dsp:nvSpPr>
      <dsp:spPr>
        <a:xfrm>
          <a:off x="537106" y="2449045"/>
          <a:ext cx="2982337" cy="243729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35000"/>
                <a:satMod val="260000"/>
              </a:schemeClr>
            </a:gs>
            <a:gs pos="30000">
              <a:schemeClr val="accent1">
                <a:hueOff val="0"/>
                <a:satOff val="0"/>
                <a:lumOff val="0"/>
                <a:alphaOff val="0"/>
                <a:tint val="38000"/>
                <a:satMod val="260000"/>
              </a:schemeClr>
            </a:gs>
            <a:gs pos="75000">
              <a:schemeClr val="accent1">
                <a:hueOff val="0"/>
                <a:satOff val="0"/>
                <a:lumOff val="0"/>
                <a:alphaOff val="0"/>
                <a:tint val="55000"/>
                <a:satMod val="25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ln>
          <a:noFill/>
        </a:ln>
        <a:effectLst>
          <a:outerShdw blurRad="50800" dist="250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36B55186-4A5C-4088-AA6A-50D9CCFEBD01}">
      <dsp:nvSpPr>
        <dsp:cNvPr id="0" name=""/>
        <dsp:cNvSpPr/>
      </dsp:nvSpPr>
      <dsp:spPr>
        <a:xfrm>
          <a:off x="830996" y="2728241"/>
          <a:ext cx="2982337" cy="243729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General Radiation/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err="1" smtClean="0"/>
            <a:t>Bremsstrahlung</a:t>
          </a:r>
          <a:endParaRPr lang="en-US" sz="2400" kern="1200" dirty="0" smtClean="0"/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(</a:t>
          </a:r>
          <a:r>
            <a:rPr lang="en-US" sz="2400" kern="1200" smtClean="0"/>
            <a:t>reaction of electrons </a:t>
          </a:r>
          <a:r>
            <a:rPr lang="en-US" sz="2400" kern="1200" dirty="0" smtClean="0"/>
            <a:t>with nucleus)</a:t>
          </a:r>
          <a:endParaRPr lang="en-US" sz="2400" kern="1200" dirty="0"/>
        </a:p>
      </dsp:txBody>
      <dsp:txXfrm>
        <a:off x="902382" y="2799627"/>
        <a:ext cx="2839565" cy="2294526"/>
      </dsp:txXfrm>
    </dsp:sp>
    <dsp:sp modelId="{AB61AD8C-9BC5-4794-9910-93A2DBFEA880}">
      <dsp:nvSpPr>
        <dsp:cNvPr id="0" name=""/>
        <dsp:cNvSpPr/>
      </dsp:nvSpPr>
      <dsp:spPr>
        <a:xfrm>
          <a:off x="4107225" y="2449045"/>
          <a:ext cx="2529377" cy="306275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35000"/>
                <a:satMod val="260000"/>
              </a:schemeClr>
            </a:gs>
            <a:gs pos="30000">
              <a:schemeClr val="accent1">
                <a:hueOff val="0"/>
                <a:satOff val="0"/>
                <a:lumOff val="0"/>
                <a:alphaOff val="0"/>
                <a:tint val="38000"/>
                <a:satMod val="260000"/>
              </a:schemeClr>
            </a:gs>
            <a:gs pos="75000">
              <a:schemeClr val="accent1">
                <a:hueOff val="0"/>
                <a:satOff val="0"/>
                <a:lumOff val="0"/>
                <a:alphaOff val="0"/>
                <a:tint val="55000"/>
                <a:satMod val="25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ln>
          <a:noFill/>
        </a:ln>
        <a:effectLst>
          <a:outerShdw blurRad="50800" dist="250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DA855A87-9DD0-4BF4-BB5C-4419ED9AE82B}">
      <dsp:nvSpPr>
        <dsp:cNvPr id="0" name=""/>
        <dsp:cNvSpPr/>
      </dsp:nvSpPr>
      <dsp:spPr>
        <a:xfrm>
          <a:off x="4401116" y="2728241"/>
          <a:ext cx="2529377" cy="306275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Characteristic radiation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(reactions of electrons with shell electrons)</a:t>
          </a:r>
          <a:endParaRPr lang="en-US" sz="2400" kern="1200" dirty="0"/>
        </a:p>
      </dsp:txBody>
      <dsp:txXfrm>
        <a:off x="4475199" y="2802324"/>
        <a:ext cx="2381211" cy="2914593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BAF9CAD-0D48-4271-9207-1FE17E6E9395}">
      <dsp:nvSpPr>
        <dsp:cNvPr id="0" name=""/>
        <dsp:cNvSpPr/>
      </dsp:nvSpPr>
      <dsp:spPr>
        <a:xfrm>
          <a:off x="3048000" y="1742510"/>
          <a:ext cx="1668009" cy="57897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89489"/>
              </a:lnTo>
              <a:lnTo>
                <a:pt x="1668009" y="289489"/>
              </a:lnTo>
              <a:lnTo>
                <a:pt x="1668009" y="578978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4458856-E56D-48E2-AF05-10C8242E7ABA}">
      <dsp:nvSpPr>
        <dsp:cNvPr id="0" name=""/>
        <dsp:cNvSpPr/>
      </dsp:nvSpPr>
      <dsp:spPr>
        <a:xfrm>
          <a:off x="1379990" y="1742510"/>
          <a:ext cx="1668009" cy="578978"/>
        </a:xfrm>
        <a:custGeom>
          <a:avLst/>
          <a:gdLst/>
          <a:ahLst/>
          <a:cxnLst/>
          <a:rect l="0" t="0" r="0" b="0"/>
          <a:pathLst>
            <a:path>
              <a:moveTo>
                <a:pt x="1668009" y="0"/>
              </a:moveTo>
              <a:lnTo>
                <a:pt x="1668009" y="289489"/>
              </a:lnTo>
              <a:lnTo>
                <a:pt x="0" y="289489"/>
              </a:lnTo>
              <a:lnTo>
                <a:pt x="0" y="578978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CD41AC2-091B-4868-BF33-6BF8BFC766A0}">
      <dsp:nvSpPr>
        <dsp:cNvPr id="0" name=""/>
        <dsp:cNvSpPr/>
      </dsp:nvSpPr>
      <dsp:spPr>
        <a:xfrm>
          <a:off x="1669479" y="363990"/>
          <a:ext cx="2757041" cy="137852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200" kern="1200" dirty="0" smtClean="0">
              <a:latin typeface="Comic Sans MS" pitchFamily="66" charset="0"/>
            </a:rPr>
            <a:t>2 types</a:t>
          </a:r>
          <a:endParaRPr lang="en-US" sz="4200" kern="1200" dirty="0">
            <a:latin typeface="Comic Sans MS" pitchFamily="66" charset="0"/>
          </a:endParaRPr>
        </a:p>
      </dsp:txBody>
      <dsp:txXfrm>
        <a:off x="1669479" y="363990"/>
        <a:ext cx="2757041" cy="1378520"/>
      </dsp:txXfrm>
    </dsp:sp>
    <dsp:sp modelId="{E0B00FCC-9B27-4F7A-AE17-1EB5CBF4B306}">
      <dsp:nvSpPr>
        <dsp:cNvPr id="0" name=""/>
        <dsp:cNvSpPr/>
      </dsp:nvSpPr>
      <dsp:spPr>
        <a:xfrm>
          <a:off x="1469" y="2321489"/>
          <a:ext cx="2757041" cy="137852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200" kern="1200" dirty="0" smtClean="0">
              <a:latin typeface="Comic Sans MS" pitchFamily="66" charset="0"/>
            </a:rPr>
            <a:t>Stationary</a:t>
          </a:r>
          <a:endParaRPr lang="en-US" sz="4200" kern="1200" dirty="0">
            <a:latin typeface="Comic Sans MS" pitchFamily="66" charset="0"/>
          </a:endParaRPr>
        </a:p>
      </dsp:txBody>
      <dsp:txXfrm>
        <a:off x="1469" y="2321489"/>
        <a:ext cx="2757041" cy="1378520"/>
      </dsp:txXfrm>
    </dsp:sp>
    <dsp:sp modelId="{43571E88-ADB9-418C-8A91-8C4D14039DC7}">
      <dsp:nvSpPr>
        <dsp:cNvPr id="0" name=""/>
        <dsp:cNvSpPr/>
      </dsp:nvSpPr>
      <dsp:spPr>
        <a:xfrm>
          <a:off x="3337489" y="2321489"/>
          <a:ext cx="2757041" cy="137852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200" kern="1200" dirty="0" smtClean="0">
              <a:latin typeface="Comic Sans MS" pitchFamily="66" charset="0"/>
            </a:rPr>
            <a:t>Rotating</a:t>
          </a:r>
          <a:endParaRPr lang="en-US" sz="4200" kern="1200" dirty="0">
            <a:latin typeface="Comic Sans MS" pitchFamily="66" charset="0"/>
          </a:endParaRPr>
        </a:p>
      </dsp:txBody>
      <dsp:txXfrm>
        <a:off x="3337489" y="2321489"/>
        <a:ext cx="2757041" cy="137852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7B6A083-3068-4E85-A418-2A80CDF7CAE4}" type="datetimeFigureOut">
              <a:rPr lang="en-US" smtClean="0"/>
              <a:pPr/>
              <a:t>4/17/2017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0E8A257-7258-4087-8609-C433025337D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84438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E8A257-7258-4087-8609-C433025337D4}" type="slidenum">
              <a:rPr lang="en-US" smtClean="0"/>
              <a:pPr/>
              <a:t>1</a:t>
            </a:fld>
            <a:endParaRPr lang="en-US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Force</a:t>
            </a:r>
            <a:r>
              <a:rPr lang="en-US" baseline="0" dirty="0" smtClean="0"/>
              <a:t> of mutual repulsion in the  electron stream : e beam spreads out &amp; bombards large area of the anode in an irregular fashion: prevented by the  focusing cup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E8A257-7258-4087-8609-C433025337D4}" type="slidenum">
              <a:rPr lang="en-US" smtClean="0"/>
              <a:pPr/>
              <a:t>27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If potential applied across the tube is</a:t>
            </a:r>
            <a:r>
              <a:rPr lang="en-US" baseline="0" dirty="0" smtClean="0"/>
              <a:t> insufficient to cause all the electrons to be pulled away from the filament , residual space charge exists around the filament : this limits the no. of electrons available  thus </a:t>
            </a:r>
            <a:r>
              <a:rPr lang="en-US" baseline="0" dirty="0" err="1" smtClean="0"/>
              <a:t>limmits</a:t>
            </a:r>
            <a:r>
              <a:rPr lang="en-US" baseline="0" dirty="0" smtClean="0"/>
              <a:t> the tube current , hence the initial part of the tube current is space charge limited.</a:t>
            </a:r>
          </a:p>
          <a:p>
            <a:r>
              <a:rPr lang="en-US" baseline="0" dirty="0" smtClean="0"/>
              <a:t>Beyond the saturation voltage : no more space charge is left &amp; all the electrons </a:t>
            </a:r>
            <a:r>
              <a:rPr lang="en-US" baseline="0" dirty="0" err="1" smtClean="0"/>
              <a:t>thaqt</a:t>
            </a:r>
            <a:r>
              <a:rPr lang="en-US" baseline="0" dirty="0" smtClean="0"/>
              <a:t> are produced by the cathode are pulled away , hence in this region current is limited by the no. of electrons made available by the heated filament : EMISSION/TEMPERATURE limited.</a:t>
            </a:r>
          </a:p>
          <a:p>
            <a:r>
              <a:rPr lang="en-US" baseline="0" dirty="0" smtClean="0"/>
              <a:t>The voltage of demarcation </a:t>
            </a:r>
            <a:r>
              <a:rPr lang="en-US" baseline="0" dirty="0" err="1" smtClean="0"/>
              <a:t>betweeen</a:t>
            </a:r>
            <a:r>
              <a:rPr lang="en-US" baseline="0" dirty="0" smtClean="0"/>
              <a:t> the space charge limited &amp; emission limited current is called as the Saturation voltage.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E8A257-7258-4087-8609-C433025337D4}" type="slidenum">
              <a:rPr lang="en-US" smtClean="0"/>
              <a:pPr/>
              <a:t>32</a:t>
            </a:fld>
            <a:endParaRPr lang="en-US"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Arcing: when tungsten is deposited on the inside of the x-ray tube between the cathode aaa7 anode it itself starts acting like an</a:t>
            </a:r>
            <a:r>
              <a:rPr lang="en-US" baseline="0" dirty="0" smtClean="0"/>
              <a:t> electrode &amp; hence cause problems.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E8A257-7258-4087-8609-C433025337D4}" type="slidenum">
              <a:rPr lang="en-US" smtClean="0"/>
              <a:pPr/>
              <a:t>33</a:t>
            </a:fld>
            <a:endParaRPr lang="en-US"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Anode is the electrode which is bombarded by the electron stream from the cathode.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E8A257-7258-4087-8609-C433025337D4}" type="slidenum">
              <a:rPr lang="en-US" smtClean="0"/>
              <a:pPr/>
              <a:t>35</a:t>
            </a:fld>
            <a:endParaRPr lang="en-US" dirty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E8A257-7258-4087-8609-C433025337D4}" type="slidenum">
              <a:rPr lang="en-US" smtClean="0"/>
              <a:pPr/>
              <a:t>36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Hence the total heat loading capacity of the anode is increased.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E8A257-7258-4087-8609-C433025337D4}" type="slidenum">
              <a:rPr lang="en-US" smtClean="0"/>
              <a:pPr/>
              <a:t>45</a:t>
            </a:fld>
            <a:endParaRPr lang="en-US" dirty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aseline="0" dirty="0" smtClean="0"/>
          </a:p>
          <a:p>
            <a:endParaRPr lang="en-US" baseline="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E8A257-7258-4087-8609-C433025337D4}" type="slidenum">
              <a:rPr lang="en-US" smtClean="0"/>
              <a:pPr/>
              <a:t>47</a:t>
            </a:fld>
            <a:endParaRPr lang="en-US" dirty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X-rays</a:t>
            </a:r>
            <a:r>
              <a:rPr lang="en-US" baseline="0" dirty="0" smtClean="0"/>
              <a:t> are emitted in all the directions from the target + there is scattering following collision with the  various structures in &amp; around the tube.</a:t>
            </a:r>
          </a:p>
          <a:p>
            <a:endParaRPr lang="en-US" baseline="0" dirty="0" smtClean="0"/>
          </a:p>
          <a:p>
            <a:r>
              <a:rPr lang="en-US" dirty="0" smtClean="0"/>
              <a:t>Tube housing lined with lead serves to absorb these primary as well as secondary x rays that would otherwise produce</a:t>
            </a:r>
            <a:r>
              <a:rPr lang="en-US" baseline="0" dirty="0" smtClean="0"/>
              <a:t>  - high intensity of radiation around the tube &amp;</a:t>
            </a:r>
          </a:p>
          <a:p>
            <a:r>
              <a:rPr lang="en-US" baseline="0" dirty="0" smtClean="0"/>
              <a:t>              - film fogging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E8A257-7258-4087-8609-C433025337D4}" type="slidenum">
              <a:rPr lang="en-US" smtClean="0"/>
              <a:pPr/>
              <a:t>57</a:t>
            </a:fld>
            <a:endParaRPr lang="en-US" dirty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E8A257-7258-4087-8609-C433025337D4}" type="slidenum">
              <a:rPr lang="en-US" smtClean="0"/>
              <a:pPr/>
              <a:t>60</a:t>
            </a:fld>
            <a:endParaRPr lang="en-US" dirty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Allows to use more massive anode(</a:t>
            </a:r>
            <a:r>
              <a:rPr lang="en-US" dirty="0" err="1" smtClean="0"/>
              <a:t>upto</a:t>
            </a:r>
            <a:r>
              <a:rPr lang="en-US" dirty="0" smtClean="0"/>
              <a:t> 2000gms) as opposed to  no more than 700 </a:t>
            </a:r>
            <a:r>
              <a:rPr lang="en-US" dirty="0" err="1" smtClean="0"/>
              <a:t>gms</a:t>
            </a:r>
            <a:r>
              <a:rPr lang="en-US" dirty="0" smtClean="0"/>
              <a:t> in</a:t>
            </a:r>
            <a:r>
              <a:rPr lang="en-US" baseline="0" dirty="0" smtClean="0"/>
              <a:t> conventional x-ray tubes.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E8A257-7258-4087-8609-C433025337D4}" type="slidenum">
              <a:rPr lang="en-US" smtClean="0"/>
              <a:pPr/>
              <a:t>63</a:t>
            </a:fld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To</a:t>
            </a:r>
            <a:r>
              <a:rPr lang="en-US" baseline="0" dirty="0" smtClean="0"/>
              <a:t> understand x-rays we must first understand the structure of an atom.</a:t>
            </a:r>
          </a:p>
          <a:p>
            <a:endParaRPr lang="en-US" baseline="0" dirty="0" smtClean="0"/>
          </a:p>
          <a:p>
            <a:r>
              <a:rPr lang="en-US" baseline="0" dirty="0" smtClean="0"/>
              <a:t>Atomic model given by </a:t>
            </a:r>
            <a:r>
              <a:rPr lang="en-US" baseline="0" dirty="0" err="1" smtClean="0"/>
              <a:t>bhor</a:t>
            </a:r>
            <a:r>
              <a:rPr lang="en-US" baseline="0" dirty="0" smtClean="0"/>
              <a:t>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E8A257-7258-4087-8609-C433025337D4}" type="slidenum">
              <a:rPr lang="en-US" smtClean="0"/>
              <a:pPr/>
              <a:t>4</a:t>
            </a:fld>
            <a:endParaRPr lang="en-US" dirty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800" b="1" dirty="0" smtClean="0"/>
              <a:t>1-Metal casing	2 anode disc	3</a:t>
            </a:r>
            <a:r>
              <a:rPr lang="en-US" sz="1800" b="1" baseline="0" dirty="0" smtClean="0"/>
              <a:t> and 6- ball bearings	4 an 8 are ceramic </a:t>
            </a:r>
            <a:r>
              <a:rPr lang="en-US" sz="1800" b="1" baseline="0" dirty="0" err="1" smtClean="0"/>
              <a:t>insulatorsthode</a:t>
            </a:r>
            <a:endParaRPr lang="en-US" sz="1800" b="1" baseline="0" dirty="0" smtClean="0"/>
          </a:p>
          <a:p>
            <a:r>
              <a:rPr lang="en-US" sz="1800" b="1" baseline="0" dirty="0" smtClean="0"/>
              <a:t>5 Cathode with filament	7 Stator  windings	9 Anode Shaft 	10 Beryllium window</a:t>
            </a:r>
            <a:endParaRPr lang="en-US" sz="1800" b="1" dirty="0" smtClean="0"/>
          </a:p>
          <a:p>
            <a:endParaRPr lang="en-US" sz="1800" b="1" dirty="0" smtClean="0"/>
          </a:p>
          <a:p>
            <a:endParaRPr lang="en-US" sz="1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E8A257-7258-4087-8609-C433025337D4}" type="slidenum">
              <a:rPr lang="en-US" smtClean="0"/>
              <a:pPr/>
              <a:t>64</a:t>
            </a:fld>
            <a:endParaRPr lang="en-US" dirty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Ex : if we know that an exposure will require 500mA</a:t>
            </a:r>
            <a:r>
              <a:rPr lang="en-US" baseline="0" dirty="0" smtClean="0"/>
              <a:t> at 0.1sec , then by using this chart v can c that it limits the max KV to about 70kvp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E8A257-7258-4087-8609-C433025337D4}" type="slidenum">
              <a:rPr lang="en-US" smtClean="0"/>
              <a:pPr/>
              <a:t>75</a:t>
            </a:fld>
            <a:endParaRPr lang="en-US" dirty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Ex : if we wish to make 20 exposures at the rate of 2 exposures per second , chart indicates that we can use a maximum of 8800J</a:t>
            </a:r>
            <a:r>
              <a:rPr lang="en-US" baseline="0" dirty="0" smtClean="0"/>
              <a:t> per exposure , </a:t>
            </a:r>
            <a:r>
              <a:rPr lang="en-US" baseline="0" dirty="0" err="1" smtClean="0"/>
              <a:t>i.e</a:t>
            </a:r>
            <a:r>
              <a:rPr lang="en-US" baseline="0" dirty="0" smtClean="0"/>
              <a:t> we can deliver total of 1,76,000 J of </a:t>
            </a:r>
            <a:r>
              <a:rPr lang="en-US" baseline="0" dirty="0" err="1" smtClean="0"/>
              <a:t>enery</a:t>
            </a:r>
            <a:r>
              <a:rPr lang="en-US" baseline="0" dirty="0" smtClean="0"/>
              <a:t> in total 20 exposures in 10 seconds.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E8A257-7258-4087-8609-C433025337D4}" type="slidenum">
              <a:rPr lang="en-US" smtClean="0"/>
              <a:pPr/>
              <a:t>77</a:t>
            </a:fld>
            <a:endParaRPr lang="en-US" dirty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E8A257-7258-4087-8609-C433025337D4}" type="slidenum">
              <a:rPr lang="en-US" smtClean="0"/>
              <a:pPr/>
              <a:t>79</a:t>
            </a:fld>
            <a:endParaRPr lang="en-US" dirty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XRD : x ray diffraction</a:t>
            </a:r>
          </a:p>
          <a:p>
            <a:r>
              <a:rPr lang="en-US" dirty="0" smtClean="0"/>
              <a:t>XRF : x ray </a:t>
            </a:r>
            <a:r>
              <a:rPr lang="en-US" dirty="0" err="1" smtClean="0"/>
              <a:t>flourescence</a:t>
            </a:r>
            <a:endParaRPr lang="en-US" dirty="0" smtClean="0"/>
          </a:p>
          <a:p>
            <a:r>
              <a:rPr lang="en-US" dirty="0" smtClean="0"/>
              <a:t>NDT : non destructive testing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E8A257-7258-4087-8609-C433025337D4}" type="slidenum">
              <a:rPr lang="en-US" smtClean="0"/>
              <a:pPr/>
              <a:t>82</a:t>
            </a:fld>
            <a:endParaRPr 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i.E</a:t>
            </a:r>
            <a:r>
              <a:rPr lang="en-US" dirty="0" smtClean="0"/>
              <a:t>  70 </a:t>
            </a:r>
            <a:r>
              <a:rPr lang="en-US" dirty="0" err="1" smtClean="0"/>
              <a:t>kev</a:t>
            </a:r>
            <a:r>
              <a:rPr lang="en-US" dirty="0" smtClean="0"/>
              <a:t> of energy would b required to  remove an electron from</a:t>
            </a:r>
            <a:r>
              <a:rPr lang="en-US" baseline="0" dirty="0" smtClean="0"/>
              <a:t> the k shell</a:t>
            </a:r>
          </a:p>
          <a:p>
            <a:r>
              <a:rPr lang="en-US" baseline="0" dirty="0" smtClean="0"/>
              <a:t>&amp;  11 </a:t>
            </a:r>
            <a:r>
              <a:rPr lang="en-US" baseline="0" dirty="0" err="1" smtClean="0"/>
              <a:t>kev</a:t>
            </a:r>
            <a:r>
              <a:rPr lang="en-US" baseline="0" dirty="0" smtClean="0"/>
              <a:t> energy required to remove electron from L shell</a:t>
            </a:r>
          </a:p>
          <a:p>
            <a:r>
              <a:rPr lang="en-US" baseline="0" dirty="0" smtClean="0"/>
              <a:t>This diff in energies occur as v saw previously that the binding force is inversely related to the square of the distance from the nucleus , thus as the distance increases energy required decreases.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E8A257-7258-4087-8609-C433025337D4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Energy of the electrons &amp; not the binding energy.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E8A257-7258-4087-8609-C433025337D4}" type="slidenum">
              <a:rPr lang="en-US" smtClean="0"/>
              <a:pPr/>
              <a:t>8</a:t>
            </a:fld>
            <a:endParaRPr lang="en-US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L has 3 </a:t>
            </a:r>
            <a:r>
              <a:rPr lang="en-US" dirty="0" err="1" smtClean="0"/>
              <a:t>subshells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E8A257-7258-4087-8609-C433025337D4}" type="slidenum">
              <a:rPr lang="en-US" smtClean="0"/>
              <a:pPr/>
              <a:t>9</a:t>
            </a:fld>
            <a:endParaRPr lang="en-US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Energy can neither be created nor destroyed.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E8A257-7258-4087-8609-C433025337D4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Since transition is from high to low energy loss of</a:t>
            </a:r>
            <a:r>
              <a:rPr lang="en-US" baseline="0" dirty="0" smtClean="0"/>
              <a:t> energy as photon occurs.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E8A257-7258-4087-8609-C433025337D4}" type="slidenum">
              <a:rPr lang="en-US" smtClean="0"/>
              <a:pPr/>
              <a:t>14</a:t>
            </a:fld>
            <a:endParaRPr lang="en-US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E8A257-7258-4087-8609-C433025337D4}" type="slidenum">
              <a:rPr lang="en-US" smtClean="0"/>
              <a:pPr/>
              <a:t>24</a:t>
            </a:fld>
            <a:endParaRPr lang="en-US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E8A257-7258-4087-8609-C433025337D4}" type="slidenum">
              <a:rPr lang="en-US" smtClean="0"/>
              <a:pPr/>
              <a:t>26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4/17/2017</a:t>
            </a:fld>
            <a:endParaRPr lang="en-US" dirty="0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0" name="Rectangle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Rectangle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Straight Connector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Straight Connector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Rectangle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Oval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Oval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Oval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1D8BD707-D9CF-40AE-B4C6-C98DA3205C09}" type="datetimeFigureOut">
              <a:rPr lang="en-US" smtClean="0"/>
              <a:pPr/>
              <a:t>4/17/2017</a:t>
            </a:fld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4/17/2017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9" name="Rectangle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Straight Connector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Straight Connector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Rectangle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Oval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Oval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Oval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Straight Connector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4/17/2017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4/17/2017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1D8BD707-D9CF-40AE-B4C6-C98DA3205C09}" type="datetimeFigureOut">
              <a:rPr lang="en-US" smtClean="0"/>
              <a:pPr/>
              <a:t>4/17/2017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4/17/2017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Content Placeholder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1D8BD707-D9CF-40AE-B4C6-C98DA3205C09}" type="datetimeFigureOut">
              <a:rPr lang="en-US" smtClean="0"/>
              <a:pPr/>
              <a:t>4/17/2017</a:t>
            </a:fld>
            <a:endParaRPr lang="en-US" dirty="0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Straight Connector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Date Placeholder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1D8BD707-D9CF-40AE-B4C6-C98DA3205C09}" type="datetimeFigureOut">
              <a:rPr lang="en-US" smtClean="0"/>
              <a:pPr/>
              <a:t>4/17/2017</a:t>
            </a:fld>
            <a:endParaRPr lang="en-US" dirty="0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4/17/2017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4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4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4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4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52600"/>
            <a:ext cx="7772400" cy="1470025"/>
          </a:xfrm>
        </p:spPr>
        <p:txBody>
          <a:bodyPr>
            <a:normAutofit/>
          </a:bodyPr>
          <a:lstStyle/>
          <a:p>
            <a:r>
              <a:rPr lang="en-US" sz="7200" dirty="0" smtClean="0">
                <a:latin typeface="Comic Sans MS" pitchFamily="66" charset="0"/>
              </a:rPr>
              <a:t>X –RAY TUBES</a:t>
            </a:r>
            <a:endParaRPr lang="en-US" sz="7200" dirty="0">
              <a:latin typeface="Comic Sans MS" pitchFamily="66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819400" y="4267200"/>
            <a:ext cx="6324600" cy="1219200"/>
          </a:xfrm>
        </p:spPr>
        <p:txBody>
          <a:bodyPr>
            <a:normAutofit fontScale="92500" lnSpcReduction="10000"/>
          </a:bodyPr>
          <a:lstStyle/>
          <a:p>
            <a:r>
              <a:rPr lang="en-US" sz="4000" dirty="0" smtClean="0">
                <a:latin typeface="Comic Sans MS" pitchFamily="66" charset="0"/>
              </a:rPr>
              <a:t>BY </a:t>
            </a:r>
          </a:p>
          <a:p>
            <a:r>
              <a:rPr lang="en-US" sz="4000" dirty="0" smtClean="0">
                <a:latin typeface="Comic Sans MS" pitchFamily="66" charset="0"/>
              </a:rPr>
              <a:t>DR. MONICA PATIL</a:t>
            </a:r>
            <a:endParaRPr lang="en-US" sz="4000" dirty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000" dirty="0" smtClean="0">
                <a:solidFill>
                  <a:schemeClr val="accent3">
                    <a:lumMod val="75000"/>
                  </a:schemeClr>
                </a:solidFill>
              </a:rPr>
              <a:t>     </a:t>
            </a:r>
            <a:r>
              <a:rPr lang="en-US" sz="4000" dirty="0" smtClean="0">
                <a:solidFill>
                  <a:schemeClr val="accent3">
                    <a:lumMod val="75000"/>
                  </a:schemeClr>
                </a:solidFill>
                <a:latin typeface="Comic Sans MS" pitchFamily="66" charset="0"/>
              </a:rPr>
              <a:t>PROCESS OF X-RAY                                                                  	     GENERATION</a:t>
            </a:r>
            <a:endParaRPr lang="en-US" sz="4000" dirty="0">
              <a:solidFill>
                <a:schemeClr val="accent3">
                  <a:lumMod val="75000"/>
                </a:schemeClr>
              </a:solidFill>
              <a:latin typeface="Comic Sans MS" pitchFamily="66" charset="0"/>
            </a:endParaRPr>
          </a:p>
        </p:txBody>
      </p:sp>
      <p:pic>
        <p:nvPicPr>
          <p:cNvPr id="4" name="Content Placeholder 3" descr="atom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1371600" y="1524000"/>
            <a:ext cx="5105400" cy="46482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Content Placeholder 6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1158697034"/>
              </p:ext>
            </p:extLst>
          </p:nvPr>
        </p:nvGraphicFramePr>
        <p:xfrm>
          <a:off x="533400" y="533400"/>
          <a:ext cx="7467600" cy="5791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lang="en-US" sz="3600" dirty="0" smtClean="0">
                <a:solidFill>
                  <a:schemeClr val="accent3">
                    <a:lumMod val="75000"/>
                  </a:schemeClr>
                </a:solidFill>
                <a:latin typeface="Comic Sans MS" pitchFamily="66" charset="0"/>
              </a:rPr>
              <a:t>GENERAL/BREMSSTAHLUNG RADIATION</a:t>
            </a:r>
            <a:r>
              <a:rPr lang="en-US" sz="4000" dirty="0" smtClean="0">
                <a:solidFill>
                  <a:schemeClr val="accent3">
                    <a:lumMod val="75000"/>
                  </a:schemeClr>
                </a:solidFill>
                <a:latin typeface="Comic Sans MS" pitchFamily="66" charset="0"/>
              </a:rPr>
              <a:t>:</a:t>
            </a:r>
            <a:endParaRPr lang="en-US" sz="4000" dirty="0">
              <a:solidFill>
                <a:schemeClr val="accent3">
                  <a:lumMod val="75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5257800"/>
          </a:xfrm>
        </p:spPr>
        <p:txBody>
          <a:bodyPr>
            <a:normAutofit lnSpcReduction="10000"/>
          </a:bodyPr>
          <a:lstStyle/>
          <a:p>
            <a:pPr algn="ctr">
              <a:lnSpc>
                <a:spcPct val="100000"/>
              </a:lnSpc>
              <a:buNone/>
            </a:pPr>
            <a:r>
              <a:rPr lang="en-US" b="1" dirty="0" smtClean="0">
                <a:latin typeface="Comic Sans MS" pitchFamily="66" charset="0"/>
              </a:rPr>
              <a:t>From German : </a:t>
            </a:r>
            <a:r>
              <a:rPr lang="en-US" b="1" dirty="0" smtClean="0">
                <a:solidFill>
                  <a:srgbClr val="00B050"/>
                </a:solidFill>
                <a:latin typeface="Comic Sans MS" pitchFamily="66" charset="0"/>
              </a:rPr>
              <a:t>breaking radiation</a:t>
            </a:r>
          </a:p>
          <a:p>
            <a:pPr algn="ctr">
              <a:lnSpc>
                <a:spcPct val="100000"/>
              </a:lnSpc>
              <a:buNone/>
            </a:pPr>
            <a:r>
              <a:rPr lang="en-US" b="1" dirty="0" smtClean="0">
                <a:latin typeface="Comic Sans MS" pitchFamily="66" charset="0"/>
              </a:rPr>
              <a:t>Original path of incident electrons (from cathode)</a:t>
            </a:r>
          </a:p>
          <a:p>
            <a:pPr algn="ctr">
              <a:lnSpc>
                <a:spcPct val="100000"/>
              </a:lnSpc>
            </a:pPr>
            <a:endParaRPr lang="en-US" b="1" dirty="0" smtClean="0">
              <a:latin typeface="Comic Sans MS" pitchFamily="66" charset="0"/>
            </a:endParaRPr>
          </a:p>
          <a:p>
            <a:pPr algn="ctr">
              <a:lnSpc>
                <a:spcPct val="100000"/>
              </a:lnSpc>
              <a:buNone/>
            </a:pPr>
            <a:r>
              <a:rPr lang="en-US" b="1" dirty="0" smtClean="0">
                <a:latin typeface="Comic Sans MS" pitchFamily="66" charset="0"/>
              </a:rPr>
              <a:t>Deflection in original path due to positively charge nucleus (of anode)</a:t>
            </a:r>
          </a:p>
          <a:p>
            <a:pPr algn="ctr">
              <a:lnSpc>
                <a:spcPct val="100000"/>
              </a:lnSpc>
              <a:buNone/>
            </a:pPr>
            <a:endParaRPr lang="en-US" b="1" dirty="0" smtClean="0">
              <a:latin typeface="Comic Sans MS" pitchFamily="66" charset="0"/>
            </a:endParaRPr>
          </a:p>
          <a:p>
            <a:pPr algn="ctr">
              <a:lnSpc>
                <a:spcPct val="100000"/>
              </a:lnSpc>
              <a:buNone/>
            </a:pPr>
            <a:r>
              <a:rPr lang="en-US" b="1" dirty="0" smtClean="0">
                <a:latin typeface="Comic Sans MS" pitchFamily="66" charset="0"/>
              </a:rPr>
              <a:t>Loss of kinetic energy</a:t>
            </a:r>
          </a:p>
          <a:p>
            <a:pPr>
              <a:lnSpc>
                <a:spcPct val="100000"/>
              </a:lnSpc>
              <a:buNone/>
            </a:pPr>
            <a:endParaRPr lang="en-US" b="1" dirty="0" smtClean="0">
              <a:latin typeface="Comic Sans MS" pitchFamily="66" charset="0"/>
            </a:endParaRPr>
          </a:p>
          <a:p>
            <a:pPr algn="ctr">
              <a:lnSpc>
                <a:spcPct val="100000"/>
              </a:lnSpc>
              <a:buNone/>
            </a:pPr>
            <a:r>
              <a:rPr lang="en-US" b="1" dirty="0" smtClean="0">
                <a:latin typeface="Comic Sans MS" pitchFamily="66" charset="0"/>
              </a:rPr>
              <a:t>Emission of x-ray photon.</a:t>
            </a:r>
          </a:p>
          <a:p>
            <a:endParaRPr lang="en-US" dirty="0"/>
          </a:p>
        </p:txBody>
      </p:sp>
      <p:pic>
        <p:nvPicPr>
          <p:cNvPr id="10" name="Content Placeholder 9" descr="imageshyguikh.jpg"/>
          <p:cNvPicPr>
            <a:picLocks noGrp="1" noChangeAspect="1"/>
          </p:cNvPicPr>
          <p:nvPr>
            <p:ph sz="quarter" idx="2"/>
          </p:nvPr>
        </p:nvPicPr>
        <p:blipFill>
          <a:blip r:embed="rId3"/>
          <a:stretch>
            <a:fillRect/>
          </a:stretch>
        </p:blipFill>
        <p:spPr>
          <a:xfrm>
            <a:off x="5105400" y="1295400"/>
            <a:ext cx="3657600" cy="4648200"/>
          </a:xfrm>
        </p:spPr>
      </p:pic>
      <p:sp>
        <p:nvSpPr>
          <p:cNvPr id="11" name="Down Arrow 10"/>
          <p:cNvSpPr/>
          <p:nvPr/>
        </p:nvSpPr>
        <p:spPr>
          <a:xfrm>
            <a:off x="2362200" y="3352800"/>
            <a:ext cx="304800" cy="4572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Down Arrow 11"/>
          <p:cNvSpPr/>
          <p:nvPr/>
        </p:nvSpPr>
        <p:spPr>
          <a:xfrm>
            <a:off x="2362200" y="4800600"/>
            <a:ext cx="304800" cy="4572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Down Arrow 12"/>
          <p:cNvSpPr/>
          <p:nvPr/>
        </p:nvSpPr>
        <p:spPr>
          <a:xfrm>
            <a:off x="2362200" y="5638800"/>
            <a:ext cx="304800" cy="4572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04800" y="457200"/>
            <a:ext cx="8153400" cy="6124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Comic Sans MS" pitchFamily="66" charset="0"/>
              </a:rPr>
              <a:t>Electrons  gives up only a part of its energy in one time , thus they penetrate through multiple layers before giving up all of its energy.</a:t>
            </a:r>
            <a:br>
              <a:rPr lang="en-US" sz="2800" dirty="0" smtClean="0">
                <a:latin typeface="Comic Sans MS" pitchFamily="66" charset="0"/>
              </a:rPr>
            </a:br>
            <a:r>
              <a:rPr lang="en-US" sz="2800" dirty="0" smtClean="0">
                <a:latin typeface="Comic Sans MS" pitchFamily="66" charset="0"/>
              </a:rPr>
              <a:t/>
            </a:r>
            <a:br>
              <a:rPr lang="en-US" sz="2800" dirty="0" smtClean="0">
                <a:latin typeface="Comic Sans MS" pitchFamily="66" charset="0"/>
              </a:rPr>
            </a:br>
            <a:r>
              <a:rPr lang="en-US" sz="2800" dirty="0" smtClean="0">
                <a:latin typeface="Comic Sans MS" pitchFamily="66" charset="0"/>
              </a:rPr>
              <a:t>Rarely there will be head on collision with the nucleus: all energy lost as a single photon of energy.</a:t>
            </a:r>
            <a:br>
              <a:rPr lang="en-US" sz="2800" dirty="0" smtClean="0">
                <a:latin typeface="Comic Sans MS" pitchFamily="66" charset="0"/>
              </a:rPr>
            </a:br>
            <a:r>
              <a:rPr lang="en-US" sz="2800" dirty="0" smtClean="0">
                <a:latin typeface="Comic Sans MS" pitchFamily="66" charset="0"/>
              </a:rPr>
              <a:t/>
            </a:r>
            <a:br>
              <a:rPr lang="en-US" sz="2800" dirty="0" smtClean="0">
                <a:latin typeface="Comic Sans MS" pitchFamily="66" charset="0"/>
              </a:rPr>
            </a:br>
            <a:r>
              <a:rPr lang="en-US" sz="2800" dirty="0" smtClean="0">
                <a:latin typeface="Comic Sans MS" pitchFamily="66" charset="0"/>
              </a:rPr>
              <a:t>Thus, only few x-rays are produced, 99% lost as heat.</a:t>
            </a:r>
            <a:br>
              <a:rPr lang="en-US" sz="2800" dirty="0" smtClean="0">
                <a:latin typeface="Comic Sans MS" pitchFamily="66" charset="0"/>
              </a:rPr>
            </a:br>
            <a:r>
              <a:rPr lang="en-US" sz="2800" dirty="0" smtClean="0">
                <a:latin typeface="Comic Sans MS" pitchFamily="66" charset="0"/>
              </a:rPr>
              <a:t/>
            </a:r>
            <a:br>
              <a:rPr lang="en-US" sz="2800" dirty="0" smtClean="0">
                <a:latin typeface="Comic Sans MS" pitchFamily="66" charset="0"/>
              </a:rPr>
            </a:br>
            <a:r>
              <a:rPr lang="en-US" sz="2800" dirty="0" smtClean="0">
                <a:solidFill>
                  <a:srgbClr val="00B050"/>
                </a:solidFill>
                <a:latin typeface="Comic Sans MS" pitchFamily="66" charset="0"/>
              </a:rPr>
              <a:t>Energy of the photon is inversely related to its wavelength </a:t>
            </a:r>
            <a:r>
              <a:rPr lang="en-US" sz="2800" dirty="0" smtClean="0">
                <a:latin typeface="Comic Sans MS" pitchFamily="66" charset="0"/>
              </a:rPr>
              <a:t>, since different energy photons are emitted, </a:t>
            </a:r>
            <a:r>
              <a:rPr lang="en-US" sz="2800" dirty="0" smtClean="0">
                <a:solidFill>
                  <a:srgbClr val="00B050"/>
                </a:solidFill>
                <a:latin typeface="Comic Sans MS" pitchFamily="66" charset="0"/>
              </a:rPr>
              <a:t>wavelength varies in general radiation.</a:t>
            </a:r>
            <a:endParaRPr lang="en-US" sz="2800" dirty="0">
              <a:solidFill>
                <a:srgbClr val="00B05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7467600" cy="884238"/>
          </a:xfrm>
        </p:spPr>
        <p:txBody>
          <a:bodyPr>
            <a:normAutofit fontScale="90000"/>
          </a:bodyPr>
          <a:lstStyle/>
          <a:p>
            <a:pPr algn="l"/>
            <a:r>
              <a:rPr lang="en-US" sz="4000" dirty="0" smtClean="0">
                <a:solidFill>
                  <a:schemeClr val="accent3">
                    <a:lumMod val="75000"/>
                  </a:schemeClr>
                </a:solidFill>
                <a:latin typeface="Comic Sans MS" pitchFamily="66" charset="0"/>
              </a:rPr>
              <a:t>CHARACTERISTIC RADIATION</a:t>
            </a:r>
            <a:r>
              <a:rPr lang="en-US" dirty="0" smtClean="0">
                <a:latin typeface="Comic Sans MS" pitchFamily="66" charset="0"/>
              </a:rPr>
              <a:t>:</a:t>
            </a:r>
            <a:endParaRPr lang="en-US" dirty="0">
              <a:latin typeface="Comic Sans MS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371600"/>
            <a:ext cx="3657600" cy="4800600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buClr>
                <a:schemeClr val="accent2"/>
              </a:buClr>
              <a:buSzPct val="85000"/>
              <a:buFont typeface="Wingdings" pitchFamily="2" charset="2"/>
              <a:buChar char="Ø"/>
            </a:pPr>
            <a:r>
              <a:rPr lang="en-US" sz="2800" b="1" dirty="0" smtClean="0">
                <a:latin typeface="Comic Sans MS" pitchFamily="66" charset="0"/>
              </a:rPr>
              <a:t>Ejection of K electron </a:t>
            </a:r>
          </a:p>
          <a:p>
            <a:pPr>
              <a:lnSpc>
                <a:spcPct val="100000"/>
              </a:lnSpc>
              <a:buClr>
                <a:schemeClr val="accent2"/>
              </a:buClr>
              <a:buSzPct val="85000"/>
              <a:buFont typeface="Wingdings" pitchFamily="2" charset="2"/>
              <a:buChar char="Ø"/>
            </a:pPr>
            <a:endParaRPr lang="en-US" sz="1050" b="1" dirty="0" smtClean="0">
              <a:latin typeface="Comic Sans MS" pitchFamily="66" charset="0"/>
            </a:endParaRPr>
          </a:p>
          <a:p>
            <a:pPr>
              <a:lnSpc>
                <a:spcPct val="100000"/>
              </a:lnSpc>
              <a:buClr>
                <a:schemeClr val="accent2"/>
              </a:buClr>
              <a:buSzPct val="85000"/>
              <a:buFont typeface="Wingdings" pitchFamily="2" charset="2"/>
              <a:buChar char="Ø"/>
            </a:pPr>
            <a:r>
              <a:rPr lang="en-US" sz="2800" b="1" dirty="0" smtClean="0">
                <a:latin typeface="Comic Sans MS" pitchFamily="66" charset="0"/>
              </a:rPr>
              <a:t>Creation of Vacancy</a:t>
            </a:r>
          </a:p>
          <a:p>
            <a:pPr>
              <a:lnSpc>
                <a:spcPct val="100000"/>
              </a:lnSpc>
              <a:buClr>
                <a:schemeClr val="accent2"/>
              </a:buClr>
              <a:buSzPct val="85000"/>
              <a:buFont typeface="Wingdings" pitchFamily="2" charset="2"/>
              <a:buChar char="Ø"/>
            </a:pPr>
            <a:endParaRPr lang="en-US" sz="2800" b="1" dirty="0" smtClean="0">
              <a:latin typeface="Comic Sans MS" pitchFamily="66" charset="0"/>
            </a:endParaRPr>
          </a:p>
          <a:p>
            <a:pPr>
              <a:lnSpc>
                <a:spcPct val="100000"/>
              </a:lnSpc>
              <a:buClr>
                <a:schemeClr val="accent2"/>
              </a:buClr>
              <a:buSzPct val="85000"/>
              <a:buFont typeface="Wingdings" pitchFamily="2" charset="2"/>
              <a:buChar char="Ø"/>
            </a:pPr>
            <a:r>
              <a:rPr lang="en-US" sz="2800" b="1" dirty="0" smtClean="0">
                <a:latin typeface="Comic Sans MS" pitchFamily="66" charset="0"/>
              </a:rPr>
              <a:t>Jump of electron from L shell.</a:t>
            </a:r>
          </a:p>
          <a:p>
            <a:pPr>
              <a:lnSpc>
                <a:spcPct val="100000"/>
              </a:lnSpc>
              <a:buClr>
                <a:schemeClr val="accent2"/>
              </a:buClr>
              <a:buSzPct val="85000"/>
              <a:buNone/>
            </a:pPr>
            <a:endParaRPr lang="en-US" sz="2800" b="1" dirty="0" smtClean="0">
              <a:latin typeface="Comic Sans MS" pitchFamily="66" charset="0"/>
            </a:endParaRPr>
          </a:p>
          <a:p>
            <a:pPr>
              <a:lnSpc>
                <a:spcPct val="100000"/>
              </a:lnSpc>
              <a:buClr>
                <a:schemeClr val="accent2"/>
              </a:buClr>
              <a:buSzPct val="85000"/>
              <a:buFont typeface="Wingdings" pitchFamily="2" charset="2"/>
              <a:buChar char="Ø"/>
            </a:pPr>
            <a:r>
              <a:rPr lang="en-US" sz="2800" b="1" dirty="0" smtClean="0">
                <a:latin typeface="Comic Sans MS" pitchFamily="66" charset="0"/>
              </a:rPr>
              <a:t>Release of x ray photon.</a:t>
            </a:r>
          </a:p>
          <a:p>
            <a:endParaRPr lang="en-US" sz="2800" dirty="0">
              <a:latin typeface="Comic Sans MS" pitchFamily="66" charset="0"/>
            </a:endParaRPr>
          </a:p>
        </p:txBody>
      </p:sp>
      <p:pic>
        <p:nvPicPr>
          <p:cNvPr id="5" name="Content Placeholder 4" descr="imagesxrtdshtjfhj,.jpg"/>
          <p:cNvPicPr>
            <a:picLocks noGrp="1" noChangeAspect="1"/>
          </p:cNvPicPr>
          <p:nvPr>
            <p:ph sz="quarter" idx="2"/>
          </p:nvPr>
        </p:nvPicPr>
        <p:blipFill>
          <a:blip r:embed="rId3"/>
          <a:stretch>
            <a:fillRect/>
          </a:stretch>
        </p:blipFill>
        <p:spPr>
          <a:xfrm>
            <a:off x="4495800" y="1447800"/>
            <a:ext cx="4038600" cy="4191000"/>
          </a:xfrm>
        </p:spPr>
      </p:pic>
      <p:sp>
        <p:nvSpPr>
          <p:cNvPr id="6" name="Down Arrow 5"/>
          <p:cNvSpPr/>
          <p:nvPr/>
        </p:nvSpPr>
        <p:spPr>
          <a:xfrm>
            <a:off x="2057400" y="2209800"/>
            <a:ext cx="304800" cy="4572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Down Arrow 6"/>
          <p:cNvSpPr/>
          <p:nvPr/>
        </p:nvSpPr>
        <p:spPr>
          <a:xfrm>
            <a:off x="2057400" y="3505200"/>
            <a:ext cx="304800" cy="4572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Down Arrow 7"/>
          <p:cNvSpPr/>
          <p:nvPr/>
        </p:nvSpPr>
        <p:spPr>
          <a:xfrm>
            <a:off x="2057400" y="4953000"/>
            <a:ext cx="304800" cy="4572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600" y="609600"/>
            <a:ext cx="8458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457200" y="1295400"/>
            <a:ext cx="8229600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chemeClr val="tx1"/>
              </a:buClr>
              <a:buSzPct val="85000"/>
              <a:buFont typeface="Wingdings" pitchFamily="2" charset="2"/>
              <a:buChar char="Ø"/>
            </a:pPr>
            <a:r>
              <a:rPr lang="en-US" sz="3200" b="1" dirty="0" smtClean="0">
                <a:latin typeface="Comic Sans MS" pitchFamily="66" charset="0"/>
              </a:rPr>
              <a:t>In routine practice most of radiations        are due to </a:t>
            </a:r>
            <a:r>
              <a:rPr lang="en-US" sz="3200" b="1" dirty="0" smtClean="0">
                <a:solidFill>
                  <a:srgbClr val="00B050"/>
                </a:solidFill>
                <a:latin typeface="Comic Sans MS" pitchFamily="66" charset="0"/>
              </a:rPr>
              <a:t>General Radiation</a:t>
            </a:r>
            <a:r>
              <a:rPr lang="en-US" sz="3200" b="1" dirty="0" smtClean="0">
                <a:latin typeface="Comic Sans MS" pitchFamily="66" charset="0"/>
              </a:rPr>
              <a:t> except when Molybdenum target is used as in mammography characteristic radiation</a:t>
            </a:r>
          </a:p>
          <a:p>
            <a:pPr>
              <a:buClr>
                <a:schemeClr val="accent2"/>
              </a:buClr>
              <a:buSzPct val="85000"/>
            </a:pPr>
            <a:r>
              <a:rPr lang="en-US" sz="3200" b="1" dirty="0" smtClean="0">
                <a:latin typeface="Comic Sans MS" pitchFamily="66" charset="0"/>
              </a:rPr>
              <a:t>forms the main part.</a:t>
            </a:r>
          </a:p>
          <a:p>
            <a:pPr>
              <a:buClr>
                <a:schemeClr val="tx1"/>
              </a:buClr>
              <a:buSzPct val="85000"/>
              <a:buFont typeface="Wingdings" pitchFamily="2" charset="2"/>
              <a:buChar char="Ø"/>
            </a:pPr>
            <a:endParaRPr lang="en-US" sz="3200" b="1" dirty="0" smtClean="0">
              <a:latin typeface="Comic Sans MS" pitchFamily="66" charset="0"/>
            </a:endParaRPr>
          </a:p>
          <a:p>
            <a:pPr>
              <a:buClr>
                <a:schemeClr val="tx1"/>
              </a:buClr>
              <a:buSzPct val="85000"/>
              <a:buFont typeface="Wingdings" pitchFamily="2" charset="2"/>
              <a:buChar char="Ø"/>
            </a:pPr>
            <a:endParaRPr lang="en-US" sz="3200" b="1" dirty="0" smtClean="0">
              <a:latin typeface="Comic Sans MS" pitchFamily="66" charset="0"/>
            </a:endParaRPr>
          </a:p>
          <a:p>
            <a:pPr>
              <a:buClr>
                <a:schemeClr val="tx1"/>
              </a:buClr>
              <a:buSzPct val="85000"/>
            </a:pPr>
            <a:endParaRPr lang="en-US" sz="3200" b="1" dirty="0" smtClean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1000" y="381000"/>
            <a:ext cx="8077200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US" sz="4000" dirty="0" smtClean="0">
                <a:latin typeface="Comic Sans MS" pitchFamily="66" charset="0"/>
              </a:rPr>
              <a:t>Quantity  - atomic no.</a:t>
            </a:r>
          </a:p>
          <a:p>
            <a:r>
              <a:rPr lang="en-US" sz="4000" dirty="0" smtClean="0">
                <a:latin typeface="Comic Sans MS" pitchFamily="66" charset="0"/>
              </a:rPr>
              <a:t>		       - square of </a:t>
            </a:r>
            <a:r>
              <a:rPr lang="en-US" sz="4000" dirty="0" err="1" smtClean="0">
                <a:latin typeface="Comic Sans MS" pitchFamily="66" charset="0"/>
              </a:rPr>
              <a:t>Kvp</a:t>
            </a:r>
            <a:r>
              <a:rPr lang="en-US" sz="4000" dirty="0" smtClean="0">
                <a:latin typeface="Comic Sans MS" pitchFamily="66" charset="0"/>
              </a:rPr>
              <a:t>.</a:t>
            </a:r>
          </a:p>
          <a:p>
            <a:r>
              <a:rPr lang="en-US" sz="4000" dirty="0" smtClean="0">
                <a:latin typeface="Comic Sans MS" pitchFamily="66" charset="0"/>
              </a:rPr>
              <a:t>		       - x-ray tube current.</a:t>
            </a:r>
          </a:p>
          <a:p>
            <a:endParaRPr lang="en-US" sz="4000" dirty="0" smtClean="0">
              <a:latin typeface="Comic Sans MS" pitchFamily="66" charset="0"/>
            </a:endParaRPr>
          </a:p>
          <a:p>
            <a:endParaRPr lang="en-US" sz="4000" dirty="0" smtClean="0">
              <a:latin typeface="Comic Sans MS" pitchFamily="66" charset="0"/>
            </a:endParaRPr>
          </a:p>
          <a:p>
            <a:pPr>
              <a:buFont typeface="Wingdings" pitchFamily="2" charset="2"/>
              <a:buChar char="Ø"/>
            </a:pPr>
            <a:r>
              <a:rPr lang="en-US" sz="4000" dirty="0" smtClean="0">
                <a:latin typeface="Comic Sans MS" pitchFamily="66" charset="0"/>
              </a:rPr>
              <a:t>Quality/energy  - tube  							potential(</a:t>
            </a:r>
            <a:r>
              <a:rPr lang="en-US" sz="4000" dirty="0" err="1" smtClean="0">
                <a:latin typeface="Comic Sans MS" pitchFamily="66" charset="0"/>
              </a:rPr>
              <a:t>Kvp</a:t>
            </a:r>
            <a:r>
              <a:rPr lang="en-US" sz="4000" dirty="0" smtClean="0">
                <a:latin typeface="Comic Sans MS" pitchFamily="66" charset="0"/>
              </a:rPr>
              <a:t>)</a:t>
            </a:r>
          </a:p>
          <a:p>
            <a:endParaRPr lang="en-US" sz="4000" dirty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0" y="533400"/>
            <a:ext cx="8229600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US" sz="3600" dirty="0" smtClean="0">
                <a:latin typeface="Comic Sans MS" pitchFamily="66" charset="0"/>
              </a:rPr>
              <a:t>At  lower atomic no. general radiation becomes less efficient &amp; characteristic radiation assumes  greater importance.</a:t>
            </a:r>
          </a:p>
          <a:p>
            <a:pPr>
              <a:buFont typeface="Wingdings" pitchFamily="2" charset="2"/>
              <a:buChar char="Ø"/>
            </a:pPr>
            <a:endParaRPr lang="en-US" sz="3600" dirty="0" smtClean="0">
              <a:latin typeface="Comic Sans MS" pitchFamily="66" charset="0"/>
            </a:endParaRPr>
          </a:p>
          <a:p>
            <a:pPr>
              <a:buFont typeface="Wingdings" pitchFamily="2" charset="2"/>
              <a:buChar char="Ø"/>
            </a:pPr>
            <a:r>
              <a:rPr lang="en-US" sz="3600" dirty="0" smtClean="0">
                <a:latin typeface="Comic Sans MS" pitchFamily="66" charset="0"/>
              </a:rPr>
              <a:t>Combination of low atomic  no. &amp; low voltage is used in breast imaging by using molybdenum as the target material.</a:t>
            </a:r>
            <a:endParaRPr lang="en-US" sz="3600" dirty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>
                <a:solidFill>
                  <a:schemeClr val="accent3">
                    <a:lumMod val="75000"/>
                  </a:schemeClr>
                </a:solidFill>
                <a:latin typeface="Comic Sans MS" pitchFamily="66" charset="0"/>
              </a:rPr>
              <a:t>X-RAY MACHINE</a:t>
            </a:r>
            <a:endParaRPr lang="en-US" sz="4000" dirty="0">
              <a:solidFill>
                <a:schemeClr val="accent3">
                  <a:lumMod val="75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>
              <a:buFont typeface="Wingdings" pitchFamily="2" charset="2"/>
              <a:buChar char="Ø"/>
            </a:pPr>
            <a:r>
              <a:rPr lang="en-US" sz="3200" dirty="0" smtClean="0">
                <a:latin typeface="Comic Sans MS" pitchFamily="66" charset="0"/>
              </a:rPr>
              <a:t>It has the following part:</a:t>
            </a:r>
          </a:p>
          <a:p>
            <a:pPr>
              <a:buNone/>
            </a:pPr>
            <a:r>
              <a:rPr lang="en-US" sz="3200" dirty="0" smtClean="0">
                <a:latin typeface="Comic Sans MS" pitchFamily="66" charset="0"/>
              </a:rPr>
              <a:t>                   - x-ray tube</a:t>
            </a:r>
          </a:p>
          <a:p>
            <a:pPr>
              <a:buNone/>
            </a:pPr>
            <a:r>
              <a:rPr lang="en-US" sz="3200" dirty="0" smtClean="0">
                <a:latin typeface="Comic Sans MS" pitchFamily="66" charset="0"/>
              </a:rPr>
              <a:t>   		   - operating console</a:t>
            </a:r>
          </a:p>
          <a:p>
            <a:pPr>
              <a:buNone/>
            </a:pPr>
            <a:r>
              <a:rPr lang="en-US" sz="3200" dirty="0" smtClean="0">
                <a:latin typeface="Comic Sans MS" pitchFamily="66" charset="0"/>
              </a:rPr>
              <a:t>		           -high voltage section</a:t>
            </a:r>
          </a:p>
          <a:p>
            <a:pPr>
              <a:buNone/>
            </a:pPr>
            <a:r>
              <a:rPr lang="en-US" sz="3200" dirty="0" smtClean="0">
                <a:latin typeface="Comic Sans MS" pitchFamily="66" charset="0"/>
              </a:rPr>
              <a:t>		           -film holder, grid cabinet/     	                                            table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Picture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" y="762000"/>
            <a:ext cx="7467600" cy="5029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0324718.jpg"/>
          <p:cNvPicPr>
            <a:picLocks noChangeAspect="1"/>
          </p:cNvPicPr>
          <p:nvPr/>
        </p:nvPicPr>
        <p:blipFill>
          <a:blip r:embed="rId2"/>
          <a:srcRect l="4486" t="12874" r="2804" b="9885"/>
          <a:stretch>
            <a:fillRect/>
          </a:stretch>
        </p:blipFill>
        <p:spPr>
          <a:xfrm>
            <a:off x="4876800" y="609600"/>
            <a:ext cx="3810000" cy="2133600"/>
          </a:xfrm>
          <a:prstGeom prst="rect">
            <a:avLst/>
          </a:prstGeom>
        </p:spPr>
      </p:pic>
      <p:pic>
        <p:nvPicPr>
          <p:cNvPr id="3" name="Picture 2" descr="images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000" y="609600"/>
            <a:ext cx="4419600" cy="5791200"/>
          </a:xfrm>
          <a:prstGeom prst="rect">
            <a:avLst/>
          </a:prstGeom>
        </p:spPr>
      </p:pic>
      <p:pic>
        <p:nvPicPr>
          <p:cNvPr id="4" name="Picture 3" descr="index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57800" y="2743200"/>
            <a:ext cx="3076575" cy="3657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>
                <a:solidFill>
                  <a:schemeClr val="accent3">
                    <a:lumMod val="75000"/>
                  </a:schemeClr>
                </a:solidFill>
                <a:latin typeface="Comic Sans MS" pitchFamily="66" charset="0"/>
              </a:rPr>
              <a:t>Operating console:</a:t>
            </a:r>
            <a:endParaRPr lang="en-US" sz="4000" dirty="0">
              <a:solidFill>
                <a:schemeClr val="accent3">
                  <a:lumMod val="75000"/>
                </a:schemeClr>
              </a:solidFill>
              <a:latin typeface="Comic Sans MS" pitchFamily="66" charset="0"/>
            </a:endParaRPr>
          </a:p>
        </p:txBody>
      </p:sp>
      <p:pic>
        <p:nvPicPr>
          <p:cNvPr id="4" name="Content Placeholder 3" descr="Picture2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2286000" y="1447800"/>
            <a:ext cx="4114800" cy="50292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 smtClean="0">
                <a:solidFill>
                  <a:schemeClr val="accent3">
                    <a:lumMod val="75000"/>
                  </a:schemeClr>
                </a:solidFill>
                <a:latin typeface="Comic Sans MS" pitchFamily="66" charset="0"/>
              </a:rPr>
              <a:t>               generator</a:t>
            </a:r>
            <a:endParaRPr lang="en-US" sz="4400" dirty="0">
              <a:solidFill>
                <a:schemeClr val="accent3">
                  <a:lumMod val="75000"/>
                </a:schemeClr>
              </a:solidFill>
              <a:latin typeface="Comic Sans MS" pitchFamily="66" charset="0"/>
            </a:endParaRPr>
          </a:p>
        </p:txBody>
      </p:sp>
      <p:pic>
        <p:nvPicPr>
          <p:cNvPr id="4" name="Content Placeholder 3" descr="Picture3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2730689" y="1765189"/>
            <a:ext cx="2920621" cy="454364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000" dirty="0" smtClean="0">
                <a:solidFill>
                  <a:schemeClr val="accent3">
                    <a:lumMod val="75000"/>
                  </a:schemeClr>
                </a:solidFill>
                <a:latin typeface="Comic Sans MS" pitchFamily="66" charset="0"/>
              </a:rPr>
              <a:t>STRUCTURE OF AN X-RAY TUBE</a:t>
            </a:r>
            <a:endParaRPr lang="en-US" sz="4000" dirty="0">
              <a:solidFill>
                <a:schemeClr val="accent3">
                  <a:lumMod val="75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524000"/>
            <a:ext cx="7467600" cy="479755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3200" dirty="0" smtClean="0">
                <a:latin typeface="Comic Sans MS" pitchFamily="66" charset="0"/>
              </a:rPr>
              <a:t>3 basic components:</a:t>
            </a:r>
          </a:p>
          <a:p>
            <a:pPr marL="514350" indent="-514350">
              <a:buClr>
                <a:schemeClr val="tx1">
                  <a:lumMod val="95000"/>
                  <a:lumOff val="5000"/>
                </a:schemeClr>
              </a:buClr>
              <a:buNone/>
            </a:pPr>
            <a:r>
              <a:rPr lang="en-US" sz="3200" dirty="0" smtClean="0">
                <a:latin typeface="Comic Sans MS" pitchFamily="66" charset="0"/>
              </a:rPr>
              <a:t>			- Glass enclosure</a:t>
            </a:r>
          </a:p>
          <a:p>
            <a:pPr marL="514350" indent="-514350">
              <a:buClr>
                <a:schemeClr val="tx1">
                  <a:lumMod val="95000"/>
                  <a:lumOff val="5000"/>
                </a:schemeClr>
              </a:buClr>
              <a:buNone/>
            </a:pPr>
            <a:r>
              <a:rPr lang="en-US" sz="3200" dirty="0" smtClean="0">
                <a:latin typeface="Comic Sans MS" pitchFamily="66" charset="0"/>
              </a:rPr>
              <a:t>			- Cathode</a:t>
            </a:r>
          </a:p>
          <a:p>
            <a:pPr marL="514350" indent="-514350">
              <a:buClr>
                <a:schemeClr val="tx1">
                  <a:lumMod val="95000"/>
                  <a:lumOff val="5000"/>
                </a:schemeClr>
              </a:buClr>
              <a:buNone/>
            </a:pPr>
            <a:r>
              <a:rPr lang="en-US" sz="3200" dirty="0" smtClean="0">
                <a:latin typeface="Comic Sans MS" pitchFamily="66" charset="0"/>
              </a:rPr>
              <a:t>			- Anode</a:t>
            </a:r>
            <a:endParaRPr lang="en-US" sz="3200" dirty="0">
              <a:latin typeface="Comic Sans MS" pitchFamily="66" charset="0"/>
            </a:endParaRPr>
          </a:p>
        </p:txBody>
      </p:sp>
      <p:pic>
        <p:nvPicPr>
          <p:cNvPr id="4" name="Picture 3" descr="imagesuitryfg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3657600"/>
            <a:ext cx="6172200" cy="2667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>
                <a:solidFill>
                  <a:schemeClr val="accent3">
                    <a:lumMod val="75000"/>
                  </a:schemeClr>
                </a:solidFill>
                <a:latin typeface="Comic Sans MS" pitchFamily="66" charset="0"/>
              </a:rPr>
              <a:t>Glass enclosure:</a:t>
            </a:r>
            <a:endParaRPr lang="en-US" sz="4000" dirty="0">
              <a:solidFill>
                <a:schemeClr val="accent3">
                  <a:lumMod val="75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>
              <a:buClr>
                <a:schemeClr val="tx1">
                  <a:lumMod val="95000"/>
                  <a:lumOff val="5000"/>
                </a:schemeClr>
              </a:buClr>
              <a:buFont typeface="Wingdings" pitchFamily="2" charset="2"/>
              <a:buChar char="Ø"/>
            </a:pPr>
            <a:r>
              <a:rPr lang="en-US" sz="3200" dirty="0" smtClean="0">
                <a:latin typeface="Comic Sans MS" pitchFamily="66" charset="0"/>
              </a:rPr>
              <a:t> It is made of </a:t>
            </a:r>
            <a:r>
              <a:rPr lang="en-US" sz="3200" dirty="0" err="1" smtClean="0">
                <a:latin typeface="Comic Sans MS" pitchFamily="66" charset="0"/>
              </a:rPr>
              <a:t>pyrex</a:t>
            </a:r>
            <a:r>
              <a:rPr lang="en-US" sz="3200" dirty="0" smtClean="0">
                <a:latin typeface="Comic Sans MS" pitchFamily="66" charset="0"/>
              </a:rPr>
              <a:t> glass.</a:t>
            </a:r>
          </a:p>
          <a:p>
            <a:pPr>
              <a:buClr>
                <a:schemeClr val="tx1">
                  <a:lumMod val="95000"/>
                  <a:lumOff val="5000"/>
                </a:schemeClr>
              </a:buClr>
              <a:buFont typeface="Wingdings" pitchFamily="2" charset="2"/>
              <a:buChar char="Ø"/>
            </a:pPr>
            <a:r>
              <a:rPr lang="en-US" sz="3200" dirty="0" smtClean="0">
                <a:latin typeface="Comic Sans MS" pitchFamily="66" charset="0"/>
              </a:rPr>
              <a:t>The 2 electrodes are placed in </a:t>
            </a:r>
            <a:r>
              <a:rPr lang="en-US" sz="3200" dirty="0" err="1" smtClean="0">
                <a:latin typeface="Comic Sans MS" pitchFamily="66" charset="0"/>
              </a:rPr>
              <a:t>vaccum</a:t>
            </a:r>
            <a:r>
              <a:rPr lang="en-US" sz="3200" dirty="0" smtClean="0">
                <a:latin typeface="Comic Sans MS" pitchFamily="66" charset="0"/>
              </a:rPr>
              <a:t>, this is necessary as:</a:t>
            </a:r>
          </a:p>
          <a:p>
            <a:pPr>
              <a:buClr>
                <a:schemeClr val="tx1">
                  <a:lumMod val="95000"/>
                  <a:lumOff val="5000"/>
                </a:schemeClr>
              </a:buClr>
              <a:buNone/>
            </a:pPr>
            <a:r>
              <a:rPr lang="en-US" sz="3200" dirty="0" smtClean="0">
                <a:latin typeface="Comic Sans MS" pitchFamily="66" charset="0"/>
              </a:rPr>
              <a:t>  -collision of the electrons with the gas molecules would cause secondary electrons to be prod, causing wide variation in the energy of the x-rays produced.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 smtClean="0">
                <a:solidFill>
                  <a:schemeClr val="accent3">
                    <a:lumMod val="75000"/>
                  </a:schemeClr>
                </a:solidFill>
                <a:latin typeface="Comic Sans MS" pitchFamily="66" charset="0"/>
              </a:rPr>
              <a:t>cathode:</a:t>
            </a:r>
            <a:endParaRPr lang="en-US" sz="4400" dirty="0">
              <a:solidFill>
                <a:schemeClr val="accent3">
                  <a:lumMod val="75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20000"/>
          </a:bodyPr>
          <a:lstStyle/>
          <a:p>
            <a:pPr>
              <a:buClr>
                <a:schemeClr val="bg2">
                  <a:lumMod val="10000"/>
                </a:schemeClr>
              </a:buClr>
              <a:buFont typeface="Wingdings" pitchFamily="2" charset="2"/>
              <a:buChar char="Ø"/>
            </a:pPr>
            <a:r>
              <a:rPr lang="en-US" sz="3200" dirty="0" smtClean="0">
                <a:latin typeface="Comic Sans MS" pitchFamily="66" charset="0"/>
              </a:rPr>
              <a:t> Source of electrons.</a:t>
            </a:r>
          </a:p>
          <a:p>
            <a:pPr>
              <a:buClr>
                <a:schemeClr val="bg2">
                  <a:lumMod val="10000"/>
                </a:schemeClr>
              </a:buClr>
              <a:buFont typeface="Wingdings" pitchFamily="2" charset="2"/>
              <a:buChar char="Ø"/>
            </a:pPr>
            <a:r>
              <a:rPr lang="en-US" sz="3200" dirty="0" smtClean="0">
                <a:latin typeface="Comic Sans MS" pitchFamily="66" charset="0"/>
              </a:rPr>
              <a:t> -</a:t>
            </a:r>
            <a:r>
              <a:rPr lang="en-US" sz="3200" dirty="0" err="1" smtClean="0">
                <a:latin typeface="Comic Sans MS" pitchFamily="66" charset="0"/>
              </a:rPr>
              <a:t>ve</a:t>
            </a:r>
            <a:r>
              <a:rPr lang="en-US" sz="3200" dirty="0" smtClean="0">
                <a:latin typeface="Comic Sans MS" pitchFamily="66" charset="0"/>
              </a:rPr>
              <a:t> terminal.</a:t>
            </a:r>
          </a:p>
          <a:p>
            <a:pPr>
              <a:buClr>
                <a:schemeClr val="bg2">
                  <a:lumMod val="10000"/>
                </a:schemeClr>
              </a:buClr>
              <a:buFont typeface="Wingdings" pitchFamily="2" charset="2"/>
              <a:buChar char="Ø"/>
            </a:pPr>
            <a:r>
              <a:rPr lang="en-US" sz="3200" dirty="0" smtClean="0">
                <a:latin typeface="Comic Sans MS" pitchFamily="66" charset="0"/>
              </a:rPr>
              <a:t>Cathode = filament.</a:t>
            </a:r>
          </a:p>
          <a:p>
            <a:pPr>
              <a:buClr>
                <a:schemeClr val="bg2">
                  <a:lumMod val="10000"/>
                </a:schemeClr>
              </a:buClr>
              <a:buFont typeface="Wingdings" pitchFamily="2" charset="2"/>
              <a:buChar char="Ø"/>
            </a:pPr>
            <a:r>
              <a:rPr lang="en-US" sz="3200" dirty="0" smtClean="0">
                <a:latin typeface="Comic Sans MS" pitchFamily="66" charset="0"/>
              </a:rPr>
              <a:t>Components :</a:t>
            </a:r>
          </a:p>
          <a:p>
            <a:pPr>
              <a:buClr>
                <a:schemeClr val="bg2">
                  <a:lumMod val="10000"/>
                </a:schemeClr>
              </a:buClr>
              <a:buNone/>
            </a:pPr>
            <a:r>
              <a:rPr lang="en-US" sz="3200" dirty="0" smtClean="0">
                <a:latin typeface="Comic Sans MS" pitchFamily="66" charset="0"/>
              </a:rPr>
              <a:t> 		- Tungsten filament</a:t>
            </a:r>
          </a:p>
          <a:p>
            <a:pPr>
              <a:buClr>
                <a:schemeClr val="bg2">
                  <a:lumMod val="10000"/>
                </a:schemeClr>
              </a:buClr>
              <a:buNone/>
            </a:pPr>
            <a:r>
              <a:rPr lang="en-US" sz="3200" dirty="0" smtClean="0">
                <a:latin typeface="Comic Sans MS" pitchFamily="66" charset="0"/>
              </a:rPr>
              <a:t>		- Connecting wires</a:t>
            </a:r>
          </a:p>
          <a:p>
            <a:pPr>
              <a:buClr>
                <a:schemeClr val="bg2">
                  <a:lumMod val="10000"/>
                </a:schemeClr>
              </a:buClr>
              <a:buNone/>
            </a:pPr>
            <a:r>
              <a:rPr lang="en-US" sz="3200" dirty="0" smtClean="0">
                <a:latin typeface="Comic Sans MS" pitchFamily="66" charset="0"/>
              </a:rPr>
              <a:t>	      - Focusing cup</a:t>
            </a:r>
          </a:p>
          <a:p>
            <a:pPr>
              <a:buClr>
                <a:schemeClr val="bg2">
                  <a:lumMod val="10000"/>
                </a:schemeClr>
              </a:buClr>
              <a:buFont typeface="Wingdings" pitchFamily="2" charset="2"/>
              <a:buChar char="Ø"/>
            </a:pPr>
            <a:r>
              <a:rPr lang="en-US" sz="3200" dirty="0" smtClean="0">
                <a:latin typeface="Comic Sans MS" pitchFamily="66" charset="0"/>
              </a:rPr>
              <a:t> Newer tubes have 2 filament mounted side by , one usually longer than the other , only 1 </a:t>
            </a:r>
            <a:r>
              <a:rPr lang="en-US" sz="3200" dirty="0" err="1" smtClean="0">
                <a:latin typeface="Comic Sans MS" pitchFamily="66" charset="0"/>
              </a:rPr>
              <a:t>fil</a:t>
            </a:r>
            <a:r>
              <a:rPr lang="en-US" sz="3200" dirty="0" smtClean="0">
                <a:latin typeface="Comic Sans MS" pitchFamily="66" charset="0"/>
              </a:rPr>
              <a:t>. Is used for a given exposure.</a:t>
            </a:r>
          </a:p>
          <a:p>
            <a:pPr>
              <a:buClr>
                <a:schemeClr val="bg2">
                  <a:lumMod val="10000"/>
                </a:schemeClr>
              </a:buClr>
              <a:buFont typeface="Wingdings" pitchFamily="2" charset="2"/>
              <a:buChar char="Ø"/>
            </a:pPr>
            <a:endParaRPr lang="en-US" sz="3200" dirty="0">
              <a:latin typeface="Comic Sans MS" pitchFamily="66" charset="0"/>
            </a:endParaRPr>
          </a:p>
        </p:txBody>
      </p:sp>
      <p:pic>
        <p:nvPicPr>
          <p:cNvPr id="5" name="Picture 4" descr="Picture7.jpg"/>
          <p:cNvPicPr>
            <a:picLocks noChangeAspect="1"/>
          </p:cNvPicPr>
          <p:nvPr/>
        </p:nvPicPr>
        <p:blipFill>
          <a:blip r:embed="rId3"/>
          <a:srcRect l="18579" t="6644" r="18579" b="55320"/>
          <a:stretch>
            <a:fillRect/>
          </a:stretch>
        </p:blipFill>
        <p:spPr>
          <a:xfrm>
            <a:off x="5410200" y="1219200"/>
            <a:ext cx="2971800" cy="2895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Picture8.jpg"/>
          <p:cNvPicPr>
            <a:picLocks noChangeAspect="1"/>
          </p:cNvPicPr>
          <p:nvPr/>
        </p:nvPicPr>
        <p:blipFill>
          <a:blip r:embed="rId2"/>
          <a:srcRect l="49271" t="23969" r="16108" b="29090"/>
          <a:stretch>
            <a:fillRect/>
          </a:stretch>
        </p:blipFill>
        <p:spPr>
          <a:xfrm>
            <a:off x="6858000" y="990600"/>
            <a:ext cx="1524000" cy="22098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>
                <a:solidFill>
                  <a:schemeClr val="accent3">
                    <a:lumMod val="75000"/>
                  </a:schemeClr>
                </a:solidFill>
                <a:latin typeface="Comic Sans MS" pitchFamily="66" charset="0"/>
              </a:rPr>
              <a:t>TUNGSTEN FILAMENT:</a:t>
            </a:r>
            <a:endParaRPr lang="en-US" sz="4000" dirty="0">
              <a:solidFill>
                <a:schemeClr val="accent3">
                  <a:lumMod val="75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ClrTx/>
              <a:buFont typeface="Wingdings" pitchFamily="2" charset="2"/>
              <a:buChar char="Ø"/>
            </a:pPr>
            <a:r>
              <a:rPr lang="en-US" sz="3200" dirty="0" smtClean="0">
                <a:latin typeface="Comic Sans MS" pitchFamily="66" charset="0"/>
              </a:rPr>
              <a:t> 0.2 mm in diameter.</a:t>
            </a:r>
          </a:p>
          <a:p>
            <a:pPr>
              <a:buClrTx/>
              <a:buFont typeface="Wingdings" pitchFamily="2" charset="2"/>
              <a:buChar char="Ø"/>
            </a:pPr>
            <a:r>
              <a:rPr lang="en-US" sz="3200" dirty="0" smtClean="0">
                <a:latin typeface="Comic Sans MS" pitchFamily="66" charset="0"/>
              </a:rPr>
              <a:t>Coiled to form vertical spiral</a:t>
            </a:r>
          </a:p>
          <a:p>
            <a:pPr>
              <a:buClrTx/>
              <a:buNone/>
            </a:pPr>
            <a:r>
              <a:rPr lang="en-US" sz="3200" dirty="0" smtClean="0">
                <a:latin typeface="Comic Sans MS" pitchFamily="66" charset="0"/>
              </a:rPr>
              <a:t>			- 0.2 cm in diameter</a:t>
            </a:r>
          </a:p>
          <a:p>
            <a:pPr>
              <a:buClrTx/>
              <a:buNone/>
            </a:pPr>
            <a:r>
              <a:rPr lang="en-US" sz="3200" dirty="0" smtClean="0">
                <a:latin typeface="Comic Sans MS" pitchFamily="66" charset="0"/>
              </a:rPr>
              <a:t>			- &lt;1 cm in length.</a:t>
            </a:r>
          </a:p>
          <a:p>
            <a:pPr>
              <a:buClrTx/>
              <a:buFont typeface="Wingdings" pitchFamily="2" charset="2"/>
              <a:buChar char="Ø"/>
            </a:pPr>
            <a:r>
              <a:rPr lang="en-US" sz="3200" dirty="0" smtClean="0">
                <a:latin typeface="Comic Sans MS" pitchFamily="66" charset="0"/>
              </a:rPr>
              <a:t> Chosen as the filament material as:</a:t>
            </a:r>
          </a:p>
          <a:p>
            <a:pPr>
              <a:buClrTx/>
              <a:buNone/>
            </a:pPr>
            <a:r>
              <a:rPr lang="en-US" sz="3200" dirty="0" smtClean="0">
                <a:latin typeface="Comic Sans MS" pitchFamily="66" charset="0"/>
              </a:rPr>
              <a:t>	-high atomic no.</a:t>
            </a:r>
          </a:p>
          <a:p>
            <a:pPr>
              <a:buClrTx/>
              <a:buNone/>
            </a:pPr>
            <a:r>
              <a:rPr lang="en-US" sz="3200" dirty="0" smtClean="0">
                <a:latin typeface="Comic Sans MS" pitchFamily="66" charset="0"/>
              </a:rPr>
              <a:t>	-high melting point(3370oC)</a:t>
            </a:r>
          </a:p>
          <a:p>
            <a:pPr>
              <a:buClrTx/>
              <a:buNone/>
            </a:pPr>
            <a:r>
              <a:rPr lang="en-US" sz="3200" dirty="0" smtClean="0">
                <a:latin typeface="Comic Sans MS" pitchFamily="66" charset="0"/>
              </a:rPr>
              <a:t>	-little tendency to vaporize, hence long life.</a:t>
            </a:r>
          </a:p>
          <a:p>
            <a:pPr>
              <a:buClrTx/>
              <a:buNone/>
            </a:pPr>
            <a:r>
              <a:rPr lang="en-US" sz="3200" dirty="0" smtClean="0">
                <a:latin typeface="Comic Sans MS" pitchFamily="66" charset="0"/>
              </a:rPr>
              <a:t>	-strong &amp; can be drawn into thin wires.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>
                <a:solidFill>
                  <a:schemeClr val="accent3">
                    <a:lumMod val="75000"/>
                  </a:schemeClr>
                </a:solidFill>
                <a:latin typeface="Comic Sans MS" pitchFamily="66" charset="0"/>
              </a:rPr>
              <a:t>FOCUSING CUP:</a:t>
            </a:r>
            <a:endParaRPr lang="en-US" sz="4000" dirty="0">
              <a:solidFill>
                <a:schemeClr val="accent3">
                  <a:lumMod val="75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marL="457200" indent="-457200">
              <a:buClr>
                <a:schemeClr val="tx1"/>
              </a:buClr>
              <a:buFont typeface="Wingdings" pitchFamily="2" charset="2"/>
              <a:buChar char="Ø"/>
            </a:pPr>
            <a:endParaRPr lang="en-US" sz="3200" dirty="0" smtClean="0">
              <a:latin typeface="Comic Sans MS" pitchFamily="66" charset="0"/>
            </a:endParaRPr>
          </a:p>
          <a:p>
            <a:pPr marL="457200" indent="-457200">
              <a:buClr>
                <a:schemeClr val="tx1"/>
              </a:buClr>
              <a:buFont typeface="Wingdings" pitchFamily="2" charset="2"/>
              <a:buChar char="Ø"/>
            </a:pPr>
            <a:r>
              <a:rPr lang="en-US" sz="3200" dirty="0" smtClean="0">
                <a:latin typeface="Comic Sans MS" pitchFamily="66" charset="0"/>
              </a:rPr>
              <a:t>Made of Nickel.</a:t>
            </a:r>
          </a:p>
          <a:p>
            <a:pPr marL="457200" indent="-457200">
              <a:buClr>
                <a:schemeClr val="tx1"/>
              </a:buClr>
              <a:buFont typeface="Wingdings" pitchFamily="2" charset="2"/>
              <a:buChar char="Ø"/>
            </a:pPr>
            <a:r>
              <a:rPr lang="en-US" sz="3200" dirty="0" smtClean="0">
                <a:latin typeface="Comic Sans MS" pitchFamily="66" charset="0"/>
              </a:rPr>
              <a:t>Maintained at the same –</a:t>
            </a:r>
            <a:r>
              <a:rPr lang="en-US" sz="3200" dirty="0" err="1" smtClean="0">
                <a:latin typeface="Comic Sans MS" pitchFamily="66" charset="0"/>
              </a:rPr>
              <a:t>ve</a:t>
            </a:r>
            <a:r>
              <a:rPr lang="en-US" sz="3200" dirty="0" smtClean="0">
                <a:latin typeface="Comic Sans MS" pitchFamily="66" charset="0"/>
              </a:rPr>
              <a:t> potential as the filament</a:t>
            </a:r>
          </a:p>
          <a:p>
            <a:pPr marL="457200" indent="-457200">
              <a:buClr>
                <a:schemeClr val="tx1"/>
              </a:buClr>
              <a:buFont typeface="Wingdings" pitchFamily="2" charset="2"/>
              <a:buChar char="Ø"/>
            </a:pPr>
            <a:r>
              <a:rPr lang="en-US" sz="3200" dirty="0" smtClean="0">
                <a:latin typeface="Comic Sans MS" pitchFamily="66" charset="0"/>
              </a:rPr>
              <a:t>Causes the  electrons to converge on the target anode in required size &amp; shape</a:t>
            </a:r>
            <a:endParaRPr lang="en-US" sz="3200" dirty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Picture4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3400" y="914400"/>
            <a:ext cx="7546884" cy="5105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icture5.jpg"/>
          <p:cNvPicPr>
            <a:picLocks noChangeAspect="1"/>
          </p:cNvPicPr>
          <p:nvPr/>
        </p:nvPicPr>
        <p:blipFill>
          <a:blip r:embed="rId2"/>
          <a:srcRect l="11815" t="257" r="6555" b="5937"/>
          <a:stretch>
            <a:fillRect/>
          </a:stretch>
        </p:blipFill>
        <p:spPr>
          <a:xfrm>
            <a:off x="914400" y="304800"/>
            <a:ext cx="7010400" cy="6019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>
                <a:solidFill>
                  <a:schemeClr val="accent3">
                    <a:lumMod val="75000"/>
                  </a:schemeClr>
                </a:solidFill>
                <a:latin typeface="Comic Sans MS" pitchFamily="66" charset="0"/>
              </a:rPr>
              <a:t>CONNECTING WIRES:</a:t>
            </a:r>
            <a:endParaRPr lang="en-US" sz="4000" dirty="0">
              <a:solidFill>
                <a:schemeClr val="accent3">
                  <a:lumMod val="75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>
              <a:buClr>
                <a:schemeClr val="tx1"/>
              </a:buClr>
              <a:buFont typeface="Wingdings" pitchFamily="2" charset="2"/>
              <a:buChar char="Ø"/>
            </a:pPr>
            <a:r>
              <a:rPr lang="en-US" sz="3200" dirty="0" smtClean="0">
                <a:latin typeface="Comic Sans MS" pitchFamily="66" charset="0"/>
              </a:rPr>
              <a:t>Supplies  the  voltage &amp; amperage </a:t>
            </a:r>
            <a:r>
              <a:rPr lang="en-US" sz="3200" dirty="0" err="1" smtClean="0">
                <a:latin typeface="Comic Sans MS" pitchFamily="66" charset="0"/>
              </a:rPr>
              <a:t>i.e</a:t>
            </a:r>
            <a:r>
              <a:rPr lang="en-US" sz="3200" dirty="0" smtClean="0">
                <a:latin typeface="Comic Sans MS" pitchFamily="66" charset="0"/>
              </a:rPr>
              <a:t> the current needed to heat the filament.</a:t>
            </a:r>
          </a:p>
          <a:p>
            <a:pPr>
              <a:buClr>
                <a:schemeClr val="tx1"/>
              </a:buClr>
              <a:buFont typeface="Wingdings" pitchFamily="2" charset="2"/>
              <a:buChar char="Ø"/>
            </a:pPr>
            <a:r>
              <a:rPr lang="en-US" sz="3200" dirty="0" smtClean="0">
                <a:solidFill>
                  <a:srgbClr val="00B050"/>
                </a:solidFill>
                <a:latin typeface="Comic Sans MS" pitchFamily="66" charset="0"/>
              </a:rPr>
              <a:t>Tube Current </a:t>
            </a:r>
            <a:r>
              <a:rPr lang="en-US" sz="3200" dirty="0" smtClean="0">
                <a:latin typeface="Comic Sans MS" pitchFamily="66" charset="0"/>
              </a:rPr>
              <a:t>is defined as  the no. of elec. Flowing per second from the filament to the target (measured in </a:t>
            </a:r>
            <a:r>
              <a:rPr lang="en-US" sz="3200" dirty="0" err="1" smtClean="0">
                <a:latin typeface="Comic Sans MS" pitchFamily="66" charset="0"/>
              </a:rPr>
              <a:t>milliamperes</a:t>
            </a:r>
            <a:r>
              <a:rPr lang="en-US" sz="3200" dirty="0" smtClean="0">
                <a:latin typeface="Comic Sans MS" pitchFamily="66" charset="0"/>
              </a:rPr>
              <a:t>, </a:t>
            </a:r>
            <a:r>
              <a:rPr lang="en-US" sz="3200" dirty="0" err="1" smtClean="0">
                <a:latin typeface="Comic Sans MS" pitchFamily="66" charset="0"/>
              </a:rPr>
              <a:t>mA</a:t>
            </a:r>
            <a:r>
              <a:rPr lang="en-US" sz="3200" dirty="0" smtClean="0">
                <a:latin typeface="Comic Sans MS" pitchFamily="66" charset="0"/>
              </a:rPr>
              <a:t>).</a:t>
            </a:r>
          </a:p>
          <a:p>
            <a:pPr>
              <a:buClr>
                <a:schemeClr val="tx1"/>
              </a:buClr>
              <a:buFont typeface="Wingdings" pitchFamily="2" charset="2"/>
              <a:buChar char="Ø"/>
            </a:pPr>
            <a:r>
              <a:rPr lang="en-US" sz="3200" dirty="0" smtClean="0">
                <a:latin typeface="Comic Sans MS" pitchFamily="66" charset="0"/>
              </a:rPr>
              <a:t> Electron current across the tube is in one direction only.</a:t>
            </a:r>
            <a:endParaRPr lang="en-US" sz="3200" dirty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95400" y="17526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>
                <a:solidFill>
                  <a:schemeClr val="accent3">
                    <a:lumMod val="75000"/>
                  </a:schemeClr>
                </a:solidFill>
                <a:latin typeface="Comic Sans MS" pitchFamily="66" charset="0"/>
              </a:rPr>
              <a:t>INTRODUCTION</a:t>
            </a:r>
            <a:endParaRPr lang="en-US" sz="4000" dirty="0">
              <a:solidFill>
                <a:schemeClr val="accent3">
                  <a:lumMod val="75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>
          <a:xfrm>
            <a:off x="304800" y="1524000"/>
            <a:ext cx="8229600" cy="53340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4000" dirty="0" smtClean="0"/>
              <a:t>   </a:t>
            </a:r>
            <a:r>
              <a:rPr lang="en-US" sz="4000" dirty="0" smtClean="0">
                <a:latin typeface="Comic Sans MS" pitchFamily="66" charset="0"/>
              </a:rPr>
              <a:t>X-Rays are electromagnetic radiation produced  when a fast moving stream of electrons is suddenly decelerated at the target anode.</a:t>
            </a:r>
          </a:p>
          <a:p>
            <a:pPr>
              <a:buNone/>
            </a:pPr>
            <a:endParaRPr lang="en-US" sz="4000" dirty="0" smtClean="0"/>
          </a:p>
          <a:p>
            <a:pPr>
              <a:buNone/>
            </a:pPr>
            <a:endParaRPr lang="en-US" sz="4000" dirty="0"/>
          </a:p>
        </p:txBody>
      </p:sp>
      <p:pic>
        <p:nvPicPr>
          <p:cNvPr id="7" name="Picture 18" descr="xray_anim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62200" y="4724400"/>
            <a:ext cx="3733800" cy="17875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>
                <a:solidFill>
                  <a:schemeClr val="accent3">
                    <a:lumMod val="75000"/>
                  </a:schemeClr>
                </a:solidFill>
                <a:latin typeface="Comic Sans MS" pitchFamily="66" charset="0"/>
              </a:rPr>
              <a:t>THERMIONIC EMISSION:</a:t>
            </a:r>
            <a:endParaRPr lang="en-US" sz="3600" dirty="0">
              <a:solidFill>
                <a:schemeClr val="accent3">
                  <a:lumMod val="75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>
              <a:buClr>
                <a:schemeClr val="tx1"/>
              </a:buClr>
              <a:buFont typeface="Wingdings" pitchFamily="2" charset="2"/>
              <a:buChar char="Ø"/>
            </a:pPr>
            <a:r>
              <a:rPr lang="en-US" sz="3200" dirty="0" smtClean="0">
                <a:latin typeface="Comic Sans MS" pitchFamily="66" charset="0"/>
              </a:rPr>
              <a:t>When current flows  the filament </a:t>
            </a:r>
            <a:r>
              <a:rPr lang="en-US" sz="3200" dirty="0" err="1" smtClean="0">
                <a:latin typeface="Comic Sans MS" pitchFamily="66" charset="0"/>
              </a:rPr>
              <a:t>becoms</a:t>
            </a:r>
            <a:r>
              <a:rPr lang="en-US" sz="3200" dirty="0" smtClean="0">
                <a:latin typeface="Comic Sans MS" pitchFamily="66" charset="0"/>
              </a:rPr>
              <a:t> heated, some  atoms absorb sufficient thermal energy to allow them to move from the surface of the metal.</a:t>
            </a:r>
          </a:p>
          <a:p>
            <a:pPr>
              <a:buClr>
                <a:schemeClr val="tx1"/>
              </a:buClr>
              <a:buFont typeface="Wingdings" pitchFamily="2" charset="2"/>
              <a:buChar char="Ø"/>
            </a:pPr>
            <a:r>
              <a:rPr lang="en-US" sz="3200" dirty="0" smtClean="0">
                <a:latin typeface="Comic Sans MS" pitchFamily="66" charset="0"/>
              </a:rPr>
              <a:t> This emission of electrons resulting from the </a:t>
            </a:r>
            <a:r>
              <a:rPr lang="en-US" sz="3200" dirty="0" err="1" smtClean="0">
                <a:latin typeface="Comic Sans MS" pitchFamily="66" charset="0"/>
              </a:rPr>
              <a:t>absorbtion</a:t>
            </a:r>
            <a:r>
              <a:rPr lang="en-US" sz="3200" dirty="0" smtClean="0">
                <a:latin typeface="Comic Sans MS" pitchFamily="66" charset="0"/>
              </a:rPr>
              <a:t> of thermal energy is called </a:t>
            </a:r>
            <a:r>
              <a:rPr lang="en-US" sz="3200" dirty="0" smtClean="0">
                <a:solidFill>
                  <a:srgbClr val="00B050"/>
                </a:solidFill>
                <a:latin typeface="Comic Sans MS" pitchFamily="66" charset="0"/>
              </a:rPr>
              <a:t>THERMIONIC EMISSION.</a:t>
            </a:r>
            <a:endParaRPr lang="en-US" sz="3200" dirty="0">
              <a:solidFill>
                <a:srgbClr val="00B050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>
                <a:solidFill>
                  <a:schemeClr val="accent3">
                    <a:lumMod val="75000"/>
                  </a:schemeClr>
                </a:solidFill>
                <a:latin typeface="Comic Sans MS" pitchFamily="66" charset="0"/>
              </a:rPr>
              <a:t>SPACE CHARGE:</a:t>
            </a:r>
            <a:endParaRPr lang="en-US" sz="4000" dirty="0">
              <a:solidFill>
                <a:schemeClr val="accent3">
                  <a:lumMod val="75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>
              <a:buClr>
                <a:schemeClr val="tx1"/>
              </a:buClr>
              <a:buFont typeface="Wingdings" pitchFamily="2" charset="2"/>
              <a:buChar char="Ø"/>
            </a:pPr>
            <a:r>
              <a:rPr lang="en-US" sz="3200" dirty="0" smtClean="0">
                <a:latin typeface="Comic Sans MS" pitchFamily="66" charset="0"/>
              </a:rPr>
              <a:t> As a result of thermionic emission small cloud of electrons  around the filament , this is called as the </a:t>
            </a:r>
            <a:r>
              <a:rPr lang="en-US" sz="3200" dirty="0" smtClean="0">
                <a:solidFill>
                  <a:srgbClr val="00B050"/>
                </a:solidFill>
                <a:latin typeface="Comic Sans MS" pitchFamily="66" charset="0"/>
              </a:rPr>
              <a:t>SPACE CHARGE</a:t>
            </a:r>
            <a:r>
              <a:rPr lang="en-US" sz="3200" dirty="0" smtClean="0">
                <a:latin typeface="Comic Sans MS" pitchFamily="66" charset="0"/>
              </a:rPr>
              <a:t>.</a:t>
            </a:r>
          </a:p>
          <a:p>
            <a:pPr>
              <a:buClr>
                <a:schemeClr val="tx1"/>
              </a:buClr>
              <a:buFont typeface="Wingdings" pitchFamily="2" charset="2"/>
              <a:buChar char="Ø"/>
            </a:pPr>
            <a:r>
              <a:rPr lang="en-US" sz="3200" dirty="0" smtClean="0">
                <a:latin typeface="Comic Sans MS" pitchFamily="66" charset="0"/>
              </a:rPr>
              <a:t>As  it is made of negatively charged elec. It prevents other electrons from being emitted from the filament , this is called as the </a:t>
            </a:r>
            <a:r>
              <a:rPr lang="en-US" sz="3200" dirty="0" smtClean="0">
                <a:solidFill>
                  <a:srgbClr val="00B050"/>
                </a:solidFill>
                <a:latin typeface="Comic Sans MS" pitchFamily="66" charset="0"/>
              </a:rPr>
              <a:t>SPACE CHARGE  EFFECT</a:t>
            </a:r>
            <a:r>
              <a:rPr lang="en-US" sz="3200" dirty="0" smtClean="0">
                <a:latin typeface="Comic Sans MS" pitchFamily="66" charset="0"/>
              </a:rPr>
              <a:t>.</a:t>
            </a:r>
            <a:endParaRPr lang="en-US" sz="3200" dirty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0"/>
            <a:ext cx="7467600" cy="1143000"/>
          </a:xfrm>
        </p:spPr>
        <p:txBody>
          <a:bodyPr>
            <a:normAutofit/>
          </a:bodyPr>
          <a:lstStyle/>
          <a:p>
            <a:r>
              <a:rPr lang="en-US" sz="4000" dirty="0" smtClean="0">
                <a:solidFill>
                  <a:schemeClr val="accent3">
                    <a:lumMod val="75000"/>
                  </a:schemeClr>
                </a:solidFill>
                <a:latin typeface="Comic Sans MS" pitchFamily="66" charset="0"/>
              </a:rPr>
              <a:t>SATURATION VOLTAGE:</a:t>
            </a:r>
            <a:endParaRPr lang="en-US" sz="4000" dirty="0">
              <a:solidFill>
                <a:schemeClr val="accent3">
                  <a:lumMod val="75000"/>
                </a:schemeClr>
              </a:solidFill>
              <a:latin typeface="Comic Sans MS" pitchFamily="66" charset="0"/>
            </a:endParaRPr>
          </a:p>
        </p:txBody>
      </p:sp>
      <p:pic>
        <p:nvPicPr>
          <p:cNvPr id="4" name="Content Placeholder 3" descr="Picture16.jpg"/>
          <p:cNvPicPr>
            <a:picLocks noGrp="1" noChangeAspect="1"/>
          </p:cNvPicPr>
          <p:nvPr>
            <p:ph sz="quarter" idx="1"/>
          </p:nvPr>
        </p:nvPicPr>
        <p:blipFill>
          <a:blip r:embed="rId3"/>
          <a:srcRect l="4124" t="4691" r="3093" b="7752"/>
          <a:stretch>
            <a:fillRect/>
          </a:stretch>
        </p:blipFill>
        <p:spPr>
          <a:xfrm>
            <a:off x="457200" y="1447800"/>
            <a:ext cx="7848600" cy="50292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62000" y="533400"/>
            <a:ext cx="7391400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US" sz="3200" dirty="0" smtClean="0">
                <a:latin typeface="Comic Sans MS" pitchFamily="66" charset="0"/>
              </a:rPr>
              <a:t>Tungsten  vaporized from the filament gets deposited on the inner side of the glass wall :becomes bronze </a:t>
            </a:r>
            <a:r>
              <a:rPr lang="en-US" sz="3200" dirty="0" err="1" smtClean="0">
                <a:latin typeface="Comic Sans MS" pitchFamily="66" charset="0"/>
              </a:rPr>
              <a:t>coloured</a:t>
            </a:r>
            <a:r>
              <a:rPr lang="en-US" sz="3200" dirty="0" smtClean="0">
                <a:latin typeface="Comic Sans MS" pitchFamily="66" charset="0"/>
              </a:rPr>
              <a:t> </a:t>
            </a:r>
            <a:r>
              <a:rPr lang="en-US" sz="3200" dirty="0" smtClean="0">
                <a:solidFill>
                  <a:srgbClr val="00B050"/>
                </a:solidFill>
                <a:latin typeface="Comic Sans MS" pitchFamily="66" charset="0"/>
              </a:rPr>
              <a:t>SUN BURN</a:t>
            </a:r>
          </a:p>
          <a:p>
            <a:pPr marL="514350" indent="-514350">
              <a:buFont typeface="Wingdings" pitchFamily="2" charset="2"/>
              <a:buChar char="Ø"/>
            </a:pPr>
            <a:r>
              <a:rPr lang="en-US" sz="3200" dirty="0" smtClean="0">
                <a:latin typeface="Comic Sans MS" pitchFamily="66" charset="0"/>
              </a:rPr>
              <a:t>This has two effects:</a:t>
            </a:r>
          </a:p>
          <a:p>
            <a:pPr marL="514350" indent="-514350"/>
            <a:r>
              <a:rPr lang="en-US" sz="3200" dirty="0" smtClean="0">
                <a:latin typeface="Comic Sans MS" pitchFamily="66" charset="0"/>
              </a:rPr>
              <a:t>		-filter the x-ray beam, gradually   	changing the quality of the 	beam.</a:t>
            </a:r>
          </a:p>
          <a:p>
            <a:pPr marL="514350" indent="-514350"/>
            <a:r>
              <a:rPr lang="en-US" sz="3200" dirty="0" smtClean="0">
                <a:latin typeface="Comic Sans MS" pitchFamily="66" charset="0"/>
              </a:rPr>
              <a:t>		-</a:t>
            </a:r>
            <a:r>
              <a:rPr lang="en-US" sz="3200" dirty="0" err="1" smtClean="0">
                <a:latin typeface="Comic Sans MS" pitchFamily="66" charset="0"/>
              </a:rPr>
              <a:t>presense</a:t>
            </a:r>
            <a:r>
              <a:rPr lang="en-US" sz="3200" dirty="0" smtClean="0">
                <a:latin typeface="Comic Sans MS" pitchFamily="66" charset="0"/>
              </a:rPr>
              <a:t> of metal on the glass 	surface causes arcing at high 	peak  voltage.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>
                <a:solidFill>
                  <a:schemeClr val="accent3">
                    <a:lumMod val="75000"/>
                  </a:schemeClr>
                </a:solidFill>
                <a:latin typeface="Comic Sans MS" pitchFamily="66" charset="0"/>
              </a:rPr>
              <a:t>ANODE:</a:t>
            </a:r>
            <a:endParaRPr lang="en-US" sz="4000" dirty="0">
              <a:solidFill>
                <a:schemeClr val="accent3">
                  <a:lumMod val="75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Clr>
                <a:schemeClr val="tx1"/>
              </a:buClr>
              <a:buFont typeface="Wingdings" pitchFamily="2" charset="2"/>
              <a:buChar char="Ø"/>
            </a:pPr>
            <a:r>
              <a:rPr lang="en-US" sz="3200" dirty="0" smtClean="0">
                <a:latin typeface="Comic Sans MS" pitchFamily="66" charset="0"/>
              </a:rPr>
              <a:t> It is the +</a:t>
            </a:r>
            <a:r>
              <a:rPr lang="en-US" sz="3200" dirty="0" err="1" smtClean="0">
                <a:latin typeface="Comic Sans MS" pitchFamily="66" charset="0"/>
              </a:rPr>
              <a:t>ve</a:t>
            </a:r>
            <a:r>
              <a:rPr lang="en-US" sz="3200" dirty="0" smtClean="0">
                <a:latin typeface="Comic Sans MS" pitchFamily="66" charset="0"/>
              </a:rPr>
              <a:t> electrode.</a:t>
            </a:r>
          </a:p>
          <a:p>
            <a:pPr>
              <a:buClr>
                <a:schemeClr val="tx1"/>
              </a:buClr>
              <a:buFont typeface="Wingdings" pitchFamily="2" charset="2"/>
              <a:buChar char="Ø"/>
            </a:pPr>
            <a:endParaRPr lang="en-US" dirty="0">
              <a:latin typeface="Comic Sans MS" pitchFamily="66" charset="0"/>
            </a:endParaRPr>
          </a:p>
        </p:txBody>
      </p:sp>
      <p:graphicFrame>
        <p:nvGraphicFramePr>
          <p:cNvPr id="4" name="Diagram 3"/>
          <p:cNvGraphicFramePr/>
          <p:nvPr/>
        </p:nvGraphicFramePr>
        <p:xfrm>
          <a:off x="1295400" y="236220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304800"/>
            <a:ext cx="7467600" cy="1036638"/>
          </a:xfrm>
        </p:spPr>
        <p:txBody>
          <a:bodyPr>
            <a:normAutofit/>
          </a:bodyPr>
          <a:lstStyle/>
          <a:p>
            <a:r>
              <a:rPr lang="en-US" sz="4000" dirty="0" smtClean="0">
                <a:solidFill>
                  <a:schemeClr val="accent3">
                    <a:lumMod val="75000"/>
                  </a:schemeClr>
                </a:solidFill>
                <a:latin typeface="Comic Sans MS" pitchFamily="66" charset="0"/>
              </a:rPr>
              <a:t>Focal spot:</a:t>
            </a:r>
            <a:endParaRPr lang="en-US" sz="4000" dirty="0">
              <a:solidFill>
                <a:schemeClr val="accent3">
                  <a:lumMod val="75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Autofit/>
          </a:bodyPr>
          <a:lstStyle/>
          <a:p>
            <a:pPr>
              <a:buClr>
                <a:schemeClr val="tx1"/>
              </a:buClr>
              <a:buFont typeface="Wingdings" pitchFamily="2" charset="2"/>
              <a:buChar char="Ø"/>
            </a:pPr>
            <a:r>
              <a:rPr lang="en-US" sz="3200" dirty="0" smtClean="0">
                <a:latin typeface="Comic Sans MS" pitchFamily="66" charset="0"/>
              </a:rPr>
              <a:t> </a:t>
            </a:r>
            <a:r>
              <a:rPr lang="en-US" sz="3600" dirty="0" smtClean="0">
                <a:latin typeface="Comic Sans MS" pitchFamily="66" charset="0"/>
              </a:rPr>
              <a:t>It is the area of the anode/tungsten which is bombarded by the electrons.</a:t>
            </a:r>
          </a:p>
          <a:p>
            <a:pPr>
              <a:buClr>
                <a:schemeClr val="tx1"/>
              </a:buClr>
              <a:buFont typeface="Wingdings" pitchFamily="2" charset="2"/>
              <a:buChar char="Ø"/>
            </a:pPr>
            <a:endParaRPr lang="en-US" sz="3600" dirty="0" smtClean="0">
              <a:latin typeface="Comic Sans MS" pitchFamily="66" charset="0"/>
            </a:endParaRPr>
          </a:p>
          <a:p>
            <a:pPr>
              <a:buClr>
                <a:schemeClr val="tx1"/>
              </a:buClr>
              <a:buFont typeface="Wingdings" pitchFamily="2" charset="2"/>
              <a:buChar char="Ø"/>
            </a:pPr>
            <a:r>
              <a:rPr lang="en-US" sz="3600" dirty="0" smtClean="0">
                <a:latin typeface="Comic Sans MS" pitchFamily="66" charset="0"/>
              </a:rPr>
              <a:t>Most of the energy is converted into heat, &lt;1% into X-Rays.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85800" y="685800"/>
            <a:ext cx="73914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chemeClr val="tx1"/>
              </a:buClr>
              <a:buFont typeface="Wingdings" pitchFamily="2" charset="2"/>
              <a:buChar char="Ø"/>
            </a:pPr>
            <a:r>
              <a:rPr lang="en-US" sz="3600" dirty="0" smtClean="0">
                <a:solidFill>
                  <a:srgbClr val="00B050"/>
                </a:solidFill>
                <a:latin typeface="Comic Sans MS" pitchFamily="66" charset="0"/>
              </a:rPr>
              <a:t>Large focal </a:t>
            </a:r>
            <a:r>
              <a:rPr lang="en-US" sz="3600" dirty="0" smtClean="0">
                <a:latin typeface="Comic Sans MS" pitchFamily="66" charset="0"/>
              </a:rPr>
              <a:t>spot allows for accumulation of large amounts of heat before damage to the tungsten target occurs.</a:t>
            </a:r>
          </a:p>
          <a:p>
            <a:pPr>
              <a:buClr>
                <a:schemeClr val="tx1"/>
              </a:buClr>
              <a:buFont typeface="Wingdings" pitchFamily="2" charset="2"/>
              <a:buChar char="Ø"/>
            </a:pPr>
            <a:endParaRPr lang="en-US" sz="3600" dirty="0" smtClean="0">
              <a:latin typeface="Comic Sans MS" pitchFamily="66" charset="0"/>
            </a:endParaRPr>
          </a:p>
          <a:p>
            <a:pPr>
              <a:buClr>
                <a:schemeClr val="tx1"/>
              </a:buClr>
              <a:buFont typeface="Wingdings" pitchFamily="2" charset="2"/>
              <a:buChar char="Ø"/>
            </a:pPr>
            <a:r>
              <a:rPr lang="en-US" sz="3600" dirty="0" smtClean="0">
                <a:solidFill>
                  <a:srgbClr val="00B050"/>
                </a:solidFill>
                <a:latin typeface="Comic Sans MS" pitchFamily="66" charset="0"/>
              </a:rPr>
              <a:t>Smaller</a:t>
            </a:r>
            <a:r>
              <a:rPr lang="en-US" sz="3600" dirty="0" smtClean="0">
                <a:latin typeface="Comic Sans MS" pitchFamily="66" charset="0"/>
              </a:rPr>
              <a:t> the </a:t>
            </a:r>
            <a:r>
              <a:rPr lang="en-US" sz="3600" dirty="0" smtClean="0">
                <a:solidFill>
                  <a:srgbClr val="00B050"/>
                </a:solidFill>
                <a:latin typeface="Comic Sans MS" pitchFamily="66" charset="0"/>
              </a:rPr>
              <a:t>focal spot</a:t>
            </a:r>
            <a:r>
              <a:rPr lang="en-US" sz="3600" dirty="0" smtClean="0">
                <a:latin typeface="Comic Sans MS" pitchFamily="66" charset="0"/>
              </a:rPr>
              <a:t>, better is the resolution of the resultant image.</a:t>
            </a:r>
            <a:endParaRPr lang="en-US" sz="3600" dirty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>
                <a:solidFill>
                  <a:schemeClr val="accent3">
                    <a:lumMod val="75000"/>
                  </a:schemeClr>
                </a:solidFill>
                <a:latin typeface="Comic Sans MS" pitchFamily="66" charset="0"/>
              </a:rPr>
              <a:t>LINE FOCUS PRINCIPLE:</a:t>
            </a:r>
            <a:endParaRPr lang="en-US" sz="4000" dirty="0">
              <a:solidFill>
                <a:schemeClr val="accent3">
                  <a:lumMod val="75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sz="3200" dirty="0" smtClean="0">
                <a:latin typeface="Comic Sans MS" pitchFamily="66" charset="0"/>
              </a:rPr>
              <a:t>It resolved the problem posed by the need of:</a:t>
            </a:r>
          </a:p>
          <a:p>
            <a:pPr>
              <a:buNone/>
            </a:pPr>
            <a:r>
              <a:rPr lang="en-US" sz="3200" dirty="0" smtClean="0">
                <a:latin typeface="Comic Sans MS" pitchFamily="66" charset="0"/>
              </a:rPr>
              <a:t>-A large focal spot for better heat loading &amp;</a:t>
            </a:r>
          </a:p>
          <a:p>
            <a:pPr>
              <a:buNone/>
            </a:pPr>
            <a:r>
              <a:rPr lang="en-US" sz="3200" dirty="0" smtClean="0">
                <a:latin typeface="Comic Sans MS" pitchFamily="66" charset="0"/>
              </a:rPr>
              <a:t>-Small focal spot need for good radiographic details</a:t>
            </a:r>
          </a:p>
          <a:p>
            <a:pPr>
              <a:buNone/>
            </a:pPr>
            <a:r>
              <a:rPr lang="en-US" sz="3200" dirty="0" smtClean="0">
                <a:latin typeface="Comic Sans MS" pitchFamily="66" charset="0"/>
              </a:rPr>
              <a:t> </a:t>
            </a:r>
            <a:endParaRPr lang="en-US" sz="3200" dirty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81000" y="762000"/>
            <a:ext cx="84582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Comic Sans MS" pitchFamily="66" charset="0"/>
              </a:rPr>
              <a:t>By angling the target, the effective area of the target is much smaller than the actual area of electron interaction </a:t>
            </a:r>
            <a:endParaRPr lang="en-US" sz="3200" dirty="0">
              <a:latin typeface="Comic Sans MS" pitchFamily="66" charset="0"/>
            </a:endParaRPr>
          </a:p>
        </p:txBody>
      </p:sp>
      <p:pic>
        <p:nvPicPr>
          <p:cNvPr id="5" name="Picture 4" descr="Picture14.jpg"/>
          <p:cNvPicPr>
            <a:picLocks noChangeAspect="1"/>
          </p:cNvPicPr>
          <p:nvPr/>
        </p:nvPicPr>
        <p:blipFill>
          <a:blip r:embed="rId2"/>
          <a:srcRect l="25287" t="2703" r="11494"/>
          <a:stretch>
            <a:fillRect/>
          </a:stretch>
        </p:blipFill>
        <p:spPr>
          <a:xfrm>
            <a:off x="1676400" y="2514600"/>
            <a:ext cx="5562600" cy="3581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0"/>
            <a:ext cx="7467600" cy="1036638"/>
          </a:xfrm>
        </p:spPr>
        <p:txBody>
          <a:bodyPr>
            <a:normAutofit/>
          </a:bodyPr>
          <a:lstStyle/>
          <a:p>
            <a:r>
              <a:rPr lang="en-US" sz="4000" dirty="0" smtClean="0">
                <a:solidFill>
                  <a:schemeClr val="accent3">
                    <a:lumMod val="75000"/>
                  </a:schemeClr>
                </a:solidFill>
                <a:latin typeface="Comic Sans MS" pitchFamily="66" charset="0"/>
              </a:rPr>
              <a:t>TARGET ANGLE:</a:t>
            </a:r>
            <a:endParaRPr lang="en-US" sz="4000" dirty="0">
              <a:solidFill>
                <a:schemeClr val="accent3">
                  <a:lumMod val="75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81000" y="1143000"/>
            <a:ext cx="7467600" cy="4873752"/>
          </a:xfrm>
        </p:spPr>
        <p:txBody>
          <a:bodyPr>
            <a:normAutofit/>
          </a:bodyPr>
          <a:lstStyle/>
          <a:p>
            <a:pPr>
              <a:buClr>
                <a:schemeClr val="tx1"/>
              </a:buClr>
              <a:buFont typeface="Wingdings" pitchFamily="2" charset="2"/>
              <a:buChar char="Ø"/>
            </a:pPr>
            <a:r>
              <a:rPr lang="en-US" sz="2800" dirty="0" smtClean="0">
                <a:latin typeface="Comic Sans MS" pitchFamily="66" charset="0"/>
              </a:rPr>
              <a:t>The smaller the target angle the smaller the effective focal spot</a:t>
            </a:r>
          </a:p>
          <a:p>
            <a:pPr>
              <a:buClr>
                <a:schemeClr val="tx1"/>
              </a:buClr>
              <a:buFont typeface="Wingdings" pitchFamily="2" charset="2"/>
              <a:buChar char="Ø"/>
            </a:pPr>
            <a:r>
              <a:rPr lang="en-US" sz="2800" dirty="0" smtClean="0">
                <a:latin typeface="Comic Sans MS" pitchFamily="66" charset="0"/>
              </a:rPr>
              <a:t>Angles from 5 degrees to 15 degrees</a:t>
            </a:r>
          </a:p>
          <a:p>
            <a:pPr>
              <a:buClr>
                <a:schemeClr val="tx1"/>
              </a:buClr>
              <a:buNone/>
            </a:pPr>
            <a:endParaRPr lang="en-US" sz="2800" dirty="0">
              <a:latin typeface="Comic Sans MS" pitchFamily="66" charset="0"/>
            </a:endParaRPr>
          </a:p>
        </p:txBody>
      </p:sp>
      <p:pic>
        <p:nvPicPr>
          <p:cNvPr id="4" name="Picture 3" descr="Picture10.jpg"/>
          <p:cNvPicPr>
            <a:picLocks noChangeAspect="1"/>
          </p:cNvPicPr>
          <p:nvPr/>
        </p:nvPicPr>
        <p:blipFill>
          <a:blip r:embed="rId2"/>
          <a:srcRect l="5102" t="-2128" r="3061" b="6383"/>
          <a:stretch>
            <a:fillRect/>
          </a:stretch>
        </p:blipFill>
        <p:spPr>
          <a:xfrm>
            <a:off x="609600" y="2667000"/>
            <a:ext cx="7391400" cy="3429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>
                <a:solidFill>
                  <a:schemeClr val="accent3">
                    <a:lumMod val="75000"/>
                  </a:schemeClr>
                </a:solidFill>
                <a:latin typeface="Comic Sans MS" pitchFamily="66" charset="0"/>
              </a:rPr>
              <a:t>   STRUCTURE OF AN ATOM</a:t>
            </a:r>
            <a:endParaRPr lang="en-US" sz="4000" dirty="0">
              <a:solidFill>
                <a:schemeClr val="accent3">
                  <a:lumMod val="75000"/>
                </a:schemeClr>
              </a:solidFill>
              <a:latin typeface="Comic Sans MS" pitchFamily="66" charset="0"/>
            </a:endParaRPr>
          </a:p>
        </p:txBody>
      </p:sp>
      <p:graphicFrame>
        <p:nvGraphicFramePr>
          <p:cNvPr id="10" name="Content Placeholder 9"/>
          <p:cNvGraphicFramePr>
            <a:graphicFrameLocks noGrp="1"/>
          </p:cNvGraphicFramePr>
          <p:nvPr>
            <p:ph sz="quarter" idx="1"/>
          </p:nvPr>
        </p:nvGraphicFramePr>
        <p:xfrm>
          <a:off x="457200" y="1600200"/>
          <a:ext cx="7467600" cy="48736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7467600" cy="1143000"/>
          </a:xfrm>
        </p:spPr>
        <p:txBody>
          <a:bodyPr>
            <a:normAutofit/>
          </a:bodyPr>
          <a:lstStyle/>
          <a:p>
            <a:r>
              <a:rPr lang="en-US" sz="4000" dirty="0" smtClean="0">
                <a:solidFill>
                  <a:schemeClr val="accent3">
                    <a:lumMod val="75000"/>
                  </a:schemeClr>
                </a:solidFill>
                <a:latin typeface="Comic Sans MS" pitchFamily="66" charset="0"/>
              </a:rPr>
              <a:t>STATIONARY ANODE:</a:t>
            </a:r>
            <a:endParaRPr lang="en-US" sz="4000" dirty="0">
              <a:solidFill>
                <a:schemeClr val="accent3">
                  <a:lumMod val="75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447800"/>
            <a:ext cx="7467600" cy="4873752"/>
          </a:xfrm>
        </p:spPr>
        <p:txBody>
          <a:bodyPr>
            <a:normAutofit/>
          </a:bodyPr>
          <a:lstStyle/>
          <a:p>
            <a:pPr>
              <a:buClr>
                <a:schemeClr val="tx1"/>
              </a:buClr>
              <a:buFont typeface="Wingdings" pitchFamily="2" charset="2"/>
              <a:buChar char="Ø"/>
            </a:pPr>
            <a:r>
              <a:rPr lang="en-US" sz="3200" dirty="0" smtClean="0">
                <a:latin typeface="Comic Sans MS" pitchFamily="66" charset="0"/>
              </a:rPr>
              <a:t> Made of tungsten , 2-3 mm thick</a:t>
            </a:r>
          </a:p>
          <a:p>
            <a:pPr>
              <a:buClr>
                <a:schemeClr val="tx1"/>
              </a:buClr>
              <a:buFont typeface="Wingdings" pitchFamily="2" charset="2"/>
              <a:buChar char="Ø"/>
            </a:pPr>
            <a:r>
              <a:rPr lang="en-US" sz="3200" dirty="0" smtClean="0">
                <a:latin typeface="Comic Sans MS" pitchFamily="66" charset="0"/>
              </a:rPr>
              <a:t>Embedded in a large mass of copper.</a:t>
            </a:r>
          </a:p>
          <a:p>
            <a:pPr>
              <a:buClr>
                <a:schemeClr val="tx1"/>
              </a:buClr>
              <a:buFont typeface="Wingdings" pitchFamily="2" charset="2"/>
              <a:buChar char="Ø"/>
            </a:pPr>
            <a:r>
              <a:rPr lang="en-US" sz="3200" dirty="0" smtClean="0">
                <a:latin typeface="Comic Sans MS" pitchFamily="66" charset="0"/>
              </a:rPr>
              <a:t>Square or rectangular in shape.</a:t>
            </a:r>
          </a:p>
          <a:p>
            <a:pPr>
              <a:buClr>
                <a:schemeClr val="tx1"/>
              </a:buClr>
              <a:buFont typeface="Wingdings" pitchFamily="2" charset="2"/>
              <a:buChar char="Ø"/>
            </a:pPr>
            <a:r>
              <a:rPr lang="en-US" sz="3200" dirty="0" smtClean="0">
                <a:latin typeface="Comic Sans MS" pitchFamily="66" charset="0"/>
              </a:rPr>
              <a:t>Anode angle : 15-20 degrees.</a:t>
            </a:r>
            <a:endParaRPr lang="en-US" sz="3200" dirty="0">
              <a:latin typeface="Comic Sans MS" pitchFamily="66" charset="0"/>
            </a:endParaRPr>
          </a:p>
        </p:txBody>
      </p:sp>
      <p:pic>
        <p:nvPicPr>
          <p:cNvPr id="4" name="Picture 3" descr="Picture11.png"/>
          <p:cNvPicPr>
            <a:picLocks noChangeAspect="1"/>
          </p:cNvPicPr>
          <p:nvPr/>
        </p:nvPicPr>
        <p:blipFill>
          <a:blip r:embed="rId2"/>
          <a:srcRect l="14143" t="8889" r="12476" b="20000"/>
          <a:stretch>
            <a:fillRect/>
          </a:stretch>
        </p:blipFill>
        <p:spPr>
          <a:xfrm>
            <a:off x="2057400" y="3962400"/>
            <a:ext cx="4419600" cy="2438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81000" y="457200"/>
            <a:ext cx="8229600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US" sz="3200" dirty="0" smtClean="0">
                <a:solidFill>
                  <a:srgbClr val="00B050"/>
                </a:solidFill>
                <a:latin typeface="Comic Sans MS" pitchFamily="66" charset="0"/>
              </a:rPr>
              <a:t>Tungsten</a:t>
            </a:r>
            <a:r>
              <a:rPr lang="en-US" sz="3200" dirty="0" smtClean="0">
                <a:latin typeface="Comic Sans MS" pitchFamily="66" charset="0"/>
              </a:rPr>
              <a:t> is a good material for absorption &amp; rapid dissipation of heat away from the  target area.</a:t>
            </a:r>
          </a:p>
          <a:p>
            <a:pPr>
              <a:buFont typeface="Wingdings" pitchFamily="2" charset="2"/>
              <a:buChar char="Ø"/>
            </a:pPr>
            <a:endParaRPr lang="en-US" sz="3200" dirty="0" smtClean="0">
              <a:latin typeface="Comic Sans MS" pitchFamily="66" charset="0"/>
            </a:endParaRPr>
          </a:p>
          <a:p>
            <a:pPr>
              <a:buFont typeface="Wingdings" pitchFamily="2" charset="2"/>
              <a:buChar char="Ø"/>
            </a:pPr>
            <a:r>
              <a:rPr lang="en-US" sz="3200" dirty="0" smtClean="0">
                <a:latin typeface="Comic Sans MS" pitchFamily="66" charset="0"/>
              </a:rPr>
              <a:t>Large block of </a:t>
            </a:r>
            <a:r>
              <a:rPr lang="en-US" sz="3200" dirty="0" smtClean="0">
                <a:solidFill>
                  <a:srgbClr val="00B050"/>
                </a:solidFill>
                <a:latin typeface="Comic Sans MS" pitchFamily="66" charset="0"/>
              </a:rPr>
              <a:t>copper</a:t>
            </a:r>
            <a:r>
              <a:rPr lang="en-US" sz="3200" dirty="0" smtClean="0">
                <a:latin typeface="Comic Sans MS" pitchFamily="66" charset="0"/>
              </a:rPr>
              <a:t> is bound to tungsten plate  to</a:t>
            </a:r>
          </a:p>
          <a:p>
            <a:pPr>
              <a:buFontTx/>
              <a:buChar char="-"/>
            </a:pPr>
            <a:r>
              <a:rPr lang="en-US" sz="3200" dirty="0" smtClean="0">
                <a:latin typeface="Comic Sans MS" pitchFamily="66" charset="0"/>
              </a:rPr>
              <a:t> increase the total  thermal capacity of the anode  </a:t>
            </a:r>
          </a:p>
          <a:p>
            <a:pPr>
              <a:buFontTx/>
              <a:buChar char="-"/>
            </a:pPr>
            <a:r>
              <a:rPr lang="en-US" sz="3200" dirty="0" smtClean="0">
                <a:latin typeface="Comic Sans MS" pitchFamily="66" charset="0"/>
              </a:rPr>
              <a:t> Speed its rate of cooling.</a:t>
            </a:r>
          </a:p>
          <a:p>
            <a:r>
              <a:rPr lang="en-US" sz="3200" dirty="0" smtClean="0">
                <a:latin typeface="Comic Sans MS" pitchFamily="66" charset="0"/>
              </a:rPr>
              <a:t>As Cu is a better conductor of heat &amp; tungsten cannot withstand heat of repeated exposures.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7467600" cy="1143000"/>
          </a:xfrm>
        </p:spPr>
        <p:txBody>
          <a:bodyPr>
            <a:normAutofit/>
          </a:bodyPr>
          <a:lstStyle/>
          <a:p>
            <a:r>
              <a:rPr lang="en-US" sz="4000" dirty="0" smtClean="0">
                <a:solidFill>
                  <a:schemeClr val="accent3">
                    <a:lumMod val="75000"/>
                  </a:schemeClr>
                </a:solidFill>
                <a:latin typeface="Comic Sans MS" pitchFamily="66" charset="0"/>
              </a:rPr>
              <a:t>ROTATING ANODE:</a:t>
            </a:r>
            <a:endParaRPr lang="en-US" sz="4000" dirty="0">
              <a:solidFill>
                <a:schemeClr val="accent3">
                  <a:lumMod val="75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212273"/>
            <a:ext cx="7467600" cy="4873752"/>
          </a:xfrm>
        </p:spPr>
        <p:txBody>
          <a:bodyPr>
            <a:noAutofit/>
          </a:bodyPr>
          <a:lstStyle/>
          <a:p>
            <a:pPr>
              <a:buClr>
                <a:schemeClr val="tx1">
                  <a:lumMod val="95000"/>
                  <a:lumOff val="5000"/>
                </a:schemeClr>
              </a:buClr>
              <a:buFont typeface="Wingdings" pitchFamily="2" charset="2"/>
              <a:buChar char="Ø"/>
            </a:pPr>
            <a:r>
              <a:rPr lang="en-US" sz="2800" dirty="0" smtClean="0">
                <a:latin typeface="Comic Sans MS" pitchFamily="66" charset="0"/>
              </a:rPr>
              <a:t> Used to produce X-ray tubes capable of withstanding heat generated by large exposures.</a:t>
            </a:r>
          </a:p>
        </p:txBody>
      </p:sp>
      <p:pic>
        <p:nvPicPr>
          <p:cNvPr id="4" name="Picture 3" descr="Picture13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400" y="2819400"/>
            <a:ext cx="6638534" cy="3352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13"/>
          <p:cNvSpPr>
            <a:spLocks noGrp="1"/>
          </p:cNvSpPr>
          <p:nvPr>
            <p:ph sz="quarter" idx="1"/>
          </p:nvPr>
        </p:nvSpPr>
        <p:spPr>
          <a:xfrm>
            <a:off x="457200" y="228600"/>
            <a:ext cx="7620000" cy="5867400"/>
          </a:xfrm>
        </p:spPr>
        <p:txBody>
          <a:bodyPr>
            <a:noAutofit/>
          </a:bodyPr>
          <a:lstStyle/>
          <a:p>
            <a:pPr>
              <a:buClr>
                <a:schemeClr val="tx1">
                  <a:lumMod val="95000"/>
                  <a:lumOff val="5000"/>
                </a:schemeClr>
              </a:buClr>
              <a:buFont typeface="Wingdings" pitchFamily="2" charset="2"/>
              <a:buChar char="Ø"/>
            </a:pPr>
            <a:r>
              <a:rPr lang="en-US" sz="3000" dirty="0" smtClean="0">
                <a:latin typeface="Comic Sans MS" pitchFamily="66" charset="0"/>
              </a:rPr>
              <a:t>Made  of large disc of  tungsten  which rotates at speed of 3600 rpm theoretically when the exposure is being made(in </a:t>
            </a:r>
            <a:r>
              <a:rPr lang="en-US" sz="3000" dirty="0" err="1" smtClean="0">
                <a:latin typeface="Comic Sans MS" pitchFamily="66" charset="0"/>
              </a:rPr>
              <a:t>prac</a:t>
            </a:r>
            <a:r>
              <a:rPr lang="en-US" sz="3000" dirty="0" smtClean="0">
                <a:latin typeface="Comic Sans MS" pitchFamily="66" charset="0"/>
              </a:rPr>
              <a:t>. reaches </a:t>
            </a:r>
            <a:r>
              <a:rPr lang="en-US" sz="3000" dirty="0" err="1" smtClean="0">
                <a:latin typeface="Comic Sans MS" pitchFamily="66" charset="0"/>
              </a:rPr>
              <a:t>ard</a:t>
            </a:r>
            <a:r>
              <a:rPr lang="en-US" sz="3000" dirty="0" smtClean="0">
                <a:latin typeface="Comic Sans MS" pitchFamily="66" charset="0"/>
              </a:rPr>
              <a:t> 3000rpm).</a:t>
            </a:r>
          </a:p>
          <a:p>
            <a:pPr>
              <a:buClr>
                <a:schemeClr val="tx1">
                  <a:lumMod val="95000"/>
                  <a:lumOff val="5000"/>
                </a:schemeClr>
              </a:buClr>
              <a:buFont typeface="Wingdings" pitchFamily="2" charset="2"/>
              <a:buChar char="Ø"/>
            </a:pPr>
            <a:r>
              <a:rPr lang="en-US" sz="3000" dirty="0" smtClean="0">
                <a:latin typeface="Comic Sans MS" pitchFamily="66" charset="0"/>
              </a:rPr>
              <a:t>The disc has beveled edges(to take advantage of the Line Focus Principle)</a:t>
            </a:r>
          </a:p>
          <a:p>
            <a:pPr>
              <a:buClr>
                <a:schemeClr val="tx1">
                  <a:lumMod val="95000"/>
                  <a:lumOff val="5000"/>
                </a:schemeClr>
              </a:buClr>
              <a:buFont typeface="Wingdings" pitchFamily="2" charset="2"/>
              <a:buChar char="Ø"/>
            </a:pPr>
            <a:r>
              <a:rPr lang="en-US" sz="3000" dirty="0" smtClean="0">
                <a:latin typeface="Comic Sans MS" pitchFamily="66" charset="0"/>
              </a:rPr>
              <a:t>Power of rotation is provided by magnetic field produced by stator coils that surround the neck of the X-Ray tube outside the envelope ,which induce current  in the copper rotor of the induction motor which rotates the anode assembly.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ritating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1600" y="2514600"/>
            <a:ext cx="5943600" cy="3810000"/>
          </a:xfrm>
          <a:prstGeom prst="rect">
            <a:avLst/>
          </a:prstGeom>
        </p:spPr>
      </p:pic>
      <p:pic>
        <p:nvPicPr>
          <p:cNvPr id="3" name="Picture 2" descr="rotating tube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00200" y="0"/>
            <a:ext cx="5273040" cy="259689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304800"/>
            <a:ext cx="8153400" cy="6553200"/>
          </a:xfrm>
        </p:spPr>
        <p:txBody>
          <a:bodyPr>
            <a:noAutofit/>
          </a:bodyPr>
          <a:lstStyle/>
          <a:p>
            <a:pPr>
              <a:buClr>
                <a:schemeClr val="tx1">
                  <a:lumMod val="95000"/>
                  <a:lumOff val="5000"/>
                </a:schemeClr>
              </a:buClr>
              <a:buFont typeface="Wingdings" pitchFamily="2" charset="2"/>
              <a:buChar char="Ø"/>
            </a:pPr>
            <a:r>
              <a:rPr lang="en-US" sz="2800" dirty="0" smtClean="0">
                <a:latin typeface="Comic Sans MS" pitchFamily="66" charset="0"/>
              </a:rPr>
              <a:t> If the target is made to rotate , electrons will bombard constantly changing area of the target.</a:t>
            </a:r>
          </a:p>
          <a:p>
            <a:pPr>
              <a:buClr>
                <a:schemeClr val="tx1">
                  <a:lumMod val="95000"/>
                  <a:lumOff val="5000"/>
                </a:schemeClr>
              </a:buClr>
              <a:buFont typeface="Wingdings" pitchFamily="2" charset="2"/>
              <a:buChar char="Ø"/>
            </a:pPr>
            <a:endParaRPr lang="en-US" sz="2800" dirty="0" smtClean="0">
              <a:latin typeface="Comic Sans MS" pitchFamily="66" charset="0"/>
            </a:endParaRPr>
          </a:p>
          <a:p>
            <a:pPr>
              <a:buClr>
                <a:schemeClr val="tx1">
                  <a:lumMod val="95000"/>
                  <a:lumOff val="5000"/>
                </a:schemeClr>
              </a:buClr>
              <a:buFont typeface="Wingdings" pitchFamily="2" charset="2"/>
              <a:buChar char="Ø"/>
            </a:pPr>
            <a:r>
              <a:rPr lang="en-US" sz="2800" dirty="0" smtClean="0">
                <a:latin typeface="Comic Sans MS" pitchFamily="66" charset="0"/>
              </a:rPr>
              <a:t>If it is rotating  at the </a:t>
            </a:r>
          </a:p>
          <a:p>
            <a:pPr>
              <a:buClr>
                <a:schemeClr val="tx1">
                  <a:lumMod val="95000"/>
                  <a:lumOff val="5000"/>
                </a:schemeClr>
              </a:buClr>
              <a:buNone/>
            </a:pPr>
            <a:r>
              <a:rPr lang="en-US" sz="2800" dirty="0" smtClean="0">
                <a:latin typeface="Comic Sans MS" pitchFamily="66" charset="0"/>
              </a:rPr>
              <a:t>speed of 3600rpm , then </a:t>
            </a:r>
          </a:p>
          <a:p>
            <a:pPr>
              <a:buClr>
                <a:schemeClr val="tx1">
                  <a:lumMod val="95000"/>
                  <a:lumOff val="5000"/>
                </a:schemeClr>
              </a:buClr>
              <a:buNone/>
            </a:pPr>
            <a:r>
              <a:rPr lang="en-US" sz="2800" dirty="0" smtClean="0">
                <a:latin typeface="Comic Sans MS" pitchFamily="66" charset="0"/>
              </a:rPr>
              <a:t>any given area is found </a:t>
            </a:r>
          </a:p>
          <a:p>
            <a:pPr>
              <a:buClr>
                <a:schemeClr val="tx1">
                  <a:lumMod val="95000"/>
                  <a:lumOff val="5000"/>
                </a:schemeClr>
              </a:buClr>
              <a:buNone/>
            </a:pPr>
            <a:r>
              <a:rPr lang="en-US" sz="2800" dirty="0" smtClean="0">
                <a:latin typeface="Comic Sans MS" pitchFamily="66" charset="0"/>
              </a:rPr>
              <a:t>found opp.  the elec. </a:t>
            </a:r>
          </a:p>
          <a:p>
            <a:pPr>
              <a:buClr>
                <a:schemeClr val="tx1">
                  <a:lumMod val="95000"/>
                  <a:lumOff val="5000"/>
                </a:schemeClr>
              </a:buClr>
              <a:buNone/>
            </a:pPr>
            <a:r>
              <a:rPr lang="en-US" sz="2800" dirty="0" smtClean="0">
                <a:latin typeface="Comic Sans MS" pitchFamily="66" charset="0"/>
              </a:rPr>
              <a:t>stream  only once every</a:t>
            </a:r>
          </a:p>
          <a:p>
            <a:pPr>
              <a:buClr>
                <a:schemeClr val="tx1">
                  <a:lumMod val="95000"/>
                  <a:lumOff val="5000"/>
                </a:schemeClr>
              </a:buClr>
              <a:buNone/>
            </a:pPr>
            <a:r>
              <a:rPr lang="en-US" sz="2800" dirty="0" smtClean="0">
                <a:latin typeface="Comic Sans MS" pitchFamily="66" charset="0"/>
              </a:rPr>
              <a:t>1/60</a:t>
            </a:r>
            <a:r>
              <a:rPr lang="en-US" sz="2800" baseline="30000" dirty="0" smtClean="0">
                <a:latin typeface="Comic Sans MS" pitchFamily="66" charset="0"/>
              </a:rPr>
              <a:t>th</a:t>
            </a:r>
            <a:r>
              <a:rPr lang="en-US" sz="2800" dirty="0" smtClean="0">
                <a:latin typeface="Comic Sans MS" pitchFamily="66" charset="0"/>
              </a:rPr>
              <a:t> sec ,the remainder</a:t>
            </a:r>
          </a:p>
          <a:p>
            <a:pPr>
              <a:buClr>
                <a:schemeClr val="tx1">
                  <a:lumMod val="95000"/>
                  <a:lumOff val="5000"/>
                </a:schemeClr>
              </a:buClr>
              <a:buNone/>
            </a:pPr>
            <a:r>
              <a:rPr lang="en-US" sz="2800" dirty="0" smtClean="0">
                <a:latin typeface="Comic Sans MS" pitchFamily="66" charset="0"/>
              </a:rPr>
              <a:t>time used for heat dissipation.</a:t>
            </a:r>
            <a:endParaRPr lang="en-US" sz="2800" dirty="0">
              <a:latin typeface="Comic Sans MS" pitchFamily="66" charset="0"/>
            </a:endParaRPr>
          </a:p>
        </p:txBody>
      </p:sp>
      <p:pic>
        <p:nvPicPr>
          <p:cNvPr id="5" name="Content Placeholder 4" descr="Picture15.jpg"/>
          <p:cNvPicPr>
            <a:picLocks noGrp="1" noChangeAspect="1"/>
          </p:cNvPicPr>
          <p:nvPr>
            <p:ph sz="quarter" idx="2"/>
          </p:nvPr>
        </p:nvPicPr>
        <p:blipFill>
          <a:blip r:embed="rId3"/>
          <a:srcRect l="2041" t="39872" r="2041" b="6965"/>
          <a:stretch>
            <a:fillRect/>
          </a:stretch>
        </p:blipFill>
        <p:spPr>
          <a:xfrm>
            <a:off x="4953000" y="1447800"/>
            <a:ext cx="3581400" cy="37338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>
                <a:solidFill>
                  <a:schemeClr val="accent3">
                    <a:lumMod val="75000"/>
                  </a:schemeClr>
                </a:solidFill>
                <a:latin typeface="Comic Sans MS" pitchFamily="66" charset="0"/>
              </a:rPr>
              <a:t>SHORTCOMINGS:</a:t>
            </a:r>
            <a:endParaRPr lang="en-US" sz="4000" dirty="0">
              <a:solidFill>
                <a:schemeClr val="accent3">
                  <a:lumMod val="75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/>
        <p:txBody>
          <a:bodyPr>
            <a:noAutofit/>
          </a:bodyPr>
          <a:lstStyle/>
          <a:p>
            <a:pPr>
              <a:buClrTx/>
              <a:buNone/>
            </a:pPr>
            <a:r>
              <a:rPr lang="en-US" sz="2800" dirty="0" smtClean="0">
                <a:latin typeface="Comic Sans MS" pitchFamily="66" charset="0"/>
              </a:rPr>
              <a:t>I) Life of the tube reduces coz of </a:t>
            </a:r>
            <a:r>
              <a:rPr lang="en-US" sz="2800" dirty="0" smtClean="0">
                <a:solidFill>
                  <a:srgbClr val="00B050"/>
                </a:solidFill>
                <a:latin typeface="Comic Sans MS" pitchFamily="66" charset="0"/>
              </a:rPr>
              <a:t>lack of durable bearings</a:t>
            </a:r>
            <a:r>
              <a:rPr lang="en-US" sz="2800" dirty="0" smtClean="0">
                <a:latin typeface="Comic Sans MS" pitchFamily="66" charset="0"/>
              </a:rPr>
              <a:t> on which the anode rotates . Because of the friction  it is necessary to lubricate : commonly  used lubricants cannot be used </a:t>
            </a:r>
          </a:p>
          <a:p>
            <a:pPr>
              <a:buClrTx/>
              <a:buNone/>
            </a:pPr>
            <a:r>
              <a:rPr lang="en-US" sz="2800" dirty="0" smtClean="0">
                <a:latin typeface="Comic Sans MS" pitchFamily="66" charset="0"/>
              </a:rPr>
              <a:t>	-Oil : vaporizes &amp; destroys the </a:t>
            </a:r>
            <a:r>
              <a:rPr lang="en-US" sz="2800" dirty="0" err="1" smtClean="0">
                <a:latin typeface="Comic Sans MS" pitchFamily="66" charset="0"/>
              </a:rPr>
              <a:t>vaccum</a:t>
            </a:r>
            <a:r>
              <a:rPr lang="en-US" sz="2800" dirty="0" smtClean="0">
                <a:latin typeface="Comic Sans MS" pitchFamily="66" charset="0"/>
              </a:rPr>
              <a:t>.</a:t>
            </a:r>
          </a:p>
          <a:p>
            <a:pPr>
              <a:buClrTx/>
              <a:buNone/>
            </a:pPr>
            <a:r>
              <a:rPr lang="en-US" sz="2800" dirty="0" smtClean="0">
                <a:latin typeface="Comic Sans MS" pitchFamily="66" charset="0"/>
              </a:rPr>
              <a:t>	- Graphite : wear off as powder &amp; destroy      the  </a:t>
            </a:r>
            <a:r>
              <a:rPr lang="en-US" sz="2800" dirty="0" err="1" smtClean="0">
                <a:latin typeface="Comic Sans MS" pitchFamily="66" charset="0"/>
              </a:rPr>
              <a:t>vaccum</a:t>
            </a:r>
            <a:r>
              <a:rPr lang="en-US" sz="2800" dirty="0" smtClean="0">
                <a:latin typeface="Comic Sans MS" pitchFamily="66" charset="0"/>
              </a:rPr>
              <a:t>.</a:t>
            </a:r>
          </a:p>
          <a:p>
            <a:pPr>
              <a:buClrTx/>
              <a:buNone/>
            </a:pPr>
            <a:r>
              <a:rPr lang="en-US" sz="2800" dirty="0" smtClean="0">
                <a:latin typeface="Comic Sans MS" pitchFamily="66" charset="0"/>
              </a:rPr>
              <a:t>METALLIC SILVER IS USED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81000" y="457200"/>
            <a:ext cx="7467600" cy="5943600"/>
          </a:xfrm>
        </p:spPr>
        <p:txBody>
          <a:bodyPr>
            <a:normAutofit/>
          </a:bodyPr>
          <a:lstStyle/>
          <a:p>
            <a:pPr>
              <a:buClrTx/>
              <a:buNone/>
            </a:pPr>
            <a:r>
              <a:rPr lang="en-US" sz="2800" dirty="0" smtClean="0">
                <a:solidFill>
                  <a:srgbClr val="00B050"/>
                </a:solidFill>
                <a:latin typeface="Comic Sans MS" pitchFamily="66" charset="0"/>
              </a:rPr>
              <a:t>II)Heat dissipation </a:t>
            </a:r>
            <a:r>
              <a:rPr lang="en-US" sz="2800" dirty="0" smtClean="0">
                <a:latin typeface="Comic Sans MS" pitchFamily="66" charset="0"/>
              </a:rPr>
              <a:t>: </a:t>
            </a:r>
          </a:p>
          <a:p>
            <a:pPr>
              <a:buClrTx/>
              <a:buNone/>
            </a:pPr>
            <a:r>
              <a:rPr lang="en-US" sz="2800" dirty="0" smtClean="0">
                <a:latin typeface="Comic Sans MS" pitchFamily="66" charset="0"/>
              </a:rPr>
              <a:t>	- In </a:t>
            </a:r>
            <a:r>
              <a:rPr lang="en-US" sz="2800" dirty="0" err="1" smtClean="0">
                <a:latin typeface="Comic Sans MS" pitchFamily="66" charset="0"/>
              </a:rPr>
              <a:t>Statinary</a:t>
            </a:r>
            <a:r>
              <a:rPr lang="en-US" sz="2800" dirty="0" smtClean="0">
                <a:latin typeface="Comic Sans MS" pitchFamily="66" charset="0"/>
              </a:rPr>
              <a:t> : Cu block</a:t>
            </a:r>
          </a:p>
          <a:p>
            <a:pPr>
              <a:buClrTx/>
              <a:buNone/>
            </a:pPr>
            <a:r>
              <a:rPr lang="en-US" sz="2800" dirty="0" smtClean="0">
                <a:latin typeface="Comic Sans MS" pitchFamily="66" charset="0"/>
              </a:rPr>
              <a:t>	-In rotating : absorption of heat by anode      assembly undesirable as</a:t>
            </a:r>
          </a:p>
          <a:p>
            <a:pPr>
              <a:buClrTx/>
              <a:buNone/>
            </a:pPr>
            <a:r>
              <a:rPr lang="en-US" sz="2800" dirty="0" smtClean="0">
                <a:latin typeface="Comic Sans MS" pitchFamily="66" charset="0"/>
              </a:rPr>
              <a:t>    heat     expand    bind ,  the bearings.</a:t>
            </a:r>
          </a:p>
          <a:p>
            <a:pPr>
              <a:buClrTx/>
              <a:buNone/>
            </a:pPr>
            <a:r>
              <a:rPr lang="en-US" sz="2800" dirty="0" smtClean="0">
                <a:solidFill>
                  <a:schemeClr val="accent3">
                    <a:lumMod val="75000"/>
                  </a:schemeClr>
                </a:solidFill>
                <a:latin typeface="Comic Sans MS" pitchFamily="66" charset="0"/>
              </a:rPr>
              <a:t>  SOLUTION: </a:t>
            </a:r>
            <a:r>
              <a:rPr lang="en-US" sz="2800" dirty="0" smtClean="0">
                <a:latin typeface="Comic Sans MS" pitchFamily="66" charset="0"/>
              </a:rPr>
              <a:t>1) </a:t>
            </a:r>
            <a:r>
              <a:rPr lang="en-US" sz="2800" dirty="0" smtClean="0">
                <a:solidFill>
                  <a:srgbClr val="92D050"/>
                </a:solidFill>
                <a:latin typeface="Comic Sans MS" pitchFamily="66" charset="0"/>
              </a:rPr>
              <a:t>Molybdenum stem.</a:t>
            </a:r>
          </a:p>
          <a:p>
            <a:pPr>
              <a:buClrTx/>
              <a:buNone/>
            </a:pPr>
            <a:r>
              <a:rPr lang="en-US" sz="2800" dirty="0" smtClean="0">
                <a:solidFill>
                  <a:srgbClr val="92D050"/>
                </a:solidFill>
                <a:latin typeface="Comic Sans MS" pitchFamily="66" charset="0"/>
              </a:rPr>
              <a:t>			</a:t>
            </a:r>
            <a:r>
              <a:rPr lang="en-US" sz="2800" dirty="0" smtClean="0">
                <a:latin typeface="Comic Sans MS" pitchFamily="66" charset="0"/>
              </a:rPr>
              <a:t>-High melting point(2600 deg.)</a:t>
            </a:r>
          </a:p>
          <a:p>
            <a:pPr>
              <a:buClrTx/>
              <a:buNone/>
            </a:pPr>
            <a:r>
              <a:rPr lang="en-US" sz="2800" dirty="0" smtClean="0">
                <a:solidFill>
                  <a:srgbClr val="92D050"/>
                </a:solidFill>
                <a:latin typeface="Comic Sans MS" pitchFamily="66" charset="0"/>
              </a:rPr>
              <a:t>			</a:t>
            </a:r>
            <a:r>
              <a:rPr lang="en-US" sz="2800" dirty="0" smtClean="0">
                <a:latin typeface="Comic Sans MS" pitchFamily="66" charset="0"/>
              </a:rPr>
              <a:t>-poor conductor of heat</a:t>
            </a:r>
          </a:p>
          <a:p>
            <a:pPr>
              <a:buClrTx/>
              <a:buNone/>
            </a:pPr>
            <a:r>
              <a:rPr lang="en-US" sz="2800" dirty="0" smtClean="0">
                <a:latin typeface="Comic Sans MS" pitchFamily="66" charset="0"/>
              </a:rPr>
              <a:t>Hence , it acts as a barrier of heat.</a:t>
            </a:r>
          </a:p>
          <a:p>
            <a:pPr>
              <a:buClrTx/>
              <a:buNone/>
            </a:pPr>
            <a:r>
              <a:rPr lang="en-US" sz="2800" dirty="0" smtClean="0">
                <a:latin typeface="Comic Sans MS" pitchFamily="66" charset="0"/>
              </a:rPr>
              <a:t>If length   , inertia   , load    ,hence keep the stem as short as possible.</a:t>
            </a:r>
          </a:p>
        </p:txBody>
      </p:sp>
      <p:cxnSp>
        <p:nvCxnSpPr>
          <p:cNvPr id="4" name="Straight Arrow Connector 3"/>
          <p:cNvCxnSpPr/>
          <p:nvPr/>
        </p:nvCxnSpPr>
        <p:spPr>
          <a:xfrm>
            <a:off x="1828800" y="2667000"/>
            <a:ext cx="2286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Arrow Connector 4"/>
          <p:cNvCxnSpPr/>
          <p:nvPr/>
        </p:nvCxnSpPr>
        <p:spPr>
          <a:xfrm>
            <a:off x="3429000" y="2667000"/>
            <a:ext cx="2286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rot="5400000" flipH="1" flipV="1">
            <a:off x="1981597" y="5105003"/>
            <a:ext cx="305594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rot="5400000" flipH="1" flipV="1">
            <a:off x="3657997" y="5105003"/>
            <a:ext cx="305594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rot="5400000" flipH="1" flipV="1">
            <a:off x="4953397" y="5105003"/>
            <a:ext cx="305594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icture12.png"/>
          <p:cNvPicPr>
            <a:picLocks noChangeAspect="1"/>
          </p:cNvPicPr>
          <p:nvPr/>
        </p:nvPicPr>
        <p:blipFill>
          <a:blip r:embed="rId2"/>
          <a:srcRect l="19147" t="8889" r="8306" b="20000"/>
          <a:stretch>
            <a:fillRect/>
          </a:stretch>
        </p:blipFill>
        <p:spPr>
          <a:xfrm>
            <a:off x="914400" y="685800"/>
            <a:ext cx="7010400" cy="4724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685800" y="762001"/>
            <a:ext cx="7696200" cy="87100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Tx/>
              <a:buFont typeface="Wingdings" pitchFamily="2" charset="2"/>
              <a:buChar char="Ø"/>
            </a:pPr>
            <a:r>
              <a:rPr lang="en-US" sz="2800" dirty="0" smtClean="0">
                <a:latin typeface="Comic Sans MS" pitchFamily="66" charset="0"/>
              </a:rPr>
              <a:t>Another way to </a:t>
            </a:r>
            <a:r>
              <a:rPr lang="en-US" sz="2800" dirty="0" err="1" smtClean="0">
                <a:latin typeface="Comic Sans MS" pitchFamily="66" charset="0"/>
              </a:rPr>
              <a:t>dec</a:t>
            </a:r>
            <a:r>
              <a:rPr lang="en-US" sz="2800" dirty="0" smtClean="0">
                <a:latin typeface="Comic Sans MS" pitchFamily="66" charset="0"/>
              </a:rPr>
              <a:t> inertia : </a:t>
            </a:r>
            <a:r>
              <a:rPr lang="en-US" sz="2800" dirty="0" err="1" smtClean="0">
                <a:latin typeface="Comic Sans MS" pitchFamily="66" charset="0"/>
              </a:rPr>
              <a:t>dec</a:t>
            </a:r>
            <a:r>
              <a:rPr lang="en-US" sz="2800" dirty="0" smtClean="0">
                <a:latin typeface="Comic Sans MS" pitchFamily="66" charset="0"/>
              </a:rPr>
              <a:t>. the weight of the anode itself.</a:t>
            </a:r>
          </a:p>
          <a:p>
            <a:pPr>
              <a:buClrTx/>
              <a:buFont typeface="Wingdings" pitchFamily="2" charset="2"/>
              <a:buChar char="Ø"/>
            </a:pPr>
            <a:r>
              <a:rPr lang="en-US" sz="2800" dirty="0" smtClean="0">
                <a:latin typeface="Comic Sans MS" pitchFamily="66" charset="0"/>
              </a:rPr>
              <a:t>Larger part of the disc to be made of molybdenum(lighter) : 35% reduction in the inertia.</a:t>
            </a:r>
          </a:p>
          <a:p>
            <a:pPr>
              <a:buClrTx/>
              <a:buFont typeface="Wingdings" pitchFamily="2" charset="2"/>
              <a:buChar char="Ø"/>
            </a:pPr>
            <a:r>
              <a:rPr lang="en-US" sz="2800" dirty="0" smtClean="0">
                <a:latin typeface="Comic Sans MS" pitchFamily="66" charset="0"/>
              </a:rPr>
              <a:t>Graphite can also be used : 50% </a:t>
            </a:r>
            <a:r>
              <a:rPr lang="en-US" sz="2800" dirty="0" err="1" smtClean="0">
                <a:latin typeface="Comic Sans MS" pitchFamily="66" charset="0"/>
              </a:rPr>
              <a:t>reduc</a:t>
            </a:r>
            <a:r>
              <a:rPr lang="en-US" sz="2800" dirty="0" smtClean="0">
                <a:latin typeface="Comic Sans MS" pitchFamily="66" charset="0"/>
              </a:rPr>
              <a:t>.</a:t>
            </a:r>
          </a:p>
          <a:p>
            <a:pPr>
              <a:buClrTx/>
            </a:pPr>
            <a:r>
              <a:rPr lang="en-US" sz="2800" dirty="0" smtClean="0">
                <a:latin typeface="Comic Sans MS" pitchFamily="66" charset="0"/>
              </a:rPr>
              <a:t>   but problem with it – doesn’t conduct heat  				like </a:t>
            </a:r>
            <a:r>
              <a:rPr lang="en-US" sz="2800" dirty="0" err="1" smtClean="0">
                <a:latin typeface="Comic Sans MS" pitchFamily="66" charset="0"/>
              </a:rPr>
              <a:t>molyb</a:t>
            </a:r>
            <a:r>
              <a:rPr lang="en-US" sz="2800" dirty="0" smtClean="0">
                <a:latin typeface="Comic Sans MS" pitchFamily="66" charset="0"/>
              </a:rPr>
              <a:t>. So the 					anode assembly  					becomes hotter.</a:t>
            </a:r>
          </a:p>
          <a:p>
            <a:pPr>
              <a:buClrTx/>
            </a:pPr>
            <a:r>
              <a:rPr lang="en-US" sz="2800" dirty="0" smtClean="0">
                <a:latin typeface="Comic Sans MS" pitchFamily="66" charset="0"/>
              </a:rPr>
              <a:t>		                 - problem in binding 					the tungsten disc to 			         	 graphite.</a:t>
            </a:r>
          </a:p>
          <a:p>
            <a:pPr>
              <a:buClrTx/>
              <a:buNone/>
            </a:pPr>
            <a:endParaRPr lang="en-US" sz="2800" dirty="0" smtClean="0">
              <a:latin typeface="Comic Sans MS" pitchFamily="66" charset="0"/>
            </a:endParaRPr>
          </a:p>
          <a:p>
            <a:pPr>
              <a:buClrTx/>
              <a:buNone/>
            </a:pPr>
            <a:endParaRPr lang="en-US" sz="2800" dirty="0" smtClean="0">
              <a:latin typeface="Comic Sans MS" pitchFamily="66" charset="0"/>
            </a:endParaRPr>
          </a:p>
          <a:p>
            <a:pPr>
              <a:buClrTx/>
              <a:buNone/>
            </a:pPr>
            <a:endParaRPr lang="en-US" sz="2800" dirty="0" smtClean="0">
              <a:latin typeface="Comic Sans MS" pitchFamily="66" charset="0"/>
            </a:endParaRPr>
          </a:p>
          <a:p>
            <a:pPr>
              <a:buClrTx/>
              <a:buNone/>
            </a:pPr>
            <a:endParaRPr lang="en-US" sz="2800" dirty="0" smtClean="0">
              <a:latin typeface="Comic Sans MS" pitchFamily="66" charset="0"/>
            </a:endParaRPr>
          </a:p>
          <a:p>
            <a:pPr>
              <a:buClrTx/>
              <a:buNone/>
            </a:pPr>
            <a:r>
              <a:rPr lang="en-US" sz="2800" dirty="0" smtClean="0">
                <a:latin typeface="Comic Sans MS" pitchFamily="66" charset="0"/>
              </a:rPr>
              <a:t>  </a:t>
            </a:r>
          </a:p>
          <a:p>
            <a:pPr>
              <a:buClrTx/>
              <a:buNone/>
            </a:pPr>
            <a:endParaRPr lang="en-US" sz="2800" dirty="0" smtClean="0">
              <a:latin typeface="Comic Sans MS" pitchFamily="66" charset="0"/>
            </a:endParaRPr>
          </a:p>
          <a:p>
            <a:pPr>
              <a:buClrTx/>
              <a:buNone/>
            </a:pPr>
            <a:endParaRPr lang="en-US" sz="2800" dirty="0" smtClean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This is surrounded by  electrons in different shells.</a:t>
            </a:r>
            <a:endParaRPr lang="en-US" sz="3200" dirty="0">
              <a:solidFill>
                <a:schemeClr val="accent2">
                  <a:lumMod val="5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838200" y="1981200"/>
            <a:ext cx="3657600" cy="4114800"/>
          </a:xfrm>
        </p:spPr>
        <p:txBody>
          <a:bodyPr>
            <a:normAutofit lnSpcReduction="10000"/>
          </a:bodyPr>
          <a:lstStyle/>
          <a:p>
            <a:pPr>
              <a:buFont typeface="Wingdings" pitchFamily="2" charset="2"/>
              <a:buChar char="Ø"/>
            </a:pPr>
            <a:r>
              <a:rPr lang="en-US" dirty="0" smtClean="0">
                <a:latin typeface="Comic Sans MS" pitchFamily="66" charset="0"/>
              </a:rPr>
              <a:t>These shells are </a:t>
            </a:r>
            <a:r>
              <a:rPr lang="en-US" dirty="0" err="1" smtClean="0">
                <a:latin typeface="Comic Sans MS" pitchFamily="66" charset="0"/>
              </a:rPr>
              <a:t>labelled</a:t>
            </a:r>
            <a:r>
              <a:rPr lang="en-US" dirty="0" smtClean="0">
                <a:latin typeface="Comic Sans MS" pitchFamily="66" charset="0"/>
              </a:rPr>
              <a:t> as K , L &amp; M from inside out.</a:t>
            </a:r>
          </a:p>
          <a:p>
            <a:pPr>
              <a:buFont typeface="Wingdings" pitchFamily="2" charset="2"/>
              <a:buChar char="Ø"/>
            </a:pPr>
            <a:r>
              <a:rPr lang="en-US" dirty="0" smtClean="0">
                <a:latin typeface="Comic Sans MS" pitchFamily="66" charset="0"/>
              </a:rPr>
              <a:t>These shells </a:t>
            </a:r>
            <a:r>
              <a:rPr lang="en-US" dirty="0" err="1" smtClean="0">
                <a:latin typeface="Comic Sans MS" pitchFamily="66" charset="0"/>
              </a:rPr>
              <a:t>hav</a:t>
            </a:r>
            <a:r>
              <a:rPr lang="en-US" dirty="0" smtClean="0">
                <a:latin typeface="Comic Sans MS" pitchFamily="66" charset="0"/>
              </a:rPr>
              <a:t> sub shells within them</a:t>
            </a:r>
          </a:p>
          <a:p>
            <a:pPr>
              <a:buFont typeface="Wingdings" pitchFamily="2" charset="2"/>
              <a:buChar char="Ø"/>
            </a:pPr>
            <a:r>
              <a:rPr lang="en-US" dirty="0" smtClean="0">
                <a:latin typeface="Comic Sans MS" pitchFamily="66" charset="0"/>
              </a:rPr>
              <a:t>(2n-1)</a:t>
            </a:r>
          </a:p>
          <a:p>
            <a:r>
              <a:rPr lang="en-US" dirty="0" smtClean="0">
                <a:latin typeface="Comic Sans MS" pitchFamily="66" charset="0"/>
              </a:rPr>
              <a:t> K : no </a:t>
            </a:r>
            <a:r>
              <a:rPr lang="en-US" dirty="0" err="1" smtClean="0">
                <a:latin typeface="Comic Sans MS" pitchFamily="66" charset="0"/>
              </a:rPr>
              <a:t>subshell</a:t>
            </a:r>
            <a:endParaRPr lang="en-US" dirty="0" smtClean="0">
              <a:latin typeface="Comic Sans MS" pitchFamily="66" charset="0"/>
            </a:endParaRPr>
          </a:p>
          <a:p>
            <a:r>
              <a:rPr lang="en-US" dirty="0" smtClean="0">
                <a:latin typeface="Comic Sans MS" pitchFamily="66" charset="0"/>
              </a:rPr>
              <a:t>L: 3 </a:t>
            </a:r>
            <a:r>
              <a:rPr lang="en-US" dirty="0" err="1" smtClean="0">
                <a:latin typeface="Comic Sans MS" pitchFamily="66" charset="0"/>
              </a:rPr>
              <a:t>subshells</a:t>
            </a:r>
            <a:r>
              <a:rPr lang="en-US" dirty="0" smtClean="0">
                <a:latin typeface="Comic Sans MS" pitchFamily="66" charset="0"/>
              </a:rPr>
              <a:t>-lowest</a:t>
            </a:r>
          </a:p>
          <a:p>
            <a:pPr>
              <a:buNone/>
            </a:pPr>
            <a:r>
              <a:rPr lang="en-US" dirty="0" smtClean="0">
                <a:latin typeface="Comic Sans MS" pitchFamily="66" charset="0"/>
              </a:rPr>
              <a:t>			    -middle</a:t>
            </a:r>
          </a:p>
          <a:p>
            <a:pPr>
              <a:buNone/>
            </a:pPr>
            <a:r>
              <a:rPr lang="en-US" dirty="0" smtClean="0">
                <a:latin typeface="Comic Sans MS" pitchFamily="66" charset="0"/>
              </a:rPr>
              <a:t>                        -highest</a:t>
            </a:r>
          </a:p>
          <a:p>
            <a:pPr>
              <a:buNone/>
            </a:pPr>
            <a:endParaRPr lang="en-US" dirty="0" smtClean="0">
              <a:latin typeface="Comic Sans MS" pitchFamily="66" charset="0"/>
            </a:endParaRPr>
          </a:p>
        </p:txBody>
      </p:sp>
      <p:pic>
        <p:nvPicPr>
          <p:cNvPr id="5" name="Content Placeholder 8" descr="image12s.jpeg"/>
          <p:cNvPicPr>
            <a:picLocks noGrp="1" noChangeAspect="1"/>
          </p:cNvPicPr>
          <p:nvPr>
            <p:ph sz="quarter" idx="2"/>
          </p:nvPr>
        </p:nvPicPr>
        <p:blipFill>
          <a:blip r:embed="rId2"/>
          <a:stretch>
            <a:fillRect/>
          </a:stretch>
        </p:blipFill>
        <p:spPr>
          <a:xfrm>
            <a:off x="5791200" y="1371600"/>
            <a:ext cx="2895600" cy="4038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1000" y="685800"/>
            <a:ext cx="8382000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Comic Sans MS" pitchFamily="66" charset="0"/>
              </a:rPr>
              <a:t>2) Coating the back of the anode disc with a black substance , such as carbon , to aid in heat dissipation from the anode.</a:t>
            </a:r>
          </a:p>
          <a:p>
            <a:endParaRPr lang="en-US" sz="3200" dirty="0" smtClean="0">
              <a:latin typeface="Comic Sans MS" pitchFamily="66" charset="0"/>
            </a:endParaRPr>
          </a:p>
          <a:p>
            <a:r>
              <a:rPr lang="en-US" sz="3200" dirty="0" smtClean="0">
                <a:latin typeface="Comic Sans MS" pitchFamily="66" charset="0"/>
              </a:rPr>
              <a:t>III) Red. life  by </a:t>
            </a:r>
            <a:r>
              <a:rPr lang="en-US" sz="3200" dirty="0" smtClean="0">
                <a:solidFill>
                  <a:srgbClr val="00B050"/>
                </a:solidFill>
                <a:latin typeface="Comic Sans MS" pitchFamily="66" charset="0"/>
              </a:rPr>
              <a:t>roughening &amp; pitting of the surface </a:t>
            </a:r>
            <a:r>
              <a:rPr lang="en-US" sz="3200" dirty="0" smtClean="0">
                <a:latin typeface="Comic Sans MS" pitchFamily="66" charset="0"/>
              </a:rPr>
              <a:t> : by thermal stress : decreases output coz of </a:t>
            </a:r>
          </a:p>
          <a:p>
            <a:pPr marL="514350" indent="-514350">
              <a:buFont typeface="+mj-lt"/>
              <a:buAutoNum type="alphaLcParenR"/>
            </a:pPr>
            <a:r>
              <a:rPr lang="en-US" sz="3200" dirty="0" smtClean="0">
                <a:latin typeface="Comic Sans MS" pitchFamily="66" charset="0"/>
              </a:rPr>
              <a:t>excess scattering away </a:t>
            </a:r>
            <a:r>
              <a:rPr lang="en-US" sz="3200" dirty="0" err="1" smtClean="0">
                <a:latin typeface="Comic Sans MS" pitchFamily="66" charset="0"/>
              </a:rPr>
              <a:t>frm</a:t>
            </a:r>
            <a:r>
              <a:rPr lang="en-US" sz="3200" dirty="0" smtClean="0">
                <a:latin typeface="Comic Sans MS" pitchFamily="66" charset="0"/>
              </a:rPr>
              <a:t> the exit window.</a:t>
            </a:r>
          </a:p>
          <a:p>
            <a:pPr marL="514350" indent="-514350">
              <a:buFont typeface="+mj-lt"/>
              <a:buAutoNum type="alphaLcParenR"/>
            </a:pPr>
            <a:r>
              <a:rPr lang="en-US" sz="3200" dirty="0" smtClean="0">
                <a:latin typeface="Comic Sans MS" pitchFamily="66" charset="0"/>
              </a:rPr>
              <a:t>Increased absorption of the x-rays by the target itself. </a:t>
            </a:r>
            <a:endParaRPr lang="en-US" sz="3200" dirty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7467600" cy="884238"/>
          </a:xfrm>
        </p:spPr>
        <p:txBody>
          <a:bodyPr>
            <a:normAutofit/>
          </a:bodyPr>
          <a:lstStyle/>
          <a:p>
            <a:r>
              <a:rPr lang="en-US" sz="4000" dirty="0" smtClean="0">
                <a:solidFill>
                  <a:schemeClr val="accent3">
                    <a:lumMod val="75000"/>
                  </a:schemeClr>
                </a:solidFill>
                <a:latin typeface="Comic Sans MS" pitchFamily="66" charset="0"/>
              </a:rPr>
              <a:t>ANODE HEEL EFFECT:</a:t>
            </a:r>
            <a:endParaRPr lang="en-US" sz="4000" dirty="0">
              <a:solidFill>
                <a:schemeClr val="accent3">
                  <a:lumMod val="75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sz="3200" dirty="0" smtClean="0">
                <a:solidFill>
                  <a:srgbClr val="00B050"/>
                </a:solidFill>
                <a:latin typeface="Comic Sans MS" pitchFamily="66" charset="0"/>
              </a:rPr>
              <a:t>INTENSITY OF THE X-RAY BEAM THAT LEAVES THE  TUBE IS NOT UNIFORM THROUGHOUT ALL THE PORTIONS OF THE BEAM.</a:t>
            </a:r>
          </a:p>
          <a:p>
            <a:pPr>
              <a:buNone/>
            </a:pPr>
            <a:r>
              <a:rPr lang="en-US" sz="3200" dirty="0" smtClean="0">
                <a:latin typeface="Comic Sans MS" pitchFamily="66" charset="0"/>
              </a:rPr>
              <a:t>It depends on the angle at which the x-rays are emitted from the focal spot ; this variation is called </a:t>
            </a:r>
            <a:r>
              <a:rPr lang="en-US" sz="3200" dirty="0" smtClean="0">
                <a:solidFill>
                  <a:srgbClr val="00B050"/>
                </a:solidFill>
                <a:latin typeface="Comic Sans MS" pitchFamily="66" charset="0"/>
              </a:rPr>
              <a:t>HEEL EFFECT</a:t>
            </a:r>
            <a:endParaRPr lang="en-US" sz="3200" dirty="0">
              <a:solidFill>
                <a:srgbClr val="00B050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4800" y="457200"/>
            <a:ext cx="3810000" cy="5867400"/>
          </a:xfrm>
        </p:spPr>
        <p:txBody>
          <a:bodyPr>
            <a:noAutofit/>
          </a:bodyPr>
          <a:lstStyle/>
          <a:p>
            <a:pPr>
              <a:buClr>
                <a:schemeClr val="tx1">
                  <a:lumMod val="95000"/>
                  <a:lumOff val="5000"/>
                </a:schemeClr>
              </a:buClr>
              <a:buFont typeface="Wingdings" pitchFamily="2" charset="2"/>
              <a:buChar char="Ø"/>
            </a:pPr>
            <a:r>
              <a:rPr lang="en-US" sz="3000" dirty="0" smtClean="0">
                <a:latin typeface="Comic Sans MS" pitchFamily="66" charset="0"/>
              </a:rPr>
              <a:t>There is decreased intensity of the beam that is emitted more near parallel to the angled target surface.</a:t>
            </a:r>
          </a:p>
          <a:p>
            <a:pPr>
              <a:buClr>
                <a:schemeClr val="tx1">
                  <a:lumMod val="95000"/>
                  <a:lumOff val="5000"/>
                </a:schemeClr>
              </a:buClr>
              <a:buFont typeface="Wingdings" pitchFamily="2" charset="2"/>
              <a:buChar char="Ø"/>
            </a:pPr>
            <a:r>
              <a:rPr lang="en-US" sz="3000" dirty="0" smtClean="0">
                <a:latin typeface="Comic Sans MS" pitchFamily="66" charset="0"/>
              </a:rPr>
              <a:t>Caused by the absorption of some of the photons by the anode itself.</a:t>
            </a:r>
            <a:endParaRPr lang="en-US" sz="3000" dirty="0">
              <a:latin typeface="Comic Sans MS" pitchFamily="66" charset="0"/>
            </a:endParaRPr>
          </a:p>
        </p:txBody>
      </p:sp>
      <p:pic>
        <p:nvPicPr>
          <p:cNvPr id="5" name="Content Placeholder 4" descr="Picture20.jpg"/>
          <p:cNvPicPr>
            <a:picLocks noGrp="1" noChangeAspect="1"/>
          </p:cNvPicPr>
          <p:nvPr>
            <p:ph sz="quarter" idx="2"/>
          </p:nvPr>
        </p:nvPicPr>
        <p:blipFill>
          <a:blip r:embed="rId2"/>
          <a:stretch>
            <a:fillRect/>
          </a:stretch>
        </p:blipFill>
        <p:spPr>
          <a:xfrm>
            <a:off x="4038600" y="381000"/>
            <a:ext cx="4648200" cy="59436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0" y="533400"/>
            <a:ext cx="8458200" cy="64940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00B050"/>
                </a:solidFill>
                <a:latin typeface="Comic Sans MS" pitchFamily="66" charset="0"/>
              </a:rPr>
              <a:t>3 clinically imp aspects of Heel Effect:</a:t>
            </a:r>
          </a:p>
          <a:p>
            <a:pPr marL="514350" indent="-514350"/>
            <a:r>
              <a:rPr lang="en-US" sz="3200" dirty="0" smtClean="0">
                <a:latin typeface="Comic Sans MS" pitchFamily="66" charset="0"/>
              </a:rPr>
              <a:t>1)Intensity of film exposure is less on the anode side compared to the cathode side ; used in obtaining balanced densities in radiographs:</a:t>
            </a:r>
          </a:p>
          <a:p>
            <a:pPr marL="514350" indent="-514350"/>
            <a:r>
              <a:rPr lang="en-US" sz="3200" dirty="0" smtClean="0">
                <a:latin typeface="Comic Sans MS" pitchFamily="66" charset="0"/>
              </a:rPr>
              <a:t>	- thicker parts: towards cathode side</a:t>
            </a:r>
          </a:p>
          <a:p>
            <a:pPr marL="514350" indent="-514350"/>
            <a:r>
              <a:rPr lang="en-US" sz="3200" dirty="0" smtClean="0">
                <a:latin typeface="Comic Sans MS" pitchFamily="66" charset="0"/>
              </a:rPr>
              <a:t>	-thinner parts : towards the anode side</a:t>
            </a:r>
          </a:p>
          <a:p>
            <a:pPr marL="514350" indent="-514350"/>
            <a:endParaRPr lang="en-US" sz="3200" dirty="0" smtClean="0">
              <a:latin typeface="Comic Sans MS" pitchFamily="66" charset="0"/>
            </a:endParaRPr>
          </a:p>
          <a:p>
            <a:pPr marL="514350" indent="-514350"/>
            <a:r>
              <a:rPr lang="en-US" sz="3200" dirty="0" smtClean="0">
                <a:latin typeface="Comic Sans MS" pitchFamily="66" charset="0"/>
              </a:rPr>
              <a:t>Ex: Thoracic spine –anode towards the upper </a:t>
            </a:r>
            <a:r>
              <a:rPr lang="en-US" sz="3200" dirty="0" err="1" smtClean="0">
                <a:latin typeface="Comic Sans MS" pitchFamily="66" charset="0"/>
              </a:rPr>
              <a:t>th</a:t>
            </a:r>
            <a:r>
              <a:rPr lang="en-US" sz="3200" dirty="0" smtClean="0">
                <a:latin typeface="Comic Sans MS" pitchFamily="66" charset="0"/>
              </a:rPr>
              <a:t>. Spine &amp; cathode towards the lower spine where the body structures are thicker.</a:t>
            </a:r>
          </a:p>
          <a:p>
            <a:endParaRPr lang="en-US" sz="3200" dirty="0" smtClean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7467600" cy="990600"/>
          </a:xfrm>
        </p:spPr>
        <p:txBody>
          <a:bodyPr>
            <a:normAutofit/>
          </a:bodyPr>
          <a:lstStyle/>
          <a:p>
            <a:r>
              <a:rPr lang="en-US" sz="4400" dirty="0" smtClean="0">
                <a:solidFill>
                  <a:srgbClr val="00B050"/>
                </a:solidFill>
                <a:latin typeface="Comic Sans MS" pitchFamily="66" charset="0"/>
              </a:rPr>
              <a:t>Anode heel effect</a:t>
            </a:r>
            <a:endParaRPr lang="en-US" sz="4400" dirty="0">
              <a:solidFill>
                <a:srgbClr val="00B050"/>
              </a:solidFill>
              <a:latin typeface="Comic Sans MS" pitchFamily="66" charset="0"/>
            </a:endParaRPr>
          </a:p>
        </p:txBody>
      </p:sp>
      <p:pic>
        <p:nvPicPr>
          <p:cNvPr id="5" name="Content Placeholder 4" descr="imagesiuhjnjknkl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685800" y="1143000"/>
            <a:ext cx="2895600" cy="5410200"/>
          </a:xfrm>
        </p:spPr>
      </p:pic>
      <p:pic>
        <p:nvPicPr>
          <p:cNvPr id="6" name="Content Placeholder 5" descr="Picture21.jpg"/>
          <p:cNvPicPr>
            <a:picLocks noGrp="1" noChangeAspect="1"/>
          </p:cNvPicPr>
          <p:nvPr>
            <p:ph sz="quarter" idx="2"/>
          </p:nvPr>
        </p:nvPicPr>
        <p:blipFill>
          <a:blip r:embed="rId3"/>
          <a:stretch>
            <a:fillRect/>
          </a:stretch>
        </p:blipFill>
        <p:spPr>
          <a:xfrm>
            <a:off x="4267200" y="1600200"/>
            <a:ext cx="4111625" cy="4495799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3400" y="533400"/>
            <a:ext cx="8077200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Comic Sans MS" pitchFamily="66" charset="0"/>
              </a:rPr>
              <a:t>2) Heel Effect is less </a:t>
            </a:r>
            <a:r>
              <a:rPr lang="en-US" sz="2800" dirty="0" err="1" smtClean="0">
                <a:latin typeface="Comic Sans MS" pitchFamily="66" charset="0"/>
              </a:rPr>
              <a:t>noticable</a:t>
            </a:r>
            <a:r>
              <a:rPr lang="en-US" sz="2800" dirty="0" smtClean="0">
                <a:latin typeface="Comic Sans MS" pitchFamily="66" charset="0"/>
              </a:rPr>
              <a:t> when a large  film-focus distance is used.</a:t>
            </a:r>
          </a:p>
          <a:p>
            <a:r>
              <a:rPr lang="en-US" sz="2800" dirty="0" smtClean="0">
                <a:latin typeface="Comic Sans MS" pitchFamily="66" charset="0"/>
              </a:rPr>
              <a:t>At a distance of 40”  : </a:t>
            </a:r>
            <a:r>
              <a:rPr lang="en-US" sz="2800" u="sng" dirty="0" smtClean="0">
                <a:latin typeface="Comic Sans MS" pitchFamily="66" charset="0"/>
              </a:rPr>
              <a:t>anode end </a:t>
            </a:r>
            <a:r>
              <a:rPr lang="en-US" sz="2800" dirty="0" smtClean="0">
                <a:latin typeface="Comic Sans MS" pitchFamily="66" charset="0"/>
              </a:rPr>
              <a:t>–relative 					exposure of 73%</a:t>
            </a:r>
          </a:p>
          <a:p>
            <a:r>
              <a:rPr lang="en-US" sz="2800" dirty="0" smtClean="0">
                <a:latin typeface="Comic Sans MS" pitchFamily="66" charset="0"/>
              </a:rPr>
              <a:t>		       		</a:t>
            </a:r>
            <a:r>
              <a:rPr lang="en-US" sz="2800" u="sng" dirty="0" smtClean="0">
                <a:latin typeface="Comic Sans MS" pitchFamily="66" charset="0"/>
              </a:rPr>
              <a:t>cathode end</a:t>
            </a:r>
            <a:r>
              <a:rPr lang="en-US" sz="2800" dirty="0" smtClean="0">
                <a:latin typeface="Comic Sans MS" pitchFamily="66" charset="0"/>
              </a:rPr>
              <a:t> – 105%</a:t>
            </a:r>
          </a:p>
          <a:p>
            <a:r>
              <a:rPr lang="en-US" sz="2800" dirty="0" smtClean="0">
                <a:latin typeface="Comic Sans MS" pitchFamily="66" charset="0"/>
              </a:rPr>
              <a:t>Hence 30% difference in intensity between the two ends.</a:t>
            </a:r>
          </a:p>
          <a:p>
            <a:endParaRPr lang="en-US" sz="2800" dirty="0" smtClean="0">
              <a:latin typeface="Comic Sans MS" pitchFamily="66" charset="0"/>
            </a:endParaRPr>
          </a:p>
          <a:p>
            <a:r>
              <a:rPr lang="en-US" sz="2800" dirty="0" smtClean="0">
                <a:latin typeface="Comic Sans MS" pitchFamily="66" charset="0"/>
              </a:rPr>
              <a:t>At  72cms : </a:t>
            </a:r>
            <a:r>
              <a:rPr lang="en-US" sz="2800" u="sng" dirty="0" smtClean="0">
                <a:latin typeface="Comic Sans MS" pitchFamily="66" charset="0"/>
              </a:rPr>
              <a:t>anode end</a:t>
            </a:r>
            <a:r>
              <a:rPr lang="en-US" sz="2800" dirty="0" smtClean="0">
                <a:latin typeface="Comic Sans MS" pitchFamily="66" charset="0"/>
              </a:rPr>
              <a:t>-87%</a:t>
            </a:r>
          </a:p>
          <a:p>
            <a:r>
              <a:rPr lang="en-US" sz="2800" dirty="0" smtClean="0">
                <a:latin typeface="Comic Sans MS" pitchFamily="66" charset="0"/>
              </a:rPr>
              <a:t>	          </a:t>
            </a:r>
            <a:r>
              <a:rPr lang="en-US" sz="2800" u="sng" dirty="0" smtClean="0">
                <a:latin typeface="Comic Sans MS" pitchFamily="66" charset="0"/>
              </a:rPr>
              <a:t>cathode end</a:t>
            </a:r>
            <a:r>
              <a:rPr lang="en-US" sz="2800" dirty="0" smtClean="0">
                <a:latin typeface="Comic Sans MS" pitchFamily="66" charset="0"/>
              </a:rPr>
              <a:t>-104%</a:t>
            </a:r>
          </a:p>
          <a:p>
            <a:r>
              <a:rPr lang="en-US" sz="2800" dirty="0" smtClean="0">
                <a:latin typeface="Comic Sans MS" pitchFamily="66" charset="0"/>
              </a:rPr>
              <a:t>Hence, only  17% diff in intensities between the two ends.</a:t>
            </a:r>
          </a:p>
          <a:p>
            <a:endParaRPr lang="en-US" sz="2800" dirty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4800" y="304800"/>
            <a:ext cx="4419600" cy="6172200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US" sz="3600" dirty="0" smtClean="0">
                <a:latin typeface="Comic Sans MS" pitchFamily="66" charset="0"/>
              </a:rPr>
              <a:t>3) Heel effect will be less for smaller films :</a:t>
            </a:r>
          </a:p>
          <a:p>
            <a:pPr>
              <a:buNone/>
            </a:pPr>
            <a:r>
              <a:rPr lang="en-US" sz="3600" dirty="0" smtClean="0">
                <a:latin typeface="Comic Sans MS" pitchFamily="66" charset="0"/>
              </a:rPr>
              <a:t>  as intensity of the beam nearer the central </a:t>
            </a:r>
            <a:r>
              <a:rPr lang="en-US" sz="3200" dirty="0" smtClean="0">
                <a:latin typeface="Comic Sans MS" pitchFamily="66" charset="0"/>
              </a:rPr>
              <a:t>ray</a:t>
            </a:r>
            <a:r>
              <a:rPr lang="en-US" sz="3600" dirty="0" smtClean="0">
                <a:latin typeface="Comic Sans MS" pitchFamily="66" charset="0"/>
              </a:rPr>
              <a:t> is more uniform than towards the periphery of the beam. </a:t>
            </a:r>
            <a:endParaRPr lang="en-US" sz="3600" dirty="0">
              <a:latin typeface="Comic Sans MS" pitchFamily="66" charset="0"/>
            </a:endParaRPr>
          </a:p>
        </p:txBody>
      </p:sp>
      <p:pic>
        <p:nvPicPr>
          <p:cNvPr id="5" name="Content Placeholder 4" descr="indexkjbnkjuikj.jpg"/>
          <p:cNvPicPr>
            <a:picLocks noGrp="1" noChangeAspect="1"/>
          </p:cNvPicPr>
          <p:nvPr>
            <p:ph sz="quarter" idx="2"/>
          </p:nvPr>
        </p:nvPicPr>
        <p:blipFill>
          <a:blip r:embed="rId2"/>
          <a:stretch>
            <a:fillRect/>
          </a:stretch>
        </p:blipFill>
        <p:spPr>
          <a:xfrm>
            <a:off x="4724400" y="304800"/>
            <a:ext cx="4002088" cy="5715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>
                <a:solidFill>
                  <a:schemeClr val="accent3">
                    <a:lumMod val="75000"/>
                  </a:schemeClr>
                </a:solidFill>
                <a:latin typeface="Comic Sans MS" pitchFamily="66" charset="0"/>
              </a:rPr>
              <a:t>TUBE HOUSING:</a:t>
            </a:r>
            <a:endParaRPr lang="en-US" sz="4000" dirty="0">
              <a:solidFill>
                <a:schemeClr val="accent3">
                  <a:lumMod val="75000"/>
                </a:schemeClr>
              </a:solidFill>
              <a:latin typeface="Comic Sans MS" pitchFamily="66" charset="0"/>
            </a:endParaRPr>
          </a:p>
        </p:txBody>
      </p:sp>
      <p:pic>
        <p:nvPicPr>
          <p:cNvPr id="4" name="Content Placeholder 3" descr="Picture18.jpg"/>
          <p:cNvPicPr>
            <a:picLocks noGrp="1" noChangeAspect="1"/>
          </p:cNvPicPr>
          <p:nvPr>
            <p:ph sz="quarter" idx="1"/>
          </p:nvPr>
        </p:nvPicPr>
        <p:blipFill>
          <a:blip r:embed="rId3"/>
          <a:srcRect l="5941" t="6254" r="2968" b="9316"/>
          <a:stretch>
            <a:fillRect/>
          </a:stretch>
        </p:blipFill>
        <p:spPr>
          <a:xfrm>
            <a:off x="762000" y="1676400"/>
            <a:ext cx="7391400" cy="43434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09600" y="533400"/>
            <a:ext cx="7848600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US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itchFamily="66" charset="0"/>
              </a:rPr>
              <a:t> Protects from the radiation.</a:t>
            </a:r>
          </a:p>
          <a:p>
            <a:pPr>
              <a:buFont typeface="Wingdings" pitchFamily="2" charset="2"/>
              <a:buChar char="Ø"/>
            </a:pPr>
            <a:r>
              <a:rPr lang="en-US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itchFamily="66" charset="0"/>
              </a:rPr>
              <a:t>Prevents excess film fogging.</a:t>
            </a:r>
          </a:p>
          <a:p>
            <a:pPr>
              <a:buFont typeface="Wingdings" pitchFamily="2" charset="2"/>
              <a:buChar char="Ø"/>
            </a:pPr>
            <a:r>
              <a:rPr lang="en-US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itchFamily="66" charset="0"/>
              </a:rPr>
              <a:t>Also provides shielding for the high voltage cables required to produce x-rays.</a:t>
            </a:r>
          </a:p>
          <a:p>
            <a:pPr>
              <a:buFont typeface="Wingdings" pitchFamily="2" charset="2"/>
              <a:buChar char="Ø"/>
            </a:pPr>
            <a:r>
              <a:rPr lang="en-US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itchFamily="66" charset="0"/>
              </a:rPr>
              <a:t>These cables are grounded.</a:t>
            </a:r>
          </a:p>
          <a:p>
            <a:pPr>
              <a:buFont typeface="Wingdings" pitchFamily="2" charset="2"/>
              <a:buChar char="Ø"/>
            </a:pPr>
            <a:r>
              <a:rPr lang="en-US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itchFamily="66" charset="0"/>
              </a:rPr>
              <a:t>To prevent short circuiting , space between the tube &amp; cables if filled with thick mineral oil.</a:t>
            </a:r>
          </a:p>
          <a:p>
            <a:pPr>
              <a:buFont typeface="Wingdings" pitchFamily="2" charset="2"/>
              <a:buChar char="Ø"/>
            </a:pPr>
            <a:endParaRPr lang="en-US" sz="3200" dirty="0">
              <a:solidFill>
                <a:schemeClr val="tx1">
                  <a:lumMod val="95000"/>
                  <a:lumOff val="5000"/>
                </a:schemeClr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33400" y="533400"/>
            <a:ext cx="7772400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US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itchFamily="66" charset="0"/>
              </a:rPr>
              <a:t>Oil has – electrical insulating &amp;</a:t>
            </a:r>
          </a:p>
          <a:p>
            <a:r>
              <a:rPr lang="en-US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itchFamily="66" charset="0"/>
              </a:rPr>
              <a:t>	       - thermal cooling properties.</a:t>
            </a:r>
          </a:p>
          <a:p>
            <a:r>
              <a:rPr lang="en-US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itchFamily="66" charset="0"/>
              </a:rPr>
              <a:t>Convection currents set up in the oil which carry the heat away </a:t>
            </a:r>
            <a:r>
              <a:rPr lang="en-US" sz="3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itchFamily="66" charset="0"/>
              </a:rPr>
              <a:t>frm</a:t>
            </a:r>
            <a:r>
              <a:rPr lang="en-US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itchFamily="66" charset="0"/>
              </a:rPr>
              <a:t> the tube to the metal surface </a:t>
            </a:r>
            <a:r>
              <a:rPr lang="en-US" sz="3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itchFamily="66" charset="0"/>
              </a:rPr>
              <a:t>frm</a:t>
            </a:r>
            <a:r>
              <a:rPr lang="en-US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itchFamily="66" charset="0"/>
              </a:rPr>
              <a:t> where heat is lost by conduction.</a:t>
            </a:r>
          </a:p>
          <a:p>
            <a:pPr>
              <a:buFont typeface="Wingdings" pitchFamily="2" charset="2"/>
              <a:buChar char="Ø"/>
            </a:pPr>
            <a:r>
              <a:rPr lang="en-US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itchFamily="66" charset="0"/>
              </a:rPr>
              <a:t>Oil expands on heating, metal bellows are present: which allow oil to expand without </a:t>
            </a:r>
            <a:r>
              <a:rPr lang="en-US" sz="3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itchFamily="66" charset="0"/>
              </a:rPr>
              <a:t>incresing</a:t>
            </a:r>
            <a:r>
              <a:rPr lang="en-US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itchFamily="66" charset="0"/>
              </a:rPr>
              <a:t> the pressure , connected to </a:t>
            </a:r>
            <a:r>
              <a:rPr lang="en-US" sz="3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itchFamily="66" charset="0"/>
              </a:rPr>
              <a:t>microswitch</a:t>
            </a:r>
            <a:r>
              <a:rPr lang="en-US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itchFamily="66" charset="0"/>
              </a:rPr>
              <a:t>, which prevent further exposure if max. heating of oil has occurred.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>
          <a:xfrm>
            <a:off x="457200" y="762000"/>
            <a:ext cx="8229600" cy="5562600"/>
          </a:xfrm>
        </p:spPr>
        <p:txBody>
          <a:bodyPr>
            <a:normAutofit fontScale="92500"/>
          </a:bodyPr>
          <a:lstStyle/>
          <a:p>
            <a:r>
              <a:rPr lang="en-US" sz="3600" dirty="0" smtClean="0">
                <a:latin typeface="Comic Sans MS" pitchFamily="66" charset="0"/>
              </a:rPr>
              <a:t>Nucleus : positive charge</a:t>
            </a:r>
          </a:p>
          <a:p>
            <a:r>
              <a:rPr lang="en-US" sz="3600" dirty="0" smtClean="0">
                <a:latin typeface="Comic Sans MS" pitchFamily="66" charset="0"/>
              </a:rPr>
              <a:t>Electrons : negative charge</a:t>
            </a:r>
          </a:p>
          <a:p>
            <a:pPr>
              <a:buFont typeface="Wingdings" pitchFamily="2" charset="2"/>
              <a:buChar char="Ø"/>
            </a:pPr>
            <a:r>
              <a:rPr lang="en-US" sz="3600" dirty="0" smtClean="0">
                <a:latin typeface="Comic Sans MS" pitchFamily="66" charset="0"/>
              </a:rPr>
              <a:t>Thus there exists a force of attraction between the two which keeps them together termed as </a:t>
            </a:r>
          </a:p>
          <a:p>
            <a:pPr>
              <a:buNone/>
            </a:pPr>
            <a:r>
              <a:rPr lang="en-US" sz="3600" dirty="0" smtClean="0">
                <a:solidFill>
                  <a:srgbClr val="00B050"/>
                </a:solidFill>
                <a:latin typeface="Comic Sans MS" pitchFamily="66" charset="0"/>
              </a:rPr>
              <a:t>    BINDING FORCE OF AN ELECTRON.</a:t>
            </a:r>
          </a:p>
          <a:p>
            <a:pPr>
              <a:lnSpc>
                <a:spcPct val="100000"/>
              </a:lnSpc>
              <a:buClr>
                <a:schemeClr val="accent2"/>
              </a:buClr>
              <a:buSzPct val="85000"/>
              <a:buNone/>
            </a:pPr>
            <a:endParaRPr lang="en-US" sz="3600" dirty="0" smtClean="0">
              <a:latin typeface="Comic Sans MS" pitchFamily="66" charset="0"/>
            </a:endParaRPr>
          </a:p>
          <a:p>
            <a:pPr>
              <a:lnSpc>
                <a:spcPct val="100000"/>
              </a:lnSpc>
              <a:buClr>
                <a:schemeClr val="accent2"/>
              </a:buClr>
              <a:buSzPct val="85000"/>
              <a:buFont typeface="Wingdings" pitchFamily="2" charset="2"/>
              <a:buChar char="Ø"/>
            </a:pPr>
            <a:r>
              <a:rPr lang="en-US" sz="3600" dirty="0" smtClean="0">
                <a:latin typeface="Comic Sans MS" pitchFamily="66" charset="0"/>
              </a:rPr>
              <a:t>It is inversely proportional to  square of  distance between     electron and nucleus.</a:t>
            </a:r>
          </a:p>
          <a:p>
            <a:pPr algn="just">
              <a:lnSpc>
                <a:spcPct val="100000"/>
              </a:lnSpc>
              <a:buFont typeface="Wingdings" pitchFamily="2" charset="2"/>
              <a:buChar char="Ø"/>
            </a:pPr>
            <a:endParaRPr lang="en-US" b="1" dirty="0" smtClean="0">
              <a:solidFill>
                <a:schemeClr val="accent3">
                  <a:lumMod val="20000"/>
                  <a:lumOff val="80000"/>
                </a:schemeClr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icture19.png"/>
          <p:cNvPicPr>
            <a:picLocks noChangeAspect="1"/>
          </p:cNvPicPr>
          <p:nvPr/>
        </p:nvPicPr>
        <p:blipFill>
          <a:blip r:embed="rId3"/>
          <a:srcRect l="5000" t="3521" b="2265"/>
          <a:stretch>
            <a:fillRect/>
          </a:stretch>
        </p:blipFill>
        <p:spPr>
          <a:xfrm>
            <a:off x="457200" y="533400"/>
            <a:ext cx="8153400" cy="5410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000" dirty="0" smtClean="0">
                <a:solidFill>
                  <a:schemeClr val="accent3">
                    <a:lumMod val="75000"/>
                  </a:schemeClr>
                </a:solidFill>
                <a:latin typeface="Comic Sans MS" pitchFamily="66" charset="0"/>
              </a:rPr>
              <a:t>GRID – CONTROLLED X-RAY TUBES:</a:t>
            </a:r>
            <a:endParaRPr lang="en-US" sz="4000" dirty="0">
              <a:solidFill>
                <a:schemeClr val="accent3">
                  <a:lumMod val="75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>
              <a:buClr>
                <a:schemeClr val="tx1"/>
              </a:buClr>
              <a:buFont typeface="Wingdings" pitchFamily="2" charset="2"/>
              <a:buChar char="Ø"/>
            </a:pPr>
            <a:r>
              <a:rPr lang="en-US" sz="3200" dirty="0" smtClean="0">
                <a:latin typeface="Comic Sans MS" pitchFamily="66" charset="0"/>
              </a:rPr>
              <a:t>It’s a tube which contains its own ‘switch’ which allows it to turned on &amp; off rapidly.</a:t>
            </a:r>
          </a:p>
          <a:p>
            <a:pPr>
              <a:buClr>
                <a:schemeClr val="tx1"/>
              </a:buClr>
              <a:buFont typeface="Wingdings" pitchFamily="2" charset="2"/>
              <a:buChar char="Ø"/>
            </a:pPr>
            <a:r>
              <a:rPr lang="en-US" sz="3200" dirty="0" smtClean="0">
                <a:latin typeface="Comic Sans MS" pitchFamily="66" charset="0"/>
              </a:rPr>
              <a:t>A 3</a:t>
            </a:r>
            <a:r>
              <a:rPr lang="en-US" sz="3200" baseline="30000" dirty="0" smtClean="0">
                <a:latin typeface="Comic Sans MS" pitchFamily="66" charset="0"/>
              </a:rPr>
              <a:t>rd</a:t>
            </a:r>
            <a:r>
              <a:rPr lang="en-US" sz="3200" dirty="0" smtClean="0">
                <a:latin typeface="Comic Sans MS" pitchFamily="66" charset="0"/>
              </a:rPr>
              <a:t> electrode is used which controls the flow of electrons from the filament to the target.</a:t>
            </a:r>
          </a:p>
          <a:p>
            <a:pPr>
              <a:buClr>
                <a:schemeClr val="tx1"/>
              </a:buClr>
              <a:buFont typeface="Wingdings" pitchFamily="2" charset="2"/>
              <a:buChar char="Ø"/>
            </a:pPr>
            <a:r>
              <a:rPr lang="en-US" sz="3200" dirty="0" smtClean="0">
                <a:latin typeface="Comic Sans MS" pitchFamily="66" charset="0"/>
              </a:rPr>
              <a:t>It is actually the focusing cup.</a:t>
            </a:r>
          </a:p>
          <a:p>
            <a:pPr>
              <a:buClr>
                <a:schemeClr val="tx1"/>
              </a:buClr>
              <a:buFont typeface="Wingdings" pitchFamily="2" charset="2"/>
              <a:buChar char="Ø"/>
            </a:pPr>
            <a:r>
              <a:rPr lang="en-US" sz="3200" dirty="0" smtClean="0">
                <a:latin typeface="Comic Sans MS" pitchFamily="66" charset="0"/>
              </a:rPr>
              <a:t>The focusing cup counteracts the flow of electrons.</a:t>
            </a:r>
            <a:endParaRPr lang="en-US" sz="3200" dirty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81000" y="838200"/>
            <a:ext cx="807720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indent="-742950">
              <a:buFont typeface="Wingdings" pitchFamily="2" charset="2"/>
              <a:buChar char="Ø"/>
            </a:pPr>
            <a:r>
              <a:rPr lang="en-US" sz="4000" dirty="0" smtClean="0">
                <a:latin typeface="Comic Sans MS" pitchFamily="66" charset="0"/>
              </a:rPr>
              <a:t>If the voltage of cup is made large enough  , tube current may be completely pinched off  , where no electrons go to the target</a:t>
            </a:r>
          </a:p>
          <a:p>
            <a:pPr marL="742950" indent="-742950">
              <a:buFont typeface="Wingdings" pitchFamily="2" charset="2"/>
              <a:buChar char="Ø"/>
            </a:pPr>
            <a:r>
              <a:rPr lang="en-US" sz="4000" dirty="0" smtClean="0">
                <a:latin typeface="Comic Sans MS" pitchFamily="66" charset="0"/>
              </a:rPr>
              <a:t>The voltage applied  between the focusing cup &amp; the filament therefore acts like a SWITCH.</a:t>
            </a:r>
            <a:endParaRPr lang="en-US" sz="4000" dirty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000" dirty="0" smtClean="0">
                <a:solidFill>
                  <a:schemeClr val="accent3">
                    <a:lumMod val="75000"/>
                  </a:schemeClr>
                </a:solidFill>
                <a:latin typeface="Comic Sans MS" pitchFamily="66" charset="0"/>
              </a:rPr>
              <a:t>METALLIC/CERAMIC X-RAY TUBES:</a:t>
            </a:r>
            <a:endParaRPr lang="en-US" sz="4000" dirty="0">
              <a:solidFill>
                <a:schemeClr val="accent3">
                  <a:lumMod val="75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pPr>
              <a:buClr>
                <a:schemeClr val="tx1">
                  <a:lumMod val="95000"/>
                  <a:lumOff val="5000"/>
                </a:schemeClr>
              </a:buClr>
              <a:buFont typeface="Wingdings" pitchFamily="2" charset="2"/>
              <a:buChar char="Ø"/>
            </a:pPr>
            <a:r>
              <a:rPr lang="en-US" sz="3200" dirty="0" smtClean="0">
                <a:latin typeface="Comic Sans MS" pitchFamily="66" charset="0"/>
              </a:rPr>
              <a:t>Introduced by Philips with a trade name of ceramic super </a:t>
            </a:r>
            <a:r>
              <a:rPr lang="en-US" sz="3200" dirty="0" err="1" smtClean="0">
                <a:latin typeface="Comic Sans MS" pitchFamily="66" charset="0"/>
              </a:rPr>
              <a:t>Rolatix</a:t>
            </a:r>
            <a:r>
              <a:rPr lang="en-US" sz="3200" dirty="0" smtClean="0">
                <a:latin typeface="Comic Sans MS" pitchFamily="66" charset="0"/>
              </a:rPr>
              <a:t>.</a:t>
            </a:r>
          </a:p>
          <a:p>
            <a:pPr>
              <a:buClr>
                <a:schemeClr val="tx1">
                  <a:lumMod val="95000"/>
                  <a:lumOff val="5000"/>
                </a:schemeClr>
              </a:buClr>
              <a:buFont typeface="Wingdings" pitchFamily="2" charset="2"/>
              <a:buChar char="Ø"/>
            </a:pPr>
            <a:r>
              <a:rPr lang="en-US" sz="3200" dirty="0" smtClean="0">
                <a:latin typeface="Comic Sans MS" pitchFamily="66" charset="0"/>
              </a:rPr>
              <a:t>Difference:</a:t>
            </a:r>
          </a:p>
          <a:p>
            <a:pPr marL="514350" indent="-514350">
              <a:buClr>
                <a:schemeClr val="tx1">
                  <a:lumMod val="95000"/>
                  <a:lumOff val="5000"/>
                </a:schemeClr>
              </a:buClr>
              <a:buFont typeface="+mj-lt"/>
              <a:buAutoNum type="alphaLcParenR"/>
            </a:pPr>
            <a:r>
              <a:rPr lang="en-US" sz="3200" dirty="0" smtClean="0">
                <a:latin typeface="Comic Sans MS" pitchFamily="66" charset="0"/>
              </a:rPr>
              <a:t>	Metal casing instead of usual glass.</a:t>
            </a:r>
          </a:p>
          <a:p>
            <a:pPr marL="514350" indent="-514350">
              <a:buClr>
                <a:schemeClr val="tx1">
                  <a:lumMod val="95000"/>
                  <a:lumOff val="5000"/>
                </a:schemeClr>
              </a:buClr>
              <a:buFont typeface="+mj-lt"/>
              <a:buAutoNum type="alphaLcParenR"/>
            </a:pPr>
            <a:r>
              <a:rPr lang="en-US" sz="3200" dirty="0" smtClean="0">
                <a:latin typeface="Comic Sans MS" pitchFamily="66" charset="0"/>
              </a:rPr>
              <a:t>Has 3 ceramic insulators(2 for the high </a:t>
            </a:r>
            <a:r>
              <a:rPr lang="en-US" sz="3200" dirty="0" err="1" smtClean="0">
                <a:latin typeface="Comic Sans MS" pitchFamily="66" charset="0"/>
              </a:rPr>
              <a:t>vol</a:t>
            </a:r>
            <a:r>
              <a:rPr lang="en-US" sz="3200" dirty="0" smtClean="0">
                <a:latin typeface="Comic Sans MS" pitchFamily="66" charset="0"/>
              </a:rPr>
              <a:t> cables &amp; 1 for anode stem).Aluminum oxide used mostly.</a:t>
            </a:r>
          </a:p>
          <a:p>
            <a:pPr marL="514350" indent="-514350">
              <a:buClr>
                <a:schemeClr val="tx1">
                  <a:lumMod val="95000"/>
                  <a:lumOff val="5000"/>
                </a:schemeClr>
              </a:buClr>
              <a:buFont typeface="+mj-lt"/>
              <a:buAutoNum type="alphaLcParenR"/>
            </a:pPr>
            <a:r>
              <a:rPr lang="en-US" sz="3200" dirty="0" smtClean="0">
                <a:latin typeface="Comic Sans MS" pitchFamily="66" charset="0"/>
              </a:rPr>
              <a:t>Anode rotates on an axle which has bearings at each end.</a:t>
            </a:r>
            <a:endParaRPr lang="en-US" sz="3200" dirty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etallic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800" y="381000"/>
            <a:ext cx="8333232" cy="5791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>
                <a:solidFill>
                  <a:srgbClr val="00B050"/>
                </a:solidFill>
                <a:latin typeface="Comic Sans MS" pitchFamily="66" charset="0"/>
              </a:rPr>
              <a:t>Advantages:</a:t>
            </a:r>
            <a:endParaRPr lang="en-US" sz="4000" dirty="0">
              <a:solidFill>
                <a:srgbClr val="00B050"/>
              </a:solidFill>
              <a:latin typeface="Comic Sans MS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marL="457200" indent="-457200">
              <a:buClr>
                <a:schemeClr val="tx1"/>
              </a:buClr>
              <a:buFont typeface="+mj-lt"/>
              <a:buAutoNum type="arabicParenR"/>
            </a:pPr>
            <a:r>
              <a:rPr lang="en-US" sz="4400" dirty="0" smtClean="0">
                <a:latin typeface="Comic Sans MS" pitchFamily="66" charset="0"/>
              </a:rPr>
              <a:t>Less Off-focus radiation.</a:t>
            </a:r>
          </a:p>
          <a:p>
            <a:pPr marL="457200" indent="-457200">
              <a:buClr>
                <a:schemeClr val="tx1"/>
              </a:buClr>
              <a:buFont typeface="+mj-lt"/>
              <a:buAutoNum type="arabicParenR"/>
            </a:pPr>
            <a:endParaRPr lang="en-US" sz="4400" dirty="0" smtClean="0">
              <a:latin typeface="Comic Sans MS" pitchFamily="66" charset="0"/>
            </a:endParaRPr>
          </a:p>
          <a:p>
            <a:pPr marL="457200" indent="-457200">
              <a:buClr>
                <a:schemeClr val="tx1"/>
              </a:buClr>
              <a:buFont typeface="+mj-lt"/>
              <a:buAutoNum type="arabicParenR"/>
            </a:pPr>
            <a:r>
              <a:rPr lang="en-US" sz="4400" dirty="0" smtClean="0">
                <a:latin typeface="Comic Sans MS" pitchFamily="66" charset="0"/>
              </a:rPr>
              <a:t>Longer tube life.</a:t>
            </a:r>
          </a:p>
          <a:p>
            <a:pPr marL="457200" indent="-457200">
              <a:buClr>
                <a:schemeClr val="tx1"/>
              </a:buClr>
              <a:buFont typeface="+mj-lt"/>
              <a:buAutoNum type="arabicParenR"/>
            </a:pPr>
            <a:endParaRPr lang="en-US" sz="4400" dirty="0" smtClean="0">
              <a:latin typeface="Comic Sans MS" pitchFamily="66" charset="0"/>
            </a:endParaRPr>
          </a:p>
          <a:p>
            <a:pPr marL="457200" indent="-457200">
              <a:buClr>
                <a:schemeClr val="tx1"/>
              </a:buClr>
              <a:buFont typeface="+mj-lt"/>
              <a:buAutoNum type="arabicParenR"/>
            </a:pPr>
            <a:r>
              <a:rPr lang="en-US" sz="4400" dirty="0" smtClean="0">
                <a:latin typeface="Comic Sans MS" pitchFamily="66" charset="0"/>
              </a:rPr>
              <a:t>Higher tube loading.</a:t>
            </a:r>
            <a:endParaRPr lang="en-US" sz="4400" dirty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7467600" cy="808038"/>
          </a:xfrm>
        </p:spPr>
        <p:txBody>
          <a:bodyPr>
            <a:normAutofit/>
          </a:bodyPr>
          <a:lstStyle/>
          <a:p>
            <a:r>
              <a:rPr lang="en-US" sz="4000" dirty="0" smtClean="0">
                <a:solidFill>
                  <a:schemeClr val="accent3">
                    <a:lumMod val="75000"/>
                  </a:schemeClr>
                </a:solidFill>
                <a:latin typeface="Comic Sans MS" pitchFamily="66" charset="0"/>
              </a:rPr>
              <a:t>Off-focus radiation:</a:t>
            </a:r>
            <a:endParaRPr lang="en-US" sz="4000" dirty="0">
              <a:solidFill>
                <a:schemeClr val="accent3">
                  <a:lumMod val="75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304800" y="1447800"/>
            <a:ext cx="4191000" cy="5410200"/>
          </a:xfrm>
        </p:spPr>
        <p:txBody>
          <a:bodyPr>
            <a:noAutofit/>
          </a:bodyPr>
          <a:lstStyle/>
          <a:p>
            <a:pPr>
              <a:buClr>
                <a:schemeClr val="tx1"/>
              </a:buClr>
              <a:buFont typeface="Wingdings" pitchFamily="2" charset="2"/>
              <a:buChar char="Ø"/>
            </a:pPr>
            <a:r>
              <a:rPr lang="en-US" sz="2600" dirty="0" smtClean="0">
                <a:latin typeface="Comic Sans MS" pitchFamily="66" charset="0"/>
              </a:rPr>
              <a:t>Produced when electrons interact with metal surfaces other than the focal track of the anode.</a:t>
            </a:r>
          </a:p>
          <a:p>
            <a:pPr>
              <a:buClr>
                <a:schemeClr val="tx1"/>
              </a:buClr>
              <a:buFont typeface="Wingdings" pitchFamily="2" charset="2"/>
              <a:buChar char="Ø"/>
            </a:pPr>
            <a:r>
              <a:rPr lang="en-US" sz="2600" dirty="0" smtClean="0">
                <a:latin typeface="Comic Sans MS" pitchFamily="66" charset="0"/>
              </a:rPr>
              <a:t>Main source is back scatter from anode.</a:t>
            </a:r>
          </a:p>
          <a:p>
            <a:pPr>
              <a:buClr>
                <a:schemeClr val="tx1"/>
              </a:buClr>
              <a:buFont typeface="Wingdings" pitchFamily="2" charset="2"/>
              <a:buChar char="Ø"/>
            </a:pPr>
            <a:r>
              <a:rPr lang="en-US" sz="2600" dirty="0" smtClean="0">
                <a:latin typeface="Comic Sans MS" pitchFamily="66" charset="0"/>
              </a:rPr>
              <a:t>Partly reduced by placing the collimator or a lead diaphragm as close to the tube as possible .</a:t>
            </a:r>
            <a:endParaRPr lang="en-US" sz="2600" dirty="0">
              <a:latin typeface="Comic Sans MS" pitchFamily="66" charset="0"/>
            </a:endParaRPr>
          </a:p>
        </p:txBody>
      </p:sp>
      <p:pic>
        <p:nvPicPr>
          <p:cNvPr id="6" name="Content Placeholder 5" descr="off focus radiation.jpg"/>
          <p:cNvPicPr>
            <a:picLocks noGrp="1" noChangeAspect="1"/>
          </p:cNvPicPr>
          <p:nvPr>
            <p:ph sz="quarter" idx="2"/>
          </p:nvPr>
        </p:nvPicPr>
        <p:blipFill>
          <a:blip r:embed="rId2"/>
          <a:stretch>
            <a:fillRect/>
          </a:stretch>
        </p:blipFill>
        <p:spPr>
          <a:xfrm>
            <a:off x="4572000" y="1447800"/>
            <a:ext cx="3657600" cy="48006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icture22.jpg"/>
          <p:cNvPicPr>
            <a:picLocks noChangeAspect="1"/>
          </p:cNvPicPr>
          <p:nvPr/>
        </p:nvPicPr>
        <p:blipFill>
          <a:blip r:embed="rId2"/>
          <a:srcRect l="4630" t="5194" r="5556" b="6494"/>
          <a:stretch>
            <a:fillRect/>
          </a:stretch>
        </p:blipFill>
        <p:spPr>
          <a:xfrm>
            <a:off x="457200" y="457200"/>
            <a:ext cx="7696200" cy="5334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0" y="533400"/>
            <a:ext cx="8229600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US" sz="3200" dirty="0" smtClean="0">
                <a:latin typeface="Comic Sans MS" pitchFamily="66" charset="0"/>
              </a:rPr>
              <a:t>Metal tube decreases off- focal radiations  by attracting the –</a:t>
            </a:r>
            <a:r>
              <a:rPr lang="en-US" sz="3200" dirty="0" err="1" smtClean="0">
                <a:latin typeface="Comic Sans MS" pitchFamily="66" charset="0"/>
              </a:rPr>
              <a:t>vely</a:t>
            </a:r>
            <a:r>
              <a:rPr lang="en-US" sz="3200" dirty="0" smtClean="0">
                <a:latin typeface="Comic Sans MS" pitchFamily="66" charset="0"/>
              </a:rPr>
              <a:t> charged electrons  to the grounded metal wall.</a:t>
            </a:r>
          </a:p>
          <a:p>
            <a:pPr>
              <a:buFont typeface="Wingdings" pitchFamily="2" charset="2"/>
              <a:buChar char="Ø"/>
            </a:pPr>
            <a:r>
              <a:rPr lang="en-US" sz="3200" dirty="0" smtClean="0">
                <a:latin typeface="Comic Sans MS" pitchFamily="66" charset="0"/>
              </a:rPr>
              <a:t>Metal enclosure  which  is at a zero potential(since it is grounded)  ,is relatively +</a:t>
            </a:r>
            <a:r>
              <a:rPr lang="en-US" sz="3200" dirty="0" err="1" smtClean="0">
                <a:latin typeface="Comic Sans MS" pitchFamily="66" charset="0"/>
              </a:rPr>
              <a:t>ve</a:t>
            </a:r>
            <a:r>
              <a:rPr lang="en-US" sz="3200" dirty="0" smtClean="0">
                <a:latin typeface="Comic Sans MS" pitchFamily="66" charset="0"/>
              </a:rPr>
              <a:t> as compared to the electrons.</a:t>
            </a:r>
          </a:p>
          <a:p>
            <a:pPr>
              <a:buFont typeface="Wingdings" pitchFamily="2" charset="2"/>
              <a:buChar char="Ø"/>
            </a:pPr>
            <a:r>
              <a:rPr lang="en-US" sz="3200" dirty="0" smtClean="0">
                <a:latin typeface="Comic Sans MS" pitchFamily="66" charset="0"/>
              </a:rPr>
              <a:t>Electrons striking the metal wall may produce x-rays  , but the low atomic no. metal wall produces few &amp; low energy x-rays.</a:t>
            </a:r>
            <a:endParaRPr lang="en-US" sz="3200" dirty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66056"/>
            <a:ext cx="7467600" cy="851581"/>
          </a:xfrm>
        </p:spPr>
        <p:txBody>
          <a:bodyPr>
            <a:normAutofit/>
          </a:bodyPr>
          <a:lstStyle/>
          <a:p>
            <a:r>
              <a:rPr lang="en-US" sz="4000" dirty="0" smtClean="0">
                <a:solidFill>
                  <a:schemeClr val="accent3">
                    <a:lumMod val="75000"/>
                  </a:schemeClr>
                </a:solidFill>
                <a:latin typeface="Comic Sans MS" pitchFamily="66" charset="0"/>
              </a:rPr>
              <a:t>Longer tube life:</a:t>
            </a:r>
            <a:endParaRPr lang="en-US" sz="4000" dirty="0">
              <a:solidFill>
                <a:schemeClr val="accent3">
                  <a:lumMod val="75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Autofit/>
          </a:bodyPr>
          <a:lstStyle/>
          <a:p>
            <a:pPr>
              <a:buClr>
                <a:schemeClr val="tx1"/>
              </a:buClr>
              <a:buFont typeface="Wingdings" pitchFamily="2" charset="2"/>
              <a:buChar char="Ø"/>
            </a:pPr>
            <a:r>
              <a:rPr lang="en-US" sz="3000" dirty="0" smtClean="0">
                <a:latin typeface="Comic Sans MS" pitchFamily="66" charset="0"/>
              </a:rPr>
              <a:t>Deposition of tungsten on the glass wall decreases tube life as it causes arcing between the glass &amp; filament by acting as an anode itself.</a:t>
            </a:r>
          </a:p>
          <a:p>
            <a:pPr>
              <a:buClr>
                <a:schemeClr val="tx1"/>
              </a:buClr>
              <a:buFont typeface="Wingdings" pitchFamily="2" charset="2"/>
              <a:buChar char="Ø"/>
            </a:pPr>
            <a:r>
              <a:rPr lang="en-US" sz="3000" dirty="0" smtClean="0">
                <a:latin typeface="Comic Sans MS" pitchFamily="66" charset="0"/>
              </a:rPr>
              <a:t>Metal enclosure is grounded , hence deposition of tungsten will not alter this grounding.</a:t>
            </a:r>
          </a:p>
          <a:p>
            <a:pPr>
              <a:buClr>
                <a:schemeClr val="tx1"/>
              </a:buClr>
              <a:buFont typeface="Wingdings" pitchFamily="2" charset="2"/>
              <a:buChar char="Ø"/>
            </a:pPr>
            <a:r>
              <a:rPr lang="en-US" sz="3000" dirty="0" smtClean="0">
                <a:latin typeface="Comic Sans MS" pitchFamily="66" charset="0"/>
              </a:rPr>
              <a:t>For this reason tube life will be greater especially when used for high tube currents.</a:t>
            </a:r>
            <a:endParaRPr lang="en-US" sz="3000" dirty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04800" y="609600"/>
            <a:ext cx="8077200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00B050"/>
                </a:solidFill>
                <a:latin typeface="Comic Sans MS" pitchFamily="66" charset="0"/>
              </a:rPr>
              <a:t>Binding energy</a:t>
            </a:r>
            <a:r>
              <a:rPr lang="en-US" sz="3200" dirty="0" smtClean="0">
                <a:latin typeface="Comic Sans MS" pitchFamily="66" charset="0"/>
              </a:rPr>
              <a:t>  is defined as the energy given to raise the energy of an electron to zero. </a:t>
            </a:r>
            <a:br>
              <a:rPr lang="en-US" sz="3200" dirty="0" smtClean="0">
                <a:latin typeface="Comic Sans MS" pitchFamily="66" charset="0"/>
              </a:rPr>
            </a:br>
            <a:r>
              <a:rPr lang="en-US" sz="3200" dirty="0" smtClean="0">
                <a:latin typeface="Comic Sans MS" pitchFamily="66" charset="0"/>
              </a:rPr>
              <a:t/>
            </a:r>
            <a:br>
              <a:rPr lang="en-US" sz="3200" dirty="0" smtClean="0">
                <a:latin typeface="Comic Sans MS" pitchFamily="66" charset="0"/>
              </a:rPr>
            </a:br>
            <a:r>
              <a:rPr lang="en-US" sz="3200" dirty="0" smtClean="0">
                <a:latin typeface="Comic Sans MS" pitchFamily="66" charset="0"/>
              </a:rPr>
              <a:t>For tungsten (most common anode material used)  : </a:t>
            </a:r>
            <a:br>
              <a:rPr lang="en-US" sz="3200" dirty="0" smtClean="0">
                <a:latin typeface="Comic Sans MS" pitchFamily="66" charset="0"/>
              </a:rPr>
            </a:br>
            <a:r>
              <a:rPr lang="en-US" sz="3200" dirty="0" smtClean="0">
                <a:latin typeface="Comic Sans MS" pitchFamily="66" charset="0"/>
              </a:rPr>
              <a:t>K shell binding energy is 70 </a:t>
            </a:r>
            <a:r>
              <a:rPr lang="en-US" sz="3200" dirty="0" err="1" smtClean="0">
                <a:latin typeface="Comic Sans MS" pitchFamily="66" charset="0"/>
              </a:rPr>
              <a:t>kev</a:t>
            </a:r>
            <a:r>
              <a:rPr lang="en-US" sz="3200" dirty="0" smtClean="0">
                <a:latin typeface="Comic Sans MS" pitchFamily="66" charset="0"/>
              </a:rPr>
              <a:t/>
            </a:r>
            <a:br>
              <a:rPr lang="en-US" sz="3200" dirty="0" smtClean="0">
                <a:latin typeface="Comic Sans MS" pitchFamily="66" charset="0"/>
              </a:rPr>
            </a:br>
            <a:r>
              <a:rPr lang="en-US" sz="3200" dirty="0" smtClean="0">
                <a:latin typeface="Comic Sans MS" pitchFamily="66" charset="0"/>
              </a:rPr>
              <a:t>L shell binding energy is 11 </a:t>
            </a:r>
            <a:r>
              <a:rPr lang="en-US" sz="3200" dirty="0" err="1" smtClean="0">
                <a:latin typeface="Comic Sans MS" pitchFamily="66" charset="0"/>
              </a:rPr>
              <a:t>kev</a:t>
            </a:r>
            <a:r>
              <a:rPr lang="en-US" sz="3200" dirty="0" smtClean="0">
                <a:latin typeface="Comic Sans MS" pitchFamily="66" charset="0"/>
              </a:rPr>
              <a:t/>
            </a:r>
            <a:br>
              <a:rPr lang="en-US" sz="3200" dirty="0" smtClean="0">
                <a:latin typeface="Comic Sans MS" pitchFamily="66" charset="0"/>
              </a:rPr>
            </a:br>
            <a:r>
              <a:rPr lang="en-US" sz="3200" dirty="0" smtClean="0">
                <a:latin typeface="Comic Sans MS" pitchFamily="66" charset="0"/>
              </a:rPr>
              <a:t/>
            </a:r>
            <a:br>
              <a:rPr lang="en-US" sz="3200" dirty="0" smtClean="0">
                <a:latin typeface="Comic Sans MS" pitchFamily="66" charset="0"/>
              </a:rPr>
            </a:br>
            <a:r>
              <a:rPr lang="en-US" sz="3200" dirty="0" smtClean="0">
                <a:latin typeface="Comic Sans MS" pitchFamily="66" charset="0"/>
              </a:rPr>
              <a:t>L shell electron has 59kev more energy than K electron. </a:t>
            </a:r>
            <a:endParaRPr 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>
                <a:solidFill>
                  <a:schemeClr val="accent3">
                    <a:lumMod val="75000"/>
                  </a:schemeClr>
                </a:solidFill>
                <a:latin typeface="Comic Sans MS" pitchFamily="66" charset="0"/>
              </a:rPr>
              <a:t>High tube loading:</a:t>
            </a:r>
            <a:endParaRPr lang="en-US" sz="4000" dirty="0">
              <a:solidFill>
                <a:schemeClr val="accent3">
                  <a:lumMod val="75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>
              <a:buClrTx/>
              <a:buFont typeface="Wingdings" pitchFamily="2" charset="2"/>
              <a:buChar char="Ø"/>
            </a:pPr>
            <a:r>
              <a:rPr lang="en-US" sz="3600" dirty="0" smtClean="0">
                <a:latin typeface="Comic Sans MS" pitchFamily="66" charset="0"/>
              </a:rPr>
              <a:t> The more massive anode (coz of extra bearings) allows for  higher tube current &amp; increased capacity for serial exposures coz of :</a:t>
            </a:r>
          </a:p>
          <a:p>
            <a:pPr>
              <a:buClrTx/>
              <a:buNone/>
            </a:pPr>
            <a:r>
              <a:rPr lang="en-US" sz="3600" dirty="0" smtClean="0">
                <a:latin typeface="Comic Sans MS" pitchFamily="66" charset="0"/>
              </a:rPr>
              <a:t>		-larger heat storage capacity.</a:t>
            </a:r>
          </a:p>
          <a:p>
            <a:pPr>
              <a:buClrTx/>
              <a:buNone/>
            </a:pPr>
            <a:r>
              <a:rPr lang="en-US" sz="3600" dirty="0" smtClean="0">
                <a:latin typeface="Comic Sans MS" pitchFamily="66" charset="0"/>
              </a:rPr>
              <a:t>		-better cooling.</a:t>
            </a:r>
            <a:endParaRPr lang="en-US" sz="3600" dirty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7467600" cy="884238"/>
          </a:xfrm>
        </p:spPr>
        <p:txBody>
          <a:bodyPr>
            <a:normAutofit/>
          </a:bodyPr>
          <a:lstStyle/>
          <a:p>
            <a:r>
              <a:rPr lang="en-US" sz="4000" dirty="0" smtClean="0">
                <a:solidFill>
                  <a:schemeClr val="accent3">
                    <a:lumMod val="75000"/>
                  </a:schemeClr>
                </a:solidFill>
                <a:latin typeface="Comic Sans MS" pitchFamily="66" charset="0"/>
              </a:rPr>
              <a:t>Tube rating charts:</a:t>
            </a:r>
            <a:endParaRPr lang="en-US" sz="4000" dirty="0">
              <a:solidFill>
                <a:schemeClr val="accent3">
                  <a:lumMod val="75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81000" y="1447800"/>
            <a:ext cx="7467600" cy="4873752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buClr>
                <a:schemeClr val="accent2"/>
              </a:buClr>
              <a:buSzPct val="85000"/>
              <a:buNone/>
            </a:pPr>
            <a:r>
              <a:rPr lang="en-US" sz="2800" b="1" dirty="0" smtClean="0">
                <a:latin typeface="Comic Sans MS" pitchFamily="66" charset="0"/>
              </a:rPr>
              <a:t>The limit on the load(in terms of </a:t>
            </a:r>
            <a:r>
              <a:rPr lang="en-US" sz="2800" b="1" dirty="0" err="1" smtClean="0">
                <a:latin typeface="Comic Sans MS" pitchFamily="66" charset="0"/>
              </a:rPr>
              <a:t>Kv</a:t>
            </a:r>
            <a:r>
              <a:rPr lang="en-US" sz="2800" b="1" dirty="0" smtClean="0">
                <a:latin typeface="Comic Sans MS" pitchFamily="66" charset="0"/>
              </a:rPr>
              <a:t> ,</a:t>
            </a:r>
            <a:r>
              <a:rPr lang="en-US" sz="2800" b="1" dirty="0" err="1" smtClean="0">
                <a:latin typeface="Comic Sans MS" pitchFamily="66" charset="0"/>
              </a:rPr>
              <a:t>mA</a:t>
            </a:r>
            <a:r>
              <a:rPr lang="en-US" sz="2800" b="1" dirty="0" smtClean="0">
                <a:latin typeface="Comic Sans MS" pitchFamily="66" charset="0"/>
              </a:rPr>
              <a:t> &amp; exposure time) </a:t>
            </a:r>
            <a:r>
              <a:rPr lang="en-US" sz="2800" b="1" smtClean="0">
                <a:latin typeface="Comic Sans MS" pitchFamily="66" charset="0"/>
              </a:rPr>
              <a:t>that can safely    </a:t>
            </a:r>
            <a:endParaRPr lang="en-US" sz="2800" b="1" dirty="0" smtClean="0">
              <a:latin typeface="Comic Sans MS" pitchFamily="66" charset="0"/>
            </a:endParaRPr>
          </a:p>
          <a:p>
            <a:pPr>
              <a:lnSpc>
                <a:spcPct val="100000"/>
              </a:lnSpc>
              <a:buClr>
                <a:schemeClr val="accent2"/>
              </a:buClr>
              <a:buSzPct val="85000"/>
              <a:buNone/>
            </a:pPr>
            <a:r>
              <a:rPr lang="en-US" sz="2800" b="1" dirty="0" smtClean="0">
                <a:latin typeface="Comic Sans MS" pitchFamily="66" charset="0"/>
              </a:rPr>
              <a:t>  be accepted by an x-ray tube is a function of heat energy produced during the exposure.</a:t>
            </a:r>
          </a:p>
          <a:p>
            <a:pPr>
              <a:lnSpc>
                <a:spcPct val="100000"/>
              </a:lnSpc>
              <a:buFont typeface="Wingdings" pitchFamily="2" charset="2"/>
              <a:buChar char="Ø"/>
            </a:pPr>
            <a:endParaRPr lang="en-US" sz="2800" b="1" dirty="0" smtClean="0">
              <a:latin typeface="Comic Sans MS" pitchFamily="66" charset="0"/>
            </a:endParaRPr>
          </a:p>
          <a:p>
            <a:pPr>
              <a:lnSpc>
                <a:spcPct val="100000"/>
              </a:lnSpc>
              <a:buNone/>
            </a:pPr>
            <a:r>
              <a:rPr lang="en-US" sz="2800" b="1" dirty="0" smtClean="0">
                <a:latin typeface="Comic Sans MS" pitchFamily="66" charset="0"/>
              </a:rPr>
              <a:t>This energy is currently expressed in two different systems:</a:t>
            </a:r>
          </a:p>
          <a:p>
            <a:pPr>
              <a:lnSpc>
                <a:spcPct val="100000"/>
              </a:lnSpc>
              <a:buNone/>
            </a:pPr>
            <a:r>
              <a:rPr lang="en-US" sz="2800" b="1" dirty="0" smtClean="0">
                <a:latin typeface="Comic Sans MS" pitchFamily="66" charset="0"/>
              </a:rPr>
              <a:t>    </a:t>
            </a:r>
            <a:r>
              <a:rPr lang="en-US" sz="2800" b="1" dirty="0" smtClean="0">
                <a:solidFill>
                  <a:srgbClr val="00B050"/>
                </a:solidFill>
                <a:latin typeface="Comic Sans MS" pitchFamily="66" charset="0"/>
              </a:rPr>
              <a:t>Heat Units (an artificial system)</a:t>
            </a:r>
          </a:p>
          <a:p>
            <a:pPr>
              <a:lnSpc>
                <a:spcPct val="100000"/>
              </a:lnSpc>
              <a:buNone/>
            </a:pPr>
            <a:r>
              <a:rPr lang="en-US" sz="2800" b="1" dirty="0" smtClean="0">
                <a:solidFill>
                  <a:srgbClr val="00B050"/>
                </a:solidFill>
                <a:latin typeface="Comic Sans MS" pitchFamily="66" charset="0"/>
              </a:rPr>
              <a:t>    SI units (the watt-second or joule)</a:t>
            </a:r>
          </a:p>
          <a:p>
            <a:pPr>
              <a:lnSpc>
                <a:spcPct val="100000"/>
              </a:lnSpc>
              <a:buNone/>
            </a:pPr>
            <a:r>
              <a:rPr lang="en-US" sz="2800" b="1" dirty="0" smtClean="0">
                <a:latin typeface="Comic Sans MS" pitchFamily="66" charset="0"/>
              </a:rPr>
              <a:t>					</a:t>
            </a:r>
          </a:p>
          <a:p>
            <a:pPr algn="ctr">
              <a:lnSpc>
                <a:spcPct val="100000"/>
              </a:lnSpc>
              <a:buFont typeface="Wingdings" pitchFamily="2" charset="2"/>
              <a:buChar char="Ø"/>
            </a:pPr>
            <a:endParaRPr lang="en-US" sz="2800" b="1" dirty="0" smtClean="0">
              <a:latin typeface="Comic Sans MS" pitchFamily="66" charset="0"/>
            </a:endParaRPr>
          </a:p>
          <a:p>
            <a:pPr algn="ctr">
              <a:lnSpc>
                <a:spcPct val="100000"/>
              </a:lnSpc>
              <a:buFont typeface="Wingdings" pitchFamily="2" charset="2"/>
              <a:buChar char="Ø"/>
            </a:pPr>
            <a:endParaRPr lang="en-US" sz="2800" b="1" dirty="0" smtClean="0">
              <a:latin typeface="Comic Sans MS" pitchFamily="66" charset="0"/>
            </a:endParaRPr>
          </a:p>
          <a:p>
            <a:pPr>
              <a:lnSpc>
                <a:spcPct val="100000"/>
              </a:lnSpc>
              <a:buFont typeface="Wingdings" pitchFamily="2" charset="2"/>
              <a:buChar char="Ø"/>
            </a:pPr>
            <a:endParaRPr lang="en-US" sz="2800" b="1" dirty="0" smtClean="0">
              <a:latin typeface="Comic Sans MS" pitchFamily="66" charset="0"/>
            </a:endParaRPr>
          </a:p>
          <a:p>
            <a:pPr>
              <a:buClr>
                <a:schemeClr val="tx1"/>
              </a:buClr>
              <a:buFont typeface="Wingdings" pitchFamily="2" charset="2"/>
              <a:buChar char="Ø"/>
            </a:pPr>
            <a:endParaRPr lang="en-US" sz="2800" dirty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7467600" cy="808038"/>
          </a:xfrm>
        </p:spPr>
        <p:txBody>
          <a:bodyPr>
            <a:normAutofit/>
          </a:bodyPr>
          <a:lstStyle/>
          <a:p>
            <a:r>
              <a:rPr lang="en-US" sz="4000" dirty="0" smtClean="0">
                <a:solidFill>
                  <a:schemeClr val="accent3">
                    <a:lumMod val="75000"/>
                  </a:schemeClr>
                </a:solidFill>
                <a:latin typeface="Comic Sans MS" pitchFamily="66" charset="0"/>
              </a:rPr>
              <a:t>Heat units:</a:t>
            </a:r>
            <a:endParaRPr lang="en-US" sz="4000" dirty="0">
              <a:solidFill>
                <a:schemeClr val="accent3">
                  <a:lumMod val="75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295400"/>
            <a:ext cx="7467600" cy="5105400"/>
          </a:xfrm>
        </p:spPr>
        <p:txBody>
          <a:bodyPr>
            <a:noAutofit/>
          </a:bodyPr>
          <a:lstStyle/>
          <a:p>
            <a:pPr marL="514350" indent="-514350">
              <a:lnSpc>
                <a:spcPct val="100000"/>
              </a:lnSpc>
              <a:buNone/>
            </a:pPr>
            <a:r>
              <a:rPr lang="en-US" b="1" dirty="0" smtClean="0">
                <a:solidFill>
                  <a:srgbClr val="00B050"/>
                </a:solidFill>
                <a:latin typeface="Comic Sans MS" pitchFamily="66" charset="0"/>
              </a:rPr>
              <a:t>Heat Unit </a:t>
            </a:r>
            <a:r>
              <a:rPr lang="en-US" b="1" dirty="0" smtClean="0">
                <a:latin typeface="Comic Sans MS" pitchFamily="66" charset="0"/>
              </a:rPr>
              <a:t>is defined as product of </a:t>
            </a:r>
            <a:r>
              <a:rPr lang="en-US" b="1" dirty="0" err="1" smtClean="0">
                <a:latin typeface="Comic Sans MS" pitchFamily="66" charset="0"/>
              </a:rPr>
              <a:t>mA</a:t>
            </a:r>
            <a:r>
              <a:rPr lang="en-US" b="1" dirty="0" smtClean="0">
                <a:latin typeface="Comic Sans MS" pitchFamily="66" charset="0"/>
              </a:rPr>
              <a:t> and </a:t>
            </a:r>
            <a:r>
              <a:rPr lang="en-US" b="1" dirty="0" err="1" smtClean="0">
                <a:latin typeface="Comic Sans MS" pitchFamily="66" charset="0"/>
              </a:rPr>
              <a:t>Kvp</a:t>
            </a:r>
            <a:r>
              <a:rPr lang="en-US" b="1" dirty="0" smtClean="0">
                <a:latin typeface="Comic Sans MS" pitchFamily="66" charset="0"/>
              </a:rPr>
              <a:t> and time(sec) for a single phase power supplies.</a:t>
            </a:r>
          </a:p>
          <a:p>
            <a:pPr marL="514350" indent="-514350">
              <a:lnSpc>
                <a:spcPct val="100000"/>
              </a:lnSpc>
              <a:buClrTx/>
              <a:buNone/>
            </a:pPr>
            <a:r>
              <a:rPr lang="en-US" b="1" dirty="0" smtClean="0">
                <a:latin typeface="Comic Sans MS" pitchFamily="66" charset="0"/>
              </a:rPr>
              <a:t>    It is expressed as HU. </a:t>
            </a:r>
          </a:p>
          <a:p>
            <a:pPr marL="514350" indent="-514350">
              <a:lnSpc>
                <a:spcPct val="100000"/>
              </a:lnSpc>
              <a:buNone/>
            </a:pPr>
            <a:r>
              <a:rPr lang="en-US" b="1" dirty="0" smtClean="0">
                <a:latin typeface="Comic Sans MS" pitchFamily="66" charset="0"/>
              </a:rPr>
              <a:t>For </a:t>
            </a:r>
            <a:r>
              <a:rPr lang="en-US" b="1" dirty="0" smtClean="0">
                <a:solidFill>
                  <a:srgbClr val="00B050"/>
                </a:solidFill>
                <a:latin typeface="Comic Sans MS" pitchFamily="66" charset="0"/>
              </a:rPr>
              <a:t>single phase generator</a:t>
            </a:r>
            <a:r>
              <a:rPr lang="en-US" b="1" dirty="0" smtClean="0">
                <a:latin typeface="Comic Sans MS" pitchFamily="66" charset="0"/>
              </a:rPr>
              <a:t>:</a:t>
            </a:r>
          </a:p>
          <a:p>
            <a:pPr marL="514350" indent="-514350">
              <a:lnSpc>
                <a:spcPct val="100000"/>
              </a:lnSpc>
              <a:buNone/>
            </a:pPr>
            <a:r>
              <a:rPr lang="en-US" b="1" dirty="0" smtClean="0">
                <a:latin typeface="Comic Sans MS" pitchFamily="66" charset="0"/>
              </a:rPr>
              <a:t>1HU = 1Kvp x 1 </a:t>
            </a:r>
            <a:r>
              <a:rPr lang="en-US" b="1" dirty="0" err="1" smtClean="0">
                <a:latin typeface="Comic Sans MS" pitchFamily="66" charset="0"/>
              </a:rPr>
              <a:t>mA</a:t>
            </a:r>
            <a:r>
              <a:rPr lang="en-US" b="1" dirty="0" smtClean="0">
                <a:latin typeface="Comic Sans MS" pitchFamily="66" charset="0"/>
              </a:rPr>
              <a:t> x 1sec</a:t>
            </a:r>
          </a:p>
          <a:p>
            <a:pPr marL="514350" indent="-514350">
              <a:lnSpc>
                <a:spcPct val="100000"/>
              </a:lnSpc>
              <a:buNone/>
            </a:pPr>
            <a:endParaRPr lang="en-US" b="1" dirty="0" smtClean="0">
              <a:latin typeface="Comic Sans MS" pitchFamily="66" charset="0"/>
            </a:endParaRPr>
          </a:p>
          <a:p>
            <a:pPr marL="514350" indent="-514350">
              <a:lnSpc>
                <a:spcPct val="100000"/>
              </a:lnSpc>
              <a:buNone/>
            </a:pPr>
            <a:r>
              <a:rPr lang="en-US" b="1" dirty="0" smtClean="0">
                <a:latin typeface="Comic Sans MS" pitchFamily="66" charset="0"/>
              </a:rPr>
              <a:t>For modern </a:t>
            </a:r>
            <a:r>
              <a:rPr lang="en-US" b="1" dirty="0" smtClean="0">
                <a:solidFill>
                  <a:srgbClr val="00B050"/>
                </a:solidFill>
                <a:latin typeface="Comic Sans MS" pitchFamily="66" charset="0"/>
              </a:rPr>
              <a:t>triple phase generator</a:t>
            </a:r>
            <a:r>
              <a:rPr lang="en-US" b="1" dirty="0" smtClean="0">
                <a:latin typeface="Comic Sans MS" pitchFamily="66" charset="0"/>
              </a:rPr>
              <a:t>( which we routinely use)</a:t>
            </a:r>
          </a:p>
          <a:p>
            <a:pPr marL="514350" indent="-514350">
              <a:lnSpc>
                <a:spcPct val="100000"/>
              </a:lnSpc>
              <a:buNone/>
            </a:pPr>
            <a:r>
              <a:rPr lang="en-US" b="1" dirty="0" smtClean="0">
                <a:latin typeface="Comic Sans MS" pitchFamily="66" charset="0"/>
              </a:rPr>
              <a:t>1HU = 1.4 x 1kVp x 1 </a:t>
            </a:r>
            <a:r>
              <a:rPr lang="en-US" b="1" dirty="0" err="1" smtClean="0">
                <a:latin typeface="Comic Sans MS" pitchFamily="66" charset="0"/>
              </a:rPr>
              <a:t>mA</a:t>
            </a:r>
            <a:r>
              <a:rPr lang="en-US" b="1" dirty="0" smtClean="0">
                <a:latin typeface="Comic Sans MS" pitchFamily="66" charset="0"/>
              </a:rPr>
              <a:t> x 1 sec</a:t>
            </a:r>
          </a:p>
          <a:p>
            <a:pPr marL="514350" indent="-514350">
              <a:lnSpc>
                <a:spcPct val="100000"/>
              </a:lnSpc>
              <a:buNone/>
            </a:pPr>
            <a:endParaRPr lang="en-US" b="1" dirty="0" smtClean="0">
              <a:latin typeface="Comic Sans MS" pitchFamily="66" charset="0"/>
            </a:endParaRPr>
          </a:p>
          <a:p>
            <a:pPr marL="514350" indent="-514350">
              <a:lnSpc>
                <a:spcPct val="100000"/>
              </a:lnSpc>
              <a:buNone/>
            </a:pPr>
            <a:r>
              <a:rPr lang="en-US" b="1" dirty="0" smtClean="0">
                <a:latin typeface="Comic Sans MS" pitchFamily="66" charset="0"/>
              </a:rPr>
              <a:t>Since </a:t>
            </a:r>
            <a:r>
              <a:rPr lang="en-US" b="1" dirty="0" err="1" smtClean="0">
                <a:solidFill>
                  <a:srgbClr val="00B050"/>
                </a:solidFill>
                <a:latin typeface="Comic Sans MS" pitchFamily="66" charset="0"/>
              </a:rPr>
              <a:t>kvp</a:t>
            </a:r>
            <a:r>
              <a:rPr lang="en-US" b="1" dirty="0" smtClean="0">
                <a:solidFill>
                  <a:srgbClr val="00B050"/>
                </a:solidFill>
                <a:latin typeface="Comic Sans MS" pitchFamily="66" charset="0"/>
              </a:rPr>
              <a:t>=1.4x </a:t>
            </a:r>
            <a:r>
              <a:rPr lang="en-US" b="1" dirty="0" err="1" smtClean="0">
                <a:solidFill>
                  <a:srgbClr val="00B050"/>
                </a:solidFill>
                <a:latin typeface="Comic Sans MS" pitchFamily="66" charset="0"/>
              </a:rPr>
              <a:t>Kv</a:t>
            </a:r>
            <a:r>
              <a:rPr lang="en-US" b="1" dirty="0" smtClean="0">
                <a:latin typeface="Comic Sans MS" pitchFamily="66" charset="0"/>
              </a:rPr>
              <a:t>(</a:t>
            </a:r>
            <a:r>
              <a:rPr lang="en-US" b="1" dirty="0" err="1" smtClean="0">
                <a:latin typeface="Comic Sans MS" pitchFamily="66" charset="0"/>
              </a:rPr>
              <a:t>i.e</a:t>
            </a:r>
            <a:r>
              <a:rPr lang="en-US" b="1" dirty="0" smtClean="0">
                <a:latin typeface="Comic Sans MS" pitchFamily="66" charset="0"/>
              </a:rPr>
              <a:t> average voltage)</a:t>
            </a:r>
          </a:p>
          <a:p>
            <a:pPr marL="514350" indent="-514350">
              <a:lnSpc>
                <a:spcPct val="100000"/>
              </a:lnSpc>
              <a:buNone/>
            </a:pPr>
            <a:endParaRPr lang="en-US" b="1" dirty="0" smtClean="0">
              <a:latin typeface="Comic Sans MS" pitchFamily="66" charset="0"/>
            </a:endParaRPr>
          </a:p>
          <a:p>
            <a:pPr marL="514350" indent="-514350">
              <a:lnSpc>
                <a:spcPct val="100000"/>
              </a:lnSpc>
              <a:buNone/>
            </a:pPr>
            <a:endParaRPr lang="en-US" b="1" dirty="0" smtClean="0">
              <a:latin typeface="Comic Sans MS" pitchFamily="66" charset="0"/>
            </a:endParaRPr>
          </a:p>
          <a:p>
            <a:pPr marL="514350" indent="-514350">
              <a:lnSpc>
                <a:spcPct val="100000"/>
              </a:lnSpc>
              <a:buNone/>
            </a:pPr>
            <a:endParaRPr lang="en-US" b="1" dirty="0" smtClean="0">
              <a:latin typeface="Comic Sans MS" pitchFamily="66" charset="0"/>
            </a:endParaRPr>
          </a:p>
          <a:p>
            <a:pPr marL="514350" indent="-514350">
              <a:buNone/>
            </a:pPr>
            <a:endParaRPr lang="en-US" dirty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381000"/>
            <a:ext cx="7467600" cy="6092952"/>
          </a:xfrm>
        </p:spPr>
        <p:txBody>
          <a:bodyPr>
            <a:normAutofit/>
          </a:bodyPr>
          <a:lstStyle/>
          <a:p>
            <a:pPr>
              <a:buNone/>
            </a:pPr>
            <a:endParaRPr lang="en-US" sz="3600" dirty="0" smtClean="0">
              <a:latin typeface="Comic Sans MS" pitchFamily="66" charset="0"/>
            </a:endParaRPr>
          </a:p>
          <a:p>
            <a:pPr>
              <a:buNone/>
            </a:pPr>
            <a:r>
              <a:rPr lang="en-US" sz="3600" u="sng" dirty="0" smtClean="0">
                <a:latin typeface="Comic Sans MS" pitchFamily="66" charset="0"/>
              </a:rPr>
              <a:t>3 types of tube rating charts:</a:t>
            </a:r>
          </a:p>
          <a:p>
            <a:pPr marL="457200" indent="-457200">
              <a:buClrTx/>
              <a:buNone/>
            </a:pPr>
            <a:endParaRPr lang="en-US" sz="3600" dirty="0" smtClean="0">
              <a:latin typeface="Comic Sans MS" pitchFamily="66" charset="0"/>
            </a:endParaRPr>
          </a:p>
          <a:p>
            <a:pPr marL="457200" indent="-457200">
              <a:buClrTx/>
              <a:buFont typeface="+mj-lt"/>
              <a:buAutoNum type="arabicParenR"/>
            </a:pPr>
            <a:r>
              <a:rPr lang="en-US" sz="3600" dirty="0" smtClean="0">
                <a:latin typeface="Comic Sans MS" pitchFamily="66" charset="0"/>
              </a:rPr>
              <a:t>Radiographic rating charts.</a:t>
            </a:r>
          </a:p>
          <a:p>
            <a:pPr marL="457200" indent="-457200">
              <a:buClrTx/>
              <a:buFont typeface="+mj-lt"/>
              <a:buAutoNum type="arabicParenR"/>
            </a:pPr>
            <a:r>
              <a:rPr lang="en-US" sz="3600" dirty="0" smtClean="0">
                <a:latin typeface="Comic Sans MS" pitchFamily="66" charset="0"/>
              </a:rPr>
              <a:t>Anode cooling charts.</a:t>
            </a:r>
          </a:p>
          <a:p>
            <a:pPr marL="457200" indent="-457200">
              <a:buClrTx/>
              <a:buFont typeface="+mj-lt"/>
              <a:buAutoNum type="arabicParenR"/>
            </a:pPr>
            <a:r>
              <a:rPr lang="en-US" sz="3600" dirty="0" smtClean="0">
                <a:latin typeface="Comic Sans MS" pitchFamily="66" charset="0"/>
              </a:rPr>
              <a:t>Housing cooling charts.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7467600" cy="808038"/>
          </a:xfrm>
        </p:spPr>
        <p:txBody>
          <a:bodyPr>
            <a:normAutofit/>
          </a:bodyPr>
          <a:lstStyle/>
          <a:p>
            <a:r>
              <a:rPr lang="en-US" sz="4000" dirty="0" smtClean="0">
                <a:solidFill>
                  <a:schemeClr val="accent3">
                    <a:lumMod val="75000"/>
                  </a:schemeClr>
                </a:solidFill>
                <a:latin typeface="Comic Sans MS" pitchFamily="66" charset="0"/>
              </a:rPr>
              <a:t>Radiographic rating charts:</a:t>
            </a:r>
            <a:endParaRPr lang="en-US" sz="4000" dirty="0">
              <a:solidFill>
                <a:schemeClr val="accent3">
                  <a:lumMod val="75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7467600" cy="4873752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  <a:buClr>
                <a:schemeClr val="tx1"/>
              </a:buClr>
              <a:buFont typeface="Wingdings" pitchFamily="2" charset="2"/>
              <a:buChar char="Ø"/>
            </a:pPr>
            <a:r>
              <a:rPr lang="en-US" sz="3000" dirty="0" smtClean="0">
                <a:latin typeface="Comic Sans MS" pitchFamily="66" charset="0"/>
              </a:rPr>
              <a:t>This is the most important of the three charts</a:t>
            </a:r>
          </a:p>
          <a:p>
            <a:pPr>
              <a:lnSpc>
                <a:spcPct val="90000"/>
              </a:lnSpc>
              <a:buClr>
                <a:schemeClr val="tx1"/>
              </a:buClr>
              <a:buFont typeface="Wingdings" pitchFamily="2" charset="2"/>
              <a:buChar char="Ø"/>
            </a:pPr>
            <a:r>
              <a:rPr lang="en-US" sz="3000" dirty="0" smtClean="0">
                <a:latin typeface="Comic Sans MS" pitchFamily="66" charset="0"/>
              </a:rPr>
              <a:t>It conveys which radiographic exposures are safe and which are unsafe</a:t>
            </a:r>
          </a:p>
          <a:p>
            <a:pPr>
              <a:lnSpc>
                <a:spcPct val="90000"/>
              </a:lnSpc>
              <a:buClr>
                <a:schemeClr val="tx1"/>
              </a:buClr>
              <a:buFont typeface="Wingdings" pitchFamily="2" charset="2"/>
              <a:buChar char="Ø"/>
            </a:pPr>
            <a:r>
              <a:rPr lang="en-US" sz="3000" dirty="0" smtClean="0">
                <a:latin typeface="Comic Sans MS" pitchFamily="66" charset="0"/>
              </a:rPr>
              <a:t>The chart shows a family of curves for different </a:t>
            </a:r>
            <a:r>
              <a:rPr lang="en-US" sz="3000" dirty="0" err="1" smtClean="0">
                <a:latin typeface="Comic Sans MS" pitchFamily="66" charset="0"/>
              </a:rPr>
              <a:t>mA</a:t>
            </a:r>
            <a:endParaRPr lang="en-US" sz="3000" dirty="0" smtClean="0">
              <a:latin typeface="Comic Sans MS" pitchFamily="66" charset="0"/>
            </a:endParaRPr>
          </a:p>
          <a:p>
            <a:pPr>
              <a:lnSpc>
                <a:spcPct val="90000"/>
              </a:lnSpc>
              <a:buClr>
                <a:schemeClr val="tx1"/>
              </a:buClr>
              <a:buFont typeface="Wingdings" pitchFamily="2" charset="2"/>
              <a:buChar char="Ø"/>
            </a:pPr>
            <a:r>
              <a:rPr lang="en-US" sz="3000" dirty="0" smtClean="0">
                <a:latin typeface="Comic Sans MS" pitchFamily="66" charset="0"/>
              </a:rPr>
              <a:t>For a given </a:t>
            </a:r>
            <a:r>
              <a:rPr lang="en-US" sz="3000" dirty="0" err="1" smtClean="0">
                <a:latin typeface="Comic Sans MS" pitchFamily="66" charset="0"/>
              </a:rPr>
              <a:t>mA</a:t>
            </a:r>
            <a:r>
              <a:rPr lang="en-US" sz="3000" dirty="0" smtClean="0">
                <a:latin typeface="Comic Sans MS" pitchFamily="66" charset="0"/>
              </a:rPr>
              <a:t>, any combination of </a:t>
            </a:r>
            <a:r>
              <a:rPr lang="en-US" sz="3000" dirty="0" err="1" smtClean="0">
                <a:latin typeface="Comic Sans MS" pitchFamily="66" charset="0"/>
              </a:rPr>
              <a:t>kVp</a:t>
            </a:r>
            <a:r>
              <a:rPr lang="en-US" sz="3000" dirty="0" smtClean="0">
                <a:latin typeface="Comic Sans MS" pitchFamily="66" charset="0"/>
              </a:rPr>
              <a:t> and time that lies below the curve is safe</a:t>
            </a:r>
          </a:p>
          <a:p>
            <a:pPr>
              <a:lnSpc>
                <a:spcPct val="90000"/>
              </a:lnSpc>
              <a:buClr>
                <a:schemeClr val="tx1"/>
              </a:buClr>
              <a:buFont typeface="Wingdings" pitchFamily="2" charset="2"/>
              <a:buChar char="Ø"/>
            </a:pPr>
            <a:r>
              <a:rPr lang="en-US" sz="3000" dirty="0" smtClean="0">
                <a:latin typeface="Comic Sans MS" pitchFamily="66" charset="0"/>
              </a:rPr>
              <a:t>Any combination that lies above the curve of desired </a:t>
            </a:r>
            <a:r>
              <a:rPr lang="en-US" sz="3000" dirty="0" err="1" smtClean="0">
                <a:latin typeface="Comic Sans MS" pitchFamily="66" charset="0"/>
              </a:rPr>
              <a:t>mA</a:t>
            </a:r>
            <a:r>
              <a:rPr lang="en-US" sz="3000" dirty="0" smtClean="0">
                <a:latin typeface="Comic Sans MS" pitchFamily="66" charset="0"/>
              </a:rPr>
              <a:t> is unsafe</a:t>
            </a:r>
          </a:p>
          <a:p>
            <a:pPr>
              <a:buClr>
                <a:schemeClr val="tx1"/>
              </a:buClr>
              <a:buFont typeface="Wingdings" pitchFamily="2" charset="2"/>
              <a:buChar char="Ø"/>
            </a:pPr>
            <a:endParaRPr lang="en-US" sz="3000" dirty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Placeholder 11" descr="DSC00707.JPG"/>
          <p:cNvPicPr>
            <a:picLocks noChangeAspect="1"/>
          </p:cNvPicPr>
          <p:nvPr/>
        </p:nvPicPr>
        <p:blipFill>
          <a:blip r:embed="rId3" cstate="print">
            <a:lum bright="20000" contrast="20000"/>
          </a:blip>
          <a:srcRect l="13943" t="6410" r="14844" b="10872"/>
          <a:stretch>
            <a:fillRect/>
          </a:stretch>
        </p:blipFill>
        <p:spPr>
          <a:xfrm>
            <a:off x="1143000" y="228600"/>
            <a:ext cx="7010400" cy="43434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3" name="Rectangle 2"/>
          <p:cNvSpPr/>
          <p:nvPr/>
        </p:nvSpPr>
        <p:spPr>
          <a:xfrm>
            <a:off x="457200" y="5029200"/>
            <a:ext cx="74676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</a:pPr>
            <a:r>
              <a:rPr lang="en-US" sz="2400" b="1" dirty="0" smtClean="0">
                <a:latin typeface="Comic Sans MS" pitchFamily="66" charset="0"/>
              </a:rPr>
              <a:t>Is used for </a:t>
            </a:r>
            <a:r>
              <a:rPr lang="en-US" sz="2400" b="1" dirty="0" smtClean="0">
                <a:solidFill>
                  <a:srgbClr val="00B050"/>
                </a:solidFill>
                <a:latin typeface="Comic Sans MS" pitchFamily="66" charset="0"/>
              </a:rPr>
              <a:t>Single exposure.</a:t>
            </a:r>
          </a:p>
          <a:p>
            <a:pPr>
              <a:lnSpc>
                <a:spcPct val="100000"/>
              </a:lnSpc>
            </a:pPr>
            <a:r>
              <a:rPr lang="en-US" sz="2400" b="1" dirty="0" smtClean="0">
                <a:latin typeface="Comic Sans MS" pitchFamily="66" charset="0"/>
              </a:rPr>
              <a:t>Can be used for  Multiple rapid exposures ( i.e. angiography)  though however special charts are available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1000" y="457200"/>
            <a:ext cx="822960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0000"/>
              </a:lnSpc>
            </a:pPr>
            <a:r>
              <a:rPr lang="en-US" sz="3600" b="1" dirty="0" smtClean="0">
                <a:latin typeface="Comic Sans MS" pitchFamily="66" charset="0"/>
              </a:rPr>
              <a:t>Three characteristics  are to be considered for tube rating charts:-</a:t>
            </a:r>
          </a:p>
          <a:p>
            <a:pPr>
              <a:lnSpc>
                <a:spcPct val="100000"/>
              </a:lnSpc>
            </a:pPr>
            <a:endParaRPr lang="en-US" sz="3600" b="1" dirty="0" smtClean="0">
              <a:latin typeface="Comic Sans MS" pitchFamily="66" charset="0"/>
            </a:endParaRPr>
          </a:p>
          <a:p>
            <a:pPr>
              <a:lnSpc>
                <a:spcPct val="100000"/>
              </a:lnSpc>
            </a:pPr>
            <a:r>
              <a:rPr lang="en-US" sz="3600" b="1" dirty="0" smtClean="0">
                <a:latin typeface="Comic Sans MS" pitchFamily="66" charset="0"/>
              </a:rPr>
              <a:t>1) The ability of the tube to 	withstand   	single exposure.</a:t>
            </a:r>
          </a:p>
          <a:p>
            <a:pPr>
              <a:lnSpc>
                <a:spcPct val="100000"/>
              </a:lnSpc>
            </a:pPr>
            <a:r>
              <a:rPr lang="en-US" sz="3600" b="1" dirty="0" smtClean="0">
                <a:latin typeface="Comic Sans MS" pitchFamily="66" charset="0"/>
              </a:rPr>
              <a:t>2) Multiple rapid exposures( as in        </a:t>
            </a:r>
          </a:p>
          <a:p>
            <a:pPr>
              <a:lnSpc>
                <a:spcPct val="100000"/>
              </a:lnSpc>
            </a:pPr>
            <a:r>
              <a:rPr lang="en-US" sz="3600" b="1" dirty="0" smtClean="0">
                <a:latin typeface="Comic Sans MS" pitchFamily="66" charset="0"/>
              </a:rPr>
              <a:t>      angiography)</a:t>
            </a:r>
          </a:p>
          <a:p>
            <a:pPr>
              <a:lnSpc>
                <a:spcPct val="100000"/>
              </a:lnSpc>
            </a:pPr>
            <a:r>
              <a:rPr lang="en-US" sz="3600" b="1" dirty="0" smtClean="0">
                <a:latin typeface="Comic Sans MS" pitchFamily="66" charset="0"/>
              </a:rPr>
              <a:t>3) Multiple exposures during several  	hours of heavy use   		(Fluoroscopy)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Placeholder 3" descr="DSC00709.JPG"/>
          <p:cNvPicPr>
            <a:picLocks noChangeAspect="1"/>
          </p:cNvPicPr>
          <p:nvPr/>
        </p:nvPicPr>
        <p:blipFill>
          <a:blip r:embed="rId3" cstate="print">
            <a:lum bright="20000" contrast="20000"/>
          </a:blip>
          <a:srcRect l="2198" t="16300" r="2198" b="16300"/>
          <a:stretch>
            <a:fillRect/>
          </a:stretch>
        </p:blipFill>
        <p:spPr>
          <a:xfrm>
            <a:off x="914400" y="304800"/>
            <a:ext cx="6629400" cy="51054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3" name="TextBox 2"/>
          <p:cNvSpPr txBox="1"/>
          <p:nvPr/>
        </p:nvSpPr>
        <p:spPr>
          <a:xfrm>
            <a:off x="609600" y="5867400"/>
            <a:ext cx="7086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accent3">
                    <a:lumMod val="75000"/>
                  </a:schemeClr>
                </a:solidFill>
                <a:latin typeface="Comic Sans MS" pitchFamily="66" charset="0"/>
              </a:rPr>
              <a:t>       ANGIOGRAPHIC  CHART</a:t>
            </a:r>
            <a:endParaRPr lang="en-US" sz="3200" dirty="0">
              <a:solidFill>
                <a:schemeClr val="accent3">
                  <a:lumMod val="75000"/>
                </a:schemeClr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7467600" cy="808038"/>
          </a:xfrm>
        </p:spPr>
        <p:txBody>
          <a:bodyPr>
            <a:normAutofit/>
          </a:bodyPr>
          <a:lstStyle/>
          <a:p>
            <a:r>
              <a:rPr lang="en-US" sz="4000" dirty="0" smtClean="0">
                <a:solidFill>
                  <a:schemeClr val="accent3">
                    <a:lumMod val="75000"/>
                  </a:schemeClr>
                </a:solidFill>
                <a:latin typeface="Comic Sans MS" pitchFamily="66" charset="0"/>
              </a:rPr>
              <a:t>ANODE COOLING CHARTS:</a:t>
            </a:r>
            <a:endParaRPr lang="en-US" sz="4000" dirty="0">
              <a:solidFill>
                <a:schemeClr val="accent3">
                  <a:lumMod val="75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371600"/>
            <a:ext cx="7467600" cy="4873752"/>
          </a:xfrm>
        </p:spPr>
        <p:txBody>
          <a:bodyPr>
            <a:normAutofit/>
          </a:bodyPr>
          <a:lstStyle/>
          <a:p>
            <a:pPr>
              <a:spcBef>
                <a:spcPts val="580"/>
              </a:spcBef>
              <a:buClr>
                <a:schemeClr val="tx1"/>
              </a:buClr>
              <a:buFont typeface="Wingdings" pitchFamily="2" charset="2"/>
              <a:buChar char="Ø"/>
              <a:defRPr/>
            </a:pPr>
            <a:r>
              <a:rPr lang="en-US" sz="3200" dirty="0" smtClean="0">
                <a:latin typeface="Comic Sans MS" pitchFamily="66" charset="0"/>
              </a:rPr>
              <a:t>Anode cooling charts contain the information about the </a:t>
            </a:r>
            <a:r>
              <a:rPr lang="en-US" sz="3200" b="1" dirty="0" smtClean="0">
                <a:solidFill>
                  <a:srgbClr val="FF0000"/>
                </a:solidFill>
                <a:latin typeface="Comic Sans MS" pitchFamily="66" charset="0"/>
              </a:rPr>
              <a:t>thermal capacity of an anode</a:t>
            </a:r>
            <a:r>
              <a:rPr lang="en-US" sz="3200" dirty="0" smtClean="0">
                <a:latin typeface="Comic Sans MS" pitchFamily="66" charset="0"/>
              </a:rPr>
              <a:t> and its heat dissipation characteristics.</a:t>
            </a:r>
          </a:p>
          <a:p>
            <a:pPr>
              <a:spcBef>
                <a:spcPts val="580"/>
              </a:spcBef>
              <a:buClr>
                <a:schemeClr val="tx1"/>
              </a:buClr>
              <a:buNone/>
              <a:defRPr/>
            </a:pPr>
            <a:endParaRPr lang="en-US" sz="3200" dirty="0" smtClean="0">
              <a:latin typeface="Comic Sans MS" pitchFamily="66" charset="0"/>
            </a:endParaRPr>
          </a:p>
          <a:p>
            <a:pPr>
              <a:spcBef>
                <a:spcPts val="580"/>
              </a:spcBef>
              <a:buClr>
                <a:schemeClr val="tx1"/>
              </a:buClr>
              <a:buFont typeface="Wingdings" pitchFamily="2" charset="2"/>
              <a:buChar char="Ø"/>
              <a:defRPr/>
            </a:pPr>
            <a:r>
              <a:rPr lang="en-US" sz="3200" dirty="0" smtClean="0">
                <a:latin typeface="Comic Sans MS" pitchFamily="66" charset="0"/>
              </a:rPr>
              <a:t>It is used to determine the length of time required for complete cooling after any level of heat input.</a:t>
            </a:r>
          </a:p>
          <a:p>
            <a:pPr>
              <a:buClr>
                <a:schemeClr val="tx1"/>
              </a:buClr>
              <a:buFont typeface="Wingdings" pitchFamily="2" charset="2"/>
              <a:buChar char="Ø"/>
            </a:pPr>
            <a:endParaRPr lang="en-US" sz="3200" dirty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Placeholder 4" descr="DSC00710.JPG"/>
          <p:cNvPicPr>
            <a:picLocks noChangeAspect="1"/>
          </p:cNvPicPr>
          <p:nvPr/>
        </p:nvPicPr>
        <p:blipFill>
          <a:blip r:embed="rId3" cstate="print">
            <a:lum bright="20000" contrast="20000"/>
          </a:blip>
          <a:srcRect l="13187" t="13370" r="14286" b="14835"/>
          <a:stretch>
            <a:fillRect/>
          </a:stretch>
        </p:blipFill>
        <p:spPr>
          <a:xfrm>
            <a:off x="914400" y="304800"/>
            <a:ext cx="6934200" cy="5715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>
                <a:solidFill>
                  <a:schemeClr val="accent3">
                    <a:lumMod val="75000"/>
                  </a:schemeClr>
                </a:solidFill>
                <a:latin typeface="Comic Sans MS" pitchFamily="66" charset="0"/>
              </a:rPr>
              <a:t>Transition of electrons:</a:t>
            </a:r>
            <a:endParaRPr lang="en-US" sz="4000" dirty="0">
              <a:solidFill>
                <a:schemeClr val="accent3">
                  <a:lumMod val="75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5257800"/>
          </a:xfrm>
        </p:spPr>
        <p:txBody>
          <a:bodyPr>
            <a:noAutofit/>
          </a:bodyPr>
          <a:lstStyle/>
          <a:p>
            <a:pPr>
              <a:buFont typeface="Wingdings" pitchFamily="2" charset="2"/>
              <a:buChar char="Ø"/>
            </a:pPr>
            <a:r>
              <a:rPr lang="en-US" sz="2800" dirty="0" smtClean="0">
                <a:latin typeface="Comic Sans MS" pitchFamily="66" charset="0"/>
              </a:rPr>
              <a:t> To a lower energy shell : </a:t>
            </a:r>
          </a:p>
          <a:p>
            <a:pPr>
              <a:buNone/>
            </a:pPr>
            <a:r>
              <a:rPr lang="en-US" sz="2800" dirty="0" smtClean="0">
                <a:latin typeface="Comic Sans MS" pitchFamily="66" charset="0"/>
              </a:rPr>
              <a:t>		Ex: L to K shell </a:t>
            </a:r>
          </a:p>
          <a:p>
            <a:pPr>
              <a:buNone/>
            </a:pPr>
            <a:r>
              <a:rPr lang="en-US" sz="2800" dirty="0" smtClean="0">
                <a:latin typeface="Comic Sans MS" pitchFamily="66" charset="0"/>
              </a:rPr>
              <a:t>		- loss of energy occurs</a:t>
            </a:r>
          </a:p>
          <a:p>
            <a:pPr>
              <a:buNone/>
            </a:pPr>
            <a:endParaRPr lang="en-US" sz="2800" dirty="0" smtClean="0">
              <a:latin typeface="Comic Sans MS" pitchFamily="66" charset="0"/>
            </a:endParaRPr>
          </a:p>
          <a:p>
            <a:pPr>
              <a:buFont typeface="Wingdings" pitchFamily="2" charset="2"/>
              <a:buChar char="Ø"/>
            </a:pPr>
            <a:r>
              <a:rPr lang="en-US" sz="2800" dirty="0" smtClean="0">
                <a:latin typeface="Comic Sans MS" pitchFamily="66" charset="0"/>
              </a:rPr>
              <a:t> To a higher energy shell :</a:t>
            </a:r>
          </a:p>
          <a:p>
            <a:pPr>
              <a:buNone/>
            </a:pPr>
            <a:r>
              <a:rPr lang="en-US" sz="2800" dirty="0" smtClean="0">
                <a:latin typeface="Comic Sans MS" pitchFamily="66" charset="0"/>
              </a:rPr>
              <a:t>		Ex: K to L shell</a:t>
            </a:r>
          </a:p>
          <a:p>
            <a:pPr>
              <a:buNone/>
            </a:pPr>
            <a:r>
              <a:rPr lang="en-US" sz="2800" dirty="0" smtClean="0">
                <a:latin typeface="Comic Sans MS" pitchFamily="66" charset="0"/>
              </a:rPr>
              <a:t>		- absorption of energy occurs</a:t>
            </a:r>
          </a:p>
          <a:p>
            <a:pPr>
              <a:buFont typeface="Wingdings" pitchFamily="2" charset="2"/>
              <a:buChar char="Ø"/>
            </a:pPr>
            <a:r>
              <a:rPr lang="en-US" sz="2800" dirty="0" smtClean="0">
                <a:latin typeface="Comic Sans MS" pitchFamily="66" charset="0"/>
              </a:rPr>
              <a:t> This loss or absorption of energy is equal to the difference in the binding energies of the two shells.</a:t>
            </a:r>
          </a:p>
          <a:p>
            <a:pPr>
              <a:buNone/>
            </a:pPr>
            <a:endParaRPr lang="en-US" sz="2800" dirty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304800"/>
            <a:ext cx="7467600" cy="884238"/>
          </a:xfrm>
        </p:spPr>
        <p:txBody>
          <a:bodyPr>
            <a:normAutofit/>
          </a:bodyPr>
          <a:lstStyle/>
          <a:p>
            <a:r>
              <a:rPr lang="en-US" sz="4000" dirty="0" smtClean="0">
                <a:solidFill>
                  <a:schemeClr val="accent3">
                    <a:lumMod val="75000"/>
                  </a:schemeClr>
                </a:solidFill>
                <a:latin typeface="Comic Sans MS" pitchFamily="66" charset="0"/>
              </a:rPr>
              <a:t>Housing cooling charts:</a:t>
            </a:r>
            <a:endParaRPr lang="en-US" sz="4000" dirty="0">
              <a:solidFill>
                <a:schemeClr val="accent3">
                  <a:lumMod val="75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533400" y="1447800"/>
            <a:ext cx="7467600" cy="4873752"/>
          </a:xfrm>
        </p:spPr>
        <p:txBody>
          <a:bodyPr>
            <a:normAutofit/>
          </a:bodyPr>
          <a:lstStyle/>
          <a:p>
            <a:pPr>
              <a:buClr>
                <a:schemeClr val="tx1"/>
              </a:buClr>
              <a:buFont typeface="Wingdings" pitchFamily="2" charset="2"/>
              <a:buChar char="Ø"/>
            </a:pPr>
            <a:r>
              <a:rPr lang="en-US" sz="3200" dirty="0" smtClean="0">
                <a:latin typeface="Comic Sans MS" pitchFamily="66" charset="0"/>
              </a:rPr>
              <a:t>The cooling chart for the housing of the x-ray tube has a similar shape as the anode cooling chart.</a:t>
            </a:r>
          </a:p>
          <a:p>
            <a:pPr>
              <a:buClr>
                <a:schemeClr val="tx1"/>
              </a:buClr>
              <a:buFont typeface="Wingdings" pitchFamily="2" charset="2"/>
              <a:buChar char="Ø"/>
            </a:pPr>
            <a:r>
              <a:rPr lang="en-US" sz="3200" dirty="0" smtClean="0">
                <a:latin typeface="Comic Sans MS" pitchFamily="66" charset="0"/>
              </a:rPr>
              <a:t>The maximum heat capacity of the housing is in the range of several million heat units. </a:t>
            </a:r>
          </a:p>
          <a:p>
            <a:pPr>
              <a:buClr>
                <a:schemeClr val="tx1"/>
              </a:buClr>
              <a:buFont typeface="Wingdings" pitchFamily="2" charset="2"/>
              <a:buChar char="Ø"/>
            </a:pPr>
            <a:r>
              <a:rPr lang="en-US" sz="3200" dirty="0" smtClean="0">
                <a:latin typeface="Comic Sans MS" pitchFamily="66" charset="0"/>
              </a:rPr>
              <a:t>Complete cooling after maximum heat capacity requires from 1 to 2 hours</a:t>
            </a:r>
          </a:p>
          <a:p>
            <a:pPr>
              <a:buClr>
                <a:schemeClr val="tx1"/>
              </a:buClr>
              <a:buFont typeface="Wingdings" pitchFamily="2" charset="2"/>
              <a:buChar char="Ø"/>
            </a:pPr>
            <a:endParaRPr lang="en-US" sz="3200" dirty="0" smtClean="0">
              <a:latin typeface="Comic Sans MS" pitchFamily="66" charset="0"/>
            </a:endParaRPr>
          </a:p>
          <a:p>
            <a:pPr>
              <a:buClr>
                <a:schemeClr val="tx1"/>
              </a:buClr>
              <a:buFont typeface="Wingdings" pitchFamily="2" charset="2"/>
              <a:buChar char="Ø"/>
            </a:pPr>
            <a:endParaRPr lang="en-US" sz="3200" dirty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err="1" smtClean="0">
                <a:solidFill>
                  <a:schemeClr val="accent3">
                    <a:lumMod val="75000"/>
                  </a:schemeClr>
                </a:solidFill>
                <a:latin typeface="Comic Sans MS" pitchFamily="66" charset="0"/>
              </a:rPr>
              <a:t>Microfocus</a:t>
            </a:r>
            <a:r>
              <a:rPr lang="en-US" sz="4000" dirty="0" smtClean="0">
                <a:solidFill>
                  <a:schemeClr val="accent3">
                    <a:lumMod val="75000"/>
                  </a:schemeClr>
                </a:solidFill>
                <a:latin typeface="Comic Sans MS" pitchFamily="66" charset="0"/>
              </a:rPr>
              <a:t> x-ray tubes:</a:t>
            </a:r>
            <a:endParaRPr lang="en-US" sz="4000" dirty="0">
              <a:solidFill>
                <a:schemeClr val="accent3">
                  <a:lumMod val="75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Autofit/>
          </a:bodyPr>
          <a:lstStyle/>
          <a:p>
            <a:pPr>
              <a:buClrTx/>
              <a:buFont typeface="Wingdings" pitchFamily="2" charset="2"/>
              <a:buChar char="Ø"/>
            </a:pPr>
            <a:r>
              <a:rPr lang="en-US" sz="2800" dirty="0" smtClean="0">
                <a:latin typeface="Comic Sans MS" pitchFamily="66" charset="0"/>
              </a:rPr>
              <a:t> x-ray tubes that generate very small focal spot size ,</a:t>
            </a:r>
            <a:r>
              <a:rPr lang="en-US" sz="2800" dirty="0" err="1" smtClean="0">
                <a:latin typeface="Comic Sans MS" pitchFamily="66" charset="0"/>
              </a:rPr>
              <a:t>upto</a:t>
            </a:r>
            <a:r>
              <a:rPr lang="en-US" sz="2800" dirty="0" smtClean="0">
                <a:latin typeface="Comic Sans MS" pitchFamily="66" charset="0"/>
              </a:rPr>
              <a:t> 50µ , even smaller than 1µm may be produced.</a:t>
            </a:r>
          </a:p>
          <a:p>
            <a:pPr>
              <a:buClrTx/>
              <a:buFont typeface="Wingdings" pitchFamily="2" charset="2"/>
              <a:buChar char="Ø"/>
            </a:pPr>
            <a:r>
              <a:rPr lang="en-US" sz="2800" dirty="0" smtClean="0">
                <a:latin typeface="Comic Sans MS" pitchFamily="66" charset="0"/>
              </a:rPr>
              <a:t>2 types: - Solid anode tube</a:t>
            </a:r>
          </a:p>
          <a:p>
            <a:pPr>
              <a:buClrTx/>
              <a:buNone/>
            </a:pPr>
            <a:r>
              <a:rPr lang="en-US" sz="2800" dirty="0" smtClean="0">
                <a:latin typeface="Comic Sans MS" pitchFamily="66" charset="0"/>
              </a:rPr>
              <a:t>		      - Metal jet anode tubes</a:t>
            </a:r>
          </a:p>
          <a:p>
            <a:pPr>
              <a:buClrTx/>
              <a:buFont typeface="Wingdings" pitchFamily="2" charset="2"/>
              <a:buChar char="Ø"/>
            </a:pPr>
            <a:r>
              <a:rPr lang="en-US" sz="2800" dirty="0" smtClean="0">
                <a:solidFill>
                  <a:srgbClr val="00B050"/>
                </a:solidFill>
                <a:latin typeface="Comic Sans MS" pitchFamily="66" charset="0"/>
              </a:rPr>
              <a:t>Solid Anode tube</a:t>
            </a:r>
            <a:r>
              <a:rPr lang="en-US" sz="2800" dirty="0" smtClean="0">
                <a:latin typeface="Comic Sans MS" pitchFamily="66" charset="0"/>
              </a:rPr>
              <a:t> : focuses electron beam 	into very small spot at the anode.        </a:t>
            </a:r>
          </a:p>
          <a:p>
            <a:pPr>
              <a:buClrTx/>
              <a:buNone/>
            </a:pPr>
            <a:r>
              <a:rPr lang="en-US" sz="2800" u="sng" dirty="0" smtClean="0">
                <a:latin typeface="Comic Sans MS" pitchFamily="66" charset="0"/>
              </a:rPr>
              <a:t>Major </a:t>
            </a:r>
            <a:r>
              <a:rPr lang="en-US" sz="2800" u="sng" dirty="0" err="1" smtClean="0">
                <a:latin typeface="Comic Sans MS" pitchFamily="66" charset="0"/>
              </a:rPr>
              <a:t>disadv</a:t>
            </a:r>
            <a:r>
              <a:rPr lang="en-US" sz="2800" dirty="0" smtClean="0">
                <a:latin typeface="Comic Sans MS" pitchFamily="66" charset="0"/>
              </a:rPr>
              <a:t>: It operates at a very low  		power(4-8W) in order to avoid 		melting of the anode.</a:t>
            </a:r>
          </a:p>
          <a:p>
            <a:pPr>
              <a:buClrTx/>
              <a:buNone/>
            </a:pPr>
            <a:endParaRPr lang="en-US" sz="2800" dirty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0" y="457200"/>
            <a:ext cx="8001000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US" sz="3600" dirty="0" smtClean="0">
                <a:solidFill>
                  <a:srgbClr val="00B050"/>
                </a:solidFill>
                <a:latin typeface="Comic Sans MS" pitchFamily="66" charset="0"/>
              </a:rPr>
              <a:t> Metal Jet Anode </a:t>
            </a:r>
            <a:r>
              <a:rPr lang="en-US" sz="3600" dirty="0" err="1" smtClean="0">
                <a:solidFill>
                  <a:srgbClr val="00B050"/>
                </a:solidFill>
                <a:latin typeface="Comic Sans MS" pitchFamily="66" charset="0"/>
              </a:rPr>
              <a:t>Microfocus</a:t>
            </a:r>
            <a:r>
              <a:rPr lang="en-US" sz="3600" dirty="0" smtClean="0">
                <a:solidFill>
                  <a:srgbClr val="00B050"/>
                </a:solidFill>
                <a:latin typeface="Comic Sans MS" pitchFamily="66" charset="0"/>
              </a:rPr>
              <a:t> X-ray tube</a:t>
            </a:r>
            <a:r>
              <a:rPr lang="en-US" sz="3600" dirty="0" smtClean="0">
                <a:latin typeface="Comic Sans MS" pitchFamily="66" charset="0"/>
              </a:rPr>
              <a:t>:</a:t>
            </a:r>
          </a:p>
          <a:p>
            <a:endParaRPr lang="en-US" sz="3600" dirty="0" smtClean="0">
              <a:latin typeface="Comic Sans MS" pitchFamily="66" charset="0"/>
            </a:endParaRPr>
          </a:p>
          <a:p>
            <a:r>
              <a:rPr lang="en-US" sz="3600" dirty="0" smtClean="0">
                <a:latin typeface="Comic Sans MS" pitchFamily="66" charset="0"/>
              </a:rPr>
              <a:t>Here the solid metal anode is replaced by a jet of liquid metal which acts as a target.</a:t>
            </a:r>
          </a:p>
          <a:p>
            <a:endParaRPr lang="en-US" sz="3600" u="sng" dirty="0" smtClean="0">
              <a:latin typeface="Comic Sans MS" pitchFamily="66" charset="0"/>
            </a:endParaRPr>
          </a:p>
          <a:p>
            <a:r>
              <a:rPr lang="en-US" sz="3600" u="sng" dirty="0" smtClean="0">
                <a:latin typeface="Comic Sans MS" pitchFamily="66" charset="0"/>
              </a:rPr>
              <a:t>Advantage :</a:t>
            </a:r>
            <a:r>
              <a:rPr lang="en-US" sz="3600" dirty="0" smtClean="0">
                <a:latin typeface="Comic Sans MS" pitchFamily="66" charset="0"/>
              </a:rPr>
              <a:t> </a:t>
            </a:r>
            <a:r>
              <a:rPr lang="en-US" sz="3600" dirty="0" err="1" smtClean="0">
                <a:latin typeface="Comic Sans MS" pitchFamily="66" charset="0"/>
              </a:rPr>
              <a:t>Maximun</a:t>
            </a:r>
            <a:r>
              <a:rPr lang="en-US" sz="3600" dirty="0" smtClean="0">
                <a:latin typeface="Comic Sans MS" pitchFamily="66" charset="0"/>
              </a:rPr>
              <a:t> power density   			increases(30-60 W).</a:t>
            </a:r>
          </a:p>
          <a:p>
            <a:r>
              <a:rPr lang="en-US" sz="3600" dirty="0" smtClean="0">
                <a:latin typeface="Comic Sans MS" pitchFamily="66" charset="0"/>
              </a:rPr>
              <a:t>Used in XRD , XRF(methods of NDT)</a:t>
            </a:r>
            <a:endParaRPr lang="en-US" sz="3600" dirty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MILEY.jpg"/>
          <p:cNvPicPr>
            <a:picLocks noChangeAspect="1"/>
          </p:cNvPicPr>
          <p:nvPr/>
        </p:nvPicPr>
        <p:blipFill>
          <a:blip r:embed="rId2"/>
          <a:srcRect l="2439" r="1219" b="6024"/>
          <a:stretch>
            <a:fillRect/>
          </a:stretch>
        </p:blipFill>
        <p:spPr>
          <a:xfrm>
            <a:off x="1371600" y="0"/>
            <a:ext cx="6019800" cy="5943600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09600" y="4876800"/>
            <a:ext cx="7467600" cy="1143000"/>
          </a:xfrm>
        </p:spPr>
        <p:txBody>
          <a:bodyPr>
            <a:noAutofit/>
          </a:bodyPr>
          <a:lstStyle/>
          <a:p>
            <a:r>
              <a:rPr lang="en-US" sz="8800" b="1" dirty="0" smtClean="0">
                <a:solidFill>
                  <a:schemeClr val="accent3">
                    <a:lumMod val="75000"/>
                  </a:schemeClr>
                </a:solidFill>
                <a:latin typeface="Chiller" pitchFamily="82" charset="0"/>
              </a:rPr>
              <a:t>    Thank you !!!</a:t>
            </a:r>
            <a:endParaRPr lang="en-US" sz="8800" b="1" dirty="0">
              <a:solidFill>
                <a:schemeClr val="accent3">
                  <a:lumMod val="75000"/>
                </a:schemeClr>
              </a:solidFill>
              <a:latin typeface="Chiller" pitchFamily="8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>
          <a:xfrm>
            <a:off x="457200" y="838200"/>
            <a:ext cx="3810000" cy="5334000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buClr>
                <a:srgbClr val="FFFF00"/>
              </a:buClr>
              <a:buSzPct val="85000"/>
              <a:buFont typeface="Wingdings" pitchFamily="2" charset="2"/>
              <a:buChar char="Ø"/>
            </a:pPr>
            <a:r>
              <a:rPr lang="en-US" sz="2800" spc="-150" dirty="0" smtClean="0">
                <a:latin typeface="Comic Sans MS" pitchFamily="66" charset="0"/>
              </a:rPr>
              <a:t>Lowest sub shell of L shell to K  shell  not possible known as    </a:t>
            </a:r>
            <a:r>
              <a:rPr lang="en-US" sz="2800" spc="-150" dirty="0" smtClean="0">
                <a:solidFill>
                  <a:srgbClr val="00B050"/>
                </a:solidFill>
                <a:latin typeface="Comic Sans MS" pitchFamily="66" charset="0"/>
              </a:rPr>
              <a:t>FORBIDDEN TRANSITION.</a:t>
            </a:r>
          </a:p>
          <a:p>
            <a:pPr>
              <a:lnSpc>
                <a:spcPct val="100000"/>
              </a:lnSpc>
              <a:buClr>
                <a:srgbClr val="FFFF00"/>
              </a:buClr>
              <a:buSzPct val="85000"/>
              <a:buFont typeface="Wingdings" pitchFamily="2" charset="2"/>
              <a:buChar char="Ø"/>
            </a:pPr>
            <a:endParaRPr lang="en-US" sz="2800" spc="-150" dirty="0" smtClean="0">
              <a:latin typeface="Comic Sans MS" pitchFamily="66" charset="0"/>
            </a:endParaRPr>
          </a:p>
          <a:p>
            <a:pPr>
              <a:lnSpc>
                <a:spcPct val="100000"/>
              </a:lnSpc>
              <a:buClr>
                <a:srgbClr val="FFFF00"/>
              </a:buClr>
              <a:buSzPct val="85000"/>
              <a:buFont typeface="Wingdings" pitchFamily="2" charset="2"/>
              <a:buChar char="Ø"/>
            </a:pPr>
            <a:r>
              <a:rPr lang="en-US" sz="2800" spc="-150" dirty="0" smtClean="0">
                <a:latin typeface="Comic Sans MS" pitchFamily="66" charset="0"/>
              </a:rPr>
              <a:t> Other L sub-shells to K shell  :   K-alpha </a:t>
            </a:r>
          </a:p>
          <a:p>
            <a:pPr>
              <a:lnSpc>
                <a:spcPct val="100000"/>
              </a:lnSpc>
              <a:buClr>
                <a:srgbClr val="FFFF00"/>
              </a:buClr>
              <a:buSzPct val="85000"/>
              <a:buFont typeface="Wingdings" pitchFamily="2" charset="2"/>
              <a:buChar char="Ø"/>
            </a:pPr>
            <a:endParaRPr lang="en-US" sz="2800" spc="-150" dirty="0" smtClean="0">
              <a:latin typeface="Comic Sans MS" pitchFamily="66" charset="0"/>
            </a:endParaRPr>
          </a:p>
          <a:p>
            <a:pPr>
              <a:lnSpc>
                <a:spcPct val="100000"/>
              </a:lnSpc>
              <a:buClr>
                <a:srgbClr val="FFFF00"/>
              </a:buClr>
              <a:buSzPct val="85000"/>
              <a:buFont typeface="Wingdings" pitchFamily="2" charset="2"/>
              <a:buChar char="Ø"/>
            </a:pPr>
            <a:r>
              <a:rPr lang="en-US" sz="2800" spc="-150" dirty="0" smtClean="0">
                <a:latin typeface="Comic Sans MS" pitchFamily="66" charset="0"/>
              </a:rPr>
              <a:t>M shell to K shell :  K-beta</a:t>
            </a:r>
            <a:endParaRPr lang="en-US" sz="2800" dirty="0">
              <a:latin typeface="Comic Sans MS" pitchFamily="66" charset="0"/>
            </a:endParaRPr>
          </a:p>
        </p:txBody>
      </p:sp>
      <p:pic>
        <p:nvPicPr>
          <p:cNvPr id="7" name="Content Placeholder 8" descr="i23mages.jpeg"/>
          <p:cNvPicPr>
            <a:picLocks noGrp="1" noChangeAspect="1"/>
          </p:cNvPicPr>
          <p:nvPr>
            <p:ph sz="quarter" idx="2"/>
          </p:nvPr>
        </p:nvPicPr>
        <p:blipFill>
          <a:blip r:embed="rId3">
            <a:lum bright="-30000" contrast="30000"/>
          </a:blip>
          <a:stretch>
            <a:fillRect/>
          </a:stretch>
        </p:blipFill>
        <p:spPr>
          <a:xfrm>
            <a:off x="4343400" y="609600"/>
            <a:ext cx="3962400" cy="5791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Right Arrow 7"/>
          <p:cNvSpPr/>
          <p:nvPr/>
        </p:nvSpPr>
        <p:spPr>
          <a:xfrm rot="18070214">
            <a:off x="6246927" y="1747991"/>
            <a:ext cx="1755558" cy="128844"/>
          </a:xfrm>
          <a:prstGeom prst="rightArrow">
            <a:avLst/>
          </a:prstGeom>
          <a:solidFill>
            <a:srgbClr val="0000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ight Arrow 10"/>
          <p:cNvSpPr/>
          <p:nvPr/>
        </p:nvSpPr>
        <p:spPr>
          <a:xfrm>
            <a:off x="6096000" y="1752600"/>
            <a:ext cx="1371600" cy="152400"/>
          </a:xfrm>
          <a:prstGeom prst="rightArrow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el">
  <a:themeElements>
    <a:clrScheme name="Oriel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Oriel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riel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9545</TotalTime>
  <Words>2801</Words>
  <Application>Microsoft Office PowerPoint</Application>
  <PresentationFormat>On-screen Show (4:3)</PresentationFormat>
  <Paragraphs>391</Paragraphs>
  <Slides>83</Slides>
  <Notes>24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83</vt:i4>
      </vt:variant>
    </vt:vector>
  </HeadingPairs>
  <TitlesOfParts>
    <vt:vector size="84" baseType="lpstr">
      <vt:lpstr>Oriel</vt:lpstr>
      <vt:lpstr>X –RAY TUBES</vt:lpstr>
      <vt:lpstr>PowerPoint Presentation</vt:lpstr>
      <vt:lpstr>INTRODUCTION</vt:lpstr>
      <vt:lpstr>   STRUCTURE OF AN ATOM</vt:lpstr>
      <vt:lpstr>This is surrounded by  electrons in different shells.</vt:lpstr>
      <vt:lpstr>PowerPoint Presentation</vt:lpstr>
      <vt:lpstr>PowerPoint Presentation</vt:lpstr>
      <vt:lpstr>Transition of electrons:</vt:lpstr>
      <vt:lpstr>PowerPoint Presentation</vt:lpstr>
      <vt:lpstr>     PROCESS OF X-RAY                                                                        GENERATION</vt:lpstr>
      <vt:lpstr>PowerPoint Presentation</vt:lpstr>
      <vt:lpstr>GENERAL/BREMSSTAHLUNG RADIATION:</vt:lpstr>
      <vt:lpstr>PowerPoint Presentation</vt:lpstr>
      <vt:lpstr>CHARACTERISTIC RADIATION:</vt:lpstr>
      <vt:lpstr>PowerPoint Presentation</vt:lpstr>
      <vt:lpstr>PowerPoint Presentation</vt:lpstr>
      <vt:lpstr>PowerPoint Presentation</vt:lpstr>
      <vt:lpstr>X-RAY MACHINE</vt:lpstr>
      <vt:lpstr>PowerPoint Presentation</vt:lpstr>
      <vt:lpstr>Operating console:</vt:lpstr>
      <vt:lpstr>               generator</vt:lpstr>
      <vt:lpstr>STRUCTURE OF AN X-RAY TUBE</vt:lpstr>
      <vt:lpstr>Glass enclosure:</vt:lpstr>
      <vt:lpstr>cathode:</vt:lpstr>
      <vt:lpstr>TUNGSTEN FILAMENT:</vt:lpstr>
      <vt:lpstr>FOCUSING CUP:</vt:lpstr>
      <vt:lpstr>PowerPoint Presentation</vt:lpstr>
      <vt:lpstr>PowerPoint Presentation</vt:lpstr>
      <vt:lpstr>CONNECTING WIRES:</vt:lpstr>
      <vt:lpstr>THERMIONIC EMISSION:</vt:lpstr>
      <vt:lpstr>SPACE CHARGE:</vt:lpstr>
      <vt:lpstr>SATURATION VOLTAGE:</vt:lpstr>
      <vt:lpstr>PowerPoint Presentation</vt:lpstr>
      <vt:lpstr>ANODE:</vt:lpstr>
      <vt:lpstr>Focal spot:</vt:lpstr>
      <vt:lpstr>PowerPoint Presentation</vt:lpstr>
      <vt:lpstr>LINE FOCUS PRINCIPLE:</vt:lpstr>
      <vt:lpstr>PowerPoint Presentation</vt:lpstr>
      <vt:lpstr>TARGET ANGLE:</vt:lpstr>
      <vt:lpstr>STATIONARY ANODE:</vt:lpstr>
      <vt:lpstr>PowerPoint Presentation</vt:lpstr>
      <vt:lpstr>ROTATING ANODE:</vt:lpstr>
      <vt:lpstr>PowerPoint Presentation</vt:lpstr>
      <vt:lpstr>PowerPoint Presentation</vt:lpstr>
      <vt:lpstr>PowerPoint Presentation</vt:lpstr>
      <vt:lpstr>SHORTCOMINGS:</vt:lpstr>
      <vt:lpstr>PowerPoint Presentation</vt:lpstr>
      <vt:lpstr>PowerPoint Presentation</vt:lpstr>
      <vt:lpstr>PowerPoint Presentation</vt:lpstr>
      <vt:lpstr>PowerPoint Presentation</vt:lpstr>
      <vt:lpstr>ANODE HEEL EFFECT:</vt:lpstr>
      <vt:lpstr>PowerPoint Presentation</vt:lpstr>
      <vt:lpstr>PowerPoint Presentation</vt:lpstr>
      <vt:lpstr>Anode heel effect</vt:lpstr>
      <vt:lpstr>PowerPoint Presentation</vt:lpstr>
      <vt:lpstr>PowerPoint Presentation</vt:lpstr>
      <vt:lpstr>TUBE HOUSING:</vt:lpstr>
      <vt:lpstr>PowerPoint Presentation</vt:lpstr>
      <vt:lpstr>PowerPoint Presentation</vt:lpstr>
      <vt:lpstr>PowerPoint Presentation</vt:lpstr>
      <vt:lpstr>GRID – CONTROLLED X-RAY TUBES:</vt:lpstr>
      <vt:lpstr>PowerPoint Presentation</vt:lpstr>
      <vt:lpstr>METALLIC/CERAMIC X-RAY TUBES:</vt:lpstr>
      <vt:lpstr>PowerPoint Presentation</vt:lpstr>
      <vt:lpstr>Advantages:</vt:lpstr>
      <vt:lpstr>Off-focus radiation:</vt:lpstr>
      <vt:lpstr>PowerPoint Presentation</vt:lpstr>
      <vt:lpstr>PowerPoint Presentation</vt:lpstr>
      <vt:lpstr>Longer tube life:</vt:lpstr>
      <vt:lpstr>High tube loading:</vt:lpstr>
      <vt:lpstr>Tube rating charts:</vt:lpstr>
      <vt:lpstr>Heat units:</vt:lpstr>
      <vt:lpstr>PowerPoint Presentation</vt:lpstr>
      <vt:lpstr>Radiographic rating charts:</vt:lpstr>
      <vt:lpstr>PowerPoint Presentation</vt:lpstr>
      <vt:lpstr>PowerPoint Presentation</vt:lpstr>
      <vt:lpstr>PowerPoint Presentation</vt:lpstr>
      <vt:lpstr>ANODE COOLING CHARTS:</vt:lpstr>
      <vt:lpstr>PowerPoint Presentation</vt:lpstr>
      <vt:lpstr>Housing cooling charts:</vt:lpstr>
      <vt:lpstr>Microfocus x-ray tubes:</vt:lpstr>
      <vt:lpstr>PowerPoint Presentation</vt:lpstr>
      <vt:lpstr>    Thank you !!!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X –RAY TUBES</dc:title>
  <dc:creator>pc</dc:creator>
  <cp:lastModifiedBy>shwetashendey</cp:lastModifiedBy>
  <cp:revision>233</cp:revision>
  <dcterms:created xsi:type="dcterms:W3CDTF">2006-08-16T00:00:00Z</dcterms:created>
  <dcterms:modified xsi:type="dcterms:W3CDTF">2017-04-16T19:33:25Z</dcterms:modified>
</cp:coreProperties>
</file>