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5"/>
  </p:notesMasterIdLst>
  <p:sldIdLst>
    <p:sldId id="256" r:id="rId2"/>
    <p:sldId id="263" r:id="rId3"/>
    <p:sldId id="257" r:id="rId4"/>
    <p:sldId id="262" r:id="rId5"/>
    <p:sldId id="266" r:id="rId6"/>
    <p:sldId id="264" r:id="rId7"/>
    <p:sldId id="265" r:id="rId8"/>
    <p:sldId id="267" r:id="rId9"/>
    <p:sldId id="268" r:id="rId10"/>
    <p:sldId id="270" r:id="rId11"/>
    <p:sldId id="271" r:id="rId12"/>
    <p:sldId id="272" r:id="rId13"/>
    <p:sldId id="273" r:id="rId14"/>
    <p:sldId id="274" r:id="rId15"/>
    <p:sldId id="275" r:id="rId16"/>
    <p:sldId id="276" r:id="rId17"/>
    <p:sldId id="277" r:id="rId18"/>
    <p:sldId id="278" r:id="rId19"/>
    <p:sldId id="279" r:id="rId20"/>
    <p:sldId id="286" r:id="rId21"/>
    <p:sldId id="285" r:id="rId22"/>
    <p:sldId id="280" r:id="rId23"/>
    <p:sldId id="281" r:id="rId24"/>
    <p:sldId id="282" r:id="rId25"/>
    <p:sldId id="283" r:id="rId26"/>
    <p:sldId id="284" r:id="rId27"/>
    <p:sldId id="311" r:id="rId28"/>
    <p:sldId id="312" r:id="rId29"/>
    <p:sldId id="313" r:id="rId30"/>
    <p:sldId id="325" r:id="rId31"/>
    <p:sldId id="314" r:id="rId32"/>
    <p:sldId id="316" r:id="rId33"/>
    <p:sldId id="287" r:id="rId34"/>
    <p:sldId id="289" r:id="rId35"/>
    <p:sldId id="290" r:id="rId36"/>
    <p:sldId id="319" r:id="rId37"/>
    <p:sldId id="317" r:id="rId38"/>
    <p:sldId id="318" r:id="rId39"/>
    <p:sldId id="291" r:id="rId40"/>
    <p:sldId id="320" r:id="rId41"/>
    <p:sldId id="321" r:id="rId42"/>
    <p:sldId id="322" r:id="rId43"/>
    <p:sldId id="323" r:id="rId44"/>
    <p:sldId id="292" r:id="rId45"/>
    <p:sldId id="293" r:id="rId46"/>
    <p:sldId id="324" r:id="rId47"/>
    <p:sldId id="294" r:id="rId48"/>
    <p:sldId id="295" r:id="rId49"/>
    <p:sldId id="296" r:id="rId50"/>
    <p:sldId id="297" r:id="rId51"/>
    <p:sldId id="298" r:id="rId52"/>
    <p:sldId id="299" r:id="rId53"/>
    <p:sldId id="327" r:id="rId54"/>
    <p:sldId id="329" r:id="rId55"/>
    <p:sldId id="330" r:id="rId56"/>
    <p:sldId id="331" r:id="rId57"/>
    <p:sldId id="328" r:id="rId58"/>
    <p:sldId id="332" r:id="rId59"/>
    <p:sldId id="333" r:id="rId60"/>
    <p:sldId id="334" r:id="rId61"/>
    <p:sldId id="335" r:id="rId62"/>
    <p:sldId id="336" r:id="rId63"/>
    <p:sldId id="32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66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419" autoAdjust="0"/>
    <p:restoredTop sz="96000" autoAdjust="0"/>
  </p:normalViewPr>
  <p:slideViewPr>
    <p:cSldViewPr>
      <p:cViewPr>
        <p:scale>
          <a:sx n="70" d="100"/>
          <a:sy n="70" d="100"/>
        </p:scale>
        <p:origin x="-1242" y="-504"/>
      </p:cViewPr>
      <p:guideLst>
        <p:guide orient="horz" pos="2160"/>
        <p:guide pos="2880"/>
      </p:guideLst>
    </p:cSldViewPr>
  </p:slideViewPr>
  <p:outlineViewPr>
    <p:cViewPr>
      <p:scale>
        <a:sx n="33" d="100"/>
        <a:sy n="33" d="100"/>
      </p:scale>
      <p:origin x="0" y="2016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B5CC08-3BE1-4735-9813-948C919AE0BC}" type="datetimeFigureOut">
              <a:rPr lang="en-US" smtClean="0"/>
              <a:pPr/>
              <a:t>7/6/2016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BD3AF7-7919-469E-9A9A-2A68C66AFBCF}" type="slidenum">
              <a:rPr lang="en-US" smtClean="0"/>
              <a:pPr/>
              <a:t>‹#›</a:t>
            </a:fld>
            <a:endParaRPr lang="en-US"/>
          </a:p>
        </p:txBody>
      </p:sp>
    </p:spTree>
    <p:extLst>
      <p:ext uri="{BB962C8B-B14F-4D97-AF65-F5344CB8AC3E}">
        <p14:creationId xmlns="" xmlns:p14="http://schemas.microsoft.com/office/powerpoint/2010/main" val="162481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ctrTitle"/>
          </p:nvPr>
        </p:nvSpPr>
        <p:spPr>
          <a:xfrm>
            <a:off x="2971802" y="1964267"/>
            <a:ext cx="5398295"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802" y="4385739"/>
            <a:ext cx="5398295" cy="1405467"/>
          </a:xfrm>
        </p:spPr>
        <p:txBody>
          <a:bodyPr anchor="t">
            <a:normAutofit/>
          </a:bodyPr>
          <a:lstStyle>
            <a:lvl1pPr marL="0" indent="0" algn="r">
              <a:buNone/>
              <a:defRPr sz="1800" cap="all">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82"/>
            <a:ext cx="1200150" cy="377825"/>
          </a:xfrm>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a:xfrm>
            <a:off x="2971802" y="5870582"/>
            <a:ext cx="3670469" cy="377825"/>
          </a:xfrm>
        </p:spPr>
        <p:txBody>
          <a:bodyPr/>
          <a:lstStyle/>
          <a:p>
            <a:endParaRPr lang="en-US"/>
          </a:p>
        </p:txBody>
      </p:sp>
      <p:sp>
        <p:nvSpPr>
          <p:cNvPr id="6" name="Slide Number Placeholder 5"/>
          <p:cNvSpPr>
            <a:spLocks noGrp="1"/>
          </p:cNvSpPr>
          <p:nvPr>
            <p:ph type="sldNum" sz="quarter" idx="12"/>
          </p:nvPr>
        </p:nvSpPr>
        <p:spPr>
          <a:xfrm>
            <a:off x="7956722" y="5870582"/>
            <a:ext cx="413375" cy="3778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a:xfrm>
            <a:off x="514351" y="609608"/>
            <a:ext cx="7598570"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2" y="4343400"/>
            <a:ext cx="7598571" cy="1447800"/>
          </a:xfrm>
        </p:spPr>
        <p:txBody>
          <a:bodyPr anchor="ctr">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744204" y="609608"/>
            <a:ext cx="71627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602" y="4343400"/>
            <a:ext cx="7614275" cy="1447800"/>
          </a:xfrm>
        </p:spPr>
        <p:txBody>
          <a:bodyPr anchor="ctr">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a:xfrm>
            <a:off x="514355" y="3308581"/>
            <a:ext cx="7598569"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744204" y="609608"/>
            <a:ext cx="71627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2" y="3886200"/>
            <a:ext cx="7601577"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a:xfrm>
            <a:off x="514351" y="609608"/>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2" y="3505200"/>
            <a:ext cx="7598571"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2" y="4343400"/>
            <a:ext cx="7598571" cy="14478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8" name="Title 1"/>
          <p:cNvSpPr>
            <a:spLocks noGrp="1"/>
          </p:cNvSpPr>
          <p:nvPr>
            <p:ph type="title"/>
          </p:nvPr>
        </p:nvSpPr>
        <p:spPr>
          <a:xfrm>
            <a:off x="514354" y="609607"/>
            <a:ext cx="7598569"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Vertical Title 1"/>
          <p:cNvSpPr>
            <a:spLocks noGrp="1"/>
          </p:cNvSpPr>
          <p:nvPr>
            <p:ph type="title" orient="vert"/>
          </p:nvPr>
        </p:nvSpPr>
        <p:spPr>
          <a:xfrm>
            <a:off x="6494006" y="609606"/>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2"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7" y="228600"/>
            <a:ext cx="8540750" cy="1143000"/>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301627" y="1600200"/>
            <a:ext cx="8540750" cy="4498975"/>
          </a:xfrm>
        </p:spPr>
        <p:txBody>
          <a:bodyPr/>
          <a:lstStyle/>
          <a:p>
            <a:endParaRPr lang="en-IN"/>
          </a:p>
        </p:txBody>
      </p:sp>
      <p:sp>
        <p:nvSpPr>
          <p:cNvPr id="4" name="Date Placeholder 3"/>
          <p:cNvSpPr>
            <a:spLocks noGrp="1"/>
          </p:cNvSpPr>
          <p:nvPr>
            <p:ph type="dt" sz="half" idx="10"/>
          </p:nvPr>
        </p:nvSpPr>
        <p:spPr>
          <a:xfrm>
            <a:off x="301629" y="6245225"/>
            <a:ext cx="2289175" cy="476250"/>
          </a:xfrm>
        </p:spPr>
        <p:txBody>
          <a:bodyPr/>
          <a:lstStyle>
            <a:lvl1pPr>
              <a:defRPr/>
            </a:lvl1p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4" y="6245225"/>
            <a:ext cx="2289175" cy="476250"/>
          </a:xfrm>
        </p:spPr>
        <p:txBody>
          <a:bodyPr/>
          <a:lstStyle>
            <a:lvl1pPr>
              <a:defRPr/>
            </a:lvl1pPr>
          </a:lstStyle>
          <a:p>
            <a:fld id="{B6F15528-21DE-4FAA-801E-634DDDAF4B2B}" type="slidenum">
              <a:rPr lang="en-US" smtClean="0"/>
              <a:pPr/>
              <a:t>‹#›</a:t>
            </a:fld>
            <a:endParaRPr lang="en-US"/>
          </a:p>
        </p:txBody>
      </p:sp>
    </p:spTree>
    <p:extLst>
      <p:ext uri="{BB962C8B-B14F-4D97-AF65-F5344CB8AC3E}">
        <p14:creationId xmlns="" xmlns:p14="http://schemas.microsoft.com/office/powerpoint/2010/main" val="192819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2000" cap="all">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4"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72"/>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5" y="2218267"/>
            <a:ext cx="3531791" cy="576262"/>
          </a:xfrm>
        </p:spPr>
        <p:txBody>
          <a:bodyPr anchor="b">
            <a:noAutofit/>
          </a:bodyPr>
          <a:lstStyle>
            <a:lvl1pPr marL="0" indent="0">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367615"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7/6/2016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Date Placeholder 1"/>
          <p:cNvSpPr>
            <a:spLocks noGrp="1"/>
          </p:cNvSpPr>
          <p:nvPr>
            <p:ph type="dt" sz="half" idx="10"/>
          </p:nvPr>
        </p:nvSpPr>
        <p:spPr/>
        <p:txBody>
          <a:bodyPr/>
          <a:lstStyle/>
          <a:p>
            <a:fld id="{1D8BD707-D9CF-40AE-B4C6-C98DA3205C09}" type="datetimeFigureOut">
              <a:rPr lang="en-US" smtClean="0"/>
              <a:pPr/>
              <a:t>7/6/2016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3"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4" y="609607"/>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4" y="2142072"/>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82"/>
            <a:ext cx="120015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pPr/>
              <a:t>7/6/2016</a:t>
            </a:fld>
            <a:endParaRPr lang="en-US"/>
          </a:p>
        </p:txBody>
      </p:sp>
      <p:sp>
        <p:nvSpPr>
          <p:cNvPr id="5" name="Footer Placeholder 4"/>
          <p:cNvSpPr>
            <a:spLocks noGrp="1"/>
          </p:cNvSpPr>
          <p:nvPr>
            <p:ph type="ftr" sz="quarter" idx="3"/>
          </p:nvPr>
        </p:nvSpPr>
        <p:spPr>
          <a:xfrm>
            <a:off x="514351" y="5870582"/>
            <a:ext cx="5870744"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699549" y="5870582"/>
            <a:ext cx="41337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xStyles>
    <p:titleStyle>
      <a:lvl1pPr algn="l" defTabSz="457189"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32" indent="-285744" algn="l" defTabSz="457189"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21" indent="-285744" algn="l" defTabSz="457189"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12" indent="-171446"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01" indent="-171446"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537"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726"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8914"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103"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2.jpeg"/><Relationship Id="rId4"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2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oleObject28.bin"/></Relationships>
</file>

<file path=ppt/slides/_rels/slide4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MRI PHYSICS</a:t>
            </a:r>
            <a:endParaRPr lang="en-US" dirty="0"/>
          </a:p>
        </p:txBody>
      </p:sp>
      <p:sp>
        <p:nvSpPr>
          <p:cNvPr id="3" name="Subtitle 2"/>
          <p:cNvSpPr>
            <a:spLocks noGrp="1"/>
          </p:cNvSpPr>
          <p:nvPr>
            <p:ph type="subTitle" idx="1"/>
          </p:nvPr>
        </p:nvSpPr>
        <p:spPr/>
        <p:txBody>
          <a:bodyPr/>
          <a:lstStyle/>
          <a:p>
            <a:r>
              <a:rPr lang="en-US" dirty="0" smtClean="0"/>
              <a:t>By Dr. </a:t>
            </a:r>
            <a:r>
              <a:rPr lang="en-US" dirty="0" err="1" smtClean="0"/>
              <a:t>Rahul</a:t>
            </a:r>
            <a:r>
              <a:rPr lang="en-US" dirty="0" smtClean="0"/>
              <a:t>. </a:t>
            </a:r>
            <a:r>
              <a:rPr lang="en-US" dirty="0" err="1" smtClean="0"/>
              <a:t>Talwade</a:t>
            </a:r>
            <a:r>
              <a:rPr lang="en-US" dirty="0" smtClean="0"/>
              <a:t> </a:t>
            </a:r>
          </a:p>
          <a:p>
            <a:r>
              <a:rPr lang="en-US" dirty="0" smtClean="0"/>
              <a:t>Moderator : Dr. A. K. </a:t>
            </a:r>
            <a:r>
              <a:rPr lang="en-US" dirty="0" err="1" smtClean="0"/>
              <a:t>shukla</a:t>
            </a:r>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Coordinate system:</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5"/>
          <p:cNvGraphicFramePr>
            <a:graphicFrameLocks noChangeAspect="1"/>
          </p:cNvGraphicFramePr>
          <p:nvPr/>
        </p:nvGraphicFramePr>
        <p:xfrm>
          <a:off x="762000" y="2222500"/>
          <a:ext cx="3695700" cy="3621087"/>
        </p:xfrm>
        <a:graphic>
          <a:graphicData uri="http://schemas.openxmlformats.org/presentationml/2006/ole">
            <p:oleObj spid="_x0000_s5158" name="Image" r:id="rId3" imgW="5079365" imgH="4977778" progId="">
              <p:embed/>
            </p:oleObj>
          </a:graphicData>
        </a:graphic>
      </p:graphicFrame>
      <p:graphicFrame>
        <p:nvGraphicFramePr>
          <p:cNvPr id="5" name="Object 8"/>
          <p:cNvGraphicFramePr>
            <a:graphicFrameLocks noChangeAspect="1"/>
          </p:cNvGraphicFramePr>
          <p:nvPr/>
        </p:nvGraphicFramePr>
        <p:xfrm>
          <a:off x="4610100" y="2209800"/>
          <a:ext cx="3695700" cy="3648075"/>
        </p:xfrm>
        <a:graphic>
          <a:graphicData uri="http://schemas.openxmlformats.org/presentationml/2006/ole">
            <p:oleObj spid="_x0000_s5159" name="Image" r:id="rId4" imgW="4990476" imgH="4926984" progId="">
              <p:embed/>
            </p:oleObj>
          </a:graphicData>
        </a:graphic>
      </p:graphicFrame>
      <p:sp>
        <p:nvSpPr>
          <p:cNvPr id="6" name="Text Box 11"/>
          <p:cNvSpPr txBox="1">
            <a:spLocks noChangeArrowheads="1"/>
          </p:cNvSpPr>
          <p:nvPr/>
        </p:nvSpPr>
        <p:spPr bwMode="auto">
          <a:xfrm>
            <a:off x="866775" y="5959475"/>
            <a:ext cx="7288213" cy="366712"/>
          </a:xfrm>
          <a:prstGeom prst="rect">
            <a:avLst/>
          </a:prstGeom>
          <a:noFill/>
          <a:ln w="9525">
            <a:noFill/>
            <a:miter lim="800000"/>
            <a:headEnd/>
            <a:tailEnd/>
          </a:ln>
          <a:effectLst/>
        </p:spPr>
        <p:txBody>
          <a:bodyPr wrap="none">
            <a:spAutoFit/>
          </a:bodyPr>
          <a:lstStyle/>
          <a:p>
            <a:r>
              <a:rPr lang="en-US"/>
              <a:t>Representation of magnetic force in Z axis, Proton vector as red arrow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magnetic force</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4"/>
          <p:cNvGraphicFramePr>
            <a:graphicFrameLocks noChangeAspect="1"/>
          </p:cNvGraphicFramePr>
          <p:nvPr/>
        </p:nvGraphicFramePr>
        <p:xfrm>
          <a:off x="1709738" y="1916113"/>
          <a:ext cx="5532437" cy="3575050"/>
        </p:xfrm>
        <a:graphic>
          <a:graphicData uri="http://schemas.openxmlformats.org/presentationml/2006/ole">
            <p:oleObj spid="_x0000_s6164" name="Image" r:id="rId3" imgW="5532131" imgH="3575311" progId="">
              <p:embed/>
            </p:oleObj>
          </a:graphicData>
        </a:graphic>
      </p:graphicFrame>
      <p:sp>
        <p:nvSpPr>
          <p:cNvPr id="5" name="Text Box 7"/>
          <p:cNvSpPr txBox="1">
            <a:spLocks noChangeArrowheads="1"/>
          </p:cNvSpPr>
          <p:nvPr/>
        </p:nvSpPr>
        <p:spPr bwMode="auto">
          <a:xfrm>
            <a:off x="609600" y="5516563"/>
            <a:ext cx="7523163" cy="915987"/>
          </a:xfrm>
          <a:prstGeom prst="rect">
            <a:avLst/>
          </a:prstGeom>
          <a:noFill/>
          <a:ln w="9525">
            <a:noFill/>
            <a:miter lim="800000"/>
            <a:headEnd/>
            <a:tailEnd/>
          </a:ln>
          <a:effectLst/>
        </p:spPr>
        <p:txBody>
          <a:bodyPr wrap="none">
            <a:spAutoFit/>
          </a:bodyPr>
          <a:lstStyle/>
          <a:p>
            <a:r>
              <a:rPr lang="en-US"/>
              <a:t>Proton pointing in opposite direction cancels each others magnetic effect</a:t>
            </a:r>
          </a:p>
          <a:p>
            <a:r>
              <a:rPr lang="en-US"/>
              <a:t>in respective direction.</a:t>
            </a:r>
          </a:p>
          <a:p>
            <a:r>
              <a:rPr lang="en-US"/>
              <a:t>9 proton align up and 5 down, resulting in 4 proton up force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4"/>
          <p:cNvGraphicFramePr>
            <a:graphicFrameLocks noChangeAspect="1"/>
          </p:cNvGraphicFramePr>
          <p:nvPr/>
        </p:nvGraphicFramePr>
        <p:xfrm>
          <a:off x="1066800" y="2222500"/>
          <a:ext cx="3695700" cy="3630613"/>
        </p:xfrm>
        <a:graphic>
          <a:graphicData uri="http://schemas.openxmlformats.org/presentationml/2006/ole">
            <p:oleObj spid="_x0000_s7188" name="Image" r:id="rId3" imgW="5028571" imgH="4939683" progId="">
              <p:embed/>
            </p:oleObj>
          </a:graphicData>
        </a:graphic>
      </p:graphicFrame>
      <p:sp>
        <p:nvSpPr>
          <p:cNvPr id="5" name="Rectangle 13"/>
          <p:cNvSpPr txBox="1">
            <a:spLocks noChangeArrowheads="1"/>
          </p:cNvSpPr>
          <p:nvPr/>
        </p:nvSpPr>
        <p:spPr>
          <a:xfrm>
            <a:off x="4859338" y="3141663"/>
            <a:ext cx="3695700" cy="2595562"/>
          </a:xfrm>
          <a:prstGeom prst="rect">
            <a:avLst/>
          </a:prstGeom>
        </p:spPr>
        <p:txBody>
          <a:bodyPr/>
          <a:lstStyle/>
          <a:p>
            <a:pPr marL="285744" marR="0" lvl="0" indent="-285744" algn="l" defTabSz="457189" rtl="0" eaLnBrk="1" fontAlgn="auto" latinLnBrk="0" hangingPunct="1">
              <a:lnSpc>
                <a:spcPct val="110000"/>
              </a:lnSpc>
              <a:spcBef>
                <a:spcPts val="0"/>
              </a:spcBef>
              <a:spcAft>
                <a:spcPts val="1000"/>
              </a:spcAft>
              <a:buClr>
                <a:schemeClr val="tx1"/>
              </a:buClr>
              <a:buSzPct val="100000"/>
              <a:buFont typeface="Wingdings" pitchFamily="2" charset="2"/>
              <a:buNone/>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As there are more protons aligned parallel to the external magnetic filed, there is a net magnetic movement aligned with or longitudinal to the external magnetic field</a:t>
            </a:r>
            <a:endParaRPr kumimoji="0" lang="en-US" sz="2000" b="0" i="0" u="none" strike="noStrike" kern="1200" cap="none" spc="0" normalizeH="0" baseline="0" noProof="0">
              <a:ln>
                <a:noFill/>
              </a:ln>
              <a:solidFill>
                <a:schemeClr val="tx1"/>
              </a:solidFill>
              <a:effectLst/>
              <a:uLnTx/>
              <a:uFillTx/>
              <a:latin typeface="+mn-lt"/>
              <a:ea typeface="+mn-ea"/>
              <a:cs typeface="+mn-cs"/>
            </a:endParaRPr>
          </a:p>
        </p:txBody>
      </p:sp>
      <p:sp>
        <p:nvSpPr>
          <p:cNvPr id="6" name="TextBox 5"/>
          <p:cNvSpPr txBox="1"/>
          <p:nvPr/>
        </p:nvSpPr>
        <p:spPr>
          <a:xfrm>
            <a:off x="1066800" y="6096000"/>
            <a:ext cx="3429000" cy="381000"/>
          </a:xfrm>
          <a:prstGeom prst="rect">
            <a:avLst/>
          </a:prstGeom>
          <a:noFill/>
        </p:spPr>
        <p:txBody>
          <a:bodyPr wrap="square" rtlCol="0">
            <a:spAutoFit/>
          </a:bodyPr>
          <a:lstStyle/>
          <a:p>
            <a:r>
              <a:rPr lang="en-US" dirty="0" smtClean="0">
                <a:solidFill>
                  <a:srgbClr val="FFC000"/>
                </a:solidFill>
              </a:rPr>
              <a:t>LONGITUDNAL MAGANETIZATION</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4"/>
          <p:cNvGraphicFramePr>
            <a:graphicFrameLocks noChangeAspect="1"/>
          </p:cNvGraphicFramePr>
          <p:nvPr/>
        </p:nvGraphicFramePr>
        <p:xfrm>
          <a:off x="1330325" y="1981200"/>
          <a:ext cx="2711450" cy="4114800"/>
        </p:xfrm>
        <a:graphic>
          <a:graphicData uri="http://schemas.openxmlformats.org/presentationml/2006/ole">
            <p:oleObj spid="_x0000_s8212" name="Image" r:id="rId3" imgW="5003175" imgH="7593651" progId="">
              <p:embed/>
            </p:oleObj>
          </a:graphicData>
        </a:graphic>
      </p:graphicFrame>
      <p:sp>
        <p:nvSpPr>
          <p:cNvPr id="5" name="Rectangle 16"/>
          <p:cNvSpPr txBox="1">
            <a:spLocks noChangeArrowheads="1"/>
          </p:cNvSpPr>
          <p:nvPr/>
        </p:nvSpPr>
        <p:spPr>
          <a:xfrm>
            <a:off x="4686300" y="1981200"/>
            <a:ext cx="3695700" cy="4114800"/>
          </a:xfrm>
          <a:prstGeom prst="rect">
            <a:avLst/>
          </a:prstGeom>
        </p:spPr>
        <p:txBody>
          <a:bodyPr/>
          <a:lstStyle/>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In a strong external magnetic field a new magnetic vector is induced in the patient, who becomes a magnet himself.</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This new magnetic vector is aligned with the external magnetic field</a:t>
            </a: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6" name="TextBox 5"/>
          <p:cNvSpPr txBox="1"/>
          <p:nvPr/>
        </p:nvSpPr>
        <p:spPr>
          <a:xfrm>
            <a:off x="914400" y="6248400"/>
            <a:ext cx="3429000" cy="381000"/>
          </a:xfrm>
          <a:prstGeom prst="rect">
            <a:avLst/>
          </a:prstGeom>
          <a:noFill/>
        </p:spPr>
        <p:txBody>
          <a:bodyPr wrap="square" rtlCol="0">
            <a:spAutoFit/>
          </a:bodyPr>
          <a:lstStyle/>
          <a:p>
            <a:r>
              <a:rPr lang="en-US" dirty="0" smtClean="0">
                <a:solidFill>
                  <a:srgbClr val="FFC000"/>
                </a:solidFill>
              </a:rPr>
              <a:t>LONGITUDNAL MAGANETIZATION</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magnetization</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4"/>
          <p:cNvGraphicFramePr>
            <a:graphicFrameLocks noChangeAspect="1"/>
          </p:cNvGraphicFramePr>
          <p:nvPr/>
        </p:nvGraphicFramePr>
        <p:xfrm>
          <a:off x="609600" y="1905000"/>
          <a:ext cx="3695700" cy="1762125"/>
        </p:xfrm>
        <a:graphic>
          <a:graphicData uri="http://schemas.openxmlformats.org/presentationml/2006/ole">
            <p:oleObj spid="_x0000_s9254" name="Image" r:id="rId3" imgW="7619048" imgH="3631746" progId="">
              <p:embed/>
            </p:oleObj>
          </a:graphicData>
        </a:graphic>
      </p:graphicFrame>
      <p:graphicFrame>
        <p:nvGraphicFramePr>
          <p:cNvPr id="5" name="Object 7"/>
          <p:cNvGraphicFramePr>
            <a:graphicFrameLocks noChangeAspect="1"/>
          </p:cNvGraphicFramePr>
          <p:nvPr/>
        </p:nvGraphicFramePr>
        <p:xfrm>
          <a:off x="4425950" y="2552700"/>
          <a:ext cx="3695700" cy="1919288"/>
        </p:xfrm>
        <a:graphic>
          <a:graphicData uri="http://schemas.openxmlformats.org/presentationml/2006/ole">
            <p:oleObj spid="_x0000_s9255" name="Image" r:id="rId4" imgW="7631746" imgH="3961905" progId="">
              <p:embed/>
            </p:oleObj>
          </a:graphicData>
        </a:graphic>
      </p:graphicFrame>
      <p:sp>
        <p:nvSpPr>
          <p:cNvPr id="6" name="Text Box 13"/>
          <p:cNvSpPr txBox="1">
            <a:spLocks noChangeArrowheads="1"/>
          </p:cNvSpPr>
          <p:nvPr/>
        </p:nvSpPr>
        <p:spPr bwMode="auto">
          <a:xfrm>
            <a:off x="806450" y="4872038"/>
            <a:ext cx="7075487" cy="915987"/>
          </a:xfrm>
          <a:prstGeom prst="rect">
            <a:avLst/>
          </a:prstGeom>
          <a:noFill/>
          <a:ln w="9525">
            <a:noFill/>
            <a:miter lim="800000"/>
            <a:headEnd/>
            <a:tailEnd/>
          </a:ln>
          <a:effectLst/>
        </p:spPr>
        <p:txBody>
          <a:bodyPr wrap="none">
            <a:spAutoFit/>
          </a:bodyPr>
          <a:lstStyle/>
          <a:p>
            <a:r>
              <a:rPr lang="en-US"/>
              <a:t>Magnetization along an external magnetic field cannot be measured</a:t>
            </a:r>
          </a:p>
          <a:p>
            <a:r>
              <a:rPr lang="en-US"/>
              <a:t>For this a magnetization transverse to the external magnetic field is </a:t>
            </a:r>
          </a:p>
          <a:p>
            <a:r>
              <a:rPr lang="en-US"/>
              <a:t>necessary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magnetization:</a:t>
            </a:r>
            <a:endParaRPr lang="en-US" dirty="0"/>
          </a:p>
        </p:txBody>
      </p:sp>
      <p:sp>
        <p:nvSpPr>
          <p:cNvPr id="3" name="Content Placeholder 2"/>
          <p:cNvSpPr>
            <a:spLocks noGrp="1"/>
          </p:cNvSpPr>
          <p:nvPr>
            <p:ph idx="1"/>
          </p:nvPr>
        </p:nvSpPr>
        <p:spPr/>
        <p:txBody>
          <a:bodyPr/>
          <a:lstStyle/>
          <a:p>
            <a:r>
              <a:rPr lang="en-US" dirty="0" smtClean="0"/>
              <a:t>After </a:t>
            </a:r>
            <a:r>
              <a:rPr lang="en-US" dirty="0" smtClean="0">
                <a:solidFill>
                  <a:schemeClr val="accent5">
                    <a:lumMod val="60000"/>
                    <a:lumOff val="40000"/>
                  </a:schemeClr>
                </a:solidFill>
              </a:rPr>
              <a:t>RF pulse</a:t>
            </a:r>
            <a:r>
              <a:rPr lang="en-US" dirty="0" smtClean="0"/>
              <a:t> , </a:t>
            </a:r>
            <a:r>
              <a:rPr lang="en-US" dirty="0" err="1" smtClean="0"/>
              <a:t>precessing</a:t>
            </a:r>
            <a:r>
              <a:rPr lang="en-US" dirty="0" smtClean="0"/>
              <a:t> protons pick up some energy from RF pulse. </a:t>
            </a:r>
          </a:p>
          <a:p>
            <a:r>
              <a:rPr lang="en-US" dirty="0" smtClean="0"/>
              <a:t>Some of the protons go to </a:t>
            </a:r>
            <a:r>
              <a:rPr lang="en-US" i="1" dirty="0" smtClean="0">
                <a:solidFill>
                  <a:schemeClr val="accent5">
                    <a:lumMod val="60000"/>
                    <a:lumOff val="40000"/>
                  </a:schemeClr>
                </a:solidFill>
              </a:rPr>
              <a:t>higher energy level and start </a:t>
            </a:r>
            <a:r>
              <a:rPr lang="en-US" i="1" dirty="0" err="1" smtClean="0">
                <a:solidFill>
                  <a:schemeClr val="accent5">
                    <a:lumMod val="60000"/>
                    <a:lumOff val="40000"/>
                  </a:schemeClr>
                </a:solidFill>
              </a:rPr>
              <a:t>precessing</a:t>
            </a:r>
            <a:r>
              <a:rPr lang="en-US" i="1" dirty="0" smtClean="0">
                <a:solidFill>
                  <a:schemeClr val="accent5">
                    <a:lumMod val="60000"/>
                    <a:lumOff val="40000"/>
                  </a:schemeClr>
                </a:solidFill>
              </a:rPr>
              <a:t> anti-parallel .</a:t>
            </a:r>
          </a:p>
          <a:p>
            <a:r>
              <a:rPr lang="en-US" dirty="0" smtClean="0"/>
              <a:t>This results in </a:t>
            </a:r>
            <a:r>
              <a:rPr lang="en-US" i="1" dirty="0" smtClean="0">
                <a:solidFill>
                  <a:schemeClr val="accent5">
                    <a:lumMod val="60000"/>
                    <a:lumOff val="40000"/>
                  </a:schemeClr>
                </a:solidFill>
              </a:rPr>
              <a:t>reduction of longitudinal magnetization</a:t>
            </a:r>
            <a:r>
              <a:rPr lang="en-US" dirty="0" smtClean="0"/>
              <a:t>.</a:t>
            </a:r>
          </a:p>
          <a:p>
            <a:r>
              <a:rPr lang="en-US" dirty="0" smtClean="0"/>
              <a:t>Forces of protons now add up to form a new magnetic vector in the X-Y plane . This is called as transverse magnetization.</a:t>
            </a:r>
          </a:p>
          <a:p>
            <a:r>
              <a:rPr lang="en-US" dirty="0" smtClean="0"/>
              <a:t>And this transverse magnetization can be </a:t>
            </a:r>
            <a:r>
              <a:rPr lang="en-US" i="1" dirty="0" smtClean="0">
                <a:solidFill>
                  <a:schemeClr val="accent5">
                    <a:lumMod val="60000"/>
                    <a:lumOff val="40000"/>
                  </a:schemeClr>
                </a:solidFill>
              </a:rPr>
              <a:t>measured</a:t>
            </a:r>
            <a:r>
              <a:rPr lang="en-US" dirty="0" smtClean="0"/>
              <a:t>.</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304801"/>
            <a:ext cx="7598569" cy="1066800"/>
          </a:xfrm>
        </p:spPr>
        <p:txBody>
          <a:bodyPr/>
          <a:lstStyle/>
          <a:p>
            <a:r>
              <a:rPr lang="en-US" dirty="0" smtClean="0"/>
              <a:t>Resonance:</a:t>
            </a:r>
            <a:endParaRPr lang="en-US" dirty="0"/>
          </a:p>
        </p:txBody>
      </p:sp>
      <p:sp>
        <p:nvSpPr>
          <p:cNvPr id="3" name="Content Placeholder 2"/>
          <p:cNvSpPr>
            <a:spLocks noGrp="1"/>
          </p:cNvSpPr>
          <p:nvPr>
            <p:ph idx="1"/>
          </p:nvPr>
        </p:nvSpPr>
        <p:spPr>
          <a:xfrm>
            <a:off x="514354" y="1219201"/>
            <a:ext cx="7598569" cy="1295400"/>
          </a:xfrm>
        </p:spPr>
        <p:txBody>
          <a:bodyPr>
            <a:normAutofit fontScale="92500"/>
          </a:bodyPr>
          <a:lstStyle/>
          <a:p>
            <a:r>
              <a:rPr lang="en-US" dirty="0" smtClean="0"/>
              <a:t>For exchange of energy to occur between protons and RF pulse, precession frequency of the protons should be same as RF pulse frequency.</a:t>
            </a:r>
          </a:p>
          <a:p>
            <a:r>
              <a:rPr lang="en-US" dirty="0" smtClean="0"/>
              <a:t>When </a:t>
            </a:r>
            <a:r>
              <a:rPr lang="en-US" i="1" dirty="0" smtClean="0">
                <a:solidFill>
                  <a:schemeClr val="accent5">
                    <a:lumMod val="60000"/>
                    <a:lumOff val="40000"/>
                  </a:schemeClr>
                </a:solidFill>
              </a:rPr>
              <a:t>RF pulse and protons have same frequency </a:t>
            </a:r>
            <a:r>
              <a:rPr lang="en-US" dirty="0" smtClean="0"/>
              <a:t>, protons can pick up some energy from RF pulse. This phenomenon is called as </a:t>
            </a:r>
            <a:r>
              <a:rPr lang="en-US" b="1" i="1" dirty="0" smtClean="0">
                <a:solidFill>
                  <a:schemeClr val="accent5">
                    <a:lumMod val="60000"/>
                    <a:lumOff val="40000"/>
                  </a:schemeClr>
                </a:solidFill>
              </a:rPr>
              <a:t>resonance--- “R” of MRI</a:t>
            </a:r>
            <a:r>
              <a:rPr lang="en-US" dirty="0" smtClean="0"/>
              <a:t>.</a:t>
            </a:r>
            <a:endParaRPr lang="en-US" dirty="0"/>
          </a:p>
        </p:txBody>
      </p:sp>
      <p:graphicFrame>
        <p:nvGraphicFramePr>
          <p:cNvPr id="4" name="Object 4"/>
          <p:cNvGraphicFramePr>
            <a:graphicFrameLocks noChangeAspect="1"/>
          </p:cNvGraphicFramePr>
          <p:nvPr/>
        </p:nvGraphicFramePr>
        <p:xfrm>
          <a:off x="4648200" y="3581400"/>
          <a:ext cx="3743325" cy="2032000"/>
        </p:xfrm>
        <a:graphic>
          <a:graphicData uri="http://schemas.openxmlformats.org/presentationml/2006/ole">
            <p:oleObj spid="_x0000_s10278" name="Image" r:id="rId3" imgW="7834921" imgH="4253968" progId="">
              <p:embed/>
            </p:oleObj>
          </a:graphicData>
        </a:graphic>
      </p:graphicFrame>
      <p:sp>
        <p:nvSpPr>
          <p:cNvPr id="5" name="Text Box 10"/>
          <p:cNvSpPr txBox="1">
            <a:spLocks noChangeArrowheads="1"/>
          </p:cNvSpPr>
          <p:nvPr/>
        </p:nvSpPr>
        <p:spPr bwMode="auto">
          <a:xfrm>
            <a:off x="304800" y="5638800"/>
            <a:ext cx="8229600" cy="915987"/>
          </a:xfrm>
          <a:prstGeom prst="rect">
            <a:avLst/>
          </a:prstGeom>
          <a:noFill/>
          <a:ln w="9525">
            <a:noFill/>
            <a:miter lim="800000"/>
            <a:headEnd/>
            <a:tailEnd/>
          </a:ln>
          <a:effectLst/>
        </p:spPr>
        <p:txBody>
          <a:bodyPr wrap="square">
            <a:spAutoFit/>
          </a:bodyPr>
          <a:lstStyle/>
          <a:p>
            <a:r>
              <a:rPr lang="en-US" dirty="0"/>
              <a:t>After protons aligned along the external magnetic force, RF pulse is </a:t>
            </a:r>
            <a:r>
              <a:rPr lang="en-US" dirty="0" smtClean="0"/>
              <a:t>sent </a:t>
            </a:r>
            <a:r>
              <a:rPr lang="en-US" dirty="0"/>
              <a:t>for energy exchange. Which is only possible if RF pulse has same </a:t>
            </a:r>
            <a:r>
              <a:rPr lang="en-US" dirty="0" smtClean="0"/>
              <a:t>frequency </a:t>
            </a:r>
            <a:r>
              <a:rPr lang="en-US" dirty="0"/>
              <a:t>as protons precession frequency</a:t>
            </a:r>
          </a:p>
        </p:txBody>
      </p:sp>
      <p:graphicFrame>
        <p:nvGraphicFramePr>
          <p:cNvPr id="6" name="Object 12"/>
          <p:cNvGraphicFramePr>
            <a:graphicFrameLocks noChangeAspect="1"/>
          </p:cNvGraphicFramePr>
          <p:nvPr/>
        </p:nvGraphicFramePr>
        <p:xfrm>
          <a:off x="685800" y="2590800"/>
          <a:ext cx="3695700" cy="2962275"/>
        </p:xfrm>
        <a:graphic>
          <a:graphicData uri="http://schemas.openxmlformats.org/presentationml/2006/ole">
            <p:oleObj spid="_x0000_s10279" name="Image" r:id="rId4" imgW="7606349" imgH="6095238"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152401"/>
            <a:ext cx="7598569" cy="838199"/>
          </a:xfrm>
        </p:spPr>
        <p:txBody>
          <a:bodyPr/>
          <a:lstStyle/>
          <a:p>
            <a:r>
              <a:rPr lang="en-US" dirty="0" smtClean="0"/>
              <a:t>Effect of RF pulse:</a:t>
            </a:r>
            <a:endParaRPr lang="en-US" dirty="0"/>
          </a:p>
        </p:txBody>
      </p:sp>
      <p:graphicFrame>
        <p:nvGraphicFramePr>
          <p:cNvPr id="4" name="Object 4"/>
          <p:cNvGraphicFramePr>
            <a:graphicFrameLocks noChangeAspect="1"/>
          </p:cNvGraphicFramePr>
          <p:nvPr/>
        </p:nvGraphicFramePr>
        <p:xfrm>
          <a:off x="152400" y="990600"/>
          <a:ext cx="4246249" cy="2743200"/>
        </p:xfrm>
        <a:graphic>
          <a:graphicData uri="http://schemas.openxmlformats.org/presentationml/2006/ole">
            <p:oleObj spid="_x0000_s11302" name="Image" r:id="rId3" imgW="7669841" imgH="4952381" progId="">
              <p:embed/>
            </p:oleObj>
          </a:graphicData>
        </a:graphic>
      </p:graphicFrame>
      <p:graphicFrame>
        <p:nvGraphicFramePr>
          <p:cNvPr id="11267" name="Object 3"/>
          <p:cNvGraphicFramePr>
            <a:graphicFrameLocks noChangeAspect="1"/>
          </p:cNvGraphicFramePr>
          <p:nvPr/>
        </p:nvGraphicFramePr>
        <p:xfrm>
          <a:off x="4572000" y="990600"/>
          <a:ext cx="4139406" cy="2667000"/>
        </p:xfrm>
        <a:graphic>
          <a:graphicData uri="http://schemas.openxmlformats.org/presentationml/2006/ole">
            <p:oleObj spid="_x0000_s11303" name="Image" r:id="rId4" imgW="7669841" imgH="4939683" progId="">
              <p:embed/>
            </p:oleObj>
          </a:graphicData>
        </a:graphic>
      </p:graphicFrame>
      <p:sp>
        <p:nvSpPr>
          <p:cNvPr id="8" name="Rectangle 11"/>
          <p:cNvSpPr txBox="1">
            <a:spLocks noChangeArrowheads="1"/>
          </p:cNvSpPr>
          <p:nvPr/>
        </p:nvSpPr>
        <p:spPr>
          <a:xfrm>
            <a:off x="152400" y="4191000"/>
            <a:ext cx="5181600" cy="2667000"/>
          </a:xfrm>
          <a:prstGeom prst="rect">
            <a:avLst/>
          </a:prstGeom>
        </p:spPr>
        <p:txBody>
          <a:bodyPr/>
          <a:lstStyle/>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It lifts some protons to higher energy ( they point down), and it also causes the protons to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precess</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in step, in phase.</a:t>
            </a:r>
          </a:p>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The former result in decreasing the magnetization along the Z-axis, the longitudinal magnetization</a:t>
            </a:r>
          </a:p>
          <a:p>
            <a:pPr marL="285744" lvl="0" indent="-285744" defTabSz="457189">
              <a:lnSpc>
                <a:spcPct val="80000"/>
              </a:lnSpc>
              <a:spcAft>
                <a:spcPts val="1000"/>
              </a:spcAft>
              <a:buClr>
                <a:schemeClr val="tx1"/>
              </a:buClr>
              <a:buSzPct val="100000"/>
              <a:buFont typeface="Arial"/>
              <a:buChar cha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The later establishes a new magnetization in the x-y-phase (-&gt;), a new transversal magnetization, which moves around with the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precessing</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protons- </a:t>
            </a:r>
            <a:r>
              <a:rPr lang="en-US" sz="1600" b="1" dirty="0" smtClean="0">
                <a:solidFill>
                  <a:srgbClr val="33CCFF"/>
                </a:solidFill>
              </a:rPr>
              <a:t>Phase Coherence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11269" name="Picture 5"/>
          <p:cNvPicPr>
            <a:picLocks noGrp="1" noChangeAspect="1" noChangeArrowheads="1"/>
          </p:cNvPicPr>
          <p:nvPr>
            <p:ph idx="1"/>
          </p:nvPr>
        </p:nvPicPr>
        <p:blipFill>
          <a:blip r:embed="rId5" cstate="print"/>
          <a:srcRect/>
          <a:stretch>
            <a:fillRect/>
          </a:stretch>
        </p:blipFill>
        <p:spPr bwMode="auto">
          <a:xfrm>
            <a:off x="5410200" y="3810000"/>
            <a:ext cx="3200400" cy="296744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14355" y="3886200"/>
            <a:ext cx="5200646" cy="2743200"/>
          </a:xfrm>
        </p:spPr>
        <p:txBody>
          <a:bodyPr>
            <a:normAutofit lnSpcReduction="10000"/>
          </a:bodyPr>
          <a:lstStyle/>
          <a:p>
            <a:pPr marL="609600" lvl="0" indent="-609600">
              <a:buFont typeface="Wingdings" pitchFamily="2" charset="2"/>
              <a:buAutoNum type="alphaLcPeriod"/>
              <a:defRPr/>
            </a:pPr>
            <a:r>
              <a:rPr lang="en-US" dirty="0" smtClean="0"/>
              <a:t>Before RF pulse there is only longitudinal magnetization</a:t>
            </a:r>
          </a:p>
          <a:p>
            <a:pPr marL="609600" lvl="0" indent="-609600">
              <a:buFont typeface="Wingdings" pitchFamily="2" charset="2"/>
              <a:buAutoNum type="alphaLcPeriod"/>
              <a:defRPr/>
            </a:pPr>
            <a:r>
              <a:rPr lang="en-US" dirty="0" smtClean="0"/>
              <a:t>After the 90dgr RF pulse there is only transversal magnetization and this is spinning around</a:t>
            </a:r>
          </a:p>
          <a:p>
            <a:pPr marL="609600" lvl="0" indent="-609600">
              <a:buFont typeface="Wingdings" pitchFamily="2" charset="2"/>
              <a:buAutoNum type="alphaLcPeriod"/>
              <a:defRPr/>
            </a:pPr>
            <a:r>
              <a:rPr lang="en-US" dirty="0" smtClean="0"/>
              <a:t>With time after the removal of RF pulse the transversal magnetization decreases and longitudinal magnetization increases in spiral motion</a:t>
            </a:r>
          </a:p>
          <a:p>
            <a:endParaRPr lang="en-US" dirty="0"/>
          </a:p>
        </p:txBody>
      </p:sp>
      <p:sp>
        <p:nvSpPr>
          <p:cNvPr id="4" name="Rectangle 11"/>
          <p:cNvSpPr txBox="1">
            <a:spLocks noChangeArrowheads="1"/>
          </p:cNvSpPr>
          <p:nvPr/>
        </p:nvSpPr>
        <p:spPr>
          <a:xfrm>
            <a:off x="636587" y="3565525"/>
            <a:ext cx="5305425" cy="1728787"/>
          </a:xfrm>
          <a:prstGeom prst="rect">
            <a:avLst/>
          </a:prstGeom>
        </p:spPr>
        <p:txBody>
          <a:bodyPr vert="horz" lIns="91440" tIns="45720" rIns="91440" bIns="45720" rtlCol="0" anchor="ctr">
            <a:normAutofit/>
          </a:bodyPr>
          <a:lstStyle/>
          <a:p>
            <a:pPr marL="609600" marR="0" lvl="0" indent="-609600" algn="l" defTabSz="457189" rtl="0" eaLnBrk="1" fontAlgn="auto" latinLnBrk="0" hangingPunct="1">
              <a:lnSpc>
                <a:spcPct val="100000"/>
              </a:lnSpc>
              <a:spcBef>
                <a:spcPts val="0"/>
              </a:spcBef>
              <a:spcAft>
                <a:spcPts val="1000"/>
              </a:spcAft>
              <a:buClr>
                <a:schemeClr val="tx1"/>
              </a:buClr>
              <a:buSzPct val="100000"/>
              <a:buFont typeface="Wingdings" pitchFamily="2" charset="2"/>
              <a:buAutoNum type="alphaLcPeriod"/>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5" name="Object 4"/>
          <p:cNvGraphicFramePr>
            <a:graphicFrameLocks noChangeAspect="1"/>
          </p:cNvGraphicFramePr>
          <p:nvPr/>
        </p:nvGraphicFramePr>
        <p:xfrm>
          <a:off x="685800" y="685800"/>
          <a:ext cx="4191000" cy="2743883"/>
        </p:xfrm>
        <a:graphic>
          <a:graphicData uri="http://schemas.openxmlformats.org/presentationml/2006/ole">
            <p:oleObj spid="_x0000_s12344" name="Image" r:id="rId3" imgW="7644444" imgH="5003175" progId="">
              <p:embed/>
            </p:oleObj>
          </a:graphicData>
        </a:graphic>
      </p:graphicFrame>
      <p:graphicFrame>
        <p:nvGraphicFramePr>
          <p:cNvPr id="6" name="Object 7"/>
          <p:cNvGraphicFramePr>
            <a:graphicFrameLocks noChangeAspect="1"/>
          </p:cNvGraphicFramePr>
          <p:nvPr/>
        </p:nvGraphicFramePr>
        <p:xfrm>
          <a:off x="4862512" y="685800"/>
          <a:ext cx="3167063" cy="2740025"/>
        </p:xfrm>
        <a:graphic>
          <a:graphicData uri="http://schemas.openxmlformats.org/presentationml/2006/ole">
            <p:oleObj spid="_x0000_s12345" name="Image" r:id="rId4" imgW="5650794" imgH="4888889" progId="">
              <p:embed/>
            </p:oleObj>
          </a:graphicData>
        </a:graphic>
      </p:graphicFrame>
      <p:graphicFrame>
        <p:nvGraphicFramePr>
          <p:cNvPr id="7" name="Object 12"/>
          <p:cNvGraphicFramePr>
            <a:graphicFrameLocks noChangeAspect="1"/>
          </p:cNvGraphicFramePr>
          <p:nvPr/>
        </p:nvGraphicFramePr>
        <p:xfrm>
          <a:off x="6032500" y="3276600"/>
          <a:ext cx="1968500" cy="2203450"/>
        </p:xfrm>
        <a:graphic>
          <a:graphicData uri="http://schemas.openxmlformats.org/presentationml/2006/ole">
            <p:oleObj spid="_x0000_s12346" name="Image" r:id="rId5" imgW="3619048" imgH="4050794" progId="">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1"/>
            <a:ext cx="7598569" cy="914399"/>
          </a:xfrm>
        </p:spPr>
        <p:txBody>
          <a:bodyPr/>
          <a:lstStyle/>
          <a:p>
            <a:r>
              <a:rPr lang="en-US" dirty="0" smtClean="0"/>
              <a:t>Free induction decay:</a:t>
            </a:r>
            <a:endParaRPr lang="en-US" dirty="0"/>
          </a:p>
        </p:txBody>
      </p:sp>
      <p:sp>
        <p:nvSpPr>
          <p:cNvPr id="3" name="Content Placeholder 2"/>
          <p:cNvSpPr>
            <a:spLocks noGrp="1"/>
          </p:cNvSpPr>
          <p:nvPr>
            <p:ph idx="1"/>
          </p:nvPr>
        </p:nvSpPr>
        <p:spPr>
          <a:xfrm>
            <a:off x="514354" y="4419600"/>
            <a:ext cx="7598569" cy="2133600"/>
          </a:xfrm>
        </p:spPr>
        <p:txBody>
          <a:bodyPr>
            <a:normAutofit lnSpcReduction="10000"/>
          </a:bodyPr>
          <a:lstStyle/>
          <a:p>
            <a:pPr lvl="0">
              <a:lnSpc>
                <a:spcPct val="80000"/>
              </a:lnSpc>
              <a:defRPr/>
            </a:pPr>
            <a:r>
              <a:rPr lang="en-US" dirty="0" smtClean="0"/>
              <a:t>The sum magnetic vector changes constantly in its </a:t>
            </a:r>
            <a:r>
              <a:rPr lang="en-US" i="1" dirty="0" smtClean="0">
                <a:solidFill>
                  <a:schemeClr val="accent5">
                    <a:lumMod val="60000"/>
                    <a:lumOff val="40000"/>
                  </a:schemeClr>
                </a:solidFill>
              </a:rPr>
              <a:t>direction and magnitude</a:t>
            </a:r>
            <a:r>
              <a:rPr lang="en-US" dirty="0" smtClean="0"/>
              <a:t>, while it performs its spiral motion.</a:t>
            </a:r>
          </a:p>
          <a:p>
            <a:pPr lvl="0">
              <a:lnSpc>
                <a:spcPct val="80000"/>
              </a:lnSpc>
              <a:defRPr/>
            </a:pPr>
            <a:r>
              <a:rPr lang="en-US" dirty="0" smtClean="0"/>
              <a:t>The sum vector induces an electrical current in an antenna, the MR signal.</a:t>
            </a:r>
          </a:p>
          <a:p>
            <a:pPr lvl="0">
              <a:lnSpc>
                <a:spcPct val="80000"/>
              </a:lnSpc>
              <a:defRPr/>
            </a:pPr>
            <a:r>
              <a:rPr lang="en-US" dirty="0" smtClean="0"/>
              <a:t>This is greatest immediately after RF signal is switched off and then decreases</a:t>
            </a:r>
          </a:p>
          <a:p>
            <a:pPr lvl="0">
              <a:lnSpc>
                <a:spcPct val="80000"/>
              </a:lnSpc>
              <a:defRPr/>
            </a:pPr>
            <a:r>
              <a:rPr lang="en-US" dirty="0" smtClean="0"/>
              <a:t>The signal intensity reduces but frequency is constant </a:t>
            </a:r>
          </a:p>
          <a:p>
            <a:pPr lvl="0">
              <a:lnSpc>
                <a:spcPct val="80000"/>
              </a:lnSpc>
              <a:defRPr/>
            </a:pPr>
            <a:r>
              <a:rPr lang="en-US" dirty="0" smtClean="0"/>
              <a:t>This is called free induction decay (FID) signal</a:t>
            </a:r>
          </a:p>
          <a:p>
            <a:pPr lvl="0">
              <a:lnSpc>
                <a:spcPct val="80000"/>
              </a:lnSpc>
              <a:defRPr/>
            </a:pPr>
            <a:endParaRPr lang="en-US" dirty="0" smtClean="0"/>
          </a:p>
          <a:p>
            <a:endParaRPr lang="en-US" dirty="0"/>
          </a:p>
        </p:txBody>
      </p:sp>
      <p:sp>
        <p:nvSpPr>
          <p:cNvPr id="4" name="Rectangle 13"/>
          <p:cNvSpPr txBox="1">
            <a:spLocks noChangeArrowheads="1"/>
          </p:cNvSpPr>
          <p:nvPr/>
        </p:nvSpPr>
        <p:spPr>
          <a:xfrm>
            <a:off x="809625" y="5233988"/>
            <a:ext cx="3695700" cy="1227137"/>
          </a:xfrm>
          <a:prstGeom prst="rect">
            <a:avLst/>
          </a:prstGeom>
        </p:spPr>
        <p:txBody>
          <a:bodyPr vert="horz" lIns="91440" tIns="45720" rIns="91440" bIns="45720" rtlCol="0" anchor="ctr">
            <a:normAutofit/>
          </a:bodyPr>
          <a:lstStyle/>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14"/>
          <p:cNvSpPr txBox="1">
            <a:spLocks noChangeArrowheads="1"/>
          </p:cNvSpPr>
          <p:nvPr/>
        </p:nvSpPr>
        <p:spPr>
          <a:xfrm>
            <a:off x="4657725" y="5233988"/>
            <a:ext cx="3695700" cy="1227137"/>
          </a:xfrm>
          <a:prstGeom prst="rect">
            <a:avLst/>
          </a:prstGeom>
        </p:spPr>
        <p:txBody>
          <a:bodyPr/>
          <a:lstStyle/>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6" name="Object 4"/>
          <p:cNvGraphicFramePr>
            <a:graphicFrameLocks noChangeAspect="1"/>
          </p:cNvGraphicFramePr>
          <p:nvPr/>
        </p:nvGraphicFramePr>
        <p:xfrm>
          <a:off x="609600" y="1066800"/>
          <a:ext cx="3024188" cy="2992438"/>
        </p:xfrm>
        <a:graphic>
          <a:graphicData uri="http://schemas.openxmlformats.org/presentationml/2006/ole">
            <p:oleObj spid="_x0000_s13350" name="Image" r:id="rId3" imgW="4977778" imgH="4926984" progId="">
              <p:embed/>
            </p:oleObj>
          </a:graphicData>
        </a:graphic>
      </p:graphicFrame>
      <p:graphicFrame>
        <p:nvGraphicFramePr>
          <p:cNvPr id="7" name="Object 7"/>
          <p:cNvGraphicFramePr>
            <a:graphicFrameLocks noChangeAspect="1"/>
          </p:cNvGraphicFramePr>
          <p:nvPr/>
        </p:nvGraphicFramePr>
        <p:xfrm>
          <a:off x="4572000" y="990600"/>
          <a:ext cx="3024188" cy="2978150"/>
        </p:xfrm>
        <a:graphic>
          <a:graphicData uri="http://schemas.openxmlformats.org/presentationml/2006/ole">
            <p:oleObj spid="_x0000_s13351" name="Image" r:id="rId4" imgW="5015873" imgH="4939683" progId="">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10" name="Content Placeholder 9"/>
          <p:cNvSpPr>
            <a:spLocks noGrp="1"/>
          </p:cNvSpPr>
          <p:nvPr>
            <p:ph idx="1"/>
          </p:nvPr>
        </p:nvSpPr>
        <p:spPr/>
        <p:txBody>
          <a:bodyPr/>
          <a:lstStyle/>
          <a:p>
            <a:pPr>
              <a:lnSpc>
                <a:spcPct val="90000"/>
              </a:lnSpc>
            </a:pPr>
            <a:r>
              <a:rPr lang="en-US" i="1" dirty="0" smtClean="0">
                <a:solidFill>
                  <a:schemeClr val="accent5">
                    <a:lumMod val="60000"/>
                    <a:lumOff val="40000"/>
                  </a:schemeClr>
                </a:solidFill>
              </a:rPr>
              <a:t>Felix Bloch &amp; Edward Purcell </a:t>
            </a:r>
            <a:r>
              <a:rPr lang="en-US" dirty="0" smtClean="0"/>
              <a:t>discovered magnetic resonance phenomenon in 1946. Received Nobel Prize in 1952</a:t>
            </a:r>
          </a:p>
          <a:p>
            <a:pPr>
              <a:lnSpc>
                <a:spcPct val="90000"/>
              </a:lnSpc>
            </a:pPr>
            <a:r>
              <a:rPr lang="en-US" dirty="0" smtClean="0"/>
              <a:t>Used for chemical and physical molecule analysis</a:t>
            </a:r>
          </a:p>
          <a:p>
            <a:pPr>
              <a:lnSpc>
                <a:spcPct val="90000"/>
              </a:lnSpc>
            </a:pPr>
            <a:r>
              <a:rPr lang="en-US" i="1" dirty="0" smtClean="0">
                <a:solidFill>
                  <a:schemeClr val="accent5">
                    <a:lumMod val="60000"/>
                    <a:lumOff val="40000"/>
                  </a:schemeClr>
                </a:solidFill>
              </a:rPr>
              <a:t>Raymond </a:t>
            </a:r>
            <a:r>
              <a:rPr lang="en-US" i="1" dirty="0" err="1" smtClean="0">
                <a:solidFill>
                  <a:schemeClr val="accent5">
                    <a:lumMod val="60000"/>
                    <a:lumOff val="40000"/>
                  </a:schemeClr>
                </a:solidFill>
              </a:rPr>
              <a:t>Damadian</a:t>
            </a:r>
            <a:r>
              <a:rPr lang="en-US" i="1" dirty="0" smtClean="0">
                <a:solidFill>
                  <a:schemeClr val="accent5">
                    <a:lumMod val="60000"/>
                    <a:lumOff val="40000"/>
                  </a:schemeClr>
                </a:solidFill>
              </a:rPr>
              <a:t> </a:t>
            </a:r>
            <a:r>
              <a:rPr lang="en-US" dirty="0" smtClean="0"/>
              <a:t>in 1969 showed magnetic relaxation of tumor and normal tissue differed</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609607"/>
            <a:ext cx="7598569" cy="914393"/>
          </a:xfrm>
        </p:spPr>
        <p:txBody>
          <a:bodyPr/>
          <a:lstStyle/>
          <a:p>
            <a:r>
              <a:rPr lang="en-US" dirty="0" smtClean="0"/>
              <a:t>Localization of signal:</a:t>
            </a:r>
            <a:endParaRPr lang="en-US" dirty="0"/>
          </a:p>
        </p:txBody>
      </p:sp>
      <p:sp>
        <p:nvSpPr>
          <p:cNvPr id="3" name="Content Placeholder 2"/>
          <p:cNvSpPr>
            <a:spLocks noGrp="1"/>
          </p:cNvSpPr>
          <p:nvPr>
            <p:ph idx="1"/>
          </p:nvPr>
        </p:nvSpPr>
        <p:spPr>
          <a:xfrm>
            <a:off x="514354" y="1371600"/>
            <a:ext cx="7598569" cy="4953000"/>
          </a:xfrm>
        </p:spPr>
        <p:txBody>
          <a:bodyPr>
            <a:normAutofit/>
          </a:bodyPr>
          <a:lstStyle/>
          <a:p>
            <a:r>
              <a:rPr lang="en-US" dirty="0" smtClean="0"/>
              <a:t>Three more magnetic fields are superimposed on main magnetic field along X, Y and Z axes to localize  the signal.</a:t>
            </a:r>
          </a:p>
          <a:p>
            <a:r>
              <a:rPr lang="en-US" dirty="0" smtClean="0"/>
              <a:t>These are of varying strength – gradients .</a:t>
            </a:r>
          </a:p>
          <a:p>
            <a:r>
              <a:rPr lang="en-US" dirty="0" smtClean="0"/>
              <a:t>The three gradients are :</a:t>
            </a:r>
          </a:p>
          <a:p>
            <a:pPr lvl="1"/>
            <a:r>
              <a:rPr lang="en-US" i="1" dirty="0" smtClean="0">
                <a:solidFill>
                  <a:schemeClr val="accent5">
                    <a:lumMod val="60000"/>
                    <a:lumOff val="40000"/>
                  </a:schemeClr>
                </a:solidFill>
              </a:rPr>
              <a:t>Slice selection gradient – Z axis.</a:t>
            </a:r>
          </a:p>
          <a:p>
            <a:pPr lvl="1"/>
            <a:r>
              <a:rPr lang="en-US" i="1" dirty="0" smtClean="0">
                <a:solidFill>
                  <a:schemeClr val="accent5">
                    <a:lumMod val="60000"/>
                    <a:lumOff val="40000"/>
                  </a:schemeClr>
                </a:solidFill>
              </a:rPr>
              <a:t>Phase encoding gradient- Y axis.</a:t>
            </a:r>
          </a:p>
          <a:p>
            <a:pPr lvl="1"/>
            <a:r>
              <a:rPr lang="en-US" i="1" dirty="0" smtClean="0">
                <a:solidFill>
                  <a:schemeClr val="accent5">
                    <a:lumMod val="60000"/>
                    <a:lumOff val="40000"/>
                  </a:schemeClr>
                </a:solidFill>
              </a:rPr>
              <a:t>Frequency encoding gradient- X axis.</a:t>
            </a:r>
          </a:p>
          <a:p>
            <a:r>
              <a:rPr lang="en-US" dirty="0" smtClean="0"/>
              <a:t>In a usual sequence, slice selection gradient is sent at the time of RF pulse. Phase encoding gradient is turned on for a short time after slice selection gradient . Frequency encoding or readout gradient is sent in the end at the time of signal reception.</a:t>
            </a:r>
          </a:p>
          <a:p>
            <a:r>
              <a:rPr lang="en-US" dirty="0" smtClean="0"/>
              <a:t>Information from all three axes is sent to computers to get the particular point in that slice from which the signal is coming. </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WAKE UP…</a:t>
            </a:r>
            <a:r>
              <a:rPr lang="en-US" dirty="0" smtClean="0">
                <a:sym typeface="Wingdings" pitchFamily="2" charset="2"/>
              </a:rPr>
              <a:t></a:t>
            </a:r>
            <a:endParaRPr lang="en-US" dirty="0"/>
          </a:p>
        </p:txBody>
      </p:sp>
      <p:sp>
        <p:nvSpPr>
          <p:cNvPr id="3" name="Content Placeholder 2"/>
          <p:cNvSpPr>
            <a:spLocks noGrp="1"/>
          </p:cNvSpPr>
          <p:nvPr>
            <p:ph idx="1"/>
          </p:nvPr>
        </p:nvSpPr>
        <p:spPr/>
        <p:txBody>
          <a:bodyPr/>
          <a:lstStyle/>
          <a:p>
            <a:pPr>
              <a:buNone/>
            </a:pPr>
            <a:r>
              <a:rPr lang="en-US" dirty="0" smtClean="0"/>
              <a:t>REGARDING MRI SAY TRUE/FALSE</a:t>
            </a:r>
          </a:p>
          <a:p>
            <a:r>
              <a:rPr lang="en-US" dirty="0" smtClean="0"/>
              <a:t>The gyro magnetic ratio of a hydrogen atom is 42.57MHz/T</a:t>
            </a:r>
          </a:p>
          <a:p>
            <a:r>
              <a:rPr lang="en-US" dirty="0" smtClean="0"/>
              <a:t> The strength of magnetic field is measured in gauss</a:t>
            </a:r>
          </a:p>
          <a:p>
            <a:r>
              <a:rPr lang="en-US" dirty="0" smtClean="0"/>
              <a:t>The </a:t>
            </a:r>
            <a:r>
              <a:rPr lang="en-US" dirty="0" err="1" smtClean="0"/>
              <a:t>Larmor</a:t>
            </a:r>
            <a:r>
              <a:rPr lang="en-US" dirty="0" smtClean="0"/>
              <a:t> frequency is defined as sum of the magnetic field and </a:t>
            </a:r>
            <a:r>
              <a:rPr lang="en-US" dirty="0" err="1" smtClean="0"/>
              <a:t>gyromagnetic</a:t>
            </a:r>
            <a:r>
              <a:rPr lang="en-US" dirty="0" smtClean="0"/>
              <a:t> ratio.</a:t>
            </a:r>
          </a:p>
          <a:p>
            <a:r>
              <a:rPr lang="en-US" dirty="0" smtClean="0"/>
              <a:t>An MR active nucleus spins at its own </a:t>
            </a:r>
            <a:r>
              <a:rPr lang="en-US" dirty="0" err="1" smtClean="0"/>
              <a:t>precessional</a:t>
            </a:r>
            <a:r>
              <a:rPr lang="en-US" dirty="0" smtClean="0"/>
              <a:t> frequency. </a:t>
            </a:r>
          </a:p>
          <a:p>
            <a:r>
              <a:rPr lang="en-US" dirty="0" smtClean="0"/>
              <a:t>ONLY hydrogen nuclei are said to be MR active   </a:t>
            </a:r>
          </a:p>
          <a:p>
            <a:endParaRPr lang="en-US" dirty="0"/>
          </a:p>
        </p:txBody>
      </p:sp>
      <p:sp>
        <p:nvSpPr>
          <p:cNvPr id="4" name="TextBox 3"/>
          <p:cNvSpPr txBox="1"/>
          <p:nvPr/>
        </p:nvSpPr>
        <p:spPr>
          <a:xfrm>
            <a:off x="6324600" y="2819400"/>
            <a:ext cx="762000" cy="369332"/>
          </a:xfrm>
          <a:prstGeom prst="rect">
            <a:avLst/>
          </a:prstGeom>
          <a:noFill/>
        </p:spPr>
        <p:txBody>
          <a:bodyPr wrap="square" rtlCol="0">
            <a:spAutoFit/>
          </a:bodyPr>
          <a:lstStyle/>
          <a:p>
            <a:r>
              <a:rPr lang="en-US" dirty="0" smtClean="0">
                <a:solidFill>
                  <a:srgbClr val="92D050"/>
                </a:solidFill>
              </a:rPr>
              <a:t>true</a:t>
            </a:r>
            <a:endParaRPr lang="en-US" dirty="0">
              <a:solidFill>
                <a:srgbClr val="92D050"/>
              </a:solidFill>
            </a:endParaRPr>
          </a:p>
        </p:txBody>
      </p:sp>
      <p:sp>
        <p:nvSpPr>
          <p:cNvPr id="5" name="TextBox 4"/>
          <p:cNvSpPr txBox="1"/>
          <p:nvPr/>
        </p:nvSpPr>
        <p:spPr>
          <a:xfrm>
            <a:off x="2667000" y="3962400"/>
            <a:ext cx="838200" cy="369332"/>
          </a:xfrm>
          <a:prstGeom prst="rect">
            <a:avLst/>
          </a:prstGeom>
          <a:noFill/>
        </p:spPr>
        <p:txBody>
          <a:bodyPr wrap="square" rtlCol="0">
            <a:spAutoFit/>
          </a:bodyPr>
          <a:lstStyle/>
          <a:p>
            <a:r>
              <a:rPr lang="en-US" dirty="0" smtClean="0">
                <a:solidFill>
                  <a:schemeClr val="accent6">
                    <a:lumMod val="75000"/>
                  </a:schemeClr>
                </a:solidFill>
              </a:rPr>
              <a:t>false</a:t>
            </a:r>
            <a:endParaRPr lang="en-US" dirty="0">
              <a:solidFill>
                <a:schemeClr val="accent6">
                  <a:lumMod val="75000"/>
                </a:schemeClr>
              </a:solidFill>
            </a:endParaRPr>
          </a:p>
        </p:txBody>
      </p:sp>
      <p:sp>
        <p:nvSpPr>
          <p:cNvPr id="6" name="TextBox 5"/>
          <p:cNvSpPr txBox="1"/>
          <p:nvPr/>
        </p:nvSpPr>
        <p:spPr>
          <a:xfrm>
            <a:off x="5715000" y="3276600"/>
            <a:ext cx="762000" cy="369332"/>
          </a:xfrm>
          <a:prstGeom prst="rect">
            <a:avLst/>
          </a:prstGeom>
          <a:noFill/>
        </p:spPr>
        <p:txBody>
          <a:bodyPr wrap="square" rtlCol="0">
            <a:spAutoFit/>
          </a:bodyPr>
          <a:lstStyle/>
          <a:p>
            <a:r>
              <a:rPr lang="en-US" dirty="0" smtClean="0">
                <a:solidFill>
                  <a:srgbClr val="92D050"/>
                </a:solidFill>
              </a:rPr>
              <a:t>true</a:t>
            </a:r>
            <a:endParaRPr lang="en-US" dirty="0">
              <a:solidFill>
                <a:srgbClr val="92D050"/>
              </a:solidFill>
            </a:endParaRPr>
          </a:p>
        </p:txBody>
      </p:sp>
      <p:sp>
        <p:nvSpPr>
          <p:cNvPr id="7" name="TextBox 6"/>
          <p:cNvSpPr txBox="1"/>
          <p:nvPr/>
        </p:nvSpPr>
        <p:spPr>
          <a:xfrm>
            <a:off x="6629400" y="4343400"/>
            <a:ext cx="762000" cy="369332"/>
          </a:xfrm>
          <a:prstGeom prst="rect">
            <a:avLst/>
          </a:prstGeom>
          <a:noFill/>
        </p:spPr>
        <p:txBody>
          <a:bodyPr wrap="square" rtlCol="0">
            <a:spAutoFit/>
          </a:bodyPr>
          <a:lstStyle/>
          <a:p>
            <a:r>
              <a:rPr lang="en-US" dirty="0" smtClean="0">
                <a:solidFill>
                  <a:srgbClr val="92D050"/>
                </a:solidFill>
              </a:rPr>
              <a:t>true</a:t>
            </a:r>
            <a:endParaRPr lang="en-US" dirty="0">
              <a:solidFill>
                <a:srgbClr val="92D050"/>
              </a:solidFill>
            </a:endParaRPr>
          </a:p>
        </p:txBody>
      </p:sp>
      <p:sp>
        <p:nvSpPr>
          <p:cNvPr id="9" name="TextBox 8"/>
          <p:cNvSpPr txBox="1"/>
          <p:nvPr/>
        </p:nvSpPr>
        <p:spPr>
          <a:xfrm>
            <a:off x="5181600" y="4724400"/>
            <a:ext cx="838200" cy="369332"/>
          </a:xfrm>
          <a:prstGeom prst="rect">
            <a:avLst/>
          </a:prstGeom>
          <a:noFill/>
        </p:spPr>
        <p:txBody>
          <a:bodyPr wrap="square" rtlCol="0">
            <a:spAutoFit/>
          </a:bodyPr>
          <a:lstStyle/>
          <a:p>
            <a:r>
              <a:rPr lang="en-US" dirty="0" smtClean="0">
                <a:solidFill>
                  <a:schemeClr val="accent6">
                    <a:lumMod val="75000"/>
                  </a:schemeClr>
                </a:solidFill>
              </a:rPr>
              <a:t>false</a:t>
            </a:r>
            <a:endParaRPr lang="en-US" dirty="0">
              <a:solidFill>
                <a:schemeClr val="accent6">
                  <a:lumMod val="75000"/>
                </a:schemeClr>
              </a:solidFill>
            </a:endParaRPr>
          </a:p>
        </p:txBody>
      </p:sp>
      <p:sp>
        <p:nvSpPr>
          <p:cNvPr id="10" name="TextBox 9"/>
          <p:cNvSpPr txBox="1"/>
          <p:nvPr/>
        </p:nvSpPr>
        <p:spPr>
          <a:xfrm>
            <a:off x="6172200" y="3276600"/>
            <a:ext cx="3124200" cy="646331"/>
          </a:xfrm>
          <a:prstGeom prst="rect">
            <a:avLst/>
          </a:prstGeom>
          <a:noFill/>
        </p:spPr>
        <p:txBody>
          <a:bodyPr wrap="square" rtlCol="0">
            <a:spAutoFit/>
          </a:bodyPr>
          <a:lstStyle/>
          <a:p>
            <a:r>
              <a:rPr lang="en-US" dirty="0" smtClean="0"/>
              <a:t>1 Tesla = 10kG = 10,000 Gauss.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a:t>
            </a:r>
            <a:endParaRPr lang="en-US" dirty="0"/>
          </a:p>
        </p:txBody>
      </p:sp>
      <p:sp>
        <p:nvSpPr>
          <p:cNvPr id="3" name="Content Placeholder 2"/>
          <p:cNvSpPr>
            <a:spLocks noGrp="1"/>
          </p:cNvSpPr>
          <p:nvPr>
            <p:ph idx="1"/>
          </p:nvPr>
        </p:nvSpPr>
        <p:spPr/>
        <p:txBody>
          <a:bodyPr>
            <a:normAutofit/>
          </a:bodyPr>
          <a:lstStyle/>
          <a:p>
            <a:r>
              <a:rPr lang="en-US" sz="3200" dirty="0" smtClean="0"/>
              <a:t>Four basic components make MR system.</a:t>
            </a:r>
          </a:p>
          <a:p>
            <a:pPr lvl="1"/>
            <a:r>
              <a:rPr lang="en-US" sz="2800" dirty="0" smtClean="0"/>
              <a:t>Magnet to produce external magnetic field.</a:t>
            </a:r>
          </a:p>
          <a:p>
            <a:pPr lvl="1"/>
            <a:r>
              <a:rPr lang="en-US" sz="2800" dirty="0" smtClean="0"/>
              <a:t>Gradients to localize the signals.</a:t>
            </a:r>
          </a:p>
          <a:p>
            <a:pPr lvl="1"/>
            <a:r>
              <a:rPr lang="en-US" sz="2800" dirty="0" smtClean="0"/>
              <a:t>Transmitter and receiver to coils for RF pulses.</a:t>
            </a:r>
          </a:p>
          <a:p>
            <a:pPr lvl="1"/>
            <a:r>
              <a:rPr lang="en-US" sz="2800" dirty="0" smtClean="0"/>
              <a:t>Computer system.</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Magnetism and magnets:</a:t>
            </a:r>
            <a:endParaRPr lang="en-US" dirty="0"/>
          </a:p>
        </p:txBody>
      </p:sp>
      <p:sp>
        <p:nvSpPr>
          <p:cNvPr id="3" name="Content Placeholder 2"/>
          <p:cNvSpPr>
            <a:spLocks noGrp="1"/>
          </p:cNvSpPr>
          <p:nvPr>
            <p:ph idx="1"/>
          </p:nvPr>
        </p:nvSpPr>
        <p:spPr/>
        <p:txBody>
          <a:bodyPr/>
          <a:lstStyle/>
          <a:p>
            <a:r>
              <a:rPr lang="en-US" dirty="0" smtClean="0"/>
              <a:t>Magnetism is fundamental property of matter. Degree of magnetism depends on the magnetic susceptibility of the atoms which make the substance.</a:t>
            </a:r>
          </a:p>
          <a:p>
            <a:r>
              <a:rPr lang="en-US" dirty="0" err="1" smtClean="0"/>
              <a:t>Paramagnetism</a:t>
            </a:r>
            <a:endParaRPr lang="en-US" dirty="0" smtClean="0"/>
          </a:p>
          <a:p>
            <a:r>
              <a:rPr lang="en-US" dirty="0" smtClean="0"/>
              <a:t>Diamagnetism.</a:t>
            </a:r>
          </a:p>
          <a:p>
            <a:r>
              <a:rPr lang="en-US" dirty="0" smtClean="0"/>
              <a:t>Ferromagnetism.</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field strength:</a:t>
            </a:r>
            <a:endParaRPr lang="en-US" dirty="0"/>
          </a:p>
        </p:txBody>
      </p:sp>
      <p:sp>
        <p:nvSpPr>
          <p:cNvPr id="3" name="Content Placeholder 2"/>
          <p:cNvSpPr>
            <a:spLocks noGrp="1"/>
          </p:cNvSpPr>
          <p:nvPr>
            <p:ph idx="1"/>
          </p:nvPr>
        </p:nvSpPr>
        <p:spPr>
          <a:xfrm>
            <a:off x="514354" y="1676400"/>
            <a:ext cx="7598569" cy="4724400"/>
          </a:xfrm>
        </p:spPr>
        <p:txBody>
          <a:bodyPr>
            <a:normAutofit/>
          </a:bodyPr>
          <a:lstStyle/>
          <a:p>
            <a:r>
              <a:rPr lang="en-US" dirty="0" smtClean="0"/>
              <a:t>Magnetic field strength is expressed by notation ‘B’, the primary field as ‘Bo’ and secondary field as ‘B1’. </a:t>
            </a:r>
          </a:p>
          <a:p>
            <a:r>
              <a:rPr lang="en-US" dirty="0" smtClean="0"/>
              <a:t>Units of magnetic field strength are Gauss and Tesla ( TESLA was father of alternating current and GAUSS was a </a:t>
            </a:r>
            <a:r>
              <a:rPr lang="en-US" dirty="0" err="1" smtClean="0"/>
              <a:t>german</a:t>
            </a:r>
            <a:r>
              <a:rPr lang="en-US" dirty="0" smtClean="0"/>
              <a:t> mathematician)</a:t>
            </a:r>
          </a:p>
          <a:p>
            <a:r>
              <a:rPr lang="en-US" dirty="0" smtClean="0"/>
              <a:t>1 Tesla = 10kG = 10,000 Gauss.</a:t>
            </a:r>
          </a:p>
          <a:p>
            <a:r>
              <a:rPr lang="en-US" dirty="0" smtClean="0"/>
              <a:t>Gauss is the measure of low magnetic field strength. Earths magnetic field strength is approximately 0.6 G.</a:t>
            </a:r>
          </a:p>
          <a:p>
            <a:r>
              <a:rPr lang="en-US" dirty="0" smtClean="0"/>
              <a:t>MRI systems used for clinical purpose have strength ranging from 0.2 to 7 Tesla.</a:t>
            </a:r>
          </a:p>
          <a:p>
            <a:r>
              <a:rPr lang="en-US" dirty="0" smtClean="0"/>
              <a:t>Advanced MR applications like spectroscopy, functional MRI, cardiac  MRI are possible only on higher field strengths like 1.5 T.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Magnets:</a:t>
            </a:r>
            <a:endParaRPr lang="en-US" dirty="0"/>
          </a:p>
        </p:txBody>
      </p:sp>
      <p:sp>
        <p:nvSpPr>
          <p:cNvPr id="3" name="Content Placeholder 2"/>
          <p:cNvSpPr>
            <a:spLocks noGrp="1"/>
          </p:cNvSpPr>
          <p:nvPr>
            <p:ph idx="1"/>
          </p:nvPr>
        </p:nvSpPr>
        <p:spPr>
          <a:xfrm>
            <a:off x="514354" y="1752600"/>
            <a:ext cx="7598569" cy="4038605"/>
          </a:xfrm>
        </p:spPr>
        <p:txBody>
          <a:bodyPr>
            <a:normAutofit/>
          </a:bodyPr>
          <a:lstStyle/>
          <a:p>
            <a:r>
              <a:rPr lang="en-US" sz="2000" dirty="0" smtClean="0"/>
              <a:t>Three types:</a:t>
            </a:r>
          </a:p>
          <a:p>
            <a:pPr marL="457200" indent="-457200">
              <a:buFont typeface="+mj-lt"/>
              <a:buAutoNum type="arabicPeriod"/>
            </a:pPr>
            <a:r>
              <a:rPr lang="en-US" sz="2000" dirty="0" smtClean="0"/>
              <a:t>Permanent : </a:t>
            </a:r>
          </a:p>
          <a:p>
            <a:pPr marL="800088" lvl="1" indent="-342900"/>
            <a:r>
              <a:rPr lang="en-US" sz="1800" dirty="0" smtClean="0"/>
              <a:t>Alnico ( alloy of </a:t>
            </a:r>
            <a:r>
              <a:rPr lang="en-US" sz="1800" dirty="0" err="1" smtClean="0"/>
              <a:t>aluminium</a:t>
            </a:r>
            <a:r>
              <a:rPr lang="en-US" sz="1800" dirty="0" smtClean="0"/>
              <a:t>, </a:t>
            </a:r>
            <a:r>
              <a:rPr lang="en-US" sz="1800" dirty="0" err="1" smtClean="0"/>
              <a:t>nickle</a:t>
            </a:r>
            <a:r>
              <a:rPr lang="en-US" sz="1800" dirty="0" smtClean="0"/>
              <a:t> and cobalt) ferromagnetic substance.</a:t>
            </a:r>
          </a:p>
          <a:p>
            <a:pPr marL="800088" lvl="1" indent="-342900"/>
            <a:r>
              <a:rPr lang="en-US" sz="1800" dirty="0" smtClean="0"/>
              <a:t>Low range of strength: 0.2 to 0.5 Tesla.</a:t>
            </a:r>
          </a:p>
          <a:p>
            <a:pPr marL="457200" indent="-457200">
              <a:buFont typeface="+mj-lt"/>
              <a:buAutoNum type="arabicPeriod"/>
            </a:pPr>
            <a:r>
              <a:rPr lang="en-US" sz="2000" dirty="0" smtClean="0"/>
              <a:t>Electromagnets: low range  0.2 to 0.3 Tesla</a:t>
            </a:r>
          </a:p>
          <a:p>
            <a:pPr marL="457200" indent="-457200">
              <a:buFont typeface="+mj-lt"/>
              <a:buAutoNum type="arabicPeriod"/>
            </a:pPr>
            <a:r>
              <a:rPr lang="en-US" sz="2000" dirty="0" smtClean="0"/>
              <a:t>Superconducting magnets:</a:t>
            </a:r>
          </a:p>
          <a:p>
            <a:pPr marL="800088" lvl="1" indent="-342900"/>
            <a:r>
              <a:rPr lang="en-US" dirty="0" smtClean="0"/>
              <a:t>Helium based.</a:t>
            </a:r>
          </a:p>
          <a:p>
            <a:pPr marL="800088" lvl="1" indent="-342900"/>
            <a:r>
              <a:rPr lang="en-US" dirty="0" smtClean="0"/>
              <a:t>Hot magnets.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1"/>
            <a:ext cx="7598569" cy="1295399"/>
          </a:xfrm>
        </p:spPr>
        <p:txBody>
          <a:bodyPr/>
          <a:lstStyle/>
          <a:p>
            <a:r>
              <a:rPr lang="en-US" dirty="0" smtClean="0"/>
              <a:t>Superconducting </a:t>
            </a:r>
            <a:br>
              <a:rPr lang="en-US" dirty="0" smtClean="0"/>
            </a:br>
            <a:r>
              <a:rPr lang="en-US" dirty="0" smtClean="0"/>
              <a:t>magnets:</a:t>
            </a:r>
            <a:endParaRPr lang="en-US" dirty="0"/>
          </a:p>
        </p:txBody>
      </p:sp>
      <p:sp>
        <p:nvSpPr>
          <p:cNvPr id="3" name="Content Placeholder 2"/>
          <p:cNvSpPr>
            <a:spLocks noGrp="1"/>
          </p:cNvSpPr>
          <p:nvPr>
            <p:ph idx="1"/>
          </p:nvPr>
        </p:nvSpPr>
        <p:spPr>
          <a:xfrm>
            <a:off x="133355" y="1828800"/>
            <a:ext cx="3829045" cy="4038600"/>
          </a:xfrm>
        </p:spPr>
        <p:txBody>
          <a:bodyPr/>
          <a:lstStyle/>
          <a:p>
            <a:r>
              <a:rPr lang="en-US" dirty="0" smtClean="0"/>
              <a:t>Mercury or Niobium- Titanium alloy. </a:t>
            </a:r>
          </a:p>
          <a:p>
            <a:r>
              <a:rPr lang="en-US" dirty="0" smtClean="0"/>
              <a:t>Very low temperature- lose their electric resistance </a:t>
            </a:r>
          </a:p>
          <a:p>
            <a:r>
              <a:rPr lang="en-US" dirty="0" smtClean="0"/>
              <a:t> Higher field strength is achieved.</a:t>
            </a:r>
          </a:p>
          <a:p>
            <a:r>
              <a:rPr lang="en-US" dirty="0" smtClean="0"/>
              <a:t>Structure of superconducting magnet</a:t>
            </a:r>
            <a:endParaRPr lang="en-US" dirty="0"/>
          </a:p>
        </p:txBody>
      </p:sp>
      <p:sp>
        <p:nvSpPr>
          <p:cNvPr id="67586" name="AutoShape 2" descr="https://nationalmaglab.org/images/education/magnet_academy/learn_basics/articles/mri/mri-scann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465" name="Picture 1"/>
          <p:cNvPicPr>
            <a:picLocks noChangeAspect="1" noChangeArrowheads="1"/>
          </p:cNvPicPr>
          <p:nvPr/>
        </p:nvPicPr>
        <p:blipFill>
          <a:blip r:embed="rId2" cstate="print"/>
          <a:srcRect/>
          <a:stretch>
            <a:fillRect/>
          </a:stretch>
        </p:blipFill>
        <p:spPr bwMode="auto">
          <a:xfrm>
            <a:off x="4024149" y="685800"/>
            <a:ext cx="4967451"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1986" name="AutoShape 2" descr="https://nationalmaglab.org/images/education/magnet_academy/learn_basics/articles/mri/mri-scann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https://nationalmaglab.org/images/education/magnet_academy/learn_basics/articles/mri/mri-scann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https://nationalmaglab.org/images/education/magnet_academy/learn_basics/articles/mri/mri-scann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2" name="AutoShape 8" descr="https://nationalmaglab.org/images/education/magnet_academy/learn_basics/articles/mri/mri-scann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993" name="Picture 9" descr="C:\Documents and Settings\admin\Desktop\mri-scanner.jpg"/>
          <p:cNvPicPr>
            <a:picLocks noChangeAspect="1" noChangeArrowheads="1"/>
          </p:cNvPicPr>
          <p:nvPr/>
        </p:nvPicPr>
        <p:blipFill>
          <a:blip r:embed="rId2" cstate="print"/>
          <a:srcRect/>
          <a:stretch>
            <a:fillRect/>
          </a:stretch>
        </p:blipFill>
        <p:spPr bwMode="auto">
          <a:xfrm>
            <a:off x="457200" y="228600"/>
            <a:ext cx="8229600" cy="6330462"/>
          </a:xfrm>
          <a:prstGeom prst="rect">
            <a:avLst/>
          </a:prstGeom>
          <a:noFill/>
        </p:spPr>
      </p:pic>
    </p:spTree>
    <p:extLst>
      <p:ext uri="{BB962C8B-B14F-4D97-AF65-F5344CB8AC3E}">
        <p14:creationId xmlns="" xmlns:p14="http://schemas.microsoft.com/office/powerpoint/2010/main" val="1254670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www.siemens.co.uk/pool/news_press/news_archive/2012/magnetom-scanner.jpg"/>
          <p:cNvPicPr>
            <a:picLocks noChangeAspect="1" noChangeArrowheads="1"/>
          </p:cNvPicPr>
          <p:nvPr/>
        </p:nvPicPr>
        <p:blipFill>
          <a:blip r:embed="rId2" cstate="print"/>
          <a:srcRect/>
          <a:stretch>
            <a:fillRect/>
          </a:stretch>
        </p:blipFill>
        <p:spPr bwMode="auto">
          <a:xfrm>
            <a:off x="533400" y="685800"/>
            <a:ext cx="7915368" cy="5715000"/>
          </a:xfrm>
          <a:prstGeom prst="rect">
            <a:avLst/>
          </a:prstGeom>
          <a:noFill/>
        </p:spPr>
      </p:pic>
    </p:spTree>
    <p:extLst>
      <p:ext uri="{BB962C8B-B14F-4D97-AF65-F5344CB8AC3E}">
        <p14:creationId xmlns="" xmlns:p14="http://schemas.microsoft.com/office/powerpoint/2010/main" val="2858237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5778" name="Picture 2" descr="http://i.imgur.com/ZIz3X.jpg"/>
          <p:cNvPicPr>
            <a:picLocks noChangeAspect="1" noChangeArrowheads="1"/>
          </p:cNvPicPr>
          <p:nvPr/>
        </p:nvPicPr>
        <p:blipFill>
          <a:blip r:embed="rId2" cstate="print"/>
          <a:srcRect/>
          <a:stretch>
            <a:fillRect/>
          </a:stretch>
        </p:blipFill>
        <p:spPr bwMode="auto">
          <a:xfrm>
            <a:off x="152400" y="76200"/>
            <a:ext cx="8836835" cy="6629400"/>
          </a:xfrm>
          <a:prstGeom prst="rect">
            <a:avLst/>
          </a:prstGeom>
          <a:noFill/>
        </p:spPr>
      </p:pic>
    </p:spTree>
    <p:extLst>
      <p:ext uri="{BB962C8B-B14F-4D97-AF65-F5344CB8AC3E}">
        <p14:creationId xmlns="" xmlns:p14="http://schemas.microsoft.com/office/powerpoint/2010/main" val="1254670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MRI principle</a:t>
            </a:r>
            <a:endParaRPr lang="en-US" dirty="0"/>
          </a:p>
        </p:txBody>
      </p:sp>
      <p:sp>
        <p:nvSpPr>
          <p:cNvPr id="3" name="Content Placeholder 2"/>
          <p:cNvSpPr>
            <a:spLocks noGrp="1"/>
          </p:cNvSpPr>
          <p:nvPr>
            <p:ph idx="1"/>
          </p:nvPr>
        </p:nvSpPr>
        <p:spPr>
          <a:xfrm>
            <a:off x="228600" y="1600200"/>
            <a:ext cx="8686800" cy="5257800"/>
          </a:xfrm>
        </p:spPr>
        <p:txBody>
          <a:bodyPr/>
          <a:lstStyle/>
          <a:p>
            <a:pPr>
              <a:buFont typeface="Wingdings" pitchFamily="2" charset="2"/>
              <a:buChar char="§"/>
            </a:pPr>
            <a:r>
              <a:rPr lang="en-US" sz="2000" dirty="0" smtClean="0"/>
              <a:t>MRI is based on the principle of </a:t>
            </a:r>
            <a:r>
              <a:rPr lang="en-US" sz="2000" i="1" dirty="0" smtClean="0">
                <a:solidFill>
                  <a:schemeClr val="accent5">
                    <a:lumMod val="60000"/>
                    <a:lumOff val="40000"/>
                  </a:schemeClr>
                </a:solidFill>
              </a:rPr>
              <a:t>nuclear magnetic resonance </a:t>
            </a:r>
            <a:r>
              <a:rPr lang="en-US" sz="2000" dirty="0" smtClean="0"/>
              <a:t>(NMR) </a:t>
            </a:r>
          </a:p>
          <a:p>
            <a:pPr>
              <a:buFont typeface="Wingdings" pitchFamily="2" charset="2"/>
              <a:buChar char="§"/>
            </a:pPr>
            <a:r>
              <a:rPr lang="en-US" sz="2000" dirty="0" smtClean="0"/>
              <a:t>Two basic principles of NMR</a:t>
            </a:r>
          </a:p>
          <a:p>
            <a:pPr lvl="1">
              <a:buFont typeface="Wingdings" pitchFamily="2" charset="2"/>
              <a:buChar char="§"/>
            </a:pPr>
            <a:r>
              <a:rPr lang="en-US" sz="1800" dirty="0" smtClean="0"/>
              <a:t>Atoms with an odd number of protons or neutrons have spin </a:t>
            </a:r>
          </a:p>
          <a:p>
            <a:pPr lvl="1">
              <a:buFont typeface="Wingdings" pitchFamily="2" charset="2"/>
              <a:buChar char="§"/>
            </a:pPr>
            <a:r>
              <a:rPr lang="en-GB" sz="1800" dirty="0" smtClean="0"/>
              <a:t>A moving electric charge, be it positive or negative, produces a magnetic field</a:t>
            </a:r>
            <a:endParaRPr lang="en-US" sz="1800" dirty="0" smtClean="0"/>
          </a:p>
          <a:p>
            <a:pPr>
              <a:buFont typeface="Wingdings" pitchFamily="2" charset="2"/>
              <a:buChar char="§"/>
            </a:pPr>
            <a:r>
              <a:rPr lang="en-US" sz="2000" dirty="0" smtClean="0"/>
              <a:t>Body has many such atoms that can act as good MR nuclei (</a:t>
            </a:r>
            <a:r>
              <a:rPr lang="en-US" sz="2000" baseline="30000" dirty="0" smtClean="0"/>
              <a:t>1</a:t>
            </a:r>
            <a:r>
              <a:rPr lang="en-US" sz="2000" dirty="0" smtClean="0"/>
              <a:t>H, </a:t>
            </a:r>
            <a:r>
              <a:rPr lang="en-US" sz="2000" baseline="30000" dirty="0" smtClean="0"/>
              <a:t>13</a:t>
            </a:r>
            <a:r>
              <a:rPr lang="en-US" sz="2000" dirty="0" smtClean="0"/>
              <a:t>C, </a:t>
            </a:r>
            <a:r>
              <a:rPr lang="en-US" sz="2000" baseline="30000" dirty="0" smtClean="0"/>
              <a:t>19</a:t>
            </a:r>
            <a:r>
              <a:rPr lang="en-US" sz="2000" dirty="0" smtClean="0"/>
              <a:t>F, </a:t>
            </a:r>
            <a:r>
              <a:rPr lang="en-US" sz="2000" baseline="30000" dirty="0" smtClean="0"/>
              <a:t>23</a:t>
            </a:r>
            <a:r>
              <a:rPr lang="en-US" sz="2000" dirty="0" smtClean="0"/>
              <a:t>Na) </a:t>
            </a:r>
          </a:p>
          <a:p>
            <a:pPr>
              <a:buFont typeface="Wingdings" pitchFamily="2" charset="2"/>
              <a:buChar char="§"/>
            </a:pPr>
            <a:r>
              <a:rPr lang="en-GB" sz="2000" dirty="0" smtClean="0"/>
              <a:t>Hydrogen nuclei is  one of them which is not only positively charged, but also has magnetic spin</a:t>
            </a:r>
          </a:p>
          <a:p>
            <a:pPr>
              <a:buFont typeface="Wingdings" pitchFamily="2" charset="2"/>
              <a:buChar char="§"/>
            </a:pPr>
            <a:r>
              <a:rPr lang="en-GB" sz="2000" dirty="0" smtClean="0"/>
              <a:t>MRI utilizes this magnetic spin property of protons of hydrogen to elicit images</a:t>
            </a:r>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609607"/>
            <a:ext cx="3276600" cy="1456267"/>
          </a:xfrm>
        </p:spPr>
        <p:txBody>
          <a:bodyPr/>
          <a:lstStyle/>
          <a:p>
            <a:r>
              <a:rPr lang="en-US" dirty="0" smtClean="0"/>
              <a:t>Split magnets</a:t>
            </a:r>
            <a:endParaRPr lang="en-US" dirty="0"/>
          </a:p>
        </p:txBody>
      </p:sp>
      <p:sp>
        <p:nvSpPr>
          <p:cNvPr id="3" name="Content Placeholder 2"/>
          <p:cNvSpPr>
            <a:spLocks noGrp="1"/>
          </p:cNvSpPr>
          <p:nvPr>
            <p:ph idx="1"/>
          </p:nvPr>
        </p:nvSpPr>
        <p:spPr/>
        <p:txBody>
          <a:bodyPr/>
          <a:lstStyle/>
          <a:p>
            <a:endParaRPr lang="en-US" dirty="0"/>
          </a:p>
        </p:txBody>
      </p:sp>
      <p:pic>
        <p:nvPicPr>
          <p:cNvPr id="71682" name="Picture 2" descr="C:\Documents and Settings\admin\Desktop\mri physics\IMG_7271.jpg"/>
          <p:cNvPicPr>
            <a:picLocks noChangeAspect="1" noChangeArrowheads="1"/>
          </p:cNvPicPr>
          <p:nvPr/>
        </p:nvPicPr>
        <p:blipFill>
          <a:blip r:embed="rId2" cstate="print"/>
          <a:srcRect/>
          <a:stretch>
            <a:fillRect/>
          </a:stretch>
        </p:blipFill>
        <p:spPr bwMode="auto">
          <a:xfrm>
            <a:off x="0" y="-76200"/>
            <a:ext cx="5867400" cy="3911600"/>
          </a:xfrm>
          <a:prstGeom prst="rect">
            <a:avLst/>
          </a:prstGeom>
          <a:noFill/>
        </p:spPr>
      </p:pic>
      <p:pic>
        <p:nvPicPr>
          <p:cNvPr id="71683" name="Picture 3" descr="C:\Documents and Settings\admin\Desktop\mri physics\9995120.jpg"/>
          <p:cNvPicPr>
            <a:picLocks noChangeAspect="1" noChangeArrowheads="1"/>
          </p:cNvPicPr>
          <p:nvPr/>
        </p:nvPicPr>
        <p:blipFill>
          <a:blip r:embed="rId3" cstate="print"/>
          <a:srcRect/>
          <a:stretch>
            <a:fillRect/>
          </a:stretch>
        </p:blipFill>
        <p:spPr bwMode="auto">
          <a:xfrm>
            <a:off x="-457200" y="3657600"/>
            <a:ext cx="5913576" cy="3200400"/>
          </a:xfrm>
          <a:prstGeom prst="rect">
            <a:avLst/>
          </a:prstGeom>
          <a:noFill/>
        </p:spPr>
      </p:pic>
      <p:pic>
        <p:nvPicPr>
          <p:cNvPr id="71684" name="Picture 4" descr="C:\Documents and Settings\admin\Desktop\mri physics\Paramed2-300x212.png"/>
          <p:cNvPicPr>
            <a:picLocks noChangeAspect="1" noChangeArrowheads="1"/>
          </p:cNvPicPr>
          <p:nvPr/>
        </p:nvPicPr>
        <p:blipFill>
          <a:blip r:embed="rId4" cstate="print"/>
          <a:srcRect/>
          <a:stretch>
            <a:fillRect/>
          </a:stretch>
        </p:blipFill>
        <p:spPr bwMode="auto">
          <a:xfrm>
            <a:off x="4642449" y="3676904"/>
            <a:ext cx="4501551" cy="318109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7826" name="Picture 2" descr="http://mriquestions.com/uploads/3/4/5/7/34572113/9652071_orig.gif"/>
          <p:cNvPicPr>
            <a:picLocks noChangeAspect="1" noChangeArrowheads="1"/>
          </p:cNvPicPr>
          <p:nvPr/>
        </p:nvPicPr>
        <p:blipFill>
          <a:blip r:embed="rId2" cstate="print"/>
          <a:srcRect/>
          <a:stretch>
            <a:fillRect/>
          </a:stretch>
        </p:blipFill>
        <p:spPr bwMode="auto">
          <a:xfrm>
            <a:off x="685800" y="304800"/>
            <a:ext cx="7807315" cy="6172200"/>
          </a:xfrm>
          <a:prstGeom prst="rect">
            <a:avLst/>
          </a:prstGeom>
          <a:noFill/>
        </p:spPr>
      </p:pic>
      <p:sp>
        <p:nvSpPr>
          <p:cNvPr id="8" name="Right Arrow 7"/>
          <p:cNvSpPr/>
          <p:nvPr/>
        </p:nvSpPr>
        <p:spPr>
          <a:xfrm rot="10800000">
            <a:off x="8382000" y="4724400"/>
            <a:ext cx="7620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 name="Right Arrow 8"/>
          <p:cNvSpPr/>
          <p:nvPr/>
        </p:nvSpPr>
        <p:spPr>
          <a:xfrm rot="21242331">
            <a:off x="0" y="4343400"/>
            <a:ext cx="7620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Right Arrow 10"/>
          <p:cNvSpPr/>
          <p:nvPr/>
        </p:nvSpPr>
        <p:spPr>
          <a:xfrm>
            <a:off x="0" y="3124200"/>
            <a:ext cx="7620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ight Arrow 11"/>
          <p:cNvSpPr/>
          <p:nvPr/>
        </p:nvSpPr>
        <p:spPr>
          <a:xfrm rot="10800000">
            <a:off x="8534400" y="2362200"/>
            <a:ext cx="7620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Right Arrow 12"/>
          <p:cNvSpPr/>
          <p:nvPr/>
        </p:nvSpPr>
        <p:spPr>
          <a:xfrm rot="10800000">
            <a:off x="8382000" y="1600200"/>
            <a:ext cx="7620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Right Arrow 13"/>
          <p:cNvSpPr/>
          <p:nvPr/>
        </p:nvSpPr>
        <p:spPr>
          <a:xfrm rot="743307">
            <a:off x="0" y="1600200"/>
            <a:ext cx="7620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ight Arrow 14"/>
          <p:cNvSpPr/>
          <p:nvPr/>
        </p:nvSpPr>
        <p:spPr>
          <a:xfrm rot="1279880">
            <a:off x="1072983" y="894513"/>
            <a:ext cx="762000" cy="177508"/>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ramping</a:t>
            </a:r>
            <a:endParaRPr lang="en-US" dirty="0"/>
          </a:p>
        </p:txBody>
      </p:sp>
      <p:sp>
        <p:nvSpPr>
          <p:cNvPr id="3" name="Content Placeholder 2"/>
          <p:cNvSpPr>
            <a:spLocks noGrp="1"/>
          </p:cNvSpPr>
          <p:nvPr>
            <p:ph idx="1"/>
          </p:nvPr>
        </p:nvSpPr>
        <p:spPr/>
        <p:txBody>
          <a:bodyPr/>
          <a:lstStyle/>
          <a:p>
            <a:r>
              <a:rPr lang="en-US" dirty="0" smtClean="0"/>
              <a:t>When magnet is started </a:t>
            </a:r>
            <a:r>
              <a:rPr lang="en-US" i="1" dirty="0" smtClean="0">
                <a:solidFill>
                  <a:schemeClr val="accent5">
                    <a:lumMod val="60000"/>
                    <a:lumOff val="40000"/>
                  </a:schemeClr>
                </a:solidFill>
              </a:rPr>
              <a:t>first time </a:t>
            </a:r>
            <a:r>
              <a:rPr lang="en-US" dirty="0" smtClean="0"/>
              <a:t>, it is done in a particular way or sequence.</a:t>
            </a:r>
          </a:p>
          <a:p>
            <a:r>
              <a:rPr lang="en-US" dirty="0" smtClean="0"/>
              <a:t> first the superconducting coil is </a:t>
            </a:r>
            <a:r>
              <a:rPr lang="en-US" i="1" dirty="0" smtClean="0">
                <a:solidFill>
                  <a:schemeClr val="accent5">
                    <a:lumMod val="60000"/>
                    <a:lumOff val="40000"/>
                  </a:schemeClr>
                </a:solidFill>
              </a:rPr>
              <a:t>cooled</a:t>
            </a:r>
            <a:r>
              <a:rPr lang="en-US" dirty="0" smtClean="0"/>
              <a:t> to -269 degree Celsius by helium and  liquid nitrogen. </a:t>
            </a:r>
          </a:p>
          <a:p>
            <a:r>
              <a:rPr lang="en-US" dirty="0" smtClean="0"/>
              <a:t>Then magnet is energized by delivering </a:t>
            </a:r>
            <a:r>
              <a:rPr lang="en-US" i="1" dirty="0" smtClean="0">
                <a:solidFill>
                  <a:schemeClr val="accent5">
                    <a:lumMod val="60000"/>
                    <a:lumOff val="40000"/>
                  </a:schemeClr>
                </a:solidFill>
              </a:rPr>
              <a:t>current</a:t>
            </a:r>
            <a:r>
              <a:rPr lang="en-US" dirty="0" smtClean="0"/>
              <a:t> from external power source to superconducting coil. Once desirable level of current is achieved , power supply is </a:t>
            </a:r>
            <a:r>
              <a:rPr lang="en-US" i="1" dirty="0" smtClean="0">
                <a:solidFill>
                  <a:schemeClr val="accent5">
                    <a:lumMod val="60000"/>
                    <a:lumOff val="40000"/>
                  </a:schemeClr>
                </a:solidFill>
              </a:rPr>
              <a:t>cut off</a:t>
            </a:r>
            <a:r>
              <a:rPr lang="en-US" dirty="0" smtClean="0"/>
              <a:t>. </a:t>
            </a:r>
          </a:p>
          <a:p>
            <a:r>
              <a:rPr lang="en-US" dirty="0" smtClean="0"/>
              <a:t>The current continues to </a:t>
            </a:r>
            <a:r>
              <a:rPr lang="en-US" i="1" dirty="0" smtClean="0">
                <a:solidFill>
                  <a:schemeClr val="accent5">
                    <a:lumMod val="60000"/>
                    <a:lumOff val="40000"/>
                  </a:schemeClr>
                </a:solidFill>
              </a:rPr>
              <a:t>circulate</a:t>
            </a:r>
            <a:r>
              <a:rPr lang="en-US" dirty="0" smtClean="0"/>
              <a:t> through the coil.</a:t>
            </a:r>
          </a:p>
          <a:p>
            <a:r>
              <a:rPr lang="en-US" dirty="0" smtClean="0"/>
              <a:t>The current and the magnetic field produced by it remains </a:t>
            </a:r>
            <a:r>
              <a:rPr lang="en-US" i="1" dirty="0" smtClean="0">
                <a:solidFill>
                  <a:schemeClr val="accent5">
                    <a:lumMod val="60000"/>
                    <a:lumOff val="40000"/>
                  </a:schemeClr>
                </a:solidFill>
              </a:rPr>
              <a:t>constant</a:t>
            </a:r>
            <a:r>
              <a:rPr lang="en-US" dirty="0" smtClean="0"/>
              <a:t> subjected only to minor changes.</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Shimming:</a:t>
            </a:r>
            <a:endParaRPr lang="en-US" dirty="0"/>
          </a:p>
        </p:txBody>
      </p:sp>
      <p:sp>
        <p:nvSpPr>
          <p:cNvPr id="3" name="Content Placeholder 2"/>
          <p:cNvSpPr>
            <a:spLocks noGrp="1"/>
          </p:cNvSpPr>
          <p:nvPr>
            <p:ph idx="1"/>
          </p:nvPr>
        </p:nvSpPr>
        <p:spPr/>
        <p:txBody>
          <a:bodyPr/>
          <a:lstStyle/>
          <a:p>
            <a:r>
              <a:rPr lang="en-US" dirty="0" smtClean="0"/>
              <a:t>Magnetic field should be uniform all over its extent to get correct signals from patient . Even though magnetic field is more or less uniform there might be minor </a:t>
            </a:r>
            <a:r>
              <a:rPr lang="en-US" dirty="0" err="1" smtClean="0"/>
              <a:t>inhomogeneity</a:t>
            </a:r>
            <a:r>
              <a:rPr lang="en-US" dirty="0" smtClean="0"/>
              <a:t>.</a:t>
            </a:r>
          </a:p>
          <a:p>
            <a:r>
              <a:rPr lang="en-US" dirty="0" smtClean="0"/>
              <a:t>The process of </a:t>
            </a:r>
            <a:r>
              <a:rPr lang="en-US" i="1" dirty="0" smtClean="0">
                <a:solidFill>
                  <a:schemeClr val="accent5">
                    <a:lumMod val="60000"/>
                    <a:lumOff val="40000"/>
                  </a:schemeClr>
                </a:solidFill>
              </a:rPr>
              <a:t>making the magnetic field homogenous </a:t>
            </a:r>
            <a:r>
              <a:rPr lang="en-US" dirty="0" smtClean="0"/>
              <a:t>is called as shimming.</a:t>
            </a:r>
          </a:p>
          <a:p>
            <a:r>
              <a:rPr lang="en-US" dirty="0" smtClean="0"/>
              <a:t>This  process is necessary because of the difficulty of winding a perfect coil , slight changes in the wire and presence of metal within the </a:t>
            </a:r>
            <a:r>
              <a:rPr lang="en-US" dirty="0" err="1" smtClean="0"/>
              <a:t>environmemt</a:t>
            </a:r>
            <a:r>
              <a:rPr lang="en-US" dirty="0" smtClean="0"/>
              <a:t>, which leads to magnetic field </a:t>
            </a:r>
            <a:r>
              <a:rPr lang="en-US" dirty="0" err="1" smtClean="0"/>
              <a:t>inhomogeneity</a:t>
            </a:r>
            <a:r>
              <a:rPr lang="en-US" dirty="0" smtClean="0"/>
              <a:t>.</a:t>
            </a:r>
          </a:p>
          <a:p>
            <a:r>
              <a:rPr lang="en-US" i="1" dirty="0" smtClean="0">
                <a:solidFill>
                  <a:schemeClr val="accent5">
                    <a:lumMod val="60000"/>
                    <a:lumOff val="40000"/>
                  </a:schemeClr>
                </a:solidFill>
              </a:rPr>
              <a:t>Active shimming</a:t>
            </a:r>
            <a:r>
              <a:rPr lang="en-US" dirty="0" smtClean="0"/>
              <a:t>- shim coils</a:t>
            </a:r>
          </a:p>
          <a:p>
            <a:r>
              <a:rPr lang="en-US" i="1" dirty="0" smtClean="0">
                <a:solidFill>
                  <a:schemeClr val="accent5">
                    <a:lumMod val="60000"/>
                    <a:lumOff val="40000"/>
                  </a:schemeClr>
                </a:solidFill>
              </a:rPr>
              <a:t>Passive shimming </a:t>
            </a:r>
            <a:r>
              <a:rPr lang="en-US" dirty="0" smtClean="0"/>
              <a:t>– shim plates.</a:t>
            </a:r>
            <a:endParaRPr lang="en-US" dirty="0"/>
          </a:p>
        </p:txBody>
      </p:sp>
    </p:spTree>
    <p:extLst>
      <p:ext uri="{BB962C8B-B14F-4D97-AF65-F5344CB8AC3E}">
        <p14:creationId xmlns="" xmlns:p14="http://schemas.microsoft.com/office/powerpoint/2010/main" val="3827935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Shielding:</a:t>
            </a:r>
            <a:endParaRPr lang="en-US" dirty="0"/>
          </a:p>
        </p:txBody>
      </p:sp>
      <p:sp>
        <p:nvSpPr>
          <p:cNvPr id="3" name="Content Placeholder 2"/>
          <p:cNvSpPr>
            <a:spLocks noGrp="1"/>
          </p:cNvSpPr>
          <p:nvPr>
            <p:ph idx="1"/>
          </p:nvPr>
        </p:nvSpPr>
        <p:spPr>
          <a:xfrm>
            <a:off x="514354" y="1752600"/>
            <a:ext cx="7598569" cy="4038605"/>
          </a:xfrm>
        </p:spPr>
        <p:txBody>
          <a:bodyPr/>
          <a:lstStyle/>
          <a:p>
            <a:r>
              <a:rPr lang="en-US" dirty="0" smtClean="0"/>
              <a:t>The stray magnetic field outside the bore of the magnet is known as fringe field . This stray field can cross conventional walls, floors or ceilings and can potentially be harmful to the patients with pacemakers, for monitoring devices and other magnetically –activated devices present nearby.</a:t>
            </a:r>
          </a:p>
          <a:p>
            <a:r>
              <a:rPr lang="en-US" dirty="0" smtClean="0"/>
              <a:t>To prevent this MR system is shielded by two processes:</a:t>
            </a:r>
          </a:p>
          <a:p>
            <a:r>
              <a:rPr lang="en-US" i="1" dirty="0" smtClean="0">
                <a:solidFill>
                  <a:schemeClr val="accent5">
                    <a:lumMod val="60000"/>
                    <a:lumOff val="40000"/>
                  </a:schemeClr>
                </a:solidFill>
              </a:rPr>
              <a:t>Passive shielding</a:t>
            </a:r>
            <a:r>
              <a:rPr lang="en-US" dirty="0" smtClean="0"/>
              <a:t>: is done by lining the wall of MR room by steel or copper. This chamber is called as </a:t>
            </a:r>
            <a:r>
              <a:rPr lang="en-US" i="1" dirty="0" smtClean="0">
                <a:solidFill>
                  <a:schemeClr val="accent5">
                    <a:lumMod val="60000"/>
                    <a:lumOff val="40000"/>
                  </a:schemeClr>
                </a:solidFill>
              </a:rPr>
              <a:t>‘ Faraday’s cage’.</a:t>
            </a:r>
          </a:p>
          <a:p>
            <a:r>
              <a:rPr lang="en-US" i="1" dirty="0" smtClean="0">
                <a:solidFill>
                  <a:schemeClr val="accent5">
                    <a:lumMod val="60000"/>
                    <a:lumOff val="40000"/>
                  </a:schemeClr>
                </a:solidFill>
              </a:rPr>
              <a:t>Active shielding </a:t>
            </a:r>
            <a:r>
              <a:rPr lang="en-US" dirty="0" smtClean="0"/>
              <a:t>: it uses additional solenoid magnet outside the cryogen bath that restricts the B0 lies to acceptable location . It is expensive alternative.</a:t>
            </a:r>
            <a:endParaRPr lang="en-US" dirty="0"/>
          </a:p>
        </p:txBody>
      </p:sp>
    </p:spTree>
    <p:extLst>
      <p:ext uri="{BB962C8B-B14F-4D97-AF65-F5344CB8AC3E}">
        <p14:creationId xmlns="" xmlns:p14="http://schemas.microsoft.com/office/powerpoint/2010/main" val="38279354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Gradients:</a:t>
            </a:r>
            <a:endParaRPr lang="en-US" dirty="0"/>
          </a:p>
        </p:txBody>
      </p:sp>
      <p:sp>
        <p:nvSpPr>
          <p:cNvPr id="3" name="Content Placeholder 2"/>
          <p:cNvSpPr>
            <a:spLocks noGrp="1"/>
          </p:cNvSpPr>
          <p:nvPr>
            <p:ph idx="1"/>
          </p:nvPr>
        </p:nvSpPr>
        <p:spPr/>
        <p:txBody>
          <a:bodyPr>
            <a:normAutofit/>
          </a:bodyPr>
          <a:lstStyle/>
          <a:p>
            <a:r>
              <a:rPr lang="en-US" dirty="0" smtClean="0"/>
              <a:t>Gradients are used to vary magnetic field strength over the extent of magnetic field. Gradient system consists of three sets of coils that produce field with changing strength in X, Y and Z directions.</a:t>
            </a:r>
          </a:p>
          <a:p>
            <a:r>
              <a:rPr lang="en-US" i="1" dirty="0" smtClean="0">
                <a:solidFill>
                  <a:schemeClr val="accent5">
                    <a:lumMod val="60000"/>
                    <a:lumOff val="40000"/>
                  </a:schemeClr>
                </a:solidFill>
              </a:rPr>
              <a:t>Three gradients </a:t>
            </a:r>
            <a:r>
              <a:rPr lang="en-US" dirty="0" smtClean="0"/>
              <a:t>are used for </a:t>
            </a:r>
            <a:r>
              <a:rPr lang="en-US" i="1" dirty="0" smtClean="0">
                <a:solidFill>
                  <a:schemeClr val="accent5">
                    <a:lumMod val="60000"/>
                    <a:lumOff val="40000"/>
                  </a:schemeClr>
                </a:solidFill>
              </a:rPr>
              <a:t>slice selection, phase encoding and frequency encoding </a:t>
            </a:r>
            <a:r>
              <a:rPr lang="en-US" dirty="0" smtClean="0"/>
              <a:t>when applied in three directions perpendicular to each other.</a:t>
            </a:r>
          </a:p>
          <a:p>
            <a:r>
              <a:rPr lang="en-US" i="1" dirty="0" smtClean="0"/>
              <a:t>How gradient coils are produced?</a:t>
            </a:r>
          </a:p>
          <a:p>
            <a:r>
              <a:rPr lang="en-US" dirty="0" smtClean="0"/>
              <a:t>Magnetic field strength is proportional to the amount of current passed through the loop of wire, number of loops in wire, the size of the loop and how closely the loops are spaced. By changing these parameters coil can be produced, which increases or decreases magnetic field strength in particular direction.</a:t>
            </a:r>
            <a:endParaRPr lang="en-US" dirty="0"/>
          </a:p>
        </p:txBody>
      </p:sp>
    </p:spTree>
    <p:extLst>
      <p:ext uri="{BB962C8B-B14F-4D97-AF65-F5344CB8AC3E}">
        <p14:creationId xmlns="" xmlns:p14="http://schemas.microsoft.com/office/powerpoint/2010/main" val="11851087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Gradient coils are located coaxially in the </a:t>
            </a:r>
            <a:r>
              <a:rPr lang="en-US" i="1" dirty="0" smtClean="0">
                <a:solidFill>
                  <a:schemeClr val="accent5">
                    <a:lumMod val="60000"/>
                    <a:lumOff val="40000"/>
                  </a:schemeClr>
                </a:solidFill>
              </a:rPr>
              <a:t>room temperature </a:t>
            </a:r>
            <a:r>
              <a:rPr lang="en-US" dirty="0" smtClean="0"/>
              <a:t>compartment of the magnet bore. </a:t>
            </a:r>
          </a:p>
          <a:p>
            <a:r>
              <a:rPr lang="en-US" dirty="0" smtClean="0"/>
              <a:t>Apart from localization gradients are used for </a:t>
            </a:r>
            <a:r>
              <a:rPr lang="en-US" i="1" dirty="0" smtClean="0">
                <a:solidFill>
                  <a:schemeClr val="accent5">
                    <a:lumMod val="60000"/>
                    <a:lumOff val="40000"/>
                  </a:schemeClr>
                </a:solidFill>
              </a:rPr>
              <a:t>gradient echo sequence</a:t>
            </a:r>
            <a:r>
              <a:rPr lang="en-US" dirty="0" smtClean="0"/>
              <a:t>. Gradients are used for </a:t>
            </a:r>
            <a:r>
              <a:rPr lang="en-US" i="1" dirty="0" smtClean="0">
                <a:solidFill>
                  <a:schemeClr val="accent5">
                    <a:lumMod val="60000"/>
                    <a:lumOff val="40000"/>
                  </a:schemeClr>
                </a:solidFill>
              </a:rPr>
              <a:t>rewinding transverse magnetization</a:t>
            </a:r>
            <a:r>
              <a:rPr lang="en-US" dirty="0" smtClean="0"/>
              <a:t>. Gradients are used to </a:t>
            </a:r>
            <a:r>
              <a:rPr lang="en-US" dirty="0" err="1" smtClean="0"/>
              <a:t>rephase</a:t>
            </a:r>
            <a:r>
              <a:rPr lang="en-US" dirty="0" smtClean="0"/>
              <a:t> the protons when they are going out of phase after RF pulse is switched off. Thus eliminating 180 degree pulse and making the gradient echo sequence much </a:t>
            </a:r>
            <a:r>
              <a:rPr lang="en-US" i="1" dirty="0" smtClean="0">
                <a:solidFill>
                  <a:schemeClr val="accent5">
                    <a:lumMod val="60000"/>
                    <a:lumOff val="40000"/>
                  </a:schemeClr>
                </a:solidFill>
              </a:rPr>
              <a:t>faster.</a:t>
            </a:r>
            <a:endParaRPr lang="en-US" i="1" dirty="0">
              <a:solidFill>
                <a:schemeClr val="accent5">
                  <a:lumMod val="60000"/>
                  <a:lumOff val="40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howtolearn.com/HTL/media/Visualisations-in-Medicine-MRI-Hi-Res-Crop1.jpg"/>
          <p:cNvPicPr>
            <a:picLocks noChangeAspect="1" noChangeArrowheads="1"/>
          </p:cNvPicPr>
          <p:nvPr/>
        </p:nvPicPr>
        <p:blipFill>
          <a:blip r:embed="rId2" cstate="print"/>
          <a:srcRect/>
          <a:stretch>
            <a:fillRect/>
          </a:stretch>
        </p:blipFill>
        <p:spPr bwMode="auto">
          <a:xfrm>
            <a:off x="246350" y="838200"/>
            <a:ext cx="8669050" cy="54102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Gradient strength has effect on </a:t>
            </a:r>
            <a:r>
              <a:rPr lang="en-US" i="1" dirty="0" smtClean="0">
                <a:solidFill>
                  <a:schemeClr val="accent5">
                    <a:lumMod val="60000"/>
                    <a:lumOff val="40000"/>
                  </a:schemeClr>
                </a:solidFill>
              </a:rPr>
              <a:t>slice thickness and FOV </a:t>
            </a:r>
            <a:r>
              <a:rPr lang="en-US" dirty="0" smtClean="0"/>
              <a:t>that can be used. For a constant bandwidth, weaker gradient will produce thicker slice and stronger gradient will produce thinner slice. </a:t>
            </a:r>
          </a:p>
          <a:p>
            <a:r>
              <a:rPr lang="en-US" dirty="0" smtClean="0"/>
              <a:t>Quality of gradient system depends on gradient linearity and their rise and fall time. In typical spin-echo imaging slice selection gradient is on for 3 ms, the phase encoding gradient for 4 ms and frequency encoding (readout) gradient for 8 </a:t>
            </a:r>
            <a:r>
              <a:rPr lang="en-US" dirty="0" err="1" smtClean="0"/>
              <a:t>ms.</a:t>
            </a:r>
            <a:endParaRPr lang="en-US"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coils:</a:t>
            </a:r>
            <a:endParaRPr lang="en-US" dirty="0"/>
          </a:p>
        </p:txBody>
      </p:sp>
      <p:sp>
        <p:nvSpPr>
          <p:cNvPr id="3" name="Content Placeholder 2"/>
          <p:cNvSpPr>
            <a:spLocks noGrp="1"/>
          </p:cNvSpPr>
          <p:nvPr>
            <p:ph idx="1"/>
          </p:nvPr>
        </p:nvSpPr>
        <p:spPr/>
        <p:txBody>
          <a:bodyPr>
            <a:normAutofit/>
          </a:bodyPr>
          <a:lstStyle/>
          <a:p>
            <a:r>
              <a:rPr lang="en-US" dirty="0" smtClean="0"/>
              <a:t>A loop of wire is coil. Radiofrequency (RF) coils are used to </a:t>
            </a:r>
            <a:r>
              <a:rPr lang="en-US" i="1" dirty="0" smtClean="0">
                <a:solidFill>
                  <a:schemeClr val="accent5">
                    <a:lumMod val="60000"/>
                    <a:lumOff val="40000"/>
                  </a:schemeClr>
                </a:solidFill>
              </a:rPr>
              <a:t>transmit </a:t>
            </a:r>
            <a:r>
              <a:rPr lang="en-US" dirty="0" smtClean="0"/>
              <a:t>RF pulse into the patient and to </a:t>
            </a:r>
            <a:r>
              <a:rPr lang="en-US" i="1" dirty="0" smtClean="0">
                <a:solidFill>
                  <a:schemeClr val="accent5">
                    <a:lumMod val="60000"/>
                    <a:lumOff val="40000"/>
                  </a:schemeClr>
                </a:solidFill>
              </a:rPr>
              <a:t>receive</a:t>
            </a:r>
            <a:r>
              <a:rPr lang="en-US" dirty="0" smtClean="0"/>
              <a:t> the signals from the patient. </a:t>
            </a:r>
          </a:p>
          <a:p>
            <a:r>
              <a:rPr lang="en-US" dirty="0" smtClean="0"/>
              <a:t>RF coils can be transmitters, receivers or both transmitter and receiver then it is called as </a:t>
            </a:r>
            <a:r>
              <a:rPr lang="en-US" i="1" dirty="0" smtClean="0"/>
              <a:t>transceiver. Energy is transmitted in the form of short </a:t>
            </a:r>
            <a:r>
              <a:rPr lang="en-US" dirty="0" smtClean="0"/>
              <a:t>intense bursts of radiofrequencies known as </a:t>
            </a:r>
            <a:r>
              <a:rPr lang="en-US" i="1" dirty="0" smtClean="0">
                <a:solidFill>
                  <a:schemeClr val="accent5">
                    <a:lumMod val="60000"/>
                    <a:lumOff val="40000"/>
                  </a:schemeClr>
                </a:solidFill>
              </a:rPr>
              <a:t>radiofrequency pulses</a:t>
            </a:r>
            <a:r>
              <a:rPr lang="en-US" dirty="0" smtClean="0"/>
              <a:t>. This RF pulses cause </a:t>
            </a:r>
            <a:r>
              <a:rPr lang="en-US" i="1" dirty="0" smtClean="0">
                <a:solidFill>
                  <a:schemeClr val="accent5">
                    <a:lumMod val="60000"/>
                    <a:lumOff val="40000"/>
                  </a:schemeClr>
                </a:solidFill>
              </a:rPr>
              <a:t>phase coherence and flip</a:t>
            </a:r>
            <a:r>
              <a:rPr lang="en-US" dirty="0" smtClean="0"/>
              <a:t> some of the protons from a low energy states to high energy states. </a:t>
            </a:r>
          </a:p>
          <a:p>
            <a:r>
              <a:rPr lang="en-US" dirty="0" smtClean="0"/>
              <a:t>RF pulse that causes net magnetization vector to flip by 90 degree is called as 90 degree RF pulse. Rotating TM vector induces current in the receiver coil, which forms </a:t>
            </a:r>
            <a:r>
              <a:rPr lang="en-US" i="1" dirty="0" smtClean="0"/>
              <a:t>signal.</a:t>
            </a:r>
            <a:endParaRPr lang="en-US" dirty="0"/>
          </a:p>
        </p:txBody>
      </p:sp>
    </p:spTree>
    <p:extLst>
      <p:ext uri="{BB962C8B-B14F-4D97-AF65-F5344CB8AC3E}">
        <p14:creationId xmlns="" xmlns:p14="http://schemas.microsoft.com/office/powerpoint/2010/main" val="3827935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Why Hydrogen ions are used in MRI? </a:t>
            </a:r>
            <a:endParaRPr lang="en-US" dirty="0"/>
          </a:p>
        </p:txBody>
      </p:sp>
      <p:sp>
        <p:nvSpPr>
          <p:cNvPr id="3" name="Content Placeholder 2"/>
          <p:cNvSpPr>
            <a:spLocks noGrp="1"/>
          </p:cNvSpPr>
          <p:nvPr>
            <p:ph idx="1"/>
          </p:nvPr>
        </p:nvSpPr>
        <p:spPr/>
        <p:txBody>
          <a:bodyPr/>
          <a:lstStyle/>
          <a:p>
            <a:pPr marL="274320" indent="-274320">
              <a:lnSpc>
                <a:spcPct val="90000"/>
              </a:lnSpc>
              <a:spcAft>
                <a:spcPts val="0"/>
              </a:spcAft>
              <a:buFont typeface="Wingdings" pitchFamily="2" charset="2"/>
              <a:buChar char="§"/>
              <a:defRPr/>
            </a:pPr>
            <a:r>
              <a:rPr lang="en-US" dirty="0" smtClean="0"/>
              <a:t>Hydrogen nucleus has an unpaired proton which is </a:t>
            </a:r>
            <a:r>
              <a:rPr lang="en-US" i="1" dirty="0" smtClean="0">
                <a:solidFill>
                  <a:schemeClr val="accent5">
                    <a:lumMod val="60000"/>
                    <a:lumOff val="40000"/>
                  </a:schemeClr>
                </a:solidFill>
              </a:rPr>
              <a:t>positively charged</a:t>
            </a:r>
            <a:r>
              <a:rPr lang="en-US" i="1" dirty="0" smtClean="0"/>
              <a:t>.</a:t>
            </a:r>
          </a:p>
          <a:p>
            <a:pPr marL="274320" indent="-274320">
              <a:lnSpc>
                <a:spcPct val="90000"/>
              </a:lnSpc>
              <a:spcAft>
                <a:spcPts val="0"/>
              </a:spcAft>
              <a:buFont typeface="Wingdings" pitchFamily="2" charset="2"/>
              <a:buChar char="§"/>
              <a:defRPr/>
            </a:pPr>
            <a:endParaRPr lang="en-US" dirty="0" smtClean="0"/>
          </a:p>
          <a:p>
            <a:pPr marL="274320" indent="-274320">
              <a:lnSpc>
                <a:spcPct val="90000"/>
              </a:lnSpc>
              <a:spcAft>
                <a:spcPts val="0"/>
              </a:spcAft>
              <a:buFont typeface="Wingdings" pitchFamily="2" charset="2"/>
              <a:buChar char="§"/>
              <a:defRPr/>
            </a:pPr>
            <a:r>
              <a:rPr lang="en-GB" dirty="0" smtClean="0"/>
              <a:t>Every hydrogen nucleus is a </a:t>
            </a:r>
            <a:r>
              <a:rPr lang="en-GB" i="1" dirty="0" smtClean="0">
                <a:solidFill>
                  <a:schemeClr val="accent5">
                    <a:lumMod val="60000"/>
                    <a:lumOff val="40000"/>
                  </a:schemeClr>
                </a:solidFill>
              </a:rPr>
              <a:t>tiny magnet </a:t>
            </a:r>
            <a:r>
              <a:rPr lang="en-GB" dirty="0" smtClean="0"/>
              <a:t>which produces small but noticeable magnetic field.</a:t>
            </a:r>
            <a:endParaRPr lang="en-US" dirty="0" smtClean="0"/>
          </a:p>
          <a:p>
            <a:pPr marL="274320" indent="-274320">
              <a:lnSpc>
                <a:spcPct val="90000"/>
              </a:lnSpc>
              <a:spcAft>
                <a:spcPts val="0"/>
              </a:spcAft>
              <a:buNone/>
              <a:defRPr/>
            </a:pPr>
            <a:endParaRPr lang="en-US" dirty="0" smtClean="0"/>
          </a:p>
          <a:p>
            <a:pPr marL="274320" indent="-274320">
              <a:lnSpc>
                <a:spcPct val="90000"/>
              </a:lnSpc>
              <a:spcAft>
                <a:spcPts val="0"/>
              </a:spcAft>
              <a:buFont typeface="Wingdings" pitchFamily="2" charset="2"/>
              <a:buChar char="§"/>
              <a:defRPr/>
            </a:pPr>
            <a:r>
              <a:rPr lang="en-US" dirty="0" smtClean="0"/>
              <a:t>Hydrogen is</a:t>
            </a:r>
            <a:r>
              <a:rPr lang="en-US" i="1" dirty="0" smtClean="0"/>
              <a:t> </a:t>
            </a:r>
            <a:r>
              <a:rPr lang="en-US" i="1" dirty="0" smtClean="0">
                <a:solidFill>
                  <a:schemeClr val="accent5">
                    <a:lumMod val="60000"/>
                    <a:lumOff val="40000"/>
                  </a:schemeClr>
                </a:solidFill>
              </a:rPr>
              <a:t>abundant</a:t>
            </a:r>
            <a:r>
              <a:rPr lang="en-US" i="1" dirty="0" smtClean="0"/>
              <a:t> </a:t>
            </a:r>
            <a:r>
              <a:rPr lang="en-US" dirty="0" smtClean="0"/>
              <a:t>in the body in the form of water and fat.</a:t>
            </a:r>
          </a:p>
          <a:p>
            <a:pPr marL="274320" indent="-274320">
              <a:lnSpc>
                <a:spcPct val="90000"/>
              </a:lnSpc>
              <a:spcAft>
                <a:spcPts val="0"/>
              </a:spcAft>
              <a:buFont typeface="Wingdings" pitchFamily="2" charset="2"/>
              <a:buChar char="§"/>
              <a:defRPr/>
            </a:pPr>
            <a:endParaRPr lang="en-US" dirty="0" smtClean="0"/>
          </a:p>
          <a:p>
            <a:pPr marL="274320" indent="-274320">
              <a:lnSpc>
                <a:spcPct val="90000"/>
              </a:lnSpc>
              <a:spcAft>
                <a:spcPts val="0"/>
              </a:spcAft>
              <a:buFont typeface="Wingdings" pitchFamily="2" charset="2"/>
              <a:buChar char="§"/>
              <a:defRPr/>
            </a:pPr>
            <a:r>
              <a:rPr lang="en-US" dirty="0" smtClean="0"/>
              <a:t>Essentially all MRI is hydrogen (proton) imaging.</a:t>
            </a:r>
          </a:p>
          <a:p>
            <a:pPr marL="274320" indent="-274320">
              <a:lnSpc>
                <a:spcPct val="90000"/>
              </a:lnSpc>
              <a:spcAft>
                <a:spcPts val="0"/>
              </a:spcAft>
              <a:buNone/>
              <a:defRPr/>
            </a:pPr>
            <a:endParaRPr lang="en-US" dirty="0" smtClean="0"/>
          </a:p>
          <a:p>
            <a:pPr marL="274320" indent="-274320">
              <a:lnSpc>
                <a:spcPct val="90000"/>
              </a:lnSpc>
              <a:spcAft>
                <a:spcPts val="0"/>
              </a:spcAft>
              <a:buFont typeface="Wingdings" pitchFamily="2" charset="2"/>
              <a:buChar char="§"/>
              <a:defRPr/>
            </a:pPr>
            <a:r>
              <a:rPr lang="en-US" dirty="0" smtClean="0"/>
              <a:t>The average 70 kg adult human body contains approximately 3 x 10</a:t>
            </a:r>
            <a:r>
              <a:rPr lang="en-US" baseline="30000" dirty="0" smtClean="0"/>
              <a:t>27</a:t>
            </a:r>
            <a:r>
              <a:rPr lang="en-US" dirty="0" smtClean="0"/>
              <a:t> atoms of which </a:t>
            </a:r>
            <a:r>
              <a:rPr lang="en-US" i="1" dirty="0" smtClean="0">
                <a:solidFill>
                  <a:schemeClr val="accent5">
                    <a:lumMod val="60000"/>
                    <a:lumOff val="40000"/>
                  </a:schemeClr>
                </a:solidFill>
              </a:rPr>
              <a:t>67% are hydrogen atoms</a:t>
            </a:r>
            <a:r>
              <a:rPr lang="en-US" dirty="0" smtClean="0"/>
              <a:t>!!!!</a:t>
            </a:r>
          </a:p>
          <a:p>
            <a:pPr marL="274320" indent="-274320">
              <a:lnSpc>
                <a:spcPct val="90000"/>
              </a:lnSpc>
              <a:spcAft>
                <a:spcPts val="0"/>
              </a:spcAft>
              <a:buFont typeface="Wingdings" pitchFamily="2" charset="2"/>
              <a:buChar char="§"/>
              <a:defRPr/>
            </a:pPr>
            <a:endParaRPr lang="en-US" dirty="0" smtClean="0"/>
          </a:p>
          <a:p>
            <a:pPr marL="274320" indent="-274320">
              <a:lnSpc>
                <a:spcPct val="90000"/>
              </a:lnSpc>
              <a:spcAft>
                <a:spcPts val="0"/>
              </a:spcAft>
              <a:buFont typeface="Wingdings" pitchFamily="2" charset="2"/>
              <a:buChar char="§"/>
              <a:defRPr/>
            </a:pP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Various types of RF coils are:</a:t>
            </a:r>
          </a:p>
          <a:p>
            <a:pPr lvl="1"/>
            <a:r>
              <a:rPr lang="en-US" dirty="0" smtClean="0"/>
              <a:t>1. Body coil</a:t>
            </a:r>
          </a:p>
          <a:p>
            <a:pPr lvl="1"/>
            <a:r>
              <a:rPr lang="en-US" dirty="0" smtClean="0"/>
              <a:t>2. Head coil</a:t>
            </a:r>
          </a:p>
          <a:p>
            <a:pPr lvl="1"/>
            <a:r>
              <a:rPr lang="en-US" dirty="0" smtClean="0"/>
              <a:t>3. Surface or local coil</a:t>
            </a:r>
          </a:p>
          <a:p>
            <a:pPr lvl="1"/>
            <a:r>
              <a:rPr lang="en-US" dirty="0" smtClean="0"/>
              <a:t>4. Phased array coil</a:t>
            </a:r>
          </a:p>
          <a:p>
            <a:pPr lvl="1"/>
            <a:r>
              <a:rPr lang="en-US" dirty="0" smtClean="0"/>
              <a:t>5. Solenoid coil</a:t>
            </a:r>
          </a:p>
          <a:p>
            <a:pPr lvl="1"/>
            <a:r>
              <a:rPr lang="en-US" dirty="0" smtClean="0"/>
              <a:t>6. Helmholtz coil</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5486400" cy="6096000"/>
          </a:xfrm>
        </p:spPr>
        <p:txBody>
          <a:bodyPr>
            <a:normAutofit/>
          </a:bodyPr>
          <a:lstStyle/>
          <a:p>
            <a:r>
              <a:rPr lang="en-US" i="1" dirty="0" smtClean="0">
                <a:solidFill>
                  <a:schemeClr val="accent5">
                    <a:lumMod val="60000"/>
                    <a:lumOff val="40000"/>
                  </a:schemeClr>
                </a:solidFill>
              </a:rPr>
              <a:t>Head and body coils </a:t>
            </a:r>
            <a:r>
              <a:rPr lang="en-US" dirty="0" smtClean="0"/>
              <a:t>are volume coils and are transceivers. They cover larger area and give uniform SNR over the entire imaging volume. However, SNR is lower than other types of coils. They also act as transmitters for surface or local coils.</a:t>
            </a:r>
          </a:p>
          <a:p>
            <a:r>
              <a:rPr lang="en-US" i="1" dirty="0" smtClean="0">
                <a:solidFill>
                  <a:schemeClr val="accent5">
                    <a:lumMod val="60000"/>
                    <a:lumOff val="40000"/>
                  </a:schemeClr>
                </a:solidFill>
              </a:rPr>
              <a:t>Surface coils </a:t>
            </a:r>
            <a:r>
              <a:rPr lang="en-US" dirty="0" smtClean="0"/>
              <a:t>improve SNR significantly when used to image structures near the surface of the patient. Area covered is sensitive volume covered by the coil. Signal drops as the distance of the structure increased from the coil. Body coil acts as transmitter for surface coil, which are receiver only. Various surface or local coils are designed as per requirement for the particular parts. Examples are flex coils that can be wrapped around knee, shoulder and ankle. There are orbit and carotid coils. Local coils can be </a:t>
            </a:r>
            <a:r>
              <a:rPr lang="en-US" dirty="0" err="1" smtClean="0"/>
              <a:t>endoluminal</a:t>
            </a:r>
            <a:r>
              <a:rPr lang="en-US" dirty="0" smtClean="0"/>
              <a:t> for example rectal coil for prostate imaging. All these coils give images with high SNR and high resolution.</a:t>
            </a:r>
            <a:endParaRPr lang="en-US" dirty="0"/>
          </a:p>
        </p:txBody>
      </p:sp>
      <p:sp>
        <p:nvSpPr>
          <p:cNvPr id="79874" name="AutoShape 2" descr="https://static.healthcare.siemens.com/siemens_hwem-hwem_ssxa_websites-context-root/wcm/idc/groups/public/@global/@imaging/@mri/documents/image/mdaw/mti2/~edisp/02_head_matrix_coil_mood_igb-00043277/~renditions/02_head_matrix_coil_mood_igb-00043277~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76" name="AutoShape 4" descr="https://static.healthcare.siemens.com/siemens_hwem-hwem_ssxa_websites-context-root/wcm/idc/groups/public/@global/@imaging/@mri/documents/image/mdaw/mti2/~edisp/02_head_matrix_coil_mood_igb-00043277/~renditions/02_head_matrix_coil_mood_igb-00043277~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78" name="AutoShape 6" descr="https://static.healthcare.siemens.com/siemens_hwem-hwem_ssxa_websites-context-root/wcm/idc/groups/public/@global/@imaging/@mri/documents/image/mdaw/mti2/~edisp/02_head_matrix_coil_mood_igb-00043277/~renditions/02_head_matrix_coil_mood_igb-00043277~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80" name="AutoShape 8" descr="https://static.healthcare.siemens.com/siemens_hwem-hwem_ssxa_websites-context-root/wcm/idc/groups/public/@global/@imaging/@mri/documents/image/mdaw/mti2/~edisp/02_head_matrix_coil_mood_igb-00043277/~renditions/02_head_matrix_coil_mood_igb-00043277~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9881" name="Picture 9" descr="C:\Documents and Settings\admin\Desktop\mri physics\02_head_matrix_coil_mood_igb-00043277-8.jpg"/>
          <p:cNvPicPr>
            <a:picLocks noChangeAspect="1" noChangeArrowheads="1"/>
          </p:cNvPicPr>
          <p:nvPr/>
        </p:nvPicPr>
        <p:blipFill>
          <a:blip r:embed="rId2" cstate="print"/>
          <a:srcRect/>
          <a:stretch>
            <a:fillRect/>
          </a:stretch>
        </p:blipFill>
        <p:spPr bwMode="auto">
          <a:xfrm>
            <a:off x="5791200" y="0"/>
            <a:ext cx="1828800" cy="1828800"/>
          </a:xfrm>
          <a:prstGeom prst="rect">
            <a:avLst/>
          </a:prstGeom>
          <a:noFill/>
        </p:spPr>
      </p:pic>
      <p:sp>
        <p:nvSpPr>
          <p:cNvPr id="79883" name="AutoShape 11" descr="https://static.healthcare.siemens.com/siemens_hwem-hwem_ssxa_websites-context-root/wcm/idc/groups/public/@global/@imaging/@mri/documents/image/mdaw/mtuw/~edisp/01_peripheral_angio_matrix_coil_new_igb-00046914/~renditions/01_peripheral_angio_matrix_coil_new_igb-00046914~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885" name="AutoShape 13" descr="https://static.healthcare.siemens.com/siemens_hwem-hwem_ssxa_websites-context-root/wcm/idc/groups/public/@global/@imaging/@mri/documents/image/mdaw/mtuw/~edisp/01_peripheral_angio_matrix_coil_new_igb-00046914/~renditions/01_peripheral_angio_matrix_coil_new_igb-00046914~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9886" name="Picture 14" descr="C:\Documents and Settings\admin\Desktop\mri physics\01_peripheral_angio_matrix_coil_new_igb-00046914-8.jpg"/>
          <p:cNvPicPr>
            <a:picLocks noChangeAspect="1" noChangeArrowheads="1"/>
          </p:cNvPicPr>
          <p:nvPr/>
        </p:nvPicPr>
        <p:blipFill>
          <a:blip r:embed="rId3" cstate="print"/>
          <a:srcRect/>
          <a:stretch>
            <a:fillRect/>
          </a:stretch>
        </p:blipFill>
        <p:spPr bwMode="auto">
          <a:xfrm>
            <a:off x="7239000" y="1752600"/>
            <a:ext cx="1905000" cy="1905000"/>
          </a:xfrm>
          <a:prstGeom prst="rect">
            <a:avLst/>
          </a:prstGeom>
          <a:noFill/>
        </p:spPr>
      </p:pic>
      <p:pic>
        <p:nvPicPr>
          <p:cNvPr id="79887" name="Picture 15" descr="C:\Documents and Settings\admin\Desktop\mri physics\01_loop_coil_igb-00077906-7.jpg"/>
          <p:cNvPicPr>
            <a:picLocks noChangeAspect="1" noChangeArrowheads="1"/>
          </p:cNvPicPr>
          <p:nvPr/>
        </p:nvPicPr>
        <p:blipFill>
          <a:blip r:embed="rId4" cstate="print"/>
          <a:srcRect/>
          <a:stretch>
            <a:fillRect/>
          </a:stretch>
        </p:blipFill>
        <p:spPr bwMode="auto">
          <a:xfrm>
            <a:off x="5943600" y="2971800"/>
            <a:ext cx="1600200" cy="1600200"/>
          </a:xfrm>
          <a:prstGeom prst="rect">
            <a:avLst/>
          </a:prstGeom>
          <a:noFill/>
        </p:spPr>
      </p:pic>
      <p:pic>
        <p:nvPicPr>
          <p:cNvPr id="79888" name="Picture 16" descr="C:\Documents and Settings\admin\Desktop\mri physics\Planar_receive-only_surface_coils.jpg"/>
          <p:cNvPicPr>
            <a:picLocks noChangeAspect="1" noChangeArrowheads="1"/>
          </p:cNvPicPr>
          <p:nvPr/>
        </p:nvPicPr>
        <p:blipFill>
          <a:blip r:embed="rId5" cstate="print"/>
          <a:srcRect/>
          <a:stretch>
            <a:fillRect/>
          </a:stretch>
        </p:blipFill>
        <p:spPr bwMode="auto">
          <a:xfrm>
            <a:off x="6785413" y="4572000"/>
            <a:ext cx="2358587" cy="124361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8849" name="Picture 1" descr="C:\Documents and Settings\admin\Desktop\mri physics\1279613789169.jpg"/>
          <p:cNvPicPr>
            <a:picLocks noChangeAspect="1" noChangeArrowheads="1"/>
          </p:cNvPicPr>
          <p:nvPr/>
        </p:nvPicPr>
        <p:blipFill>
          <a:blip r:embed="rId2" cstate="print"/>
          <a:srcRect/>
          <a:stretch>
            <a:fillRect/>
          </a:stretch>
        </p:blipFill>
        <p:spPr bwMode="auto">
          <a:xfrm>
            <a:off x="0" y="0"/>
            <a:ext cx="9036460" cy="6477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14355" y="1143000"/>
            <a:ext cx="5353046" cy="4648205"/>
          </a:xfrm>
        </p:spPr>
        <p:txBody>
          <a:bodyPr/>
          <a:lstStyle/>
          <a:p>
            <a:r>
              <a:rPr lang="en-US" i="1" dirty="0" smtClean="0">
                <a:solidFill>
                  <a:schemeClr val="accent5">
                    <a:lumMod val="60000"/>
                    <a:lumOff val="40000"/>
                  </a:schemeClr>
                </a:solidFill>
              </a:rPr>
              <a:t>Phased Array coils </a:t>
            </a:r>
            <a:r>
              <a:rPr lang="en-US" dirty="0" smtClean="0"/>
              <a:t>combine advantages of surface coils (increased SNR and resolution) and volume coils (increased coverage). They consist of multiple small coils. The signal input of each coil is separately received and processed and then combined to form single larger FOV. </a:t>
            </a:r>
          </a:p>
          <a:p>
            <a:r>
              <a:rPr lang="en-US" dirty="0" smtClean="0"/>
              <a:t>There could be four (4 channel) or six (6 channel) small coils in phased array coils. Phased array coils are used in body imaging, spine, pelvis, cardiac, MRCP and other imaging</a:t>
            </a:r>
            <a:endParaRPr lang="en-US" dirty="0"/>
          </a:p>
        </p:txBody>
      </p:sp>
      <p:pic>
        <p:nvPicPr>
          <p:cNvPr id="86018" name="Picture 2" descr="C:\Documents and Settings\admin\Desktop\mri physics\mri-procedure-of-brain-7-638.jpg"/>
          <p:cNvPicPr>
            <a:picLocks noChangeAspect="1" noChangeArrowheads="1"/>
          </p:cNvPicPr>
          <p:nvPr/>
        </p:nvPicPr>
        <p:blipFill>
          <a:blip r:embed="rId2" cstate="print"/>
          <a:srcRect l="56270" b="8246"/>
          <a:stretch>
            <a:fillRect/>
          </a:stretch>
        </p:blipFill>
        <p:spPr bwMode="auto">
          <a:xfrm>
            <a:off x="5953125" y="1371600"/>
            <a:ext cx="2657475" cy="418623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Computers:</a:t>
            </a:r>
            <a:endParaRPr lang="en-US" dirty="0"/>
          </a:p>
        </p:txBody>
      </p:sp>
      <p:sp>
        <p:nvSpPr>
          <p:cNvPr id="3" name="Content Placeholder 2"/>
          <p:cNvSpPr>
            <a:spLocks noGrp="1"/>
          </p:cNvSpPr>
          <p:nvPr>
            <p:ph idx="1"/>
          </p:nvPr>
        </p:nvSpPr>
        <p:spPr>
          <a:xfrm>
            <a:off x="514354" y="2142073"/>
            <a:ext cx="7598569" cy="1515528"/>
          </a:xfrm>
        </p:spPr>
        <p:txBody>
          <a:bodyPr/>
          <a:lstStyle/>
          <a:p>
            <a:r>
              <a:rPr lang="en-US" dirty="0" smtClean="0"/>
              <a:t>This is the last component of MR system. Computer system control every application. They perform functions of data collection and manipulation, image viewing, storage, retrieval and documentation.</a:t>
            </a:r>
            <a:endParaRPr lang="en-US" dirty="0"/>
          </a:p>
        </p:txBody>
      </p:sp>
    </p:spTree>
    <p:extLst>
      <p:ext uri="{BB962C8B-B14F-4D97-AF65-F5344CB8AC3E}">
        <p14:creationId xmlns="" xmlns:p14="http://schemas.microsoft.com/office/powerpoint/2010/main" val="1185108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 xmlns:p14="http://schemas.microsoft.com/office/powerpoint/2010/main" val="2987259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14355" y="3886200"/>
            <a:ext cx="5200646" cy="2743200"/>
          </a:xfrm>
        </p:spPr>
        <p:txBody>
          <a:bodyPr>
            <a:normAutofit lnSpcReduction="10000"/>
          </a:bodyPr>
          <a:lstStyle/>
          <a:p>
            <a:pPr marL="609600" lvl="0" indent="-609600">
              <a:buFont typeface="Wingdings" pitchFamily="2" charset="2"/>
              <a:buAutoNum type="alphaLcPeriod"/>
              <a:defRPr/>
            </a:pPr>
            <a:r>
              <a:rPr lang="en-US" dirty="0" smtClean="0"/>
              <a:t>Before RF pulse there is only longitudinal magnetization</a:t>
            </a:r>
          </a:p>
          <a:p>
            <a:pPr marL="609600" lvl="0" indent="-609600">
              <a:buFont typeface="Wingdings" pitchFamily="2" charset="2"/>
              <a:buAutoNum type="alphaLcPeriod"/>
              <a:defRPr/>
            </a:pPr>
            <a:r>
              <a:rPr lang="en-US" dirty="0" smtClean="0"/>
              <a:t>After the 90dgr RF pulse there is only transversal magnetization and this is spinning around</a:t>
            </a:r>
          </a:p>
          <a:p>
            <a:pPr marL="609600" lvl="0" indent="-609600">
              <a:buFont typeface="Wingdings" pitchFamily="2" charset="2"/>
              <a:buAutoNum type="alphaLcPeriod"/>
              <a:defRPr/>
            </a:pPr>
            <a:r>
              <a:rPr lang="en-US" dirty="0" smtClean="0"/>
              <a:t>With time after the removal of RF pulse the transversal magnetization decreases and longitudinal magnetization increases in spiral motion</a:t>
            </a:r>
          </a:p>
          <a:p>
            <a:endParaRPr lang="en-US" dirty="0"/>
          </a:p>
        </p:txBody>
      </p:sp>
      <p:sp>
        <p:nvSpPr>
          <p:cNvPr id="4" name="Rectangle 11"/>
          <p:cNvSpPr txBox="1">
            <a:spLocks noChangeArrowheads="1"/>
          </p:cNvSpPr>
          <p:nvPr/>
        </p:nvSpPr>
        <p:spPr>
          <a:xfrm>
            <a:off x="636587" y="3565525"/>
            <a:ext cx="5305425" cy="1728787"/>
          </a:xfrm>
          <a:prstGeom prst="rect">
            <a:avLst/>
          </a:prstGeom>
        </p:spPr>
        <p:txBody>
          <a:bodyPr vert="horz" lIns="91440" tIns="45720" rIns="91440" bIns="45720" rtlCol="0" anchor="ctr">
            <a:normAutofit/>
          </a:bodyPr>
          <a:lstStyle/>
          <a:p>
            <a:pPr marL="609600" marR="0" lvl="0" indent="-609600" algn="l" defTabSz="457189" rtl="0" eaLnBrk="1" fontAlgn="auto" latinLnBrk="0" hangingPunct="1">
              <a:lnSpc>
                <a:spcPct val="100000"/>
              </a:lnSpc>
              <a:spcBef>
                <a:spcPts val="0"/>
              </a:spcBef>
              <a:spcAft>
                <a:spcPts val="1000"/>
              </a:spcAft>
              <a:buClr>
                <a:schemeClr val="tx1"/>
              </a:buClr>
              <a:buSzPct val="100000"/>
              <a:buFont typeface="Wingdings" pitchFamily="2" charset="2"/>
              <a:buAutoNum type="alphaLcPeriod"/>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5" name="Object 4"/>
          <p:cNvGraphicFramePr>
            <a:graphicFrameLocks noChangeAspect="1"/>
          </p:cNvGraphicFramePr>
          <p:nvPr/>
        </p:nvGraphicFramePr>
        <p:xfrm>
          <a:off x="685800" y="685800"/>
          <a:ext cx="4191000" cy="2743883"/>
        </p:xfrm>
        <a:graphic>
          <a:graphicData uri="http://schemas.openxmlformats.org/presentationml/2006/ole">
            <p:oleObj spid="_x0000_s42025" name="Image" r:id="rId3" imgW="7644444" imgH="5003175" progId="">
              <p:embed/>
            </p:oleObj>
          </a:graphicData>
        </a:graphic>
      </p:graphicFrame>
      <p:graphicFrame>
        <p:nvGraphicFramePr>
          <p:cNvPr id="6" name="Object 7"/>
          <p:cNvGraphicFramePr>
            <a:graphicFrameLocks noChangeAspect="1"/>
          </p:cNvGraphicFramePr>
          <p:nvPr/>
        </p:nvGraphicFramePr>
        <p:xfrm>
          <a:off x="4862512" y="685800"/>
          <a:ext cx="3167063" cy="2740025"/>
        </p:xfrm>
        <a:graphic>
          <a:graphicData uri="http://schemas.openxmlformats.org/presentationml/2006/ole">
            <p:oleObj spid="_x0000_s42026" name="Image" r:id="rId4" imgW="5650794" imgH="4888889" progId="">
              <p:embed/>
            </p:oleObj>
          </a:graphicData>
        </a:graphic>
      </p:graphicFrame>
      <p:graphicFrame>
        <p:nvGraphicFramePr>
          <p:cNvPr id="7" name="Object 12"/>
          <p:cNvGraphicFramePr>
            <a:graphicFrameLocks noChangeAspect="1"/>
          </p:cNvGraphicFramePr>
          <p:nvPr/>
        </p:nvGraphicFramePr>
        <p:xfrm>
          <a:off x="6032500" y="3276600"/>
          <a:ext cx="1968500" cy="2203450"/>
        </p:xfrm>
        <a:graphic>
          <a:graphicData uri="http://schemas.openxmlformats.org/presentationml/2006/ole">
            <p:oleObj spid="_x0000_s42027" name="Image" r:id="rId5" imgW="3619048" imgH="4050794" progId="">
              <p:embed/>
            </p:oleObj>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Relaxation:</a:t>
            </a:r>
            <a:endParaRPr lang="en-US" dirty="0"/>
          </a:p>
        </p:txBody>
      </p:sp>
      <p:sp>
        <p:nvSpPr>
          <p:cNvPr id="3" name="Content Placeholder 2"/>
          <p:cNvSpPr>
            <a:spLocks noGrp="1"/>
          </p:cNvSpPr>
          <p:nvPr>
            <p:ph idx="1"/>
          </p:nvPr>
        </p:nvSpPr>
        <p:spPr>
          <a:xfrm>
            <a:off x="514354" y="1676400"/>
            <a:ext cx="7598569" cy="4724400"/>
          </a:xfrm>
        </p:spPr>
        <p:txBody>
          <a:bodyPr>
            <a:normAutofit/>
          </a:bodyPr>
          <a:lstStyle/>
          <a:p>
            <a:r>
              <a:rPr lang="en-US" dirty="0" smtClean="0"/>
              <a:t>Relaxation means </a:t>
            </a:r>
            <a:r>
              <a:rPr lang="en-US" i="1" dirty="0" smtClean="0">
                <a:solidFill>
                  <a:schemeClr val="accent5">
                    <a:lumMod val="40000"/>
                    <a:lumOff val="60000"/>
                  </a:schemeClr>
                </a:solidFill>
              </a:rPr>
              <a:t>recovery of protons back towards equilibrium </a:t>
            </a:r>
            <a:r>
              <a:rPr lang="en-US" dirty="0" smtClean="0"/>
              <a:t>after been disturbed by RF excitation. Relaxation times of protons and heterogeneous distribution of tissue-proton densities determine the contrast in an MR image.</a:t>
            </a:r>
          </a:p>
          <a:p>
            <a:r>
              <a:rPr lang="en-US" dirty="0" smtClean="0"/>
              <a:t>We have seen that RF pulse causes LM to reduce and TM to form. </a:t>
            </a:r>
          </a:p>
          <a:p>
            <a:r>
              <a:rPr lang="en-US" dirty="0" smtClean="0"/>
              <a:t>What happens when </a:t>
            </a:r>
            <a:r>
              <a:rPr lang="en-US" i="1" dirty="0" smtClean="0">
                <a:solidFill>
                  <a:schemeClr val="accent5">
                    <a:lumMod val="40000"/>
                    <a:lumOff val="60000"/>
                  </a:schemeClr>
                </a:solidFill>
              </a:rPr>
              <a:t>RF pulse is switched off</a:t>
            </a:r>
            <a:r>
              <a:rPr lang="en-US" dirty="0" smtClean="0"/>
              <a:t>? </a:t>
            </a:r>
          </a:p>
          <a:p>
            <a:r>
              <a:rPr lang="en-US" dirty="0" smtClean="0"/>
              <a:t>When RF pulse is switched off TM reduces, which is called as </a:t>
            </a:r>
            <a:r>
              <a:rPr lang="en-US" dirty="0" smtClean="0">
                <a:solidFill>
                  <a:schemeClr val="accent5">
                    <a:lumMod val="40000"/>
                    <a:lumOff val="60000"/>
                  </a:schemeClr>
                </a:solidFill>
              </a:rPr>
              <a:t>Transverse Relaxation</a:t>
            </a:r>
            <a:r>
              <a:rPr lang="en-US" dirty="0" smtClean="0"/>
              <a:t> and LM increases, which is called as </a:t>
            </a:r>
            <a:r>
              <a:rPr lang="en-US" i="1" dirty="0" smtClean="0">
                <a:solidFill>
                  <a:schemeClr val="accent5">
                    <a:lumMod val="40000"/>
                    <a:lumOff val="60000"/>
                  </a:schemeClr>
                </a:solidFill>
              </a:rPr>
              <a:t>Longitudinal Relaxation</a:t>
            </a:r>
            <a:r>
              <a:rPr lang="en-US" dirty="0" smtClean="0"/>
              <a:t>.</a:t>
            </a:r>
          </a:p>
          <a:p>
            <a:r>
              <a:rPr lang="en-US" dirty="0" smtClean="0"/>
              <a:t>The net magnetization vector (NMV) is the sum of two vectors in different planes (like LM and TM vector) represented as single vector in a plane midway between the two.</a:t>
            </a:r>
            <a:endParaRPr lang="en-US" dirty="0"/>
          </a:p>
        </p:txBody>
      </p:sp>
    </p:spTree>
    <p:extLst>
      <p:ext uri="{BB962C8B-B14F-4D97-AF65-F5344CB8AC3E}">
        <p14:creationId xmlns="" xmlns:p14="http://schemas.microsoft.com/office/powerpoint/2010/main" val="12580070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LONGITUDINAL RELAXATION.</a:t>
            </a:r>
          </a:p>
          <a:p>
            <a:r>
              <a:rPr lang="en-US" b="1" dirty="0" smtClean="0"/>
              <a:t>TRANSVERSE RELAXATION.</a:t>
            </a:r>
          </a:p>
          <a:p>
            <a:r>
              <a:rPr lang="en-US" b="1" dirty="0" smtClean="0"/>
              <a:t>T1 CURVE.</a:t>
            </a:r>
          </a:p>
          <a:p>
            <a:r>
              <a:rPr lang="en-US" b="1" dirty="0" smtClean="0"/>
              <a:t>T2 CURVE.</a:t>
            </a:r>
          </a:p>
          <a:p>
            <a:r>
              <a:rPr lang="en-US" b="1" dirty="0" smtClean="0"/>
              <a:t>T1.</a:t>
            </a:r>
          </a:p>
          <a:p>
            <a:r>
              <a:rPr lang="en-US" b="1" dirty="0" smtClean="0"/>
              <a:t>T2.</a:t>
            </a:r>
          </a:p>
          <a:p>
            <a:r>
              <a:rPr lang="en-US" b="1" dirty="0" smtClean="0"/>
              <a:t>TR- TIME OF REPETATION.</a:t>
            </a:r>
          </a:p>
          <a:p>
            <a:r>
              <a:rPr lang="en-US" b="1" dirty="0" smtClean="0"/>
              <a:t>TE- TIME OF ECHO.</a:t>
            </a:r>
          </a:p>
          <a:p>
            <a:r>
              <a:rPr lang="en-US" b="1" dirty="0" smtClean="0"/>
              <a:t>TI- TIME OF INVERSION.</a:t>
            </a:r>
          </a:p>
          <a:p>
            <a:r>
              <a:rPr lang="en-US" b="1" dirty="0" smtClean="0"/>
              <a:t>TI WEIGHTED IMAGE.</a:t>
            </a:r>
          </a:p>
          <a:p>
            <a:r>
              <a:rPr lang="en-US" b="1" dirty="0" smtClean="0"/>
              <a:t>T2 WEIGHTED IMAGE.</a:t>
            </a:r>
          </a:p>
          <a:p>
            <a:r>
              <a:rPr lang="en-US" b="1" dirty="0" smtClean="0"/>
              <a:t>PD – PROTON DENSITY IMAGE.</a:t>
            </a:r>
            <a:endParaRPr lang="en-US" dirty="0"/>
          </a:p>
        </p:txBody>
      </p:sp>
      <p:sp>
        <p:nvSpPr>
          <p:cNvPr id="4" name="TextBox 3"/>
          <p:cNvSpPr txBox="1"/>
          <p:nvPr/>
        </p:nvSpPr>
        <p:spPr>
          <a:xfrm>
            <a:off x="4572000" y="152400"/>
            <a:ext cx="4267200" cy="1323439"/>
          </a:xfrm>
          <a:prstGeom prst="wedgeRectCallout">
            <a:avLst>
              <a:gd name="adj1" fmla="val -84829"/>
              <a:gd name="adj2" fmla="val 110168"/>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When RF pulse is switched off, protons start losing their energy. This energy is given to surrounding or lattice, hence this is also called as ‘</a:t>
            </a:r>
            <a:r>
              <a:rPr lang="en-US" sz="1600" i="1" dirty="0" smtClean="0">
                <a:solidFill>
                  <a:schemeClr val="accent5">
                    <a:lumMod val="75000"/>
                  </a:schemeClr>
                </a:solidFill>
              </a:rPr>
              <a:t>spin-lattice’ relaxation</a:t>
            </a:r>
            <a:r>
              <a:rPr lang="en-US" sz="1600" dirty="0" smtClean="0">
                <a:solidFill>
                  <a:schemeClr val="accent5">
                    <a:lumMod val="75000"/>
                  </a:schemeClr>
                </a:solidFill>
              </a:rPr>
              <a:t>. </a:t>
            </a:r>
            <a:r>
              <a:rPr lang="en-US" sz="1600" dirty="0" smtClean="0"/>
              <a:t>As protons lose their energy, the magnitude of LM increases.</a:t>
            </a:r>
            <a:endParaRPr lang="en-US" sz="1600" dirty="0"/>
          </a:p>
        </p:txBody>
      </p:sp>
      <p:sp>
        <p:nvSpPr>
          <p:cNvPr id="5" name="TextBox 4"/>
          <p:cNvSpPr txBox="1"/>
          <p:nvPr/>
        </p:nvSpPr>
        <p:spPr>
          <a:xfrm>
            <a:off x="4572000" y="1600200"/>
            <a:ext cx="4267200" cy="830997"/>
          </a:xfrm>
          <a:prstGeom prst="wedgeRectCallout">
            <a:avLst>
              <a:gd name="adj1" fmla="val -89173"/>
              <a:gd name="adj2" fmla="val 73458"/>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After RF pulse is switched off, there is  gradual decrease in the magnitude of TM and is termed as Transverse relaxation.</a:t>
            </a:r>
            <a:endParaRPr lang="en-US" sz="1600" dirty="0"/>
          </a:p>
        </p:txBody>
      </p:sp>
      <p:sp>
        <p:nvSpPr>
          <p:cNvPr id="6" name="TextBox 5"/>
          <p:cNvSpPr txBox="1"/>
          <p:nvPr/>
        </p:nvSpPr>
        <p:spPr>
          <a:xfrm>
            <a:off x="4572000" y="2514600"/>
            <a:ext cx="4267200" cy="584775"/>
          </a:xfrm>
          <a:prstGeom prst="wedgeRectCallout">
            <a:avLst>
              <a:gd name="adj1" fmla="val -116791"/>
              <a:gd name="adj2" fmla="val 25832"/>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When curve is plotted of LM magnitude against time, it is called as T1 curve.</a:t>
            </a:r>
            <a:endParaRPr lang="en-US" sz="1600" dirty="0"/>
          </a:p>
        </p:txBody>
      </p:sp>
      <p:graphicFrame>
        <p:nvGraphicFramePr>
          <p:cNvPr id="43010" name="Object 2"/>
          <p:cNvGraphicFramePr>
            <a:graphicFrameLocks noChangeAspect="1"/>
          </p:cNvGraphicFramePr>
          <p:nvPr/>
        </p:nvGraphicFramePr>
        <p:xfrm>
          <a:off x="6400800" y="3048000"/>
          <a:ext cx="2438400" cy="1517090"/>
        </p:xfrm>
        <a:graphic>
          <a:graphicData uri="http://schemas.openxmlformats.org/presentationml/2006/ole">
            <p:oleObj spid="_x0000_s43036" name="Image" r:id="rId3" imgW="5041270" imgH="3136508" progId="">
              <p:embed/>
            </p:oleObj>
          </a:graphicData>
        </a:graphic>
      </p:graphicFrame>
      <p:sp>
        <p:nvSpPr>
          <p:cNvPr id="8" name="TextBox 7"/>
          <p:cNvSpPr txBox="1"/>
          <p:nvPr/>
        </p:nvSpPr>
        <p:spPr>
          <a:xfrm>
            <a:off x="4572000" y="4572000"/>
            <a:ext cx="4267200" cy="584775"/>
          </a:xfrm>
          <a:prstGeom prst="wedgeRectCallout">
            <a:avLst>
              <a:gd name="adj1" fmla="val -118709"/>
              <a:gd name="adj2" fmla="val -285453"/>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When curve is plotted of TM magnitude against time, it is called as T2 curve.</a:t>
            </a:r>
            <a:endParaRPr lang="en-US" sz="1600" dirty="0"/>
          </a:p>
        </p:txBody>
      </p:sp>
      <p:graphicFrame>
        <p:nvGraphicFramePr>
          <p:cNvPr id="43011" name="Object 3"/>
          <p:cNvGraphicFramePr>
            <a:graphicFrameLocks noChangeAspect="1"/>
          </p:cNvGraphicFramePr>
          <p:nvPr/>
        </p:nvGraphicFramePr>
        <p:xfrm>
          <a:off x="5663154" y="5181600"/>
          <a:ext cx="3176046" cy="1654175"/>
        </p:xfrm>
        <a:graphic>
          <a:graphicData uri="http://schemas.openxmlformats.org/presentationml/2006/ole">
            <p:oleObj spid="_x0000_s43037" name="Image" r:id="rId4" imgW="7682540" imgH="4000000" progId="">
              <p:embed/>
            </p:oleObj>
          </a:graphicData>
        </a:graphic>
      </p:graphicFrame>
    </p:spTree>
    <p:extLst>
      <p:ext uri="{BB962C8B-B14F-4D97-AF65-F5344CB8AC3E}">
        <p14:creationId xmlns="" xmlns:p14="http://schemas.microsoft.com/office/powerpoint/2010/main" val="125467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0" animBg="1"/>
      <p:bldP spid="6"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0"/>
            <a:ext cx="3352800" cy="6858000"/>
          </a:xfrm>
        </p:spPr>
        <p:txBody>
          <a:bodyPr>
            <a:normAutofit/>
          </a:bodyPr>
          <a:lstStyle/>
          <a:p>
            <a:r>
              <a:rPr lang="en-US" b="1" dirty="0" smtClean="0"/>
              <a:t>LONGITUDINAL RELAXATION.</a:t>
            </a:r>
          </a:p>
          <a:p>
            <a:r>
              <a:rPr lang="en-US" b="1" dirty="0" smtClean="0"/>
              <a:t>TRANSVERSE RELAXATION.</a:t>
            </a:r>
          </a:p>
          <a:p>
            <a:r>
              <a:rPr lang="en-US" b="1" dirty="0" smtClean="0"/>
              <a:t>T1 CURVE.</a:t>
            </a:r>
          </a:p>
          <a:p>
            <a:r>
              <a:rPr lang="en-US" b="1" dirty="0" smtClean="0"/>
              <a:t>T2 CURVE.</a:t>
            </a:r>
          </a:p>
          <a:p>
            <a:r>
              <a:rPr lang="en-US" b="1" dirty="0" smtClean="0"/>
              <a:t>T1.</a:t>
            </a:r>
          </a:p>
          <a:p>
            <a:r>
              <a:rPr lang="en-US" b="1" dirty="0" smtClean="0"/>
              <a:t>T2.</a:t>
            </a:r>
          </a:p>
          <a:p>
            <a:r>
              <a:rPr lang="en-US" b="1" dirty="0" smtClean="0"/>
              <a:t>TR- TIME OF REPETATION.</a:t>
            </a:r>
          </a:p>
          <a:p>
            <a:r>
              <a:rPr lang="en-US" b="1" dirty="0" smtClean="0"/>
              <a:t>TE- TIME OF ECHO.</a:t>
            </a:r>
          </a:p>
          <a:p>
            <a:r>
              <a:rPr lang="en-US" b="1" dirty="0" smtClean="0"/>
              <a:t>TI- TIME OF INVERSION.</a:t>
            </a:r>
          </a:p>
          <a:p>
            <a:r>
              <a:rPr lang="en-US" b="1" dirty="0" smtClean="0"/>
              <a:t>TI WEIGHTED IMAGE.</a:t>
            </a:r>
          </a:p>
          <a:p>
            <a:r>
              <a:rPr lang="en-US" b="1" dirty="0" smtClean="0"/>
              <a:t>T2 WEIGHTED IMAGE.</a:t>
            </a:r>
          </a:p>
          <a:p>
            <a:r>
              <a:rPr lang="en-US" b="1" dirty="0" smtClean="0"/>
              <a:t>PD – PROTON DENSITY IMAGE.</a:t>
            </a:r>
            <a:endParaRPr lang="en-US" dirty="0" smtClean="0"/>
          </a:p>
          <a:p>
            <a:endParaRPr lang="en-US" dirty="0"/>
          </a:p>
        </p:txBody>
      </p:sp>
      <p:sp>
        <p:nvSpPr>
          <p:cNvPr id="4" name="TextBox 3"/>
          <p:cNvSpPr txBox="1"/>
          <p:nvPr/>
        </p:nvSpPr>
        <p:spPr>
          <a:xfrm>
            <a:off x="4572000" y="228362"/>
            <a:ext cx="4267200" cy="1600438"/>
          </a:xfrm>
          <a:prstGeom prst="wedgeRectCallout">
            <a:avLst>
              <a:gd name="adj1" fmla="val -137243"/>
              <a:gd name="adj2" fmla="val 92760"/>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T1 is the time when LM reaches back</a:t>
            </a:r>
          </a:p>
          <a:p>
            <a:r>
              <a:rPr lang="en-US" sz="1600" dirty="0" smtClean="0"/>
              <a:t>to 63% of its original value.</a:t>
            </a:r>
          </a:p>
          <a:p>
            <a:r>
              <a:rPr lang="en-US" sz="1600" dirty="0" smtClean="0"/>
              <a:t>T1 depends upon tissue composition, structure and surroundings.</a:t>
            </a:r>
          </a:p>
          <a:p>
            <a:pPr>
              <a:buFont typeface="Arial" pitchFamily="34" charset="0"/>
              <a:buChar char="•"/>
            </a:pPr>
            <a:r>
              <a:rPr lang="en-US" sz="1600" dirty="0" smtClean="0"/>
              <a:t>water has long T1.</a:t>
            </a:r>
          </a:p>
          <a:p>
            <a:pPr>
              <a:buFont typeface="Arial" pitchFamily="34" charset="0"/>
              <a:buChar char="•"/>
            </a:pPr>
            <a:r>
              <a:rPr lang="en-US" sz="1600" dirty="0" smtClean="0"/>
              <a:t>fat has short T1.</a:t>
            </a:r>
            <a:endParaRPr lang="en-US" sz="1600" dirty="0"/>
          </a:p>
        </p:txBody>
      </p:sp>
      <p:sp>
        <p:nvSpPr>
          <p:cNvPr id="5" name="TextBox 4"/>
          <p:cNvSpPr txBox="1"/>
          <p:nvPr/>
        </p:nvSpPr>
        <p:spPr>
          <a:xfrm>
            <a:off x="3962400" y="1981200"/>
            <a:ext cx="4876800" cy="1569660"/>
          </a:xfrm>
          <a:prstGeom prst="wedgeRectCallout">
            <a:avLst>
              <a:gd name="adj1" fmla="val -111977"/>
              <a:gd name="adj2" fmla="val 9693"/>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It is the time taken by TM to reduce to 37% of its original value.</a:t>
            </a:r>
          </a:p>
          <a:p>
            <a:r>
              <a:rPr lang="en-US" sz="1600" dirty="0" smtClean="0"/>
              <a:t>T2 depends on </a:t>
            </a:r>
            <a:r>
              <a:rPr lang="en-US" sz="1600" dirty="0" err="1" smtClean="0"/>
              <a:t>inhomogeneity</a:t>
            </a:r>
            <a:r>
              <a:rPr lang="en-US" sz="1600" dirty="0" smtClean="0"/>
              <a:t> of external magnetic field and </a:t>
            </a:r>
            <a:r>
              <a:rPr lang="en-US" sz="1600" dirty="0" err="1" smtClean="0"/>
              <a:t>inhomogeneity</a:t>
            </a:r>
            <a:r>
              <a:rPr lang="en-US" sz="1600" dirty="0" smtClean="0"/>
              <a:t> of local magnetic field within tissues.</a:t>
            </a:r>
          </a:p>
          <a:p>
            <a:r>
              <a:rPr lang="en-US" sz="1600" dirty="0" smtClean="0"/>
              <a:t>Water has long T2.</a:t>
            </a:r>
          </a:p>
          <a:p>
            <a:r>
              <a:rPr lang="en-US" sz="1600" dirty="0" smtClean="0"/>
              <a:t>Fat has short T2.</a:t>
            </a:r>
            <a:endParaRPr lang="en-US" sz="1600" dirty="0"/>
          </a:p>
        </p:txBody>
      </p:sp>
      <p:pic>
        <p:nvPicPr>
          <p:cNvPr id="44034" name="Picture 2" descr="C:\Documents and Settings\admin\Desktop\mri physics\5092979_orig.gif"/>
          <p:cNvPicPr>
            <a:picLocks noChangeAspect="1" noChangeArrowheads="1"/>
          </p:cNvPicPr>
          <p:nvPr/>
        </p:nvPicPr>
        <p:blipFill>
          <a:blip r:embed="rId2" cstate="print"/>
          <a:srcRect/>
          <a:stretch>
            <a:fillRect/>
          </a:stretch>
        </p:blipFill>
        <p:spPr bwMode="auto">
          <a:xfrm>
            <a:off x="4800600" y="3581400"/>
            <a:ext cx="4038600" cy="3017936"/>
          </a:xfrm>
          <a:prstGeom prst="rect">
            <a:avLst/>
          </a:prstGeom>
          <a:noFill/>
        </p:spPr>
      </p:pic>
    </p:spTree>
    <p:extLst>
      <p:ext uri="{BB962C8B-B14F-4D97-AF65-F5344CB8AC3E}">
        <p14:creationId xmlns="" xmlns:p14="http://schemas.microsoft.com/office/powerpoint/2010/main" val="3670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Patient (protons) is put in a magnet.</a:t>
            </a:r>
          </a:p>
          <a:p>
            <a:r>
              <a:rPr lang="en-US" dirty="0" smtClean="0"/>
              <a:t>RF signal is sent</a:t>
            </a:r>
          </a:p>
          <a:p>
            <a:r>
              <a:rPr lang="en-US" dirty="0" smtClean="0"/>
              <a:t>RF signal is switched off</a:t>
            </a:r>
          </a:p>
          <a:p>
            <a:r>
              <a:rPr lang="en-US" dirty="0" smtClean="0"/>
              <a:t>Patient emits a signal which is used for </a:t>
            </a:r>
          </a:p>
          <a:p>
            <a:r>
              <a:rPr lang="en-US" dirty="0" smtClean="0"/>
              <a:t>Reconstruction of image</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1" y="0"/>
            <a:ext cx="3276599" cy="6858000"/>
          </a:xfrm>
          <a:prstGeom prst="rect">
            <a:avLst/>
          </a:prstGeom>
        </p:spPr>
        <p:txBody>
          <a:bodyPr vert="horz" lIns="91440" tIns="45720" rIns="91440" bIns="45720" rtlCol="0" anchor="ctr">
            <a:normAutofit/>
          </a:bodyPr>
          <a:lstStyle/>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LONGITUDINAL RELAXATION.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TRANSVERSE RELAXATION.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T1 CURVE.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T2 CURVE.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T1.</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T2.</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TR- TIME OF REPETATION.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TE- TIME OF ECHO.</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TI- TIME OF INVERSION.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TI WEIGHTED IMAGE.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T2 WEIGHTED IMAGE.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PD – PROTON DENSITY IMAGE.</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p:cNvSpPr txBox="1"/>
          <p:nvPr/>
        </p:nvSpPr>
        <p:spPr>
          <a:xfrm>
            <a:off x="3962400" y="304800"/>
            <a:ext cx="4876800" cy="1107996"/>
          </a:xfrm>
          <a:prstGeom prst="wedgeRectCallout">
            <a:avLst>
              <a:gd name="adj1" fmla="val -68649"/>
              <a:gd name="adj2" fmla="val 221588"/>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TR (Time to Repeat) is the time interval between start</a:t>
            </a:r>
          </a:p>
          <a:p>
            <a:r>
              <a:rPr lang="en-US" sz="1600" dirty="0" smtClean="0"/>
              <a:t>of one RF pulse and start of next RF pulse. Typically in</a:t>
            </a:r>
          </a:p>
          <a:p>
            <a:r>
              <a:rPr lang="en-US" sz="1600" dirty="0" smtClean="0"/>
              <a:t>spin-echo sequence time interval between beginnings of</a:t>
            </a:r>
          </a:p>
          <a:p>
            <a:r>
              <a:rPr lang="en-US" sz="1600" dirty="0" smtClean="0"/>
              <a:t>90 degree pulses is TR.</a:t>
            </a:r>
            <a:endParaRPr lang="en-US" sz="1600" dirty="0"/>
          </a:p>
        </p:txBody>
      </p:sp>
      <p:sp>
        <p:nvSpPr>
          <p:cNvPr id="6" name="TextBox 5"/>
          <p:cNvSpPr txBox="1"/>
          <p:nvPr/>
        </p:nvSpPr>
        <p:spPr>
          <a:xfrm>
            <a:off x="3962400" y="1600200"/>
            <a:ext cx="4876800" cy="584775"/>
          </a:xfrm>
          <a:prstGeom prst="wedgeRectCallout">
            <a:avLst>
              <a:gd name="adj1" fmla="val -80811"/>
              <a:gd name="adj2" fmla="val 305524"/>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TE (Time to Echo) is the time interval between start</a:t>
            </a:r>
          </a:p>
          <a:p>
            <a:r>
              <a:rPr lang="en-US" sz="1600" dirty="0" smtClean="0"/>
              <a:t>of RF pulse and reception of the echo (signal).</a:t>
            </a:r>
            <a:endParaRPr lang="en-US" sz="1600" dirty="0"/>
          </a:p>
        </p:txBody>
      </p:sp>
      <p:pic>
        <p:nvPicPr>
          <p:cNvPr id="45058" name="Picture 2"/>
          <p:cNvPicPr>
            <a:picLocks noChangeAspect="1" noChangeArrowheads="1"/>
          </p:cNvPicPr>
          <p:nvPr/>
        </p:nvPicPr>
        <p:blipFill>
          <a:blip r:embed="rId2" cstate="print"/>
          <a:srcRect/>
          <a:stretch>
            <a:fillRect/>
          </a:stretch>
        </p:blipFill>
        <p:spPr bwMode="auto">
          <a:xfrm>
            <a:off x="3962400" y="2209800"/>
            <a:ext cx="4876800" cy="2856824"/>
          </a:xfrm>
          <a:prstGeom prst="rect">
            <a:avLst/>
          </a:prstGeom>
          <a:noFill/>
          <a:ln w="9525">
            <a:noFill/>
            <a:miter lim="800000"/>
            <a:headEnd/>
            <a:tailEnd/>
          </a:ln>
          <a:effectLst/>
        </p:spPr>
      </p:pic>
      <p:sp>
        <p:nvSpPr>
          <p:cNvPr id="9" name="TextBox 8"/>
          <p:cNvSpPr txBox="1"/>
          <p:nvPr/>
        </p:nvSpPr>
        <p:spPr>
          <a:xfrm>
            <a:off x="3962400" y="5206425"/>
            <a:ext cx="4876800" cy="1077218"/>
          </a:xfrm>
          <a:prstGeom prst="wedgeRectCallout">
            <a:avLst>
              <a:gd name="adj1" fmla="val -74477"/>
              <a:gd name="adj2" fmla="val -152048"/>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TI is Time of Inversion. It is the time between inverting</a:t>
            </a:r>
          </a:p>
          <a:p>
            <a:r>
              <a:rPr lang="en-US" sz="1600" dirty="0" smtClean="0"/>
              <a:t>180 degree pulse and 90 degree pulse in Inversion recovery </a:t>
            </a:r>
            <a:r>
              <a:rPr lang="pt-BR" sz="1600" dirty="0" smtClean="0"/>
              <a:t>(IR) sequence. TI determines contrast IR sequence.</a:t>
            </a:r>
            <a:endParaRPr lang="en-US" sz="1600" dirty="0"/>
          </a:p>
        </p:txBody>
      </p:sp>
      <p:cxnSp>
        <p:nvCxnSpPr>
          <p:cNvPr id="11" name="Straight Arrow Connector 10"/>
          <p:cNvCxnSpPr/>
          <p:nvPr/>
        </p:nvCxnSpPr>
        <p:spPr>
          <a:xfrm>
            <a:off x="5562600" y="3124200"/>
            <a:ext cx="1524000" cy="1588"/>
          </a:xfrm>
          <a:prstGeom prst="straightConnector1">
            <a:avLst/>
          </a:prstGeom>
          <a:ln w="762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575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1" y="381000"/>
            <a:ext cx="3352800" cy="4495800"/>
          </a:xfrm>
          <a:prstGeom prst="rect">
            <a:avLst/>
          </a:prstGeom>
        </p:spPr>
        <p:txBody>
          <a:bodyPr vert="horz" lIns="91440" tIns="45720" rIns="91440" bIns="45720" rtlCol="0" anchor="ctr">
            <a:normAutofit fontScale="92500" lnSpcReduction="10000"/>
          </a:bodyPr>
          <a:lstStyle/>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LONGITUDINAL RELAXATION.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TRANSVERSE RELAXATION.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T1 CURVE.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T2 CURVE.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T1.</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T2.</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TR- TIME OF REPETATION.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TE- TIME OF ECHO.</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TI- TIME OF INVERSION.</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TI WEIGHTED IMAGE.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T2 WEIGHTED IMAGE.</a:t>
            </a: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PD – PROTON DENSITY IMAGE.</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285744" marR="0" lvl="0" indent="-285744" algn="l" defTabSz="457189"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4191000" y="1079718"/>
            <a:ext cx="4953000" cy="1815882"/>
          </a:xfrm>
          <a:prstGeom prst="wedgeRectCallout">
            <a:avLst>
              <a:gd name="adj1" fmla="val -84464"/>
              <a:gd name="adj2" fmla="val 93240"/>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i="1" dirty="0" smtClean="0"/>
              <a:t>How do we make images T1-weighted?</a:t>
            </a:r>
          </a:p>
          <a:p>
            <a:r>
              <a:rPr lang="en-US" sz="1600" dirty="0" smtClean="0"/>
              <a:t>This is done by keeping TR short. If TR is long the tissues</a:t>
            </a:r>
          </a:p>
          <a:p>
            <a:r>
              <a:rPr lang="en-US" sz="1600" dirty="0" smtClean="0"/>
              <a:t>with long T1 will also regain maximum LM giving stronger</a:t>
            </a:r>
          </a:p>
          <a:p>
            <a:r>
              <a:rPr lang="en-US" sz="1600" dirty="0" smtClean="0"/>
              <a:t>TM with next RF pulse and stronger signal. This will result</a:t>
            </a:r>
          </a:p>
          <a:p>
            <a:r>
              <a:rPr lang="en-US" sz="1600" dirty="0" smtClean="0"/>
              <a:t>in no difference between tissues with different T1. So in</a:t>
            </a:r>
          </a:p>
          <a:p>
            <a:r>
              <a:rPr lang="en-US" sz="1600" i="1" dirty="0" smtClean="0">
                <a:solidFill>
                  <a:schemeClr val="accent5">
                    <a:lumMod val="60000"/>
                    <a:lumOff val="40000"/>
                  </a:schemeClr>
                </a:solidFill>
              </a:rPr>
              <a:t>T1-W images differences in signal intensity in tissues is due to their difference in T1</a:t>
            </a:r>
            <a:endParaRPr lang="en-US" sz="1600" i="1" dirty="0">
              <a:solidFill>
                <a:schemeClr val="accent5">
                  <a:lumMod val="60000"/>
                  <a:lumOff val="40000"/>
                </a:schemeClr>
              </a:solidFill>
            </a:endParaRPr>
          </a:p>
        </p:txBody>
      </p:sp>
      <p:sp>
        <p:nvSpPr>
          <p:cNvPr id="7" name="TextBox 6"/>
          <p:cNvSpPr txBox="1"/>
          <p:nvPr/>
        </p:nvSpPr>
        <p:spPr>
          <a:xfrm>
            <a:off x="4191000" y="3213318"/>
            <a:ext cx="4953000" cy="1815882"/>
          </a:xfrm>
          <a:prstGeom prst="wedgeRectCallout">
            <a:avLst>
              <a:gd name="adj1" fmla="val -83296"/>
              <a:gd name="adj2" fmla="val -2373"/>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i="1" dirty="0" smtClean="0"/>
              <a:t>How do we make images T2-weighted?</a:t>
            </a:r>
          </a:p>
          <a:p>
            <a:r>
              <a:rPr lang="en-US" sz="1600" dirty="0" smtClean="0"/>
              <a:t>With short TE, difference between tissue A and B will be less pronounced. With long TE </a:t>
            </a:r>
            <a:r>
              <a:rPr lang="en-US" sz="1600" dirty="0" smtClean="0"/>
              <a:t>signal difference </a:t>
            </a:r>
            <a:r>
              <a:rPr lang="en-US" sz="1600" dirty="0" smtClean="0"/>
              <a:t>between A and B, i.e. tissues with long (A) </a:t>
            </a:r>
            <a:r>
              <a:rPr lang="en-US" sz="1600" dirty="0" smtClean="0"/>
              <a:t>and short </a:t>
            </a:r>
            <a:r>
              <a:rPr lang="en-US" sz="1600" dirty="0" smtClean="0"/>
              <a:t>(B) T2 will be more. So, image with long TE is </a:t>
            </a:r>
            <a:r>
              <a:rPr lang="en-US" sz="1600" dirty="0" smtClean="0"/>
              <a:t>T2- weighted </a:t>
            </a:r>
            <a:r>
              <a:rPr lang="en-US" sz="1600" dirty="0" smtClean="0"/>
              <a:t>since signal </a:t>
            </a:r>
            <a:r>
              <a:rPr lang="en-US" sz="1600" i="1" dirty="0" smtClean="0">
                <a:solidFill>
                  <a:schemeClr val="accent5">
                    <a:lumMod val="60000"/>
                    <a:lumOff val="40000"/>
                  </a:schemeClr>
                </a:solidFill>
              </a:rPr>
              <a:t>difference between tissues (contrast) is determined by T2 of tissues.</a:t>
            </a:r>
            <a:endParaRPr lang="en-US" sz="1600" i="1" dirty="0">
              <a:solidFill>
                <a:schemeClr val="accent5">
                  <a:lumMod val="60000"/>
                  <a:lumOff val="40000"/>
                </a:schemeClr>
              </a:solidFill>
            </a:endParaRPr>
          </a:p>
        </p:txBody>
      </p:sp>
      <p:sp>
        <p:nvSpPr>
          <p:cNvPr id="8" name="TextBox 7"/>
          <p:cNvSpPr txBox="1"/>
          <p:nvPr/>
        </p:nvSpPr>
        <p:spPr>
          <a:xfrm>
            <a:off x="4191000" y="5445204"/>
            <a:ext cx="4953000" cy="1107996"/>
          </a:xfrm>
          <a:prstGeom prst="wedgeRectCallout">
            <a:avLst>
              <a:gd name="adj1" fmla="val -69274"/>
              <a:gd name="adj2" fmla="val -135645"/>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Contrast in the image is determined by density of protons</a:t>
            </a:r>
          </a:p>
          <a:p>
            <a:r>
              <a:rPr lang="en-US" sz="1600" dirty="0" smtClean="0"/>
              <a:t>in the tissue. T1 effect is reduced by keeping long TR and</a:t>
            </a:r>
          </a:p>
          <a:p>
            <a:r>
              <a:rPr lang="en-US" sz="1600" dirty="0" smtClean="0"/>
              <a:t>T2 effect is reduced by keeping TE short. Hence long TR</a:t>
            </a:r>
          </a:p>
          <a:p>
            <a:r>
              <a:rPr lang="en-US" sz="1600" dirty="0" smtClean="0"/>
              <a:t>and short TE gives PD-weighted image</a:t>
            </a:r>
            <a:endParaRPr lang="en-US" sz="1600" dirty="0"/>
          </a:p>
        </p:txBody>
      </p:sp>
    </p:spTree>
    <p:extLst>
      <p:ext uri="{BB962C8B-B14F-4D97-AF65-F5344CB8AC3E}">
        <p14:creationId xmlns="" xmlns:p14="http://schemas.microsoft.com/office/powerpoint/2010/main" val="285823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sequences:</a:t>
            </a:r>
            <a:endParaRPr lang="en-US" dirty="0"/>
          </a:p>
        </p:txBody>
      </p:sp>
      <p:sp>
        <p:nvSpPr>
          <p:cNvPr id="4" name="Rectangle 3"/>
          <p:cNvSpPr/>
          <p:nvPr/>
        </p:nvSpPr>
        <p:spPr>
          <a:xfrm>
            <a:off x="533400" y="1600200"/>
            <a:ext cx="8001000" cy="3000821"/>
          </a:xfrm>
          <a:prstGeom prst="rect">
            <a:avLst/>
          </a:prstGeom>
        </p:spPr>
        <p:txBody>
          <a:bodyPr wrap="square">
            <a:spAutoFit/>
          </a:bodyPr>
          <a:lstStyle/>
          <a:p>
            <a:pPr>
              <a:lnSpc>
                <a:spcPct val="150000"/>
              </a:lnSpc>
            </a:pPr>
            <a:r>
              <a:rPr lang="en-US" dirty="0" smtClean="0"/>
              <a:t>A pulse sequence is </a:t>
            </a:r>
            <a:r>
              <a:rPr lang="en-US" i="1" dirty="0" smtClean="0">
                <a:solidFill>
                  <a:srgbClr val="FF99FF"/>
                </a:solidFill>
              </a:rPr>
              <a:t>interplay of various parameters leading to a complex cascade of events with RF pulses and gradients </a:t>
            </a:r>
            <a:r>
              <a:rPr lang="en-US" dirty="0" smtClean="0"/>
              <a:t>to from a MR image.</a:t>
            </a:r>
          </a:p>
          <a:p>
            <a:pPr>
              <a:lnSpc>
                <a:spcPct val="150000"/>
              </a:lnSpc>
            </a:pPr>
            <a:r>
              <a:rPr lang="en-US" dirty="0" smtClean="0"/>
              <a:t>So pulse sequence is a time chart of interplay of:</a:t>
            </a:r>
          </a:p>
          <a:p>
            <a:pPr lvl="1">
              <a:lnSpc>
                <a:spcPct val="150000"/>
              </a:lnSpc>
            </a:pPr>
            <a:r>
              <a:rPr lang="fr-FR" dirty="0" smtClean="0"/>
              <a:t>1. </a:t>
            </a:r>
            <a:r>
              <a:rPr lang="fr-FR" dirty="0" err="1" smtClean="0"/>
              <a:t>Patient’s</a:t>
            </a:r>
            <a:r>
              <a:rPr lang="fr-FR" dirty="0" smtClean="0"/>
              <a:t> net longitudinal </a:t>
            </a:r>
            <a:r>
              <a:rPr lang="fr-FR" dirty="0" err="1" smtClean="0"/>
              <a:t>magnetisation</a:t>
            </a:r>
            <a:endParaRPr lang="fr-FR" dirty="0" smtClean="0"/>
          </a:p>
          <a:p>
            <a:pPr lvl="1">
              <a:lnSpc>
                <a:spcPct val="150000"/>
              </a:lnSpc>
            </a:pPr>
            <a:r>
              <a:rPr lang="en-US" dirty="0" smtClean="0"/>
              <a:t>2. Transmission of RF pulses (90, 180 degree or any degree)</a:t>
            </a:r>
          </a:p>
          <a:p>
            <a:pPr lvl="1">
              <a:lnSpc>
                <a:spcPct val="150000"/>
              </a:lnSpc>
            </a:pPr>
            <a:r>
              <a:rPr lang="en-US" dirty="0" smtClean="0"/>
              <a:t>3. X, Y and Z gradient activation for </a:t>
            </a:r>
            <a:r>
              <a:rPr lang="en-US" dirty="0" err="1" smtClean="0"/>
              <a:t>localisation</a:t>
            </a:r>
            <a:r>
              <a:rPr lang="en-US" dirty="0" smtClean="0"/>
              <a:t> and acquisition of signal (echo)</a:t>
            </a:r>
          </a:p>
          <a:p>
            <a:pPr lvl="1">
              <a:lnSpc>
                <a:spcPct val="150000"/>
              </a:lnSpc>
            </a:pPr>
            <a:r>
              <a:rPr lang="en-US" dirty="0" smtClean="0"/>
              <a:t>4. K-space filling with acquired signals or echoes.</a:t>
            </a:r>
            <a:endParaRPr lang="en-US" dirty="0"/>
          </a:p>
        </p:txBody>
      </p:sp>
      <p:pic>
        <p:nvPicPr>
          <p:cNvPr id="72706" name="Picture 2"/>
          <p:cNvPicPr>
            <a:picLocks noChangeAspect="1" noChangeArrowheads="1"/>
          </p:cNvPicPr>
          <p:nvPr/>
        </p:nvPicPr>
        <p:blipFill>
          <a:blip r:embed="rId2" cstate="print"/>
          <a:srcRect/>
          <a:stretch>
            <a:fillRect/>
          </a:stretch>
        </p:blipFill>
        <p:spPr bwMode="auto">
          <a:xfrm>
            <a:off x="2133600" y="4572000"/>
            <a:ext cx="4800600" cy="2255037"/>
          </a:xfrm>
          <a:prstGeom prst="rect">
            <a:avLst/>
          </a:prstGeom>
          <a:noFill/>
          <a:ln w="9525">
            <a:noFill/>
            <a:miter lim="800000"/>
            <a:headEnd/>
            <a:tailEnd/>
          </a:ln>
          <a:effectLst/>
        </p:spPr>
      </p:pic>
    </p:spTree>
    <p:extLst>
      <p:ext uri="{BB962C8B-B14F-4D97-AF65-F5344CB8AC3E}">
        <p14:creationId xmlns="" xmlns:p14="http://schemas.microsoft.com/office/powerpoint/2010/main" val="6290824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000" dirty="0" smtClean="0"/>
              <a:t>k-space is an imaginary space which represents raw data matrix. After acquisition all signals are stored in k-space. This raw data from k-space is then used to reconstruct image by Fourier Transformation.</a:t>
            </a:r>
          </a:p>
          <a:p>
            <a:r>
              <a:rPr lang="en-US" sz="2000" dirty="0" smtClean="0"/>
              <a:t>Center part of k-space represents contrast of the image.</a:t>
            </a:r>
          </a:p>
          <a:p>
            <a:r>
              <a:rPr lang="en-US" sz="2000" dirty="0" smtClean="0"/>
              <a:t>Periphery corresponds with resolution and fine details.</a:t>
            </a:r>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9467"/>
            <a:ext cx="8477246" cy="1456267"/>
          </a:xfrm>
        </p:spPr>
        <p:txBody>
          <a:bodyPr/>
          <a:lstStyle/>
          <a:p>
            <a:r>
              <a:rPr lang="en-IN" b="1" dirty="0" smtClean="0"/>
              <a:t>SPIN-ECHO PULSE SEQUENCE (SE)</a:t>
            </a:r>
            <a:endParaRPr lang="en-IN" dirty="0"/>
          </a:p>
        </p:txBody>
      </p:sp>
      <p:sp>
        <p:nvSpPr>
          <p:cNvPr id="3" name="Content Placeholder 2"/>
          <p:cNvSpPr>
            <a:spLocks noGrp="1"/>
          </p:cNvSpPr>
          <p:nvPr>
            <p:ph idx="1"/>
          </p:nvPr>
        </p:nvSpPr>
        <p:spPr>
          <a:xfrm>
            <a:off x="514354" y="304800"/>
            <a:ext cx="8248646" cy="2819400"/>
          </a:xfrm>
        </p:spPr>
        <p:txBody>
          <a:bodyPr>
            <a:normAutofit/>
          </a:bodyPr>
          <a:lstStyle/>
          <a:p>
            <a:r>
              <a:rPr lang="en-IN" dirty="0" smtClean="0"/>
              <a:t>It consists of </a:t>
            </a:r>
            <a:r>
              <a:rPr lang="en-IN" i="1" dirty="0" smtClean="0">
                <a:solidFill>
                  <a:schemeClr val="accent5">
                    <a:lumMod val="60000"/>
                    <a:lumOff val="40000"/>
                  </a:schemeClr>
                </a:solidFill>
              </a:rPr>
              <a:t>90 and 180 degree pulses</a:t>
            </a:r>
            <a:r>
              <a:rPr lang="en-IN" dirty="0" smtClean="0"/>
              <a:t>. Excitatory 90 degree pulse flips net magnetisation vector by 90 degree from along Z-axis into transverse X-Y plane. When 90 degree pulse is switched off, protons start </a:t>
            </a:r>
            <a:r>
              <a:rPr lang="en-IN" dirty="0" err="1" smtClean="0"/>
              <a:t>dephasing</a:t>
            </a:r>
            <a:r>
              <a:rPr lang="en-IN" dirty="0" smtClean="0"/>
              <a:t> and amount of TM magnetisation reduces. </a:t>
            </a:r>
          </a:p>
          <a:p>
            <a:r>
              <a:rPr lang="en-IN" dirty="0" smtClean="0"/>
              <a:t>At this stage second pulse of 180 degree is sent. This 180 degree pulse also called as </a:t>
            </a:r>
            <a:r>
              <a:rPr lang="en-IN" i="1" dirty="0" err="1" smtClean="0">
                <a:solidFill>
                  <a:schemeClr val="accent5">
                    <a:lumMod val="60000"/>
                    <a:lumOff val="40000"/>
                  </a:schemeClr>
                </a:solidFill>
              </a:rPr>
              <a:t>rephasing</a:t>
            </a:r>
            <a:r>
              <a:rPr lang="en-IN" i="1" dirty="0" smtClean="0">
                <a:solidFill>
                  <a:schemeClr val="accent5">
                    <a:lumMod val="60000"/>
                    <a:lumOff val="40000"/>
                  </a:schemeClr>
                </a:solidFill>
              </a:rPr>
              <a:t> pulse</a:t>
            </a:r>
            <a:r>
              <a:rPr lang="en-IN" dirty="0" smtClean="0"/>
              <a:t>, brings protons back into phase. This </a:t>
            </a:r>
            <a:r>
              <a:rPr lang="en-IN" dirty="0" err="1" smtClean="0"/>
              <a:t>rephasing</a:t>
            </a:r>
            <a:r>
              <a:rPr lang="en-IN" dirty="0" smtClean="0"/>
              <a:t> results into increased magnitude of TM and echo or signal is received by the receiver coil. This is called as spin-echo.</a:t>
            </a:r>
            <a:endParaRPr lang="en-IN" dirty="0"/>
          </a:p>
        </p:txBody>
      </p:sp>
      <p:pic>
        <p:nvPicPr>
          <p:cNvPr id="4" name="Picture 2"/>
          <p:cNvPicPr>
            <a:picLocks noChangeAspect="1" noChangeArrowheads="1"/>
          </p:cNvPicPr>
          <p:nvPr/>
        </p:nvPicPr>
        <p:blipFill>
          <a:blip r:embed="rId2" cstate="print"/>
          <a:srcRect/>
          <a:stretch>
            <a:fillRect/>
          </a:stretch>
        </p:blipFill>
        <p:spPr bwMode="auto">
          <a:xfrm rot="5400000">
            <a:off x="2770309" y="1801691"/>
            <a:ext cx="3679581"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14354" y="838200"/>
            <a:ext cx="7943846" cy="4953005"/>
          </a:xfrm>
        </p:spPr>
        <p:txBody>
          <a:bodyPr>
            <a:normAutofit/>
          </a:bodyPr>
          <a:lstStyle/>
          <a:p>
            <a:r>
              <a:rPr lang="en-IN" sz="2400" dirty="0" smtClean="0"/>
              <a:t>In conventional SE sequence </a:t>
            </a:r>
            <a:r>
              <a:rPr lang="en-IN" sz="2400" i="1" dirty="0" smtClean="0">
                <a:solidFill>
                  <a:srgbClr val="FF99FF"/>
                </a:solidFill>
              </a:rPr>
              <a:t>one line of k-space is filled per TR</a:t>
            </a:r>
            <a:r>
              <a:rPr lang="en-IN" sz="2400" dirty="0" smtClean="0">
                <a:solidFill>
                  <a:srgbClr val="FF99FF"/>
                </a:solidFill>
              </a:rPr>
              <a:t>.</a:t>
            </a:r>
          </a:p>
          <a:p>
            <a:r>
              <a:rPr lang="en-IN" sz="2400" dirty="0" smtClean="0"/>
              <a:t>SE is mother of all sequences and forms basis for understanding all other sequences. It is used in almost </a:t>
            </a:r>
            <a:r>
              <a:rPr lang="en-IN" sz="2400" i="1" dirty="0" smtClean="0">
                <a:solidFill>
                  <a:srgbClr val="FF66CC"/>
                </a:solidFill>
              </a:rPr>
              <a:t>all </a:t>
            </a:r>
            <a:r>
              <a:rPr lang="en-IN" sz="2400" i="1" dirty="0" smtClean="0">
                <a:solidFill>
                  <a:srgbClr val="FF99FF"/>
                </a:solidFill>
              </a:rPr>
              <a:t>examinations</a:t>
            </a:r>
            <a:r>
              <a:rPr lang="en-IN" sz="2400" dirty="0" smtClean="0">
                <a:solidFill>
                  <a:srgbClr val="FF66CC"/>
                </a:solidFill>
              </a:rPr>
              <a:t>. </a:t>
            </a:r>
          </a:p>
          <a:p>
            <a:r>
              <a:rPr lang="en-IN" sz="2400" i="1" dirty="0" smtClean="0">
                <a:solidFill>
                  <a:srgbClr val="FF66CC"/>
                </a:solidFill>
              </a:rPr>
              <a:t>T1</a:t>
            </a:r>
            <a:r>
              <a:rPr lang="en-IN" sz="2400" dirty="0" smtClean="0"/>
              <a:t>-weighted images are useful for demonstrating </a:t>
            </a:r>
            <a:r>
              <a:rPr lang="en-IN" sz="2400" i="1" dirty="0" smtClean="0">
                <a:solidFill>
                  <a:srgbClr val="FF99FF"/>
                </a:solidFill>
              </a:rPr>
              <a:t>anatomy</a:t>
            </a:r>
            <a:r>
              <a:rPr lang="en-IN" sz="2400" dirty="0" smtClean="0"/>
              <a:t>. Since tissues that are diseased, are generally more </a:t>
            </a:r>
            <a:r>
              <a:rPr lang="en-IN" sz="2400" dirty="0" err="1" smtClean="0"/>
              <a:t>edematous</a:t>
            </a:r>
            <a:r>
              <a:rPr lang="en-IN" sz="2400" dirty="0" smtClean="0"/>
              <a:t> and or vascular, they appear bright on </a:t>
            </a:r>
            <a:r>
              <a:rPr lang="en-IN" sz="2400" i="1" dirty="0" smtClean="0">
                <a:solidFill>
                  <a:srgbClr val="FF66CC"/>
                </a:solidFill>
              </a:rPr>
              <a:t>T2</a:t>
            </a:r>
            <a:r>
              <a:rPr lang="en-IN" sz="2400" dirty="0" smtClean="0"/>
              <a:t>-weighted images. Therefore, T2-weighted images demonstrates </a:t>
            </a:r>
            <a:r>
              <a:rPr lang="en-IN" sz="2400" dirty="0" smtClean="0">
                <a:solidFill>
                  <a:srgbClr val="FF99FF"/>
                </a:solidFill>
              </a:rPr>
              <a:t>pathology</a:t>
            </a:r>
            <a:r>
              <a:rPr lang="en-IN" sz="2400" dirty="0" smtClean="0"/>
              <a:t> well.</a:t>
            </a:r>
            <a:endParaRPr lang="en-IN"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1"/>
            <a:ext cx="7598569" cy="838199"/>
          </a:xfrm>
        </p:spPr>
        <p:txBody>
          <a:bodyPr/>
          <a:lstStyle/>
          <a:p>
            <a:r>
              <a:rPr lang="en-IN" b="1" dirty="0" smtClean="0"/>
              <a:t>Turbo Spin-Echo Sequence</a:t>
            </a:r>
            <a:endParaRPr lang="en-IN" dirty="0"/>
          </a:p>
        </p:txBody>
      </p:sp>
      <p:sp>
        <p:nvSpPr>
          <p:cNvPr id="3" name="Content Placeholder 2"/>
          <p:cNvSpPr>
            <a:spLocks noGrp="1"/>
          </p:cNvSpPr>
          <p:nvPr>
            <p:ph idx="1"/>
          </p:nvPr>
        </p:nvSpPr>
        <p:spPr>
          <a:xfrm>
            <a:off x="514354" y="685801"/>
            <a:ext cx="7598569" cy="1981199"/>
          </a:xfrm>
        </p:spPr>
        <p:txBody>
          <a:bodyPr/>
          <a:lstStyle/>
          <a:p>
            <a:r>
              <a:rPr lang="en-IN" dirty="0" smtClean="0"/>
              <a:t>When </a:t>
            </a:r>
            <a:r>
              <a:rPr lang="en-IN" i="1" dirty="0" smtClean="0">
                <a:solidFill>
                  <a:srgbClr val="FF99FF"/>
                </a:solidFill>
              </a:rPr>
              <a:t>multiple 180 degree</a:t>
            </a:r>
            <a:r>
              <a:rPr lang="en-IN" dirty="0" smtClean="0"/>
              <a:t> </a:t>
            </a:r>
            <a:r>
              <a:rPr lang="en-IN" dirty="0" err="1" smtClean="0"/>
              <a:t>rephasing</a:t>
            </a:r>
            <a:r>
              <a:rPr lang="en-IN" dirty="0" smtClean="0"/>
              <a:t> pulses are sent after 90 degree pulse, it is called as multi spin-echo or Turbo spin-echo sequence. In this sequence multiple echoes obtained per TR; one echo with each 180 degree pulse.</a:t>
            </a:r>
          </a:p>
          <a:p>
            <a:r>
              <a:rPr lang="en-IN" dirty="0" smtClean="0"/>
              <a:t> All the echoes are used to fill single or common k-space. Since k-space is </a:t>
            </a:r>
            <a:r>
              <a:rPr lang="en-IN" i="1" dirty="0" smtClean="0">
                <a:solidFill>
                  <a:srgbClr val="FF99FF"/>
                </a:solidFill>
              </a:rPr>
              <a:t>filled much faster </a:t>
            </a:r>
            <a:r>
              <a:rPr lang="en-IN" dirty="0" smtClean="0"/>
              <a:t>with multiple echoes filled in single TR the scanning speed increases considerably.</a:t>
            </a:r>
            <a:endParaRPr lang="en-IN" dirty="0"/>
          </a:p>
        </p:txBody>
      </p:sp>
      <p:pic>
        <p:nvPicPr>
          <p:cNvPr id="71682" name="Picture 2"/>
          <p:cNvPicPr>
            <a:picLocks noChangeAspect="1" noChangeArrowheads="1"/>
          </p:cNvPicPr>
          <p:nvPr/>
        </p:nvPicPr>
        <p:blipFill>
          <a:blip r:embed="rId2" cstate="print"/>
          <a:srcRect/>
          <a:stretch>
            <a:fillRect/>
          </a:stretch>
        </p:blipFill>
        <p:spPr bwMode="auto">
          <a:xfrm>
            <a:off x="1981200" y="2895600"/>
            <a:ext cx="5248275" cy="377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3730" name="Picture 2"/>
          <p:cNvPicPr>
            <a:picLocks noGrp="1" noChangeAspect="1" noChangeArrowheads="1"/>
          </p:cNvPicPr>
          <p:nvPr>
            <p:ph idx="1"/>
          </p:nvPr>
        </p:nvPicPr>
        <p:blipFill>
          <a:blip r:embed="rId2" cstate="print"/>
          <a:srcRect/>
          <a:stretch>
            <a:fillRect/>
          </a:stretch>
        </p:blipFill>
        <p:spPr bwMode="auto">
          <a:xfrm rot="5400000">
            <a:off x="1161436" y="-1161439"/>
            <a:ext cx="3429004" cy="5751878"/>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4190615" y="3276600"/>
            <a:ext cx="487718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14354" y="1143000"/>
            <a:ext cx="8248646" cy="4648205"/>
          </a:xfrm>
        </p:spPr>
        <p:txBody>
          <a:bodyPr>
            <a:normAutofit/>
          </a:bodyPr>
          <a:lstStyle/>
          <a:p>
            <a:r>
              <a:rPr lang="en-IN" sz="2000" i="1" dirty="0" smtClean="0">
                <a:solidFill>
                  <a:srgbClr val="FF99FF"/>
                </a:solidFill>
              </a:rPr>
              <a:t>Turbo factor</a:t>
            </a:r>
            <a:r>
              <a:rPr lang="en-IN" sz="2000" dirty="0" smtClean="0"/>
              <a:t>: Turbo factor is number of 180 degree pulses after each 90 degree pulse. It is also called as echo train length.</a:t>
            </a:r>
          </a:p>
          <a:p>
            <a:r>
              <a:rPr lang="en-IN" sz="2000" dirty="0" smtClean="0"/>
              <a:t>USES: Image </a:t>
            </a:r>
            <a:r>
              <a:rPr lang="en-IN" sz="2000" i="1" dirty="0" smtClean="0">
                <a:solidFill>
                  <a:srgbClr val="FF99FF"/>
                </a:solidFill>
              </a:rPr>
              <a:t>contrast</a:t>
            </a:r>
            <a:r>
              <a:rPr lang="en-IN" sz="2000" dirty="0" smtClean="0"/>
              <a:t> of TSE is similar to SE sequence. Therefore, these sequences are useful in most clinical applications as SE sequence. </a:t>
            </a:r>
          </a:p>
          <a:p>
            <a:r>
              <a:rPr lang="en-IN" sz="2000" dirty="0" smtClean="0"/>
              <a:t>Added advantage is greatly </a:t>
            </a:r>
            <a:r>
              <a:rPr lang="en-IN" sz="2000" i="1" dirty="0" smtClean="0">
                <a:solidFill>
                  <a:srgbClr val="FF99FF"/>
                </a:solidFill>
              </a:rPr>
              <a:t>reduced scan time </a:t>
            </a:r>
            <a:r>
              <a:rPr lang="en-IN" sz="2000" dirty="0" smtClean="0"/>
              <a:t>such that acquisition can be completed in single breath-hold. </a:t>
            </a:r>
          </a:p>
          <a:p>
            <a:r>
              <a:rPr lang="en-IN" sz="2000" dirty="0" smtClean="0"/>
              <a:t>HASTE and RARE are examples of TSE used in MRCP.</a:t>
            </a:r>
            <a:endParaRPr lang="en-IN"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61999"/>
          </a:xfrm>
        </p:spPr>
        <p:txBody>
          <a:bodyPr>
            <a:normAutofit/>
          </a:bodyPr>
          <a:lstStyle/>
          <a:p>
            <a:r>
              <a:rPr lang="en-IN" b="1" dirty="0" smtClean="0"/>
              <a:t>Inversion Recovery (IR) Sequence</a:t>
            </a:r>
            <a:endParaRPr lang="en-IN" dirty="0"/>
          </a:p>
        </p:txBody>
      </p:sp>
      <p:sp>
        <p:nvSpPr>
          <p:cNvPr id="3" name="Content Placeholder 2"/>
          <p:cNvSpPr>
            <a:spLocks noGrp="1"/>
          </p:cNvSpPr>
          <p:nvPr>
            <p:ph idx="1"/>
          </p:nvPr>
        </p:nvSpPr>
        <p:spPr>
          <a:xfrm>
            <a:off x="0" y="685801"/>
            <a:ext cx="9144000" cy="2819400"/>
          </a:xfrm>
        </p:spPr>
        <p:txBody>
          <a:bodyPr>
            <a:normAutofit/>
          </a:bodyPr>
          <a:lstStyle/>
          <a:p>
            <a:r>
              <a:rPr lang="en-IN" dirty="0" smtClean="0"/>
              <a:t>IR sequence consists of an inverting 180 degree pulse followed by 90 degree excitation pulse followed by </a:t>
            </a:r>
            <a:r>
              <a:rPr lang="en-IN" dirty="0" err="1" smtClean="0"/>
              <a:t>rephasing</a:t>
            </a:r>
            <a:r>
              <a:rPr lang="en-IN" dirty="0" smtClean="0"/>
              <a:t> 180 degree pulse.</a:t>
            </a:r>
          </a:p>
          <a:p>
            <a:r>
              <a:rPr lang="en-IN" dirty="0" smtClean="0"/>
              <a:t>The </a:t>
            </a:r>
            <a:r>
              <a:rPr lang="en-IN" i="1" dirty="0" smtClean="0">
                <a:solidFill>
                  <a:schemeClr val="accent5">
                    <a:lumMod val="40000"/>
                    <a:lumOff val="60000"/>
                  </a:schemeClr>
                </a:solidFill>
              </a:rPr>
              <a:t>inversion 180 degree pulse flips NMV along negative side of Z-axis</a:t>
            </a:r>
            <a:r>
              <a:rPr lang="en-IN" dirty="0" smtClean="0"/>
              <a:t>. This saturates fat and water completely at the beginning of each 90 degree pulse. When 90 degree excitatory pulse is applied after NMV has relaxed through the transverse plane, contrast in the image depends on the amount of longitudinal recovery, as in SE sequence. Apart from getting heavily T1-weighted images to demonstrate anatomy, IR sequence also used to suppress particular tissue depending on TI. IR sequence also can be used in </a:t>
            </a:r>
            <a:r>
              <a:rPr lang="en-IN" dirty="0" err="1" smtClean="0"/>
              <a:t>postcontrast</a:t>
            </a:r>
            <a:r>
              <a:rPr lang="en-IN" dirty="0" smtClean="0"/>
              <a:t> imaging as they enhance signals from tissues taking up contrast.</a:t>
            </a:r>
            <a:endParaRPr lang="en-IN" dirty="0"/>
          </a:p>
        </p:txBody>
      </p:sp>
      <p:pic>
        <p:nvPicPr>
          <p:cNvPr id="72706" name="Picture 2"/>
          <p:cNvPicPr>
            <a:picLocks noChangeAspect="1" noChangeArrowheads="1"/>
          </p:cNvPicPr>
          <p:nvPr/>
        </p:nvPicPr>
        <p:blipFill>
          <a:blip r:embed="rId2" cstate="print"/>
          <a:srcRect/>
          <a:stretch>
            <a:fillRect/>
          </a:stretch>
        </p:blipFill>
        <p:spPr bwMode="auto">
          <a:xfrm>
            <a:off x="1524000" y="3505200"/>
            <a:ext cx="595122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are little magnet</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5"/>
          <p:cNvGraphicFramePr>
            <a:graphicFrameLocks noChangeAspect="1"/>
          </p:cNvGraphicFramePr>
          <p:nvPr/>
        </p:nvGraphicFramePr>
        <p:xfrm>
          <a:off x="685800" y="2209800"/>
          <a:ext cx="3638550" cy="3594100"/>
        </p:xfrm>
        <a:graphic>
          <a:graphicData uri="http://schemas.openxmlformats.org/presentationml/2006/ole">
            <p:oleObj spid="_x0000_s2104" name="Image" r:id="rId3" imgW="3639319" imgH="3593599" progId="">
              <p:embed/>
            </p:oleObj>
          </a:graphicData>
        </a:graphic>
      </p:graphicFrame>
      <p:graphicFrame>
        <p:nvGraphicFramePr>
          <p:cNvPr id="5" name="Object 7"/>
          <p:cNvGraphicFramePr>
            <a:graphicFrameLocks noChangeAspect="1"/>
          </p:cNvGraphicFramePr>
          <p:nvPr/>
        </p:nvGraphicFramePr>
        <p:xfrm>
          <a:off x="4522788" y="2244725"/>
          <a:ext cx="1773237" cy="1736725"/>
        </p:xfrm>
        <a:graphic>
          <a:graphicData uri="http://schemas.openxmlformats.org/presentationml/2006/ole">
            <p:oleObj spid="_x0000_s2105" name="Image" r:id="rId4" imgW="1773940" imgH="1737363" progId="">
              <p:embed/>
            </p:oleObj>
          </a:graphicData>
        </a:graphic>
      </p:graphicFrame>
      <p:graphicFrame>
        <p:nvGraphicFramePr>
          <p:cNvPr id="6" name="Object 10"/>
          <p:cNvGraphicFramePr>
            <a:graphicFrameLocks noChangeAspect="1"/>
          </p:cNvGraphicFramePr>
          <p:nvPr/>
        </p:nvGraphicFramePr>
        <p:xfrm>
          <a:off x="6538913" y="2244725"/>
          <a:ext cx="1765300" cy="1736725"/>
        </p:xfrm>
        <a:graphic>
          <a:graphicData uri="http://schemas.openxmlformats.org/presentationml/2006/ole">
            <p:oleObj spid="_x0000_s2106" name="Image" r:id="rId5" imgW="1764796" imgH="1737363" progId="">
              <p:embed/>
            </p:oleObj>
          </a:graphicData>
        </a:graphic>
      </p:graphicFrame>
      <p:sp>
        <p:nvSpPr>
          <p:cNvPr id="7" name="Text Box 13"/>
          <p:cNvSpPr txBox="1">
            <a:spLocks noChangeArrowheads="1"/>
          </p:cNvSpPr>
          <p:nvPr/>
        </p:nvSpPr>
        <p:spPr bwMode="auto">
          <a:xfrm>
            <a:off x="4646613" y="4276725"/>
            <a:ext cx="3619500" cy="1739900"/>
          </a:xfrm>
          <a:prstGeom prst="rect">
            <a:avLst/>
          </a:prstGeom>
          <a:noFill/>
          <a:ln w="9525">
            <a:noFill/>
            <a:miter lim="800000"/>
            <a:headEnd/>
            <a:tailEnd/>
          </a:ln>
          <a:effectLst/>
        </p:spPr>
        <p:txBody>
          <a:bodyPr>
            <a:spAutoFit/>
          </a:bodyPr>
          <a:lstStyle/>
          <a:p>
            <a:r>
              <a:rPr lang="en-US"/>
              <a:t>Proton </a:t>
            </a:r>
            <a:r>
              <a:rPr lang="en-US">
                <a:solidFill>
                  <a:schemeClr val="accent1"/>
                </a:solidFill>
              </a:rPr>
              <a:t>spin</a:t>
            </a:r>
            <a:r>
              <a:rPr lang="en-US"/>
              <a:t> around its axis like a planet, has positive changer and electrical field around it, and moving electrical field has a magnetic field like a bar magnet</a:t>
            </a:r>
          </a:p>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sz="2400" i="1" dirty="0"/>
              <a:t>Tissue </a:t>
            </a:r>
            <a:r>
              <a:rPr lang="en-US" sz="2400" i="1" dirty="0" smtClean="0"/>
              <a:t>Suppression:</a:t>
            </a:r>
          </a:p>
          <a:p>
            <a:r>
              <a:rPr lang="en-US" sz="2400" i="1" dirty="0" smtClean="0"/>
              <a:t> </a:t>
            </a:r>
            <a:r>
              <a:rPr lang="en-US" sz="2400" dirty="0" smtClean="0"/>
              <a:t>If </a:t>
            </a:r>
            <a:r>
              <a:rPr lang="en-US" sz="2400" dirty="0"/>
              <a:t>TI corresponds with time the tissue takes to recover </a:t>
            </a:r>
            <a:r>
              <a:rPr lang="en-US" sz="2400" dirty="0" smtClean="0"/>
              <a:t>after 180 </a:t>
            </a:r>
            <a:r>
              <a:rPr lang="en-US" sz="2400" dirty="0"/>
              <a:t>degree inversion pulse from full inversion to </a:t>
            </a:r>
            <a:r>
              <a:rPr lang="en-US" sz="2400" dirty="0" smtClean="0"/>
              <a:t>transverse plane</a:t>
            </a:r>
            <a:r>
              <a:rPr lang="en-US" sz="2400" dirty="0"/>
              <a:t>, there will not be any longitudinal </a:t>
            </a:r>
            <a:r>
              <a:rPr lang="en-US" sz="2400" dirty="0" err="1" smtClean="0"/>
              <a:t>magnetisation</a:t>
            </a:r>
            <a:r>
              <a:rPr lang="en-US" sz="2400" dirty="0" smtClean="0"/>
              <a:t>. So</a:t>
            </a:r>
            <a:r>
              <a:rPr lang="en-US" sz="2400" dirty="0"/>
              <a:t>, when 90 degree pulse is applied there is no TM, </a:t>
            </a:r>
            <a:r>
              <a:rPr lang="en-US" sz="2400" dirty="0" smtClean="0"/>
              <a:t>i.e. no </a:t>
            </a:r>
            <a:r>
              <a:rPr lang="en-US" sz="2400" dirty="0"/>
              <a:t>signal. IR sequences are thus used to suppress </a:t>
            </a:r>
            <a:r>
              <a:rPr lang="en-US" sz="2400" dirty="0" smtClean="0"/>
              <a:t>certain tissues </a:t>
            </a:r>
            <a:r>
              <a:rPr lang="en-US" sz="2400" dirty="0"/>
              <a:t>by changing TI. The </a:t>
            </a:r>
            <a:r>
              <a:rPr lang="en-US" sz="2400" i="1" dirty="0">
                <a:solidFill>
                  <a:schemeClr val="accent5">
                    <a:lumMod val="60000"/>
                    <a:lumOff val="40000"/>
                  </a:schemeClr>
                </a:solidFill>
              </a:rPr>
              <a:t>TI required to null the </a:t>
            </a:r>
            <a:r>
              <a:rPr lang="en-US" sz="2400" i="1" dirty="0" smtClean="0">
                <a:solidFill>
                  <a:schemeClr val="accent5">
                    <a:lumMod val="60000"/>
                    <a:lumOff val="40000"/>
                  </a:schemeClr>
                </a:solidFill>
              </a:rPr>
              <a:t>signal from </a:t>
            </a:r>
            <a:r>
              <a:rPr lang="en-US" sz="2400" i="1" dirty="0">
                <a:solidFill>
                  <a:schemeClr val="accent5">
                    <a:lumMod val="60000"/>
                    <a:lumOff val="40000"/>
                  </a:schemeClr>
                </a:solidFill>
              </a:rPr>
              <a:t>a tissue is 0.69 times T1 relaxation time of that tissue</a:t>
            </a:r>
            <a:r>
              <a:rPr lang="en-US" sz="2400" dirty="0"/>
              <a:t>.</a:t>
            </a:r>
            <a:endParaRPr lang="en-IN" sz="2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1"/>
            <a:ext cx="7598569" cy="761999"/>
          </a:xfrm>
        </p:spPr>
        <p:txBody>
          <a:bodyPr>
            <a:normAutofit fontScale="90000"/>
          </a:bodyPr>
          <a:lstStyle/>
          <a:p>
            <a:r>
              <a:rPr lang="en-US" b="1" dirty="0"/>
              <a:t>GRADIENT ECHO SEQUENCE (GRE)</a:t>
            </a:r>
            <a:endParaRPr lang="en-US" dirty="0"/>
          </a:p>
        </p:txBody>
      </p:sp>
      <p:sp>
        <p:nvSpPr>
          <p:cNvPr id="3" name="Content Placeholder 2"/>
          <p:cNvSpPr>
            <a:spLocks noGrp="1"/>
          </p:cNvSpPr>
          <p:nvPr>
            <p:ph idx="1"/>
          </p:nvPr>
        </p:nvSpPr>
        <p:spPr>
          <a:xfrm>
            <a:off x="152400" y="609600"/>
            <a:ext cx="8839200" cy="6248400"/>
          </a:xfrm>
        </p:spPr>
        <p:txBody>
          <a:bodyPr>
            <a:normAutofit/>
          </a:bodyPr>
          <a:lstStyle/>
          <a:p>
            <a:r>
              <a:rPr lang="en-US" dirty="0"/>
              <a:t>There are basic three differences between SE and </a:t>
            </a:r>
            <a:r>
              <a:rPr lang="en-US" dirty="0" smtClean="0"/>
              <a:t>GRE sequences</a:t>
            </a:r>
            <a:r>
              <a:rPr lang="en-US" dirty="0"/>
              <a:t>.</a:t>
            </a:r>
          </a:p>
          <a:p>
            <a:r>
              <a:rPr lang="en-US" dirty="0"/>
              <a:t>1. There is </a:t>
            </a:r>
            <a:r>
              <a:rPr lang="en-US" i="1" dirty="0">
                <a:solidFill>
                  <a:schemeClr val="accent5">
                    <a:lumMod val="60000"/>
                    <a:lumOff val="40000"/>
                  </a:schemeClr>
                </a:solidFill>
              </a:rPr>
              <a:t>no 180 degree pulse </a:t>
            </a:r>
            <a:r>
              <a:rPr lang="en-US" dirty="0"/>
              <a:t>in GRE. </a:t>
            </a:r>
            <a:r>
              <a:rPr lang="en-US" dirty="0" err="1"/>
              <a:t>Rephasing</a:t>
            </a:r>
            <a:r>
              <a:rPr lang="en-US" dirty="0"/>
              <a:t> </a:t>
            </a:r>
            <a:r>
              <a:rPr lang="en-US" dirty="0" smtClean="0"/>
              <a:t>of TM </a:t>
            </a:r>
            <a:r>
              <a:rPr lang="en-US" dirty="0"/>
              <a:t>in GRE is done by </a:t>
            </a:r>
            <a:r>
              <a:rPr lang="en-US" i="1" dirty="0">
                <a:solidFill>
                  <a:schemeClr val="accent5">
                    <a:lumMod val="60000"/>
                    <a:lumOff val="40000"/>
                  </a:schemeClr>
                </a:solidFill>
              </a:rPr>
              <a:t>gradients</a:t>
            </a:r>
            <a:r>
              <a:rPr lang="en-US" dirty="0"/>
              <a:t>; particularly by </a:t>
            </a:r>
            <a:r>
              <a:rPr lang="en-US" dirty="0" smtClean="0"/>
              <a:t>reversal of </a:t>
            </a:r>
            <a:r>
              <a:rPr lang="en-US" dirty="0"/>
              <a:t>frequency encoding gradient. Since </a:t>
            </a:r>
            <a:r>
              <a:rPr lang="en-US" dirty="0" err="1"/>
              <a:t>rephasing</a:t>
            </a:r>
            <a:r>
              <a:rPr lang="en-US" dirty="0"/>
              <a:t> </a:t>
            </a:r>
            <a:r>
              <a:rPr lang="en-US" dirty="0" smtClean="0"/>
              <a:t>by gradient </a:t>
            </a:r>
            <a:r>
              <a:rPr lang="en-US" dirty="0"/>
              <a:t>gives signal this sequence is called as </a:t>
            </a:r>
            <a:r>
              <a:rPr lang="en-US" dirty="0" smtClean="0"/>
              <a:t>Gradient echo </a:t>
            </a:r>
            <a:r>
              <a:rPr lang="en-US" dirty="0"/>
              <a:t>sequence.</a:t>
            </a:r>
          </a:p>
          <a:p>
            <a:r>
              <a:rPr lang="en-US" dirty="0"/>
              <a:t>2. </a:t>
            </a:r>
            <a:r>
              <a:rPr lang="en-US" i="1" dirty="0">
                <a:solidFill>
                  <a:schemeClr val="accent5">
                    <a:lumMod val="60000"/>
                    <a:lumOff val="40000"/>
                  </a:schemeClr>
                </a:solidFill>
              </a:rPr>
              <a:t>Flip angle in GRE are smaller</a:t>
            </a:r>
            <a:r>
              <a:rPr lang="en-US" dirty="0"/>
              <a:t>, usually less than </a:t>
            </a:r>
            <a:r>
              <a:rPr lang="en-US" dirty="0" smtClean="0"/>
              <a:t>90 degree</a:t>
            </a:r>
            <a:r>
              <a:rPr lang="en-US" dirty="0"/>
              <a:t>. Since flip angle is smaller there will be </a:t>
            </a:r>
            <a:r>
              <a:rPr lang="en-US" dirty="0" smtClean="0"/>
              <a:t>early recovery </a:t>
            </a:r>
            <a:r>
              <a:rPr lang="en-US" dirty="0"/>
              <a:t>of LM such that TR can be reduced </a:t>
            </a:r>
            <a:r>
              <a:rPr lang="en-US" dirty="0" smtClean="0"/>
              <a:t>hence scanning </a:t>
            </a:r>
            <a:r>
              <a:rPr lang="en-US" dirty="0"/>
              <a:t>time.</a:t>
            </a:r>
          </a:p>
          <a:p>
            <a:r>
              <a:rPr lang="en-US" dirty="0"/>
              <a:t>3. Transverse relaxation in SE sequence is caused </a:t>
            </a:r>
            <a:r>
              <a:rPr lang="en-US" dirty="0" smtClean="0"/>
              <a:t>by combination </a:t>
            </a:r>
            <a:r>
              <a:rPr lang="en-US" dirty="0"/>
              <a:t>of two mechanisms-</a:t>
            </a:r>
          </a:p>
          <a:p>
            <a:pPr lvl="1"/>
            <a:r>
              <a:rPr lang="en-US" dirty="0"/>
              <a:t>A. Irreversible </a:t>
            </a:r>
            <a:r>
              <a:rPr lang="en-US" dirty="0" err="1"/>
              <a:t>dephasing</a:t>
            </a:r>
            <a:r>
              <a:rPr lang="en-US" dirty="0"/>
              <a:t> of TM resulting from </a:t>
            </a:r>
            <a:r>
              <a:rPr lang="en-US" dirty="0" smtClean="0"/>
              <a:t>nuclear, molecular </a:t>
            </a:r>
            <a:r>
              <a:rPr lang="en-US" dirty="0"/>
              <a:t>and macromolecular magnetic </a:t>
            </a:r>
            <a:r>
              <a:rPr lang="en-US" dirty="0" smtClean="0"/>
              <a:t>interactions with </a:t>
            </a:r>
            <a:r>
              <a:rPr lang="en-US" dirty="0"/>
              <a:t>proton.</a:t>
            </a:r>
          </a:p>
          <a:p>
            <a:pPr lvl="1"/>
            <a:r>
              <a:rPr lang="en-US" dirty="0"/>
              <a:t>B. </a:t>
            </a:r>
            <a:r>
              <a:rPr lang="en-US" dirty="0" err="1"/>
              <a:t>Dephasing</a:t>
            </a:r>
            <a:r>
              <a:rPr lang="en-US" dirty="0"/>
              <a:t> caused by magnetic field inhomogeneity.</a:t>
            </a:r>
          </a:p>
        </p:txBody>
      </p:sp>
    </p:spTree>
    <p:extLst>
      <p:ext uri="{BB962C8B-B14F-4D97-AF65-F5344CB8AC3E}">
        <p14:creationId xmlns="" xmlns:p14="http://schemas.microsoft.com/office/powerpoint/2010/main" val="31093195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rot="5400000">
            <a:off x="1161436" y="-1161439"/>
            <a:ext cx="3429004" cy="5751878"/>
          </a:xfrm>
          <a:prstGeom prst="rect">
            <a:avLst/>
          </a:prstGeom>
          <a:noFill/>
          <a:ln w="9525">
            <a:noFill/>
            <a:miter lim="800000"/>
            <a:headEnd/>
            <a:tailEnd/>
          </a:ln>
          <a:effectLst/>
        </p:spPr>
      </p:pic>
      <p:pic>
        <p:nvPicPr>
          <p:cNvPr id="4403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60996" y="3200400"/>
            <a:ext cx="5183004"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3940076"/>
            <a:ext cx="4191001" cy="2585323"/>
          </a:xfrm>
          <a:prstGeom prst="rect">
            <a:avLst/>
          </a:prstGeom>
        </p:spPr>
        <p:txBody>
          <a:bodyPr wrap="square">
            <a:spAutoFit/>
          </a:bodyPr>
          <a:lstStyle/>
          <a:p>
            <a:r>
              <a:rPr lang="en-US" dirty="0"/>
              <a:t>In SE sequence the </a:t>
            </a:r>
            <a:r>
              <a:rPr lang="en-US" dirty="0" err="1"/>
              <a:t>dephasing</a:t>
            </a:r>
            <a:r>
              <a:rPr lang="en-US" dirty="0"/>
              <a:t> caused by </a:t>
            </a:r>
            <a:r>
              <a:rPr lang="en-US" dirty="0" smtClean="0"/>
              <a:t>inhomogeneity is </a:t>
            </a:r>
            <a:r>
              <a:rPr lang="en-US" dirty="0"/>
              <a:t>eliminated by 180 degree pulse. Hence </a:t>
            </a:r>
            <a:r>
              <a:rPr lang="en-US" dirty="0" smtClean="0"/>
              <a:t>there is </a:t>
            </a:r>
            <a:r>
              <a:rPr lang="en-US" dirty="0"/>
              <a:t>‘true’ relaxation in SE sequence. In GRE </a:t>
            </a:r>
            <a:r>
              <a:rPr lang="en-US" dirty="0" smtClean="0"/>
              <a:t>sequence </a:t>
            </a:r>
            <a:r>
              <a:rPr lang="en-US" dirty="0" err="1" smtClean="0"/>
              <a:t>dephasing</a:t>
            </a:r>
            <a:r>
              <a:rPr lang="en-US" dirty="0" smtClean="0"/>
              <a:t> </a:t>
            </a:r>
            <a:r>
              <a:rPr lang="en-US" dirty="0"/>
              <a:t>effects of magnetic field inhomogeneity are </a:t>
            </a:r>
            <a:r>
              <a:rPr lang="en-US" dirty="0" smtClean="0"/>
              <a:t>not </a:t>
            </a:r>
            <a:r>
              <a:rPr lang="en-US" dirty="0"/>
              <a:t>compensated as there is no 180 degree pulse. </a:t>
            </a:r>
            <a:r>
              <a:rPr lang="en-US" dirty="0" smtClean="0"/>
              <a:t>T2 relaxation </a:t>
            </a:r>
            <a:r>
              <a:rPr lang="en-US" dirty="0"/>
              <a:t>in GRE is called as </a:t>
            </a:r>
            <a:r>
              <a:rPr lang="en-US" i="1" dirty="0">
                <a:solidFill>
                  <a:schemeClr val="accent5">
                    <a:lumMod val="60000"/>
                    <a:lumOff val="40000"/>
                  </a:schemeClr>
                </a:solidFill>
              </a:rPr>
              <a:t>T2* (T2 star) relaxation.</a:t>
            </a:r>
          </a:p>
        </p:txBody>
      </p:sp>
    </p:spTree>
    <p:extLst>
      <p:ext uri="{BB962C8B-B14F-4D97-AF65-F5344CB8AC3E}">
        <p14:creationId xmlns="" xmlns:p14="http://schemas.microsoft.com/office/powerpoint/2010/main" val="6577433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4" y="152401"/>
            <a:ext cx="7598569" cy="1142999"/>
          </a:xfrm>
        </p:spPr>
        <p:txBody>
          <a:bodyPr/>
          <a:lstStyle/>
          <a:p>
            <a:r>
              <a:rPr lang="en-US" dirty="0" smtClean="0"/>
              <a:t>Take home message:</a:t>
            </a:r>
            <a:endParaRPr lang="en-US" dirty="0"/>
          </a:p>
        </p:txBody>
      </p:sp>
      <p:sp>
        <p:nvSpPr>
          <p:cNvPr id="3" name="Content Placeholder 2"/>
          <p:cNvSpPr>
            <a:spLocks noGrp="1"/>
          </p:cNvSpPr>
          <p:nvPr>
            <p:ph idx="1"/>
          </p:nvPr>
        </p:nvSpPr>
        <p:spPr>
          <a:xfrm>
            <a:off x="514354" y="1447800"/>
            <a:ext cx="7598569" cy="4343405"/>
          </a:xfrm>
        </p:spPr>
        <p:txBody>
          <a:bodyPr>
            <a:normAutofit lnSpcReduction="10000"/>
          </a:bodyPr>
          <a:lstStyle/>
          <a:p>
            <a:r>
              <a:rPr lang="en-GB" sz="1600" dirty="0" smtClean="0"/>
              <a:t>MRI utilizes this </a:t>
            </a:r>
            <a:r>
              <a:rPr lang="en-GB" sz="1600" i="1" dirty="0" smtClean="0">
                <a:solidFill>
                  <a:srgbClr val="FF99FF"/>
                </a:solidFill>
              </a:rPr>
              <a:t>magnetic spin property </a:t>
            </a:r>
            <a:r>
              <a:rPr lang="en-GB" sz="1600" dirty="0" smtClean="0"/>
              <a:t>of protons of hydrogen to elicit images.</a:t>
            </a:r>
          </a:p>
          <a:p>
            <a:pPr fontAlgn="ctr">
              <a:lnSpc>
                <a:spcPct val="90000"/>
              </a:lnSpc>
            </a:pPr>
            <a:r>
              <a:rPr lang="en-US" sz="1600" dirty="0" err="1" smtClean="0"/>
              <a:t>Larmor</a:t>
            </a:r>
            <a:r>
              <a:rPr lang="en-US" sz="1600" dirty="0" smtClean="0"/>
              <a:t> Equation--     </a:t>
            </a:r>
            <a:r>
              <a:rPr lang="en-US" sz="1600" i="1" dirty="0" err="1" smtClean="0">
                <a:solidFill>
                  <a:srgbClr val="FF99FF"/>
                </a:solidFill>
              </a:rPr>
              <a:t>Wo</a:t>
            </a:r>
            <a:r>
              <a:rPr lang="en-US" sz="1600" i="1" dirty="0" smtClean="0">
                <a:solidFill>
                  <a:srgbClr val="FF99FF"/>
                </a:solidFill>
              </a:rPr>
              <a:t> = </a:t>
            </a:r>
            <a:r>
              <a:rPr lang="en-US" sz="1600" i="1" dirty="0" err="1" smtClean="0">
                <a:solidFill>
                  <a:srgbClr val="FF99FF"/>
                </a:solidFill>
              </a:rPr>
              <a:t>yBo</a:t>
            </a:r>
            <a:r>
              <a:rPr lang="en-US" sz="1600" i="1" dirty="0" smtClean="0">
                <a:solidFill>
                  <a:srgbClr val="FF99FF"/>
                </a:solidFill>
              </a:rPr>
              <a:t>.</a:t>
            </a:r>
          </a:p>
          <a:p>
            <a:pPr fontAlgn="ctr">
              <a:lnSpc>
                <a:spcPct val="90000"/>
              </a:lnSpc>
            </a:pPr>
            <a:r>
              <a:rPr lang="en-US" sz="1600" dirty="0" smtClean="0"/>
              <a:t>Transverse magnetization is </a:t>
            </a:r>
            <a:r>
              <a:rPr lang="en-US" sz="1600" i="1" dirty="0" smtClean="0">
                <a:solidFill>
                  <a:srgbClr val="FF99FF"/>
                </a:solidFill>
              </a:rPr>
              <a:t>measured</a:t>
            </a:r>
            <a:r>
              <a:rPr lang="en-US" sz="1600" dirty="0" smtClean="0"/>
              <a:t>.</a:t>
            </a:r>
          </a:p>
          <a:p>
            <a:pPr fontAlgn="ctr">
              <a:lnSpc>
                <a:spcPct val="90000"/>
              </a:lnSpc>
            </a:pPr>
            <a:r>
              <a:rPr lang="en-US" sz="1600" dirty="0" smtClean="0"/>
              <a:t>Resonance.</a:t>
            </a:r>
          </a:p>
          <a:p>
            <a:pPr fontAlgn="ctr">
              <a:lnSpc>
                <a:spcPct val="90000"/>
              </a:lnSpc>
            </a:pPr>
            <a:r>
              <a:rPr lang="en-US" sz="1600" dirty="0" smtClean="0"/>
              <a:t>Free induction decay.</a:t>
            </a:r>
          </a:p>
          <a:p>
            <a:pPr fontAlgn="ctr">
              <a:lnSpc>
                <a:spcPct val="90000"/>
              </a:lnSpc>
            </a:pPr>
            <a:r>
              <a:rPr lang="en-US" sz="1600" dirty="0" smtClean="0"/>
              <a:t>Localization of signal. </a:t>
            </a:r>
            <a:r>
              <a:rPr lang="en-US" sz="1600" dirty="0" smtClean="0">
                <a:solidFill>
                  <a:srgbClr val="FF99FF"/>
                </a:solidFill>
              </a:rPr>
              <a:t>(Z, Y  and X)</a:t>
            </a:r>
          </a:p>
          <a:p>
            <a:pPr fontAlgn="ctr">
              <a:lnSpc>
                <a:spcPct val="90000"/>
              </a:lnSpc>
            </a:pPr>
            <a:r>
              <a:rPr lang="en-US" sz="1600" dirty="0" smtClean="0"/>
              <a:t>1 Tesla = 10kG = 10,000 Gauss.</a:t>
            </a:r>
          </a:p>
          <a:p>
            <a:r>
              <a:rPr lang="en-US" sz="1600" dirty="0" smtClean="0"/>
              <a:t>Superconducting  magnets ---Mercury or Niobium- Titanium alloy.</a:t>
            </a:r>
          </a:p>
          <a:p>
            <a:r>
              <a:rPr lang="en-US" sz="1600" dirty="0" smtClean="0"/>
              <a:t>Ramping, shimming and shielding.</a:t>
            </a:r>
          </a:p>
          <a:p>
            <a:r>
              <a:rPr lang="en-US" sz="1600" dirty="0" smtClean="0"/>
              <a:t>TI weighted image.</a:t>
            </a:r>
          </a:p>
          <a:p>
            <a:r>
              <a:rPr lang="en-US" sz="1600" dirty="0" smtClean="0"/>
              <a:t>T2 weighted image.</a:t>
            </a:r>
          </a:p>
          <a:p>
            <a:r>
              <a:rPr lang="en-US" sz="1600" dirty="0" smtClean="0"/>
              <a:t>PD – proton density image.</a:t>
            </a:r>
          </a:p>
          <a:p>
            <a:endParaRPr lang="en-US" sz="16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Precession</a:t>
            </a:r>
            <a:endParaRPr lang="en-US" dirty="0"/>
          </a:p>
        </p:txBody>
      </p:sp>
      <p:sp>
        <p:nvSpPr>
          <p:cNvPr id="3" name="Content Placeholder 2"/>
          <p:cNvSpPr>
            <a:spLocks noGrp="1"/>
          </p:cNvSpPr>
          <p:nvPr>
            <p:ph idx="1"/>
          </p:nvPr>
        </p:nvSpPr>
        <p:spPr/>
        <p:txBody>
          <a:bodyPr/>
          <a:lstStyle/>
          <a:p>
            <a:endParaRPr lang="en-US"/>
          </a:p>
        </p:txBody>
      </p:sp>
      <p:sp>
        <p:nvSpPr>
          <p:cNvPr id="4" name="Rectangle 9"/>
          <p:cNvSpPr txBox="1">
            <a:spLocks noChangeArrowheads="1"/>
          </p:cNvSpPr>
          <p:nvPr/>
        </p:nvSpPr>
        <p:spPr>
          <a:xfrm>
            <a:off x="1066800" y="304800"/>
            <a:ext cx="7543800" cy="1431925"/>
          </a:xfrm>
          <a:prstGeom prst="rect">
            <a:avLst/>
          </a:prstGeom>
          <a:effectLst/>
        </p:spPr>
        <p:txBody>
          <a:bodyPr vert="horz" lIns="91440" tIns="45720" rIns="91440" bIns="45720" rtlCol="0" anchor="ctr">
            <a:normAutofit/>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w="3175" cmpd="sng">
                  <a:noFill/>
                </a:ln>
                <a:solidFill>
                  <a:schemeClr val="tx1"/>
                </a:solidFill>
                <a:effectLst/>
                <a:uLnTx/>
                <a:uFillTx/>
                <a:latin typeface="+mj-lt"/>
                <a:ea typeface="+mj-ea"/>
                <a:cs typeface="+mj-cs"/>
              </a:rPr>
              <a:t> </a:t>
            </a:r>
            <a:endParaRPr kumimoji="0" lang="en-US" sz="3600" b="0" i="0" u="none" strike="noStrike" kern="1200" cap="all" spc="0" normalizeH="0" baseline="0" noProof="0" dirty="0">
              <a:ln w="3175" cmpd="sng">
                <a:noFill/>
              </a:ln>
              <a:solidFill>
                <a:schemeClr val="tx1"/>
              </a:solidFill>
              <a:effectLst/>
              <a:uLnTx/>
              <a:uFillTx/>
              <a:latin typeface="+mj-lt"/>
              <a:ea typeface="+mj-ea"/>
              <a:cs typeface="+mj-cs"/>
            </a:endParaRPr>
          </a:p>
        </p:txBody>
      </p:sp>
      <p:graphicFrame>
        <p:nvGraphicFramePr>
          <p:cNvPr id="5" name="Object 5"/>
          <p:cNvGraphicFramePr>
            <a:graphicFrameLocks noChangeAspect="1"/>
          </p:cNvGraphicFramePr>
          <p:nvPr/>
        </p:nvGraphicFramePr>
        <p:xfrm>
          <a:off x="1066800" y="2217738"/>
          <a:ext cx="3695700" cy="3640137"/>
        </p:xfrm>
        <a:graphic>
          <a:graphicData uri="http://schemas.openxmlformats.org/presentationml/2006/ole">
            <p:oleObj spid="_x0000_s3110" name="Image" r:id="rId3" imgW="5041270" imgH="4965079" progId="">
              <p:embed/>
            </p:oleObj>
          </a:graphicData>
        </a:graphic>
      </p:graphicFrame>
      <p:graphicFrame>
        <p:nvGraphicFramePr>
          <p:cNvPr id="6" name="Object 8"/>
          <p:cNvGraphicFramePr>
            <a:graphicFrameLocks noChangeAspect="1"/>
          </p:cNvGraphicFramePr>
          <p:nvPr/>
        </p:nvGraphicFramePr>
        <p:xfrm>
          <a:off x="5364163" y="3429000"/>
          <a:ext cx="2425700" cy="2438400"/>
        </p:xfrm>
        <a:graphic>
          <a:graphicData uri="http://schemas.openxmlformats.org/presentationml/2006/ole">
            <p:oleObj spid="_x0000_s3111" name="Image" r:id="rId4" imgW="2425397" imgH="2438095" progId="">
              <p:embed/>
            </p:oleObj>
          </a:graphicData>
        </a:graphic>
      </p:graphicFrame>
      <p:sp>
        <p:nvSpPr>
          <p:cNvPr id="7" name="Text Box 11"/>
          <p:cNvSpPr txBox="1">
            <a:spLocks noChangeArrowheads="1"/>
          </p:cNvSpPr>
          <p:nvPr/>
        </p:nvSpPr>
        <p:spPr bwMode="auto">
          <a:xfrm>
            <a:off x="5181600" y="1844675"/>
            <a:ext cx="3962400" cy="1190625"/>
          </a:xfrm>
          <a:prstGeom prst="rect">
            <a:avLst/>
          </a:prstGeom>
          <a:noFill/>
          <a:ln w="9525">
            <a:noFill/>
            <a:miter lim="800000"/>
            <a:headEnd/>
            <a:tailEnd/>
          </a:ln>
          <a:effectLst/>
        </p:spPr>
        <p:txBody>
          <a:bodyPr wrap="square">
            <a:spAutoFit/>
          </a:bodyPr>
          <a:lstStyle/>
          <a:p>
            <a:r>
              <a:rPr lang="en-US" dirty="0"/>
              <a:t>Proton moves in like spinning top</a:t>
            </a:r>
          </a:p>
          <a:p>
            <a:r>
              <a:rPr lang="en-US" dirty="0"/>
              <a:t>In two axis </a:t>
            </a:r>
            <a:r>
              <a:rPr lang="en-US" i="1" dirty="0">
                <a:solidFill>
                  <a:schemeClr val="accent5">
                    <a:lumMod val="60000"/>
                    <a:lumOff val="40000"/>
                  </a:schemeClr>
                </a:solidFill>
              </a:rPr>
              <a:t>wobbling motion called</a:t>
            </a:r>
          </a:p>
          <a:p>
            <a:r>
              <a:rPr lang="en-US" i="1" dirty="0">
                <a:solidFill>
                  <a:schemeClr val="accent5">
                    <a:lumMod val="60000"/>
                    <a:lumOff val="40000"/>
                  </a:schemeClr>
                </a:solidFill>
              </a:rPr>
              <a:t>Precession</a:t>
            </a:r>
            <a:r>
              <a:rPr lang="en-US" dirty="0"/>
              <a:t>, depends on magnetic </a:t>
            </a:r>
          </a:p>
          <a:p>
            <a:r>
              <a:rPr lang="en-US" dirty="0"/>
              <a:t>field strength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alignment</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5"/>
          <p:cNvGraphicFramePr>
            <a:graphicFrameLocks noChangeAspect="1"/>
          </p:cNvGraphicFramePr>
          <p:nvPr/>
        </p:nvGraphicFramePr>
        <p:xfrm>
          <a:off x="1908175" y="1981200"/>
          <a:ext cx="2011363" cy="1981200"/>
        </p:xfrm>
        <a:graphic>
          <a:graphicData uri="http://schemas.openxmlformats.org/presentationml/2006/ole">
            <p:oleObj spid="_x0000_s4134" name="Image" r:id="rId3" imgW="5028571" imgH="4952381" progId="">
              <p:embed/>
            </p:oleObj>
          </a:graphicData>
        </a:graphic>
      </p:graphicFrame>
      <p:sp>
        <p:nvSpPr>
          <p:cNvPr id="5" name="Rectangle 8"/>
          <p:cNvSpPr txBox="1">
            <a:spLocks noChangeArrowheads="1"/>
          </p:cNvSpPr>
          <p:nvPr/>
        </p:nvSpPr>
        <p:spPr>
          <a:xfrm>
            <a:off x="4914900" y="1981200"/>
            <a:ext cx="3695700" cy="4114800"/>
          </a:xfrm>
          <a:prstGeom prst="rect">
            <a:avLst/>
          </a:prstGeom>
        </p:spPr>
        <p:txBody>
          <a:bodyPr/>
          <a:lstStyle/>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Protons align to external magnetic field </a:t>
            </a:r>
            <a:r>
              <a:rPr kumimoji="0" lang="en-US" sz="2400" b="0" i="1"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parallel or anti-parallel.</a:t>
            </a:r>
          </a:p>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Both have different energy level</a:t>
            </a:r>
          </a:p>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Like walking on feet require less energy than on hand, parallel state is preferred to anti-parallel</a:t>
            </a:r>
          </a:p>
          <a:p>
            <a:pPr marL="285744" marR="0" lvl="0" indent="-285744" algn="l" defTabSz="457189" rtl="0" eaLnBrk="1" fontAlgn="auto" latinLnBrk="0" hangingPunct="1">
              <a:lnSpc>
                <a:spcPct val="80000"/>
              </a:lnSpc>
              <a:spcBef>
                <a:spcPts val="0"/>
              </a:spcBef>
              <a:spcAft>
                <a:spcPts val="1000"/>
              </a:spcAft>
              <a:buClr>
                <a:schemeClr val="tx1"/>
              </a:buClr>
              <a:buSzPct val="100000"/>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Difference is 10,000,000/10,000,007</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6" name="Object 9"/>
          <p:cNvGraphicFramePr>
            <a:graphicFrameLocks noChangeAspect="1"/>
          </p:cNvGraphicFramePr>
          <p:nvPr/>
        </p:nvGraphicFramePr>
        <p:xfrm>
          <a:off x="1066800" y="4140200"/>
          <a:ext cx="3695700" cy="1930400"/>
        </p:xfrm>
        <a:graphic>
          <a:graphicData uri="http://schemas.openxmlformats.org/presentationml/2006/ole">
            <p:oleObj spid="_x0000_s4135" name="Image" r:id="rId4" imgW="5724155" imgH="2990094" progId="">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Precession frequency:</a:t>
            </a:r>
            <a:endParaRPr lang="en-US" dirty="0"/>
          </a:p>
        </p:txBody>
      </p:sp>
      <p:sp>
        <p:nvSpPr>
          <p:cNvPr id="3" name="Content Placeholder 2"/>
          <p:cNvSpPr>
            <a:spLocks noGrp="1"/>
          </p:cNvSpPr>
          <p:nvPr>
            <p:ph idx="1"/>
          </p:nvPr>
        </p:nvSpPr>
        <p:spPr>
          <a:xfrm>
            <a:off x="228600" y="2057400"/>
            <a:ext cx="8610600" cy="3649133"/>
          </a:xfrm>
        </p:spPr>
        <p:txBody>
          <a:bodyPr>
            <a:normAutofit fontScale="92500" lnSpcReduction="10000"/>
          </a:bodyPr>
          <a:lstStyle/>
          <a:p>
            <a:pPr fontAlgn="ctr">
              <a:lnSpc>
                <a:spcPct val="90000"/>
              </a:lnSpc>
            </a:pPr>
            <a:r>
              <a:rPr lang="en-US" sz="2800" dirty="0" smtClean="0"/>
              <a:t>Precession frequency is dependent on strength of external magnet field</a:t>
            </a:r>
          </a:p>
          <a:p>
            <a:pPr fontAlgn="ctr">
              <a:lnSpc>
                <a:spcPct val="90000"/>
              </a:lnSpc>
            </a:pPr>
            <a:r>
              <a:rPr lang="en-US" sz="2800" dirty="0" smtClean="0"/>
              <a:t>It is determined by </a:t>
            </a:r>
            <a:r>
              <a:rPr lang="en-US" sz="2800" dirty="0" err="1" smtClean="0"/>
              <a:t>Larmor</a:t>
            </a:r>
            <a:r>
              <a:rPr lang="en-US" sz="2800" dirty="0" smtClean="0"/>
              <a:t> Equation</a:t>
            </a:r>
          </a:p>
          <a:p>
            <a:pPr algn="ctr" fontAlgn="ctr">
              <a:lnSpc>
                <a:spcPct val="90000"/>
              </a:lnSpc>
              <a:buFont typeface="Wingdings" pitchFamily="2" charset="2"/>
              <a:buNone/>
            </a:pPr>
            <a:r>
              <a:rPr lang="en-US" sz="2800" i="1" dirty="0" err="1" smtClean="0">
                <a:solidFill>
                  <a:schemeClr val="accent5">
                    <a:lumMod val="60000"/>
                    <a:lumOff val="40000"/>
                  </a:schemeClr>
                </a:solidFill>
              </a:rPr>
              <a:t>Wo</a:t>
            </a:r>
            <a:r>
              <a:rPr lang="en-US" sz="2800" i="1" dirty="0" smtClean="0">
                <a:solidFill>
                  <a:schemeClr val="accent5">
                    <a:lumMod val="60000"/>
                    <a:lumOff val="40000"/>
                  </a:schemeClr>
                </a:solidFill>
              </a:rPr>
              <a:t> = </a:t>
            </a:r>
            <a:r>
              <a:rPr lang="en-US" sz="2800" i="1" dirty="0" err="1" smtClean="0">
                <a:solidFill>
                  <a:schemeClr val="accent5">
                    <a:lumMod val="60000"/>
                    <a:lumOff val="40000"/>
                  </a:schemeClr>
                </a:solidFill>
              </a:rPr>
              <a:t>yBo</a:t>
            </a:r>
            <a:endParaRPr lang="en-US" sz="2800" i="1" dirty="0" smtClean="0">
              <a:solidFill>
                <a:schemeClr val="accent5">
                  <a:lumMod val="60000"/>
                  <a:lumOff val="40000"/>
                </a:schemeClr>
              </a:solidFill>
            </a:endParaRPr>
          </a:p>
          <a:p>
            <a:pPr lvl="1" fontAlgn="ctr">
              <a:lnSpc>
                <a:spcPct val="90000"/>
              </a:lnSpc>
            </a:pPr>
            <a:r>
              <a:rPr lang="en-US" sz="2400" dirty="0" err="1" smtClean="0"/>
              <a:t>Wo</a:t>
            </a:r>
            <a:r>
              <a:rPr lang="en-US" sz="2400" dirty="0" smtClean="0"/>
              <a:t> is precession frequency in Hz or MHz</a:t>
            </a:r>
          </a:p>
          <a:p>
            <a:pPr lvl="1" fontAlgn="ctr">
              <a:lnSpc>
                <a:spcPct val="90000"/>
              </a:lnSpc>
            </a:pPr>
            <a:r>
              <a:rPr lang="en-US" sz="2400" dirty="0" smtClean="0"/>
              <a:t>Bo is magnetic field strength in Tesla</a:t>
            </a:r>
          </a:p>
          <a:p>
            <a:pPr lvl="1" fontAlgn="ctr">
              <a:lnSpc>
                <a:spcPct val="90000"/>
              </a:lnSpc>
            </a:pPr>
            <a:r>
              <a:rPr lang="en-US" sz="2400" i="1" dirty="0" smtClean="0">
                <a:solidFill>
                  <a:srgbClr val="FF99FF"/>
                </a:solidFill>
              </a:rPr>
              <a:t>y is gyro-magnetic ratio, for proton is 42.5MHz/Tesla</a:t>
            </a:r>
          </a:p>
          <a:p>
            <a:pPr lvl="1" fontAlgn="ctr">
              <a:lnSpc>
                <a:spcPct val="90000"/>
              </a:lnSpc>
            </a:pPr>
            <a:r>
              <a:rPr lang="en-US" sz="2400" dirty="0" smtClean="0"/>
              <a:t>Stronger the external magnetic field higher the precession frequency</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themeOverride>
</file>

<file path=ppt/theme/themeOverride2.xml><?xml version="1.0" encoding="utf-8"?>
<a:themeOverride xmlns:a="http://schemas.openxmlformats.org/drawingml/2006/main">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themeOverride>
</file>

<file path=docProps/app.xml><?xml version="1.0" encoding="utf-8"?>
<Properties xmlns="http://schemas.openxmlformats.org/officeDocument/2006/extended-properties" xmlns:vt="http://schemas.openxmlformats.org/officeDocument/2006/docPropsVTypes">
  <Template>Urban</Template>
  <TotalTime>2002</TotalTime>
  <Words>4123</Words>
  <Application>Microsoft Office PowerPoint</Application>
  <PresentationFormat>On-screen Show (4:3)</PresentationFormat>
  <Paragraphs>327</Paragraphs>
  <Slides>63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Celestial</vt:lpstr>
      <vt:lpstr>Image</vt:lpstr>
      <vt:lpstr>MRI PHYSICS</vt:lpstr>
      <vt:lpstr>History:</vt:lpstr>
      <vt:lpstr>MRI principle</vt:lpstr>
      <vt:lpstr>Why Hydrogen ions are used in MRI? </vt:lpstr>
      <vt:lpstr>Slide 5</vt:lpstr>
      <vt:lpstr>Proton are little magnet</vt:lpstr>
      <vt:lpstr>Precession</vt:lpstr>
      <vt:lpstr>Proton alignment</vt:lpstr>
      <vt:lpstr>Precession frequency:</vt:lpstr>
      <vt:lpstr>Coordinate system:</vt:lpstr>
      <vt:lpstr>Net magnetic force</vt:lpstr>
      <vt:lpstr>Slide 12</vt:lpstr>
      <vt:lpstr>Slide 13</vt:lpstr>
      <vt:lpstr>Measuring magnetization</vt:lpstr>
      <vt:lpstr>Transverse magnetization:</vt:lpstr>
      <vt:lpstr>Resonance:</vt:lpstr>
      <vt:lpstr>Effect of RF pulse:</vt:lpstr>
      <vt:lpstr>Slide 18</vt:lpstr>
      <vt:lpstr>Free induction decay:</vt:lpstr>
      <vt:lpstr>Localization of signal:</vt:lpstr>
      <vt:lpstr>TIME TO WAKE UP…</vt:lpstr>
      <vt:lpstr>Instrumentation:</vt:lpstr>
      <vt:lpstr>Magnetism and magnets:</vt:lpstr>
      <vt:lpstr>Magnetic field strength:</vt:lpstr>
      <vt:lpstr>Magnets:</vt:lpstr>
      <vt:lpstr>Superconducting  magnets:</vt:lpstr>
      <vt:lpstr>Slide 27</vt:lpstr>
      <vt:lpstr>Slide 28</vt:lpstr>
      <vt:lpstr>Slide 29</vt:lpstr>
      <vt:lpstr>Split magnets</vt:lpstr>
      <vt:lpstr>Slide 31</vt:lpstr>
      <vt:lpstr>ramping</vt:lpstr>
      <vt:lpstr>Shimming:</vt:lpstr>
      <vt:lpstr>Shielding:</vt:lpstr>
      <vt:lpstr>Gradients:</vt:lpstr>
      <vt:lpstr>Slide 36</vt:lpstr>
      <vt:lpstr>Slide 37</vt:lpstr>
      <vt:lpstr>Slide 38</vt:lpstr>
      <vt:lpstr>RF coils:</vt:lpstr>
      <vt:lpstr>Slide 40</vt:lpstr>
      <vt:lpstr>Slide 41</vt:lpstr>
      <vt:lpstr>Slide 42</vt:lpstr>
      <vt:lpstr>Slide 43</vt:lpstr>
      <vt:lpstr>Computers:</vt:lpstr>
      <vt:lpstr>Slide 45</vt:lpstr>
      <vt:lpstr>Slide 46</vt:lpstr>
      <vt:lpstr>Relaxation:</vt:lpstr>
      <vt:lpstr>Terminology:</vt:lpstr>
      <vt:lpstr>Slide 49</vt:lpstr>
      <vt:lpstr>Slide 50</vt:lpstr>
      <vt:lpstr>Slide 51</vt:lpstr>
      <vt:lpstr>Basic sequences:</vt:lpstr>
      <vt:lpstr>Slide 53</vt:lpstr>
      <vt:lpstr>SPIN-ECHO PULSE SEQUENCE (SE)</vt:lpstr>
      <vt:lpstr>Slide 55</vt:lpstr>
      <vt:lpstr>Turbo Spin-Echo Sequence</vt:lpstr>
      <vt:lpstr>Slide 57</vt:lpstr>
      <vt:lpstr>Slide 58</vt:lpstr>
      <vt:lpstr>Inversion Recovery (IR) Sequence</vt:lpstr>
      <vt:lpstr>Slide 60</vt:lpstr>
      <vt:lpstr>GRADIENT ECHO SEQUENCE (GRE)</vt:lpstr>
      <vt:lpstr>Slide 62</vt:lpstr>
      <vt:lpstr>Take home message: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MRI PHYSICS</dc:title>
  <dc:creator/>
  <cp:lastModifiedBy>RRMCH</cp:lastModifiedBy>
  <cp:revision>128</cp:revision>
  <dcterms:created xsi:type="dcterms:W3CDTF">2006-08-16T00:00:00Z</dcterms:created>
  <dcterms:modified xsi:type="dcterms:W3CDTF">2016-07-06T03:03:03Z</dcterms:modified>
</cp:coreProperties>
</file>