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43"/>
  </p:notesMasterIdLst>
  <p:sldIdLst>
    <p:sldId id="339" r:id="rId2"/>
    <p:sldId id="256" r:id="rId3"/>
    <p:sldId id="338" r:id="rId4"/>
    <p:sldId id="341" r:id="rId5"/>
    <p:sldId id="257" r:id="rId6"/>
    <p:sldId id="288" r:id="rId7"/>
    <p:sldId id="294" r:id="rId8"/>
    <p:sldId id="340" r:id="rId9"/>
    <p:sldId id="301" r:id="rId10"/>
    <p:sldId id="276" r:id="rId11"/>
    <p:sldId id="280" r:id="rId12"/>
    <p:sldId id="277" r:id="rId13"/>
    <p:sldId id="302" r:id="rId14"/>
    <p:sldId id="336" r:id="rId15"/>
    <p:sldId id="315" r:id="rId16"/>
    <p:sldId id="289" r:id="rId17"/>
    <p:sldId id="290" r:id="rId18"/>
    <p:sldId id="303" r:id="rId19"/>
    <p:sldId id="314" r:id="rId20"/>
    <p:sldId id="332" r:id="rId21"/>
    <p:sldId id="333" r:id="rId22"/>
    <p:sldId id="334" r:id="rId23"/>
    <p:sldId id="281" r:id="rId24"/>
    <p:sldId id="296" r:id="rId25"/>
    <p:sldId id="317" r:id="rId26"/>
    <p:sldId id="330" r:id="rId27"/>
    <p:sldId id="298" r:id="rId28"/>
    <p:sldId id="320" r:id="rId29"/>
    <p:sldId id="326" r:id="rId30"/>
    <p:sldId id="293" r:id="rId31"/>
    <p:sldId id="299" r:id="rId32"/>
    <p:sldId id="324" r:id="rId33"/>
    <p:sldId id="300" r:id="rId34"/>
    <p:sldId id="325" r:id="rId35"/>
    <p:sldId id="274" r:id="rId36"/>
    <p:sldId id="337" r:id="rId37"/>
    <p:sldId id="286" r:id="rId38"/>
    <p:sldId id="284" r:id="rId39"/>
    <p:sldId id="283" r:id="rId40"/>
    <p:sldId id="262" r:id="rId41"/>
    <p:sldId id="287" r:id="rId4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213"/>
    <p:restoredTop sz="93089"/>
  </p:normalViewPr>
  <p:slideViewPr>
    <p:cSldViewPr snapToGrid="0" snapToObjects="1">
      <p:cViewPr varScale="1">
        <p:scale>
          <a:sx n="42" d="100"/>
          <a:sy n="42" d="100"/>
        </p:scale>
        <p:origin x="876" y="54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EF41AD2-C727-264D-9AEC-13B57E69FBD0}" type="datetimeFigureOut">
              <a:rPr lang="en-US" smtClean="0"/>
              <a:t>11/15/2018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4199921-19DA-7C41-A08A-F1DF724757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17509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Symptoms</a:t>
            </a:r>
            <a:r>
              <a:rPr lang="en-US" baseline="0" dirty="0" smtClean="0"/>
              <a:t> and clinical presentation are variable. </a:t>
            </a:r>
          </a:p>
          <a:p>
            <a:r>
              <a:rPr lang="en-US" baseline="0" dirty="0" err="1" smtClean="0"/>
              <a:t>Pseudopancraetic</a:t>
            </a:r>
            <a:r>
              <a:rPr lang="en-US" baseline="0" dirty="0" smtClean="0"/>
              <a:t> cysts typically occur with acute </a:t>
            </a:r>
            <a:r>
              <a:rPr lang="en-US" baseline="0" dirty="0" err="1" smtClean="0"/>
              <a:t>pancraetitis</a:t>
            </a:r>
            <a:r>
              <a:rPr lang="en-US" baseline="0" dirty="0" smtClean="0"/>
              <a:t> or </a:t>
            </a:r>
            <a:r>
              <a:rPr lang="en-US" baseline="0" dirty="0" err="1" smtClean="0"/>
              <a:t>taruma</a:t>
            </a:r>
            <a:r>
              <a:rPr lang="en-US" baseline="0" dirty="0" smtClean="0"/>
              <a:t> or chronic </a:t>
            </a:r>
            <a:r>
              <a:rPr lang="en-US" baseline="0" dirty="0" err="1" smtClean="0"/>
              <a:t>apncraettis</a:t>
            </a:r>
            <a:r>
              <a:rPr lang="en-US" baseline="0" dirty="0" smtClean="0"/>
              <a:t>.</a:t>
            </a:r>
          </a:p>
          <a:p>
            <a:r>
              <a:rPr lang="en-US" dirty="0" smtClean="0"/>
              <a:t>Most of the </a:t>
            </a:r>
            <a:r>
              <a:rPr lang="en-US" baseline="0" dirty="0" smtClean="0"/>
              <a:t>cystic neoplasms of pancreas are asymptomatic and  </a:t>
            </a:r>
            <a:r>
              <a:rPr lang="en-US" dirty="0" smtClean="0"/>
              <a:t>incidentally detected during imaging work-up for an unrelated medical problem,</a:t>
            </a:r>
            <a:r>
              <a:rPr lang="en-US" baseline="0" dirty="0" smtClean="0"/>
              <a:t> </a:t>
            </a:r>
          </a:p>
          <a:p>
            <a:r>
              <a:rPr lang="en-US" baseline="0" dirty="0" smtClean="0"/>
              <a:t>Some of the cystic neoplasms are symptomatic and present with abdominal </a:t>
            </a:r>
            <a:r>
              <a:rPr lang="en-US" baseline="0" dirty="0" err="1" smtClean="0"/>
              <a:t>pain,jaundice</a:t>
            </a:r>
            <a:r>
              <a:rPr lang="en-US" baseline="0" dirty="0" smtClean="0"/>
              <a:t> and </a:t>
            </a:r>
            <a:r>
              <a:rPr lang="en-US" baseline="0" dirty="0" err="1" smtClean="0"/>
              <a:t>recurent</a:t>
            </a:r>
            <a:r>
              <a:rPr lang="en-US" baseline="0" dirty="0" smtClean="0"/>
              <a:t> pancreatitis due to obstruction of main pancreatic </a:t>
            </a:r>
            <a:r>
              <a:rPr lang="en-US" baseline="0" dirty="0" err="1" smtClean="0"/>
              <a:t>duct,billiary</a:t>
            </a:r>
            <a:r>
              <a:rPr lang="en-US" baseline="0" dirty="0" smtClean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199921-19DA-7C41-A08A-F1DF724757E5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447237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Macrocystic</a:t>
            </a:r>
            <a:r>
              <a:rPr lang="en-US" dirty="0" smtClean="0"/>
              <a:t> lesions include </a:t>
            </a:r>
            <a:r>
              <a:rPr lang="en-US" baseline="0" dirty="0" err="1" smtClean="0"/>
              <a:t>multilocular</a:t>
            </a:r>
            <a:r>
              <a:rPr lang="en-US" baseline="0" dirty="0" smtClean="0"/>
              <a:t> cysts </a:t>
            </a:r>
            <a:r>
              <a:rPr lang="en-US" dirty="0" smtClean="0"/>
              <a:t>with fewer and</a:t>
            </a:r>
            <a:r>
              <a:rPr lang="en-US" baseline="0" dirty="0" smtClean="0"/>
              <a:t> bigger </a:t>
            </a:r>
            <a:r>
              <a:rPr lang="en-US" dirty="0" smtClean="0"/>
              <a:t>compartments (&gt;2 cm)</a:t>
            </a:r>
            <a:r>
              <a:rPr lang="en-US" baseline="0" dirty="0" smtClean="0"/>
              <a:t> with or without wall calcification.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199921-19DA-7C41-A08A-F1DF724757E5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585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There is a large cyst in the pancreatic tail with peripheral calcification. 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There is subtle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septation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as seen on the left image and wall thickening. 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199921-19DA-7C41-A08A-F1DF724757E5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178621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CT-images of a young</a:t>
            </a:r>
            <a:r>
              <a:rPr lang="en-US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woman with a large mass in the pancreatic head and metastases in the liver. 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 the center there is lack of enhancement due to cystic or necrotic degeneration.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199921-19DA-7C41-A08A-F1DF724757E5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512075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CT-image of a neuroendocrine tumor with central necrosis. 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Sometimes this can simulate a cystic component.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Notice the peripheral enhancement.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199921-19DA-7C41-A08A-F1DF724757E5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69000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When a cystic pancreatic lesion is detected, the first step is to decide whether the lesion is most likely a </a:t>
            </a:r>
            <a:r>
              <a:rPr lang="en-US" dirty="0" err="1" smtClean="0"/>
              <a:t>pseudocyst</a:t>
            </a:r>
            <a:r>
              <a:rPr lang="en-US" dirty="0" smtClean="0"/>
              <a:t> or a cystic neoplasm.</a:t>
            </a:r>
            <a:br>
              <a:rPr lang="en-US" dirty="0" smtClean="0"/>
            </a:br>
            <a:r>
              <a:rPr lang="en-US" dirty="0" smtClean="0"/>
              <a:t>This scheme is a simplified roadmap for the differentiation of pancreatic cysts.</a:t>
            </a:r>
          </a:p>
          <a:p>
            <a:r>
              <a:rPr lang="en-US" i="1" dirty="0" err="1" smtClean="0"/>
              <a:t>Pseudocyst</a:t>
            </a:r>
            <a:r>
              <a:rPr lang="en-US" i="1" dirty="0" smtClean="0"/>
              <a:t> </a:t>
            </a:r>
            <a:r>
              <a:rPr lang="en-US" dirty="0" smtClean="0"/>
              <a:t>- Think </a:t>
            </a:r>
            <a:r>
              <a:rPr lang="en-US" dirty="0" err="1" smtClean="0"/>
              <a:t>pseudocyst</a:t>
            </a:r>
            <a:r>
              <a:rPr lang="en-US" dirty="0" smtClean="0"/>
              <a:t> when there is a history of pancreatitis, alcohol abuse, stone disease or abdominal trauma and the lesion is </a:t>
            </a:r>
            <a:r>
              <a:rPr lang="en-US" dirty="0" err="1" smtClean="0"/>
              <a:t>unilocular</a:t>
            </a:r>
            <a:r>
              <a:rPr lang="en-US" dirty="0" smtClean="0"/>
              <a:t> or contains non-enhancing dependent debris.</a:t>
            </a:r>
          </a:p>
          <a:p>
            <a:r>
              <a:rPr lang="en-US" i="1" dirty="0" smtClean="0"/>
              <a:t>Cystic neoplasm</a:t>
            </a:r>
            <a:r>
              <a:rPr lang="en-US" dirty="0" smtClean="0"/>
              <a:t>- Think of the possibility of a cystic neoplasm, when there is no history of pancreatitis or trauma, or when the cyst has internal septa, a solid component, central scar or wall calcification.</a:t>
            </a:r>
          </a:p>
          <a:p>
            <a:r>
              <a:rPr lang="en-US" i="1" dirty="0" smtClean="0"/>
              <a:t>Mucinous cystic neoplasm </a:t>
            </a:r>
            <a:r>
              <a:rPr lang="en-US" dirty="0" smtClean="0"/>
              <a:t>- This is usually a </a:t>
            </a:r>
            <a:r>
              <a:rPr lang="en-US" dirty="0" err="1" smtClean="0"/>
              <a:t>unilocular</a:t>
            </a:r>
            <a:r>
              <a:rPr lang="en-US" dirty="0" smtClean="0"/>
              <a:t> cyst filled with </a:t>
            </a:r>
            <a:r>
              <a:rPr lang="en-US" dirty="0" err="1" smtClean="0"/>
              <a:t>mucin</a:t>
            </a:r>
            <a:r>
              <a:rPr lang="en-US" dirty="0" smtClean="0"/>
              <a:t> sometimes with wall calcification, exclusively seen in women.</a:t>
            </a:r>
          </a:p>
          <a:p>
            <a:r>
              <a:rPr lang="en-US" i="1" dirty="0" smtClean="0"/>
              <a:t>Serous cystic neoplasm </a:t>
            </a:r>
            <a:r>
              <a:rPr lang="en-US" dirty="0" smtClean="0"/>
              <a:t>- This is a </a:t>
            </a:r>
            <a:r>
              <a:rPr lang="en-US" dirty="0" err="1" smtClean="0"/>
              <a:t>microcystic</a:t>
            </a:r>
            <a:r>
              <a:rPr lang="en-US" dirty="0" smtClean="0"/>
              <a:t> lesion, that </a:t>
            </a:r>
            <a:r>
              <a:rPr lang="en-US" dirty="0" err="1" smtClean="0"/>
              <a:t>conaints</a:t>
            </a:r>
            <a:r>
              <a:rPr lang="en-US" dirty="0" smtClean="0"/>
              <a:t> serous fluid with sometimes a characteristic scar which may calcify. It can look like a branch-duct IPMN, but SCN has no communication with the pancreatic duct. The typical appearance makes a specific diagnosis possible, which is important, because SCN is the only tumor that is not premalignant.</a:t>
            </a:r>
          </a:p>
          <a:p>
            <a:r>
              <a:rPr lang="en-US" i="1" dirty="0" smtClean="0"/>
              <a:t>Branch-duct IPMN </a:t>
            </a:r>
            <a:r>
              <a:rPr lang="en-US" dirty="0" smtClean="0"/>
              <a:t>- This tumor can look like a SCN, but has no scar or calcifications. MRCP or heavily </a:t>
            </a:r>
            <a:r>
              <a:rPr lang="en-US" dirty="0" err="1" smtClean="0"/>
              <a:t>weigted</a:t>
            </a:r>
            <a:r>
              <a:rPr lang="en-US" dirty="0" smtClean="0"/>
              <a:t> T2WI may show the connection to the pancreatic duct, which is highly specific.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199921-19DA-7C41-A08A-F1DF724757E5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17552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Ct image on left side shows two thin walled </a:t>
            </a:r>
            <a:r>
              <a:rPr lang="en-US" dirty="0" err="1" smtClean="0"/>
              <a:t>unilocular</a:t>
            </a:r>
            <a:r>
              <a:rPr lang="en-US" baseline="0" dirty="0" smtClean="0"/>
              <a:t> cysts with retroperitoneal fat stranding along with history of recent abdominal pain and raised serum amylase-</a:t>
            </a:r>
            <a:r>
              <a:rPr lang="en-US" baseline="0" dirty="0" err="1" smtClean="0"/>
              <a:t>likley</a:t>
            </a:r>
            <a:r>
              <a:rPr lang="en-US" baseline="0" dirty="0" smtClean="0"/>
              <a:t> diagnosis is </a:t>
            </a:r>
            <a:r>
              <a:rPr lang="en-US" baseline="0" dirty="0" err="1" smtClean="0"/>
              <a:t>pseudocyst</a:t>
            </a:r>
            <a:r>
              <a:rPr lang="en-US" baseline="0" dirty="0" smtClean="0"/>
              <a:t>,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Image on the right side shows </a:t>
            </a:r>
            <a:r>
              <a:rPr lang="en-US" baseline="0" dirty="0" err="1" smtClean="0"/>
              <a:t>incidenatlly</a:t>
            </a:r>
            <a:r>
              <a:rPr lang="en-US" baseline="0" dirty="0" smtClean="0"/>
              <a:t> detected cyst in pancreatic tail with thick irregular margins </a:t>
            </a:r>
            <a:r>
              <a:rPr lang="mr-IN" baseline="0" dirty="0" smtClean="0"/>
              <a:t>–</a:t>
            </a:r>
            <a:r>
              <a:rPr lang="en-US" baseline="0" dirty="0" smtClean="0"/>
              <a:t>the most </a:t>
            </a:r>
            <a:r>
              <a:rPr lang="en-US" baseline="0" dirty="0" err="1" smtClean="0"/>
              <a:t>likley</a:t>
            </a:r>
            <a:r>
              <a:rPr lang="en-US" baseline="0" dirty="0" smtClean="0"/>
              <a:t> diagnosis is cystic </a:t>
            </a:r>
            <a:r>
              <a:rPr lang="en-US" baseline="0" smtClean="0"/>
              <a:t>neoplasm.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199921-19DA-7C41-A08A-F1DF724757E5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72127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199921-19DA-7C41-A08A-F1DF724757E5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478124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Although</a:t>
            </a:r>
            <a:r>
              <a:rPr lang="en-US" baseline="0" dirty="0" smtClean="0"/>
              <a:t> MDCT scans detect most of the cystic pancreatic lesions, </a:t>
            </a:r>
            <a:r>
              <a:rPr lang="en-US" baseline="0" dirty="0" err="1" smtClean="0"/>
              <a:t>abdmonial</a:t>
            </a:r>
            <a:r>
              <a:rPr lang="en-US" baseline="0" dirty="0" smtClean="0"/>
              <a:t> MRI with MRCP is the investigation of choice as sometimes specially in small lesions CT may fail to demonstrate the cystic nature of the lesion.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199921-19DA-7C41-A08A-F1DF724757E5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348917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Pseudocysts</a:t>
            </a:r>
            <a:r>
              <a:rPr lang="en-US" dirty="0" smtClean="0"/>
              <a:t>, serous </a:t>
            </a:r>
            <a:r>
              <a:rPr lang="en-US" dirty="0" err="1" smtClean="0"/>
              <a:t>cystadenoma</a:t>
            </a:r>
            <a:r>
              <a:rPr lang="en-US" dirty="0" smtClean="0"/>
              <a:t>, mucinous cystic neoplasm and IPMNs account for majority of </a:t>
            </a:r>
            <a:r>
              <a:rPr lang="en-US" dirty="0" err="1" smtClean="0"/>
              <a:t>pancraetic</a:t>
            </a:r>
            <a:r>
              <a:rPr lang="en-US" baseline="0" dirty="0" smtClean="0"/>
              <a:t> cystic </a:t>
            </a:r>
            <a:r>
              <a:rPr lang="en-US" baseline="0" dirty="0" err="1" smtClean="0"/>
              <a:t>leison</a:t>
            </a:r>
            <a:r>
              <a:rPr lang="en-US" baseline="0" dirty="0" smtClean="0"/>
              <a:t> (90%).Rest 10% are SPEN,NET with cystic </a:t>
            </a:r>
            <a:r>
              <a:rPr lang="en-US" baseline="0" dirty="0" err="1" smtClean="0"/>
              <a:t>changes,Pancreatic</a:t>
            </a:r>
            <a:r>
              <a:rPr lang="en-US" baseline="0" dirty="0" smtClean="0"/>
              <a:t> adenocarcinoma with cystic changes and true epithelial cysts.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199921-19DA-7C41-A08A-F1DF724757E5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187642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Unilocular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cysts include pancreatic cysts without internal septa, a solid component, or central–cyst wall calcification. 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Pseudocyst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is the most common and the most frequently encountered cystic lesion in this group.</a:t>
            </a:r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Other less commonly encountered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unilocular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cysts include IPMNs,</a:t>
            </a:r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unilocular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serous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cystadenomas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and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lymphoepithelial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cysts. 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199921-19DA-7C41-A08A-F1DF724757E5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85943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199921-19DA-7C41-A08A-F1DF724757E5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105043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199921-19DA-7C41-A08A-F1DF724757E5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972550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polycystic or </a:t>
            </a:r>
            <a:r>
              <a:rPr lang="en-US" dirty="0" err="1" smtClean="0"/>
              <a:t>microcystic</a:t>
            </a:r>
            <a:r>
              <a:rPr lang="en-US" dirty="0" smtClean="0"/>
              <a:t> pattern consisting of a collection of cysts (usually more than six) that range from a few millimeters up to 2 cm in size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199921-19DA-7C41-A08A-F1DF724757E5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390692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10% of cases </a:t>
            </a:r>
            <a:r>
              <a:rPr lang="en-US" dirty="0" err="1" smtClean="0"/>
              <a:t>Macrocystic</a:t>
            </a:r>
            <a:r>
              <a:rPr lang="en-US" dirty="0" smtClean="0"/>
              <a:t>/</a:t>
            </a:r>
            <a:r>
              <a:rPr lang="en-US" dirty="0" err="1" smtClean="0"/>
              <a:t>unilocular</a:t>
            </a:r>
            <a:r>
              <a:rPr lang="en-US" dirty="0" smtClean="0"/>
              <a:t> pattern and difficult to differentiate from  mucinous cystic neoplasm and </a:t>
            </a:r>
            <a:r>
              <a:rPr lang="en-US" dirty="0" err="1" smtClean="0"/>
              <a:t>pseudocyst</a:t>
            </a:r>
            <a:r>
              <a:rPr lang="en-US" dirty="0" smtClean="0"/>
              <a:t>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199921-19DA-7C41-A08A-F1DF724757E5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147082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199921-19DA-7C41-A08A-F1DF724757E5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51706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09561" y="4314328"/>
            <a:ext cx="2910840" cy="374642"/>
          </a:xfrm>
        </p:spPr>
        <p:txBody>
          <a:bodyPr/>
          <a:lstStyle/>
          <a:p>
            <a:fld id="{48A87A34-81AB-432B-8DAE-1953F412C126}" type="datetimeFigureOut">
              <a:rPr lang="en-US" dirty="0"/>
              <a:t>11/15/2018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4323845"/>
            <a:ext cx="64008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1430866"/>
            <a:ext cx="2743200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77" y="4697360"/>
            <a:ext cx="10822034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1727" y="941439"/>
            <a:ext cx="10821840" cy="347816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516715"/>
            <a:ext cx="10820400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11/15/2018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2"/>
            <a:ext cx="1082040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9133"/>
            <a:ext cx="10130516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11/15/2018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67" y="753533"/>
            <a:ext cx="10151533" cy="2604495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03865" y="3365556"/>
            <a:ext cx="9592736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959862"/>
            <a:ext cx="10151533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11/15/2018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76250" y="93345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84230" y="270129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95" y="1124701"/>
            <a:ext cx="10146186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8315"/>
            <a:ext cx="10144654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78883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11/15/2018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8883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895600" y="761999"/>
            <a:ext cx="8610599" cy="130386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2080"/>
            <a:ext cx="3456432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799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8800" y="2201333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366858" y="2904067"/>
            <a:ext cx="3456432" cy="331461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51800" y="2192866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051801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11/15/2018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599" cy="1295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8618" y="4191000"/>
            <a:ext cx="3451582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8618" y="2362200"/>
            <a:ext cx="345158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8618" y="4873764"/>
            <a:ext cx="3451582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4263" y="4191000"/>
            <a:ext cx="3448935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374264" y="4873763"/>
            <a:ext cx="344893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9731" y="4191000"/>
            <a:ext cx="3456469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49855" y="2362200"/>
            <a:ext cx="3447878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049731" y="4873761"/>
            <a:ext cx="345244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11/15/2018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194559"/>
            <a:ext cx="10820400" cy="40241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11/15/2018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48800" y="745066"/>
            <a:ext cx="205740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4466" y="745067"/>
            <a:ext cx="8204201" cy="390313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79941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11/15/2018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0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11/15/2018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3"/>
            <a:ext cx="10820399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467" y="3641725"/>
            <a:ext cx="10490200" cy="955675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11/15/2018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1"/>
            <a:ext cx="6991492" cy="36406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59"/>
            <a:ext cx="5334000" cy="40241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94559"/>
            <a:ext cx="5334000" cy="40241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11/15/2018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9" y="2183802"/>
            <a:ext cx="50799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132666"/>
            <a:ext cx="5311775" cy="308601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2183802"/>
            <a:ext cx="51054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132666"/>
            <a:ext cx="5334000" cy="308601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11/15/2018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11/15/2018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11/15/2018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5582" y="746759"/>
            <a:ext cx="6510618" cy="5471925"/>
          </a:xfrm>
        </p:spPr>
        <p:txBody>
          <a:bodyPr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411480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11/15/2018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61238" y="751241"/>
            <a:ext cx="3644962" cy="546744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687324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11/15/2018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11/15/2018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pubs.rsna.org/author/Kadavigere,+Rajgopal" TargetMode="External"/><Relationship Id="rId7" Type="http://schemas.openxmlformats.org/officeDocument/2006/relationships/hyperlink" Target="https://pubs.rsna.org/author/Hahn,+Peter+F" TargetMode="External"/><Relationship Id="rId2" Type="http://schemas.openxmlformats.org/officeDocument/2006/relationships/hyperlink" Target="https://pubs.rsna.org/author/Sahani,+Dushyant+V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pubs.rsna.org/author/Brugge,+William+R" TargetMode="External"/><Relationship Id="rId5" Type="http://schemas.openxmlformats.org/officeDocument/2006/relationships/hyperlink" Target="https://pubs.rsna.org/author/Fernandez-del+Castillo,+Carlos" TargetMode="External"/><Relationship Id="rId4" Type="http://schemas.openxmlformats.org/officeDocument/2006/relationships/hyperlink" Target="https://pubs.rsna.org/author/Saokar,+Anuradha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jpg"/><Relationship Id="rId4" Type="http://schemas.openxmlformats.org/officeDocument/2006/relationships/image" Target="../media/image26.jp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pubs.rsna.org/author/Kadavigere,+Rajgopal" TargetMode="External"/><Relationship Id="rId7" Type="http://schemas.openxmlformats.org/officeDocument/2006/relationships/hyperlink" Target="https://pubs.rsna.org/author/Hahn,+Peter+F" TargetMode="External"/><Relationship Id="rId2" Type="http://schemas.openxmlformats.org/officeDocument/2006/relationships/hyperlink" Target="https://pubs.rsna.org/author/Sahani,+Dushyant+V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pubs.rsna.org/author/Brugge,+William+R" TargetMode="External"/><Relationship Id="rId5" Type="http://schemas.openxmlformats.org/officeDocument/2006/relationships/hyperlink" Target="https://pubs.rsna.org/author/Fernandez-del+Castillo,+Carlos" TargetMode="External"/><Relationship Id="rId4" Type="http://schemas.openxmlformats.org/officeDocument/2006/relationships/hyperlink" Target="https://pubs.rsna.org/author/Saokar,+Anuradha" TargetMode="Externa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jpe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IN" dirty="0" smtClean="0"/>
              <a:t>JOURNAL CLUB</a:t>
            </a:r>
            <a:endParaRPr lang="en-IN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4144" y="4144819"/>
            <a:ext cx="4128655" cy="685800"/>
          </a:xfrm>
        </p:spPr>
        <p:txBody>
          <a:bodyPr/>
          <a:lstStyle/>
          <a:p>
            <a:r>
              <a:rPr lang="en-IN" dirty="0" smtClean="0"/>
              <a:t>DR DIMPI SINHA,MDRD 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36247370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MORPHOLOGIC CLASSIFICATION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1272" y="1870364"/>
            <a:ext cx="10674927" cy="4348321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US" sz="2800" b="1" dirty="0"/>
              <a:t>Morphologic Classification of Cystic Pancreatic Lesions</a:t>
            </a:r>
          </a:p>
          <a:p>
            <a:pPr marL="0" indent="0">
              <a:buNone/>
            </a:pPr>
            <a:r>
              <a:rPr lang="en-US" sz="2800" dirty="0"/>
              <a:t>B</a:t>
            </a:r>
            <a:r>
              <a:rPr lang="en-US" sz="2800" dirty="0" smtClean="0"/>
              <a:t>ased </a:t>
            </a:r>
            <a:r>
              <a:rPr lang="en-US" sz="2800" dirty="0"/>
              <a:t>on the imaging morphologic features of the </a:t>
            </a:r>
            <a:r>
              <a:rPr lang="en-US" sz="2800" dirty="0" smtClean="0"/>
              <a:t>cyst, Pancreatic </a:t>
            </a:r>
            <a:r>
              <a:rPr lang="en-US" sz="2800" dirty="0"/>
              <a:t>cysts can be classified into four subtypes: </a:t>
            </a:r>
            <a:endParaRPr lang="en-US" sz="2800" dirty="0" smtClean="0"/>
          </a:p>
          <a:p>
            <a:pPr marL="0" indent="0">
              <a:buNone/>
            </a:pPr>
            <a:r>
              <a:rPr lang="en-US" sz="2800" i="1" dirty="0" smtClean="0"/>
              <a:t>    (</a:t>
            </a:r>
            <a:r>
              <a:rPr lang="en-US" sz="2800" i="1" dirty="0"/>
              <a:t>a)</a:t>
            </a:r>
            <a:r>
              <a:rPr lang="en-US" sz="2800" dirty="0"/>
              <a:t> </a:t>
            </a:r>
            <a:r>
              <a:rPr lang="en-US" sz="2800" dirty="0" err="1"/>
              <a:t>U</a:t>
            </a:r>
            <a:r>
              <a:rPr lang="en-US" sz="2800" dirty="0" err="1" smtClean="0"/>
              <a:t>nilocular</a:t>
            </a:r>
            <a:r>
              <a:rPr lang="en-US" sz="2800" dirty="0" smtClean="0"/>
              <a:t> </a:t>
            </a:r>
            <a:r>
              <a:rPr lang="en-US" sz="2800" dirty="0"/>
              <a:t>cysts, </a:t>
            </a:r>
            <a:endParaRPr lang="en-US" sz="2800" dirty="0" smtClean="0"/>
          </a:p>
          <a:p>
            <a:pPr marL="0" indent="0">
              <a:buNone/>
            </a:pPr>
            <a:r>
              <a:rPr lang="en-US" sz="2800" i="1" dirty="0" smtClean="0"/>
              <a:t>    (b)</a:t>
            </a:r>
            <a:r>
              <a:rPr lang="en-US" sz="2800" dirty="0" err="1"/>
              <a:t>M</a:t>
            </a:r>
            <a:r>
              <a:rPr lang="en-US" sz="2800" dirty="0" err="1" smtClean="0"/>
              <a:t>icrocystic</a:t>
            </a:r>
            <a:r>
              <a:rPr lang="en-US" sz="2800" dirty="0" smtClean="0"/>
              <a:t> </a:t>
            </a:r>
            <a:r>
              <a:rPr lang="en-US" sz="2800" dirty="0"/>
              <a:t>lesions, </a:t>
            </a:r>
          </a:p>
          <a:p>
            <a:pPr marL="0" indent="0">
              <a:buNone/>
            </a:pPr>
            <a:r>
              <a:rPr lang="en-US" sz="2800" i="1" dirty="0" smtClean="0"/>
              <a:t>    (</a:t>
            </a:r>
            <a:r>
              <a:rPr lang="en-US" sz="2800" i="1" dirty="0"/>
              <a:t>c)</a:t>
            </a:r>
            <a:r>
              <a:rPr lang="en-US" sz="2800" dirty="0"/>
              <a:t> </a:t>
            </a:r>
            <a:r>
              <a:rPr lang="en-US" sz="2800" dirty="0" err="1"/>
              <a:t>M</a:t>
            </a:r>
            <a:r>
              <a:rPr lang="en-US" sz="2800" dirty="0" err="1" smtClean="0"/>
              <a:t>acrocystic</a:t>
            </a:r>
            <a:r>
              <a:rPr lang="en-US" sz="2800" dirty="0" smtClean="0"/>
              <a:t> </a:t>
            </a:r>
            <a:r>
              <a:rPr lang="en-US" sz="2800" dirty="0"/>
              <a:t>lesions, and </a:t>
            </a:r>
            <a:endParaRPr lang="en-US" sz="2800" dirty="0" smtClean="0"/>
          </a:p>
          <a:p>
            <a:pPr marL="0" indent="0">
              <a:buNone/>
            </a:pPr>
            <a:r>
              <a:rPr lang="en-US" sz="2800" i="1" dirty="0" smtClean="0"/>
              <a:t>    (</a:t>
            </a:r>
            <a:r>
              <a:rPr lang="en-US" sz="2800" i="1" dirty="0"/>
              <a:t>d)</a:t>
            </a:r>
            <a:r>
              <a:rPr lang="en-US" sz="2800" dirty="0"/>
              <a:t> </a:t>
            </a:r>
            <a:r>
              <a:rPr lang="en-US" sz="2800" dirty="0" smtClean="0"/>
              <a:t>Cysts </a:t>
            </a:r>
            <a:r>
              <a:rPr lang="en-US" sz="2800" dirty="0"/>
              <a:t>with a solid component </a:t>
            </a:r>
            <a:endParaRPr lang="en-US" sz="2800" dirty="0" smtClean="0"/>
          </a:p>
          <a:p>
            <a:pPr marL="0" indent="0">
              <a:buNone/>
            </a:pPr>
            <a:endParaRPr lang="en-US" sz="2800" b="1" dirty="0" smtClean="0"/>
          </a:p>
          <a:p>
            <a:pPr marL="0" indent="0">
              <a:buNone/>
            </a:pPr>
            <a:r>
              <a:rPr lang="en-US" sz="2800" b="1" dirty="0" smtClean="0"/>
              <a:t>Reference: Cystic </a:t>
            </a:r>
            <a:r>
              <a:rPr lang="en-US" sz="2800" b="1" dirty="0"/>
              <a:t>Pancreatic Lesions: A Simple Imaging-based Classification System for Guiding Management</a:t>
            </a:r>
          </a:p>
          <a:p>
            <a:pPr marL="0" indent="0">
              <a:buNone/>
            </a:pPr>
            <a:r>
              <a:rPr lang="en-US" sz="2800" dirty="0">
                <a:hlinkClick r:id="rId2" tooltip="Dushyant V. Sahani"/>
              </a:rPr>
              <a:t>Dushyant V. Sahani</a:t>
            </a:r>
            <a:r>
              <a:rPr lang="en-US" sz="2800" dirty="0"/>
              <a:t>, </a:t>
            </a:r>
            <a:r>
              <a:rPr lang="en-US" sz="2800" dirty="0">
                <a:hlinkClick r:id="rId3" tooltip="Rajgopal Kadavigere"/>
              </a:rPr>
              <a:t>Rajgopal Kadavigere</a:t>
            </a:r>
            <a:r>
              <a:rPr lang="en-US" sz="2800" dirty="0"/>
              <a:t>, </a:t>
            </a:r>
            <a:r>
              <a:rPr lang="en-US" sz="2800" dirty="0">
                <a:hlinkClick r:id="rId4" tooltip="Anuradha Saokar"/>
              </a:rPr>
              <a:t>Anuradha Saokar</a:t>
            </a:r>
            <a:r>
              <a:rPr lang="en-US" sz="2800" dirty="0"/>
              <a:t>, </a:t>
            </a:r>
            <a:r>
              <a:rPr lang="en-US" sz="2800" dirty="0">
                <a:hlinkClick r:id="rId5" tooltip="Carlos Fernandez-del Castillo"/>
              </a:rPr>
              <a:t>Carlos Fernandez-del Castillo</a:t>
            </a:r>
            <a:r>
              <a:rPr lang="en-US" sz="2800" dirty="0"/>
              <a:t>, </a:t>
            </a:r>
            <a:r>
              <a:rPr lang="en-US" sz="2800" dirty="0">
                <a:hlinkClick r:id="rId6" tooltip="William R. Brugge"/>
              </a:rPr>
              <a:t>William R. Brugge</a:t>
            </a:r>
            <a:r>
              <a:rPr lang="en-US" sz="2800" dirty="0"/>
              <a:t>, </a:t>
            </a:r>
            <a:r>
              <a:rPr lang="en-US" sz="2800" dirty="0">
                <a:hlinkClick r:id="rId7" tooltip="Peter F. Hahn"/>
              </a:rPr>
              <a:t>Peter F. Hahn</a:t>
            </a:r>
            <a:endParaRPr lang="en-US" sz="2800" dirty="0"/>
          </a:p>
          <a:p>
            <a:pPr marL="0" indent="0">
              <a:buNone/>
            </a:pPr>
            <a:r>
              <a:rPr lang="en-US" sz="2800" dirty="0"/>
              <a:t/>
            </a:r>
            <a:br>
              <a:rPr lang="en-US" sz="2800" dirty="0"/>
            </a:b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9808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1" y="746561"/>
            <a:ext cx="5361708" cy="4767944"/>
          </a:xfrm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</p:spPr>
        <p:txBody>
          <a:bodyPr/>
          <a:lstStyle/>
          <a:p>
            <a:r>
              <a:rPr lang="en-US" dirty="0" smtClean="0"/>
              <a:t>UNILOCULAR CYST</a:t>
            </a:r>
            <a:endParaRPr lang="en-US" dirty="0"/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6896100" y="2194560"/>
            <a:ext cx="46101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7200900" y="2331719"/>
            <a:ext cx="5077691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err="1" smtClean="0"/>
              <a:t>Pseudocyst</a:t>
            </a:r>
            <a:endParaRPr lang="en-US" dirty="0" smtClean="0"/>
          </a:p>
          <a:p>
            <a:r>
              <a:rPr lang="en-US" dirty="0" smtClean="0"/>
              <a:t>Branch type IPMN</a:t>
            </a:r>
          </a:p>
          <a:p>
            <a:r>
              <a:rPr lang="en-US" dirty="0" err="1" smtClean="0"/>
              <a:t>Unilocular</a:t>
            </a:r>
            <a:r>
              <a:rPr lang="en-US" dirty="0" smtClean="0"/>
              <a:t> serous </a:t>
            </a:r>
            <a:r>
              <a:rPr lang="en-US" dirty="0" err="1" smtClean="0"/>
              <a:t>cystadenoma</a:t>
            </a:r>
            <a:endParaRPr lang="en-US" dirty="0" smtClean="0"/>
          </a:p>
          <a:p>
            <a:r>
              <a:rPr lang="en-US" dirty="0" smtClean="0"/>
              <a:t>True epithelial cysts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6170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PSEUDO CYST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Collection </a:t>
            </a:r>
            <a:r>
              <a:rPr lang="en-US" dirty="0"/>
              <a:t>of pancreatic enzymes, blood and necrotic tissue.</a:t>
            </a:r>
          </a:p>
          <a:p>
            <a:r>
              <a:rPr lang="en-US" dirty="0"/>
              <a:t>Debris within a cystic lesion is a specific MR </a:t>
            </a:r>
            <a:r>
              <a:rPr lang="en-US" dirty="0" smtClean="0"/>
              <a:t>finding.</a:t>
            </a:r>
          </a:p>
          <a:p>
            <a:r>
              <a:rPr lang="en-US" dirty="0"/>
              <a:t>History of pancreatitis or abdominal trauma.</a:t>
            </a:r>
          </a:p>
          <a:p>
            <a:r>
              <a:rPr lang="en-US" dirty="0"/>
              <a:t>The imaging findings -pancreatic inflammation, atrophy or calcification of the pancreatic parenchyma, and dilatation of and calculi in a typically thin-walled pancreatic duct.  </a:t>
            </a:r>
          </a:p>
          <a:p>
            <a:endParaRPr lang="en-US" dirty="0"/>
          </a:p>
          <a:p>
            <a:r>
              <a:rPr lang="en-US" dirty="0" smtClean="0"/>
              <a:t>Cysts </a:t>
            </a:r>
            <a:r>
              <a:rPr lang="en-US" dirty="0"/>
              <a:t>develop in 4-6 weeks - usually decrease in size over time - sometimes enlarge or become infected.</a:t>
            </a:r>
          </a:p>
          <a:p>
            <a:r>
              <a:rPr lang="en-US" dirty="0"/>
              <a:t>Found in any part of the pancreas or anywhere within the abdomen and sometimes even in the chest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0812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1" y="1139825"/>
            <a:ext cx="10541000" cy="5108575"/>
          </a:xfrm>
        </p:spPr>
      </p:pic>
    </p:spTree>
    <p:extLst>
      <p:ext uri="{BB962C8B-B14F-4D97-AF65-F5344CB8AC3E}">
        <p14:creationId xmlns:p14="http://schemas.microsoft.com/office/powerpoint/2010/main" val="1623041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800" y="2231231"/>
            <a:ext cx="5588000" cy="3670300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6800" y="2231231"/>
            <a:ext cx="5676900" cy="3670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8664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943600" cy="4295775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3601" y="2147887"/>
            <a:ext cx="6248400" cy="4618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7132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MICROCYSTIC LESION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6130" y="1841501"/>
            <a:ext cx="6839170" cy="4325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7245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MICROCYSTIC LESIONS</a:t>
            </a:r>
            <a:br>
              <a:rPr lang="en-US" dirty="0" smtClean="0"/>
            </a:br>
            <a:r>
              <a:rPr lang="en-US" sz="3600" dirty="0" smtClean="0"/>
              <a:t>SEROUS </a:t>
            </a:r>
            <a:r>
              <a:rPr lang="en-US" sz="3600" dirty="0"/>
              <a:t>CYSTADENOMA</a:t>
            </a:r>
            <a:r>
              <a:rPr lang="en-US" sz="3600" dirty="0" smtClean="0"/>
              <a:t>  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Typically </a:t>
            </a:r>
            <a:r>
              <a:rPr lang="en-US" sz="2400" dirty="0"/>
              <a:t>in </a:t>
            </a:r>
            <a:r>
              <a:rPr lang="en-US" sz="2400" dirty="0" smtClean="0"/>
              <a:t>’</a:t>
            </a:r>
            <a:r>
              <a:rPr lang="en-US" sz="2400" dirty="0" err="1" smtClean="0"/>
              <a:t>GrandMother</a:t>
            </a:r>
            <a:r>
              <a:rPr lang="en-US" sz="2400" dirty="0"/>
              <a:t>' - median age: </a:t>
            </a:r>
            <a:r>
              <a:rPr lang="en-US" sz="2400" dirty="0" smtClean="0"/>
              <a:t> 60-70 years</a:t>
            </a:r>
            <a:endParaRPr lang="en-US" dirty="0" smtClean="0"/>
          </a:p>
          <a:p>
            <a:r>
              <a:rPr lang="en-US" dirty="0" smtClean="0"/>
              <a:t>In </a:t>
            </a:r>
            <a:r>
              <a:rPr lang="en-US" dirty="0"/>
              <a:t>70% of </a:t>
            </a:r>
            <a:r>
              <a:rPr lang="en-US" dirty="0" smtClean="0"/>
              <a:t>cases-MICROCYSTIC PATTERN.</a:t>
            </a:r>
          </a:p>
          <a:p>
            <a:r>
              <a:rPr lang="en-US" dirty="0"/>
              <a:t>E</a:t>
            </a:r>
            <a:r>
              <a:rPr lang="en-US" dirty="0" smtClean="0"/>
              <a:t>xternal </a:t>
            </a:r>
            <a:r>
              <a:rPr lang="en-US" dirty="0" err="1"/>
              <a:t>lobulations</a:t>
            </a:r>
            <a:r>
              <a:rPr lang="en-US" dirty="0"/>
              <a:t> </a:t>
            </a:r>
            <a:r>
              <a:rPr lang="en-US" dirty="0" smtClean="0"/>
              <a:t>, </a:t>
            </a:r>
            <a:r>
              <a:rPr lang="en-US" dirty="0" err="1" smtClean="0"/>
              <a:t>enahncing</a:t>
            </a:r>
            <a:r>
              <a:rPr lang="en-US" dirty="0" smtClean="0"/>
              <a:t> wall and </a:t>
            </a:r>
            <a:r>
              <a:rPr lang="en-US" dirty="0" err="1" smtClean="0"/>
              <a:t>sepattions</a:t>
            </a:r>
            <a:r>
              <a:rPr lang="en-US" dirty="0" smtClean="0"/>
              <a:t>.</a:t>
            </a:r>
          </a:p>
          <a:p>
            <a:r>
              <a:rPr lang="en-US" dirty="0" smtClean="0"/>
              <a:t>A </a:t>
            </a:r>
            <a:r>
              <a:rPr lang="en-US" dirty="0"/>
              <a:t>fibrous central scar with or without a characteristic stellate pattern of calcification </a:t>
            </a:r>
            <a:r>
              <a:rPr lang="en-US" dirty="0" smtClean="0"/>
              <a:t>at </a:t>
            </a:r>
            <a:r>
              <a:rPr lang="en-US" dirty="0"/>
              <a:t>CT or MR imaging </a:t>
            </a:r>
            <a:r>
              <a:rPr lang="en-US" dirty="0" smtClean="0"/>
              <a:t>is </a:t>
            </a:r>
            <a:r>
              <a:rPr lang="en-US" dirty="0"/>
              <a:t>highly specific and is considered to be virtually pathognomonic for serous </a:t>
            </a:r>
            <a:r>
              <a:rPr lang="en-US" dirty="0" err="1"/>
              <a:t>cystadenoma</a:t>
            </a:r>
            <a:r>
              <a:rPr lang="en-US" dirty="0"/>
              <a:t> </a:t>
            </a:r>
            <a:r>
              <a:rPr lang="en-US" dirty="0" smtClean="0"/>
              <a:t>.</a:t>
            </a:r>
          </a:p>
          <a:p>
            <a:r>
              <a:rPr lang="en-US" dirty="0" smtClean="0"/>
              <a:t>Pancreatic </a:t>
            </a:r>
            <a:r>
              <a:rPr lang="en-US" dirty="0"/>
              <a:t>ductal dilatation </a:t>
            </a:r>
            <a:r>
              <a:rPr lang="en-US" dirty="0" smtClean="0"/>
              <a:t>or communication with main </a:t>
            </a:r>
            <a:r>
              <a:rPr lang="en-US" dirty="0" err="1" smtClean="0"/>
              <a:t>pancraetic</a:t>
            </a:r>
            <a:r>
              <a:rPr lang="en-US" dirty="0" smtClean="0"/>
              <a:t> duct is not seen.</a:t>
            </a:r>
          </a:p>
          <a:p>
            <a:r>
              <a:rPr lang="en-US" dirty="0" smtClean="0"/>
              <a:t>Only cystic neoplasm with no malignant potential.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7589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475" y="2"/>
            <a:ext cx="8686800" cy="3301998"/>
          </a:xfrm>
        </p:spPr>
      </p:pic>
      <p:pic>
        <p:nvPicPr>
          <p:cNvPr id="8" name="Content Placeholder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3500" y="3302000"/>
            <a:ext cx="4819728" cy="35560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8700" y="3302000"/>
            <a:ext cx="4813300" cy="355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774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3485" y="863601"/>
            <a:ext cx="7318915" cy="4503738"/>
          </a:xfrm>
        </p:spPr>
      </p:pic>
    </p:spTree>
    <p:extLst>
      <p:ext uri="{BB962C8B-B14F-4D97-AF65-F5344CB8AC3E}">
        <p14:creationId xmlns:p14="http://schemas.microsoft.com/office/powerpoint/2010/main" val="387652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3700" y="-570098"/>
            <a:ext cx="11239500" cy="2754497"/>
          </a:xfrm>
        </p:spPr>
        <p:txBody>
          <a:bodyPr>
            <a:normAutofit/>
          </a:bodyPr>
          <a:lstStyle/>
          <a:p>
            <a:r>
              <a:rPr lang="en-US" sz="4400" dirty="0" smtClean="0"/>
              <a:t>CYSTIC LESIONS OF PANCREAS-DIAGNOSIS</a:t>
            </a:r>
            <a:br>
              <a:rPr lang="en-US" sz="4400" dirty="0" smtClean="0"/>
            </a:br>
            <a:r>
              <a:rPr lang="en-US" sz="4400" dirty="0" smtClean="0"/>
              <a:t>AND MANAGEMENT</a:t>
            </a:r>
            <a:endParaRPr lang="en-US" sz="4400" dirty="0"/>
          </a:p>
        </p:txBody>
      </p:sp>
      <p:pic>
        <p:nvPicPr>
          <p:cNvPr id="4" name="Content Placeholder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3400" y="2445097"/>
            <a:ext cx="6019800" cy="41222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479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Branch duct type </a:t>
            </a:r>
            <a:r>
              <a:rPr lang="en-US" dirty="0" err="1" smtClean="0"/>
              <a:t>ipmn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i="1" dirty="0"/>
              <a:t>Branch-duct IPMN </a:t>
            </a:r>
            <a:r>
              <a:rPr lang="en-US" dirty="0"/>
              <a:t>- This tumor can look like a SCN, but has no scar or calcifications. </a:t>
            </a:r>
            <a:endParaRPr lang="en-US" dirty="0" smtClean="0"/>
          </a:p>
          <a:p>
            <a:r>
              <a:rPr lang="en-US" dirty="0" smtClean="0"/>
              <a:t>Can </a:t>
            </a:r>
            <a:r>
              <a:rPr lang="en-US" dirty="0"/>
              <a:t>be multifocal.</a:t>
            </a:r>
          </a:p>
          <a:p>
            <a:r>
              <a:rPr lang="en-US" dirty="0"/>
              <a:t>Identification of a </a:t>
            </a:r>
            <a:r>
              <a:rPr lang="en-US" dirty="0" err="1"/>
              <a:t>septated</a:t>
            </a:r>
            <a:r>
              <a:rPr lang="en-US" dirty="0"/>
              <a:t> cyst that communicates with the main pancreatic duct is highly suggestive of a side-branch or mixed IPMN.</a:t>
            </a:r>
          </a:p>
          <a:p>
            <a:r>
              <a:rPr lang="en-US" dirty="0"/>
              <a:t>Location: pancreatic head &gt;&gt; tail and corpus.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948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1250" y="1107281"/>
            <a:ext cx="7150100" cy="3759200"/>
          </a:xfrm>
        </p:spPr>
      </p:pic>
    </p:spTree>
    <p:extLst>
      <p:ext uri="{BB962C8B-B14F-4D97-AF65-F5344CB8AC3E}">
        <p14:creationId xmlns:p14="http://schemas.microsoft.com/office/powerpoint/2010/main" val="477238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0" y="0"/>
            <a:ext cx="9740900" cy="3263900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6200" y="3263900"/>
            <a:ext cx="5765800" cy="3594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462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5491" y="1859992"/>
            <a:ext cx="5878285" cy="4024313"/>
          </a:xfrm>
          <a:prstGeom prst="rect">
            <a:avLst/>
          </a:prstGeom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</p:spPr>
        <p:txBody>
          <a:bodyPr/>
          <a:lstStyle/>
          <a:p>
            <a:r>
              <a:rPr lang="en-US" dirty="0" smtClean="0"/>
              <a:t>MACROCYSTIC LESION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2519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MUCINOUS CYSTIC NEOPLASM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870364"/>
            <a:ext cx="10820400" cy="4348321"/>
          </a:xfrm>
        </p:spPr>
        <p:txBody>
          <a:bodyPr>
            <a:normAutofit fontScale="47500" lnSpcReduction="20000"/>
          </a:bodyPr>
          <a:lstStyle/>
          <a:p>
            <a:r>
              <a:rPr lang="en-US" sz="3500" dirty="0"/>
              <a:t>Premalignant tumor - may transform into a mucinous </a:t>
            </a:r>
            <a:r>
              <a:rPr lang="en-US" sz="3500" dirty="0" err="1"/>
              <a:t>cystadenocarcinoma</a:t>
            </a:r>
            <a:endParaRPr lang="en-US" sz="3500" dirty="0"/>
          </a:p>
          <a:p>
            <a:r>
              <a:rPr lang="en-US" sz="3500" i="1" dirty="0"/>
              <a:t>Exclusively seen in women</a:t>
            </a:r>
            <a:r>
              <a:rPr lang="en-US" sz="3500" dirty="0"/>
              <a:t> - Typically in 'Mother' - median age: 40-50 years</a:t>
            </a:r>
          </a:p>
          <a:p>
            <a:r>
              <a:rPr lang="en-US" sz="3500" dirty="0" err="1"/>
              <a:t>Macrocystic</a:t>
            </a:r>
            <a:r>
              <a:rPr lang="en-US" sz="3500" dirty="0"/>
              <a:t> with </a:t>
            </a:r>
            <a:r>
              <a:rPr lang="en-US" sz="3500" dirty="0" smtClean="0"/>
              <a:t>thickened </a:t>
            </a:r>
            <a:r>
              <a:rPr lang="en-US" sz="3500" dirty="0"/>
              <a:t>wall </a:t>
            </a:r>
            <a:r>
              <a:rPr lang="en-US" sz="3500" dirty="0" smtClean="0"/>
              <a:t>, </a:t>
            </a:r>
            <a:r>
              <a:rPr lang="en-US" sz="3500" dirty="0" err="1" smtClean="0"/>
              <a:t>septations</a:t>
            </a:r>
            <a:r>
              <a:rPr lang="en-US" sz="3500" dirty="0" smtClean="0"/>
              <a:t> </a:t>
            </a:r>
            <a:r>
              <a:rPr lang="en-US" sz="3500" dirty="0"/>
              <a:t>and peripheral </a:t>
            </a:r>
            <a:r>
              <a:rPr lang="en-US" sz="3500" dirty="0" smtClean="0"/>
              <a:t>calcifications. The </a:t>
            </a:r>
            <a:r>
              <a:rPr lang="en-US" sz="3500" dirty="0"/>
              <a:t>cysts may occasionally contain debris or hemorrhage. </a:t>
            </a:r>
          </a:p>
          <a:p>
            <a:r>
              <a:rPr lang="en-US" sz="3500" dirty="0"/>
              <a:t>The complex internal architecture of the cyst, including septa and an internal wall, is best appreciated at MR imaging and endoscopic US, allowing differentiation from serous </a:t>
            </a:r>
            <a:r>
              <a:rPr lang="en-US" sz="3500" dirty="0" err="1"/>
              <a:t>cystadenomas</a:t>
            </a:r>
            <a:r>
              <a:rPr lang="en-US" sz="3500" dirty="0"/>
              <a:t> </a:t>
            </a:r>
          </a:p>
          <a:p>
            <a:r>
              <a:rPr lang="en-US" sz="3500" dirty="0"/>
              <a:t>P</a:t>
            </a:r>
            <a:r>
              <a:rPr lang="en-US" sz="3500" dirty="0" smtClean="0"/>
              <a:t>eripheral </a:t>
            </a:r>
            <a:r>
              <a:rPr lang="en-US" sz="3500" dirty="0"/>
              <a:t>calcifications seen in 25%. P</a:t>
            </a:r>
            <a:r>
              <a:rPr lang="en-US" sz="3500" dirty="0" smtClean="0"/>
              <a:t>eripheral </a:t>
            </a:r>
            <a:r>
              <a:rPr lang="en-US" sz="3500" dirty="0"/>
              <a:t>eggshell </a:t>
            </a:r>
            <a:r>
              <a:rPr lang="en-US" sz="3500" dirty="0" smtClean="0"/>
              <a:t>calcification -specific finding for </a:t>
            </a:r>
            <a:r>
              <a:rPr lang="en-US" sz="3500" dirty="0"/>
              <a:t>a mucinous cystic neoplasm and is highly predictive of malignancy</a:t>
            </a:r>
            <a:r>
              <a:rPr lang="en-US" sz="3500" dirty="0" smtClean="0"/>
              <a:t>.</a:t>
            </a:r>
            <a:endParaRPr lang="en-US" sz="3500" dirty="0"/>
          </a:p>
          <a:p>
            <a:r>
              <a:rPr lang="en-US" sz="3500" dirty="0"/>
              <a:t>Location in the tail and body of the pancreas (95</a:t>
            </a:r>
            <a:r>
              <a:rPr lang="en-US" sz="3500" dirty="0" smtClean="0"/>
              <a:t>%).</a:t>
            </a:r>
          </a:p>
          <a:p>
            <a:r>
              <a:rPr lang="en-US" sz="3500" dirty="0"/>
              <a:t>These tumors can be asymptomatic in up to 75% of cases </a:t>
            </a:r>
            <a:r>
              <a:rPr lang="en-US" sz="3500" dirty="0" smtClean="0"/>
              <a:t>.When </a:t>
            </a:r>
            <a:r>
              <a:rPr lang="en-US" sz="3500" dirty="0"/>
              <a:t>present, symptoms are caused by the mass effect of these often large neoplasms. </a:t>
            </a:r>
            <a:endParaRPr lang="en-US" sz="3500" dirty="0" smtClean="0"/>
          </a:p>
          <a:p>
            <a:r>
              <a:rPr lang="en-US" sz="3500" dirty="0" smtClean="0"/>
              <a:t>Because </a:t>
            </a:r>
            <a:r>
              <a:rPr lang="en-US" sz="3500" dirty="0"/>
              <a:t>mucinous cystic neoplasms have a high potential for malignancy, surgical resection is usually advocated </a:t>
            </a:r>
          </a:p>
          <a:p>
            <a:r>
              <a:rPr lang="en-US" sz="3500" dirty="0"/>
              <a:t>T</a:t>
            </a:r>
            <a:r>
              <a:rPr lang="en-US" sz="3500" dirty="0" smtClean="0"/>
              <a:t>hey </a:t>
            </a:r>
            <a:r>
              <a:rPr lang="en-US" sz="3500" dirty="0"/>
              <a:t>do not communicate with the pancreatic duct, they can cause partial pancreatic ductal obstruction. </a:t>
            </a:r>
          </a:p>
          <a:p>
            <a:endParaRPr lang="en-US" sz="3500" dirty="0"/>
          </a:p>
          <a:p>
            <a:endParaRPr lang="en-US" sz="35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8186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255000" cy="3543300"/>
          </a:xfr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5484" y="3543300"/>
            <a:ext cx="5232400" cy="3314700"/>
          </a:xfrm>
          <a:prstGeom prst="rect">
            <a:avLst/>
          </a:prstGeom>
        </p:spPr>
      </p:pic>
      <p:pic>
        <p:nvPicPr>
          <p:cNvPr id="7" name="Content Placeholder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7884" y="3543300"/>
            <a:ext cx="5174116" cy="3314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0872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8100" y="825500"/>
            <a:ext cx="6832600" cy="5092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1145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IPMN-MAIN DUCT TYPE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i="1" dirty="0"/>
              <a:t>key findings</a:t>
            </a:r>
            <a:r>
              <a:rPr lang="en-US" dirty="0"/>
              <a:t>:</a:t>
            </a:r>
          </a:p>
          <a:p>
            <a:r>
              <a:rPr lang="en-US" dirty="0" err="1"/>
              <a:t>Mucine</a:t>
            </a:r>
            <a:r>
              <a:rPr lang="en-US" dirty="0"/>
              <a:t> producing tumor in main pancreatic </a:t>
            </a:r>
            <a:r>
              <a:rPr lang="en-US" dirty="0" smtClean="0"/>
              <a:t>duct.</a:t>
            </a:r>
            <a:endParaRPr lang="en-US" dirty="0"/>
          </a:p>
          <a:p>
            <a:r>
              <a:rPr lang="en-US" dirty="0" smtClean="0"/>
              <a:t>Abnormal dilatation of main </a:t>
            </a:r>
            <a:r>
              <a:rPr lang="en-US" dirty="0" err="1" smtClean="0"/>
              <a:t>pancraetic</a:t>
            </a:r>
            <a:r>
              <a:rPr lang="en-US" dirty="0" smtClean="0"/>
              <a:t> duct usually more than 8 mm, best seen on MRCP.</a:t>
            </a:r>
          </a:p>
          <a:p>
            <a:r>
              <a:rPr lang="en-US" dirty="0" err="1" smtClean="0"/>
              <a:t>Intraductal</a:t>
            </a:r>
            <a:r>
              <a:rPr lang="en-US" dirty="0" smtClean="0"/>
              <a:t> solid nodule is highly suggestive of IPMN.</a:t>
            </a:r>
          </a:p>
          <a:p>
            <a:r>
              <a:rPr lang="en-US" dirty="0" smtClean="0"/>
              <a:t>May present with pancreatitis.</a:t>
            </a:r>
          </a:p>
          <a:p>
            <a:r>
              <a:rPr lang="en-US" dirty="0" smtClean="0"/>
              <a:t>IPMN has premalignant potential.</a:t>
            </a:r>
          </a:p>
          <a:p>
            <a:r>
              <a:rPr lang="en-US" dirty="0"/>
              <a:t>Signs of malignancy are:</a:t>
            </a:r>
          </a:p>
          <a:p>
            <a:pPr marL="0" indent="0">
              <a:buNone/>
            </a:pPr>
            <a:r>
              <a:rPr lang="en-US" dirty="0" smtClean="0"/>
              <a:t>         Pancreatic </a:t>
            </a:r>
            <a:r>
              <a:rPr lang="en-US" dirty="0"/>
              <a:t>duct &gt; 8 mm - as in this case.</a:t>
            </a:r>
          </a:p>
          <a:p>
            <a:pPr marL="0" indent="0">
              <a:buNone/>
            </a:pPr>
            <a:r>
              <a:rPr lang="en-US" dirty="0" smtClean="0"/>
              <a:t>         Solid </a:t>
            </a:r>
            <a:r>
              <a:rPr lang="en-US" dirty="0"/>
              <a:t>node in duct.</a:t>
            </a:r>
          </a:p>
          <a:p>
            <a:pPr marL="0" indent="0">
              <a:buNone/>
            </a:pPr>
            <a:r>
              <a:rPr lang="en-US" dirty="0" smtClean="0"/>
              <a:t>         Mass </a:t>
            </a:r>
            <a:r>
              <a:rPr lang="en-US" dirty="0"/>
              <a:t>around the pancreatic duct.</a:t>
            </a:r>
          </a:p>
          <a:p>
            <a:pPr marL="0" indent="0">
              <a:buNone/>
            </a:pPr>
            <a:r>
              <a:rPr lang="en-US" dirty="0" smtClean="0"/>
              <a:t>         Enlarged </a:t>
            </a:r>
            <a:r>
              <a:rPr lang="en-US" dirty="0" err="1"/>
              <a:t>choledochal</a:t>
            </a:r>
            <a:r>
              <a:rPr lang="en-US" dirty="0"/>
              <a:t> duct.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2777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317501"/>
            <a:ext cx="5588000" cy="3479800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6600" y="317501"/>
            <a:ext cx="5588000" cy="3479800"/>
          </a:xfrm>
          <a:prstGeom prst="rect">
            <a:avLst/>
          </a:prstGeom>
        </p:spPr>
      </p:pic>
      <p:pic>
        <p:nvPicPr>
          <p:cNvPr id="6" name="Content Placeholder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3797300"/>
            <a:ext cx="5918200" cy="271779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6800" y="3797300"/>
            <a:ext cx="5257800" cy="2717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9571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1271" y="1000125"/>
            <a:ext cx="10124057" cy="4575175"/>
          </a:xfrm>
        </p:spPr>
      </p:pic>
    </p:spTree>
    <p:extLst>
      <p:ext uri="{BB962C8B-B14F-4D97-AF65-F5344CB8AC3E}">
        <p14:creationId xmlns:p14="http://schemas.microsoft.com/office/powerpoint/2010/main" val="295759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 articles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Pancreas </a:t>
            </a:r>
            <a:r>
              <a:rPr lang="en-US" b="1" dirty="0"/>
              <a:t>- Cystic </a:t>
            </a:r>
            <a:r>
              <a:rPr lang="en-US" b="1" dirty="0" smtClean="0"/>
              <a:t>Lesions-Diagnosis </a:t>
            </a:r>
            <a:r>
              <a:rPr lang="en-US" b="1" dirty="0"/>
              <a:t>and management</a:t>
            </a:r>
          </a:p>
          <a:p>
            <a:pPr marL="0" indent="0">
              <a:buNone/>
            </a:pPr>
            <a:r>
              <a:rPr lang="en-US" b="1" i="1" dirty="0" smtClean="0"/>
              <a:t>   Marc </a:t>
            </a:r>
            <a:r>
              <a:rPr lang="en-US" b="1" i="1" dirty="0" err="1"/>
              <a:t>Engelbrecht</a:t>
            </a:r>
            <a:r>
              <a:rPr lang="en-US" b="1" i="1" dirty="0"/>
              <a:t>, Jennifer Bradshaw and Robin </a:t>
            </a:r>
            <a:r>
              <a:rPr lang="en-US" b="1" i="1" dirty="0" err="1"/>
              <a:t>Smithuis</a:t>
            </a:r>
            <a:endParaRPr lang="en-US" b="1" dirty="0"/>
          </a:p>
          <a:p>
            <a:pPr marL="0" indent="0">
              <a:buNone/>
            </a:pPr>
            <a:r>
              <a:rPr lang="en-US" dirty="0" smtClean="0"/>
              <a:t>   Radiology </a:t>
            </a:r>
            <a:r>
              <a:rPr lang="en-US" dirty="0"/>
              <a:t>department of the </a:t>
            </a:r>
            <a:r>
              <a:rPr lang="en-US" dirty="0" err="1"/>
              <a:t>Academical</a:t>
            </a:r>
            <a:r>
              <a:rPr lang="en-US" dirty="0"/>
              <a:t> Medical Centre, Amsterdam and </a:t>
            </a:r>
            <a:endParaRPr lang="en-US" dirty="0" smtClean="0"/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the </a:t>
            </a:r>
            <a:r>
              <a:rPr lang="en-US" dirty="0" err="1"/>
              <a:t>Rijnland</a:t>
            </a:r>
            <a:r>
              <a:rPr lang="en-US" dirty="0"/>
              <a:t> hospital in </a:t>
            </a:r>
            <a:r>
              <a:rPr lang="en-US" dirty="0" err="1"/>
              <a:t>Leiderdorp</a:t>
            </a:r>
            <a:r>
              <a:rPr lang="en-US" dirty="0"/>
              <a:t>, the </a:t>
            </a:r>
            <a:r>
              <a:rPr lang="en-US" dirty="0" smtClean="0"/>
              <a:t>Netherlands-published in 2012 in 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radiology assistant.</a:t>
            </a:r>
            <a:endParaRPr lang="en-US" dirty="0"/>
          </a:p>
          <a:p>
            <a:r>
              <a:rPr lang="en-US" b="1" dirty="0"/>
              <a:t>Cystic Pancreatic Lesions: A Simple Imaging-based Classification System for Guiding </a:t>
            </a:r>
            <a:r>
              <a:rPr lang="en-US" b="1" dirty="0" smtClean="0"/>
              <a:t>Management published in </a:t>
            </a:r>
            <a:r>
              <a:rPr lang="en-US" b="1" dirty="0" err="1"/>
              <a:t>R</a:t>
            </a:r>
            <a:r>
              <a:rPr lang="en-US" b="1" dirty="0" err="1" smtClean="0"/>
              <a:t>adiographics</a:t>
            </a:r>
            <a:r>
              <a:rPr lang="en-US" b="1" dirty="0" smtClean="0"/>
              <a:t> in 2005.</a:t>
            </a:r>
            <a:endParaRPr lang="en-US" b="1" dirty="0"/>
          </a:p>
          <a:p>
            <a:pPr marL="0" indent="0">
              <a:buNone/>
            </a:pPr>
            <a:r>
              <a:rPr lang="en-US" u="sng" dirty="0" smtClean="0">
                <a:hlinkClick r:id="rId2" tooltip="Dushyant V. Sahani"/>
              </a:rPr>
              <a:t>    Dushyant </a:t>
            </a:r>
            <a:r>
              <a:rPr lang="en-US" u="sng" dirty="0">
                <a:hlinkClick r:id="rId2" tooltip="Dushyant V. Sahani"/>
              </a:rPr>
              <a:t>V. Sahani</a:t>
            </a:r>
            <a:r>
              <a:rPr lang="en-US" u="sng" dirty="0"/>
              <a:t>, </a:t>
            </a:r>
            <a:r>
              <a:rPr lang="en-US" u="sng" dirty="0">
                <a:hlinkClick r:id="rId3" tooltip="Rajgopal Kadavigere"/>
              </a:rPr>
              <a:t>Rajgopal Kadavigere</a:t>
            </a:r>
            <a:r>
              <a:rPr lang="en-US" u="sng" dirty="0"/>
              <a:t>, </a:t>
            </a:r>
            <a:r>
              <a:rPr lang="en-US" u="sng" dirty="0">
                <a:hlinkClick r:id="rId4" tooltip="Anuradha Saokar"/>
              </a:rPr>
              <a:t>Anuradha Saokar</a:t>
            </a:r>
            <a:r>
              <a:rPr lang="en-US" u="sng" dirty="0"/>
              <a:t>, </a:t>
            </a:r>
            <a:r>
              <a:rPr lang="en-US" u="sng" dirty="0">
                <a:hlinkClick r:id="rId5" tooltip="Carlos Fernandez-del Castillo"/>
              </a:rPr>
              <a:t>Carlos </a:t>
            </a:r>
            <a:endParaRPr lang="en-US" u="sng" dirty="0" smtClean="0">
              <a:hlinkClick r:id="rId5" tooltip="Carlos Fernandez-del Castillo"/>
            </a:endParaRPr>
          </a:p>
          <a:p>
            <a:pPr marL="0" indent="0">
              <a:buNone/>
            </a:pPr>
            <a:r>
              <a:rPr lang="en-US" u="sng" dirty="0">
                <a:hlinkClick r:id="rId5" tooltip="Carlos Fernandez-del Castillo"/>
              </a:rPr>
              <a:t> </a:t>
            </a:r>
            <a:r>
              <a:rPr lang="en-US" u="sng" dirty="0" smtClean="0">
                <a:hlinkClick r:id="rId5" tooltip="Carlos Fernandez-del Castillo"/>
              </a:rPr>
              <a:t>    Fernandez-del </a:t>
            </a:r>
            <a:r>
              <a:rPr lang="en-US" u="sng" dirty="0">
                <a:hlinkClick r:id="rId5" tooltip="Carlos Fernandez-del Castillo"/>
              </a:rPr>
              <a:t>Castillo</a:t>
            </a:r>
            <a:r>
              <a:rPr lang="en-US" u="sng" dirty="0"/>
              <a:t>, </a:t>
            </a:r>
            <a:r>
              <a:rPr lang="en-US" u="sng" dirty="0">
                <a:hlinkClick r:id="rId6" tooltip="William R. Brugge"/>
              </a:rPr>
              <a:t>William R. Brugge</a:t>
            </a:r>
            <a:r>
              <a:rPr lang="en-US" u="sng" dirty="0"/>
              <a:t>, </a:t>
            </a:r>
            <a:r>
              <a:rPr lang="en-US" u="sng" dirty="0">
                <a:hlinkClick r:id="rId7" tooltip="Peter F. Hahn"/>
              </a:rPr>
              <a:t>Peter F. Hahn</a:t>
            </a:r>
            <a:endParaRPr lang="en-US" u="sng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2230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01800" y="243673"/>
            <a:ext cx="8610600" cy="1293028"/>
          </a:xfrm>
        </p:spPr>
        <p:txBody>
          <a:bodyPr/>
          <a:lstStyle/>
          <a:p>
            <a:r>
              <a:rPr lang="en-US" dirty="0" smtClean="0"/>
              <a:t>CYST WITH SOLID COMPONENTS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34343"/>
            <a:ext cx="5768332" cy="4024313"/>
          </a:xfrm>
          <a:prstGeom prst="rect">
            <a:avLst/>
          </a:prstGeom>
        </p:spPr>
      </p:pic>
      <p:sp>
        <p:nvSpPr>
          <p:cNvPr id="5" name="Content Placeholder 2"/>
          <p:cNvSpPr txBox="1">
            <a:spLocks/>
          </p:cNvSpPr>
          <p:nvPr/>
        </p:nvSpPr>
        <p:spPr>
          <a:xfrm>
            <a:off x="5768332" y="1536701"/>
            <a:ext cx="6007100" cy="4419599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Cysts with a solid component may be either </a:t>
            </a:r>
            <a:r>
              <a:rPr lang="en-US" dirty="0" err="1" smtClean="0"/>
              <a:t>unilocular</a:t>
            </a:r>
            <a:r>
              <a:rPr lang="en-US" dirty="0" smtClean="0"/>
              <a:t> or </a:t>
            </a:r>
            <a:r>
              <a:rPr lang="en-US" dirty="0" err="1" smtClean="0"/>
              <a:t>multilocular</a:t>
            </a:r>
            <a:r>
              <a:rPr lang="en-US" dirty="0" smtClean="0"/>
              <a:t>. True cystic tumors (</a:t>
            </a:r>
            <a:r>
              <a:rPr lang="en-US" dirty="0" err="1" smtClean="0"/>
              <a:t>eg</a:t>
            </a:r>
            <a:r>
              <a:rPr lang="en-US" dirty="0" smtClean="0"/>
              <a:t>, mucinous cystic neoplasms, IPMNs) as well as solid pancreatic neoplasms associated with a cystic component or cystic degeneration are included in this category. </a:t>
            </a:r>
          </a:p>
          <a:p>
            <a:r>
              <a:rPr lang="en-US" dirty="0" smtClean="0"/>
              <a:t>Solid tumors associated with a cystic component include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dirty="0" smtClean="0"/>
              <a:t>            1.Islet cell tumor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dirty="0" smtClean="0"/>
              <a:t>            2.solid </a:t>
            </a:r>
            <a:r>
              <a:rPr lang="en-US" dirty="0" err="1" smtClean="0"/>
              <a:t>pseudopapillary</a:t>
            </a:r>
            <a:r>
              <a:rPr lang="en-US" dirty="0" smtClean="0"/>
              <a:t> tumor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dirty="0" smtClean="0"/>
              <a:t>            3.adenocarcinoma of the pancreas, 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dirty="0" smtClean="0"/>
              <a:t>            4.Metastasis </a:t>
            </a:r>
          </a:p>
        </p:txBody>
      </p:sp>
    </p:spTree>
    <p:extLst>
      <p:ext uri="{BB962C8B-B14F-4D97-AF65-F5344CB8AC3E}">
        <p14:creationId xmlns:p14="http://schemas.microsoft.com/office/powerpoint/2010/main" val="1408763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Solid </a:t>
            </a:r>
            <a:r>
              <a:rPr lang="en-US" b="1" dirty="0" err="1"/>
              <a:t>Pseudopapillary</a:t>
            </a:r>
            <a:r>
              <a:rPr lang="en-US" b="1" dirty="0"/>
              <a:t> Neoplasm</a:t>
            </a:r>
          </a:p>
          <a:p>
            <a:r>
              <a:rPr lang="en-US" i="1" dirty="0"/>
              <a:t>key findings</a:t>
            </a:r>
            <a:r>
              <a:rPr lang="en-US" dirty="0"/>
              <a:t>:</a:t>
            </a:r>
          </a:p>
          <a:p>
            <a:r>
              <a:rPr lang="en-US" dirty="0"/>
              <a:t>Very uncommon neoplasm seen in women 20-30 years (</a:t>
            </a:r>
            <a:r>
              <a:rPr lang="en-US" b="1" dirty="0"/>
              <a:t>Daughter</a:t>
            </a:r>
            <a:r>
              <a:rPr lang="en-US" dirty="0" smtClean="0"/>
              <a:t>).</a:t>
            </a:r>
          </a:p>
          <a:p>
            <a:r>
              <a:rPr lang="en-US" dirty="0" smtClean="0"/>
              <a:t>Commonly located in pancreatic tail.</a:t>
            </a:r>
            <a:endParaRPr lang="en-US" dirty="0"/>
          </a:p>
          <a:p>
            <a:r>
              <a:rPr lang="en-US" dirty="0"/>
              <a:t>Solid and cystic neoplasm with capsule and with early '</a:t>
            </a:r>
            <a:r>
              <a:rPr lang="en-US" dirty="0" err="1"/>
              <a:t>hemangioma</a:t>
            </a:r>
            <a:r>
              <a:rPr lang="en-US" dirty="0"/>
              <a:t>-like' enhancement. Sometimes </a:t>
            </a:r>
            <a:r>
              <a:rPr lang="en-US" dirty="0" err="1"/>
              <a:t>intratumoral</a:t>
            </a:r>
            <a:r>
              <a:rPr lang="en-US" dirty="0"/>
              <a:t> </a:t>
            </a:r>
            <a:r>
              <a:rPr lang="en-US" dirty="0" smtClean="0"/>
              <a:t>hemorrhage.</a:t>
            </a:r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1571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5200" y="1100930"/>
            <a:ext cx="10083800" cy="4233069"/>
          </a:xfrm>
        </p:spPr>
      </p:pic>
    </p:spTree>
    <p:extLst>
      <p:ext uri="{BB962C8B-B14F-4D97-AF65-F5344CB8AC3E}">
        <p14:creationId xmlns:p14="http://schemas.microsoft.com/office/powerpoint/2010/main" val="356403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Neuroendocrine tumor with cystic degeneration</a:t>
            </a:r>
            <a:br>
              <a:rPr lang="en-US" b="1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i="1" dirty="0" smtClean="0"/>
              <a:t>key </a:t>
            </a:r>
            <a:r>
              <a:rPr lang="en-US" i="1" dirty="0"/>
              <a:t>findings</a:t>
            </a:r>
            <a:r>
              <a:rPr lang="en-US" dirty="0"/>
              <a:t>:</a:t>
            </a:r>
          </a:p>
          <a:p>
            <a:r>
              <a:rPr lang="en-US" dirty="0"/>
              <a:t>Non-functioning endocrine neoplasm</a:t>
            </a:r>
          </a:p>
          <a:p>
            <a:r>
              <a:rPr lang="en-US" dirty="0"/>
              <a:t>Also called islet cell tumor</a:t>
            </a:r>
          </a:p>
          <a:p>
            <a:r>
              <a:rPr lang="en-US" dirty="0" err="1"/>
              <a:t>Hypervascular</a:t>
            </a:r>
            <a:r>
              <a:rPr lang="en-US" dirty="0"/>
              <a:t> with ring-enhancement. This is unlike serous cystic neoplasms that enhance from the center and more </a:t>
            </a:r>
            <a:r>
              <a:rPr lang="en-US" dirty="0" smtClean="0"/>
              <a:t>solid.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2258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26207"/>
            <a:ext cx="6197600" cy="4024313"/>
          </a:xfrm>
        </p:spPr>
      </p:pic>
      <p:pic>
        <p:nvPicPr>
          <p:cNvPr id="3" name="Content Placeholder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7600" y="2638425"/>
            <a:ext cx="5829300" cy="4024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4857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SYSTEMATIC APPROACH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4200" y="2197101"/>
            <a:ext cx="6553200" cy="4305299"/>
          </a:xfrm>
        </p:spPr>
      </p:pic>
    </p:spTree>
    <p:extLst>
      <p:ext uri="{BB962C8B-B14F-4D97-AF65-F5344CB8AC3E}">
        <p14:creationId xmlns:p14="http://schemas.microsoft.com/office/powerpoint/2010/main" val="1039333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1900" y="647700"/>
            <a:ext cx="10287000" cy="4902200"/>
          </a:xfrm>
        </p:spPr>
      </p:pic>
    </p:spTree>
    <p:extLst>
      <p:ext uri="{BB962C8B-B14F-4D97-AF65-F5344CB8AC3E}">
        <p14:creationId xmlns:p14="http://schemas.microsoft.com/office/powerpoint/2010/main" val="976468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0" y="334906"/>
            <a:ext cx="8610600" cy="1293028"/>
          </a:xfrm>
        </p:spPr>
        <p:txBody>
          <a:bodyPr/>
          <a:lstStyle/>
          <a:p>
            <a:r>
              <a:rPr lang="en-US" dirty="0" smtClean="0"/>
              <a:t>AGE and gender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8884" y="2146300"/>
            <a:ext cx="11279716" cy="4007072"/>
          </a:xfrm>
        </p:spPr>
        <p:txBody>
          <a:bodyPr/>
          <a:lstStyle/>
          <a:p>
            <a:r>
              <a:rPr lang="en-US" b="1" dirty="0" smtClean="0"/>
              <a:t>Grandma</a:t>
            </a:r>
            <a:r>
              <a:rPr lang="en-US" dirty="0"/>
              <a:t> - Serous cystic adenoma</a:t>
            </a:r>
          </a:p>
          <a:p>
            <a:r>
              <a:rPr lang="en-US" b="1" dirty="0"/>
              <a:t>Mother</a:t>
            </a:r>
            <a:r>
              <a:rPr lang="en-US" dirty="0"/>
              <a:t> - Mucinous cystic neoplasm</a:t>
            </a:r>
          </a:p>
          <a:p>
            <a:r>
              <a:rPr lang="en-US" b="1" dirty="0"/>
              <a:t>Daughter</a:t>
            </a:r>
            <a:r>
              <a:rPr lang="en-US" dirty="0"/>
              <a:t> - </a:t>
            </a:r>
            <a:r>
              <a:rPr lang="en-US" dirty="0" smtClean="0"/>
              <a:t>SPEN</a:t>
            </a:r>
            <a:endParaRPr lang="en-US" dirty="0"/>
          </a:p>
          <a:p>
            <a:r>
              <a:rPr lang="en-US" b="1" dirty="0" smtClean="0"/>
              <a:t>IPMN</a:t>
            </a:r>
            <a:r>
              <a:rPr lang="en-US" dirty="0" smtClean="0"/>
              <a:t>-Male=female.</a:t>
            </a:r>
            <a:endParaRPr lang="en-US" dirty="0"/>
          </a:p>
        </p:txBody>
      </p:sp>
      <p:pic>
        <p:nvPicPr>
          <p:cNvPr id="2050" name="Picture 2" descr="http://www.radiologyassistant.nl/data/bin/a509797aa2fc95_grandma-etc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1484" y="2425700"/>
            <a:ext cx="5326416" cy="33593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25748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9643" y="1099416"/>
            <a:ext cx="6923549" cy="4788766"/>
          </a:xfrm>
        </p:spPr>
      </p:pic>
    </p:spTree>
    <p:extLst>
      <p:ext uri="{BB962C8B-B14F-4D97-AF65-F5344CB8AC3E}">
        <p14:creationId xmlns:p14="http://schemas.microsoft.com/office/powerpoint/2010/main" val="1636845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8727" y="1149927"/>
            <a:ext cx="6885709" cy="4666529"/>
          </a:xfrm>
        </p:spPr>
      </p:pic>
    </p:spTree>
    <p:extLst>
      <p:ext uri="{BB962C8B-B14F-4D97-AF65-F5344CB8AC3E}">
        <p14:creationId xmlns:p14="http://schemas.microsoft.com/office/powerpoint/2010/main" val="427323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sz="3200" dirty="0" smtClean="0"/>
              <a:t>Morphologic classification of cysts based on imaging findings.</a:t>
            </a:r>
          </a:p>
          <a:p>
            <a:r>
              <a:rPr lang="en-IN" sz="3200" dirty="0" smtClean="0"/>
              <a:t>Roadmap to approach pancreatic cystic lesion.</a:t>
            </a:r>
          </a:p>
          <a:p>
            <a:r>
              <a:rPr lang="en-IN" sz="3200" dirty="0" err="1" smtClean="0"/>
              <a:t>Mangement</a:t>
            </a:r>
            <a:r>
              <a:rPr lang="en-IN" sz="3200" dirty="0" smtClean="0"/>
              <a:t> of such lesions.</a:t>
            </a:r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040281802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MANAGEMENT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b="1" dirty="0"/>
          </a:p>
          <a:p>
            <a:r>
              <a:rPr lang="en-US" dirty="0" smtClean="0"/>
              <a:t>Histopathology of </a:t>
            </a:r>
            <a:r>
              <a:rPr lang="en-US" dirty="0" err="1" smtClean="0"/>
              <a:t>tumours,Age</a:t>
            </a:r>
            <a:r>
              <a:rPr lang="en-US" dirty="0"/>
              <a:t>, life-expectancy and comorbidity should be considered in the possible surveillance or treatment. </a:t>
            </a:r>
            <a:endParaRPr lang="en-US" dirty="0" smtClean="0"/>
          </a:p>
          <a:p>
            <a:r>
              <a:rPr lang="en-US" dirty="0" smtClean="0"/>
              <a:t>Cysts </a:t>
            </a:r>
            <a:r>
              <a:rPr lang="en-US" dirty="0"/>
              <a:t>smaller than 3 cm and no worrisome or high risk-features can be considered for follow-up with either MRI, CT or ultrasound. </a:t>
            </a:r>
            <a:endParaRPr lang="en-US" dirty="0" smtClean="0"/>
          </a:p>
          <a:p>
            <a:r>
              <a:rPr lang="en-US" dirty="0" smtClean="0"/>
              <a:t>Symptomatic cysts and asymptomatic cysts with </a:t>
            </a:r>
            <a:r>
              <a:rPr lang="en-US" dirty="0"/>
              <a:t>obvious high risk stigmata should be considered for </a:t>
            </a:r>
            <a:r>
              <a:rPr lang="en-US" dirty="0" smtClean="0"/>
              <a:t>resection based on other comorbidities or risk factors.</a:t>
            </a:r>
            <a:endParaRPr lang="en-US" dirty="0"/>
          </a:p>
          <a:p>
            <a:r>
              <a:rPr lang="en-US" dirty="0" smtClean="0"/>
              <a:t>Pancreatic </a:t>
            </a:r>
            <a:r>
              <a:rPr lang="en-US" dirty="0"/>
              <a:t>cysts are regarded </a:t>
            </a:r>
            <a:r>
              <a:rPr lang="en-US" i="1" dirty="0"/>
              <a:t>symptomatic</a:t>
            </a:r>
            <a:r>
              <a:rPr lang="en-US" dirty="0"/>
              <a:t> when there is </a:t>
            </a:r>
            <a:r>
              <a:rPr lang="en-US" dirty="0" err="1"/>
              <a:t>hyperamylasemia</a:t>
            </a:r>
            <a:r>
              <a:rPr lang="en-US" dirty="0"/>
              <a:t>, recent-onset diabetes, severe epigastric pain, weight loss, </a:t>
            </a:r>
            <a:r>
              <a:rPr lang="en-US" dirty="0" err="1"/>
              <a:t>steatorrhea</a:t>
            </a:r>
            <a:r>
              <a:rPr lang="en-US" dirty="0"/>
              <a:t>, or jaundice. 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0751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44532" y="1345285"/>
            <a:ext cx="8610600" cy="3775354"/>
          </a:xfrm>
        </p:spPr>
        <p:txBody>
          <a:bodyPr>
            <a:normAutofit/>
          </a:bodyPr>
          <a:lstStyle/>
          <a:p>
            <a:r>
              <a:rPr lang="en-US" sz="11500" i="1" dirty="0" smtClean="0"/>
              <a:t>THANK YOU</a:t>
            </a:r>
            <a:endParaRPr lang="en-US" sz="11500" i="1" dirty="0"/>
          </a:p>
        </p:txBody>
      </p:sp>
    </p:spTree>
    <p:extLst>
      <p:ext uri="{BB962C8B-B14F-4D97-AF65-F5344CB8AC3E}">
        <p14:creationId xmlns:p14="http://schemas.microsoft.com/office/powerpoint/2010/main" val="979647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Cystic </a:t>
            </a:r>
            <a:r>
              <a:rPr lang="en-US" dirty="0"/>
              <a:t>lesions of the pancreas encompass a variety of neoplastic and </a:t>
            </a:r>
            <a:r>
              <a:rPr lang="en-US" dirty="0" err="1"/>
              <a:t>nonneoplastic</a:t>
            </a:r>
            <a:r>
              <a:rPr lang="en-US" dirty="0"/>
              <a:t> processes that cause a range of clinical symptoms. </a:t>
            </a:r>
            <a:endParaRPr lang="en-US" dirty="0" smtClean="0"/>
          </a:p>
          <a:p>
            <a:r>
              <a:rPr lang="en-US" dirty="0" smtClean="0"/>
              <a:t>With </a:t>
            </a:r>
            <a:r>
              <a:rPr lang="en-US" dirty="0"/>
              <a:t>the increasing use of cross-sectional imaging, pancreatic cysts have become a common incidental finding. </a:t>
            </a:r>
            <a:endParaRPr lang="en-US" dirty="0" smtClean="0"/>
          </a:p>
          <a:p>
            <a:r>
              <a:rPr lang="en-US" dirty="0" smtClean="0"/>
              <a:t>The </a:t>
            </a:r>
            <a:r>
              <a:rPr lang="en-US" dirty="0"/>
              <a:t>accurate imaging-based characterization of pancreatic cystic lesions is necessary for appropriate patient triage and management, as some lesions require surgical intervention or follow-up imaging, whereas others require no further action.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870923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Clinical presentation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Pseudocysts</a:t>
            </a:r>
            <a:r>
              <a:rPr lang="en-US" dirty="0" smtClean="0"/>
              <a:t> </a:t>
            </a:r>
            <a:r>
              <a:rPr lang="en-US" dirty="0"/>
              <a:t>typically occur with acute pancreatitis </a:t>
            </a:r>
            <a:r>
              <a:rPr lang="en-US" dirty="0" smtClean="0"/>
              <a:t>or trauma or </a:t>
            </a:r>
            <a:r>
              <a:rPr lang="en-US" dirty="0"/>
              <a:t>may develop insidiously in the setting of chronic pancreatitis</a:t>
            </a:r>
            <a:r>
              <a:rPr lang="en-US" dirty="0" smtClean="0"/>
              <a:t>.</a:t>
            </a:r>
          </a:p>
          <a:p>
            <a:r>
              <a:rPr lang="en-US" dirty="0"/>
              <a:t>A large number of pancreatic cysts are incidentally detected during imaging work-up for an unrelated medical problem.</a:t>
            </a:r>
          </a:p>
          <a:p>
            <a:r>
              <a:rPr lang="en-US" dirty="0" smtClean="0"/>
              <a:t>The </a:t>
            </a:r>
            <a:r>
              <a:rPr lang="en-US" dirty="0"/>
              <a:t>majority of incidentally detected pancreatic cysts </a:t>
            </a:r>
            <a:r>
              <a:rPr lang="en-US" dirty="0" smtClean="0"/>
              <a:t>turn out to be </a:t>
            </a:r>
            <a:r>
              <a:rPr lang="en-US" dirty="0"/>
              <a:t>cystic </a:t>
            </a:r>
            <a:r>
              <a:rPr lang="en-US" dirty="0" smtClean="0"/>
              <a:t>neoplasms.</a:t>
            </a:r>
          </a:p>
          <a:p>
            <a:r>
              <a:rPr lang="en-US" dirty="0" smtClean="0"/>
              <a:t>Symptomatic </a:t>
            </a:r>
            <a:r>
              <a:rPr lang="en-US" dirty="0"/>
              <a:t>cysts are most likely to manifest with abdominal pain. Jaundice or recurrent pancreatitis </a:t>
            </a:r>
            <a:r>
              <a:rPr lang="en-US" dirty="0" smtClean="0"/>
              <a:t>indicating that </a:t>
            </a:r>
            <a:r>
              <a:rPr lang="en-US" dirty="0"/>
              <a:t>the lesion is either in communication with the pancreatic ductal system or obstructing the pancreatic or biliary duct. </a:t>
            </a: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0796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MRI VS CT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638300"/>
            <a:ext cx="10820400" cy="4902200"/>
          </a:xfrm>
        </p:spPr>
        <p:txBody>
          <a:bodyPr>
            <a:normAutofit fontScale="92500"/>
          </a:bodyPr>
          <a:lstStyle/>
          <a:p>
            <a:endParaRPr lang="en-US" b="1" dirty="0"/>
          </a:p>
          <a:p>
            <a:r>
              <a:rPr lang="en-US" dirty="0"/>
              <a:t>CT will depict most pancreatic lesions, but is sometimes unable to depict the cystic component. </a:t>
            </a:r>
            <a:endParaRPr lang="en-US" dirty="0" smtClean="0"/>
          </a:p>
          <a:p>
            <a:r>
              <a:rPr lang="en-US" dirty="0" smtClean="0"/>
              <a:t>Currently</a:t>
            </a:r>
            <a:r>
              <a:rPr lang="en-US" dirty="0"/>
              <a:t>, </a:t>
            </a:r>
            <a:r>
              <a:rPr lang="en-US" dirty="0" smtClean="0"/>
              <a:t>Abdominal MRI with MRCP </a:t>
            </a:r>
            <a:r>
              <a:rPr lang="en-US" dirty="0"/>
              <a:t>is considered the modality of choice for demonstrating the 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             1.Cystic nature, </a:t>
            </a:r>
          </a:p>
          <a:p>
            <a:pPr marL="0" indent="0">
              <a:buNone/>
            </a:pPr>
            <a:r>
              <a:rPr lang="en-US" dirty="0" smtClean="0"/>
              <a:t>             2.</a:t>
            </a:r>
            <a:r>
              <a:rPr lang="en-US" dirty="0"/>
              <a:t>M</a:t>
            </a:r>
            <a:r>
              <a:rPr lang="en-US" dirty="0" smtClean="0"/>
              <a:t>orphologic </a:t>
            </a:r>
            <a:r>
              <a:rPr lang="en-US" dirty="0"/>
              <a:t>features of the cyst (including septa and mural nodules), </a:t>
            </a:r>
            <a:r>
              <a:rPr lang="en-US" dirty="0" smtClean="0"/>
              <a:t>    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         3.Establishing </a:t>
            </a:r>
            <a:r>
              <a:rPr lang="en-US" dirty="0"/>
              <a:t>the presence of communication between the cystic lesion </a:t>
            </a:r>
            <a:r>
              <a:rPr lang="en-US" dirty="0" smtClean="0"/>
              <a:t>and  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            the </a:t>
            </a:r>
            <a:r>
              <a:rPr lang="en-US" dirty="0"/>
              <a:t>pancreatic duct as is seen in IPMN, and 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            4.Evaluating </a:t>
            </a:r>
            <a:r>
              <a:rPr lang="en-US" dirty="0"/>
              <a:t>the extent of pancreatic ductal </a:t>
            </a:r>
            <a:r>
              <a:rPr lang="en-US" dirty="0" smtClean="0"/>
              <a:t>dilatation.</a:t>
            </a:r>
            <a:endParaRPr lang="en-US" dirty="0"/>
          </a:p>
          <a:p>
            <a:r>
              <a:rPr lang="en-US" dirty="0" smtClean="0"/>
              <a:t>There </a:t>
            </a:r>
            <a:r>
              <a:rPr lang="en-US" dirty="0"/>
              <a:t>are cases when CT can be helpful, since it better depicts a central calcification in SCN or peripheral calcification in a mucinous cystic neoplasm (MCN). </a:t>
            </a:r>
          </a:p>
        </p:txBody>
      </p:sp>
    </p:spTree>
    <p:extLst>
      <p:ext uri="{BB962C8B-B14F-4D97-AF65-F5344CB8AC3E}">
        <p14:creationId xmlns:p14="http://schemas.microsoft.com/office/powerpoint/2010/main" val="36046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ROLE OF ENDOSCOPIC USG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dirty="0" smtClean="0"/>
              <a:t>Guided aspiration.</a:t>
            </a:r>
          </a:p>
          <a:p>
            <a:r>
              <a:rPr lang="en-IN" dirty="0" smtClean="0"/>
              <a:t>FNAC from cystic lesion.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91317163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0200" y="294473"/>
            <a:ext cx="11709400" cy="1293028"/>
          </a:xfrm>
        </p:spPr>
        <p:txBody>
          <a:bodyPr/>
          <a:lstStyle/>
          <a:p>
            <a:r>
              <a:rPr lang="en-US" dirty="0" smtClean="0"/>
              <a:t>DIFFERENTIALS OF PANCREATIC CYSTIC LESIONS</a:t>
            </a:r>
            <a:endParaRPr lang="en-US" dirty="0"/>
          </a:p>
        </p:txBody>
      </p:sp>
      <p:pic>
        <p:nvPicPr>
          <p:cNvPr id="1026" name="Picture 2" descr="https://pubs.rsna.org/na101/home/literatum/publisher/rsna/journals/content/radiographics/2005/radiographics.2005.25.issue-6/rg.256045161/production/images/large/g05no21t01x.jpeg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5201" y="1422400"/>
            <a:ext cx="7289800" cy="5219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13401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Vapor Trail">
  <a:themeElements>
    <a:clrScheme name="Vapor Trail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DF2E28"/>
      </a:accent1>
      <a:accent2>
        <a:srgbClr val="FE801A"/>
      </a:accent2>
      <a:accent3>
        <a:srgbClr val="E9BF35"/>
      </a:accent3>
      <a:accent4>
        <a:srgbClr val="81BB42"/>
      </a:accent4>
      <a:accent5>
        <a:srgbClr val="32C7A9"/>
      </a:accent5>
      <a:accent6>
        <a:srgbClr val="4A9BDC"/>
      </a:accent6>
      <a:hlink>
        <a:srgbClr val="F0532B"/>
      </a:hlink>
      <a:folHlink>
        <a:srgbClr val="F38B53"/>
      </a:folHlink>
    </a:clrScheme>
    <a:fontScheme name="Vapor Trail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Vapor Trail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8F31A783-2159-4870-BC29-2BA7D038EA4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Vapor Trail</Template>
  <TotalTime>504</TotalTime>
  <Words>1116</Words>
  <Application>Microsoft Office PowerPoint</Application>
  <PresentationFormat>Widescreen</PresentationFormat>
  <Paragraphs>167</Paragraphs>
  <Slides>41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41</vt:i4>
      </vt:variant>
    </vt:vector>
  </HeadingPairs>
  <TitlesOfParts>
    <vt:vector size="46" baseType="lpstr">
      <vt:lpstr>Arial</vt:lpstr>
      <vt:lpstr>Calibri</vt:lpstr>
      <vt:lpstr>Century Gothic</vt:lpstr>
      <vt:lpstr>Mangal</vt:lpstr>
      <vt:lpstr>Vapor Trail</vt:lpstr>
      <vt:lpstr>JOURNAL CLUB</vt:lpstr>
      <vt:lpstr>CYSTIC LESIONS OF PANCREAS-DIAGNOSIS AND MANAGEMENT</vt:lpstr>
      <vt:lpstr>  articles</vt:lpstr>
      <vt:lpstr>PowerPoint Presentation</vt:lpstr>
      <vt:lpstr>INTRODUCTION</vt:lpstr>
      <vt:lpstr>Clinical presentation</vt:lpstr>
      <vt:lpstr>MRI VS CT</vt:lpstr>
      <vt:lpstr>ROLE OF ENDOSCOPIC USG</vt:lpstr>
      <vt:lpstr>DIFFERENTIALS OF PANCREATIC CYSTIC LESIONS</vt:lpstr>
      <vt:lpstr>MORPHOLOGIC CLASSIFICATION</vt:lpstr>
      <vt:lpstr>UNILOCULAR CYST</vt:lpstr>
      <vt:lpstr>PSEUDO CYST</vt:lpstr>
      <vt:lpstr>PowerPoint Presentation</vt:lpstr>
      <vt:lpstr>PowerPoint Presentation</vt:lpstr>
      <vt:lpstr>PowerPoint Presentation</vt:lpstr>
      <vt:lpstr>MICROCYSTIC LESION</vt:lpstr>
      <vt:lpstr>MICROCYSTIC LESIONS SEROUS CYSTADENOMA  </vt:lpstr>
      <vt:lpstr>PowerPoint Presentation</vt:lpstr>
      <vt:lpstr>PowerPoint Presentation</vt:lpstr>
      <vt:lpstr>Branch duct type ipmn</vt:lpstr>
      <vt:lpstr>PowerPoint Presentation</vt:lpstr>
      <vt:lpstr>PowerPoint Presentation</vt:lpstr>
      <vt:lpstr>MACROCYSTIC LESION</vt:lpstr>
      <vt:lpstr>MUCINOUS CYSTIC NEOPLASM</vt:lpstr>
      <vt:lpstr>PowerPoint Presentation</vt:lpstr>
      <vt:lpstr>PowerPoint Presentation</vt:lpstr>
      <vt:lpstr>IPMN-MAIN DUCT TYPE</vt:lpstr>
      <vt:lpstr>PowerPoint Presentation</vt:lpstr>
      <vt:lpstr>PowerPoint Presentation</vt:lpstr>
      <vt:lpstr>CYST WITH SOLID COMPONENTS</vt:lpstr>
      <vt:lpstr>SPEN</vt:lpstr>
      <vt:lpstr>PowerPoint Presentation</vt:lpstr>
      <vt:lpstr>Neuroendocrine tumor with cystic degeneration </vt:lpstr>
      <vt:lpstr>PowerPoint Presentation</vt:lpstr>
      <vt:lpstr>SYSTEMATIC APPROACH</vt:lpstr>
      <vt:lpstr>PowerPoint Presentation</vt:lpstr>
      <vt:lpstr>AGE and gender</vt:lpstr>
      <vt:lpstr>PowerPoint Presentation</vt:lpstr>
      <vt:lpstr>PowerPoint Presentation</vt:lpstr>
      <vt:lpstr>MANAGEMENT</vt:lpstr>
      <vt:lpstr>THANK YOU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CYSTIC LESIONS OF PANCREAS-DIAGNOSIS AND MANAGEMENT</dc:title>
  <dc:creator>Microsoft Office User</dc:creator>
  <cp:lastModifiedBy>Administrator</cp:lastModifiedBy>
  <cp:revision>170</cp:revision>
  <dcterms:created xsi:type="dcterms:W3CDTF">2018-11-13T08:58:11Z</dcterms:created>
  <dcterms:modified xsi:type="dcterms:W3CDTF">2018-11-15T08:53:37Z</dcterms:modified>
</cp:coreProperties>
</file>