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8" r:id="rId2"/>
    <p:sldId id="376" r:id="rId3"/>
    <p:sldId id="377" r:id="rId4"/>
    <p:sldId id="388" r:id="rId5"/>
    <p:sldId id="378" r:id="rId6"/>
    <p:sldId id="420" r:id="rId7"/>
    <p:sldId id="421" r:id="rId8"/>
    <p:sldId id="422" r:id="rId9"/>
    <p:sldId id="423" r:id="rId10"/>
    <p:sldId id="424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3" r:id="rId42"/>
    <p:sldId id="414" r:id="rId43"/>
    <p:sldId id="415" r:id="rId44"/>
    <p:sldId id="416" r:id="rId45"/>
    <p:sldId id="417" r:id="rId46"/>
    <p:sldId id="404" r:id="rId47"/>
    <p:sldId id="37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86379" autoAdjust="0"/>
  </p:normalViewPr>
  <p:slideViewPr>
    <p:cSldViewPr>
      <p:cViewPr>
        <p:scale>
          <a:sx n="74" d="100"/>
          <a:sy n="74" d="100"/>
        </p:scale>
        <p:origin x="-259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4622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73647-31EE-4495-BE74-DAE58261F0A9}" type="datetimeFigureOut">
              <a:rPr lang="en-IN" smtClean="0"/>
              <a:t>17-04-2019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DA306-E570-4362-A38F-C0EEE1697F1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605E-848D-47E8-B6C2-51D635585C8E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F9DE-836F-4BE5-A23B-7CD6CC150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4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57A0-A037-4C26-920B-00A095A1C5C0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4447"/>
            <a:ext cx="1143000" cy="10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8EB5-94BC-48CF-B0D0-BE8AB7313D89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424-47E0-4A8A-96EB-0D4C6BAFC876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0668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DC14-D6BC-43BD-9568-A3429C121358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4447"/>
            <a:ext cx="1143000" cy="10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023-C94B-45EC-BCA8-1D9890A1D9D3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19D-245F-44B9-BFDA-5766580EE521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3B-6FB9-4BB6-A868-C5EBBAA4B01B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2C8-81BA-4674-9859-594CCF023A2B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5200-40F5-46F0-BA6E-364F22ED64DA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1B1-9697-4954-A646-4AC72FBD3F39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2C-DB0C-46A1-B588-68893F68FD2E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2D86"/>
          </a:solidFill>
          <a:ln w="19050">
            <a:solidFill>
              <a:srgbClr val="002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236188A3-6C65-440B-8171-4235283A12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3BFC94E-D521-4033-AEBB-CC6B54BEB78F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49314" y="6488668"/>
            <a:ext cx="289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JSS Medical College, Mysuru</a:t>
            </a:r>
            <a:endParaRPr lang="en-US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94447"/>
            <a:ext cx="1143000" cy="10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0" y="838200"/>
            <a:ext cx="7162800" cy="1337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lgerian" pitchFamily="82" charset="0"/>
              </a:rPr>
              <a:t>Mammography :TECHNIQUE , INDICATION AND CONTRAIDICATION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2" name="Footer Placeholder 1"/>
          <p:cNvSpPr txBox="1"/>
          <p:nvPr/>
        </p:nvSpPr>
        <p:spPr>
          <a:xfrm>
            <a:off x="1524003" y="6492870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F2F2F2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6732" y="4983973"/>
            <a:ext cx="2438403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Presenter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6732" y="5507193"/>
            <a:ext cx="2873667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  <a:r>
              <a:rPr lang="en-US" sz="2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Dr.Vishwanath</a:t>
            </a:r>
            <a:r>
              <a:rPr lang="en-US" sz="20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Patil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PG Resident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58147" y="5098981"/>
            <a:ext cx="2362199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Moderator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05400" y="5507193"/>
            <a:ext cx="3200400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 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Dr. 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Sudha Kiran Das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Associate Professor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575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/>
              <a:t>Age at Which Annual Screening With Mammography </a:t>
            </a:r>
            <a:r>
              <a:rPr lang="en-US" sz="2400" b="1" i="1" dirty="0" smtClean="0"/>
              <a:t>Should </a:t>
            </a:r>
            <a:r>
              <a:rPr lang="en-US" sz="2400" b="1" i="1" dirty="0" smtClean="0">
                <a:solidFill>
                  <a:srgbClr val="FF0000"/>
                </a:solidFill>
              </a:rPr>
              <a:t>Stop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endParaRPr lang="en-US" b="1" i="1" dirty="0"/>
          </a:p>
          <a:p>
            <a:r>
              <a:rPr lang="en-US" sz="2400" dirty="0" smtClean="0"/>
              <a:t>When </a:t>
            </a:r>
            <a:r>
              <a:rPr lang="en-US" sz="2400" dirty="0">
                <a:solidFill>
                  <a:srgbClr val="FF0000"/>
                </a:solidFill>
              </a:rPr>
              <a:t>life expectancy is &lt;5 to 7 years</a:t>
            </a:r>
            <a:r>
              <a:rPr lang="en-US" sz="2400" dirty="0"/>
              <a:t> on the basis of age or comorbid </a:t>
            </a:r>
            <a:r>
              <a:rPr lang="en-US" sz="2400" dirty="0" smtClean="0"/>
              <a:t>conditions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•When abnormal results of screening would not be acted on because of age or comorbid conditions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878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Breast Cancer.</a:t>
            </a:r>
          </a:p>
          <a:p>
            <a:r>
              <a:rPr lang="en-US" sz="2800" dirty="0"/>
              <a:t>Breast Lump.</a:t>
            </a:r>
          </a:p>
          <a:p>
            <a:r>
              <a:rPr lang="en-US" sz="2800" dirty="0"/>
              <a:t>Nipple Discharge.</a:t>
            </a:r>
          </a:p>
          <a:p>
            <a:r>
              <a:rPr lang="en-US" sz="2800" dirty="0"/>
              <a:t>Focal Breast Pain.</a:t>
            </a:r>
          </a:p>
          <a:p>
            <a:r>
              <a:rPr lang="en-US" sz="2800" dirty="0"/>
              <a:t>Follow up for previously evaluated Mammographic findings.</a:t>
            </a:r>
          </a:p>
          <a:p>
            <a:r>
              <a:rPr lang="en-US" sz="2800" dirty="0"/>
              <a:t>BIRADS ( Breast Imaging Reporting and  Detection System).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5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Size </a:t>
            </a:r>
            <a:r>
              <a:rPr lang="en-US" sz="2400" dirty="0"/>
              <a:t>of cancer relative to Breast Size.</a:t>
            </a:r>
          </a:p>
          <a:p>
            <a:r>
              <a:rPr lang="en-US" sz="2400" dirty="0" smtClean="0"/>
              <a:t>First </a:t>
            </a:r>
            <a:r>
              <a:rPr lang="en-US" sz="2400" dirty="0"/>
              <a:t>or Second-trimester pregnancy.</a:t>
            </a:r>
          </a:p>
          <a:p>
            <a:r>
              <a:rPr lang="en-US" sz="2400" dirty="0"/>
              <a:t>Prior radiation therapy to chest/mediastinal.</a:t>
            </a:r>
          </a:p>
          <a:p>
            <a:r>
              <a:rPr lang="en-US" sz="2400" dirty="0"/>
              <a:t>Active Collagen Vascular disease.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444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Principle</a:t>
            </a:r>
            <a:r>
              <a:rPr lang="en-US" b="1" dirty="0" smtClean="0"/>
              <a:t>: </a:t>
            </a:r>
            <a:r>
              <a:rPr lang="en-US" sz="2400" dirty="0" smtClean="0"/>
              <a:t>Breast </a:t>
            </a:r>
            <a:r>
              <a:rPr lang="en-US" sz="2400" dirty="0"/>
              <a:t>is composed of fatty tissue, glandular tissue, and connective tissue.</a:t>
            </a:r>
          </a:p>
          <a:p>
            <a:r>
              <a:rPr lang="en-US" sz="2400" dirty="0"/>
              <a:t>Normal and cancerous tissues in the breast have small x-ray attenuation differences between them </a:t>
            </a:r>
          </a:p>
          <a:p>
            <a:r>
              <a:rPr lang="en-US" sz="2400" dirty="0"/>
              <a:t>Need x-ray equipment specifically designed to optimize breast cancer </a:t>
            </a:r>
            <a:r>
              <a:rPr lang="en-US" sz="2400" dirty="0" smtClean="0"/>
              <a:t>detection.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51773"/>
            <a:ext cx="3470269" cy="265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0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Equipment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80784"/>
            <a:ext cx="4038600" cy="436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Dedicated Mammography Equipment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Specialized X-ray Tubes </a:t>
            </a:r>
          </a:p>
          <a:p>
            <a:pPr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Optimized Screen/Film detector systems</a:t>
            </a:r>
            <a:endParaRPr lang="en-US" dirty="0"/>
          </a:p>
          <a:p>
            <a:pPr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Breast Compression Devices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9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Tube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Cathode and Filament Circuit </a:t>
            </a:r>
            <a:endParaRPr lang="en-US" sz="13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Low operating voltage </a:t>
            </a:r>
          </a:p>
          <a:p>
            <a:pPr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below 35 – 40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kVp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Typically 23 or 24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kVp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at the lowest</a:t>
            </a:r>
          </a:p>
          <a:p>
            <a:pPr lvl="1"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dual filaments in a focusing cup </a:t>
            </a:r>
            <a:endParaRPr lang="en-US" sz="1300" b="1" dirty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0.3 mm (contact) and 0.1 mm (magnification) focal spot sizes </a:t>
            </a:r>
            <a:endParaRPr lang="en-US" sz="13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small focal spot </a:t>
            </a:r>
            <a:endParaRPr lang="en-US" sz="1300" b="1" dirty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minimizes geometric blurring </a:t>
            </a:r>
            <a:endParaRPr lang="en-US" sz="1300" b="1" dirty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maintains spatial resolution </a:t>
            </a:r>
            <a:endParaRPr lang="en-US" sz="11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Typical tube currents are </a:t>
            </a:r>
            <a:endParaRPr lang="en-US" sz="1300" b="1" dirty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100 mA (+/- 25 mA) for large (0.3 mm) focal spot </a:t>
            </a:r>
            <a:endParaRPr lang="en-US" sz="1300" b="1" dirty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25 mA (+/- 10 mA) for small focal spot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9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Tube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Anode </a:t>
            </a:r>
            <a:endParaRPr lang="en-US" sz="13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rotating anode design </a:t>
            </a:r>
            <a:endParaRPr lang="en-US" sz="13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Molybdenum (Mo), and dual track molybdenum/rhodium (Mo/Rh) targets are used </a:t>
            </a:r>
            <a:endParaRPr lang="en-US" sz="13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Characteristic x-ray production is the major reason for choosing molybdenum and rhodium </a:t>
            </a:r>
            <a:endParaRPr lang="en-US" sz="1300" b="1" dirty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For molybdenum, characteristic radiation occurs at 17.5 and 19.6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keV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1300" b="1" dirty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For rhodium, 20.2 and 22.7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keV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Tube Design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Heel effect - lower x-ray intensity on the anode side of the field (attenuation through the target)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lvl="1"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Thus cathode-anode axis is placed from the chest wall (greater penetration of x-rays) to the nipple in breast imaging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lvl="1"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more uniform exposure is achieved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lvl="1"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This orientation also minimizes equipment bulk near the patient’s head for easier positioning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88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4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MAMOGRAPHY POSITIONING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the breast back to its true anatomical position.</a:t>
            </a:r>
          </a:p>
          <a:p>
            <a:endParaRPr lang="en-US" dirty="0" smtClean="0"/>
          </a:p>
          <a:p>
            <a:r>
              <a:rPr lang="en-US" dirty="0" smtClean="0"/>
              <a:t>Use palpable and anatomical landmarks for positioning and clinical image evaluation.</a:t>
            </a:r>
          </a:p>
          <a:p>
            <a:endParaRPr lang="en-US" dirty="0"/>
          </a:p>
          <a:p>
            <a:r>
              <a:rPr lang="en-US" dirty="0" smtClean="0"/>
              <a:t>It should be consistent and Reproducible with the goal of maintaining improving </a:t>
            </a:r>
            <a:r>
              <a:rPr lang="en-US" dirty="0" smtClean="0">
                <a:solidFill>
                  <a:srgbClr val="FF0000"/>
                </a:solidFill>
              </a:rPr>
              <a:t>quality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2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or natural position of the breast is when the nipple is </a:t>
            </a:r>
            <a:r>
              <a:rPr lang="en-US" b="1" dirty="0" smtClean="0"/>
              <a:t>perpendicular</a:t>
            </a:r>
            <a:r>
              <a:rPr lang="en-US" dirty="0" smtClean="0"/>
              <a:t> to chest wall.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28" y="3048000"/>
            <a:ext cx="25812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36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mammogram is a x ray exam of breast to detect and evaluate any changes in the breast.</a:t>
            </a:r>
          </a:p>
          <a:p>
            <a:endParaRPr lang="en-US" sz="2400" dirty="0" smtClean="0"/>
          </a:p>
          <a:p>
            <a:r>
              <a:rPr lang="en-US" sz="2400" dirty="0" smtClean="0"/>
              <a:t>X-ray was first used to examine the breast by German surgeon Albert Salmon.</a:t>
            </a:r>
          </a:p>
          <a:p>
            <a:endParaRPr lang="en-US" sz="2400" dirty="0" smtClean="0"/>
          </a:p>
          <a:p>
            <a:r>
              <a:rPr lang="en-US" sz="2400" dirty="0" smtClean="0"/>
              <a:t>Modern mammography came into existence since late 1960.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962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Anatomical landmarks that will be used for positioning and clinical image analysis 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Perimeter.</a:t>
            </a:r>
          </a:p>
          <a:p>
            <a:r>
              <a:rPr lang="en-US" b="1" dirty="0" smtClean="0"/>
              <a:t>Pectoralis muscle.</a:t>
            </a:r>
          </a:p>
          <a:p>
            <a:r>
              <a:rPr lang="en-US" b="1" dirty="0"/>
              <a:t>Posterior nipple line (PNL</a:t>
            </a:r>
            <a:r>
              <a:rPr lang="en-US" b="1" dirty="0" smtClean="0"/>
              <a:t>).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32761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26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Perimeter used for positioning and clinical image analysis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28" y="2203896"/>
            <a:ext cx="3009900" cy="38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5" y="2226435"/>
            <a:ext cx="48006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3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Pectoralis  </a:t>
            </a:r>
            <a:r>
              <a:rPr lang="en-US" sz="3200" dirty="0"/>
              <a:t>used for positioning and clinical image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17631"/>
            <a:ext cx="69437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091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Elevate the breast so that the PNL is close as possible to perpendicular plane to the chest wall.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2" y="3032975"/>
            <a:ext cx="5410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094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PNL measurement of CC should be within 1cm of the PNL measurement on the MLO. according to </a:t>
            </a:r>
            <a:r>
              <a:rPr lang="en-US" sz="2400" dirty="0"/>
              <a:t>American College of Radiologists, </a:t>
            </a:r>
            <a:r>
              <a:rPr lang="en-US" sz="2400" dirty="0" smtClean="0"/>
              <a:t>2017.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8" y="3581400"/>
            <a:ext cx="4038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917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craniocaudal 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includes maximum amount of breast tissue in axial plane.</a:t>
            </a:r>
          </a:p>
          <a:p>
            <a:r>
              <a:rPr lang="en-US" dirty="0" smtClean="0"/>
              <a:t>Visualization of </a:t>
            </a:r>
            <a:r>
              <a:rPr lang="en-US" dirty="0" smtClean="0">
                <a:solidFill>
                  <a:srgbClr val="FF0000"/>
                </a:solidFill>
              </a:rPr>
              <a:t>medial breast tissue</a:t>
            </a:r>
            <a:r>
              <a:rPr lang="en-US" dirty="0" smtClean="0"/>
              <a:t> (Cleavage).</a:t>
            </a:r>
          </a:p>
          <a:p>
            <a:pPr algn="l"/>
            <a:r>
              <a:rPr lang="en-US" dirty="0" smtClean="0"/>
              <a:t>Visualization of pectoralis  muscle on approximately 30% of all CCs.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3051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262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craniocaudal 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752600"/>
            <a:ext cx="73628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354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 on medial side of breast to be imaged.</a:t>
            </a:r>
          </a:p>
          <a:p>
            <a:r>
              <a:rPr lang="en-US" sz="2400" dirty="0" smtClean="0"/>
              <a:t>Elevate the breast so that the PNL is perpendicular to chest wall.</a:t>
            </a:r>
          </a:p>
          <a:p>
            <a:r>
              <a:rPr lang="en-US" sz="2400" dirty="0" smtClean="0"/>
              <a:t>Adjust the height of IR to elevated IMF( Inframammary fold ).</a:t>
            </a:r>
          </a:p>
          <a:p>
            <a:r>
              <a:rPr lang="en-US" sz="2400" dirty="0" smtClean="0"/>
              <a:t>Pull the breasts with both hands.</a:t>
            </a:r>
          </a:p>
          <a:p>
            <a:r>
              <a:rPr lang="en-US" sz="2400" dirty="0" smtClean="0"/>
              <a:t>Anchor the breast </a:t>
            </a:r>
          </a:p>
          <a:p>
            <a:r>
              <a:rPr lang="en-US" sz="2400" dirty="0" smtClean="0"/>
              <a:t>Lift the contralateral breast .</a:t>
            </a:r>
          </a:p>
          <a:p>
            <a:r>
              <a:rPr lang="en-US" sz="2400" dirty="0" smtClean="0"/>
              <a:t>Guide patients  head forward.</a:t>
            </a:r>
          </a:p>
          <a:p>
            <a:r>
              <a:rPr lang="en-US" sz="2400" dirty="0" smtClean="0"/>
              <a:t>Pull on lateral breast  tissue.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408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Method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525963"/>
          </a:xfrm>
        </p:spPr>
        <p:txBody>
          <a:bodyPr/>
          <a:lstStyle/>
          <a:p>
            <a:pPr algn="l"/>
            <a:r>
              <a:rPr lang="en-US" dirty="0" smtClean="0"/>
              <a:t>Elevate the breast so the PNL is perpendicular to the chest wall and pull the breast on with both hands.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51355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492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View Method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1600200"/>
            <a:ext cx="71723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45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Modern machines are safe and uses the lowest possible dose.</a:t>
            </a:r>
          </a:p>
          <a:p>
            <a:endParaRPr lang="en-US" sz="2400" dirty="0" smtClean="0"/>
          </a:p>
          <a:p>
            <a:r>
              <a:rPr lang="en-US" sz="2400" dirty="0" smtClean="0"/>
              <a:t>If women has yearly mammogram staring from age 40 and continue until 90.She will get total 20-40 </a:t>
            </a:r>
            <a:r>
              <a:rPr lang="en-US" sz="2400" dirty="0" err="1" smtClean="0"/>
              <a:t>rads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Benefits pleural effusion mammography outweigh any possible harm from the radiation.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992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 View Method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9913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070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Nipple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Nipple should be centered on CC view, if possible ,and without sacrificing breast.</a:t>
            </a:r>
          </a:p>
          <a:p>
            <a:endParaRPr lang="en-US" sz="2400" dirty="0" smtClean="0"/>
          </a:p>
          <a:p>
            <a:r>
              <a:rPr lang="en-US" sz="2400" dirty="0" smtClean="0"/>
              <a:t>Nipple may not be centered due to prominent medial or lateral fullness of the breast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58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MEDIO LATERAL OBLIQUE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Inclusion of all the breast tissue within perimeter.</a:t>
            </a:r>
          </a:p>
          <a:p>
            <a:endParaRPr lang="en-US" sz="2400" dirty="0" smtClean="0"/>
          </a:p>
          <a:p>
            <a:r>
              <a:rPr lang="en-US" sz="2400" dirty="0" smtClean="0"/>
              <a:t>Pectoralis muscle fully visualized.</a:t>
            </a:r>
          </a:p>
          <a:p>
            <a:endParaRPr lang="en-US" sz="2400" dirty="0" smtClean="0"/>
          </a:p>
          <a:p>
            <a:r>
              <a:rPr lang="en-US" sz="2400" dirty="0" smtClean="0"/>
              <a:t>Tissue well separated.</a:t>
            </a:r>
          </a:p>
          <a:p>
            <a:endParaRPr lang="en-US" sz="2400" dirty="0" smtClean="0"/>
          </a:p>
          <a:p>
            <a:r>
              <a:rPr lang="en-US" sz="2400" dirty="0" smtClean="0"/>
              <a:t>Tissue  visualized back to retro-mammary fat space.</a:t>
            </a:r>
          </a:p>
          <a:p>
            <a:endParaRPr lang="en-US" sz="2400" dirty="0" smtClean="0"/>
          </a:p>
          <a:p>
            <a:r>
              <a:rPr lang="en-US" sz="2400" dirty="0" smtClean="0"/>
              <a:t>IMF.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199"/>
            <a:ext cx="37338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027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POSITION: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C-arm </a:t>
            </a:r>
            <a:r>
              <a:rPr lang="en-US" sz="2400" dirty="0"/>
              <a:t>of the unit is rotated to 45 angle, so that the cassette is parallel to pectoral muscle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The film holder is kept high in axillary fossa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Arm is abducted at elbow.</a:t>
            </a:r>
            <a:endParaRPr lang="en-IN" sz="2400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883489" cy="44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96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Recommended angulation for MLO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Keep the angulation consistent.</a:t>
            </a:r>
          </a:p>
          <a:p>
            <a:r>
              <a:rPr lang="en-US" sz="2400" dirty="0" smtClean="0"/>
              <a:t>Steeper a angle for patient with longer thorax and small breasts.</a:t>
            </a:r>
          </a:p>
          <a:p>
            <a:r>
              <a:rPr lang="en-US" sz="2400" dirty="0" smtClean="0"/>
              <a:t>Lesser angles for shorter thorax and larger breast. 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6482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156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54" y="1600200"/>
            <a:ext cx="53066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514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additional  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XCCL </a:t>
            </a:r>
            <a:r>
              <a:rPr lang="en-US" dirty="0" smtClean="0"/>
              <a:t>–Exaggerated CC lateral.</a:t>
            </a:r>
          </a:p>
          <a:p>
            <a:r>
              <a:rPr lang="en-US" b="1" dirty="0" smtClean="0"/>
              <a:t>CV</a:t>
            </a:r>
            <a:r>
              <a:rPr lang="en-US" dirty="0" smtClean="0"/>
              <a:t> –Cleavage. </a:t>
            </a:r>
          </a:p>
          <a:p>
            <a:r>
              <a:rPr lang="en-US" b="1" dirty="0" smtClean="0"/>
              <a:t>LM</a:t>
            </a:r>
            <a:r>
              <a:rPr lang="en-US" dirty="0" smtClean="0"/>
              <a:t>-90 degree </a:t>
            </a:r>
            <a:r>
              <a:rPr lang="en-US" dirty="0" err="1" smtClean="0"/>
              <a:t>latero</a:t>
            </a:r>
            <a:r>
              <a:rPr lang="en-US" dirty="0"/>
              <a:t>-</a:t>
            </a:r>
            <a:r>
              <a:rPr lang="en-US" dirty="0" smtClean="0"/>
              <a:t>medial view. </a:t>
            </a:r>
          </a:p>
          <a:p>
            <a:r>
              <a:rPr lang="en-US" b="1" dirty="0" smtClean="0"/>
              <a:t>ML</a:t>
            </a:r>
            <a:r>
              <a:rPr lang="en-US" dirty="0" smtClean="0"/>
              <a:t>-90 degree mediolateral view.</a:t>
            </a:r>
          </a:p>
          <a:p>
            <a:r>
              <a:rPr lang="en-US" b="1" dirty="0" smtClean="0"/>
              <a:t>TAN</a:t>
            </a:r>
            <a:r>
              <a:rPr lang="en-US" dirty="0" smtClean="0"/>
              <a:t> –Tangential.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6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400" dirty="0" smtClean="0"/>
              <a:t>Done visualize the lateral breast tissue in CC projection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2400" dirty="0" smtClean="0"/>
              <a:t>Done when lateral posterior breast tissue is excluded on the CC image.</a:t>
            </a:r>
          </a:p>
          <a:p>
            <a:endParaRPr 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16297"/>
            <a:ext cx="4495800" cy="465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326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visualize the medial breast in CC projection.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1813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450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0198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LM</a:t>
            </a:r>
            <a:r>
              <a:rPr lang="en-US" sz="3600" dirty="0"/>
              <a:t> </a:t>
            </a:r>
            <a:r>
              <a:rPr lang="en-US" sz="3600" dirty="0" smtClean="0"/>
              <a:t>&amp; ML Views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 Shows medial breast in  better detail.</a:t>
            </a:r>
          </a:p>
          <a:p>
            <a:r>
              <a:rPr lang="en-US" dirty="0" smtClean="0"/>
              <a:t>ML shows lateral breast in better detail.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5410200" cy="278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4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RADIATION DOSE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Mean glandular </a:t>
            </a:r>
            <a:r>
              <a:rPr lang="en-US" sz="2400" dirty="0"/>
              <a:t>radiation dose to the breast is </a:t>
            </a:r>
            <a:r>
              <a:rPr lang="en-US" sz="2400" dirty="0" smtClean="0"/>
              <a:t>approximately 2 </a:t>
            </a:r>
            <a:r>
              <a:rPr lang="en-US" sz="2400" dirty="0" err="1"/>
              <a:t>mGy</a:t>
            </a:r>
            <a:r>
              <a:rPr lang="en-US" sz="2400" dirty="0"/>
              <a:t> (0.2 rad) per exposure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With present </a:t>
            </a:r>
            <a:r>
              <a:rPr lang="en-US" sz="2400" dirty="0" smtClean="0"/>
              <a:t>mammographic equipment</a:t>
            </a:r>
            <a:r>
              <a:rPr lang="en-US" sz="2400" dirty="0"/>
              <a:t>, there is little or no radiation related risk to </a:t>
            </a:r>
            <a:r>
              <a:rPr lang="en-US" sz="2400" dirty="0" smtClean="0"/>
              <a:t>the  women </a:t>
            </a:r>
            <a:r>
              <a:rPr lang="en-US" sz="2400" dirty="0"/>
              <a:t>over 40 years of age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722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LM &amp; ML Views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905000"/>
            <a:ext cx="7239001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26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Tangential View.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prove the existence of dermal calcifications.</a:t>
            </a:r>
          </a:p>
          <a:p>
            <a:r>
              <a:rPr lang="en-US" dirty="0" smtClean="0"/>
              <a:t>Enhanced visualization of palpable masses that may otherwise be superimposed on glandular breast tissue.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47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Tangential View.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Mark on the palpable mass or area identified by localizing skin calcification.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458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578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Tangential View.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Draw and imaginary line between the breast  and mark.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21665"/>
            <a:ext cx="45529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01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Tangential View.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Position the breast so that lesion in tangent to the beam by angling the tube ,or breast.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80134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50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724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423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Rhonda-Joy I Sweeney, MHSc, </a:t>
            </a:r>
            <a:r>
              <a:rPr lang="en-US" sz="1400" i="1" dirty="0" smtClean="0"/>
              <a:t>PGDip HSc</a:t>
            </a:r>
            <a:r>
              <a:rPr lang="en-US" sz="1400" i="1" dirty="0"/>
              <a:t>, </a:t>
            </a:r>
            <a:r>
              <a:rPr lang="en-US" sz="1400" i="1" dirty="0" smtClean="0"/>
              <a:t>1Sarah </a:t>
            </a:r>
            <a:r>
              <a:rPr lang="en-US" sz="1400" i="1" dirty="0"/>
              <a:t>J Lewis, PhD, MEd, 2,3Peter Hogg, MPhil, BSc and </a:t>
            </a:r>
            <a:r>
              <a:rPr lang="en-US" sz="1400" i="1" dirty="0" smtClean="0"/>
              <a:t>1Mark </a:t>
            </a:r>
            <a:r>
              <a:rPr lang="en-US" sz="1400" i="1" dirty="0"/>
              <a:t>F McEntee, PhD, BSc . A review of mammographic positioning image quality criteria for the craniocaudal </a:t>
            </a:r>
            <a:r>
              <a:rPr lang="en-US" sz="1400" i="1" dirty="0" smtClean="0"/>
              <a:t>projection.</a:t>
            </a:r>
          </a:p>
          <a:p>
            <a:r>
              <a:rPr lang="en-US" sz="1400" i="1" dirty="0"/>
              <a:t>Breast Cancer Screening With Imaging: Recommendations From the Society of Breast Imaging and the ACR on the Use of Mammography, Breast MRI, Breast Ultrasound, and Other Technologies for the Detection of Clinically Occult Breast </a:t>
            </a:r>
            <a:r>
              <a:rPr lang="en-US" sz="1400" i="1" dirty="0" err="1" smtClean="0"/>
              <a:t>Cancer:AJR</a:t>
            </a:r>
            <a:endParaRPr lang="en-US" sz="1400" i="1" dirty="0"/>
          </a:p>
          <a:p>
            <a:endParaRPr lang="en-US" sz="14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7915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76" y="1447800"/>
            <a:ext cx="7299124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Types of </a:t>
            </a:r>
            <a:r>
              <a:rPr lang="en-US" sz="3200" dirty="0" err="1" smtClean="0"/>
              <a:t>of</a:t>
            </a:r>
            <a:r>
              <a:rPr lang="en-US" sz="3200" dirty="0" smtClean="0"/>
              <a:t> Mammogram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Screening mammogram.</a:t>
            </a:r>
          </a:p>
          <a:p>
            <a:r>
              <a:rPr lang="en-US" dirty="0" smtClean="0"/>
              <a:t>Diagnostic mammogram.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8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American College of Radiology Recommendations for Imaging Screening for Breast Cancer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Women at average risk for breast cancer</a:t>
            </a:r>
          </a:p>
          <a:p>
            <a:pPr marL="0" indent="0">
              <a:buNone/>
            </a:pPr>
            <a:r>
              <a:rPr lang="en-US" dirty="0" smtClean="0"/>
              <a:t>       ∘</a:t>
            </a:r>
            <a:r>
              <a:rPr lang="en-US" sz="2400" dirty="0">
                <a:solidFill>
                  <a:srgbClr val="FF0000"/>
                </a:solidFill>
              </a:rPr>
              <a:t>Annual</a:t>
            </a:r>
            <a:r>
              <a:rPr lang="en-US" sz="2400" dirty="0"/>
              <a:t> screening from </a:t>
            </a:r>
            <a:r>
              <a:rPr lang="en-US" sz="2400" dirty="0">
                <a:solidFill>
                  <a:srgbClr val="7030A0"/>
                </a:solidFill>
              </a:rPr>
              <a:t>age </a:t>
            </a:r>
            <a:r>
              <a:rPr lang="en-US" sz="2400" dirty="0" smtClean="0">
                <a:solidFill>
                  <a:srgbClr val="7030A0"/>
                </a:solidFill>
              </a:rPr>
              <a:t>40</a:t>
            </a:r>
          </a:p>
          <a:p>
            <a:pPr marL="0" indent="0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800" b="1" dirty="0"/>
              <a:t>Women at increased risk for breast cancer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Women with </a:t>
            </a:r>
            <a:r>
              <a:rPr lang="en-US" sz="2400" dirty="0"/>
              <a:t>certain </a:t>
            </a:r>
            <a:r>
              <a:rPr lang="en-US" sz="2400" i="1" dirty="0">
                <a:solidFill>
                  <a:srgbClr val="FF0000"/>
                </a:solidFill>
              </a:rPr>
              <a:t>BRCA1</a:t>
            </a:r>
            <a:r>
              <a:rPr lang="en-US" sz="2400" dirty="0">
                <a:solidFill>
                  <a:srgbClr val="FF0000"/>
                </a:solidFill>
              </a:rPr>
              <a:t> or </a:t>
            </a:r>
            <a:r>
              <a:rPr lang="en-US" sz="2400" i="1" dirty="0">
                <a:solidFill>
                  <a:srgbClr val="FF0000"/>
                </a:solidFill>
              </a:rPr>
              <a:t>BRCA2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/>
              <a:t>mutations or who are untested but have </a:t>
            </a:r>
            <a:r>
              <a:rPr lang="en-US" sz="2400" dirty="0">
                <a:solidFill>
                  <a:srgbClr val="FF0000"/>
                </a:solidFill>
              </a:rPr>
              <a:t>first-degree relatives </a:t>
            </a:r>
            <a:r>
              <a:rPr lang="en-US" sz="2400" dirty="0"/>
              <a:t>(mothers, sisters, or daughters) who are proved to have </a:t>
            </a:r>
            <a:r>
              <a:rPr lang="en-US" sz="2400" i="1" dirty="0"/>
              <a:t>BRCA</a:t>
            </a:r>
            <a:r>
              <a:rPr lang="en-US" sz="2400" dirty="0"/>
              <a:t> mutations</a:t>
            </a:r>
          </a:p>
          <a:p>
            <a:pPr lvl="1"/>
            <a:r>
              <a:rPr lang="en-US" sz="2400" dirty="0"/>
              <a:t>■Yearly starting by age </a:t>
            </a:r>
            <a:r>
              <a:rPr lang="en-US" sz="2400" dirty="0">
                <a:solidFill>
                  <a:srgbClr val="7030A0"/>
                </a:solidFill>
              </a:rPr>
              <a:t>30 (but not before age 25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543800" cy="1066800"/>
          </a:xfrm>
        </p:spPr>
        <p:txBody>
          <a:bodyPr>
            <a:normAutofit/>
          </a:bodyPr>
          <a:lstStyle/>
          <a:p>
            <a:r>
              <a:rPr lang="en-US" sz="2400" b="0" dirty="0"/>
              <a:t>American College of Radiology Recommendations for Imaging Screening for Breast Cancer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2. Women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≥20% lifetime risk </a:t>
            </a:r>
            <a:r>
              <a:rPr lang="en-US" sz="2400" dirty="0"/>
              <a:t>for breast cancer on the basis of family history (both maternal and paternal</a:t>
            </a:r>
            <a:r>
              <a:rPr lang="en-US" sz="2400" dirty="0" smtClean="0"/>
              <a:t>)  and Women </a:t>
            </a:r>
            <a:r>
              <a:rPr lang="en-US" sz="2400" dirty="0"/>
              <a:t>with mothers or sisters with pre-menopausal breast cancer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        ■</a:t>
            </a:r>
            <a:r>
              <a:rPr lang="en-US" sz="2400" dirty="0"/>
              <a:t>Yearly </a:t>
            </a:r>
            <a:r>
              <a:rPr lang="en-US" sz="2400" dirty="0">
                <a:solidFill>
                  <a:srgbClr val="FF0000"/>
                </a:solidFill>
              </a:rPr>
              <a:t>starting by age 30</a:t>
            </a:r>
            <a:r>
              <a:rPr lang="en-US" sz="2400" dirty="0"/>
              <a:t> (but not before age 25), or </a:t>
            </a:r>
            <a:r>
              <a:rPr lang="en-US" sz="2400" dirty="0">
                <a:solidFill>
                  <a:srgbClr val="7030A0"/>
                </a:solidFill>
              </a:rPr>
              <a:t>10 years earlier than the age of diagnosis of the youngest affected relative</a:t>
            </a:r>
            <a:r>
              <a:rPr lang="en-US" sz="2400" dirty="0"/>
              <a:t>, whichever is later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19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543800" cy="1066800"/>
          </a:xfrm>
        </p:spPr>
        <p:txBody>
          <a:bodyPr>
            <a:normAutofit/>
          </a:bodyPr>
          <a:lstStyle/>
          <a:p>
            <a:r>
              <a:rPr lang="en-US" sz="2400" b="0" dirty="0"/>
              <a:t>American College of Radiology Recommendations for Imaging Screening for Breast Cancer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3. Women </a:t>
            </a:r>
            <a:r>
              <a:rPr lang="en-US" sz="2400" dirty="0"/>
              <a:t>with histories of </a:t>
            </a:r>
            <a:r>
              <a:rPr lang="en-US" sz="2400" dirty="0">
                <a:solidFill>
                  <a:srgbClr val="FF0000"/>
                </a:solidFill>
              </a:rPr>
              <a:t>mantle radiation </a:t>
            </a:r>
            <a:r>
              <a:rPr lang="en-US" sz="2400" dirty="0"/>
              <a:t>(usually for Hodgkin's disease) received </a:t>
            </a:r>
            <a:r>
              <a:rPr lang="en-US" sz="2400" dirty="0" smtClean="0"/>
              <a:t>between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7030A0"/>
                </a:solidFill>
              </a:rPr>
              <a:t>ages of 10 and </a:t>
            </a:r>
            <a:r>
              <a:rPr lang="en-US" sz="2400" dirty="0" smtClean="0">
                <a:solidFill>
                  <a:srgbClr val="7030A0"/>
                </a:solidFill>
              </a:rPr>
              <a:t>30.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     ■</a:t>
            </a:r>
            <a:r>
              <a:rPr lang="en-US" sz="2400" dirty="0"/>
              <a:t>Yearly </a:t>
            </a:r>
            <a:r>
              <a:rPr lang="en-US" sz="2400" dirty="0">
                <a:solidFill>
                  <a:srgbClr val="7030A0"/>
                </a:solidFill>
              </a:rPr>
              <a:t>starting 8 years </a:t>
            </a:r>
            <a:r>
              <a:rPr lang="en-US" sz="2400" dirty="0"/>
              <a:t>after the radiation therapy, but n</a:t>
            </a:r>
            <a:r>
              <a:rPr lang="en-US" sz="2400" dirty="0">
                <a:solidFill>
                  <a:srgbClr val="7030A0"/>
                </a:solidFill>
              </a:rPr>
              <a:t>ot before age </a:t>
            </a:r>
            <a:r>
              <a:rPr lang="en-US" sz="2400" dirty="0" smtClean="0">
                <a:solidFill>
                  <a:srgbClr val="7030A0"/>
                </a:solidFill>
              </a:rPr>
              <a:t>25.</a:t>
            </a:r>
            <a:endParaRPr lang="en-US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1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543800" cy="1066800"/>
          </a:xfrm>
        </p:spPr>
        <p:txBody>
          <a:bodyPr>
            <a:normAutofit/>
          </a:bodyPr>
          <a:lstStyle/>
          <a:p>
            <a:r>
              <a:rPr lang="en-US" sz="2400" b="0" dirty="0"/>
              <a:t>American College of Radiology Recommendations for Imaging Screening for Breast Cancer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4. Women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biopsy-proven</a:t>
            </a:r>
            <a:r>
              <a:rPr lang="en-US" sz="2400" dirty="0"/>
              <a:t> lobular neoplasia (lobular carcinoma in situ and atypical lobular hyperplasia), atypical ductal hyperplasia (ADH), ductal carcinoma in situ (DCIS), invasive breast cancer or ovarian </a:t>
            </a:r>
            <a:r>
              <a:rPr lang="en-US" sz="2400" dirty="0" smtClean="0"/>
              <a:t>cancer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■</a:t>
            </a:r>
            <a:r>
              <a:rPr lang="en-US" sz="2400" dirty="0"/>
              <a:t>Yearly from time of diagnosis, regardless of </a:t>
            </a:r>
            <a:r>
              <a:rPr lang="en-US" sz="2400" dirty="0" smtClean="0"/>
              <a:t>age.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5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1346</Words>
  <Application>Microsoft Office PowerPoint</Application>
  <PresentationFormat>On-screen Show (4:3)</PresentationFormat>
  <Paragraphs>187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INTRODUCTION</vt:lpstr>
      <vt:lpstr>INTRODUCTION</vt:lpstr>
      <vt:lpstr>RADIATION DOSE </vt:lpstr>
      <vt:lpstr>Types of of Mammogram</vt:lpstr>
      <vt:lpstr>American College of Radiology Recommendations for Imaging Screening for Breast Cancer</vt:lpstr>
      <vt:lpstr>American College of Radiology Recommendations for Imaging Screening for Breast Cancer</vt:lpstr>
      <vt:lpstr>American College of Radiology Recommendations for Imaging Screening for Breast Cancer</vt:lpstr>
      <vt:lpstr>American College of Radiology Recommendations for Imaging Screening for Breast Cancer</vt:lpstr>
      <vt:lpstr>PowerPoint Presentation</vt:lpstr>
      <vt:lpstr>INDICATIONS</vt:lpstr>
      <vt:lpstr>CONTRAINDICATIONS</vt:lpstr>
      <vt:lpstr>Mammography</vt:lpstr>
      <vt:lpstr>Modern Equipment</vt:lpstr>
      <vt:lpstr>X-ray Tube Design</vt:lpstr>
      <vt:lpstr>X-ray Tube Design</vt:lpstr>
      <vt:lpstr>X-ray Tube Design</vt:lpstr>
      <vt:lpstr>MAMOGRAPHY POSITIONING</vt:lpstr>
      <vt:lpstr>PowerPoint Presentation</vt:lpstr>
      <vt:lpstr>Anatomical landmarks that will be used for positioning and clinical image analysis are</vt:lpstr>
      <vt:lpstr>Perimeter used for positioning and clinical image analysis</vt:lpstr>
      <vt:lpstr>Pectoralis  used for positioning and clinical image analysis</vt:lpstr>
      <vt:lpstr>PNL</vt:lpstr>
      <vt:lpstr>PNL</vt:lpstr>
      <vt:lpstr>The craniocaudal view </vt:lpstr>
      <vt:lpstr>The craniocaudal view </vt:lpstr>
      <vt:lpstr>Standard method </vt:lpstr>
      <vt:lpstr>Method</vt:lpstr>
      <vt:lpstr>CC View Method</vt:lpstr>
      <vt:lpstr>CC View Method</vt:lpstr>
      <vt:lpstr>Nipple Centered</vt:lpstr>
      <vt:lpstr>MEDIO LATERAL OBLIQUE</vt:lpstr>
      <vt:lpstr>MLO</vt:lpstr>
      <vt:lpstr>Recommended angulation for MLO</vt:lpstr>
      <vt:lpstr>PowerPoint Presentation</vt:lpstr>
      <vt:lpstr>Some additional  View</vt:lpstr>
      <vt:lpstr>XCCL</vt:lpstr>
      <vt:lpstr>CV View</vt:lpstr>
      <vt:lpstr>LM &amp; ML Views</vt:lpstr>
      <vt:lpstr>LM &amp; ML Views</vt:lpstr>
      <vt:lpstr>Tangential View.</vt:lpstr>
      <vt:lpstr>Tangential View.</vt:lpstr>
      <vt:lpstr>Tangential View.</vt:lpstr>
      <vt:lpstr>Tangential View.</vt:lpstr>
      <vt:lpstr>Reporting</vt:lpstr>
      <vt:lpstr>Reference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v2</dc:creator>
  <cp:lastModifiedBy>user</cp:lastModifiedBy>
  <cp:revision>418</cp:revision>
  <dcterms:created xsi:type="dcterms:W3CDTF">2015-09-20T01:50:00Z</dcterms:created>
  <dcterms:modified xsi:type="dcterms:W3CDTF">2019-04-17T03:29:29Z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