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47" r:id="rId2"/>
    <p:sldId id="256" r:id="rId3"/>
    <p:sldId id="323" r:id="rId4"/>
    <p:sldId id="324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2" r:id="rId27"/>
    <p:sldId id="370" r:id="rId28"/>
    <p:sldId id="371" r:id="rId29"/>
    <p:sldId id="373" r:id="rId30"/>
    <p:sldId id="348" r:id="rId31"/>
    <p:sldId id="32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84" autoAdjust="0"/>
  </p:normalViewPr>
  <p:slideViewPr>
    <p:cSldViewPr>
      <p:cViewPr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B2A9A-84FC-4BBE-85D4-6F7EBD59DF8C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F0E0-374A-4882-8A39-9383486123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2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57A0-A037-4C26-920B-00A095A1C5C0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4447"/>
            <a:ext cx="1143000" cy="10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384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8EB5-94BC-48CF-B0D0-BE8AB7313D89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1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424-47E0-4A8A-96EB-0D4C6BAFC876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0668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DC14-D6BC-43BD-9568-A3429C121358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4/17/2019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4447"/>
            <a:ext cx="1143000" cy="10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881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023-C94B-45EC-BCA8-1D9890A1D9D3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0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19D-245F-44B9-BFDA-5766580EE521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5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3B-6FB9-4BB6-A868-C5EBBAA4B01B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8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2C8-81BA-4674-9859-594CCF023A2B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0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5200-40F5-46F0-BA6E-364F22ED64DA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E1B1-9697-4954-A646-4AC72FBD3F39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2C-DB0C-46A1-B588-68893F68FD2E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4/17/2019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6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2D86"/>
          </a:solidFill>
          <a:ln w="19050">
            <a:solidFill>
              <a:srgbClr val="002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fld id="{236188A3-6C65-440B-8171-4235283A12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3BFC94E-D521-4033-AEBB-CC6B54BEB78F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4/17/2019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249314" y="6488668"/>
            <a:ext cx="289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i="1" dirty="0" smtClean="0">
                <a:solidFill>
                  <a:prstClr val="white">
                    <a:lumMod val="95000"/>
                  </a:prstClr>
                </a:solidFill>
              </a:rPr>
              <a:t>JSS Medical College, Mysuru</a:t>
            </a:r>
            <a:endParaRPr lang="en-US" b="1" i="1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394447"/>
            <a:ext cx="1143000" cy="10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722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908720"/>
            <a:ext cx="5472608" cy="129614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GRIDS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5143512"/>
            <a:ext cx="4038600" cy="982651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>
              <a:buNone/>
            </a:pPr>
            <a:r>
              <a:rPr lang="en-US" b="1" dirty="0" smtClean="0"/>
              <a:t>      PRESENTER-</a:t>
            </a:r>
            <a:r>
              <a:rPr lang="en-US" b="1" dirty="0" err="1" smtClean="0"/>
              <a:t>Dr.Vishwanath</a:t>
            </a:r>
            <a:r>
              <a:rPr lang="en-US" b="1" dirty="0" smtClean="0"/>
              <a:t> </a:t>
            </a:r>
            <a:r>
              <a:rPr lang="en-US" b="1" dirty="0" err="1" smtClean="0"/>
              <a:t>patil</a:t>
            </a:r>
            <a:endParaRPr lang="en-US" b="1" dirty="0" smtClean="0"/>
          </a:p>
          <a:p>
            <a:pPr>
              <a:buNone/>
            </a:pPr>
            <a:r>
              <a:rPr lang="en-IN" b="1" dirty="0" smtClean="0"/>
              <a:t>                              PG resident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9124" y="5429264"/>
            <a:ext cx="4714876" cy="8953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    MODERATOR- </a:t>
            </a:r>
            <a:r>
              <a:rPr lang="en-US" b="1" dirty="0" err="1" smtClean="0"/>
              <a:t>Dr.Dimple</a:t>
            </a:r>
            <a:r>
              <a:rPr lang="en-US" b="1" dirty="0" smtClean="0"/>
              <a:t> Bhatia</a:t>
            </a:r>
          </a:p>
          <a:p>
            <a:pPr>
              <a:buNone/>
            </a:pPr>
            <a:r>
              <a:rPr lang="en-US" b="1" dirty="0" smtClean="0"/>
              <a:t>                               Senior Resident</a:t>
            </a:r>
            <a:endParaRPr lang="en-US" b="1" dirty="0"/>
          </a:p>
        </p:txBody>
      </p:sp>
      <p:pic>
        <p:nvPicPr>
          <p:cNvPr id="2050" name="Picture 2" descr="C:\Users\user\Desktop\my seminar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49" y="103353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 strips </a:t>
            </a:r>
            <a:r>
              <a:rPr lang="en-US" u="sng" dirty="0" smtClean="0"/>
              <a:t>parallel</a:t>
            </a:r>
          </a:p>
          <a:p>
            <a:r>
              <a:rPr lang="en-US" sz="2400" b="1" dirty="0" smtClean="0"/>
              <a:t>Have the same </a:t>
            </a:r>
            <a:r>
              <a:rPr lang="en-US" sz="2400" b="1" dirty="0"/>
              <a:t>focusing distance</a:t>
            </a:r>
            <a:endParaRPr lang="en-US" sz="2400" dirty="0"/>
          </a:p>
          <a:p>
            <a:r>
              <a:rPr lang="en-US" dirty="0"/>
              <a:t>useful only for</a:t>
            </a:r>
          </a:p>
          <a:p>
            <a:pPr lvl="1"/>
            <a:r>
              <a:rPr lang="en-US" dirty="0"/>
              <a:t>small field sizes</a:t>
            </a:r>
          </a:p>
          <a:p>
            <a:pPr lvl="1"/>
            <a:r>
              <a:rPr lang="en-US" dirty="0"/>
              <a:t>large source to image distances</a:t>
            </a:r>
          </a:p>
          <a:p>
            <a:endParaRPr lang="en-US" dirty="0"/>
          </a:p>
        </p:txBody>
      </p:sp>
      <p:pic>
        <p:nvPicPr>
          <p:cNvPr id="5122" name="Picture 2" descr="C:\Users\user\Desktop\my seminar\grid_info_pic0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8738"/>
            <a:ext cx="3600400" cy="15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Slightly angled lead </a:t>
            </a:r>
            <a:r>
              <a:rPr lang="en-US" dirty="0" smtClean="0"/>
              <a:t>strips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</a:pPr>
            <a:r>
              <a:rPr lang="en-US" dirty="0"/>
              <a:t>Strip lines converge to a point in space called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convergence line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</a:pPr>
            <a:r>
              <a:rPr lang="en-US" dirty="0"/>
              <a:t>Focal distance</a:t>
            </a:r>
          </a:p>
          <a:p>
            <a:pPr marL="640080" lvl="1" indent="-246888">
              <a:buFont typeface="Wingdings 2"/>
              <a:buChar char=""/>
            </a:pPr>
            <a:r>
              <a:rPr lang="en-US" sz="2000" dirty="0"/>
              <a:t>distance from convergence line to grid plane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</a:pPr>
            <a:r>
              <a:rPr lang="en-US" dirty="0"/>
              <a:t>Focal range</a:t>
            </a:r>
          </a:p>
          <a:p>
            <a:pPr marL="640080" lvl="1" indent="-246888">
              <a:buFont typeface="Wingdings 2"/>
              <a:buChar char=""/>
            </a:pPr>
            <a:r>
              <a:rPr lang="en-US" sz="2000" dirty="0"/>
              <a:t>working distance range</a:t>
            </a:r>
          </a:p>
          <a:p>
            <a:pPr lvl="2" indent="-246888">
              <a:buFont typeface="Wingdings 2"/>
              <a:buChar char=""/>
            </a:pPr>
            <a:r>
              <a:rPr lang="en-US" sz="1800" dirty="0"/>
              <a:t>width depends on grid ratio</a:t>
            </a:r>
          </a:p>
          <a:p>
            <a:pPr lvl="2" indent="-246888">
              <a:buFont typeface="Wingdings 2"/>
              <a:buChar char=""/>
            </a:pPr>
            <a:r>
              <a:rPr lang="en-US" sz="1800" dirty="0"/>
              <a:t>smaller ratio has greater range</a:t>
            </a:r>
            <a:endParaRPr lang="en-US" dirty="0"/>
          </a:p>
        </p:txBody>
      </p:sp>
      <p:pic>
        <p:nvPicPr>
          <p:cNvPr id="1026" name="Picture 2" descr="C:\Users\user\Desktop\my seminar\focu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182" y="3501008"/>
            <a:ext cx="3024336" cy="220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GRID</a:t>
            </a:r>
            <a:br>
              <a:rPr lang="en-US" dirty="0"/>
            </a:br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Ideal </a:t>
            </a:r>
            <a:r>
              <a:rPr lang="en-US" dirty="0" smtClean="0"/>
              <a:t>Grid</a:t>
            </a:r>
          </a:p>
          <a:p>
            <a:r>
              <a:rPr lang="en-US" dirty="0" smtClean="0"/>
              <a:t>Passes </a:t>
            </a:r>
            <a:r>
              <a:rPr lang="en-US" dirty="0"/>
              <a:t>all primary radiation</a:t>
            </a:r>
          </a:p>
          <a:p>
            <a:pPr lvl="1"/>
            <a:r>
              <a:rPr lang="en-US" dirty="0"/>
              <a:t>Reality: lead strips block some primary</a:t>
            </a:r>
          </a:p>
          <a:p>
            <a:pPr>
              <a:lnSpc>
                <a:spcPct val="80000"/>
              </a:lnSpc>
            </a:pPr>
            <a:r>
              <a:rPr lang="en-US" dirty="0"/>
              <a:t>B</a:t>
            </a:r>
            <a:r>
              <a:rPr lang="en-US" dirty="0" smtClean="0"/>
              <a:t>lock </a:t>
            </a:r>
            <a:r>
              <a:rPr lang="en-US" dirty="0"/>
              <a:t>all scattered </a:t>
            </a:r>
            <a:r>
              <a:rPr lang="en-US" dirty="0" smtClean="0"/>
              <a:t>radiation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Reality: lead strips permit some scatter to get through to film</a:t>
            </a:r>
          </a:p>
          <a:p>
            <a:r>
              <a:rPr lang="en-US" dirty="0"/>
              <a:t>several </a:t>
            </a:r>
            <a:r>
              <a:rPr lang="en-US" dirty="0" smtClean="0"/>
              <a:t>tests  have </a:t>
            </a:r>
            <a:r>
              <a:rPr lang="en-US" dirty="0"/>
              <a:t>been devised to evaluate grid performance.</a:t>
            </a:r>
          </a:p>
        </p:txBody>
      </p:sp>
    </p:spTree>
    <p:extLst>
      <p:ext uri="{BB962C8B-B14F-4D97-AF65-F5344CB8AC3E}">
        <p14:creationId xmlns:p14="http://schemas.microsoft.com/office/powerpoint/2010/main" val="21077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dirty="0" smtClean="0"/>
              <a:t>THREE METHODS OF EVALUATING</a:t>
            </a:r>
            <a:br>
              <a:rPr lang="en-US" sz="3100" b="0" dirty="0" smtClean="0"/>
            </a:br>
            <a:r>
              <a:rPr lang="en-US" sz="3100" b="0" dirty="0" smtClean="0"/>
              <a:t>PERFORMANCE</a:t>
            </a:r>
            <a:r>
              <a:rPr lang="en-US" b="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147248" cy="3921299"/>
          </a:xfrm>
        </p:spPr>
        <p:txBody>
          <a:bodyPr/>
          <a:lstStyle/>
          <a:p>
            <a:r>
              <a:rPr lang="en-US" dirty="0"/>
              <a:t>I. primary transmission (</a:t>
            </a:r>
            <a:r>
              <a:rPr lang="en-US" dirty="0" err="1"/>
              <a:t>Tp</a:t>
            </a:r>
            <a:r>
              <a:rPr lang="en-US" dirty="0"/>
              <a:t>)</a:t>
            </a:r>
          </a:p>
          <a:p>
            <a:r>
              <a:rPr lang="en-US" dirty="0"/>
              <a:t>2. Bucky factor (B)</a:t>
            </a:r>
          </a:p>
          <a:p>
            <a:r>
              <a:rPr lang="en-US" dirty="0"/>
              <a:t>3 . contrast improvement factor (K)</a:t>
            </a:r>
          </a:p>
        </p:txBody>
      </p:sp>
    </p:spTree>
    <p:extLst>
      <p:ext uri="{BB962C8B-B14F-4D97-AF65-F5344CB8AC3E}">
        <p14:creationId xmlns:p14="http://schemas.microsoft.com/office/powerpoint/2010/main" val="934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METHODS OF EVALUATING</a:t>
            </a:r>
            <a:br>
              <a:rPr lang="en-US" sz="2800" b="0" dirty="0"/>
            </a:br>
            <a:r>
              <a:rPr lang="en-US" sz="2800" b="0" dirty="0"/>
              <a:t>PERFORMANCE: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PrimaryTransmission:</a:t>
            </a:r>
            <a:r>
              <a:rPr lang="en-US" sz="2400" dirty="0" err="1" smtClean="0"/>
              <a:t>Measurement</a:t>
            </a:r>
            <a:r>
              <a:rPr lang="en-US" sz="2400" dirty="0" smtClean="0"/>
              <a:t> of the </a:t>
            </a:r>
            <a:r>
              <a:rPr lang="en-US" sz="2400" dirty="0"/>
              <a:t>percentage of primary </a:t>
            </a:r>
            <a:r>
              <a:rPr lang="en-US" sz="2400" dirty="0" smtClean="0"/>
              <a:t>radiation transmitted </a:t>
            </a:r>
            <a:r>
              <a:rPr lang="en-US" sz="2400" dirty="0"/>
              <a:t>through a </a:t>
            </a:r>
            <a:r>
              <a:rPr lang="en-US" sz="2400" dirty="0" smtClean="0"/>
              <a:t>grid.</a:t>
            </a:r>
          </a:p>
          <a:p>
            <a:r>
              <a:rPr lang="en-US" sz="2400" dirty="0"/>
              <a:t>Ideally 100% (never achieved)</a:t>
            </a:r>
          </a:p>
          <a:p>
            <a:r>
              <a:rPr lang="en-US" dirty="0"/>
              <a:t>Typical values: 55 - 75%</a:t>
            </a:r>
          </a:p>
          <a:p>
            <a:r>
              <a:rPr lang="en-US" dirty="0"/>
              <a:t>Theoretic calculation: (fraction of grid that is interspace)</a:t>
            </a:r>
          </a:p>
          <a:p>
            <a:pPr>
              <a:buNone/>
            </a:pPr>
            <a:r>
              <a:rPr lang="en-US" dirty="0" err="1"/>
              <a:t>Tp</a:t>
            </a:r>
            <a:r>
              <a:rPr lang="en-US" dirty="0"/>
              <a:t> (%)= 100 X W / (</a:t>
            </a:r>
            <a:r>
              <a:rPr lang="en-US" dirty="0" err="1"/>
              <a:t>W+w</a:t>
            </a:r>
            <a:r>
              <a:rPr lang="en-US" dirty="0"/>
              <a:t>) </a:t>
            </a:r>
          </a:p>
          <a:p>
            <a:pPr lvl="1">
              <a:buNone/>
            </a:pPr>
            <a:r>
              <a:rPr lang="en-US" sz="2000" dirty="0"/>
              <a:t>W = Interspace thickness</a:t>
            </a:r>
          </a:p>
          <a:p>
            <a:pPr lvl="1">
              <a:buNone/>
            </a:pPr>
            <a:r>
              <a:rPr lang="en-US" sz="2000" dirty="0"/>
              <a:t>w = lead strip thickness</a:t>
            </a:r>
          </a:p>
          <a:p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331628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85184"/>
            <a:ext cx="14605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5184"/>
            <a:ext cx="14605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14605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4605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39" y="5087686"/>
            <a:ext cx="1524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85184"/>
            <a:ext cx="1524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7686"/>
            <a:ext cx="1524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87686"/>
            <a:ext cx="1524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3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PrimaryTransmission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 transmission </a:t>
            </a:r>
            <a:r>
              <a:rPr lang="en-US" dirty="0"/>
              <a:t>&lt; theoretical</a:t>
            </a:r>
          </a:p>
          <a:p>
            <a:pPr lvl="1" algn="l"/>
            <a:r>
              <a:rPr lang="en-US" sz="2400" dirty="0" smtClean="0"/>
              <a:t>Primary attenuated </a:t>
            </a:r>
            <a:r>
              <a:rPr lang="en-US" sz="2400" dirty="0"/>
              <a:t>by</a:t>
            </a:r>
            <a:br>
              <a:rPr lang="en-US" sz="2400" dirty="0"/>
            </a:br>
            <a:r>
              <a:rPr lang="en-US" sz="2400" dirty="0"/>
              <a:t>interspace material</a:t>
            </a:r>
          </a:p>
          <a:p>
            <a:pPr lvl="1" algn="l"/>
            <a:r>
              <a:rPr lang="en-US" sz="2000" dirty="0" smtClean="0"/>
              <a:t>Focusing imperfections</a:t>
            </a:r>
            <a:endParaRPr lang="en-US" sz="20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Bucky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Buc</a:t>
            </a:r>
            <a:r>
              <a:rPr lang="en-US" sz="2400" b="1" dirty="0" smtClean="0"/>
              <a:t>ky </a:t>
            </a:r>
            <a:r>
              <a:rPr lang="en-US" sz="2400" dirty="0"/>
              <a:t>factor is the ratio of the </a:t>
            </a:r>
            <a:r>
              <a:rPr lang="en-US" sz="2400" dirty="0" smtClean="0"/>
              <a:t>incident </a:t>
            </a:r>
            <a:r>
              <a:rPr lang="en-US" sz="2400" dirty="0"/>
              <a:t>radiation falling on the grid to </a:t>
            </a:r>
            <a:r>
              <a:rPr lang="en-US" sz="2400" dirty="0" smtClean="0"/>
              <a:t>the transmitted </a:t>
            </a:r>
            <a:r>
              <a:rPr lang="en-US" sz="2400" dirty="0"/>
              <a:t>radiation passing through </a:t>
            </a:r>
            <a:r>
              <a:rPr lang="en-US" sz="2400" dirty="0" smtClean="0"/>
              <a:t>the </a:t>
            </a:r>
            <a:r>
              <a:rPr lang="en-US" sz="2400" b="1" dirty="0" smtClean="0"/>
              <a:t>grid.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One difference: </a:t>
            </a:r>
            <a:r>
              <a:rPr lang="en-US" sz="2400" b="1" dirty="0" smtClean="0"/>
              <a:t>Bucky </a:t>
            </a:r>
            <a:r>
              <a:rPr lang="en-US" sz="2400" b="1" dirty="0"/>
              <a:t>factor indicates the </a:t>
            </a:r>
            <a:r>
              <a:rPr lang="en-US" sz="2400" b="1" dirty="0" smtClean="0"/>
              <a:t>absorption of </a:t>
            </a:r>
            <a:r>
              <a:rPr lang="en-US" sz="2400" b="1" dirty="0"/>
              <a:t>both primary and </a:t>
            </a:r>
            <a:r>
              <a:rPr lang="en-US" sz="2400" b="1" dirty="0" smtClean="0"/>
              <a:t>secondary radiation</a:t>
            </a:r>
            <a:r>
              <a:rPr lang="en-US" sz="2400" b="1" dirty="0"/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Indicates how </a:t>
            </a:r>
            <a:r>
              <a:rPr lang="en-US" sz="2400" b="1" dirty="0"/>
              <a:t>much we must </a:t>
            </a:r>
            <a:r>
              <a:rPr lang="en-US" sz="2400" b="1" dirty="0" smtClean="0"/>
              <a:t>increase exposure </a:t>
            </a:r>
          </a:p>
          <a:p>
            <a:pPr marL="0" indent="0">
              <a:buNone/>
            </a:pPr>
            <a:r>
              <a:rPr lang="en-US" sz="2400" b="1" dirty="0" smtClean="0"/>
              <a:t>     factors </a:t>
            </a:r>
            <a:r>
              <a:rPr lang="en-US" sz="2400" b="1" dirty="0"/>
              <a:t>when we </a:t>
            </a:r>
            <a:r>
              <a:rPr lang="en-US" sz="2400" b="1" dirty="0" smtClean="0"/>
              <a:t>change from </a:t>
            </a:r>
            <a:r>
              <a:rPr lang="en-US" sz="2400" b="1" dirty="0"/>
              <a:t>a </a:t>
            </a:r>
            <a:r>
              <a:rPr lang="en-US" sz="2400" b="1" dirty="0" err="1"/>
              <a:t>nongrid</a:t>
            </a:r>
            <a:r>
              <a:rPr lang="en-US" sz="2400" b="1" dirty="0"/>
              <a:t> to a grid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technique.</a:t>
            </a:r>
          </a:p>
          <a:p>
            <a:pPr marL="0" indent="0">
              <a:buNone/>
            </a:pPr>
            <a:r>
              <a:rPr lang="en-US" sz="2400" dirty="0" smtClean="0"/>
              <a:t>.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3074" name="Picture 2" descr="C:\Users\user\Desktop\my seminar\bucky f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82" y="3717032"/>
            <a:ext cx="2016224" cy="27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Bucky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part its also measurement of grid’s ability to absorb scattered radiation</a:t>
            </a:r>
            <a:r>
              <a:rPr lang="en-US" dirty="0" smtClean="0"/>
              <a:t>.</a:t>
            </a:r>
          </a:p>
          <a:p>
            <a:r>
              <a:rPr lang="en-US" sz="2400" b="1" dirty="0" smtClean="0"/>
              <a:t>The higher </a:t>
            </a:r>
            <a:r>
              <a:rPr lang="en-US" sz="2400" b="1" dirty="0"/>
              <a:t>the Bucky factor, the greater </a:t>
            </a:r>
            <a:r>
              <a:rPr lang="en-US" sz="2400" b="1" dirty="0" smtClean="0"/>
              <a:t>the exposure </a:t>
            </a:r>
            <a:r>
              <a:rPr lang="en-US" sz="2400" b="1" dirty="0"/>
              <a:t>factors </a:t>
            </a:r>
            <a:r>
              <a:rPr lang="en-US" sz="2400" b="1" dirty="0" smtClean="0"/>
              <a:t>and </a:t>
            </a:r>
            <a:r>
              <a:rPr lang="en-US" sz="2400" b="1" dirty="0"/>
              <a:t>radiation dosage </a:t>
            </a:r>
            <a:r>
              <a:rPr lang="en-US" sz="2400" b="1" dirty="0" smtClean="0"/>
              <a:t>to the </a:t>
            </a:r>
            <a:r>
              <a:rPr lang="en-US" sz="2400" b="1" dirty="0"/>
              <a:t>patient</a:t>
            </a:r>
            <a:r>
              <a:rPr lang="en-US" sz="2400" b="1" dirty="0" smtClean="0"/>
              <a:t>.</a:t>
            </a:r>
          </a:p>
          <a:p>
            <a:r>
              <a:rPr lang="en-US" sz="2000" dirty="0" smtClean="0"/>
              <a:t>IF the </a:t>
            </a:r>
            <a:r>
              <a:rPr lang="en-US" sz="2000" dirty="0"/>
              <a:t>Bucky factor for a </a:t>
            </a:r>
            <a:r>
              <a:rPr lang="en-US" sz="2000" dirty="0" smtClean="0"/>
              <a:t>particular grid-energy combination </a:t>
            </a:r>
            <a:r>
              <a:rPr lang="en-US" sz="2000" dirty="0"/>
              <a:t>is 5, </a:t>
            </a:r>
            <a:r>
              <a:rPr lang="en-US" sz="2000" dirty="0" smtClean="0"/>
              <a:t>then exposure </a:t>
            </a:r>
            <a:r>
              <a:rPr lang="en-US" sz="2000" dirty="0"/>
              <a:t>factors and patient </a:t>
            </a:r>
            <a:r>
              <a:rPr lang="en-US" sz="2000" dirty="0" smtClean="0"/>
              <a:t>exposure both </a:t>
            </a:r>
            <a:r>
              <a:rPr lang="en-US" sz="2000" dirty="0"/>
              <a:t>increase 5 </a:t>
            </a:r>
            <a:r>
              <a:rPr lang="en-US" sz="2000" dirty="0" smtClean="0"/>
              <a:t>time </a:t>
            </a:r>
            <a:r>
              <a:rPr lang="en-US" sz="2000" dirty="0"/>
              <a:t>"s over what  </a:t>
            </a:r>
            <a:r>
              <a:rPr lang="en-US" sz="2000" dirty="0" smtClean="0"/>
              <a:t>hey would be </a:t>
            </a:r>
            <a:r>
              <a:rPr lang="en-US" sz="2000" dirty="0"/>
              <a:t>for the same examination without a g</a:t>
            </a:r>
            <a:r>
              <a:rPr lang="en-US" sz="2000" dirty="0" smtClean="0"/>
              <a:t>rid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58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Contrast Improvement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 </a:t>
            </a:r>
            <a:r>
              <a:rPr lang="en-US" b="1" dirty="0" smtClean="0"/>
              <a:t>=</a:t>
            </a:r>
            <a:r>
              <a:rPr lang="en-US" sz="2400" b="1" dirty="0" smtClean="0"/>
              <a:t>contrast </a:t>
            </a:r>
            <a:r>
              <a:rPr lang="en-US" sz="2400" b="1" dirty="0"/>
              <a:t>with a </a:t>
            </a:r>
            <a:r>
              <a:rPr lang="en-US" sz="2400" b="1" dirty="0" smtClean="0"/>
              <a:t>grid/contrast </a:t>
            </a:r>
            <a:r>
              <a:rPr lang="en-US" sz="2400" b="1" dirty="0"/>
              <a:t>without a </a:t>
            </a:r>
            <a:r>
              <a:rPr lang="en-US" sz="2400" b="1" dirty="0" smtClean="0"/>
              <a:t>grid</a:t>
            </a:r>
          </a:p>
          <a:p>
            <a:r>
              <a:rPr lang="en-US" sz="2400" dirty="0"/>
              <a:t>This is the ultimate test of grid </a:t>
            </a:r>
            <a:r>
              <a:rPr lang="en-US" sz="2400" dirty="0" smtClean="0"/>
              <a:t>performance because </a:t>
            </a:r>
            <a:r>
              <a:rPr lang="en-US" sz="2400" dirty="0"/>
              <a:t>it is a measure of a grid's </a:t>
            </a:r>
            <a:r>
              <a:rPr lang="en-US" sz="2400" dirty="0" smtClean="0"/>
              <a:t>ability</a:t>
            </a:r>
            <a:r>
              <a:rPr lang="en-US" sz="2400" dirty="0"/>
              <a:t> </a:t>
            </a:r>
            <a:r>
              <a:rPr lang="en-US" sz="2400" dirty="0" smtClean="0"/>
              <a:t>to improve contrast. </a:t>
            </a:r>
          </a:p>
          <a:p>
            <a:r>
              <a:rPr lang="en-US" sz="2400" dirty="0" smtClean="0"/>
              <a:t>Unfortunately, the contrast improvement factor depends on </a:t>
            </a:r>
            <a:r>
              <a:rPr lang="en-US" sz="2400" dirty="0" err="1" smtClean="0"/>
              <a:t>Kv</a:t>
            </a:r>
            <a:r>
              <a:rPr lang="en-US" sz="2000" dirty="0" err="1" smtClean="0"/>
              <a:t>p</a:t>
            </a:r>
            <a:r>
              <a:rPr lang="en-US" sz="2400" dirty="0" smtClean="0"/>
              <a:t>, field size and phantom thickness.</a:t>
            </a:r>
          </a:p>
          <a:p>
            <a:r>
              <a:rPr lang="en-US" sz="2400" dirty="0" smtClean="0"/>
              <a:t>These three factors determine the amount of scatter radiation.</a:t>
            </a:r>
          </a:p>
        </p:txBody>
      </p:sp>
    </p:spTree>
    <p:extLst>
      <p:ext uri="{BB962C8B-B14F-4D97-AF65-F5344CB8AC3E}">
        <p14:creationId xmlns:p14="http://schemas.microsoft.com/office/powerpoint/2010/main" val="12914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CUTOFF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Grid cutoff </a:t>
            </a:r>
            <a:r>
              <a:rPr lang="en-US" sz="2400" dirty="0"/>
              <a:t>refers to a </a:t>
            </a:r>
            <a:r>
              <a:rPr lang="en-US" sz="2400" dirty="0" smtClean="0"/>
              <a:t>decrease in </a:t>
            </a:r>
            <a:r>
              <a:rPr lang="en-US" sz="2400" dirty="0"/>
              <a:t>the number of transmitted photons that reach the IR because of some </a:t>
            </a:r>
            <a:r>
              <a:rPr lang="en-US" sz="2400" dirty="0" smtClean="0"/>
              <a:t>misalignment of </a:t>
            </a:r>
            <a:r>
              <a:rPr lang="en-US" sz="2400" dirty="0"/>
              <a:t>the grid</a:t>
            </a:r>
            <a:r>
              <a:rPr lang="en-US" dirty="0" smtClean="0"/>
              <a:t>.</a:t>
            </a:r>
          </a:p>
          <a:p>
            <a:r>
              <a:rPr lang="en-US" sz="2400" b="1" dirty="0"/>
              <a:t>It is the </a:t>
            </a:r>
            <a:r>
              <a:rPr lang="en-US" sz="2400" b="1" dirty="0" smtClean="0"/>
              <a:t>result of </a:t>
            </a:r>
            <a:r>
              <a:rPr lang="en-US" sz="2400" b="1" dirty="0"/>
              <a:t>a poor geometric relationship </a:t>
            </a:r>
            <a:r>
              <a:rPr lang="en-US" sz="2400" b="1" dirty="0" smtClean="0"/>
              <a:t>between the </a:t>
            </a:r>
            <a:r>
              <a:rPr lang="en-US" sz="2400" b="1" dirty="0"/>
              <a:t>primary beam and the lead foil </a:t>
            </a:r>
            <a:r>
              <a:rPr lang="en-US" sz="2400" b="1" dirty="0" smtClean="0"/>
              <a:t>strips of </a:t>
            </a:r>
            <a:r>
              <a:rPr lang="en-US" sz="2400" b="1" dirty="0"/>
              <a:t>the grid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Types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Upside-Down Focused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Off-Level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Off-Center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Off-Focus.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Scatter Control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/>
              <a:t>Upside-Down Focused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Occurs when </a:t>
            </a:r>
            <a:r>
              <a:rPr lang="en-US" sz="2400" dirty="0"/>
              <a:t>a </a:t>
            </a:r>
            <a:r>
              <a:rPr lang="en-US" sz="2400" dirty="0" smtClean="0"/>
              <a:t>focused grid </a:t>
            </a:r>
            <a:r>
              <a:rPr lang="en-US" sz="2400" dirty="0"/>
              <a:t>is placed upside-down on the IR, resulting in the grid lines going opposite </a:t>
            </a:r>
            <a:r>
              <a:rPr lang="en-US" sz="2400" dirty="0" smtClean="0"/>
              <a:t>the angle </a:t>
            </a:r>
            <a:r>
              <a:rPr lang="en-US" sz="2400" dirty="0"/>
              <a:t>of divergence of the x-ray beam</a:t>
            </a:r>
            <a:r>
              <a:rPr lang="en-US" sz="2800" dirty="0" smtClean="0"/>
              <a:t>.</a:t>
            </a:r>
          </a:p>
          <a:p>
            <a:r>
              <a:rPr lang="en-US" sz="2400" dirty="0"/>
              <a:t>Placing a focused grid upside-down on the IR causes the lateral edges of the radiograph </a:t>
            </a:r>
            <a:r>
              <a:rPr lang="en-US" sz="2400" dirty="0" smtClean="0"/>
              <a:t>to be </a:t>
            </a:r>
            <a:r>
              <a:rPr lang="en-US" sz="2400" dirty="0"/>
              <a:t>very underexposed.</a:t>
            </a:r>
          </a:p>
        </p:txBody>
      </p:sp>
      <p:pic>
        <p:nvPicPr>
          <p:cNvPr id="4098" name="Picture 2" descr="C:\Users\user\Desktop\my seminar\up sidedow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2343157" cy="17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my seminar\up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1639" y="4067703"/>
            <a:ext cx="1728191" cy="19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Off-Level.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is the </a:t>
            </a:r>
            <a:r>
              <a:rPr lang="en-US" sz="2400" dirty="0" smtClean="0"/>
              <a:t>most </a:t>
            </a:r>
            <a:r>
              <a:rPr lang="en-US" sz="2400" dirty="0"/>
              <a:t>common type of </a:t>
            </a:r>
            <a:r>
              <a:rPr lang="en-US" sz="2400" dirty="0" smtClean="0"/>
              <a:t>cutoff.</a:t>
            </a:r>
          </a:p>
          <a:p>
            <a:r>
              <a:rPr lang="en-US" sz="2400" dirty="0"/>
              <a:t>Angling the x-ray tube across the grid lines or angling the grid itself during exposure </a:t>
            </a:r>
            <a:r>
              <a:rPr lang="en-US" sz="2400" dirty="0" smtClean="0"/>
              <a:t>produces .</a:t>
            </a:r>
          </a:p>
          <a:p>
            <a:r>
              <a:rPr lang="en-US" sz="2400" dirty="0" smtClean="0"/>
              <a:t>Either the tube or </a:t>
            </a:r>
            <a:r>
              <a:rPr lang="en-US" sz="2400" dirty="0"/>
              <a:t>the grid being </a:t>
            </a:r>
            <a:r>
              <a:rPr lang="en-US" sz="2400" dirty="0" smtClean="0"/>
              <a:t>angled.</a:t>
            </a:r>
          </a:p>
          <a:p>
            <a:r>
              <a:rPr lang="en-US" sz="2400" dirty="0"/>
              <a:t>overall decrease in exposure on the radiograph</a:t>
            </a:r>
          </a:p>
        </p:txBody>
      </p:sp>
      <p:pic>
        <p:nvPicPr>
          <p:cNvPr id="5122" name="Picture 2" descr="C:\Users\user\Desktop\my seminar\off lev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55" y="3804470"/>
            <a:ext cx="3384376" cy="25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my seminar\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0" y="3819998"/>
            <a:ext cx="3456384" cy="26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Off-Center(</a:t>
            </a:r>
            <a:r>
              <a:rPr lang="en-US" sz="3200" b="0" i="1" dirty="0"/>
              <a:t>lateral </a:t>
            </a:r>
            <a:r>
              <a:rPr lang="en-US" sz="3200" b="0" i="1" dirty="0" smtClean="0"/>
              <a:t>decentering</a:t>
            </a:r>
            <a:r>
              <a:rPr lang="en-US" sz="3200" i="1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the center of the x-ray beam is not aligned from side to side with the center of a </a:t>
            </a:r>
            <a:r>
              <a:rPr lang="en-US" sz="2400" dirty="0" smtClean="0"/>
              <a:t>focused grid</a:t>
            </a:r>
            <a:r>
              <a:rPr lang="en-US" sz="2400" dirty="0"/>
              <a:t>, grid cutoff occurs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Off-center grid cutoff appears as an overall loss of </a:t>
            </a:r>
            <a:r>
              <a:rPr lang="en-US" sz="2400" dirty="0" smtClean="0"/>
              <a:t>density on </a:t>
            </a:r>
            <a:r>
              <a:rPr lang="en-US" sz="2400" dirty="0"/>
              <a:t>radiographic film 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146" name="Picture 2" descr="C:\Users\user\Desktop\my seminar\off 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29972"/>
            <a:ext cx="4732305" cy="301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my seminar\over all off ce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3909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Off-Focus.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Off-focus grid cutoff occurs when using an SID outside of the </a:t>
            </a:r>
            <a:r>
              <a:rPr lang="en-US" dirty="0" smtClean="0"/>
              <a:t>recommended focal </a:t>
            </a:r>
            <a:r>
              <a:rPr lang="en-US" dirty="0"/>
              <a:t>range</a:t>
            </a:r>
            <a:r>
              <a:rPr lang="en-US" dirty="0" smtClean="0"/>
              <a:t>.</a:t>
            </a:r>
          </a:p>
          <a:p>
            <a:r>
              <a:rPr lang="en-US" sz="2000" dirty="0"/>
              <a:t>Using an SID outside of the focal range creates a loss of exposure at the periphery of </a:t>
            </a:r>
            <a:r>
              <a:rPr lang="en-US" sz="2000" dirty="0" smtClean="0"/>
              <a:t>the radiograph</a:t>
            </a:r>
            <a:r>
              <a:rPr lang="en-US" sz="2000" dirty="0"/>
              <a:t>.</a:t>
            </a:r>
          </a:p>
        </p:txBody>
      </p:sp>
      <p:pic>
        <p:nvPicPr>
          <p:cNvPr id="7170" name="Picture 2" descr="C:\Users\user\Desktop\my seminar\off fo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18" y="3154603"/>
            <a:ext cx="3174628" cy="28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my seminar\off focus 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1"/>
            <a:ext cx="3528392" cy="29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Moiré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moiré effect </a:t>
            </a:r>
            <a:r>
              <a:rPr lang="en-US" dirty="0"/>
              <a:t>or zebra pattern is an </a:t>
            </a:r>
            <a:r>
              <a:rPr lang="en-US" dirty="0" smtClean="0"/>
              <a:t>artifact.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30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-Motion starts with second trigger </a:t>
            </a:r>
            <a:endParaRPr lang="en-US" dirty="0" smtClean="0"/>
          </a:p>
          <a:p>
            <a:r>
              <a:rPr lang="en-US" dirty="0"/>
              <a:t>Grids move ~1- 3 </a:t>
            </a:r>
            <a:r>
              <a:rPr lang="en-US" dirty="0" err="1"/>
              <a:t>cms</a:t>
            </a:r>
            <a:endParaRPr lang="en-US" dirty="0"/>
          </a:p>
          <a:p>
            <a:pPr lvl="1"/>
            <a:r>
              <a:rPr lang="en-US" dirty="0"/>
              <a:t>must be fast enough not to see grid lines for short exposures</a:t>
            </a:r>
          </a:p>
          <a:p>
            <a:pPr marL="0" indent="0">
              <a:buNone/>
            </a:pPr>
            <a:r>
              <a:rPr lang="en-US" dirty="0" smtClean="0"/>
              <a:t>   Motion </a:t>
            </a:r>
            <a:r>
              <a:rPr lang="en-US" dirty="0"/>
              <a:t>blurs out lead strip shadows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38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Grid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dirty="0"/>
              <a:t>EXPENSIVE</a:t>
            </a:r>
          </a:p>
          <a:p>
            <a:pPr>
              <a:lnSpc>
                <a:spcPct val="80000"/>
              </a:lnSpc>
              <a:buNone/>
            </a:pPr>
            <a:r>
              <a:rPr lang="en-US" dirty="0"/>
              <a:t>-May limit minimum exposure time</a:t>
            </a:r>
          </a:p>
          <a:p>
            <a:pPr>
              <a:lnSpc>
                <a:spcPct val="80000"/>
              </a:lnSpc>
              <a:buNone/>
            </a:pPr>
            <a:r>
              <a:rPr lang="en-US" dirty="0"/>
              <a:t>- Vibration potential</a:t>
            </a:r>
          </a:p>
          <a:p>
            <a:pPr>
              <a:lnSpc>
                <a:spcPct val="80000"/>
              </a:lnSpc>
              <a:buNone/>
            </a:pPr>
            <a:r>
              <a:rPr lang="en-US" dirty="0"/>
              <a:t>-Increases patient dose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lateral decentering from motion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up to 20% loss of primary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evenly distributes radiation on film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stationary grid makes interspace gaps darker for same amount of radiation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69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</a:t>
            </a:r>
          </a:p>
          <a:p>
            <a:pPr lvl="1"/>
            <a:r>
              <a:rPr lang="en-US" dirty="0"/>
              <a:t>cleanup / scatter rejection</a:t>
            </a:r>
          </a:p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increased patient dose</a:t>
            </a:r>
          </a:p>
          <a:p>
            <a:pPr lvl="1"/>
            <a:r>
              <a:rPr lang="en-US" dirty="0"/>
              <a:t>increased exposure time</a:t>
            </a:r>
          </a:p>
          <a:p>
            <a:pPr lvl="1"/>
            <a:r>
              <a:rPr lang="en-US" dirty="0"/>
              <a:t>increase tube loading</a:t>
            </a:r>
          </a:p>
          <a:p>
            <a:pPr lvl="1"/>
            <a:r>
              <a:rPr lang="en-US" dirty="0"/>
              <a:t>positioning &amp; centering more critical</a:t>
            </a:r>
          </a:p>
          <a:p>
            <a:pPr lvl="1"/>
            <a:r>
              <a:rPr lang="en-US" dirty="0"/>
              <a:t>EXPENSIVE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35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low ratios for low </a:t>
            </a:r>
            <a:r>
              <a:rPr lang="en-US" dirty="0" err="1"/>
              <a:t>kVp</a:t>
            </a:r>
            <a:r>
              <a:rPr lang="en-US" dirty="0"/>
              <a:t>, high ratios for high </a:t>
            </a:r>
            <a:r>
              <a:rPr lang="en-US" dirty="0" err="1"/>
              <a:t>kVp</a:t>
            </a:r>
            <a:endParaRPr lang="en-US" dirty="0"/>
          </a:p>
          <a:p>
            <a:r>
              <a:rPr lang="en-US" dirty="0"/>
              <a:t>book recommends</a:t>
            </a:r>
          </a:p>
          <a:p>
            <a:pPr lvl="1"/>
            <a:r>
              <a:rPr lang="en-US" dirty="0"/>
              <a:t> 8:1 below 90 </a:t>
            </a:r>
            <a:r>
              <a:rPr lang="en-US" dirty="0" err="1"/>
              <a:t>kVp</a:t>
            </a:r>
            <a:endParaRPr lang="en-US" dirty="0"/>
          </a:p>
          <a:p>
            <a:pPr lvl="1"/>
            <a:r>
              <a:rPr lang="en-US" dirty="0"/>
              <a:t>12:1 above 90 </a:t>
            </a:r>
            <a:r>
              <a:rPr lang="en-US" dirty="0" err="1"/>
              <a:t>kVp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20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Air gap </a:t>
            </a:r>
            <a:r>
              <a:rPr lang="en-US" sz="2400" dirty="0"/>
              <a:t>very effective in removing scatter originating closest to film</a:t>
            </a:r>
          </a:p>
          <a:p>
            <a:pPr lvl="1"/>
            <a:r>
              <a:rPr lang="en-US" sz="2400" dirty="0"/>
              <a:t>much of scatter nearest tube doesn’t reach film</a:t>
            </a:r>
          </a:p>
          <a:p>
            <a:r>
              <a:rPr lang="en-US" sz="2400" dirty="0"/>
              <a:t>The air gap technique is an alternative to using a grid to control scatter reaching the IR.</a:t>
            </a:r>
          </a:p>
          <a:p>
            <a:r>
              <a:rPr lang="en-US" sz="2400" dirty="0"/>
              <a:t>By moving the IR away from the patient, more of the scatter radiation will miss the IR</a:t>
            </a:r>
          </a:p>
        </p:txBody>
      </p:sp>
      <p:pic>
        <p:nvPicPr>
          <p:cNvPr id="8194" name="Picture 2" descr="C:\Users\user\Desktop\my seminar\Air g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4680520" cy="23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7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                                     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Filters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Beam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restrictors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3.Grids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Christensen's Physics of Diagnostic Radiology.</a:t>
            </a:r>
          </a:p>
          <a:p>
            <a:pPr>
              <a:buNone/>
            </a:pPr>
            <a:endParaRPr lang="en-IN" dirty="0" smtClean="0"/>
          </a:p>
          <a:p>
            <a:pPr fontAlgn="base"/>
            <a:r>
              <a:rPr lang="en-US" dirty="0" smtClean="0"/>
              <a:t>Radiographic Imaging and Exposure4th Edition Terri </a:t>
            </a:r>
            <a:r>
              <a:rPr lang="en-US" dirty="0" err="1" smtClean="0"/>
              <a:t>Fauber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sz="2400" b="1" dirty="0" smtClean="0"/>
              <a:t>It </a:t>
            </a:r>
            <a:r>
              <a:rPr lang="en-US" sz="2400" b="1" dirty="0"/>
              <a:t>was invented by Dr. </a:t>
            </a:r>
            <a:r>
              <a:rPr lang="en-US" sz="2400" b="1" dirty="0" err="1" smtClean="0"/>
              <a:t>Gustave</a:t>
            </a:r>
            <a:r>
              <a:rPr lang="en-US" sz="2400" b="1" dirty="0"/>
              <a:t> </a:t>
            </a:r>
            <a:r>
              <a:rPr lang="en-US" sz="2400" b="1" dirty="0" smtClean="0"/>
              <a:t>Bucky </a:t>
            </a:r>
            <a:r>
              <a:rPr lang="en-US" sz="2400" b="1" dirty="0"/>
              <a:t>in 1913. </a:t>
            </a:r>
            <a:r>
              <a:rPr lang="en-US" sz="2400" b="1" dirty="0" smtClean="0"/>
              <a:t> </a:t>
            </a:r>
          </a:p>
          <a:p>
            <a:r>
              <a:rPr lang="en-US" sz="2000" b="1" dirty="0"/>
              <a:t>I</a:t>
            </a:r>
            <a:r>
              <a:rPr lang="en-US" sz="2000" b="1" dirty="0" smtClean="0"/>
              <a:t>t </a:t>
            </a:r>
            <a:r>
              <a:rPr lang="en-US" sz="2000" b="1" dirty="0"/>
              <a:t>is still the </a:t>
            </a:r>
            <a:r>
              <a:rPr lang="en-US" sz="2000" b="1" dirty="0" smtClean="0"/>
              <a:t>most effective </a:t>
            </a:r>
            <a:r>
              <a:rPr lang="en-US" sz="2000" b="1" dirty="0"/>
              <a:t>way of removing scatter </a:t>
            </a:r>
            <a:r>
              <a:rPr lang="en-US" sz="2000" b="1" dirty="0" smtClean="0"/>
              <a:t>radiation from </a:t>
            </a:r>
            <a:r>
              <a:rPr lang="en-US" sz="2000" b="1" dirty="0"/>
              <a:t>large radiographic fields.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2015543" cy="271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8" y="3976309"/>
            <a:ext cx="2062831" cy="206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9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Only rays that travel in a relatively straight line from the source are allowed to reach the film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others are absorbed by the lead. </a:t>
            </a:r>
            <a:endParaRPr lang="en-US" sz="2400" dirty="0" smtClean="0"/>
          </a:p>
          <a:p>
            <a:r>
              <a:rPr lang="en-US" sz="2400" dirty="0"/>
              <a:t>A high quality </a:t>
            </a:r>
            <a:r>
              <a:rPr lang="en-US" sz="2400" dirty="0" smtClean="0"/>
              <a:t>grid </a:t>
            </a:r>
            <a:r>
              <a:rPr lang="en-US" sz="2400" dirty="0"/>
              <a:t>can attenuate 80 -90 percent of scatter radiation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789040"/>
            <a:ext cx="3107343" cy="248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10" y="3410095"/>
            <a:ext cx="2973968" cy="283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67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713387"/>
          </a:xfrm>
        </p:spPr>
        <p:txBody>
          <a:bodyPr>
            <a:normAutofit/>
          </a:bodyPr>
          <a:lstStyle/>
          <a:p>
            <a:r>
              <a:rPr lang="en-US" dirty="0"/>
              <a:t> Thin lead strips alternate with interspacing </a:t>
            </a:r>
            <a:r>
              <a:rPr lang="en-US" dirty="0" smtClean="0"/>
              <a:t>material</a:t>
            </a:r>
          </a:p>
          <a:p>
            <a:r>
              <a:rPr lang="en-US" dirty="0"/>
              <a:t> </a:t>
            </a:r>
            <a:r>
              <a:rPr lang="en-US" sz="2200" dirty="0"/>
              <a:t>Interspacing</a:t>
            </a:r>
          </a:p>
          <a:p>
            <a:pPr>
              <a:buNone/>
            </a:pPr>
            <a:r>
              <a:rPr lang="en-US" sz="2200" dirty="0"/>
              <a:t>    a)</a:t>
            </a:r>
            <a:r>
              <a:rPr lang="en-US" sz="2200" b="1" i="1" dirty="0"/>
              <a:t>Organic</a:t>
            </a:r>
            <a:r>
              <a:rPr lang="en-US" sz="2200" dirty="0"/>
              <a:t> (carbon-based) interspacing 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    </a:t>
            </a:r>
            <a:r>
              <a:rPr lang="en-US" sz="2200" u="sng" dirty="0" smtClean="0"/>
              <a:t> absorbs </a:t>
            </a:r>
            <a:r>
              <a:rPr lang="en-US" sz="2200" u="sng" dirty="0"/>
              <a:t>moisture</a:t>
            </a:r>
            <a:r>
              <a:rPr lang="en-US" sz="2200" dirty="0"/>
              <a:t>  </a:t>
            </a:r>
            <a:r>
              <a:rPr lang="en-US" sz="2200" dirty="0" smtClean="0"/>
              <a:t>and </a:t>
            </a:r>
            <a:r>
              <a:rPr lang="en-US" sz="2200" dirty="0"/>
              <a:t>can potentially </a:t>
            </a:r>
            <a:endParaRPr lang="en-US" sz="2200" dirty="0" smtClean="0"/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warp </a:t>
            </a:r>
            <a:r>
              <a:rPr lang="en-US" sz="2200" dirty="0"/>
              <a:t>(</a:t>
            </a:r>
            <a:r>
              <a:rPr lang="en-US" sz="2200" baseline="30000" dirty="0"/>
              <a:t>EX:</a:t>
            </a:r>
            <a:r>
              <a:rPr lang="en-US" sz="2200" dirty="0"/>
              <a:t> fiber, paper, cardboard, plastic</a:t>
            </a:r>
            <a:r>
              <a:rPr lang="en-US" sz="2200" dirty="0" smtClean="0"/>
              <a:t>).</a:t>
            </a:r>
            <a:endParaRPr lang="en-US" sz="2200" dirty="0"/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/>
              <a:t>    b)</a:t>
            </a:r>
            <a:r>
              <a:rPr lang="en-US" sz="2200" b="1" i="1" dirty="0"/>
              <a:t>Inorganic</a:t>
            </a:r>
            <a:r>
              <a:rPr lang="en-US" sz="2200" dirty="0"/>
              <a:t> interspacing is much </a:t>
            </a:r>
            <a:r>
              <a:rPr lang="en-US" sz="2200" u="sng" dirty="0"/>
              <a:t>more </a:t>
            </a:r>
            <a:endParaRPr lang="en-US" sz="2200" u="sng" dirty="0" smtClean="0"/>
          </a:p>
          <a:p>
            <a:pPr>
              <a:buNone/>
            </a:pPr>
            <a:r>
              <a:rPr lang="en-US" sz="2200" u="sng" dirty="0" smtClean="0"/>
              <a:t>durable </a:t>
            </a:r>
            <a:r>
              <a:rPr lang="en-US" sz="2200" dirty="0"/>
              <a:t>and absorbs more </a:t>
            </a:r>
            <a:r>
              <a:rPr lang="en-US" sz="2200" dirty="0" smtClean="0"/>
              <a:t>radiation</a:t>
            </a:r>
          </a:p>
          <a:p>
            <a:pPr>
              <a:buNone/>
            </a:pP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baseline="30000" dirty="0"/>
              <a:t>EX: </a:t>
            </a:r>
            <a:r>
              <a:rPr lang="en-US" sz="2200" dirty="0"/>
              <a:t> aluminum and the less-visible lead)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3371698" cy="33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6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65104"/>
          </a:xfrm>
        </p:spPr>
        <p:txBody>
          <a:bodyPr/>
          <a:lstStyle/>
          <a:p>
            <a:r>
              <a:rPr lang="en-US" b="1" dirty="0"/>
              <a:t>Grid </a:t>
            </a:r>
            <a:r>
              <a:rPr lang="en-US" b="1" dirty="0" smtClean="0"/>
              <a:t>ratio</a:t>
            </a:r>
          </a:p>
          <a:p>
            <a:pPr>
              <a:buFontTx/>
              <a:buChar char="-"/>
            </a:pPr>
            <a:r>
              <a:rPr lang="en-US" sz="2400" dirty="0" smtClean="0"/>
              <a:t>Grid </a:t>
            </a:r>
            <a:r>
              <a:rPr lang="en-US" sz="2400" dirty="0"/>
              <a:t>ratio = height of lead strips / distance between </a:t>
            </a:r>
            <a:r>
              <a:rPr lang="en-US" sz="2400" dirty="0" smtClean="0"/>
              <a:t>strips.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 marL="0" indent="0" algn="l">
              <a:buNone/>
            </a:pPr>
            <a:r>
              <a:rPr lang="en-US" sz="2400" dirty="0" smtClean="0"/>
              <a:t>-The </a:t>
            </a:r>
            <a:r>
              <a:rPr lang="en-US" sz="2400" dirty="0"/>
              <a:t>grid ratio indicates how </a:t>
            </a:r>
            <a:endParaRPr lang="en-US" sz="2400" dirty="0" smtClean="0"/>
          </a:p>
          <a:p>
            <a:pPr marL="0" indent="0" algn="l">
              <a:buNone/>
            </a:pPr>
            <a:r>
              <a:rPr lang="en-US" sz="2400" dirty="0"/>
              <a:t> </a:t>
            </a:r>
            <a:r>
              <a:rPr lang="en-US" sz="2400" dirty="0" smtClean="0"/>
              <a:t> well </a:t>
            </a:r>
            <a:r>
              <a:rPr lang="en-US" sz="2400" dirty="0"/>
              <a:t>the grid cleans up </a:t>
            </a:r>
            <a:r>
              <a:rPr lang="en-US" sz="2400" dirty="0" smtClean="0"/>
              <a:t>scatter</a:t>
            </a:r>
          </a:p>
          <a:p>
            <a:pPr marL="0" indent="0" algn="l">
              <a:buNone/>
            </a:pPr>
            <a:r>
              <a:rPr lang="en-US" sz="2400" dirty="0" smtClean="0"/>
              <a:t>  (Higher </a:t>
            </a:r>
            <a:r>
              <a:rPr lang="en-US" sz="2400" dirty="0"/>
              <a:t>ratios mean higher </a:t>
            </a:r>
            <a:endParaRPr lang="en-US" sz="2400" dirty="0" smtClean="0"/>
          </a:p>
          <a:p>
            <a:pPr marL="0" indent="0" algn="l">
              <a:buNone/>
            </a:pPr>
            <a:r>
              <a:rPr lang="en-US" sz="2400" dirty="0" smtClean="0"/>
              <a:t>  absorption </a:t>
            </a:r>
            <a:r>
              <a:rPr lang="en-US" sz="2400" dirty="0"/>
              <a:t>of scatter)</a:t>
            </a:r>
          </a:p>
          <a:p>
            <a:pPr algn="l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345122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7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81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Orientation of lead strips as seen from </a:t>
            </a:r>
            <a:r>
              <a:rPr lang="en-US" dirty="0" smtClean="0"/>
              <a:t>above.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</a:pPr>
            <a:r>
              <a:rPr lang="en-US" dirty="0"/>
              <a:t>Types</a:t>
            </a:r>
          </a:p>
          <a:p>
            <a:pPr marL="640080" lvl="1" indent="-246888">
              <a:buFont typeface="Wingdings 2"/>
              <a:buChar char="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Linear</a:t>
            </a:r>
          </a:p>
          <a:p>
            <a:pPr marL="0" indent="0">
              <a:buNone/>
            </a:pPr>
            <a:r>
              <a:rPr lang="en-US" sz="1900" b="1" dirty="0" smtClean="0"/>
              <a:t>            Their </a:t>
            </a:r>
            <a:r>
              <a:rPr lang="en-US" sz="1900" b="1" dirty="0"/>
              <a:t>major advantage </a:t>
            </a:r>
            <a:r>
              <a:rPr lang="en-US" sz="1900" b="1" dirty="0" smtClean="0"/>
              <a:t>is  that </a:t>
            </a:r>
            <a:r>
              <a:rPr lang="en-US" sz="1900" b="1" dirty="0"/>
              <a:t>they allow us to angle the x-ray </a:t>
            </a:r>
            <a:r>
              <a:rPr lang="en-US" sz="1900" b="1" dirty="0" smtClean="0"/>
              <a:t>tube along </a:t>
            </a:r>
            <a:r>
              <a:rPr lang="en-US" sz="1900" b="1" dirty="0"/>
              <a:t>the length of the grid without loss </a:t>
            </a:r>
            <a:r>
              <a:rPr lang="en-US" sz="1900" b="1" dirty="0" smtClean="0"/>
              <a:t>of primary radiation </a:t>
            </a:r>
            <a:r>
              <a:rPr lang="en-US" sz="1900" b="1" dirty="0"/>
              <a:t>from grid "cutoff</a:t>
            </a:r>
            <a:r>
              <a:rPr lang="en-US" sz="1900" b="1" dirty="0" smtClean="0"/>
              <a:t>.“</a:t>
            </a:r>
          </a:p>
          <a:p>
            <a:pPr marL="0" indent="0">
              <a:buNone/>
            </a:pPr>
            <a:endParaRPr lang="en-US" sz="1900" dirty="0"/>
          </a:p>
          <a:p>
            <a:pPr marL="640080" lvl="1" indent="-246888">
              <a:buFont typeface="Wingdings 2"/>
              <a:buChar char="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Cross hatched</a:t>
            </a:r>
          </a:p>
          <a:p>
            <a:pPr lvl="2" indent="-246888">
              <a:buFont typeface="Wingdings 2"/>
              <a:buChar char=""/>
            </a:pPr>
            <a:r>
              <a:rPr lang="en-US" dirty="0"/>
              <a:t>2 stacked linear </a:t>
            </a:r>
            <a:r>
              <a:rPr lang="en-US" dirty="0" smtClean="0"/>
              <a:t>grids                     </a:t>
            </a:r>
            <a:endParaRPr lang="en-US" dirty="0"/>
          </a:p>
          <a:p>
            <a:pPr lvl="2" indent="-246888">
              <a:buFont typeface="Wingdings 2"/>
              <a:buChar char=""/>
            </a:pPr>
            <a:r>
              <a:rPr lang="en-US" dirty="0" smtClean="0"/>
              <a:t>Ratio is </a:t>
            </a:r>
            <a:r>
              <a:rPr lang="en-US" dirty="0"/>
              <a:t>sum of ratios of two linear grids</a:t>
            </a:r>
          </a:p>
          <a:p>
            <a:pPr lvl="2" indent="-246888">
              <a:buFont typeface="Wingdings 2"/>
              <a:buChar char=""/>
            </a:pPr>
            <a:r>
              <a:rPr lang="en-US" dirty="0"/>
              <a:t>very sensitive to positioning &amp; </a:t>
            </a:r>
            <a:r>
              <a:rPr lang="en-US" dirty="0" smtClean="0"/>
              <a:t>tilting.</a:t>
            </a:r>
          </a:p>
          <a:p>
            <a:pPr lvl="2" indent="-246888">
              <a:buFont typeface="Wingdings 2"/>
              <a:buChar char=""/>
            </a:pPr>
            <a:r>
              <a:rPr lang="en-US" b="1" dirty="0" smtClean="0"/>
              <a:t>Cannot be </a:t>
            </a:r>
            <a:r>
              <a:rPr lang="en-US" b="1" dirty="0"/>
              <a:t>used with oblique </a:t>
            </a:r>
            <a:r>
              <a:rPr lang="en-US" b="1" dirty="0" smtClean="0"/>
              <a:t>techniques.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8"/>
          <p:cNvGrpSpPr/>
          <p:nvPr>
            <p:custDataLst>
              <p:tags r:id="rId1"/>
            </p:custDataLst>
          </p:nvPr>
        </p:nvGrpSpPr>
        <p:grpSpPr bwMode="auto">
          <a:xfrm>
            <a:off x="2858403" y="2056656"/>
            <a:ext cx="927100" cy="1087099"/>
            <a:chOff x="2668" y="1668"/>
            <a:chExt cx="712" cy="73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668" y="1684"/>
              <a:ext cx="712" cy="7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772" y="1668"/>
              <a:ext cx="0" cy="732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000" y="1692"/>
              <a:ext cx="0" cy="684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252" y="1692"/>
              <a:ext cx="0" cy="696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6"/>
          <p:cNvGrpSpPr/>
          <p:nvPr>
            <p:custDataLst>
              <p:tags r:id="rId2"/>
            </p:custDataLst>
          </p:nvPr>
        </p:nvGrpSpPr>
        <p:grpSpPr bwMode="auto">
          <a:xfrm>
            <a:off x="5297914" y="3698454"/>
            <a:ext cx="952500" cy="1051456"/>
            <a:chOff x="4512" y="2340"/>
            <a:chExt cx="732" cy="732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28" y="2356"/>
              <a:ext cx="712" cy="7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632" y="2340"/>
              <a:ext cx="0" cy="732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860" y="2364"/>
              <a:ext cx="0" cy="684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112" y="2364"/>
              <a:ext cx="0" cy="696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512" y="2508"/>
              <a:ext cx="732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524" y="2724"/>
              <a:ext cx="696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524" y="2916"/>
              <a:ext cx="720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Striped Right Arrow 16"/>
          <p:cNvSpPr/>
          <p:nvPr/>
        </p:nvSpPr>
        <p:spPr>
          <a:xfrm>
            <a:off x="2370461" y="2747171"/>
            <a:ext cx="489204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>
            <a:off x="3321953" y="4090097"/>
            <a:ext cx="1738920" cy="26817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ct val="30000"/>
              </a:spcBef>
              <a:buSzPct val="100000"/>
              <a:buFontTx/>
              <a:buChar char="•"/>
            </a:pPr>
            <a:r>
              <a:rPr lang="en-US" dirty="0"/>
              <a:t>Parallel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</a:pPr>
            <a:r>
              <a:rPr lang="en-US" dirty="0"/>
              <a:t>Focused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1029" descr="Fig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 t="13348"/>
          <a:stretch>
            <a:fillRect/>
          </a:stretch>
        </p:blipFill>
        <p:spPr bwMode="auto">
          <a:xfrm>
            <a:off x="1763688" y="3212976"/>
            <a:ext cx="525145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22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9qiAs0pns2EfXFG4LJ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oHtOq4aYxT2vZrZg7Hn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t4YnIR1C7szkeAPabK4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1042</Words>
  <Application>Microsoft Office PowerPoint</Application>
  <PresentationFormat>On-screen Show (4:3)</PresentationFormat>
  <Paragraphs>169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1_Office Theme</vt:lpstr>
      <vt:lpstr>GRIDS</vt:lpstr>
      <vt:lpstr>Scatter Control</vt:lpstr>
      <vt:lpstr>OUTLINE</vt:lpstr>
      <vt:lpstr>INTRODUCTION</vt:lpstr>
      <vt:lpstr>INTRODUCTION</vt:lpstr>
      <vt:lpstr>Construction:</vt:lpstr>
      <vt:lpstr>TERMINOLOGY</vt:lpstr>
      <vt:lpstr>Grid Patterns</vt:lpstr>
      <vt:lpstr>Grid Styles</vt:lpstr>
      <vt:lpstr>Parallel Grid</vt:lpstr>
      <vt:lpstr>Focused Grid</vt:lpstr>
      <vt:lpstr>EVALUATION OF GRID PERFORMANCE</vt:lpstr>
      <vt:lpstr>THREE METHODS OF EVALUATING PERFORMANCE:</vt:lpstr>
      <vt:lpstr>METHODS OF EVALUATING PERFORMANCE:</vt:lpstr>
      <vt:lpstr>PrimaryTransmission</vt:lpstr>
      <vt:lpstr>Bucky Factor</vt:lpstr>
      <vt:lpstr>Bucky Factor</vt:lpstr>
      <vt:lpstr>Contrast Improvement Factor</vt:lpstr>
      <vt:lpstr>GRID CUTOFF</vt:lpstr>
      <vt:lpstr>Upside-Down Focused.</vt:lpstr>
      <vt:lpstr>Off-Level.</vt:lpstr>
      <vt:lpstr>Off-Center(lateral decentering)</vt:lpstr>
      <vt:lpstr>Off-Focus.</vt:lpstr>
      <vt:lpstr>Moiré Effect</vt:lpstr>
      <vt:lpstr>Moving Grids</vt:lpstr>
      <vt:lpstr>Moving Grid Disadvantages</vt:lpstr>
      <vt:lpstr>GridS </vt:lpstr>
      <vt:lpstr>Grid Selection</vt:lpstr>
      <vt:lpstr>Air Gap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BETWEEN X –RAY AND MATTER</dc:title>
  <dc:creator>comp3</dc:creator>
  <cp:lastModifiedBy>user</cp:lastModifiedBy>
  <cp:revision>109</cp:revision>
  <dcterms:created xsi:type="dcterms:W3CDTF">2018-08-10T13:41:20Z</dcterms:created>
  <dcterms:modified xsi:type="dcterms:W3CDTF">2019-04-17T10:18:00Z</dcterms:modified>
</cp:coreProperties>
</file>