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28" r:id="rId2"/>
    <p:sldId id="376" r:id="rId3"/>
    <p:sldId id="377" r:id="rId4"/>
    <p:sldId id="378" r:id="rId5"/>
    <p:sldId id="379" r:id="rId6"/>
    <p:sldId id="382" r:id="rId7"/>
    <p:sldId id="383" r:id="rId8"/>
    <p:sldId id="384" r:id="rId9"/>
    <p:sldId id="385" r:id="rId10"/>
    <p:sldId id="386" r:id="rId11"/>
    <p:sldId id="434" r:id="rId12"/>
    <p:sldId id="387" r:id="rId13"/>
    <p:sldId id="388" r:id="rId14"/>
    <p:sldId id="390" r:id="rId15"/>
    <p:sldId id="391" r:id="rId16"/>
    <p:sldId id="392" r:id="rId17"/>
    <p:sldId id="394" r:id="rId18"/>
    <p:sldId id="393" r:id="rId19"/>
    <p:sldId id="389" r:id="rId20"/>
    <p:sldId id="395" r:id="rId21"/>
    <p:sldId id="435" r:id="rId22"/>
    <p:sldId id="396" r:id="rId23"/>
    <p:sldId id="397" r:id="rId24"/>
    <p:sldId id="402" r:id="rId25"/>
    <p:sldId id="399" r:id="rId26"/>
    <p:sldId id="403" r:id="rId27"/>
    <p:sldId id="398" r:id="rId28"/>
    <p:sldId id="401" r:id="rId29"/>
    <p:sldId id="400" r:id="rId30"/>
    <p:sldId id="436" r:id="rId31"/>
    <p:sldId id="404" r:id="rId32"/>
    <p:sldId id="405" r:id="rId33"/>
    <p:sldId id="406" r:id="rId34"/>
    <p:sldId id="407" r:id="rId35"/>
    <p:sldId id="416" r:id="rId36"/>
    <p:sldId id="431" r:id="rId37"/>
    <p:sldId id="417" r:id="rId38"/>
    <p:sldId id="409" r:id="rId39"/>
    <p:sldId id="410" r:id="rId40"/>
    <p:sldId id="408" r:id="rId41"/>
    <p:sldId id="411" r:id="rId42"/>
    <p:sldId id="412" r:id="rId43"/>
    <p:sldId id="413" r:id="rId44"/>
    <p:sldId id="414" r:id="rId45"/>
    <p:sldId id="415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30" r:id="rId57"/>
    <p:sldId id="375" r:id="rId58"/>
    <p:sldId id="429" r:id="rId59"/>
    <p:sldId id="432" r:id="rId60"/>
    <p:sldId id="433" r:id="rId61"/>
    <p:sldId id="437" r:id="rId62"/>
    <p:sldId id="438" r:id="rId63"/>
    <p:sldId id="43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8" autoAdjust="0"/>
    <p:restoredTop sz="86379" autoAdjust="0"/>
  </p:normalViewPr>
  <p:slideViewPr>
    <p:cSldViewPr>
      <p:cViewPr>
        <p:scale>
          <a:sx n="74" d="100"/>
          <a:sy n="74" d="100"/>
        </p:scale>
        <p:origin x="-69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4622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D9A73-762B-4E1B-A7FD-3B148A396EFD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EDF38D-6CF6-4567-9FB3-E3A99EDC3454}">
      <dgm:prSet/>
      <dgm:spPr/>
      <dgm:t>
        <a:bodyPr/>
        <a:lstStyle/>
        <a:p>
          <a:pPr rtl="0"/>
          <a:r>
            <a:rPr lang="en-US" dirty="0" smtClean="0"/>
            <a:t>Any disruption of müllerian duct development during embryogenesis can result in a broad and complex spectrum of congenital abnormalities termed müllerian duct anomalies (MDAs).</a:t>
          </a:r>
          <a:endParaRPr lang="en-US" dirty="0"/>
        </a:p>
      </dgm:t>
    </dgm:pt>
    <dgm:pt modelId="{F4850E6C-9492-43D8-B6F4-AD7036721830}" type="parTrans" cxnId="{7F80681C-9B2A-4F00-B3A0-A9F5E6E5FE9C}">
      <dgm:prSet/>
      <dgm:spPr/>
      <dgm:t>
        <a:bodyPr/>
        <a:lstStyle/>
        <a:p>
          <a:endParaRPr lang="en-US"/>
        </a:p>
      </dgm:t>
    </dgm:pt>
    <dgm:pt modelId="{798232FF-17D6-4ACD-A244-7F3F96D8E73D}" type="sibTrans" cxnId="{7F80681C-9B2A-4F00-B3A0-A9F5E6E5FE9C}">
      <dgm:prSet/>
      <dgm:spPr/>
      <dgm:t>
        <a:bodyPr/>
        <a:lstStyle/>
        <a:p>
          <a:endParaRPr lang="en-US"/>
        </a:p>
      </dgm:t>
    </dgm:pt>
    <dgm:pt modelId="{FB7B56BA-5CFA-4BF8-8A41-3BDFAD6A5929}">
      <dgm:prSet/>
      <dgm:spPr/>
      <dgm:t>
        <a:bodyPr/>
        <a:lstStyle/>
        <a:p>
          <a:pPr rtl="0"/>
          <a:r>
            <a:rPr lang="en-US" smtClean="0"/>
            <a:t>First 6 weeks - male fetus and female fetus are indistinguishable .</a:t>
          </a:r>
          <a:endParaRPr lang="en-US"/>
        </a:p>
      </dgm:t>
    </dgm:pt>
    <dgm:pt modelId="{87C97926-C46C-492C-AB64-947807C054A3}" type="parTrans" cxnId="{0B6E6422-C026-4B91-BA57-9B8E919EAEC4}">
      <dgm:prSet/>
      <dgm:spPr/>
      <dgm:t>
        <a:bodyPr/>
        <a:lstStyle/>
        <a:p>
          <a:endParaRPr lang="en-US"/>
        </a:p>
      </dgm:t>
    </dgm:pt>
    <dgm:pt modelId="{1568E0A7-8F3B-42EB-9519-D8B50198CCDE}" type="sibTrans" cxnId="{0B6E6422-C026-4B91-BA57-9B8E919EAEC4}">
      <dgm:prSet/>
      <dgm:spPr/>
      <dgm:t>
        <a:bodyPr/>
        <a:lstStyle/>
        <a:p>
          <a:endParaRPr lang="en-US"/>
        </a:p>
      </dgm:t>
    </dgm:pt>
    <dgm:pt modelId="{73F72AAC-9F3F-4BFD-9593-18CB350B5FDF}">
      <dgm:prSet/>
      <dgm:spPr/>
      <dgm:t>
        <a:bodyPr/>
        <a:lstStyle/>
        <a:p>
          <a:pPr rtl="0"/>
          <a:r>
            <a:rPr lang="en-US" dirty="0" smtClean="0"/>
            <a:t>After 6 weeks gestation- Absence of müllerian-inhibiting factor in the female fetus promotes bidirectional growth of the paired müllerian ducts. </a:t>
          </a:r>
          <a:endParaRPr lang="en-US" dirty="0"/>
        </a:p>
      </dgm:t>
    </dgm:pt>
    <dgm:pt modelId="{4327707C-641E-4C30-9B6D-F92B14FACC83}" type="parTrans" cxnId="{1D05B11A-8A72-4723-BB55-50D0DF3FB701}">
      <dgm:prSet/>
      <dgm:spPr/>
      <dgm:t>
        <a:bodyPr/>
        <a:lstStyle/>
        <a:p>
          <a:endParaRPr lang="en-US"/>
        </a:p>
      </dgm:t>
    </dgm:pt>
    <dgm:pt modelId="{A2C4A59A-1217-47F2-98A7-FBC4AF84AEA2}" type="sibTrans" cxnId="{1D05B11A-8A72-4723-BB55-50D0DF3FB701}">
      <dgm:prSet/>
      <dgm:spPr/>
      <dgm:t>
        <a:bodyPr/>
        <a:lstStyle/>
        <a:p>
          <a:endParaRPr lang="en-US"/>
        </a:p>
      </dgm:t>
    </dgm:pt>
    <dgm:pt modelId="{290687E6-313A-447F-A0FF-31A7BE844ED3}">
      <dgm:prSet/>
      <dgm:spPr/>
      <dgm:t>
        <a:bodyPr/>
        <a:lstStyle/>
        <a:p>
          <a:pPr rtl="0"/>
          <a:r>
            <a:rPr lang="en-US" smtClean="0"/>
            <a:t>Midline migration and fusion .</a:t>
          </a:r>
          <a:endParaRPr lang="en-US"/>
        </a:p>
      </dgm:t>
    </dgm:pt>
    <dgm:pt modelId="{C99034D6-F0BD-4C83-B6C8-A8A2378A5C43}" type="parTrans" cxnId="{2E2F2550-3B9F-4397-AE6D-63AA1136F8AB}">
      <dgm:prSet/>
      <dgm:spPr/>
      <dgm:t>
        <a:bodyPr/>
        <a:lstStyle/>
        <a:p>
          <a:endParaRPr lang="en-US"/>
        </a:p>
      </dgm:t>
    </dgm:pt>
    <dgm:pt modelId="{A898ECD2-AB2E-4AD5-B6B2-59CCDC65B667}" type="sibTrans" cxnId="{2E2F2550-3B9F-4397-AE6D-63AA1136F8AB}">
      <dgm:prSet/>
      <dgm:spPr/>
      <dgm:t>
        <a:bodyPr/>
        <a:lstStyle/>
        <a:p>
          <a:endParaRPr lang="en-US"/>
        </a:p>
      </dgm:t>
    </dgm:pt>
    <dgm:pt modelId="{6CAD6046-036E-4ECC-84E2-59C37CCB1B24}">
      <dgm:prSet/>
      <dgm:spPr/>
      <dgm:t>
        <a:bodyPr/>
        <a:lstStyle/>
        <a:p>
          <a:pPr rtl="0"/>
          <a:r>
            <a:rPr lang="en-US" dirty="0" smtClean="0"/>
            <a:t>9 and 12 weeks gestation- fused müllerian ducts undergo a process of reabsorption of the intervening uterovaginal septum. </a:t>
          </a:r>
          <a:endParaRPr lang="en-US" dirty="0"/>
        </a:p>
      </dgm:t>
    </dgm:pt>
    <dgm:pt modelId="{E0A9CE42-55A0-462E-8FBD-A7C16B9333AB}" type="parTrans" cxnId="{17C35F4D-1AB3-4024-90AE-A062503F9861}">
      <dgm:prSet/>
      <dgm:spPr/>
      <dgm:t>
        <a:bodyPr/>
        <a:lstStyle/>
        <a:p>
          <a:endParaRPr lang="en-US"/>
        </a:p>
      </dgm:t>
    </dgm:pt>
    <dgm:pt modelId="{A04A1E94-8CF1-4D90-9B35-112DE3EFF943}" type="sibTrans" cxnId="{17C35F4D-1AB3-4024-90AE-A062503F9861}">
      <dgm:prSet/>
      <dgm:spPr/>
      <dgm:t>
        <a:bodyPr/>
        <a:lstStyle/>
        <a:p>
          <a:endParaRPr lang="en-US"/>
        </a:p>
      </dgm:t>
    </dgm:pt>
    <dgm:pt modelId="{41C58253-7F47-45A5-80DF-BC3B5D2173D5}" type="pres">
      <dgm:prSet presAssocID="{3AFD9A73-762B-4E1B-A7FD-3B148A396EF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0B9C8C0-F04B-4206-B9A0-8BCEDB3CD71D}" type="pres">
      <dgm:prSet presAssocID="{BBEDF38D-6CF6-4567-9FB3-E3A99EDC3454}" presName="circle1" presStyleLbl="node1" presStyleIdx="0" presStyleCnt="5"/>
      <dgm:spPr/>
    </dgm:pt>
    <dgm:pt modelId="{4DA446B9-A450-438B-A885-C173BCB55A6E}" type="pres">
      <dgm:prSet presAssocID="{BBEDF38D-6CF6-4567-9FB3-E3A99EDC3454}" presName="space" presStyleCnt="0"/>
      <dgm:spPr/>
    </dgm:pt>
    <dgm:pt modelId="{FA32F4A5-3AF4-453C-888F-BD9E15377184}" type="pres">
      <dgm:prSet presAssocID="{BBEDF38D-6CF6-4567-9FB3-E3A99EDC3454}" presName="rect1" presStyleLbl="alignAcc1" presStyleIdx="0" presStyleCnt="5"/>
      <dgm:spPr/>
    </dgm:pt>
    <dgm:pt modelId="{F1EB847B-27CC-40F0-8B13-7404B1329810}" type="pres">
      <dgm:prSet presAssocID="{FB7B56BA-5CFA-4BF8-8A41-3BDFAD6A5929}" presName="vertSpace2" presStyleLbl="node1" presStyleIdx="0" presStyleCnt="5"/>
      <dgm:spPr/>
    </dgm:pt>
    <dgm:pt modelId="{43A2FA15-10BE-430B-B83F-33DC60FAB121}" type="pres">
      <dgm:prSet presAssocID="{FB7B56BA-5CFA-4BF8-8A41-3BDFAD6A5929}" presName="circle2" presStyleLbl="node1" presStyleIdx="1" presStyleCnt="5"/>
      <dgm:spPr/>
    </dgm:pt>
    <dgm:pt modelId="{91E82D18-48B6-47D4-995E-45642A33A98E}" type="pres">
      <dgm:prSet presAssocID="{FB7B56BA-5CFA-4BF8-8A41-3BDFAD6A5929}" presName="rect2" presStyleLbl="alignAcc1" presStyleIdx="1" presStyleCnt="5"/>
      <dgm:spPr/>
    </dgm:pt>
    <dgm:pt modelId="{46DB3D08-794E-4B38-A1ED-994B065955C8}" type="pres">
      <dgm:prSet presAssocID="{73F72AAC-9F3F-4BFD-9593-18CB350B5FDF}" presName="vertSpace3" presStyleLbl="node1" presStyleIdx="1" presStyleCnt="5"/>
      <dgm:spPr/>
    </dgm:pt>
    <dgm:pt modelId="{58CC6909-A4DF-4EDF-8AB4-A088B5E7BEA9}" type="pres">
      <dgm:prSet presAssocID="{73F72AAC-9F3F-4BFD-9593-18CB350B5FDF}" presName="circle3" presStyleLbl="node1" presStyleIdx="2" presStyleCnt="5"/>
      <dgm:spPr/>
    </dgm:pt>
    <dgm:pt modelId="{FC2ADE66-BF22-4724-ACAE-84B5A65BCC4C}" type="pres">
      <dgm:prSet presAssocID="{73F72AAC-9F3F-4BFD-9593-18CB350B5FDF}" presName="rect3" presStyleLbl="alignAcc1" presStyleIdx="2" presStyleCnt="5"/>
      <dgm:spPr/>
    </dgm:pt>
    <dgm:pt modelId="{BEE30E8C-91A2-43CB-A848-0055032D329C}" type="pres">
      <dgm:prSet presAssocID="{290687E6-313A-447F-A0FF-31A7BE844ED3}" presName="vertSpace4" presStyleLbl="node1" presStyleIdx="2" presStyleCnt="5"/>
      <dgm:spPr/>
    </dgm:pt>
    <dgm:pt modelId="{98E936DA-F08D-403D-ADEA-4301B8E20A2D}" type="pres">
      <dgm:prSet presAssocID="{290687E6-313A-447F-A0FF-31A7BE844ED3}" presName="circle4" presStyleLbl="node1" presStyleIdx="3" presStyleCnt="5"/>
      <dgm:spPr/>
    </dgm:pt>
    <dgm:pt modelId="{52AAA63C-85A2-4C92-B812-FB51F67C2BA8}" type="pres">
      <dgm:prSet presAssocID="{290687E6-313A-447F-A0FF-31A7BE844ED3}" presName="rect4" presStyleLbl="alignAcc1" presStyleIdx="3" presStyleCnt="5"/>
      <dgm:spPr/>
    </dgm:pt>
    <dgm:pt modelId="{9EC70F7B-B3DE-4227-A91F-25016E8919E2}" type="pres">
      <dgm:prSet presAssocID="{6CAD6046-036E-4ECC-84E2-59C37CCB1B24}" presName="vertSpace5" presStyleLbl="node1" presStyleIdx="3" presStyleCnt="5"/>
      <dgm:spPr/>
    </dgm:pt>
    <dgm:pt modelId="{CCA18880-1561-45E1-9902-5A51C3B88C6D}" type="pres">
      <dgm:prSet presAssocID="{6CAD6046-036E-4ECC-84E2-59C37CCB1B24}" presName="circle5" presStyleLbl="node1" presStyleIdx="4" presStyleCnt="5"/>
      <dgm:spPr/>
    </dgm:pt>
    <dgm:pt modelId="{D34B6CA5-67E3-4D93-B81C-D231035CC632}" type="pres">
      <dgm:prSet presAssocID="{6CAD6046-036E-4ECC-84E2-59C37CCB1B24}" presName="rect5" presStyleLbl="alignAcc1" presStyleIdx="4" presStyleCnt="5"/>
      <dgm:spPr/>
    </dgm:pt>
    <dgm:pt modelId="{73B81358-FCFD-4744-8E29-E60C6711EFFC}" type="pres">
      <dgm:prSet presAssocID="{BBEDF38D-6CF6-4567-9FB3-E3A99EDC3454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DDE2F2E9-0EBE-4A2B-869F-8411A663C12C}" type="pres">
      <dgm:prSet presAssocID="{FB7B56BA-5CFA-4BF8-8A41-3BDFAD6A5929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0FCA3D92-B998-47C9-829C-21879F0D3353}" type="pres">
      <dgm:prSet presAssocID="{73F72AAC-9F3F-4BFD-9593-18CB350B5FDF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10CDC80D-546F-4C23-A9CB-0AAC054ACBD3}" type="pres">
      <dgm:prSet presAssocID="{290687E6-313A-447F-A0FF-31A7BE844ED3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D559E2DB-ED63-4CD5-9063-6D3A34D95219}" type="pres">
      <dgm:prSet presAssocID="{6CAD6046-036E-4ECC-84E2-59C37CCB1B24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84349347-10D2-43AF-8709-8D5633C64ABC}" type="presOf" srcId="{73F72AAC-9F3F-4BFD-9593-18CB350B5FDF}" destId="{FC2ADE66-BF22-4724-ACAE-84B5A65BCC4C}" srcOrd="0" destOrd="0" presId="urn:microsoft.com/office/officeart/2005/8/layout/target3"/>
    <dgm:cxn modelId="{7F80681C-9B2A-4F00-B3A0-A9F5E6E5FE9C}" srcId="{3AFD9A73-762B-4E1B-A7FD-3B148A396EFD}" destId="{BBEDF38D-6CF6-4567-9FB3-E3A99EDC3454}" srcOrd="0" destOrd="0" parTransId="{F4850E6C-9492-43D8-B6F4-AD7036721830}" sibTransId="{798232FF-17D6-4ACD-A244-7F3F96D8E73D}"/>
    <dgm:cxn modelId="{17C35F4D-1AB3-4024-90AE-A062503F9861}" srcId="{3AFD9A73-762B-4E1B-A7FD-3B148A396EFD}" destId="{6CAD6046-036E-4ECC-84E2-59C37CCB1B24}" srcOrd="4" destOrd="0" parTransId="{E0A9CE42-55A0-462E-8FBD-A7C16B9333AB}" sibTransId="{A04A1E94-8CF1-4D90-9B35-112DE3EFF943}"/>
    <dgm:cxn modelId="{2BC3BAA1-A633-47BD-B263-DFF790759C4C}" type="presOf" srcId="{290687E6-313A-447F-A0FF-31A7BE844ED3}" destId="{10CDC80D-546F-4C23-A9CB-0AAC054ACBD3}" srcOrd="1" destOrd="0" presId="urn:microsoft.com/office/officeart/2005/8/layout/target3"/>
    <dgm:cxn modelId="{A649AA0A-8CC6-43AC-B9F7-4120C182BFB7}" type="presOf" srcId="{73F72AAC-9F3F-4BFD-9593-18CB350B5FDF}" destId="{0FCA3D92-B998-47C9-829C-21879F0D3353}" srcOrd="1" destOrd="0" presId="urn:microsoft.com/office/officeart/2005/8/layout/target3"/>
    <dgm:cxn modelId="{0B6E6422-C026-4B91-BA57-9B8E919EAEC4}" srcId="{3AFD9A73-762B-4E1B-A7FD-3B148A396EFD}" destId="{FB7B56BA-5CFA-4BF8-8A41-3BDFAD6A5929}" srcOrd="1" destOrd="0" parTransId="{87C97926-C46C-492C-AB64-947807C054A3}" sibTransId="{1568E0A7-8F3B-42EB-9519-D8B50198CCDE}"/>
    <dgm:cxn modelId="{5D59C43F-DBE0-4BBB-99AA-EBDC9291EB4A}" type="presOf" srcId="{BBEDF38D-6CF6-4567-9FB3-E3A99EDC3454}" destId="{73B81358-FCFD-4744-8E29-E60C6711EFFC}" srcOrd="1" destOrd="0" presId="urn:microsoft.com/office/officeart/2005/8/layout/target3"/>
    <dgm:cxn modelId="{8E72830A-4AAC-4B1D-BB34-376BA183BB88}" type="presOf" srcId="{6CAD6046-036E-4ECC-84E2-59C37CCB1B24}" destId="{D34B6CA5-67E3-4D93-B81C-D231035CC632}" srcOrd="0" destOrd="0" presId="urn:microsoft.com/office/officeart/2005/8/layout/target3"/>
    <dgm:cxn modelId="{1D05B11A-8A72-4723-BB55-50D0DF3FB701}" srcId="{3AFD9A73-762B-4E1B-A7FD-3B148A396EFD}" destId="{73F72AAC-9F3F-4BFD-9593-18CB350B5FDF}" srcOrd="2" destOrd="0" parTransId="{4327707C-641E-4C30-9B6D-F92B14FACC83}" sibTransId="{A2C4A59A-1217-47F2-98A7-FBC4AF84AEA2}"/>
    <dgm:cxn modelId="{AA326204-1068-40A1-A635-9A1D54C236EA}" type="presOf" srcId="{BBEDF38D-6CF6-4567-9FB3-E3A99EDC3454}" destId="{FA32F4A5-3AF4-453C-888F-BD9E15377184}" srcOrd="0" destOrd="0" presId="urn:microsoft.com/office/officeart/2005/8/layout/target3"/>
    <dgm:cxn modelId="{F9A16B56-CEC5-457F-9880-516B93A1329C}" type="presOf" srcId="{290687E6-313A-447F-A0FF-31A7BE844ED3}" destId="{52AAA63C-85A2-4C92-B812-FB51F67C2BA8}" srcOrd="0" destOrd="0" presId="urn:microsoft.com/office/officeart/2005/8/layout/target3"/>
    <dgm:cxn modelId="{DADF1746-B881-4295-8E50-A3427EA7D241}" type="presOf" srcId="{6CAD6046-036E-4ECC-84E2-59C37CCB1B24}" destId="{D559E2DB-ED63-4CD5-9063-6D3A34D95219}" srcOrd="1" destOrd="0" presId="urn:microsoft.com/office/officeart/2005/8/layout/target3"/>
    <dgm:cxn modelId="{88168F48-25F1-41C1-915C-F4242C9E33E4}" type="presOf" srcId="{FB7B56BA-5CFA-4BF8-8A41-3BDFAD6A5929}" destId="{91E82D18-48B6-47D4-995E-45642A33A98E}" srcOrd="0" destOrd="0" presId="urn:microsoft.com/office/officeart/2005/8/layout/target3"/>
    <dgm:cxn modelId="{1247714D-E250-4732-A180-5A6070FA6C04}" type="presOf" srcId="{3AFD9A73-762B-4E1B-A7FD-3B148A396EFD}" destId="{41C58253-7F47-45A5-80DF-BC3B5D2173D5}" srcOrd="0" destOrd="0" presId="urn:microsoft.com/office/officeart/2005/8/layout/target3"/>
    <dgm:cxn modelId="{296A19CE-61FD-4EEC-A631-304777FECDB9}" type="presOf" srcId="{FB7B56BA-5CFA-4BF8-8A41-3BDFAD6A5929}" destId="{DDE2F2E9-0EBE-4A2B-869F-8411A663C12C}" srcOrd="1" destOrd="0" presId="urn:microsoft.com/office/officeart/2005/8/layout/target3"/>
    <dgm:cxn modelId="{2E2F2550-3B9F-4397-AE6D-63AA1136F8AB}" srcId="{3AFD9A73-762B-4E1B-A7FD-3B148A396EFD}" destId="{290687E6-313A-447F-A0FF-31A7BE844ED3}" srcOrd="3" destOrd="0" parTransId="{C99034D6-F0BD-4C83-B6C8-A8A2378A5C43}" sibTransId="{A898ECD2-AB2E-4AD5-B6B2-59CCDC65B667}"/>
    <dgm:cxn modelId="{EDEB9A6B-9C31-47AE-9B6E-EF7594047F88}" type="presParOf" srcId="{41C58253-7F47-45A5-80DF-BC3B5D2173D5}" destId="{B0B9C8C0-F04B-4206-B9A0-8BCEDB3CD71D}" srcOrd="0" destOrd="0" presId="urn:microsoft.com/office/officeart/2005/8/layout/target3"/>
    <dgm:cxn modelId="{9AA17139-DD1B-4F7B-BDBD-B21D3FD74A8A}" type="presParOf" srcId="{41C58253-7F47-45A5-80DF-BC3B5D2173D5}" destId="{4DA446B9-A450-438B-A885-C173BCB55A6E}" srcOrd="1" destOrd="0" presId="urn:microsoft.com/office/officeart/2005/8/layout/target3"/>
    <dgm:cxn modelId="{130DB5B1-6F64-445C-8A4F-C2A5E7F6464B}" type="presParOf" srcId="{41C58253-7F47-45A5-80DF-BC3B5D2173D5}" destId="{FA32F4A5-3AF4-453C-888F-BD9E15377184}" srcOrd="2" destOrd="0" presId="urn:microsoft.com/office/officeart/2005/8/layout/target3"/>
    <dgm:cxn modelId="{5BAC68B9-7EE5-49FC-84F0-F44254E2F035}" type="presParOf" srcId="{41C58253-7F47-45A5-80DF-BC3B5D2173D5}" destId="{F1EB847B-27CC-40F0-8B13-7404B1329810}" srcOrd="3" destOrd="0" presId="urn:microsoft.com/office/officeart/2005/8/layout/target3"/>
    <dgm:cxn modelId="{0019790A-219C-474E-BE09-ED56AF557A6D}" type="presParOf" srcId="{41C58253-7F47-45A5-80DF-BC3B5D2173D5}" destId="{43A2FA15-10BE-430B-B83F-33DC60FAB121}" srcOrd="4" destOrd="0" presId="urn:microsoft.com/office/officeart/2005/8/layout/target3"/>
    <dgm:cxn modelId="{55432F70-072D-4350-86D1-753A807340E3}" type="presParOf" srcId="{41C58253-7F47-45A5-80DF-BC3B5D2173D5}" destId="{91E82D18-48B6-47D4-995E-45642A33A98E}" srcOrd="5" destOrd="0" presId="urn:microsoft.com/office/officeart/2005/8/layout/target3"/>
    <dgm:cxn modelId="{EBEFF561-DE3C-481E-B683-CB35AEDC8C4C}" type="presParOf" srcId="{41C58253-7F47-45A5-80DF-BC3B5D2173D5}" destId="{46DB3D08-794E-4B38-A1ED-994B065955C8}" srcOrd="6" destOrd="0" presId="urn:microsoft.com/office/officeart/2005/8/layout/target3"/>
    <dgm:cxn modelId="{641AFE3F-9F22-45D2-B26B-C18C1E940B83}" type="presParOf" srcId="{41C58253-7F47-45A5-80DF-BC3B5D2173D5}" destId="{58CC6909-A4DF-4EDF-8AB4-A088B5E7BEA9}" srcOrd="7" destOrd="0" presId="urn:microsoft.com/office/officeart/2005/8/layout/target3"/>
    <dgm:cxn modelId="{25EEDDC8-CB83-4217-BB1F-059785745A57}" type="presParOf" srcId="{41C58253-7F47-45A5-80DF-BC3B5D2173D5}" destId="{FC2ADE66-BF22-4724-ACAE-84B5A65BCC4C}" srcOrd="8" destOrd="0" presId="urn:microsoft.com/office/officeart/2005/8/layout/target3"/>
    <dgm:cxn modelId="{AAF01D01-E5C7-475A-8A1D-BDFEC0059060}" type="presParOf" srcId="{41C58253-7F47-45A5-80DF-BC3B5D2173D5}" destId="{BEE30E8C-91A2-43CB-A848-0055032D329C}" srcOrd="9" destOrd="0" presId="urn:microsoft.com/office/officeart/2005/8/layout/target3"/>
    <dgm:cxn modelId="{7FBCF239-7729-4CEC-8808-1689785C9342}" type="presParOf" srcId="{41C58253-7F47-45A5-80DF-BC3B5D2173D5}" destId="{98E936DA-F08D-403D-ADEA-4301B8E20A2D}" srcOrd="10" destOrd="0" presId="urn:microsoft.com/office/officeart/2005/8/layout/target3"/>
    <dgm:cxn modelId="{4379D9FB-271E-4B40-B393-B425B5298185}" type="presParOf" srcId="{41C58253-7F47-45A5-80DF-BC3B5D2173D5}" destId="{52AAA63C-85A2-4C92-B812-FB51F67C2BA8}" srcOrd="11" destOrd="0" presId="urn:microsoft.com/office/officeart/2005/8/layout/target3"/>
    <dgm:cxn modelId="{EECE7220-1936-4ED7-96E8-654961E4C6A7}" type="presParOf" srcId="{41C58253-7F47-45A5-80DF-BC3B5D2173D5}" destId="{9EC70F7B-B3DE-4227-A91F-25016E8919E2}" srcOrd="12" destOrd="0" presId="urn:microsoft.com/office/officeart/2005/8/layout/target3"/>
    <dgm:cxn modelId="{0EA0A763-950A-4AC4-AA69-BB38648C59DB}" type="presParOf" srcId="{41C58253-7F47-45A5-80DF-BC3B5D2173D5}" destId="{CCA18880-1561-45E1-9902-5A51C3B88C6D}" srcOrd="13" destOrd="0" presId="urn:microsoft.com/office/officeart/2005/8/layout/target3"/>
    <dgm:cxn modelId="{041D96DF-DC92-4719-B374-542B700BB55E}" type="presParOf" srcId="{41C58253-7F47-45A5-80DF-BC3B5D2173D5}" destId="{D34B6CA5-67E3-4D93-B81C-D231035CC632}" srcOrd="14" destOrd="0" presId="urn:microsoft.com/office/officeart/2005/8/layout/target3"/>
    <dgm:cxn modelId="{24749286-1A4A-4A78-A681-54842971EC81}" type="presParOf" srcId="{41C58253-7F47-45A5-80DF-BC3B5D2173D5}" destId="{73B81358-FCFD-4744-8E29-E60C6711EFFC}" srcOrd="15" destOrd="0" presId="urn:microsoft.com/office/officeart/2005/8/layout/target3"/>
    <dgm:cxn modelId="{BFA98DAA-74F2-4E2E-A9D0-E460E1BDCDD5}" type="presParOf" srcId="{41C58253-7F47-45A5-80DF-BC3B5D2173D5}" destId="{DDE2F2E9-0EBE-4A2B-869F-8411A663C12C}" srcOrd="16" destOrd="0" presId="urn:microsoft.com/office/officeart/2005/8/layout/target3"/>
    <dgm:cxn modelId="{BE7A2ABB-BB36-408D-BEE2-0D0ABC71DB96}" type="presParOf" srcId="{41C58253-7F47-45A5-80DF-BC3B5D2173D5}" destId="{0FCA3D92-B998-47C9-829C-21879F0D3353}" srcOrd="17" destOrd="0" presId="urn:microsoft.com/office/officeart/2005/8/layout/target3"/>
    <dgm:cxn modelId="{B7FDCC25-B25B-499E-AFF4-1997E93888FA}" type="presParOf" srcId="{41C58253-7F47-45A5-80DF-BC3B5D2173D5}" destId="{10CDC80D-546F-4C23-A9CB-0AAC054ACBD3}" srcOrd="18" destOrd="0" presId="urn:microsoft.com/office/officeart/2005/8/layout/target3"/>
    <dgm:cxn modelId="{DD729ED6-1B55-4D0F-9301-7ADE860A3E76}" type="presParOf" srcId="{41C58253-7F47-45A5-80DF-BC3B5D2173D5}" destId="{D559E2DB-ED63-4CD5-9063-6D3A34D95219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9C8C0-F04B-4206-B9A0-8BCEDB3CD71D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2F4A5-3AF4-453C-888F-BD9E15377184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Any disruption of müllerian duct development during embryogenesis can result in a broad and complex spectrum of congenital abnormalities termed müllerian duct anomalies (MDAs).</a:t>
          </a:r>
          <a:endParaRPr lang="en-US" sz="1400" kern="1200" dirty="0"/>
        </a:p>
      </dsp:txBody>
      <dsp:txXfrm>
        <a:off x="2262981" y="0"/>
        <a:ext cx="5966618" cy="724154"/>
      </dsp:txXfrm>
    </dsp:sp>
    <dsp:sp modelId="{43A2FA15-10BE-430B-B83F-33DC60FAB121}">
      <dsp:nvSpPr>
        <dsp:cNvPr id="0" name=""/>
        <dsp:cNvSpPr/>
      </dsp:nvSpPr>
      <dsp:spPr>
        <a:xfrm>
          <a:off x="475226" y="724154"/>
          <a:ext cx="3575510" cy="357551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82D18-48B6-47D4-995E-45642A33A98E}">
      <dsp:nvSpPr>
        <dsp:cNvPr id="0" name=""/>
        <dsp:cNvSpPr/>
      </dsp:nvSpPr>
      <dsp:spPr>
        <a:xfrm>
          <a:off x="2262981" y="724154"/>
          <a:ext cx="5966618" cy="35755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First 6 weeks - male fetus and female fetus are indistinguishable .</a:t>
          </a:r>
          <a:endParaRPr lang="en-US" sz="1400" kern="1200"/>
        </a:p>
      </dsp:txBody>
      <dsp:txXfrm>
        <a:off x="2262981" y="724154"/>
        <a:ext cx="5966618" cy="724154"/>
      </dsp:txXfrm>
    </dsp:sp>
    <dsp:sp modelId="{58CC6909-A4DF-4EDF-8AB4-A088B5E7BEA9}">
      <dsp:nvSpPr>
        <dsp:cNvPr id="0" name=""/>
        <dsp:cNvSpPr/>
      </dsp:nvSpPr>
      <dsp:spPr>
        <a:xfrm>
          <a:off x="950452" y="1448308"/>
          <a:ext cx="2625058" cy="262505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ADE66-BF22-4724-ACAE-84B5A65BCC4C}">
      <dsp:nvSpPr>
        <dsp:cNvPr id="0" name=""/>
        <dsp:cNvSpPr/>
      </dsp:nvSpPr>
      <dsp:spPr>
        <a:xfrm>
          <a:off x="2262981" y="1448308"/>
          <a:ext cx="5966618" cy="26250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After 6 weeks gestation- Absence of müllerian-inhibiting factor in the female fetus promotes bidirectional growth of the paired müllerian ducts. </a:t>
          </a:r>
          <a:endParaRPr lang="en-US" sz="1400" kern="1200" dirty="0"/>
        </a:p>
      </dsp:txBody>
      <dsp:txXfrm>
        <a:off x="2262981" y="1448308"/>
        <a:ext cx="5966618" cy="724154"/>
      </dsp:txXfrm>
    </dsp:sp>
    <dsp:sp modelId="{98E936DA-F08D-403D-ADEA-4301B8E20A2D}">
      <dsp:nvSpPr>
        <dsp:cNvPr id="0" name=""/>
        <dsp:cNvSpPr/>
      </dsp:nvSpPr>
      <dsp:spPr>
        <a:xfrm>
          <a:off x="1425678" y="2172462"/>
          <a:ext cx="1674606" cy="167460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AA63C-85A2-4C92-B812-FB51F67C2BA8}">
      <dsp:nvSpPr>
        <dsp:cNvPr id="0" name=""/>
        <dsp:cNvSpPr/>
      </dsp:nvSpPr>
      <dsp:spPr>
        <a:xfrm>
          <a:off x="2262981" y="2172462"/>
          <a:ext cx="5966618" cy="16746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Midline migration and fusion .</a:t>
          </a:r>
          <a:endParaRPr lang="en-US" sz="1400" kern="1200"/>
        </a:p>
      </dsp:txBody>
      <dsp:txXfrm>
        <a:off x="2262981" y="2172462"/>
        <a:ext cx="5966618" cy="724154"/>
      </dsp:txXfrm>
    </dsp:sp>
    <dsp:sp modelId="{CCA18880-1561-45E1-9902-5A51C3B88C6D}">
      <dsp:nvSpPr>
        <dsp:cNvPr id="0" name=""/>
        <dsp:cNvSpPr/>
      </dsp:nvSpPr>
      <dsp:spPr>
        <a:xfrm>
          <a:off x="1900904" y="2896616"/>
          <a:ext cx="724154" cy="72415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B6CA5-67E3-4D93-B81C-D231035CC632}">
      <dsp:nvSpPr>
        <dsp:cNvPr id="0" name=""/>
        <dsp:cNvSpPr/>
      </dsp:nvSpPr>
      <dsp:spPr>
        <a:xfrm>
          <a:off x="2262981" y="2896616"/>
          <a:ext cx="5966618" cy="7241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9 and 12 weeks gestation- fused müllerian ducts undergo a process of reabsorption of the intervening uterovaginal septum. </a:t>
          </a:r>
          <a:endParaRPr lang="en-US" sz="1400" kern="1200" dirty="0"/>
        </a:p>
      </dsp:txBody>
      <dsp:txXfrm>
        <a:off x="2262981" y="2896616"/>
        <a:ext cx="5966618" cy="724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73647-31EE-4495-BE74-DAE58261F0A9}" type="datetimeFigureOut">
              <a:rPr lang="en-IN" smtClean="0"/>
              <a:t>22-05-2019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DA306-E570-4362-A38F-C0EEE1697F1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1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605E-848D-47E8-B6C2-51D635585C8E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F9DE-836F-4BE5-A23B-7CD6CC150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4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57A0-A037-4C26-920B-00A095A1C5C0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4447"/>
            <a:ext cx="1143000" cy="105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8EB5-94BC-48CF-B0D0-BE8AB7313D89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B8424-47E0-4A8A-96EB-0D4C6BAFC876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1066800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DC14-D6BC-43BD-9568-A3429C121358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4447"/>
            <a:ext cx="1143000" cy="105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B7023-C94B-45EC-BCA8-1D9890A1D9D3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C19D-245F-44B9-BFDA-5766580EE521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B4E3B-6FB9-4BB6-A868-C5EBBAA4B01B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42C8-81BA-4674-9859-594CCF023A2B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5200-40F5-46F0-BA6E-364F22ED64DA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E1B1-9697-4954-A646-4AC72FBD3F39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D72C-DB0C-46A1-B588-68893F68FD2E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2D86"/>
          </a:solidFill>
          <a:ln w="19050">
            <a:solidFill>
              <a:srgbClr val="002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00"/>
                </a:solidFill>
              </a:defRPr>
            </a:lvl1pPr>
          </a:lstStyle>
          <a:p>
            <a:fld id="{236188A3-6C65-440B-8171-4235283A12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3BFC94E-D521-4033-AEBB-CC6B54BEB78F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9314" y="6488668"/>
            <a:ext cx="2890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</a:rPr>
              <a:t>JSS Medical College, Mysuru</a:t>
            </a:r>
            <a:endParaRPr lang="en-US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94447"/>
            <a:ext cx="1143000" cy="105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mage.slidesharecdn.com/hysterosalpingographypradosh-160103070622/95/hysterosalpingography-37-638.jpg?cb=1451804827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image.slidesharecdn.com/hysterosalpingographypradosh-160103070622/95/hysterosalpingography-50-638.jpg?cb=1451804827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rsna.org/author/Behr%2C+Spencer+C" TargetMode="External"/><Relationship Id="rId2" Type="http://schemas.openxmlformats.org/officeDocument/2006/relationships/hyperlink" Target="https://www.ncbi.nlm.nih.gov/pmc/articles/PMC4515237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48/rg.326125515" TargetMode="External"/><Relationship Id="rId4" Type="http://schemas.openxmlformats.org/officeDocument/2006/relationships/hyperlink" Target="https://pubs.rsna.org/author/Courtier%2C+Jesse+L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43000" y="838200"/>
            <a:ext cx="7162800" cy="133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Algerian" pitchFamily="82" charset="0"/>
              </a:rPr>
              <a:t>HISTEROSALPHINGOGRAPHY –COVENTIONAL  </a:t>
            </a:r>
            <a:endParaRPr lang="en-US" sz="3200" dirty="0">
              <a:latin typeface="Algerian" pitchFamily="82" charset="0"/>
            </a:endParaRPr>
          </a:p>
        </p:txBody>
      </p:sp>
      <p:sp>
        <p:nvSpPr>
          <p:cNvPr id="2" name="Footer Placeholder 1"/>
          <p:cNvSpPr txBox="1"/>
          <p:nvPr/>
        </p:nvSpPr>
        <p:spPr>
          <a:xfrm>
            <a:off x="1524003" y="6492870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F2F2F2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0579" y="4983974"/>
            <a:ext cx="2438403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Presenter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6732" y="5507193"/>
            <a:ext cx="2873667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en-US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Dr.Vishwanath</a:t>
            </a:r>
            <a:r>
              <a:rPr lang="en-US" sz="2000" b="1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 Patil</a:t>
            </a:r>
            <a:r>
              <a:rPr lang="en-US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 </a:t>
            </a: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   PG Resident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58147" y="5098981"/>
            <a:ext cx="2362199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Moderator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95800" y="5507193"/>
            <a:ext cx="434340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     </a:t>
            </a:r>
            <a:r>
              <a:rPr lang="en-US" sz="2000" b="1" dirty="0"/>
              <a:t>Dr. </a:t>
            </a:r>
            <a:r>
              <a:rPr lang="en-US" sz="2000" b="1" dirty="0" smtClean="0"/>
              <a:t>Rudresh Hiremath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 Professor </a:t>
            </a:r>
            <a:r>
              <a:rPr lang="en-US" sz="2000" b="1" dirty="0" err="1"/>
              <a:t>Dept</a:t>
            </a:r>
            <a:r>
              <a:rPr lang="en-US" sz="2000" b="1" dirty="0"/>
              <a:t> of Radiology	</a:t>
            </a:r>
            <a:r>
              <a:rPr lang="en-US" sz="2000" dirty="0"/>
              <a:t> </a:t>
            </a:r>
          </a:p>
        </p:txBody>
      </p:sp>
      <p:pic>
        <p:nvPicPr>
          <p:cNvPr id="1026" name="Picture 2" descr="C:\Users\user\Desktop\Seminar\Hysterosalpingography-HSG-T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91" y="2195077"/>
            <a:ext cx="2843618" cy="178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457200"/>
            <a:ext cx="4876800" cy="10668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latin typeface="Algerian" pitchFamily="82" charset="0"/>
              </a:rPr>
              <a:t>PROCEDURE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Tenaculm</a:t>
            </a:r>
            <a:r>
              <a:rPr lang="en-US" sz="2000" dirty="0"/>
              <a:t> is used to hold anterior lip of cervix 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 smtClean="0"/>
              <a:t>Speculum </a:t>
            </a:r>
            <a:r>
              <a:rPr lang="en-US" sz="2000" dirty="0"/>
              <a:t>is removed &amp; Patient is placed in slight trendelenburg position and contrast is slowly given </a:t>
            </a:r>
          </a:p>
          <a:p>
            <a:r>
              <a:rPr lang="en-US" sz="2000" dirty="0" smtClean="0"/>
              <a:t>3 </a:t>
            </a:r>
            <a:r>
              <a:rPr lang="en-US" sz="2000" dirty="0"/>
              <a:t>ml contrast to fill uterine cavity and another 3 ml to fill tube. ( up to 10 ml)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5859"/>
            <a:ext cx="3888828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814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381000"/>
            <a:ext cx="7543800" cy="1066800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PROCEDURE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4 spot films are taken .  </a:t>
            </a:r>
          </a:p>
          <a:p>
            <a:pPr marL="0" indent="0">
              <a:buNone/>
            </a:pPr>
            <a:r>
              <a:rPr lang="en-US" sz="2000" dirty="0"/>
              <a:t>     1.Early filling -any filling defect</a:t>
            </a:r>
          </a:p>
          <a:p>
            <a:pPr marL="0" indent="0">
              <a:buNone/>
            </a:pPr>
            <a:r>
              <a:rPr lang="en-US" sz="2000" dirty="0"/>
              <a:t>     2. uterus fully distended- shape of the uterus.</a:t>
            </a:r>
          </a:p>
          <a:p>
            <a:pPr marL="0" indent="0">
              <a:buNone/>
            </a:pPr>
            <a:r>
              <a:rPr lang="en-US" sz="2000" dirty="0"/>
              <a:t>     3. Evaluate the fallopian tubes.</a:t>
            </a:r>
          </a:p>
          <a:p>
            <a:pPr marL="0" indent="0">
              <a:buNone/>
            </a:pPr>
            <a:r>
              <a:rPr lang="en-US" sz="2000" dirty="0"/>
              <a:t>    4. free intraperitoneal spillage of contrast material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Additional oblique views may be taken for optimal visualization of pelvic pathology and tortuous fallopian tubes( to see retroverted or </a:t>
            </a:r>
            <a:r>
              <a:rPr lang="en-US" sz="2000" dirty="0" err="1"/>
              <a:t>anteverted</a:t>
            </a:r>
            <a:r>
              <a:rPr lang="en-US" sz="2000" dirty="0"/>
              <a:t>).</a:t>
            </a:r>
          </a:p>
          <a:p>
            <a:r>
              <a:rPr lang="en-US" sz="2000" dirty="0"/>
              <a:t>After end of the procedure , antibiotic course is given and patient is informed about vaginal spotting for 1-2 days.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8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457200"/>
            <a:ext cx="5181600" cy="1066800"/>
          </a:xfrm>
        </p:spPr>
        <p:txBody>
          <a:bodyPr>
            <a:normAutofit/>
          </a:bodyPr>
          <a:lstStyle/>
          <a:p>
            <a:r>
              <a:rPr lang="en-US" sz="2800" b="0" dirty="0"/>
              <a:t>COMPLICATION 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Pain (because of dilatation of uterus , spillage into </a:t>
            </a:r>
            <a:r>
              <a:rPr lang="en-US" sz="2400" dirty="0" smtClean="0"/>
              <a:t>peritoneum). </a:t>
            </a:r>
            <a:endParaRPr lang="en-US" sz="2400" dirty="0"/>
          </a:p>
          <a:p>
            <a:r>
              <a:rPr lang="en-US" sz="2400" dirty="0" smtClean="0"/>
              <a:t>Infection </a:t>
            </a:r>
            <a:r>
              <a:rPr lang="en-US" sz="2400" dirty="0"/>
              <a:t>(pelvic). </a:t>
            </a:r>
          </a:p>
          <a:p>
            <a:r>
              <a:rPr lang="en-US" sz="2400" dirty="0" smtClean="0"/>
              <a:t>Bleeding</a:t>
            </a:r>
            <a:r>
              <a:rPr lang="en-US" sz="2400" dirty="0"/>
              <a:t>. </a:t>
            </a:r>
          </a:p>
          <a:p>
            <a:r>
              <a:rPr lang="en-US" sz="2400" dirty="0" smtClean="0"/>
              <a:t>Vascular </a:t>
            </a:r>
            <a:r>
              <a:rPr lang="en-US" sz="2400" dirty="0"/>
              <a:t>or lymphatic Intravasation 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 smtClean="0"/>
              <a:t>Vasovagal </a:t>
            </a:r>
            <a:r>
              <a:rPr lang="en-US" sz="2400" dirty="0"/>
              <a:t>episode</a:t>
            </a:r>
            <a:r>
              <a:rPr lang="en-US" sz="2400" dirty="0" smtClean="0"/>
              <a:t>. </a:t>
            </a:r>
            <a:endParaRPr lang="en-US" sz="2400" dirty="0"/>
          </a:p>
          <a:p>
            <a:r>
              <a:rPr lang="en-US" sz="2400" dirty="0" smtClean="0"/>
              <a:t>Allergic </a:t>
            </a:r>
            <a:r>
              <a:rPr lang="en-US" sz="2400" dirty="0"/>
              <a:t>reaction (to iodinated contrast media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Uterine perforation.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23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457200"/>
            <a:ext cx="4800600" cy="10668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lgerian" pitchFamily="82" charset="0"/>
              </a:rPr>
              <a:t>NORMAL HSG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uterine cavity is shown during HSG as a triangular contrast-filled </a:t>
            </a:r>
            <a:r>
              <a:rPr lang="en-US" sz="2000" dirty="0" smtClean="0"/>
              <a:t>structure.</a:t>
            </a:r>
          </a:p>
          <a:p>
            <a:endParaRPr lang="en-US" sz="2000" dirty="0" smtClean="0"/>
          </a:p>
          <a:p>
            <a:r>
              <a:rPr lang="en-US" sz="2000" dirty="0" smtClean="0"/>
              <a:t>The uterine </a:t>
            </a:r>
            <a:r>
              <a:rPr lang="en-US" sz="2000" dirty="0"/>
              <a:t>fundus on top, which can be flattened, concave or slightly convex 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Free spillage </a:t>
            </a:r>
            <a:r>
              <a:rPr lang="en-US" sz="2000" dirty="0"/>
              <a:t>of the contrast to the peritoneum noted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12419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303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lgerian" pitchFamily="82" charset="0"/>
              </a:rPr>
              <a:t>NORMAL HSG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096000" cy="441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487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dirty="0">
                <a:latin typeface="Algerian" pitchFamily="82" charset="0"/>
              </a:rPr>
              <a:t>NON PATHOLOGIC FINDINGS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Air bubble- </a:t>
            </a:r>
            <a:r>
              <a:rPr lang="en-US" sz="1800" dirty="0"/>
              <a:t>round, often multiple, </a:t>
            </a:r>
            <a:r>
              <a:rPr lang="en-US" sz="1800" dirty="0" err="1"/>
              <a:t>welldefined</a:t>
            </a:r>
            <a:r>
              <a:rPr lang="en-US" sz="1800" dirty="0"/>
              <a:t> mobile filling defect ,usually displaced to fallopian tubes if additional contrasts </a:t>
            </a:r>
            <a:r>
              <a:rPr lang="en-US" sz="1800" dirty="0" smtClean="0"/>
              <a:t>given.</a:t>
            </a:r>
            <a:endParaRPr 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24" y="2880575"/>
            <a:ext cx="568492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892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lgerian" pitchFamily="82" charset="0"/>
              </a:rPr>
              <a:t>UTERINE FOLDS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Uterine </a:t>
            </a:r>
            <a:r>
              <a:rPr lang="en-US" sz="2400" dirty="0" smtClean="0">
                <a:solidFill>
                  <a:srgbClr val="FF0000"/>
                </a:solidFill>
              </a:rPr>
              <a:t>folds.</a:t>
            </a:r>
          </a:p>
          <a:p>
            <a:pPr marL="0" indent="0">
              <a:buNone/>
            </a:pPr>
            <a:r>
              <a:rPr lang="en-US" sz="1400" dirty="0" smtClean="0"/>
              <a:t>        </a:t>
            </a:r>
            <a:r>
              <a:rPr lang="en-US" sz="1800" dirty="0" smtClean="0"/>
              <a:t>HSG spot </a:t>
            </a:r>
            <a:r>
              <a:rPr lang="en-US" sz="1800" dirty="0"/>
              <a:t>radiograph </a:t>
            </a:r>
            <a:r>
              <a:rPr lang="en-US" sz="1800" dirty="0" smtClean="0"/>
              <a:t>demonstrates uterine </a:t>
            </a:r>
          </a:p>
          <a:p>
            <a:pPr marL="0" indent="0">
              <a:buNone/>
            </a:pPr>
            <a:r>
              <a:rPr lang="en-US" sz="1800" dirty="0" smtClean="0"/>
              <a:t>folds </a:t>
            </a:r>
            <a:r>
              <a:rPr lang="en-US" sz="1800" dirty="0"/>
              <a:t>(arrows) </a:t>
            </a:r>
            <a:r>
              <a:rPr lang="en-US" sz="1800" dirty="0" smtClean="0"/>
              <a:t>as </a:t>
            </a:r>
            <a:r>
              <a:rPr lang="en-US" sz="1800" dirty="0"/>
              <a:t>linear filling </a:t>
            </a:r>
            <a:r>
              <a:rPr lang="en-US" sz="1800" dirty="0" smtClean="0"/>
              <a:t>defects that parallel</a:t>
            </a:r>
          </a:p>
          <a:p>
            <a:pPr marL="0" indent="0">
              <a:buNone/>
            </a:pPr>
            <a:r>
              <a:rPr lang="en-US" sz="1800" dirty="0" smtClean="0"/>
              <a:t> the longitudinal axis of the uterus.</a:t>
            </a:r>
            <a:endParaRPr lang="en-US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323420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897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 smtClean="0">
                <a:latin typeface="Algerian" pitchFamily="82" charset="0"/>
              </a:rPr>
              <a:t>Previous caesarean </a:t>
            </a:r>
            <a:r>
              <a:rPr lang="en-US" sz="2000" b="0" dirty="0">
                <a:latin typeface="Algerian" pitchFamily="82" charset="0"/>
              </a:rPr>
              <a:t>section scar</a:t>
            </a:r>
            <a:r>
              <a:rPr lang="en-US" b="0" dirty="0"/>
              <a:t> 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/>
              <a:t>Previous caesarean section </a:t>
            </a:r>
            <a:r>
              <a:rPr lang="en-US" sz="2400" dirty="0" smtClean="0"/>
              <a:t>scar: </a:t>
            </a:r>
            <a:r>
              <a:rPr lang="en-US" sz="2000" dirty="0" smtClean="0"/>
              <a:t>linear </a:t>
            </a:r>
            <a:r>
              <a:rPr lang="en-US" sz="2000" dirty="0"/>
              <a:t>appearance (as in this case) or can occasionally manifest as a wedge-shaped outpouching or diverticulum 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230" y="2743200"/>
            <a:ext cx="436037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68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>
                <a:latin typeface="Algerian" pitchFamily="82" charset="0"/>
              </a:rPr>
              <a:t>PROMINENT CERVICAL GLANDS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 smtClean="0"/>
              <a:t>Prominent cervical </a:t>
            </a:r>
            <a:r>
              <a:rPr lang="en-US" sz="2000" dirty="0"/>
              <a:t>glands-tubular structure with their origin in both cervical </a:t>
            </a:r>
            <a:r>
              <a:rPr lang="en-US" sz="2000" dirty="0" smtClean="0"/>
              <a:t>walls.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1477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95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>
                <a:latin typeface="Algerian" pitchFamily="82" charset="0"/>
              </a:rPr>
              <a:t>DETECTABLE PATHOLOGY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             UTERINE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dirty="0"/>
              <a:t>1. Uterine anomaly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Fibroid </a:t>
            </a:r>
            <a:r>
              <a:rPr lang="en-US" dirty="0" smtClean="0"/>
              <a:t>(</a:t>
            </a:r>
            <a:r>
              <a:rPr lang="en-US" dirty="0" err="1" smtClean="0"/>
              <a:t>submucosal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. Adenomyosis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4.Endometrial polyp </a:t>
            </a:r>
          </a:p>
          <a:p>
            <a:pPr marL="0" indent="0">
              <a:buNone/>
            </a:pPr>
            <a:r>
              <a:rPr lang="en-US" dirty="0" smtClean="0"/>
              <a:t>5.Intrauterineadhesions/</a:t>
            </a:r>
            <a:r>
              <a:rPr lang="en-US" dirty="0" err="1" smtClean="0"/>
              <a:t>synaechiae</a:t>
            </a:r>
            <a:r>
              <a:rPr lang="en-US" dirty="0" smtClean="0"/>
              <a:t> .</a:t>
            </a:r>
          </a:p>
          <a:p>
            <a:pPr marL="0" indent="0">
              <a:buNone/>
            </a:pPr>
            <a:r>
              <a:rPr lang="en-US" dirty="0" smtClean="0"/>
              <a:t>6.Endometrial </a:t>
            </a:r>
            <a:r>
              <a:rPr lang="en-US" dirty="0"/>
              <a:t>TB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7</a:t>
            </a:r>
            <a:r>
              <a:rPr lang="en-US" dirty="0"/>
              <a:t>. Cervical incompetence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TUBAL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tubal block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Tubal spasm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. Tubal polyp </a:t>
            </a:r>
            <a:r>
              <a:rPr lang="en-US" dirty="0" smtClean="0"/>
              <a:t>4.Hydrosalpinx </a:t>
            </a:r>
          </a:p>
          <a:p>
            <a:pPr marL="0" indent="0">
              <a:buNone/>
            </a:pPr>
            <a:r>
              <a:rPr lang="en-US" dirty="0" smtClean="0"/>
              <a:t>5.Salpingitis isthmic </a:t>
            </a:r>
            <a:r>
              <a:rPr lang="en-US" dirty="0" err="1"/>
              <a:t>nodosum</a:t>
            </a:r>
            <a:r>
              <a:rPr lang="en-US" dirty="0"/>
              <a:t> (SIN</a:t>
            </a:r>
            <a:r>
              <a:rPr lang="en-US" dirty="0" smtClean="0"/>
              <a:t>). </a:t>
            </a:r>
          </a:p>
          <a:p>
            <a:pPr marL="0" indent="0">
              <a:buNone/>
            </a:pPr>
            <a:r>
              <a:rPr lang="en-US" dirty="0" smtClean="0"/>
              <a:t>6</a:t>
            </a:r>
            <a:r>
              <a:rPr lang="en-US" dirty="0"/>
              <a:t>. </a:t>
            </a:r>
            <a:r>
              <a:rPr lang="en-US" dirty="0" err="1"/>
              <a:t>Peritubal</a:t>
            </a:r>
            <a:r>
              <a:rPr lang="en-US" dirty="0"/>
              <a:t> </a:t>
            </a:r>
            <a:r>
              <a:rPr lang="en-US" dirty="0" smtClean="0"/>
              <a:t>adhesions. </a:t>
            </a:r>
          </a:p>
          <a:p>
            <a:pPr marL="0" indent="0">
              <a:buNone/>
            </a:pPr>
            <a:r>
              <a:rPr lang="en-US" dirty="0" smtClean="0"/>
              <a:t>7</a:t>
            </a:r>
            <a:r>
              <a:rPr lang="en-US" dirty="0"/>
              <a:t>. TB </a:t>
            </a:r>
            <a:r>
              <a:rPr lang="en-US" dirty="0" err="1"/>
              <a:t>salpingitis</a:t>
            </a:r>
            <a:r>
              <a:rPr lang="en-US" dirty="0"/>
              <a:t> 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0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Algerian" pitchFamily="82" charset="0"/>
              </a:rPr>
              <a:t>Defination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Hysterosalpingography is the radiographic evaluation of uterus and fallopian tubes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under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fluoroscopic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guidance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12954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lgerian" pitchFamily="82" charset="0"/>
              </a:rPr>
              <a:t>UTERINE </a:t>
            </a:r>
            <a:r>
              <a:rPr lang="en-US" sz="2800" dirty="0" smtClean="0">
                <a:latin typeface="Algerian" pitchFamily="82" charset="0"/>
              </a:rPr>
              <a:t>ANOMALIES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1550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2886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UTERINE ANOMALIES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7638"/>
            <a:ext cx="8229600" cy="337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Algerian" pitchFamily="82" charset="0"/>
              </a:rPr>
              <a:t>Unicornuate uterus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>
            <a:normAutofit/>
          </a:bodyPr>
          <a:lstStyle/>
          <a:p>
            <a:r>
              <a:rPr lang="en-US" sz="1800" dirty="0"/>
              <a:t>Spot </a:t>
            </a:r>
            <a:r>
              <a:rPr lang="en-US" sz="1800" dirty="0" smtClean="0"/>
              <a:t>radiograph demonstrates </a:t>
            </a:r>
            <a:r>
              <a:rPr lang="en-US" sz="1800" dirty="0"/>
              <a:t>a single uterine horn with an irregular </a:t>
            </a:r>
            <a:r>
              <a:rPr lang="en-US" sz="1800" dirty="0" smtClean="0"/>
              <a:t>medial contour</a:t>
            </a:r>
            <a:r>
              <a:rPr lang="en-US" sz="1800" dirty="0"/>
              <a:t>.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/>
              <a:t>HSG cannot be used to exclude the presence of a </a:t>
            </a:r>
            <a:r>
              <a:rPr lang="en-US" sz="1800" dirty="0" err="1"/>
              <a:t>noncommunicating</a:t>
            </a:r>
            <a:r>
              <a:rPr lang="en-US" sz="1800" dirty="0"/>
              <a:t> rudimentary horn 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Single right uterine horn with single right fallopian </a:t>
            </a:r>
            <a:r>
              <a:rPr lang="en-US" sz="1800" dirty="0" smtClean="0"/>
              <a:t>tube.</a:t>
            </a:r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46" y="2665323"/>
            <a:ext cx="3372965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200"/>
            <a:ext cx="25812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32110"/>
            <a:ext cx="1828800" cy="236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892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UTERUS DIDELPHYS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497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2 </a:t>
            </a:r>
            <a:r>
              <a:rPr lang="en-US" sz="2000" dirty="0"/>
              <a:t>Uterine cavities, 2 cervical canals, 2 vagina</a:t>
            </a:r>
            <a:r>
              <a:rPr lang="en-US" sz="2000" dirty="0" smtClean="0"/>
              <a:t>. </a:t>
            </a:r>
            <a:r>
              <a:rPr lang="en-US" sz="2000" dirty="0"/>
              <a:t>(</a:t>
            </a:r>
            <a:r>
              <a:rPr lang="en-US" sz="2000" dirty="0" err="1"/>
              <a:t>nonfusion</a:t>
            </a:r>
            <a:r>
              <a:rPr lang="en-US" sz="2000" dirty="0"/>
              <a:t> of the two Müllerian ducts</a:t>
            </a:r>
            <a:r>
              <a:rPr lang="en-US" sz="2000" dirty="0" smtClean="0"/>
              <a:t>.)</a:t>
            </a:r>
          </a:p>
          <a:p>
            <a:r>
              <a:rPr lang="en-US" sz="1800" dirty="0"/>
              <a:t>Vaginal obstruction may manifest shortly after menarche, lead to complications, and require </a:t>
            </a:r>
            <a:r>
              <a:rPr lang="en-US" sz="1800" dirty="0" smtClean="0"/>
              <a:t>intervention. </a:t>
            </a:r>
            <a:r>
              <a:rPr lang="en-US" sz="1800" dirty="0"/>
              <a:t>	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64577"/>
            <a:ext cx="3375697" cy="256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35306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0" y="1523999"/>
            <a:ext cx="3435439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647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hlinkClick r:id="rId2" tooltip="BICORNUATE UNICOLLIS&#10;2 uterine cavities, 1 cervical canal&#10;I..."/>
              </a:rPr>
              <a:t> </a:t>
            </a:r>
            <a:r>
              <a:rPr lang="en-US" sz="2800" b="0" dirty="0">
                <a:latin typeface="Algerian" pitchFamily="82" charset="0"/>
              </a:rPr>
              <a:t>BICORNUATE UNICOLLIS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Widely splayed uterine horns with intercornual angle &gt;100.</a:t>
            </a:r>
            <a:endParaRPr lang="en-US" sz="1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2 uterine cavities, 1 cervical canal Incomplete fusion of the cephalad extent of the uterovaginal horns with resorption of the uterovaginal septum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Often asymptomatic .</a:t>
            </a:r>
            <a:endParaRPr lang="en-US" sz="1800" dirty="0"/>
          </a:p>
          <a:p>
            <a:r>
              <a:rPr lang="en-US" sz="1800" dirty="0"/>
              <a:t>Surgery usually not indicated 	</a:t>
            </a:r>
          </a:p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34861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3429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975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BICORNUATE BICOLLI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Two cervical </a:t>
            </a:r>
            <a:r>
              <a:rPr lang="en-US" sz="2000" dirty="0"/>
              <a:t>canals; central myometrium extends to external cervical os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36" y="2929944"/>
            <a:ext cx="292430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5" y="1600200"/>
            <a:ext cx="2819400" cy="227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0" y="3962401"/>
            <a:ext cx="26098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627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28850"/>
            <a:ext cx="442912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478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lgerian" pitchFamily="82" charset="0"/>
              </a:rPr>
              <a:t>Septate Uterus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History of </a:t>
            </a:r>
            <a:r>
              <a:rPr lang="en-US" sz="2400" dirty="0"/>
              <a:t>midtrimester pregnancy loss 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Surgical resection may be considered if recurrent fetal loss occurs 	</a:t>
            </a:r>
          </a:p>
          <a:p>
            <a:endParaRPr lang="en-US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5486401" cy="322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1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SEPTATE UTERUS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Slight separation forming acute angle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67000"/>
            <a:ext cx="5029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2" y="2787747"/>
            <a:ext cx="2743200" cy="280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215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Bicornuate and Septate Uteri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3963988" cy="6508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0" dirty="0" smtClean="0"/>
              <a:t>                    Bicornuate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191000" cy="4149725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sz="2000" dirty="0"/>
              <a:t>Fundus indented – Cavities widely separated</a:t>
            </a:r>
            <a:r>
              <a:rPr lang="en-US" sz="2000" dirty="0">
                <a:solidFill>
                  <a:srgbClr val="FF0000"/>
                </a:solidFill>
              </a:rPr>
              <a:t>( &gt; 100 degree) </a:t>
            </a:r>
            <a:r>
              <a:rPr lang="en-US" sz="2000" dirty="0"/>
              <a:t>– Partial fusion of </a:t>
            </a:r>
            <a:r>
              <a:rPr lang="en-US" sz="2000" dirty="0" err="1"/>
              <a:t>mullerian</a:t>
            </a:r>
            <a:r>
              <a:rPr lang="en-US" sz="2000" dirty="0"/>
              <a:t> </a:t>
            </a:r>
            <a:r>
              <a:rPr lang="en-US" sz="2000" dirty="0" smtClean="0"/>
              <a:t>ducts.</a:t>
            </a:r>
          </a:p>
          <a:p>
            <a:endParaRPr lang="en-US" dirty="0" smtClean="0"/>
          </a:p>
          <a:p>
            <a:r>
              <a:rPr lang="en-US" sz="2000" dirty="0" smtClean="0"/>
              <a:t>Definite </a:t>
            </a:r>
            <a:r>
              <a:rPr lang="en-US" sz="2000" dirty="0"/>
              <a:t>diagnosis by MRI Intervening cleft &gt; 1 cm &amp; intercornual distance &gt; 5cm in bicornuate </a:t>
            </a:r>
            <a:r>
              <a:rPr lang="en-US" sz="2000" dirty="0" smtClean="0"/>
              <a:t>uterus.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0" dirty="0" smtClean="0"/>
              <a:t>                  Septate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Normal external surface – Cavities are close together – Defect in canalization or resorption of midline septum between </a:t>
            </a:r>
            <a:r>
              <a:rPr lang="en-US" sz="2000" dirty="0" err="1"/>
              <a:t>mullerian</a:t>
            </a:r>
            <a:r>
              <a:rPr lang="en-US" sz="2000" dirty="0"/>
              <a:t> ducts. </a:t>
            </a:r>
            <a:endParaRPr lang="en-US" sz="2000" dirty="0" smtClean="0"/>
          </a:p>
          <a:p>
            <a:r>
              <a:rPr lang="en-US" sz="2000" dirty="0" smtClean="0"/>
              <a:t>Angle of </a:t>
            </a:r>
            <a:r>
              <a:rPr lang="en-US" sz="2000" dirty="0"/>
              <a:t>less than </a:t>
            </a:r>
            <a:r>
              <a:rPr lang="en-US" sz="2000" dirty="0">
                <a:solidFill>
                  <a:srgbClr val="FF0000"/>
                </a:solidFill>
              </a:rPr>
              <a:t>75° </a:t>
            </a:r>
            <a:r>
              <a:rPr lang="en-US" sz="2000" dirty="0" smtClean="0">
                <a:solidFill>
                  <a:srgbClr val="FF0000"/>
                </a:solidFill>
              </a:rPr>
              <a:t>between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23907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965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latin typeface="Algerian" pitchFamily="82" charset="0"/>
              </a:rPr>
              <a:t>INDICATION </a:t>
            </a:r>
            <a:endParaRPr lang="en-US" sz="32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Infertility (main role)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Recurrent spontaneous abortions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Congenital anomalies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uterus.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4. Postoperative evaluation following (a)tubal ligation (b) reversal of tubal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ligation. 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Suspected case of genital tuberculosis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To prove tubal occlusion after insertion of transcervival sterilization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micro insert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essure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HSG also has a potential therapeutic role in increasing the probability of pregnancy ( especially if oil soluble contrast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–lipoid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is used)</a:t>
            </a:r>
          </a:p>
        </p:txBody>
      </p:sp>
    </p:spTree>
    <p:extLst>
      <p:ext uri="{BB962C8B-B14F-4D97-AF65-F5344CB8AC3E}">
        <p14:creationId xmlns:p14="http://schemas.microsoft.com/office/powerpoint/2010/main" val="302616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Classification criteria for </a:t>
            </a:r>
            <a:r>
              <a:rPr lang="en-US" sz="2800" b="0" dirty="0" smtClean="0">
                <a:latin typeface="Algerian" pitchFamily="82" charset="0"/>
              </a:rPr>
              <a:t>USG 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0" dirty="0"/>
              <a:t> </a:t>
            </a:r>
            <a:r>
              <a:rPr lang="en-US" b="0" dirty="0" smtClean="0"/>
              <a:t>                     Bicornuate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0" dirty="0" smtClean="0"/>
              <a:t>          </a:t>
            </a:r>
            <a:r>
              <a:rPr lang="en-US" b="0" dirty="0" err="1" smtClean="0"/>
              <a:t>Septate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When the apex of the fundal contour is more than </a:t>
            </a:r>
            <a:r>
              <a:rPr lang="en-US" sz="1800" dirty="0">
                <a:solidFill>
                  <a:srgbClr val="FF0000"/>
                </a:solidFill>
              </a:rPr>
              <a:t>5 mm </a:t>
            </a:r>
            <a:r>
              <a:rPr lang="en-US" sz="1800" dirty="0"/>
              <a:t>(arrow) above a line drawn between the tubal </a:t>
            </a:r>
            <a:r>
              <a:rPr lang="en-US" sz="1800" dirty="0" err="1"/>
              <a:t>ostia</a:t>
            </a:r>
            <a:r>
              <a:rPr lang="en-US" sz="1800" dirty="0"/>
              <a:t>, the uterus is </a:t>
            </a:r>
            <a:r>
              <a:rPr lang="en-US" sz="1800" dirty="0" err="1"/>
              <a:t>septate</a:t>
            </a:r>
            <a:r>
              <a:rPr lang="en-US" sz="1800" dirty="0"/>
              <a:t>. </a:t>
            </a:r>
            <a:endParaRPr lang="en-US" sz="1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When the apex of the fundal contour is below </a:t>
            </a:r>
            <a:r>
              <a:rPr lang="en-US" sz="1800" dirty="0" smtClean="0"/>
              <a:t>or </a:t>
            </a:r>
            <a:r>
              <a:rPr lang="en-US" sz="1800" dirty="0"/>
              <a:t>less than 5 mm above </a:t>
            </a:r>
            <a:r>
              <a:rPr lang="en-US" sz="1800" dirty="0" smtClean="0"/>
              <a:t>a </a:t>
            </a:r>
            <a:r>
              <a:rPr lang="en-US" sz="1800" dirty="0"/>
              <a:t>line drawn between the tubal </a:t>
            </a:r>
            <a:r>
              <a:rPr lang="en-US" sz="1800" dirty="0" err="1"/>
              <a:t>ostia</a:t>
            </a:r>
            <a:r>
              <a:rPr lang="en-US" sz="1800" dirty="0"/>
              <a:t>, the uterus is bicornuate 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910012"/>
            <a:ext cx="28194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10012"/>
            <a:ext cx="4114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45" y="4038600"/>
            <a:ext cx="160020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759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lgerian" pitchFamily="82" charset="0"/>
              </a:rPr>
              <a:t>Arcuate </a:t>
            </a:r>
            <a:r>
              <a:rPr lang="en-US" sz="2800" dirty="0" smtClean="0">
                <a:latin typeface="Algerian" pitchFamily="82" charset="0"/>
              </a:rPr>
              <a:t> Uterus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Near reabsorption </a:t>
            </a:r>
            <a:r>
              <a:rPr lang="en-US" sz="1800" dirty="0"/>
              <a:t>of the uterovaginal septum and is characterized at imaging by a mild indentation of the external fundal </a:t>
            </a:r>
            <a:r>
              <a:rPr lang="en-US" sz="1800" dirty="0" smtClean="0"/>
              <a:t>contour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HSG: Saddle-shaped indentation at </a:t>
            </a:r>
          </a:p>
          <a:p>
            <a:pPr marL="0" indent="0">
              <a:buNone/>
            </a:pPr>
            <a:r>
              <a:rPr lang="en-US" sz="1800" dirty="0" smtClean="0"/>
              <a:t>the </a:t>
            </a:r>
            <a:r>
              <a:rPr lang="en-US" sz="1800" dirty="0"/>
              <a:t>uterine fundus is </a:t>
            </a:r>
            <a:r>
              <a:rPr lang="en-US" sz="1800" dirty="0" smtClean="0"/>
              <a:t>seen. </a:t>
            </a:r>
            <a:endParaRPr lang="en-US" sz="1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30699"/>
            <a:ext cx="4495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891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 Uterus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DES-related anomaly of the uterus involves a hypoplastic or T-shaped </a:t>
            </a:r>
            <a:r>
              <a:rPr lang="en-US" sz="2000" dirty="0" smtClean="0"/>
              <a:t>uterus.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311105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20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lgerian" pitchFamily="82" charset="0"/>
              </a:rPr>
              <a:t>Abnormalities of Uterine Contour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Adenomyosis is a condition in which </a:t>
            </a:r>
            <a:r>
              <a:rPr lang="en-US" sz="1800" dirty="0" smtClean="0"/>
              <a:t>endometrium extends into the myometrium.</a:t>
            </a:r>
          </a:p>
          <a:p>
            <a:pPr marL="0" indent="0">
              <a:buNone/>
            </a:pPr>
            <a:r>
              <a:rPr lang="en-US" sz="1800" dirty="0"/>
              <a:t>At HSG, </a:t>
            </a:r>
            <a:r>
              <a:rPr lang="en-US" sz="1800" dirty="0" smtClean="0"/>
              <a:t>adenomyosis</a:t>
            </a:r>
            <a:r>
              <a:rPr lang="en-US" sz="1800" dirty="0"/>
              <a:t> </a:t>
            </a:r>
            <a:r>
              <a:rPr lang="en-US" sz="1800" dirty="0" smtClean="0"/>
              <a:t>appears </a:t>
            </a:r>
            <a:r>
              <a:rPr lang="en-US" sz="1800" dirty="0"/>
              <a:t>as small diverticula extending </a:t>
            </a:r>
            <a:r>
              <a:rPr lang="en-US" sz="1800" dirty="0" smtClean="0"/>
              <a:t>into the myometrium that is </a:t>
            </a:r>
            <a:r>
              <a:rPr lang="en-US" sz="1800" dirty="0" smtClean="0">
                <a:solidFill>
                  <a:srgbClr val="C00000"/>
                </a:solidFill>
              </a:rPr>
              <a:t>irregular outline with multiple diverticulum.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314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138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hlinkClick r:id="rId2" tooltip="FIBROID UTERUS&#10;Multiple filling defects&#10;3-Jan-16 50&#10; "/>
              </a:rPr>
              <a:t> </a:t>
            </a:r>
            <a:r>
              <a:rPr lang="en-US" sz="2800" b="0" dirty="0">
                <a:latin typeface="Algerian" pitchFamily="82" charset="0"/>
              </a:rPr>
              <a:t>FIBROID UTERUS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0"/>
            <a:ext cx="3887788" cy="4449763"/>
          </a:xfrm>
        </p:spPr>
        <p:txBody>
          <a:bodyPr>
            <a:normAutofit/>
          </a:bodyPr>
          <a:lstStyle/>
          <a:p>
            <a:r>
              <a:rPr lang="en-US" sz="1800" dirty="0"/>
              <a:t>Leiomyomas manifest as </a:t>
            </a:r>
            <a:r>
              <a:rPr lang="en-US" sz="1800" dirty="0" smtClean="0">
                <a:solidFill>
                  <a:srgbClr val="C00000"/>
                </a:solidFill>
              </a:rPr>
              <a:t>well-defined filling </a:t>
            </a:r>
            <a:r>
              <a:rPr lang="en-US" sz="1800" dirty="0">
                <a:solidFill>
                  <a:srgbClr val="C00000"/>
                </a:solidFill>
              </a:rPr>
              <a:t>defects </a:t>
            </a:r>
            <a:r>
              <a:rPr lang="en-US" sz="1800" dirty="0"/>
              <a:t>at HSG and can have a </a:t>
            </a:r>
            <a:r>
              <a:rPr lang="en-US" sz="1800" dirty="0" smtClean="0"/>
              <a:t>variety of </a:t>
            </a:r>
            <a:r>
              <a:rPr lang="en-US" sz="1800" dirty="0"/>
              <a:t>appearances depending on their size and </a:t>
            </a:r>
            <a:r>
              <a:rPr lang="en-US" sz="1800" dirty="0" smtClean="0"/>
              <a:t>their location </a:t>
            </a:r>
            <a:r>
              <a:rPr lang="en-US" sz="1800" dirty="0"/>
              <a:t>within the </a:t>
            </a:r>
            <a:r>
              <a:rPr lang="en-US" sz="1800" dirty="0" smtClean="0"/>
              <a:t>uterus.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06" y="1600200"/>
            <a:ext cx="396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514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lgerian" pitchFamily="82" charset="0"/>
              </a:rPr>
              <a:t>Luminal Filling </a:t>
            </a:r>
            <a:r>
              <a:rPr lang="en-US" sz="2800" dirty="0" smtClean="0">
                <a:latin typeface="Algerian" pitchFamily="82" charset="0"/>
              </a:rPr>
              <a:t>Defects</a:t>
            </a:r>
            <a:br>
              <a:rPr lang="en-US" sz="2800" dirty="0" smtClean="0">
                <a:latin typeface="Algerian" pitchFamily="82" charset="0"/>
              </a:rPr>
            </a:br>
            <a:endParaRPr lang="en-US" sz="2800" dirty="0">
              <a:latin typeface="Algerian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   Synechiae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Spot radiograph shows a central oval </a:t>
            </a:r>
            <a:r>
              <a:rPr lang="en-US" sz="1800" b="1" dirty="0" smtClean="0">
                <a:solidFill>
                  <a:srgbClr val="FF0000"/>
                </a:solidFill>
              </a:rPr>
              <a:t>irregular filling </a:t>
            </a:r>
            <a:r>
              <a:rPr lang="en-US" sz="1800" b="1" dirty="0">
                <a:solidFill>
                  <a:srgbClr val="FF0000"/>
                </a:solidFill>
              </a:rPr>
              <a:t>defect </a:t>
            </a:r>
            <a:r>
              <a:rPr lang="en-US" sz="1800" dirty="0"/>
              <a:t>within the uterus, a finding that </a:t>
            </a:r>
            <a:r>
              <a:rPr lang="en-US" sz="1800" dirty="0" smtClean="0"/>
              <a:t>represents a synechia.</a:t>
            </a:r>
          </a:p>
          <a:p>
            <a:r>
              <a:rPr lang="en-US" sz="1800" dirty="0"/>
              <a:t>Multiple synechiae associated with infertility is known as Asherman syndrome.</a:t>
            </a:r>
          </a:p>
          <a:p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Multiple filling defects are observed in the uterine cavity with irregular </a:t>
            </a:r>
            <a:r>
              <a:rPr lang="en-US" sz="1800" dirty="0" smtClean="0"/>
              <a:t>edges.</a:t>
            </a:r>
            <a:endParaRPr lang="en-US" sz="1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58992"/>
            <a:ext cx="22479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275162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488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/>
              <a:t>Virtual </a:t>
            </a:r>
            <a:r>
              <a:rPr lang="en-US" sz="2800" b="0" dirty="0" err="1"/>
              <a:t>Hysterosalpingography</a:t>
            </a:r>
            <a:r>
              <a:rPr lang="en-US" sz="2800" b="0" dirty="0"/>
              <a:t> (</a:t>
            </a:r>
            <a:r>
              <a:rPr lang="en-US" sz="2800" dirty="0"/>
              <a:t>VHSG</a:t>
            </a:r>
            <a:r>
              <a:rPr lang="en-US" sz="2800" b="0" dirty="0"/>
              <a:t>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131887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/>
              <a:t>Multiplanar reconstructions show irregular elevated lesions with soft tissue density which extend from the uterine walls.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819401"/>
            <a:ext cx="4192588" cy="3306762"/>
          </a:xfrm>
        </p:spPr>
        <p:txBody>
          <a:bodyPr/>
          <a:lstStyle/>
          <a:p>
            <a:pPr>
              <a:buAutoNum type="alphaLcPeriod"/>
            </a:pPr>
            <a:r>
              <a:rPr lang="en-US" sz="1800" dirty="0" smtClean="0"/>
              <a:t>Sagittal </a:t>
            </a:r>
            <a:r>
              <a:rPr lang="en-US" sz="1800" dirty="0"/>
              <a:t>maximum intensity projection image that shows an anteverted uterus, which presents multiple filling defects compatible with </a:t>
            </a:r>
            <a:r>
              <a:rPr lang="en-US" sz="1800" dirty="0" smtClean="0"/>
              <a:t>synechiae.</a:t>
            </a:r>
            <a:r>
              <a:rPr lang="en-US" sz="1800" dirty="0"/>
              <a:t> </a:t>
            </a:r>
            <a:endParaRPr lang="en-US" sz="1800" dirty="0" smtClean="0"/>
          </a:p>
          <a:p>
            <a:pPr>
              <a:buAutoNum type="alphaLcPeriod"/>
            </a:pPr>
            <a:r>
              <a:rPr lang="en-US" sz="1800" dirty="0"/>
              <a:t>Virtual endoscopy image which illustrates endoluminal </a:t>
            </a:r>
            <a:r>
              <a:rPr lang="en-US" sz="1800" dirty="0" smtClean="0"/>
              <a:t>lesions.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err="1" smtClean="0"/>
              <a:t>c,d</a:t>
            </a:r>
            <a:r>
              <a:rPr lang="en-US" sz="1800" dirty="0" smtClean="0"/>
              <a:t>). 3D </a:t>
            </a:r>
            <a:r>
              <a:rPr lang="en-US" sz="1800" dirty="0"/>
              <a:t>volume rendering images which exhibit irregularities on the wall corresponding to </a:t>
            </a:r>
            <a:r>
              <a:rPr lang="en-US" sz="1800" dirty="0" smtClean="0"/>
              <a:t>synechiae.</a:t>
            </a:r>
            <a:endParaRPr lang="en-US" sz="18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32" y="1371600"/>
            <a:ext cx="4026056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610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lgerian" pitchFamily="82" charset="0"/>
              </a:rPr>
              <a:t>Luminal Filling Defects</a:t>
            </a:r>
            <a:br>
              <a:rPr lang="en-US" sz="2400" dirty="0">
                <a:latin typeface="Algerian" pitchFamily="82" charset="0"/>
              </a:rPr>
            </a:br>
            <a:endParaRPr lang="en-US" sz="2400" dirty="0">
              <a:latin typeface="Algerian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990600"/>
          </a:xfrm>
        </p:spPr>
        <p:txBody>
          <a:bodyPr/>
          <a:lstStyle/>
          <a:p>
            <a:r>
              <a:rPr lang="en-US" dirty="0"/>
              <a:t>Endometrial polyp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They usually manifest as </a:t>
            </a:r>
            <a:r>
              <a:rPr lang="en-US" dirty="0" smtClean="0"/>
              <a:t>well-</a:t>
            </a:r>
            <a:r>
              <a:rPr lang="en-US" dirty="0" err="1" smtClean="0"/>
              <a:t>definedfilling</a:t>
            </a:r>
            <a:r>
              <a:rPr lang="en-US" dirty="0"/>
              <a:t> </a:t>
            </a:r>
            <a:r>
              <a:rPr lang="en-US" dirty="0" smtClean="0"/>
              <a:t>defects </a:t>
            </a:r>
            <a:r>
              <a:rPr lang="en-US" dirty="0"/>
              <a:t>and are best seen during the early filling stage.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8510" y="2176738"/>
            <a:ext cx="4041775" cy="3951288"/>
          </a:xfrm>
        </p:spPr>
        <p:txBody>
          <a:bodyPr>
            <a:normAutofit/>
          </a:bodyPr>
          <a:lstStyle/>
          <a:p>
            <a:r>
              <a:rPr lang="en-US" sz="2000" dirty="0"/>
              <a:t>Small polyp on the right lateral wall of the uterine silhouette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2667000" cy="231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8" y="3200400"/>
            <a:ext cx="2895601" cy="261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258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Fallopian Tubes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10–12 cm in </a:t>
            </a:r>
            <a:r>
              <a:rPr lang="en-US" sz="2000" dirty="0" smtClean="0"/>
              <a:t>length.</a:t>
            </a:r>
            <a:endParaRPr lang="en-US" sz="2000" dirty="0"/>
          </a:p>
          <a:p>
            <a:r>
              <a:rPr lang="en-US" sz="2000" dirty="0" smtClean="0"/>
              <a:t>Salpingitisisthmicanodosum </a:t>
            </a:r>
            <a:r>
              <a:rPr lang="en-US" sz="2000" dirty="0"/>
              <a:t>(</a:t>
            </a:r>
            <a:r>
              <a:rPr lang="en-US" sz="2000" dirty="0" smtClean="0"/>
              <a:t>SIN).</a:t>
            </a:r>
          </a:p>
          <a:p>
            <a:r>
              <a:rPr lang="en-US" sz="2000" dirty="0"/>
              <a:t>Cornual spasm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Tubal </a:t>
            </a:r>
            <a:r>
              <a:rPr lang="en-US" sz="2000" dirty="0" smtClean="0"/>
              <a:t>occlusion.</a:t>
            </a:r>
          </a:p>
          <a:p>
            <a:r>
              <a:rPr lang="en-US" sz="2000" dirty="0" smtClean="0"/>
              <a:t>Per tubal </a:t>
            </a:r>
            <a:r>
              <a:rPr lang="en-US" sz="2000" dirty="0"/>
              <a:t>adhesions</a:t>
            </a:r>
            <a:endParaRPr lang="en-US" sz="2000" dirty="0" smtClean="0"/>
          </a:p>
          <a:p>
            <a:r>
              <a:rPr lang="en-US" sz="2000" dirty="0" smtClean="0"/>
              <a:t>Hydrosalpinx</a:t>
            </a:r>
            <a:r>
              <a:rPr lang="en-US" dirty="0" smtClean="0"/>
              <a:t>.</a:t>
            </a:r>
          </a:p>
          <a:p>
            <a:r>
              <a:rPr lang="en-US" sz="2000" dirty="0"/>
              <a:t>Irreversible tubal occlusion with a </a:t>
            </a:r>
            <a:r>
              <a:rPr lang="en-US" sz="2000" dirty="0" smtClean="0"/>
              <a:t>micro insert.</a:t>
            </a:r>
          </a:p>
          <a:p>
            <a:r>
              <a:rPr lang="en-US" sz="2000" dirty="0"/>
              <a:t>Tubal </a:t>
            </a:r>
            <a:r>
              <a:rPr lang="en-US" sz="2000" dirty="0" smtClean="0"/>
              <a:t>polyps.</a:t>
            </a:r>
          </a:p>
          <a:p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59" y="2133600"/>
            <a:ext cx="301384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33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 err="1">
                <a:latin typeface="Algerian" pitchFamily="82" charset="0"/>
              </a:rPr>
              <a:t>Salpingitis</a:t>
            </a:r>
            <a:r>
              <a:rPr lang="en-US" sz="2400" b="0" dirty="0">
                <a:latin typeface="Algerian" pitchFamily="82" charset="0"/>
              </a:rPr>
              <a:t> </a:t>
            </a:r>
            <a:r>
              <a:rPr lang="en-US" sz="2400" b="0" dirty="0" err="1">
                <a:latin typeface="Algerian" pitchFamily="82" charset="0"/>
              </a:rPr>
              <a:t>isthmica</a:t>
            </a:r>
            <a:r>
              <a:rPr lang="en-US" sz="2400" b="0" dirty="0">
                <a:latin typeface="Algerian" pitchFamily="82" charset="0"/>
              </a:rPr>
              <a:t> </a:t>
            </a:r>
            <a:r>
              <a:rPr lang="en-US" sz="2400" b="0" dirty="0" err="1" smtClean="0">
                <a:latin typeface="Algerian" pitchFamily="82" charset="0"/>
              </a:rPr>
              <a:t>nodosum</a:t>
            </a:r>
            <a:r>
              <a:rPr lang="en-US" sz="2400" b="0" dirty="0" smtClean="0">
                <a:latin typeface="Algerian" pitchFamily="82" charset="0"/>
              </a:rPr>
              <a:t> (</a:t>
            </a:r>
            <a:r>
              <a:rPr lang="en-US" sz="2400" b="0" dirty="0" smtClean="0">
                <a:latin typeface="Algerian" pitchFamily="82" charset="0"/>
              </a:rPr>
              <a:t>SIN)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 smtClean="0"/>
              <a:t>Spot radiograph demonstrate SIN as small outpouchings or diverticulum  from the isthmic portion </a:t>
            </a:r>
            <a:r>
              <a:rPr lang="en-US" sz="2000" dirty="0"/>
              <a:t>of the fallopian tubes. </a:t>
            </a:r>
            <a:endParaRPr lang="en-US" sz="2000" dirty="0" smtClean="0"/>
          </a:p>
          <a:p>
            <a:r>
              <a:rPr lang="en-US" sz="2000" dirty="0" smtClean="0"/>
              <a:t>Unknown cause.</a:t>
            </a:r>
          </a:p>
          <a:p>
            <a:r>
              <a:rPr lang="en-US" sz="2000" dirty="0" smtClean="0"/>
              <a:t>A/W 1.infertility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2.PID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3.Ectopic pregnancy</a:t>
            </a:r>
            <a:endParaRPr lang="en-US" sz="2000" dirty="0" smtClean="0"/>
          </a:p>
          <a:p>
            <a:pPr algn="l"/>
            <a:endParaRPr lang="en-US" sz="1800" dirty="0" smtClean="0"/>
          </a:p>
          <a:p>
            <a:pPr algn="l"/>
            <a:r>
              <a:rPr lang="en-US" sz="2000" dirty="0" smtClean="0"/>
              <a:t>SINcan </a:t>
            </a:r>
            <a:r>
              <a:rPr lang="en-US" sz="2000" dirty="0"/>
              <a:t>be either </a:t>
            </a:r>
            <a:r>
              <a:rPr lang="en-US" sz="2000" dirty="0" smtClean="0"/>
              <a:t>unilateral or bilateral</a:t>
            </a:r>
            <a:r>
              <a:rPr lang="en-US" sz="2000" dirty="0"/>
              <a:t>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19659"/>
            <a:ext cx="4038600" cy="408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55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latin typeface="Algerian" pitchFamily="82" charset="0"/>
              </a:rPr>
              <a:t>CONTRAINDICATION</a:t>
            </a:r>
            <a:endParaRPr lang="en-US" sz="32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Suspected pregnancy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pelvic infection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vaginal bleeding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Recent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dilation and curettage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Tubal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or uterine surgery within last 6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wks.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Contrast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1291217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Cornual </a:t>
            </a:r>
            <a:r>
              <a:rPr lang="en-US" sz="2800" b="0" dirty="0" smtClean="0">
                <a:latin typeface="Algerian" pitchFamily="82" charset="0"/>
              </a:rPr>
              <a:t>spasm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743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Early filling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stage of the uterus,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right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fallopian tube does not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opacify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beyond the cornual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portion.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After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instillation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additional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contrast material, the right fallopian tube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opacified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 the ampullary portion.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7162800" cy="235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962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Algerian" pitchFamily="82" charset="0"/>
              </a:rPr>
              <a:t>Tubal occlusion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467600" cy="2438400"/>
          </a:xfrm>
        </p:spPr>
        <p:txBody>
          <a:bodyPr>
            <a:normAutofit/>
          </a:bodyPr>
          <a:lstStyle/>
          <a:p>
            <a:r>
              <a:rPr lang="en-US" sz="2400" dirty="0"/>
              <a:t>Spot radiograph demonstrates abrupt cutoff of the left fallopian tube. </a:t>
            </a:r>
            <a:endParaRPr lang="en-US" sz="2400" dirty="0" smtClean="0"/>
          </a:p>
          <a:p>
            <a:r>
              <a:rPr lang="en-US" sz="2400" b="1" dirty="0" smtClean="0"/>
              <a:t> </a:t>
            </a:r>
            <a:r>
              <a:rPr lang="en-US" sz="2400" dirty="0" smtClean="0"/>
              <a:t>Spot radiograph </a:t>
            </a:r>
            <a:r>
              <a:rPr lang="en-US" sz="2400" dirty="0"/>
              <a:t>demonstrates cutoff of contrast material in the isthmic portions of both fallopian tubes, with bulbous </a:t>
            </a:r>
            <a:r>
              <a:rPr lang="en-US" sz="2400" dirty="0" smtClean="0"/>
              <a:t>dilatation.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91000"/>
            <a:ext cx="5791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289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Hydrosalpinx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1"/>
            <a:ext cx="8229600" cy="1981199"/>
          </a:xfrm>
        </p:spPr>
        <p:txBody>
          <a:bodyPr>
            <a:normAutofit/>
          </a:bodyPr>
          <a:lstStyle/>
          <a:p>
            <a:r>
              <a:rPr lang="en-US" sz="2000" b="1" dirty="0"/>
              <a:t>(a) </a:t>
            </a:r>
            <a:r>
              <a:rPr lang="en-US" sz="2000" dirty="0"/>
              <a:t>Steep right oblique spot radiograph shows dilatation of the ampullary portion of </a:t>
            </a:r>
            <a:r>
              <a:rPr lang="en-US" sz="2000" dirty="0" smtClean="0"/>
              <a:t>the right </a:t>
            </a:r>
            <a:r>
              <a:rPr lang="en-US" sz="2000" dirty="0"/>
              <a:t>fallopian tube (arrow</a:t>
            </a:r>
            <a:r>
              <a:rPr lang="en-US" sz="2000" dirty="0" smtClean="0"/>
              <a:t>).</a:t>
            </a:r>
          </a:p>
          <a:p>
            <a:r>
              <a:rPr lang="en-US" sz="2000" b="1" dirty="0"/>
              <a:t>(b) </a:t>
            </a:r>
            <a:r>
              <a:rPr lang="en-US" sz="2000" dirty="0"/>
              <a:t>Spot radiograph shows dilatation of the ampullary portion of the left fallopian tube, a finding that is </a:t>
            </a:r>
            <a:r>
              <a:rPr lang="en-US" sz="2000" dirty="0" smtClean="0"/>
              <a:t>consistent with </a:t>
            </a:r>
            <a:r>
              <a:rPr lang="en-US" sz="2000" dirty="0"/>
              <a:t>a hydrosalpinx.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6085505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852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 err="1">
                <a:latin typeface="Algerian" pitchFamily="82" charset="0"/>
              </a:rPr>
              <a:t>Peritubal</a:t>
            </a:r>
            <a:r>
              <a:rPr lang="en-US" sz="3200" b="0" dirty="0">
                <a:latin typeface="Algerian" pitchFamily="82" charset="0"/>
              </a:rPr>
              <a:t> adhesions</a:t>
            </a:r>
            <a:endParaRPr lang="en-US" sz="32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Spot </a:t>
            </a:r>
            <a:r>
              <a:rPr lang="en-US" sz="2000" dirty="0" smtClean="0"/>
              <a:t>radiograph demonstrates </a:t>
            </a:r>
            <a:r>
              <a:rPr lang="en-US" sz="2000" dirty="0"/>
              <a:t>a round collection of contrast </a:t>
            </a:r>
            <a:r>
              <a:rPr lang="en-US" sz="2000" dirty="0" smtClean="0"/>
              <a:t>material adjacent </a:t>
            </a:r>
            <a:r>
              <a:rPr lang="en-US" sz="2000" dirty="0"/>
              <a:t>to the left fallopian tube, a finding that </a:t>
            </a:r>
            <a:r>
              <a:rPr lang="en-US" sz="2000" dirty="0" smtClean="0"/>
              <a:t>suggests per tubal </a:t>
            </a:r>
            <a:r>
              <a:rPr lang="en-US" sz="2000" dirty="0"/>
              <a:t>adhesions.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Note </a:t>
            </a:r>
            <a:r>
              <a:rPr lang="en-US" sz="2000" dirty="0"/>
              <a:t>the free contrast </a:t>
            </a:r>
            <a:r>
              <a:rPr lang="en-US" sz="2000" dirty="0" smtClean="0"/>
              <a:t>material spillage </a:t>
            </a:r>
            <a:r>
              <a:rPr lang="en-US" sz="2000" dirty="0"/>
              <a:t>on the right side.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4038600" cy="352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660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latin typeface="Algerian" pitchFamily="82" charset="0"/>
              </a:rPr>
              <a:t>Irreversible tubal occlusion with a </a:t>
            </a:r>
            <a:r>
              <a:rPr lang="en-US" sz="3200" b="0" dirty="0" err="1">
                <a:latin typeface="Algerian" pitchFamily="82" charset="0"/>
              </a:rPr>
              <a:t>microinsert</a:t>
            </a:r>
            <a:endParaRPr lang="en-US" sz="32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19600"/>
            <a:ext cx="7696200" cy="1706563"/>
          </a:xfrm>
        </p:spPr>
        <p:txBody>
          <a:bodyPr>
            <a:normAutofit/>
          </a:bodyPr>
          <a:lstStyle/>
          <a:p>
            <a:r>
              <a:rPr lang="en-US" sz="2000" b="1" dirty="0"/>
              <a:t>(a) </a:t>
            </a:r>
            <a:r>
              <a:rPr lang="en-US" sz="2000" dirty="0"/>
              <a:t>Scout radiograph obtained prior to the instillation </a:t>
            </a:r>
            <a:r>
              <a:rPr lang="en-US" sz="2000" dirty="0" smtClean="0"/>
              <a:t>of contrast </a:t>
            </a:r>
            <a:r>
              <a:rPr lang="en-US" sz="2000" dirty="0"/>
              <a:t>material shows a </a:t>
            </a:r>
            <a:r>
              <a:rPr lang="en-US" sz="2000" dirty="0" smtClean="0"/>
              <a:t>micro insert. </a:t>
            </a:r>
          </a:p>
          <a:p>
            <a:r>
              <a:rPr lang="en-US" sz="2000" b="1" dirty="0" smtClean="0"/>
              <a:t>(</a:t>
            </a:r>
            <a:r>
              <a:rPr lang="en-US" sz="2000" b="1" dirty="0"/>
              <a:t>b) </a:t>
            </a:r>
            <a:r>
              <a:rPr lang="en-US" sz="2000" dirty="0" smtClean="0"/>
              <a:t>Radiograph obtained </a:t>
            </a:r>
            <a:r>
              <a:rPr lang="en-US" sz="2000" dirty="0"/>
              <a:t>after instillation shows no contrast material filling of the fallopian tube beyond the </a:t>
            </a:r>
            <a:r>
              <a:rPr lang="en-US" sz="2000" dirty="0" smtClean="0"/>
              <a:t>micro insert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791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21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Algerian" pitchFamily="82" charset="0"/>
              </a:rPr>
              <a:t>Tubal polyp.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Small smooth </a:t>
            </a:r>
            <a:r>
              <a:rPr lang="en-US" sz="2000" dirty="0" smtClean="0"/>
              <a:t>filling </a:t>
            </a:r>
            <a:r>
              <a:rPr lang="en-US" sz="2000" dirty="0"/>
              <a:t>defect (arrow) in the proximal left </a:t>
            </a:r>
            <a:r>
              <a:rPr lang="en-US" sz="2000" dirty="0" smtClean="0"/>
              <a:t>fallopian tube</a:t>
            </a:r>
            <a:r>
              <a:rPr lang="en-US" sz="2000" dirty="0"/>
              <a:t>, a finding that typically represents a </a:t>
            </a:r>
            <a:r>
              <a:rPr lang="en-US" sz="2000" dirty="0" smtClean="0"/>
              <a:t>tubal polyp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Without </a:t>
            </a:r>
            <a:r>
              <a:rPr lang="fr-FR" sz="2000" dirty="0" smtClean="0"/>
              <a:t>concomitant </a:t>
            </a:r>
            <a:r>
              <a:rPr lang="fr-FR" sz="2000" dirty="0"/>
              <a:t>dilatation or </a:t>
            </a:r>
            <a:r>
              <a:rPr lang="fr-FR" sz="2000" dirty="0" err="1"/>
              <a:t>tubal</a:t>
            </a:r>
            <a:r>
              <a:rPr lang="fr-FR" sz="2000" dirty="0"/>
              <a:t> </a:t>
            </a:r>
            <a:r>
              <a:rPr lang="fr-FR" sz="2000" dirty="0" smtClean="0"/>
              <a:t>occlusion.</a:t>
            </a:r>
            <a:endParaRPr lang="en-US" sz="2000" dirty="0" smtClean="0"/>
          </a:p>
          <a:p>
            <a:r>
              <a:rPr lang="en-US" sz="2000" dirty="0" smtClean="0"/>
              <a:t>Rare.</a:t>
            </a:r>
          </a:p>
          <a:p>
            <a:r>
              <a:rPr lang="en-US" sz="2000" dirty="0" smtClean="0"/>
              <a:t>Asymptomatic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3352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023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lgerian" pitchFamily="82" charset="0"/>
              </a:rPr>
              <a:t>HSG finding in women with </a:t>
            </a:r>
            <a:r>
              <a:rPr lang="en-US" sz="2800" dirty="0" smtClean="0">
                <a:latin typeface="Algerian" pitchFamily="82" charset="0"/>
              </a:rPr>
              <a:t> TB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Genital tuberculosis (TB) is an important cause of health problem and </a:t>
            </a:r>
            <a:r>
              <a:rPr lang="en-US" sz="2000" dirty="0" smtClean="0"/>
              <a:t>infertility.</a:t>
            </a:r>
          </a:p>
          <a:p>
            <a:endParaRPr lang="en-US" sz="2000" dirty="0" smtClean="0"/>
          </a:p>
          <a:p>
            <a:r>
              <a:rPr lang="en-US" sz="2000" dirty="0" smtClean="0"/>
              <a:t>It remains </a:t>
            </a:r>
            <a:r>
              <a:rPr lang="en-US" sz="2000" dirty="0"/>
              <a:t>the initial diagnostic procedure in the evaluation of tubal, uterine cavity, and peritoneal factors leading to </a:t>
            </a:r>
            <a:r>
              <a:rPr lang="en-US" sz="2000" dirty="0" smtClean="0"/>
              <a:t>infertility.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1.Multiple </a:t>
            </a:r>
            <a:r>
              <a:rPr lang="en-US" sz="1800" dirty="0"/>
              <a:t>small diverticular like appearance surrounding the ampulla produced by caseous ulceration gives the tubal outline a </a:t>
            </a:r>
            <a:r>
              <a:rPr lang="en-US" sz="1800" dirty="0">
                <a:solidFill>
                  <a:srgbClr val="FF0000"/>
                </a:solidFill>
              </a:rPr>
              <a:t>Rosette-like </a:t>
            </a:r>
            <a:r>
              <a:rPr lang="en-US" sz="1800" dirty="0" smtClean="0">
                <a:solidFill>
                  <a:srgbClr val="FF0000"/>
                </a:solidFill>
              </a:rPr>
              <a:t>appearance.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2004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549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3965061" cy="498475"/>
          </a:xfrm>
        </p:spPr>
        <p:txBody>
          <a:bodyPr>
            <a:normAutofit fontScale="92500"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  TB </a:t>
            </a:r>
            <a:r>
              <a:rPr lang="en-US" b="0" dirty="0" smtClean="0">
                <a:solidFill>
                  <a:srgbClr val="FF0000"/>
                </a:solidFill>
              </a:rPr>
              <a:t>Salphagitis </a:t>
            </a:r>
            <a:r>
              <a:rPr lang="en-US" b="0" dirty="0" err="1" smtClean="0">
                <a:solidFill>
                  <a:srgbClr val="FF0000"/>
                </a:solidFill>
              </a:rPr>
              <a:t>isthemica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dirty="0" err="1" smtClean="0">
                <a:solidFill>
                  <a:srgbClr val="FF0000"/>
                </a:solidFill>
              </a:rPr>
              <a:t>nodosa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Penetration of contrast medium between the mucosal folds produces small </a:t>
            </a:r>
            <a:r>
              <a:rPr lang="en-US" sz="1600" dirty="0">
                <a:solidFill>
                  <a:srgbClr val="7030A0"/>
                </a:solidFill>
              </a:rPr>
              <a:t>diverticular-like</a:t>
            </a:r>
            <a:r>
              <a:rPr lang="en-US" sz="1600" dirty="0"/>
              <a:t> outpouchings with a bizarre </a:t>
            </a:r>
            <a:r>
              <a:rPr lang="en-US" sz="1600" dirty="0" smtClean="0"/>
              <a:t>pattern.</a:t>
            </a:r>
            <a:endParaRPr lang="en-US" sz="1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639762"/>
          </a:xfrm>
        </p:spPr>
        <p:txBody>
          <a:bodyPr/>
          <a:lstStyle/>
          <a:p>
            <a:r>
              <a:rPr lang="en-US" b="0" dirty="0"/>
              <a:t> </a:t>
            </a:r>
            <a:r>
              <a:rPr lang="en-US" b="0" dirty="0" smtClean="0">
                <a:solidFill>
                  <a:srgbClr val="FF0000"/>
                </a:solidFill>
              </a:rPr>
              <a:t>Cotton-wool plug appearance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Distribution </a:t>
            </a:r>
            <a:r>
              <a:rPr lang="en-US" sz="1800" dirty="0"/>
              <a:t>of contrast medium in a </a:t>
            </a:r>
            <a:r>
              <a:rPr lang="en-US" sz="1800" dirty="0">
                <a:solidFill>
                  <a:srgbClr val="7030A0"/>
                </a:solidFill>
              </a:rPr>
              <a:t>reticular</a:t>
            </a:r>
            <a:r>
              <a:rPr lang="en-US" sz="1800" dirty="0"/>
              <a:t> </a:t>
            </a:r>
            <a:r>
              <a:rPr lang="en-US" sz="1800" dirty="0" smtClean="0"/>
              <a:t>pattern.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29337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2325"/>
            <a:ext cx="29908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17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63639" y="1219200"/>
            <a:ext cx="4040188" cy="639762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BEADED TUBE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5611" y="1905000"/>
            <a:ext cx="4040188" cy="4247021"/>
          </a:xfrm>
        </p:spPr>
        <p:txBody>
          <a:bodyPr/>
          <a:lstStyle/>
          <a:p>
            <a:r>
              <a:rPr lang="en-US" sz="2000" dirty="0"/>
              <a:t>Multiple constrictions along the fallopian tube giving rise to a " beaded" appearance</a:t>
            </a:r>
            <a:r>
              <a:rPr lang="en-US" dirty="0"/>
              <a:t> 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93052" y="1219200"/>
            <a:ext cx="4041775" cy="639762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GOLF CLUB TUBE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4221163"/>
          </a:xfrm>
        </p:spPr>
        <p:txBody>
          <a:bodyPr/>
          <a:lstStyle/>
          <a:p>
            <a:r>
              <a:rPr lang="en-US" sz="2000" dirty="0" err="1" smtClean="0"/>
              <a:t>Sacculation</a:t>
            </a:r>
            <a:r>
              <a:rPr lang="en-US" sz="2000" dirty="0" smtClean="0"/>
              <a:t> </a:t>
            </a:r>
            <a:r>
              <a:rPr lang="en-US" sz="2000" dirty="0"/>
              <a:t>of both tubes in distal portion with an associated hydrosalpinx giving a Golf club-like </a:t>
            </a:r>
            <a:r>
              <a:rPr lang="en-US" sz="2000" dirty="0" smtClean="0"/>
              <a:t>appearance</a:t>
            </a:r>
            <a:r>
              <a:rPr lang="en-US" dirty="0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4038599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77" y="4176377"/>
            <a:ext cx="41338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176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4040188" cy="609600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PIPE STEM APPEARANCE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33375" y="1752600"/>
            <a:ext cx="4139406" cy="4380024"/>
          </a:xfrm>
        </p:spPr>
        <p:txBody>
          <a:bodyPr>
            <a:normAutofit/>
          </a:bodyPr>
          <a:lstStyle/>
          <a:p>
            <a:r>
              <a:rPr lang="en-US" sz="2000" dirty="0"/>
              <a:t>Absence of normal tortuosity and a curved or straight pipe like appearance show </a:t>
            </a:r>
            <a:r>
              <a:rPr lang="en-US" sz="2000" dirty="0">
                <a:solidFill>
                  <a:schemeClr val="tx2"/>
                </a:solidFill>
              </a:rPr>
              <a:t>fibrotic stage</a:t>
            </a:r>
            <a:r>
              <a:rPr lang="en-US" sz="2000" dirty="0"/>
              <a:t> of tuberculous </a:t>
            </a:r>
            <a:r>
              <a:rPr lang="en-US" sz="2000" dirty="0" err="1"/>
              <a:t>salpingitis</a:t>
            </a:r>
            <a:r>
              <a:rPr lang="en-US" sz="2000" dirty="0"/>
              <a:t>. 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94237" y="1143000"/>
            <a:ext cx="4041775" cy="639762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FLORAL APPEARANCE</a:t>
            </a:r>
            <a:r>
              <a:rPr lang="en-US" b="0" dirty="0"/>
              <a:t> 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8200" y="1905000"/>
            <a:ext cx="4038600" cy="4221163"/>
          </a:xfrm>
        </p:spPr>
        <p:txBody>
          <a:bodyPr>
            <a:normAutofit/>
          </a:bodyPr>
          <a:lstStyle/>
          <a:p>
            <a:r>
              <a:rPr lang="en-US" sz="1800" dirty="0"/>
              <a:t>Twisted hydrosalpinx resembles a floral appearance of left side </a:t>
            </a:r>
            <a:r>
              <a:rPr lang="en-US" sz="1800" dirty="0" smtClean="0"/>
              <a:t>tube. 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733800"/>
            <a:ext cx="42386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291465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25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latin typeface="Algerian" pitchFamily="82" charset="0"/>
              </a:rPr>
              <a:t>PATIENT PREPARATION</a:t>
            </a:r>
            <a:r>
              <a:rPr lang="en-US" b="0" dirty="0"/>
              <a:t> 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Done in first half of menstrual cycle in proliferative phase between 8th to 12th day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Patient to avoid unprotected sexual intercourse from the date of her period until investigation is over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periods are irregular , do urine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hcg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Exclude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active pelvic infection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Prophylactic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antibiotics not routinely recommended (considered in case of bacterial endocarditis)</a:t>
            </a:r>
          </a:p>
        </p:txBody>
      </p:sp>
    </p:spTree>
    <p:extLst>
      <p:ext uri="{BB962C8B-B14F-4D97-AF65-F5344CB8AC3E}">
        <p14:creationId xmlns:p14="http://schemas.microsoft.com/office/powerpoint/2010/main" val="3156748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/>
              <a:t>LEOPARD SKIN APPEARANCE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00199"/>
            <a:ext cx="8077200" cy="2209801"/>
          </a:xfrm>
        </p:spPr>
        <p:txBody>
          <a:bodyPr/>
          <a:lstStyle/>
          <a:p>
            <a:r>
              <a:rPr lang="en-US" sz="2400" dirty="0"/>
              <a:t>Multiple rounded filling defects following </a:t>
            </a:r>
            <a:r>
              <a:rPr lang="en-US" sz="2400" dirty="0">
                <a:solidFill>
                  <a:srgbClr val="7030A0"/>
                </a:solidFill>
              </a:rPr>
              <a:t>intraluminal granuloma formations</a:t>
            </a:r>
            <a:r>
              <a:rPr lang="en-US" sz="2400" dirty="0"/>
              <a:t> within the hydrosalpinx, resembling a " leopard skin" </a:t>
            </a:r>
            <a:r>
              <a:rPr lang="en-US" sz="2400" dirty="0" smtClean="0"/>
              <a:t>appearance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46767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186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1254" y="1219201"/>
            <a:ext cx="3966134" cy="685800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COBBLE STONE APPEARANCE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4116388" cy="4297363"/>
          </a:xfrm>
        </p:spPr>
        <p:txBody>
          <a:bodyPr>
            <a:normAutofit/>
          </a:bodyPr>
          <a:lstStyle/>
          <a:p>
            <a:r>
              <a:rPr lang="en-US" sz="1800" dirty="0"/>
              <a:t>Intraluminal scarring of the tube gives rises a cobblestone like appearance which is an effective radiographic sign of intraluminal adhesions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295401"/>
            <a:ext cx="4041775" cy="609600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CORK SCREW APPREANCE</a:t>
            </a:r>
            <a:r>
              <a:rPr lang="en-US" b="0" dirty="0"/>
              <a:t> 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/>
          <a:p>
            <a:r>
              <a:rPr lang="en-US" sz="1600" dirty="0"/>
              <a:t>Vertically fixed tubes secondary to dense </a:t>
            </a:r>
            <a:r>
              <a:rPr lang="en-US" sz="1600" dirty="0" err="1">
                <a:solidFill>
                  <a:srgbClr val="7030A0"/>
                </a:solidFill>
              </a:rPr>
              <a:t>peritubal</a:t>
            </a:r>
            <a:r>
              <a:rPr lang="en-US" sz="1600" dirty="0">
                <a:solidFill>
                  <a:srgbClr val="7030A0"/>
                </a:solidFill>
              </a:rPr>
              <a:t> adhesions</a:t>
            </a:r>
            <a:r>
              <a:rPr lang="en-US" sz="1600" dirty="0"/>
              <a:t>. Dense connective tissue causes the lack of tubal mobility.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 err="1"/>
              <a:t>hyperconvulated</a:t>
            </a:r>
            <a:r>
              <a:rPr lang="en-US" sz="1600" dirty="0"/>
              <a:t> right tube and manifests a " cork screw" like appearance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4" y="3623256"/>
            <a:ext cx="28956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1831"/>
            <a:ext cx="28765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777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/>
          <a:lstStyle/>
          <a:p>
            <a:r>
              <a:rPr lang="en-US" b="0" dirty="0"/>
              <a:t>PERITUBAL HALO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373563"/>
          </a:xfrm>
        </p:spPr>
        <p:txBody>
          <a:bodyPr/>
          <a:lstStyle/>
          <a:p>
            <a:r>
              <a:rPr lang="en-US" sz="1800" dirty="0"/>
              <a:t>Thickening of the tubal walls due to </a:t>
            </a:r>
            <a:r>
              <a:rPr lang="en-US" sz="1800" dirty="0" err="1"/>
              <a:t>peritubal</a:t>
            </a:r>
            <a:r>
              <a:rPr lang="en-US" sz="1800" dirty="0"/>
              <a:t> adhesions (arrows) represents a </a:t>
            </a:r>
            <a:r>
              <a:rPr lang="en-US" sz="1800" dirty="0">
                <a:solidFill>
                  <a:srgbClr val="7030A0"/>
                </a:solidFill>
              </a:rPr>
              <a:t>cloudy sign </a:t>
            </a:r>
            <a:r>
              <a:rPr lang="en-US" sz="1800" dirty="0"/>
              <a:t>on </a:t>
            </a:r>
            <a:r>
              <a:rPr lang="en-US" sz="1800" dirty="0" err="1"/>
              <a:t>hysterosalpingograms</a:t>
            </a:r>
            <a:r>
              <a:rPr lang="en-US" sz="1800" dirty="0"/>
              <a:t>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r>
              <a:rPr lang="en-US" b="0" dirty="0"/>
              <a:t>TOBACCO POUCH APPREANCE 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8200" y="1676400"/>
            <a:ext cx="4038600" cy="4449763"/>
          </a:xfrm>
        </p:spPr>
        <p:txBody>
          <a:bodyPr>
            <a:normAutofit/>
          </a:bodyPr>
          <a:lstStyle/>
          <a:p>
            <a:r>
              <a:rPr lang="en-US" sz="1800" dirty="0"/>
              <a:t>Terminal hydrosalpinx with the conical narrowing is seen in the right tube.</a:t>
            </a:r>
          </a:p>
          <a:p>
            <a:r>
              <a:rPr lang="en-US" sz="1800" dirty="0">
                <a:solidFill>
                  <a:srgbClr val="7030A0"/>
                </a:solidFill>
              </a:rPr>
              <a:t>Eversion of the fimbria </a:t>
            </a:r>
            <a:r>
              <a:rPr lang="en-US" sz="1800" dirty="0"/>
              <a:t>secondary to adhesions, with a patent orifice produces the </a:t>
            </a:r>
            <a:r>
              <a:rPr lang="en-US" sz="1800" dirty="0">
                <a:solidFill>
                  <a:srgbClr val="7030A0"/>
                </a:solidFill>
              </a:rPr>
              <a:t>tobacco pouch appearance in the left terminal</a:t>
            </a:r>
            <a:r>
              <a:rPr lang="en-US" sz="1800" dirty="0"/>
              <a:t>. </a:t>
            </a:r>
          </a:p>
          <a:p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12713"/>
            <a:ext cx="39624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00" y="4024648"/>
            <a:ext cx="33528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5055"/>
            <a:ext cx="14757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212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b="0" dirty="0">
                <a:latin typeface="Algerian" pitchFamily="82" charset="0"/>
              </a:rPr>
              <a:t>Pseudo-</a:t>
            </a:r>
            <a:r>
              <a:rPr lang="en-US" sz="3100" b="0" dirty="0" err="1">
                <a:latin typeface="Algerian" pitchFamily="82" charset="0"/>
              </a:rPr>
              <a:t>unicornuate</a:t>
            </a:r>
            <a:r>
              <a:rPr lang="en-US" sz="3100" b="0" dirty="0">
                <a:latin typeface="Algerian" pitchFamily="82" charset="0"/>
              </a:rPr>
              <a:t> uterus</a:t>
            </a:r>
            <a:r>
              <a:rPr lang="en-US" b="0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Unilateral scarring of the cavity makes an asymmetric intrauterine </a:t>
            </a:r>
            <a:r>
              <a:rPr lang="en-US" sz="1800" dirty="0" smtClean="0"/>
              <a:t>obliteration, resembling a </a:t>
            </a:r>
            <a:r>
              <a:rPr lang="en-US" sz="1800" dirty="0" err="1"/>
              <a:t>unicornuate</a:t>
            </a:r>
            <a:r>
              <a:rPr lang="en-US" sz="1800" dirty="0"/>
              <a:t> uterus. the irregular contour and vertical orientation of long axis.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True </a:t>
            </a:r>
            <a:r>
              <a:rPr lang="en-US" sz="1600" dirty="0" err="1"/>
              <a:t>unicornuate</a:t>
            </a:r>
            <a:r>
              <a:rPr lang="en-US" sz="1600" dirty="0"/>
              <a:t> uterus. the smooth contour, more horizontal orientation of long axis and normal ipsilateral fallopian </a:t>
            </a:r>
            <a:r>
              <a:rPr lang="en-US" sz="1600" dirty="0" smtClean="0"/>
              <a:t>tube.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1" y="3886200"/>
            <a:ext cx="79248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467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latin typeface="Algerian" pitchFamily="82" charset="0"/>
              </a:rPr>
              <a:t>TRIFOLIATE SHAPED UTERUS</a:t>
            </a:r>
            <a:r>
              <a:rPr lang="en-US" b="0" dirty="0"/>
              <a:t>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Synechiae </a:t>
            </a:r>
            <a:r>
              <a:rPr lang="en-US" sz="1800" dirty="0"/>
              <a:t>formation at the uterine borders and partial obliteration in the fundus produce a </a:t>
            </a:r>
            <a:r>
              <a:rPr lang="en-US" sz="1800" dirty="0">
                <a:solidFill>
                  <a:srgbClr val="FF0000"/>
                </a:solidFill>
              </a:rPr>
              <a:t>trifoliate like </a:t>
            </a:r>
            <a:r>
              <a:rPr lang="en-US" sz="1800" dirty="0"/>
              <a:t>appearance. Both tubes are obstructed in the isthmic </a:t>
            </a:r>
            <a:r>
              <a:rPr lang="en-US" sz="1800" dirty="0" smtClean="0"/>
              <a:t>portion.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5364"/>
            <a:ext cx="381952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66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lgerian" pitchFamily="82" charset="0"/>
              </a:rPr>
              <a:t>Conclusion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HSG remains the front-line imaging modality in </a:t>
            </a:r>
            <a:r>
              <a:rPr lang="en-US" sz="2400" dirty="0" smtClean="0"/>
              <a:t>the investigation </a:t>
            </a:r>
            <a:r>
              <a:rPr lang="en-US" sz="2400" dirty="0"/>
              <a:t>of infertility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Has a low </a:t>
            </a:r>
            <a:r>
              <a:rPr lang="en-US" sz="2400" dirty="0"/>
              <a:t>sensitivity for the diagnosis of pelvic adhesions,</a:t>
            </a:r>
          </a:p>
          <a:p>
            <a:pPr marL="0" indent="0">
              <a:buNone/>
            </a:pPr>
            <a:r>
              <a:rPr lang="en-US" sz="2400" dirty="0" smtClean="0"/>
              <a:t>    which </a:t>
            </a:r>
            <a:r>
              <a:rPr lang="en-US" sz="2400" dirty="0"/>
              <a:t>is why it cannot replace laparoscopy.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7329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1200" i="1" dirty="0"/>
              <a:t>Pathology of the Uterine </a:t>
            </a:r>
            <a:r>
              <a:rPr lang="en-US" sz="1200" i="1" dirty="0" smtClean="0"/>
              <a:t>Cavity: Clinical key.</a:t>
            </a:r>
          </a:p>
          <a:p>
            <a:r>
              <a:rPr lang="en-US" sz="1200" i="1" dirty="0" err="1">
                <a:hlinkClick r:id="rId2"/>
              </a:rPr>
              <a:t>Hysterosalpingographic</a:t>
            </a:r>
            <a:r>
              <a:rPr lang="en-US" sz="1200" i="1" dirty="0">
                <a:hlinkClick r:id="rId2"/>
              </a:rPr>
              <a:t> findings in women with genital </a:t>
            </a:r>
            <a:r>
              <a:rPr lang="en-US" sz="1200" i="1" dirty="0" smtClean="0">
                <a:hlinkClick r:id="rId2"/>
              </a:rPr>
              <a:t>tuberculosis</a:t>
            </a:r>
            <a:r>
              <a:rPr lang="en-US" sz="1200" i="1" dirty="0" smtClean="0"/>
              <a:t>; </a:t>
            </a:r>
            <a:r>
              <a:rPr lang="en-US" sz="1200" i="1" dirty="0" err="1" smtClean="0"/>
              <a:t>Donya</a:t>
            </a:r>
            <a:r>
              <a:rPr lang="en-US" sz="1200" i="1" dirty="0" smtClean="0"/>
              <a:t> </a:t>
            </a:r>
            <a:r>
              <a:rPr lang="en-US" sz="1200" i="1" dirty="0" err="1"/>
              <a:t>Farrokh</a:t>
            </a:r>
            <a:r>
              <a:rPr lang="en-US" sz="1200" i="1" dirty="0"/>
              <a:t>, </a:t>
            </a:r>
            <a:r>
              <a:rPr lang="en-US" sz="1200" i="1" dirty="0" err="1"/>
              <a:t>Parvaneh</a:t>
            </a:r>
            <a:r>
              <a:rPr lang="en-US" sz="1200" i="1" dirty="0"/>
              <a:t> </a:t>
            </a:r>
            <a:r>
              <a:rPr lang="en-US" sz="1200" i="1" dirty="0" err="1"/>
              <a:t>Layegh</a:t>
            </a:r>
            <a:r>
              <a:rPr lang="en-US" sz="1200" i="1" dirty="0"/>
              <a:t>, </a:t>
            </a:r>
            <a:r>
              <a:rPr lang="en-US" sz="1200" i="1" dirty="0" err="1"/>
              <a:t>Monavvar</a:t>
            </a:r>
            <a:r>
              <a:rPr lang="en-US" sz="1200" i="1" dirty="0"/>
              <a:t> </a:t>
            </a:r>
            <a:r>
              <a:rPr lang="en-US" sz="1200" i="1" dirty="0" err="1"/>
              <a:t>Afzalaghaee</a:t>
            </a:r>
            <a:r>
              <a:rPr lang="en-US" sz="1200" i="1" dirty="0"/>
              <a:t>, </a:t>
            </a:r>
            <a:r>
              <a:rPr lang="en-US" sz="1200" i="1" dirty="0" err="1"/>
              <a:t>Mohaddeseh</a:t>
            </a:r>
            <a:r>
              <a:rPr lang="en-US" sz="1200" i="1" dirty="0"/>
              <a:t> </a:t>
            </a:r>
            <a:r>
              <a:rPr lang="en-US" sz="1200" i="1" dirty="0" err="1"/>
              <a:t>Mohammadi</a:t>
            </a:r>
            <a:r>
              <a:rPr lang="en-US" sz="1200" i="1" dirty="0"/>
              <a:t>, </a:t>
            </a:r>
            <a:r>
              <a:rPr lang="en-US" sz="1200" i="1" dirty="0" err="1"/>
              <a:t>Yalda</a:t>
            </a:r>
            <a:r>
              <a:rPr lang="en-US" sz="1200" i="1" dirty="0"/>
              <a:t> </a:t>
            </a:r>
            <a:r>
              <a:rPr lang="en-US" sz="1200" i="1" dirty="0" err="1"/>
              <a:t>Fallah</a:t>
            </a:r>
            <a:r>
              <a:rPr lang="en-US" sz="1200" i="1" dirty="0"/>
              <a:t> </a:t>
            </a:r>
            <a:r>
              <a:rPr lang="en-US" sz="1200" i="1" dirty="0" err="1"/>
              <a:t>Rastegar</a:t>
            </a:r>
            <a:endParaRPr lang="en-US" sz="1200" i="1" dirty="0"/>
          </a:p>
          <a:p>
            <a:pPr marL="0" indent="0">
              <a:buNone/>
            </a:pPr>
            <a:r>
              <a:rPr lang="en-US" sz="1200" i="1" dirty="0"/>
              <a:t>Iran J </a:t>
            </a:r>
            <a:r>
              <a:rPr lang="en-US" sz="1200" i="1" dirty="0" err="1"/>
              <a:t>Reprod</a:t>
            </a:r>
            <a:r>
              <a:rPr lang="en-US" sz="1200" i="1" dirty="0"/>
              <a:t> Med. 2015 May; 13(5): 297–304</a:t>
            </a:r>
            <a:r>
              <a:rPr lang="en-US" sz="1200" i="1" dirty="0" smtClean="0"/>
              <a:t>.</a:t>
            </a:r>
          </a:p>
          <a:p>
            <a:r>
              <a:rPr lang="en-US" sz="1200" i="1" dirty="0"/>
              <a:t>Simpson </a:t>
            </a:r>
            <a:r>
              <a:rPr lang="en-US" sz="1200" i="1" dirty="0" err="1"/>
              <a:t>Jr</a:t>
            </a:r>
            <a:r>
              <a:rPr lang="en-US" sz="1200" i="1" dirty="0"/>
              <a:t> WL, </a:t>
            </a:r>
            <a:r>
              <a:rPr lang="en-US" sz="1200" i="1" dirty="0" err="1"/>
              <a:t>Beitia</a:t>
            </a:r>
            <a:r>
              <a:rPr lang="en-US" sz="1200" i="1" dirty="0"/>
              <a:t> LG, </a:t>
            </a:r>
            <a:r>
              <a:rPr lang="en-US" sz="1200" i="1" dirty="0" err="1"/>
              <a:t>Mester</a:t>
            </a:r>
            <a:r>
              <a:rPr lang="en-US" sz="1200" i="1" dirty="0"/>
              <a:t> J. Hysterosalpingography: a reemerging study. Radiographics. 2006 Mar;26(2):419-31</a:t>
            </a:r>
            <a:r>
              <a:rPr lang="en-US" sz="1200" i="1" dirty="0" smtClean="0"/>
              <a:t>.</a:t>
            </a:r>
          </a:p>
          <a:p>
            <a:r>
              <a:rPr lang="en-US" sz="1200" b="1" i="1" dirty="0"/>
              <a:t>Imaging of Müllerian Duct </a:t>
            </a:r>
            <a:r>
              <a:rPr lang="en-US" sz="1200" b="1" i="1" dirty="0" smtClean="0"/>
              <a:t>Anomalies  </a:t>
            </a:r>
            <a:r>
              <a:rPr lang="en-US" sz="1200" i="1" dirty="0" smtClean="0">
                <a:hlinkClick r:id="rId3" tooltip="Spencer C. Behr"/>
              </a:rPr>
              <a:t>Spencer </a:t>
            </a:r>
            <a:r>
              <a:rPr lang="en-US" sz="1200" i="1" dirty="0">
                <a:hlinkClick r:id="rId3" tooltip="Spencer C. Behr"/>
              </a:rPr>
              <a:t>C. Behr</a:t>
            </a:r>
            <a:r>
              <a:rPr lang="en-US" sz="1200" i="1" dirty="0"/>
              <a:t>, </a:t>
            </a:r>
            <a:r>
              <a:rPr lang="en-US" sz="1200" i="1" dirty="0">
                <a:hlinkClick r:id="rId4" tooltip="Jesse L. Courtier"/>
              </a:rPr>
              <a:t>Jesse L. Courtier</a:t>
            </a:r>
            <a:r>
              <a:rPr lang="en-US" sz="1200" i="1" dirty="0"/>
              <a:t>, </a:t>
            </a:r>
            <a:r>
              <a:rPr lang="en-US" sz="1200" i="1" dirty="0" err="1"/>
              <a:t>Aliya</a:t>
            </a:r>
            <a:r>
              <a:rPr lang="en-US" sz="1200" i="1" dirty="0"/>
              <a:t> </a:t>
            </a:r>
            <a:r>
              <a:rPr lang="en-US" sz="1200" i="1" dirty="0" err="1"/>
              <a:t>Qayyum</a:t>
            </a:r>
            <a:r>
              <a:rPr lang="en-US" sz="1200" i="1" dirty="0"/>
              <a:t> </a:t>
            </a:r>
            <a:r>
              <a:rPr lang="en-US" sz="1200" b="1" i="1" dirty="0" err="1" smtClean="0"/>
              <a:t>Online:</a:t>
            </a:r>
            <a:r>
              <a:rPr lang="en-US" sz="1200" i="1" dirty="0" err="1" smtClean="0"/>
              <a:t>Oct</a:t>
            </a:r>
            <a:r>
              <a:rPr lang="en-US" sz="1200" i="1" dirty="0" smtClean="0"/>
              <a:t> </a:t>
            </a:r>
            <a:r>
              <a:rPr lang="en-US" sz="1200" i="1" dirty="0"/>
              <a:t>4 2012</a:t>
            </a:r>
            <a:r>
              <a:rPr lang="en-US" sz="1200" i="1" dirty="0">
                <a:hlinkClick r:id="rId5"/>
              </a:rPr>
              <a:t>https://doi.org/10.1148/rg.326125515</a:t>
            </a:r>
            <a:endParaRPr lang="en-US" sz="1200" i="1" dirty="0"/>
          </a:p>
          <a:p>
            <a:endParaRPr lang="en-US" sz="1200" i="1" dirty="0"/>
          </a:p>
          <a:p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450662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867400" cy="427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35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733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872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8534400" cy="4038599"/>
          </a:xfrm>
        </p:spPr>
        <p:txBody>
          <a:bodyPr>
            <a:normAutofit/>
          </a:bodyPr>
          <a:lstStyle/>
          <a:p>
            <a:r>
              <a:rPr lang="en-IN" sz="2000" b="1" dirty="0"/>
              <a:t>The cornua, isthmic and proximal 2/3</a:t>
            </a:r>
            <a:r>
              <a:rPr lang="en-IN" sz="2000" b="1" baseline="30000" dirty="0"/>
              <a:t>rd</a:t>
            </a:r>
            <a:r>
              <a:rPr lang="en-IN" sz="2000" b="1" dirty="0"/>
              <a:t> of ampullary part of right fallopian tube are normal in calibre and show normal contrast opacification n. Rest of the distal 1/3</a:t>
            </a:r>
            <a:r>
              <a:rPr lang="en-IN" sz="2000" b="1" baseline="30000" dirty="0"/>
              <a:t>rd</a:t>
            </a:r>
            <a:r>
              <a:rPr lang="en-IN" sz="2000" b="1" dirty="0"/>
              <a:t> of ampullary and infundibular parts of the right fallopian tube is dilated.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4370958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86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>
                <a:latin typeface="Algerian" pitchFamily="82" charset="0"/>
              </a:rPr>
              <a:t>Accessory &amp; </a:t>
            </a:r>
            <a:r>
              <a:rPr lang="en-US" sz="2400" b="0" dirty="0" err="1" smtClean="0">
                <a:latin typeface="Algerian" pitchFamily="82" charset="0"/>
              </a:rPr>
              <a:t>Equipments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Disposable HSG </a:t>
            </a:r>
            <a:r>
              <a:rPr lang="en-US" sz="2000" dirty="0"/>
              <a:t>tray is used. </a:t>
            </a:r>
            <a:endParaRPr lang="en-US" sz="2000" dirty="0" smtClean="0"/>
          </a:p>
          <a:p>
            <a:r>
              <a:rPr lang="en-US" sz="2000" dirty="0" smtClean="0"/>
              <a:t>Speculum</a:t>
            </a:r>
          </a:p>
          <a:p>
            <a:r>
              <a:rPr lang="en-US" sz="2000" dirty="0" smtClean="0"/>
              <a:t>Cotton balls</a:t>
            </a:r>
            <a:r>
              <a:rPr lang="en-US" sz="2000" dirty="0"/>
              <a:t>, cup, gauze, </a:t>
            </a:r>
            <a:r>
              <a:rPr lang="en-US" sz="2000" dirty="0" smtClean="0"/>
              <a:t>drapes.</a:t>
            </a:r>
          </a:p>
          <a:p>
            <a:r>
              <a:rPr lang="en-US" sz="2000" dirty="0" smtClean="0"/>
              <a:t> Sponge-holding forceps.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10 ml syringes, lubricating jelly extension tube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Contrast.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505200"/>
            <a:ext cx="4143375" cy="254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222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505199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92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IN" sz="2000" b="1" dirty="0"/>
              <a:t>NON VISUALIZATION OF THE LEFT FALLOPIAN TUBE IN ITS ENTIRE LENGTH BEYOND THE CORNUA - S/O LEFT CORNUAL BLOCK. 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48" y="2018981"/>
            <a:ext cx="3505504" cy="368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028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29908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73" y="2362200"/>
            <a:ext cx="2514600" cy="320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8960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sz="2000" b="1" dirty="0"/>
              <a:t>There is intravasation of contrast into the  myometrial-</a:t>
            </a:r>
            <a:r>
              <a:rPr lang="en-IN" sz="2000" b="1" dirty="0" err="1"/>
              <a:t>parametrial</a:t>
            </a:r>
            <a:r>
              <a:rPr lang="en-IN" sz="2000" b="1" dirty="0"/>
              <a:t>  vessels extending into  </a:t>
            </a:r>
            <a:r>
              <a:rPr lang="en-IN" sz="2000" b="1" dirty="0" err="1"/>
              <a:t>paracaval</a:t>
            </a:r>
            <a:r>
              <a:rPr lang="en-IN" sz="2000" b="1" dirty="0"/>
              <a:t> veins occurring immediately – </a:t>
            </a:r>
            <a:r>
              <a:rPr lang="en-IN" sz="2000" b="1" i="1" u="sng" dirty="0"/>
              <a:t>S/O Level 3 intravasation</a:t>
            </a:r>
            <a:r>
              <a:rPr lang="en-IN" sz="2000" b="1" dirty="0"/>
              <a:t>.</a:t>
            </a:r>
            <a:r>
              <a:rPr lang="en-IN" sz="2000" dirty="0"/>
              <a:t> 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15" y="2262843"/>
            <a:ext cx="2511770" cy="320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53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latin typeface="Algerian" pitchFamily="82" charset="0"/>
              </a:rPr>
              <a:t>CONTRAST MEDIA</a:t>
            </a:r>
            <a:r>
              <a:rPr lang="en-US" b="0" dirty="0"/>
              <a:t> 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Heuser was the first to report on the use of lipiodol in </a:t>
            </a:r>
            <a:r>
              <a:rPr lang="en-US" sz="2400" dirty="0" smtClean="0"/>
              <a:t>HSGs.</a:t>
            </a:r>
          </a:p>
          <a:p>
            <a:r>
              <a:rPr lang="en-US" sz="2400" dirty="0"/>
              <a:t>Lipiodol was gradually replaced by water soluble contrast media for several reasons 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344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CONTRAST MEDIA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LIPID </a:t>
            </a:r>
            <a:r>
              <a:rPr lang="en-US" dirty="0"/>
              <a:t>SOLUBLE CONTRAST (lipiodol)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Sharp image </a:t>
            </a:r>
            <a:endParaRPr lang="en-US" sz="2000" dirty="0" smtClean="0"/>
          </a:p>
          <a:p>
            <a:r>
              <a:rPr lang="en-US" sz="2000" dirty="0" smtClean="0"/>
              <a:t>Minimal pain</a:t>
            </a:r>
          </a:p>
          <a:p>
            <a:r>
              <a:rPr lang="en-US" sz="2000" dirty="0" smtClean="0"/>
              <a:t>Delayed </a:t>
            </a:r>
            <a:r>
              <a:rPr lang="en-US" sz="2000" dirty="0"/>
              <a:t>absorption </a:t>
            </a:r>
          </a:p>
          <a:p>
            <a:r>
              <a:rPr lang="en-US" sz="2000" dirty="0" smtClean="0"/>
              <a:t>Risk of lipogranuloma formation </a:t>
            </a:r>
            <a:r>
              <a:rPr lang="en-US" sz="2000" dirty="0"/>
              <a:t>in case of tubal </a:t>
            </a:r>
            <a:r>
              <a:rPr lang="en-US" sz="2000" dirty="0" smtClean="0"/>
              <a:t>block/</a:t>
            </a:r>
            <a:r>
              <a:rPr lang="en-US" sz="2000" dirty="0" err="1" smtClean="0"/>
              <a:t>hydrosalpynx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Intravasation </a:t>
            </a:r>
            <a:r>
              <a:rPr lang="en-US" sz="2000" dirty="0"/>
              <a:t>of contrast and possible risk of oil embolism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Need of delayed film </a:t>
            </a:r>
            <a:endParaRPr lang="en-US" sz="2000" dirty="0" smtClean="0"/>
          </a:p>
          <a:p>
            <a:r>
              <a:rPr lang="en-US" sz="2000" dirty="0" smtClean="0"/>
              <a:t>Less </a:t>
            </a:r>
            <a:r>
              <a:rPr lang="en-US" sz="2000" dirty="0"/>
              <a:t>often used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/>
              <a:t> </a:t>
            </a:r>
            <a:r>
              <a:rPr lang="en-US" sz="1800" dirty="0"/>
              <a:t>WATER SOLUBLE CONTRAST </a:t>
            </a:r>
            <a:r>
              <a:rPr lang="en-US" sz="1600" dirty="0"/>
              <a:t>(iohexol-</a:t>
            </a:r>
            <a:r>
              <a:rPr lang="en-US" sz="1600" dirty="0" err="1"/>
              <a:t>omnipaque,meglumine</a:t>
            </a:r>
            <a:r>
              <a:rPr lang="en-US" sz="1600" dirty="0"/>
              <a:t> </a:t>
            </a:r>
            <a:r>
              <a:rPr lang="en-US" sz="1600" dirty="0" err="1"/>
              <a:t>diatrizoate-urograffin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Ampullary </a:t>
            </a:r>
            <a:r>
              <a:rPr lang="en-US" sz="2000" dirty="0"/>
              <a:t>rugae clearly visualised </a:t>
            </a:r>
          </a:p>
          <a:p>
            <a:r>
              <a:rPr lang="en-US" sz="2000" dirty="0" smtClean="0"/>
              <a:t>Gets </a:t>
            </a:r>
            <a:r>
              <a:rPr lang="en-US" sz="2000" dirty="0"/>
              <a:t>absorbed within hours, does not leave </a:t>
            </a:r>
            <a:r>
              <a:rPr lang="en-US" sz="2000" dirty="0" smtClean="0"/>
              <a:t>residue</a:t>
            </a:r>
          </a:p>
          <a:p>
            <a:r>
              <a:rPr lang="en-US" sz="2000" dirty="0" smtClean="0"/>
              <a:t>Granuloma </a:t>
            </a:r>
            <a:r>
              <a:rPr lang="en-US" sz="2000" dirty="0"/>
              <a:t>formation rare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Pain persists after procedure </a:t>
            </a:r>
          </a:p>
          <a:p>
            <a:r>
              <a:rPr lang="en-US" sz="2000" dirty="0" smtClean="0"/>
              <a:t>Prompt </a:t>
            </a:r>
            <a:r>
              <a:rPr lang="en-US" sz="2000" dirty="0"/>
              <a:t>demonstration of tubal patency, delayed film not needed. </a:t>
            </a:r>
          </a:p>
          <a:p>
            <a:r>
              <a:rPr lang="en-US" sz="2000" dirty="0" smtClean="0"/>
              <a:t>Widely </a:t>
            </a:r>
            <a:r>
              <a:rPr lang="en-US" sz="2000" dirty="0"/>
              <a:t>used and preferred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Algerian" pitchFamily="82" charset="0"/>
              </a:rPr>
              <a:t>PROCEDURE</a:t>
            </a:r>
            <a:endParaRPr lang="en-US" sz="2800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Informed consent is taken 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Patient </a:t>
            </a:r>
            <a:r>
              <a:rPr lang="en-US" sz="2000" dirty="0"/>
              <a:t>is asked to empty bladder immediately before procedure 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 smtClean="0"/>
              <a:t>Scot </a:t>
            </a:r>
            <a:r>
              <a:rPr lang="en-US" sz="2000" dirty="0"/>
              <a:t>film may be taken. </a:t>
            </a:r>
          </a:p>
          <a:p>
            <a:r>
              <a:rPr lang="en-US" sz="2000" dirty="0" smtClean="0"/>
              <a:t>Patient </a:t>
            </a:r>
            <a:r>
              <a:rPr lang="en-US" sz="2000" dirty="0"/>
              <a:t>is placed in lithotomy </a:t>
            </a:r>
            <a:r>
              <a:rPr lang="en-US" sz="2000" dirty="0" smtClean="0"/>
              <a:t>position.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perineum is cleaned with antiseptic solution (</a:t>
            </a:r>
            <a:r>
              <a:rPr lang="en-US" sz="2000" dirty="0" err="1"/>
              <a:t>Betadine</a:t>
            </a:r>
            <a:r>
              <a:rPr lang="en-US" sz="2000" dirty="0"/>
              <a:t>)and draped with sterile towel.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cervix is localized and cleansed with </a:t>
            </a:r>
            <a:r>
              <a:rPr lang="en-US" sz="2000" dirty="0" err="1" smtClean="0"/>
              <a:t>povidine</a:t>
            </a:r>
            <a:r>
              <a:rPr lang="en-US" sz="2000" dirty="0" smtClean="0"/>
              <a:t>-iodine </a:t>
            </a:r>
            <a:r>
              <a:rPr lang="en-US" sz="2000" dirty="0"/>
              <a:t>solution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 speculum is inserted into the vagina. </a:t>
            </a:r>
            <a:endParaRPr lang="en-US" sz="2000" dirty="0" smtClean="0"/>
          </a:p>
          <a:p>
            <a:r>
              <a:rPr lang="en-US" sz="2000" dirty="0" smtClean="0"/>
              <a:t>Cervix </a:t>
            </a:r>
            <a:r>
              <a:rPr lang="en-US" sz="2000" dirty="0"/>
              <a:t>is </a:t>
            </a:r>
            <a:r>
              <a:rPr lang="en-US" sz="2000" dirty="0" err="1"/>
              <a:t>cannulated</a:t>
            </a:r>
            <a:r>
              <a:rPr lang="en-US" sz="2000" dirty="0"/>
              <a:t> with any of available cannulas which is made air free before administration of </a:t>
            </a:r>
            <a:r>
              <a:rPr lang="en-US" sz="2000" dirty="0" smtClean="0"/>
              <a:t>contrast.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7181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2235</Words>
  <Application>Microsoft Office PowerPoint</Application>
  <PresentationFormat>On-screen Show (4:3)</PresentationFormat>
  <Paragraphs>280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Defination</vt:lpstr>
      <vt:lpstr>INDICATION </vt:lpstr>
      <vt:lpstr>CONTRAINDICATION</vt:lpstr>
      <vt:lpstr>PATIENT PREPARATION </vt:lpstr>
      <vt:lpstr>Accessory &amp; Equipments</vt:lpstr>
      <vt:lpstr>CONTRAST MEDIA </vt:lpstr>
      <vt:lpstr>CONTRAST MEDIA</vt:lpstr>
      <vt:lpstr>PROCEDURE</vt:lpstr>
      <vt:lpstr>PROCEDURE</vt:lpstr>
      <vt:lpstr>PROCEDURE</vt:lpstr>
      <vt:lpstr>COMPLICATION </vt:lpstr>
      <vt:lpstr>NORMAL HSG</vt:lpstr>
      <vt:lpstr>NORMAL HSG</vt:lpstr>
      <vt:lpstr> NON PATHOLOGIC FINDINGS</vt:lpstr>
      <vt:lpstr>UTERINE FOLDS</vt:lpstr>
      <vt:lpstr>Previous caesarean section scar </vt:lpstr>
      <vt:lpstr>PROMINENT CERVICAL GLANDS</vt:lpstr>
      <vt:lpstr>DETECTABLE PATHOLOGY</vt:lpstr>
      <vt:lpstr>UTERINE ANOMALIES </vt:lpstr>
      <vt:lpstr>UTERINE ANOMALIES </vt:lpstr>
      <vt:lpstr>Unicornuate uterus</vt:lpstr>
      <vt:lpstr>UTERUS DIDELPHYS</vt:lpstr>
      <vt:lpstr> BICORNUATE UNICOLLIS</vt:lpstr>
      <vt:lpstr>BICORNUATE BICOLLI</vt:lpstr>
      <vt:lpstr>PowerPoint Presentation</vt:lpstr>
      <vt:lpstr>Septate Uterus</vt:lpstr>
      <vt:lpstr>SEPTATE UTERUS</vt:lpstr>
      <vt:lpstr>Bicornuate and Septate Uteri</vt:lpstr>
      <vt:lpstr>Classification criteria for USG </vt:lpstr>
      <vt:lpstr>Arcuate  Uterus</vt:lpstr>
      <vt:lpstr>DES Uterus</vt:lpstr>
      <vt:lpstr>Abnormalities of Uterine Contour</vt:lpstr>
      <vt:lpstr> FIBROID UTERUS</vt:lpstr>
      <vt:lpstr>Luminal Filling Defects </vt:lpstr>
      <vt:lpstr>Virtual Hysterosalpingography (VHSG)</vt:lpstr>
      <vt:lpstr>Luminal Filling Defects </vt:lpstr>
      <vt:lpstr>Fallopian Tubes</vt:lpstr>
      <vt:lpstr>Salpingitis isthmica nodosum (SIN)</vt:lpstr>
      <vt:lpstr>Cornual spasm</vt:lpstr>
      <vt:lpstr>Tubal occlusion</vt:lpstr>
      <vt:lpstr>Hydrosalpinx</vt:lpstr>
      <vt:lpstr>Peritubal adhesions</vt:lpstr>
      <vt:lpstr>Irreversible tubal occlusion with a microinsert</vt:lpstr>
      <vt:lpstr>Tubal polyp.</vt:lpstr>
      <vt:lpstr>HSG finding in women with  TB</vt:lpstr>
      <vt:lpstr>PowerPoint Presentation</vt:lpstr>
      <vt:lpstr>PowerPoint Presentation</vt:lpstr>
      <vt:lpstr>PowerPoint Presentation</vt:lpstr>
      <vt:lpstr>LEOPARD SKIN APPEARANCE</vt:lpstr>
      <vt:lpstr>PowerPoint Presentation</vt:lpstr>
      <vt:lpstr>PowerPoint Presentation</vt:lpstr>
      <vt:lpstr>Pseudo-unicornuate uterus.</vt:lpstr>
      <vt:lpstr>TRIFOLIATE SHAPED UTERUS </vt:lpstr>
      <vt:lpstr>Conclusion</vt:lpstr>
      <vt:lpstr>References</vt:lpstr>
      <vt:lpstr>PowerPoint Presentation</vt:lpstr>
      <vt:lpstr>?</vt:lpstr>
      <vt:lpstr>Answer</vt:lpstr>
      <vt:lpstr>?</vt:lpstr>
      <vt:lpstr>Answer</vt:lpstr>
      <vt:lpstr>?</vt:lpstr>
      <vt:lpstr>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v2</dc:creator>
  <cp:lastModifiedBy>Xray</cp:lastModifiedBy>
  <cp:revision>446</cp:revision>
  <dcterms:created xsi:type="dcterms:W3CDTF">2015-09-20T01:50:00Z</dcterms:created>
  <dcterms:modified xsi:type="dcterms:W3CDTF">2019-05-22T18:16:04Z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