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4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2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8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5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3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7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5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6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1B59E-C13A-44EB-84D6-9D0BB6640834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1CF54-7C9C-4703-81E2-18C29E41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62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dioloksabha.com/home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C2BEE9-F60E-4A59-BB3F-0DC1FFF4A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224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Radioloksabha</a:t>
            </a:r>
            <a:r>
              <a:rPr lang="en-US" dirty="0">
                <a:latin typeface="Arial Black" panose="020B0A04020102020204" pitchFamily="34" charset="0"/>
              </a:rPr>
              <a:t> spotters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series- II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E913AC-EEF9-43F1-A0C9-76697DFC5C9B}"/>
              </a:ext>
            </a:extLst>
          </p:cNvPr>
          <p:cNvSpPr/>
          <p:nvPr/>
        </p:nvSpPr>
        <p:spPr>
          <a:xfrm>
            <a:off x="1524000" y="3509963"/>
            <a:ext cx="8946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5F5F5"/>
                </a:solidFill>
                <a:latin typeface="Calibri" panose="020F0502020204030204" pitchFamily="34" charset="0"/>
              </a:rPr>
              <a:t>Radioloksabha</a:t>
            </a:r>
            <a:r>
              <a:rPr lang="en-US" dirty="0">
                <a:solidFill>
                  <a:srgbClr val="F5F5F5"/>
                </a:solidFill>
                <a:latin typeface="Calibri" panose="020F0502020204030204" pitchFamily="34" charset="0"/>
              </a:rPr>
              <a:t>  is a free educational website for medical students, residents and doctors to  </a:t>
            </a:r>
          </a:p>
          <a:p>
            <a:r>
              <a:rPr lang="en-US" dirty="0">
                <a:solidFill>
                  <a:srgbClr val="F5F5F5"/>
                </a:solidFill>
                <a:latin typeface="Calibri" panose="020F0502020204030204" pitchFamily="34" charset="0"/>
              </a:rPr>
              <a:t>                                 share knowledge contributing to the world of Radiology</a:t>
            </a:r>
            <a:endParaRPr lang="en-IN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A75B92-5627-4B77-ACA0-13E2EEC09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9" y="4398108"/>
            <a:ext cx="11379200" cy="165576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Dr </a:t>
            </a:r>
            <a:r>
              <a:rPr lang="en-US" sz="2000" dirty="0" err="1"/>
              <a:t>Pavankumar</a:t>
            </a:r>
            <a:r>
              <a:rPr lang="en-US" sz="2000" dirty="0"/>
              <a:t>(DMRD, DNB) . Dr Anju (MD).  Dr </a:t>
            </a:r>
            <a:r>
              <a:rPr lang="en-US" sz="2000" dirty="0" err="1"/>
              <a:t>Saarah</a:t>
            </a:r>
            <a:r>
              <a:rPr lang="en-US" sz="2000" dirty="0"/>
              <a:t> khan ( MD) . Dr Ashok </a:t>
            </a:r>
            <a:r>
              <a:rPr lang="en-US" sz="2000" dirty="0" err="1"/>
              <a:t>sharma</a:t>
            </a:r>
            <a:r>
              <a:rPr lang="en-US" sz="2000" dirty="0"/>
              <a:t>(MD)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support </a:t>
            </a:r>
            <a:r>
              <a:rPr lang="en-US" dirty="0" err="1"/>
              <a:t>FOAMrad</a:t>
            </a:r>
            <a:r>
              <a:rPr lang="en-US" dirty="0"/>
              <a:t>  - Free open access radiology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AAC01-7CF7-4FC1-A6A9-2FDA1E20C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258" y="6073234"/>
            <a:ext cx="3375742" cy="7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9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Avascular necrosis of scaphoid.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F9FC4-D0A1-4DD2-9C04-BE2325376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0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022" y="139347"/>
            <a:ext cx="8729561" cy="6577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1219F-EDCE-4358-ADF8-033B5EA2D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2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657" y="-102438"/>
            <a:ext cx="7690554" cy="6960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FB0EE5-01A3-43CE-B9E5-1B82D2ABE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0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986" y="1690688"/>
            <a:ext cx="5551767" cy="4035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E9A13-C147-4849-8C87-3C41E195B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2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MRI features of left avascular necrosis of femoral head (Steinberg's V).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0BB44-C981-4073-8A2E-1424A2CD2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085" y="0"/>
            <a:ext cx="9172885" cy="6759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444A10-A194-4666-BC3C-F6EABD5CA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7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Avascular necrosis of the left head of femur, with secondary osteoarthritic  changes - </a:t>
            </a:r>
            <a:r>
              <a:rPr lang="en-US" b="1" dirty="0" err="1"/>
              <a:t>Ficat</a:t>
            </a:r>
            <a:r>
              <a:rPr lang="en-US" b="1" dirty="0"/>
              <a:t> and </a:t>
            </a:r>
            <a:r>
              <a:rPr lang="en-US" b="1" dirty="0" err="1"/>
              <a:t>Arlet</a:t>
            </a:r>
            <a:r>
              <a:rPr lang="en-US" b="1" dirty="0"/>
              <a:t> Grade IV.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Flattening and loss of normal contour of the head of left femur, with loss of joint space noted.</a:t>
            </a:r>
          </a:p>
          <a:p>
            <a:r>
              <a:rPr lang="en-US" dirty="0"/>
              <a:t>Sclerosis around the head of the femur noted.</a:t>
            </a:r>
          </a:p>
          <a:p>
            <a:r>
              <a:rPr lang="en-US" dirty="0"/>
              <a:t> Loss of neck-shaft angle. Postero-superior displacement of the head of femur.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1A681-E677-4B6E-8489-0EEFC84FB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495" y="154200"/>
            <a:ext cx="9341783" cy="6542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646E4-1B60-4AB0-ABB6-62FDF4FC8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840" y="-4762"/>
            <a:ext cx="9098943" cy="6862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E86D4E-1172-4B43-B959-5C94C5058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9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Dilated right </a:t>
            </a:r>
            <a:r>
              <a:rPr lang="en-US" b="1" dirty="0" err="1"/>
              <a:t>atrium,inferior</a:t>
            </a:r>
            <a:r>
              <a:rPr lang="en-US" b="1" dirty="0"/>
              <a:t> vena cava with  pericardial calcifications- constrictive pericarditis.</a:t>
            </a:r>
            <a:br>
              <a:rPr lang="en-US" b="1" dirty="0"/>
            </a:br>
            <a:r>
              <a:rPr lang="en-US" b="1" dirty="0"/>
              <a:t>Contrast in inferior vena cava and hepatic veins on arterial phase images – Right heart failure/tricuspid regurgitation.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3C92B-4CE8-4830-A854-41107E4C1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2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583" y="232748"/>
            <a:ext cx="9077576" cy="6766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C8A7B-8CBB-44C1-AEE6-D37BEDC08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16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4BE092F-39DD-408C-8D6C-7141B3A7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648" y="-63378"/>
            <a:ext cx="4476995" cy="682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F707D-4F1C-405D-94A2-E5A716D14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86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527FB84-8681-41D2-9861-F63293A6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742"/>
            <a:ext cx="6473786" cy="48004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8A4796-A5B8-452C-96A2-FE17F37E6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239" y="917741"/>
            <a:ext cx="5720761" cy="4903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893BC-580A-497D-844E-64A1C61BE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8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9CD80-2CA8-4E24-8280-F062C4B3F402}"/>
              </a:ext>
            </a:extLst>
          </p:cNvPr>
          <p:cNvSpPr/>
          <p:nvPr/>
        </p:nvSpPr>
        <p:spPr>
          <a:xfrm>
            <a:off x="880533" y="525565"/>
            <a:ext cx="1071315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00" dirty="0"/>
              <a:t>There is evidence of a expansile intramedullary lesion causing mild expansion of the medullary cavity with cortical thinning noted involving head , neck and meta-diaphyseal and proximal diaphysis of the femur</a:t>
            </a:r>
          </a:p>
          <a:p>
            <a:endParaRPr lang="en-IN" sz="2500" dirty="0"/>
          </a:p>
          <a:p>
            <a:r>
              <a:rPr lang="en-IN" sz="2500" dirty="0"/>
              <a:t> Linear radiolucent area with </a:t>
            </a:r>
            <a:r>
              <a:rPr lang="en-IN" sz="2500" dirty="0" err="1"/>
              <a:t>surrouninding</a:t>
            </a:r>
            <a:r>
              <a:rPr lang="en-IN" sz="2500" dirty="0"/>
              <a:t> sclerosis noted in the head and neck of femur-Likely post operative screw removal. </a:t>
            </a:r>
          </a:p>
          <a:p>
            <a:endParaRPr lang="en-IN" sz="2500" dirty="0"/>
          </a:p>
          <a:p>
            <a:r>
              <a:rPr lang="en-IN" sz="2500" dirty="0"/>
              <a:t>The muscles of the hip are normal to the visualized extent.</a:t>
            </a:r>
          </a:p>
          <a:p>
            <a:endParaRPr lang="en-IN" sz="2500" dirty="0"/>
          </a:p>
          <a:p>
            <a:r>
              <a:rPr lang="en-IN" sz="2500" dirty="0"/>
              <a:t>Intermuscular planes are normal on both sides.</a:t>
            </a:r>
          </a:p>
          <a:p>
            <a:r>
              <a:rPr lang="en-IN" sz="2500" dirty="0"/>
              <a:t> </a:t>
            </a:r>
            <a:br>
              <a:rPr lang="en-IN" sz="2500" dirty="0"/>
            </a:br>
            <a:r>
              <a:rPr lang="en-IN" sz="2500" b="1" dirty="0"/>
              <a:t>Expansile polyostotic lytic intramedullary lesion with cortical thinning involving  left femur  and tibia as described- likely Fibrous dysplasia</a:t>
            </a:r>
            <a:endParaRPr lang="en-IN" sz="2500" dirty="0"/>
          </a:p>
        </p:txBody>
      </p:sp>
    </p:spTree>
    <p:extLst>
      <p:ext uri="{BB962C8B-B14F-4D97-AF65-F5344CB8AC3E}">
        <p14:creationId xmlns:p14="http://schemas.microsoft.com/office/powerpoint/2010/main" val="1448664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1D0D9DF-26AB-4A31-BDC2-B7CBB82DB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21" y="0"/>
            <a:ext cx="590955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DFDCD-7B41-476C-A019-2A4262FA2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1942E46-9D73-4E3F-A40C-0DA0CDE73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512"/>
            <a:ext cx="6299273" cy="449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A0A473-ED63-48DD-A26F-EC26FD4E4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6" y="925687"/>
            <a:ext cx="6392814" cy="4775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6A1726-9695-4EA3-9727-ABE5D667C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5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E1D86B-C35D-4A8A-9BD8-D29719B31095}"/>
              </a:ext>
            </a:extLst>
          </p:cNvPr>
          <p:cNvSpPr/>
          <p:nvPr/>
        </p:nvSpPr>
        <p:spPr>
          <a:xfrm>
            <a:off x="598311" y="316806"/>
            <a:ext cx="105663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dirty="0"/>
              <a:t>Expansile lytic lesion with enhancing soft tissue component (</a:t>
            </a:r>
            <a:r>
              <a:rPr lang="en-IN" sz="3000" dirty="0" err="1"/>
              <a:t>precontrast</a:t>
            </a:r>
            <a:r>
              <a:rPr lang="en-IN" sz="3000" dirty="0"/>
              <a:t> HU:34, post contrast HU:52) within noted in anterior end of  7th and 8th rib on left side . Calcification noted within the matrix of the lesion.</a:t>
            </a:r>
            <a:br>
              <a:rPr lang="en-IN" sz="3000" b="1" dirty="0"/>
            </a:br>
            <a:br>
              <a:rPr lang="en-IN" sz="3000" dirty="0"/>
            </a:br>
            <a:r>
              <a:rPr lang="en-IN" sz="3000" dirty="0"/>
              <a:t> </a:t>
            </a:r>
            <a:br>
              <a:rPr lang="en-IN" sz="3000" dirty="0"/>
            </a:br>
            <a:r>
              <a:rPr lang="en-IN" sz="3000" b="1" dirty="0"/>
              <a:t>Expansile lytic lesion in anterior end of 7th and 8th rib on left side.</a:t>
            </a:r>
            <a:br>
              <a:rPr lang="en-IN" sz="3000" dirty="0"/>
            </a:br>
            <a:r>
              <a:rPr lang="en-IN" sz="3000" b="1" dirty="0"/>
              <a:t>Differentials to be considered:</a:t>
            </a:r>
            <a:br>
              <a:rPr lang="en-IN" sz="3000" b="1" dirty="0"/>
            </a:br>
            <a:r>
              <a:rPr lang="en-IN" sz="3000" b="1" dirty="0"/>
              <a:t>-Fibrous dysplasia</a:t>
            </a:r>
            <a:br>
              <a:rPr lang="en-IN" sz="3000" b="1" dirty="0"/>
            </a:br>
            <a:r>
              <a:rPr lang="en-IN" sz="3000" b="1" dirty="0"/>
              <a:t>-Plasmacytoma</a:t>
            </a:r>
            <a:br>
              <a:rPr lang="en-IN" b="1" dirty="0"/>
            </a:b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364CC-700B-4000-9C86-EA4477455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5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B60BB567-DA29-4072-82AB-972EE3CEA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337" y="1300726"/>
            <a:ext cx="6532737" cy="4642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CA0E4-EBCD-4E38-A838-5185CA019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103" y="770058"/>
            <a:ext cx="6061897" cy="4987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DE8C9-47CE-47EC-BE0F-AE743526B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07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2BA510-40BA-439A-B1C5-D363C238C8DF}"/>
              </a:ext>
            </a:extLst>
          </p:cNvPr>
          <p:cNvSpPr/>
          <p:nvPr/>
        </p:nvSpPr>
        <p:spPr>
          <a:xfrm>
            <a:off x="1354667" y="1674673"/>
            <a:ext cx="99116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dirty="0"/>
              <a:t> Ill defined intramedullary lesions causing mild expansion of the medullary cavity with sclerotic margins and fibro-osseous ground glass matrix involving the meta-diaphyseal region of the right </a:t>
            </a:r>
            <a:r>
              <a:rPr lang="en-IN" sz="3000" dirty="0" err="1"/>
              <a:t>femur,femoral</a:t>
            </a:r>
            <a:r>
              <a:rPr lang="en-IN" sz="3000" dirty="0"/>
              <a:t> </a:t>
            </a:r>
            <a:r>
              <a:rPr lang="en-IN" sz="3000" dirty="0" err="1"/>
              <a:t>neck,intertrochanteric</a:t>
            </a:r>
            <a:r>
              <a:rPr lang="en-IN" sz="3000" dirty="0"/>
              <a:t> and subtrochanteric regions of the </a:t>
            </a:r>
            <a:r>
              <a:rPr lang="en-IN" sz="3000" dirty="0" err="1"/>
              <a:t>femur,acetabulum</a:t>
            </a:r>
            <a:r>
              <a:rPr lang="en-IN" sz="3000" dirty="0"/>
              <a:t> ,ilium and few focal areas in the ischium bone.-</a:t>
            </a:r>
            <a:r>
              <a:rPr lang="en-IN" sz="3000" b="1" dirty="0"/>
              <a:t>Features suggestive of  fibrous dysplasia of the right femur and right hemipelvis.</a:t>
            </a:r>
            <a:endParaRPr lang="en-IN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D726D-C4E1-4095-B5CC-E59BC6880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58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5A71AC9-2AD0-479D-9C8F-B2E9A03D4E87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66" y="239593"/>
            <a:ext cx="5610578" cy="6505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E7A64-0128-4FFC-B219-D113F5446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9593"/>
            <a:ext cx="5610578" cy="6591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436048-2AD1-4AAC-B143-BDE250F1E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73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B70B0-75CE-486B-8BE3-9AC502A48729}"/>
              </a:ext>
            </a:extLst>
          </p:cNvPr>
          <p:cNvSpPr/>
          <p:nvPr/>
        </p:nvSpPr>
        <p:spPr>
          <a:xfrm>
            <a:off x="846667" y="166568"/>
            <a:ext cx="1010355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00" b="1" u="sng" dirty="0"/>
              <a:t>BARIUM SWALLOW</a:t>
            </a:r>
            <a:endParaRPr lang="en-IN" sz="2500" dirty="0"/>
          </a:p>
          <a:p>
            <a:r>
              <a:rPr lang="en-IN" sz="2500" dirty="0"/>
              <a:t>Procedure was done by administering barium sulphate suspension (250% w/v, 100ml) orally and fluoroscopic observation done. Filming done in Erect, AP and RAO, LAO positions and spot films of the upper and lower oesophagus taken.</a:t>
            </a:r>
          </a:p>
          <a:p>
            <a:endParaRPr lang="en-IN" sz="2500" dirty="0"/>
          </a:p>
          <a:p>
            <a:r>
              <a:rPr lang="en-IN" sz="2500" b="1" u="sng" dirty="0"/>
              <a:t>FINDINGS:</a:t>
            </a:r>
            <a:endParaRPr lang="en-IN" sz="2500" dirty="0"/>
          </a:p>
          <a:p>
            <a:r>
              <a:rPr lang="en-IN" sz="2500" dirty="0"/>
              <a:t>The oesophagus was visualised while swallowing. </a:t>
            </a:r>
          </a:p>
          <a:p>
            <a:r>
              <a:rPr lang="en-IN" sz="2500" dirty="0"/>
              <a:t>Laryngopharynx and upper </a:t>
            </a:r>
            <a:r>
              <a:rPr lang="en-IN" sz="2500" dirty="0" err="1"/>
              <a:t>esophagus</a:t>
            </a:r>
            <a:r>
              <a:rPr lang="en-IN" sz="2500" dirty="0"/>
              <a:t> is well delineated with barium.</a:t>
            </a:r>
          </a:p>
          <a:p>
            <a:r>
              <a:rPr lang="en-IN" sz="2500" dirty="0"/>
              <a:t>Narrowing noted at gastro </a:t>
            </a:r>
            <a:r>
              <a:rPr lang="en-IN" sz="2500" dirty="0" err="1"/>
              <a:t>esophageal</a:t>
            </a:r>
            <a:r>
              <a:rPr lang="en-IN" sz="2500" dirty="0"/>
              <a:t> junction with dilatation of proximal part of </a:t>
            </a:r>
            <a:r>
              <a:rPr lang="en-IN" sz="2500" dirty="0" err="1"/>
              <a:t>esophagus</a:t>
            </a:r>
            <a:r>
              <a:rPr lang="en-IN" sz="2500" dirty="0"/>
              <a:t>.</a:t>
            </a:r>
          </a:p>
          <a:p>
            <a:r>
              <a:rPr lang="en-IN" sz="2500" dirty="0"/>
              <a:t>Thin streak of barium is noted entering stomach.</a:t>
            </a:r>
          </a:p>
          <a:p>
            <a:endParaRPr lang="en-IN" sz="2500" dirty="0"/>
          </a:p>
          <a:p>
            <a:r>
              <a:rPr lang="en-IN" sz="2500" b="1" u="sng" dirty="0"/>
              <a:t>IMPRESSION</a:t>
            </a:r>
            <a:r>
              <a:rPr lang="en-IN" sz="2500" b="1" dirty="0"/>
              <a:t>:</a:t>
            </a:r>
            <a:endParaRPr lang="en-IN" sz="2500" dirty="0"/>
          </a:p>
          <a:p>
            <a:r>
              <a:rPr lang="en-IN" sz="2500" b="1" dirty="0"/>
              <a:t>Features of achalasia cardia .</a:t>
            </a:r>
            <a:br>
              <a:rPr lang="en-IN" dirty="0"/>
            </a:b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112DE-870F-4FA4-959F-67EEC428C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7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054" y="0"/>
            <a:ext cx="675108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E6BF68-4CC2-4D89-A308-2778AEAB7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84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BC59-12C7-438F-982E-EFAA8E05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THANK YOU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FDA7C-59BD-4FE1-87F3-5448F638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44" y="1825625"/>
            <a:ext cx="1038295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You can share presentation, cases, events and articles On Radioloksabha.com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Register at  </a:t>
            </a:r>
            <a:r>
              <a:rPr lang="en-IN" sz="3500" dirty="0">
                <a:hlinkClick r:id="rId2"/>
              </a:rPr>
              <a:t>https://www.radioloksabha.com/home.php</a:t>
            </a:r>
            <a:endParaRPr lang="en-IN" sz="3500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Download DNB/MD question papers, presentation </a:t>
            </a:r>
            <a:r>
              <a:rPr lang="en-IN"/>
              <a:t>and formats.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07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Bilateral acute </a:t>
            </a:r>
            <a:r>
              <a:rPr lang="en-US" b="1" dirty="0" err="1"/>
              <a:t>sacroiliitis</a:t>
            </a:r>
            <a:br>
              <a:rPr lang="en-US" b="1" dirty="0"/>
            </a:br>
            <a:r>
              <a:rPr lang="en-US" b="1" dirty="0"/>
              <a:t>2.Enthesitis of the bilateral trochanteric bursa of gluteus, attachment of the right </a:t>
            </a:r>
            <a:r>
              <a:rPr lang="en-US" b="1" dirty="0" err="1"/>
              <a:t>vastus</a:t>
            </a:r>
            <a:r>
              <a:rPr lang="en-US" b="1" dirty="0"/>
              <a:t> </a:t>
            </a:r>
            <a:r>
              <a:rPr lang="en-US" b="1" dirty="0" err="1"/>
              <a:t>lateralis</a:t>
            </a:r>
            <a:r>
              <a:rPr lang="en-US" b="1" dirty="0"/>
              <a:t>, bilateral gluteus </a:t>
            </a:r>
            <a:r>
              <a:rPr lang="en-US" b="1" dirty="0" err="1"/>
              <a:t>medius</a:t>
            </a:r>
            <a:r>
              <a:rPr lang="en-US" b="1" dirty="0"/>
              <a:t> muscles and gluteus </a:t>
            </a:r>
            <a:r>
              <a:rPr lang="en-US" b="1" dirty="0" err="1"/>
              <a:t>minimus</a:t>
            </a:r>
            <a:r>
              <a:rPr lang="en-US" b="1" dirty="0"/>
              <a:t> tendons with stretching of bilateral gluteus </a:t>
            </a:r>
            <a:r>
              <a:rPr lang="en-US" b="1" dirty="0" err="1"/>
              <a:t>minimus</a:t>
            </a:r>
            <a:r>
              <a:rPr lang="en-US" b="1" dirty="0"/>
              <a:t> tendons</a:t>
            </a:r>
            <a:br>
              <a:rPr lang="en-US" b="1" dirty="0"/>
            </a:br>
            <a:r>
              <a:rPr lang="en-US" b="1" dirty="0"/>
              <a:t>3. Incomplete </a:t>
            </a:r>
            <a:r>
              <a:rPr lang="en-US" b="1" dirty="0" err="1"/>
              <a:t>sacralisation</a:t>
            </a:r>
            <a:r>
              <a:rPr lang="en-US" b="1" dirty="0"/>
              <a:t> of L5 vertebra - </a:t>
            </a:r>
            <a:r>
              <a:rPr lang="en-US" b="1" dirty="0" err="1"/>
              <a:t>Castellvi's</a:t>
            </a:r>
            <a:r>
              <a:rPr lang="en-US" b="1" dirty="0"/>
              <a:t> type </a:t>
            </a:r>
            <a:r>
              <a:rPr lang="en-US" b="1" dirty="0" err="1"/>
              <a:t>IIb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D06D9-FD7E-43F8-A73A-07F2EB98B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1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840" y="365125"/>
            <a:ext cx="8235389" cy="6267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F38C39-9AC5-4BBB-AFA3-C97A266C4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2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Pelvic brim plate and fixator screws in situ. No break / loosening of implant.</a:t>
            </a:r>
            <a:endParaRPr lang="en-US" dirty="0"/>
          </a:p>
          <a:p>
            <a:r>
              <a:rPr lang="en-US" b="1" dirty="0"/>
              <a:t>Healed comminuted fracture at the </a:t>
            </a:r>
            <a:r>
              <a:rPr lang="en-US" b="1" dirty="0" err="1"/>
              <a:t>inferolateral</a:t>
            </a:r>
            <a:r>
              <a:rPr lang="en-US" b="1" dirty="0"/>
              <a:t> aspect of the left iliac bone.</a:t>
            </a:r>
            <a:endParaRPr lang="en-US" dirty="0"/>
          </a:p>
          <a:p>
            <a:r>
              <a:rPr lang="en-US" b="1" dirty="0"/>
              <a:t>Sub </a:t>
            </a:r>
            <a:r>
              <a:rPr lang="en-US" b="1" dirty="0" err="1"/>
              <a:t>chondral</a:t>
            </a:r>
            <a:r>
              <a:rPr lang="en-US" b="1" dirty="0"/>
              <a:t> </a:t>
            </a:r>
            <a:r>
              <a:rPr lang="en-US" b="1" dirty="0" err="1"/>
              <a:t>lucencies</a:t>
            </a:r>
            <a:r>
              <a:rPr lang="en-US" b="1" dirty="0"/>
              <a:t> in the femoral head - </a:t>
            </a:r>
            <a:r>
              <a:rPr lang="en-US" b="1" i="1" dirty="0"/>
              <a:t>suggestive of post-traumatic avascular necrosis of femoral head.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A8535-E16E-4F7D-9C15-9D2DAD4B9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1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260" y="0"/>
            <a:ext cx="8152594" cy="6874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4B7FAD-B44B-4C58-89CF-81AEA0C9B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2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AVASCULAR NECROSIS OF RIGHT HIP JOINT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Evidence of reduction in the acetabular joint space noted with mild sclerosis and multiple </a:t>
            </a:r>
            <a:r>
              <a:rPr lang="en-US" dirty="0" err="1"/>
              <a:t>lucencies</a:t>
            </a:r>
            <a:r>
              <a:rPr lang="en-US" dirty="0"/>
              <a:t> in the femoral head as evidenced by subchondral cysts in the femoral head.</a:t>
            </a:r>
          </a:p>
          <a:p>
            <a:r>
              <a:rPr lang="en-US" dirty="0"/>
              <a:t>Left hip joint space is normal, no evidence of sclerosis/ subarticular cysts.</a:t>
            </a:r>
            <a:br>
              <a:rPr lang="en-US" dirty="0"/>
            </a:br>
            <a:r>
              <a:rPr lang="en-US" dirty="0"/>
              <a:t>Bilateral sacroiliac joints are normal, no evidence of sclerosis.</a:t>
            </a:r>
            <a:br>
              <a:rPr lang="en-US" dirty="0"/>
            </a:br>
            <a:r>
              <a:rPr lang="en-US" dirty="0"/>
              <a:t>Pubic </a:t>
            </a:r>
            <a:r>
              <a:rPr lang="en-US" dirty="0" err="1"/>
              <a:t>symphsis</a:t>
            </a:r>
            <a:r>
              <a:rPr lang="en-US" dirty="0"/>
              <a:t> is normal.</a:t>
            </a:r>
            <a:br>
              <a:rPr lang="en-US" dirty="0"/>
            </a:br>
            <a:r>
              <a:rPr lang="en-US" dirty="0"/>
              <a:t>Visualized pelvic bones appear normal.</a:t>
            </a:r>
            <a:br>
              <a:rPr lang="en-US" dirty="0"/>
            </a:br>
            <a:r>
              <a:rPr lang="en-US" dirty="0"/>
              <a:t>Visualized soft tissue planes appear normal.</a:t>
            </a:r>
          </a:p>
          <a:p>
            <a:pPr marL="0" indent="0">
              <a:buNone/>
            </a:pPr>
            <a:r>
              <a:rPr lang="en-US" b="1" u="sng" dirty="0"/>
              <a:t>IMPRESSION</a:t>
            </a:r>
            <a:r>
              <a:rPr lang="en-US" b="1" dirty="0"/>
              <a:t>:</a:t>
            </a:r>
            <a:endParaRPr lang="en-US" dirty="0"/>
          </a:p>
          <a:p>
            <a:r>
              <a:rPr lang="en-US" b="1" dirty="0"/>
              <a:t>FEATURES INDICATIVE OF AVASCULAR NECROSIS OF RIGHT HIP JOINT </a:t>
            </a:r>
            <a:br>
              <a:rPr lang="en-US" b="1" dirty="0"/>
            </a:br>
            <a:r>
              <a:rPr lang="en-US" b="1" dirty="0"/>
              <a:t> - FICAT AND ARLET CLASSIFICATION - STAGE II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6687B-6DF5-4E3E-ACF7-9B71A5FD1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7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7905"/>
            <a:ext cx="6320700" cy="53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46" y="1027905"/>
            <a:ext cx="6542468" cy="5325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4074C-DCF2-42BB-B097-68B3D62B58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312</Words>
  <Application>Microsoft Office PowerPoint</Application>
  <PresentationFormat>Widescreen</PresentationFormat>
  <Paragraphs>53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Office Theme</vt:lpstr>
      <vt:lpstr>Radioloksabha spotters series-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AVASCULAR NECROSIS OF RIGHT HIP JOINT </vt:lpstr>
      <vt:lpstr>PowerPoint Presentation</vt:lpstr>
      <vt:lpstr>Avascular necrosis of scaphoid.</vt:lpstr>
      <vt:lpstr>STIR</vt:lpstr>
      <vt:lpstr>PowerPoint Presentation</vt:lpstr>
      <vt:lpstr>T1</vt:lpstr>
      <vt:lpstr>MRI features of left avascular necrosis of femoral head (Steinberg's V). </vt:lpstr>
      <vt:lpstr>PowerPoint Presentation</vt:lpstr>
      <vt:lpstr>Avascular necrosis of the left head of femur, with secondary osteoarthritic  changes - Ficat and Arlet Grade IV.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Radiology</dc:creator>
  <cp:lastModifiedBy>chaudhary anju</cp:lastModifiedBy>
  <cp:revision>11</cp:revision>
  <dcterms:created xsi:type="dcterms:W3CDTF">2019-08-30T13:29:02Z</dcterms:created>
  <dcterms:modified xsi:type="dcterms:W3CDTF">2019-09-01T11:36:49Z</dcterms:modified>
</cp:coreProperties>
</file>