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8" r:id="rId4"/>
    <p:sldId id="260" r:id="rId5"/>
    <p:sldId id="261" r:id="rId6"/>
    <p:sldId id="263" r:id="rId7"/>
    <p:sldId id="262" r:id="rId8"/>
    <p:sldId id="264" r:id="rId9"/>
    <p:sldId id="279"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C71163-A626-4DEA-B32D-428DFBFB52DD}"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374026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71163-A626-4DEA-B32D-428DFBFB52DD}"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160360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71163-A626-4DEA-B32D-428DFBFB52DD}"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362101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71163-A626-4DEA-B32D-428DFBFB52DD}"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249786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71163-A626-4DEA-B32D-428DFBFB52DD}"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52534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71163-A626-4DEA-B32D-428DFBFB52DD}"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150174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71163-A626-4DEA-B32D-428DFBFB52DD}" type="datetimeFigureOut">
              <a:rPr lang="en-IN" smtClean="0"/>
              <a:t>01-09-2019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264005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C71163-A626-4DEA-B32D-428DFBFB52DD}" type="datetimeFigureOut">
              <a:rPr lang="en-IN" smtClean="0"/>
              <a:t>01-09-2019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123743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71163-A626-4DEA-B32D-428DFBFB52DD}" type="datetimeFigureOut">
              <a:rPr lang="en-IN" smtClean="0"/>
              <a:t>01-09-2019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427729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71163-A626-4DEA-B32D-428DFBFB52DD}"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401287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71163-A626-4DEA-B32D-428DFBFB52DD}"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E12F9F-B04E-44B0-839A-0803CC709618}" type="slidenum">
              <a:rPr lang="en-IN" smtClean="0"/>
              <a:t>‹#›</a:t>
            </a:fld>
            <a:endParaRPr lang="en-IN"/>
          </a:p>
        </p:txBody>
      </p:sp>
    </p:spTree>
    <p:extLst>
      <p:ext uri="{BB962C8B-B14F-4D97-AF65-F5344CB8AC3E}">
        <p14:creationId xmlns:p14="http://schemas.microsoft.com/office/powerpoint/2010/main" val="267987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71163-A626-4DEA-B32D-428DFBFB52DD}" type="datetimeFigureOut">
              <a:rPr lang="en-IN" smtClean="0"/>
              <a:t>01-09-2019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2F9F-B04E-44B0-839A-0803CC709618}" type="slidenum">
              <a:rPr lang="en-IN" smtClean="0"/>
              <a:t>‹#›</a:t>
            </a:fld>
            <a:endParaRPr lang="en-IN"/>
          </a:p>
        </p:txBody>
      </p:sp>
    </p:spTree>
    <p:extLst>
      <p:ext uri="{BB962C8B-B14F-4D97-AF65-F5344CB8AC3E}">
        <p14:creationId xmlns:p14="http://schemas.microsoft.com/office/powerpoint/2010/main" val="2420516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radioloksabha.com/home.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4711" y="3782660"/>
            <a:ext cx="10668000" cy="1655762"/>
          </a:xfrm>
        </p:spPr>
        <p:txBody>
          <a:bodyPr>
            <a:normAutofit fontScale="92500" lnSpcReduction="10000"/>
          </a:bodyPr>
          <a:lstStyle/>
          <a:p>
            <a:r>
              <a:rPr lang="en-US" dirty="0"/>
              <a:t>Dr </a:t>
            </a:r>
            <a:r>
              <a:rPr lang="en-US" dirty="0" err="1"/>
              <a:t>Pavankumar</a:t>
            </a:r>
            <a:r>
              <a:rPr lang="en-US" dirty="0"/>
              <a:t>(DMRD, DNB) . Dr Anju (MD).  Dr </a:t>
            </a:r>
            <a:r>
              <a:rPr lang="en-US" dirty="0" err="1"/>
              <a:t>Saarah</a:t>
            </a:r>
            <a:r>
              <a:rPr lang="en-US" dirty="0"/>
              <a:t> khan ( MD) . Dr Ashok </a:t>
            </a:r>
            <a:r>
              <a:rPr lang="en-US" dirty="0" err="1"/>
              <a:t>sharma</a:t>
            </a:r>
            <a:r>
              <a:rPr lang="en-US" dirty="0"/>
              <a:t>(MD)</a:t>
            </a:r>
          </a:p>
          <a:p>
            <a:endParaRPr lang="en-US" dirty="0"/>
          </a:p>
          <a:p>
            <a:endParaRPr lang="en-US" dirty="0"/>
          </a:p>
          <a:p>
            <a:r>
              <a:rPr lang="en-US" dirty="0"/>
              <a:t>we support </a:t>
            </a:r>
            <a:r>
              <a:rPr lang="en-US" dirty="0" err="1"/>
              <a:t>FOAMrad</a:t>
            </a:r>
            <a:r>
              <a:rPr lang="en-US" dirty="0"/>
              <a:t>  - Free open access radiology education</a:t>
            </a:r>
          </a:p>
          <a:p>
            <a:endParaRPr lang="en-IN" dirty="0"/>
          </a:p>
        </p:txBody>
      </p:sp>
      <p:pic>
        <p:nvPicPr>
          <p:cNvPr id="5" name="Picture 4">
            <a:extLst>
              <a:ext uri="{FF2B5EF4-FFF2-40B4-BE49-F238E27FC236}">
                <a16:creationId xmlns:a16="http://schemas.microsoft.com/office/drawing/2014/main" id="{4D58B346-206A-453C-BF61-FB3192037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
        <p:nvSpPr>
          <p:cNvPr id="6" name="Title 1">
            <a:extLst>
              <a:ext uri="{FF2B5EF4-FFF2-40B4-BE49-F238E27FC236}">
                <a16:creationId xmlns:a16="http://schemas.microsoft.com/office/drawing/2014/main" id="{C2DD7C3A-E15D-479C-9A67-6D2C741E61BF}"/>
              </a:ext>
            </a:extLst>
          </p:cNvPr>
          <p:cNvSpPr>
            <a:spLocks noGrp="1"/>
          </p:cNvSpPr>
          <p:nvPr>
            <p:ph type="ctrTitle"/>
          </p:nvPr>
        </p:nvSpPr>
        <p:spPr>
          <a:xfrm>
            <a:off x="1524000" y="1122363"/>
            <a:ext cx="9144000" cy="2387600"/>
          </a:xfrm>
        </p:spPr>
        <p:txBody>
          <a:bodyPr>
            <a:normAutofit fontScale="90000"/>
          </a:bodyPr>
          <a:lstStyle/>
          <a:p>
            <a:r>
              <a:rPr lang="en-US" dirty="0" err="1">
                <a:solidFill>
                  <a:schemeClr val="accent1">
                    <a:lumMod val="75000"/>
                  </a:schemeClr>
                </a:solidFill>
                <a:latin typeface="Arial Black" panose="020B0A04020102020204" pitchFamily="34" charset="0"/>
              </a:rPr>
              <a:t>Radioloksabha</a:t>
            </a:r>
            <a:r>
              <a:rPr lang="en-US" dirty="0">
                <a:solidFill>
                  <a:schemeClr val="accent1">
                    <a:lumMod val="75000"/>
                  </a:schemeClr>
                </a:solidFill>
                <a:latin typeface="Arial Black" panose="020B0A04020102020204" pitchFamily="34" charset="0"/>
              </a:rPr>
              <a:t> spotters</a:t>
            </a:r>
            <a:br>
              <a:rPr lang="en-US" dirty="0">
                <a:solidFill>
                  <a:schemeClr val="accent1">
                    <a:lumMod val="75000"/>
                  </a:schemeClr>
                </a:solidFill>
                <a:latin typeface="Arial Black" panose="020B0A04020102020204" pitchFamily="34" charset="0"/>
              </a:rPr>
            </a:br>
            <a:r>
              <a:rPr lang="en-US" dirty="0">
                <a:solidFill>
                  <a:schemeClr val="accent1">
                    <a:lumMod val="75000"/>
                  </a:schemeClr>
                </a:solidFill>
                <a:latin typeface="Arial Black" panose="020B0A04020102020204" pitchFamily="34" charset="0"/>
              </a:rPr>
              <a:t>series- III</a:t>
            </a:r>
          </a:p>
        </p:txBody>
      </p:sp>
      <p:sp>
        <p:nvSpPr>
          <p:cNvPr id="7" name="Rectangle 6">
            <a:extLst>
              <a:ext uri="{FF2B5EF4-FFF2-40B4-BE49-F238E27FC236}">
                <a16:creationId xmlns:a16="http://schemas.microsoft.com/office/drawing/2014/main" id="{D2056804-E553-4804-AEE4-522B140190FD}"/>
              </a:ext>
            </a:extLst>
          </p:cNvPr>
          <p:cNvSpPr/>
          <p:nvPr/>
        </p:nvSpPr>
        <p:spPr>
          <a:xfrm>
            <a:off x="1524000" y="429994"/>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the world of Radiology</a:t>
            </a:r>
            <a:endParaRPr lang="en-IN" dirty="0"/>
          </a:p>
        </p:txBody>
      </p:sp>
    </p:spTree>
    <p:extLst>
      <p:ext uri="{BB962C8B-B14F-4D97-AF65-F5344CB8AC3E}">
        <p14:creationId xmlns:p14="http://schemas.microsoft.com/office/powerpoint/2010/main" val="342054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792895"/>
            <a:ext cx="6176043" cy="4171612"/>
          </a:xfrm>
          <a:prstGeom prst="rect">
            <a:avLst/>
          </a:prstGeom>
        </p:spPr>
      </p:pic>
      <p:pic>
        <p:nvPicPr>
          <p:cNvPr id="5" name="Picture 4"/>
          <p:cNvPicPr>
            <a:picLocks noChangeAspect="1"/>
          </p:cNvPicPr>
          <p:nvPr/>
        </p:nvPicPr>
        <p:blipFill>
          <a:blip r:embed="rId3"/>
          <a:stretch>
            <a:fillRect/>
          </a:stretch>
        </p:blipFill>
        <p:spPr>
          <a:xfrm>
            <a:off x="6176043" y="1476805"/>
            <a:ext cx="6096000" cy="4171613"/>
          </a:xfrm>
          <a:prstGeom prst="rect">
            <a:avLst/>
          </a:prstGeom>
        </p:spPr>
      </p:pic>
      <p:pic>
        <p:nvPicPr>
          <p:cNvPr id="6" name="Picture 5">
            <a:extLst>
              <a:ext uri="{FF2B5EF4-FFF2-40B4-BE49-F238E27FC236}">
                <a16:creationId xmlns:a16="http://schemas.microsoft.com/office/drawing/2014/main" id="{5F296446-7A11-4B89-BC22-011E5DE52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6398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Ulcerative colitis</a:t>
            </a:r>
          </a:p>
        </p:txBody>
      </p:sp>
      <p:sp>
        <p:nvSpPr>
          <p:cNvPr id="3" name="Content Placeholder 2"/>
          <p:cNvSpPr>
            <a:spLocks noGrp="1"/>
          </p:cNvSpPr>
          <p:nvPr>
            <p:ph idx="1"/>
          </p:nvPr>
        </p:nvSpPr>
        <p:spPr/>
        <p:txBody>
          <a:bodyPr/>
          <a:lstStyle/>
          <a:p>
            <a:pPr marL="0" indent="0">
              <a:buNone/>
            </a:pPr>
            <a:br>
              <a:rPr lang="en-IN" b="1" dirty="0"/>
            </a:br>
            <a:r>
              <a:rPr lang="en-IN" b="1" dirty="0"/>
              <a:t>* Circumferential enhancing wall thickening of sigmoid colon with significant adjacent paracolic fat stranding &amp; minimal mucosal edema in the distal half of the rectum</a:t>
            </a:r>
            <a:br>
              <a:rPr lang="en-IN" dirty="0"/>
            </a:br>
            <a:r>
              <a:rPr lang="en-IN" b="1" dirty="0"/>
              <a:t>* Multiple enhancing pedunculated intraluminal lesions in the proximal rectum and in the sigmoid – suggestive of  Polyps.</a:t>
            </a:r>
            <a:endParaRPr lang="en-IN" dirty="0"/>
          </a:p>
        </p:txBody>
      </p:sp>
      <p:pic>
        <p:nvPicPr>
          <p:cNvPr id="4" name="Picture 3">
            <a:extLst>
              <a:ext uri="{FF2B5EF4-FFF2-40B4-BE49-F238E27FC236}">
                <a16:creationId xmlns:a16="http://schemas.microsoft.com/office/drawing/2014/main" id="{382506B2-877A-46E9-8371-57F8D63D1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7025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28026" y="825171"/>
            <a:ext cx="7535948" cy="5207657"/>
          </a:xfrm>
          <a:prstGeom prst="rect">
            <a:avLst/>
          </a:prstGeom>
        </p:spPr>
      </p:pic>
      <p:pic>
        <p:nvPicPr>
          <p:cNvPr id="5" name="Picture 4">
            <a:extLst>
              <a:ext uri="{FF2B5EF4-FFF2-40B4-BE49-F238E27FC236}">
                <a16:creationId xmlns:a16="http://schemas.microsoft.com/office/drawing/2014/main" id="{FD8934F2-B21D-484D-91C2-53A2F026D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96261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9660" y="657422"/>
            <a:ext cx="8426190" cy="5543155"/>
          </a:xfrm>
          <a:prstGeom prst="rect">
            <a:avLst/>
          </a:prstGeom>
        </p:spPr>
      </p:pic>
      <p:pic>
        <p:nvPicPr>
          <p:cNvPr id="5" name="Picture 4">
            <a:extLst>
              <a:ext uri="{FF2B5EF4-FFF2-40B4-BE49-F238E27FC236}">
                <a16:creationId xmlns:a16="http://schemas.microsoft.com/office/drawing/2014/main" id="{51B96FEF-770E-4660-BFEA-4AADB0FB4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01721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03718" y="601478"/>
            <a:ext cx="8318001" cy="5655044"/>
          </a:xfrm>
          <a:prstGeom prst="rect">
            <a:avLst/>
          </a:prstGeom>
        </p:spPr>
      </p:pic>
      <p:pic>
        <p:nvPicPr>
          <p:cNvPr id="5" name="Picture 4">
            <a:extLst>
              <a:ext uri="{FF2B5EF4-FFF2-40B4-BE49-F238E27FC236}">
                <a16:creationId xmlns:a16="http://schemas.microsoft.com/office/drawing/2014/main" id="{D88626A0-C535-4082-AB1C-577AD4DD5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478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Crohn’s</a:t>
            </a:r>
            <a:r>
              <a:rPr lang="en-IN" dirty="0"/>
              <a:t> disease</a:t>
            </a:r>
          </a:p>
        </p:txBody>
      </p:sp>
      <p:sp>
        <p:nvSpPr>
          <p:cNvPr id="3" name="Content Placeholder 2"/>
          <p:cNvSpPr>
            <a:spLocks noGrp="1"/>
          </p:cNvSpPr>
          <p:nvPr>
            <p:ph idx="1"/>
          </p:nvPr>
        </p:nvSpPr>
        <p:spPr/>
        <p:txBody>
          <a:bodyPr/>
          <a:lstStyle/>
          <a:p>
            <a:pPr marL="0" indent="0">
              <a:buNone/>
            </a:pPr>
            <a:r>
              <a:rPr lang="en-IN" dirty="0"/>
              <a:t>There is significant thickening and luminal narrowing involving the cecum and ileocecal junction , wall thickening is also seen involving the adjacent terminal ileum.</a:t>
            </a:r>
          </a:p>
        </p:txBody>
      </p:sp>
      <p:pic>
        <p:nvPicPr>
          <p:cNvPr id="4" name="Picture 3">
            <a:extLst>
              <a:ext uri="{FF2B5EF4-FFF2-40B4-BE49-F238E27FC236}">
                <a16:creationId xmlns:a16="http://schemas.microsoft.com/office/drawing/2014/main" id="{63FE2011-B806-4463-91EB-66A267ED3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44106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433266"/>
            <a:ext cx="5903089" cy="4470822"/>
          </a:xfrm>
          <a:prstGeom prst="rect">
            <a:avLst/>
          </a:prstGeom>
        </p:spPr>
      </p:pic>
      <p:pic>
        <p:nvPicPr>
          <p:cNvPr id="5" name="Picture 4"/>
          <p:cNvPicPr>
            <a:picLocks noChangeAspect="1"/>
          </p:cNvPicPr>
          <p:nvPr/>
        </p:nvPicPr>
        <p:blipFill>
          <a:blip r:embed="rId3"/>
          <a:stretch>
            <a:fillRect/>
          </a:stretch>
        </p:blipFill>
        <p:spPr>
          <a:xfrm>
            <a:off x="5903088" y="1433266"/>
            <a:ext cx="6133801" cy="4470823"/>
          </a:xfrm>
          <a:prstGeom prst="rect">
            <a:avLst/>
          </a:prstGeom>
        </p:spPr>
      </p:pic>
      <p:pic>
        <p:nvPicPr>
          <p:cNvPr id="6" name="Picture 5">
            <a:extLst>
              <a:ext uri="{FF2B5EF4-FFF2-40B4-BE49-F238E27FC236}">
                <a16:creationId xmlns:a16="http://schemas.microsoft.com/office/drawing/2014/main" id="{72807295-15EA-4781-B6B2-51F0BD046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04208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49942" y="965772"/>
            <a:ext cx="8732549" cy="5686636"/>
          </a:xfrm>
          <a:prstGeom prst="rect">
            <a:avLst/>
          </a:prstGeom>
        </p:spPr>
      </p:pic>
      <p:pic>
        <p:nvPicPr>
          <p:cNvPr id="5" name="Picture 4">
            <a:extLst>
              <a:ext uri="{FF2B5EF4-FFF2-40B4-BE49-F238E27FC236}">
                <a16:creationId xmlns:a16="http://schemas.microsoft.com/office/drawing/2014/main" id="{AF92CF17-949C-4193-928E-267717BC8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13781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Crohn’s disease</a:t>
            </a:r>
            <a:endParaRPr lang="en-IN" dirty="0"/>
          </a:p>
        </p:txBody>
      </p:sp>
      <p:sp>
        <p:nvSpPr>
          <p:cNvPr id="3" name="Content Placeholder 2"/>
          <p:cNvSpPr>
            <a:spLocks noGrp="1"/>
          </p:cNvSpPr>
          <p:nvPr>
            <p:ph idx="1"/>
          </p:nvPr>
        </p:nvSpPr>
        <p:spPr/>
        <p:txBody>
          <a:bodyPr>
            <a:normAutofit/>
          </a:bodyPr>
          <a:lstStyle/>
          <a:p>
            <a:r>
              <a:rPr lang="en-IN" b="1" dirty="0"/>
              <a:t>Wall thickening with mural stratification involving the small bowel.</a:t>
            </a:r>
          </a:p>
          <a:p>
            <a:r>
              <a:rPr lang="en-IN" b="1" dirty="0"/>
              <a:t>On sinogram ,well defined linear fistulous tract extending from the skin surface in the </a:t>
            </a:r>
            <a:r>
              <a:rPr lang="en-IN" b="1" dirty="0" err="1"/>
              <a:t>ischioanal</a:t>
            </a:r>
            <a:r>
              <a:rPr lang="en-IN" b="1" dirty="0"/>
              <a:t> fossa perianal region at 8O clock position in the </a:t>
            </a:r>
            <a:r>
              <a:rPr lang="en-IN" b="1" dirty="0" err="1"/>
              <a:t>transphincteric</a:t>
            </a:r>
            <a:r>
              <a:rPr lang="en-IN" b="1" dirty="0"/>
              <a:t> plane ,adjacent fat stranding and air pocket noted, communicating internally with rectum  measuring for length of approx. 4 cm and maximum width of 6mm; contrast seen </a:t>
            </a:r>
            <a:r>
              <a:rPr lang="en-IN" b="1" dirty="0" err="1"/>
              <a:t>opacifying</a:t>
            </a:r>
            <a:r>
              <a:rPr lang="en-IN" b="1" dirty="0"/>
              <a:t> the rectum, . No extravasation of contrast into the peritoneal cavity.</a:t>
            </a:r>
            <a:br>
              <a:rPr lang="en-IN" dirty="0"/>
            </a:br>
            <a:br>
              <a:rPr lang="en-IN" dirty="0"/>
            </a:br>
            <a:endParaRPr lang="en-IN" dirty="0"/>
          </a:p>
        </p:txBody>
      </p:sp>
      <p:pic>
        <p:nvPicPr>
          <p:cNvPr id="4" name="Picture 3">
            <a:extLst>
              <a:ext uri="{FF2B5EF4-FFF2-40B4-BE49-F238E27FC236}">
                <a16:creationId xmlns:a16="http://schemas.microsoft.com/office/drawing/2014/main" id="{0B4BFFF6-6F0D-46DC-80AE-B3D71589C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49304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49876" y="-397836"/>
            <a:ext cx="6145876" cy="3849374"/>
          </a:xfrm>
          <a:prstGeom prst="rect">
            <a:avLst/>
          </a:prstGeom>
        </p:spPr>
      </p:pic>
      <p:pic>
        <p:nvPicPr>
          <p:cNvPr id="5" name="Picture 4"/>
          <p:cNvPicPr>
            <a:picLocks noChangeAspect="1"/>
          </p:cNvPicPr>
          <p:nvPr/>
        </p:nvPicPr>
        <p:blipFill>
          <a:blip r:embed="rId3"/>
          <a:stretch>
            <a:fillRect/>
          </a:stretch>
        </p:blipFill>
        <p:spPr>
          <a:xfrm>
            <a:off x="6450437" y="-171450"/>
            <a:ext cx="5524500" cy="3724275"/>
          </a:xfrm>
          <a:prstGeom prst="rect">
            <a:avLst/>
          </a:prstGeom>
        </p:spPr>
      </p:pic>
      <p:pic>
        <p:nvPicPr>
          <p:cNvPr id="6" name="Picture 5"/>
          <p:cNvPicPr>
            <a:picLocks noChangeAspect="1"/>
          </p:cNvPicPr>
          <p:nvPr/>
        </p:nvPicPr>
        <p:blipFill>
          <a:blip r:embed="rId4"/>
          <a:stretch>
            <a:fillRect/>
          </a:stretch>
        </p:blipFill>
        <p:spPr>
          <a:xfrm>
            <a:off x="0" y="3162300"/>
            <a:ext cx="6046197" cy="3695700"/>
          </a:xfrm>
          <a:prstGeom prst="rect">
            <a:avLst/>
          </a:prstGeom>
        </p:spPr>
      </p:pic>
      <p:pic>
        <p:nvPicPr>
          <p:cNvPr id="7" name="Picture 6"/>
          <p:cNvPicPr>
            <a:picLocks noChangeAspect="1"/>
          </p:cNvPicPr>
          <p:nvPr/>
        </p:nvPicPr>
        <p:blipFill>
          <a:blip r:embed="rId5"/>
          <a:stretch>
            <a:fillRect/>
          </a:stretch>
        </p:blipFill>
        <p:spPr>
          <a:xfrm>
            <a:off x="6450437" y="3195637"/>
            <a:ext cx="5524501" cy="3629025"/>
          </a:xfrm>
          <a:prstGeom prst="rect">
            <a:avLst/>
          </a:prstGeom>
        </p:spPr>
      </p:pic>
      <p:sp>
        <p:nvSpPr>
          <p:cNvPr id="8" name="TextBox 7"/>
          <p:cNvSpPr txBox="1"/>
          <p:nvPr/>
        </p:nvSpPr>
        <p:spPr>
          <a:xfrm>
            <a:off x="6967470" y="3552825"/>
            <a:ext cx="1390919" cy="369332"/>
          </a:xfrm>
          <a:prstGeom prst="rect">
            <a:avLst/>
          </a:prstGeom>
          <a:noFill/>
        </p:spPr>
        <p:txBody>
          <a:bodyPr wrap="square" rtlCol="0">
            <a:spAutoFit/>
          </a:bodyPr>
          <a:lstStyle/>
          <a:p>
            <a:r>
              <a:rPr lang="en-IN" dirty="0">
                <a:solidFill>
                  <a:schemeClr val="bg1"/>
                </a:solidFill>
              </a:rPr>
              <a:t>IC junction</a:t>
            </a:r>
          </a:p>
        </p:txBody>
      </p:sp>
      <p:sp>
        <p:nvSpPr>
          <p:cNvPr id="9" name="Down Arrow 8"/>
          <p:cNvSpPr/>
          <p:nvPr/>
        </p:nvSpPr>
        <p:spPr>
          <a:xfrm>
            <a:off x="7477630" y="3922157"/>
            <a:ext cx="476519" cy="984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8417A0E6-CFCD-420A-8D97-8CAB6CA8A1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13881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0" y="1546578"/>
            <a:ext cx="6248796" cy="4391378"/>
          </a:xfrm>
          <a:prstGeom prst="rect">
            <a:avLst/>
          </a:prstGeom>
        </p:spPr>
      </p:pic>
      <p:pic>
        <p:nvPicPr>
          <p:cNvPr id="5" name="Picture 4"/>
          <p:cNvPicPr>
            <a:picLocks noChangeAspect="1"/>
          </p:cNvPicPr>
          <p:nvPr/>
        </p:nvPicPr>
        <p:blipFill>
          <a:blip r:embed="rId3"/>
          <a:stretch>
            <a:fillRect/>
          </a:stretch>
        </p:blipFill>
        <p:spPr>
          <a:xfrm>
            <a:off x="5954531" y="1546578"/>
            <a:ext cx="6339069" cy="4391378"/>
          </a:xfrm>
          <a:prstGeom prst="rect">
            <a:avLst/>
          </a:prstGeom>
        </p:spPr>
      </p:pic>
      <p:pic>
        <p:nvPicPr>
          <p:cNvPr id="8" name="Picture 7">
            <a:extLst>
              <a:ext uri="{FF2B5EF4-FFF2-40B4-BE49-F238E27FC236}">
                <a16:creationId xmlns:a16="http://schemas.microsoft.com/office/drawing/2014/main" id="{951E5E57-C580-4913-AE5D-91C734CE0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0391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Inflammatory bowel disease</a:t>
            </a:r>
          </a:p>
        </p:txBody>
      </p:sp>
      <p:sp>
        <p:nvSpPr>
          <p:cNvPr id="3" name="Content Placeholder 2"/>
          <p:cNvSpPr>
            <a:spLocks noGrp="1"/>
          </p:cNvSpPr>
          <p:nvPr>
            <p:ph idx="1"/>
          </p:nvPr>
        </p:nvSpPr>
        <p:spPr/>
        <p:txBody>
          <a:bodyPr/>
          <a:lstStyle/>
          <a:p>
            <a:r>
              <a:rPr lang="en-IN" b="1" dirty="0"/>
              <a:t>A long segment circumferential wall thickening, mural stratification and wall edema noted involving the ileum with maximum wall thickness of 13mm, causing mild luminal narrowing with adjacent fat stranding, with </a:t>
            </a:r>
            <a:r>
              <a:rPr lang="en-IN" b="1" dirty="0" err="1"/>
              <a:t>fibrofatty</a:t>
            </a:r>
            <a:r>
              <a:rPr lang="en-IN" b="1" dirty="0"/>
              <a:t> proliferation [creeping fat ] and positive vasa recta sign.</a:t>
            </a:r>
          </a:p>
          <a:p>
            <a:r>
              <a:rPr lang="en-IN" b="1" dirty="0"/>
              <a:t>Patulous IC junction.</a:t>
            </a:r>
            <a:endParaRPr lang="en-IN" dirty="0"/>
          </a:p>
        </p:txBody>
      </p:sp>
      <p:pic>
        <p:nvPicPr>
          <p:cNvPr id="4" name="Picture 3">
            <a:extLst>
              <a:ext uri="{FF2B5EF4-FFF2-40B4-BE49-F238E27FC236}">
                <a16:creationId xmlns:a16="http://schemas.microsoft.com/office/drawing/2014/main" id="{A3DE1A4A-15A9-4ADB-AFB6-B24772556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30442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C31CE01-E331-49A7-B2C7-D60DE121F601}"/>
              </a:ext>
            </a:extLst>
          </p:cNvPr>
          <p:cNvPicPr>
            <a:picLocks noChangeAspect="1"/>
          </p:cNvPicPr>
          <p:nvPr/>
        </p:nvPicPr>
        <p:blipFill>
          <a:blip r:embed="rId2"/>
          <a:stretch>
            <a:fillRect/>
          </a:stretch>
        </p:blipFill>
        <p:spPr>
          <a:xfrm>
            <a:off x="0" y="0"/>
            <a:ext cx="6173135" cy="6854208"/>
          </a:xfrm>
          <a:prstGeom prst="rect">
            <a:avLst/>
          </a:prstGeom>
        </p:spPr>
      </p:pic>
      <p:pic>
        <p:nvPicPr>
          <p:cNvPr id="4" name="Picture 3">
            <a:extLst>
              <a:ext uri="{FF2B5EF4-FFF2-40B4-BE49-F238E27FC236}">
                <a16:creationId xmlns:a16="http://schemas.microsoft.com/office/drawing/2014/main" id="{5208B732-9B81-4FEA-8DE2-D7C8241A5EF1}"/>
              </a:ext>
            </a:extLst>
          </p:cNvPr>
          <p:cNvPicPr>
            <a:picLocks noChangeAspect="1"/>
          </p:cNvPicPr>
          <p:nvPr/>
        </p:nvPicPr>
        <p:blipFill>
          <a:blip r:embed="rId3"/>
          <a:stretch>
            <a:fillRect/>
          </a:stretch>
        </p:blipFill>
        <p:spPr>
          <a:xfrm>
            <a:off x="6468799" y="-3792"/>
            <a:ext cx="5480779" cy="6858000"/>
          </a:xfrm>
          <a:prstGeom prst="rect">
            <a:avLst/>
          </a:prstGeom>
        </p:spPr>
      </p:pic>
    </p:spTree>
    <p:extLst>
      <p:ext uri="{BB962C8B-B14F-4D97-AF65-F5344CB8AC3E}">
        <p14:creationId xmlns:p14="http://schemas.microsoft.com/office/powerpoint/2010/main" val="257492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ECBBAF-02A7-4E9D-919A-D7777143E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pic>
        <p:nvPicPr>
          <p:cNvPr id="3" name="Content Placeholder 3">
            <a:extLst>
              <a:ext uri="{FF2B5EF4-FFF2-40B4-BE49-F238E27FC236}">
                <a16:creationId xmlns:a16="http://schemas.microsoft.com/office/drawing/2014/main" id="{34000AE3-4A6C-4D83-8D70-AD235DCCC18A}"/>
              </a:ext>
            </a:extLst>
          </p:cNvPr>
          <p:cNvPicPr>
            <a:picLocks noChangeAspect="1"/>
          </p:cNvPicPr>
          <p:nvPr/>
        </p:nvPicPr>
        <p:blipFill>
          <a:blip r:embed="rId3"/>
          <a:stretch>
            <a:fillRect/>
          </a:stretch>
        </p:blipFill>
        <p:spPr>
          <a:xfrm>
            <a:off x="0" y="0"/>
            <a:ext cx="5628068" cy="6856904"/>
          </a:xfrm>
          <a:prstGeom prst="rect">
            <a:avLst/>
          </a:prstGeom>
        </p:spPr>
      </p:pic>
      <p:pic>
        <p:nvPicPr>
          <p:cNvPr id="4" name="Picture 3">
            <a:extLst>
              <a:ext uri="{FF2B5EF4-FFF2-40B4-BE49-F238E27FC236}">
                <a16:creationId xmlns:a16="http://schemas.microsoft.com/office/drawing/2014/main" id="{70967ED6-1332-477B-BDEA-143B8C74921D}"/>
              </a:ext>
            </a:extLst>
          </p:cNvPr>
          <p:cNvPicPr>
            <a:picLocks noChangeAspect="1"/>
          </p:cNvPicPr>
          <p:nvPr/>
        </p:nvPicPr>
        <p:blipFill>
          <a:blip r:embed="rId4"/>
          <a:stretch>
            <a:fillRect/>
          </a:stretch>
        </p:blipFill>
        <p:spPr>
          <a:xfrm>
            <a:off x="6043911" y="0"/>
            <a:ext cx="6148090" cy="6858000"/>
          </a:xfrm>
          <a:prstGeom prst="rect">
            <a:avLst/>
          </a:prstGeom>
        </p:spPr>
      </p:pic>
    </p:spTree>
    <p:extLst>
      <p:ext uri="{BB962C8B-B14F-4D97-AF65-F5344CB8AC3E}">
        <p14:creationId xmlns:p14="http://schemas.microsoft.com/office/powerpoint/2010/main" val="232411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8A79C-ACCE-4406-93D6-233CF4C51C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
        <p:nvSpPr>
          <p:cNvPr id="3" name="Rectangle 2">
            <a:extLst>
              <a:ext uri="{FF2B5EF4-FFF2-40B4-BE49-F238E27FC236}">
                <a16:creationId xmlns:a16="http://schemas.microsoft.com/office/drawing/2014/main" id="{12FCCAB8-A3FE-4A98-A94E-7D4304482EF8}"/>
              </a:ext>
            </a:extLst>
          </p:cNvPr>
          <p:cNvSpPr/>
          <p:nvPr/>
        </p:nvSpPr>
        <p:spPr>
          <a:xfrm>
            <a:off x="1557866" y="1266869"/>
            <a:ext cx="9369778" cy="3554819"/>
          </a:xfrm>
          <a:prstGeom prst="rect">
            <a:avLst/>
          </a:prstGeom>
        </p:spPr>
        <p:txBody>
          <a:bodyPr wrap="square">
            <a:spAutoFit/>
          </a:bodyPr>
          <a:lstStyle/>
          <a:p>
            <a:r>
              <a:rPr lang="en-US" sz="2500" dirty="0"/>
              <a:t>Multiple basal collaterals bilaterally with occlusion of </a:t>
            </a:r>
            <a:r>
              <a:rPr lang="en-US" sz="2500" dirty="0" err="1"/>
              <a:t>supraclinoid</a:t>
            </a:r>
            <a:r>
              <a:rPr lang="en-US" sz="2500" dirty="0"/>
              <a:t> ICA’s( Not shown)</a:t>
            </a:r>
            <a:br>
              <a:rPr lang="en-US" sz="2500" dirty="0"/>
            </a:br>
            <a:r>
              <a:rPr lang="en-US" sz="2500" b="1" dirty="0"/>
              <a:t>--Features suggestive of Moya </a:t>
            </a:r>
            <a:r>
              <a:rPr lang="en-US" sz="2500" b="1" dirty="0" err="1"/>
              <a:t>moya</a:t>
            </a:r>
            <a:r>
              <a:rPr lang="en-US" sz="2500" b="1" dirty="0"/>
              <a:t> disease- Suzuki stage III to IV.</a:t>
            </a:r>
            <a:br>
              <a:rPr lang="en-US" sz="2500" b="1" dirty="0"/>
            </a:br>
            <a:br>
              <a:rPr lang="en-US" sz="2500" b="1" dirty="0"/>
            </a:br>
            <a:r>
              <a:rPr lang="en-US" sz="2500" b="1" dirty="0"/>
              <a:t>Differentials </a:t>
            </a:r>
          </a:p>
          <a:p>
            <a:r>
              <a:rPr lang="en-US" sz="2500" b="1" dirty="0" err="1"/>
              <a:t>Moyamoya</a:t>
            </a:r>
            <a:r>
              <a:rPr lang="en-US" sz="2500" b="1" dirty="0"/>
              <a:t> syndrome </a:t>
            </a:r>
            <a:r>
              <a:rPr lang="en-US" sz="2500" b="1" dirty="0" err="1"/>
              <a:t>etiologies:CNS</a:t>
            </a:r>
            <a:r>
              <a:rPr lang="en-US" sz="2500" b="1" dirty="0"/>
              <a:t> vasculitis/ Autoimmune vasculitis.</a:t>
            </a:r>
          </a:p>
          <a:p>
            <a:br>
              <a:rPr lang="en-US" sz="2500" b="1" dirty="0"/>
            </a:br>
            <a:endParaRPr lang="en-US" sz="2500" dirty="0"/>
          </a:p>
        </p:txBody>
      </p:sp>
    </p:spTree>
    <p:extLst>
      <p:ext uri="{BB962C8B-B14F-4D97-AF65-F5344CB8AC3E}">
        <p14:creationId xmlns:p14="http://schemas.microsoft.com/office/powerpoint/2010/main" val="256328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A71C6-3A96-4DC7-837A-71A073C2F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pic>
        <p:nvPicPr>
          <p:cNvPr id="3" name="Content Placeholder 3">
            <a:extLst>
              <a:ext uri="{FF2B5EF4-FFF2-40B4-BE49-F238E27FC236}">
                <a16:creationId xmlns:a16="http://schemas.microsoft.com/office/drawing/2014/main" id="{BC2929C7-E6C7-46A1-9C04-516E440D4CF4}"/>
              </a:ext>
            </a:extLst>
          </p:cNvPr>
          <p:cNvPicPr>
            <a:picLocks noChangeAspect="1"/>
          </p:cNvPicPr>
          <p:nvPr/>
        </p:nvPicPr>
        <p:blipFill>
          <a:blip r:embed="rId3"/>
          <a:stretch>
            <a:fillRect/>
          </a:stretch>
        </p:blipFill>
        <p:spPr>
          <a:xfrm>
            <a:off x="970844" y="421419"/>
            <a:ext cx="4741595" cy="6190103"/>
          </a:xfrm>
          <a:prstGeom prst="rect">
            <a:avLst/>
          </a:prstGeom>
        </p:spPr>
      </p:pic>
      <p:pic>
        <p:nvPicPr>
          <p:cNvPr id="4" name="Picture 3">
            <a:extLst>
              <a:ext uri="{FF2B5EF4-FFF2-40B4-BE49-F238E27FC236}">
                <a16:creationId xmlns:a16="http://schemas.microsoft.com/office/drawing/2014/main" id="{95F63E75-275A-4430-9347-D0933C5C23E0}"/>
              </a:ext>
            </a:extLst>
          </p:cNvPr>
          <p:cNvPicPr>
            <a:picLocks noChangeAspect="1"/>
          </p:cNvPicPr>
          <p:nvPr/>
        </p:nvPicPr>
        <p:blipFill>
          <a:blip r:embed="rId4"/>
          <a:stretch>
            <a:fillRect/>
          </a:stretch>
        </p:blipFill>
        <p:spPr>
          <a:xfrm>
            <a:off x="6479563" y="102352"/>
            <a:ext cx="5565681" cy="6793789"/>
          </a:xfrm>
          <a:prstGeom prst="rect">
            <a:avLst/>
          </a:prstGeom>
        </p:spPr>
      </p:pic>
      <p:pic>
        <p:nvPicPr>
          <p:cNvPr id="5" name="Picture 4">
            <a:extLst>
              <a:ext uri="{FF2B5EF4-FFF2-40B4-BE49-F238E27FC236}">
                <a16:creationId xmlns:a16="http://schemas.microsoft.com/office/drawing/2014/main" id="{CDCE1AE4-0EB1-4CD9-BDA8-33DEBC377A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6534" y="6521237"/>
            <a:ext cx="2087866" cy="485371"/>
          </a:xfrm>
          <a:prstGeom prst="rect">
            <a:avLst/>
          </a:prstGeom>
        </p:spPr>
      </p:pic>
    </p:spTree>
    <p:extLst>
      <p:ext uri="{BB962C8B-B14F-4D97-AF65-F5344CB8AC3E}">
        <p14:creationId xmlns:p14="http://schemas.microsoft.com/office/powerpoint/2010/main" val="343989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6D35A5-8853-4195-8BEF-F4B7EFAAC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
        <p:nvSpPr>
          <p:cNvPr id="3" name="Rectangle 2">
            <a:extLst>
              <a:ext uri="{FF2B5EF4-FFF2-40B4-BE49-F238E27FC236}">
                <a16:creationId xmlns:a16="http://schemas.microsoft.com/office/drawing/2014/main" id="{E7D7706A-C851-42E8-8F35-F463DE76C1EE}"/>
              </a:ext>
            </a:extLst>
          </p:cNvPr>
          <p:cNvSpPr/>
          <p:nvPr/>
        </p:nvSpPr>
        <p:spPr>
          <a:xfrm>
            <a:off x="778933" y="1134267"/>
            <a:ext cx="11096978" cy="4401205"/>
          </a:xfrm>
          <a:prstGeom prst="rect">
            <a:avLst/>
          </a:prstGeom>
        </p:spPr>
        <p:txBody>
          <a:bodyPr wrap="square">
            <a:spAutoFit/>
          </a:bodyPr>
          <a:lstStyle/>
          <a:p>
            <a:r>
              <a:rPr lang="en-US" sz="2800" b="1" dirty="0"/>
              <a:t>Stenosis of </a:t>
            </a:r>
            <a:r>
              <a:rPr lang="en-US" sz="2800" b="1" dirty="0" err="1"/>
              <a:t>supraclinoid</a:t>
            </a:r>
            <a:r>
              <a:rPr lang="en-US" sz="2800" b="1" dirty="0"/>
              <a:t> portion of both internal carotid arteries and bilateral anterior and middle cerebral arteries with multiple tortuous flow voids in lenticulostriate, </a:t>
            </a:r>
            <a:r>
              <a:rPr lang="en-US" sz="2800" b="1" dirty="0" err="1"/>
              <a:t>thalamoperforating</a:t>
            </a:r>
            <a:r>
              <a:rPr lang="en-US" sz="2800" b="1" dirty="0"/>
              <a:t> and </a:t>
            </a:r>
            <a:r>
              <a:rPr lang="en-US" sz="2800" b="1" dirty="0" err="1"/>
              <a:t>dural</a:t>
            </a:r>
            <a:r>
              <a:rPr lang="en-US" sz="2800" b="1" dirty="0"/>
              <a:t> arteries - s/o abnormal </a:t>
            </a:r>
            <a:r>
              <a:rPr lang="en-US" sz="2800" b="1" dirty="0" err="1"/>
              <a:t>moya</a:t>
            </a:r>
            <a:r>
              <a:rPr lang="en-US" sz="2800" b="1" dirty="0"/>
              <a:t> </a:t>
            </a:r>
            <a:r>
              <a:rPr lang="en-US" sz="2800" b="1" dirty="0" err="1"/>
              <a:t>moya</a:t>
            </a:r>
            <a:r>
              <a:rPr lang="en-US" sz="2800" b="1" dirty="0"/>
              <a:t> collaterals giving puff of smoke appearance. </a:t>
            </a:r>
            <a:br>
              <a:rPr lang="en-US" sz="2800" b="1" dirty="0"/>
            </a:br>
            <a:r>
              <a:rPr lang="en-US" sz="2800" b="1" dirty="0"/>
              <a:t>Multiple linear FLAIR hyperintensities in the sulcal spaces of frontal, parietal and temporal lobes - s/o leptomeningeal collaterals. </a:t>
            </a:r>
            <a:br>
              <a:rPr lang="en-US" sz="2800" b="1" dirty="0"/>
            </a:br>
            <a:br>
              <a:rPr lang="en-US" sz="2800" b="1" dirty="0"/>
            </a:br>
            <a:r>
              <a:rPr lang="en-US" sz="2800" b="1" dirty="0"/>
              <a:t>-- Features suggestive of grade III </a:t>
            </a:r>
            <a:r>
              <a:rPr lang="en-US" sz="2800" b="1" dirty="0" err="1"/>
              <a:t>moya</a:t>
            </a:r>
            <a:r>
              <a:rPr lang="en-US" sz="2800" b="1" dirty="0"/>
              <a:t> </a:t>
            </a:r>
            <a:r>
              <a:rPr lang="en-US" sz="2800" b="1" dirty="0" err="1"/>
              <a:t>moya</a:t>
            </a:r>
            <a:r>
              <a:rPr lang="en-US" sz="2800" b="1" dirty="0"/>
              <a:t> disease (Suzuki staging). </a:t>
            </a:r>
          </a:p>
          <a:p>
            <a:r>
              <a:rPr lang="en-US" sz="2800" dirty="0"/>
              <a:t>Other close differential diagnosis to be considered are- slowly developing occlusive vasculopathies (sickle cell disease/NF1). </a:t>
            </a:r>
            <a:endParaRPr lang="en-IN" sz="2800" dirty="0"/>
          </a:p>
        </p:txBody>
      </p:sp>
    </p:spTree>
    <p:extLst>
      <p:ext uri="{BB962C8B-B14F-4D97-AF65-F5344CB8AC3E}">
        <p14:creationId xmlns:p14="http://schemas.microsoft.com/office/powerpoint/2010/main" val="286113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6F74C0-7816-4C6C-958E-74F28D9803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pic>
        <p:nvPicPr>
          <p:cNvPr id="3" name="Content Placeholder 3">
            <a:extLst>
              <a:ext uri="{FF2B5EF4-FFF2-40B4-BE49-F238E27FC236}">
                <a16:creationId xmlns:a16="http://schemas.microsoft.com/office/drawing/2014/main" id="{A2CF4DD3-5D6D-4CEE-8BBE-552C7024EF2F}"/>
              </a:ext>
            </a:extLst>
          </p:cNvPr>
          <p:cNvPicPr>
            <a:picLocks noChangeAspect="1"/>
          </p:cNvPicPr>
          <p:nvPr/>
        </p:nvPicPr>
        <p:blipFill>
          <a:blip r:embed="rId3"/>
          <a:stretch>
            <a:fillRect/>
          </a:stretch>
        </p:blipFill>
        <p:spPr>
          <a:xfrm>
            <a:off x="-1" y="0"/>
            <a:ext cx="6122223" cy="6858000"/>
          </a:xfrm>
          <a:prstGeom prst="rect">
            <a:avLst/>
          </a:prstGeom>
        </p:spPr>
      </p:pic>
      <p:pic>
        <p:nvPicPr>
          <p:cNvPr id="4" name="Picture 3">
            <a:extLst>
              <a:ext uri="{FF2B5EF4-FFF2-40B4-BE49-F238E27FC236}">
                <a16:creationId xmlns:a16="http://schemas.microsoft.com/office/drawing/2014/main" id="{ADED91B1-A0DA-4506-957C-AF7BD9941CB7}"/>
              </a:ext>
            </a:extLst>
          </p:cNvPr>
          <p:cNvPicPr>
            <a:picLocks noChangeAspect="1"/>
          </p:cNvPicPr>
          <p:nvPr/>
        </p:nvPicPr>
        <p:blipFill>
          <a:blip r:embed="rId4"/>
          <a:stretch>
            <a:fillRect/>
          </a:stretch>
        </p:blipFill>
        <p:spPr>
          <a:xfrm>
            <a:off x="5928911" y="0"/>
            <a:ext cx="6263089" cy="6858000"/>
          </a:xfrm>
          <a:prstGeom prst="rect">
            <a:avLst/>
          </a:prstGeom>
        </p:spPr>
      </p:pic>
      <p:pic>
        <p:nvPicPr>
          <p:cNvPr id="5" name="Picture 4">
            <a:extLst>
              <a:ext uri="{FF2B5EF4-FFF2-40B4-BE49-F238E27FC236}">
                <a16:creationId xmlns:a16="http://schemas.microsoft.com/office/drawing/2014/main" id="{F3C0B349-2E1E-4F56-B257-A37C33B78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265877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4EFCED-91EC-4751-BCAE-CFB7FDFA5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
        <p:nvSpPr>
          <p:cNvPr id="3" name="Rectangle 2">
            <a:extLst>
              <a:ext uri="{FF2B5EF4-FFF2-40B4-BE49-F238E27FC236}">
                <a16:creationId xmlns:a16="http://schemas.microsoft.com/office/drawing/2014/main" id="{73477A5E-BF0C-4D74-80B6-E019581F99BF}"/>
              </a:ext>
            </a:extLst>
          </p:cNvPr>
          <p:cNvSpPr/>
          <p:nvPr/>
        </p:nvSpPr>
        <p:spPr>
          <a:xfrm>
            <a:off x="2551867" y="2788734"/>
            <a:ext cx="7552267" cy="553998"/>
          </a:xfrm>
          <a:prstGeom prst="rect">
            <a:avLst/>
          </a:prstGeom>
        </p:spPr>
        <p:txBody>
          <a:bodyPr wrap="square">
            <a:spAutoFit/>
          </a:bodyPr>
          <a:lstStyle/>
          <a:p>
            <a:r>
              <a:rPr lang="en-US" sz="3000" dirty="0"/>
              <a:t>Left transverse and sigmoid sinus thrombosis</a:t>
            </a:r>
            <a:endParaRPr lang="en-IN" sz="3000" dirty="0"/>
          </a:p>
        </p:txBody>
      </p:sp>
    </p:spTree>
    <p:extLst>
      <p:ext uri="{BB962C8B-B14F-4D97-AF65-F5344CB8AC3E}">
        <p14:creationId xmlns:p14="http://schemas.microsoft.com/office/powerpoint/2010/main" val="169457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B62CAE-CCF1-47C0-8631-C45152F9E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pic>
        <p:nvPicPr>
          <p:cNvPr id="3" name="Content Placeholder 3">
            <a:extLst>
              <a:ext uri="{FF2B5EF4-FFF2-40B4-BE49-F238E27FC236}">
                <a16:creationId xmlns:a16="http://schemas.microsoft.com/office/drawing/2014/main" id="{D4A921DC-A17D-4D2E-A823-AF866E3F682D}"/>
              </a:ext>
            </a:extLst>
          </p:cNvPr>
          <p:cNvPicPr>
            <a:picLocks noChangeAspect="1"/>
          </p:cNvPicPr>
          <p:nvPr/>
        </p:nvPicPr>
        <p:blipFill>
          <a:blip r:embed="rId3"/>
          <a:stretch>
            <a:fillRect/>
          </a:stretch>
        </p:blipFill>
        <p:spPr>
          <a:xfrm>
            <a:off x="680305" y="983454"/>
            <a:ext cx="4879960" cy="5628068"/>
          </a:xfrm>
          <a:prstGeom prst="rect">
            <a:avLst/>
          </a:prstGeom>
        </p:spPr>
      </p:pic>
      <p:pic>
        <p:nvPicPr>
          <p:cNvPr id="4" name="Picture 3">
            <a:extLst>
              <a:ext uri="{FF2B5EF4-FFF2-40B4-BE49-F238E27FC236}">
                <a16:creationId xmlns:a16="http://schemas.microsoft.com/office/drawing/2014/main" id="{A924E1AB-4363-4F4C-A693-FB62FFFB5824}"/>
              </a:ext>
            </a:extLst>
          </p:cNvPr>
          <p:cNvPicPr>
            <a:picLocks noChangeAspect="1"/>
          </p:cNvPicPr>
          <p:nvPr/>
        </p:nvPicPr>
        <p:blipFill>
          <a:blip r:embed="rId4"/>
          <a:stretch>
            <a:fillRect/>
          </a:stretch>
        </p:blipFill>
        <p:spPr>
          <a:xfrm>
            <a:off x="6648607" y="740769"/>
            <a:ext cx="4863088" cy="5628068"/>
          </a:xfrm>
          <a:prstGeom prst="rect">
            <a:avLst/>
          </a:prstGeom>
        </p:spPr>
      </p:pic>
    </p:spTree>
    <p:extLst>
      <p:ext uri="{BB962C8B-B14F-4D97-AF65-F5344CB8AC3E}">
        <p14:creationId xmlns:p14="http://schemas.microsoft.com/office/powerpoint/2010/main" val="380126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5A5C4C0-549E-42DD-85DC-DF88CE5A8DF7}"/>
              </a:ext>
            </a:extLst>
          </p:cNvPr>
          <p:cNvPicPr>
            <a:picLocks noChangeAspect="1"/>
          </p:cNvPicPr>
          <p:nvPr/>
        </p:nvPicPr>
        <p:blipFill>
          <a:blip r:embed="rId2"/>
          <a:stretch>
            <a:fillRect/>
          </a:stretch>
        </p:blipFill>
        <p:spPr>
          <a:xfrm>
            <a:off x="0" y="0"/>
            <a:ext cx="6680915" cy="6858000"/>
          </a:xfrm>
          <a:prstGeom prst="rect">
            <a:avLst/>
          </a:prstGeom>
        </p:spPr>
      </p:pic>
      <p:pic>
        <p:nvPicPr>
          <p:cNvPr id="3" name="Picture 2">
            <a:extLst>
              <a:ext uri="{FF2B5EF4-FFF2-40B4-BE49-F238E27FC236}">
                <a16:creationId xmlns:a16="http://schemas.microsoft.com/office/drawing/2014/main" id="{B018DE2B-0431-4EE8-B8A4-373E7787C634}"/>
              </a:ext>
            </a:extLst>
          </p:cNvPr>
          <p:cNvPicPr>
            <a:picLocks noChangeAspect="1"/>
          </p:cNvPicPr>
          <p:nvPr/>
        </p:nvPicPr>
        <p:blipFill>
          <a:blip r:embed="rId3"/>
          <a:stretch>
            <a:fillRect/>
          </a:stretch>
        </p:blipFill>
        <p:spPr>
          <a:xfrm>
            <a:off x="7219885" y="0"/>
            <a:ext cx="4859227" cy="6758064"/>
          </a:xfrm>
          <a:prstGeom prst="rect">
            <a:avLst/>
          </a:prstGeom>
        </p:spPr>
      </p:pic>
      <p:pic>
        <p:nvPicPr>
          <p:cNvPr id="4" name="Picture 3">
            <a:extLst>
              <a:ext uri="{FF2B5EF4-FFF2-40B4-BE49-F238E27FC236}">
                <a16:creationId xmlns:a16="http://schemas.microsoft.com/office/drawing/2014/main" id="{80E5BA15-097E-4721-A397-B4CC2B07E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82284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39A1D1-0C27-44D8-8301-9D3E57F598A1}"/>
              </a:ext>
            </a:extLst>
          </p:cNvPr>
          <p:cNvPicPr>
            <a:picLocks noChangeAspect="1"/>
          </p:cNvPicPr>
          <p:nvPr/>
        </p:nvPicPr>
        <p:blipFill>
          <a:blip r:embed="rId2"/>
          <a:stretch>
            <a:fillRect/>
          </a:stretch>
        </p:blipFill>
        <p:spPr>
          <a:xfrm>
            <a:off x="0" y="1478117"/>
            <a:ext cx="6158821" cy="4742059"/>
          </a:xfrm>
          <a:prstGeom prst="rect">
            <a:avLst/>
          </a:prstGeom>
        </p:spPr>
      </p:pic>
      <p:pic>
        <p:nvPicPr>
          <p:cNvPr id="3" name="Picture 2">
            <a:extLst>
              <a:ext uri="{FF2B5EF4-FFF2-40B4-BE49-F238E27FC236}">
                <a16:creationId xmlns:a16="http://schemas.microsoft.com/office/drawing/2014/main" id="{75C60F3D-88B6-4A6B-96F6-A9DC467E0D85}"/>
              </a:ext>
            </a:extLst>
          </p:cNvPr>
          <p:cNvPicPr>
            <a:picLocks noChangeAspect="1"/>
          </p:cNvPicPr>
          <p:nvPr/>
        </p:nvPicPr>
        <p:blipFill>
          <a:blip r:embed="rId3"/>
          <a:stretch>
            <a:fillRect/>
          </a:stretch>
        </p:blipFill>
        <p:spPr>
          <a:xfrm>
            <a:off x="5803734" y="1478118"/>
            <a:ext cx="6388266" cy="4742059"/>
          </a:xfrm>
          <a:prstGeom prst="rect">
            <a:avLst/>
          </a:prstGeom>
        </p:spPr>
      </p:pic>
      <p:pic>
        <p:nvPicPr>
          <p:cNvPr id="4" name="Picture 3">
            <a:extLst>
              <a:ext uri="{FF2B5EF4-FFF2-40B4-BE49-F238E27FC236}">
                <a16:creationId xmlns:a16="http://schemas.microsoft.com/office/drawing/2014/main" id="{47F2B3D2-C0DF-4452-BC99-883104426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27672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9B893-7C66-45B9-A834-F438F549C760}"/>
              </a:ext>
            </a:extLst>
          </p:cNvPr>
          <p:cNvSpPr/>
          <p:nvPr/>
        </p:nvSpPr>
        <p:spPr>
          <a:xfrm>
            <a:off x="643468" y="843677"/>
            <a:ext cx="10724444" cy="3785652"/>
          </a:xfrm>
          <a:prstGeom prst="rect">
            <a:avLst/>
          </a:prstGeom>
        </p:spPr>
        <p:txBody>
          <a:bodyPr wrap="square">
            <a:spAutoFit/>
          </a:bodyPr>
          <a:lstStyle/>
          <a:p>
            <a:r>
              <a:rPr lang="en-US" sz="2400" dirty="0"/>
              <a:t>Evidence of a fairly well defined enhancing  lesion noted in the floor of the mouth involving the right and left halves of </a:t>
            </a:r>
            <a:r>
              <a:rPr lang="en-US" sz="2400" dirty="0" err="1"/>
              <a:t>tongue.The</a:t>
            </a:r>
            <a:r>
              <a:rPr lang="en-US" sz="2400" dirty="0"/>
              <a:t> lesion is seen involving the superior longitudinal , transverse and genioglossus muscles of tongue.</a:t>
            </a:r>
            <a:br>
              <a:rPr lang="en-US" sz="2400" dirty="0"/>
            </a:br>
            <a:r>
              <a:rPr lang="en-US" sz="2400" dirty="0"/>
              <a:t>Multiple dilated tortuous flow voids noted within the lesion.</a:t>
            </a:r>
          </a:p>
          <a:p>
            <a:br>
              <a:rPr lang="en-US" sz="2400" dirty="0"/>
            </a:br>
            <a:r>
              <a:rPr lang="en-US" sz="2400" dirty="0"/>
              <a:t>The arterial supply is predominantly from the right lingual artery with few branches from the left lingual artery.  Right facial and lingual veins are seen draining the lesion.</a:t>
            </a:r>
          </a:p>
          <a:p>
            <a:r>
              <a:rPr lang="en-US" sz="2400" dirty="0"/>
              <a:t>(Not shown)</a:t>
            </a:r>
          </a:p>
          <a:p>
            <a:endParaRPr lang="en-US" sz="2400" b="1" dirty="0"/>
          </a:p>
          <a:p>
            <a:r>
              <a:rPr lang="en-US" sz="2400" b="1" dirty="0"/>
              <a:t>Features suggestive of arteriovenous malformation of tongue</a:t>
            </a:r>
          </a:p>
        </p:txBody>
      </p:sp>
      <p:pic>
        <p:nvPicPr>
          <p:cNvPr id="3" name="Picture 2">
            <a:extLst>
              <a:ext uri="{FF2B5EF4-FFF2-40B4-BE49-F238E27FC236}">
                <a16:creationId xmlns:a16="http://schemas.microsoft.com/office/drawing/2014/main" id="{DE4C899D-EB13-4BFA-B09E-5511111A7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3947868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D210676-C498-47A6-B310-B06F50A5CC5C}"/>
              </a:ext>
            </a:extLst>
          </p:cNvPr>
          <p:cNvPicPr>
            <a:picLocks noChangeAspect="1"/>
          </p:cNvPicPr>
          <p:nvPr/>
        </p:nvPicPr>
        <p:blipFill>
          <a:blip r:embed="rId2"/>
          <a:stretch>
            <a:fillRect/>
          </a:stretch>
        </p:blipFill>
        <p:spPr>
          <a:xfrm>
            <a:off x="2833352" y="0"/>
            <a:ext cx="5598017" cy="6776548"/>
          </a:xfrm>
          <a:prstGeom prst="rect">
            <a:avLst/>
          </a:prstGeom>
        </p:spPr>
      </p:pic>
      <p:pic>
        <p:nvPicPr>
          <p:cNvPr id="3" name="Picture 2">
            <a:extLst>
              <a:ext uri="{FF2B5EF4-FFF2-40B4-BE49-F238E27FC236}">
                <a16:creationId xmlns:a16="http://schemas.microsoft.com/office/drawing/2014/main" id="{52CF1287-56C8-4D1A-98F8-FE8E3602F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767452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9A2312D1-599E-4F10-BD72-6A6151C312C0}"/>
              </a:ext>
            </a:extLst>
          </p:cNvPr>
          <p:cNvPicPr>
            <a:picLocks noChangeAspect="1"/>
          </p:cNvPicPr>
          <p:nvPr/>
        </p:nvPicPr>
        <p:blipFill>
          <a:blip r:embed="rId2"/>
          <a:stretch>
            <a:fillRect/>
          </a:stretch>
        </p:blipFill>
        <p:spPr>
          <a:xfrm>
            <a:off x="-1" y="0"/>
            <a:ext cx="5285549" cy="6858000"/>
          </a:xfrm>
          <a:prstGeom prst="rect">
            <a:avLst/>
          </a:prstGeom>
        </p:spPr>
      </p:pic>
      <p:pic>
        <p:nvPicPr>
          <p:cNvPr id="3" name="Picture 2">
            <a:extLst>
              <a:ext uri="{FF2B5EF4-FFF2-40B4-BE49-F238E27FC236}">
                <a16:creationId xmlns:a16="http://schemas.microsoft.com/office/drawing/2014/main" id="{C825B03F-67B6-4160-B72C-30EB697881F9}"/>
              </a:ext>
            </a:extLst>
          </p:cNvPr>
          <p:cNvPicPr>
            <a:picLocks noChangeAspect="1"/>
          </p:cNvPicPr>
          <p:nvPr/>
        </p:nvPicPr>
        <p:blipFill>
          <a:blip r:embed="rId3"/>
          <a:stretch>
            <a:fillRect/>
          </a:stretch>
        </p:blipFill>
        <p:spPr>
          <a:xfrm>
            <a:off x="6446109" y="0"/>
            <a:ext cx="5745892" cy="6858000"/>
          </a:xfrm>
          <a:prstGeom prst="rect">
            <a:avLst/>
          </a:prstGeom>
        </p:spPr>
      </p:pic>
      <p:pic>
        <p:nvPicPr>
          <p:cNvPr id="4" name="Picture 3">
            <a:extLst>
              <a:ext uri="{FF2B5EF4-FFF2-40B4-BE49-F238E27FC236}">
                <a16:creationId xmlns:a16="http://schemas.microsoft.com/office/drawing/2014/main" id="{43FA833A-234B-4A7B-9003-DAB612E2E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2939428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BF4A0-AE34-4F9D-AD1D-A30BE4DAED58}"/>
              </a:ext>
            </a:extLst>
          </p:cNvPr>
          <p:cNvSpPr/>
          <p:nvPr/>
        </p:nvSpPr>
        <p:spPr>
          <a:xfrm>
            <a:off x="2348090" y="2922179"/>
            <a:ext cx="9335910" cy="707886"/>
          </a:xfrm>
          <a:prstGeom prst="rect">
            <a:avLst/>
          </a:prstGeom>
        </p:spPr>
        <p:txBody>
          <a:bodyPr wrap="square">
            <a:spAutoFit/>
          </a:bodyPr>
          <a:lstStyle/>
          <a:p>
            <a:r>
              <a:rPr lang="en-US" sz="4000" b="1" dirty="0"/>
              <a:t>Cerebral arteriovenous malformation</a:t>
            </a:r>
            <a:endParaRPr lang="en-IN" sz="4000" dirty="0"/>
          </a:p>
        </p:txBody>
      </p:sp>
      <p:pic>
        <p:nvPicPr>
          <p:cNvPr id="3" name="Picture 2">
            <a:extLst>
              <a:ext uri="{FF2B5EF4-FFF2-40B4-BE49-F238E27FC236}">
                <a16:creationId xmlns:a16="http://schemas.microsoft.com/office/drawing/2014/main" id="{E1751D60-901E-4C79-AFC2-1261D090C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334301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85174DB-6363-43EB-88F5-14EFF44F95EE}"/>
              </a:ext>
            </a:extLst>
          </p:cNvPr>
          <p:cNvPicPr>
            <a:picLocks noChangeAspect="1"/>
          </p:cNvPicPr>
          <p:nvPr/>
        </p:nvPicPr>
        <p:blipFill>
          <a:blip r:embed="rId2"/>
          <a:stretch>
            <a:fillRect/>
          </a:stretch>
        </p:blipFill>
        <p:spPr>
          <a:xfrm>
            <a:off x="0" y="0"/>
            <a:ext cx="5787957" cy="6858000"/>
          </a:xfrm>
          <a:prstGeom prst="rect">
            <a:avLst/>
          </a:prstGeom>
        </p:spPr>
      </p:pic>
      <p:pic>
        <p:nvPicPr>
          <p:cNvPr id="3" name="Picture 2">
            <a:extLst>
              <a:ext uri="{FF2B5EF4-FFF2-40B4-BE49-F238E27FC236}">
                <a16:creationId xmlns:a16="http://schemas.microsoft.com/office/drawing/2014/main" id="{E5798250-A2CB-4B4F-A0DA-303B36F87CC8}"/>
              </a:ext>
            </a:extLst>
          </p:cNvPr>
          <p:cNvPicPr>
            <a:picLocks noChangeAspect="1"/>
          </p:cNvPicPr>
          <p:nvPr/>
        </p:nvPicPr>
        <p:blipFill>
          <a:blip r:embed="rId3"/>
          <a:stretch>
            <a:fillRect/>
          </a:stretch>
        </p:blipFill>
        <p:spPr>
          <a:xfrm>
            <a:off x="6724562" y="0"/>
            <a:ext cx="5467438" cy="6858000"/>
          </a:xfrm>
          <a:prstGeom prst="rect">
            <a:avLst/>
          </a:prstGeom>
        </p:spPr>
      </p:pic>
      <p:pic>
        <p:nvPicPr>
          <p:cNvPr id="4" name="Picture 3">
            <a:extLst>
              <a:ext uri="{FF2B5EF4-FFF2-40B4-BE49-F238E27FC236}">
                <a16:creationId xmlns:a16="http://schemas.microsoft.com/office/drawing/2014/main" id="{9333F69F-9C20-4167-B486-EE160DCC3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2180708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50EE6493-EAEC-4550-9A48-35850130E8C8}"/>
              </a:ext>
            </a:extLst>
          </p:cNvPr>
          <p:cNvPicPr>
            <a:picLocks noChangeAspect="1"/>
          </p:cNvPicPr>
          <p:nvPr/>
        </p:nvPicPr>
        <p:blipFill>
          <a:blip r:embed="rId2"/>
          <a:stretch>
            <a:fillRect/>
          </a:stretch>
        </p:blipFill>
        <p:spPr>
          <a:xfrm>
            <a:off x="-1" y="0"/>
            <a:ext cx="5707117" cy="6858000"/>
          </a:xfrm>
          <a:prstGeom prst="rect">
            <a:avLst/>
          </a:prstGeom>
        </p:spPr>
      </p:pic>
      <p:pic>
        <p:nvPicPr>
          <p:cNvPr id="3" name="Picture 2">
            <a:extLst>
              <a:ext uri="{FF2B5EF4-FFF2-40B4-BE49-F238E27FC236}">
                <a16:creationId xmlns:a16="http://schemas.microsoft.com/office/drawing/2014/main" id="{8E3F5FB8-AF41-49BE-B61E-39C7BC478F3F}"/>
              </a:ext>
            </a:extLst>
          </p:cNvPr>
          <p:cNvPicPr>
            <a:picLocks noChangeAspect="1"/>
          </p:cNvPicPr>
          <p:nvPr/>
        </p:nvPicPr>
        <p:blipFill>
          <a:blip r:embed="rId3"/>
          <a:stretch>
            <a:fillRect/>
          </a:stretch>
        </p:blipFill>
        <p:spPr>
          <a:xfrm>
            <a:off x="5707117" y="0"/>
            <a:ext cx="6484884" cy="6889217"/>
          </a:xfrm>
          <a:prstGeom prst="rect">
            <a:avLst/>
          </a:prstGeom>
        </p:spPr>
      </p:pic>
      <p:pic>
        <p:nvPicPr>
          <p:cNvPr id="4" name="Picture 3">
            <a:extLst>
              <a:ext uri="{FF2B5EF4-FFF2-40B4-BE49-F238E27FC236}">
                <a16:creationId xmlns:a16="http://schemas.microsoft.com/office/drawing/2014/main" id="{BCE88470-8F97-4C9D-9A7F-DF16F3B9B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3994028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E47AF-151C-409C-8C76-062F4F9AF39D}"/>
              </a:ext>
            </a:extLst>
          </p:cNvPr>
          <p:cNvSpPr/>
          <p:nvPr/>
        </p:nvSpPr>
        <p:spPr>
          <a:xfrm>
            <a:off x="632177" y="1977451"/>
            <a:ext cx="10927645" cy="3877985"/>
          </a:xfrm>
          <a:prstGeom prst="rect">
            <a:avLst/>
          </a:prstGeom>
        </p:spPr>
        <p:txBody>
          <a:bodyPr wrap="square">
            <a:spAutoFit/>
          </a:bodyPr>
          <a:lstStyle/>
          <a:p>
            <a:r>
              <a:rPr lang="en-US" sz="3000" b="1" dirty="0"/>
              <a:t>*</a:t>
            </a:r>
            <a:r>
              <a:rPr lang="en-US" sz="2400" b="1" dirty="0" err="1"/>
              <a:t>Megalencephaly</a:t>
            </a:r>
            <a:r>
              <a:rPr lang="en-US" sz="2400" b="1" dirty="0"/>
              <a:t> noted.</a:t>
            </a:r>
            <a:br>
              <a:rPr lang="en-US" sz="2400" b="1" dirty="0"/>
            </a:br>
            <a:r>
              <a:rPr lang="en-US" sz="2400" b="1" dirty="0"/>
              <a:t>*Evidence of bilateral symmetrical altered signal intensity noted throughout the deep and sub-cortical white matter of both the cerebral hemispheres, predominantly seen in the frontal, temporal and parietal lobes with relative sparing of cerebellar hemisphere and cortical grey matter. It appears hyperintense on T2/FLAIR, isointense on T1 sequences and restricts on DWI</a:t>
            </a:r>
            <a:br>
              <a:rPr lang="en-US" sz="2400" b="1" dirty="0"/>
            </a:br>
            <a:r>
              <a:rPr lang="en-US" sz="2400" b="1" dirty="0"/>
              <a:t>*Evidence of multiple </a:t>
            </a:r>
            <a:r>
              <a:rPr lang="en-US" sz="2400" b="1" dirty="0" err="1"/>
              <a:t>expansie</a:t>
            </a:r>
            <a:r>
              <a:rPr lang="en-US" sz="2400" b="1" dirty="0"/>
              <a:t> bilateral symmetrical sub-cortical white matter cysts showing CSF signal intensity noted in the </a:t>
            </a:r>
            <a:r>
              <a:rPr lang="en-US" sz="2400" b="1" dirty="0" err="1"/>
              <a:t>anterio</a:t>
            </a:r>
            <a:r>
              <a:rPr lang="en-US" sz="2400" b="1" dirty="0"/>
              <a:t>-medial aspect of inferior </a:t>
            </a:r>
            <a:r>
              <a:rPr lang="en-US" sz="2400" b="1" dirty="0" err="1"/>
              <a:t>temoral</a:t>
            </a:r>
            <a:r>
              <a:rPr lang="en-US" sz="2400" b="1" dirty="0"/>
              <a:t> gyrus and lateral aspect of superior temporal gyrus, largest measuring 14x12mm noted in in the right temporal lobe.</a:t>
            </a:r>
            <a:endParaRPr lang="en-US" sz="2400" dirty="0"/>
          </a:p>
        </p:txBody>
      </p:sp>
      <p:sp>
        <p:nvSpPr>
          <p:cNvPr id="3" name="Rectangle 2">
            <a:extLst>
              <a:ext uri="{FF2B5EF4-FFF2-40B4-BE49-F238E27FC236}">
                <a16:creationId xmlns:a16="http://schemas.microsoft.com/office/drawing/2014/main" id="{62BC1CDD-9ED8-4A46-8827-CE48D5EBD2D2}"/>
              </a:ext>
            </a:extLst>
          </p:cNvPr>
          <p:cNvSpPr/>
          <p:nvPr/>
        </p:nvSpPr>
        <p:spPr>
          <a:xfrm>
            <a:off x="632176" y="463955"/>
            <a:ext cx="11336047" cy="584775"/>
          </a:xfrm>
          <a:prstGeom prst="rect">
            <a:avLst/>
          </a:prstGeom>
        </p:spPr>
        <p:txBody>
          <a:bodyPr wrap="square">
            <a:spAutoFit/>
          </a:bodyPr>
          <a:lstStyle/>
          <a:p>
            <a:r>
              <a:rPr lang="en-US" sz="3200" b="1" dirty="0"/>
              <a:t>Megalencephalic </a:t>
            </a:r>
            <a:r>
              <a:rPr lang="en-US" sz="3200" b="1" dirty="0" err="1"/>
              <a:t>leucoencephalopathy</a:t>
            </a:r>
            <a:r>
              <a:rPr lang="en-US" sz="3200" b="1" dirty="0"/>
              <a:t> [Van Der </a:t>
            </a:r>
            <a:r>
              <a:rPr lang="en-US" sz="3200" b="1" dirty="0" err="1"/>
              <a:t>Knaap</a:t>
            </a:r>
            <a:r>
              <a:rPr lang="en-US" sz="3200" b="1" dirty="0"/>
              <a:t> disease] </a:t>
            </a:r>
            <a:endParaRPr lang="en-IN" sz="3200" dirty="0"/>
          </a:p>
        </p:txBody>
      </p:sp>
    </p:spTree>
    <p:extLst>
      <p:ext uri="{BB962C8B-B14F-4D97-AF65-F5344CB8AC3E}">
        <p14:creationId xmlns:p14="http://schemas.microsoft.com/office/powerpoint/2010/main" val="2084297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2E562DBA-C6D2-4C92-A975-55AB2B9E209E}"/>
              </a:ext>
            </a:extLst>
          </p:cNvPr>
          <p:cNvPicPr>
            <a:picLocks noChangeAspect="1"/>
          </p:cNvPicPr>
          <p:nvPr/>
        </p:nvPicPr>
        <p:blipFill>
          <a:blip r:embed="rId2"/>
          <a:stretch>
            <a:fillRect/>
          </a:stretch>
        </p:blipFill>
        <p:spPr>
          <a:xfrm>
            <a:off x="0" y="0"/>
            <a:ext cx="5229225" cy="6858000"/>
          </a:xfrm>
          <a:prstGeom prst="rect">
            <a:avLst/>
          </a:prstGeom>
        </p:spPr>
      </p:pic>
      <p:pic>
        <p:nvPicPr>
          <p:cNvPr id="3" name="Picture 2">
            <a:extLst>
              <a:ext uri="{FF2B5EF4-FFF2-40B4-BE49-F238E27FC236}">
                <a16:creationId xmlns:a16="http://schemas.microsoft.com/office/drawing/2014/main" id="{FE7FB290-0AAC-4911-A225-C8830616E7DC}"/>
              </a:ext>
            </a:extLst>
          </p:cNvPr>
          <p:cNvPicPr>
            <a:picLocks noChangeAspect="1"/>
          </p:cNvPicPr>
          <p:nvPr/>
        </p:nvPicPr>
        <p:blipFill>
          <a:blip r:embed="rId3"/>
          <a:stretch>
            <a:fillRect/>
          </a:stretch>
        </p:blipFill>
        <p:spPr>
          <a:xfrm>
            <a:off x="5584677" y="0"/>
            <a:ext cx="6702842" cy="6858000"/>
          </a:xfrm>
          <a:prstGeom prst="rect">
            <a:avLst/>
          </a:prstGeom>
        </p:spPr>
      </p:pic>
      <p:pic>
        <p:nvPicPr>
          <p:cNvPr id="4" name="Picture 3">
            <a:extLst>
              <a:ext uri="{FF2B5EF4-FFF2-40B4-BE49-F238E27FC236}">
                <a16:creationId xmlns:a16="http://schemas.microsoft.com/office/drawing/2014/main" id="{DF5E17E6-8752-4895-96CA-7498AACE3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031928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5D3CDC3B-BADC-4CE0-82F8-E348FC20444A}"/>
              </a:ext>
            </a:extLst>
          </p:cNvPr>
          <p:cNvPicPr>
            <a:picLocks noChangeAspect="1"/>
          </p:cNvPicPr>
          <p:nvPr/>
        </p:nvPicPr>
        <p:blipFill>
          <a:blip r:embed="rId2"/>
          <a:stretch>
            <a:fillRect/>
          </a:stretch>
        </p:blipFill>
        <p:spPr>
          <a:xfrm>
            <a:off x="248921" y="520859"/>
            <a:ext cx="5704326" cy="6024623"/>
          </a:xfrm>
          <a:prstGeom prst="rect">
            <a:avLst/>
          </a:prstGeom>
        </p:spPr>
      </p:pic>
      <p:pic>
        <p:nvPicPr>
          <p:cNvPr id="3" name="Picture 2">
            <a:extLst>
              <a:ext uri="{FF2B5EF4-FFF2-40B4-BE49-F238E27FC236}">
                <a16:creationId xmlns:a16="http://schemas.microsoft.com/office/drawing/2014/main" id="{5B6E39D3-BE38-4A15-BA3B-42D36B64A8E0}"/>
              </a:ext>
            </a:extLst>
          </p:cNvPr>
          <p:cNvPicPr>
            <a:picLocks noChangeAspect="1"/>
          </p:cNvPicPr>
          <p:nvPr/>
        </p:nvPicPr>
        <p:blipFill>
          <a:blip r:embed="rId3"/>
          <a:stretch>
            <a:fillRect/>
          </a:stretch>
        </p:blipFill>
        <p:spPr>
          <a:xfrm>
            <a:off x="6096000" y="244171"/>
            <a:ext cx="6096000" cy="6369658"/>
          </a:xfrm>
          <a:prstGeom prst="rect">
            <a:avLst/>
          </a:prstGeom>
        </p:spPr>
      </p:pic>
      <p:pic>
        <p:nvPicPr>
          <p:cNvPr id="4" name="Picture 3">
            <a:extLst>
              <a:ext uri="{FF2B5EF4-FFF2-40B4-BE49-F238E27FC236}">
                <a16:creationId xmlns:a16="http://schemas.microsoft.com/office/drawing/2014/main" id="{51D881BE-EBE4-4ED3-B339-4E6F2BD374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2727037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3E80F7A-7982-43AE-9049-B6CA2F147283}"/>
              </a:ext>
            </a:extLst>
          </p:cNvPr>
          <p:cNvPicPr>
            <a:picLocks noChangeAspect="1"/>
          </p:cNvPicPr>
          <p:nvPr/>
        </p:nvPicPr>
        <p:blipFill>
          <a:blip r:embed="rId2"/>
          <a:stretch>
            <a:fillRect/>
          </a:stretch>
        </p:blipFill>
        <p:spPr>
          <a:xfrm>
            <a:off x="-83329" y="0"/>
            <a:ext cx="6078828" cy="6858000"/>
          </a:xfrm>
          <a:prstGeom prst="rect">
            <a:avLst/>
          </a:prstGeom>
        </p:spPr>
      </p:pic>
      <p:pic>
        <p:nvPicPr>
          <p:cNvPr id="3" name="Picture 2">
            <a:extLst>
              <a:ext uri="{FF2B5EF4-FFF2-40B4-BE49-F238E27FC236}">
                <a16:creationId xmlns:a16="http://schemas.microsoft.com/office/drawing/2014/main" id="{2803AF5D-2A86-4F82-83CE-0DD32315A222}"/>
              </a:ext>
            </a:extLst>
          </p:cNvPr>
          <p:cNvPicPr>
            <a:picLocks noChangeAspect="1"/>
          </p:cNvPicPr>
          <p:nvPr/>
        </p:nvPicPr>
        <p:blipFill>
          <a:blip r:embed="rId3"/>
          <a:stretch>
            <a:fillRect/>
          </a:stretch>
        </p:blipFill>
        <p:spPr>
          <a:xfrm>
            <a:off x="5434886" y="0"/>
            <a:ext cx="6840444" cy="6748530"/>
          </a:xfrm>
          <a:prstGeom prst="rect">
            <a:avLst/>
          </a:prstGeom>
        </p:spPr>
      </p:pic>
      <p:pic>
        <p:nvPicPr>
          <p:cNvPr id="4" name="Picture 3">
            <a:extLst>
              <a:ext uri="{FF2B5EF4-FFF2-40B4-BE49-F238E27FC236}">
                <a16:creationId xmlns:a16="http://schemas.microsoft.com/office/drawing/2014/main" id="{093AAA9B-6C07-4E1D-A281-F41A06302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65006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GIST- Gastrointestinal stromal tumor</a:t>
            </a:r>
            <a:endParaRPr lang="en-IN" b="1" dirty="0"/>
          </a:p>
        </p:txBody>
      </p:sp>
      <p:sp>
        <p:nvSpPr>
          <p:cNvPr id="3" name="Content Placeholder 2"/>
          <p:cNvSpPr>
            <a:spLocks noGrp="1"/>
          </p:cNvSpPr>
          <p:nvPr>
            <p:ph idx="1"/>
          </p:nvPr>
        </p:nvSpPr>
        <p:spPr/>
        <p:txBody>
          <a:bodyPr/>
          <a:lstStyle/>
          <a:p>
            <a:r>
              <a:rPr lang="en-IN" b="1" dirty="0"/>
              <a:t>Well defined homogenously enhancing solid cystic lesion (</a:t>
            </a:r>
            <a:r>
              <a:rPr lang="en-IN" b="1" dirty="0" err="1"/>
              <a:t>precontrast</a:t>
            </a:r>
            <a:r>
              <a:rPr lang="en-IN" b="1" dirty="0"/>
              <a:t> HU:38, </a:t>
            </a:r>
            <a:r>
              <a:rPr lang="en-IN" b="1" dirty="0" err="1"/>
              <a:t>postcontrast</a:t>
            </a:r>
            <a:r>
              <a:rPr lang="en-IN" b="1" dirty="0"/>
              <a:t> HU:79) with non enhancing hypodense area (s/o necrosis) within approximately measuring x </a:t>
            </a:r>
            <a:r>
              <a:rPr lang="en-IN" b="1" dirty="0" err="1"/>
              <a:t>xmm</a:t>
            </a:r>
            <a:r>
              <a:rPr lang="en-IN" b="1" dirty="0"/>
              <a:t> (</a:t>
            </a:r>
            <a:r>
              <a:rPr lang="en-IN" b="1" dirty="0" err="1"/>
              <a:t>ApxTrXCc</a:t>
            </a:r>
            <a:r>
              <a:rPr lang="en-IN" b="1" dirty="0"/>
              <a:t>) seen possibly arising jejunal loop with no obvious features of obstruction.</a:t>
            </a:r>
            <a:br>
              <a:rPr lang="en-IN" b="1" dirty="0"/>
            </a:br>
            <a:r>
              <a:rPr lang="en-IN" b="1" dirty="0"/>
              <a:t>The lesion is seen abutting left psoas muscle and left kidney. </a:t>
            </a:r>
            <a:r>
              <a:rPr lang="en-IN" b="1" dirty="0" err="1"/>
              <a:t>Craniocaudally</a:t>
            </a:r>
            <a:r>
              <a:rPr lang="en-IN" b="1" dirty="0"/>
              <a:t> the lesion is extending from level of L1 - L4 </a:t>
            </a:r>
            <a:r>
              <a:rPr lang="en-IN" b="1" dirty="0" err="1"/>
              <a:t>verebra</a:t>
            </a:r>
            <a:r>
              <a:rPr lang="en-IN" b="1" dirty="0"/>
              <a:t>.</a:t>
            </a:r>
            <a:endParaRPr lang="en-IN" dirty="0"/>
          </a:p>
        </p:txBody>
      </p:sp>
      <p:pic>
        <p:nvPicPr>
          <p:cNvPr id="4" name="Picture 3">
            <a:extLst>
              <a:ext uri="{FF2B5EF4-FFF2-40B4-BE49-F238E27FC236}">
                <a16:creationId xmlns:a16="http://schemas.microsoft.com/office/drawing/2014/main" id="{0797AA84-64FD-41F3-81FF-A45B3B4ECD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72038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E107A6-873F-4083-A89F-06B0F5CFA727}"/>
              </a:ext>
            </a:extLst>
          </p:cNvPr>
          <p:cNvSpPr/>
          <p:nvPr/>
        </p:nvSpPr>
        <p:spPr>
          <a:xfrm>
            <a:off x="1942617" y="1974689"/>
            <a:ext cx="8306765" cy="3785652"/>
          </a:xfrm>
          <a:prstGeom prst="rect">
            <a:avLst/>
          </a:prstGeom>
        </p:spPr>
        <p:txBody>
          <a:bodyPr wrap="square">
            <a:spAutoFit/>
          </a:bodyPr>
          <a:lstStyle/>
          <a:p>
            <a:r>
              <a:rPr lang="en-US" sz="2400" dirty="0"/>
              <a:t>Multiple dilated and tortuous vessels located along the margins of the cerebellar hemisphere, brainstem , peripherally along the temporoparietal and occipital lobes, around the cavernous sinuses. These channels predominantly represent dilated and tortuous veins, bilateral transverse, left sigmoid sinus, internal </a:t>
            </a:r>
            <a:r>
              <a:rPr lang="en-US" sz="2400" dirty="0" err="1"/>
              <a:t>cerberal</a:t>
            </a:r>
            <a:r>
              <a:rPr lang="en-US" sz="2400" dirty="0"/>
              <a:t> veins, vein of </a:t>
            </a:r>
            <a:r>
              <a:rPr lang="en-US" sz="2400" dirty="0" err="1"/>
              <a:t>galen</a:t>
            </a:r>
            <a:r>
              <a:rPr lang="en-US" sz="2400" dirty="0"/>
              <a:t> and straight sinus are significantly dilated and tortuous.</a:t>
            </a:r>
            <a:br>
              <a:rPr lang="en-US" sz="2400" dirty="0"/>
            </a:br>
            <a:r>
              <a:rPr lang="en-US" sz="2400" dirty="0"/>
              <a:t>Multiple arterial feeders are seen supplying these lesions </a:t>
            </a:r>
            <a:r>
              <a:rPr lang="en-US" sz="2400" dirty="0" err="1"/>
              <a:t>wih</a:t>
            </a:r>
            <a:r>
              <a:rPr lang="en-US" sz="2400" dirty="0"/>
              <a:t> involvement of feeders from bilateral middle cerebral, posterior cerebral , superior cerebellar and choroidal arteries</a:t>
            </a:r>
          </a:p>
        </p:txBody>
      </p:sp>
      <p:sp>
        <p:nvSpPr>
          <p:cNvPr id="3" name="Rectangle 2">
            <a:extLst>
              <a:ext uri="{FF2B5EF4-FFF2-40B4-BE49-F238E27FC236}">
                <a16:creationId xmlns:a16="http://schemas.microsoft.com/office/drawing/2014/main" id="{E8213563-2FA4-4F4C-A719-55AA25998C15}"/>
              </a:ext>
            </a:extLst>
          </p:cNvPr>
          <p:cNvSpPr/>
          <p:nvPr/>
        </p:nvSpPr>
        <p:spPr>
          <a:xfrm>
            <a:off x="1942617" y="1097659"/>
            <a:ext cx="4599419" cy="646331"/>
          </a:xfrm>
          <a:prstGeom prst="rect">
            <a:avLst/>
          </a:prstGeom>
        </p:spPr>
        <p:txBody>
          <a:bodyPr wrap="square">
            <a:spAutoFit/>
          </a:bodyPr>
          <a:lstStyle/>
          <a:p>
            <a:r>
              <a:rPr lang="en-US" sz="3600" dirty="0"/>
              <a:t>Dural AV fistula</a:t>
            </a:r>
            <a:endParaRPr lang="en-IN" sz="3600" dirty="0"/>
          </a:p>
        </p:txBody>
      </p:sp>
      <p:pic>
        <p:nvPicPr>
          <p:cNvPr id="4" name="Picture 3">
            <a:extLst>
              <a:ext uri="{FF2B5EF4-FFF2-40B4-BE49-F238E27FC236}">
                <a16:creationId xmlns:a16="http://schemas.microsoft.com/office/drawing/2014/main" id="{696803CF-E290-4F84-BE96-8C1F940BF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768512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2A95A53-1372-40BD-BC4A-39DC16E68BDA}"/>
              </a:ext>
            </a:extLst>
          </p:cNvPr>
          <p:cNvPicPr>
            <a:picLocks noChangeAspect="1"/>
          </p:cNvPicPr>
          <p:nvPr/>
        </p:nvPicPr>
        <p:blipFill>
          <a:blip r:embed="rId2"/>
          <a:stretch>
            <a:fillRect/>
          </a:stretch>
        </p:blipFill>
        <p:spPr>
          <a:xfrm>
            <a:off x="-1" y="0"/>
            <a:ext cx="6271845" cy="6858000"/>
          </a:xfrm>
          <a:prstGeom prst="rect">
            <a:avLst/>
          </a:prstGeom>
        </p:spPr>
      </p:pic>
      <p:pic>
        <p:nvPicPr>
          <p:cNvPr id="3" name="Picture 2">
            <a:extLst>
              <a:ext uri="{FF2B5EF4-FFF2-40B4-BE49-F238E27FC236}">
                <a16:creationId xmlns:a16="http://schemas.microsoft.com/office/drawing/2014/main" id="{353FDC30-60FC-49A7-88E8-19C8E6DE6455}"/>
              </a:ext>
            </a:extLst>
          </p:cNvPr>
          <p:cNvPicPr>
            <a:picLocks noChangeAspect="1"/>
          </p:cNvPicPr>
          <p:nvPr/>
        </p:nvPicPr>
        <p:blipFill>
          <a:blip r:embed="rId3"/>
          <a:stretch>
            <a:fillRect/>
          </a:stretch>
        </p:blipFill>
        <p:spPr>
          <a:xfrm>
            <a:off x="5737982" y="-1"/>
            <a:ext cx="6454019" cy="6858001"/>
          </a:xfrm>
          <a:prstGeom prst="rect">
            <a:avLst/>
          </a:prstGeom>
        </p:spPr>
      </p:pic>
      <p:pic>
        <p:nvPicPr>
          <p:cNvPr id="4" name="Picture 3">
            <a:extLst>
              <a:ext uri="{FF2B5EF4-FFF2-40B4-BE49-F238E27FC236}">
                <a16:creationId xmlns:a16="http://schemas.microsoft.com/office/drawing/2014/main" id="{2A0080F3-5145-4006-A38F-F0AE8CE5B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342621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9FC04FE9-1B05-48B4-988D-8DE33379867B}"/>
              </a:ext>
            </a:extLst>
          </p:cNvPr>
          <p:cNvPicPr>
            <a:picLocks noChangeAspect="1"/>
          </p:cNvPicPr>
          <p:nvPr/>
        </p:nvPicPr>
        <p:blipFill>
          <a:blip r:embed="rId2"/>
          <a:stretch>
            <a:fillRect/>
          </a:stretch>
        </p:blipFill>
        <p:spPr>
          <a:xfrm>
            <a:off x="2220216" y="0"/>
            <a:ext cx="8311681" cy="6735651"/>
          </a:xfrm>
          <a:prstGeom prst="rect">
            <a:avLst/>
          </a:prstGeom>
        </p:spPr>
      </p:pic>
      <p:pic>
        <p:nvPicPr>
          <p:cNvPr id="3" name="Picture 2">
            <a:extLst>
              <a:ext uri="{FF2B5EF4-FFF2-40B4-BE49-F238E27FC236}">
                <a16:creationId xmlns:a16="http://schemas.microsoft.com/office/drawing/2014/main" id="{541C574D-A109-4F21-A977-F633F29F4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3728468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D78FF-2214-4D74-8F94-900C0E6FA4E6}"/>
              </a:ext>
            </a:extLst>
          </p:cNvPr>
          <p:cNvSpPr/>
          <p:nvPr/>
        </p:nvSpPr>
        <p:spPr>
          <a:xfrm>
            <a:off x="1422399" y="2521059"/>
            <a:ext cx="9031111" cy="1815882"/>
          </a:xfrm>
          <a:prstGeom prst="rect">
            <a:avLst/>
          </a:prstGeom>
        </p:spPr>
        <p:txBody>
          <a:bodyPr wrap="square">
            <a:spAutoFit/>
          </a:bodyPr>
          <a:lstStyle/>
          <a:p>
            <a:r>
              <a:rPr lang="en-US" sz="2800" dirty="0"/>
              <a:t>Evidence of a fairly well defined T1/T2/FLAIR hyperintensity showing diffusion restriction in </a:t>
            </a:r>
            <a:r>
              <a:rPr lang="en-US" sz="2800" dirty="0" err="1"/>
              <a:t>th</a:t>
            </a:r>
            <a:r>
              <a:rPr lang="en-US" sz="2800" dirty="0"/>
              <a:t> left superior temporal gyrus, on contrast images showing enhancement of the lesion with -  s/o herpes encephalitis with hemorrhage.</a:t>
            </a:r>
          </a:p>
        </p:txBody>
      </p:sp>
      <p:sp>
        <p:nvSpPr>
          <p:cNvPr id="3" name="Rectangle 2">
            <a:extLst>
              <a:ext uri="{FF2B5EF4-FFF2-40B4-BE49-F238E27FC236}">
                <a16:creationId xmlns:a16="http://schemas.microsoft.com/office/drawing/2014/main" id="{91A494B8-7C4D-4840-9FB7-210530237C0C}"/>
              </a:ext>
            </a:extLst>
          </p:cNvPr>
          <p:cNvSpPr/>
          <p:nvPr/>
        </p:nvSpPr>
        <p:spPr>
          <a:xfrm>
            <a:off x="1422399" y="1268779"/>
            <a:ext cx="3770584" cy="630942"/>
          </a:xfrm>
          <a:prstGeom prst="rect">
            <a:avLst/>
          </a:prstGeom>
        </p:spPr>
        <p:txBody>
          <a:bodyPr wrap="none">
            <a:spAutoFit/>
          </a:bodyPr>
          <a:lstStyle/>
          <a:p>
            <a:r>
              <a:rPr lang="en-US" sz="3500" dirty="0"/>
              <a:t>Herpes encephalitis</a:t>
            </a:r>
            <a:endParaRPr lang="en-IN" sz="3500" dirty="0"/>
          </a:p>
        </p:txBody>
      </p:sp>
      <p:pic>
        <p:nvPicPr>
          <p:cNvPr id="4" name="Picture 3">
            <a:extLst>
              <a:ext uri="{FF2B5EF4-FFF2-40B4-BE49-F238E27FC236}">
                <a16:creationId xmlns:a16="http://schemas.microsoft.com/office/drawing/2014/main" id="{BC24E7CB-DBFC-4F1D-9ABC-CDB1D2DB5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2563374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058D80F-6F99-4312-BDB9-B4636DEF5B3E}"/>
              </a:ext>
            </a:extLst>
          </p:cNvPr>
          <p:cNvPicPr>
            <a:picLocks noChangeAspect="1"/>
          </p:cNvPicPr>
          <p:nvPr/>
        </p:nvPicPr>
        <p:blipFill>
          <a:blip r:embed="rId2"/>
          <a:stretch>
            <a:fillRect/>
          </a:stretch>
        </p:blipFill>
        <p:spPr>
          <a:xfrm>
            <a:off x="0" y="0"/>
            <a:ext cx="6072245" cy="6858000"/>
          </a:xfrm>
          <a:prstGeom prst="rect">
            <a:avLst/>
          </a:prstGeom>
        </p:spPr>
      </p:pic>
      <p:pic>
        <p:nvPicPr>
          <p:cNvPr id="3" name="Picture 2">
            <a:extLst>
              <a:ext uri="{FF2B5EF4-FFF2-40B4-BE49-F238E27FC236}">
                <a16:creationId xmlns:a16="http://schemas.microsoft.com/office/drawing/2014/main" id="{673F47D6-3AC4-40A9-8B12-142562FBB9E2}"/>
              </a:ext>
            </a:extLst>
          </p:cNvPr>
          <p:cNvPicPr>
            <a:picLocks noChangeAspect="1"/>
          </p:cNvPicPr>
          <p:nvPr/>
        </p:nvPicPr>
        <p:blipFill>
          <a:blip r:embed="rId3"/>
          <a:stretch>
            <a:fillRect/>
          </a:stretch>
        </p:blipFill>
        <p:spPr>
          <a:xfrm>
            <a:off x="6074174" y="0"/>
            <a:ext cx="6117826" cy="6748530"/>
          </a:xfrm>
          <a:prstGeom prst="rect">
            <a:avLst/>
          </a:prstGeom>
        </p:spPr>
      </p:pic>
      <p:pic>
        <p:nvPicPr>
          <p:cNvPr id="4" name="Picture 3">
            <a:extLst>
              <a:ext uri="{FF2B5EF4-FFF2-40B4-BE49-F238E27FC236}">
                <a16:creationId xmlns:a16="http://schemas.microsoft.com/office/drawing/2014/main" id="{EB80F1DA-66C8-4025-AD17-99252B3E1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3423964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8768923-CEF7-4E22-9FF8-20530BC9C5C8}"/>
              </a:ext>
            </a:extLst>
          </p:cNvPr>
          <p:cNvPicPr>
            <a:picLocks noChangeAspect="1"/>
          </p:cNvPicPr>
          <p:nvPr/>
        </p:nvPicPr>
        <p:blipFill>
          <a:blip r:embed="rId2"/>
          <a:stretch>
            <a:fillRect/>
          </a:stretch>
        </p:blipFill>
        <p:spPr>
          <a:xfrm>
            <a:off x="1903980" y="132008"/>
            <a:ext cx="8384039" cy="6593983"/>
          </a:xfrm>
          <a:prstGeom prst="rect">
            <a:avLst/>
          </a:prstGeom>
        </p:spPr>
      </p:pic>
      <p:pic>
        <p:nvPicPr>
          <p:cNvPr id="3" name="Picture 2">
            <a:extLst>
              <a:ext uri="{FF2B5EF4-FFF2-40B4-BE49-F238E27FC236}">
                <a16:creationId xmlns:a16="http://schemas.microsoft.com/office/drawing/2014/main" id="{CA8F9776-4850-44FD-B7F4-A4A4B629A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888245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1AE7AA-A58B-490B-8968-BB59FFF60B34}"/>
              </a:ext>
            </a:extLst>
          </p:cNvPr>
          <p:cNvSpPr/>
          <p:nvPr/>
        </p:nvSpPr>
        <p:spPr>
          <a:xfrm>
            <a:off x="2336800" y="1471135"/>
            <a:ext cx="6987822" cy="2062103"/>
          </a:xfrm>
          <a:prstGeom prst="rect">
            <a:avLst/>
          </a:prstGeom>
        </p:spPr>
        <p:txBody>
          <a:bodyPr wrap="square">
            <a:spAutoFit/>
          </a:bodyPr>
          <a:lstStyle/>
          <a:p>
            <a:r>
              <a:rPr lang="en-US" sz="4400" b="1" dirty="0"/>
              <a:t>TB Granulomas</a:t>
            </a:r>
          </a:p>
          <a:p>
            <a:r>
              <a:rPr lang="en-US" sz="2800" dirty="0"/>
              <a:t>Multiple well-defined  enhancing lesions noted diffusely spread throughout, involving both the supra and infra-tentorial regions.</a:t>
            </a:r>
            <a:r>
              <a:rPr lang="en-US" b="1" dirty="0"/>
              <a:t>     </a:t>
            </a:r>
          </a:p>
        </p:txBody>
      </p:sp>
      <p:pic>
        <p:nvPicPr>
          <p:cNvPr id="4" name="Picture 3">
            <a:extLst>
              <a:ext uri="{FF2B5EF4-FFF2-40B4-BE49-F238E27FC236}">
                <a16:creationId xmlns:a16="http://schemas.microsoft.com/office/drawing/2014/main" id="{36259A63-47CB-455D-A318-91866FFDA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72629"/>
            <a:ext cx="2087866" cy="485371"/>
          </a:xfrm>
          <a:prstGeom prst="rect">
            <a:avLst/>
          </a:prstGeom>
        </p:spPr>
      </p:pic>
    </p:spTree>
    <p:extLst>
      <p:ext uri="{BB962C8B-B14F-4D97-AF65-F5344CB8AC3E}">
        <p14:creationId xmlns:p14="http://schemas.microsoft.com/office/powerpoint/2010/main" val="101704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896F6E-E8E4-4CAC-8476-58C727D392B6}"/>
              </a:ext>
            </a:extLst>
          </p:cNvPr>
          <p:cNvSpPr txBox="1">
            <a:spLocks/>
          </p:cNvSpPr>
          <p:nvPr/>
        </p:nvSpPr>
        <p:spPr>
          <a:xfrm>
            <a:off x="970844" y="1825625"/>
            <a:ext cx="1038295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You can share presentation, cases, events and articles On Radioloksabha.com</a:t>
            </a:r>
          </a:p>
          <a:p>
            <a:pPr marL="0" indent="0">
              <a:buFont typeface="Arial" panose="020B0604020202020204" pitchFamily="34" charset="0"/>
              <a:buNone/>
            </a:pPr>
            <a:endParaRPr lang="en-US" sz="3500" dirty="0"/>
          </a:p>
          <a:p>
            <a:pPr marL="0" indent="0">
              <a:buFont typeface="Arial" panose="020B0604020202020204" pitchFamily="34" charset="0"/>
              <a:buNone/>
            </a:pPr>
            <a:r>
              <a:rPr lang="en-US" sz="3500" dirty="0"/>
              <a:t>Register at  </a:t>
            </a:r>
            <a:r>
              <a:rPr lang="en-IN" sz="3500" dirty="0">
                <a:hlinkClick r:id="rId2"/>
              </a:rPr>
              <a:t>https://www.radioloksabha.com/home.php</a:t>
            </a:r>
            <a:endParaRPr lang="en-IN" sz="3500" dirty="0"/>
          </a:p>
          <a:p>
            <a:pPr marL="0" indent="0">
              <a:buFont typeface="Arial" panose="020B0604020202020204" pitchFamily="34" charset="0"/>
              <a:buNone/>
            </a:pPr>
            <a:endParaRPr lang="en-IN" dirty="0"/>
          </a:p>
          <a:p>
            <a:pPr marL="0" indent="0">
              <a:buFont typeface="Arial" panose="020B0604020202020204" pitchFamily="34" charset="0"/>
              <a:buNone/>
            </a:pPr>
            <a:r>
              <a:rPr lang="en-IN" dirty="0"/>
              <a:t>Download DNB/MD question papers, presentation and formats.</a:t>
            </a:r>
          </a:p>
          <a:p>
            <a:pPr marL="0" indent="0">
              <a:buFont typeface="Arial" panose="020B0604020202020204" pitchFamily="34" charset="0"/>
              <a:buNone/>
            </a:pPr>
            <a:endParaRPr lang="en-IN" dirty="0"/>
          </a:p>
          <a:p>
            <a:endParaRPr lang="en-IN" dirty="0"/>
          </a:p>
        </p:txBody>
      </p:sp>
      <p:sp>
        <p:nvSpPr>
          <p:cNvPr id="3" name="Title 1">
            <a:extLst>
              <a:ext uri="{FF2B5EF4-FFF2-40B4-BE49-F238E27FC236}">
                <a16:creationId xmlns:a16="http://schemas.microsoft.com/office/drawing/2014/main" id="{E2A76134-9E22-493D-847D-F8C1BC19B67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THANK YOU</a:t>
            </a:r>
            <a:endParaRPr lang="en-IN" dirty="0"/>
          </a:p>
        </p:txBody>
      </p:sp>
    </p:spTree>
    <p:extLst>
      <p:ext uri="{BB962C8B-B14F-4D97-AF65-F5344CB8AC3E}">
        <p14:creationId xmlns:p14="http://schemas.microsoft.com/office/powerpoint/2010/main" val="30407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154" y="1638299"/>
            <a:ext cx="5543550" cy="4085167"/>
          </a:xfrm>
          <a:prstGeom prst="rect">
            <a:avLst/>
          </a:prstGeom>
        </p:spPr>
      </p:pic>
      <p:pic>
        <p:nvPicPr>
          <p:cNvPr id="5" name="Picture 4"/>
          <p:cNvPicPr>
            <a:picLocks noChangeAspect="1"/>
          </p:cNvPicPr>
          <p:nvPr/>
        </p:nvPicPr>
        <p:blipFill>
          <a:blip r:embed="rId3"/>
          <a:stretch>
            <a:fillRect/>
          </a:stretch>
        </p:blipFill>
        <p:spPr>
          <a:xfrm>
            <a:off x="5797704" y="1638299"/>
            <a:ext cx="6312452" cy="4085167"/>
          </a:xfrm>
          <a:prstGeom prst="rect">
            <a:avLst/>
          </a:prstGeom>
        </p:spPr>
      </p:pic>
      <p:pic>
        <p:nvPicPr>
          <p:cNvPr id="6" name="Picture 5">
            <a:extLst>
              <a:ext uri="{FF2B5EF4-FFF2-40B4-BE49-F238E27FC236}">
                <a16:creationId xmlns:a16="http://schemas.microsoft.com/office/drawing/2014/main" id="{989597B2-C47A-46B2-B2C9-101BEC92E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4166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73174" y="709626"/>
            <a:ext cx="7045651" cy="5438748"/>
          </a:xfrm>
          <a:prstGeom prst="rect">
            <a:avLst/>
          </a:prstGeom>
        </p:spPr>
      </p:pic>
      <p:pic>
        <p:nvPicPr>
          <p:cNvPr id="5" name="Picture 4">
            <a:extLst>
              <a:ext uri="{FF2B5EF4-FFF2-40B4-BE49-F238E27FC236}">
                <a16:creationId xmlns:a16="http://schemas.microsoft.com/office/drawing/2014/main" id="{33B81599-9734-4750-8D6C-C53219716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97854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Crohn’s</a:t>
            </a:r>
            <a:r>
              <a:rPr lang="en-IN" dirty="0"/>
              <a:t> disease with </a:t>
            </a:r>
            <a:r>
              <a:rPr lang="en-IN" dirty="0" err="1"/>
              <a:t>ankylosing</a:t>
            </a:r>
            <a:r>
              <a:rPr lang="en-IN" dirty="0"/>
              <a:t> spondylitis.</a:t>
            </a:r>
          </a:p>
        </p:txBody>
      </p:sp>
      <p:sp>
        <p:nvSpPr>
          <p:cNvPr id="3" name="Content Placeholder 2"/>
          <p:cNvSpPr>
            <a:spLocks noGrp="1"/>
          </p:cNvSpPr>
          <p:nvPr>
            <p:ph idx="1"/>
          </p:nvPr>
        </p:nvSpPr>
        <p:spPr/>
        <p:txBody>
          <a:bodyPr/>
          <a:lstStyle/>
          <a:p>
            <a:r>
              <a:rPr lang="en-IN" b="1" dirty="0"/>
              <a:t>There is evidence of  </a:t>
            </a:r>
            <a:r>
              <a:rPr lang="en-IN" b="1" dirty="0" err="1"/>
              <a:t>circumferental</a:t>
            </a:r>
            <a:r>
              <a:rPr lang="en-IN" b="1" dirty="0"/>
              <a:t> </a:t>
            </a:r>
            <a:r>
              <a:rPr lang="en-IN" b="1" dirty="0" err="1"/>
              <a:t>hetrogenously</a:t>
            </a:r>
            <a:r>
              <a:rPr lang="en-IN" b="1" dirty="0"/>
              <a:t> enhancing(Pre contrast 31, Post contrast 60) short segment  wall thickening of the  terminal ileum (wall-thickness measuring 12mm)  for a length of </a:t>
            </a:r>
            <a:r>
              <a:rPr lang="en-IN" b="1" dirty="0" err="1"/>
              <a:t>aprrox</a:t>
            </a:r>
            <a:r>
              <a:rPr lang="en-IN" b="1" dirty="0"/>
              <a:t>. 4.5cm causing mild narrowing of the ileo-caecal junction. Extensive adjacent mesenteric fat stranding noted.</a:t>
            </a:r>
          </a:p>
          <a:p>
            <a:r>
              <a:rPr lang="en-IN" b="1" dirty="0"/>
              <a:t>Multiple enhancing enlarged lymph nodes noted in the </a:t>
            </a:r>
            <a:r>
              <a:rPr lang="en-IN" b="1" dirty="0" err="1"/>
              <a:t>mesentric</a:t>
            </a:r>
            <a:r>
              <a:rPr lang="en-IN" b="1" dirty="0"/>
              <a:t> region largest </a:t>
            </a:r>
            <a:r>
              <a:rPr lang="en-IN" b="1" dirty="0" err="1"/>
              <a:t>measuirng</a:t>
            </a:r>
            <a:r>
              <a:rPr lang="en-IN" b="1" dirty="0"/>
              <a:t> 12x10mm.</a:t>
            </a:r>
            <a:endParaRPr lang="en-IN" dirty="0"/>
          </a:p>
        </p:txBody>
      </p:sp>
      <p:pic>
        <p:nvPicPr>
          <p:cNvPr id="4" name="Picture 3">
            <a:extLst>
              <a:ext uri="{FF2B5EF4-FFF2-40B4-BE49-F238E27FC236}">
                <a16:creationId xmlns:a16="http://schemas.microsoft.com/office/drawing/2014/main" id="{CE8D8766-3149-49C3-9B56-701AF6173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239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1173" y="1447359"/>
            <a:ext cx="8829653" cy="5045516"/>
          </a:xfrm>
          <a:prstGeom prst="rect">
            <a:avLst/>
          </a:prstGeom>
        </p:spPr>
      </p:pic>
      <p:pic>
        <p:nvPicPr>
          <p:cNvPr id="7" name="Picture 6">
            <a:extLst>
              <a:ext uri="{FF2B5EF4-FFF2-40B4-BE49-F238E27FC236}">
                <a16:creationId xmlns:a16="http://schemas.microsoft.com/office/drawing/2014/main" id="{79A5937E-CAF0-4CFA-A353-C7F97442E1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2225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C2D4040-0AAF-4431-8B02-DA04BFB69F3A}"/>
              </a:ext>
            </a:extLst>
          </p:cNvPr>
          <p:cNvPicPr>
            <a:picLocks noGrp="1" noChangeAspect="1"/>
          </p:cNvPicPr>
          <p:nvPr>
            <p:ph idx="1"/>
          </p:nvPr>
        </p:nvPicPr>
        <p:blipFill>
          <a:blip r:embed="rId2"/>
          <a:stretch>
            <a:fillRect/>
          </a:stretch>
        </p:blipFill>
        <p:spPr>
          <a:xfrm>
            <a:off x="1227574" y="610569"/>
            <a:ext cx="9736852" cy="6066808"/>
          </a:xfrm>
          <a:prstGeom prst="rect">
            <a:avLst/>
          </a:prstGeom>
        </p:spPr>
      </p:pic>
      <p:pic>
        <p:nvPicPr>
          <p:cNvPr id="8" name="Picture 7">
            <a:extLst>
              <a:ext uri="{FF2B5EF4-FFF2-40B4-BE49-F238E27FC236}">
                <a16:creationId xmlns:a16="http://schemas.microsoft.com/office/drawing/2014/main" id="{891C7BF4-AB22-48F1-B122-7209E8458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36063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254</Words>
  <Application>Microsoft Office PowerPoint</Application>
  <PresentationFormat>Widescreen</PresentationFormat>
  <Paragraphs>49</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 Black</vt:lpstr>
      <vt:lpstr>Calibri</vt:lpstr>
      <vt:lpstr>Calibri Light</vt:lpstr>
      <vt:lpstr>Office Theme</vt:lpstr>
      <vt:lpstr>Radioloksabha spotters series- III</vt:lpstr>
      <vt:lpstr>PowerPoint Presentation</vt:lpstr>
      <vt:lpstr>PowerPoint Presentation</vt:lpstr>
      <vt:lpstr>GIST- Gastrointestinal stromal tumor</vt:lpstr>
      <vt:lpstr>PowerPoint Presentation</vt:lpstr>
      <vt:lpstr>PowerPoint Presentation</vt:lpstr>
      <vt:lpstr>Crohn’s disease with ankylosing spondylitis.</vt:lpstr>
      <vt:lpstr>PowerPoint Presentation</vt:lpstr>
      <vt:lpstr>PowerPoint Presentation</vt:lpstr>
      <vt:lpstr>PowerPoint Presentation</vt:lpstr>
      <vt:lpstr>Ulcerative colitis</vt:lpstr>
      <vt:lpstr>PowerPoint Presentation</vt:lpstr>
      <vt:lpstr>PowerPoint Presentation</vt:lpstr>
      <vt:lpstr>PowerPoint Presentation</vt:lpstr>
      <vt:lpstr>Crohn’s disease</vt:lpstr>
      <vt:lpstr>PowerPoint Presentation</vt:lpstr>
      <vt:lpstr>PowerPoint Presentation</vt:lpstr>
      <vt:lpstr>Crohn’s disease</vt:lpstr>
      <vt:lpstr>PowerPoint Presentation</vt:lpstr>
      <vt:lpstr>Inflammatory bowel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chaudhary anju</cp:lastModifiedBy>
  <cp:revision>14</cp:revision>
  <dcterms:created xsi:type="dcterms:W3CDTF">2019-08-03T13:19:30Z</dcterms:created>
  <dcterms:modified xsi:type="dcterms:W3CDTF">2019-09-01T12:20:31Z</dcterms:modified>
</cp:coreProperties>
</file>