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0" r:id="rId3"/>
    <p:sldId id="261" r:id="rId4"/>
    <p:sldId id="262" r:id="rId5"/>
    <p:sldId id="263" r:id="rId6"/>
    <p:sldId id="264" r:id="rId7"/>
    <p:sldId id="265" r:id="rId8"/>
    <p:sldId id="266" r:id="rId9"/>
    <p:sldId id="267" r:id="rId10"/>
    <p:sldId id="268" r:id="rId11"/>
    <p:sldId id="269" r:id="rId12"/>
    <p:sldId id="270" r:id="rId13"/>
    <p:sldId id="271" r:id="rId14"/>
    <p:sldId id="275" r:id="rId15"/>
    <p:sldId id="276" r:id="rId16"/>
    <p:sldId id="277" r:id="rId17"/>
    <p:sldId id="272" r:id="rId18"/>
    <p:sldId id="273" r:id="rId19"/>
    <p:sldId id="278" r:id="rId20"/>
    <p:sldId id="279" r:id="rId21"/>
    <p:sldId id="290" r:id="rId22"/>
    <p:sldId id="292" r:id="rId23"/>
    <p:sldId id="291" r:id="rId24"/>
    <p:sldId id="293" r:id="rId25"/>
    <p:sldId id="295" r:id="rId26"/>
    <p:sldId id="294" r:id="rId27"/>
    <p:sldId id="296"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5" d="100"/>
          <a:sy n="85" d="100"/>
        </p:scale>
        <p:origin x="18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20D29BF-6093-47C3-A16C-B82BF4847FE8}" type="datetimeFigureOut">
              <a:rPr lang="en-IN" smtClean="0"/>
              <a:t>01-09-2019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28FCA36-C59E-4ABD-A306-82E16BC5D37D}" type="slidenum">
              <a:rPr lang="en-IN" smtClean="0"/>
              <a:t>‹#›</a:t>
            </a:fld>
            <a:endParaRPr lang="en-IN"/>
          </a:p>
        </p:txBody>
      </p:sp>
    </p:spTree>
    <p:extLst>
      <p:ext uri="{BB962C8B-B14F-4D97-AF65-F5344CB8AC3E}">
        <p14:creationId xmlns:p14="http://schemas.microsoft.com/office/powerpoint/2010/main" val="1079218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0D29BF-6093-47C3-A16C-B82BF4847FE8}" type="datetimeFigureOut">
              <a:rPr lang="en-IN" smtClean="0"/>
              <a:t>01-09-2019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28FCA36-C59E-4ABD-A306-82E16BC5D37D}" type="slidenum">
              <a:rPr lang="en-IN" smtClean="0"/>
              <a:t>‹#›</a:t>
            </a:fld>
            <a:endParaRPr lang="en-IN"/>
          </a:p>
        </p:txBody>
      </p:sp>
    </p:spTree>
    <p:extLst>
      <p:ext uri="{BB962C8B-B14F-4D97-AF65-F5344CB8AC3E}">
        <p14:creationId xmlns:p14="http://schemas.microsoft.com/office/powerpoint/2010/main" val="3351436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0D29BF-6093-47C3-A16C-B82BF4847FE8}" type="datetimeFigureOut">
              <a:rPr lang="en-IN" smtClean="0"/>
              <a:t>01-09-2019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28FCA36-C59E-4ABD-A306-82E16BC5D37D}" type="slidenum">
              <a:rPr lang="en-IN" smtClean="0"/>
              <a:t>‹#›</a:t>
            </a:fld>
            <a:endParaRPr lang="en-IN"/>
          </a:p>
        </p:txBody>
      </p:sp>
    </p:spTree>
    <p:extLst>
      <p:ext uri="{BB962C8B-B14F-4D97-AF65-F5344CB8AC3E}">
        <p14:creationId xmlns:p14="http://schemas.microsoft.com/office/powerpoint/2010/main" val="3937391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0D29BF-6093-47C3-A16C-B82BF4847FE8}" type="datetimeFigureOut">
              <a:rPr lang="en-IN" smtClean="0"/>
              <a:t>01-09-2019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28FCA36-C59E-4ABD-A306-82E16BC5D37D}" type="slidenum">
              <a:rPr lang="en-IN" smtClean="0"/>
              <a:t>‹#›</a:t>
            </a:fld>
            <a:endParaRPr lang="en-IN"/>
          </a:p>
        </p:txBody>
      </p:sp>
    </p:spTree>
    <p:extLst>
      <p:ext uri="{BB962C8B-B14F-4D97-AF65-F5344CB8AC3E}">
        <p14:creationId xmlns:p14="http://schemas.microsoft.com/office/powerpoint/2010/main" val="31157029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0D29BF-6093-47C3-A16C-B82BF4847FE8}" type="datetimeFigureOut">
              <a:rPr lang="en-IN" smtClean="0"/>
              <a:t>01-09-2019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28FCA36-C59E-4ABD-A306-82E16BC5D37D}" type="slidenum">
              <a:rPr lang="en-IN" smtClean="0"/>
              <a:t>‹#›</a:t>
            </a:fld>
            <a:endParaRPr lang="en-IN"/>
          </a:p>
        </p:txBody>
      </p:sp>
    </p:spTree>
    <p:extLst>
      <p:ext uri="{BB962C8B-B14F-4D97-AF65-F5344CB8AC3E}">
        <p14:creationId xmlns:p14="http://schemas.microsoft.com/office/powerpoint/2010/main" val="1449655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20D29BF-6093-47C3-A16C-B82BF4847FE8}" type="datetimeFigureOut">
              <a:rPr lang="en-IN" smtClean="0"/>
              <a:t>01-09-2019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28FCA36-C59E-4ABD-A306-82E16BC5D37D}" type="slidenum">
              <a:rPr lang="en-IN" smtClean="0"/>
              <a:t>‹#›</a:t>
            </a:fld>
            <a:endParaRPr lang="en-IN"/>
          </a:p>
        </p:txBody>
      </p:sp>
    </p:spTree>
    <p:extLst>
      <p:ext uri="{BB962C8B-B14F-4D97-AF65-F5344CB8AC3E}">
        <p14:creationId xmlns:p14="http://schemas.microsoft.com/office/powerpoint/2010/main" val="1276529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20D29BF-6093-47C3-A16C-B82BF4847FE8}" type="datetimeFigureOut">
              <a:rPr lang="en-IN" smtClean="0"/>
              <a:t>01-09-2019</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A28FCA36-C59E-4ABD-A306-82E16BC5D37D}" type="slidenum">
              <a:rPr lang="en-IN" smtClean="0"/>
              <a:t>‹#›</a:t>
            </a:fld>
            <a:endParaRPr lang="en-IN"/>
          </a:p>
        </p:txBody>
      </p:sp>
    </p:spTree>
    <p:extLst>
      <p:ext uri="{BB962C8B-B14F-4D97-AF65-F5344CB8AC3E}">
        <p14:creationId xmlns:p14="http://schemas.microsoft.com/office/powerpoint/2010/main" val="730373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20D29BF-6093-47C3-A16C-B82BF4847FE8}" type="datetimeFigureOut">
              <a:rPr lang="en-IN" smtClean="0"/>
              <a:t>01-09-2019</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A28FCA36-C59E-4ABD-A306-82E16BC5D37D}" type="slidenum">
              <a:rPr lang="en-IN" smtClean="0"/>
              <a:t>‹#›</a:t>
            </a:fld>
            <a:endParaRPr lang="en-IN"/>
          </a:p>
        </p:txBody>
      </p:sp>
    </p:spTree>
    <p:extLst>
      <p:ext uri="{BB962C8B-B14F-4D97-AF65-F5344CB8AC3E}">
        <p14:creationId xmlns:p14="http://schemas.microsoft.com/office/powerpoint/2010/main" val="1529984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0D29BF-6093-47C3-A16C-B82BF4847FE8}" type="datetimeFigureOut">
              <a:rPr lang="en-IN" smtClean="0"/>
              <a:t>01-09-2019</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A28FCA36-C59E-4ABD-A306-82E16BC5D37D}" type="slidenum">
              <a:rPr lang="en-IN" smtClean="0"/>
              <a:t>‹#›</a:t>
            </a:fld>
            <a:endParaRPr lang="en-IN"/>
          </a:p>
        </p:txBody>
      </p:sp>
    </p:spTree>
    <p:extLst>
      <p:ext uri="{BB962C8B-B14F-4D97-AF65-F5344CB8AC3E}">
        <p14:creationId xmlns:p14="http://schemas.microsoft.com/office/powerpoint/2010/main" val="2730471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20D29BF-6093-47C3-A16C-B82BF4847FE8}" type="datetimeFigureOut">
              <a:rPr lang="en-IN" smtClean="0"/>
              <a:t>01-09-2019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28FCA36-C59E-4ABD-A306-82E16BC5D37D}" type="slidenum">
              <a:rPr lang="en-IN" smtClean="0"/>
              <a:t>‹#›</a:t>
            </a:fld>
            <a:endParaRPr lang="en-IN"/>
          </a:p>
        </p:txBody>
      </p:sp>
    </p:spTree>
    <p:extLst>
      <p:ext uri="{BB962C8B-B14F-4D97-AF65-F5344CB8AC3E}">
        <p14:creationId xmlns:p14="http://schemas.microsoft.com/office/powerpoint/2010/main" val="11269065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20D29BF-6093-47C3-A16C-B82BF4847FE8}" type="datetimeFigureOut">
              <a:rPr lang="en-IN" smtClean="0"/>
              <a:t>01-09-2019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28FCA36-C59E-4ABD-A306-82E16BC5D37D}" type="slidenum">
              <a:rPr lang="en-IN" smtClean="0"/>
              <a:t>‹#›</a:t>
            </a:fld>
            <a:endParaRPr lang="en-IN"/>
          </a:p>
        </p:txBody>
      </p:sp>
    </p:spTree>
    <p:extLst>
      <p:ext uri="{BB962C8B-B14F-4D97-AF65-F5344CB8AC3E}">
        <p14:creationId xmlns:p14="http://schemas.microsoft.com/office/powerpoint/2010/main" val="40204696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0D29BF-6093-47C3-A16C-B82BF4847FE8}" type="datetimeFigureOut">
              <a:rPr lang="en-IN" smtClean="0"/>
              <a:t>01-09-2019</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8FCA36-C59E-4ABD-A306-82E16BC5D37D}" type="slidenum">
              <a:rPr lang="en-IN" smtClean="0"/>
              <a:t>‹#›</a:t>
            </a:fld>
            <a:endParaRPr lang="en-IN"/>
          </a:p>
        </p:txBody>
      </p:sp>
    </p:spTree>
    <p:extLst>
      <p:ext uri="{BB962C8B-B14F-4D97-AF65-F5344CB8AC3E}">
        <p14:creationId xmlns:p14="http://schemas.microsoft.com/office/powerpoint/2010/main" val="37690965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radioloksabha.com/home.php"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E9845D5-D3AB-493C-B95C-209D0683432A}"/>
              </a:ext>
            </a:extLst>
          </p:cNvPr>
          <p:cNvSpPr>
            <a:spLocks noGrp="1"/>
          </p:cNvSpPr>
          <p:nvPr>
            <p:ph type="ctrTitle"/>
          </p:nvPr>
        </p:nvSpPr>
        <p:spPr>
          <a:xfrm>
            <a:off x="1524000" y="1294517"/>
            <a:ext cx="9144000" cy="2387600"/>
          </a:xfrm>
        </p:spPr>
        <p:txBody>
          <a:bodyPr>
            <a:normAutofit fontScale="90000"/>
          </a:bodyPr>
          <a:lstStyle/>
          <a:p>
            <a:r>
              <a:rPr lang="en-US" dirty="0" err="1">
                <a:solidFill>
                  <a:schemeClr val="accent4">
                    <a:lumMod val="50000"/>
                  </a:schemeClr>
                </a:solidFill>
                <a:latin typeface="Arial Black" panose="020B0A04020102020204" pitchFamily="34" charset="0"/>
              </a:rPr>
              <a:t>Radioloksabha</a:t>
            </a:r>
            <a:r>
              <a:rPr lang="en-US" dirty="0">
                <a:solidFill>
                  <a:schemeClr val="accent4">
                    <a:lumMod val="50000"/>
                  </a:schemeClr>
                </a:solidFill>
                <a:latin typeface="Arial Black" panose="020B0A04020102020204" pitchFamily="34" charset="0"/>
              </a:rPr>
              <a:t> spotters</a:t>
            </a:r>
            <a:br>
              <a:rPr lang="en-US" dirty="0">
                <a:solidFill>
                  <a:schemeClr val="accent4">
                    <a:lumMod val="50000"/>
                  </a:schemeClr>
                </a:solidFill>
                <a:latin typeface="Arial Black" panose="020B0A04020102020204" pitchFamily="34" charset="0"/>
              </a:rPr>
            </a:br>
            <a:r>
              <a:rPr lang="en-US" dirty="0">
                <a:solidFill>
                  <a:schemeClr val="accent4">
                    <a:lumMod val="50000"/>
                  </a:schemeClr>
                </a:solidFill>
                <a:latin typeface="Arial Black" panose="020B0A04020102020204" pitchFamily="34" charset="0"/>
              </a:rPr>
              <a:t>series- IV</a:t>
            </a:r>
          </a:p>
        </p:txBody>
      </p:sp>
      <p:sp>
        <p:nvSpPr>
          <p:cNvPr id="9" name="Subtitle 2">
            <a:extLst>
              <a:ext uri="{FF2B5EF4-FFF2-40B4-BE49-F238E27FC236}">
                <a16:creationId xmlns:a16="http://schemas.microsoft.com/office/drawing/2014/main" id="{163E3F02-CD47-48B2-AA48-A6CF30A53DE8}"/>
              </a:ext>
            </a:extLst>
          </p:cNvPr>
          <p:cNvSpPr>
            <a:spLocks noGrp="1"/>
          </p:cNvSpPr>
          <p:nvPr>
            <p:ph type="subTitle" idx="1"/>
          </p:nvPr>
        </p:nvSpPr>
        <p:spPr>
          <a:xfrm>
            <a:off x="688622" y="4369683"/>
            <a:ext cx="10814755" cy="1655762"/>
          </a:xfrm>
        </p:spPr>
        <p:txBody>
          <a:bodyPr>
            <a:normAutofit fontScale="92500" lnSpcReduction="10000"/>
          </a:bodyPr>
          <a:lstStyle/>
          <a:p>
            <a:r>
              <a:rPr lang="en-US" dirty="0"/>
              <a:t>Dr </a:t>
            </a:r>
            <a:r>
              <a:rPr lang="en-US" dirty="0" err="1"/>
              <a:t>Pavankumar</a:t>
            </a:r>
            <a:r>
              <a:rPr lang="en-US" dirty="0"/>
              <a:t>(DMRD, DNB) . Dr Anju (MD).  Dr </a:t>
            </a:r>
            <a:r>
              <a:rPr lang="en-US" dirty="0" err="1"/>
              <a:t>Saarah</a:t>
            </a:r>
            <a:r>
              <a:rPr lang="en-US" dirty="0"/>
              <a:t> khan ( MD) . Dr Ashok </a:t>
            </a:r>
            <a:r>
              <a:rPr lang="en-US" dirty="0" err="1"/>
              <a:t>sharma</a:t>
            </a:r>
            <a:r>
              <a:rPr lang="en-US" dirty="0"/>
              <a:t>(MD)</a:t>
            </a:r>
          </a:p>
          <a:p>
            <a:endParaRPr lang="en-US" dirty="0"/>
          </a:p>
          <a:p>
            <a:endParaRPr lang="en-US" dirty="0"/>
          </a:p>
          <a:p>
            <a:r>
              <a:rPr lang="en-US" dirty="0"/>
              <a:t>we support </a:t>
            </a:r>
            <a:r>
              <a:rPr lang="en-US" dirty="0" err="1"/>
              <a:t>FOAMrad</a:t>
            </a:r>
            <a:r>
              <a:rPr lang="en-US" dirty="0"/>
              <a:t>  - Free open access radiology education</a:t>
            </a:r>
          </a:p>
          <a:p>
            <a:endParaRPr lang="en-IN" dirty="0"/>
          </a:p>
        </p:txBody>
      </p:sp>
      <p:sp>
        <p:nvSpPr>
          <p:cNvPr id="10" name="Rectangle 9">
            <a:extLst>
              <a:ext uri="{FF2B5EF4-FFF2-40B4-BE49-F238E27FC236}">
                <a16:creationId xmlns:a16="http://schemas.microsoft.com/office/drawing/2014/main" id="{078B9506-62B2-4368-A95D-330C17B39BDF}"/>
              </a:ext>
            </a:extLst>
          </p:cNvPr>
          <p:cNvSpPr/>
          <p:nvPr/>
        </p:nvSpPr>
        <p:spPr>
          <a:xfrm>
            <a:off x="1524000" y="429994"/>
            <a:ext cx="8946443" cy="646331"/>
          </a:xfrm>
          <a:prstGeom prst="rect">
            <a:avLst/>
          </a:prstGeom>
        </p:spPr>
        <p:txBody>
          <a:bodyPr wrap="square">
            <a:spAutoFit/>
          </a:bodyPr>
          <a:lstStyle/>
          <a:p>
            <a:r>
              <a:rPr lang="en-US" dirty="0" err="1">
                <a:solidFill>
                  <a:srgbClr val="F5F5F5"/>
                </a:solidFill>
                <a:latin typeface="Calibri" panose="020F0502020204030204" pitchFamily="34" charset="0"/>
              </a:rPr>
              <a:t>Radioloksabha</a:t>
            </a:r>
            <a:r>
              <a:rPr lang="en-US" dirty="0">
                <a:solidFill>
                  <a:srgbClr val="F5F5F5"/>
                </a:solidFill>
                <a:latin typeface="Calibri" panose="020F0502020204030204" pitchFamily="34" charset="0"/>
              </a:rPr>
              <a:t>  is a free educational website for medical students, residents and doctors to  </a:t>
            </a:r>
          </a:p>
          <a:p>
            <a:r>
              <a:rPr lang="en-US" dirty="0">
                <a:solidFill>
                  <a:srgbClr val="F5F5F5"/>
                </a:solidFill>
                <a:latin typeface="Calibri" panose="020F0502020204030204" pitchFamily="34" charset="0"/>
              </a:rPr>
              <a:t>                                 share knowledge contributing to the world of Radiology</a:t>
            </a:r>
            <a:endParaRPr lang="en-IN" dirty="0"/>
          </a:p>
        </p:txBody>
      </p:sp>
      <p:pic>
        <p:nvPicPr>
          <p:cNvPr id="11" name="Picture 10">
            <a:extLst>
              <a:ext uri="{FF2B5EF4-FFF2-40B4-BE49-F238E27FC236}">
                <a16:creationId xmlns:a16="http://schemas.microsoft.com/office/drawing/2014/main" id="{D8185E04-D60E-4CE4-9CF7-08205AC7974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4134" y="6368837"/>
            <a:ext cx="2087866" cy="485371"/>
          </a:xfrm>
          <a:prstGeom prst="rect">
            <a:avLst/>
          </a:prstGeom>
        </p:spPr>
      </p:pic>
    </p:spTree>
    <p:extLst>
      <p:ext uri="{BB962C8B-B14F-4D97-AF65-F5344CB8AC3E}">
        <p14:creationId xmlns:p14="http://schemas.microsoft.com/office/powerpoint/2010/main" val="10387777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p:cNvPicPr>
            <a:picLocks noGrp="1" noChangeAspect="1"/>
          </p:cNvPicPr>
          <p:nvPr>
            <p:ph idx="1"/>
          </p:nvPr>
        </p:nvPicPr>
        <p:blipFill>
          <a:blip r:embed="rId2"/>
          <a:stretch>
            <a:fillRect/>
          </a:stretch>
        </p:blipFill>
        <p:spPr>
          <a:xfrm>
            <a:off x="306233" y="-1"/>
            <a:ext cx="5372053" cy="6606862"/>
          </a:xfrm>
          <a:prstGeom prst="rect">
            <a:avLst/>
          </a:prstGeom>
        </p:spPr>
      </p:pic>
      <p:pic>
        <p:nvPicPr>
          <p:cNvPr id="5" name="Picture 4"/>
          <p:cNvPicPr>
            <a:picLocks noChangeAspect="1"/>
          </p:cNvPicPr>
          <p:nvPr/>
        </p:nvPicPr>
        <p:blipFill>
          <a:blip r:embed="rId3"/>
          <a:stretch>
            <a:fillRect/>
          </a:stretch>
        </p:blipFill>
        <p:spPr>
          <a:xfrm>
            <a:off x="5678286" y="-1"/>
            <a:ext cx="5816175" cy="6297769"/>
          </a:xfrm>
          <a:prstGeom prst="rect">
            <a:avLst/>
          </a:prstGeom>
        </p:spPr>
      </p:pic>
      <p:pic>
        <p:nvPicPr>
          <p:cNvPr id="6" name="Picture 5">
            <a:extLst>
              <a:ext uri="{FF2B5EF4-FFF2-40B4-BE49-F238E27FC236}">
                <a16:creationId xmlns:a16="http://schemas.microsoft.com/office/drawing/2014/main" id="{E373CDF1-8E83-4A27-B2DF-44E94C421B3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04134" y="6368837"/>
            <a:ext cx="2087866" cy="485371"/>
          </a:xfrm>
          <a:prstGeom prst="rect">
            <a:avLst/>
          </a:prstGeom>
        </p:spPr>
      </p:pic>
    </p:spTree>
    <p:extLst>
      <p:ext uri="{BB962C8B-B14F-4D97-AF65-F5344CB8AC3E}">
        <p14:creationId xmlns:p14="http://schemas.microsoft.com/office/powerpoint/2010/main" val="42931078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p:cNvPicPr>
            <a:picLocks noGrp="1" noChangeAspect="1"/>
          </p:cNvPicPr>
          <p:nvPr>
            <p:ph idx="1"/>
          </p:nvPr>
        </p:nvPicPr>
        <p:blipFill>
          <a:blip r:embed="rId2"/>
          <a:stretch>
            <a:fillRect/>
          </a:stretch>
        </p:blipFill>
        <p:spPr>
          <a:xfrm>
            <a:off x="446253" y="112734"/>
            <a:ext cx="5337787" cy="6745265"/>
          </a:xfrm>
          <a:prstGeom prst="rect">
            <a:avLst/>
          </a:prstGeom>
        </p:spPr>
      </p:pic>
      <p:pic>
        <p:nvPicPr>
          <p:cNvPr id="5" name="Picture 4"/>
          <p:cNvPicPr>
            <a:picLocks noChangeAspect="1"/>
          </p:cNvPicPr>
          <p:nvPr/>
        </p:nvPicPr>
        <p:blipFill>
          <a:blip r:embed="rId3"/>
          <a:stretch>
            <a:fillRect/>
          </a:stretch>
        </p:blipFill>
        <p:spPr>
          <a:xfrm>
            <a:off x="5856094" y="112734"/>
            <a:ext cx="5672108" cy="6648674"/>
          </a:xfrm>
          <a:prstGeom prst="rect">
            <a:avLst/>
          </a:prstGeom>
        </p:spPr>
      </p:pic>
      <p:pic>
        <p:nvPicPr>
          <p:cNvPr id="6" name="Picture 5">
            <a:extLst>
              <a:ext uri="{FF2B5EF4-FFF2-40B4-BE49-F238E27FC236}">
                <a16:creationId xmlns:a16="http://schemas.microsoft.com/office/drawing/2014/main" id="{822B8D2D-9966-4AA5-9459-108B7B033F4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04134" y="6368837"/>
            <a:ext cx="2087866" cy="485371"/>
          </a:xfrm>
          <a:prstGeom prst="rect">
            <a:avLst/>
          </a:prstGeom>
        </p:spPr>
      </p:pic>
    </p:spTree>
    <p:extLst>
      <p:ext uri="{BB962C8B-B14F-4D97-AF65-F5344CB8AC3E}">
        <p14:creationId xmlns:p14="http://schemas.microsoft.com/office/powerpoint/2010/main" val="15966800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85000" lnSpcReduction="10000"/>
          </a:bodyPr>
          <a:lstStyle/>
          <a:p>
            <a:r>
              <a:rPr lang="en-IN" dirty="0"/>
              <a:t>Evidence of intra-axial solid cystic lesion measuring 56x62x48 mm (</a:t>
            </a:r>
            <a:r>
              <a:rPr lang="en-IN" dirty="0" err="1"/>
              <a:t>ApxTrxCc</a:t>
            </a:r>
            <a:r>
              <a:rPr lang="en-IN" dirty="0"/>
              <a:t>) noted in left cerebellum. The solid component shows post contrast enhancement and minimal diffusion restriction. The lesion is causing compression of right cerebellum and fourth ventricle medially with displacement to the right for 10 mm. The lesion causing compression and displacement of brain stem (mid brain &amp; pons) </a:t>
            </a:r>
            <a:r>
              <a:rPr lang="en-IN" dirty="0" err="1"/>
              <a:t>anteromedio</a:t>
            </a:r>
            <a:r>
              <a:rPr lang="en-IN" dirty="0"/>
              <a:t> superiorly causing </a:t>
            </a:r>
            <a:r>
              <a:rPr lang="en-IN" dirty="0" err="1"/>
              <a:t>transtentorial</a:t>
            </a:r>
            <a:r>
              <a:rPr lang="en-IN" dirty="0"/>
              <a:t> herniation and near complete effacement of ambient and </a:t>
            </a:r>
            <a:r>
              <a:rPr lang="en-IN" dirty="0" err="1"/>
              <a:t>prepontine</a:t>
            </a:r>
            <a:r>
              <a:rPr lang="en-IN" dirty="0"/>
              <a:t> cisterns. Cerebellar tonsillar herniation of below the mc </a:t>
            </a:r>
            <a:r>
              <a:rPr lang="en-IN" dirty="0" err="1"/>
              <a:t>rae</a:t>
            </a:r>
            <a:r>
              <a:rPr lang="en-IN" dirty="0"/>
              <a:t> line 12mm into foramen </a:t>
            </a:r>
            <a:r>
              <a:rPr lang="en-IN" dirty="0" err="1"/>
              <a:t>magnun</a:t>
            </a:r>
            <a:r>
              <a:rPr lang="en-IN" dirty="0"/>
              <a:t>.</a:t>
            </a:r>
          </a:p>
          <a:p>
            <a:pPr marL="0" indent="0">
              <a:buNone/>
            </a:pPr>
            <a:r>
              <a:rPr lang="en-IN" dirty="0"/>
              <a:t>MR spectroscopy shows choline peak with inverted Cho/NAA peak and evidence of lactate peak at 1.4 ppm.  </a:t>
            </a:r>
            <a:br>
              <a:rPr lang="en-IN" dirty="0"/>
            </a:br>
            <a:br>
              <a:rPr lang="en-IN" dirty="0"/>
            </a:br>
            <a:br>
              <a:rPr lang="en-IN" b="1" dirty="0"/>
            </a:br>
            <a:r>
              <a:rPr lang="en-IN" b="1" dirty="0"/>
              <a:t>Cerebellar hemangioblastoma</a:t>
            </a:r>
            <a:br>
              <a:rPr lang="en-IN" dirty="0"/>
            </a:br>
            <a:endParaRPr lang="en-IN" dirty="0"/>
          </a:p>
        </p:txBody>
      </p:sp>
      <p:pic>
        <p:nvPicPr>
          <p:cNvPr id="4" name="Picture 3">
            <a:extLst>
              <a:ext uri="{FF2B5EF4-FFF2-40B4-BE49-F238E27FC236}">
                <a16:creationId xmlns:a16="http://schemas.microsoft.com/office/drawing/2014/main" id="{E794438C-4B6A-4259-92F5-ABC2774E411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4134" y="6368837"/>
            <a:ext cx="2087866" cy="485371"/>
          </a:xfrm>
          <a:prstGeom prst="rect">
            <a:avLst/>
          </a:prstGeom>
        </p:spPr>
      </p:pic>
    </p:spTree>
    <p:extLst>
      <p:ext uri="{BB962C8B-B14F-4D97-AF65-F5344CB8AC3E}">
        <p14:creationId xmlns:p14="http://schemas.microsoft.com/office/powerpoint/2010/main" val="27120760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972" y="365125"/>
            <a:ext cx="11031828" cy="1325563"/>
          </a:xfrm>
        </p:spPr>
        <p:txBody>
          <a:bodyPr/>
          <a:lstStyle/>
          <a:p>
            <a:r>
              <a:rPr lang="en-IN" dirty="0"/>
              <a:t>23 year/ male</a:t>
            </a:r>
          </a:p>
        </p:txBody>
      </p:sp>
      <p:pic>
        <p:nvPicPr>
          <p:cNvPr id="4" name="Content Placeholder 3"/>
          <p:cNvPicPr>
            <a:picLocks noGrp="1" noChangeAspect="1"/>
          </p:cNvPicPr>
          <p:nvPr>
            <p:ph idx="1"/>
          </p:nvPr>
        </p:nvPicPr>
        <p:blipFill>
          <a:blip r:embed="rId2"/>
          <a:stretch>
            <a:fillRect/>
          </a:stretch>
        </p:blipFill>
        <p:spPr>
          <a:xfrm>
            <a:off x="3942165" y="499101"/>
            <a:ext cx="8249835" cy="6133518"/>
          </a:xfrm>
          <a:prstGeom prst="rect">
            <a:avLst/>
          </a:prstGeom>
        </p:spPr>
      </p:pic>
      <p:pic>
        <p:nvPicPr>
          <p:cNvPr id="5" name="Picture 4">
            <a:extLst>
              <a:ext uri="{FF2B5EF4-FFF2-40B4-BE49-F238E27FC236}">
                <a16:creationId xmlns:a16="http://schemas.microsoft.com/office/drawing/2014/main" id="{A2A858A9-B61A-4F7C-84B8-27AF4E8578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04134" y="6368837"/>
            <a:ext cx="2087866" cy="485371"/>
          </a:xfrm>
          <a:prstGeom prst="rect">
            <a:avLst/>
          </a:prstGeom>
        </p:spPr>
      </p:pic>
    </p:spTree>
    <p:extLst>
      <p:ext uri="{BB962C8B-B14F-4D97-AF65-F5344CB8AC3E}">
        <p14:creationId xmlns:p14="http://schemas.microsoft.com/office/powerpoint/2010/main" val="12839611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91708" y="0"/>
            <a:ext cx="5732652" cy="6858000"/>
          </a:xfrm>
          <a:prstGeom prst="rect">
            <a:avLst/>
          </a:prstGeom>
        </p:spPr>
      </p:pic>
      <p:pic>
        <p:nvPicPr>
          <p:cNvPr id="5" name="Picture 4"/>
          <p:cNvPicPr>
            <a:picLocks noChangeAspect="1"/>
          </p:cNvPicPr>
          <p:nvPr/>
        </p:nvPicPr>
        <p:blipFill>
          <a:blip r:embed="rId3"/>
          <a:stretch>
            <a:fillRect/>
          </a:stretch>
        </p:blipFill>
        <p:spPr>
          <a:xfrm>
            <a:off x="6367642" y="68329"/>
            <a:ext cx="5498227" cy="6789671"/>
          </a:xfrm>
          <a:prstGeom prst="rect">
            <a:avLst/>
          </a:prstGeom>
        </p:spPr>
      </p:pic>
      <p:pic>
        <p:nvPicPr>
          <p:cNvPr id="6" name="Picture 5">
            <a:extLst>
              <a:ext uri="{FF2B5EF4-FFF2-40B4-BE49-F238E27FC236}">
                <a16:creationId xmlns:a16="http://schemas.microsoft.com/office/drawing/2014/main" id="{71C14D07-0236-43E5-BB9D-D7CEF90FB6E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04134" y="6368837"/>
            <a:ext cx="2087866" cy="485371"/>
          </a:xfrm>
          <a:prstGeom prst="rect">
            <a:avLst/>
          </a:prstGeom>
        </p:spPr>
      </p:pic>
    </p:spTree>
    <p:extLst>
      <p:ext uri="{BB962C8B-B14F-4D97-AF65-F5344CB8AC3E}">
        <p14:creationId xmlns:p14="http://schemas.microsoft.com/office/powerpoint/2010/main" val="15715723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0"/>
            <a:ext cx="5845500" cy="6858000"/>
          </a:xfrm>
          <a:prstGeom prst="rect">
            <a:avLst/>
          </a:prstGeom>
        </p:spPr>
      </p:pic>
      <p:pic>
        <p:nvPicPr>
          <p:cNvPr id="5" name="Picture 4"/>
          <p:cNvPicPr>
            <a:picLocks noChangeAspect="1"/>
          </p:cNvPicPr>
          <p:nvPr/>
        </p:nvPicPr>
        <p:blipFill>
          <a:blip r:embed="rId3"/>
          <a:stretch>
            <a:fillRect/>
          </a:stretch>
        </p:blipFill>
        <p:spPr>
          <a:xfrm>
            <a:off x="6301771" y="0"/>
            <a:ext cx="5811447" cy="6858000"/>
          </a:xfrm>
          <a:prstGeom prst="rect">
            <a:avLst/>
          </a:prstGeom>
        </p:spPr>
      </p:pic>
      <p:pic>
        <p:nvPicPr>
          <p:cNvPr id="6" name="Picture 5">
            <a:extLst>
              <a:ext uri="{FF2B5EF4-FFF2-40B4-BE49-F238E27FC236}">
                <a16:creationId xmlns:a16="http://schemas.microsoft.com/office/drawing/2014/main" id="{3FDD8651-CE1C-4181-A6C6-A5625E4C741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04134" y="6368837"/>
            <a:ext cx="2087866" cy="485371"/>
          </a:xfrm>
          <a:prstGeom prst="rect">
            <a:avLst/>
          </a:prstGeom>
        </p:spPr>
      </p:pic>
    </p:spTree>
    <p:extLst>
      <p:ext uri="{BB962C8B-B14F-4D97-AF65-F5344CB8AC3E}">
        <p14:creationId xmlns:p14="http://schemas.microsoft.com/office/powerpoint/2010/main" val="33024123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0" indent="0"/>
            <a:br>
              <a:rPr lang="en-IN" b="1" dirty="0"/>
            </a:br>
            <a:r>
              <a:rPr lang="en-IN" b="1" dirty="0"/>
              <a:t>Hemangioblastoma</a:t>
            </a:r>
            <a:br>
              <a:rPr lang="en-IN" dirty="0"/>
            </a:br>
            <a:endParaRPr lang="en-IN" dirty="0"/>
          </a:p>
        </p:txBody>
      </p:sp>
      <p:sp>
        <p:nvSpPr>
          <p:cNvPr id="3" name="Content Placeholder 2"/>
          <p:cNvSpPr>
            <a:spLocks noGrp="1"/>
          </p:cNvSpPr>
          <p:nvPr>
            <p:ph idx="1"/>
          </p:nvPr>
        </p:nvSpPr>
        <p:spPr/>
        <p:txBody>
          <a:bodyPr/>
          <a:lstStyle/>
          <a:p>
            <a:pPr marL="0" indent="0">
              <a:buNone/>
            </a:pPr>
            <a:r>
              <a:rPr lang="en-IN" dirty="0"/>
              <a:t>A fairly well defined intra axial heterogenous mass lesion showing solid and cystic components measuring approximately 4.2 x5 x 2.8 (AP X Tr X CC) cm with solid components showing heterogenous post contrast enhancement noted in left </a:t>
            </a:r>
            <a:r>
              <a:rPr lang="en-IN" dirty="0" err="1"/>
              <a:t>cerebello</a:t>
            </a:r>
            <a:r>
              <a:rPr lang="en-IN" dirty="0"/>
              <a:t>-pontine </a:t>
            </a:r>
            <a:r>
              <a:rPr lang="en-IN" dirty="0" err="1"/>
              <a:t>angle.On</a:t>
            </a:r>
            <a:r>
              <a:rPr lang="en-IN" dirty="0"/>
              <a:t> DWI, evidence of diffusion restriction noted.</a:t>
            </a:r>
            <a:endParaRPr lang="en-IN" b="1" dirty="0"/>
          </a:p>
          <a:p>
            <a:endParaRPr lang="en-IN" dirty="0"/>
          </a:p>
        </p:txBody>
      </p:sp>
      <p:pic>
        <p:nvPicPr>
          <p:cNvPr id="4" name="Picture 3">
            <a:extLst>
              <a:ext uri="{FF2B5EF4-FFF2-40B4-BE49-F238E27FC236}">
                <a16:creationId xmlns:a16="http://schemas.microsoft.com/office/drawing/2014/main" id="{EE32C9D0-3182-493E-AA3E-B886FF4274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4134" y="6368837"/>
            <a:ext cx="2087866" cy="485371"/>
          </a:xfrm>
          <a:prstGeom prst="rect">
            <a:avLst/>
          </a:prstGeom>
        </p:spPr>
      </p:pic>
    </p:spTree>
    <p:extLst>
      <p:ext uri="{BB962C8B-B14F-4D97-AF65-F5344CB8AC3E}">
        <p14:creationId xmlns:p14="http://schemas.microsoft.com/office/powerpoint/2010/main" val="2108800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6288313" y="276622"/>
            <a:ext cx="5450111" cy="6304756"/>
          </a:xfrm>
          <a:prstGeom prst="rect">
            <a:avLst/>
          </a:prstGeom>
        </p:spPr>
      </p:pic>
      <p:pic>
        <p:nvPicPr>
          <p:cNvPr id="5" name="Picture 4"/>
          <p:cNvPicPr>
            <a:picLocks noChangeAspect="1"/>
          </p:cNvPicPr>
          <p:nvPr/>
        </p:nvPicPr>
        <p:blipFill>
          <a:blip r:embed="rId3"/>
          <a:stretch>
            <a:fillRect/>
          </a:stretch>
        </p:blipFill>
        <p:spPr>
          <a:xfrm>
            <a:off x="75883" y="276621"/>
            <a:ext cx="5827806" cy="6304755"/>
          </a:xfrm>
          <a:prstGeom prst="rect">
            <a:avLst/>
          </a:prstGeom>
        </p:spPr>
      </p:pic>
      <p:pic>
        <p:nvPicPr>
          <p:cNvPr id="6" name="Picture 5">
            <a:extLst>
              <a:ext uri="{FF2B5EF4-FFF2-40B4-BE49-F238E27FC236}">
                <a16:creationId xmlns:a16="http://schemas.microsoft.com/office/drawing/2014/main" id="{961D3CF7-FB84-4530-86D7-18B272FFBFB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04134" y="6368837"/>
            <a:ext cx="2087866" cy="485371"/>
          </a:xfrm>
          <a:prstGeom prst="rect">
            <a:avLst/>
          </a:prstGeom>
        </p:spPr>
      </p:pic>
    </p:spTree>
    <p:extLst>
      <p:ext uri="{BB962C8B-B14F-4D97-AF65-F5344CB8AC3E}">
        <p14:creationId xmlns:p14="http://schemas.microsoft.com/office/powerpoint/2010/main" val="11125624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IN" b="1" dirty="0"/>
              <a:t>A well defined round cystic lesion[mean HU 19] noted in the </a:t>
            </a:r>
            <a:r>
              <a:rPr lang="en-IN" b="1" dirty="0" err="1"/>
              <a:t>cental</a:t>
            </a:r>
            <a:r>
              <a:rPr lang="en-IN" b="1" dirty="0"/>
              <a:t> semiovale of left parietal region  ,on contrast study minimal  wall enhancement noted with enhancing mural nodule in the superior aspect of the cystic lesion . No obvious calcification noted within the lesion.</a:t>
            </a:r>
            <a:br>
              <a:rPr lang="en-IN" dirty="0"/>
            </a:br>
            <a:br>
              <a:rPr lang="en-IN" b="1" dirty="0"/>
            </a:br>
            <a:r>
              <a:rPr lang="en-IN" b="1" dirty="0"/>
              <a:t>Diagnosis - Pleomorphic </a:t>
            </a:r>
            <a:r>
              <a:rPr lang="en-IN" b="1" dirty="0" err="1"/>
              <a:t>Xanthoastrocytoma</a:t>
            </a:r>
            <a:r>
              <a:rPr lang="en-IN" b="1" dirty="0"/>
              <a:t>.</a:t>
            </a:r>
          </a:p>
          <a:p>
            <a:endParaRPr lang="en-IN" b="1" dirty="0"/>
          </a:p>
          <a:p>
            <a:pPr marL="0" indent="0">
              <a:buNone/>
            </a:pPr>
            <a:r>
              <a:rPr lang="en-IN" b="1" dirty="0"/>
              <a:t>DD – </a:t>
            </a:r>
            <a:r>
              <a:rPr lang="en-IN" b="1" dirty="0" err="1"/>
              <a:t>Pilocystic</a:t>
            </a:r>
            <a:r>
              <a:rPr lang="en-IN" b="1" dirty="0"/>
              <a:t> astrocytoma.</a:t>
            </a:r>
            <a:endParaRPr lang="en-IN" dirty="0"/>
          </a:p>
          <a:p>
            <a:endParaRPr lang="en-IN" dirty="0"/>
          </a:p>
        </p:txBody>
      </p:sp>
      <p:pic>
        <p:nvPicPr>
          <p:cNvPr id="4" name="Picture 3">
            <a:extLst>
              <a:ext uri="{FF2B5EF4-FFF2-40B4-BE49-F238E27FC236}">
                <a16:creationId xmlns:a16="http://schemas.microsoft.com/office/drawing/2014/main" id="{2AC7DE36-362C-4A04-A011-951647BC1B6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4134" y="6368837"/>
            <a:ext cx="2087866" cy="485371"/>
          </a:xfrm>
          <a:prstGeom prst="rect">
            <a:avLst/>
          </a:prstGeom>
        </p:spPr>
      </p:pic>
    </p:spTree>
    <p:extLst>
      <p:ext uri="{BB962C8B-B14F-4D97-AF65-F5344CB8AC3E}">
        <p14:creationId xmlns:p14="http://schemas.microsoft.com/office/powerpoint/2010/main" val="15608859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0222" y="365125"/>
            <a:ext cx="10563578" cy="1325563"/>
          </a:xfrm>
        </p:spPr>
        <p:txBody>
          <a:bodyPr/>
          <a:lstStyle/>
          <a:p>
            <a:r>
              <a:rPr lang="en-IN" dirty="0"/>
              <a:t>                                      23y/M</a:t>
            </a:r>
          </a:p>
        </p:txBody>
      </p:sp>
      <p:pic>
        <p:nvPicPr>
          <p:cNvPr id="6" name="Content Placeholder 5"/>
          <p:cNvPicPr>
            <a:picLocks noGrp="1" noChangeAspect="1"/>
          </p:cNvPicPr>
          <p:nvPr>
            <p:ph idx="1"/>
          </p:nvPr>
        </p:nvPicPr>
        <p:blipFill>
          <a:blip r:embed="rId2"/>
          <a:stretch>
            <a:fillRect/>
          </a:stretch>
        </p:blipFill>
        <p:spPr>
          <a:xfrm>
            <a:off x="373163" y="-1"/>
            <a:ext cx="5190510" cy="6675239"/>
          </a:xfrm>
          <a:prstGeom prst="rect">
            <a:avLst/>
          </a:prstGeom>
        </p:spPr>
      </p:pic>
      <p:pic>
        <p:nvPicPr>
          <p:cNvPr id="7" name="Picture 6"/>
          <p:cNvPicPr>
            <a:picLocks noChangeAspect="1"/>
          </p:cNvPicPr>
          <p:nvPr/>
        </p:nvPicPr>
        <p:blipFill>
          <a:blip r:embed="rId3"/>
          <a:stretch>
            <a:fillRect/>
          </a:stretch>
        </p:blipFill>
        <p:spPr>
          <a:xfrm>
            <a:off x="7234942" y="-1"/>
            <a:ext cx="4957058" cy="6492875"/>
          </a:xfrm>
          <a:prstGeom prst="rect">
            <a:avLst/>
          </a:prstGeom>
        </p:spPr>
      </p:pic>
      <p:pic>
        <p:nvPicPr>
          <p:cNvPr id="8" name="Picture 7">
            <a:extLst>
              <a:ext uri="{FF2B5EF4-FFF2-40B4-BE49-F238E27FC236}">
                <a16:creationId xmlns:a16="http://schemas.microsoft.com/office/drawing/2014/main" id="{80D19DE2-472C-4635-80BC-D1F0CF7FC85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04134" y="6368837"/>
            <a:ext cx="2087866" cy="485371"/>
          </a:xfrm>
          <a:prstGeom prst="rect">
            <a:avLst/>
          </a:prstGeom>
        </p:spPr>
      </p:pic>
    </p:spTree>
    <p:extLst>
      <p:ext uri="{BB962C8B-B14F-4D97-AF65-F5344CB8AC3E}">
        <p14:creationId xmlns:p14="http://schemas.microsoft.com/office/powerpoint/2010/main" val="42275798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550282" y="365125"/>
            <a:ext cx="4923239" cy="5873338"/>
          </a:xfrm>
          <a:prstGeom prst="rect">
            <a:avLst/>
          </a:prstGeom>
        </p:spPr>
      </p:pic>
      <p:pic>
        <p:nvPicPr>
          <p:cNvPr id="5" name="Picture 4"/>
          <p:cNvPicPr>
            <a:picLocks noChangeAspect="1"/>
          </p:cNvPicPr>
          <p:nvPr/>
        </p:nvPicPr>
        <p:blipFill>
          <a:blip r:embed="rId3"/>
          <a:stretch>
            <a:fillRect/>
          </a:stretch>
        </p:blipFill>
        <p:spPr>
          <a:xfrm>
            <a:off x="6430105" y="229657"/>
            <a:ext cx="5425436" cy="6092121"/>
          </a:xfrm>
          <a:prstGeom prst="rect">
            <a:avLst/>
          </a:prstGeom>
        </p:spPr>
      </p:pic>
      <p:pic>
        <p:nvPicPr>
          <p:cNvPr id="6" name="Picture 5">
            <a:extLst>
              <a:ext uri="{FF2B5EF4-FFF2-40B4-BE49-F238E27FC236}">
                <a16:creationId xmlns:a16="http://schemas.microsoft.com/office/drawing/2014/main" id="{FCD0FE2B-9671-4602-A609-4A14D91899A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04134" y="6368837"/>
            <a:ext cx="2087866" cy="485371"/>
          </a:xfrm>
          <a:prstGeom prst="rect">
            <a:avLst/>
          </a:prstGeom>
        </p:spPr>
      </p:pic>
    </p:spTree>
    <p:extLst>
      <p:ext uri="{BB962C8B-B14F-4D97-AF65-F5344CB8AC3E}">
        <p14:creationId xmlns:p14="http://schemas.microsoft.com/office/powerpoint/2010/main" val="6605131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Pilocytic astrocytoma</a:t>
            </a:r>
            <a:endParaRPr lang="en-IN" dirty="0"/>
          </a:p>
        </p:txBody>
      </p:sp>
      <p:sp>
        <p:nvSpPr>
          <p:cNvPr id="3" name="Content Placeholder 2"/>
          <p:cNvSpPr>
            <a:spLocks noGrp="1"/>
          </p:cNvSpPr>
          <p:nvPr>
            <p:ph idx="1"/>
          </p:nvPr>
        </p:nvSpPr>
        <p:spPr/>
        <p:txBody>
          <a:bodyPr>
            <a:normAutofit fontScale="92500" lnSpcReduction="20000"/>
          </a:bodyPr>
          <a:lstStyle/>
          <a:p>
            <a:pPr marL="0" indent="0">
              <a:buNone/>
            </a:pPr>
            <a:br>
              <a:rPr lang="en-IN" dirty="0"/>
            </a:br>
            <a:r>
              <a:rPr lang="en-IN" b="1" dirty="0"/>
              <a:t>There is evidence of a well-defined solid-cystic lesion [Mean HU 42] having iso to </a:t>
            </a:r>
            <a:r>
              <a:rPr lang="en-IN" b="1" dirty="0" err="1"/>
              <a:t>hyperattenuating</a:t>
            </a:r>
            <a:r>
              <a:rPr lang="en-IN" b="1" dirty="0"/>
              <a:t> solid components along the lateral aspect, </a:t>
            </a:r>
            <a:r>
              <a:rPr lang="en-IN" b="1" dirty="0" err="1"/>
              <a:t>measuirng</a:t>
            </a:r>
            <a:r>
              <a:rPr lang="en-IN" b="1" dirty="0"/>
              <a:t> 40x 30x 27mm (</a:t>
            </a:r>
            <a:r>
              <a:rPr lang="en-IN" b="1" dirty="0" err="1"/>
              <a:t>ap</a:t>
            </a:r>
            <a:r>
              <a:rPr lang="en-IN" b="1" dirty="0"/>
              <a:t> x </a:t>
            </a:r>
            <a:r>
              <a:rPr lang="en-IN" b="1" dirty="0" err="1"/>
              <a:t>tr</a:t>
            </a:r>
            <a:r>
              <a:rPr lang="en-IN" b="1" dirty="0"/>
              <a:t> x cc) noted involving the left cerebellar hemisphere with perilesional edema and mass effect in the form of effacement of the adjacent </a:t>
            </a:r>
            <a:r>
              <a:rPr lang="en-IN" b="1" dirty="0" err="1"/>
              <a:t>foliae</a:t>
            </a:r>
            <a:r>
              <a:rPr lang="en-IN" b="1" dirty="0"/>
              <a:t> and </a:t>
            </a:r>
            <a:r>
              <a:rPr lang="en-IN" b="1" dirty="0" err="1"/>
              <a:t>cerebellopontine</a:t>
            </a:r>
            <a:r>
              <a:rPr lang="en-IN" b="1" dirty="0"/>
              <a:t> angle cisterns with compression and mild displacement of 4th ventricle causing mild upstream hydrocephalus. No evidence of calcification/hemorrhage noted within the lesion.</a:t>
            </a:r>
          </a:p>
          <a:p>
            <a:pPr marL="0" indent="0">
              <a:buNone/>
            </a:pPr>
            <a:endParaRPr lang="en-IN" dirty="0"/>
          </a:p>
          <a:p>
            <a:pPr marL="0" indent="0">
              <a:buNone/>
            </a:pPr>
            <a:r>
              <a:rPr lang="en-IN" dirty="0"/>
              <a:t>DD - Hemangioblastoma</a:t>
            </a:r>
          </a:p>
          <a:p>
            <a:pPr marL="0" indent="0">
              <a:buNone/>
            </a:pPr>
            <a:br>
              <a:rPr lang="en-IN" dirty="0"/>
            </a:br>
            <a:endParaRPr lang="en-IN" dirty="0"/>
          </a:p>
          <a:p>
            <a:endParaRPr lang="en-IN" dirty="0"/>
          </a:p>
        </p:txBody>
      </p:sp>
      <p:pic>
        <p:nvPicPr>
          <p:cNvPr id="4" name="Picture 3">
            <a:extLst>
              <a:ext uri="{FF2B5EF4-FFF2-40B4-BE49-F238E27FC236}">
                <a16:creationId xmlns:a16="http://schemas.microsoft.com/office/drawing/2014/main" id="{7F84F5AE-6FA7-4BCE-A303-7C6A45E1DC5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4134" y="6368837"/>
            <a:ext cx="2087866" cy="485371"/>
          </a:xfrm>
          <a:prstGeom prst="rect">
            <a:avLst/>
          </a:prstGeom>
        </p:spPr>
      </p:pic>
    </p:spTree>
    <p:extLst>
      <p:ext uri="{BB962C8B-B14F-4D97-AF65-F5344CB8AC3E}">
        <p14:creationId xmlns:p14="http://schemas.microsoft.com/office/powerpoint/2010/main" val="16481131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271219"/>
            <a:ext cx="5652620" cy="6321492"/>
          </a:xfrm>
          <a:prstGeom prst="rect">
            <a:avLst/>
          </a:prstGeom>
        </p:spPr>
      </p:pic>
      <p:pic>
        <p:nvPicPr>
          <p:cNvPr id="5" name="Picture 4"/>
          <p:cNvPicPr>
            <a:picLocks noChangeAspect="1"/>
          </p:cNvPicPr>
          <p:nvPr/>
        </p:nvPicPr>
        <p:blipFill>
          <a:blip r:embed="rId3"/>
          <a:stretch>
            <a:fillRect/>
          </a:stretch>
        </p:blipFill>
        <p:spPr>
          <a:xfrm>
            <a:off x="5548187" y="271219"/>
            <a:ext cx="6643813" cy="6315562"/>
          </a:xfrm>
          <a:prstGeom prst="rect">
            <a:avLst/>
          </a:prstGeom>
        </p:spPr>
      </p:pic>
      <p:pic>
        <p:nvPicPr>
          <p:cNvPr id="6" name="Picture 5">
            <a:extLst>
              <a:ext uri="{FF2B5EF4-FFF2-40B4-BE49-F238E27FC236}">
                <a16:creationId xmlns:a16="http://schemas.microsoft.com/office/drawing/2014/main" id="{EA218864-C1A1-4433-AFD2-E6860EE68AC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04134" y="6368837"/>
            <a:ext cx="2087866" cy="485371"/>
          </a:xfrm>
          <a:prstGeom prst="rect">
            <a:avLst/>
          </a:prstGeom>
        </p:spPr>
      </p:pic>
    </p:spTree>
    <p:extLst>
      <p:ext uri="{BB962C8B-B14F-4D97-AF65-F5344CB8AC3E}">
        <p14:creationId xmlns:p14="http://schemas.microsoft.com/office/powerpoint/2010/main" val="275089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Band heterotopia involving both frontal and parietal lobes.</a:t>
            </a:r>
            <a:br>
              <a:rPr lang="en-US" dirty="0"/>
            </a:br>
            <a:endParaRPr lang="en-US" dirty="0"/>
          </a:p>
        </p:txBody>
      </p:sp>
      <p:sp>
        <p:nvSpPr>
          <p:cNvPr id="3" name="Content Placeholder 2"/>
          <p:cNvSpPr>
            <a:spLocks noGrp="1"/>
          </p:cNvSpPr>
          <p:nvPr>
            <p:ph idx="1"/>
          </p:nvPr>
        </p:nvSpPr>
        <p:spPr/>
        <p:txBody>
          <a:bodyPr/>
          <a:lstStyle/>
          <a:p>
            <a:r>
              <a:rPr lang="en-US" dirty="0"/>
              <a:t>Normal appearing cortex noted with smooth band of grey matter noted in white matter in both frontal and parietal lobes. Periventricular white matter appears normal.</a:t>
            </a:r>
          </a:p>
          <a:p>
            <a:endParaRPr lang="en-US" dirty="0"/>
          </a:p>
        </p:txBody>
      </p:sp>
      <p:pic>
        <p:nvPicPr>
          <p:cNvPr id="4" name="Picture 3">
            <a:extLst>
              <a:ext uri="{FF2B5EF4-FFF2-40B4-BE49-F238E27FC236}">
                <a16:creationId xmlns:a16="http://schemas.microsoft.com/office/drawing/2014/main" id="{136EEF92-807A-4BD7-81E7-6101A1CA83E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4134" y="6368837"/>
            <a:ext cx="2087866" cy="485371"/>
          </a:xfrm>
          <a:prstGeom prst="rect">
            <a:avLst/>
          </a:prstGeom>
        </p:spPr>
      </p:pic>
    </p:spTree>
    <p:extLst>
      <p:ext uri="{BB962C8B-B14F-4D97-AF65-F5344CB8AC3E}">
        <p14:creationId xmlns:p14="http://schemas.microsoft.com/office/powerpoint/2010/main" val="7846768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107750"/>
            <a:ext cx="5756856" cy="6564379"/>
          </a:xfrm>
          <a:prstGeom prst="rect">
            <a:avLst/>
          </a:prstGeom>
        </p:spPr>
      </p:pic>
      <p:pic>
        <p:nvPicPr>
          <p:cNvPr id="5" name="Picture 4"/>
          <p:cNvPicPr>
            <a:picLocks noChangeAspect="1"/>
          </p:cNvPicPr>
          <p:nvPr/>
        </p:nvPicPr>
        <p:blipFill>
          <a:blip r:embed="rId3"/>
          <a:stretch>
            <a:fillRect/>
          </a:stretch>
        </p:blipFill>
        <p:spPr>
          <a:xfrm>
            <a:off x="5566097" y="107749"/>
            <a:ext cx="6081704" cy="6564379"/>
          </a:xfrm>
          <a:prstGeom prst="rect">
            <a:avLst/>
          </a:prstGeom>
        </p:spPr>
      </p:pic>
      <p:pic>
        <p:nvPicPr>
          <p:cNvPr id="6" name="Picture 5">
            <a:extLst>
              <a:ext uri="{FF2B5EF4-FFF2-40B4-BE49-F238E27FC236}">
                <a16:creationId xmlns:a16="http://schemas.microsoft.com/office/drawing/2014/main" id="{DD8138EC-71FB-46F7-9396-EDFFB220B8B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04134" y="6368837"/>
            <a:ext cx="2087866" cy="485371"/>
          </a:xfrm>
          <a:prstGeom prst="rect">
            <a:avLst/>
          </a:prstGeom>
        </p:spPr>
      </p:pic>
    </p:spTree>
    <p:extLst>
      <p:ext uri="{BB962C8B-B14F-4D97-AF65-F5344CB8AC3E}">
        <p14:creationId xmlns:p14="http://schemas.microsoft.com/office/powerpoint/2010/main" val="15919420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0"/>
            <a:ext cx="5483447" cy="6065760"/>
          </a:xfrm>
          <a:prstGeom prst="rect">
            <a:avLst/>
          </a:prstGeom>
        </p:spPr>
      </p:pic>
      <p:pic>
        <p:nvPicPr>
          <p:cNvPr id="5" name="Picture 4"/>
          <p:cNvPicPr>
            <a:picLocks noChangeAspect="1"/>
          </p:cNvPicPr>
          <p:nvPr/>
        </p:nvPicPr>
        <p:blipFill>
          <a:blip r:embed="rId3"/>
          <a:stretch>
            <a:fillRect/>
          </a:stretch>
        </p:blipFill>
        <p:spPr>
          <a:xfrm>
            <a:off x="5511069" y="0"/>
            <a:ext cx="6008747" cy="6168980"/>
          </a:xfrm>
          <a:prstGeom prst="rect">
            <a:avLst/>
          </a:prstGeom>
        </p:spPr>
      </p:pic>
      <p:pic>
        <p:nvPicPr>
          <p:cNvPr id="6" name="Picture 5">
            <a:extLst>
              <a:ext uri="{FF2B5EF4-FFF2-40B4-BE49-F238E27FC236}">
                <a16:creationId xmlns:a16="http://schemas.microsoft.com/office/drawing/2014/main" id="{4ECCD688-D7EA-484E-8767-A1B6DE97B30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04134" y="6368837"/>
            <a:ext cx="2087866" cy="485371"/>
          </a:xfrm>
          <a:prstGeom prst="rect">
            <a:avLst/>
          </a:prstGeom>
        </p:spPr>
      </p:pic>
    </p:spTree>
    <p:extLst>
      <p:ext uri="{BB962C8B-B14F-4D97-AF65-F5344CB8AC3E}">
        <p14:creationId xmlns:p14="http://schemas.microsoft.com/office/powerpoint/2010/main" val="11130304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788354" y="237980"/>
            <a:ext cx="6820214" cy="6535353"/>
          </a:xfrm>
          <a:prstGeom prst="rect">
            <a:avLst/>
          </a:prstGeom>
        </p:spPr>
      </p:pic>
      <p:pic>
        <p:nvPicPr>
          <p:cNvPr id="5" name="Picture 4">
            <a:extLst>
              <a:ext uri="{FF2B5EF4-FFF2-40B4-BE49-F238E27FC236}">
                <a16:creationId xmlns:a16="http://schemas.microsoft.com/office/drawing/2014/main" id="{DF99C92C-878F-4D1E-9C97-9CEE93E63A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04134" y="6368837"/>
            <a:ext cx="2087866" cy="485371"/>
          </a:xfrm>
          <a:prstGeom prst="rect">
            <a:avLst/>
          </a:prstGeom>
        </p:spPr>
      </p:pic>
    </p:spTree>
    <p:extLst>
      <p:ext uri="{BB962C8B-B14F-4D97-AF65-F5344CB8AC3E}">
        <p14:creationId xmlns:p14="http://schemas.microsoft.com/office/powerpoint/2010/main" val="21908768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Hemimegalencephaly</a:t>
            </a:r>
            <a:endParaRPr lang="en-US" dirty="0"/>
          </a:p>
        </p:txBody>
      </p:sp>
      <p:sp>
        <p:nvSpPr>
          <p:cNvPr id="3" name="Content Placeholder 2"/>
          <p:cNvSpPr>
            <a:spLocks noGrp="1"/>
          </p:cNvSpPr>
          <p:nvPr>
            <p:ph idx="1"/>
          </p:nvPr>
        </p:nvSpPr>
        <p:spPr/>
        <p:txBody>
          <a:bodyPr>
            <a:normAutofit/>
          </a:bodyPr>
          <a:lstStyle/>
          <a:p>
            <a:r>
              <a:rPr lang="en-US" b="1" dirty="0"/>
              <a:t>Asymmetry of the cerebral hemispheres noted with generalized increase in volume of  right cerebral hemisphere. </a:t>
            </a:r>
            <a:br>
              <a:rPr lang="en-US" b="1" dirty="0"/>
            </a:br>
            <a:r>
              <a:rPr lang="en-US" b="1" dirty="0"/>
              <a:t>Reduced </a:t>
            </a:r>
            <a:r>
              <a:rPr lang="en-US" b="1" dirty="0" err="1"/>
              <a:t>gyral</a:t>
            </a:r>
            <a:r>
              <a:rPr lang="en-US" b="1" dirty="0"/>
              <a:t> pattern, broad flat </a:t>
            </a:r>
            <a:r>
              <a:rPr lang="en-US" b="1" dirty="0" err="1"/>
              <a:t>gyri</a:t>
            </a:r>
            <a:r>
              <a:rPr lang="en-US" b="1" dirty="0"/>
              <a:t> with thickening of cortex ​and heterotopic gray matter , noted in right cerebral hemisphere .The frontal lobe of the right cerebral hemisphere  is seen causing midline shift of 7.5mm to the contralateral side compressing the frontal horns and body of bilateral lateral ventricles </a:t>
            </a:r>
            <a:br>
              <a:rPr lang="en-US" b="1" dirty="0"/>
            </a:br>
            <a:r>
              <a:rPr lang="en-US" b="1" dirty="0"/>
              <a:t> White matter calcific changes noted in the right fronto-temporo-parietal region.</a:t>
            </a:r>
            <a:br>
              <a:rPr lang="en-US" b="1" dirty="0"/>
            </a:br>
            <a:r>
              <a:rPr lang="en-US" b="1" dirty="0" err="1"/>
              <a:t>Thining</a:t>
            </a:r>
            <a:r>
              <a:rPr lang="en-US" b="1" dirty="0"/>
              <a:t> of the corpus </a:t>
            </a:r>
            <a:r>
              <a:rPr lang="en-US" b="1" dirty="0" err="1"/>
              <a:t>collasum</a:t>
            </a:r>
            <a:r>
              <a:rPr lang="en-US" b="1" dirty="0"/>
              <a:t> noted.</a:t>
            </a:r>
            <a:br>
              <a:rPr lang="en-US" b="1" dirty="0"/>
            </a:br>
            <a:endParaRPr lang="en-US" dirty="0"/>
          </a:p>
        </p:txBody>
      </p:sp>
      <p:pic>
        <p:nvPicPr>
          <p:cNvPr id="4" name="Picture 3">
            <a:extLst>
              <a:ext uri="{FF2B5EF4-FFF2-40B4-BE49-F238E27FC236}">
                <a16:creationId xmlns:a16="http://schemas.microsoft.com/office/drawing/2014/main" id="{984C972C-C007-48BD-92AB-052C7F5F44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4134" y="6368837"/>
            <a:ext cx="2087866" cy="485371"/>
          </a:xfrm>
          <a:prstGeom prst="rect">
            <a:avLst/>
          </a:prstGeom>
        </p:spPr>
      </p:pic>
    </p:spTree>
    <p:extLst>
      <p:ext uri="{BB962C8B-B14F-4D97-AF65-F5344CB8AC3E}">
        <p14:creationId xmlns:p14="http://schemas.microsoft.com/office/powerpoint/2010/main" val="11984739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8FAA699B-FAB7-4082-9FD4-384C1CBEBB25}"/>
              </a:ext>
            </a:extLst>
          </p:cNvPr>
          <p:cNvSpPr txBox="1">
            <a:spLocks noGrp="1"/>
          </p:cNvSpPr>
          <p:nvPr>
            <p:ph idx="1"/>
          </p:nvPr>
        </p:nvSpPr>
        <p:spPr>
          <a:xfrm>
            <a:off x="838200" y="1825625"/>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500" dirty="0"/>
              <a:t>You can share presentation, cases, events and articles On Radioloksabha.com</a:t>
            </a:r>
          </a:p>
          <a:p>
            <a:pPr marL="0" indent="0">
              <a:buFont typeface="Arial" panose="020B0604020202020204" pitchFamily="34" charset="0"/>
              <a:buNone/>
            </a:pPr>
            <a:endParaRPr lang="en-US" sz="3500" dirty="0"/>
          </a:p>
          <a:p>
            <a:pPr marL="0" indent="0">
              <a:buFont typeface="Arial" panose="020B0604020202020204" pitchFamily="34" charset="0"/>
              <a:buNone/>
            </a:pPr>
            <a:r>
              <a:rPr lang="en-US" sz="3500" dirty="0"/>
              <a:t>Register at  </a:t>
            </a:r>
            <a:r>
              <a:rPr lang="en-IN" sz="3500" dirty="0">
                <a:hlinkClick r:id="rId2"/>
              </a:rPr>
              <a:t>https://www.radioloksabha.com/home.php</a:t>
            </a:r>
            <a:endParaRPr lang="en-IN" sz="3500" dirty="0"/>
          </a:p>
          <a:p>
            <a:pPr marL="0" indent="0">
              <a:buFont typeface="Arial" panose="020B0604020202020204" pitchFamily="34" charset="0"/>
              <a:buNone/>
            </a:pPr>
            <a:endParaRPr lang="en-IN" dirty="0"/>
          </a:p>
          <a:p>
            <a:pPr marL="0" indent="0">
              <a:buFont typeface="Arial" panose="020B0604020202020204" pitchFamily="34" charset="0"/>
              <a:buNone/>
            </a:pPr>
            <a:r>
              <a:rPr lang="en-IN" dirty="0"/>
              <a:t>Download DNB/MD question papers, presentation and formats.</a:t>
            </a:r>
          </a:p>
          <a:p>
            <a:pPr marL="0" indent="0">
              <a:buFont typeface="Arial" panose="020B0604020202020204" pitchFamily="34" charset="0"/>
              <a:buNone/>
            </a:pPr>
            <a:endParaRPr lang="en-IN" dirty="0"/>
          </a:p>
          <a:p>
            <a:endParaRPr lang="en-IN" dirty="0"/>
          </a:p>
        </p:txBody>
      </p:sp>
      <p:sp>
        <p:nvSpPr>
          <p:cNvPr id="5" name="Title 1">
            <a:extLst>
              <a:ext uri="{FF2B5EF4-FFF2-40B4-BE49-F238E27FC236}">
                <a16:creationId xmlns:a16="http://schemas.microsoft.com/office/drawing/2014/main" id="{68B95FFB-4EE8-4E3B-B2E0-E078FF7E4864}"/>
              </a:ext>
            </a:extLst>
          </p:cNvPr>
          <p:cNvSpPr txBox="1">
            <a:spLocks noGrp="1"/>
          </p:cNvSpPr>
          <p:nvPr>
            <p:ph type="title"/>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                             THANK YOU</a:t>
            </a:r>
            <a:endParaRPr lang="en-IN" dirty="0"/>
          </a:p>
        </p:txBody>
      </p:sp>
      <p:pic>
        <p:nvPicPr>
          <p:cNvPr id="6" name="Picture 5">
            <a:extLst>
              <a:ext uri="{FF2B5EF4-FFF2-40B4-BE49-F238E27FC236}">
                <a16:creationId xmlns:a16="http://schemas.microsoft.com/office/drawing/2014/main" id="{A4450FD8-C4D5-4BA7-8BD4-75DD5D31B2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04134" y="6368837"/>
            <a:ext cx="2087866" cy="485371"/>
          </a:xfrm>
          <a:prstGeom prst="rect">
            <a:avLst/>
          </a:prstGeom>
        </p:spPr>
      </p:pic>
    </p:spTree>
    <p:extLst>
      <p:ext uri="{BB962C8B-B14F-4D97-AF65-F5344CB8AC3E}">
        <p14:creationId xmlns:p14="http://schemas.microsoft.com/office/powerpoint/2010/main" val="23110577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483554" y="152400"/>
            <a:ext cx="6649157" cy="6705600"/>
          </a:xfrm>
          <a:prstGeom prst="rect">
            <a:avLst/>
          </a:prstGeom>
        </p:spPr>
      </p:pic>
      <p:pic>
        <p:nvPicPr>
          <p:cNvPr id="5" name="Picture 4">
            <a:extLst>
              <a:ext uri="{FF2B5EF4-FFF2-40B4-BE49-F238E27FC236}">
                <a16:creationId xmlns:a16="http://schemas.microsoft.com/office/drawing/2014/main" id="{5D6174E1-5711-4F89-913B-44E6BF0D4C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04134" y="6368837"/>
            <a:ext cx="2087866" cy="485371"/>
          </a:xfrm>
          <a:prstGeom prst="rect">
            <a:avLst/>
          </a:prstGeom>
        </p:spPr>
      </p:pic>
    </p:spTree>
    <p:extLst>
      <p:ext uri="{BB962C8B-B14F-4D97-AF65-F5344CB8AC3E}">
        <p14:creationId xmlns:p14="http://schemas.microsoft.com/office/powerpoint/2010/main" val="2514320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endParaRPr lang="en-IN" b="1" dirty="0"/>
          </a:p>
          <a:p>
            <a:r>
              <a:rPr lang="en-IN" b="1" dirty="0" err="1"/>
              <a:t>Subependymoma</a:t>
            </a:r>
            <a:r>
              <a:rPr lang="en-IN" b="1" dirty="0"/>
              <a:t>.</a:t>
            </a:r>
          </a:p>
          <a:p>
            <a:r>
              <a:rPr lang="en-IN" b="1" dirty="0"/>
              <a:t>Small vessel ischaemic changes (</a:t>
            </a:r>
            <a:r>
              <a:rPr lang="en-IN" b="1" dirty="0" err="1"/>
              <a:t>Fazeka's</a:t>
            </a:r>
            <a:r>
              <a:rPr lang="en-IN" b="1" dirty="0"/>
              <a:t> Grade I)</a:t>
            </a:r>
            <a:endParaRPr lang="en-IN" dirty="0"/>
          </a:p>
        </p:txBody>
      </p:sp>
      <p:pic>
        <p:nvPicPr>
          <p:cNvPr id="4" name="Picture 3">
            <a:extLst>
              <a:ext uri="{FF2B5EF4-FFF2-40B4-BE49-F238E27FC236}">
                <a16:creationId xmlns:a16="http://schemas.microsoft.com/office/drawing/2014/main" id="{30C1A30B-8C53-42AA-A6E3-22D041C42B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4134" y="6368837"/>
            <a:ext cx="2087866" cy="485371"/>
          </a:xfrm>
          <a:prstGeom prst="rect">
            <a:avLst/>
          </a:prstGeom>
        </p:spPr>
      </p:pic>
    </p:spTree>
    <p:extLst>
      <p:ext uri="{BB962C8B-B14F-4D97-AF65-F5344CB8AC3E}">
        <p14:creationId xmlns:p14="http://schemas.microsoft.com/office/powerpoint/2010/main" val="42713999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813045" y="0"/>
            <a:ext cx="4996104" cy="6869644"/>
          </a:xfrm>
          <a:prstGeom prst="rect">
            <a:avLst/>
          </a:prstGeom>
        </p:spPr>
      </p:pic>
      <p:pic>
        <p:nvPicPr>
          <p:cNvPr id="5" name="Picture 4">
            <a:extLst>
              <a:ext uri="{FF2B5EF4-FFF2-40B4-BE49-F238E27FC236}">
                <a16:creationId xmlns:a16="http://schemas.microsoft.com/office/drawing/2014/main" id="{FC809407-5F39-4534-A889-9C37BD217D2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04134" y="6368837"/>
            <a:ext cx="2087866" cy="485371"/>
          </a:xfrm>
          <a:prstGeom prst="rect">
            <a:avLst/>
          </a:prstGeom>
        </p:spPr>
      </p:pic>
    </p:spTree>
    <p:extLst>
      <p:ext uri="{BB962C8B-B14F-4D97-AF65-F5344CB8AC3E}">
        <p14:creationId xmlns:p14="http://schemas.microsoft.com/office/powerpoint/2010/main" val="29009820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lnSpcReduction="10000"/>
          </a:bodyPr>
          <a:lstStyle/>
          <a:p>
            <a:r>
              <a:rPr lang="en-IN" dirty="0"/>
              <a:t>A ill defined  soft tissue attenuating midline lesion[mean HU 30] with multiple </a:t>
            </a:r>
            <a:r>
              <a:rPr lang="en-IN" dirty="0" err="1"/>
              <a:t>dicsrete</a:t>
            </a:r>
            <a:r>
              <a:rPr lang="en-IN" dirty="0"/>
              <a:t> calcific foci  of varying sizes noted within,  is seen </a:t>
            </a:r>
            <a:r>
              <a:rPr lang="en-IN" dirty="0" err="1"/>
              <a:t>epicentered</a:t>
            </a:r>
            <a:r>
              <a:rPr lang="en-IN" dirty="0"/>
              <a:t> in the posterior part of third ventricle involving foramen of </a:t>
            </a:r>
            <a:r>
              <a:rPr lang="en-IN" dirty="0" err="1"/>
              <a:t>munro</a:t>
            </a:r>
            <a:r>
              <a:rPr lang="en-IN" dirty="0"/>
              <a:t>, measuring  approximately 27x27x26[</a:t>
            </a:r>
            <a:r>
              <a:rPr lang="en-IN" dirty="0" err="1"/>
              <a:t>ApxTrXC</a:t>
            </a:r>
            <a:r>
              <a:rPr lang="en-IN" dirty="0"/>
              <a:t> c] mm.</a:t>
            </a:r>
            <a:br>
              <a:rPr lang="en-IN" dirty="0"/>
            </a:br>
            <a:r>
              <a:rPr lang="en-IN" dirty="0"/>
              <a:t>Dilatation of lateral ventricle (</a:t>
            </a:r>
            <a:r>
              <a:rPr lang="en-IN" dirty="0" err="1"/>
              <a:t>evan's</a:t>
            </a:r>
            <a:r>
              <a:rPr lang="en-IN" dirty="0"/>
              <a:t> index 0.4), third ventricle.</a:t>
            </a:r>
          </a:p>
          <a:p>
            <a:r>
              <a:rPr lang="en-IN" dirty="0"/>
              <a:t> Seepage of cerebrospinal fluid noted at the bilateral frontal and bilateral occipital horn of lateral ventricle.</a:t>
            </a:r>
          </a:p>
          <a:p>
            <a:pPr marL="0" indent="0">
              <a:buNone/>
            </a:pPr>
            <a:br>
              <a:rPr lang="en-IN" dirty="0"/>
            </a:br>
            <a:r>
              <a:rPr lang="en-IN" b="1" dirty="0"/>
              <a:t>Midline intraventricular lesion with associated hydrocephalus - Ependymoma</a:t>
            </a:r>
            <a:br>
              <a:rPr lang="en-IN" b="1" dirty="0"/>
            </a:br>
            <a:endParaRPr lang="en-IN" dirty="0"/>
          </a:p>
        </p:txBody>
      </p:sp>
      <p:pic>
        <p:nvPicPr>
          <p:cNvPr id="4" name="Picture 3">
            <a:extLst>
              <a:ext uri="{FF2B5EF4-FFF2-40B4-BE49-F238E27FC236}">
                <a16:creationId xmlns:a16="http://schemas.microsoft.com/office/drawing/2014/main" id="{EBC40472-BD6C-46E4-86B8-4D85905F936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4134" y="6368837"/>
            <a:ext cx="2087866" cy="485371"/>
          </a:xfrm>
          <a:prstGeom prst="rect">
            <a:avLst/>
          </a:prstGeom>
        </p:spPr>
      </p:pic>
      <p:pic>
        <p:nvPicPr>
          <p:cNvPr id="5" name="Picture 4">
            <a:extLst>
              <a:ext uri="{FF2B5EF4-FFF2-40B4-BE49-F238E27FC236}">
                <a16:creationId xmlns:a16="http://schemas.microsoft.com/office/drawing/2014/main" id="{AAC2DE93-0269-44A1-A759-5E4F7EA7CC2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56534" y="6521237"/>
            <a:ext cx="2087866" cy="485371"/>
          </a:xfrm>
          <a:prstGeom prst="rect">
            <a:avLst/>
          </a:prstGeom>
        </p:spPr>
      </p:pic>
    </p:spTree>
    <p:extLst>
      <p:ext uri="{BB962C8B-B14F-4D97-AF65-F5344CB8AC3E}">
        <p14:creationId xmlns:p14="http://schemas.microsoft.com/office/powerpoint/2010/main" val="29270375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p:cNvPicPr>
            <a:picLocks noGrp="1" noChangeAspect="1"/>
          </p:cNvPicPr>
          <p:nvPr>
            <p:ph idx="1"/>
          </p:nvPr>
        </p:nvPicPr>
        <p:blipFill>
          <a:blip r:embed="rId2"/>
          <a:stretch>
            <a:fillRect/>
          </a:stretch>
        </p:blipFill>
        <p:spPr>
          <a:xfrm>
            <a:off x="0" y="151371"/>
            <a:ext cx="6558408" cy="6584280"/>
          </a:xfrm>
          <a:prstGeom prst="rect">
            <a:avLst/>
          </a:prstGeom>
        </p:spPr>
      </p:pic>
      <p:pic>
        <p:nvPicPr>
          <p:cNvPr id="5" name="Picture 4"/>
          <p:cNvPicPr>
            <a:picLocks noChangeAspect="1"/>
          </p:cNvPicPr>
          <p:nvPr/>
        </p:nvPicPr>
        <p:blipFill>
          <a:blip r:embed="rId3"/>
          <a:stretch>
            <a:fillRect/>
          </a:stretch>
        </p:blipFill>
        <p:spPr>
          <a:xfrm>
            <a:off x="5978763" y="151371"/>
            <a:ext cx="6213237" cy="6468370"/>
          </a:xfrm>
          <a:prstGeom prst="rect">
            <a:avLst/>
          </a:prstGeom>
        </p:spPr>
      </p:pic>
      <p:pic>
        <p:nvPicPr>
          <p:cNvPr id="6" name="Picture 5">
            <a:extLst>
              <a:ext uri="{FF2B5EF4-FFF2-40B4-BE49-F238E27FC236}">
                <a16:creationId xmlns:a16="http://schemas.microsoft.com/office/drawing/2014/main" id="{8C197DCA-DCF4-4845-845B-AEBD80C4036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04134" y="6368837"/>
            <a:ext cx="2087866" cy="485371"/>
          </a:xfrm>
          <a:prstGeom prst="rect">
            <a:avLst/>
          </a:prstGeom>
        </p:spPr>
      </p:pic>
    </p:spTree>
    <p:extLst>
      <p:ext uri="{BB962C8B-B14F-4D97-AF65-F5344CB8AC3E}">
        <p14:creationId xmlns:p14="http://schemas.microsoft.com/office/powerpoint/2010/main" val="1476461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494844" y="447898"/>
            <a:ext cx="6973410" cy="6233375"/>
          </a:xfrm>
          <a:prstGeom prst="rect">
            <a:avLst/>
          </a:prstGeom>
        </p:spPr>
      </p:pic>
      <p:pic>
        <p:nvPicPr>
          <p:cNvPr id="5" name="Picture 4">
            <a:extLst>
              <a:ext uri="{FF2B5EF4-FFF2-40B4-BE49-F238E27FC236}">
                <a16:creationId xmlns:a16="http://schemas.microsoft.com/office/drawing/2014/main" id="{3E7E9AB0-398F-4650-BC9B-C4A353096B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04134" y="6368837"/>
            <a:ext cx="2087866" cy="485371"/>
          </a:xfrm>
          <a:prstGeom prst="rect">
            <a:avLst/>
          </a:prstGeom>
        </p:spPr>
      </p:pic>
    </p:spTree>
    <p:extLst>
      <p:ext uri="{BB962C8B-B14F-4D97-AF65-F5344CB8AC3E}">
        <p14:creationId xmlns:p14="http://schemas.microsoft.com/office/powerpoint/2010/main" val="17641727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pPr marL="0" indent="0">
              <a:buNone/>
            </a:pPr>
            <a:br>
              <a:rPr lang="en-IN" dirty="0"/>
            </a:br>
            <a:br>
              <a:rPr lang="en-IN" dirty="0"/>
            </a:br>
            <a:r>
              <a:rPr lang="en-IN" b="1" dirty="0"/>
              <a:t>Midline heterogenous lesion in fourth ventricle with obstructive hydrocephalus and tonsillar herniation as described  - Medulloblastoma/ Ependymoma</a:t>
            </a:r>
            <a:br>
              <a:rPr lang="en-IN" dirty="0"/>
            </a:br>
            <a:endParaRPr lang="en-IN" dirty="0"/>
          </a:p>
        </p:txBody>
      </p:sp>
      <p:pic>
        <p:nvPicPr>
          <p:cNvPr id="4" name="Picture 3">
            <a:extLst>
              <a:ext uri="{FF2B5EF4-FFF2-40B4-BE49-F238E27FC236}">
                <a16:creationId xmlns:a16="http://schemas.microsoft.com/office/drawing/2014/main" id="{8DF0418E-764A-4A63-B996-07A0785C19A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4134" y="6368837"/>
            <a:ext cx="2087866" cy="485371"/>
          </a:xfrm>
          <a:prstGeom prst="rect">
            <a:avLst/>
          </a:prstGeom>
        </p:spPr>
      </p:pic>
    </p:spTree>
    <p:extLst>
      <p:ext uri="{BB962C8B-B14F-4D97-AF65-F5344CB8AC3E}">
        <p14:creationId xmlns:p14="http://schemas.microsoft.com/office/powerpoint/2010/main" val="190322963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emplate>Office Theme</Template>
  <TotalTime>75</TotalTime>
  <Words>255</Words>
  <Application>Microsoft Office PowerPoint</Application>
  <PresentationFormat>Widescreen</PresentationFormat>
  <Paragraphs>38</Paragraphs>
  <Slides>27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Arial Black</vt:lpstr>
      <vt:lpstr>Calibri</vt:lpstr>
      <vt:lpstr>Calibri Light</vt:lpstr>
      <vt:lpstr>Office Theme</vt:lpstr>
      <vt:lpstr>Radioloksabha spotters series- IV</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23 year/ male</vt:lpstr>
      <vt:lpstr>PowerPoint Presentation</vt:lpstr>
      <vt:lpstr>PowerPoint Presentation</vt:lpstr>
      <vt:lpstr> Hemangioblastoma </vt:lpstr>
      <vt:lpstr>PowerPoint Presentation</vt:lpstr>
      <vt:lpstr>PowerPoint Presentation</vt:lpstr>
      <vt:lpstr>                                      23y/M</vt:lpstr>
      <vt:lpstr>Pilocytic astrocytoma</vt:lpstr>
      <vt:lpstr>PowerPoint Presentation</vt:lpstr>
      <vt:lpstr>Band heterotopia involving both frontal and parietal lobes. </vt:lpstr>
      <vt:lpstr>PowerPoint Presentation</vt:lpstr>
      <vt:lpstr>PowerPoint Presentation</vt:lpstr>
      <vt:lpstr>PowerPoint Presentation</vt:lpstr>
      <vt:lpstr>Hemimegalencephaly</vt:lpstr>
      <vt:lpstr>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chaudhary anju</cp:lastModifiedBy>
  <cp:revision>9</cp:revision>
  <dcterms:created xsi:type="dcterms:W3CDTF">2019-08-08T13:24:28Z</dcterms:created>
  <dcterms:modified xsi:type="dcterms:W3CDTF">2019-09-01T13:04:39Z</dcterms:modified>
</cp:coreProperties>
</file>