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1" r:id="rId20"/>
    <p:sldId id="276" r:id="rId21"/>
    <p:sldId id="277" r:id="rId22"/>
    <p:sldId id="278" r:id="rId23"/>
    <p:sldId id="281" r:id="rId24"/>
    <p:sldId id="282" r:id="rId25"/>
    <p:sldId id="283" r:id="rId26"/>
    <p:sldId id="284" r:id="rId27"/>
    <p:sldId id="285" r:id="rId28"/>
    <p:sldId id="286" r:id="rId29"/>
    <p:sldId id="287" r:id="rId30"/>
    <p:sldId id="290" r:id="rId31"/>
    <p:sldId id="29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06C5B3-3FE1-4323-8CEF-2118A301C623}" type="datetimeFigureOut">
              <a:rPr lang="en-IN" smtClean="0"/>
              <a:t>01-09-2019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3AFF626-2CCD-4992-A539-52DAF053255A}" type="slidenum">
              <a:rPr lang="en-IN" smtClean="0"/>
              <a:t>‹#›</a:t>
            </a:fld>
            <a:endParaRPr lang="en-IN"/>
          </a:p>
        </p:txBody>
      </p:sp>
    </p:spTree>
    <p:extLst>
      <p:ext uri="{BB962C8B-B14F-4D97-AF65-F5344CB8AC3E}">
        <p14:creationId xmlns:p14="http://schemas.microsoft.com/office/powerpoint/2010/main" val="583778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06C5B3-3FE1-4323-8CEF-2118A301C623}" type="datetimeFigureOut">
              <a:rPr lang="en-IN" smtClean="0"/>
              <a:t>01-09-2019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3AFF626-2CCD-4992-A539-52DAF053255A}" type="slidenum">
              <a:rPr lang="en-IN" smtClean="0"/>
              <a:t>‹#›</a:t>
            </a:fld>
            <a:endParaRPr lang="en-IN"/>
          </a:p>
        </p:txBody>
      </p:sp>
    </p:spTree>
    <p:extLst>
      <p:ext uri="{BB962C8B-B14F-4D97-AF65-F5344CB8AC3E}">
        <p14:creationId xmlns:p14="http://schemas.microsoft.com/office/powerpoint/2010/main" val="663575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06C5B3-3FE1-4323-8CEF-2118A301C623}" type="datetimeFigureOut">
              <a:rPr lang="en-IN" smtClean="0"/>
              <a:t>01-09-2019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3AFF626-2CCD-4992-A539-52DAF053255A}" type="slidenum">
              <a:rPr lang="en-IN" smtClean="0"/>
              <a:t>‹#›</a:t>
            </a:fld>
            <a:endParaRPr lang="en-IN"/>
          </a:p>
        </p:txBody>
      </p:sp>
    </p:spTree>
    <p:extLst>
      <p:ext uri="{BB962C8B-B14F-4D97-AF65-F5344CB8AC3E}">
        <p14:creationId xmlns:p14="http://schemas.microsoft.com/office/powerpoint/2010/main" val="834034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06C5B3-3FE1-4323-8CEF-2118A301C623}" type="datetimeFigureOut">
              <a:rPr lang="en-IN" smtClean="0"/>
              <a:t>01-09-2019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3AFF626-2CCD-4992-A539-52DAF053255A}" type="slidenum">
              <a:rPr lang="en-IN" smtClean="0"/>
              <a:t>‹#›</a:t>
            </a:fld>
            <a:endParaRPr lang="en-IN"/>
          </a:p>
        </p:txBody>
      </p:sp>
    </p:spTree>
    <p:extLst>
      <p:ext uri="{BB962C8B-B14F-4D97-AF65-F5344CB8AC3E}">
        <p14:creationId xmlns:p14="http://schemas.microsoft.com/office/powerpoint/2010/main" val="4232250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06C5B3-3FE1-4323-8CEF-2118A301C623}" type="datetimeFigureOut">
              <a:rPr lang="en-IN" smtClean="0"/>
              <a:t>01-09-2019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3AFF626-2CCD-4992-A539-52DAF053255A}" type="slidenum">
              <a:rPr lang="en-IN" smtClean="0"/>
              <a:t>‹#›</a:t>
            </a:fld>
            <a:endParaRPr lang="en-IN"/>
          </a:p>
        </p:txBody>
      </p:sp>
    </p:spTree>
    <p:extLst>
      <p:ext uri="{BB962C8B-B14F-4D97-AF65-F5344CB8AC3E}">
        <p14:creationId xmlns:p14="http://schemas.microsoft.com/office/powerpoint/2010/main" val="1185768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06C5B3-3FE1-4323-8CEF-2118A301C623}" type="datetimeFigureOut">
              <a:rPr lang="en-IN" smtClean="0"/>
              <a:t>01-09-2019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3AFF626-2CCD-4992-A539-52DAF053255A}" type="slidenum">
              <a:rPr lang="en-IN" smtClean="0"/>
              <a:t>‹#›</a:t>
            </a:fld>
            <a:endParaRPr lang="en-IN"/>
          </a:p>
        </p:txBody>
      </p:sp>
    </p:spTree>
    <p:extLst>
      <p:ext uri="{BB962C8B-B14F-4D97-AF65-F5344CB8AC3E}">
        <p14:creationId xmlns:p14="http://schemas.microsoft.com/office/powerpoint/2010/main" val="3876933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06C5B3-3FE1-4323-8CEF-2118A301C623}" type="datetimeFigureOut">
              <a:rPr lang="en-IN" smtClean="0"/>
              <a:t>01-09-2019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3AFF626-2CCD-4992-A539-52DAF053255A}" type="slidenum">
              <a:rPr lang="en-IN" smtClean="0"/>
              <a:t>‹#›</a:t>
            </a:fld>
            <a:endParaRPr lang="en-IN"/>
          </a:p>
        </p:txBody>
      </p:sp>
    </p:spTree>
    <p:extLst>
      <p:ext uri="{BB962C8B-B14F-4D97-AF65-F5344CB8AC3E}">
        <p14:creationId xmlns:p14="http://schemas.microsoft.com/office/powerpoint/2010/main" val="431079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06C5B3-3FE1-4323-8CEF-2118A301C623}" type="datetimeFigureOut">
              <a:rPr lang="en-IN" smtClean="0"/>
              <a:t>01-09-2019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3AFF626-2CCD-4992-A539-52DAF053255A}" type="slidenum">
              <a:rPr lang="en-IN" smtClean="0"/>
              <a:t>‹#›</a:t>
            </a:fld>
            <a:endParaRPr lang="en-IN"/>
          </a:p>
        </p:txBody>
      </p:sp>
    </p:spTree>
    <p:extLst>
      <p:ext uri="{BB962C8B-B14F-4D97-AF65-F5344CB8AC3E}">
        <p14:creationId xmlns:p14="http://schemas.microsoft.com/office/powerpoint/2010/main" val="2817748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06C5B3-3FE1-4323-8CEF-2118A301C623}" type="datetimeFigureOut">
              <a:rPr lang="en-IN" smtClean="0"/>
              <a:t>01-09-2019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3AFF626-2CCD-4992-A539-52DAF053255A}" type="slidenum">
              <a:rPr lang="en-IN" smtClean="0"/>
              <a:t>‹#›</a:t>
            </a:fld>
            <a:endParaRPr lang="en-IN"/>
          </a:p>
        </p:txBody>
      </p:sp>
    </p:spTree>
    <p:extLst>
      <p:ext uri="{BB962C8B-B14F-4D97-AF65-F5344CB8AC3E}">
        <p14:creationId xmlns:p14="http://schemas.microsoft.com/office/powerpoint/2010/main" val="164641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06C5B3-3FE1-4323-8CEF-2118A301C623}" type="datetimeFigureOut">
              <a:rPr lang="en-IN" smtClean="0"/>
              <a:t>01-09-2019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3AFF626-2CCD-4992-A539-52DAF053255A}" type="slidenum">
              <a:rPr lang="en-IN" smtClean="0"/>
              <a:t>‹#›</a:t>
            </a:fld>
            <a:endParaRPr lang="en-IN"/>
          </a:p>
        </p:txBody>
      </p:sp>
    </p:spTree>
    <p:extLst>
      <p:ext uri="{BB962C8B-B14F-4D97-AF65-F5344CB8AC3E}">
        <p14:creationId xmlns:p14="http://schemas.microsoft.com/office/powerpoint/2010/main" val="479534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06C5B3-3FE1-4323-8CEF-2118A301C623}" type="datetimeFigureOut">
              <a:rPr lang="en-IN" smtClean="0"/>
              <a:t>01-09-2019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3AFF626-2CCD-4992-A539-52DAF053255A}" type="slidenum">
              <a:rPr lang="en-IN" smtClean="0"/>
              <a:t>‹#›</a:t>
            </a:fld>
            <a:endParaRPr lang="en-IN"/>
          </a:p>
        </p:txBody>
      </p:sp>
    </p:spTree>
    <p:extLst>
      <p:ext uri="{BB962C8B-B14F-4D97-AF65-F5344CB8AC3E}">
        <p14:creationId xmlns:p14="http://schemas.microsoft.com/office/powerpoint/2010/main" val="1905887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6C5B3-3FE1-4323-8CEF-2118A301C623}" type="datetimeFigureOut">
              <a:rPr lang="en-IN" smtClean="0"/>
              <a:t>01-09-2019</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FF626-2CCD-4992-A539-52DAF053255A}" type="slidenum">
              <a:rPr lang="en-IN" smtClean="0"/>
              <a:t>‹#›</a:t>
            </a:fld>
            <a:endParaRPr lang="en-IN"/>
          </a:p>
        </p:txBody>
      </p:sp>
    </p:spTree>
    <p:extLst>
      <p:ext uri="{BB962C8B-B14F-4D97-AF65-F5344CB8AC3E}">
        <p14:creationId xmlns:p14="http://schemas.microsoft.com/office/powerpoint/2010/main" val="40424779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radioloksabha.com/home.ph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a:solidFill>
                  <a:schemeClr val="accent5">
                    <a:lumMod val="40000"/>
                    <a:lumOff val="60000"/>
                  </a:schemeClr>
                </a:solidFill>
                <a:latin typeface="Arial Black" panose="020B0A04020102020204" pitchFamily="34" charset="0"/>
              </a:rPr>
              <a:t>Radioloksabha</a:t>
            </a:r>
            <a:r>
              <a:rPr lang="en-US" dirty="0">
                <a:solidFill>
                  <a:schemeClr val="accent5">
                    <a:lumMod val="40000"/>
                    <a:lumOff val="60000"/>
                  </a:schemeClr>
                </a:solidFill>
                <a:latin typeface="Arial Black" panose="020B0A04020102020204" pitchFamily="34" charset="0"/>
              </a:rPr>
              <a:t> spotters</a:t>
            </a:r>
            <a:br>
              <a:rPr lang="en-US" dirty="0">
                <a:solidFill>
                  <a:schemeClr val="accent5">
                    <a:lumMod val="40000"/>
                    <a:lumOff val="60000"/>
                  </a:schemeClr>
                </a:solidFill>
                <a:latin typeface="Arial Black" panose="020B0A04020102020204" pitchFamily="34" charset="0"/>
              </a:rPr>
            </a:br>
            <a:r>
              <a:rPr lang="en-US" dirty="0">
                <a:solidFill>
                  <a:schemeClr val="accent5">
                    <a:lumMod val="40000"/>
                    <a:lumOff val="60000"/>
                  </a:schemeClr>
                </a:solidFill>
                <a:latin typeface="Arial Black" panose="020B0A04020102020204" pitchFamily="34" charset="0"/>
              </a:rPr>
              <a:t>series- VIII</a:t>
            </a:r>
            <a:endParaRPr lang="en-US" dirty="0">
              <a:solidFill>
                <a:schemeClr val="accent5">
                  <a:lumMod val="40000"/>
                  <a:lumOff val="60000"/>
                </a:schemeClr>
              </a:solidFill>
            </a:endParaRPr>
          </a:p>
        </p:txBody>
      </p:sp>
      <p:sp>
        <p:nvSpPr>
          <p:cNvPr id="3" name="Subtitle 2"/>
          <p:cNvSpPr>
            <a:spLocks noGrp="1"/>
          </p:cNvSpPr>
          <p:nvPr>
            <p:ph type="subTitle" idx="1"/>
          </p:nvPr>
        </p:nvSpPr>
        <p:spPr>
          <a:xfrm>
            <a:off x="508001" y="3602038"/>
            <a:ext cx="10758310" cy="1655762"/>
          </a:xfrm>
        </p:spPr>
        <p:txBody>
          <a:bodyPr>
            <a:normAutofit fontScale="92500" lnSpcReduction="10000"/>
          </a:bodyPr>
          <a:lstStyle/>
          <a:p>
            <a:r>
              <a:rPr lang="en-US" dirty="0"/>
              <a:t>Dr </a:t>
            </a:r>
            <a:r>
              <a:rPr lang="en-US" dirty="0" err="1"/>
              <a:t>Pavankumar</a:t>
            </a:r>
            <a:r>
              <a:rPr lang="en-US" dirty="0"/>
              <a:t>(DMRD, DNB) . Dr Anju (MD).  Dr </a:t>
            </a:r>
            <a:r>
              <a:rPr lang="en-US" dirty="0" err="1"/>
              <a:t>Saarah</a:t>
            </a:r>
            <a:r>
              <a:rPr lang="en-US" dirty="0"/>
              <a:t> khan ( MD) . Dr Ashok </a:t>
            </a:r>
            <a:r>
              <a:rPr lang="en-US" dirty="0" err="1"/>
              <a:t>sharma</a:t>
            </a:r>
            <a:r>
              <a:rPr lang="en-US" dirty="0"/>
              <a:t>(MD)</a:t>
            </a:r>
          </a:p>
          <a:p>
            <a:endParaRPr lang="en-US" dirty="0"/>
          </a:p>
          <a:p>
            <a:endParaRPr lang="en-US" dirty="0"/>
          </a:p>
          <a:p>
            <a:r>
              <a:rPr lang="en-US" dirty="0"/>
              <a:t>we support </a:t>
            </a:r>
            <a:r>
              <a:rPr lang="en-US" dirty="0" err="1"/>
              <a:t>FOAMrad</a:t>
            </a:r>
            <a:r>
              <a:rPr lang="en-US" dirty="0"/>
              <a:t>  - Free open access radiology education</a:t>
            </a:r>
          </a:p>
          <a:p>
            <a:endParaRPr lang="en-US" dirty="0"/>
          </a:p>
        </p:txBody>
      </p:sp>
      <p:sp>
        <p:nvSpPr>
          <p:cNvPr id="4" name="Rectangle 3">
            <a:extLst>
              <a:ext uri="{FF2B5EF4-FFF2-40B4-BE49-F238E27FC236}">
                <a16:creationId xmlns:a16="http://schemas.microsoft.com/office/drawing/2014/main" id="{65832710-0234-40AA-8959-998A31D4335F}"/>
              </a:ext>
            </a:extLst>
          </p:cNvPr>
          <p:cNvSpPr/>
          <p:nvPr/>
        </p:nvSpPr>
        <p:spPr>
          <a:xfrm>
            <a:off x="1524000" y="429994"/>
            <a:ext cx="8946443" cy="646331"/>
          </a:xfrm>
          <a:prstGeom prst="rect">
            <a:avLst/>
          </a:prstGeom>
        </p:spPr>
        <p:txBody>
          <a:bodyPr wrap="square">
            <a:spAutoFit/>
          </a:bodyPr>
          <a:lstStyle/>
          <a:p>
            <a:r>
              <a:rPr lang="en-US" dirty="0" err="1">
                <a:solidFill>
                  <a:srgbClr val="F5F5F5"/>
                </a:solidFill>
                <a:latin typeface="Calibri" panose="020F0502020204030204" pitchFamily="34" charset="0"/>
              </a:rPr>
              <a:t>Radioloksabha</a:t>
            </a:r>
            <a:r>
              <a:rPr lang="en-US" dirty="0">
                <a:solidFill>
                  <a:srgbClr val="F5F5F5"/>
                </a:solidFill>
                <a:latin typeface="Calibri" panose="020F0502020204030204" pitchFamily="34" charset="0"/>
              </a:rPr>
              <a:t>  is a free educational website for medical students, residents and doctors to  </a:t>
            </a:r>
          </a:p>
          <a:p>
            <a:r>
              <a:rPr lang="en-US" dirty="0">
                <a:solidFill>
                  <a:srgbClr val="F5F5F5"/>
                </a:solidFill>
                <a:latin typeface="Calibri" panose="020F0502020204030204" pitchFamily="34" charset="0"/>
              </a:rPr>
              <a:t>                                 share knowledge contributing to world of Radiology</a:t>
            </a:r>
            <a:endParaRPr lang="en-IN" dirty="0"/>
          </a:p>
        </p:txBody>
      </p:sp>
      <p:pic>
        <p:nvPicPr>
          <p:cNvPr id="5" name="Picture 4">
            <a:extLst>
              <a:ext uri="{FF2B5EF4-FFF2-40B4-BE49-F238E27FC236}">
                <a16:creationId xmlns:a16="http://schemas.microsoft.com/office/drawing/2014/main" id="{9D75DE23-D40D-4709-A549-0CC24339EA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589663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376739" y="154286"/>
            <a:ext cx="5124907" cy="6837706"/>
          </a:xfrm>
          <a:prstGeom prst="rect">
            <a:avLst/>
          </a:prstGeom>
        </p:spPr>
      </p:pic>
      <p:pic>
        <p:nvPicPr>
          <p:cNvPr id="5" name="Picture 4"/>
          <p:cNvPicPr>
            <a:picLocks noChangeAspect="1"/>
          </p:cNvPicPr>
          <p:nvPr/>
        </p:nvPicPr>
        <p:blipFill>
          <a:blip r:embed="rId3"/>
          <a:stretch>
            <a:fillRect/>
          </a:stretch>
        </p:blipFill>
        <p:spPr>
          <a:xfrm>
            <a:off x="1038578" y="154286"/>
            <a:ext cx="5338161" cy="6837706"/>
          </a:xfrm>
          <a:prstGeom prst="rect">
            <a:avLst/>
          </a:prstGeom>
        </p:spPr>
      </p:pic>
      <p:pic>
        <p:nvPicPr>
          <p:cNvPr id="6" name="Picture 5">
            <a:extLst>
              <a:ext uri="{FF2B5EF4-FFF2-40B4-BE49-F238E27FC236}">
                <a16:creationId xmlns:a16="http://schemas.microsoft.com/office/drawing/2014/main" id="{7615AE1A-DDF4-42C2-B50D-AF841DE5FA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960361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88590" y="90311"/>
            <a:ext cx="5507865" cy="6798355"/>
          </a:xfrm>
          <a:prstGeom prst="rect">
            <a:avLst/>
          </a:prstGeom>
        </p:spPr>
      </p:pic>
      <p:pic>
        <p:nvPicPr>
          <p:cNvPr id="5" name="Picture 4"/>
          <p:cNvPicPr>
            <a:picLocks noChangeAspect="1"/>
          </p:cNvPicPr>
          <p:nvPr/>
        </p:nvPicPr>
        <p:blipFill>
          <a:blip r:embed="rId3"/>
          <a:stretch>
            <a:fillRect/>
          </a:stretch>
        </p:blipFill>
        <p:spPr>
          <a:xfrm>
            <a:off x="5996455" y="90311"/>
            <a:ext cx="5507865" cy="6781881"/>
          </a:xfrm>
          <a:prstGeom prst="rect">
            <a:avLst/>
          </a:prstGeom>
        </p:spPr>
      </p:pic>
      <p:pic>
        <p:nvPicPr>
          <p:cNvPr id="6" name="Picture 5">
            <a:extLst>
              <a:ext uri="{FF2B5EF4-FFF2-40B4-BE49-F238E27FC236}">
                <a16:creationId xmlns:a16="http://schemas.microsoft.com/office/drawing/2014/main" id="{56442390-CAD1-4B76-8E9F-8BF4A0EC6E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576175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83822" y="0"/>
            <a:ext cx="5496250" cy="6967470"/>
          </a:xfrm>
          <a:prstGeom prst="rect">
            <a:avLst/>
          </a:prstGeom>
        </p:spPr>
      </p:pic>
      <p:pic>
        <p:nvPicPr>
          <p:cNvPr id="5" name="Picture 4"/>
          <p:cNvPicPr>
            <a:picLocks noChangeAspect="1"/>
          </p:cNvPicPr>
          <p:nvPr/>
        </p:nvPicPr>
        <p:blipFill>
          <a:blip r:embed="rId3"/>
          <a:stretch>
            <a:fillRect/>
          </a:stretch>
        </p:blipFill>
        <p:spPr>
          <a:xfrm>
            <a:off x="5880072" y="0"/>
            <a:ext cx="5294883" cy="6912735"/>
          </a:xfrm>
          <a:prstGeom prst="rect">
            <a:avLst/>
          </a:prstGeom>
        </p:spPr>
      </p:pic>
      <p:pic>
        <p:nvPicPr>
          <p:cNvPr id="6" name="Picture 5">
            <a:extLst>
              <a:ext uri="{FF2B5EF4-FFF2-40B4-BE49-F238E27FC236}">
                <a16:creationId xmlns:a16="http://schemas.microsoft.com/office/drawing/2014/main" id="{25414030-17CC-41E3-9F59-7199A5A302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465378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err="1"/>
              <a:t>Neurocysticercosis</a:t>
            </a:r>
            <a:endParaRPr lang="en-IN" b="1" dirty="0"/>
          </a:p>
        </p:txBody>
      </p:sp>
      <p:sp>
        <p:nvSpPr>
          <p:cNvPr id="3" name="Content Placeholder 2"/>
          <p:cNvSpPr>
            <a:spLocks noGrp="1"/>
          </p:cNvSpPr>
          <p:nvPr>
            <p:ph idx="1"/>
          </p:nvPr>
        </p:nvSpPr>
        <p:spPr/>
        <p:txBody>
          <a:bodyPr/>
          <a:lstStyle/>
          <a:p>
            <a:r>
              <a:rPr lang="en-IN" dirty="0"/>
              <a:t>Multiple well defined ring enhancing areas with perilesional edema noted diffusely involving both cerebrum, cerebellum, midbrain and brain stem. Evidence of </a:t>
            </a:r>
            <a:r>
              <a:rPr lang="en-IN" dirty="0" err="1"/>
              <a:t>scolex</a:t>
            </a:r>
            <a:r>
              <a:rPr lang="en-IN" dirty="0"/>
              <a:t> noted. No evidence of calcification. </a:t>
            </a:r>
          </a:p>
          <a:p>
            <a:endParaRPr lang="en-IN" dirty="0"/>
          </a:p>
        </p:txBody>
      </p:sp>
      <p:pic>
        <p:nvPicPr>
          <p:cNvPr id="4" name="Picture 3">
            <a:extLst>
              <a:ext uri="{FF2B5EF4-FFF2-40B4-BE49-F238E27FC236}">
                <a16:creationId xmlns:a16="http://schemas.microsoft.com/office/drawing/2014/main" id="{CCF6B225-EDC7-4F35-AB2D-56283BC70F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943157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1519708" y="-103031"/>
            <a:ext cx="8068235" cy="6858000"/>
          </a:xfrm>
          <a:prstGeom prst="rect">
            <a:avLst/>
          </a:prstGeom>
        </p:spPr>
      </p:pic>
      <p:pic>
        <p:nvPicPr>
          <p:cNvPr id="5" name="Picture 4"/>
          <p:cNvPicPr>
            <a:picLocks noChangeAspect="1"/>
          </p:cNvPicPr>
          <p:nvPr/>
        </p:nvPicPr>
        <p:blipFill>
          <a:blip r:embed="rId3"/>
          <a:stretch>
            <a:fillRect/>
          </a:stretch>
        </p:blipFill>
        <p:spPr>
          <a:xfrm>
            <a:off x="6238159" y="0"/>
            <a:ext cx="5953841" cy="6754969"/>
          </a:xfrm>
          <a:prstGeom prst="rect">
            <a:avLst/>
          </a:prstGeom>
        </p:spPr>
      </p:pic>
      <p:pic>
        <p:nvPicPr>
          <p:cNvPr id="6" name="Picture 5">
            <a:extLst>
              <a:ext uri="{FF2B5EF4-FFF2-40B4-BE49-F238E27FC236}">
                <a16:creationId xmlns:a16="http://schemas.microsoft.com/office/drawing/2014/main" id="{538958A3-FB1B-4E28-AD19-64279BCFE4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444320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a:t>Features suggestive of </a:t>
            </a:r>
            <a:r>
              <a:rPr lang="en-IN" b="1" dirty="0" err="1"/>
              <a:t>neurocysticercosis</a:t>
            </a:r>
            <a:r>
              <a:rPr lang="en-IN" b="1" dirty="0"/>
              <a:t> in the right frontal and left temporal -Vesicular to colloid vesicular stage.</a:t>
            </a:r>
            <a:endParaRPr lang="en-IN" dirty="0"/>
          </a:p>
          <a:p>
            <a:endParaRPr lang="en-IN" dirty="0"/>
          </a:p>
        </p:txBody>
      </p:sp>
      <p:pic>
        <p:nvPicPr>
          <p:cNvPr id="4" name="Picture 3">
            <a:extLst>
              <a:ext uri="{FF2B5EF4-FFF2-40B4-BE49-F238E27FC236}">
                <a16:creationId xmlns:a16="http://schemas.microsoft.com/office/drawing/2014/main" id="{CA112292-D8E8-4580-9E7A-FA77903023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479881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15999" y="670431"/>
            <a:ext cx="4696178" cy="6229902"/>
          </a:xfrm>
          <a:prstGeom prst="rect">
            <a:avLst/>
          </a:prstGeom>
        </p:spPr>
      </p:pic>
      <p:pic>
        <p:nvPicPr>
          <p:cNvPr id="5" name="Picture 4"/>
          <p:cNvPicPr>
            <a:picLocks noChangeAspect="1"/>
          </p:cNvPicPr>
          <p:nvPr/>
        </p:nvPicPr>
        <p:blipFill>
          <a:blip r:embed="rId3"/>
          <a:stretch>
            <a:fillRect/>
          </a:stretch>
        </p:blipFill>
        <p:spPr>
          <a:xfrm>
            <a:off x="5712177" y="670431"/>
            <a:ext cx="5001090" cy="6085337"/>
          </a:xfrm>
          <a:prstGeom prst="rect">
            <a:avLst/>
          </a:prstGeom>
        </p:spPr>
      </p:pic>
      <p:pic>
        <p:nvPicPr>
          <p:cNvPr id="6" name="Picture 5">
            <a:extLst>
              <a:ext uri="{FF2B5EF4-FFF2-40B4-BE49-F238E27FC236}">
                <a16:creationId xmlns:a16="http://schemas.microsoft.com/office/drawing/2014/main" id="{04CE3EDF-14BD-42D4-8801-1CE48F324F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4223961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23650" y="390898"/>
            <a:ext cx="5170769" cy="6467102"/>
          </a:xfrm>
          <a:prstGeom prst="rect">
            <a:avLst/>
          </a:prstGeom>
        </p:spPr>
      </p:pic>
      <p:pic>
        <p:nvPicPr>
          <p:cNvPr id="5" name="Picture 4"/>
          <p:cNvPicPr>
            <a:picLocks noChangeAspect="1"/>
          </p:cNvPicPr>
          <p:nvPr/>
        </p:nvPicPr>
        <p:blipFill>
          <a:blip r:embed="rId3"/>
          <a:stretch>
            <a:fillRect/>
          </a:stretch>
        </p:blipFill>
        <p:spPr>
          <a:xfrm>
            <a:off x="6689474" y="237067"/>
            <a:ext cx="4193016" cy="6773334"/>
          </a:xfrm>
          <a:prstGeom prst="rect">
            <a:avLst/>
          </a:prstGeom>
        </p:spPr>
      </p:pic>
      <p:pic>
        <p:nvPicPr>
          <p:cNvPr id="6" name="Picture 5">
            <a:extLst>
              <a:ext uri="{FF2B5EF4-FFF2-40B4-BE49-F238E27FC236}">
                <a16:creationId xmlns:a16="http://schemas.microsoft.com/office/drawing/2014/main" id="{C062B2DD-2AD2-4290-B4A6-6014DFB4E9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587156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347730" y="-103031"/>
            <a:ext cx="5878286" cy="6858000"/>
          </a:xfrm>
          <a:prstGeom prst="rect">
            <a:avLst/>
          </a:prstGeom>
        </p:spPr>
      </p:pic>
      <p:pic>
        <p:nvPicPr>
          <p:cNvPr id="5" name="Picture 4"/>
          <p:cNvPicPr>
            <a:picLocks noChangeAspect="1"/>
          </p:cNvPicPr>
          <p:nvPr/>
        </p:nvPicPr>
        <p:blipFill>
          <a:blip r:embed="rId3"/>
          <a:stretch>
            <a:fillRect/>
          </a:stretch>
        </p:blipFill>
        <p:spPr>
          <a:xfrm>
            <a:off x="6716486" y="-513411"/>
            <a:ext cx="3609975" cy="4029075"/>
          </a:xfrm>
          <a:prstGeom prst="rect">
            <a:avLst/>
          </a:prstGeom>
        </p:spPr>
      </p:pic>
      <p:pic>
        <p:nvPicPr>
          <p:cNvPr id="6" name="Picture 5"/>
          <p:cNvPicPr>
            <a:picLocks noChangeAspect="1"/>
          </p:cNvPicPr>
          <p:nvPr/>
        </p:nvPicPr>
        <p:blipFill>
          <a:blip r:embed="rId4"/>
          <a:stretch>
            <a:fillRect/>
          </a:stretch>
        </p:blipFill>
        <p:spPr>
          <a:xfrm>
            <a:off x="6716487" y="3057525"/>
            <a:ext cx="3567112" cy="3800475"/>
          </a:xfrm>
          <a:prstGeom prst="rect">
            <a:avLst/>
          </a:prstGeom>
        </p:spPr>
      </p:pic>
      <p:pic>
        <p:nvPicPr>
          <p:cNvPr id="7" name="Picture 6">
            <a:extLst>
              <a:ext uri="{FF2B5EF4-FFF2-40B4-BE49-F238E27FC236}">
                <a16:creationId xmlns:a16="http://schemas.microsoft.com/office/drawing/2014/main" id="{2DD7CB74-660A-4176-92B7-D3537C9DC0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39065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2" y="681037"/>
            <a:ext cx="10371667" cy="1009651"/>
          </a:xfrm>
        </p:spPr>
        <p:txBody>
          <a:bodyPr>
            <a:normAutofit fontScale="90000"/>
          </a:bodyPr>
          <a:lstStyle/>
          <a:p>
            <a:r>
              <a:rPr lang="en-IN" b="1" dirty="0"/>
              <a:t>Bilateral </a:t>
            </a:r>
            <a:r>
              <a:rPr lang="en-IN" b="1" dirty="0" err="1"/>
              <a:t>paraganglionoma</a:t>
            </a:r>
            <a:r>
              <a:rPr lang="en-IN" b="1" dirty="0"/>
              <a:t> of the carotid body - </a:t>
            </a:r>
            <a:r>
              <a:rPr lang="en-IN" b="1" dirty="0" err="1"/>
              <a:t>ShamblinType</a:t>
            </a:r>
            <a:r>
              <a:rPr lang="en-IN" b="1" dirty="0"/>
              <a:t> III carotid body </a:t>
            </a:r>
            <a:r>
              <a:rPr lang="en-IN" b="1" dirty="0" err="1"/>
              <a:t>tumors</a:t>
            </a:r>
            <a:endParaRPr lang="en-IN" dirty="0"/>
          </a:p>
        </p:txBody>
      </p:sp>
      <p:sp>
        <p:nvSpPr>
          <p:cNvPr id="3" name="Content Placeholder 2"/>
          <p:cNvSpPr>
            <a:spLocks noGrp="1"/>
          </p:cNvSpPr>
          <p:nvPr>
            <p:ph idx="1"/>
          </p:nvPr>
        </p:nvSpPr>
        <p:spPr/>
        <p:txBody>
          <a:bodyPr>
            <a:normAutofit/>
          </a:bodyPr>
          <a:lstStyle/>
          <a:p>
            <a:pPr marL="0" indent="0">
              <a:buNone/>
            </a:pPr>
            <a:br>
              <a:rPr lang="en-IN" dirty="0"/>
            </a:br>
            <a:br>
              <a:rPr lang="en-IN" dirty="0"/>
            </a:br>
            <a:br>
              <a:rPr lang="en-IN" dirty="0"/>
            </a:br>
            <a:endParaRPr lang="en-IN" dirty="0"/>
          </a:p>
          <a:p>
            <a:endParaRPr lang="en-IN" dirty="0"/>
          </a:p>
        </p:txBody>
      </p:sp>
      <p:pic>
        <p:nvPicPr>
          <p:cNvPr id="6" name="Picture 5">
            <a:extLst>
              <a:ext uri="{FF2B5EF4-FFF2-40B4-BE49-F238E27FC236}">
                <a16:creationId xmlns:a16="http://schemas.microsoft.com/office/drawing/2014/main" id="{5059CB13-9721-49ED-93AA-F8009759D1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355213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5884246" cy="6858000"/>
          </a:xfrm>
          <a:prstGeom prst="rect">
            <a:avLst/>
          </a:prstGeom>
        </p:spPr>
      </p:pic>
      <p:pic>
        <p:nvPicPr>
          <p:cNvPr id="5" name="Picture 4"/>
          <p:cNvPicPr>
            <a:picLocks noChangeAspect="1"/>
          </p:cNvPicPr>
          <p:nvPr/>
        </p:nvPicPr>
        <p:blipFill>
          <a:blip r:embed="rId3"/>
          <a:stretch>
            <a:fillRect/>
          </a:stretch>
        </p:blipFill>
        <p:spPr>
          <a:xfrm>
            <a:off x="6242892" y="0"/>
            <a:ext cx="5949108" cy="6858000"/>
          </a:xfrm>
          <a:prstGeom prst="rect">
            <a:avLst/>
          </a:prstGeom>
        </p:spPr>
      </p:pic>
      <p:pic>
        <p:nvPicPr>
          <p:cNvPr id="6" name="Picture 5">
            <a:extLst>
              <a:ext uri="{FF2B5EF4-FFF2-40B4-BE49-F238E27FC236}">
                <a16:creationId xmlns:a16="http://schemas.microsoft.com/office/drawing/2014/main" id="{D07685CE-0087-40B0-B31E-80C68D070E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543347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16246" y="0"/>
            <a:ext cx="6112246" cy="6858000"/>
          </a:xfrm>
          <a:prstGeom prst="rect">
            <a:avLst/>
          </a:prstGeom>
        </p:spPr>
      </p:pic>
      <p:pic>
        <p:nvPicPr>
          <p:cNvPr id="5" name="Picture 4"/>
          <p:cNvPicPr>
            <a:picLocks noChangeAspect="1"/>
          </p:cNvPicPr>
          <p:nvPr/>
        </p:nvPicPr>
        <p:blipFill>
          <a:blip r:embed="rId3"/>
          <a:stretch>
            <a:fillRect/>
          </a:stretch>
        </p:blipFill>
        <p:spPr>
          <a:xfrm>
            <a:off x="6096000" y="0"/>
            <a:ext cx="6112246" cy="6858000"/>
          </a:xfrm>
          <a:prstGeom prst="rect">
            <a:avLst/>
          </a:prstGeom>
        </p:spPr>
      </p:pic>
      <p:pic>
        <p:nvPicPr>
          <p:cNvPr id="6" name="Picture 5">
            <a:extLst>
              <a:ext uri="{FF2B5EF4-FFF2-40B4-BE49-F238E27FC236}">
                <a16:creationId xmlns:a16="http://schemas.microsoft.com/office/drawing/2014/main" id="{CA95FB75-4C76-4985-9D72-461A43E871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795880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0" y="0"/>
            <a:ext cx="8535389" cy="6858000"/>
          </a:xfrm>
          <a:prstGeom prst="rect">
            <a:avLst/>
          </a:prstGeom>
        </p:spPr>
      </p:pic>
      <p:pic>
        <p:nvPicPr>
          <p:cNvPr id="5" name="Picture 4"/>
          <p:cNvPicPr>
            <a:picLocks noChangeAspect="1"/>
          </p:cNvPicPr>
          <p:nvPr/>
        </p:nvPicPr>
        <p:blipFill>
          <a:blip r:embed="rId3"/>
          <a:stretch>
            <a:fillRect/>
          </a:stretch>
        </p:blipFill>
        <p:spPr>
          <a:xfrm>
            <a:off x="7618829" y="202842"/>
            <a:ext cx="5474692" cy="6452315"/>
          </a:xfrm>
          <a:prstGeom prst="rect">
            <a:avLst/>
          </a:prstGeom>
        </p:spPr>
      </p:pic>
      <p:pic>
        <p:nvPicPr>
          <p:cNvPr id="6" name="Picture 5">
            <a:extLst>
              <a:ext uri="{FF2B5EF4-FFF2-40B4-BE49-F238E27FC236}">
                <a16:creationId xmlns:a16="http://schemas.microsoft.com/office/drawing/2014/main" id="{6254D335-0F1C-4F57-8837-29559912ED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4264259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err="1"/>
              <a:t>Rathke’s</a:t>
            </a:r>
            <a:r>
              <a:rPr lang="en-IN" b="1" dirty="0"/>
              <a:t> cleft cyst</a:t>
            </a:r>
          </a:p>
        </p:txBody>
      </p:sp>
      <p:sp>
        <p:nvSpPr>
          <p:cNvPr id="3" name="Content Placeholder 2"/>
          <p:cNvSpPr>
            <a:spLocks noGrp="1"/>
          </p:cNvSpPr>
          <p:nvPr>
            <p:ph idx="1"/>
          </p:nvPr>
        </p:nvSpPr>
        <p:spPr/>
        <p:txBody>
          <a:bodyPr/>
          <a:lstStyle/>
          <a:p>
            <a:r>
              <a:rPr lang="en-IN" dirty="0"/>
              <a:t>The pituitary is enlarged measuring  22x18x21mm(</a:t>
            </a:r>
            <a:r>
              <a:rPr lang="en-IN" dirty="0" err="1"/>
              <a:t>ApxTr</a:t>
            </a:r>
            <a:r>
              <a:rPr lang="en-IN" dirty="0"/>
              <a:t>) . There is evidence of peripherally enhancing predominantly cystic lesion in </a:t>
            </a:r>
            <a:r>
              <a:rPr lang="en-IN" dirty="0" err="1"/>
              <a:t>sellar</a:t>
            </a:r>
            <a:r>
              <a:rPr lang="en-IN" dirty="0"/>
              <a:t> region with </a:t>
            </a:r>
            <a:r>
              <a:rPr lang="en-IN" dirty="0" err="1"/>
              <a:t>suprasellar</a:t>
            </a:r>
            <a:r>
              <a:rPr lang="en-IN" dirty="0"/>
              <a:t> extension. Anteriorly the lesion is seen indenting the optic </a:t>
            </a:r>
            <a:r>
              <a:rPr lang="en-IN" dirty="0" err="1"/>
              <a:t>chiasma.This</a:t>
            </a:r>
            <a:r>
              <a:rPr lang="en-IN" dirty="0"/>
              <a:t> lesion shows paralleling CSF </a:t>
            </a:r>
            <a:r>
              <a:rPr lang="en-IN" dirty="0" err="1"/>
              <a:t>intensiies</a:t>
            </a:r>
            <a:r>
              <a:rPr lang="en-IN" dirty="0"/>
              <a:t> with focal nodular enhancing areas within Peripheral restricted diffusion noted on DWI.</a:t>
            </a:r>
          </a:p>
          <a:p>
            <a:endParaRPr lang="en-IN" dirty="0"/>
          </a:p>
        </p:txBody>
      </p:sp>
      <p:pic>
        <p:nvPicPr>
          <p:cNvPr id="4" name="Picture 3">
            <a:extLst>
              <a:ext uri="{FF2B5EF4-FFF2-40B4-BE49-F238E27FC236}">
                <a16:creationId xmlns:a16="http://schemas.microsoft.com/office/drawing/2014/main" id="{F9784F74-7533-4E42-8D2B-081423828B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959652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3614" y="125489"/>
            <a:ext cx="5532896" cy="6404099"/>
          </a:xfrm>
          <a:prstGeom prst="rect">
            <a:avLst/>
          </a:prstGeom>
        </p:spPr>
      </p:pic>
      <p:pic>
        <p:nvPicPr>
          <p:cNvPr id="5" name="Picture 4"/>
          <p:cNvPicPr>
            <a:picLocks noChangeAspect="1"/>
          </p:cNvPicPr>
          <p:nvPr/>
        </p:nvPicPr>
        <p:blipFill>
          <a:blip r:embed="rId3"/>
          <a:stretch>
            <a:fillRect/>
          </a:stretch>
        </p:blipFill>
        <p:spPr>
          <a:xfrm>
            <a:off x="5978133" y="125488"/>
            <a:ext cx="5684021" cy="6404099"/>
          </a:xfrm>
          <a:prstGeom prst="rect">
            <a:avLst/>
          </a:prstGeom>
        </p:spPr>
      </p:pic>
      <p:pic>
        <p:nvPicPr>
          <p:cNvPr id="6" name="Picture 5">
            <a:extLst>
              <a:ext uri="{FF2B5EF4-FFF2-40B4-BE49-F238E27FC236}">
                <a16:creationId xmlns:a16="http://schemas.microsoft.com/office/drawing/2014/main" id="{AD8B6DC7-E553-45AB-9C94-8713BF3C3F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981338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IN" b="1" dirty="0"/>
            </a:br>
            <a:r>
              <a:rPr lang="en-IN" b="1" dirty="0" err="1"/>
              <a:t>Paraganglionoma</a:t>
            </a:r>
            <a:r>
              <a:rPr lang="en-IN" b="1" dirty="0"/>
              <a:t> (Carotid body tumour)</a:t>
            </a:r>
            <a:br>
              <a:rPr lang="en-IN" dirty="0"/>
            </a:br>
            <a:endParaRPr lang="en-IN" dirty="0"/>
          </a:p>
        </p:txBody>
      </p:sp>
      <p:sp>
        <p:nvSpPr>
          <p:cNvPr id="3" name="Content Placeholder 2"/>
          <p:cNvSpPr>
            <a:spLocks noGrp="1"/>
          </p:cNvSpPr>
          <p:nvPr>
            <p:ph idx="1"/>
          </p:nvPr>
        </p:nvSpPr>
        <p:spPr/>
        <p:txBody>
          <a:bodyPr>
            <a:normAutofit/>
          </a:bodyPr>
          <a:lstStyle/>
          <a:p>
            <a:pPr marL="0" indent="0">
              <a:buNone/>
            </a:pPr>
            <a:br>
              <a:rPr lang="en-IN" dirty="0"/>
            </a:br>
            <a:r>
              <a:rPr lang="en-IN" b="1" dirty="0"/>
              <a:t>A well-defined vividly  enhancing   mass lesion with multiple arterial  channels within  in the left  carotid space with epicentre of the lesion at carotid bulb causing splaying and circumferential encasement of  the common carotid artery , carotid bulb,  internal carotid artery  and  external carotid artery. </a:t>
            </a:r>
            <a:br>
              <a:rPr lang="en-IN" dirty="0"/>
            </a:br>
            <a:endParaRPr lang="en-IN" dirty="0"/>
          </a:p>
        </p:txBody>
      </p:sp>
      <p:pic>
        <p:nvPicPr>
          <p:cNvPr id="4" name="Picture 3">
            <a:extLst>
              <a:ext uri="{FF2B5EF4-FFF2-40B4-BE49-F238E27FC236}">
                <a16:creationId xmlns:a16="http://schemas.microsoft.com/office/drawing/2014/main" id="{B851DA38-6A9E-42C1-A74E-A8FCE27F81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791684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68045" y="365125"/>
            <a:ext cx="9073377" cy="6492875"/>
          </a:xfrm>
          <a:prstGeom prst="rect">
            <a:avLst/>
          </a:prstGeom>
        </p:spPr>
      </p:pic>
      <p:pic>
        <p:nvPicPr>
          <p:cNvPr id="5" name="Picture 4">
            <a:extLst>
              <a:ext uri="{FF2B5EF4-FFF2-40B4-BE49-F238E27FC236}">
                <a16:creationId xmlns:a16="http://schemas.microsoft.com/office/drawing/2014/main" id="{D78121D2-3D5A-43B1-9DA5-6C2A92D396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4011318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0" y="0"/>
            <a:ext cx="6386824" cy="6400800"/>
          </a:xfrm>
          <a:prstGeom prst="rect">
            <a:avLst/>
          </a:prstGeom>
        </p:spPr>
      </p:pic>
      <p:pic>
        <p:nvPicPr>
          <p:cNvPr id="5" name="Picture 4"/>
          <p:cNvPicPr>
            <a:picLocks noChangeAspect="1"/>
          </p:cNvPicPr>
          <p:nvPr/>
        </p:nvPicPr>
        <p:blipFill>
          <a:blip r:embed="rId3"/>
          <a:stretch>
            <a:fillRect/>
          </a:stretch>
        </p:blipFill>
        <p:spPr>
          <a:xfrm>
            <a:off x="6222358" y="0"/>
            <a:ext cx="5969642" cy="6400800"/>
          </a:xfrm>
          <a:prstGeom prst="rect">
            <a:avLst/>
          </a:prstGeom>
        </p:spPr>
      </p:pic>
      <p:pic>
        <p:nvPicPr>
          <p:cNvPr id="6" name="Picture 5">
            <a:extLst>
              <a:ext uri="{FF2B5EF4-FFF2-40B4-BE49-F238E27FC236}">
                <a16:creationId xmlns:a16="http://schemas.microsoft.com/office/drawing/2014/main" id="{FCB1E711-0EF6-450F-B2A9-A668130350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732789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Right glomus </a:t>
            </a:r>
            <a:r>
              <a:rPr lang="en-IN" b="1" dirty="0" err="1"/>
              <a:t>jugulare</a:t>
            </a:r>
            <a:r>
              <a:rPr lang="en-IN" b="1" dirty="0"/>
              <a:t> paraganglioma.</a:t>
            </a:r>
            <a:br>
              <a:rPr lang="en-IN" dirty="0"/>
            </a:br>
            <a:endParaRPr lang="en-IN" dirty="0"/>
          </a:p>
        </p:txBody>
      </p:sp>
      <p:sp>
        <p:nvSpPr>
          <p:cNvPr id="3" name="Content Placeholder 2"/>
          <p:cNvSpPr>
            <a:spLocks noGrp="1"/>
          </p:cNvSpPr>
          <p:nvPr>
            <p:ph idx="1"/>
          </p:nvPr>
        </p:nvSpPr>
        <p:spPr/>
        <p:txBody>
          <a:bodyPr>
            <a:normAutofit/>
          </a:bodyPr>
          <a:lstStyle/>
          <a:p>
            <a:br>
              <a:rPr lang="en-IN" dirty="0"/>
            </a:br>
            <a:endParaRPr lang="en-IN" dirty="0"/>
          </a:p>
        </p:txBody>
      </p:sp>
      <p:pic>
        <p:nvPicPr>
          <p:cNvPr id="4" name="Picture 3">
            <a:extLst>
              <a:ext uri="{FF2B5EF4-FFF2-40B4-BE49-F238E27FC236}">
                <a16:creationId xmlns:a16="http://schemas.microsoft.com/office/drawing/2014/main" id="{7990AEE6-0AB6-40C4-889F-E5DD261094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266119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2099256" y="141668"/>
            <a:ext cx="7164313" cy="6858000"/>
          </a:xfrm>
          <a:prstGeom prst="rect">
            <a:avLst/>
          </a:prstGeom>
        </p:spPr>
      </p:pic>
      <p:pic>
        <p:nvPicPr>
          <p:cNvPr id="5" name="Picture 4">
            <a:extLst>
              <a:ext uri="{FF2B5EF4-FFF2-40B4-BE49-F238E27FC236}">
                <a16:creationId xmlns:a16="http://schemas.microsoft.com/office/drawing/2014/main" id="{7E0550D1-A866-4012-88CB-04BDD1C417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287240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51779" y="6049"/>
            <a:ext cx="5144076" cy="6851951"/>
          </a:xfrm>
          <a:prstGeom prst="rect">
            <a:avLst/>
          </a:prstGeom>
        </p:spPr>
      </p:pic>
      <p:pic>
        <p:nvPicPr>
          <p:cNvPr id="5" name="Picture 4"/>
          <p:cNvPicPr>
            <a:picLocks noChangeAspect="1"/>
          </p:cNvPicPr>
          <p:nvPr/>
        </p:nvPicPr>
        <p:blipFill>
          <a:blip r:embed="rId3"/>
          <a:stretch>
            <a:fillRect/>
          </a:stretch>
        </p:blipFill>
        <p:spPr>
          <a:xfrm>
            <a:off x="6083555" y="0"/>
            <a:ext cx="5280700" cy="6851950"/>
          </a:xfrm>
          <a:prstGeom prst="rect">
            <a:avLst/>
          </a:prstGeom>
        </p:spPr>
      </p:pic>
      <p:pic>
        <p:nvPicPr>
          <p:cNvPr id="6" name="Picture 5">
            <a:extLst>
              <a:ext uri="{FF2B5EF4-FFF2-40B4-BE49-F238E27FC236}">
                <a16:creationId xmlns:a16="http://schemas.microsoft.com/office/drawing/2014/main" id="{CCBBCB44-6D57-40A5-9369-3AC454F17C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580013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0"/>
            <a:ext cx="5442421" cy="6858000"/>
          </a:xfrm>
          <a:prstGeom prst="rect">
            <a:avLst/>
          </a:prstGeom>
        </p:spPr>
      </p:pic>
      <p:pic>
        <p:nvPicPr>
          <p:cNvPr id="5" name="Picture 4"/>
          <p:cNvPicPr>
            <a:picLocks noChangeAspect="1"/>
          </p:cNvPicPr>
          <p:nvPr/>
        </p:nvPicPr>
        <p:blipFill>
          <a:blip r:embed="rId3"/>
          <a:stretch>
            <a:fillRect/>
          </a:stretch>
        </p:blipFill>
        <p:spPr>
          <a:xfrm>
            <a:off x="6426559" y="0"/>
            <a:ext cx="5765442" cy="6883676"/>
          </a:xfrm>
          <a:prstGeom prst="rect">
            <a:avLst/>
          </a:prstGeom>
        </p:spPr>
      </p:pic>
      <p:pic>
        <p:nvPicPr>
          <p:cNvPr id="6" name="Picture 5">
            <a:extLst>
              <a:ext uri="{FF2B5EF4-FFF2-40B4-BE49-F238E27FC236}">
                <a16:creationId xmlns:a16="http://schemas.microsoft.com/office/drawing/2014/main" id="{0436DBB7-A522-4760-A18C-87D7F1F53A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248558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Cystic Schwannoma.</a:t>
            </a:r>
            <a:br>
              <a:rPr lang="en-IN" dirty="0"/>
            </a:br>
            <a:endParaRPr lang="en-IN" dirty="0"/>
          </a:p>
        </p:txBody>
      </p:sp>
      <p:sp>
        <p:nvSpPr>
          <p:cNvPr id="3" name="Content Placeholder 2"/>
          <p:cNvSpPr>
            <a:spLocks noGrp="1"/>
          </p:cNvSpPr>
          <p:nvPr>
            <p:ph idx="1"/>
          </p:nvPr>
        </p:nvSpPr>
        <p:spPr/>
        <p:txBody>
          <a:bodyPr>
            <a:normAutofit/>
          </a:bodyPr>
          <a:lstStyle/>
          <a:p>
            <a:pPr marL="0" indent="0">
              <a:buNone/>
            </a:pPr>
            <a:br>
              <a:rPr lang="en-IN" dirty="0"/>
            </a:br>
            <a:br>
              <a:rPr lang="en-IN" dirty="0"/>
            </a:br>
            <a:br>
              <a:rPr lang="en-IN" b="1" dirty="0"/>
            </a:br>
            <a:r>
              <a:rPr lang="en-IN" b="1" dirty="0"/>
              <a:t>A lobulated extra axial lesion in the left cerebellopontine angle causing hydrocephalous.</a:t>
            </a:r>
            <a:br>
              <a:rPr lang="en-IN" b="1" dirty="0"/>
            </a:br>
            <a:endParaRPr lang="en-IN" dirty="0"/>
          </a:p>
        </p:txBody>
      </p:sp>
      <p:pic>
        <p:nvPicPr>
          <p:cNvPr id="4" name="Picture 3">
            <a:extLst>
              <a:ext uri="{FF2B5EF4-FFF2-40B4-BE49-F238E27FC236}">
                <a16:creationId xmlns:a16="http://schemas.microsoft.com/office/drawing/2014/main" id="{D789337F-05BF-463A-9D80-BCEFF37224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980002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78E6694-ABCD-48E0-8F7B-CDB0EA7C7D86}"/>
              </a:ext>
            </a:extLst>
          </p:cNvPr>
          <p:cNvSpPr txBox="1">
            <a:spLocks noGrp="1"/>
          </p:cNvSpPr>
          <p:nvPr>
            <p:ph idx="1"/>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500" dirty="0"/>
              <a:t>You can share presentation, cases, events and articles On Radioloksabha.com</a:t>
            </a:r>
          </a:p>
          <a:p>
            <a:pPr marL="0" indent="0">
              <a:buFont typeface="Arial" panose="020B0604020202020204" pitchFamily="34" charset="0"/>
              <a:buNone/>
            </a:pPr>
            <a:endParaRPr lang="en-US" sz="3500" dirty="0"/>
          </a:p>
          <a:p>
            <a:pPr marL="0" indent="0">
              <a:buFont typeface="Arial" panose="020B0604020202020204" pitchFamily="34" charset="0"/>
              <a:buNone/>
            </a:pPr>
            <a:r>
              <a:rPr lang="en-US" sz="3500" dirty="0"/>
              <a:t>Register at  </a:t>
            </a:r>
            <a:r>
              <a:rPr lang="en-IN" sz="3500" dirty="0">
                <a:hlinkClick r:id="rId2"/>
              </a:rPr>
              <a:t>https://www.radioloksabha.com/home.php</a:t>
            </a:r>
            <a:endParaRPr lang="en-IN" sz="3500" dirty="0"/>
          </a:p>
          <a:p>
            <a:pPr marL="0" indent="0">
              <a:buFont typeface="Arial" panose="020B0604020202020204" pitchFamily="34" charset="0"/>
              <a:buNone/>
            </a:pPr>
            <a:endParaRPr lang="en-IN" dirty="0"/>
          </a:p>
          <a:p>
            <a:pPr marL="0" indent="0">
              <a:buFont typeface="Arial" panose="020B0604020202020204" pitchFamily="34" charset="0"/>
              <a:buNone/>
            </a:pPr>
            <a:r>
              <a:rPr lang="en-IN" dirty="0"/>
              <a:t>Download DNB/MD question papers, presentation and formats.</a:t>
            </a:r>
          </a:p>
          <a:p>
            <a:pPr marL="0" indent="0">
              <a:buFont typeface="Arial" panose="020B0604020202020204" pitchFamily="34" charset="0"/>
              <a:buNone/>
            </a:pPr>
            <a:endParaRPr lang="en-IN" dirty="0"/>
          </a:p>
          <a:p>
            <a:endParaRPr lang="en-IN" dirty="0"/>
          </a:p>
        </p:txBody>
      </p:sp>
      <p:sp>
        <p:nvSpPr>
          <p:cNvPr id="5" name="Title 1">
            <a:extLst>
              <a:ext uri="{FF2B5EF4-FFF2-40B4-BE49-F238E27FC236}">
                <a16:creationId xmlns:a16="http://schemas.microsoft.com/office/drawing/2014/main" id="{D580D386-6E21-45AA-8FE4-67A65149B4C5}"/>
              </a:ext>
            </a:extLst>
          </p:cNvPr>
          <p:cNvSpPr txBox="1">
            <a:spLocks noGrp="1"/>
          </p:cNvSpPr>
          <p:nvPr>
            <p:ph type="title"/>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                             THANK YOU</a:t>
            </a:r>
            <a:endParaRPr lang="en-IN" dirty="0"/>
          </a:p>
        </p:txBody>
      </p:sp>
      <p:pic>
        <p:nvPicPr>
          <p:cNvPr id="6" name="Picture 5">
            <a:extLst>
              <a:ext uri="{FF2B5EF4-FFF2-40B4-BE49-F238E27FC236}">
                <a16:creationId xmlns:a16="http://schemas.microsoft.com/office/drawing/2014/main" id="{12F91B6D-D712-42A5-976F-CB1923C2D9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044186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Vesicular stage of </a:t>
            </a:r>
            <a:r>
              <a:rPr lang="en-IN" b="1" dirty="0" err="1"/>
              <a:t>neurocysticercosis</a:t>
            </a:r>
            <a:endParaRPr lang="en-IN" dirty="0"/>
          </a:p>
        </p:txBody>
      </p:sp>
      <p:sp>
        <p:nvSpPr>
          <p:cNvPr id="3" name="Content Placeholder 2"/>
          <p:cNvSpPr>
            <a:spLocks noGrp="1"/>
          </p:cNvSpPr>
          <p:nvPr>
            <p:ph idx="1"/>
          </p:nvPr>
        </p:nvSpPr>
        <p:spPr/>
        <p:txBody>
          <a:bodyPr/>
          <a:lstStyle/>
          <a:p>
            <a:r>
              <a:rPr lang="en-IN" dirty="0"/>
              <a:t>A well-defined lesion measuring 8x8x7mm [</a:t>
            </a:r>
            <a:r>
              <a:rPr lang="en-IN" dirty="0" err="1"/>
              <a:t>ApxTrxCc</a:t>
            </a:r>
            <a:r>
              <a:rPr lang="en-IN" dirty="0"/>
              <a:t>], which is isointense on T1WI and hypointense on T2WI/FLAIR, showing post-contrast peripheral enhancement with a focus of central enhancement  and no diffusion restriction is noted in the left frontal lobe in the grey-white matter junction anterior to the central sulcus, with perilesional oedema. Another similar focus showing post-contrast enhancement is noted adjacent to the lesion. Both these foci show mild blooming on GRE.</a:t>
            </a:r>
            <a:br>
              <a:rPr lang="en-IN" dirty="0"/>
            </a:br>
            <a:br>
              <a:rPr lang="en-IN" dirty="0"/>
            </a:br>
            <a:r>
              <a:rPr lang="en-IN" dirty="0"/>
              <a:t>Cephalic index is decreased [BPD/</a:t>
            </a:r>
            <a:r>
              <a:rPr lang="en-IN" dirty="0" err="1"/>
              <a:t>occipitofrontal</a:t>
            </a:r>
            <a:r>
              <a:rPr lang="en-IN" dirty="0"/>
              <a:t> diam.-69] - s/o </a:t>
            </a:r>
            <a:r>
              <a:rPr lang="en-IN" dirty="0" err="1"/>
              <a:t>dolicocephaly</a:t>
            </a:r>
            <a:r>
              <a:rPr lang="en-IN" dirty="0"/>
              <a:t>. </a:t>
            </a:r>
          </a:p>
          <a:p>
            <a:endParaRPr lang="en-IN" dirty="0"/>
          </a:p>
        </p:txBody>
      </p:sp>
      <p:pic>
        <p:nvPicPr>
          <p:cNvPr id="4" name="Picture 3">
            <a:extLst>
              <a:ext uri="{FF2B5EF4-FFF2-40B4-BE49-F238E27FC236}">
                <a16:creationId xmlns:a16="http://schemas.microsoft.com/office/drawing/2014/main" id="{9E4F6D5A-E4D2-4A15-83E3-8CDD05A173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420314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5802922" cy="6858000"/>
          </a:xfrm>
          <a:prstGeom prst="rect">
            <a:avLst/>
          </a:prstGeom>
        </p:spPr>
      </p:pic>
      <p:pic>
        <p:nvPicPr>
          <p:cNvPr id="5" name="Picture 4"/>
          <p:cNvPicPr>
            <a:picLocks noChangeAspect="1"/>
          </p:cNvPicPr>
          <p:nvPr/>
        </p:nvPicPr>
        <p:blipFill>
          <a:blip r:embed="rId3"/>
          <a:stretch>
            <a:fillRect/>
          </a:stretch>
        </p:blipFill>
        <p:spPr>
          <a:xfrm>
            <a:off x="6486575" y="0"/>
            <a:ext cx="5275593" cy="6930945"/>
          </a:xfrm>
          <a:prstGeom prst="rect">
            <a:avLst/>
          </a:prstGeom>
        </p:spPr>
      </p:pic>
      <p:pic>
        <p:nvPicPr>
          <p:cNvPr id="6" name="Picture 5">
            <a:extLst>
              <a:ext uri="{FF2B5EF4-FFF2-40B4-BE49-F238E27FC236}">
                <a16:creationId xmlns:a16="http://schemas.microsoft.com/office/drawing/2014/main" id="{1D975112-C22F-42D8-A035-EF5EBD2FB3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255450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722034" y="290776"/>
            <a:ext cx="6657602" cy="6166467"/>
          </a:xfrm>
          <a:prstGeom prst="rect">
            <a:avLst/>
          </a:prstGeom>
        </p:spPr>
      </p:pic>
      <p:pic>
        <p:nvPicPr>
          <p:cNvPr id="5" name="Picture 4">
            <a:extLst>
              <a:ext uri="{FF2B5EF4-FFF2-40B4-BE49-F238E27FC236}">
                <a16:creationId xmlns:a16="http://schemas.microsoft.com/office/drawing/2014/main" id="{71CD3E4A-6DF4-4EA3-8421-A3CF008F0F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439895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Dural arteriovenous fistula</a:t>
            </a:r>
          </a:p>
        </p:txBody>
      </p:sp>
      <p:sp>
        <p:nvSpPr>
          <p:cNvPr id="3" name="Content Placeholder 2"/>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57458692-4751-4C81-BB62-0CCDD4C842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115792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2043955" y="0"/>
            <a:ext cx="8550612" cy="6858000"/>
          </a:xfrm>
          <a:prstGeom prst="rect">
            <a:avLst/>
          </a:prstGeom>
        </p:spPr>
      </p:pic>
      <p:pic>
        <p:nvPicPr>
          <p:cNvPr id="5" name="Picture 4">
            <a:extLst>
              <a:ext uri="{FF2B5EF4-FFF2-40B4-BE49-F238E27FC236}">
                <a16:creationId xmlns:a16="http://schemas.microsoft.com/office/drawing/2014/main" id="{FDAB7F6C-7761-488F-8871-998501D91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326188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1" y="0"/>
            <a:ext cx="6782305" cy="6858000"/>
          </a:xfrm>
          <a:prstGeom prst="rect">
            <a:avLst/>
          </a:prstGeom>
        </p:spPr>
      </p:pic>
      <p:pic>
        <p:nvPicPr>
          <p:cNvPr id="6" name="Picture 5"/>
          <p:cNvPicPr>
            <a:picLocks noChangeAspect="1"/>
          </p:cNvPicPr>
          <p:nvPr/>
        </p:nvPicPr>
        <p:blipFill>
          <a:blip r:embed="rId3"/>
          <a:stretch>
            <a:fillRect/>
          </a:stretch>
        </p:blipFill>
        <p:spPr>
          <a:xfrm>
            <a:off x="6097576" y="0"/>
            <a:ext cx="6072959" cy="6858000"/>
          </a:xfrm>
          <a:prstGeom prst="rect">
            <a:avLst/>
          </a:prstGeom>
        </p:spPr>
      </p:pic>
      <p:pic>
        <p:nvPicPr>
          <p:cNvPr id="5" name="Picture 4">
            <a:extLst>
              <a:ext uri="{FF2B5EF4-FFF2-40B4-BE49-F238E27FC236}">
                <a16:creationId xmlns:a16="http://schemas.microsoft.com/office/drawing/2014/main" id="{071ADE3E-1FD5-4A3F-8842-806CBCBE38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4282327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82</TotalTime>
  <Words>202</Words>
  <Application>Microsoft Office PowerPoint</Application>
  <PresentationFormat>Widescreen</PresentationFormat>
  <Paragraphs>29</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Arial Black</vt:lpstr>
      <vt:lpstr>Calibri</vt:lpstr>
      <vt:lpstr>Calibri Light</vt:lpstr>
      <vt:lpstr>Office Theme</vt:lpstr>
      <vt:lpstr>Radioloksabha spotters series- VIII</vt:lpstr>
      <vt:lpstr>PowerPoint Presentation</vt:lpstr>
      <vt:lpstr>PowerPoint Presentation</vt:lpstr>
      <vt:lpstr>Vesicular stage of neurocysticercosis</vt:lpstr>
      <vt:lpstr>PowerPoint Presentation</vt:lpstr>
      <vt:lpstr>PowerPoint Presentation</vt:lpstr>
      <vt:lpstr>Dural arteriovenous fistula</vt:lpstr>
      <vt:lpstr>PowerPoint Presentation</vt:lpstr>
      <vt:lpstr>PowerPoint Presentation</vt:lpstr>
      <vt:lpstr>PowerPoint Presentation</vt:lpstr>
      <vt:lpstr>PowerPoint Presentation</vt:lpstr>
      <vt:lpstr>PowerPoint Presentation</vt:lpstr>
      <vt:lpstr>Neurocysticercosis</vt:lpstr>
      <vt:lpstr>PowerPoint Presentation</vt:lpstr>
      <vt:lpstr>PowerPoint Presentation</vt:lpstr>
      <vt:lpstr>PowerPoint Presentation</vt:lpstr>
      <vt:lpstr>PowerPoint Presentation</vt:lpstr>
      <vt:lpstr>PowerPoint Presentation</vt:lpstr>
      <vt:lpstr>Bilateral paraganglionoma of the carotid body - ShamblinType III carotid body tumors</vt:lpstr>
      <vt:lpstr>PowerPoint Presentation</vt:lpstr>
      <vt:lpstr>PowerPoint Presentation</vt:lpstr>
      <vt:lpstr>Rathke’s cleft cyst</vt:lpstr>
      <vt:lpstr>PowerPoint Presentation</vt:lpstr>
      <vt:lpstr> Paraganglionoma (Carotid body tumour) </vt:lpstr>
      <vt:lpstr>PowerPoint Presentation</vt:lpstr>
      <vt:lpstr>PowerPoint Presentation</vt:lpstr>
      <vt:lpstr>Right glomus jugulare paraganglioma. </vt:lpstr>
      <vt:lpstr>PowerPoint Presentation</vt:lpstr>
      <vt:lpstr>PowerPoint Presentation</vt:lpstr>
      <vt:lpstr>Cystic Schwannoma. </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chaudhary anju</cp:lastModifiedBy>
  <cp:revision>8</cp:revision>
  <dcterms:created xsi:type="dcterms:W3CDTF">2019-08-14T13:13:23Z</dcterms:created>
  <dcterms:modified xsi:type="dcterms:W3CDTF">2019-09-01T14:05:23Z</dcterms:modified>
</cp:coreProperties>
</file>