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B7CD0F-E7B4-4B4A-9818-196FFC365545}"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811442-A461-41D6-A949-B93C7A668B6E}" type="slidenum">
              <a:rPr lang="en-IN" smtClean="0"/>
              <a:t>‹#›</a:t>
            </a:fld>
            <a:endParaRPr lang="en-IN"/>
          </a:p>
        </p:txBody>
      </p:sp>
    </p:spTree>
    <p:extLst>
      <p:ext uri="{BB962C8B-B14F-4D97-AF65-F5344CB8AC3E}">
        <p14:creationId xmlns:p14="http://schemas.microsoft.com/office/powerpoint/2010/main" val="270109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7CD0F-E7B4-4B4A-9818-196FFC365545}"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811442-A461-41D6-A949-B93C7A668B6E}" type="slidenum">
              <a:rPr lang="en-IN" smtClean="0"/>
              <a:t>‹#›</a:t>
            </a:fld>
            <a:endParaRPr lang="en-IN"/>
          </a:p>
        </p:txBody>
      </p:sp>
    </p:spTree>
    <p:extLst>
      <p:ext uri="{BB962C8B-B14F-4D97-AF65-F5344CB8AC3E}">
        <p14:creationId xmlns:p14="http://schemas.microsoft.com/office/powerpoint/2010/main" val="372394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7CD0F-E7B4-4B4A-9818-196FFC365545}"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811442-A461-41D6-A949-B93C7A668B6E}" type="slidenum">
              <a:rPr lang="en-IN" smtClean="0"/>
              <a:t>‹#›</a:t>
            </a:fld>
            <a:endParaRPr lang="en-IN"/>
          </a:p>
        </p:txBody>
      </p:sp>
    </p:spTree>
    <p:extLst>
      <p:ext uri="{BB962C8B-B14F-4D97-AF65-F5344CB8AC3E}">
        <p14:creationId xmlns:p14="http://schemas.microsoft.com/office/powerpoint/2010/main" val="282136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7CD0F-E7B4-4B4A-9818-196FFC365545}"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811442-A461-41D6-A949-B93C7A668B6E}" type="slidenum">
              <a:rPr lang="en-IN" smtClean="0"/>
              <a:t>‹#›</a:t>
            </a:fld>
            <a:endParaRPr lang="en-IN"/>
          </a:p>
        </p:txBody>
      </p:sp>
    </p:spTree>
    <p:extLst>
      <p:ext uri="{BB962C8B-B14F-4D97-AF65-F5344CB8AC3E}">
        <p14:creationId xmlns:p14="http://schemas.microsoft.com/office/powerpoint/2010/main" val="165626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7CD0F-E7B4-4B4A-9818-196FFC365545}"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811442-A461-41D6-A949-B93C7A668B6E}" type="slidenum">
              <a:rPr lang="en-IN" smtClean="0"/>
              <a:t>‹#›</a:t>
            </a:fld>
            <a:endParaRPr lang="en-IN"/>
          </a:p>
        </p:txBody>
      </p:sp>
    </p:spTree>
    <p:extLst>
      <p:ext uri="{BB962C8B-B14F-4D97-AF65-F5344CB8AC3E}">
        <p14:creationId xmlns:p14="http://schemas.microsoft.com/office/powerpoint/2010/main" val="309238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B7CD0F-E7B4-4B4A-9818-196FFC365545}"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811442-A461-41D6-A949-B93C7A668B6E}" type="slidenum">
              <a:rPr lang="en-IN" smtClean="0"/>
              <a:t>‹#›</a:t>
            </a:fld>
            <a:endParaRPr lang="en-IN"/>
          </a:p>
        </p:txBody>
      </p:sp>
    </p:spTree>
    <p:extLst>
      <p:ext uri="{BB962C8B-B14F-4D97-AF65-F5344CB8AC3E}">
        <p14:creationId xmlns:p14="http://schemas.microsoft.com/office/powerpoint/2010/main" val="362922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B7CD0F-E7B4-4B4A-9818-196FFC365545}" type="datetimeFigureOut">
              <a:rPr lang="en-IN" smtClean="0"/>
              <a:t>01-09-2019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A811442-A461-41D6-A949-B93C7A668B6E}" type="slidenum">
              <a:rPr lang="en-IN" smtClean="0"/>
              <a:t>‹#›</a:t>
            </a:fld>
            <a:endParaRPr lang="en-IN"/>
          </a:p>
        </p:txBody>
      </p:sp>
    </p:spTree>
    <p:extLst>
      <p:ext uri="{BB962C8B-B14F-4D97-AF65-F5344CB8AC3E}">
        <p14:creationId xmlns:p14="http://schemas.microsoft.com/office/powerpoint/2010/main" val="307816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B7CD0F-E7B4-4B4A-9818-196FFC365545}" type="datetimeFigureOut">
              <a:rPr lang="en-IN" smtClean="0"/>
              <a:t>01-09-2019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A811442-A461-41D6-A949-B93C7A668B6E}" type="slidenum">
              <a:rPr lang="en-IN" smtClean="0"/>
              <a:t>‹#›</a:t>
            </a:fld>
            <a:endParaRPr lang="en-IN"/>
          </a:p>
        </p:txBody>
      </p:sp>
    </p:spTree>
    <p:extLst>
      <p:ext uri="{BB962C8B-B14F-4D97-AF65-F5344CB8AC3E}">
        <p14:creationId xmlns:p14="http://schemas.microsoft.com/office/powerpoint/2010/main" val="318318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7CD0F-E7B4-4B4A-9818-196FFC365545}" type="datetimeFigureOut">
              <a:rPr lang="en-IN" smtClean="0"/>
              <a:t>01-09-2019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A811442-A461-41D6-A949-B93C7A668B6E}" type="slidenum">
              <a:rPr lang="en-IN" smtClean="0"/>
              <a:t>‹#›</a:t>
            </a:fld>
            <a:endParaRPr lang="en-IN"/>
          </a:p>
        </p:txBody>
      </p:sp>
    </p:spTree>
    <p:extLst>
      <p:ext uri="{BB962C8B-B14F-4D97-AF65-F5344CB8AC3E}">
        <p14:creationId xmlns:p14="http://schemas.microsoft.com/office/powerpoint/2010/main" val="28773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B7CD0F-E7B4-4B4A-9818-196FFC365545}"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811442-A461-41D6-A949-B93C7A668B6E}" type="slidenum">
              <a:rPr lang="en-IN" smtClean="0"/>
              <a:t>‹#›</a:t>
            </a:fld>
            <a:endParaRPr lang="en-IN"/>
          </a:p>
        </p:txBody>
      </p:sp>
    </p:spTree>
    <p:extLst>
      <p:ext uri="{BB962C8B-B14F-4D97-AF65-F5344CB8AC3E}">
        <p14:creationId xmlns:p14="http://schemas.microsoft.com/office/powerpoint/2010/main" val="77990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B7CD0F-E7B4-4B4A-9818-196FFC365545}"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811442-A461-41D6-A949-B93C7A668B6E}" type="slidenum">
              <a:rPr lang="en-IN" smtClean="0"/>
              <a:t>‹#›</a:t>
            </a:fld>
            <a:endParaRPr lang="en-IN"/>
          </a:p>
        </p:txBody>
      </p:sp>
    </p:spTree>
    <p:extLst>
      <p:ext uri="{BB962C8B-B14F-4D97-AF65-F5344CB8AC3E}">
        <p14:creationId xmlns:p14="http://schemas.microsoft.com/office/powerpoint/2010/main" val="1767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7CD0F-E7B4-4B4A-9818-196FFC365545}" type="datetimeFigureOut">
              <a:rPr lang="en-IN" smtClean="0"/>
              <a:t>01-09-2019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11442-A461-41D6-A949-B93C7A668B6E}" type="slidenum">
              <a:rPr lang="en-IN" smtClean="0"/>
              <a:t>‹#›</a:t>
            </a:fld>
            <a:endParaRPr lang="en-IN"/>
          </a:p>
        </p:txBody>
      </p:sp>
    </p:spTree>
    <p:extLst>
      <p:ext uri="{BB962C8B-B14F-4D97-AF65-F5344CB8AC3E}">
        <p14:creationId xmlns:p14="http://schemas.microsoft.com/office/powerpoint/2010/main" val="4596390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adioloksabha.com/home.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solidFill>
                  <a:srgbClr val="FF2525"/>
                </a:solidFill>
                <a:latin typeface="Arial Black" panose="020B0A04020102020204" pitchFamily="34" charset="0"/>
              </a:rPr>
              <a:t>Radioloksabha</a:t>
            </a:r>
            <a:r>
              <a:rPr lang="en-US" dirty="0">
                <a:solidFill>
                  <a:srgbClr val="FF2525"/>
                </a:solidFill>
                <a:latin typeface="Arial Black" panose="020B0A04020102020204" pitchFamily="34" charset="0"/>
              </a:rPr>
              <a:t> spotters</a:t>
            </a:r>
            <a:br>
              <a:rPr lang="en-US" dirty="0">
                <a:solidFill>
                  <a:srgbClr val="FF2525"/>
                </a:solidFill>
                <a:latin typeface="Arial Black" panose="020B0A04020102020204" pitchFamily="34" charset="0"/>
              </a:rPr>
            </a:br>
            <a:r>
              <a:rPr lang="en-US" dirty="0">
                <a:solidFill>
                  <a:srgbClr val="FF2525"/>
                </a:solidFill>
                <a:latin typeface="Arial Black" panose="020B0A04020102020204" pitchFamily="34" charset="0"/>
              </a:rPr>
              <a:t>series- XI</a:t>
            </a:r>
            <a:endParaRPr lang="en-US" dirty="0">
              <a:solidFill>
                <a:srgbClr val="FF2525"/>
              </a:solidFill>
            </a:endParaRPr>
          </a:p>
        </p:txBody>
      </p:sp>
      <p:sp>
        <p:nvSpPr>
          <p:cNvPr id="3" name="Subtitle 2"/>
          <p:cNvSpPr>
            <a:spLocks noGrp="1"/>
          </p:cNvSpPr>
          <p:nvPr>
            <p:ph type="subTitle" idx="1"/>
          </p:nvPr>
        </p:nvSpPr>
        <p:spPr>
          <a:xfrm>
            <a:off x="508001" y="3602038"/>
            <a:ext cx="10758310" cy="1655762"/>
          </a:xfrm>
        </p:spPr>
        <p:txBody>
          <a:bodyPr>
            <a:normAutofit fontScale="92500" lnSpcReduction="10000"/>
          </a:bodyPr>
          <a:lstStyle/>
          <a:p>
            <a:r>
              <a:rPr lang="en-US" dirty="0"/>
              <a:t>Dr </a:t>
            </a:r>
            <a:r>
              <a:rPr lang="en-US" dirty="0" err="1"/>
              <a:t>Pavankumar</a:t>
            </a:r>
            <a:r>
              <a:rPr lang="en-US" dirty="0"/>
              <a:t>(DMRD, DNB) . Dr Anju (MD).  Dr </a:t>
            </a:r>
            <a:r>
              <a:rPr lang="en-US" dirty="0" err="1"/>
              <a:t>Saarah</a:t>
            </a:r>
            <a:r>
              <a:rPr lang="en-US" dirty="0"/>
              <a:t> khan ( MD) . Dr Ashok </a:t>
            </a:r>
            <a:r>
              <a:rPr lang="en-US" dirty="0" err="1"/>
              <a:t>sharma</a:t>
            </a:r>
            <a:r>
              <a:rPr lang="en-US" dirty="0"/>
              <a:t>(MD)</a:t>
            </a:r>
          </a:p>
          <a:p>
            <a:endParaRPr lang="en-US" dirty="0"/>
          </a:p>
          <a:p>
            <a:endParaRPr lang="en-US" dirty="0"/>
          </a:p>
          <a:p>
            <a:r>
              <a:rPr lang="en-US" dirty="0"/>
              <a:t>we support </a:t>
            </a:r>
            <a:r>
              <a:rPr lang="en-US" dirty="0" err="1"/>
              <a:t>FOAMrad</a:t>
            </a:r>
            <a:r>
              <a:rPr lang="en-US" dirty="0"/>
              <a:t>  - Free open access radiology education</a:t>
            </a:r>
          </a:p>
          <a:p>
            <a:endParaRPr lang="en-US" dirty="0"/>
          </a:p>
        </p:txBody>
      </p:sp>
      <p:sp>
        <p:nvSpPr>
          <p:cNvPr id="4" name="Rectangle 3">
            <a:extLst>
              <a:ext uri="{FF2B5EF4-FFF2-40B4-BE49-F238E27FC236}">
                <a16:creationId xmlns:a16="http://schemas.microsoft.com/office/drawing/2014/main" id="{65832710-0234-40AA-8959-998A31D4335F}"/>
              </a:ext>
            </a:extLst>
          </p:cNvPr>
          <p:cNvSpPr/>
          <p:nvPr/>
        </p:nvSpPr>
        <p:spPr>
          <a:xfrm>
            <a:off x="1524000" y="429994"/>
            <a:ext cx="8946443" cy="646331"/>
          </a:xfrm>
          <a:prstGeom prst="rect">
            <a:avLst/>
          </a:prstGeom>
        </p:spPr>
        <p:txBody>
          <a:bodyPr wrap="square">
            <a:spAutoFit/>
          </a:bodyPr>
          <a:lstStyle/>
          <a:p>
            <a:r>
              <a:rPr lang="en-US" dirty="0" err="1">
                <a:solidFill>
                  <a:srgbClr val="F5F5F5"/>
                </a:solidFill>
                <a:latin typeface="Calibri" panose="020F0502020204030204" pitchFamily="34" charset="0"/>
              </a:rPr>
              <a:t>Radioloksabha</a:t>
            </a:r>
            <a:r>
              <a:rPr lang="en-US" dirty="0">
                <a:solidFill>
                  <a:srgbClr val="F5F5F5"/>
                </a:solidFill>
                <a:latin typeface="Calibri" panose="020F0502020204030204" pitchFamily="34" charset="0"/>
              </a:rPr>
              <a:t>  is a free educational website for medical students, residents and doctors to  </a:t>
            </a:r>
          </a:p>
          <a:p>
            <a:r>
              <a:rPr lang="en-US" dirty="0">
                <a:solidFill>
                  <a:srgbClr val="F5F5F5"/>
                </a:solidFill>
                <a:latin typeface="Calibri" panose="020F0502020204030204" pitchFamily="34" charset="0"/>
              </a:rPr>
              <a:t>                                 share knowledge contributing to world of Radiology</a:t>
            </a:r>
            <a:endParaRPr lang="en-IN" dirty="0"/>
          </a:p>
        </p:txBody>
      </p:sp>
      <p:pic>
        <p:nvPicPr>
          <p:cNvPr id="5" name="Picture 4">
            <a:extLst>
              <a:ext uri="{FF2B5EF4-FFF2-40B4-BE49-F238E27FC236}">
                <a16:creationId xmlns:a16="http://schemas.microsoft.com/office/drawing/2014/main" id="{9D75DE23-D40D-4709-A549-0CC24339E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58966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0411" y="1126833"/>
            <a:ext cx="6156807" cy="4483112"/>
          </a:xfrm>
          <a:prstGeom prst="rect">
            <a:avLst/>
          </a:prstGeom>
        </p:spPr>
      </p:pic>
      <p:pic>
        <p:nvPicPr>
          <p:cNvPr id="5" name="Picture 4"/>
          <p:cNvPicPr>
            <a:picLocks noChangeAspect="1"/>
          </p:cNvPicPr>
          <p:nvPr/>
        </p:nvPicPr>
        <p:blipFill>
          <a:blip r:embed="rId3"/>
          <a:stretch>
            <a:fillRect/>
          </a:stretch>
        </p:blipFill>
        <p:spPr>
          <a:xfrm>
            <a:off x="6297769" y="1126833"/>
            <a:ext cx="5894231" cy="4483112"/>
          </a:xfrm>
          <a:prstGeom prst="rect">
            <a:avLst/>
          </a:prstGeom>
        </p:spPr>
      </p:pic>
      <p:pic>
        <p:nvPicPr>
          <p:cNvPr id="6" name="Picture 5">
            <a:extLst>
              <a:ext uri="{FF2B5EF4-FFF2-40B4-BE49-F238E27FC236}">
                <a16:creationId xmlns:a16="http://schemas.microsoft.com/office/drawing/2014/main" id="{1D3BD795-3BE6-4862-92AD-5F069FC9AF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65490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Benign stricture</a:t>
            </a:r>
          </a:p>
        </p:txBody>
      </p:sp>
      <p:sp>
        <p:nvSpPr>
          <p:cNvPr id="3" name="Content Placeholder 2"/>
          <p:cNvSpPr>
            <a:spLocks noGrp="1"/>
          </p:cNvSpPr>
          <p:nvPr>
            <p:ph idx="1"/>
          </p:nvPr>
        </p:nvSpPr>
        <p:spPr/>
        <p:txBody>
          <a:bodyPr>
            <a:normAutofit fontScale="77500" lnSpcReduction="20000"/>
          </a:bodyPr>
          <a:lstStyle/>
          <a:p>
            <a:pPr marL="0" indent="0">
              <a:buNone/>
            </a:pPr>
            <a:br>
              <a:rPr lang="en-IN" b="1" dirty="0"/>
            </a:br>
            <a:r>
              <a:rPr lang="en-IN" b="1" dirty="0"/>
              <a:t>Dilatation of the common bile duct [proximal aspect measuring 11mm,mid aspect 14mm ] with smooth tapering  at the distal part just proximal to confluence with pancreatic duct  </a:t>
            </a:r>
            <a:r>
              <a:rPr lang="en-IN" b="1" dirty="0" err="1"/>
              <a:t>noted.However</a:t>
            </a:r>
            <a:r>
              <a:rPr lang="en-IN" b="1" dirty="0"/>
              <a:t> the lumen shows</a:t>
            </a:r>
            <a:r>
              <a:rPr lang="en-IN" dirty="0"/>
              <a:t> </a:t>
            </a:r>
            <a:r>
              <a:rPr lang="en-IN" b="1" dirty="0"/>
              <a:t>homogeneous, fluid-equivalent intraluminal signal​.No evidence of choledocholithiasis</a:t>
            </a:r>
            <a:br>
              <a:rPr lang="en-IN" dirty="0"/>
            </a:br>
            <a:r>
              <a:rPr lang="en-IN" b="1" dirty="0"/>
              <a:t>Dilated common hepatic duct measuring 12mm.</a:t>
            </a:r>
            <a:br>
              <a:rPr lang="en-IN" dirty="0"/>
            </a:br>
            <a:r>
              <a:rPr lang="en-IN" b="1" dirty="0"/>
              <a:t>The right hepatic duct measures-3.1mm</a:t>
            </a:r>
            <a:br>
              <a:rPr lang="en-IN" dirty="0"/>
            </a:br>
            <a:r>
              <a:rPr lang="en-IN" b="1" dirty="0"/>
              <a:t>The left hepatic duct measures-4.7mm</a:t>
            </a:r>
            <a:br>
              <a:rPr lang="en-IN" b="1" dirty="0"/>
            </a:br>
            <a:r>
              <a:rPr lang="en-IN" b="1" dirty="0"/>
              <a:t>Central IHBR appears mildly dilated with </a:t>
            </a:r>
            <a:r>
              <a:rPr lang="en-IN" b="1" dirty="0" err="1"/>
              <a:t>sublte</a:t>
            </a:r>
            <a:r>
              <a:rPr lang="en-IN" b="1" dirty="0"/>
              <a:t> irregular walls.</a:t>
            </a:r>
            <a:br>
              <a:rPr lang="en-IN" dirty="0"/>
            </a:br>
            <a:br>
              <a:rPr lang="en-IN" dirty="0"/>
            </a:br>
            <a:endParaRPr lang="en-IN" dirty="0"/>
          </a:p>
          <a:p>
            <a:pPr marL="0" indent="0">
              <a:buNone/>
            </a:pPr>
            <a:r>
              <a:rPr lang="en-IN" b="1" dirty="0"/>
              <a:t>IMPRESSION: </a:t>
            </a:r>
            <a:endParaRPr lang="en-IN" dirty="0"/>
          </a:p>
          <a:p>
            <a:r>
              <a:rPr lang="en-IN" b="1" dirty="0"/>
              <a:t>Dilatation of the common bile duct with smooth tapering  at the distal part-</a:t>
            </a:r>
            <a:r>
              <a:rPr lang="en-IN" b="1" dirty="0" err="1"/>
              <a:t>likley</a:t>
            </a:r>
            <a:r>
              <a:rPr lang="en-IN" b="1" dirty="0"/>
              <a:t> to represent benign </a:t>
            </a:r>
            <a:r>
              <a:rPr lang="en-IN" b="1" dirty="0" err="1"/>
              <a:t>stricture.Suggested</a:t>
            </a:r>
            <a:r>
              <a:rPr lang="en-IN" b="1" dirty="0"/>
              <a:t> ERCP correlation.</a:t>
            </a:r>
            <a:br>
              <a:rPr lang="en-IN" b="1" dirty="0"/>
            </a:br>
            <a:r>
              <a:rPr lang="en-IN" b="1" dirty="0"/>
              <a:t>Central IHBR appears mildly dilated with </a:t>
            </a:r>
            <a:r>
              <a:rPr lang="en-IN" b="1" dirty="0" err="1"/>
              <a:t>sublte</a:t>
            </a:r>
            <a:r>
              <a:rPr lang="en-IN" b="1" dirty="0"/>
              <a:t> irregular walls -possibility of cholangitis to be considered.</a:t>
            </a:r>
            <a:br>
              <a:rPr lang="en-IN" dirty="0"/>
            </a:br>
            <a:endParaRPr lang="en-IN" dirty="0"/>
          </a:p>
          <a:p>
            <a:endParaRPr lang="en-IN" dirty="0"/>
          </a:p>
        </p:txBody>
      </p:sp>
      <p:pic>
        <p:nvPicPr>
          <p:cNvPr id="4" name="Picture 3">
            <a:extLst>
              <a:ext uri="{FF2B5EF4-FFF2-40B4-BE49-F238E27FC236}">
                <a16:creationId xmlns:a16="http://schemas.microsoft.com/office/drawing/2014/main" id="{D4FA5A2D-E400-4E5D-A677-0A2DA0E9A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74737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240920" y="0"/>
            <a:ext cx="9710159" cy="6858000"/>
          </a:xfrm>
          <a:prstGeom prst="rect">
            <a:avLst/>
          </a:prstGeom>
        </p:spPr>
      </p:pic>
      <p:pic>
        <p:nvPicPr>
          <p:cNvPr id="5" name="Picture 4">
            <a:extLst>
              <a:ext uri="{FF2B5EF4-FFF2-40B4-BE49-F238E27FC236}">
                <a16:creationId xmlns:a16="http://schemas.microsoft.com/office/drawing/2014/main" id="{4DDF10DF-1506-4384-8E2C-E4DF4CED9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47388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Cholelithiasis</a:t>
            </a:r>
          </a:p>
        </p:txBody>
      </p:sp>
      <p:sp>
        <p:nvSpPr>
          <p:cNvPr id="3" name="Content Placeholder 2"/>
          <p:cNvSpPr>
            <a:spLocks noGrp="1"/>
          </p:cNvSpPr>
          <p:nvPr>
            <p:ph idx="1"/>
          </p:nvPr>
        </p:nvSpPr>
        <p:spPr/>
        <p:txBody>
          <a:bodyPr/>
          <a:lstStyle/>
          <a:p>
            <a:r>
              <a:rPr lang="en-IN" dirty="0"/>
              <a:t>Multiple well defined T2W hypointense areas noted within lumen of gall bladder and neck of gall bladder.</a:t>
            </a:r>
          </a:p>
        </p:txBody>
      </p:sp>
      <p:pic>
        <p:nvPicPr>
          <p:cNvPr id="4" name="Picture 3">
            <a:extLst>
              <a:ext uri="{FF2B5EF4-FFF2-40B4-BE49-F238E27FC236}">
                <a16:creationId xmlns:a16="http://schemas.microsoft.com/office/drawing/2014/main" id="{B24CCCED-B86B-4AF9-9F9B-504491322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90243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665205" y="0"/>
            <a:ext cx="10688595" cy="6858000"/>
          </a:xfrm>
          <a:prstGeom prst="rect">
            <a:avLst/>
          </a:prstGeom>
        </p:spPr>
      </p:pic>
      <p:pic>
        <p:nvPicPr>
          <p:cNvPr id="5" name="Picture 4">
            <a:extLst>
              <a:ext uri="{FF2B5EF4-FFF2-40B4-BE49-F238E27FC236}">
                <a16:creationId xmlns:a16="http://schemas.microsoft.com/office/drawing/2014/main" id="{C164E03E-DC13-4743-8EF9-89946B9852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39760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b="1" dirty="0"/>
            </a:br>
            <a:r>
              <a:rPr lang="en-IN" b="1" dirty="0"/>
              <a:t>Choledocholithiasis causing biliary obstruction</a:t>
            </a:r>
            <a:br>
              <a:rPr lang="en-IN" b="1" dirty="0"/>
            </a:br>
            <a:br>
              <a:rPr lang="en-IN" dirty="0"/>
            </a:br>
            <a:endParaRPr lang="en-IN" dirty="0"/>
          </a:p>
        </p:txBody>
      </p:sp>
      <p:sp>
        <p:nvSpPr>
          <p:cNvPr id="3" name="Content Placeholder 2"/>
          <p:cNvSpPr>
            <a:spLocks noGrp="1"/>
          </p:cNvSpPr>
          <p:nvPr>
            <p:ph idx="1"/>
          </p:nvPr>
        </p:nvSpPr>
        <p:spPr/>
        <p:txBody>
          <a:bodyPr/>
          <a:lstStyle/>
          <a:p>
            <a:pPr marL="0" indent="0">
              <a:buNone/>
            </a:pPr>
            <a:r>
              <a:rPr lang="en-IN" b="1" dirty="0"/>
              <a:t>Other findings</a:t>
            </a:r>
          </a:p>
          <a:p>
            <a:pPr marL="0" indent="0">
              <a:buNone/>
            </a:pPr>
            <a:r>
              <a:rPr lang="en-IN" b="1" dirty="0"/>
              <a:t>- Cholelithiasis</a:t>
            </a:r>
            <a:endParaRPr lang="en-IN" dirty="0"/>
          </a:p>
        </p:txBody>
      </p:sp>
      <p:pic>
        <p:nvPicPr>
          <p:cNvPr id="4" name="Picture 3">
            <a:extLst>
              <a:ext uri="{FF2B5EF4-FFF2-40B4-BE49-F238E27FC236}">
                <a16:creationId xmlns:a16="http://schemas.microsoft.com/office/drawing/2014/main" id="{407C4E22-7355-4AF3-AA2B-DC2765CA1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48572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690688"/>
            <a:ext cx="6275439" cy="4069724"/>
          </a:xfrm>
          <a:prstGeom prst="rect">
            <a:avLst/>
          </a:prstGeom>
        </p:spPr>
      </p:pic>
      <p:pic>
        <p:nvPicPr>
          <p:cNvPr id="5" name="Picture 4"/>
          <p:cNvPicPr>
            <a:picLocks noChangeAspect="1"/>
          </p:cNvPicPr>
          <p:nvPr/>
        </p:nvPicPr>
        <p:blipFill>
          <a:blip r:embed="rId3"/>
          <a:stretch>
            <a:fillRect/>
          </a:stretch>
        </p:blipFill>
        <p:spPr>
          <a:xfrm>
            <a:off x="6519277" y="1670870"/>
            <a:ext cx="5320048" cy="4109359"/>
          </a:xfrm>
          <a:prstGeom prst="rect">
            <a:avLst/>
          </a:prstGeom>
        </p:spPr>
      </p:pic>
      <p:pic>
        <p:nvPicPr>
          <p:cNvPr id="6" name="Picture 5">
            <a:extLst>
              <a:ext uri="{FF2B5EF4-FFF2-40B4-BE49-F238E27FC236}">
                <a16:creationId xmlns:a16="http://schemas.microsoft.com/office/drawing/2014/main" id="{E30CCA8A-8020-4294-9D5E-7FE89B0317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54029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Neoplastic distal CBD stricture</a:t>
            </a:r>
          </a:p>
        </p:txBody>
      </p:sp>
      <p:sp>
        <p:nvSpPr>
          <p:cNvPr id="3" name="Content Placeholder 2"/>
          <p:cNvSpPr>
            <a:spLocks noGrp="1"/>
          </p:cNvSpPr>
          <p:nvPr>
            <p:ph idx="1"/>
          </p:nvPr>
        </p:nvSpPr>
        <p:spPr/>
        <p:txBody>
          <a:bodyPr>
            <a:normAutofit fontScale="92500" lnSpcReduction="20000"/>
          </a:bodyPr>
          <a:lstStyle/>
          <a:p>
            <a:r>
              <a:rPr lang="en-IN" dirty="0"/>
              <a:t>Gall bladder - post cholecystectomy status.</a:t>
            </a:r>
            <a:br>
              <a:rPr lang="en-IN" dirty="0"/>
            </a:br>
            <a:r>
              <a:rPr lang="en-IN" dirty="0"/>
              <a:t>Abrupt narrowing of distal CBD causing dilatation of proximal CBD (measuring 23 mm), common hepatic duct (measuring 19 mm) and cystic duct (measuring 14 mm). Mild dilatation od intrahepatic biliary radicals noted.</a:t>
            </a:r>
          </a:p>
          <a:p>
            <a:r>
              <a:rPr lang="en-IN" dirty="0"/>
              <a:t>Conventional non contrast enhanced images do not reveal a space occupying lesion of pancreatic head/ duodenum.</a:t>
            </a:r>
            <a:br>
              <a:rPr lang="en-IN" dirty="0"/>
            </a:br>
            <a:r>
              <a:rPr lang="en-IN" dirty="0"/>
              <a:t>The pancreatic duct shows normal position, length, and caliber with homogeneous internal structure and smooth contours.</a:t>
            </a:r>
          </a:p>
          <a:p>
            <a:pPr marL="0" indent="0">
              <a:buNone/>
            </a:pPr>
            <a:r>
              <a:rPr lang="en-IN" b="1" dirty="0"/>
              <a:t>IMPRESSION: </a:t>
            </a:r>
            <a:endParaRPr lang="en-IN" dirty="0"/>
          </a:p>
          <a:p>
            <a:r>
              <a:rPr lang="en-IN" b="1" dirty="0"/>
              <a:t>Distal CBD stricture as described - likely neoplastic etiology. </a:t>
            </a:r>
            <a:br>
              <a:rPr lang="en-IN" dirty="0"/>
            </a:br>
            <a:r>
              <a:rPr lang="en-IN" dirty="0"/>
              <a:t>Suggested HPE for </a:t>
            </a:r>
            <a:r>
              <a:rPr lang="en-IN" dirty="0" err="1"/>
              <a:t>furthur</a:t>
            </a:r>
            <a:r>
              <a:rPr lang="en-IN" dirty="0"/>
              <a:t> evaluation.</a:t>
            </a:r>
            <a:br>
              <a:rPr lang="en-IN" dirty="0"/>
            </a:br>
            <a:endParaRPr lang="en-IN" dirty="0"/>
          </a:p>
          <a:p>
            <a:endParaRPr lang="en-IN" dirty="0"/>
          </a:p>
        </p:txBody>
      </p:sp>
      <p:pic>
        <p:nvPicPr>
          <p:cNvPr id="4" name="Picture 3">
            <a:extLst>
              <a:ext uri="{FF2B5EF4-FFF2-40B4-BE49-F238E27FC236}">
                <a16:creationId xmlns:a16="http://schemas.microsoft.com/office/drawing/2014/main" id="{28801588-F6F6-42B6-A8CB-106ABCCA1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22061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3716" y="365125"/>
            <a:ext cx="5720078" cy="6222072"/>
          </a:xfrm>
          <a:prstGeom prst="rect">
            <a:avLst/>
          </a:prstGeom>
        </p:spPr>
      </p:pic>
      <p:pic>
        <p:nvPicPr>
          <p:cNvPr id="5" name="Picture 4"/>
          <p:cNvPicPr>
            <a:picLocks noChangeAspect="1"/>
          </p:cNvPicPr>
          <p:nvPr/>
        </p:nvPicPr>
        <p:blipFill>
          <a:blip r:embed="rId3"/>
          <a:stretch>
            <a:fillRect/>
          </a:stretch>
        </p:blipFill>
        <p:spPr>
          <a:xfrm>
            <a:off x="6851561" y="365125"/>
            <a:ext cx="4623516" cy="6222072"/>
          </a:xfrm>
          <a:prstGeom prst="rect">
            <a:avLst/>
          </a:prstGeom>
        </p:spPr>
      </p:pic>
      <p:pic>
        <p:nvPicPr>
          <p:cNvPr id="6" name="Picture 5">
            <a:extLst>
              <a:ext uri="{FF2B5EF4-FFF2-40B4-BE49-F238E27FC236}">
                <a16:creationId xmlns:a16="http://schemas.microsoft.com/office/drawing/2014/main" id="{12061C4F-7EEB-44FC-B016-8F1F09C9F8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6474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2545" y="571958"/>
            <a:ext cx="6255375" cy="5906006"/>
          </a:xfrm>
          <a:prstGeom prst="rect">
            <a:avLst/>
          </a:prstGeom>
        </p:spPr>
      </p:pic>
      <p:pic>
        <p:nvPicPr>
          <p:cNvPr id="5" name="Picture 4"/>
          <p:cNvPicPr>
            <a:picLocks noChangeAspect="1"/>
          </p:cNvPicPr>
          <p:nvPr/>
        </p:nvPicPr>
        <p:blipFill>
          <a:blip r:embed="rId3"/>
          <a:stretch>
            <a:fillRect/>
          </a:stretch>
        </p:blipFill>
        <p:spPr>
          <a:xfrm>
            <a:off x="6096000" y="571958"/>
            <a:ext cx="5918010" cy="5906006"/>
          </a:xfrm>
          <a:prstGeom prst="rect">
            <a:avLst/>
          </a:prstGeom>
        </p:spPr>
      </p:pic>
      <p:pic>
        <p:nvPicPr>
          <p:cNvPr id="6" name="Picture 5">
            <a:extLst>
              <a:ext uri="{FF2B5EF4-FFF2-40B4-BE49-F238E27FC236}">
                <a16:creationId xmlns:a16="http://schemas.microsoft.com/office/drawing/2014/main" id="{011111A4-22AD-407A-A722-465395C63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02212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515" y="-1"/>
            <a:ext cx="5295900" cy="4295775"/>
          </a:xfrm>
          <a:prstGeom prst="rect">
            <a:avLst/>
          </a:prstGeom>
        </p:spPr>
      </p:pic>
      <p:pic>
        <p:nvPicPr>
          <p:cNvPr id="5" name="Picture 4"/>
          <p:cNvPicPr>
            <a:picLocks noChangeAspect="1"/>
          </p:cNvPicPr>
          <p:nvPr/>
        </p:nvPicPr>
        <p:blipFill>
          <a:blip r:embed="rId3"/>
          <a:stretch>
            <a:fillRect/>
          </a:stretch>
        </p:blipFill>
        <p:spPr>
          <a:xfrm>
            <a:off x="6542468" y="-1"/>
            <a:ext cx="5649532" cy="3936149"/>
          </a:xfrm>
          <a:prstGeom prst="rect">
            <a:avLst/>
          </a:prstGeom>
        </p:spPr>
      </p:pic>
      <p:pic>
        <p:nvPicPr>
          <p:cNvPr id="6" name="Picture 5"/>
          <p:cNvPicPr>
            <a:picLocks noChangeAspect="1"/>
          </p:cNvPicPr>
          <p:nvPr/>
        </p:nvPicPr>
        <p:blipFill>
          <a:blip r:embed="rId4"/>
          <a:stretch>
            <a:fillRect/>
          </a:stretch>
        </p:blipFill>
        <p:spPr>
          <a:xfrm>
            <a:off x="0" y="3028950"/>
            <a:ext cx="5398931" cy="3829050"/>
          </a:xfrm>
          <a:prstGeom prst="rect">
            <a:avLst/>
          </a:prstGeom>
        </p:spPr>
      </p:pic>
      <p:pic>
        <p:nvPicPr>
          <p:cNvPr id="7" name="Picture 6"/>
          <p:cNvPicPr>
            <a:picLocks noChangeAspect="1"/>
          </p:cNvPicPr>
          <p:nvPr/>
        </p:nvPicPr>
        <p:blipFill>
          <a:blip r:embed="rId5"/>
          <a:stretch>
            <a:fillRect/>
          </a:stretch>
        </p:blipFill>
        <p:spPr>
          <a:xfrm>
            <a:off x="6694337" y="3172178"/>
            <a:ext cx="5446148" cy="3682030"/>
          </a:xfrm>
          <a:prstGeom prst="rect">
            <a:avLst/>
          </a:prstGeom>
        </p:spPr>
      </p:pic>
      <p:pic>
        <p:nvPicPr>
          <p:cNvPr id="8" name="Picture 7">
            <a:extLst>
              <a:ext uri="{FF2B5EF4-FFF2-40B4-BE49-F238E27FC236}">
                <a16:creationId xmlns:a16="http://schemas.microsoft.com/office/drawing/2014/main" id="{10B23AA7-956E-405C-8A78-B55EF5E77B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45380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Grade III </a:t>
            </a:r>
            <a:r>
              <a:rPr lang="en-US" b="1" dirty="0" err="1"/>
              <a:t>moya</a:t>
            </a:r>
            <a:r>
              <a:rPr lang="en-US" b="1" dirty="0"/>
              <a:t> </a:t>
            </a:r>
            <a:r>
              <a:rPr lang="en-US" b="1" dirty="0" err="1"/>
              <a:t>moya</a:t>
            </a:r>
            <a:r>
              <a:rPr lang="en-US" b="1" dirty="0"/>
              <a:t> disease (Suzuki staging). </a:t>
            </a:r>
            <a:endParaRPr lang="en-US" dirty="0"/>
          </a:p>
        </p:txBody>
      </p:sp>
      <p:sp>
        <p:nvSpPr>
          <p:cNvPr id="3" name="Content Placeholder 2"/>
          <p:cNvSpPr>
            <a:spLocks noGrp="1"/>
          </p:cNvSpPr>
          <p:nvPr>
            <p:ph idx="1"/>
          </p:nvPr>
        </p:nvSpPr>
        <p:spPr/>
        <p:txBody>
          <a:bodyPr>
            <a:normAutofit/>
          </a:bodyPr>
          <a:lstStyle/>
          <a:p>
            <a:r>
              <a:rPr lang="en-US" sz="2400" b="1" dirty="0"/>
              <a:t>Stenosis of </a:t>
            </a:r>
            <a:r>
              <a:rPr lang="en-US" sz="2400" b="1" dirty="0" err="1"/>
              <a:t>supraclinoid</a:t>
            </a:r>
            <a:r>
              <a:rPr lang="en-US" sz="2400" b="1" dirty="0"/>
              <a:t> portion of both internal carotid arteries and bilateral anterior and middle cerebral arteries with multiple tortuous flow void  in </a:t>
            </a:r>
            <a:r>
              <a:rPr lang="en-US" sz="2400" b="1" dirty="0" err="1"/>
              <a:t>lenticulostriate</a:t>
            </a:r>
            <a:r>
              <a:rPr lang="en-US" sz="2400" b="1" dirty="0"/>
              <a:t>, </a:t>
            </a:r>
            <a:r>
              <a:rPr lang="en-US" sz="2400" b="1" dirty="0" err="1"/>
              <a:t>thalamoperforating</a:t>
            </a:r>
            <a:r>
              <a:rPr lang="en-US" sz="2400" b="1" dirty="0"/>
              <a:t> and dural arteries - s/o abnormal </a:t>
            </a:r>
            <a:r>
              <a:rPr lang="en-US" sz="2400" b="1" dirty="0" err="1"/>
              <a:t>moya</a:t>
            </a:r>
            <a:r>
              <a:rPr lang="en-US" sz="2400" b="1" dirty="0"/>
              <a:t> </a:t>
            </a:r>
            <a:r>
              <a:rPr lang="en-US" sz="2400" b="1" dirty="0" err="1"/>
              <a:t>moya</a:t>
            </a:r>
            <a:r>
              <a:rPr lang="en-US" sz="2400" b="1" dirty="0"/>
              <a:t> collaterals giving puff of smoke appearance. </a:t>
            </a:r>
            <a:br>
              <a:rPr lang="en-US" sz="2400" b="1" dirty="0"/>
            </a:br>
            <a:r>
              <a:rPr lang="en-US" sz="2400" b="1" dirty="0"/>
              <a:t>Multiple linear FLAIR hyperintensities in the sulcal spaces of frontal, parietal and temporal lobes - s/o </a:t>
            </a:r>
            <a:r>
              <a:rPr lang="en-US" sz="2400" b="1" dirty="0" err="1"/>
              <a:t>leptomeningeal</a:t>
            </a:r>
            <a:r>
              <a:rPr lang="en-US" sz="2400" b="1" dirty="0"/>
              <a:t> collaterals. </a:t>
            </a:r>
            <a:br>
              <a:rPr lang="en-US" b="1" dirty="0"/>
            </a:br>
            <a:br>
              <a:rPr lang="en-US" b="1" dirty="0"/>
            </a:br>
            <a:r>
              <a:rPr lang="en-US" b="1" dirty="0"/>
              <a:t>-- Features suggestive of grade III </a:t>
            </a:r>
            <a:r>
              <a:rPr lang="en-US" b="1" dirty="0" err="1"/>
              <a:t>moya</a:t>
            </a:r>
            <a:r>
              <a:rPr lang="en-US" b="1" dirty="0"/>
              <a:t> </a:t>
            </a:r>
            <a:r>
              <a:rPr lang="en-US" b="1" dirty="0" err="1"/>
              <a:t>moya</a:t>
            </a:r>
            <a:r>
              <a:rPr lang="en-US" b="1" dirty="0"/>
              <a:t> disease (Suzuki staging). </a:t>
            </a:r>
            <a:br>
              <a:rPr lang="en-US" dirty="0"/>
            </a:br>
            <a:endParaRPr lang="en-US" dirty="0"/>
          </a:p>
          <a:p>
            <a:endParaRPr lang="en-US" dirty="0"/>
          </a:p>
        </p:txBody>
      </p:sp>
      <p:pic>
        <p:nvPicPr>
          <p:cNvPr id="4" name="Picture 3">
            <a:extLst>
              <a:ext uri="{FF2B5EF4-FFF2-40B4-BE49-F238E27FC236}">
                <a16:creationId xmlns:a16="http://schemas.microsoft.com/office/drawing/2014/main" id="{F38DED72-6924-434C-A7D3-DC49001A4C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36447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00850" y="0"/>
            <a:ext cx="5391150" cy="3829050"/>
          </a:xfrm>
          <a:prstGeom prst="rect">
            <a:avLst/>
          </a:prstGeom>
        </p:spPr>
      </p:pic>
      <p:pic>
        <p:nvPicPr>
          <p:cNvPr id="5" name="Picture 4"/>
          <p:cNvPicPr>
            <a:picLocks noChangeAspect="1"/>
          </p:cNvPicPr>
          <p:nvPr/>
        </p:nvPicPr>
        <p:blipFill>
          <a:blip r:embed="rId3"/>
          <a:stretch>
            <a:fillRect/>
          </a:stretch>
        </p:blipFill>
        <p:spPr>
          <a:xfrm>
            <a:off x="0" y="0"/>
            <a:ext cx="5172075" cy="3924300"/>
          </a:xfrm>
          <a:prstGeom prst="rect">
            <a:avLst/>
          </a:prstGeom>
        </p:spPr>
      </p:pic>
      <p:pic>
        <p:nvPicPr>
          <p:cNvPr id="6" name="Picture 5"/>
          <p:cNvPicPr>
            <a:picLocks noChangeAspect="1"/>
          </p:cNvPicPr>
          <p:nvPr/>
        </p:nvPicPr>
        <p:blipFill>
          <a:blip r:embed="rId4"/>
          <a:stretch>
            <a:fillRect/>
          </a:stretch>
        </p:blipFill>
        <p:spPr>
          <a:xfrm>
            <a:off x="3209522" y="3377685"/>
            <a:ext cx="5257800" cy="3914775"/>
          </a:xfrm>
          <a:prstGeom prst="rect">
            <a:avLst/>
          </a:prstGeom>
        </p:spPr>
      </p:pic>
      <p:pic>
        <p:nvPicPr>
          <p:cNvPr id="7" name="Picture 6">
            <a:extLst>
              <a:ext uri="{FF2B5EF4-FFF2-40B4-BE49-F238E27FC236}">
                <a16:creationId xmlns:a16="http://schemas.microsoft.com/office/drawing/2014/main" id="{22F44221-D11E-4949-AE18-995D93B1BB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92426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Renal cell carcinoma with metastasis</a:t>
            </a:r>
          </a:p>
        </p:txBody>
      </p:sp>
      <p:sp>
        <p:nvSpPr>
          <p:cNvPr id="3" name="Content Placeholder 2"/>
          <p:cNvSpPr>
            <a:spLocks noGrp="1"/>
          </p:cNvSpPr>
          <p:nvPr>
            <p:ph idx="1"/>
          </p:nvPr>
        </p:nvSpPr>
        <p:spPr/>
        <p:txBody>
          <a:bodyPr/>
          <a:lstStyle/>
          <a:p>
            <a:pPr marL="0" indent="0">
              <a:buNone/>
            </a:pPr>
            <a:r>
              <a:rPr lang="en-US" dirty="0" err="1"/>
              <a:t>Heterogenously</a:t>
            </a:r>
            <a:r>
              <a:rPr lang="en-US" dirty="0"/>
              <a:t> enhancing mass lesion arising from the mid and lower pole of right kidney with extensions as described - suggestive of Renal cell carcinoma. </a:t>
            </a:r>
          </a:p>
          <a:p>
            <a:pPr marL="0" indent="0">
              <a:buNone/>
            </a:pPr>
            <a:br>
              <a:rPr lang="en-US" dirty="0"/>
            </a:br>
            <a:r>
              <a:rPr lang="en-US" dirty="0"/>
              <a:t>Multiple nodular opacities involving the visualized segments of bilateral lungs- likely Metastasis.</a:t>
            </a:r>
          </a:p>
          <a:p>
            <a:pPr marL="0" indent="0">
              <a:buNone/>
            </a:pPr>
            <a:br>
              <a:rPr lang="en-US" dirty="0"/>
            </a:br>
            <a:r>
              <a:rPr lang="en-US" dirty="0"/>
              <a:t>Lytic bone lesion involving the  S1, S2, S3, right 8th and 10th rib with surrounding soft tissue extensions- s/o Metastasis. </a:t>
            </a:r>
            <a:br>
              <a:rPr lang="en-US" b="1" dirty="0"/>
            </a:br>
            <a:endParaRPr lang="en-US" dirty="0"/>
          </a:p>
        </p:txBody>
      </p:sp>
      <p:pic>
        <p:nvPicPr>
          <p:cNvPr id="4" name="Picture 3">
            <a:extLst>
              <a:ext uri="{FF2B5EF4-FFF2-40B4-BE49-F238E27FC236}">
                <a16:creationId xmlns:a16="http://schemas.microsoft.com/office/drawing/2014/main" id="{2661530D-9A98-4B6D-88AB-0FF73EEE6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42659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029" y="1662113"/>
            <a:ext cx="5979481" cy="4159138"/>
          </a:xfrm>
          <a:prstGeom prst="rect">
            <a:avLst/>
          </a:prstGeom>
        </p:spPr>
      </p:pic>
      <p:pic>
        <p:nvPicPr>
          <p:cNvPr id="5" name="Picture 4"/>
          <p:cNvPicPr>
            <a:picLocks noChangeAspect="1"/>
          </p:cNvPicPr>
          <p:nvPr/>
        </p:nvPicPr>
        <p:blipFill>
          <a:blip r:embed="rId3"/>
          <a:stretch>
            <a:fillRect/>
          </a:stretch>
        </p:blipFill>
        <p:spPr>
          <a:xfrm>
            <a:off x="5926392" y="1690688"/>
            <a:ext cx="6108579" cy="4130563"/>
          </a:xfrm>
          <a:prstGeom prst="rect">
            <a:avLst/>
          </a:prstGeom>
        </p:spPr>
      </p:pic>
      <p:pic>
        <p:nvPicPr>
          <p:cNvPr id="6" name="Picture 5">
            <a:extLst>
              <a:ext uri="{FF2B5EF4-FFF2-40B4-BE49-F238E27FC236}">
                <a16:creationId xmlns:a16="http://schemas.microsoft.com/office/drawing/2014/main" id="{64C1925E-D34E-4761-9423-0AD8D62AAE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615718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044" y="1166879"/>
            <a:ext cx="6515232" cy="5096748"/>
          </a:xfrm>
          <a:prstGeom prst="rect">
            <a:avLst/>
          </a:prstGeom>
        </p:spPr>
      </p:pic>
      <p:pic>
        <p:nvPicPr>
          <p:cNvPr id="5" name="Picture 4"/>
          <p:cNvPicPr>
            <a:picLocks noChangeAspect="1"/>
          </p:cNvPicPr>
          <p:nvPr/>
        </p:nvPicPr>
        <p:blipFill>
          <a:blip r:embed="rId3"/>
          <a:stretch>
            <a:fillRect/>
          </a:stretch>
        </p:blipFill>
        <p:spPr>
          <a:xfrm>
            <a:off x="5931727" y="1166879"/>
            <a:ext cx="6260273" cy="5096748"/>
          </a:xfrm>
          <a:prstGeom prst="rect">
            <a:avLst/>
          </a:prstGeom>
        </p:spPr>
      </p:pic>
      <p:pic>
        <p:nvPicPr>
          <p:cNvPr id="6" name="Picture 5">
            <a:extLst>
              <a:ext uri="{FF2B5EF4-FFF2-40B4-BE49-F238E27FC236}">
                <a16:creationId xmlns:a16="http://schemas.microsoft.com/office/drawing/2014/main" id="{0D2DE98D-C51D-4CF6-828A-E07476A6B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28301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Carcinoma gall bladder and SMA syndrome</a:t>
            </a:r>
          </a:p>
        </p:txBody>
      </p:sp>
      <p:sp>
        <p:nvSpPr>
          <p:cNvPr id="3" name="Content Placeholder 2"/>
          <p:cNvSpPr>
            <a:spLocks noGrp="1"/>
          </p:cNvSpPr>
          <p:nvPr>
            <p:ph idx="1"/>
          </p:nvPr>
        </p:nvSpPr>
        <p:spPr/>
        <p:txBody>
          <a:bodyPr>
            <a:normAutofit/>
          </a:bodyPr>
          <a:lstStyle/>
          <a:p>
            <a:r>
              <a:rPr lang="en-US" dirty="0"/>
              <a:t>Circumferential heterogeneously enhancing wall thickening </a:t>
            </a:r>
            <a:r>
              <a:rPr lang="en-US" dirty="0" err="1"/>
              <a:t>invovling</a:t>
            </a:r>
            <a:r>
              <a:rPr lang="en-US" dirty="0"/>
              <a:t> fundus, body and neck of gall bladder extending into the cystic duct with the loss of fat planes with liver, significant peri-</a:t>
            </a:r>
            <a:r>
              <a:rPr lang="en-US" dirty="0" err="1"/>
              <a:t>cholecystic</a:t>
            </a:r>
            <a:r>
              <a:rPr lang="en-US" dirty="0"/>
              <a:t> fat stranding noted and multiple enhancing lymph nodes in the periportal region, </a:t>
            </a:r>
            <a:r>
              <a:rPr lang="en-US" dirty="0" err="1"/>
              <a:t>aortocaval</a:t>
            </a:r>
            <a:r>
              <a:rPr lang="en-US" dirty="0"/>
              <a:t> region , para-aortic region as described.</a:t>
            </a:r>
            <a:br>
              <a:rPr lang="en-US" dirty="0"/>
            </a:br>
            <a:r>
              <a:rPr lang="en-US" dirty="0"/>
              <a:t>*Heterogeneously enhancing lesion in the </a:t>
            </a:r>
            <a:r>
              <a:rPr lang="en-US" dirty="0" err="1"/>
              <a:t>omental</a:t>
            </a:r>
            <a:r>
              <a:rPr lang="en-US" dirty="0"/>
              <a:t> region adjacent </a:t>
            </a:r>
            <a:r>
              <a:rPr lang="en-US" dirty="0" err="1"/>
              <a:t>ot</a:t>
            </a:r>
            <a:r>
              <a:rPr lang="en-US" dirty="0"/>
              <a:t> the fundus region of the gall bladder - likely lymph nodal deposit. </a:t>
            </a:r>
            <a:br>
              <a:rPr lang="en-US" b="1" dirty="0"/>
            </a:br>
            <a:br>
              <a:rPr lang="en-US" b="1" dirty="0"/>
            </a:br>
            <a:r>
              <a:rPr lang="en-US" b="1" dirty="0"/>
              <a:t>-- Features likely represent carcinoma gall bladder - </a:t>
            </a:r>
            <a:r>
              <a:rPr lang="en-US" b="1" i="1" dirty="0"/>
              <a:t>Suggested Biopsy correlation from the lesion/ lymph nodal deposit</a:t>
            </a:r>
            <a:endParaRPr lang="en-US" dirty="0"/>
          </a:p>
        </p:txBody>
      </p:sp>
      <p:pic>
        <p:nvPicPr>
          <p:cNvPr id="4" name="Picture 3">
            <a:extLst>
              <a:ext uri="{FF2B5EF4-FFF2-40B4-BE49-F238E27FC236}">
                <a16:creationId xmlns:a16="http://schemas.microsoft.com/office/drawing/2014/main" id="{FBB5361A-98D9-4287-9E44-4C86E13235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056214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027906"/>
            <a:ext cx="6011215" cy="5521170"/>
          </a:xfrm>
          <a:prstGeom prst="rect">
            <a:avLst/>
          </a:prstGeom>
        </p:spPr>
      </p:pic>
      <p:pic>
        <p:nvPicPr>
          <p:cNvPr id="5" name="Picture 4"/>
          <p:cNvPicPr>
            <a:picLocks noChangeAspect="1"/>
          </p:cNvPicPr>
          <p:nvPr/>
        </p:nvPicPr>
        <p:blipFill>
          <a:blip r:embed="rId3"/>
          <a:stretch>
            <a:fillRect/>
          </a:stretch>
        </p:blipFill>
        <p:spPr>
          <a:xfrm>
            <a:off x="5731098" y="1027906"/>
            <a:ext cx="6551054" cy="5521170"/>
          </a:xfrm>
          <a:prstGeom prst="rect">
            <a:avLst/>
          </a:prstGeom>
        </p:spPr>
      </p:pic>
      <p:pic>
        <p:nvPicPr>
          <p:cNvPr id="6" name="Picture 5">
            <a:extLst>
              <a:ext uri="{FF2B5EF4-FFF2-40B4-BE49-F238E27FC236}">
                <a16:creationId xmlns:a16="http://schemas.microsoft.com/office/drawing/2014/main" id="{DAA7860F-CCDC-4685-A512-D61B12F1EF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pic>
        <p:nvPicPr>
          <p:cNvPr id="7" name="Picture 6">
            <a:extLst>
              <a:ext uri="{FF2B5EF4-FFF2-40B4-BE49-F238E27FC236}">
                <a16:creationId xmlns:a16="http://schemas.microsoft.com/office/drawing/2014/main" id="{60D506D0-010B-4E5F-BE37-42EB675E0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534" y="6521237"/>
            <a:ext cx="2087866" cy="485371"/>
          </a:xfrm>
          <a:prstGeom prst="rect">
            <a:avLst/>
          </a:prstGeom>
        </p:spPr>
      </p:pic>
    </p:spTree>
    <p:extLst>
      <p:ext uri="{BB962C8B-B14F-4D97-AF65-F5344CB8AC3E}">
        <p14:creationId xmlns:p14="http://schemas.microsoft.com/office/powerpoint/2010/main" val="406240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GB </a:t>
            </a:r>
            <a:r>
              <a:rPr lang="en-US" dirty="0" err="1"/>
              <a:t>mucocele</a:t>
            </a:r>
            <a:r>
              <a:rPr lang="en-US" dirty="0"/>
              <a:t> secondary to </a:t>
            </a:r>
            <a:r>
              <a:rPr lang="en-US" dirty="0" err="1"/>
              <a:t>choledocholithiasis</a:t>
            </a:r>
            <a:endParaRPr lang="en-US" dirty="0"/>
          </a:p>
        </p:txBody>
      </p:sp>
      <p:sp>
        <p:nvSpPr>
          <p:cNvPr id="3" name="Content Placeholder 2"/>
          <p:cNvSpPr>
            <a:spLocks noGrp="1"/>
          </p:cNvSpPr>
          <p:nvPr>
            <p:ph idx="1"/>
          </p:nvPr>
        </p:nvSpPr>
        <p:spPr/>
        <p:txBody>
          <a:bodyPr/>
          <a:lstStyle/>
          <a:p>
            <a:r>
              <a:rPr lang="en-US" b="1" dirty="0"/>
              <a:t>Gall bladder:</a:t>
            </a:r>
            <a:r>
              <a:rPr lang="en-US" dirty="0"/>
              <a:t> </a:t>
            </a:r>
            <a:r>
              <a:rPr lang="en-US" b="1" dirty="0"/>
              <a:t> Appears grossly distended with normal wall thickness. Multiple well defined </a:t>
            </a:r>
            <a:r>
              <a:rPr lang="en-US" b="1" dirty="0" err="1"/>
              <a:t>hyperdence</a:t>
            </a:r>
            <a:r>
              <a:rPr lang="en-US" b="1" dirty="0"/>
              <a:t> foci (mean 495 HU) noted in the neck of gall bladder and in the cystic duct , largest measuring 15x16 mm in neck of gall bladder and 5x5 mm in the cystic </a:t>
            </a:r>
            <a:r>
              <a:rPr lang="en-US" b="1" dirty="0" err="1"/>
              <a:t>duct.The</a:t>
            </a:r>
            <a:r>
              <a:rPr lang="en-US" b="1" dirty="0"/>
              <a:t> cystic duct appears dilated measuring 9 mm, however common bile duct appears normal measuring 6.5 mm.</a:t>
            </a:r>
            <a:br>
              <a:rPr lang="en-US" b="1" dirty="0"/>
            </a:br>
            <a:r>
              <a:rPr lang="en-US" b="1" dirty="0"/>
              <a:t>Hyperdense attenuation of the gall </a:t>
            </a:r>
            <a:r>
              <a:rPr lang="en-US" b="1" dirty="0" err="1"/>
              <a:t>badder</a:t>
            </a:r>
            <a:r>
              <a:rPr lang="en-US" b="1" dirty="0"/>
              <a:t> noted – secondary to  obstructive etiology - s/o </a:t>
            </a:r>
            <a:r>
              <a:rPr lang="en-US" b="1" dirty="0" err="1"/>
              <a:t>mucocele</a:t>
            </a:r>
            <a:r>
              <a:rPr lang="en-US" b="1" dirty="0"/>
              <a:t>.</a:t>
            </a:r>
            <a:endParaRPr lang="en-US" dirty="0"/>
          </a:p>
        </p:txBody>
      </p:sp>
    </p:spTree>
    <p:extLst>
      <p:ext uri="{BB962C8B-B14F-4D97-AF65-F5344CB8AC3E}">
        <p14:creationId xmlns:p14="http://schemas.microsoft.com/office/powerpoint/2010/main" val="3205780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appendix</a:t>
            </a:r>
          </a:p>
        </p:txBody>
      </p:sp>
      <p:pic>
        <p:nvPicPr>
          <p:cNvPr id="4" name="Content Placeholder 3"/>
          <p:cNvPicPr>
            <a:picLocks noGrp="1" noChangeAspect="1"/>
          </p:cNvPicPr>
          <p:nvPr>
            <p:ph idx="1"/>
          </p:nvPr>
        </p:nvPicPr>
        <p:blipFill>
          <a:blip r:embed="rId2"/>
          <a:stretch>
            <a:fillRect/>
          </a:stretch>
        </p:blipFill>
        <p:spPr>
          <a:xfrm>
            <a:off x="104172" y="1482591"/>
            <a:ext cx="5991828" cy="4349504"/>
          </a:xfrm>
          <a:prstGeom prst="rect">
            <a:avLst/>
          </a:prstGeom>
        </p:spPr>
      </p:pic>
      <p:pic>
        <p:nvPicPr>
          <p:cNvPr id="5" name="Picture 4"/>
          <p:cNvPicPr>
            <a:picLocks noChangeAspect="1"/>
          </p:cNvPicPr>
          <p:nvPr/>
        </p:nvPicPr>
        <p:blipFill>
          <a:blip r:embed="rId3"/>
          <a:stretch>
            <a:fillRect/>
          </a:stretch>
        </p:blipFill>
        <p:spPr>
          <a:xfrm>
            <a:off x="5785028" y="1482591"/>
            <a:ext cx="6302800" cy="4349504"/>
          </a:xfrm>
          <a:prstGeom prst="rect">
            <a:avLst/>
          </a:prstGeom>
        </p:spPr>
      </p:pic>
      <p:sp>
        <p:nvSpPr>
          <p:cNvPr id="8" name="Down Arrow 7"/>
          <p:cNvSpPr/>
          <p:nvPr/>
        </p:nvSpPr>
        <p:spPr>
          <a:xfrm>
            <a:off x="1800033" y="1025905"/>
            <a:ext cx="528033" cy="1457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261260" y="1880315"/>
            <a:ext cx="309093" cy="927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8200" y="365125"/>
            <a:ext cx="2955270" cy="369332"/>
          </a:xfrm>
          <a:prstGeom prst="rect">
            <a:avLst/>
          </a:prstGeom>
          <a:noFill/>
        </p:spPr>
        <p:txBody>
          <a:bodyPr wrap="square" rtlCol="0">
            <a:spAutoFit/>
          </a:bodyPr>
          <a:lstStyle/>
          <a:p>
            <a:r>
              <a:rPr lang="en-US" dirty="0"/>
              <a:t>Appendix</a:t>
            </a:r>
          </a:p>
        </p:txBody>
      </p:sp>
      <p:pic>
        <p:nvPicPr>
          <p:cNvPr id="11" name="Picture 10">
            <a:extLst>
              <a:ext uri="{FF2B5EF4-FFF2-40B4-BE49-F238E27FC236}">
                <a16:creationId xmlns:a16="http://schemas.microsoft.com/office/drawing/2014/main" id="{35104F12-8EFC-4B45-8676-2260D58786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707553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Mucocele</a:t>
            </a:r>
            <a:r>
              <a:rPr lang="en-US" dirty="0"/>
              <a:t> of the appendix</a:t>
            </a:r>
          </a:p>
        </p:txBody>
      </p:sp>
      <p:sp>
        <p:nvSpPr>
          <p:cNvPr id="3" name="Content Placeholder 2"/>
          <p:cNvSpPr>
            <a:spLocks noGrp="1"/>
          </p:cNvSpPr>
          <p:nvPr>
            <p:ph idx="1"/>
          </p:nvPr>
        </p:nvSpPr>
        <p:spPr/>
        <p:txBody>
          <a:bodyPr/>
          <a:lstStyle/>
          <a:p>
            <a:r>
              <a:rPr lang="en-US" dirty="0"/>
              <a:t>Base and body of the appendix are dilated with a maximum diameter of 18 mm with a hyperdense wall. With isodense contents within the lumen with normal tapering of the tip of the appendix noted.</a:t>
            </a:r>
          </a:p>
          <a:p>
            <a:endParaRPr lang="en-US" dirty="0"/>
          </a:p>
          <a:p>
            <a:pPr marL="0" indent="0">
              <a:buNone/>
            </a:pPr>
            <a:br>
              <a:rPr lang="en-US" dirty="0"/>
            </a:br>
            <a:r>
              <a:rPr lang="en-US" dirty="0"/>
              <a:t>On USG correlation : Dilatation of the base and body of appendix with </a:t>
            </a:r>
            <a:r>
              <a:rPr lang="en-US" dirty="0" err="1"/>
              <a:t>hyperechoic</a:t>
            </a:r>
            <a:r>
              <a:rPr lang="en-US" dirty="0"/>
              <a:t> wall and </a:t>
            </a:r>
            <a:r>
              <a:rPr lang="en-US" dirty="0" err="1"/>
              <a:t>hyperechoic</a:t>
            </a:r>
            <a:r>
              <a:rPr lang="en-US" dirty="0"/>
              <a:t> contents within the lumen - s/o </a:t>
            </a:r>
            <a:r>
              <a:rPr lang="en-US" dirty="0" err="1"/>
              <a:t>mucocele</a:t>
            </a:r>
            <a:r>
              <a:rPr lang="en-US" dirty="0"/>
              <a:t> of appendix</a:t>
            </a:r>
          </a:p>
        </p:txBody>
      </p:sp>
      <p:pic>
        <p:nvPicPr>
          <p:cNvPr id="4" name="Picture 3">
            <a:extLst>
              <a:ext uri="{FF2B5EF4-FFF2-40B4-BE49-F238E27FC236}">
                <a16:creationId xmlns:a16="http://schemas.microsoft.com/office/drawing/2014/main" id="{7B5D4400-B587-4FD4-8216-0842A674BC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49401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Hilar </a:t>
            </a:r>
            <a:r>
              <a:rPr lang="en-IN" dirty="0" err="1"/>
              <a:t>cholangiocarcinoma</a:t>
            </a:r>
            <a:endParaRPr lang="en-IN" dirty="0"/>
          </a:p>
        </p:txBody>
      </p:sp>
      <p:sp>
        <p:nvSpPr>
          <p:cNvPr id="3" name="Content Placeholder 2"/>
          <p:cNvSpPr>
            <a:spLocks noGrp="1"/>
          </p:cNvSpPr>
          <p:nvPr>
            <p:ph idx="1"/>
          </p:nvPr>
        </p:nvSpPr>
        <p:spPr/>
        <p:txBody>
          <a:bodyPr>
            <a:normAutofit fontScale="47500" lnSpcReduction="20000"/>
          </a:bodyPr>
          <a:lstStyle/>
          <a:p>
            <a:pPr marL="0" indent="0">
              <a:buNone/>
            </a:pPr>
            <a:r>
              <a:rPr lang="en-IN" b="1" dirty="0" err="1"/>
              <a:t>Bilobar</a:t>
            </a:r>
            <a:r>
              <a:rPr lang="en-IN" b="1" dirty="0"/>
              <a:t> Central and peripheral intrahepatic biliary radicle dilatation noted more prominent on the left with irregular stricture seen in the liver hilum at the ductal confluence .-S/o Bismuth type IV non-communicating block with hilar strictures.</a:t>
            </a:r>
            <a:br>
              <a:rPr lang="en-IN" b="1" dirty="0"/>
            </a:br>
            <a:br>
              <a:rPr lang="en-IN" b="1" dirty="0"/>
            </a:br>
            <a:r>
              <a:rPr lang="en-IN" b="1" dirty="0"/>
              <a:t>The common bile duct is not significantly dilated.</a:t>
            </a:r>
            <a:br>
              <a:rPr lang="en-IN" b="1" dirty="0"/>
            </a:br>
            <a:br>
              <a:rPr lang="en-IN" b="1" dirty="0"/>
            </a:br>
            <a:r>
              <a:rPr lang="en-IN" b="1" dirty="0"/>
              <a:t>Ill defined areas of T2W/SPAIR hyperintensities noted involving segments IV,V,VI and VII.-S/O Cholangitic abscesses/infiltrative lesions.</a:t>
            </a:r>
            <a:br>
              <a:rPr lang="en-IN" b="1" dirty="0"/>
            </a:br>
            <a:br>
              <a:rPr lang="en-IN" b="1" dirty="0"/>
            </a:br>
            <a:r>
              <a:rPr lang="en-IN" b="1" dirty="0"/>
              <a:t>Free fluid noted in the perihepatic space and right para-colic gutter and right </a:t>
            </a:r>
            <a:r>
              <a:rPr lang="en-IN" b="1" dirty="0" err="1"/>
              <a:t>peural</a:t>
            </a:r>
            <a:r>
              <a:rPr lang="en-IN" b="1" dirty="0"/>
              <a:t> cavity-S/O Minimal ascites and minimal right pleural effusion,</a:t>
            </a:r>
            <a:br>
              <a:rPr lang="en-IN" b="1" dirty="0"/>
            </a:br>
            <a:br>
              <a:rPr lang="en-IN" b="1" dirty="0"/>
            </a:br>
            <a:br>
              <a:rPr lang="en-IN" b="1" dirty="0"/>
            </a:br>
            <a:r>
              <a:rPr lang="en-IN" b="1" dirty="0"/>
              <a:t>T1W </a:t>
            </a:r>
            <a:r>
              <a:rPr lang="en-IN" b="1" dirty="0" err="1"/>
              <a:t>hyperintenisty</a:t>
            </a:r>
            <a:r>
              <a:rPr lang="en-IN" b="1" dirty="0"/>
              <a:t> noted in the intrahepatic biliary ducts-S/O sludge/debris.</a:t>
            </a:r>
            <a:br>
              <a:rPr lang="en-IN" dirty="0"/>
            </a:br>
            <a:br>
              <a:rPr lang="en-IN" dirty="0"/>
            </a:br>
            <a:r>
              <a:rPr lang="en-IN" dirty="0"/>
              <a:t>The pancreatic duct shows normal position, length, and caliber with homogeneous internal structure and smooth contours.</a:t>
            </a:r>
          </a:p>
          <a:p>
            <a:pPr marL="0" indent="0">
              <a:buNone/>
            </a:pPr>
            <a:br>
              <a:rPr lang="en-IN" dirty="0"/>
            </a:br>
            <a:endParaRPr lang="en-IN" dirty="0"/>
          </a:p>
          <a:p>
            <a:pPr marL="0" indent="0">
              <a:buNone/>
            </a:pPr>
            <a:r>
              <a:rPr lang="en-IN" b="1" dirty="0"/>
              <a:t>IMPRESSION: </a:t>
            </a:r>
            <a:endParaRPr lang="en-IN" dirty="0"/>
          </a:p>
          <a:p>
            <a:pPr marL="0" indent="0">
              <a:buNone/>
            </a:pPr>
            <a:r>
              <a:rPr lang="en-IN" b="1" dirty="0"/>
              <a:t>*IHBR dilatation with Bismuth type IV non-communicating block with hilar strictures.</a:t>
            </a:r>
            <a:br>
              <a:rPr lang="en-IN" b="1" dirty="0"/>
            </a:br>
            <a:r>
              <a:rPr lang="en-IN" b="1" dirty="0"/>
              <a:t>Possibilities include:-</a:t>
            </a:r>
            <a:br>
              <a:rPr lang="en-IN" b="1" dirty="0"/>
            </a:br>
            <a:br>
              <a:rPr lang="en-IN" b="1" dirty="0"/>
            </a:br>
            <a:r>
              <a:rPr lang="en-IN" b="1" dirty="0"/>
              <a:t>1)Infiltrative malignant lesion.</a:t>
            </a:r>
            <a:br>
              <a:rPr lang="en-IN" b="1" dirty="0"/>
            </a:br>
            <a:r>
              <a:rPr lang="en-IN" b="1" dirty="0"/>
              <a:t>2)Post cholecystectomy strictures.</a:t>
            </a:r>
            <a:br>
              <a:rPr lang="en-IN" b="1" dirty="0"/>
            </a:br>
            <a:r>
              <a:rPr lang="en-IN" b="1" i="1" dirty="0"/>
              <a:t>*Recommended correlation with ERCP or PTBD with brush cytology.</a:t>
            </a:r>
            <a:br>
              <a:rPr lang="en-IN" b="1" dirty="0"/>
            </a:br>
            <a:br>
              <a:rPr lang="en-IN" b="1" dirty="0"/>
            </a:br>
            <a:endParaRPr lang="en-IN" dirty="0"/>
          </a:p>
        </p:txBody>
      </p:sp>
      <p:pic>
        <p:nvPicPr>
          <p:cNvPr id="4" name="Picture 3">
            <a:extLst>
              <a:ext uri="{FF2B5EF4-FFF2-40B4-BE49-F238E27FC236}">
                <a16:creationId xmlns:a16="http://schemas.microsoft.com/office/drawing/2014/main" id="{EA6AAA11-8060-4A34-8CC9-58143D1C1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451693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029" y="1662113"/>
            <a:ext cx="5979481" cy="4159138"/>
          </a:xfrm>
          <a:prstGeom prst="rect">
            <a:avLst/>
          </a:prstGeom>
        </p:spPr>
      </p:pic>
      <p:pic>
        <p:nvPicPr>
          <p:cNvPr id="5" name="Picture 4"/>
          <p:cNvPicPr>
            <a:picLocks noChangeAspect="1"/>
          </p:cNvPicPr>
          <p:nvPr/>
        </p:nvPicPr>
        <p:blipFill>
          <a:blip r:embed="rId3"/>
          <a:stretch>
            <a:fillRect/>
          </a:stretch>
        </p:blipFill>
        <p:spPr>
          <a:xfrm>
            <a:off x="5926392" y="1690688"/>
            <a:ext cx="6108579" cy="4130563"/>
          </a:xfrm>
          <a:prstGeom prst="rect">
            <a:avLst/>
          </a:prstGeom>
        </p:spPr>
      </p:pic>
      <p:pic>
        <p:nvPicPr>
          <p:cNvPr id="6" name="Picture 5">
            <a:extLst>
              <a:ext uri="{FF2B5EF4-FFF2-40B4-BE49-F238E27FC236}">
                <a16:creationId xmlns:a16="http://schemas.microsoft.com/office/drawing/2014/main" id="{842D677B-252C-4D4C-A8FE-28DED7A1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564651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4958" y="1166879"/>
            <a:ext cx="6260274" cy="5096748"/>
          </a:xfrm>
          <a:prstGeom prst="rect">
            <a:avLst/>
          </a:prstGeom>
        </p:spPr>
      </p:pic>
      <p:pic>
        <p:nvPicPr>
          <p:cNvPr id="5" name="Picture 4"/>
          <p:cNvPicPr>
            <a:picLocks noChangeAspect="1"/>
          </p:cNvPicPr>
          <p:nvPr/>
        </p:nvPicPr>
        <p:blipFill>
          <a:blip r:embed="rId3"/>
          <a:stretch>
            <a:fillRect/>
          </a:stretch>
        </p:blipFill>
        <p:spPr>
          <a:xfrm>
            <a:off x="6213950" y="1166879"/>
            <a:ext cx="6260273" cy="5096748"/>
          </a:xfrm>
          <a:prstGeom prst="rect">
            <a:avLst/>
          </a:prstGeom>
        </p:spPr>
      </p:pic>
      <p:pic>
        <p:nvPicPr>
          <p:cNvPr id="6" name="Picture 5">
            <a:extLst>
              <a:ext uri="{FF2B5EF4-FFF2-40B4-BE49-F238E27FC236}">
                <a16:creationId xmlns:a16="http://schemas.microsoft.com/office/drawing/2014/main" id="{9916D92F-0FD3-4392-B264-49F70D13DC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948860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Carcinoma gall bladder and SMA syndrome</a:t>
            </a:r>
          </a:p>
        </p:txBody>
      </p:sp>
      <p:sp>
        <p:nvSpPr>
          <p:cNvPr id="3" name="Content Placeholder 2"/>
          <p:cNvSpPr>
            <a:spLocks noGrp="1"/>
          </p:cNvSpPr>
          <p:nvPr>
            <p:ph idx="1"/>
          </p:nvPr>
        </p:nvSpPr>
        <p:spPr/>
        <p:txBody>
          <a:bodyPr>
            <a:normAutofit/>
          </a:bodyPr>
          <a:lstStyle/>
          <a:p>
            <a:r>
              <a:rPr lang="en-US" dirty="0"/>
              <a:t>Circumferential heterogeneously enhancing wall thickening </a:t>
            </a:r>
            <a:r>
              <a:rPr lang="en-US" dirty="0" err="1"/>
              <a:t>invovling</a:t>
            </a:r>
            <a:r>
              <a:rPr lang="en-US" dirty="0"/>
              <a:t> fundus, body and neck of gall bladder extending into the cystic duct with the loss of fat planes with liver, significant peri-</a:t>
            </a:r>
            <a:r>
              <a:rPr lang="en-US" dirty="0" err="1"/>
              <a:t>cholecystic</a:t>
            </a:r>
            <a:r>
              <a:rPr lang="en-US" dirty="0"/>
              <a:t> fat stranding noted and multiple enhancing lymph nodes in the periportal region, </a:t>
            </a:r>
            <a:r>
              <a:rPr lang="en-US" dirty="0" err="1"/>
              <a:t>aortocaval</a:t>
            </a:r>
            <a:r>
              <a:rPr lang="en-US" dirty="0"/>
              <a:t> region , para-aortic region as described.</a:t>
            </a:r>
            <a:br>
              <a:rPr lang="en-US" dirty="0"/>
            </a:br>
            <a:r>
              <a:rPr lang="en-US" dirty="0"/>
              <a:t>*Heterogeneously enhancing lesion in the </a:t>
            </a:r>
            <a:r>
              <a:rPr lang="en-US" dirty="0" err="1"/>
              <a:t>omental</a:t>
            </a:r>
            <a:r>
              <a:rPr lang="en-US" dirty="0"/>
              <a:t> region adjacent </a:t>
            </a:r>
            <a:r>
              <a:rPr lang="en-US" dirty="0" err="1"/>
              <a:t>ot</a:t>
            </a:r>
            <a:r>
              <a:rPr lang="en-US" dirty="0"/>
              <a:t> the fundus region of the gall bladder - likely lymph nodal deposit. </a:t>
            </a:r>
            <a:br>
              <a:rPr lang="en-US" b="1" dirty="0"/>
            </a:br>
            <a:br>
              <a:rPr lang="en-US" b="1" dirty="0"/>
            </a:br>
            <a:r>
              <a:rPr lang="en-US" b="1" dirty="0"/>
              <a:t>-- Features likely represent carcinoma gall bladder - </a:t>
            </a:r>
            <a:r>
              <a:rPr lang="en-US" b="1" i="1" dirty="0"/>
              <a:t>Suggested Biopsy correlation from the lesion/ lymph nodal deposit</a:t>
            </a:r>
            <a:endParaRPr lang="en-US" dirty="0"/>
          </a:p>
        </p:txBody>
      </p:sp>
      <p:pic>
        <p:nvPicPr>
          <p:cNvPr id="4" name="Picture 3">
            <a:extLst>
              <a:ext uri="{FF2B5EF4-FFF2-40B4-BE49-F238E27FC236}">
                <a16:creationId xmlns:a16="http://schemas.microsoft.com/office/drawing/2014/main" id="{57E02B1E-C6AA-46F3-AABC-F0F424EFFF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908778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027906"/>
            <a:ext cx="6011215" cy="5521170"/>
          </a:xfrm>
          <a:prstGeom prst="rect">
            <a:avLst/>
          </a:prstGeom>
        </p:spPr>
      </p:pic>
      <p:pic>
        <p:nvPicPr>
          <p:cNvPr id="5" name="Picture 4"/>
          <p:cNvPicPr>
            <a:picLocks noChangeAspect="1"/>
          </p:cNvPicPr>
          <p:nvPr/>
        </p:nvPicPr>
        <p:blipFill>
          <a:blip r:embed="rId3"/>
          <a:stretch>
            <a:fillRect/>
          </a:stretch>
        </p:blipFill>
        <p:spPr>
          <a:xfrm>
            <a:off x="5731098" y="1027906"/>
            <a:ext cx="6551054" cy="5521170"/>
          </a:xfrm>
          <a:prstGeom prst="rect">
            <a:avLst/>
          </a:prstGeom>
        </p:spPr>
      </p:pic>
      <p:pic>
        <p:nvPicPr>
          <p:cNvPr id="6" name="Picture 5">
            <a:extLst>
              <a:ext uri="{FF2B5EF4-FFF2-40B4-BE49-F238E27FC236}">
                <a16:creationId xmlns:a16="http://schemas.microsoft.com/office/drawing/2014/main" id="{EC80CC28-C43E-4EE9-A60A-46EA95988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99980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GB </a:t>
            </a:r>
            <a:r>
              <a:rPr lang="en-US" dirty="0" err="1"/>
              <a:t>mucocele</a:t>
            </a:r>
            <a:r>
              <a:rPr lang="en-US" dirty="0"/>
              <a:t> secondary to </a:t>
            </a:r>
            <a:r>
              <a:rPr lang="en-US" dirty="0" err="1"/>
              <a:t>choledocholithiasis</a:t>
            </a:r>
            <a:endParaRPr lang="en-US" dirty="0"/>
          </a:p>
        </p:txBody>
      </p:sp>
      <p:sp>
        <p:nvSpPr>
          <p:cNvPr id="3" name="Content Placeholder 2"/>
          <p:cNvSpPr>
            <a:spLocks noGrp="1"/>
          </p:cNvSpPr>
          <p:nvPr>
            <p:ph idx="1"/>
          </p:nvPr>
        </p:nvSpPr>
        <p:spPr/>
        <p:txBody>
          <a:bodyPr/>
          <a:lstStyle/>
          <a:p>
            <a:r>
              <a:rPr lang="en-US" dirty="0"/>
              <a:t>Gall bladder:  Appears grossly distended with normal wall thickness. Multiple well defined </a:t>
            </a:r>
            <a:r>
              <a:rPr lang="en-US" dirty="0" err="1"/>
              <a:t>hyperdence</a:t>
            </a:r>
            <a:r>
              <a:rPr lang="en-US" dirty="0"/>
              <a:t> foci (mean 495 HU) noted in the neck of gall bladder and in the cystic duct , largest measuring 15x16 mm in neck of gall bladder and 5x5 mm in the cystic </a:t>
            </a:r>
            <a:r>
              <a:rPr lang="en-US" dirty="0" err="1"/>
              <a:t>duct.The</a:t>
            </a:r>
            <a:r>
              <a:rPr lang="en-US" dirty="0"/>
              <a:t> cystic duct appears dilated measuring 9 mm, however common bile duct appears normal measuring 6.5 mm.</a:t>
            </a:r>
            <a:br>
              <a:rPr lang="en-US" dirty="0"/>
            </a:br>
            <a:r>
              <a:rPr lang="en-US" dirty="0"/>
              <a:t>Hyperdense attenuation of the gall </a:t>
            </a:r>
            <a:r>
              <a:rPr lang="en-US" dirty="0" err="1"/>
              <a:t>badder</a:t>
            </a:r>
            <a:r>
              <a:rPr lang="en-US" dirty="0"/>
              <a:t> noted – secondary to  obstructive etiology - s/o </a:t>
            </a:r>
            <a:r>
              <a:rPr lang="en-US" dirty="0" err="1"/>
              <a:t>mucocele</a:t>
            </a:r>
            <a:r>
              <a:rPr lang="en-US" dirty="0"/>
              <a:t>.</a:t>
            </a:r>
          </a:p>
        </p:txBody>
      </p:sp>
      <p:pic>
        <p:nvPicPr>
          <p:cNvPr id="4" name="Picture 3">
            <a:extLst>
              <a:ext uri="{FF2B5EF4-FFF2-40B4-BE49-F238E27FC236}">
                <a16:creationId xmlns:a16="http://schemas.microsoft.com/office/drawing/2014/main" id="{D9EE1072-636D-40DB-B234-260302CDF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451543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appendix</a:t>
            </a:r>
          </a:p>
        </p:txBody>
      </p:sp>
      <p:pic>
        <p:nvPicPr>
          <p:cNvPr id="4" name="Content Placeholder 3"/>
          <p:cNvPicPr>
            <a:picLocks noGrp="1" noChangeAspect="1"/>
          </p:cNvPicPr>
          <p:nvPr>
            <p:ph idx="1"/>
          </p:nvPr>
        </p:nvPicPr>
        <p:blipFill>
          <a:blip r:embed="rId2"/>
          <a:stretch>
            <a:fillRect/>
          </a:stretch>
        </p:blipFill>
        <p:spPr>
          <a:xfrm>
            <a:off x="169332" y="1482591"/>
            <a:ext cx="5926667" cy="4349504"/>
          </a:xfrm>
          <a:prstGeom prst="rect">
            <a:avLst/>
          </a:prstGeom>
        </p:spPr>
      </p:pic>
      <p:pic>
        <p:nvPicPr>
          <p:cNvPr id="5" name="Picture 4"/>
          <p:cNvPicPr>
            <a:picLocks noChangeAspect="1"/>
          </p:cNvPicPr>
          <p:nvPr/>
        </p:nvPicPr>
        <p:blipFill>
          <a:blip r:embed="rId3"/>
          <a:stretch>
            <a:fillRect/>
          </a:stretch>
        </p:blipFill>
        <p:spPr>
          <a:xfrm>
            <a:off x="6349254" y="1482591"/>
            <a:ext cx="5842746" cy="4349504"/>
          </a:xfrm>
          <a:prstGeom prst="rect">
            <a:avLst/>
          </a:prstGeom>
        </p:spPr>
      </p:pic>
      <p:sp>
        <p:nvSpPr>
          <p:cNvPr id="8" name="Down Arrow 7"/>
          <p:cNvSpPr/>
          <p:nvPr/>
        </p:nvSpPr>
        <p:spPr>
          <a:xfrm>
            <a:off x="1787802" y="1025905"/>
            <a:ext cx="528033" cy="1457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641564" y="1880315"/>
            <a:ext cx="309093" cy="927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8200" y="365125"/>
            <a:ext cx="2955270" cy="369332"/>
          </a:xfrm>
          <a:prstGeom prst="rect">
            <a:avLst/>
          </a:prstGeom>
          <a:noFill/>
        </p:spPr>
        <p:txBody>
          <a:bodyPr wrap="square" rtlCol="0">
            <a:spAutoFit/>
          </a:bodyPr>
          <a:lstStyle/>
          <a:p>
            <a:r>
              <a:rPr lang="en-US" dirty="0"/>
              <a:t>Appendix</a:t>
            </a:r>
          </a:p>
        </p:txBody>
      </p:sp>
      <p:pic>
        <p:nvPicPr>
          <p:cNvPr id="11" name="Picture 10">
            <a:extLst>
              <a:ext uri="{FF2B5EF4-FFF2-40B4-BE49-F238E27FC236}">
                <a16:creationId xmlns:a16="http://schemas.microsoft.com/office/drawing/2014/main" id="{2C572DF2-1DE0-4FA0-89F8-7ED35A7940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248809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Mucocele</a:t>
            </a:r>
            <a:r>
              <a:rPr lang="en-US" b="1" dirty="0"/>
              <a:t> of the appendix</a:t>
            </a:r>
          </a:p>
        </p:txBody>
      </p:sp>
      <p:sp>
        <p:nvSpPr>
          <p:cNvPr id="3" name="Content Placeholder 2"/>
          <p:cNvSpPr>
            <a:spLocks noGrp="1"/>
          </p:cNvSpPr>
          <p:nvPr>
            <p:ph idx="1"/>
          </p:nvPr>
        </p:nvSpPr>
        <p:spPr/>
        <p:txBody>
          <a:bodyPr/>
          <a:lstStyle/>
          <a:p>
            <a:r>
              <a:rPr lang="en-US" dirty="0"/>
              <a:t>Base and body of the appendix are dilated with a maximum diameter of 18 mm with a hyperdense wall. With isodense contents within the lumen with normal tapering of the tip of the appendix noted.</a:t>
            </a:r>
          </a:p>
          <a:p>
            <a:endParaRPr lang="en-US" dirty="0"/>
          </a:p>
          <a:p>
            <a:pPr marL="0" indent="0">
              <a:buNone/>
            </a:pPr>
            <a:br>
              <a:rPr lang="en-US" dirty="0"/>
            </a:br>
            <a:r>
              <a:rPr lang="en-US" dirty="0"/>
              <a:t>On USG correlation : Dilatation of the base and body of appendix with </a:t>
            </a:r>
            <a:r>
              <a:rPr lang="en-US" dirty="0" err="1"/>
              <a:t>hyperechoic</a:t>
            </a:r>
            <a:r>
              <a:rPr lang="en-US" dirty="0"/>
              <a:t> wall and </a:t>
            </a:r>
            <a:r>
              <a:rPr lang="en-US" dirty="0" err="1"/>
              <a:t>hyperechoic</a:t>
            </a:r>
            <a:r>
              <a:rPr lang="en-US" dirty="0"/>
              <a:t> contents within the lumen - s/o </a:t>
            </a:r>
            <a:r>
              <a:rPr lang="en-US" dirty="0" err="1"/>
              <a:t>mucocele</a:t>
            </a:r>
            <a:r>
              <a:rPr lang="en-US" dirty="0"/>
              <a:t> of appendix</a:t>
            </a:r>
          </a:p>
        </p:txBody>
      </p:sp>
      <p:pic>
        <p:nvPicPr>
          <p:cNvPr id="4" name="Picture 3">
            <a:extLst>
              <a:ext uri="{FF2B5EF4-FFF2-40B4-BE49-F238E27FC236}">
                <a16:creationId xmlns:a16="http://schemas.microsoft.com/office/drawing/2014/main" id="{2E2C325C-D57E-4474-96B4-3D4CF7EE33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99564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78E6694-ABCD-48E0-8F7B-CDB0EA7C7D86}"/>
              </a:ext>
            </a:extLst>
          </p:cNvPr>
          <p:cNvSpPr txBox="1">
            <a:spLocks noGrp="1"/>
          </p:cNvSpPr>
          <p:nvPr>
            <p:ph idx="1"/>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t>You can share presentation, cases, events and articles On Radioloksabha.com</a:t>
            </a:r>
          </a:p>
          <a:p>
            <a:pPr marL="0" indent="0">
              <a:buFont typeface="Arial" panose="020B0604020202020204" pitchFamily="34" charset="0"/>
              <a:buNone/>
            </a:pPr>
            <a:endParaRPr lang="en-US" sz="3500" dirty="0"/>
          </a:p>
          <a:p>
            <a:pPr marL="0" indent="0">
              <a:buFont typeface="Arial" panose="020B0604020202020204" pitchFamily="34" charset="0"/>
              <a:buNone/>
            </a:pPr>
            <a:r>
              <a:rPr lang="en-US" sz="3500" dirty="0"/>
              <a:t>Register at  </a:t>
            </a:r>
            <a:r>
              <a:rPr lang="en-IN" sz="3500" dirty="0">
                <a:hlinkClick r:id="rId2"/>
              </a:rPr>
              <a:t>https://www.radioloksabha.com/home.php</a:t>
            </a:r>
            <a:endParaRPr lang="en-IN" sz="3500" dirty="0"/>
          </a:p>
          <a:p>
            <a:pPr marL="0" indent="0">
              <a:buFont typeface="Arial" panose="020B0604020202020204" pitchFamily="34" charset="0"/>
              <a:buNone/>
            </a:pPr>
            <a:endParaRPr lang="en-IN" dirty="0"/>
          </a:p>
          <a:p>
            <a:pPr marL="0" indent="0">
              <a:buFont typeface="Arial" panose="020B0604020202020204" pitchFamily="34" charset="0"/>
              <a:buNone/>
            </a:pPr>
            <a:r>
              <a:rPr lang="en-IN" dirty="0"/>
              <a:t>Download DNB/MD question papers, presentation and formats.</a:t>
            </a:r>
          </a:p>
          <a:p>
            <a:pPr marL="0" indent="0">
              <a:buFont typeface="Arial" panose="020B0604020202020204" pitchFamily="34" charset="0"/>
              <a:buNone/>
            </a:pPr>
            <a:endParaRPr lang="en-IN" dirty="0"/>
          </a:p>
          <a:p>
            <a:endParaRPr lang="en-IN" dirty="0"/>
          </a:p>
        </p:txBody>
      </p:sp>
      <p:sp>
        <p:nvSpPr>
          <p:cNvPr id="5" name="Title 1">
            <a:extLst>
              <a:ext uri="{FF2B5EF4-FFF2-40B4-BE49-F238E27FC236}">
                <a16:creationId xmlns:a16="http://schemas.microsoft.com/office/drawing/2014/main" id="{D580D386-6E21-45AA-8FE4-67A65149B4C5}"/>
              </a:ext>
            </a:extLst>
          </p:cNvPr>
          <p:cNvSpPr txBox="1">
            <a:spLocks noGrp="1"/>
          </p:cNvSpPr>
          <p:nvPr>
            <p:ph type="title"/>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THANK YOU</a:t>
            </a:r>
            <a:endParaRPr lang="en-IN" dirty="0"/>
          </a:p>
        </p:txBody>
      </p:sp>
      <p:pic>
        <p:nvPicPr>
          <p:cNvPr id="6" name="Picture 5">
            <a:extLst>
              <a:ext uri="{FF2B5EF4-FFF2-40B4-BE49-F238E27FC236}">
                <a16:creationId xmlns:a16="http://schemas.microsoft.com/office/drawing/2014/main" id="{12F91B6D-D712-42A5-976F-CB1923C2D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04418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753100" cy="3838575"/>
          </a:xfrm>
          <a:prstGeom prst="rect">
            <a:avLst/>
          </a:prstGeom>
        </p:spPr>
      </p:pic>
      <p:pic>
        <p:nvPicPr>
          <p:cNvPr id="5" name="Picture 4"/>
          <p:cNvPicPr>
            <a:picLocks noChangeAspect="1"/>
          </p:cNvPicPr>
          <p:nvPr/>
        </p:nvPicPr>
        <p:blipFill>
          <a:blip r:embed="rId3"/>
          <a:stretch>
            <a:fillRect/>
          </a:stretch>
        </p:blipFill>
        <p:spPr>
          <a:xfrm>
            <a:off x="6758726" y="0"/>
            <a:ext cx="4226953" cy="3847389"/>
          </a:xfrm>
          <a:prstGeom prst="rect">
            <a:avLst/>
          </a:prstGeom>
        </p:spPr>
      </p:pic>
      <p:pic>
        <p:nvPicPr>
          <p:cNvPr id="6" name="Picture 5"/>
          <p:cNvPicPr>
            <a:picLocks noChangeAspect="1"/>
          </p:cNvPicPr>
          <p:nvPr/>
        </p:nvPicPr>
        <p:blipFill>
          <a:blip r:embed="rId4"/>
          <a:stretch>
            <a:fillRect/>
          </a:stretch>
        </p:blipFill>
        <p:spPr>
          <a:xfrm>
            <a:off x="0" y="3488833"/>
            <a:ext cx="6064501" cy="3369167"/>
          </a:xfrm>
          <a:prstGeom prst="rect">
            <a:avLst/>
          </a:prstGeom>
        </p:spPr>
      </p:pic>
      <p:pic>
        <p:nvPicPr>
          <p:cNvPr id="7" name="Picture 6"/>
          <p:cNvPicPr>
            <a:picLocks noChangeAspect="1"/>
          </p:cNvPicPr>
          <p:nvPr/>
        </p:nvPicPr>
        <p:blipFill>
          <a:blip r:embed="rId5"/>
          <a:stretch>
            <a:fillRect/>
          </a:stretch>
        </p:blipFill>
        <p:spPr>
          <a:xfrm>
            <a:off x="6915581" y="2917570"/>
            <a:ext cx="4283673" cy="3940430"/>
          </a:xfrm>
          <a:prstGeom prst="rect">
            <a:avLst/>
          </a:prstGeom>
        </p:spPr>
      </p:pic>
      <p:pic>
        <p:nvPicPr>
          <p:cNvPr id="8" name="Picture 7">
            <a:extLst>
              <a:ext uri="{FF2B5EF4-FFF2-40B4-BE49-F238E27FC236}">
                <a16:creationId xmlns:a16="http://schemas.microsoft.com/office/drawing/2014/main" id="{1AA1C561-DB4A-43C4-9426-B6A12A1691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03255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Choledocholithiasis</a:t>
            </a:r>
          </a:p>
        </p:txBody>
      </p:sp>
      <p:sp>
        <p:nvSpPr>
          <p:cNvPr id="3" name="Content Placeholder 2"/>
          <p:cNvSpPr>
            <a:spLocks noGrp="1"/>
          </p:cNvSpPr>
          <p:nvPr>
            <p:ph idx="1"/>
          </p:nvPr>
        </p:nvSpPr>
        <p:spPr/>
        <p:txBody>
          <a:bodyPr>
            <a:normAutofit fontScale="70000" lnSpcReduction="20000"/>
          </a:bodyPr>
          <a:lstStyle/>
          <a:p>
            <a:r>
              <a:rPr lang="en-IN" dirty="0"/>
              <a:t>Filling defect noted in the common bile duct at the level of the ampulla of </a:t>
            </a:r>
            <a:r>
              <a:rPr lang="en-IN" dirty="0" err="1"/>
              <a:t>vater</a:t>
            </a:r>
            <a:r>
              <a:rPr lang="en-IN" dirty="0"/>
              <a:t>, measuring approx. 5.3x8 mm[</a:t>
            </a:r>
            <a:r>
              <a:rPr lang="en-IN" dirty="0" err="1"/>
              <a:t>TrxCc</a:t>
            </a:r>
            <a:r>
              <a:rPr lang="en-IN" dirty="0"/>
              <a:t>] causing abrupt cut off the common bile duct. Proximal dilatation of the common bile duct noted throughout its extent measuring 15mm at the porta. Proximal IHBR are also mildly dilated with the common hepatic duct measuring 11mm, right hepatic duct measuring 5.5mm and left hepatic duct measuring 5mm.</a:t>
            </a:r>
            <a:br>
              <a:rPr lang="en-IN" dirty="0"/>
            </a:br>
            <a:r>
              <a:rPr lang="en-IN" dirty="0"/>
              <a:t>The gallbladder is over distended ; however it has smooth borders and homogeneous contents.</a:t>
            </a:r>
            <a:br>
              <a:rPr lang="en-IN" dirty="0"/>
            </a:br>
            <a:r>
              <a:rPr lang="en-IN" dirty="0"/>
              <a:t>Cystic duct appears normal.</a:t>
            </a:r>
            <a:br>
              <a:rPr lang="en-IN" dirty="0"/>
            </a:br>
            <a:r>
              <a:rPr lang="en-IN" dirty="0"/>
              <a:t>The pancreatic duct appears mildly dilated measuring 5mm at the body. It shows normal position &amp; length with  homogeneous internal structure and smooth contours. It is seen joining the common bile duct at the 2nd part of duodenum and draining into the ampulla of </a:t>
            </a:r>
            <a:r>
              <a:rPr lang="en-IN" dirty="0" err="1"/>
              <a:t>Vater</a:t>
            </a:r>
            <a:r>
              <a:rPr lang="en-IN" dirty="0"/>
              <a:t>.</a:t>
            </a:r>
          </a:p>
          <a:p>
            <a:pPr marL="0" indent="0">
              <a:buNone/>
            </a:pPr>
            <a:br>
              <a:rPr lang="en-IN" dirty="0"/>
            </a:br>
            <a:endParaRPr lang="en-IN" dirty="0"/>
          </a:p>
          <a:p>
            <a:pPr marL="0" indent="0">
              <a:buNone/>
            </a:pPr>
            <a:r>
              <a:rPr lang="en-IN" b="1" dirty="0"/>
              <a:t>IMPRESSION: </a:t>
            </a:r>
            <a:endParaRPr lang="en-IN" dirty="0"/>
          </a:p>
          <a:p>
            <a:r>
              <a:rPr lang="en-IN" b="1" dirty="0"/>
              <a:t>Filling defect in the common bile duct at the level of the Ampulla of </a:t>
            </a:r>
            <a:r>
              <a:rPr lang="en-IN" b="1" dirty="0" err="1"/>
              <a:t>Vater</a:t>
            </a:r>
            <a:r>
              <a:rPr lang="en-IN" b="1" dirty="0"/>
              <a:t>-s/o choledocholithiasis</a:t>
            </a:r>
            <a:br>
              <a:rPr lang="en-IN" b="1" dirty="0"/>
            </a:br>
            <a:r>
              <a:rPr lang="en-IN" b="1" dirty="0"/>
              <a:t>Dilatation of proximal common bile duct, proximal IHBR and main pancreatic duct</a:t>
            </a:r>
            <a:endParaRPr lang="en-IN" dirty="0"/>
          </a:p>
          <a:p>
            <a:endParaRPr lang="en-IN" dirty="0"/>
          </a:p>
        </p:txBody>
      </p:sp>
      <p:pic>
        <p:nvPicPr>
          <p:cNvPr id="4" name="Picture 3">
            <a:extLst>
              <a:ext uri="{FF2B5EF4-FFF2-40B4-BE49-F238E27FC236}">
                <a16:creationId xmlns:a16="http://schemas.microsoft.com/office/drawing/2014/main" id="{9F1143DB-43AC-4C5D-A9AB-2546121739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89324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52178" y="0"/>
            <a:ext cx="4870830" cy="4415483"/>
          </a:xfrm>
          <a:prstGeom prst="rect">
            <a:avLst/>
          </a:prstGeom>
        </p:spPr>
      </p:pic>
      <p:pic>
        <p:nvPicPr>
          <p:cNvPr id="5" name="Picture 4"/>
          <p:cNvPicPr>
            <a:picLocks noChangeAspect="1"/>
          </p:cNvPicPr>
          <p:nvPr/>
        </p:nvPicPr>
        <p:blipFill>
          <a:blip r:embed="rId3"/>
          <a:stretch>
            <a:fillRect/>
          </a:stretch>
        </p:blipFill>
        <p:spPr>
          <a:xfrm>
            <a:off x="6313669" y="1135757"/>
            <a:ext cx="5765442" cy="4510286"/>
          </a:xfrm>
          <a:prstGeom prst="rect">
            <a:avLst/>
          </a:prstGeom>
        </p:spPr>
      </p:pic>
      <p:pic>
        <p:nvPicPr>
          <p:cNvPr id="6" name="Picture 5"/>
          <p:cNvPicPr>
            <a:picLocks noChangeAspect="1"/>
          </p:cNvPicPr>
          <p:nvPr/>
        </p:nvPicPr>
        <p:blipFill>
          <a:blip r:embed="rId4"/>
          <a:stretch>
            <a:fillRect/>
          </a:stretch>
        </p:blipFill>
        <p:spPr>
          <a:xfrm>
            <a:off x="252178" y="3390900"/>
            <a:ext cx="5229225" cy="3467100"/>
          </a:xfrm>
          <a:prstGeom prst="rect">
            <a:avLst/>
          </a:prstGeom>
        </p:spPr>
      </p:pic>
      <p:pic>
        <p:nvPicPr>
          <p:cNvPr id="7" name="Picture 6">
            <a:extLst>
              <a:ext uri="{FF2B5EF4-FFF2-40B4-BE49-F238E27FC236}">
                <a16:creationId xmlns:a16="http://schemas.microsoft.com/office/drawing/2014/main" id="{AF199C6A-B6ED-4A96-97F0-465EC17617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50638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Cholangiocarcinoma</a:t>
            </a:r>
            <a:endParaRPr lang="en-IN" dirty="0"/>
          </a:p>
        </p:txBody>
      </p:sp>
      <p:sp>
        <p:nvSpPr>
          <p:cNvPr id="3" name="Content Placeholder 2"/>
          <p:cNvSpPr>
            <a:spLocks noGrp="1"/>
          </p:cNvSpPr>
          <p:nvPr>
            <p:ph idx="1"/>
          </p:nvPr>
        </p:nvSpPr>
        <p:spPr/>
        <p:txBody>
          <a:bodyPr>
            <a:normAutofit fontScale="62500" lnSpcReduction="20000"/>
          </a:bodyPr>
          <a:lstStyle/>
          <a:p>
            <a:r>
              <a:rPr lang="en-IN" b="1" dirty="0"/>
              <a:t>FINDINGS:</a:t>
            </a:r>
            <a:r>
              <a:rPr lang="en-IN" dirty="0"/>
              <a:t>​</a:t>
            </a:r>
          </a:p>
          <a:p>
            <a:r>
              <a:rPr lang="en-IN" b="1" dirty="0"/>
              <a:t>Grossly distended gall bladder with sludge noted with no evidence of cholelithiasis.</a:t>
            </a:r>
            <a:br>
              <a:rPr lang="en-IN" b="1" dirty="0"/>
            </a:br>
            <a:r>
              <a:rPr lang="en-IN" b="1" dirty="0"/>
              <a:t>Gross </a:t>
            </a:r>
            <a:r>
              <a:rPr lang="en-IN" b="1" dirty="0" err="1"/>
              <a:t>dilalation</a:t>
            </a:r>
            <a:r>
              <a:rPr lang="en-IN" b="1" dirty="0"/>
              <a:t> of IHBR with dilation of right hepatic (measuring17mm) and left hepatic duct(measuring 18mm)noted with type IV biliary block causing abrupt cut off at the distal end of right and left hepatic ducts extending into proximal and mid portion of extrahepatic common bile duct noted for a length of 2.5cm with involvement of the cystic duct. Involved segment reveals </a:t>
            </a:r>
            <a:r>
              <a:rPr lang="en-IN" b="1" dirty="0" err="1"/>
              <a:t>illdefined</a:t>
            </a:r>
            <a:r>
              <a:rPr lang="en-IN" b="1" dirty="0"/>
              <a:t> thickening of the walls </a:t>
            </a:r>
            <a:br>
              <a:rPr lang="en-IN" dirty="0"/>
            </a:br>
            <a:br>
              <a:rPr lang="en-IN" dirty="0"/>
            </a:br>
            <a:r>
              <a:rPr lang="en-IN" dirty="0"/>
              <a:t>The distal CBD is </a:t>
            </a:r>
            <a:r>
              <a:rPr lang="en-IN" dirty="0" err="1"/>
              <a:t>visulaized</a:t>
            </a:r>
            <a:r>
              <a:rPr lang="en-IN" dirty="0"/>
              <a:t> measuring 5.4mm</a:t>
            </a:r>
            <a:br>
              <a:rPr lang="en-IN" dirty="0"/>
            </a:br>
            <a:r>
              <a:rPr lang="en-IN" dirty="0"/>
              <a:t>The pancreatic duct shows normal position, length, and caliber with homogeneous internal structure and smooth contours.</a:t>
            </a:r>
            <a:br>
              <a:rPr lang="en-IN" dirty="0"/>
            </a:br>
            <a:r>
              <a:rPr lang="en-IN" dirty="0"/>
              <a:t>Rest of the visualized </a:t>
            </a:r>
            <a:r>
              <a:rPr lang="en-IN" dirty="0" err="1"/>
              <a:t>abdomemn</a:t>
            </a:r>
            <a:r>
              <a:rPr lang="en-IN" dirty="0"/>
              <a:t> is unremarkable.</a:t>
            </a:r>
            <a:br>
              <a:rPr lang="en-IN" dirty="0"/>
            </a:br>
            <a:br>
              <a:rPr lang="en-IN" dirty="0"/>
            </a:br>
            <a:endParaRPr lang="en-IN" dirty="0"/>
          </a:p>
          <a:p>
            <a:r>
              <a:rPr lang="en-IN" b="1" dirty="0"/>
              <a:t>IMPRESSION: </a:t>
            </a:r>
            <a:endParaRPr lang="en-IN" dirty="0"/>
          </a:p>
          <a:p>
            <a:r>
              <a:rPr lang="en-IN" b="1" dirty="0"/>
              <a:t>Type IV biliary block causing  upstream dilatation of biliary system with </a:t>
            </a:r>
            <a:r>
              <a:rPr lang="en-IN" b="1" dirty="0" err="1"/>
              <a:t>extesnion</a:t>
            </a:r>
            <a:r>
              <a:rPr lang="en-IN" b="1" dirty="0"/>
              <a:t> as described. - likely s/o hilar </a:t>
            </a:r>
            <a:r>
              <a:rPr lang="en-IN" b="1" dirty="0" err="1"/>
              <a:t>cholangiocarcinoma</a:t>
            </a:r>
            <a:r>
              <a:rPr lang="en-IN" b="1" dirty="0"/>
              <a:t> </a:t>
            </a:r>
            <a:br>
              <a:rPr lang="en-IN" b="1" dirty="0"/>
            </a:br>
            <a:r>
              <a:rPr lang="en-IN" b="1" i="1" dirty="0"/>
              <a:t>Suggested ERCP and biopsy for further evaluation. </a:t>
            </a:r>
            <a:br>
              <a:rPr lang="en-IN" b="1" dirty="0"/>
            </a:br>
            <a:endParaRPr lang="en-IN" dirty="0"/>
          </a:p>
          <a:p>
            <a:endParaRPr lang="en-IN" dirty="0"/>
          </a:p>
        </p:txBody>
      </p:sp>
      <p:pic>
        <p:nvPicPr>
          <p:cNvPr id="4" name="Picture 3">
            <a:extLst>
              <a:ext uri="{FF2B5EF4-FFF2-40B4-BE49-F238E27FC236}">
                <a16:creationId xmlns:a16="http://schemas.microsoft.com/office/drawing/2014/main" id="{4A22F527-1E99-46BC-8469-DB59E4DCB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34553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9687"/>
            <a:ext cx="4919730" cy="4434853"/>
          </a:xfrm>
          <a:prstGeom prst="rect">
            <a:avLst/>
          </a:prstGeom>
        </p:spPr>
      </p:pic>
      <p:pic>
        <p:nvPicPr>
          <p:cNvPr id="5" name="Content Placeholder 4"/>
          <p:cNvPicPr>
            <a:picLocks noGrp="1" noChangeAspect="1"/>
          </p:cNvPicPr>
          <p:nvPr>
            <p:ph idx="1"/>
          </p:nvPr>
        </p:nvPicPr>
        <p:blipFill>
          <a:blip r:embed="rId3"/>
          <a:stretch>
            <a:fillRect/>
          </a:stretch>
        </p:blipFill>
        <p:spPr>
          <a:xfrm>
            <a:off x="6096000" y="175784"/>
            <a:ext cx="6180636" cy="4434853"/>
          </a:xfrm>
          <a:prstGeom prst="rect">
            <a:avLst/>
          </a:prstGeom>
        </p:spPr>
      </p:pic>
      <p:pic>
        <p:nvPicPr>
          <p:cNvPr id="6" name="Picture 5"/>
          <p:cNvPicPr>
            <a:picLocks noChangeAspect="1"/>
          </p:cNvPicPr>
          <p:nvPr/>
        </p:nvPicPr>
        <p:blipFill>
          <a:blip r:embed="rId4"/>
          <a:stretch>
            <a:fillRect/>
          </a:stretch>
        </p:blipFill>
        <p:spPr>
          <a:xfrm>
            <a:off x="2760506" y="2828013"/>
            <a:ext cx="5211517" cy="4051217"/>
          </a:xfrm>
          <a:prstGeom prst="rect">
            <a:avLst/>
          </a:prstGeom>
        </p:spPr>
      </p:pic>
      <p:pic>
        <p:nvPicPr>
          <p:cNvPr id="7" name="Picture 6">
            <a:extLst>
              <a:ext uri="{FF2B5EF4-FFF2-40B4-BE49-F238E27FC236}">
                <a16:creationId xmlns:a16="http://schemas.microsoft.com/office/drawing/2014/main" id="{D6DD17B6-1624-493E-8933-A3488872E6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42404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Choledocholithiasis</a:t>
            </a:r>
          </a:p>
        </p:txBody>
      </p:sp>
      <p:sp>
        <p:nvSpPr>
          <p:cNvPr id="3" name="Content Placeholder 2"/>
          <p:cNvSpPr>
            <a:spLocks noGrp="1"/>
          </p:cNvSpPr>
          <p:nvPr>
            <p:ph idx="1"/>
          </p:nvPr>
        </p:nvSpPr>
        <p:spPr/>
        <p:txBody>
          <a:bodyPr>
            <a:normAutofit fontScale="77500" lnSpcReduction="20000"/>
          </a:bodyPr>
          <a:lstStyle/>
          <a:p>
            <a:r>
              <a:rPr lang="en-IN" b="1" dirty="0"/>
              <a:t>Multiple well defined </a:t>
            </a:r>
            <a:r>
              <a:rPr lang="en-IN" b="1" dirty="0" err="1"/>
              <a:t>hypointese</a:t>
            </a:r>
            <a:r>
              <a:rPr lang="en-IN" b="1" dirty="0"/>
              <a:t> calculi noted in the common hepatic duct (measuring 15x14mm) ,the proximal(measuring 11x4mm) ,mid(measuring 10x6mm) and distal(9x8.3mm) CBD causing dilation of the </a:t>
            </a:r>
            <a:r>
              <a:rPr lang="en-IN" b="1" dirty="0" err="1"/>
              <a:t>intraheaptic</a:t>
            </a:r>
            <a:r>
              <a:rPr lang="en-IN" b="1" dirty="0"/>
              <a:t> biliary radicals .</a:t>
            </a:r>
            <a:r>
              <a:rPr lang="en-IN" dirty="0"/>
              <a:t>The main pancreatic duct shows normal position, length, and caliber with homogeneous internal structure  and is seen draining into the distal CBD </a:t>
            </a:r>
            <a:br>
              <a:rPr lang="en-IN" dirty="0"/>
            </a:br>
            <a:r>
              <a:rPr lang="en-IN" dirty="0"/>
              <a:t>Gall bladder not visualized.</a:t>
            </a:r>
            <a:br>
              <a:rPr lang="en-IN" dirty="0"/>
            </a:br>
            <a:r>
              <a:rPr lang="en-IN" b="1" dirty="0"/>
              <a:t>Diameters are as follows :</a:t>
            </a:r>
            <a:br>
              <a:rPr lang="en-IN" dirty="0"/>
            </a:br>
            <a:r>
              <a:rPr lang="en-IN" dirty="0"/>
              <a:t>Right hepatic duct measures-11mm</a:t>
            </a:r>
            <a:br>
              <a:rPr lang="en-IN" dirty="0"/>
            </a:br>
            <a:r>
              <a:rPr lang="en-IN" dirty="0"/>
              <a:t>Left hepatic duct measures- 13mm</a:t>
            </a:r>
            <a:br>
              <a:rPr lang="en-IN" dirty="0"/>
            </a:br>
            <a:r>
              <a:rPr lang="en-IN" dirty="0"/>
              <a:t>CHD measures-17mm</a:t>
            </a:r>
            <a:br>
              <a:rPr lang="en-IN" dirty="0"/>
            </a:br>
            <a:r>
              <a:rPr lang="en-IN" dirty="0"/>
              <a:t>Proximal CBD measures -14mm</a:t>
            </a:r>
            <a:br>
              <a:rPr lang="en-IN" dirty="0"/>
            </a:br>
            <a:r>
              <a:rPr lang="en-IN" dirty="0"/>
              <a:t>Mid CBD measures-12mm</a:t>
            </a:r>
            <a:br>
              <a:rPr lang="en-IN" dirty="0"/>
            </a:br>
            <a:r>
              <a:rPr lang="en-IN" dirty="0"/>
              <a:t>Distal CBD measures-12mm</a:t>
            </a:r>
            <a:br>
              <a:rPr lang="en-IN" dirty="0"/>
            </a:br>
            <a:r>
              <a:rPr lang="en-IN" dirty="0"/>
              <a:t>Main pancreatic duct measures-2.4mm</a:t>
            </a:r>
            <a:br>
              <a:rPr lang="en-IN" dirty="0"/>
            </a:br>
            <a:br>
              <a:rPr lang="en-IN" dirty="0"/>
            </a:br>
            <a:r>
              <a:rPr lang="en-IN" dirty="0"/>
              <a:t>The pancreatic duct shows normal position, length, and caliber with homogeneous internal structure and smooth contours.</a:t>
            </a:r>
          </a:p>
        </p:txBody>
      </p:sp>
      <p:pic>
        <p:nvPicPr>
          <p:cNvPr id="4" name="Picture 3">
            <a:extLst>
              <a:ext uri="{FF2B5EF4-FFF2-40B4-BE49-F238E27FC236}">
                <a16:creationId xmlns:a16="http://schemas.microsoft.com/office/drawing/2014/main" id="{D3EB8591-E5B4-444D-ACCD-B2740D2CE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611027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392</Words>
  <Application>Microsoft Office PowerPoint</Application>
  <PresentationFormat>Widescreen</PresentationFormat>
  <Paragraphs>70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Black</vt:lpstr>
      <vt:lpstr>Calibri</vt:lpstr>
      <vt:lpstr>Calibri Light</vt:lpstr>
      <vt:lpstr>Office Theme</vt:lpstr>
      <vt:lpstr>Radioloksabha spotters series- XI</vt:lpstr>
      <vt:lpstr>PowerPoint Presentation</vt:lpstr>
      <vt:lpstr>Hilar cholangiocarcinoma</vt:lpstr>
      <vt:lpstr>PowerPoint Presentation</vt:lpstr>
      <vt:lpstr>Choledocholithiasis</vt:lpstr>
      <vt:lpstr>PowerPoint Presentation</vt:lpstr>
      <vt:lpstr>Cholangiocarcinoma</vt:lpstr>
      <vt:lpstr>PowerPoint Presentation</vt:lpstr>
      <vt:lpstr>Choledocholithiasis</vt:lpstr>
      <vt:lpstr>PowerPoint Presentation</vt:lpstr>
      <vt:lpstr>Benign stricture</vt:lpstr>
      <vt:lpstr>PowerPoint Presentation</vt:lpstr>
      <vt:lpstr>Cholelithiasis</vt:lpstr>
      <vt:lpstr>PowerPoint Presentation</vt:lpstr>
      <vt:lpstr> Choledocholithiasis causing biliary obstruction  </vt:lpstr>
      <vt:lpstr>PowerPoint Presentation</vt:lpstr>
      <vt:lpstr>Neoplastic distal CBD stricture</vt:lpstr>
      <vt:lpstr>PowerPoint Presentation</vt:lpstr>
      <vt:lpstr>PowerPoint Presentation</vt:lpstr>
      <vt:lpstr>Grade III moya moya disease (Suzuki staging). </vt:lpstr>
      <vt:lpstr>PowerPoint Presentation</vt:lpstr>
      <vt:lpstr>Renal cell carcinoma with metastasis</vt:lpstr>
      <vt:lpstr>PowerPoint Presentation</vt:lpstr>
      <vt:lpstr>PowerPoint Presentation</vt:lpstr>
      <vt:lpstr>Carcinoma gall bladder and SMA syndrome</vt:lpstr>
      <vt:lpstr>PowerPoint Presentation</vt:lpstr>
      <vt:lpstr>GB mucocele secondary to choledocholithiasis</vt:lpstr>
      <vt:lpstr>                                                     appendix</vt:lpstr>
      <vt:lpstr>Mucocele of the appendix</vt:lpstr>
      <vt:lpstr>PowerPoint Presentation</vt:lpstr>
      <vt:lpstr>PowerPoint Presentation</vt:lpstr>
      <vt:lpstr>Carcinoma gall bladder and SMA syndrome</vt:lpstr>
      <vt:lpstr>PowerPoint Presentation</vt:lpstr>
      <vt:lpstr>GB mucocele secondary to choledocholithiasis</vt:lpstr>
      <vt:lpstr>                                                     appendix</vt:lpstr>
      <vt:lpstr>Mucocele of the appendix</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chaudhary anju</cp:lastModifiedBy>
  <cp:revision>10</cp:revision>
  <dcterms:created xsi:type="dcterms:W3CDTF">2019-07-27T13:17:43Z</dcterms:created>
  <dcterms:modified xsi:type="dcterms:W3CDTF">2019-09-01T14:19:24Z</dcterms:modified>
</cp:coreProperties>
</file>