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57" r:id="rId4"/>
    <p:sldId id="258" r:id="rId5"/>
    <p:sldId id="260" r:id="rId6"/>
    <p:sldId id="276" r:id="rId7"/>
    <p:sldId id="259" r:id="rId8"/>
    <p:sldId id="278" r:id="rId9"/>
    <p:sldId id="279" r:id="rId10"/>
    <p:sldId id="280" r:id="rId11"/>
    <p:sldId id="277" r:id="rId12"/>
    <p:sldId id="281" r:id="rId13"/>
    <p:sldId id="261" r:id="rId14"/>
    <p:sldId id="282" r:id="rId15"/>
    <p:sldId id="283" r:id="rId16"/>
    <p:sldId id="262" r:id="rId17"/>
    <p:sldId id="263" r:id="rId18"/>
    <p:sldId id="265" r:id="rId19"/>
    <p:sldId id="284" r:id="rId20"/>
    <p:sldId id="264" r:id="rId21"/>
    <p:sldId id="266" r:id="rId22"/>
    <p:sldId id="285" r:id="rId23"/>
    <p:sldId id="267" r:id="rId24"/>
    <p:sldId id="286" r:id="rId25"/>
    <p:sldId id="288" r:id="rId26"/>
    <p:sldId id="289" r:id="rId27"/>
    <p:sldId id="287" r:id="rId28"/>
    <p:sldId id="269" r:id="rId29"/>
    <p:sldId id="290" r:id="rId30"/>
    <p:sldId id="268" r:id="rId31"/>
    <p:sldId id="291" r:id="rId32"/>
    <p:sldId id="292" r:id="rId33"/>
    <p:sldId id="293" r:id="rId34"/>
    <p:sldId id="270" r:id="rId35"/>
    <p:sldId id="295" r:id="rId36"/>
    <p:sldId id="296" r:id="rId37"/>
    <p:sldId id="297" r:id="rId38"/>
    <p:sldId id="271" r:id="rId39"/>
    <p:sldId id="272" r:id="rId40"/>
    <p:sldId id="298" r:id="rId41"/>
    <p:sldId id="273" r:id="rId42"/>
    <p:sldId id="274" r:id="rId43"/>
    <p:sldId id="299" r:id="rId44"/>
    <p:sldId id="275" r:id="rId45"/>
    <p:sldId id="300" r:id="rId46"/>
    <p:sldId id="302" r:id="rId47"/>
    <p:sldId id="301" r:id="rId48"/>
    <p:sldId id="312" r:id="rId49"/>
    <p:sldId id="313" r:id="rId50"/>
    <p:sldId id="314" r:id="rId51"/>
    <p:sldId id="303" r:id="rId52"/>
    <p:sldId id="305" r:id="rId53"/>
    <p:sldId id="306" r:id="rId54"/>
    <p:sldId id="307" r:id="rId55"/>
    <p:sldId id="315" r:id="rId56"/>
    <p:sldId id="316" r:id="rId57"/>
    <p:sldId id="317" r:id="rId58"/>
    <p:sldId id="308" r:id="rId59"/>
    <p:sldId id="309" r:id="rId60"/>
    <p:sldId id="310" r:id="rId61"/>
    <p:sldId id="311" r:id="rId62"/>
    <p:sldId id="318" r:id="rId63"/>
    <p:sldId id="319" r:id="rId64"/>
    <p:sldId id="320" r:id="rId65"/>
    <p:sldId id="321" r:id="rId66"/>
    <p:sldId id="322" r:id="rId67"/>
    <p:sldId id="326" r:id="rId68"/>
    <p:sldId id="327" r:id="rId69"/>
    <p:sldId id="323" r:id="rId70"/>
    <p:sldId id="324" r:id="rId71"/>
    <p:sldId id="328" r:id="rId72"/>
    <p:sldId id="331" r:id="rId73"/>
    <p:sldId id="332" r:id="rId74"/>
    <p:sldId id="325" r:id="rId75"/>
    <p:sldId id="329" r:id="rId76"/>
    <p:sldId id="330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3" r:id="rId85"/>
    <p:sldId id="346" r:id="rId86"/>
    <p:sldId id="340" r:id="rId87"/>
    <p:sldId id="347" r:id="rId88"/>
    <p:sldId id="344" r:id="rId89"/>
    <p:sldId id="341" r:id="rId90"/>
    <p:sldId id="348" r:id="rId91"/>
    <p:sldId id="345" r:id="rId92"/>
    <p:sldId id="349" r:id="rId93"/>
    <p:sldId id="353" r:id="rId94"/>
    <p:sldId id="350" r:id="rId95"/>
    <p:sldId id="355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5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0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9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3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2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6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8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4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7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6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24CA-8599-4075-ACCC-2DBF668C08DF}" type="datetimeFigureOut">
              <a:rPr lang="en-US" smtClean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5AC18-539F-48B6-97FA-5C05F8094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73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radioloksabha.com/home.ph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Radioloksabha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spotters</a:t>
            </a:r>
            <a:b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series- X –URO CONVENTIONAL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1" y="3602038"/>
            <a:ext cx="1075831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 </a:t>
            </a:r>
            <a:r>
              <a:rPr lang="en-US" dirty="0" err="1"/>
              <a:t>Pavankumar</a:t>
            </a:r>
            <a:r>
              <a:rPr lang="en-US" dirty="0"/>
              <a:t>(DMRD, DNB) . Dr Anju (MD).  Dr </a:t>
            </a:r>
            <a:r>
              <a:rPr lang="en-US" dirty="0" err="1"/>
              <a:t>Saarah</a:t>
            </a:r>
            <a:r>
              <a:rPr lang="en-US" dirty="0"/>
              <a:t> khan ( MD) . Dr Ashok </a:t>
            </a:r>
            <a:r>
              <a:rPr lang="en-US" dirty="0" err="1"/>
              <a:t>sharma</a:t>
            </a:r>
            <a:r>
              <a:rPr lang="en-US" dirty="0"/>
              <a:t>(MD)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support </a:t>
            </a:r>
            <a:r>
              <a:rPr lang="en-US" dirty="0" err="1"/>
              <a:t>FOAMrad</a:t>
            </a:r>
            <a:r>
              <a:rPr lang="en-US" dirty="0"/>
              <a:t>  - Free open access radiology education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832710-0234-40AA-8959-998A31D4335F}"/>
              </a:ext>
            </a:extLst>
          </p:cNvPr>
          <p:cNvSpPr/>
          <p:nvPr/>
        </p:nvSpPr>
        <p:spPr>
          <a:xfrm>
            <a:off x="1524000" y="429994"/>
            <a:ext cx="8946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5F5F5"/>
                </a:solidFill>
                <a:latin typeface="Calibri" panose="020F0502020204030204" pitchFamily="34" charset="0"/>
              </a:rPr>
              <a:t>Radioloksabha</a:t>
            </a:r>
            <a:r>
              <a:rPr lang="en-US" dirty="0">
                <a:solidFill>
                  <a:srgbClr val="F5F5F5"/>
                </a:solidFill>
                <a:latin typeface="Calibri" panose="020F0502020204030204" pitchFamily="34" charset="0"/>
              </a:rPr>
              <a:t>  is a free educational website for medical students, residents and doctors to  </a:t>
            </a:r>
          </a:p>
          <a:p>
            <a:r>
              <a:rPr lang="en-US" dirty="0">
                <a:solidFill>
                  <a:srgbClr val="F5F5F5"/>
                </a:solidFill>
                <a:latin typeface="Calibri" panose="020F0502020204030204" pitchFamily="34" charset="0"/>
              </a:rPr>
              <a:t>                                 share knowledge contributing to world of Radiology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5DE23-D40D-4709-A549-0CC24339E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6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831" y="0"/>
            <a:ext cx="58391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AF31D2-C0F2-4270-B007-8228F29CD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956" y="135467"/>
            <a:ext cx="11003843" cy="6041495"/>
          </a:xfrm>
        </p:spPr>
        <p:txBody>
          <a:bodyPr>
            <a:noAutofit/>
          </a:bodyPr>
          <a:lstStyle/>
          <a:p>
            <a:r>
              <a:rPr lang="en-US" sz="2000" b="1" dirty="0"/>
              <a:t>   </a:t>
            </a:r>
            <a:r>
              <a:rPr lang="en-US" sz="1300" b="1" dirty="0"/>
              <a:t>  </a:t>
            </a:r>
            <a:r>
              <a:rPr lang="en-US" sz="1300" b="1" u="sng" dirty="0"/>
              <a:t>INTRAVENOUS UROGRAM</a:t>
            </a:r>
            <a:br>
              <a:rPr lang="en-US" sz="1300" dirty="0"/>
            </a:br>
            <a:r>
              <a:rPr lang="en-US" sz="1300" dirty="0"/>
              <a:t> </a:t>
            </a:r>
            <a:r>
              <a:rPr lang="en-US" sz="1300" b="1" u="sng" dirty="0"/>
              <a:t>SCOUT FILM:</a:t>
            </a:r>
            <a:br>
              <a:rPr lang="en-US" sz="1300" dirty="0"/>
            </a:br>
            <a:r>
              <a:rPr lang="en-US" sz="1300" dirty="0"/>
              <a:t> Both renal shadows are well seen</a:t>
            </a:r>
            <a:br>
              <a:rPr lang="en-US" sz="1300" dirty="0"/>
            </a:br>
            <a:r>
              <a:rPr lang="en-US" sz="1300" dirty="0" err="1"/>
              <a:t>Radiodense</a:t>
            </a:r>
            <a:r>
              <a:rPr lang="en-US" sz="1300" dirty="0"/>
              <a:t> opacities noted in both renal shadows at the level of L2-L3 .</a:t>
            </a:r>
            <a:br>
              <a:rPr lang="en-US" sz="1300" dirty="0"/>
            </a:br>
            <a:r>
              <a:rPr lang="en-US" sz="1300" dirty="0"/>
              <a:t>​Paravertebral soft tissue shadow is normal</a:t>
            </a:r>
            <a:br>
              <a:rPr lang="en-US" sz="1300" dirty="0"/>
            </a:br>
            <a:r>
              <a:rPr lang="en-US" sz="1300" dirty="0"/>
              <a:t>Under lying bony structures show no degenerative changes.</a:t>
            </a:r>
            <a:br>
              <a:rPr lang="en-US" sz="1300" dirty="0"/>
            </a:br>
            <a:r>
              <a:rPr lang="en-US" sz="1300" dirty="0"/>
              <a:t>IVU is done by injecting 60ml of non-ionic water soluble iodinated contrast medium intravenously and serial films are taken</a:t>
            </a:r>
            <a:br>
              <a:rPr lang="en-US" sz="1300" dirty="0"/>
            </a:br>
            <a:r>
              <a:rPr lang="en-US" sz="1300" dirty="0"/>
              <a:t> </a:t>
            </a:r>
            <a:r>
              <a:rPr lang="en-US" sz="1300" b="1" u="sng" dirty="0"/>
              <a:t>NEPHROGENIC PHASE:</a:t>
            </a:r>
            <a:br>
              <a:rPr lang="en-US" sz="1300" dirty="0"/>
            </a:br>
            <a:r>
              <a:rPr lang="en-US" sz="1300" dirty="0"/>
              <a:t> Good and prompt excretion of contrast noted simultaneously by both kidneys.</a:t>
            </a:r>
            <a:br>
              <a:rPr lang="en-US" sz="1300" dirty="0"/>
            </a:br>
            <a:r>
              <a:rPr lang="en-US" sz="1300" dirty="0"/>
              <a:t>Both kidneys are normal in size, shape, position, axis and contour.</a:t>
            </a:r>
          </a:p>
          <a:p>
            <a:endParaRPr lang="en-US" sz="1300" b="1" u="sng" dirty="0"/>
          </a:p>
          <a:p>
            <a:pPr marL="0" indent="0">
              <a:buNone/>
            </a:pPr>
            <a:r>
              <a:rPr lang="en-US" sz="1300" b="1" u="sng" dirty="0"/>
              <a:t>FURTHER FILMS SHOW:</a:t>
            </a:r>
            <a:br>
              <a:rPr lang="en-US" sz="1300" dirty="0"/>
            </a:br>
            <a:r>
              <a:rPr lang="en-US" sz="1300" dirty="0"/>
              <a:t> </a:t>
            </a:r>
            <a:r>
              <a:rPr lang="en-US" sz="1300" b="1" dirty="0"/>
              <a:t>5 Min:</a:t>
            </a:r>
            <a:br>
              <a:rPr lang="en-US" sz="1300" dirty="0"/>
            </a:br>
            <a:r>
              <a:rPr lang="en-US" sz="1300" dirty="0"/>
              <a:t>Pelvicalyceal system is well delineated with contrast medium.</a:t>
            </a:r>
            <a:br>
              <a:rPr lang="en-US" sz="1300" dirty="0"/>
            </a:br>
            <a:r>
              <a:rPr lang="en-US" sz="1300" dirty="0"/>
              <a:t>No Evidence of dilatation of pelvicalyceal system noted.</a:t>
            </a:r>
            <a:br>
              <a:rPr lang="en-US" sz="1300" dirty="0"/>
            </a:br>
            <a:r>
              <a:rPr lang="en-US" sz="1300" b="1" dirty="0"/>
              <a:t>15 Min:</a:t>
            </a:r>
            <a:br>
              <a:rPr lang="en-US" sz="1300" dirty="0"/>
            </a:br>
            <a:r>
              <a:rPr lang="en-US" sz="1300" dirty="0"/>
              <a:t>Pelvicalyceal system is well delineated with contrast medium.</a:t>
            </a:r>
            <a:br>
              <a:rPr lang="en-US" sz="1300" dirty="0"/>
            </a:br>
            <a:r>
              <a:rPr lang="en-US" sz="1300" dirty="0"/>
              <a:t>Both ureters are well delineated with contrast.</a:t>
            </a:r>
            <a:br>
              <a:rPr lang="en-US" sz="1300" dirty="0"/>
            </a:br>
            <a:r>
              <a:rPr lang="en-US" sz="1300" dirty="0"/>
              <a:t>Urinary bladder is well delineated with contrast.</a:t>
            </a:r>
            <a:br>
              <a:rPr lang="en-US" sz="1300" dirty="0"/>
            </a:br>
            <a:r>
              <a:rPr lang="en-US" sz="1300" dirty="0"/>
              <a:t>Urinary bladder is normal in shape. No abnormalities seen.</a:t>
            </a:r>
            <a:br>
              <a:rPr lang="en-US" sz="1300" dirty="0"/>
            </a:br>
            <a:r>
              <a:rPr lang="en-US" sz="1300" b="1" dirty="0"/>
              <a:t>30 Min</a:t>
            </a:r>
            <a:r>
              <a:rPr lang="en-US" sz="1300" dirty="0"/>
              <a:t>;</a:t>
            </a:r>
            <a:br>
              <a:rPr lang="en-US" sz="1300" dirty="0"/>
            </a:br>
            <a:r>
              <a:rPr lang="en-US" sz="1300" dirty="0"/>
              <a:t>Pelvicalyceal system is well delineated with contrast medium.</a:t>
            </a:r>
            <a:br>
              <a:rPr lang="en-US" sz="1300" dirty="0"/>
            </a:br>
            <a:r>
              <a:rPr lang="en-US" sz="1300" dirty="0"/>
              <a:t>No Evidence of dilatation of pelvicalyceal system noted.</a:t>
            </a:r>
            <a:br>
              <a:rPr lang="en-US" sz="1300" dirty="0"/>
            </a:br>
            <a:r>
              <a:rPr lang="en-US" sz="1300" dirty="0"/>
              <a:t>Urinary bladder is well delineated with contrast.</a:t>
            </a:r>
            <a:br>
              <a:rPr lang="en-US" sz="1300" dirty="0"/>
            </a:br>
            <a:r>
              <a:rPr lang="en-US" sz="1300" dirty="0"/>
              <a:t>Urinary bladder is normal in shape. No abnormalities seen.</a:t>
            </a:r>
            <a:br>
              <a:rPr lang="en-US" sz="1300" dirty="0"/>
            </a:br>
            <a:r>
              <a:rPr lang="en-US" sz="1300" b="1" dirty="0"/>
              <a:t>Delayed:</a:t>
            </a:r>
            <a:br>
              <a:rPr lang="en-US" sz="1300" dirty="0"/>
            </a:br>
            <a:r>
              <a:rPr lang="en-US" sz="1300" dirty="0"/>
              <a:t>Pelvicalyceal system is well delineated with contrast medium.</a:t>
            </a:r>
            <a:br>
              <a:rPr lang="en-US" sz="1300" dirty="0"/>
            </a:br>
            <a:r>
              <a:rPr lang="en-US" sz="1300" dirty="0"/>
              <a:t>Urinary bladder is well delineated with contrast.</a:t>
            </a:r>
            <a:br>
              <a:rPr lang="en-US" sz="1300" dirty="0"/>
            </a:br>
            <a:r>
              <a:rPr lang="en-US" sz="1300" dirty="0"/>
              <a:t>Urinary bladder is normal in shape. No abnormalities seen.</a:t>
            </a:r>
            <a:br>
              <a:rPr lang="en-US" sz="1300" dirty="0"/>
            </a:br>
            <a:br>
              <a:rPr lang="en-US" sz="1300" dirty="0"/>
            </a:br>
            <a:br>
              <a:rPr lang="en-US" sz="1300" dirty="0"/>
            </a:br>
            <a:r>
              <a:rPr lang="en-US" sz="1300" b="1" u="sng" dirty="0"/>
              <a:t>IMPRESSION: </a:t>
            </a:r>
            <a:br>
              <a:rPr lang="en-US" sz="1300" dirty="0"/>
            </a:br>
            <a:r>
              <a:rPr lang="en-US" sz="1300" b="1" dirty="0"/>
              <a:t> Non - obstructive renal calculi in both kidneys.</a:t>
            </a:r>
            <a:br>
              <a:rPr lang="en-US" sz="1300" dirty="0"/>
            </a:br>
            <a:r>
              <a:rPr lang="en-US" sz="1300" b="1" dirty="0"/>
              <a:t>Normal IVP study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E7639-1945-4EFD-BB60-748D863BF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6751733" cy="6980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107" y="-1"/>
            <a:ext cx="5882894" cy="7110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CB5BC-9E99-4BEF-8F3F-759A42638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5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462844"/>
            <a:ext cx="10608733" cy="57141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Findings</a:t>
            </a:r>
            <a:endParaRPr lang="en-US" u="sng" dirty="0"/>
          </a:p>
          <a:p>
            <a:r>
              <a:rPr lang="en-US" dirty="0"/>
              <a:t>Evidence of contrast filling the bladder noted.</a:t>
            </a:r>
          </a:p>
          <a:p>
            <a:r>
              <a:rPr lang="en-US" dirty="0"/>
              <a:t>Bladder is seen in its normal anatomical location.</a:t>
            </a:r>
          </a:p>
          <a:p>
            <a:r>
              <a:rPr lang="en-US" b="1" dirty="0"/>
              <a:t>Urinary bladder surface shows mild  irregularity noted in partially distended state</a:t>
            </a:r>
            <a:r>
              <a:rPr lang="en-US" dirty="0"/>
              <a:t>.</a:t>
            </a:r>
          </a:p>
          <a:p>
            <a:r>
              <a:rPr lang="en-US" dirty="0"/>
              <a:t>No evidence of contrast entering the lower part of ureter on both sides.</a:t>
            </a:r>
          </a:p>
          <a:p>
            <a:r>
              <a:rPr lang="en-US" dirty="0"/>
              <a:t>Prostatic part of posterior urethra is well delineated with contrast.</a:t>
            </a:r>
          </a:p>
          <a:p>
            <a:r>
              <a:rPr lang="en-US" dirty="0"/>
              <a:t>Contrast is seen beyond the prostatic urethra and membranous urethra is normal.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No evidence of VUR on both sides.</a:t>
            </a:r>
            <a:br>
              <a:rPr lang="en-US" b="1" dirty="0"/>
            </a:br>
            <a:r>
              <a:rPr lang="en-US" b="1" dirty="0"/>
              <a:t>Cystitis-</a:t>
            </a:r>
            <a:r>
              <a:rPr lang="en-US" i="1" dirty="0"/>
              <a:t>Suggested clinical correlation.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6340E-D11B-402D-B634-BE2495C12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3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47777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85" y="0"/>
            <a:ext cx="5585138" cy="779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81CBA-57E7-420C-8943-A7F2812F4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4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35639" cy="6982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69" y="0"/>
            <a:ext cx="5368612" cy="6979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13DB9-AAB1-4AAA-B88B-A30B56318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-63967"/>
            <a:ext cx="5095741" cy="713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30" y="-63967"/>
            <a:ext cx="5357611" cy="7006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115F-B1D5-4753-B4EB-55EACCECA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5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       </a:t>
            </a:r>
            <a:r>
              <a:rPr lang="en-US" b="1" u="sng" dirty="0"/>
              <a:t>INTRAVENOUS UROGRAM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959556"/>
            <a:ext cx="10642600" cy="472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b="1" dirty="0"/>
              <a:t>                        </a:t>
            </a:r>
            <a:br>
              <a:rPr lang="en-US" sz="1700" dirty="0"/>
            </a:br>
            <a:r>
              <a:rPr lang="en-US" sz="1700" dirty="0"/>
              <a:t> </a:t>
            </a:r>
            <a:r>
              <a:rPr lang="en-US" sz="1700" b="1" u="sng" dirty="0"/>
              <a:t>SCOUT FILM:</a:t>
            </a:r>
            <a:br>
              <a:rPr lang="en-US" sz="1700" dirty="0"/>
            </a:b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dirty="0"/>
              <a:t>Both renal shadows are well seen</a:t>
            </a:r>
            <a:br>
              <a:rPr lang="en-US" sz="1700" dirty="0"/>
            </a:br>
            <a:r>
              <a:rPr lang="en-US" sz="1700" dirty="0"/>
              <a:t>Evidence of </a:t>
            </a:r>
            <a:r>
              <a:rPr lang="en-US" sz="1700" dirty="0" err="1"/>
              <a:t>radiodense</a:t>
            </a:r>
            <a:r>
              <a:rPr lang="en-US" sz="1700" dirty="0"/>
              <a:t> opacities noted in right renal shadow - Likely renal calculi.</a:t>
            </a:r>
            <a:br>
              <a:rPr lang="en-US" sz="1700" dirty="0"/>
            </a:br>
            <a:r>
              <a:rPr lang="en-US" sz="1700" dirty="0"/>
              <a:t>​Paravertebral soft tissue shadow is normal</a:t>
            </a:r>
            <a:br>
              <a:rPr lang="en-US" sz="1700" dirty="0"/>
            </a:br>
            <a:r>
              <a:rPr lang="en-US" sz="1700" dirty="0"/>
              <a:t>Under lying bony structures show no degenerative changes.</a:t>
            </a:r>
            <a:br>
              <a:rPr lang="en-US" sz="1700" dirty="0"/>
            </a:br>
            <a:r>
              <a:rPr lang="en-US" sz="1700" dirty="0"/>
              <a:t>IVU is done by injecting 60ml of non-ionic water soluble iodinated contrast medium intravenously and serial films are taken</a:t>
            </a:r>
            <a:br>
              <a:rPr lang="en-US" sz="1700" dirty="0"/>
            </a:b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b="1" u="sng" dirty="0"/>
              <a:t>NEPHROGENIC PHASE:</a:t>
            </a:r>
            <a:br>
              <a:rPr lang="en-US" sz="1700" dirty="0"/>
            </a:b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dirty="0"/>
              <a:t>Good and prompt excretion of contrast noted simultaneously by both kidneys.</a:t>
            </a:r>
            <a:br>
              <a:rPr lang="en-US" sz="1700" dirty="0"/>
            </a:br>
            <a:r>
              <a:rPr lang="en-US" sz="1700" dirty="0"/>
              <a:t>Both kidneys are normal in size, shape, position, axis and contour.</a:t>
            </a:r>
            <a:br>
              <a:rPr lang="en-US" sz="1700" dirty="0"/>
            </a:br>
            <a:br>
              <a:rPr lang="en-US" sz="1700" dirty="0"/>
            </a:br>
            <a:r>
              <a:rPr lang="en-US" sz="1700" b="1" u="sng" dirty="0"/>
              <a:t>FURTHER FILMS SHOW:</a:t>
            </a:r>
            <a:br>
              <a:rPr lang="en-US" sz="1700" dirty="0"/>
            </a:br>
            <a:r>
              <a:rPr lang="en-US" sz="1700" dirty="0"/>
              <a:t> </a:t>
            </a:r>
            <a:br>
              <a:rPr lang="en-US" sz="1700" dirty="0"/>
            </a:br>
            <a:r>
              <a:rPr lang="en-US" sz="1700" dirty="0"/>
              <a:t>Pelvicalyceal system is well delineated with contrast medium.</a:t>
            </a:r>
            <a:br>
              <a:rPr lang="en-US" sz="1700" dirty="0"/>
            </a:br>
            <a:r>
              <a:rPr lang="en-US" sz="1700" dirty="0"/>
              <a:t>No Evidence of dilatation of pelvicalyceal system noted.</a:t>
            </a:r>
            <a:br>
              <a:rPr lang="en-US" sz="1700" dirty="0"/>
            </a:br>
            <a:r>
              <a:rPr lang="en-US" sz="1700" dirty="0"/>
              <a:t>Urinary bladder is well delineated with contrast.</a:t>
            </a:r>
            <a:br>
              <a:rPr lang="en-US" sz="1700" dirty="0"/>
            </a:br>
            <a:r>
              <a:rPr lang="en-US" sz="1700" dirty="0"/>
              <a:t>Urinary bladder is normal in shape. No abnormalities seen.</a:t>
            </a:r>
            <a:br>
              <a:rPr lang="en-US" sz="1700" dirty="0"/>
            </a:br>
            <a:br>
              <a:rPr lang="en-US" sz="1700" dirty="0"/>
            </a:br>
            <a:br>
              <a:rPr lang="en-US" sz="1700" dirty="0"/>
            </a:br>
            <a:r>
              <a:rPr lang="en-US" sz="1700" b="1" u="sng" dirty="0"/>
              <a:t>IMPRESSION: </a:t>
            </a:r>
            <a:br>
              <a:rPr lang="en-US" sz="1700" dirty="0"/>
            </a:br>
            <a:r>
              <a:rPr lang="en-US" sz="1700" b="1" dirty="0"/>
              <a:t>Non obstructive right renal calculi.</a:t>
            </a:r>
            <a:br>
              <a:rPr lang="en-US" sz="1700" b="1" dirty="0"/>
            </a:br>
            <a:r>
              <a:rPr lang="en-US" sz="1700" b="1" dirty="0"/>
              <a:t>Normal intravenous </a:t>
            </a:r>
            <a:r>
              <a:rPr lang="en-US" sz="1700" b="1" dirty="0" err="1"/>
              <a:t>urogram</a:t>
            </a:r>
            <a:r>
              <a:rPr lang="en-US" sz="1700" b="1" dirty="0"/>
              <a:t>.</a:t>
            </a:r>
            <a:br>
              <a:rPr lang="en-US" sz="1700" dirty="0"/>
            </a:br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84270-3FF8-40EB-A724-24772B0E8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85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988"/>
            <a:ext cx="5486400" cy="666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776"/>
            <a:ext cx="5227749" cy="6851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CC175-04C1-4B3E-9130-079E6BC3B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34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2768" y="0"/>
            <a:ext cx="55654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FF48B-29B1-4662-91AB-822D2D7CE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7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KUB /IVP/MCU/RGU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URO CONVENTIONAL PROCEDURES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3A6EC-3CA7-4E2A-8C75-5594303FD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66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                   </a:t>
            </a:r>
            <a:r>
              <a:rPr lang="en-US" b="1" u="sng" dirty="0"/>
              <a:t>RETROGRADE URETHROGRAPHY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Anterior urethra is well delineated with contrast and is normal.</a:t>
            </a:r>
          </a:p>
          <a:p>
            <a:r>
              <a:rPr lang="en-US" dirty="0"/>
              <a:t>No evidence of abnormal dilatation/ stricture/ filling defect noted in the anterior urethra.</a:t>
            </a:r>
          </a:p>
          <a:p>
            <a:r>
              <a:rPr lang="en-US" dirty="0"/>
              <a:t>Contrast is seen filling the bladder partially.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Normal anterior urethra 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353B5-8D45-44F8-AFE6-479F8F496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9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970"/>
            <a:ext cx="6571209" cy="6767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541" y="0"/>
            <a:ext cx="6958459" cy="6735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D834A3-C47F-452F-94EF-92DA6F16C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1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3328"/>
            <a:ext cx="5857536" cy="6951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950" y="0"/>
            <a:ext cx="6024696" cy="699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D7768-FF27-480A-A43B-C27CDE376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  </a:t>
            </a: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media.</a:t>
            </a:r>
          </a:p>
          <a:p>
            <a:pPr marL="0" indent="0">
              <a:buNone/>
            </a:pPr>
            <a:r>
              <a:rPr lang="en-US" b="1" u="sng" dirty="0"/>
              <a:t>Findings</a:t>
            </a:r>
            <a:endParaRPr lang="en-US" u="sng" dirty="0"/>
          </a:p>
          <a:p>
            <a:r>
              <a:rPr lang="en-US" dirty="0"/>
              <a:t>Evidence of contrast filling the bladder noted.</a:t>
            </a:r>
          </a:p>
          <a:p>
            <a:r>
              <a:rPr lang="en-US" dirty="0"/>
              <a:t>Bladder is seen in its normal anatomical location.</a:t>
            </a:r>
          </a:p>
          <a:p>
            <a:r>
              <a:rPr lang="en-US" dirty="0"/>
              <a:t>Urinary bladder surface shows no irregularity.</a:t>
            </a:r>
          </a:p>
          <a:p>
            <a:r>
              <a:rPr lang="en-US" dirty="0"/>
              <a:t> Evidence of contrast entering the lower part of ureter on right side. There is reflux of contrast </a:t>
            </a:r>
            <a:r>
              <a:rPr lang="en-US" dirty="0" err="1"/>
              <a:t>upto</a:t>
            </a:r>
            <a:r>
              <a:rPr lang="en-US" dirty="0"/>
              <a:t> the right renal pelvis with gross dilatation of renal pelvis and </a:t>
            </a:r>
          </a:p>
          <a:p>
            <a:r>
              <a:rPr lang="en-US" dirty="0"/>
              <a:t>Prostatic part of posterior urethra is well delineated with contrast.</a:t>
            </a:r>
          </a:p>
          <a:p>
            <a:r>
              <a:rPr lang="en-US" dirty="0"/>
              <a:t>Contrast is seen beyond the prostatic urethra and membranous urethra is normal.</a:t>
            </a: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/>
              <a:t>In  a known case of right VUR, post-ureteric implantation, present study reveals, </a:t>
            </a:r>
            <a:br>
              <a:rPr lang="en-US" b="1" dirty="0"/>
            </a:br>
            <a:r>
              <a:rPr lang="en-US" b="1" dirty="0"/>
              <a:t>grade IV VUR on right side.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1336A-2EAC-472F-A06B-72E3DAAA0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36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194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01" y="0"/>
            <a:ext cx="5855594" cy="6899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B7E50-2634-41F4-8DEE-ECDB14F18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49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57892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458" y="-100888"/>
            <a:ext cx="5627143" cy="7059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F8627-F1AE-4F65-99E9-02CF16A3D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73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74" y="0"/>
            <a:ext cx="58743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373" y="-113893"/>
            <a:ext cx="5479474" cy="7085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EC09E-BE45-4B3D-AA87-5EF90D7AE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1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/>
              <a:t>INTRAVENOUS UROGRAM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5" y="1095287"/>
            <a:ext cx="11726335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b="1" dirty="0"/>
              <a:t>                  </a:t>
            </a:r>
            <a:br>
              <a:rPr lang="en-US" dirty="0"/>
            </a:br>
            <a:r>
              <a:rPr lang="en-US" dirty="0"/>
              <a:t> </a:t>
            </a:r>
            <a:br>
              <a:rPr lang="en-US" sz="8000" dirty="0"/>
            </a:br>
            <a:r>
              <a:rPr lang="en-US" sz="7200" b="1" u="sng" dirty="0"/>
              <a:t>SCOUT FILM:</a:t>
            </a:r>
            <a:br>
              <a:rPr lang="en-US" sz="7200" dirty="0"/>
            </a:br>
            <a:r>
              <a:rPr lang="en-US" sz="7200" dirty="0"/>
              <a:t> </a:t>
            </a:r>
            <a:br>
              <a:rPr lang="en-US" sz="7200" dirty="0"/>
            </a:br>
            <a:r>
              <a:rPr lang="en-US" sz="7200" dirty="0"/>
              <a:t>Evidence of two </a:t>
            </a:r>
            <a:r>
              <a:rPr lang="en-US" sz="7200" dirty="0" err="1"/>
              <a:t>radiodense</a:t>
            </a:r>
            <a:r>
              <a:rPr lang="en-US" sz="7200" dirty="0"/>
              <a:t> opacities noted at the level of T12 and L2 vertebrae on the right side.</a:t>
            </a:r>
            <a:br>
              <a:rPr lang="en-US" sz="7200" dirty="0"/>
            </a:br>
            <a:r>
              <a:rPr lang="en-US" sz="7200" dirty="0"/>
              <a:t>Both renal shadows are well seen</a:t>
            </a:r>
            <a:br>
              <a:rPr lang="en-US" sz="7200" dirty="0"/>
            </a:br>
            <a:r>
              <a:rPr lang="en-US" sz="7200" dirty="0"/>
              <a:t>​Paravertebral soft tissue shadow is normal</a:t>
            </a:r>
            <a:br>
              <a:rPr lang="en-US" sz="7200" dirty="0"/>
            </a:br>
            <a:r>
              <a:rPr lang="en-US" sz="7200" dirty="0"/>
              <a:t>Under lying bony structures show no degenerative changes.</a:t>
            </a:r>
            <a:br>
              <a:rPr lang="en-US" sz="7200" dirty="0"/>
            </a:br>
            <a:r>
              <a:rPr lang="en-US" sz="7200" dirty="0"/>
              <a:t>IVU is done by injecting 60ml of non-ionic water soluble iodinated contrast medium intravenously and serial films are taken</a:t>
            </a:r>
            <a:br>
              <a:rPr lang="en-US" sz="7200" dirty="0"/>
            </a:br>
            <a:r>
              <a:rPr lang="en-US" sz="7200" dirty="0"/>
              <a:t> </a:t>
            </a:r>
            <a:br>
              <a:rPr lang="en-US" sz="7200" dirty="0"/>
            </a:br>
            <a:r>
              <a:rPr lang="en-US" sz="7200" b="1" u="sng" dirty="0"/>
              <a:t>NEPHROGENIC PHASE:</a:t>
            </a:r>
            <a:br>
              <a:rPr lang="en-US" sz="7200" dirty="0"/>
            </a:br>
            <a:r>
              <a:rPr lang="en-US" sz="7200" dirty="0"/>
              <a:t> </a:t>
            </a:r>
            <a:br>
              <a:rPr lang="en-US" sz="7200" dirty="0"/>
            </a:br>
            <a:r>
              <a:rPr lang="en-US" sz="7200" dirty="0"/>
              <a:t>Evidence of two </a:t>
            </a:r>
            <a:r>
              <a:rPr lang="en-US" sz="7200" dirty="0" err="1"/>
              <a:t>radiodense</a:t>
            </a:r>
            <a:r>
              <a:rPr lang="en-US" sz="7200" dirty="0"/>
              <a:t> opacities noted at the level of T12 and L2 vertebrae on the right side.</a:t>
            </a:r>
            <a:br>
              <a:rPr lang="en-US" sz="7200" dirty="0"/>
            </a:br>
            <a:r>
              <a:rPr lang="en-US" sz="7200" dirty="0"/>
              <a:t>Good and prompt excretion of contrast noted simultaneously by both kidneys.</a:t>
            </a:r>
            <a:br>
              <a:rPr lang="en-US" sz="7200" dirty="0"/>
            </a:br>
            <a:r>
              <a:rPr lang="en-US" sz="7200" dirty="0"/>
              <a:t>Both kidneys are normal in size, shape, position, axis and contour.</a:t>
            </a:r>
            <a:br>
              <a:rPr lang="en-US" sz="7200" dirty="0"/>
            </a:br>
            <a:br>
              <a:rPr lang="en-US" sz="7200" dirty="0"/>
            </a:br>
            <a:r>
              <a:rPr lang="en-US" sz="7200" b="1" u="sng" dirty="0"/>
              <a:t>FURTHER FILMS SHOW:</a:t>
            </a:r>
            <a:br>
              <a:rPr lang="en-US" sz="7200" dirty="0"/>
            </a:br>
            <a:r>
              <a:rPr lang="en-US" sz="7200" dirty="0"/>
              <a:t> </a:t>
            </a:r>
            <a:br>
              <a:rPr lang="en-US" sz="7200" dirty="0"/>
            </a:br>
            <a:r>
              <a:rPr lang="en-US" sz="7200" dirty="0"/>
              <a:t>Evidence of two </a:t>
            </a:r>
            <a:r>
              <a:rPr lang="en-US" sz="7200" dirty="0" err="1"/>
              <a:t>radiodense</a:t>
            </a:r>
            <a:r>
              <a:rPr lang="en-US" sz="7200" dirty="0"/>
              <a:t> opacities noted at the level of T12 and L2 vertebrae on the right side.</a:t>
            </a:r>
            <a:br>
              <a:rPr lang="en-US" sz="7200" dirty="0"/>
            </a:br>
            <a:r>
              <a:rPr lang="en-US" sz="7200" dirty="0"/>
              <a:t>Pelvicalyceal system is well delineated with contrast medium.</a:t>
            </a:r>
            <a:br>
              <a:rPr lang="en-US" sz="7200" dirty="0"/>
            </a:br>
            <a:r>
              <a:rPr lang="en-US" sz="7200" dirty="0"/>
              <a:t>No Evidence of dilatation of pelvicalyceal system noted.</a:t>
            </a:r>
            <a:br>
              <a:rPr lang="en-US" sz="7200" dirty="0"/>
            </a:br>
            <a:r>
              <a:rPr lang="en-US" sz="7200" dirty="0"/>
              <a:t>Urinary bladder is well delineated with contrast.</a:t>
            </a:r>
            <a:br>
              <a:rPr lang="en-US" sz="7200" dirty="0"/>
            </a:br>
            <a:r>
              <a:rPr lang="en-US" sz="7200" dirty="0"/>
              <a:t>Urinary bladder is normal in shape. No abnormalities seen.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Om ultrasound correlation: </a:t>
            </a:r>
            <a:br>
              <a:rPr lang="en-US" sz="7200" dirty="0"/>
            </a:br>
            <a:r>
              <a:rPr lang="en-US" sz="7200" dirty="0"/>
              <a:t>Evidence of two hyperechoic foci with posterior acoustic </a:t>
            </a:r>
            <a:r>
              <a:rPr lang="en-US" sz="7200" dirty="0" err="1"/>
              <a:t>shaowing</a:t>
            </a:r>
            <a:r>
              <a:rPr lang="en-US" sz="7200" dirty="0"/>
              <a:t> noted in the right kidney, largest measuring 11mm in the lower pole.</a:t>
            </a:r>
            <a:br>
              <a:rPr lang="en-US" sz="7200" dirty="0"/>
            </a:br>
            <a:br>
              <a:rPr lang="en-US" sz="7200" dirty="0"/>
            </a:br>
            <a:r>
              <a:rPr lang="en-US" sz="7200" b="1" u="sng" dirty="0"/>
              <a:t>IMPRESSION: </a:t>
            </a:r>
            <a:br>
              <a:rPr lang="en-US" sz="7200" dirty="0"/>
            </a:br>
            <a:br>
              <a:rPr lang="en-US" sz="7200" dirty="0"/>
            </a:br>
            <a:r>
              <a:rPr lang="en-US" sz="7200" b="1" dirty="0"/>
              <a:t>Right non- obstructive renal calculi.</a:t>
            </a:r>
            <a:br>
              <a:rPr lang="en-US" sz="7200" dirty="0"/>
            </a:br>
            <a:endParaRPr lang="en-US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A473E-B755-4625-960F-F2D956ADB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68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5927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42" y="0"/>
            <a:ext cx="5656843" cy="7008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394FC-56D8-4898-B408-F61103DD8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48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72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434" y="-1"/>
            <a:ext cx="6082182" cy="7336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D78BC-D13A-403E-A74B-0BE32A27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369" y="0"/>
            <a:ext cx="69792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F4FB7-0952-429F-BBC5-1F520C2FF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8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 </a:t>
            </a:r>
            <a:r>
              <a:rPr lang="en-US" b="1" u="sng" dirty="0"/>
              <a:t>INTRAVENOUS UROGRAM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289" y="1464381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en-US" sz="6400" dirty="0"/>
            </a:br>
            <a:r>
              <a:rPr lang="en-US" sz="6400" b="1" u="sng" dirty="0"/>
              <a:t>SCOUT FILM:</a:t>
            </a:r>
            <a:br>
              <a:rPr lang="en-US" sz="6400" dirty="0"/>
            </a:br>
            <a:r>
              <a:rPr lang="en-US" sz="6400" dirty="0"/>
              <a:t> </a:t>
            </a:r>
            <a:br>
              <a:rPr lang="en-US" sz="6400" dirty="0"/>
            </a:br>
            <a:r>
              <a:rPr lang="en-US" sz="6400" dirty="0"/>
              <a:t>Both renal shadows are well seen.</a:t>
            </a:r>
            <a:br>
              <a:rPr lang="en-US" sz="6400" dirty="0"/>
            </a:br>
            <a:r>
              <a:rPr lang="en-US" sz="6400" dirty="0" err="1"/>
              <a:t>Radiodense</a:t>
            </a:r>
            <a:r>
              <a:rPr lang="en-US" sz="6400" dirty="0"/>
              <a:t> opacities noted in the right paravertebral region at the level of L3 and L4-5-S/O ureteric calculus.</a:t>
            </a:r>
            <a:br>
              <a:rPr lang="en-US" sz="6400" dirty="0"/>
            </a:br>
            <a:r>
              <a:rPr lang="en-US" sz="6400" dirty="0"/>
              <a:t>​Paravertebral soft tissue shadow is normal</a:t>
            </a:r>
            <a:br>
              <a:rPr lang="en-US" sz="6400" dirty="0"/>
            </a:br>
            <a:r>
              <a:rPr lang="en-US" sz="6400" dirty="0"/>
              <a:t>Under lying bony structures show degenerative changes.</a:t>
            </a:r>
            <a:br>
              <a:rPr lang="en-US" sz="6400" dirty="0"/>
            </a:br>
            <a:r>
              <a:rPr lang="en-US" sz="6400" dirty="0"/>
              <a:t>IVU is done by injecting 60ml of non-ionic water soluble iodinated contrast medium intravenously and serial films are taken</a:t>
            </a:r>
            <a:br>
              <a:rPr lang="en-US" sz="6400" dirty="0"/>
            </a:br>
            <a:r>
              <a:rPr lang="en-US" sz="6400" dirty="0"/>
              <a:t> </a:t>
            </a:r>
            <a:br>
              <a:rPr lang="en-US" sz="6400" dirty="0"/>
            </a:br>
            <a:r>
              <a:rPr lang="en-US" sz="6400" b="1" u="sng" dirty="0"/>
              <a:t>NEPHROGENIC PHASE:</a:t>
            </a:r>
            <a:br>
              <a:rPr lang="en-US" sz="6400" dirty="0"/>
            </a:br>
            <a:br>
              <a:rPr lang="en-US" sz="6400" dirty="0"/>
            </a:br>
            <a:r>
              <a:rPr lang="en-US" sz="6400" dirty="0"/>
              <a:t>Contrast is not seen outing the renal parenchymal by the right kidney.</a:t>
            </a:r>
            <a:br>
              <a:rPr lang="en-US" sz="6400" dirty="0"/>
            </a:br>
            <a:r>
              <a:rPr lang="en-US" sz="6400" dirty="0"/>
              <a:t>Good and prompt excretion of contrast noted by left kidney.</a:t>
            </a:r>
            <a:br>
              <a:rPr lang="en-US" sz="6400" dirty="0"/>
            </a:br>
            <a:r>
              <a:rPr lang="en-US" sz="6400" dirty="0"/>
              <a:t>Both kidneys are normal in size, shape, position, axis and contour.</a:t>
            </a:r>
            <a:br>
              <a:rPr lang="en-US" sz="6400" dirty="0"/>
            </a:br>
            <a:br>
              <a:rPr lang="en-US" sz="6400" dirty="0"/>
            </a:br>
            <a:r>
              <a:rPr lang="en-US" sz="6400" b="1" u="sng" dirty="0"/>
              <a:t>​FURTHER FILMS SHOW:</a:t>
            </a:r>
            <a:r>
              <a:rPr lang="en-US" sz="6400" b="1" dirty="0"/>
              <a:t> </a:t>
            </a:r>
            <a:br>
              <a:rPr lang="en-US" sz="6400" dirty="0"/>
            </a:br>
            <a:r>
              <a:rPr lang="en-US" sz="6400" dirty="0"/>
              <a:t>Pelvicalyceal system is well delineated with contrast medium.</a:t>
            </a:r>
            <a:br>
              <a:rPr lang="en-US" sz="6400" dirty="0"/>
            </a:br>
            <a:r>
              <a:rPr lang="en-US" sz="6400" dirty="0"/>
              <a:t>Delayed contrast excretion noted in the right kidney [5mins] film with dilatation of pelvicalyceal system and ureter </a:t>
            </a:r>
            <a:r>
              <a:rPr lang="en-US" sz="6400" dirty="0" err="1"/>
              <a:t>upto</a:t>
            </a:r>
            <a:r>
              <a:rPr lang="en-US" sz="6400" dirty="0"/>
              <a:t> the </a:t>
            </a:r>
            <a:r>
              <a:rPr lang="en-US" sz="6400" dirty="0" err="1"/>
              <a:t>radiodense</a:t>
            </a:r>
            <a:r>
              <a:rPr lang="en-US" sz="6400" dirty="0"/>
              <a:t> opacity.</a:t>
            </a:r>
            <a:br>
              <a:rPr lang="en-US" sz="6400" dirty="0"/>
            </a:br>
            <a:r>
              <a:rPr lang="en-US" sz="6400" dirty="0"/>
              <a:t>However, no contrast is seen beyond the </a:t>
            </a:r>
            <a:r>
              <a:rPr lang="en-US" sz="6400" dirty="0" err="1"/>
              <a:t>radiodense</a:t>
            </a:r>
            <a:r>
              <a:rPr lang="en-US" sz="6400" dirty="0"/>
              <a:t> opacity.</a:t>
            </a:r>
            <a:br>
              <a:rPr lang="en-US" sz="6400" dirty="0"/>
            </a:br>
            <a:r>
              <a:rPr lang="en-US" sz="6400" dirty="0"/>
              <a:t>Urinary bladder is well delineated with contrast.</a:t>
            </a:r>
            <a:br>
              <a:rPr lang="en-US" sz="6400" dirty="0"/>
            </a:br>
            <a:r>
              <a:rPr lang="en-US" sz="6400" dirty="0"/>
              <a:t>Urinary bladder is normal in shape. No abnormalities seen.</a:t>
            </a:r>
          </a:p>
          <a:p>
            <a:r>
              <a:rPr lang="en-US" sz="6400" dirty="0"/>
              <a:t>On </a:t>
            </a:r>
            <a:r>
              <a:rPr lang="en-US" sz="6400" dirty="0" err="1"/>
              <a:t>usg</a:t>
            </a:r>
            <a:r>
              <a:rPr lang="en-US" sz="6400" dirty="0"/>
              <a:t>, there are </a:t>
            </a:r>
            <a:r>
              <a:rPr lang="en-US" sz="6400" dirty="0" err="1"/>
              <a:t>hyperechoic</a:t>
            </a:r>
            <a:r>
              <a:rPr lang="en-US" sz="6400" dirty="0"/>
              <a:t> foci with posterior acoustic shadowing noted in the </a:t>
            </a:r>
            <a:r>
              <a:rPr lang="en-US" sz="6400" dirty="0" err="1"/>
              <a:t>dependant</a:t>
            </a:r>
            <a:r>
              <a:rPr lang="en-US" sz="6400" dirty="0"/>
              <a:t> </a:t>
            </a:r>
            <a:r>
              <a:rPr lang="en-US" sz="6400" dirty="0" err="1"/>
              <a:t>posrrtion</a:t>
            </a:r>
            <a:r>
              <a:rPr lang="en-US" sz="6400" dirty="0"/>
              <a:t> of renal pelvis and the proximal ureter with upstream dilatation of ureter and pelvicalyceal system.</a:t>
            </a:r>
            <a:br>
              <a:rPr lang="en-US" sz="6400" dirty="0"/>
            </a:br>
            <a:br>
              <a:rPr lang="en-US" sz="6400" dirty="0"/>
            </a:br>
            <a:r>
              <a:rPr lang="en-US" sz="6400" b="1" u="sng" dirty="0"/>
              <a:t>IMPRESSION: </a:t>
            </a:r>
            <a:br>
              <a:rPr lang="en-US" sz="6400" dirty="0"/>
            </a:br>
            <a:br>
              <a:rPr lang="en-US" sz="6400" dirty="0"/>
            </a:br>
            <a:r>
              <a:rPr lang="en-US" sz="6400" b="1" dirty="0"/>
              <a:t>Right sided renal calculus.</a:t>
            </a:r>
            <a:br>
              <a:rPr lang="en-US" sz="6400" b="1" dirty="0"/>
            </a:br>
            <a:r>
              <a:rPr lang="en-US" sz="6400" b="1" dirty="0"/>
              <a:t>Right sided obstructive proximal ureteric calculus causing grade III hydronephrosis.</a:t>
            </a:r>
            <a:br>
              <a:rPr lang="en-US" sz="6400" dirty="0"/>
            </a:br>
            <a:endParaRPr lang="en-US" sz="6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85722-F0F7-4177-92E8-1ED463A9A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77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83" y="23900"/>
            <a:ext cx="5764807" cy="7008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900"/>
            <a:ext cx="5907110" cy="7056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96454-4248-4A81-8FF2-0375DFC94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55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698" y="0"/>
            <a:ext cx="54453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34377" cy="6748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3A4CC-9706-4A70-BA5B-95B25389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93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536" y="0"/>
            <a:ext cx="543464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77" y="0"/>
            <a:ext cx="5533623" cy="6903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1D6C9-C36F-4CAD-A2EF-A7098340D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040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INTRAVENOUS UROGRAM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en-US" b="1" dirty="0"/>
            </a:br>
            <a:r>
              <a:rPr lang="en-US" sz="4600" b="1" dirty="0"/>
              <a:t>                                                </a:t>
            </a:r>
            <a:br>
              <a:rPr lang="en-US" sz="4600" dirty="0"/>
            </a:br>
            <a:r>
              <a:rPr lang="en-US" sz="6000" b="1" u="sng" dirty="0"/>
              <a:t>SCOUT FILM: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dirty="0"/>
              <a:t>Evidence of two </a:t>
            </a:r>
            <a:r>
              <a:rPr lang="en-US" sz="6000" dirty="0" err="1"/>
              <a:t>radiodense</a:t>
            </a:r>
            <a:r>
              <a:rPr lang="en-US" sz="6000" dirty="0"/>
              <a:t> opacities noted at the level of T12 and L2 vertebrae on the right side.</a:t>
            </a:r>
            <a:br>
              <a:rPr lang="en-US" sz="6000" dirty="0"/>
            </a:br>
            <a:r>
              <a:rPr lang="en-US" sz="6000" dirty="0"/>
              <a:t>Both renal shadows are well seen</a:t>
            </a:r>
            <a:br>
              <a:rPr lang="en-US" sz="6000" dirty="0"/>
            </a:br>
            <a:r>
              <a:rPr lang="en-US" sz="6000" dirty="0"/>
              <a:t>​Paravertebral soft tissue shadow is normal</a:t>
            </a:r>
            <a:br>
              <a:rPr lang="en-US" sz="6000" dirty="0"/>
            </a:br>
            <a:r>
              <a:rPr lang="en-US" sz="6000" dirty="0"/>
              <a:t>Under lying bony structures show no degenerative changes.</a:t>
            </a:r>
            <a:br>
              <a:rPr lang="en-US" sz="6000" dirty="0"/>
            </a:br>
            <a:r>
              <a:rPr lang="en-US" sz="6000" dirty="0"/>
              <a:t>IVU is done by injecting 60ml of non-ionic water soluble iodinated contrast medium intravenously and serial films are taken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b="1" u="sng" dirty="0"/>
              <a:t>NEPHROGENIC PHASE: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dirty="0"/>
              <a:t>Evidence of two </a:t>
            </a:r>
            <a:r>
              <a:rPr lang="en-US" sz="6000" dirty="0" err="1"/>
              <a:t>radiodense</a:t>
            </a:r>
            <a:r>
              <a:rPr lang="en-US" sz="6000" dirty="0"/>
              <a:t> opacities noted at the level of T12 and L2 vertebrae on the right side.</a:t>
            </a:r>
            <a:br>
              <a:rPr lang="en-US" sz="6000" dirty="0"/>
            </a:br>
            <a:r>
              <a:rPr lang="en-US" sz="6000" dirty="0"/>
              <a:t>Good and prompt excretion of contrast noted simultaneously by both kidneys.</a:t>
            </a:r>
            <a:br>
              <a:rPr lang="en-US" sz="6000" dirty="0"/>
            </a:br>
            <a:r>
              <a:rPr lang="en-US" sz="6000" dirty="0"/>
              <a:t>Both kidneys are normal in size, shape, position, axis and contour.</a:t>
            </a:r>
            <a:br>
              <a:rPr lang="en-US" sz="6000" dirty="0"/>
            </a:br>
            <a:br>
              <a:rPr lang="en-US" sz="6000" dirty="0"/>
            </a:br>
            <a:r>
              <a:rPr lang="en-US" sz="6000" b="1" u="sng" dirty="0"/>
              <a:t>FURTHER FILMS SHOW: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dirty="0"/>
              <a:t>Evidence of two </a:t>
            </a:r>
            <a:r>
              <a:rPr lang="en-US" sz="6000" dirty="0" err="1"/>
              <a:t>radiodense</a:t>
            </a:r>
            <a:r>
              <a:rPr lang="en-US" sz="6000" dirty="0"/>
              <a:t> opacities noted at the level of T12 and L2 vertebrae on the right side.</a:t>
            </a:r>
            <a:br>
              <a:rPr lang="en-US" sz="6000" dirty="0"/>
            </a:br>
            <a:r>
              <a:rPr lang="en-US" sz="6000" dirty="0"/>
              <a:t>Pelvicalyceal system is well delineated with contrast medium.</a:t>
            </a:r>
            <a:br>
              <a:rPr lang="en-US" sz="6000" dirty="0"/>
            </a:br>
            <a:r>
              <a:rPr lang="en-US" sz="6000" dirty="0"/>
              <a:t>No Evidence of dilatation of pelvicalyceal system noted.</a:t>
            </a:r>
            <a:br>
              <a:rPr lang="en-US" sz="6000" dirty="0"/>
            </a:br>
            <a:r>
              <a:rPr lang="en-US" sz="6000" dirty="0"/>
              <a:t>Urinary bladder is well delineated with contrast.</a:t>
            </a:r>
            <a:br>
              <a:rPr lang="en-US" sz="6000" dirty="0"/>
            </a:br>
            <a:r>
              <a:rPr lang="en-US" sz="6000" dirty="0"/>
              <a:t>Urinary bladder is normal in shape. No abnormalities seen.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Om ultrasound correlation: </a:t>
            </a:r>
            <a:br>
              <a:rPr lang="en-US" sz="6000" dirty="0"/>
            </a:br>
            <a:r>
              <a:rPr lang="en-US" sz="6000" dirty="0"/>
              <a:t>Evidence of two </a:t>
            </a:r>
            <a:r>
              <a:rPr lang="en-US" sz="6000" dirty="0" err="1"/>
              <a:t>hyperechoic</a:t>
            </a:r>
            <a:r>
              <a:rPr lang="en-US" sz="6000" dirty="0"/>
              <a:t> foci with posterior acoustic </a:t>
            </a:r>
            <a:r>
              <a:rPr lang="en-US" sz="6000" dirty="0" err="1"/>
              <a:t>shaowing</a:t>
            </a:r>
            <a:r>
              <a:rPr lang="en-US" sz="6000" dirty="0"/>
              <a:t> noted in the right kidney, largest measuring 11mm in the lower pole.</a:t>
            </a:r>
            <a:br>
              <a:rPr lang="en-US" sz="6000" dirty="0"/>
            </a:br>
            <a:br>
              <a:rPr lang="en-US" sz="6000" dirty="0"/>
            </a:br>
            <a:r>
              <a:rPr lang="en-US" sz="6000" b="1" u="sng" dirty="0"/>
              <a:t>IMPRESSION: </a:t>
            </a:r>
            <a:br>
              <a:rPr lang="en-US" sz="6000" dirty="0"/>
            </a:br>
            <a:br>
              <a:rPr lang="en-US" sz="6000" dirty="0"/>
            </a:br>
            <a:r>
              <a:rPr lang="en-US" sz="6000" b="1" dirty="0"/>
              <a:t>Right non- obstructive renal calculi.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3363C-CD7D-4B22-BE25-5568058A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9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727" y="0"/>
            <a:ext cx="4340180" cy="7619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33" y="0"/>
            <a:ext cx="636399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5E075-1BC7-4E5E-8348-3E6F1DA81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AAD30-B9D2-44EE-9171-C9EF84661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34" y="65212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1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519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617" y="0"/>
            <a:ext cx="651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2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730" y="127771"/>
            <a:ext cx="7234277" cy="6569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E7F2F-7F83-428F-9983-2F9853B2D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1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  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sng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RETROGRADE URETHROGRAPHY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Procedure was done under aseptic precautions using non-ionic contrast media.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FINDINGS: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Anterior urethra is well delineated with contrast and is normal.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No evidence of abnormal dilatation/ stricture/ filling defect noted in the anterior urethra.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Contrast is seen filling the bladder partially.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IMPRESSION:</a:t>
            </a: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Normal anterior urethra 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EFA74-5380-4EDE-B482-9D9643099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594" y="138493"/>
            <a:ext cx="6072638" cy="6719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F5B45-DC61-4AA1-8A40-B1EC5C9CC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FINDINGS</a:t>
            </a:r>
            <a:r>
              <a:rPr lang="en-US" b="1" dirty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Well defined </a:t>
            </a:r>
            <a:r>
              <a:rPr lang="en-US" dirty="0" err="1"/>
              <a:t>radioopacity</a:t>
            </a:r>
            <a:r>
              <a:rPr lang="en-US" dirty="0"/>
              <a:t> noted in the right lumbar region at the level of L3-L4</a:t>
            </a:r>
            <a:br>
              <a:rPr lang="en-US" dirty="0"/>
            </a:br>
            <a:r>
              <a:rPr lang="en-US" dirty="0"/>
              <a:t>Both renal shadows are well seen.</a:t>
            </a:r>
            <a:br>
              <a:rPr lang="en-US" dirty="0"/>
            </a:br>
            <a:r>
              <a:rPr lang="en-US" dirty="0"/>
              <a:t>No abnormally dilated bowel loop with air fluid level noted.</a:t>
            </a:r>
            <a:br>
              <a:rPr lang="en-US" dirty="0"/>
            </a:br>
            <a:r>
              <a:rPr lang="en-US" dirty="0"/>
              <a:t> Underlying bony component is normal.</a:t>
            </a:r>
            <a:br>
              <a:rPr lang="en-US" dirty="0"/>
            </a:br>
            <a:r>
              <a:rPr lang="en-US" dirty="0"/>
              <a:t> Pre and pro peritoneal soft tissue planes are well maintained.</a:t>
            </a: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/>
              <a:t>Right proximal ureteric calculus-suggested IVP correlation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5F0C2-A5E3-4E9B-8B41-C398C75AC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4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21216" y="0"/>
            <a:ext cx="64962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158" y="0"/>
            <a:ext cx="66197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3A7CA-D9AB-42F4-B6B0-21E306983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/>
              <a:t>RETROGRADE URETHROGRAPHY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Anterior urethra is well delineated with contrast and is normal.</a:t>
            </a:r>
          </a:p>
          <a:p>
            <a:r>
              <a:rPr lang="en-US" dirty="0"/>
              <a:t>Evidence of smooth narrowing at distal part of penile urethra , however there is no mucosal irregularity noted. </a:t>
            </a:r>
          </a:p>
          <a:p>
            <a:r>
              <a:rPr lang="en-US" dirty="0"/>
              <a:t>Extravasation of contrast into para </a:t>
            </a:r>
            <a:r>
              <a:rPr lang="en-US" dirty="0" err="1"/>
              <a:t>uretral</a:t>
            </a:r>
            <a:r>
              <a:rPr lang="en-US" dirty="0"/>
              <a:t> glands noted - Likely sequalae of urethritis. </a:t>
            </a:r>
          </a:p>
          <a:p>
            <a:r>
              <a:rPr lang="en-US" dirty="0"/>
              <a:t>Contrast is seen filling the bladder partially.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Soft stricture at distal part of penile urethra 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7EEFA-EC0A-4EBB-8AB0-2733382B9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6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289" y="0"/>
            <a:ext cx="64209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8FCB7-7E4E-4F8B-823A-74F1E78B1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0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666" y="0"/>
            <a:ext cx="60887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72"/>
            <a:ext cx="6394727" cy="6899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ECDE1-A066-45A9-B22D-FF01251BC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82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RETROGRADE URETHROGRAPHY</a:t>
            </a:r>
            <a:endParaRPr lang="en-US" dirty="0"/>
          </a:p>
          <a:p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Anterior urethra is well delineated with contrast and is normal.</a:t>
            </a:r>
          </a:p>
          <a:p>
            <a:r>
              <a:rPr lang="en-US" dirty="0"/>
              <a:t>No evidence of abnormal dilatation/ stricture/ filling defect noted in the anterior urethra.</a:t>
            </a:r>
          </a:p>
          <a:p>
            <a:r>
              <a:rPr lang="en-US" dirty="0"/>
              <a:t>Contrast is seen filling the bladder partially.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Normal anterior urethra 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461AF-30EA-4C47-80A3-18854F1DB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4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114024" cy="696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98" y="0"/>
            <a:ext cx="6188078" cy="6886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18B54-E503-47A2-AEC0-05BF9D1E4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46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567" y="0"/>
            <a:ext cx="6667793" cy="6967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76EC3-3152-45C0-864C-9244D8A74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5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                                       </a:t>
            </a:r>
            <a:r>
              <a:rPr lang="en-US" b="1" u="sng" dirty="0"/>
              <a:t>RETROGRADE URETHROGRAPHY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 Narrowing noted in </a:t>
            </a:r>
            <a:r>
              <a:rPr lang="en-US" dirty="0" err="1"/>
              <a:t>peno</a:t>
            </a:r>
            <a:r>
              <a:rPr lang="en-US" dirty="0"/>
              <a:t>-bulbar and </a:t>
            </a:r>
            <a:r>
              <a:rPr lang="en-US" dirty="0" err="1"/>
              <a:t>bulbo-membraneous</a:t>
            </a:r>
            <a:r>
              <a:rPr lang="en-US" dirty="0"/>
              <a:t> urethra causing dilatation of urethra          proximal to narrowing.</a:t>
            </a:r>
          </a:p>
          <a:p>
            <a:r>
              <a:rPr lang="en-US" dirty="0"/>
              <a:t>Mucosal irregularity as evidenced by outpouching of contrast noted at distal part of penile     </a:t>
            </a:r>
          </a:p>
          <a:p>
            <a:r>
              <a:rPr lang="en-US" dirty="0"/>
              <a:t> Urethra and </a:t>
            </a:r>
            <a:r>
              <a:rPr lang="en-US" dirty="0" err="1"/>
              <a:t>bulbo-membraneous</a:t>
            </a:r>
            <a:r>
              <a:rPr lang="en-US" dirty="0"/>
              <a:t> junction.</a:t>
            </a:r>
          </a:p>
          <a:p>
            <a:r>
              <a:rPr lang="en-US" dirty="0"/>
              <a:t> Contrast is seen filling the bladder partially.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Stricture involving </a:t>
            </a:r>
            <a:r>
              <a:rPr lang="en-US" b="1" dirty="0" err="1"/>
              <a:t>peno</a:t>
            </a:r>
            <a:r>
              <a:rPr lang="en-US" b="1" dirty="0"/>
              <a:t>-bulbar and </a:t>
            </a:r>
            <a:r>
              <a:rPr lang="en-US" b="1" dirty="0" err="1"/>
              <a:t>bulbo-membraneous</a:t>
            </a:r>
            <a:r>
              <a:rPr lang="en-US" b="1" dirty="0"/>
              <a:t> urethra.</a:t>
            </a:r>
          </a:p>
          <a:p>
            <a:r>
              <a:rPr lang="en-US" b="1" dirty="0"/>
              <a:t>Mucosal irregularity a</a:t>
            </a:r>
            <a:r>
              <a:rPr lang="en-US" dirty="0"/>
              <a:t>t </a:t>
            </a:r>
            <a:r>
              <a:rPr lang="en-US" b="1" dirty="0"/>
              <a:t>distal part of penile urethra and </a:t>
            </a:r>
            <a:r>
              <a:rPr lang="en-US" b="1" dirty="0" err="1"/>
              <a:t>bulbo-membraneous</a:t>
            </a:r>
            <a:r>
              <a:rPr lang="en-US" b="1" dirty="0"/>
              <a:t> junction​ - Likely sequelae of urethritis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B7828-A427-437C-ADC6-164A92B13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2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032" y="274972"/>
            <a:ext cx="6362163" cy="6648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84" y="180437"/>
            <a:ext cx="4777458" cy="6833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2C42C-EA0C-442E-85B4-BDD0DEE58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476" y="0"/>
            <a:ext cx="741185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6897C-12FF-4383-9ED1-45B485101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2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60115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928" y="-252698"/>
            <a:ext cx="5752646" cy="7110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44F6E-F05B-4BBC-8E83-D753FE805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0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41523"/>
            <a:ext cx="6217541" cy="6442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741" y="241522"/>
            <a:ext cx="5572259" cy="6356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DF4B0-7FA6-40F6-B0E1-1F7BE18E9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1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              </a:t>
            </a:r>
            <a:r>
              <a:rPr lang="en-US" b="1" u="sng" dirty="0"/>
              <a:t>RETROGRADE URETHROGRAPHY</a:t>
            </a:r>
            <a:endParaRPr lang="en-US" dirty="0"/>
          </a:p>
          <a:p>
            <a:r>
              <a:rPr lang="en-US" dirty="0"/>
              <a:t>Procedure was done under aseptic precautions using non-ionic contrast media.</a:t>
            </a:r>
          </a:p>
          <a:p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Anterior urethra is well delineated with contrast and is normal.</a:t>
            </a:r>
          </a:p>
          <a:p>
            <a:r>
              <a:rPr lang="en-US" dirty="0"/>
              <a:t>No evidence of stricture/ filling defect noted in the anterior urethra.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Narrowing noted at </a:t>
            </a:r>
            <a:r>
              <a:rPr lang="en-US" dirty="0" err="1"/>
              <a:t>bulbo-membraneous</a:t>
            </a:r>
            <a:r>
              <a:rPr lang="en-US" dirty="0"/>
              <a:t> junction causing dilatation of anterior urethra.</a:t>
            </a:r>
          </a:p>
          <a:p>
            <a:r>
              <a:rPr lang="en-US" dirty="0"/>
              <a:t>Contrast is seen filling the bladder partially.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Stricture at </a:t>
            </a:r>
            <a:r>
              <a:rPr lang="en-US" b="1" dirty="0" err="1"/>
              <a:t>bulbo-membraneous</a:t>
            </a:r>
            <a:r>
              <a:rPr lang="en-US" b="1" dirty="0"/>
              <a:t> junction of urethra .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                      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D73D5-5674-4402-B0A3-2E0C21BEC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87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681" y="-104182"/>
            <a:ext cx="6773733" cy="7071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7DBA5-3CA3-430E-895C-787153C96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27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73" y="99398"/>
            <a:ext cx="6203100" cy="6758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32" y="215307"/>
            <a:ext cx="6098378" cy="67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3DA33-ABC3-40A4-8763-4FEF02F2D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07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/>
              <a:t>RETROGRADE URETHROGRAPHY</a:t>
            </a:r>
            <a:endParaRPr lang="en-US" dirty="0"/>
          </a:p>
          <a:p>
            <a:r>
              <a:rPr lang="en-US" dirty="0"/>
              <a:t>Procedure was done under aseptic precautions using non-ionic contrast media.</a:t>
            </a:r>
          </a:p>
          <a:p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Narrowing noted at </a:t>
            </a:r>
            <a:r>
              <a:rPr lang="en-US" dirty="0" err="1"/>
              <a:t>penobulbar</a:t>
            </a:r>
            <a:r>
              <a:rPr lang="en-US" dirty="0"/>
              <a:t> </a:t>
            </a:r>
            <a:r>
              <a:rPr lang="en-US" dirty="0" err="1"/>
              <a:t>juntion</a:t>
            </a:r>
            <a:r>
              <a:rPr lang="en-US" dirty="0"/>
              <a:t> with pooling of contrast in the proximal part[Penile urethra].</a:t>
            </a:r>
            <a:br>
              <a:rPr lang="en-US" dirty="0"/>
            </a:br>
            <a:r>
              <a:rPr lang="en-US" dirty="0"/>
              <a:t>Anterior urethra is well delineated with contrast and is normal.</a:t>
            </a:r>
          </a:p>
          <a:p>
            <a:r>
              <a:rPr lang="en-US" dirty="0"/>
              <a:t>Contrast is seen filling the bladder partially.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Features suggestive of </a:t>
            </a:r>
            <a:r>
              <a:rPr lang="en-US" b="1" dirty="0" err="1"/>
              <a:t>peno</a:t>
            </a:r>
            <a:r>
              <a:rPr lang="en-US" b="1" dirty="0"/>
              <a:t>-bulbar stricture.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B887D-7731-45DD-855B-7683CDE12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1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84" y="0"/>
            <a:ext cx="4733993" cy="6671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85" y="365125"/>
            <a:ext cx="5911806" cy="5670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D3DE0-430A-4B32-8D76-F42D11870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42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645" y="0"/>
            <a:ext cx="92072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2C8BF-C415-4DD1-B441-D3D6752BF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61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658" y="1229116"/>
            <a:ext cx="5792342" cy="5081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02" y="1152022"/>
            <a:ext cx="6261728" cy="5158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28596-D594-4ED0-917E-88C35005E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55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media.</a:t>
            </a:r>
          </a:p>
          <a:p>
            <a:pPr marL="0" indent="0">
              <a:buNone/>
            </a:pPr>
            <a:r>
              <a:rPr lang="en-US" b="1" dirty="0"/>
              <a:t>Findings</a:t>
            </a:r>
            <a:endParaRPr lang="en-US" dirty="0"/>
          </a:p>
          <a:p>
            <a:r>
              <a:rPr lang="en-US" dirty="0"/>
              <a:t>Evidence of contrast filling the bladder noted.</a:t>
            </a:r>
          </a:p>
          <a:p>
            <a:r>
              <a:rPr lang="en-US" dirty="0"/>
              <a:t>Bladder is seen in its normal anatomical location.</a:t>
            </a:r>
          </a:p>
          <a:p>
            <a:r>
              <a:rPr lang="en-US" dirty="0"/>
              <a:t>Urinary bladder surface shows no irregularity.</a:t>
            </a:r>
          </a:p>
          <a:p>
            <a:r>
              <a:rPr lang="en-US" dirty="0"/>
              <a:t>No evidence of reflux of contrast into lower part of ureter on both sides.</a:t>
            </a:r>
            <a:br>
              <a:rPr lang="en-US" dirty="0"/>
            </a:br>
            <a:r>
              <a:rPr lang="en-US" dirty="0"/>
              <a:t>Visualized part of urethra appears normal.</a:t>
            </a: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/>
              <a:t>Normal Study.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0E2E3-9615-4F7B-8684-73B2EBAC5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43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IInd</a:t>
            </a:r>
            <a:r>
              <a:rPr lang="en-US" dirty="0"/>
              <a:t>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84FC3-7B18-4CF2-A437-71350672A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422" y="186744"/>
            <a:ext cx="5405508" cy="6638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63" y="186744"/>
            <a:ext cx="5155599" cy="6638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0BE1D-B5A5-4733-9B98-3D0DC66B3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054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6842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497" y="-114502"/>
            <a:ext cx="5843318" cy="711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4D838-38B9-4487-9A90-25C2A0FF5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4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23454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80" y="0"/>
            <a:ext cx="553194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27C82-2E9F-4B15-A619-52700853B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4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0967" y="0"/>
            <a:ext cx="53080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2DD24-2E2B-46AD-B100-E0C49B40C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52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44" y="0"/>
            <a:ext cx="10515600" cy="1325563"/>
          </a:xfrm>
        </p:spPr>
        <p:txBody>
          <a:bodyPr/>
          <a:lstStyle/>
          <a:p>
            <a:r>
              <a:rPr lang="en-US" dirty="0"/>
              <a:t>Right partial PUJ obstruction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6" y="1137003"/>
            <a:ext cx="12022667" cy="4351338"/>
          </a:xfrm>
        </p:spPr>
        <p:txBody>
          <a:bodyPr>
            <a:normAutofit fontScale="25000" lnSpcReduction="20000"/>
          </a:bodyPr>
          <a:lstStyle/>
          <a:p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sz="6000" b="1" u="sng" dirty="0"/>
              <a:t>SCOUT FILM: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dirty="0"/>
              <a:t>Both renal shadows are well seen</a:t>
            </a:r>
            <a:br>
              <a:rPr lang="en-US" sz="6000" dirty="0"/>
            </a:br>
            <a:r>
              <a:rPr lang="en-US" sz="6000" dirty="0" err="1"/>
              <a:t>Radiodense</a:t>
            </a:r>
            <a:r>
              <a:rPr lang="en-US" sz="6000" dirty="0"/>
              <a:t> opacities noted in right renal shadow - Likely right renal calculi.</a:t>
            </a:r>
            <a:br>
              <a:rPr lang="en-US" sz="6000" dirty="0"/>
            </a:br>
            <a:r>
              <a:rPr lang="en-US" sz="6000" dirty="0"/>
              <a:t>​Paravertebral soft tissue shadow is normal</a:t>
            </a:r>
            <a:br>
              <a:rPr lang="en-US" sz="6000" dirty="0"/>
            </a:br>
            <a:r>
              <a:rPr lang="en-US" sz="6000" dirty="0"/>
              <a:t>Under lying bony structures show no degenerative changes.</a:t>
            </a:r>
            <a:br>
              <a:rPr lang="en-US" sz="6000" dirty="0"/>
            </a:br>
            <a:r>
              <a:rPr lang="en-US" sz="6000" dirty="0"/>
              <a:t>IVU is done by injecting 60ml of non-ionic water soluble iodinated contrast medium intravenously and serial films are taken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b="1" u="sng" dirty="0"/>
              <a:t>NEPHROGENIC PHASE: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dirty="0"/>
              <a:t>Good and prompt excretion of contrast noted simultaneously by both kidneys.</a:t>
            </a:r>
            <a:br>
              <a:rPr lang="en-US" sz="6000" dirty="0"/>
            </a:br>
            <a:r>
              <a:rPr lang="en-US" sz="6000" dirty="0"/>
              <a:t>Both kidneys are normal in size, shape, position, axis and contour.</a:t>
            </a:r>
            <a:br>
              <a:rPr lang="en-US" sz="6000" dirty="0"/>
            </a:br>
            <a:br>
              <a:rPr lang="en-US" sz="6000" dirty="0"/>
            </a:br>
            <a:r>
              <a:rPr lang="en-US" sz="6000" b="1" u="sng" dirty="0"/>
              <a:t>FURTHER FILMS SHOW:</a:t>
            </a:r>
            <a:br>
              <a:rPr lang="en-US" sz="6000" dirty="0"/>
            </a:br>
            <a:r>
              <a:rPr lang="en-US" sz="6000" dirty="0"/>
              <a:t> </a:t>
            </a:r>
            <a:br>
              <a:rPr lang="en-US" sz="6000" dirty="0"/>
            </a:br>
            <a:r>
              <a:rPr lang="en-US" sz="6000" b="1" dirty="0"/>
              <a:t>5min,supine-</a:t>
            </a:r>
            <a:r>
              <a:rPr lang="en-US" sz="6000" dirty="0"/>
              <a:t> Normal opacification of left </a:t>
            </a:r>
            <a:r>
              <a:rPr lang="en-US" sz="6000" dirty="0" err="1"/>
              <a:t>pelvicayceal</a:t>
            </a:r>
            <a:r>
              <a:rPr lang="en-US" sz="6000" dirty="0"/>
              <a:t>  system noted with excretion and opacification left </a:t>
            </a:r>
            <a:r>
              <a:rPr lang="en-US" sz="6000" dirty="0" err="1"/>
              <a:t>ureter.There</a:t>
            </a:r>
            <a:r>
              <a:rPr lang="en-US" sz="6000" dirty="0"/>
              <a:t> is dilatation of right </a:t>
            </a:r>
            <a:r>
              <a:rPr lang="en-US" sz="6000" dirty="0" err="1"/>
              <a:t>pelvicayceal</a:t>
            </a:r>
            <a:r>
              <a:rPr lang="en-US" sz="6000" dirty="0"/>
              <a:t> system(moderate) ,however right ureter is not </a:t>
            </a:r>
            <a:r>
              <a:rPr lang="en-US" sz="6000" dirty="0" err="1"/>
              <a:t>sen</a:t>
            </a:r>
            <a:r>
              <a:rPr lang="en-US" sz="6000" dirty="0"/>
              <a:t> </a:t>
            </a:r>
            <a:r>
              <a:rPr lang="en-US" sz="6000" dirty="0" err="1"/>
              <a:t>opacified</a:t>
            </a:r>
            <a:r>
              <a:rPr lang="en-US" sz="6000" dirty="0"/>
              <a:t> by contrast.</a:t>
            </a:r>
            <a:br>
              <a:rPr lang="en-US" sz="6000" dirty="0"/>
            </a:br>
            <a:r>
              <a:rPr lang="en-US" sz="6000" b="1" dirty="0"/>
              <a:t>15mins supine  </a:t>
            </a:r>
            <a:r>
              <a:rPr lang="en-US" sz="6000" dirty="0"/>
              <a:t>-Normal opacification of left </a:t>
            </a:r>
            <a:r>
              <a:rPr lang="en-US" sz="6000" dirty="0" err="1"/>
              <a:t>pelvicayceal</a:t>
            </a:r>
            <a:r>
              <a:rPr lang="en-US" sz="6000" dirty="0"/>
              <a:t>  system noted with excretion and opacification left </a:t>
            </a:r>
            <a:r>
              <a:rPr lang="en-US" sz="6000" dirty="0" err="1"/>
              <a:t>ureter.There</a:t>
            </a:r>
            <a:r>
              <a:rPr lang="en-US" sz="6000" dirty="0"/>
              <a:t> is dilatation of right </a:t>
            </a:r>
            <a:r>
              <a:rPr lang="en-US" sz="6000" dirty="0" err="1"/>
              <a:t>pelvicayceal</a:t>
            </a:r>
            <a:r>
              <a:rPr lang="en-US" sz="6000" dirty="0"/>
              <a:t> system(moderate) ,however right ureter is not </a:t>
            </a:r>
            <a:r>
              <a:rPr lang="en-US" sz="6000" dirty="0" err="1"/>
              <a:t>sen</a:t>
            </a:r>
            <a:r>
              <a:rPr lang="en-US" sz="6000" dirty="0"/>
              <a:t> </a:t>
            </a:r>
            <a:r>
              <a:rPr lang="en-US" sz="6000" dirty="0" err="1"/>
              <a:t>opacified</a:t>
            </a:r>
            <a:r>
              <a:rPr lang="en-US" sz="6000" dirty="0"/>
              <a:t> by contrast.</a:t>
            </a:r>
            <a:br>
              <a:rPr lang="en-US" sz="6000" dirty="0"/>
            </a:br>
            <a:r>
              <a:rPr lang="en-US" sz="6000" b="1" dirty="0"/>
              <a:t>15mins,prone</a:t>
            </a:r>
            <a:r>
              <a:rPr lang="en-US" sz="6000" dirty="0"/>
              <a:t>-Normal opacification of left </a:t>
            </a:r>
            <a:r>
              <a:rPr lang="en-US" sz="6000" dirty="0" err="1"/>
              <a:t>pelvicayceal</a:t>
            </a:r>
            <a:r>
              <a:rPr lang="en-US" sz="6000" dirty="0"/>
              <a:t>  system noted with excretion and opacification left </a:t>
            </a:r>
            <a:r>
              <a:rPr lang="en-US" sz="6000" dirty="0" err="1"/>
              <a:t>ureter.There</a:t>
            </a:r>
            <a:r>
              <a:rPr lang="en-US" sz="6000" dirty="0"/>
              <a:t> is dilatation of right </a:t>
            </a:r>
            <a:r>
              <a:rPr lang="en-US" sz="6000" dirty="0" err="1"/>
              <a:t>pelvicayceal</a:t>
            </a:r>
            <a:r>
              <a:rPr lang="en-US" sz="6000" dirty="0"/>
              <a:t> system(moderate) ,with opacification right ureter - </a:t>
            </a:r>
            <a:r>
              <a:rPr lang="en-US" sz="6000" b="1" dirty="0"/>
              <a:t>suggestive of delayed excretion into right ureter.</a:t>
            </a:r>
            <a:br>
              <a:rPr lang="en-US" sz="6000" dirty="0"/>
            </a:br>
            <a:r>
              <a:rPr lang="en-US" sz="6000" dirty="0"/>
              <a:t>Left pelvicalyceal system is well delineated with contrast medium.</a:t>
            </a:r>
            <a:br>
              <a:rPr lang="en-US" sz="6000" dirty="0"/>
            </a:br>
            <a:r>
              <a:rPr lang="en-US" sz="6000" dirty="0"/>
              <a:t>Urinary bladder is well delineated with contrast.</a:t>
            </a:r>
            <a:br>
              <a:rPr lang="en-US" sz="6000" dirty="0"/>
            </a:br>
            <a:r>
              <a:rPr lang="en-US" sz="6000" dirty="0"/>
              <a:t>Urinary bladder is normal in shape. No abnormalities seen.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b="1" u="sng" dirty="0"/>
              <a:t>IMPRESSION: </a:t>
            </a:r>
            <a:br>
              <a:rPr lang="en-US" sz="6000" dirty="0"/>
            </a:br>
            <a:r>
              <a:rPr lang="en-US" sz="6000" b="1" dirty="0" err="1"/>
              <a:t>Radiodense</a:t>
            </a:r>
            <a:r>
              <a:rPr lang="en-US" sz="6000" b="1" dirty="0"/>
              <a:t> opacities over right renal shadow - suggestive of  right renal calculi.</a:t>
            </a:r>
            <a:br>
              <a:rPr lang="en-US" sz="6000" dirty="0"/>
            </a:br>
            <a:r>
              <a:rPr lang="en-US" sz="6000" b="1" dirty="0"/>
              <a:t>Right sided grade II hydronephrosis with delayed opacification of right ureter(15mins prone )- possibility of partial right PUJ obstruction/ stricture to be considered.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FF567-94CC-4205-84A3-652CE96ED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5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8024" y="365124"/>
            <a:ext cx="5414689" cy="6628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A8DED-C414-4D8E-A406-2285EC9F3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20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Right non obstructive </a:t>
            </a:r>
            <a:r>
              <a:rPr lang="fr-FR" b="1" dirty="0" err="1"/>
              <a:t>renal</a:t>
            </a:r>
            <a:r>
              <a:rPr lang="fr-FR" b="1" dirty="0"/>
              <a:t> </a:t>
            </a:r>
            <a:r>
              <a:rPr lang="fr-FR" b="1" dirty="0" err="1"/>
              <a:t>calculus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6A21C-5825-482E-A527-6C13814E1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313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1524"/>
            <a:ext cx="5962918" cy="6363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088" y="241524"/>
            <a:ext cx="5540758" cy="6363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C6261-75CC-44E5-9DF7-15FC4878E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753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77772" cy="6610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45" y="-1"/>
            <a:ext cx="6306355" cy="6707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4653B-BE29-42F7-9167-3574251B5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481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398" y="0"/>
            <a:ext cx="74221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05373-9DD0-4828-B119-DE6819E8D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758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  </a:t>
            </a:r>
            <a:r>
              <a:rPr lang="en-US" b="1" u="sng" dirty="0"/>
              <a:t>RETROGRADE URETHROGRAPHY</a:t>
            </a:r>
            <a:endParaRPr lang="en-US" dirty="0"/>
          </a:p>
          <a:p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Anterior urethra is well delineated with contrast.</a:t>
            </a:r>
          </a:p>
          <a:p>
            <a:r>
              <a:rPr lang="en-US" dirty="0" err="1"/>
              <a:t>Abrutpt</a:t>
            </a:r>
            <a:r>
              <a:rPr lang="en-US" dirty="0"/>
              <a:t> narrowing noted at the region of </a:t>
            </a:r>
            <a:r>
              <a:rPr lang="en-US" dirty="0" err="1"/>
              <a:t>bulbo</a:t>
            </a:r>
            <a:r>
              <a:rPr lang="en-US" dirty="0"/>
              <a:t>-membranous junction and mild dilatation of the bulbar urethra with non-passage </a:t>
            </a:r>
            <a:r>
              <a:rPr lang="en-US" dirty="0" err="1"/>
              <a:t>ofcontast</a:t>
            </a:r>
            <a:r>
              <a:rPr lang="en-US" dirty="0"/>
              <a:t> into the bladder.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Stricture urethra at the </a:t>
            </a:r>
            <a:r>
              <a:rPr lang="en-US" b="1" dirty="0" err="1"/>
              <a:t>bulbo</a:t>
            </a:r>
            <a:r>
              <a:rPr lang="en-US" b="1" dirty="0"/>
              <a:t>-membranous junction .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dirty="0"/>
              <a:t>                       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BE60A-D310-4432-A808-09D9CBC94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0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u="sng" dirty="0"/>
              <a:t>INTRAVENOUS UROGRAM</a:t>
            </a:r>
            <a:br>
              <a:rPr lang="en-US" dirty="0"/>
            </a:br>
            <a:r>
              <a:rPr lang="en-US" dirty="0"/>
              <a:t> IVU is done by injecting 60ml of non-ionic water soluble iodinated contrast medium intravenously and serial films are taken</a:t>
            </a:r>
            <a:br>
              <a:rPr lang="en-US" dirty="0"/>
            </a:br>
            <a:r>
              <a:rPr lang="en-US" b="1" u="sng" dirty="0"/>
              <a:t>SCOUT FILM: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Both renal shadows are well seen</a:t>
            </a:r>
            <a:br>
              <a:rPr lang="en-US" dirty="0"/>
            </a:br>
            <a:r>
              <a:rPr lang="en-US" b="1" dirty="0"/>
              <a:t>Well defined </a:t>
            </a:r>
            <a:r>
              <a:rPr lang="en-US" b="1" dirty="0" err="1"/>
              <a:t>radioopacity</a:t>
            </a:r>
            <a:r>
              <a:rPr lang="en-US" b="1" dirty="0"/>
              <a:t> noted in the left renal shadow at the level of L1-L2 disc space-Suggestive of renal calculus.</a:t>
            </a:r>
            <a:br>
              <a:rPr lang="en-US" dirty="0"/>
            </a:br>
            <a:r>
              <a:rPr lang="en-US" dirty="0"/>
              <a:t>​Paravertebral soft tissue shadow is normal</a:t>
            </a:r>
            <a:br>
              <a:rPr lang="en-US" dirty="0"/>
            </a:br>
            <a:r>
              <a:rPr lang="en-US" dirty="0"/>
              <a:t>Under lying bony structures show  degenerative changes in the form of osteophytes in the lumbar spine.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b="1" u="sng" dirty="0"/>
              <a:t>NEPHROGENIC PHASE: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Good and prompt excretion of contrast noted simultaneously by both kidneys.</a:t>
            </a:r>
            <a:br>
              <a:rPr lang="en-US" dirty="0"/>
            </a:br>
            <a:r>
              <a:rPr lang="en-US" dirty="0"/>
              <a:t>Both kidneys are normal in size, shape, position, axis and contour.</a:t>
            </a:r>
            <a:br>
              <a:rPr lang="en-US" dirty="0"/>
            </a:br>
            <a:br>
              <a:rPr lang="en-US" dirty="0"/>
            </a:br>
            <a:r>
              <a:rPr lang="en-US" b="1" u="sng" dirty="0"/>
              <a:t>FURTHER FILMS SHOW: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Pelvicalyceal system is well delineated with contrast medium.</a:t>
            </a:r>
            <a:br>
              <a:rPr lang="en-US" dirty="0"/>
            </a:br>
            <a:r>
              <a:rPr lang="en-US" dirty="0"/>
              <a:t>No Evidence of dilatation of pelvicalyceal system noted.</a:t>
            </a:r>
            <a:br>
              <a:rPr lang="en-US" dirty="0"/>
            </a:br>
            <a:r>
              <a:rPr lang="en-US" dirty="0"/>
              <a:t>No delay in excretion </a:t>
            </a:r>
            <a:br>
              <a:rPr lang="en-US" dirty="0"/>
            </a:br>
            <a:r>
              <a:rPr lang="en-US" dirty="0"/>
              <a:t>Urinary bladder is well delineated with contrast.</a:t>
            </a:r>
            <a:br>
              <a:rPr lang="en-US" dirty="0"/>
            </a:br>
            <a:r>
              <a:rPr lang="en-US" dirty="0"/>
              <a:t>Urinary bladder is normal in shape. No abnormalities seen.</a:t>
            </a:r>
            <a:br>
              <a:rPr lang="en-US" dirty="0"/>
            </a:br>
            <a:r>
              <a:rPr lang="en-US" dirty="0"/>
              <a:t>No significant post void residue</a:t>
            </a:r>
            <a:br>
              <a:rPr lang="en-US" dirty="0"/>
            </a:br>
            <a:br>
              <a:rPr lang="en-US" dirty="0"/>
            </a:br>
            <a:r>
              <a:rPr lang="en-US" b="1" u="sng" dirty="0"/>
              <a:t>IMPRESSION: </a:t>
            </a:r>
            <a:br>
              <a:rPr lang="en-US" dirty="0"/>
            </a:br>
            <a:r>
              <a:rPr lang="en-US" b="1" dirty="0"/>
              <a:t>Left non obstructive renal calculus.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9D836-A71A-4C80-AF4D-456F68AA9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7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 through </a:t>
            </a:r>
            <a:r>
              <a:rPr lang="en-US" dirty="0" err="1"/>
              <a:t>suprapubic</a:t>
            </a:r>
            <a:r>
              <a:rPr lang="en-US" dirty="0"/>
              <a:t> catheter.</a:t>
            </a:r>
          </a:p>
          <a:p>
            <a:r>
              <a:rPr lang="en-US" b="1" dirty="0"/>
              <a:t>Findings</a:t>
            </a:r>
            <a:endParaRPr lang="en-US" dirty="0"/>
          </a:p>
          <a:p>
            <a:r>
              <a:rPr lang="en-US" dirty="0"/>
              <a:t>Evidence of contrast filling the bladder noted.</a:t>
            </a:r>
          </a:p>
          <a:p>
            <a:r>
              <a:rPr lang="en-US" dirty="0"/>
              <a:t>There is evidence of an </a:t>
            </a:r>
            <a:r>
              <a:rPr lang="en-US" dirty="0" err="1"/>
              <a:t>outpouching</a:t>
            </a:r>
            <a:r>
              <a:rPr lang="en-US" dirty="0"/>
              <a:t> noted at the right lateral aspect of the urinary bladder surface.</a:t>
            </a:r>
          </a:p>
          <a:p>
            <a:r>
              <a:rPr lang="en-US" dirty="0"/>
              <a:t>No evidence of contrast entering the lower part of ureter on both sides.</a:t>
            </a:r>
          </a:p>
          <a:p>
            <a:r>
              <a:rPr lang="en-US" dirty="0"/>
              <a:t>Prostatic part of posterior urethra is not delineated with contrast.</a:t>
            </a: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/>
              <a:t>Non visualized prostatic urethra- suggestive of stricture urethra.</a:t>
            </a:r>
            <a:br>
              <a:rPr lang="en-US" b="1" dirty="0"/>
            </a:br>
            <a:r>
              <a:rPr lang="en-US" b="1" dirty="0"/>
              <a:t>Bladder diverticulum involving the right lateral wall.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2D5D6-28F7-4872-85F6-30825B9E9C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46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604711" cy="674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33" y="0"/>
            <a:ext cx="5927954" cy="6748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2290F-E3B1-4FB2-8D9C-B129DB932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05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664199" cy="674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576795" cy="6954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FA78C-8E9C-44AF-9C5E-6488616B1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92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332" y="143513"/>
            <a:ext cx="5366404" cy="6714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B21E1-BD96-4DCC-A157-77ACDF9B6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58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Genitourinary tuberculosis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           </a:t>
            </a:r>
            <a:r>
              <a:rPr lang="en-US" b="1" u="sng" dirty="0"/>
              <a:t>INTRAVENOUS UROGRAM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b="1" u="sng" dirty="0"/>
              <a:t>SCOUT FILM: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Both renal shadows are well seen</a:t>
            </a:r>
            <a:br>
              <a:rPr lang="en-US" dirty="0"/>
            </a:br>
            <a:r>
              <a:rPr lang="en-US" dirty="0"/>
              <a:t>​Paravertebral soft tissue shadow is normal</a:t>
            </a:r>
            <a:br>
              <a:rPr lang="en-US" dirty="0"/>
            </a:br>
            <a:r>
              <a:rPr lang="en-US" dirty="0"/>
              <a:t>Under lying bony structures show no degenerative changes.</a:t>
            </a:r>
            <a:br>
              <a:rPr lang="en-US" dirty="0"/>
            </a:br>
            <a:r>
              <a:rPr lang="en-US" dirty="0"/>
              <a:t>IVU is done by injecting 60ml of non-ionic water soluble iodinated contrast medium intravenously and serial films are taken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b="1" u="sng" dirty="0"/>
              <a:t>NEPHROGENIC PHASE: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Good and prompt excretion of contrast noted simultaneously by both kidneys.</a:t>
            </a:r>
            <a:br>
              <a:rPr lang="en-US" dirty="0"/>
            </a:br>
            <a:r>
              <a:rPr lang="en-US" dirty="0"/>
              <a:t>Both kidneys are normal in size, shape, position, axis and contour.</a:t>
            </a:r>
            <a:br>
              <a:rPr lang="en-US" dirty="0"/>
            </a:br>
            <a:br>
              <a:rPr lang="en-US" dirty="0"/>
            </a:br>
            <a:r>
              <a:rPr lang="en-US" b="1" u="sng" dirty="0"/>
              <a:t>FURTHER FILMS SHOW: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Pelvicalyceal system is well delineated with contrast medium.</a:t>
            </a:r>
            <a:br>
              <a:rPr lang="en-US" dirty="0"/>
            </a:br>
            <a:r>
              <a:rPr lang="en-US" dirty="0"/>
              <a:t>Loss of papillary angles noted bilaterally with dilatation of right pelvicalyceal system with right ureter noted.</a:t>
            </a:r>
            <a:br>
              <a:rPr lang="en-US" dirty="0"/>
            </a:br>
            <a:r>
              <a:rPr lang="en-US" dirty="0"/>
              <a:t>Irregularity of the </a:t>
            </a:r>
            <a:r>
              <a:rPr lang="en-US" dirty="0" err="1"/>
              <a:t>calyceal</a:t>
            </a:r>
            <a:r>
              <a:rPr lang="en-US" dirty="0"/>
              <a:t> margins noted on the right side</a:t>
            </a:r>
            <a:br>
              <a:rPr lang="en-US" dirty="0"/>
            </a:br>
            <a:r>
              <a:rPr lang="en-US" dirty="0"/>
              <a:t>Hiked up renal pelvis noted on the right side.</a:t>
            </a:r>
            <a:br>
              <a:rPr lang="en-US" dirty="0"/>
            </a:br>
            <a:r>
              <a:rPr lang="en-US" dirty="0"/>
              <a:t>Urinary bladder is well delineated with contrast.</a:t>
            </a:r>
            <a:br>
              <a:rPr lang="en-US" dirty="0"/>
            </a:br>
            <a:r>
              <a:rPr lang="en-US" dirty="0"/>
              <a:t>Urinary bladder is normal in shape. No abnormalities seen.</a:t>
            </a:r>
            <a:br>
              <a:rPr lang="en-US" dirty="0"/>
            </a:br>
            <a:br>
              <a:rPr lang="en-US" dirty="0"/>
            </a:br>
            <a:br>
              <a:rPr lang="en-US" b="1" dirty="0"/>
            </a:br>
            <a:r>
              <a:rPr lang="en-US" b="1" dirty="0"/>
              <a:t>Bilateral prompt excreting kidneys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B5872-24E2-44C8-962B-4FC2AAF58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54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u="sng" dirty="0"/>
              <a:t>On Ultrasound correlation: </a:t>
            </a:r>
            <a:br>
              <a:rPr lang="en-US" dirty="0"/>
            </a:br>
            <a:r>
              <a:rPr lang="en-US" b="1" dirty="0"/>
              <a:t>RIGHT KIDNEY</a:t>
            </a:r>
            <a:r>
              <a:rPr lang="en-US" dirty="0"/>
              <a:t>: There is evidence of two ill-defined </a:t>
            </a:r>
            <a:r>
              <a:rPr lang="en-US" dirty="0" err="1"/>
              <a:t>hypoechoic</a:t>
            </a:r>
            <a:r>
              <a:rPr lang="en-US" dirty="0"/>
              <a:t> lesions noted in the upper pole and mid region of right kidney with loss of papillary angles.</a:t>
            </a:r>
            <a:br>
              <a:rPr lang="en-US" dirty="0"/>
            </a:br>
            <a:r>
              <a:rPr lang="en-US" dirty="0"/>
              <a:t>Dilatation of the right pelvicalyceal system and ureter noted.</a:t>
            </a:r>
            <a:br>
              <a:rPr lang="en-US" dirty="0"/>
            </a:br>
            <a:r>
              <a:rPr lang="en-US" dirty="0"/>
              <a:t>Thickening of the </a:t>
            </a:r>
            <a:r>
              <a:rPr lang="en-US" dirty="0" err="1"/>
              <a:t>vesicoureteric</a:t>
            </a:r>
            <a:r>
              <a:rPr lang="en-US" dirty="0"/>
              <a:t> junction noted on the right side.</a:t>
            </a:r>
            <a:br>
              <a:rPr lang="en-US" dirty="0"/>
            </a:br>
            <a:r>
              <a:rPr lang="en-US" b="1" dirty="0"/>
              <a:t>LEFT KIDNEY: </a:t>
            </a:r>
            <a:r>
              <a:rPr lang="en-US" dirty="0"/>
              <a:t>Evidence of a small ill-defined </a:t>
            </a:r>
            <a:r>
              <a:rPr lang="en-US" dirty="0" err="1"/>
              <a:t>hypoechoic</a:t>
            </a:r>
            <a:r>
              <a:rPr lang="en-US" dirty="0"/>
              <a:t> lesion noted in the lower pole of left kidney with loss of papillary angles and few calcifications. Mild dilatation of the left pelvicalyceal systems noted.</a:t>
            </a:r>
            <a:br>
              <a:rPr lang="en-US" dirty="0"/>
            </a:br>
            <a:r>
              <a:rPr lang="en-US" b="1" dirty="0"/>
              <a:t>URINARY BLADDER:</a:t>
            </a:r>
            <a:br>
              <a:rPr lang="en-US" dirty="0"/>
            </a:br>
            <a:r>
              <a:rPr lang="en-US" dirty="0"/>
              <a:t>Mildly thickened and irregular wall of the bladder noted.</a:t>
            </a:r>
            <a:br>
              <a:rPr lang="en-US" dirty="0"/>
            </a:br>
            <a:r>
              <a:rPr lang="en-US" dirty="0"/>
              <a:t>Echogenic floaters noted within the lumen of bladder.</a:t>
            </a:r>
            <a:br>
              <a:rPr lang="en-US" dirty="0"/>
            </a:br>
            <a:br>
              <a:rPr lang="en-US" dirty="0"/>
            </a:br>
            <a:r>
              <a:rPr lang="en-US" b="1" u="sng" dirty="0"/>
              <a:t>IMPRESSION: 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In a known case of genitourinary tuberculosis, present study reveals-</a:t>
            </a:r>
            <a:br>
              <a:rPr lang="en-US" dirty="0"/>
            </a:br>
            <a:r>
              <a:rPr lang="en-US" b="1" dirty="0"/>
              <a:t>Features of papillary necrosis of bilateral kidneys</a:t>
            </a:r>
            <a:br>
              <a:rPr lang="en-US" b="1" dirty="0"/>
            </a:br>
            <a:r>
              <a:rPr lang="en-US" b="1" dirty="0"/>
              <a:t>Right grade II hydroureteronephrosis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4D76F-FDFE-4C93-A53E-461EA8EFF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96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2886"/>
            <a:ext cx="5337401" cy="6655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066" y="202886"/>
            <a:ext cx="6041818" cy="7382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5DADC-D750-496B-BF6F-106A1C346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6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721" y="0"/>
            <a:ext cx="5860569" cy="7586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DA0D1-43AA-42AF-B77B-2D6F04AF5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79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RETROGRADE URETHROGRAPHY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Mild dilatation of the bulbar urethra with stricture at the </a:t>
            </a:r>
            <a:r>
              <a:rPr lang="en-US" dirty="0" err="1"/>
              <a:t>membrano</a:t>
            </a:r>
            <a:r>
              <a:rPr lang="en-US" dirty="0"/>
              <a:t>-bulbar junction noted.</a:t>
            </a:r>
            <a:br>
              <a:rPr lang="en-US" dirty="0"/>
            </a:br>
            <a:r>
              <a:rPr lang="en-US" dirty="0"/>
              <a:t>Anterior urethra is well delineated with contrast and is normal.</a:t>
            </a:r>
          </a:p>
          <a:p>
            <a:r>
              <a:rPr lang="en-US" dirty="0"/>
              <a:t>No evidence of abnormal dilatation/ stricture/ filling defect noted in the anterior urethra.</a:t>
            </a:r>
          </a:p>
          <a:p>
            <a:r>
              <a:rPr lang="en-US" dirty="0"/>
              <a:t>Contrast is seen filling the bladder partially.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dirty="0"/>
              <a:t>Mild dilatation of the bulbar urethra with stricture at the </a:t>
            </a:r>
            <a:r>
              <a:rPr lang="en-US" dirty="0" err="1"/>
              <a:t>membrano</a:t>
            </a:r>
            <a:r>
              <a:rPr lang="en-US" dirty="0"/>
              <a:t>-bulbar junction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0CEC3-8364-48C2-974B-70E8BB78F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381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2379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96" y="0"/>
            <a:ext cx="6559311" cy="7083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FB457-3B68-4C41-A204-9ECBF112F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4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5422006" cy="690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37" y="-1"/>
            <a:ext cx="5574137" cy="7082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5FC26-754C-41C1-BC42-2FD6BFA8C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623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76071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184" y="-138448"/>
            <a:ext cx="6496816" cy="7134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4E157-EE6F-4FF5-98AF-70E989971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555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6823" y="0"/>
            <a:ext cx="7044743" cy="785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13" y="-965916"/>
            <a:ext cx="6788116" cy="8139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00276-40ED-402C-9759-F8B622447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213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Cystitis with significant post void residue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  </a:t>
            </a: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media.</a:t>
            </a:r>
          </a:p>
          <a:p>
            <a:pPr marL="0" indent="0">
              <a:buNone/>
            </a:pPr>
            <a:r>
              <a:rPr lang="en-US" b="1" dirty="0"/>
              <a:t>Findings</a:t>
            </a:r>
            <a:endParaRPr lang="en-US" dirty="0"/>
          </a:p>
          <a:p>
            <a:r>
              <a:rPr lang="en-US" dirty="0"/>
              <a:t>Evidence of contrast filling the bladder noted.</a:t>
            </a:r>
          </a:p>
          <a:p>
            <a:r>
              <a:rPr lang="en-US" dirty="0"/>
              <a:t>Bladder is seen in its normal anatomical location.</a:t>
            </a:r>
          </a:p>
          <a:p>
            <a:r>
              <a:rPr lang="en-US" dirty="0"/>
              <a:t>Urinary bladder surface shows mild irregularity- likely cystitis.</a:t>
            </a:r>
          </a:p>
          <a:p>
            <a:r>
              <a:rPr lang="en-US" dirty="0"/>
              <a:t>No evidence of contrast entering the lower part of ureter on both sides.</a:t>
            </a:r>
          </a:p>
          <a:p>
            <a:r>
              <a:rPr lang="en-US" dirty="0"/>
              <a:t>Prostatic part of posterior urethra is well delineated with contrast.</a:t>
            </a:r>
          </a:p>
          <a:p>
            <a:r>
              <a:rPr lang="en-US" dirty="0"/>
              <a:t>Contrast is seen beyond the prostatic urethra and membranous urethra is normal.</a:t>
            </a:r>
            <a:br>
              <a:rPr lang="en-US" dirty="0"/>
            </a:br>
            <a:r>
              <a:rPr lang="en-US" dirty="0"/>
              <a:t>On post void film, significant post void residue noted .</a:t>
            </a: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/>
              <a:t>Cystitis with significant post void residue.</a:t>
            </a:r>
          </a:p>
          <a:p>
            <a:r>
              <a:rPr lang="en-US" b="1" dirty="0"/>
              <a:t>Normal RGU study.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1A03D-D387-446B-BC9D-2A106943D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62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4849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439" y="0"/>
            <a:ext cx="6537561" cy="6697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E7E4C-FFA2-48E6-8D4C-6BAA9AC89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996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66" y="0"/>
            <a:ext cx="5999559" cy="6761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357" y="70833"/>
            <a:ext cx="6583423" cy="661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37DE0-D148-4B5B-8D48-37C01D2E1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108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191" y="-96592"/>
            <a:ext cx="8302713" cy="695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668AE-76E7-428D-93F2-053B098F4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570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  </a:t>
            </a: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media.</a:t>
            </a:r>
          </a:p>
          <a:p>
            <a:r>
              <a:rPr lang="en-US" b="1" dirty="0"/>
              <a:t>Findings</a:t>
            </a:r>
            <a:endParaRPr lang="en-US" dirty="0"/>
          </a:p>
          <a:p>
            <a:r>
              <a:rPr lang="en-US" dirty="0">
                <a:effectLst/>
              </a:rPr>
              <a:t>Evidence of contrast filling the bladder noted.</a:t>
            </a:r>
          </a:p>
          <a:p>
            <a:r>
              <a:rPr lang="en-US" dirty="0">
                <a:effectLst/>
              </a:rPr>
              <a:t>Bladder is seen in its normal anatomical location.</a:t>
            </a:r>
          </a:p>
          <a:p>
            <a:r>
              <a:rPr lang="en-US" dirty="0">
                <a:effectLst/>
              </a:rPr>
              <a:t>Urinary bladder shows regular contour.</a:t>
            </a:r>
          </a:p>
          <a:p>
            <a:r>
              <a:rPr lang="en-US" dirty="0">
                <a:effectLst/>
              </a:rPr>
              <a:t>No evidence of contrast entering the lower part of ureter on both sides.</a:t>
            </a:r>
          </a:p>
          <a:p>
            <a:r>
              <a:rPr lang="en-US" dirty="0">
                <a:effectLst/>
              </a:rPr>
              <a:t>Prostatic part of posterior urethra is well delineated with contrast and is mildly dilated - post operative status.</a:t>
            </a:r>
          </a:p>
          <a:p>
            <a:r>
              <a:rPr lang="en-US" dirty="0">
                <a:effectLst/>
              </a:rPr>
              <a:t>Contrast is seen beyond the prostatic urethra and membranous urethra is normal.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Good stream of urine flow noted.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No significant post void residual urine noted.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endParaRPr lang="en-US" dirty="0"/>
          </a:p>
          <a:p>
            <a:r>
              <a:rPr lang="en-US" b="1" dirty="0">
                <a:effectLst/>
              </a:rPr>
              <a:t>In a known case of posterior urethral valve, post </a:t>
            </a:r>
            <a:r>
              <a:rPr lang="en-US" b="1" dirty="0" err="1">
                <a:effectLst/>
              </a:rPr>
              <a:t>fulgration</a:t>
            </a:r>
            <a:r>
              <a:rPr lang="en-US" b="1" dirty="0">
                <a:effectLst/>
              </a:rPr>
              <a:t> status, present study reveals-</a:t>
            </a:r>
            <a:br>
              <a:rPr lang="en-US" b="1" dirty="0">
                <a:effectLst/>
              </a:rPr>
            </a:br>
            <a:br>
              <a:rPr lang="en-US" b="1" dirty="0">
                <a:effectLst/>
              </a:rPr>
            </a:br>
            <a:r>
              <a:rPr lang="en-US" b="1" dirty="0">
                <a:effectLst/>
              </a:rPr>
              <a:t>No evidence of </a:t>
            </a:r>
            <a:r>
              <a:rPr lang="en-US" b="1" dirty="0" err="1">
                <a:effectLst/>
              </a:rPr>
              <a:t>vesico</a:t>
            </a:r>
            <a:r>
              <a:rPr lang="en-US" b="1" dirty="0">
                <a:effectLst/>
              </a:rPr>
              <a:t>-ureteric reflux/residual posterior urethral valve</a:t>
            </a:r>
            <a:endParaRPr lang="en-US" dirty="0">
              <a:effectLst/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344C8-C888-4AD2-84CD-118C0486B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643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472" y="0"/>
            <a:ext cx="556553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4935B-E501-4182-9AC9-CFAFB40E7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08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Bilateral non-obstructive renal calculi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AD4D-7D2F-4443-BFDF-8FC506B2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330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6912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01" y="0"/>
            <a:ext cx="5939307" cy="6781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D8D967-405F-4954-9349-F806CF16F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0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701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83" y="-140126"/>
            <a:ext cx="5519155" cy="7068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BB85C-5F09-45B2-A481-B6A6EA139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17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480" y="270456"/>
            <a:ext cx="7855039" cy="6207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E396B-0409-42EA-8A9A-B9014D5A9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94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r>
              <a:rPr lang="en-US" b="1" u="sng" dirty="0"/>
              <a:t>MICTURATING CYSTOURETHROGRAPHY</a:t>
            </a:r>
            <a:endParaRPr lang="en-US" dirty="0"/>
          </a:p>
          <a:p>
            <a:r>
              <a:rPr lang="en-US" dirty="0"/>
              <a:t>Procedure was done under aseptic precautions using non ionic contrast media through </a:t>
            </a:r>
            <a:r>
              <a:rPr lang="en-US" dirty="0" err="1"/>
              <a:t>suprapubic</a:t>
            </a:r>
            <a:r>
              <a:rPr lang="en-US" dirty="0"/>
              <a:t> catheter.</a:t>
            </a:r>
          </a:p>
          <a:p>
            <a:pPr marL="0" indent="0">
              <a:buNone/>
            </a:pPr>
            <a:r>
              <a:rPr lang="en-US" b="1" dirty="0"/>
              <a:t>Findings</a:t>
            </a:r>
            <a:endParaRPr lang="en-US" dirty="0"/>
          </a:p>
          <a:p>
            <a:r>
              <a:rPr lang="en-US" dirty="0"/>
              <a:t>Urethra is not visualized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Evidence of contrast filling the bladder noted.</a:t>
            </a:r>
          </a:p>
          <a:p>
            <a:r>
              <a:rPr lang="en-US" dirty="0"/>
              <a:t>Bladder is seen in its normal anatomical location.</a:t>
            </a:r>
          </a:p>
          <a:p>
            <a:r>
              <a:rPr lang="en-US" dirty="0"/>
              <a:t>Urinary bladder is distended  shows smooth inward indentations-possibly due to detrusor contractions.</a:t>
            </a:r>
          </a:p>
          <a:p>
            <a:r>
              <a:rPr lang="en-US" dirty="0"/>
              <a:t>No evidence of contrast entering the lower part of ureter on both sides.</a:t>
            </a:r>
          </a:p>
          <a:p>
            <a:r>
              <a:rPr lang="en-US" dirty="0"/>
              <a:t>Prostatic part of posterior urethra is not delineated with contrast.</a:t>
            </a:r>
          </a:p>
          <a:p>
            <a:pPr marL="0" indent="0">
              <a:buNone/>
            </a:pPr>
            <a:r>
              <a:rPr lang="en-US" b="1" u="sng" dirty="0"/>
              <a:t>IMPRESSION</a:t>
            </a:r>
            <a:r>
              <a:rPr lang="en-US" b="1" dirty="0"/>
              <a:t>: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Reviewing the RGU and MCU together , features suggestive of :-</a:t>
            </a:r>
            <a:endParaRPr lang="en-US" dirty="0"/>
          </a:p>
          <a:p>
            <a:r>
              <a:rPr lang="en-US" b="1" dirty="0"/>
              <a:t>Stricture  involving the membranous and prostatic parts of urethra.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461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069" y="0"/>
            <a:ext cx="6181861" cy="7064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D7078-A9E3-4F35-9CE2-386468CDF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382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168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313" y="-1"/>
            <a:ext cx="6164687" cy="6834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0D86C-4D53-4F07-B88C-AD4F73AC2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1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r>
              <a:rPr lang="en-US" b="1" u="sng" dirty="0"/>
              <a:t>RETROGRADE URETHROGRAPHY</a:t>
            </a:r>
            <a:endParaRPr lang="en-US" dirty="0"/>
          </a:p>
          <a:p>
            <a:r>
              <a:rPr lang="en-US" dirty="0"/>
              <a:t>Procedure was done under aseptic precautions using non-ionic contrast media.</a:t>
            </a:r>
          </a:p>
          <a:p>
            <a:pPr marL="0" indent="0">
              <a:buNone/>
            </a:pPr>
            <a:r>
              <a:rPr lang="en-US" b="1" dirty="0"/>
              <a:t>FINDINGS:</a:t>
            </a:r>
            <a:endParaRPr lang="en-US" dirty="0"/>
          </a:p>
          <a:p>
            <a:r>
              <a:rPr lang="en-US" dirty="0"/>
              <a:t>Penile urethra is well delineated with contrast and is normal.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Stricture noted in membranous urethra causing </a:t>
            </a:r>
            <a:r>
              <a:rPr lang="en-US" dirty="0" err="1"/>
              <a:t>balooning</a:t>
            </a:r>
            <a:r>
              <a:rPr lang="en-US" dirty="0"/>
              <a:t> of urethra proximal to stricture.</a:t>
            </a:r>
          </a:p>
          <a:p>
            <a:r>
              <a:rPr lang="en-US" dirty="0"/>
              <a:t>Contrast is not seen beyond stricture and contrast is not filling the bladder.</a:t>
            </a:r>
          </a:p>
          <a:p>
            <a:pPr marL="0" indent="0">
              <a:buNone/>
            </a:pPr>
            <a:r>
              <a:rPr lang="en-US" b="1" dirty="0"/>
              <a:t>IMPRESSION:</a:t>
            </a:r>
            <a:endParaRPr lang="en-US" dirty="0"/>
          </a:p>
          <a:p>
            <a:r>
              <a:rPr lang="en-US" b="1" dirty="0"/>
              <a:t>Stricture involving membranous urethra.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19772-378E-49E4-9668-9F3AAB455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517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8E6694-ABCD-48E0-8F7B-CDB0EA7C7D8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You can share presentation, cases, events and articles On Radioloksabha.com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5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500" dirty="0"/>
              <a:t>Register at  </a:t>
            </a:r>
            <a:r>
              <a:rPr lang="en-IN" sz="3500" dirty="0">
                <a:hlinkClick r:id="rId2"/>
              </a:rPr>
              <a:t>https://www.radioloksabha.com/home.php</a:t>
            </a:r>
            <a:endParaRPr lang="en-IN" sz="3500" dirty="0"/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dirty="0"/>
              <a:t>Download DNB/MD question papers, presentation and formats.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  <a:p>
            <a:endParaRPr lang="en-IN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80D386-6E21-45AA-8FE4-67A65149B4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             THANK YOU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91B6D-D712-42A5-976F-CB1923C2D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134" y="6368837"/>
            <a:ext cx="2087866" cy="4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6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360</Words>
  <Application>Microsoft Office PowerPoint</Application>
  <PresentationFormat>Widescreen</PresentationFormat>
  <Paragraphs>201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Arial Black</vt:lpstr>
      <vt:lpstr>Calibri</vt:lpstr>
      <vt:lpstr>Calibri Light</vt:lpstr>
      <vt:lpstr>Office Theme</vt:lpstr>
      <vt:lpstr>Radioloksabha spotters series- X –URO CONVENTIONAL</vt:lpstr>
      <vt:lpstr>KUB /IVP/MCU/RGU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      INTRAVENOUS UROGRAM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INTRAVENOUS UROGRAM</vt:lpstr>
      <vt:lpstr>PowerPoint Presentation</vt:lpstr>
      <vt:lpstr>PowerPoint Presentation</vt:lpstr>
      <vt:lpstr>  INTRAVENOUS UROGRAM</vt:lpstr>
      <vt:lpstr>PowerPoint Presentation</vt:lpstr>
      <vt:lpstr>PowerPoint Presentation</vt:lpstr>
      <vt:lpstr>PowerPoint Presentation</vt:lpstr>
      <vt:lpstr>INTRAVENOUS UROGRAM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IInd page</vt:lpstr>
      <vt:lpstr>PowerPoint Presentation</vt:lpstr>
      <vt:lpstr>PowerPoint Presentation</vt:lpstr>
      <vt:lpstr>PowerPoint Presentation</vt:lpstr>
      <vt:lpstr>Right partial PUJ obstruction</vt:lpstr>
      <vt:lpstr>PowerPoint Presentation</vt:lpstr>
      <vt:lpstr>Right non obstructive renal calculus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Genitourinary tuberculosis</vt:lpstr>
      <vt:lpstr>PowerPoint Presentation</vt:lpstr>
      <vt:lpstr>PowerPoint Presentation</vt:lpstr>
      <vt:lpstr>PowerPoint Presentation</vt:lpstr>
      <vt:lpstr>RETROGRADE URETHROGRAPHY</vt:lpstr>
      <vt:lpstr>PowerPoint Presentation</vt:lpstr>
      <vt:lpstr>PowerPoint Presentation</vt:lpstr>
      <vt:lpstr>PowerPoint Presentation</vt:lpstr>
      <vt:lpstr>Cystitis with significant post void residue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Bilateral non-obstructive renal calculi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KUB /IVP/MCU  SERIES</dc:title>
  <dc:creator>Radiology</dc:creator>
  <cp:lastModifiedBy>chaudhary anju</cp:lastModifiedBy>
  <cp:revision>18</cp:revision>
  <dcterms:created xsi:type="dcterms:W3CDTF">2019-07-28T04:40:14Z</dcterms:created>
  <dcterms:modified xsi:type="dcterms:W3CDTF">2019-09-01T14:41:37Z</dcterms:modified>
</cp:coreProperties>
</file>