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2" r:id="rId5"/>
    <p:sldId id="264" r:id="rId6"/>
    <p:sldId id="276" r:id="rId7"/>
    <p:sldId id="263" r:id="rId8"/>
    <p:sldId id="271" r:id="rId9"/>
    <p:sldId id="272" r:id="rId10"/>
    <p:sldId id="260" r:id="rId11"/>
    <p:sldId id="261" r:id="rId12"/>
    <p:sldId id="273" r:id="rId13"/>
    <p:sldId id="274" r:id="rId14"/>
    <p:sldId id="275" r:id="rId15"/>
    <p:sldId id="278" r:id="rId16"/>
    <p:sldId id="279" r:id="rId17"/>
    <p:sldId id="280"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5" r:id="rId31"/>
    <p:sldId id="294"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277" r:id="rId48"/>
    <p:sldId id="281" r:id="rId49"/>
    <p:sldId id="257" r:id="rId50"/>
    <p:sldId id="311" r:id="rId51"/>
    <p:sldId id="312" r:id="rId52"/>
    <p:sldId id="313" r:id="rId53"/>
    <p:sldId id="314" r:id="rId54"/>
    <p:sldId id="315" r:id="rId55"/>
    <p:sldId id="316" r:id="rId56"/>
    <p:sldId id="317" r:id="rId57"/>
    <p:sldId id="318"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8D2163-464B-4DE3-882A-1D8BAA09E1D1}" type="datetimeFigureOut">
              <a:rPr lang="en-IN" smtClean="0"/>
              <a:t>24-09-2019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18419E-7B91-4527-86A2-DE8BE7D64855}" type="slidenum">
              <a:rPr lang="en-IN" smtClean="0"/>
              <a:t>‹#›</a:t>
            </a:fld>
            <a:endParaRPr lang="en-IN"/>
          </a:p>
        </p:txBody>
      </p:sp>
    </p:spTree>
    <p:extLst>
      <p:ext uri="{BB962C8B-B14F-4D97-AF65-F5344CB8AC3E}">
        <p14:creationId xmlns:p14="http://schemas.microsoft.com/office/powerpoint/2010/main" val="89085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D2163-464B-4DE3-882A-1D8BAA09E1D1}" type="datetimeFigureOut">
              <a:rPr lang="en-IN" smtClean="0"/>
              <a:t>24-09-2019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18419E-7B91-4527-86A2-DE8BE7D64855}" type="slidenum">
              <a:rPr lang="en-IN" smtClean="0"/>
              <a:t>‹#›</a:t>
            </a:fld>
            <a:endParaRPr lang="en-IN"/>
          </a:p>
        </p:txBody>
      </p:sp>
    </p:spTree>
    <p:extLst>
      <p:ext uri="{BB962C8B-B14F-4D97-AF65-F5344CB8AC3E}">
        <p14:creationId xmlns:p14="http://schemas.microsoft.com/office/powerpoint/2010/main" val="150981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D2163-464B-4DE3-882A-1D8BAA09E1D1}" type="datetimeFigureOut">
              <a:rPr lang="en-IN" smtClean="0"/>
              <a:t>24-09-2019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18419E-7B91-4527-86A2-DE8BE7D64855}" type="slidenum">
              <a:rPr lang="en-IN" smtClean="0"/>
              <a:t>‹#›</a:t>
            </a:fld>
            <a:endParaRPr lang="en-IN"/>
          </a:p>
        </p:txBody>
      </p:sp>
    </p:spTree>
    <p:extLst>
      <p:ext uri="{BB962C8B-B14F-4D97-AF65-F5344CB8AC3E}">
        <p14:creationId xmlns:p14="http://schemas.microsoft.com/office/powerpoint/2010/main" val="275616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D2163-464B-4DE3-882A-1D8BAA09E1D1}" type="datetimeFigureOut">
              <a:rPr lang="en-IN" smtClean="0"/>
              <a:t>24-09-2019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18419E-7B91-4527-86A2-DE8BE7D64855}" type="slidenum">
              <a:rPr lang="en-IN" smtClean="0"/>
              <a:t>‹#›</a:t>
            </a:fld>
            <a:endParaRPr lang="en-IN"/>
          </a:p>
        </p:txBody>
      </p:sp>
    </p:spTree>
    <p:extLst>
      <p:ext uri="{BB962C8B-B14F-4D97-AF65-F5344CB8AC3E}">
        <p14:creationId xmlns:p14="http://schemas.microsoft.com/office/powerpoint/2010/main" val="99342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D2163-464B-4DE3-882A-1D8BAA09E1D1}" type="datetimeFigureOut">
              <a:rPr lang="en-IN" smtClean="0"/>
              <a:t>24-09-2019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18419E-7B91-4527-86A2-DE8BE7D64855}" type="slidenum">
              <a:rPr lang="en-IN" smtClean="0"/>
              <a:t>‹#›</a:t>
            </a:fld>
            <a:endParaRPr lang="en-IN"/>
          </a:p>
        </p:txBody>
      </p:sp>
    </p:spTree>
    <p:extLst>
      <p:ext uri="{BB962C8B-B14F-4D97-AF65-F5344CB8AC3E}">
        <p14:creationId xmlns:p14="http://schemas.microsoft.com/office/powerpoint/2010/main" val="58986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D2163-464B-4DE3-882A-1D8BAA09E1D1}" type="datetimeFigureOut">
              <a:rPr lang="en-IN" smtClean="0"/>
              <a:t>24-09-2019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18419E-7B91-4527-86A2-DE8BE7D64855}" type="slidenum">
              <a:rPr lang="en-IN" smtClean="0"/>
              <a:t>‹#›</a:t>
            </a:fld>
            <a:endParaRPr lang="en-IN"/>
          </a:p>
        </p:txBody>
      </p:sp>
    </p:spTree>
    <p:extLst>
      <p:ext uri="{BB962C8B-B14F-4D97-AF65-F5344CB8AC3E}">
        <p14:creationId xmlns:p14="http://schemas.microsoft.com/office/powerpoint/2010/main" val="143382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D2163-464B-4DE3-882A-1D8BAA09E1D1}" type="datetimeFigureOut">
              <a:rPr lang="en-IN" smtClean="0"/>
              <a:t>24-09-2019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718419E-7B91-4527-86A2-DE8BE7D64855}" type="slidenum">
              <a:rPr lang="en-IN" smtClean="0"/>
              <a:t>‹#›</a:t>
            </a:fld>
            <a:endParaRPr lang="en-IN"/>
          </a:p>
        </p:txBody>
      </p:sp>
    </p:spTree>
    <p:extLst>
      <p:ext uri="{BB962C8B-B14F-4D97-AF65-F5344CB8AC3E}">
        <p14:creationId xmlns:p14="http://schemas.microsoft.com/office/powerpoint/2010/main" val="222279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8D2163-464B-4DE3-882A-1D8BAA09E1D1}" type="datetimeFigureOut">
              <a:rPr lang="en-IN" smtClean="0"/>
              <a:t>24-09-2019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718419E-7B91-4527-86A2-DE8BE7D64855}" type="slidenum">
              <a:rPr lang="en-IN" smtClean="0"/>
              <a:t>‹#›</a:t>
            </a:fld>
            <a:endParaRPr lang="en-IN"/>
          </a:p>
        </p:txBody>
      </p:sp>
    </p:spTree>
    <p:extLst>
      <p:ext uri="{BB962C8B-B14F-4D97-AF65-F5344CB8AC3E}">
        <p14:creationId xmlns:p14="http://schemas.microsoft.com/office/powerpoint/2010/main" val="283807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D2163-464B-4DE3-882A-1D8BAA09E1D1}" type="datetimeFigureOut">
              <a:rPr lang="en-IN" smtClean="0"/>
              <a:t>24-09-2019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718419E-7B91-4527-86A2-DE8BE7D64855}" type="slidenum">
              <a:rPr lang="en-IN" smtClean="0"/>
              <a:t>‹#›</a:t>
            </a:fld>
            <a:endParaRPr lang="en-IN"/>
          </a:p>
        </p:txBody>
      </p:sp>
    </p:spTree>
    <p:extLst>
      <p:ext uri="{BB962C8B-B14F-4D97-AF65-F5344CB8AC3E}">
        <p14:creationId xmlns:p14="http://schemas.microsoft.com/office/powerpoint/2010/main" val="90800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D2163-464B-4DE3-882A-1D8BAA09E1D1}" type="datetimeFigureOut">
              <a:rPr lang="en-IN" smtClean="0"/>
              <a:t>24-09-2019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18419E-7B91-4527-86A2-DE8BE7D64855}" type="slidenum">
              <a:rPr lang="en-IN" smtClean="0"/>
              <a:t>‹#›</a:t>
            </a:fld>
            <a:endParaRPr lang="en-IN"/>
          </a:p>
        </p:txBody>
      </p:sp>
    </p:spTree>
    <p:extLst>
      <p:ext uri="{BB962C8B-B14F-4D97-AF65-F5344CB8AC3E}">
        <p14:creationId xmlns:p14="http://schemas.microsoft.com/office/powerpoint/2010/main" val="234761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D2163-464B-4DE3-882A-1D8BAA09E1D1}" type="datetimeFigureOut">
              <a:rPr lang="en-IN" smtClean="0"/>
              <a:t>24-09-2019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18419E-7B91-4527-86A2-DE8BE7D64855}" type="slidenum">
              <a:rPr lang="en-IN" smtClean="0"/>
              <a:t>‹#›</a:t>
            </a:fld>
            <a:endParaRPr lang="en-IN"/>
          </a:p>
        </p:txBody>
      </p:sp>
    </p:spTree>
    <p:extLst>
      <p:ext uri="{BB962C8B-B14F-4D97-AF65-F5344CB8AC3E}">
        <p14:creationId xmlns:p14="http://schemas.microsoft.com/office/powerpoint/2010/main" val="350019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D2163-464B-4DE3-882A-1D8BAA09E1D1}" type="datetimeFigureOut">
              <a:rPr lang="en-IN" smtClean="0"/>
              <a:t>24-09-2019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8419E-7B91-4527-86A2-DE8BE7D64855}" type="slidenum">
              <a:rPr lang="en-IN" smtClean="0"/>
              <a:t>‹#›</a:t>
            </a:fld>
            <a:endParaRPr lang="en-IN"/>
          </a:p>
        </p:txBody>
      </p:sp>
    </p:spTree>
    <p:extLst>
      <p:ext uri="{BB962C8B-B14F-4D97-AF65-F5344CB8AC3E}">
        <p14:creationId xmlns:p14="http://schemas.microsoft.com/office/powerpoint/2010/main" val="42385054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radioloksabha.com/home.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6400"/>
            <a:ext cx="9144000" cy="2387600"/>
          </a:xfrm>
        </p:spPr>
        <p:txBody>
          <a:bodyPr>
            <a:normAutofit fontScale="90000"/>
          </a:bodyPr>
          <a:lstStyle/>
          <a:p>
            <a:r>
              <a:rPr lang="en-US" dirty="0" err="1">
                <a:solidFill>
                  <a:schemeClr val="accent2">
                    <a:lumMod val="75000"/>
                  </a:schemeClr>
                </a:solidFill>
                <a:latin typeface="Arial Black" panose="020B0A04020102020204" pitchFamily="34" charset="0"/>
              </a:rPr>
              <a:t>Radioloksabha</a:t>
            </a:r>
            <a:r>
              <a:rPr lang="en-US" dirty="0">
                <a:solidFill>
                  <a:schemeClr val="accent2">
                    <a:lumMod val="75000"/>
                  </a:schemeClr>
                </a:solidFill>
                <a:latin typeface="Arial Black" panose="020B0A04020102020204" pitchFamily="34" charset="0"/>
              </a:rPr>
              <a:t> spotters/cases</a:t>
            </a:r>
            <a:br>
              <a:rPr lang="en-US" dirty="0">
                <a:solidFill>
                  <a:schemeClr val="accent2">
                    <a:lumMod val="75000"/>
                  </a:schemeClr>
                </a:solidFill>
                <a:latin typeface="Arial Black" panose="020B0A04020102020204" pitchFamily="34" charset="0"/>
              </a:rPr>
            </a:br>
            <a:r>
              <a:rPr lang="en-US" dirty="0">
                <a:solidFill>
                  <a:schemeClr val="accent2">
                    <a:lumMod val="75000"/>
                  </a:schemeClr>
                </a:solidFill>
                <a:latin typeface="Arial Black" panose="020B0A04020102020204" pitchFamily="34" charset="0"/>
              </a:rPr>
              <a:t>series- XV -MSK</a:t>
            </a:r>
          </a:p>
        </p:txBody>
      </p:sp>
      <p:sp>
        <p:nvSpPr>
          <p:cNvPr id="3" name="Subtitle 2"/>
          <p:cNvSpPr>
            <a:spLocks noGrp="1"/>
          </p:cNvSpPr>
          <p:nvPr>
            <p:ph type="subTitle" idx="1"/>
          </p:nvPr>
        </p:nvSpPr>
        <p:spPr>
          <a:xfrm>
            <a:off x="406399" y="4398108"/>
            <a:ext cx="11379200" cy="1655762"/>
          </a:xfrm>
        </p:spPr>
        <p:txBody>
          <a:bodyPr>
            <a:normAutofit fontScale="92500" lnSpcReduction="20000"/>
          </a:bodyPr>
          <a:lstStyle/>
          <a:p>
            <a:r>
              <a:rPr lang="en-US" sz="2000" dirty="0"/>
              <a:t>Contributing radiologists - Dr </a:t>
            </a:r>
            <a:r>
              <a:rPr lang="en-US" sz="2000" dirty="0" err="1"/>
              <a:t>Pavankumar</a:t>
            </a:r>
            <a:r>
              <a:rPr lang="en-US" sz="2000" dirty="0"/>
              <a:t>(DMRD, DNB) .  Dr </a:t>
            </a:r>
            <a:r>
              <a:rPr lang="en-US" sz="2000" dirty="0" err="1"/>
              <a:t>Saarah</a:t>
            </a:r>
            <a:r>
              <a:rPr lang="en-US" sz="2000" dirty="0"/>
              <a:t> khan ( MD) . Dr Anju (MD) . Dr Ashok </a:t>
            </a:r>
            <a:r>
              <a:rPr lang="en-US" sz="2000" dirty="0" err="1"/>
              <a:t>sharma</a:t>
            </a:r>
            <a:r>
              <a:rPr lang="en-US" sz="2000" dirty="0"/>
              <a:t>(MD)</a:t>
            </a:r>
          </a:p>
          <a:p>
            <a:endParaRPr lang="en-US" dirty="0"/>
          </a:p>
          <a:p>
            <a:endParaRPr lang="en-US" dirty="0"/>
          </a:p>
          <a:p>
            <a:r>
              <a:rPr lang="en-US" dirty="0"/>
              <a:t>we support </a:t>
            </a:r>
            <a:r>
              <a:rPr lang="en-US" dirty="0" err="1"/>
              <a:t>FOAMrad</a:t>
            </a:r>
            <a:r>
              <a:rPr lang="en-US" dirty="0"/>
              <a:t>  - free open access radiology education</a:t>
            </a:r>
          </a:p>
        </p:txBody>
      </p:sp>
      <p:sp>
        <p:nvSpPr>
          <p:cNvPr id="4" name="Rectangle 3">
            <a:extLst>
              <a:ext uri="{FF2B5EF4-FFF2-40B4-BE49-F238E27FC236}">
                <a16:creationId xmlns:a16="http://schemas.microsoft.com/office/drawing/2014/main" id="{CFD93AE0-9536-4A29-8FA9-8EF1EB6F465D}"/>
              </a:ext>
            </a:extLst>
          </p:cNvPr>
          <p:cNvSpPr/>
          <p:nvPr/>
        </p:nvSpPr>
        <p:spPr>
          <a:xfrm>
            <a:off x="1622778" y="3123506"/>
            <a:ext cx="8946443" cy="646331"/>
          </a:xfrm>
          <a:prstGeom prst="rect">
            <a:avLst/>
          </a:prstGeom>
        </p:spPr>
        <p:txBody>
          <a:bodyPr wrap="square">
            <a:spAutoFit/>
          </a:bodyPr>
          <a:lstStyle/>
          <a:p>
            <a:r>
              <a:rPr lang="en-US" dirty="0" err="1">
                <a:solidFill>
                  <a:srgbClr val="F5F5F5"/>
                </a:solidFill>
                <a:latin typeface="Calibri" panose="020F0502020204030204" pitchFamily="34" charset="0"/>
              </a:rPr>
              <a:t>Radioloksabha</a:t>
            </a:r>
            <a:r>
              <a:rPr lang="en-US" dirty="0">
                <a:solidFill>
                  <a:srgbClr val="F5F5F5"/>
                </a:solidFill>
                <a:latin typeface="Calibri" panose="020F0502020204030204" pitchFamily="34" charset="0"/>
              </a:rPr>
              <a:t>  is a free educational website for medical students, residents and doctors to  </a:t>
            </a:r>
          </a:p>
          <a:p>
            <a:r>
              <a:rPr lang="en-US" dirty="0">
                <a:solidFill>
                  <a:srgbClr val="F5F5F5"/>
                </a:solidFill>
                <a:latin typeface="Calibri" panose="020F0502020204030204" pitchFamily="34" charset="0"/>
              </a:rPr>
              <a:t>                                 share knowledge contributing to the world of Radiology</a:t>
            </a:r>
            <a:endParaRPr lang="en-IN" dirty="0"/>
          </a:p>
        </p:txBody>
      </p:sp>
      <p:pic>
        <p:nvPicPr>
          <p:cNvPr id="6" name="Picture 5">
            <a:extLst>
              <a:ext uri="{FF2B5EF4-FFF2-40B4-BE49-F238E27FC236}">
                <a16:creationId xmlns:a16="http://schemas.microsoft.com/office/drawing/2014/main" id="{DD096577-E10C-471E-BEEC-341173983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pic>
        <p:nvPicPr>
          <p:cNvPr id="8" name="Picture 7">
            <a:extLst>
              <a:ext uri="{FF2B5EF4-FFF2-40B4-BE49-F238E27FC236}">
                <a16:creationId xmlns:a16="http://schemas.microsoft.com/office/drawing/2014/main" id="{7EDFCE74-9F76-4A10-99E3-53C3C9A46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894"/>
            <a:ext cx="3375742" cy="784766"/>
          </a:xfrm>
          <a:prstGeom prst="rect">
            <a:avLst/>
          </a:prstGeom>
        </p:spPr>
      </p:pic>
    </p:spTree>
    <p:extLst>
      <p:ext uri="{BB962C8B-B14F-4D97-AF65-F5344CB8AC3E}">
        <p14:creationId xmlns:p14="http://schemas.microsoft.com/office/powerpoint/2010/main" val="3572669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9B68-1F0C-46D5-8888-5DE3A5774219}"/>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3149EC31-62C8-4919-A1E2-79FAD5F55965}"/>
              </a:ext>
            </a:extLst>
          </p:cNvPr>
          <p:cNvPicPr>
            <a:picLocks noGrp="1" noChangeAspect="1"/>
          </p:cNvPicPr>
          <p:nvPr>
            <p:ph idx="1"/>
          </p:nvPr>
        </p:nvPicPr>
        <p:blipFill>
          <a:blip r:embed="rId2"/>
          <a:stretch>
            <a:fillRect/>
          </a:stretch>
        </p:blipFill>
        <p:spPr>
          <a:xfrm>
            <a:off x="185529" y="664679"/>
            <a:ext cx="5398605" cy="5926373"/>
          </a:xfrm>
          <a:prstGeom prst="rect">
            <a:avLst/>
          </a:prstGeom>
        </p:spPr>
      </p:pic>
      <p:pic>
        <p:nvPicPr>
          <p:cNvPr id="5" name="Picture 4">
            <a:extLst>
              <a:ext uri="{FF2B5EF4-FFF2-40B4-BE49-F238E27FC236}">
                <a16:creationId xmlns:a16="http://schemas.microsoft.com/office/drawing/2014/main" id="{3C6E1A39-42C5-45E0-AFCF-05F8192B0C34}"/>
              </a:ext>
            </a:extLst>
          </p:cNvPr>
          <p:cNvPicPr>
            <a:picLocks noChangeAspect="1"/>
          </p:cNvPicPr>
          <p:nvPr/>
        </p:nvPicPr>
        <p:blipFill>
          <a:blip r:embed="rId3"/>
          <a:stretch>
            <a:fillRect/>
          </a:stretch>
        </p:blipFill>
        <p:spPr>
          <a:xfrm>
            <a:off x="5584133" y="664679"/>
            <a:ext cx="6675231" cy="5656608"/>
          </a:xfrm>
          <a:prstGeom prst="rect">
            <a:avLst/>
          </a:prstGeom>
        </p:spPr>
      </p:pic>
      <p:pic>
        <p:nvPicPr>
          <p:cNvPr id="6" name="Picture 5">
            <a:extLst>
              <a:ext uri="{FF2B5EF4-FFF2-40B4-BE49-F238E27FC236}">
                <a16:creationId xmlns:a16="http://schemas.microsoft.com/office/drawing/2014/main" id="{812F8FE7-BFFC-427F-8797-39F8F269E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547" y="6065159"/>
            <a:ext cx="3375742" cy="784766"/>
          </a:xfrm>
          <a:prstGeom prst="rect">
            <a:avLst/>
          </a:prstGeom>
        </p:spPr>
      </p:pic>
    </p:spTree>
    <p:extLst>
      <p:ext uri="{BB962C8B-B14F-4D97-AF65-F5344CB8AC3E}">
        <p14:creationId xmlns:p14="http://schemas.microsoft.com/office/powerpoint/2010/main" val="332102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09A3-4713-42F8-A5EE-F12DF3CA2305}"/>
              </a:ext>
            </a:extLst>
          </p:cNvPr>
          <p:cNvSpPr>
            <a:spLocks noGrp="1"/>
          </p:cNvSpPr>
          <p:nvPr>
            <p:ph type="title"/>
          </p:nvPr>
        </p:nvSpPr>
        <p:spPr/>
        <p:txBody>
          <a:bodyPr/>
          <a:lstStyle/>
          <a:p>
            <a:r>
              <a:rPr lang="en-US" dirty="0"/>
              <a:t>Paget’s disease</a:t>
            </a:r>
            <a:endParaRPr lang="en-IN" dirty="0"/>
          </a:p>
        </p:txBody>
      </p:sp>
      <p:sp>
        <p:nvSpPr>
          <p:cNvPr id="3" name="Content Placeholder 2">
            <a:extLst>
              <a:ext uri="{FF2B5EF4-FFF2-40B4-BE49-F238E27FC236}">
                <a16:creationId xmlns:a16="http://schemas.microsoft.com/office/drawing/2014/main" id="{1E394C57-DDFD-47B0-9889-5BB70EA26A30}"/>
              </a:ext>
            </a:extLst>
          </p:cNvPr>
          <p:cNvSpPr>
            <a:spLocks noGrp="1"/>
          </p:cNvSpPr>
          <p:nvPr>
            <p:ph idx="1"/>
          </p:nvPr>
        </p:nvSpPr>
        <p:spPr/>
        <p:txBody>
          <a:bodyPr/>
          <a:lstStyle/>
          <a:p>
            <a:r>
              <a:rPr lang="en-US" dirty="0"/>
              <a:t>Cotton wool appearance of the skull with sclerotic and lytic lesions.</a:t>
            </a:r>
          </a:p>
          <a:p>
            <a:r>
              <a:rPr lang="en-US" dirty="0"/>
              <a:t>No evidence of fractures in the parts exposed.</a:t>
            </a:r>
          </a:p>
          <a:p>
            <a:r>
              <a:rPr lang="en-US" dirty="0"/>
              <a:t>Visualized soft tissue planes appear normal.</a:t>
            </a:r>
          </a:p>
          <a:p>
            <a:pPr marL="0" indent="0">
              <a:buNone/>
            </a:pPr>
            <a:endParaRPr lang="en-US" b="1" u="sng" dirty="0"/>
          </a:p>
          <a:p>
            <a:pPr marL="0" indent="0">
              <a:buNone/>
            </a:pPr>
            <a:r>
              <a:rPr lang="en-US" b="1" u="sng" dirty="0"/>
              <a:t>IMPRESSION</a:t>
            </a:r>
            <a:r>
              <a:rPr lang="en-US" b="1" dirty="0"/>
              <a:t>:</a:t>
            </a:r>
            <a:endParaRPr lang="en-US" dirty="0"/>
          </a:p>
          <a:p>
            <a:r>
              <a:rPr lang="en-US" b="1" dirty="0"/>
              <a:t>Features </a:t>
            </a:r>
            <a:r>
              <a:rPr lang="en-US" b="1" dirty="0" err="1"/>
              <a:t>suggetsive</a:t>
            </a:r>
            <a:r>
              <a:rPr lang="en-US" b="1" dirty="0"/>
              <a:t> of Paget's disease</a:t>
            </a:r>
            <a:endParaRPr lang="en-US" dirty="0"/>
          </a:p>
          <a:p>
            <a:endParaRPr lang="en-IN" dirty="0"/>
          </a:p>
        </p:txBody>
      </p:sp>
      <p:pic>
        <p:nvPicPr>
          <p:cNvPr id="4" name="Picture 3">
            <a:extLst>
              <a:ext uri="{FF2B5EF4-FFF2-40B4-BE49-F238E27FC236}">
                <a16:creationId xmlns:a16="http://schemas.microsoft.com/office/drawing/2014/main" id="{4AEEB64F-CE17-4C71-A03B-2F424C2B0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296335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3480-14C0-4EFC-9BBA-8E1399516321}"/>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CDA2A09F-E9D0-4E34-BE25-9BCE6FF70B5D}"/>
              </a:ext>
            </a:extLst>
          </p:cNvPr>
          <p:cNvPicPr>
            <a:picLocks noGrp="1" noChangeAspect="1"/>
          </p:cNvPicPr>
          <p:nvPr>
            <p:ph idx="1"/>
          </p:nvPr>
        </p:nvPicPr>
        <p:blipFill>
          <a:blip r:embed="rId2"/>
          <a:stretch>
            <a:fillRect/>
          </a:stretch>
        </p:blipFill>
        <p:spPr>
          <a:xfrm>
            <a:off x="3373617" y="0"/>
            <a:ext cx="5147531" cy="6333651"/>
          </a:xfrm>
          <a:prstGeom prst="rect">
            <a:avLst/>
          </a:prstGeom>
        </p:spPr>
      </p:pic>
      <p:pic>
        <p:nvPicPr>
          <p:cNvPr id="5" name="Picture 4">
            <a:extLst>
              <a:ext uri="{FF2B5EF4-FFF2-40B4-BE49-F238E27FC236}">
                <a16:creationId xmlns:a16="http://schemas.microsoft.com/office/drawing/2014/main" id="{E02279D0-D994-4506-9F86-34C092BE5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314675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6D4D-F609-44A2-8C60-2F794B470125}"/>
              </a:ext>
            </a:extLst>
          </p:cNvPr>
          <p:cNvSpPr>
            <a:spLocks noGrp="1"/>
          </p:cNvSpPr>
          <p:nvPr>
            <p:ph type="title"/>
          </p:nvPr>
        </p:nvSpPr>
        <p:spPr/>
        <p:txBody>
          <a:bodyPr/>
          <a:lstStyle/>
          <a:p>
            <a:r>
              <a:rPr lang="en-US" dirty="0"/>
              <a:t>Ankylosing spondylitis</a:t>
            </a:r>
            <a:endParaRPr lang="en-IN" dirty="0"/>
          </a:p>
        </p:txBody>
      </p:sp>
      <p:sp>
        <p:nvSpPr>
          <p:cNvPr id="3" name="Content Placeholder 2">
            <a:extLst>
              <a:ext uri="{FF2B5EF4-FFF2-40B4-BE49-F238E27FC236}">
                <a16:creationId xmlns:a16="http://schemas.microsoft.com/office/drawing/2014/main" id="{A40CF992-5B7B-46E7-A883-62E949861DF9}"/>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DCC3740C-2CCC-4C5C-9F70-CB41FAC26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408692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29D5-7092-48AE-99C0-F9D2A6689FC5}"/>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01A8DDA6-11DA-447F-A105-13181490C70F}"/>
              </a:ext>
            </a:extLst>
          </p:cNvPr>
          <p:cNvPicPr>
            <a:picLocks noGrp="1" noChangeAspect="1"/>
          </p:cNvPicPr>
          <p:nvPr>
            <p:ph idx="1"/>
          </p:nvPr>
        </p:nvPicPr>
        <p:blipFill>
          <a:blip r:embed="rId2"/>
          <a:stretch>
            <a:fillRect/>
          </a:stretch>
        </p:blipFill>
        <p:spPr>
          <a:xfrm>
            <a:off x="979709" y="18010"/>
            <a:ext cx="5550094" cy="6839990"/>
          </a:xfrm>
          <a:prstGeom prst="rect">
            <a:avLst/>
          </a:prstGeom>
        </p:spPr>
      </p:pic>
      <p:pic>
        <p:nvPicPr>
          <p:cNvPr id="5" name="Picture 4">
            <a:extLst>
              <a:ext uri="{FF2B5EF4-FFF2-40B4-BE49-F238E27FC236}">
                <a16:creationId xmlns:a16="http://schemas.microsoft.com/office/drawing/2014/main" id="{B0186237-1297-41F9-9AEA-201139F5A883}"/>
              </a:ext>
            </a:extLst>
          </p:cNvPr>
          <p:cNvPicPr>
            <a:picLocks noChangeAspect="1"/>
          </p:cNvPicPr>
          <p:nvPr/>
        </p:nvPicPr>
        <p:blipFill>
          <a:blip r:embed="rId3"/>
          <a:stretch>
            <a:fillRect/>
          </a:stretch>
        </p:blipFill>
        <p:spPr>
          <a:xfrm>
            <a:off x="6798366" y="164082"/>
            <a:ext cx="4823997" cy="6511826"/>
          </a:xfrm>
          <a:prstGeom prst="rect">
            <a:avLst/>
          </a:prstGeom>
        </p:spPr>
      </p:pic>
      <p:pic>
        <p:nvPicPr>
          <p:cNvPr id="6" name="Picture 5">
            <a:extLst>
              <a:ext uri="{FF2B5EF4-FFF2-40B4-BE49-F238E27FC236}">
                <a16:creationId xmlns:a16="http://schemas.microsoft.com/office/drawing/2014/main" id="{D7D7501C-F41F-442B-AF20-5638EB7CC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8885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4128-565F-4905-8C7A-7D4264FD6898}"/>
              </a:ext>
            </a:extLst>
          </p:cNvPr>
          <p:cNvSpPr>
            <a:spLocks noGrp="1"/>
          </p:cNvSpPr>
          <p:nvPr>
            <p:ph type="title"/>
          </p:nvPr>
        </p:nvSpPr>
        <p:spPr/>
        <p:txBody>
          <a:bodyPr/>
          <a:lstStyle/>
          <a:p>
            <a:r>
              <a:rPr lang="en-US" dirty="0"/>
              <a:t>TROLLEY TRACK SIGN - Ankylosing spondylitis</a:t>
            </a:r>
            <a:endParaRPr lang="en-IN" dirty="0"/>
          </a:p>
        </p:txBody>
      </p:sp>
      <p:sp>
        <p:nvSpPr>
          <p:cNvPr id="3" name="Content Placeholder 2">
            <a:extLst>
              <a:ext uri="{FF2B5EF4-FFF2-40B4-BE49-F238E27FC236}">
                <a16:creationId xmlns:a16="http://schemas.microsoft.com/office/drawing/2014/main" id="{E505F2E7-9B04-4E67-8FC5-B6B9A3165759}"/>
              </a:ext>
            </a:extLst>
          </p:cNvPr>
          <p:cNvSpPr>
            <a:spLocks noGrp="1"/>
          </p:cNvSpPr>
          <p:nvPr>
            <p:ph idx="1"/>
          </p:nvPr>
        </p:nvSpPr>
        <p:spPr/>
        <p:txBody>
          <a:bodyPr/>
          <a:lstStyle/>
          <a:p>
            <a:r>
              <a:rPr lang="en-US" b="1" dirty="0"/>
              <a:t>Altered marrow signal intensity noted in few lower cervical, anterosuperior corners of multiple </a:t>
            </a:r>
            <a:r>
              <a:rPr lang="en-US" b="1" dirty="0" err="1"/>
              <a:t>lumbae</a:t>
            </a:r>
            <a:r>
              <a:rPr lang="en-US" b="1" dirty="0"/>
              <a:t> vertebrae and altered signal </a:t>
            </a:r>
            <a:r>
              <a:rPr lang="en-US" b="1" dirty="0" err="1"/>
              <a:t>intety</a:t>
            </a:r>
            <a:r>
              <a:rPr lang="en-US" b="1" dirty="0"/>
              <a:t> involving bilateral </a:t>
            </a:r>
            <a:r>
              <a:rPr lang="en-US" b="1" dirty="0" err="1"/>
              <a:t>sacriliac</a:t>
            </a:r>
            <a:r>
              <a:rPr lang="en-US" b="1" dirty="0"/>
              <a:t> joints.</a:t>
            </a:r>
            <a:endParaRPr lang="en-IN" dirty="0"/>
          </a:p>
        </p:txBody>
      </p:sp>
      <p:pic>
        <p:nvPicPr>
          <p:cNvPr id="4" name="Picture 3">
            <a:extLst>
              <a:ext uri="{FF2B5EF4-FFF2-40B4-BE49-F238E27FC236}">
                <a16:creationId xmlns:a16="http://schemas.microsoft.com/office/drawing/2014/main" id="{5ED2F7D3-2FD4-4CBE-8867-9FE495ADA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844008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FD94-D3A9-4EFA-8240-BA22B0BE447F}"/>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64EFEA5B-4D90-44F8-A4BB-AFDE26C6A19F}"/>
              </a:ext>
            </a:extLst>
          </p:cNvPr>
          <p:cNvPicPr>
            <a:picLocks noGrp="1" noChangeAspect="1"/>
          </p:cNvPicPr>
          <p:nvPr>
            <p:ph idx="1"/>
          </p:nvPr>
        </p:nvPicPr>
        <p:blipFill>
          <a:blip r:embed="rId2"/>
          <a:stretch>
            <a:fillRect/>
          </a:stretch>
        </p:blipFill>
        <p:spPr>
          <a:xfrm>
            <a:off x="2587580" y="183711"/>
            <a:ext cx="7016840" cy="6490577"/>
          </a:xfrm>
          <a:prstGeom prst="rect">
            <a:avLst/>
          </a:prstGeom>
        </p:spPr>
      </p:pic>
      <p:pic>
        <p:nvPicPr>
          <p:cNvPr id="5" name="Picture 4">
            <a:extLst>
              <a:ext uri="{FF2B5EF4-FFF2-40B4-BE49-F238E27FC236}">
                <a16:creationId xmlns:a16="http://schemas.microsoft.com/office/drawing/2014/main" id="{D5B81F74-22A9-4BBA-9001-DA8EA0894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684317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AC41-C573-435F-BE09-AE021573B9F8}"/>
              </a:ext>
            </a:extLst>
          </p:cNvPr>
          <p:cNvSpPr>
            <a:spLocks noGrp="1"/>
          </p:cNvSpPr>
          <p:nvPr>
            <p:ph type="title"/>
          </p:nvPr>
        </p:nvSpPr>
        <p:spPr/>
        <p:txBody>
          <a:bodyPr/>
          <a:lstStyle/>
          <a:p>
            <a:r>
              <a:rPr lang="en-IN" b="1" dirty="0"/>
              <a:t>DRAGGER SIGN - ANKYLOSING SPONDYLITIS</a:t>
            </a:r>
            <a:br>
              <a:rPr lang="en-IN" dirty="0"/>
            </a:br>
            <a:endParaRPr lang="en-IN" dirty="0"/>
          </a:p>
        </p:txBody>
      </p:sp>
      <p:sp>
        <p:nvSpPr>
          <p:cNvPr id="3" name="Content Placeholder 2">
            <a:extLst>
              <a:ext uri="{FF2B5EF4-FFF2-40B4-BE49-F238E27FC236}">
                <a16:creationId xmlns:a16="http://schemas.microsoft.com/office/drawing/2014/main" id="{F49BF73C-E1CB-4E20-B180-9C979038D9AA}"/>
              </a:ext>
            </a:extLst>
          </p:cNvPr>
          <p:cNvSpPr>
            <a:spLocks noGrp="1"/>
          </p:cNvSpPr>
          <p:nvPr>
            <p:ph idx="1"/>
          </p:nvPr>
        </p:nvSpPr>
        <p:spPr/>
        <p:txBody>
          <a:bodyPr/>
          <a:lstStyle/>
          <a:p>
            <a:r>
              <a:rPr lang="en-IN" b="1" dirty="0"/>
              <a:t>REDUCTION IN THE RIGHT HIP JOINT SPACE WITH DEEPENED ACETABULUM AND INTRAPELVIC EXTENSION OF THE ACETABULUM INTO THE PELVIC CAVITY - PROTRUSIO ACETABULI, COMPLETE FUSION OF THE SACRO ILIAC JOINT SPACES NOTED ON BOTH THE SIDES, OSSIFICATION OF THE SUPRASPINOUS AND INTERSPINOUS LIGAMENT, SYNDESMOPHYTE FORMATION NOTED BETWEEN THE LUMBAR VERTEBRAE THROUHGOUT - FEATURES CONSISTENT WITH ANKYLOSING SPONDYLITIS</a:t>
            </a:r>
            <a:endParaRPr lang="en-IN" dirty="0"/>
          </a:p>
          <a:p>
            <a:endParaRPr lang="en-IN" dirty="0"/>
          </a:p>
        </p:txBody>
      </p:sp>
    </p:spTree>
    <p:extLst>
      <p:ext uri="{BB962C8B-B14F-4D97-AF65-F5344CB8AC3E}">
        <p14:creationId xmlns:p14="http://schemas.microsoft.com/office/powerpoint/2010/main" val="3922090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6DCD-B4B9-4604-99E9-AD9388AB3765}"/>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AEEA0CEB-665C-4C44-9CDE-FE4B0EFB73C6}"/>
              </a:ext>
            </a:extLst>
          </p:cNvPr>
          <p:cNvPicPr>
            <a:picLocks noGrp="1" noChangeAspect="1"/>
          </p:cNvPicPr>
          <p:nvPr>
            <p:ph idx="1"/>
          </p:nvPr>
        </p:nvPicPr>
        <p:blipFill>
          <a:blip r:embed="rId2"/>
          <a:stretch>
            <a:fillRect/>
          </a:stretch>
        </p:blipFill>
        <p:spPr>
          <a:xfrm>
            <a:off x="394842" y="365124"/>
            <a:ext cx="6432328" cy="6353727"/>
          </a:xfrm>
          <a:prstGeom prst="rect">
            <a:avLst/>
          </a:prstGeom>
        </p:spPr>
      </p:pic>
      <p:pic>
        <p:nvPicPr>
          <p:cNvPr id="5" name="Picture 4">
            <a:extLst>
              <a:ext uri="{FF2B5EF4-FFF2-40B4-BE49-F238E27FC236}">
                <a16:creationId xmlns:a16="http://schemas.microsoft.com/office/drawing/2014/main" id="{A0F5D293-3947-4A63-A07A-59E5071CA7CE}"/>
              </a:ext>
            </a:extLst>
          </p:cNvPr>
          <p:cNvPicPr>
            <a:picLocks noChangeAspect="1"/>
          </p:cNvPicPr>
          <p:nvPr/>
        </p:nvPicPr>
        <p:blipFill>
          <a:blip r:embed="rId3"/>
          <a:stretch>
            <a:fillRect/>
          </a:stretch>
        </p:blipFill>
        <p:spPr>
          <a:xfrm>
            <a:off x="6158335" y="512519"/>
            <a:ext cx="6033665" cy="5832961"/>
          </a:xfrm>
          <a:prstGeom prst="rect">
            <a:avLst/>
          </a:prstGeom>
        </p:spPr>
      </p:pic>
    </p:spTree>
    <p:extLst>
      <p:ext uri="{BB962C8B-B14F-4D97-AF65-F5344CB8AC3E}">
        <p14:creationId xmlns:p14="http://schemas.microsoft.com/office/powerpoint/2010/main" val="205501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577C-E27D-4263-AB89-1F2EDCF7B9CE}"/>
              </a:ext>
            </a:extLst>
          </p:cNvPr>
          <p:cNvSpPr>
            <a:spLocks noGrp="1"/>
          </p:cNvSpPr>
          <p:nvPr>
            <p:ph type="title"/>
          </p:nvPr>
        </p:nvSpPr>
        <p:spPr/>
        <p:txBody>
          <a:bodyPr/>
          <a:lstStyle/>
          <a:p>
            <a:r>
              <a:rPr lang="en-US" dirty="0"/>
              <a:t>Ankylosing spondylitis</a:t>
            </a:r>
            <a:endParaRPr lang="en-IN" dirty="0"/>
          </a:p>
        </p:txBody>
      </p:sp>
      <p:sp>
        <p:nvSpPr>
          <p:cNvPr id="3" name="Content Placeholder 2">
            <a:extLst>
              <a:ext uri="{FF2B5EF4-FFF2-40B4-BE49-F238E27FC236}">
                <a16:creationId xmlns:a16="http://schemas.microsoft.com/office/drawing/2014/main" id="{4D028DE1-9BD2-4BB4-BDAF-1F56A8BFDAFC}"/>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0F05EE83-C524-4978-B0BF-D0D261D74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298423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09ED-AC9F-4E10-8CAF-D6134A7A198C}"/>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4C36377E-A1BB-494D-B0D2-BC8A7A22A39E}"/>
              </a:ext>
            </a:extLst>
          </p:cNvPr>
          <p:cNvPicPr>
            <a:picLocks noGrp="1" noChangeAspect="1"/>
          </p:cNvPicPr>
          <p:nvPr>
            <p:ph idx="1"/>
          </p:nvPr>
        </p:nvPicPr>
        <p:blipFill>
          <a:blip r:embed="rId2"/>
          <a:stretch>
            <a:fillRect/>
          </a:stretch>
        </p:blipFill>
        <p:spPr>
          <a:xfrm>
            <a:off x="1178716" y="85386"/>
            <a:ext cx="3989007" cy="6772614"/>
          </a:xfrm>
          <a:prstGeom prst="rect">
            <a:avLst/>
          </a:prstGeom>
        </p:spPr>
      </p:pic>
      <p:pic>
        <p:nvPicPr>
          <p:cNvPr id="5" name="Picture 4">
            <a:extLst>
              <a:ext uri="{FF2B5EF4-FFF2-40B4-BE49-F238E27FC236}">
                <a16:creationId xmlns:a16="http://schemas.microsoft.com/office/drawing/2014/main" id="{8B9074B4-9410-4511-8500-38BB4C45282F}"/>
              </a:ext>
            </a:extLst>
          </p:cNvPr>
          <p:cNvPicPr>
            <a:picLocks noChangeAspect="1"/>
          </p:cNvPicPr>
          <p:nvPr/>
        </p:nvPicPr>
        <p:blipFill>
          <a:blip r:embed="rId3"/>
          <a:stretch>
            <a:fillRect/>
          </a:stretch>
        </p:blipFill>
        <p:spPr>
          <a:xfrm>
            <a:off x="6321287" y="213484"/>
            <a:ext cx="4691997" cy="6550848"/>
          </a:xfrm>
          <a:prstGeom prst="rect">
            <a:avLst/>
          </a:prstGeom>
        </p:spPr>
      </p:pic>
      <p:pic>
        <p:nvPicPr>
          <p:cNvPr id="6" name="Picture 5">
            <a:extLst>
              <a:ext uri="{FF2B5EF4-FFF2-40B4-BE49-F238E27FC236}">
                <a16:creationId xmlns:a16="http://schemas.microsoft.com/office/drawing/2014/main" id="{1BDEE537-238E-4A48-97FA-6A64C6A29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793537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CC3D-C6FF-4286-A29A-E788EC95AC9D}"/>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D2EAA5A4-E2BA-4C5C-B0BE-0731A960D175}"/>
              </a:ext>
            </a:extLst>
          </p:cNvPr>
          <p:cNvPicPr>
            <a:picLocks noGrp="1" noChangeAspect="1"/>
          </p:cNvPicPr>
          <p:nvPr>
            <p:ph idx="1"/>
          </p:nvPr>
        </p:nvPicPr>
        <p:blipFill>
          <a:blip r:embed="rId2"/>
          <a:stretch>
            <a:fillRect/>
          </a:stretch>
        </p:blipFill>
        <p:spPr>
          <a:xfrm>
            <a:off x="1597921" y="365125"/>
            <a:ext cx="8451413" cy="5659541"/>
          </a:xfrm>
          <a:prstGeom prst="rect">
            <a:avLst/>
          </a:prstGeom>
        </p:spPr>
      </p:pic>
      <p:pic>
        <p:nvPicPr>
          <p:cNvPr id="5" name="Picture 4">
            <a:extLst>
              <a:ext uri="{FF2B5EF4-FFF2-40B4-BE49-F238E27FC236}">
                <a16:creationId xmlns:a16="http://schemas.microsoft.com/office/drawing/2014/main" id="{2948E1C4-111C-4B2C-8FF2-AB4B24963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572122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5C366-3371-40EB-B8D5-D6CA895C9ABB}"/>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83935DA0-ED2D-4B71-9495-F1FAB9D68EDF}"/>
              </a:ext>
            </a:extLst>
          </p:cNvPr>
          <p:cNvPicPr>
            <a:picLocks noGrp="1" noChangeAspect="1"/>
          </p:cNvPicPr>
          <p:nvPr>
            <p:ph idx="1"/>
          </p:nvPr>
        </p:nvPicPr>
        <p:blipFill>
          <a:blip r:embed="rId2"/>
          <a:stretch>
            <a:fillRect/>
          </a:stretch>
        </p:blipFill>
        <p:spPr>
          <a:xfrm>
            <a:off x="1758442" y="134247"/>
            <a:ext cx="8675116" cy="6589506"/>
          </a:xfrm>
          <a:prstGeom prst="rect">
            <a:avLst/>
          </a:prstGeom>
        </p:spPr>
      </p:pic>
      <p:pic>
        <p:nvPicPr>
          <p:cNvPr id="5" name="Picture 4">
            <a:extLst>
              <a:ext uri="{FF2B5EF4-FFF2-40B4-BE49-F238E27FC236}">
                <a16:creationId xmlns:a16="http://schemas.microsoft.com/office/drawing/2014/main" id="{0580FD24-3B77-419B-A182-B74447E68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3706516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1E84-4C6D-4F3A-8B3C-25B0811B5008}"/>
              </a:ext>
            </a:extLst>
          </p:cNvPr>
          <p:cNvSpPr>
            <a:spLocks noGrp="1"/>
          </p:cNvSpPr>
          <p:nvPr>
            <p:ph type="title"/>
          </p:nvPr>
        </p:nvSpPr>
        <p:spPr/>
        <p:txBody>
          <a:bodyPr/>
          <a:lstStyle/>
          <a:p>
            <a:r>
              <a:rPr lang="en-US" dirty="0"/>
              <a:t>Hill </a:t>
            </a:r>
            <a:r>
              <a:rPr lang="en-US" dirty="0" err="1"/>
              <a:t>sach’s</a:t>
            </a:r>
            <a:r>
              <a:rPr lang="en-US" dirty="0"/>
              <a:t> defect</a:t>
            </a:r>
            <a:endParaRPr lang="en-IN" dirty="0"/>
          </a:p>
        </p:txBody>
      </p:sp>
      <p:sp>
        <p:nvSpPr>
          <p:cNvPr id="3" name="Content Placeholder 2">
            <a:extLst>
              <a:ext uri="{FF2B5EF4-FFF2-40B4-BE49-F238E27FC236}">
                <a16:creationId xmlns:a16="http://schemas.microsoft.com/office/drawing/2014/main" id="{6B85C650-0090-4B3C-B29F-F7E5FD600CF6}"/>
              </a:ext>
            </a:extLst>
          </p:cNvPr>
          <p:cNvSpPr>
            <a:spLocks noGrp="1"/>
          </p:cNvSpPr>
          <p:nvPr>
            <p:ph idx="1"/>
          </p:nvPr>
        </p:nvSpPr>
        <p:spPr/>
        <p:txBody>
          <a:bodyPr/>
          <a:lstStyle/>
          <a:p>
            <a:r>
              <a:rPr lang="en-US" dirty="0"/>
              <a:t>Bony defect [ measuring 7mm in width and 10.7mm in depth] with underlying edema and subchondral changes noted in the posterosuperior aspect of the humeral head. </a:t>
            </a:r>
            <a:endParaRPr lang="en-IN" dirty="0"/>
          </a:p>
        </p:txBody>
      </p:sp>
      <p:pic>
        <p:nvPicPr>
          <p:cNvPr id="4" name="Picture 3">
            <a:extLst>
              <a:ext uri="{FF2B5EF4-FFF2-40B4-BE49-F238E27FC236}">
                <a16:creationId xmlns:a16="http://schemas.microsoft.com/office/drawing/2014/main" id="{BDFA4B26-B6A0-44FF-B741-5DFAB58AC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08160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AC66-CA67-4152-9405-5E3B439B0D8F}"/>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1C381E21-0F36-4A29-882D-1B97135EBAC0}"/>
              </a:ext>
            </a:extLst>
          </p:cNvPr>
          <p:cNvPicPr>
            <a:picLocks noGrp="1" noChangeAspect="1"/>
          </p:cNvPicPr>
          <p:nvPr>
            <p:ph idx="1"/>
          </p:nvPr>
        </p:nvPicPr>
        <p:blipFill>
          <a:blip r:embed="rId2"/>
          <a:stretch>
            <a:fillRect/>
          </a:stretch>
        </p:blipFill>
        <p:spPr>
          <a:xfrm>
            <a:off x="331717" y="1690688"/>
            <a:ext cx="4701507" cy="4269477"/>
          </a:xfrm>
          <a:prstGeom prst="rect">
            <a:avLst/>
          </a:prstGeom>
        </p:spPr>
      </p:pic>
      <p:pic>
        <p:nvPicPr>
          <p:cNvPr id="5" name="Picture 4">
            <a:extLst>
              <a:ext uri="{FF2B5EF4-FFF2-40B4-BE49-F238E27FC236}">
                <a16:creationId xmlns:a16="http://schemas.microsoft.com/office/drawing/2014/main" id="{60B2345F-D4D7-4A1F-97A1-69E2066D256A}"/>
              </a:ext>
            </a:extLst>
          </p:cNvPr>
          <p:cNvPicPr>
            <a:picLocks noChangeAspect="1"/>
          </p:cNvPicPr>
          <p:nvPr/>
        </p:nvPicPr>
        <p:blipFill>
          <a:blip r:embed="rId3"/>
          <a:stretch>
            <a:fillRect/>
          </a:stretch>
        </p:blipFill>
        <p:spPr>
          <a:xfrm>
            <a:off x="6096000" y="1784591"/>
            <a:ext cx="4598927" cy="3904352"/>
          </a:xfrm>
          <a:prstGeom prst="rect">
            <a:avLst/>
          </a:prstGeom>
        </p:spPr>
      </p:pic>
      <p:pic>
        <p:nvPicPr>
          <p:cNvPr id="6" name="Picture 5">
            <a:extLst>
              <a:ext uri="{FF2B5EF4-FFF2-40B4-BE49-F238E27FC236}">
                <a16:creationId xmlns:a16="http://schemas.microsoft.com/office/drawing/2014/main" id="{7B966117-6357-4C1B-8136-327F7C4660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250011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0530-4FA2-414A-82C6-C854C546BFA8}"/>
              </a:ext>
            </a:extLst>
          </p:cNvPr>
          <p:cNvSpPr>
            <a:spLocks noGrp="1"/>
          </p:cNvSpPr>
          <p:nvPr>
            <p:ph type="title"/>
          </p:nvPr>
        </p:nvSpPr>
        <p:spPr/>
        <p:txBody>
          <a:bodyPr/>
          <a:lstStyle/>
          <a:p>
            <a:r>
              <a:rPr lang="en-US" dirty="0"/>
              <a:t>Anterior shoulder dislocation</a:t>
            </a:r>
            <a:endParaRPr lang="en-IN" dirty="0"/>
          </a:p>
        </p:txBody>
      </p:sp>
      <p:sp>
        <p:nvSpPr>
          <p:cNvPr id="3" name="Content Placeholder 2">
            <a:extLst>
              <a:ext uri="{FF2B5EF4-FFF2-40B4-BE49-F238E27FC236}">
                <a16:creationId xmlns:a16="http://schemas.microsoft.com/office/drawing/2014/main" id="{F97C59DB-E290-487A-A9CB-8EDAE1FF88D1}"/>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972C036A-907A-4C4F-90DE-7A1EF5A7A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4264317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1A60A-5A83-4E26-8399-49F1259B9120}"/>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DA9FA401-2888-4E1A-9C10-356BB771318C}"/>
              </a:ext>
            </a:extLst>
          </p:cNvPr>
          <p:cNvPicPr>
            <a:picLocks noGrp="1" noChangeAspect="1"/>
          </p:cNvPicPr>
          <p:nvPr>
            <p:ph idx="1"/>
          </p:nvPr>
        </p:nvPicPr>
        <p:blipFill>
          <a:blip r:embed="rId2"/>
          <a:stretch>
            <a:fillRect/>
          </a:stretch>
        </p:blipFill>
        <p:spPr>
          <a:xfrm>
            <a:off x="2105841" y="116094"/>
            <a:ext cx="8707933" cy="6351199"/>
          </a:xfrm>
          <a:prstGeom prst="rect">
            <a:avLst/>
          </a:prstGeom>
        </p:spPr>
      </p:pic>
      <p:pic>
        <p:nvPicPr>
          <p:cNvPr id="5" name="Picture 4">
            <a:extLst>
              <a:ext uri="{FF2B5EF4-FFF2-40B4-BE49-F238E27FC236}">
                <a16:creationId xmlns:a16="http://schemas.microsoft.com/office/drawing/2014/main" id="{278E1120-BB88-4C19-AB4F-F05CA9198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397768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4A1D-B142-4BE8-8623-9537D066EF5A}"/>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DB1052F3-90B8-4B8A-88D4-625796167118}"/>
              </a:ext>
            </a:extLst>
          </p:cNvPr>
          <p:cNvPicPr>
            <a:picLocks noGrp="1" noChangeAspect="1"/>
          </p:cNvPicPr>
          <p:nvPr>
            <p:ph idx="1"/>
          </p:nvPr>
        </p:nvPicPr>
        <p:blipFill>
          <a:blip r:embed="rId2"/>
          <a:stretch>
            <a:fillRect/>
          </a:stretch>
        </p:blipFill>
        <p:spPr>
          <a:xfrm>
            <a:off x="1923107" y="365125"/>
            <a:ext cx="8345786" cy="6361043"/>
          </a:xfrm>
          <a:prstGeom prst="rect">
            <a:avLst/>
          </a:prstGeom>
        </p:spPr>
      </p:pic>
      <p:pic>
        <p:nvPicPr>
          <p:cNvPr id="5" name="Picture 4">
            <a:extLst>
              <a:ext uri="{FF2B5EF4-FFF2-40B4-BE49-F238E27FC236}">
                <a16:creationId xmlns:a16="http://schemas.microsoft.com/office/drawing/2014/main" id="{22DA5F90-3176-4628-97EC-FA29A57AD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3983288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1F34-26FF-4349-ADEF-7694FD317E1B}"/>
              </a:ext>
            </a:extLst>
          </p:cNvPr>
          <p:cNvSpPr>
            <a:spLocks noGrp="1"/>
          </p:cNvSpPr>
          <p:nvPr>
            <p:ph type="title"/>
          </p:nvPr>
        </p:nvSpPr>
        <p:spPr/>
        <p:txBody>
          <a:bodyPr/>
          <a:lstStyle/>
          <a:p>
            <a:r>
              <a:rPr lang="en-US" dirty="0"/>
              <a:t>Hill </a:t>
            </a:r>
            <a:r>
              <a:rPr lang="en-US" dirty="0" err="1"/>
              <a:t>sach’s</a:t>
            </a:r>
            <a:r>
              <a:rPr lang="en-US" dirty="0"/>
              <a:t> defect</a:t>
            </a:r>
            <a:endParaRPr lang="en-IN" dirty="0"/>
          </a:p>
        </p:txBody>
      </p:sp>
      <p:sp>
        <p:nvSpPr>
          <p:cNvPr id="3" name="Content Placeholder 2">
            <a:extLst>
              <a:ext uri="{FF2B5EF4-FFF2-40B4-BE49-F238E27FC236}">
                <a16:creationId xmlns:a16="http://schemas.microsoft.com/office/drawing/2014/main" id="{947D4665-86E3-4D11-9035-A1C757A94F0A}"/>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101308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F824-7520-47F0-9E67-4CC2141D3CCE}"/>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E42BA28C-AEB5-437B-B027-7083A7B82373}"/>
              </a:ext>
            </a:extLst>
          </p:cNvPr>
          <p:cNvPicPr>
            <a:picLocks noGrp="1" noChangeAspect="1"/>
          </p:cNvPicPr>
          <p:nvPr>
            <p:ph idx="1"/>
          </p:nvPr>
        </p:nvPicPr>
        <p:blipFill>
          <a:blip r:embed="rId2"/>
          <a:stretch>
            <a:fillRect/>
          </a:stretch>
        </p:blipFill>
        <p:spPr>
          <a:xfrm>
            <a:off x="398980" y="844963"/>
            <a:ext cx="6107704" cy="5145019"/>
          </a:xfrm>
          <a:prstGeom prst="rect">
            <a:avLst/>
          </a:prstGeom>
        </p:spPr>
      </p:pic>
      <p:pic>
        <p:nvPicPr>
          <p:cNvPr id="5" name="Picture 4">
            <a:extLst>
              <a:ext uri="{FF2B5EF4-FFF2-40B4-BE49-F238E27FC236}">
                <a16:creationId xmlns:a16="http://schemas.microsoft.com/office/drawing/2014/main" id="{6CE23939-D5A6-4428-A416-D04011754013}"/>
              </a:ext>
            </a:extLst>
          </p:cNvPr>
          <p:cNvPicPr>
            <a:picLocks noChangeAspect="1"/>
          </p:cNvPicPr>
          <p:nvPr/>
        </p:nvPicPr>
        <p:blipFill>
          <a:blip r:embed="rId3"/>
          <a:stretch>
            <a:fillRect/>
          </a:stretch>
        </p:blipFill>
        <p:spPr>
          <a:xfrm>
            <a:off x="6096000" y="1142999"/>
            <a:ext cx="5938209" cy="5145019"/>
          </a:xfrm>
          <a:prstGeom prst="rect">
            <a:avLst/>
          </a:prstGeom>
        </p:spPr>
      </p:pic>
      <p:pic>
        <p:nvPicPr>
          <p:cNvPr id="6" name="Picture 5">
            <a:extLst>
              <a:ext uri="{FF2B5EF4-FFF2-40B4-BE49-F238E27FC236}">
                <a16:creationId xmlns:a16="http://schemas.microsoft.com/office/drawing/2014/main" id="{A59C24A2-35D6-47C0-897C-9BC78F446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258" y="6076448"/>
            <a:ext cx="3375742" cy="784766"/>
          </a:xfrm>
          <a:prstGeom prst="rect">
            <a:avLst/>
          </a:prstGeom>
        </p:spPr>
      </p:pic>
    </p:spTree>
    <p:extLst>
      <p:ext uri="{BB962C8B-B14F-4D97-AF65-F5344CB8AC3E}">
        <p14:creationId xmlns:p14="http://schemas.microsoft.com/office/powerpoint/2010/main" val="296689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37F4-9D7D-405C-BEF7-E4EA78494E6E}"/>
              </a:ext>
            </a:extLst>
          </p:cNvPr>
          <p:cNvSpPr>
            <a:spLocks noGrp="1"/>
          </p:cNvSpPr>
          <p:nvPr>
            <p:ph type="title"/>
          </p:nvPr>
        </p:nvSpPr>
        <p:spPr/>
        <p:txBody>
          <a:bodyPr/>
          <a:lstStyle/>
          <a:p>
            <a:r>
              <a:rPr lang="en-US" dirty="0"/>
              <a:t>Right patellar dislocation</a:t>
            </a:r>
            <a:endParaRPr lang="en-IN" dirty="0"/>
          </a:p>
        </p:txBody>
      </p:sp>
      <p:sp>
        <p:nvSpPr>
          <p:cNvPr id="3" name="Content Placeholder 2">
            <a:extLst>
              <a:ext uri="{FF2B5EF4-FFF2-40B4-BE49-F238E27FC236}">
                <a16:creationId xmlns:a16="http://schemas.microsoft.com/office/drawing/2014/main" id="{EB40DBC3-FD3E-44EE-AF3C-79D7EC93FEE6}"/>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E6D36CF4-E8B4-4AD4-ACE0-79D194949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52776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4C5A-A641-43D4-956D-79AE85CB6844}"/>
              </a:ext>
            </a:extLst>
          </p:cNvPr>
          <p:cNvSpPr>
            <a:spLocks noGrp="1"/>
          </p:cNvSpPr>
          <p:nvPr>
            <p:ph type="title"/>
          </p:nvPr>
        </p:nvSpPr>
        <p:spPr/>
        <p:txBody>
          <a:bodyPr/>
          <a:lstStyle/>
          <a:p>
            <a:r>
              <a:rPr lang="en-US" dirty="0"/>
              <a:t>Renal osteodystrophy</a:t>
            </a:r>
            <a:endParaRPr lang="en-IN" dirty="0"/>
          </a:p>
        </p:txBody>
      </p:sp>
      <p:sp>
        <p:nvSpPr>
          <p:cNvPr id="3" name="Content Placeholder 2">
            <a:extLst>
              <a:ext uri="{FF2B5EF4-FFF2-40B4-BE49-F238E27FC236}">
                <a16:creationId xmlns:a16="http://schemas.microsoft.com/office/drawing/2014/main" id="{2A63C3D0-1F9D-41C9-977D-2A18D085637D}"/>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ACBEA93B-EF08-4F56-815B-7599F916A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2850444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3F26-5ED4-4225-8994-FF49F8B2D08C}"/>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41AA46B9-89A5-4EE5-81EB-2AA553EF3F75}"/>
              </a:ext>
            </a:extLst>
          </p:cNvPr>
          <p:cNvPicPr>
            <a:picLocks noGrp="1" noChangeAspect="1"/>
          </p:cNvPicPr>
          <p:nvPr>
            <p:ph idx="1"/>
          </p:nvPr>
        </p:nvPicPr>
        <p:blipFill>
          <a:blip r:embed="rId2"/>
          <a:stretch>
            <a:fillRect/>
          </a:stretch>
        </p:blipFill>
        <p:spPr>
          <a:xfrm>
            <a:off x="946081" y="132556"/>
            <a:ext cx="9988258" cy="6658838"/>
          </a:xfrm>
          <a:prstGeom prst="rect">
            <a:avLst/>
          </a:prstGeom>
        </p:spPr>
      </p:pic>
      <p:pic>
        <p:nvPicPr>
          <p:cNvPr id="5" name="Picture 4">
            <a:extLst>
              <a:ext uri="{FF2B5EF4-FFF2-40B4-BE49-F238E27FC236}">
                <a16:creationId xmlns:a16="http://schemas.microsoft.com/office/drawing/2014/main" id="{66E474D4-98B4-4238-A43D-ABC1B374F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3904269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D196-1C19-47E9-919C-BEF0C232683E}"/>
              </a:ext>
            </a:extLst>
          </p:cNvPr>
          <p:cNvSpPr>
            <a:spLocks noGrp="1"/>
          </p:cNvSpPr>
          <p:nvPr>
            <p:ph type="title"/>
          </p:nvPr>
        </p:nvSpPr>
        <p:spPr/>
        <p:txBody>
          <a:bodyPr/>
          <a:lstStyle/>
          <a:p>
            <a:r>
              <a:rPr lang="en-US" dirty="0"/>
              <a:t>SEVER’S DISEASE</a:t>
            </a:r>
            <a:endParaRPr lang="en-IN" dirty="0"/>
          </a:p>
        </p:txBody>
      </p:sp>
      <p:sp>
        <p:nvSpPr>
          <p:cNvPr id="3" name="Content Placeholder 2">
            <a:extLst>
              <a:ext uri="{FF2B5EF4-FFF2-40B4-BE49-F238E27FC236}">
                <a16:creationId xmlns:a16="http://schemas.microsoft.com/office/drawing/2014/main" id="{CD23BED8-05CD-429B-806F-83BC84CD9993}"/>
              </a:ext>
            </a:extLst>
          </p:cNvPr>
          <p:cNvSpPr>
            <a:spLocks noGrp="1"/>
          </p:cNvSpPr>
          <p:nvPr>
            <p:ph idx="1"/>
          </p:nvPr>
        </p:nvSpPr>
        <p:spPr/>
        <p:txBody>
          <a:bodyPr/>
          <a:lstStyle/>
          <a:p>
            <a:pPr marL="0" indent="0">
              <a:buNone/>
            </a:pPr>
            <a:r>
              <a:rPr lang="en-IN" b="1" dirty="0"/>
              <a:t>BILATERAL FLAT FOOT - PES PLANUS</a:t>
            </a:r>
            <a:r>
              <a:rPr lang="en-IN" dirty="0"/>
              <a:t>      </a:t>
            </a:r>
            <a:br>
              <a:rPr lang="en-IN" dirty="0"/>
            </a:br>
            <a:r>
              <a:rPr lang="en-IN" b="1" dirty="0"/>
              <a:t>SCLEROSIS OF THE CALCANEAL APOPHYSIS BILATERALLY - SEVER'S DISEASE. </a:t>
            </a:r>
            <a:r>
              <a:rPr lang="en-IN" dirty="0"/>
              <a:t>      </a:t>
            </a:r>
          </a:p>
        </p:txBody>
      </p:sp>
      <p:pic>
        <p:nvPicPr>
          <p:cNvPr id="4" name="Picture 3">
            <a:extLst>
              <a:ext uri="{FF2B5EF4-FFF2-40B4-BE49-F238E27FC236}">
                <a16:creationId xmlns:a16="http://schemas.microsoft.com/office/drawing/2014/main" id="{0B9FA3F2-3086-4CC1-893D-C02CB65A9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422486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35EF-5C5D-4BE9-8375-C98DF2AA5F43}"/>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8EB83959-898B-417E-B8AB-E63BDE4C1BCF}"/>
              </a:ext>
            </a:extLst>
          </p:cNvPr>
          <p:cNvPicPr>
            <a:picLocks noGrp="1" noChangeAspect="1"/>
          </p:cNvPicPr>
          <p:nvPr>
            <p:ph idx="1"/>
          </p:nvPr>
        </p:nvPicPr>
        <p:blipFill>
          <a:blip r:embed="rId2"/>
          <a:stretch>
            <a:fillRect/>
          </a:stretch>
        </p:blipFill>
        <p:spPr>
          <a:xfrm>
            <a:off x="360565" y="526911"/>
            <a:ext cx="5297960" cy="5965964"/>
          </a:xfrm>
          <a:prstGeom prst="rect">
            <a:avLst/>
          </a:prstGeom>
        </p:spPr>
      </p:pic>
      <p:pic>
        <p:nvPicPr>
          <p:cNvPr id="5" name="Picture 4">
            <a:extLst>
              <a:ext uri="{FF2B5EF4-FFF2-40B4-BE49-F238E27FC236}">
                <a16:creationId xmlns:a16="http://schemas.microsoft.com/office/drawing/2014/main" id="{3E5EADF0-2197-4591-8EC2-1DD0DA8C0016}"/>
              </a:ext>
            </a:extLst>
          </p:cNvPr>
          <p:cNvPicPr>
            <a:picLocks noChangeAspect="1"/>
          </p:cNvPicPr>
          <p:nvPr/>
        </p:nvPicPr>
        <p:blipFill>
          <a:blip r:embed="rId3"/>
          <a:stretch>
            <a:fillRect/>
          </a:stretch>
        </p:blipFill>
        <p:spPr>
          <a:xfrm>
            <a:off x="6484219" y="365124"/>
            <a:ext cx="4994442" cy="5965963"/>
          </a:xfrm>
          <a:prstGeom prst="rect">
            <a:avLst/>
          </a:prstGeom>
        </p:spPr>
      </p:pic>
      <p:pic>
        <p:nvPicPr>
          <p:cNvPr id="6" name="Picture 5">
            <a:extLst>
              <a:ext uri="{FF2B5EF4-FFF2-40B4-BE49-F238E27FC236}">
                <a16:creationId xmlns:a16="http://schemas.microsoft.com/office/drawing/2014/main" id="{D29023D2-1CA9-4DFF-95E5-435414EB3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42042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C198-E055-494F-AF1B-65EDCD6F0858}"/>
              </a:ext>
            </a:extLst>
          </p:cNvPr>
          <p:cNvSpPr>
            <a:spLocks noGrp="1"/>
          </p:cNvSpPr>
          <p:nvPr>
            <p:ph type="title"/>
          </p:nvPr>
        </p:nvSpPr>
        <p:spPr/>
        <p:txBody>
          <a:bodyPr/>
          <a:lstStyle/>
          <a:p>
            <a:r>
              <a:rPr lang="en-US" b="1" dirty="0"/>
              <a:t>Stage I osteochondritis </a:t>
            </a:r>
            <a:r>
              <a:rPr lang="en-US" b="1" dirty="0" err="1"/>
              <a:t>dessicans</a:t>
            </a:r>
            <a:r>
              <a:rPr lang="en-US" b="1" dirty="0"/>
              <a:t> of the lateral femoral condyle.</a:t>
            </a:r>
            <a:endParaRPr lang="en-IN" dirty="0"/>
          </a:p>
        </p:txBody>
      </p:sp>
      <p:sp>
        <p:nvSpPr>
          <p:cNvPr id="3" name="Content Placeholder 2">
            <a:extLst>
              <a:ext uri="{FF2B5EF4-FFF2-40B4-BE49-F238E27FC236}">
                <a16:creationId xmlns:a16="http://schemas.microsoft.com/office/drawing/2014/main" id="{70F4D645-E75C-43BC-AB22-29E41C04BAE2}"/>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99191B73-E657-460F-AE6B-60217066E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2806939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335D-BC3D-4674-BC23-84398A671E29}"/>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97B3D239-41A1-450C-B76A-5C2FF964F0B9}"/>
              </a:ext>
            </a:extLst>
          </p:cNvPr>
          <p:cNvPicPr>
            <a:picLocks noGrp="1" noChangeAspect="1"/>
          </p:cNvPicPr>
          <p:nvPr>
            <p:ph idx="1"/>
          </p:nvPr>
        </p:nvPicPr>
        <p:blipFill>
          <a:blip r:embed="rId2"/>
          <a:stretch>
            <a:fillRect/>
          </a:stretch>
        </p:blipFill>
        <p:spPr>
          <a:xfrm>
            <a:off x="92765" y="92972"/>
            <a:ext cx="6125986" cy="6765028"/>
          </a:xfrm>
          <a:prstGeom prst="rect">
            <a:avLst/>
          </a:prstGeom>
        </p:spPr>
      </p:pic>
      <p:pic>
        <p:nvPicPr>
          <p:cNvPr id="5" name="Picture 4">
            <a:extLst>
              <a:ext uri="{FF2B5EF4-FFF2-40B4-BE49-F238E27FC236}">
                <a16:creationId xmlns:a16="http://schemas.microsoft.com/office/drawing/2014/main" id="{A6A2E9B2-36A8-4898-BBCE-63B8084D6F2B}"/>
              </a:ext>
            </a:extLst>
          </p:cNvPr>
          <p:cNvPicPr>
            <a:picLocks noChangeAspect="1"/>
          </p:cNvPicPr>
          <p:nvPr/>
        </p:nvPicPr>
        <p:blipFill>
          <a:blip r:embed="rId3"/>
          <a:stretch>
            <a:fillRect/>
          </a:stretch>
        </p:blipFill>
        <p:spPr>
          <a:xfrm>
            <a:off x="6674847" y="92972"/>
            <a:ext cx="5236994" cy="6541712"/>
          </a:xfrm>
          <a:prstGeom prst="rect">
            <a:avLst/>
          </a:prstGeom>
        </p:spPr>
      </p:pic>
    </p:spTree>
    <p:extLst>
      <p:ext uri="{BB962C8B-B14F-4D97-AF65-F5344CB8AC3E}">
        <p14:creationId xmlns:p14="http://schemas.microsoft.com/office/powerpoint/2010/main" val="493790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343C-D4E5-42C2-8ADC-19336C30FD0A}"/>
              </a:ext>
            </a:extLst>
          </p:cNvPr>
          <p:cNvSpPr>
            <a:spLocks noGrp="1"/>
          </p:cNvSpPr>
          <p:nvPr>
            <p:ph type="title"/>
          </p:nvPr>
        </p:nvSpPr>
        <p:spPr/>
        <p:txBody>
          <a:bodyPr/>
          <a:lstStyle/>
          <a:p>
            <a:r>
              <a:rPr lang="en-US" dirty="0"/>
              <a:t>Unicameral bone cyst</a:t>
            </a:r>
            <a:endParaRPr lang="en-IN" dirty="0"/>
          </a:p>
        </p:txBody>
      </p:sp>
      <p:sp>
        <p:nvSpPr>
          <p:cNvPr id="3" name="Content Placeholder 2">
            <a:extLst>
              <a:ext uri="{FF2B5EF4-FFF2-40B4-BE49-F238E27FC236}">
                <a16:creationId xmlns:a16="http://schemas.microsoft.com/office/drawing/2014/main" id="{CE9E0040-E2E6-4243-AD7D-FAB58DDF7BFB}"/>
              </a:ext>
            </a:extLst>
          </p:cNvPr>
          <p:cNvSpPr>
            <a:spLocks noGrp="1"/>
          </p:cNvSpPr>
          <p:nvPr>
            <p:ph idx="1"/>
          </p:nvPr>
        </p:nvSpPr>
        <p:spPr/>
        <p:txBody>
          <a:bodyPr/>
          <a:lstStyle/>
          <a:p>
            <a:r>
              <a:rPr lang="en-US" b="1" dirty="0"/>
              <a:t> </a:t>
            </a:r>
            <a:r>
              <a:rPr lang="en-US" dirty="0"/>
              <a:t>Evidence of a central expansile lytic lesion with ground glass haziness, internal septation and fracture fragment within lesion.</a:t>
            </a:r>
          </a:p>
          <a:p>
            <a:r>
              <a:rPr lang="en-US" dirty="0"/>
              <a:t> There is thinning of cortex noted in the diaphysis of </a:t>
            </a:r>
            <a:r>
              <a:rPr lang="en-US" dirty="0" err="1"/>
              <a:t>humerus</a:t>
            </a:r>
            <a:r>
              <a:rPr lang="en-US" dirty="0"/>
              <a:t> with break in the </a:t>
            </a:r>
            <a:r>
              <a:rPr lang="en-US" dirty="0" err="1"/>
              <a:t>cortx</a:t>
            </a:r>
            <a:r>
              <a:rPr lang="en-US" dirty="0"/>
              <a:t> (medial and lateral wall).</a:t>
            </a:r>
            <a:endParaRPr lang="en-IN" dirty="0"/>
          </a:p>
        </p:txBody>
      </p:sp>
    </p:spTree>
    <p:extLst>
      <p:ext uri="{BB962C8B-B14F-4D97-AF65-F5344CB8AC3E}">
        <p14:creationId xmlns:p14="http://schemas.microsoft.com/office/powerpoint/2010/main" val="2782146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3149-2A42-4C63-9DA3-4CBC4C186EF3}"/>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E5D6E71D-97DC-4236-A323-D4BE87DDB258}"/>
              </a:ext>
            </a:extLst>
          </p:cNvPr>
          <p:cNvPicPr>
            <a:picLocks noGrp="1" noChangeAspect="1"/>
          </p:cNvPicPr>
          <p:nvPr>
            <p:ph idx="1"/>
          </p:nvPr>
        </p:nvPicPr>
        <p:blipFill>
          <a:blip r:embed="rId2"/>
          <a:stretch>
            <a:fillRect/>
          </a:stretch>
        </p:blipFill>
        <p:spPr>
          <a:xfrm>
            <a:off x="480390" y="365125"/>
            <a:ext cx="11464859" cy="6274214"/>
          </a:xfrm>
          <a:prstGeom prst="rect">
            <a:avLst/>
          </a:prstGeom>
        </p:spPr>
      </p:pic>
      <p:pic>
        <p:nvPicPr>
          <p:cNvPr id="5" name="Picture 4">
            <a:extLst>
              <a:ext uri="{FF2B5EF4-FFF2-40B4-BE49-F238E27FC236}">
                <a16:creationId xmlns:a16="http://schemas.microsoft.com/office/drawing/2014/main" id="{5CA29C15-EF4D-4DDF-B6D3-5CA78284B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76448"/>
            <a:ext cx="3375742" cy="784766"/>
          </a:xfrm>
          <a:prstGeom prst="rect">
            <a:avLst/>
          </a:prstGeom>
        </p:spPr>
      </p:pic>
    </p:spTree>
    <p:extLst>
      <p:ext uri="{BB962C8B-B14F-4D97-AF65-F5344CB8AC3E}">
        <p14:creationId xmlns:p14="http://schemas.microsoft.com/office/powerpoint/2010/main" val="193666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0B740-F875-418D-BA7A-18997D1A4091}"/>
              </a:ext>
            </a:extLst>
          </p:cNvPr>
          <p:cNvSpPr>
            <a:spLocks noGrp="1"/>
          </p:cNvSpPr>
          <p:nvPr>
            <p:ph type="title"/>
          </p:nvPr>
        </p:nvSpPr>
        <p:spPr/>
        <p:txBody>
          <a:bodyPr/>
          <a:lstStyle/>
          <a:p>
            <a:r>
              <a:rPr lang="en-US" dirty="0"/>
              <a:t>Unicameral bone cyst</a:t>
            </a:r>
            <a:endParaRPr lang="en-IN" dirty="0"/>
          </a:p>
        </p:txBody>
      </p:sp>
      <p:sp>
        <p:nvSpPr>
          <p:cNvPr id="3" name="Content Placeholder 2">
            <a:extLst>
              <a:ext uri="{FF2B5EF4-FFF2-40B4-BE49-F238E27FC236}">
                <a16:creationId xmlns:a16="http://schemas.microsoft.com/office/drawing/2014/main" id="{EA898ACC-3E90-4072-BE49-7109ACABEDDB}"/>
              </a:ext>
            </a:extLst>
          </p:cNvPr>
          <p:cNvSpPr>
            <a:spLocks noGrp="1"/>
          </p:cNvSpPr>
          <p:nvPr>
            <p:ph idx="1"/>
          </p:nvPr>
        </p:nvSpPr>
        <p:spPr/>
        <p:txBody>
          <a:bodyPr/>
          <a:lstStyle/>
          <a:p>
            <a:r>
              <a:rPr lang="en-US" b="1" dirty="0"/>
              <a:t>A fairly well-defined lucent area with peripheral sclerotic rim, in the superior aspect of the body of calcaneum, associated with mild flattening of the medial longitudinal arch of the foot .</a:t>
            </a:r>
            <a:r>
              <a:rPr lang="en-US" b="1" i="1" dirty="0"/>
              <a:t> </a:t>
            </a:r>
            <a:endParaRPr lang="en-IN" dirty="0"/>
          </a:p>
        </p:txBody>
      </p:sp>
      <p:pic>
        <p:nvPicPr>
          <p:cNvPr id="4" name="Picture 3">
            <a:extLst>
              <a:ext uri="{FF2B5EF4-FFF2-40B4-BE49-F238E27FC236}">
                <a16:creationId xmlns:a16="http://schemas.microsoft.com/office/drawing/2014/main" id="{CA0C08A2-FA24-4763-8310-D552EAB55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93504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CFA5-5391-438B-81B0-609DA4AF1C39}"/>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A7734600-68FE-44C2-BA71-45A405359BA2}"/>
              </a:ext>
            </a:extLst>
          </p:cNvPr>
          <p:cNvPicPr>
            <a:picLocks noGrp="1" noChangeAspect="1"/>
          </p:cNvPicPr>
          <p:nvPr>
            <p:ph idx="1"/>
          </p:nvPr>
        </p:nvPicPr>
        <p:blipFill>
          <a:blip r:embed="rId2"/>
          <a:stretch>
            <a:fillRect/>
          </a:stretch>
        </p:blipFill>
        <p:spPr>
          <a:xfrm>
            <a:off x="138527" y="0"/>
            <a:ext cx="5255559" cy="3429000"/>
          </a:xfrm>
          <a:prstGeom prst="rect">
            <a:avLst/>
          </a:prstGeom>
        </p:spPr>
      </p:pic>
      <p:pic>
        <p:nvPicPr>
          <p:cNvPr id="5" name="Picture 4">
            <a:extLst>
              <a:ext uri="{FF2B5EF4-FFF2-40B4-BE49-F238E27FC236}">
                <a16:creationId xmlns:a16="http://schemas.microsoft.com/office/drawing/2014/main" id="{E4842E4A-9C51-4CD1-B601-68B8FB3E83E7}"/>
              </a:ext>
            </a:extLst>
          </p:cNvPr>
          <p:cNvPicPr>
            <a:picLocks noChangeAspect="1"/>
          </p:cNvPicPr>
          <p:nvPr/>
        </p:nvPicPr>
        <p:blipFill>
          <a:blip r:embed="rId3"/>
          <a:stretch>
            <a:fillRect/>
          </a:stretch>
        </p:blipFill>
        <p:spPr>
          <a:xfrm>
            <a:off x="6909766" y="17255"/>
            <a:ext cx="4972050" cy="3448050"/>
          </a:xfrm>
          <a:prstGeom prst="rect">
            <a:avLst/>
          </a:prstGeom>
        </p:spPr>
      </p:pic>
      <p:pic>
        <p:nvPicPr>
          <p:cNvPr id="6" name="Picture 5">
            <a:extLst>
              <a:ext uri="{FF2B5EF4-FFF2-40B4-BE49-F238E27FC236}">
                <a16:creationId xmlns:a16="http://schemas.microsoft.com/office/drawing/2014/main" id="{8D6CBD20-4E18-4943-9AC8-92EC41D9897B}"/>
              </a:ext>
            </a:extLst>
          </p:cNvPr>
          <p:cNvPicPr>
            <a:picLocks noChangeAspect="1"/>
          </p:cNvPicPr>
          <p:nvPr/>
        </p:nvPicPr>
        <p:blipFill>
          <a:blip r:embed="rId4"/>
          <a:stretch>
            <a:fillRect/>
          </a:stretch>
        </p:blipFill>
        <p:spPr>
          <a:xfrm>
            <a:off x="3696942" y="2825750"/>
            <a:ext cx="4400550" cy="3667125"/>
          </a:xfrm>
          <a:prstGeom prst="rect">
            <a:avLst/>
          </a:prstGeom>
        </p:spPr>
      </p:pic>
      <p:sp>
        <p:nvSpPr>
          <p:cNvPr id="7" name="TextBox 6">
            <a:extLst>
              <a:ext uri="{FF2B5EF4-FFF2-40B4-BE49-F238E27FC236}">
                <a16:creationId xmlns:a16="http://schemas.microsoft.com/office/drawing/2014/main" id="{0B550833-83CC-4FE6-90FC-99115091E582}"/>
              </a:ext>
            </a:extLst>
          </p:cNvPr>
          <p:cNvSpPr txBox="1"/>
          <p:nvPr/>
        </p:nvSpPr>
        <p:spPr>
          <a:xfrm>
            <a:off x="7520815" y="4981953"/>
            <a:ext cx="689113" cy="369332"/>
          </a:xfrm>
          <a:prstGeom prst="rect">
            <a:avLst/>
          </a:prstGeom>
          <a:noFill/>
        </p:spPr>
        <p:txBody>
          <a:bodyPr wrap="square" rtlCol="0">
            <a:spAutoFit/>
          </a:bodyPr>
          <a:lstStyle/>
          <a:p>
            <a:r>
              <a:rPr lang="en-US" dirty="0"/>
              <a:t>T1W</a:t>
            </a:r>
            <a:endParaRPr lang="en-IN" dirty="0"/>
          </a:p>
        </p:txBody>
      </p:sp>
      <p:sp>
        <p:nvSpPr>
          <p:cNvPr id="8" name="TextBox 7">
            <a:extLst>
              <a:ext uri="{FF2B5EF4-FFF2-40B4-BE49-F238E27FC236}">
                <a16:creationId xmlns:a16="http://schemas.microsoft.com/office/drawing/2014/main" id="{0F7BDC0E-A167-4FB3-9763-4F45C6FD7B3D}"/>
              </a:ext>
            </a:extLst>
          </p:cNvPr>
          <p:cNvSpPr txBox="1"/>
          <p:nvPr/>
        </p:nvSpPr>
        <p:spPr>
          <a:xfrm>
            <a:off x="9581322" y="3830430"/>
            <a:ext cx="1033669" cy="369332"/>
          </a:xfrm>
          <a:prstGeom prst="rect">
            <a:avLst/>
          </a:prstGeom>
          <a:noFill/>
        </p:spPr>
        <p:txBody>
          <a:bodyPr wrap="square" rtlCol="0">
            <a:spAutoFit/>
          </a:bodyPr>
          <a:lstStyle/>
          <a:p>
            <a:r>
              <a:rPr lang="en-US" dirty="0"/>
              <a:t>T2W</a:t>
            </a:r>
            <a:endParaRPr lang="en-IN" dirty="0"/>
          </a:p>
        </p:txBody>
      </p:sp>
      <p:pic>
        <p:nvPicPr>
          <p:cNvPr id="9" name="Picture 8">
            <a:extLst>
              <a:ext uri="{FF2B5EF4-FFF2-40B4-BE49-F238E27FC236}">
                <a16:creationId xmlns:a16="http://schemas.microsoft.com/office/drawing/2014/main" id="{AE4E4B99-E2C2-46CB-9125-14F502CC64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133146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955B-A63B-4CC9-BCF5-B4312EFD0BE3}"/>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933FB000-342E-4539-B9AF-56EFBF0712EC}"/>
              </a:ext>
            </a:extLst>
          </p:cNvPr>
          <p:cNvPicPr>
            <a:picLocks noGrp="1" noChangeAspect="1"/>
          </p:cNvPicPr>
          <p:nvPr>
            <p:ph idx="1"/>
          </p:nvPr>
        </p:nvPicPr>
        <p:blipFill>
          <a:blip r:embed="rId2"/>
          <a:stretch>
            <a:fillRect/>
          </a:stretch>
        </p:blipFill>
        <p:spPr>
          <a:xfrm>
            <a:off x="212035" y="1316794"/>
            <a:ext cx="7290954" cy="4749389"/>
          </a:xfrm>
          <a:prstGeom prst="rect">
            <a:avLst/>
          </a:prstGeom>
        </p:spPr>
      </p:pic>
      <p:pic>
        <p:nvPicPr>
          <p:cNvPr id="5" name="Picture 4">
            <a:extLst>
              <a:ext uri="{FF2B5EF4-FFF2-40B4-BE49-F238E27FC236}">
                <a16:creationId xmlns:a16="http://schemas.microsoft.com/office/drawing/2014/main" id="{20C21F5D-B704-4497-A2EB-0EDB2478A08F}"/>
              </a:ext>
            </a:extLst>
          </p:cNvPr>
          <p:cNvPicPr>
            <a:picLocks noChangeAspect="1"/>
          </p:cNvPicPr>
          <p:nvPr/>
        </p:nvPicPr>
        <p:blipFill>
          <a:blip r:embed="rId3"/>
          <a:stretch>
            <a:fillRect/>
          </a:stretch>
        </p:blipFill>
        <p:spPr>
          <a:xfrm>
            <a:off x="7124954" y="550310"/>
            <a:ext cx="5067046" cy="5757379"/>
          </a:xfrm>
          <a:prstGeom prst="rect">
            <a:avLst/>
          </a:prstGeom>
        </p:spPr>
      </p:pic>
      <p:pic>
        <p:nvPicPr>
          <p:cNvPr id="6" name="Picture 5">
            <a:extLst>
              <a:ext uri="{FF2B5EF4-FFF2-40B4-BE49-F238E27FC236}">
                <a16:creationId xmlns:a16="http://schemas.microsoft.com/office/drawing/2014/main" id="{F3E8ED61-9C9B-4BEB-B714-E52072ABC0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358663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5297-D6D5-464F-A2E0-ED2D4F357582}"/>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5F219FD5-A049-4655-AC45-BD230AA625D7}"/>
              </a:ext>
            </a:extLst>
          </p:cNvPr>
          <p:cNvPicPr>
            <a:picLocks noGrp="1" noChangeAspect="1"/>
          </p:cNvPicPr>
          <p:nvPr>
            <p:ph idx="1"/>
          </p:nvPr>
        </p:nvPicPr>
        <p:blipFill>
          <a:blip r:embed="rId2"/>
          <a:stretch>
            <a:fillRect/>
          </a:stretch>
        </p:blipFill>
        <p:spPr>
          <a:xfrm>
            <a:off x="125472" y="-1"/>
            <a:ext cx="5636940" cy="6492875"/>
          </a:xfrm>
          <a:prstGeom prst="rect">
            <a:avLst/>
          </a:prstGeom>
        </p:spPr>
      </p:pic>
      <p:pic>
        <p:nvPicPr>
          <p:cNvPr id="5" name="Picture 4">
            <a:extLst>
              <a:ext uri="{FF2B5EF4-FFF2-40B4-BE49-F238E27FC236}">
                <a16:creationId xmlns:a16="http://schemas.microsoft.com/office/drawing/2014/main" id="{3D6D46B5-DF41-4665-92B5-DA6EA7B9A50D}"/>
              </a:ext>
            </a:extLst>
          </p:cNvPr>
          <p:cNvPicPr>
            <a:picLocks noChangeAspect="1"/>
          </p:cNvPicPr>
          <p:nvPr/>
        </p:nvPicPr>
        <p:blipFill>
          <a:blip r:embed="rId3"/>
          <a:stretch>
            <a:fillRect/>
          </a:stretch>
        </p:blipFill>
        <p:spPr>
          <a:xfrm>
            <a:off x="5745923" y="365125"/>
            <a:ext cx="6446077" cy="5663441"/>
          </a:xfrm>
          <a:prstGeom prst="rect">
            <a:avLst/>
          </a:prstGeom>
        </p:spPr>
      </p:pic>
      <p:pic>
        <p:nvPicPr>
          <p:cNvPr id="6" name="Picture 5">
            <a:extLst>
              <a:ext uri="{FF2B5EF4-FFF2-40B4-BE49-F238E27FC236}">
                <a16:creationId xmlns:a16="http://schemas.microsoft.com/office/drawing/2014/main" id="{4F895B24-B952-443C-A69A-EBA3E571A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766919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2EBA-9EA7-4411-B4D8-2AB49DA5B133}"/>
              </a:ext>
            </a:extLst>
          </p:cNvPr>
          <p:cNvSpPr>
            <a:spLocks noGrp="1"/>
          </p:cNvSpPr>
          <p:nvPr>
            <p:ph type="title"/>
          </p:nvPr>
        </p:nvSpPr>
        <p:spPr/>
        <p:txBody>
          <a:bodyPr/>
          <a:lstStyle/>
          <a:p>
            <a:r>
              <a:rPr lang="en-US" dirty="0"/>
              <a:t>Unicameral bone cyst</a:t>
            </a:r>
            <a:endParaRPr lang="en-IN" dirty="0"/>
          </a:p>
        </p:txBody>
      </p:sp>
      <p:sp>
        <p:nvSpPr>
          <p:cNvPr id="3" name="Content Placeholder 2">
            <a:extLst>
              <a:ext uri="{FF2B5EF4-FFF2-40B4-BE49-F238E27FC236}">
                <a16:creationId xmlns:a16="http://schemas.microsoft.com/office/drawing/2014/main" id="{902C4948-F751-47D5-B79F-56CF806AA3D1}"/>
              </a:ext>
            </a:extLst>
          </p:cNvPr>
          <p:cNvSpPr>
            <a:spLocks noGrp="1"/>
          </p:cNvSpPr>
          <p:nvPr>
            <p:ph idx="1"/>
          </p:nvPr>
        </p:nvSpPr>
        <p:spPr/>
        <p:txBody>
          <a:bodyPr/>
          <a:lstStyle/>
          <a:p>
            <a:r>
              <a:rPr lang="en-US" dirty="0"/>
              <a:t>Well defined expansile peripherally enhancing lytic lesion which is T1W hypo to isointense and T2W/STIR hyperintense noted involving the proximal diaphysis of the femur measuring  -x- x -cm[ </a:t>
            </a:r>
            <a:r>
              <a:rPr lang="en-US" dirty="0" err="1"/>
              <a:t>ApxTrxCc</a:t>
            </a:r>
            <a:r>
              <a:rPr lang="en-US" dirty="0"/>
              <a:t>]. Few linear enhancing </a:t>
            </a:r>
            <a:r>
              <a:rPr lang="en-US" dirty="0" err="1"/>
              <a:t>septae</a:t>
            </a:r>
            <a:r>
              <a:rPr lang="en-US" dirty="0"/>
              <a:t> noted within the lesion. No e/o fluid-fluid levels. No e/o solid component within the lesion.</a:t>
            </a:r>
          </a:p>
          <a:p>
            <a:r>
              <a:rPr lang="en-US" dirty="0"/>
              <a:t>The lesion is seen  _cm from the upper articular margin of the femur. Narrow zone of transition noted. Mild cortical thinning noted with no e/o breach. Thin solid periosteal reaction noted.</a:t>
            </a:r>
            <a:br>
              <a:rPr lang="en-US" dirty="0"/>
            </a:br>
            <a:r>
              <a:rPr lang="en-US" dirty="0"/>
              <a:t>No e/o greater trochanter involvement.</a:t>
            </a:r>
            <a:endParaRPr lang="en-IN" dirty="0"/>
          </a:p>
        </p:txBody>
      </p:sp>
      <p:pic>
        <p:nvPicPr>
          <p:cNvPr id="4" name="Picture 3">
            <a:extLst>
              <a:ext uri="{FF2B5EF4-FFF2-40B4-BE49-F238E27FC236}">
                <a16:creationId xmlns:a16="http://schemas.microsoft.com/office/drawing/2014/main" id="{6730376F-0B88-4263-B8AA-E790EFD40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810839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4CE4-914C-4085-8A2D-4E0CFB9FF092}"/>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7D585BE0-DA3B-4C3D-B600-CDAE0B98521D}"/>
              </a:ext>
            </a:extLst>
          </p:cNvPr>
          <p:cNvPicPr>
            <a:picLocks noGrp="1" noChangeAspect="1"/>
          </p:cNvPicPr>
          <p:nvPr>
            <p:ph idx="1"/>
          </p:nvPr>
        </p:nvPicPr>
        <p:blipFill>
          <a:blip r:embed="rId2"/>
          <a:stretch>
            <a:fillRect/>
          </a:stretch>
        </p:blipFill>
        <p:spPr>
          <a:xfrm>
            <a:off x="1595156" y="365125"/>
            <a:ext cx="9758644" cy="6247744"/>
          </a:xfrm>
          <a:prstGeom prst="rect">
            <a:avLst/>
          </a:prstGeom>
        </p:spPr>
      </p:pic>
      <p:pic>
        <p:nvPicPr>
          <p:cNvPr id="5" name="Picture 4">
            <a:extLst>
              <a:ext uri="{FF2B5EF4-FFF2-40B4-BE49-F238E27FC236}">
                <a16:creationId xmlns:a16="http://schemas.microsoft.com/office/drawing/2014/main" id="{60445D9A-2DCB-4548-8081-9FD18032C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438257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7385-19B8-45F2-93F2-9EC3C2214BD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83001BC-DD47-47B0-8C13-2AB3FB5B65D7}"/>
              </a:ext>
            </a:extLst>
          </p:cNvPr>
          <p:cNvSpPr>
            <a:spLocks noGrp="1"/>
          </p:cNvSpPr>
          <p:nvPr>
            <p:ph idx="1"/>
          </p:nvPr>
        </p:nvSpPr>
        <p:spPr/>
        <p:txBody>
          <a:bodyPr/>
          <a:lstStyle/>
          <a:p>
            <a:r>
              <a:rPr lang="en-US" dirty="0"/>
              <a:t>Extensive bone resorption of the left  femoral head with superolateral dislocation of the left hip joint and with </a:t>
            </a:r>
            <a:r>
              <a:rPr lang="en-US" dirty="0" err="1"/>
              <a:t>pseudoarticulation</a:t>
            </a:r>
            <a:r>
              <a:rPr lang="en-US" dirty="0"/>
              <a:t> of the left femoral head with the ileum. </a:t>
            </a:r>
            <a:endParaRPr lang="en-IN" dirty="0"/>
          </a:p>
        </p:txBody>
      </p:sp>
      <p:pic>
        <p:nvPicPr>
          <p:cNvPr id="4" name="Picture 3">
            <a:extLst>
              <a:ext uri="{FF2B5EF4-FFF2-40B4-BE49-F238E27FC236}">
                <a16:creationId xmlns:a16="http://schemas.microsoft.com/office/drawing/2014/main" id="{E4CC9A39-2BA7-4088-9FC4-A40A61A77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4156242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C3E9-0330-46D8-A3D3-AB907E1E436F}"/>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0639DD32-860B-4714-8CA9-71D0A5728146}"/>
              </a:ext>
            </a:extLst>
          </p:cNvPr>
          <p:cNvPicPr>
            <a:picLocks noGrp="1" noChangeAspect="1"/>
          </p:cNvPicPr>
          <p:nvPr>
            <p:ph idx="1"/>
          </p:nvPr>
        </p:nvPicPr>
        <p:blipFill>
          <a:blip r:embed="rId2"/>
          <a:stretch>
            <a:fillRect/>
          </a:stretch>
        </p:blipFill>
        <p:spPr>
          <a:xfrm>
            <a:off x="2503227" y="213760"/>
            <a:ext cx="6976239" cy="6430480"/>
          </a:xfrm>
          <a:prstGeom prst="rect">
            <a:avLst/>
          </a:prstGeom>
        </p:spPr>
      </p:pic>
      <p:pic>
        <p:nvPicPr>
          <p:cNvPr id="5" name="Picture 4">
            <a:extLst>
              <a:ext uri="{FF2B5EF4-FFF2-40B4-BE49-F238E27FC236}">
                <a16:creationId xmlns:a16="http://schemas.microsoft.com/office/drawing/2014/main" id="{9F82B8D3-DFF6-4A86-B787-DDB6C86BE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036449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9F2F-732E-4270-A72F-02C766BC0DCE}"/>
              </a:ext>
            </a:extLst>
          </p:cNvPr>
          <p:cNvSpPr>
            <a:spLocks noGrp="1"/>
          </p:cNvSpPr>
          <p:nvPr>
            <p:ph type="title"/>
          </p:nvPr>
        </p:nvSpPr>
        <p:spPr/>
        <p:txBody>
          <a:bodyPr/>
          <a:lstStyle/>
          <a:p>
            <a:r>
              <a:rPr lang="en-US" dirty="0"/>
              <a:t>Fibrous dysplasia</a:t>
            </a:r>
            <a:endParaRPr lang="en-IN" dirty="0"/>
          </a:p>
        </p:txBody>
      </p:sp>
      <p:sp>
        <p:nvSpPr>
          <p:cNvPr id="3" name="Content Placeholder 2">
            <a:extLst>
              <a:ext uri="{FF2B5EF4-FFF2-40B4-BE49-F238E27FC236}">
                <a16:creationId xmlns:a16="http://schemas.microsoft.com/office/drawing/2014/main" id="{CE52EDF5-E455-41C0-A5C2-C64F329C1037}"/>
              </a:ext>
            </a:extLst>
          </p:cNvPr>
          <p:cNvSpPr>
            <a:spLocks noGrp="1"/>
          </p:cNvSpPr>
          <p:nvPr>
            <p:ph idx="1"/>
          </p:nvPr>
        </p:nvSpPr>
        <p:spPr/>
        <p:txBody>
          <a:bodyPr/>
          <a:lstStyle/>
          <a:p>
            <a:r>
              <a:rPr lang="en-US" b="1" dirty="0"/>
              <a:t>Medullary cavity expansion at the proximal end of femur with cortical thinning.</a:t>
            </a:r>
            <a:endParaRPr lang="en-IN" dirty="0"/>
          </a:p>
        </p:txBody>
      </p:sp>
      <p:pic>
        <p:nvPicPr>
          <p:cNvPr id="4" name="Picture 3">
            <a:extLst>
              <a:ext uri="{FF2B5EF4-FFF2-40B4-BE49-F238E27FC236}">
                <a16:creationId xmlns:a16="http://schemas.microsoft.com/office/drawing/2014/main" id="{0807F378-FD1D-4E38-8D8B-BAC23A2BB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3876765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C61B-F332-44ED-A6B6-A4F31D230732}"/>
              </a:ext>
            </a:extLst>
          </p:cNvPr>
          <p:cNvSpPr>
            <a:spLocks noGrp="1"/>
          </p:cNvSpPr>
          <p:nvPr>
            <p:ph type="title"/>
          </p:nvPr>
        </p:nvSpPr>
        <p:spPr/>
        <p:txBody>
          <a:bodyPr/>
          <a:lstStyle/>
          <a:p>
            <a:endParaRPr lang="en-IN"/>
          </a:p>
        </p:txBody>
      </p:sp>
      <p:pic>
        <p:nvPicPr>
          <p:cNvPr id="7" name="Content Placeholder 6">
            <a:extLst>
              <a:ext uri="{FF2B5EF4-FFF2-40B4-BE49-F238E27FC236}">
                <a16:creationId xmlns:a16="http://schemas.microsoft.com/office/drawing/2014/main" id="{66711699-C9E8-444E-A7C7-10F4C76A3D44}"/>
              </a:ext>
            </a:extLst>
          </p:cNvPr>
          <p:cNvPicPr>
            <a:picLocks noGrp="1" noChangeAspect="1"/>
          </p:cNvPicPr>
          <p:nvPr>
            <p:ph idx="1"/>
          </p:nvPr>
        </p:nvPicPr>
        <p:blipFill>
          <a:blip r:embed="rId2"/>
          <a:stretch>
            <a:fillRect/>
          </a:stretch>
        </p:blipFill>
        <p:spPr>
          <a:xfrm>
            <a:off x="414944" y="164393"/>
            <a:ext cx="5681056" cy="6529214"/>
          </a:xfrm>
          <a:prstGeom prst="rect">
            <a:avLst/>
          </a:prstGeom>
        </p:spPr>
      </p:pic>
      <p:pic>
        <p:nvPicPr>
          <p:cNvPr id="8" name="Picture 7">
            <a:extLst>
              <a:ext uri="{FF2B5EF4-FFF2-40B4-BE49-F238E27FC236}">
                <a16:creationId xmlns:a16="http://schemas.microsoft.com/office/drawing/2014/main" id="{48AD2060-71DF-4D7A-8432-0029948B8A5A}"/>
              </a:ext>
            </a:extLst>
          </p:cNvPr>
          <p:cNvPicPr>
            <a:picLocks noChangeAspect="1"/>
          </p:cNvPicPr>
          <p:nvPr/>
        </p:nvPicPr>
        <p:blipFill>
          <a:blip r:embed="rId3"/>
          <a:stretch>
            <a:fillRect/>
          </a:stretch>
        </p:blipFill>
        <p:spPr>
          <a:xfrm>
            <a:off x="6096000" y="171644"/>
            <a:ext cx="4916557" cy="6521963"/>
          </a:xfrm>
          <a:prstGeom prst="rect">
            <a:avLst/>
          </a:prstGeom>
        </p:spPr>
      </p:pic>
      <p:pic>
        <p:nvPicPr>
          <p:cNvPr id="5" name="Picture 4">
            <a:extLst>
              <a:ext uri="{FF2B5EF4-FFF2-40B4-BE49-F238E27FC236}">
                <a16:creationId xmlns:a16="http://schemas.microsoft.com/office/drawing/2014/main" id="{A839BAF6-24ED-475B-AD33-F58F84C08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2465501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B541-DCB7-4730-AE8D-B3923EA21D11}"/>
              </a:ext>
            </a:extLst>
          </p:cNvPr>
          <p:cNvSpPr>
            <a:spLocks noGrp="1"/>
          </p:cNvSpPr>
          <p:nvPr>
            <p:ph type="title"/>
          </p:nvPr>
        </p:nvSpPr>
        <p:spPr/>
        <p:txBody>
          <a:bodyPr/>
          <a:lstStyle/>
          <a:p>
            <a:r>
              <a:rPr lang="en-US" dirty="0"/>
              <a:t>Osteochondroma</a:t>
            </a:r>
            <a:endParaRPr lang="en-IN" dirty="0"/>
          </a:p>
        </p:txBody>
      </p:sp>
      <p:sp>
        <p:nvSpPr>
          <p:cNvPr id="3" name="Content Placeholder 2">
            <a:extLst>
              <a:ext uri="{FF2B5EF4-FFF2-40B4-BE49-F238E27FC236}">
                <a16:creationId xmlns:a16="http://schemas.microsoft.com/office/drawing/2014/main" id="{6F9F24DC-0254-4313-8AD5-3AC0E9380D79}"/>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F3A929AD-B5AD-43EF-A26F-4ECE24870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173672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4494-61FE-4275-90E3-4AF53F5C2CE8}"/>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AB780828-674B-4743-B63B-529B5BA43BD0}"/>
              </a:ext>
            </a:extLst>
          </p:cNvPr>
          <p:cNvPicPr>
            <a:picLocks noGrp="1" noChangeAspect="1"/>
          </p:cNvPicPr>
          <p:nvPr>
            <p:ph idx="1"/>
          </p:nvPr>
        </p:nvPicPr>
        <p:blipFill>
          <a:blip r:embed="rId2"/>
          <a:stretch>
            <a:fillRect/>
          </a:stretch>
        </p:blipFill>
        <p:spPr>
          <a:xfrm>
            <a:off x="190283" y="908463"/>
            <a:ext cx="5130677" cy="5744127"/>
          </a:xfrm>
          <a:prstGeom prst="rect">
            <a:avLst/>
          </a:prstGeom>
        </p:spPr>
      </p:pic>
      <p:pic>
        <p:nvPicPr>
          <p:cNvPr id="5" name="Picture 4">
            <a:extLst>
              <a:ext uri="{FF2B5EF4-FFF2-40B4-BE49-F238E27FC236}">
                <a16:creationId xmlns:a16="http://schemas.microsoft.com/office/drawing/2014/main" id="{226E9848-4FEC-4D90-A529-991E63BDA9A4}"/>
              </a:ext>
            </a:extLst>
          </p:cNvPr>
          <p:cNvPicPr>
            <a:picLocks noChangeAspect="1"/>
          </p:cNvPicPr>
          <p:nvPr/>
        </p:nvPicPr>
        <p:blipFill>
          <a:blip r:embed="rId3"/>
          <a:stretch>
            <a:fillRect/>
          </a:stretch>
        </p:blipFill>
        <p:spPr>
          <a:xfrm>
            <a:off x="6096001" y="742743"/>
            <a:ext cx="5257800" cy="5819208"/>
          </a:xfrm>
          <a:prstGeom prst="rect">
            <a:avLst/>
          </a:prstGeom>
        </p:spPr>
      </p:pic>
      <p:pic>
        <p:nvPicPr>
          <p:cNvPr id="6" name="Picture 5">
            <a:extLst>
              <a:ext uri="{FF2B5EF4-FFF2-40B4-BE49-F238E27FC236}">
                <a16:creationId xmlns:a16="http://schemas.microsoft.com/office/drawing/2014/main" id="{36DB77C2-3642-45D8-9C57-368031A00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699169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64E6-6734-49E9-9973-8AC9A0F8FD2F}"/>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2AED818D-8FCE-444C-9B76-B161D59F4C20}"/>
              </a:ext>
            </a:extLst>
          </p:cNvPr>
          <p:cNvPicPr>
            <a:picLocks noGrp="1" noChangeAspect="1"/>
          </p:cNvPicPr>
          <p:nvPr>
            <p:ph idx="1"/>
          </p:nvPr>
        </p:nvPicPr>
        <p:blipFill>
          <a:blip r:embed="rId2"/>
          <a:stretch>
            <a:fillRect/>
          </a:stretch>
        </p:blipFill>
        <p:spPr>
          <a:xfrm>
            <a:off x="1557726" y="568111"/>
            <a:ext cx="9076547" cy="6289889"/>
          </a:xfrm>
          <a:prstGeom prst="rect">
            <a:avLst/>
          </a:prstGeom>
        </p:spPr>
      </p:pic>
      <p:pic>
        <p:nvPicPr>
          <p:cNvPr id="5" name="Picture 4">
            <a:extLst>
              <a:ext uri="{FF2B5EF4-FFF2-40B4-BE49-F238E27FC236}">
                <a16:creationId xmlns:a16="http://schemas.microsoft.com/office/drawing/2014/main" id="{E0A302DC-DD73-40E1-8E67-23383EC15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3425339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4CF38-8FCB-4056-AE41-5D12AF7E2D27}"/>
              </a:ext>
            </a:extLst>
          </p:cNvPr>
          <p:cNvSpPr>
            <a:spLocks noGrp="1"/>
          </p:cNvSpPr>
          <p:nvPr>
            <p:ph type="title"/>
          </p:nvPr>
        </p:nvSpPr>
        <p:spPr/>
        <p:txBody>
          <a:bodyPr/>
          <a:lstStyle/>
          <a:p>
            <a:r>
              <a:rPr lang="en-US" dirty="0"/>
              <a:t>Ankylosing spondylitis</a:t>
            </a:r>
            <a:endParaRPr lang="en-IN" dirty="0"/>
          </a:p>
        </p:txBody>
      </p:sp>
      <p:sp>
        <p:nvSpPr>
          <p:cNvPr id="3" name="Content Placeholder 2">
            <a:extLst>
              <a:ext uri="{FF2B5EF4-FFF2-40B4-BE49-F238E27FC236}">
                <a16:creationId xmlns:a16="http://schemas.microsoft.com/office/drawing/2014/main" id="{41F73D8B-3FD1-461B-8E5D-829B402EDF4E}"/>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F10D6E4A-E7D6-404C-9576-BD3CEF92C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259804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F76B-3027-4E08-80B1-792073D00D85}"/>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40D97C27-3E73-4D46-8878-A7F019EBC671}"/>
              </a:ext>
            </a:extLst>
          </p:cNvPr>
          <p:cNvPicPr>
            <a:picLocks noGrp="1" noChangeAspect="1"/>
          </p:cNvPicPr>
          <p:nvPr>
            <p:ph idx="1"/>
          </p:nvPr>
        </p:nvPicPr>
        <p:blipFill>
          <a:blip r:embed="rId2"/>
          <a:stretch>
            <a:fillRect/>
          </a:stretch>
        </p:blipFill>
        <p:spPr>
          <a:xfrm>
            <a:off x="2071875" y="92419"/>
            <a:ext cx="8048249" cy="6586330"/>
          </a:xfrm>
          <a:prstGeom prst="rect">
            <a:avLst/>
          </a:prstGeom>
        </p:spPr>
      </p:pic>
      <p:pic>
        <p:nvPicPr>
          <p:cNvPr id="5" name="Picture 4">
            <a:extLst>
              <a:ext uri="{FF2B5EF4-FFF2-40B4-BE49-F238E27FC236}">
                <a16:creationId xmlns:a16="http://schemas.microsoft.com/office/drawing/2014/main" id="{492F809D-3534-470B-9DCF-F8EEE7080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3423906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053F5-DA07-4900-997A-4149330214E8}"/>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5F0C5807-FA1E-4F9D-93B0-33FCED574C44}"/>
              </a:ext>
            </a:extLst>
          </p:cNvPr>
          <p:cNvPicPr>
            <a:picLocks noGrp="1" noChangeAspect="1"/>
          </p:cNvPicPr>
          <p:nvPr>
            <p:ph idx="1"/>
          </p:nvPr>
        </p:nvPicPr>
        <p:blipFill>
          <a:blip r:embed="rId2"/>
          <a:stretch>
            <a:fillRect/>
          </a:stretch>
        </p:blipFill>
        <p:spPr>
          <a:xfrm>
            <a:off x="0" y="352189"/>
            <a:ext cx="5878767" cy="6127750"/>
          </a:xfrm>
          <a:prstGeom prst="rect">
            <a:avLst/>
          </a:prstGeom>
        </p:spPr>
      </p:pic>
      <p:pic>
        <p:nvPicPr>
          <p:cNvPr id="5" name="Picture 4">
            <a:extLst>
              <a:ext uri="{FF2B5EF4-FFF2-40B4-BE49-F238E27FC236}">
                <a16:creationId xmlns:a16="http://schemas.microsoft.com/office/drawing/2014/main" id="{31C06260-B0BD-4C87-8B4A-B2732DCB7652}"/>
              </a:ext>
            </a:extLst>
          </p:cNvPr>
          <p:cNvPicPr>
            <a:picLocks noChangeAspect="1"/>
          </p:cNvPicPr>
          <p:nvPr/>
        </p:nvPicPr>
        <p:blipFill>
          <a:blip r:embed="rId3"/>
          <a:stretch>
            <a:fillRect/>
          </a:stretch>
        </p:blipFill>
        <p:spPr>
          <a:xfrm>
            <a:off x="4970899" y="325497"/>
            <a:ext cx="3645384" cy="6207005"/>
          </a:xfrm>
          <a:prstGeom prst="rect">
            <a:avLst/>
          </a:prstGeom>
        </p:spPr>
      </p:pic>
      <p:pic>
        <p:nvPicPr>
          <p:cNvPr id="6" name="Picture 5">
            <a:extLst>
              <a:ext uri="{FF2B5EF4-FFF2-40B4-BE49-F238E27FC236}">
                <a16:creationId xmlns:a16="http://schemas.microsoft.com/office/drawing/2014/main" id="{8C7B231C-3419-4854-8423-DD275ECA3979}"/>
              </a:ext>
            </a:extLst>
          </p:cNvPr>
          <p:cNvPicPr>
            <a:picLocks noChangeAspect="1"/>
          </p:cNvPicPr>
          <p:nvPr/>
        </p:nvPicPr>
        <p:blipFill>
          <a:blip r:embed="rId4"/>
          <a:stretch>
            <a:fillRect/>
          </a:stretch>
        </p:blipFill>
        <p:spPr>
          <a:xfrm>
            <a:off x="8274320" y="325497"/>
            <a:ext cx="3917680" cy="6154442"/>
          </a:xfrm>
          <a:prstGeom prst="rect">
            <a:avLst/>
          </a:prstGeom>
        </p:spPr>
      </p:pic>
      <p:pic>
        <p:nvPicPr>
          <p:cNvPr id="7" name="Picture 6">
            <a:extLst>
              <a:ext uri="{FF2B5EF4-FFF2-40B4-BE49-F238E27FC236}">
                <a16:creationId xmlns:a16="http://schemas.microsoft.com/office/drawing/2014/main" id="{9CB189C7-F488-4A6A-9A49-1DD9E5316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540694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3A94-A1F7-4107-A29C-831B6DE15977}"/>
              </a:ext>
            </a:extLst>
          </p:cNvPr>
          <p:cNvSpPr>
            <a:spLocks noGrp="1"/>
          </p:cNvSpPr>
          <p:nvPr>
            <p:ph type="title"/>
          </p:nvPr>
        </p:nvSpPr>
        <p:spPr/>
        <p:txBody>
          <a:bodyPr/>
          <a:lstStyle/>
          <a:p>
            <a:r>
              <a:rPr lang="en-US" dirty="0"/>
              <a:t>Multiple hereditary </a:t>
            </a:r>
            <a:r>
              <a:rPr lang="en-US" dirty="0" err="1"/>
              <a:t>osteochondromatosis</a:t>
            </a:r>
            <a:endParaRPr lang="en-IN" dirty="0"/>
          </a:p>
        </p:txBody>
      </p:sp>
      <p:sp>
        <p:nvSpPr>
          <p:cNvPr id="3" name="Content Placeholder 2">
            <a:extLst>
              <a:ext uri="{FF2B5EF4-FFF2-40B4-BE49-F238E27FC236}">
                <a16:creationId xmlns:a16="http://schemas.microsoft.com/office/drawing/2014/main" id="{839CD32D-F5FC-4D77-865D-5E71772A4715}"/>
              </a:ext>
            </a:extLst>
          </p:cNvPr>
          <p:cNvSpPr>
            <a:spLocks noGrp="1"/>
          </p:cNvSpPr>
          <p:nvPr>
            <p:ph idx="1"/>
          </p:nvPr>
        </p:nvSpPr>
        <p:spPr/>
        <p:txBody>
          <a:bodyPr>
            <a:normAutofit/>
          </a:bodyPr>
          <a:lstStyle/>
          <a:p>
            <a:r>
              <a:rPr lang="en-US" dirty="0"/>
              <a:t>Multiple pedunculated exostoses noted  in the distal femur ,proximal and distal end of  tibia and fibula, which are pointing  away from the joint ,and here is an associated widening of the </a:t>
            </a:r>
            <a:r>
              <a:rPr lang="en-US" dirty="0" err="1"/>
              <a:t>diametaphysis</a:t>
            </a:r>
            <a:r>
              <a:rPr lang="en-US" dirty="0"/>
              <a:t> of distal end of femur and proximal end of tibia  resulting in an Erlenmeyer flask deformity. </a:t>
            </a:r>
          </a:p>
          <a:p>
            <a:r>
              <a:rPr lang="en-US" dirty="0"/>
              <a:t>Evidence of a sessile exostosis noted in the proximal end of fibula showing corticomedullary continuity with ring and arc calcification</a:t>
            </a:r>
          </a:p>
          <a:p>
            <a:endParaRPr lang="en-IN" dirty="0"/>
          </a:p>
        </p:txBody>
      </p:sp>
      <p:pic>
        <p:nvPicPr>
          <p:cNvPr id="4" name="Picture 3">
            <a:extLst>
              <a:ext uri="{FF2B5EF4-FFF2-40B4-BE49-F238E27FC236}">
                <a16:creationId xmlns:a16="http://schemas.microsoft.com/office/drawing/2014/main" id="{70F704B5-8660-4340-A606-090242A7C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609090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9092-1A00-4982-9694-52035F55F498}"/>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FF5CFCEA-9381-4869-9EAE-92D98A83A12A}"/>
              </a:ext>
            </a:extLst>
          </p:cNvPr>
          <p:cNvPicPr>
            <a:picLocks noGrp="1" noChangeAspect="1"/>
          </p:cNvPicPr>
          <p:nvPr>
            <p:ph idx="1"/>
          </p:nvPr>
        </p:nvPicPr>
        <p:blipFill>
          <a:blip r:embed="rId2"/>
          <a:stretch>
            <a:fillRect/>
          </a:stretch>
        </p:blipFill>
        <p:spPr>
          <a:xfrm>
            <a:off x="2775709" y="741672"/>
            <a:ext cx="7593276" cy="5990431"/>
          </a:xfrm>
          <a:prstGeom prst="rect">
            <a:avLst/>
          </a:prstGeom>
        </p:spPr>
      </p:pic>
      <p:pic>
        <p:nvPicPr>
          <p:cNvPr id="5" name="Picture 4">
            <a:extLst>
              <a:ext uri="{FF2B5EF4-FFF2-40B4-BE49-F238E27FC236}">
                <a16:creationId xmlns:a16="http://schemas.microsoft.com/office/drawing/2014/main" id="{8022C573-422B-4674-940F-0327CC040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2940560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E9E2-44AE-484C-B51F-D4F6E3FA83E2}"/>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BB087DA1-78C5-4FAA-AF1C-987469639E20}"/>
              </a:ext>
            </a:extLst>
          </p:cNvPr>
          <p:cNvPicPr>
            <a:picLocks noGrp="1" noChangeAspect="1"/>
          </p:cNvPicPr>
          <p:nvPr>
            <p:ph idx="1"/>
          </p:nvPr>
        </p:nvPicPr>
        <p:blipFill>
          <a:blip r:embed="rId2"/>
          <a:stretch>
            <a:fillRect/>
          </a:stretch>
        </p:blipFill>
        <p:spPr>
          <a:xfrm>
            <a:off x="2050981" y="269306"/>
            <a:ext cx="7640107" cy="6319388"/>
          </a:xfrm>
          <a:prstGeom prst="rect">
            <a:avLst/>
          </a:prstGeom>
        </p:spPr>
      </p:pic>
      <p:pic>
        <p:nvPicPr>
          <p:cNvPr id="5" name="Picture 4">
            <a:extLst>
              <a:ext uri="{FF2B5EF4-FFF2-40B4-BE49-F238E27FC236}">
                <a16:creationId xmlns:a16="http://schemas.microsoft.com/office/drawing/2014/main" id="{FC5E8EB0-4772-4E38-85A9-34A6CD01C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4036102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390C-32F3-4ABD-B67A-BF9222A5F444}"/>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4A0A9388-A88A-4CD2-8CB4-48222F93B63E}"/>
              </a:ext>
            </a:extLst>
          </p:cNvPr>
          <p:cNvPicPr>
            <a:picLocks noGrp="1" noChangeAspect="1"/>
          </p:cNvPicPr>
          <p:nvPr>
            <p:ph idx="1"/>
          </p:nvPr>
        </p:nvPicPr>
        <p:blipFill>
          <a:blip r:embed="rId2"/>
          <a:stretch>
            <a:fillRect/>
          </a:stretch>
        </p:blipFill>
        <p:spPr>
          <a:xfrm>
            <a:off x="454703" y="1548692"/>
            <a:ext cx="5252551" cy="4153556"/>
          </a:xfrm>
          <a:prstGeom prst="rect">
            <a:avLst/>
          </a:prstGeom>
        </p:spPr>
      </p:pic>
      <p:pic>
        <p:nvPicPr>
          <p:cNvPr id="5" name="Picture 4">
            <a:extLst>
              <a:ext uri="{FF2B5EF4-FFF2-40B4-BE49-F238E27FC236}">
                <a16:creationId xmlns:a16="http://schemas.microsoft.com/office/drawing/2014/main" id="{B58B5E36-B1E1-4414-B3C2-C84ED0F4DD4D}"/>
              </a:ext>
            </a:extLst>
          </p:cNvPr>
          <p:cNvPicPr>
            <a:picLocks noChangeAspect="1"/>
          </p:cNvPicPr>
          <p:nvPr/>
        </p:nvPicPr>
        <p:blipFill>
          <a:blip r:embed="rId3"/>
          <a:stretch>
            <a:fillRect/>
          </a:stretch>
        </p:blipFill>
        <p:spPr>
          <a:xfrm>
            <a:off x="5999423" y="1548692"/>
            <a:ext cx="5646546" cy="4109986"/>
          </a:xfrm>
          <a:prstGeom prst="rect">
            <a:avLst/>
          </a:prstGeom>
        </p:spPr>
      </p:pic>
      <p:pic>
        <p:nvPicPr>
          <p:cNvPr id="6" name="Picture 5">
            <a:extLst>
              <a:ext uri="{FF2B5EF4-FFF2-40B4-BE49-F238E27FC236}">
                <a16:creationId xmlns:a16="http://schemas.microsoft.com/office/drawing/2014/main" id="{A5D29BEE-5B04-4624-A417-4B629B8E7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724055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D8A6-6B62-4639-94E8-247B1D542C4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41F4497-9751-4224-B212-96AF88F047E0}"/>
              </a:ext>
            </a:extLst>
          </p:cNvPr>
          <p:cNvSpPr>
            <a:spLocks noGrp="1"/>
          </p:cNvSpPr>
          <p:nvPr>
            <p:ph idx="1"/>
          </p:nvPr>
        </p:nvSpPr>
        <p:spPr/>
        <p:txBody>
          <a:bodyPr>
            <a:normAutofit fontScale="85000" lnSpcReduction="20000"/>
          </a:bodyPr>
          <a:lstStyle/>
          <a:p>
            <a:r>
              <a:rPr lang="en-US" b="1" dirty="0"/>
              <a:t>A large well defined, lobulated,  pedunculated, exophytic, osseous mass lesion [mean HU:120] seen arising from the cortex of the body of the left third rib anteriorly.</a:t>
            </a:r>
            <a:br>
              <a:rPr lang="en-US" b="1" dirty="0"/>
            </a:br>
            <a:r>
              <a:rPr lang="en-US" b="1" dirty="0"/>
              <a:t>The lesion  measures 6x7x6cm [ AP x Tr x CC] in its maximum dimensions. The lesion shows cortical expansion and medullary continuity. </a:t>
            </a:r>
            <a:br>
              <a:rPr lang="en-US" b="1" dirty="0"/>
            </a:br>
            <a:r>
              <a:rPr lang="en-US" b="1" dirty="0"/>
              <a:t>The lesion has dense calcifications peripherally. No cortical elevation/ periosteal reaction. On post-contrast study, no appreciable enhancement noted.</a:t>
            </a:r>
            <a:br>
              <a:rPr lang="en-US" b="1" dirty="0"/>
            </a:br>
            <a:r>
              <a:rPr lang="en-US" b="1" dirty="0"/>
              <a:t>The lesion has extensions as described:</a:t>
            </a:r>
            <a:br>
              <a:rPr lang="en-US" b="1" dirty="0"/>
            </a:br>
            <a:r>
              <a:rPr lang="en-US" b="1" dirty="0"/>
              <a:t>Medially, a part of the lesion is seen extending intrathoracically, however no extension into the lung parenchyma noted. </a:t>
            </a:r>
            <a:br>
              <a:rPr lang="en-US" dirty="0"/>
            </a:br>
            <a:r>
              <a:rPr lang="en-US" b="1" dirty="0"/>
              <a:t>Anteriorly the lesion is seen extending </a:t>
            </a:r>
            <a:r>
              <a:rPr lang="en-US" b="1" dirty="0" err="1"/>
              <a:t>upto</a:t>
            </a:r>
            <a:r>
              <a:rPr lang="en-US" b="1" dirty="0"/>
              <a:t> the sub-cutaneous plane. No breach in the skin noted.</a:t>
            </a:r>
            <a:br>
              <a:rPr lang="en-US" dirty="0"/>
            </a:br>
            <a:r>
              <a:rPr lang="en-US" b="1" dirty="0"/>
              <a:t>The lesion is seen abutting and indenting the 2nd rib superiorly and the 4th rib inferiorly, however no erosion noted.</a:t>
            </a:r>
            <a:br>
              <a:rPr lang="en-US" b="1" dirty="0"/>
            </a:br>
            <a:endParaRPr lang="en-IN" dirty="0"/>
          </a:p>
        </p:txBody>
      </p:sp>
      <p:pic>
        <p:nvPicPr>
          <p:cNvPr id="4" name="Picture 3">
            <a:extLst>
              <a:ext uri="{FF2B5EF4-FFF2-40B4-BE49-F238E27FC236}">
                <a16:creationId xmlns:a16="http://schemas.microsoft.com/office/drawing/2014/main" id="{01C116FC-FE27-41A4-A8D3-C7E8AFA96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882152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D611-0A23-41BB-AD40-BFF16ABC0007}"/>
              </a:ext>
            </a:extLst>
          </p:cNvPr>
          <p:cNvSpPr>
            <a:spLocks noGrp="1"/>
          </p:cNvSpPr>
          <p:nvPr>
            <p:ph type="title"/>
          </p:nvPr>
        </p:nvSpPr>
        <p:spPr/>
        <p:txBody>
          <a:bodyPr/>
          <a:lstStyle/>
          <a:p>
            <a:r>
              <a:rPr lang="en-US" dirty="0"/>
              <a:t>Osteochondroma</a:t>
            </a:r>
            <a:endParaRPr lang="en-IN" dirty="0"/>
          </a:p>
        </p:txBody>
      </p:sp>
      <p:sp>
        <p:nvSpPr>
          <p:cNvPr id="3" name="Content Placeholder 2">
            <a:extLst>
              <a:ext uri="{FF2B5EF4-FFF2-40B4-BE49-F238E27FC236}">
                <a16:creationId xmlns:a16="http://schemas.microsoft.com/office/drawing/2014/main" id="{38A4B4A5-5E6C-4B56-B8BF-E2AD098B8F19}"/>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1FFF36C3-0805-4BA9-AE07-E3414F77A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695592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AA11-00DE-4C79-A549-F5E6FDD80DCA}"/>
              </a:ext>
            </a:extLst>
          </p:cNvPr>
          <p:cNvSpPr>
            <a:spLocks noGrp="1"/>
          </p:cNvSpPr>
          <p:nvPr>
            <p:ph type="title"/>
          </p:nvPr>
        </p:nvSpPr>
        <p:spPr/>
        <p:txBody>
          <a:bodyPr/>
          <a:lstStyle/>
          <a:p>
            <a:r>
              <a:rPr lang="en-US" dirty="0"/>
              <a:t>                            THANK YOU</a:t>
            </a:r>
            <a:endParaRPr lang="en-IN" dirty="0"/>
          </a:p>
        </p:txBody>
      </p:sp>
      <p:sp>
        <p:nvSpPr>
          <p:cNvPr id="3" name="Content Placeholder 2">
            <a:extLst>
              <a:ext uri="{FF2B5EF4-FFF2-40B4-BE49-F238E27FC236}">
                <a16:creationId xmlns:a16="http://schemas.microsoft.com/office/drawing/2014/main" id="{5F7E7FEC-3070-4659-A7F7-B52682F6FBE0}"/>
              </a:ext>
            </a:extLst>
          </p:cNvPr>
          <p:cNvSpPr>
            <a:spLocks noGrp="1"/>
          </p:cNvSpPr>
          <p:nvPr>
            <p:ph idx="1"/>
          </p:nvPr>
        </p:nvSpPr>
        <p:spPr/>
        <p:txBody>
          <a:bodyPr/>
          <a:lstStyle/>
          <a:p>
            <a:pPr marL="0" indent="0">
              <a:buNone/>
            </a:pPr>
            <a:r>
              <a:rPr lang="en-US" dirty="0"/>
              <a:t>You can share pictures, videos, events, articles, presentations and cases</a:t>
            </a:r>
          </a:p>
          <a:p>
            <a:pPr marL="0" indent="0">
              <a:buNone/>
            </a:pPr>
            <a:r>
              <a:rPr lang="en-US" dirty="0"/>
              <a:t>On Radioloksabha.com</a:t>
            </a:r>
          </a:p>
          <a:p>
            <a:pPr marL="0" indent="0">
              <a:buNone/>
            </a:pPr>
            <a:endParaRPr lang="en-US" dirty="0"/>
          </a:p>
          <a:p>
            <a:pPr marL="0" indent="0">
              <a:buNone/>
            </a:pPr>
            <a:endParaRPr lang="en-US" dirty="0"/>
          </a:p>
          <a:p>
            <a:pPr marL="0" indent="0">
              <a:buNone/>
            </a:pPr>
            <a:r>
              <a:rPr lang="en-US" dirty="0"/>
              <a:t>Register at  </a:t>
            </a:r>
            <a:r>
              <a:rPr lang="en-IN" dirty="0">
                <a:hlinkClick r:id="rId2"/>
              </a:rPr>
              <a:t>https://www.radioloksabha.com/home.php</a:t>
            </a:r>
            <a:endParaRPr lang="en-IN" dirty="0"/>
          </a:p>
        </p:txBody>
      </p:sp>
    </p:spTree>
    <p:extLst>
      <p:ext uri="{BB962C8B-B14F-4D97-AF65-F5344CB8AC3E}">
        <p14:creationId xmlns:p14="http://schemas.microsoft.com/office/powerpoint/2010/main" val="13774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E531-A762-4D89-A696-A970DF5C8070}"/>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CF7A0B1B-C16D-4D8C-A330-60238CB8A519}"/>
              </a:ext>
            </a:extLst>
          </p:cNvPr>
          <p:cNvPicPr>
            <a:picLocks noGrp="1" noChangeAspect="1"/>
          </p:cNvPicPr>
          <p:nvPr>
            <p:ph idx="1"/>
          </p:nvPr>
        </p:nvPicPr>
        <p:blipFill>
          <a:blip r:embed="rId2"/>
          <a:stretch>
            <a:fillRect/>
          </a:stretch>
        </p:blipFill>
        <p:spPr>
          <a:xfrm>
            <a:off x="0" y="788884"/>
            <a:ext cx="6769503" cy="5174594"/>
          </a:xfrm>
          <a:prstGeom prst="rect">
            <a:avLst/>
          </a:prstGeom>
        </p:spPr>
      </p:pic>
      <p:pic>
        <p:nvPicPr>
          <p:cNvPr id="5" name="Picture 4">
            <a:extLst>
              <a:ext uri="{FF2B5EF4-FFF2-40B4-BE49-F238E27FC236}">
                <a16:creationId xmlns:a16="http://schemas.microsoft.com/office/drawing/2014/main" id="{0E65ECF3-0414-49E2-B78B-09CADBF625B8}"/>
              </a:ext>
            </a:extLst>
          </p:cNvPr>
          <p:cNvPicPr>
            <a:picLocks noChangeAspect="1"/>
          </p:cNvPicPr>
          <p:nvPr/>
        </p:nvPicPr>
        <p:blipFill>
          <a:blip r:embed="rId3"/>
          <a:stretch>
            <a:fillRect/>
          </a:stretch>
        </p:blipFill>
        <p:spPr>
          <a:xfrm>
            <a:off x="6399023" y="894522"/>
            <a:ext cx="5325258" cy="4992430"/>
          </a:xfrm>
          <a:prstGeom prst="rect">
            <a:avLst/>
          </a:prstGeom>
        </p:spPr>
      </p:pic>
      <p:pic>
        <p:nvPicPr>
          <p:cNvPr id="6" name="Picture 5">
            <a:extLst>
              <a:ext uri="{FF2B5EF4-FFF2-40B4-BE49-F238E27FC236}">
                <a16:creationId xmlns:a16="http://schemas.microsoft.com/office/drawing/2014/main" id="{E3544F5E-2081-47CE-8D98-06B6359C8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2534139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7FCB-D0E5-46B5-A4DA-36AEC6B98342}"/>
              </a:ext>
            </a:extLst>
          </p:cNvPr>
          <p:cNvSpPr>
            <a:spLocks noGrp="1"/>
          </p:cNvSpPr>
          <p:nvPr>
            <p:ph type="title"/>
          </p:nvPr>
        </p:nvSpPr>
        <p:spPr/>
        <p:txBody>
          <a:bodyPr/>
          <a:lstStyle/>
          <a:p>
            <a:r>
              <a:rPr lang="en-US" dirty="0"/>
              <a:t>Paget’s disease</a:t>
            </a:r>
            <a:endParaRPr lang="en-IN" dirty="0"/>
          </a:p>
        </p:txBody>
      </p:sp>
      <p:sp>
        <p:nvSpPr>
          <p:cNvPr id="3" name="Content Placeholder 2">
            <a:extLst>
              <a:ext uri="{FF2B5EF4-FFF2-40B4-BE49-F238E27FC236}">
                <a16:creationId xmlns:a16="http://schemas.microsoft.com/office/drawing/2014/main" id="{ED7D6E48-417B-4431-9B12-F665A9640923}"/>
              </a:ext>
            </a:extLst>
          </p:cNvPr>
          <p:cNvSpPr>
            <a:spLocks noGrp="1"/>
          </p:cNvSpPr>
          <p:nvPr>
            <p:ph idx="1"/>
          </p:nvPr>
        </p:nvSpPr>
        <p:spPr/>
        <p:txBody>
          <a:bodyPr>
            <a:normAutofit/>
          </a:bodyPr>
          <a:lstStyle/>
          <a:p>
            <a:pPr marL="0" indent="0">
              <a:buNone/>
            </a:pPr>
            <a:r>
              <a:rPr lang="en-US" dirty="0" err="1"/>
              <a:t>Markened</a:t>
            </a:r>
            <a:r>
              <a:rPr lang="en-US" dirty="0"/>
              <a:t> thickening of bony calvarium noted.</a:t>
            </a:r>
            <a:br>
              <a:rPr lang="en-US" dirty="0"/>
            </a:br>
            <a:r>
              <a:rPr lang="en-US" dirty="0"/>
              <a:t>There is widening of the diploic space with ill-defined sclerotic and lytic areas noted within.</a:t>
            </a:r>
            <a:br>
              <a:rPr lang="en-US" dirty="0"/>
            </a:br>
            <a:r>
              <a:rPr lang="en-US" dirty="0"/>
              <a:t>The cortex appears thickened and irregular, causing deformity especially in the occipital region.</a:t>
            </a:r>
            <a:br>
              <a:rPr lang="en-US" dirty="0"/>
            </a:br>
            <a:endParaRPr lang="en-US" dirty="0"/>
          </a:p>
          <a:p>
            <a:pPr marL="0" indent="0">
              <a:buNone/>
            </a:pPr>
            <a:r>
              <a:rPr lang="en-US" b="1" u="sng" dirty="0"/>
              <a:t>IMPRESSION</a:t>
            </a:r>
            <a:r>
              <a:rPr lang="en-US" b="1" dirty="0"/>
              <a:t>:</a:t>
            </a:r>
            <a:endParaRPr lang="en-US" dirty="0"/>
          </a:p>
          <a:p>
            <a:r>
              <a:rPr lang="en-US" b="1" dirty="0"/>
              <a:t>Features suggestive of Paget's disease.</a:t>
            </a:r>
            <a:endParaRPr lang="en-US" dirty="0"/>
          </a:p>
          <a:p>
            <a:endParaRPr lang="en-IN" dirty="0"/>
          </a:p>
        </p:txBody>
      </p:sp>
      <p:pic>
        <p:nvPicPr>
          <p:cNvPr id="4" name="Picture 3">
            <a:extLst>
              <a:ext uri="{FF2B5EF4-FFF2-40B4-BE49-F238E27FC236}">
                <a16:creationId xmlns:a16="http://schemas.microsoft.com/office/drawing/2014/main" id="{24F125BD-B479-4AF6-8A0D-629F757E9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53870"/>
            <a:ext cx="3375742" cy="784766"/>
          </a:xfrm>
          <a:prstGeom prst="rect">
            <a:avLst/>
          </a:prstGeom>
        </p:spPr>
      </p:pic>
    </p:spTree>
    <p:extLst>
      <p:ext uri="{BB962C8B-B14F-4D97-AF65-F5344CB8AC3E}">
        <p14:creationId xmlns:p14="http://schemas.microsoft.com/office/powerpoint/2010/main" val="159390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1B75-A56E-47E2-9FF8-ECDA343EAA87}"/>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B95F01A9-05FE-4833-843E-A2379FEC159A}"/>
              </a:ext>
            </a:extLst>
          </p:cNvPr>
          <p:cNvPicPr>
            <a:picLocks noGrp="1" noChangeAspect="1"/>
          </p:cNvPicPr>
          <p:nvPr>
            <p:ph idx="1"/>
          </p:nvPr>
        </p:nvPicPr>
        <p:blipFill>
          <a:blip r:embed="rId2"/>
          <a:stretch>
            <a:fillRect/>
          </a:stretch>
        </p:blipFill>
        <p:spPr>
          <a:xfrm>
            <a:off x="261486" y="169104"/>
            <a:ext cx="5714899" cy="6688896"/>
          </a:xfrm>
          <a:prstGeom prst="rect">
            <a:avLst/>
          </a:prstGeom>
        </p:spPr>
      </p:pic>
      <p:pic>
        <p:nvPicPr>
          <p:cNvPr id="5" name="Picture 4">
            <a:extLst>
              <a:ext uri="{FF2B5EF4-FFF2-40B4-BE49-F238E27FC236}">
                <a16:creationId xmlns:a16="http://schemas.microsoft.com/office/drawing/2014/main" id="{F8F7DD0E-4417-4F8C-8223-B1E4CAAF0044}"/>
              </a:ext>
            </a:extLst>
          </p:cNvPr>
          <p:cNvPicPr>
            <a:picLocks noChangeAspect="1"/>
          </p:cNvPicPr>
          <p:nvPr/>
        </p:nvPicPr>
        <p:blipFill>
          <a:blip r:embed="rId3"/>
          <a:stretch>
            <a:fillRect/>
          </a:stretch>
        </p:blipFill>
        <p:spPr>
          <a:xfrm>
            <a:off x="6418555" y="0"/>
            <a:ext cx="5773445" cy="6688896"/>
          </a:xfrm>
          <a:prstGeom prst="rect">
            <a:avLst/>
          </a:prstGeom>
        </p:spPr>
      </p:pic>
      <p:pic>
        <p:nvPicPr>
          <p:cNvPr id="6" name="Picture 5">
            <a:extLst>
              <a:ext uri="{FF2B5EF4-FFF2-40B4-BE49-F238E27FC236}">
                <a16:creationId xmlns:a16="http://schemas.microsoft.com/office/drawing/2014/main" id="{A0838548-2341-49BC-8C9F-26FA482E6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258" y="6065159"/>
            <a:ext cx="3375742" cy="784766"/>
          </a:xfrm>
          <a:prstGeom prst="rect">
            <a:avLst/>
          </a:prstGeom>
        </p:spPr>
      </p:pic>
      <p:pic>
        <p:nvPicPr>
          <p:cNvPr id="7" name="Picture 6">
            <a:extLst>
              <a:ext uri="{FF2B5EF4-FFF2-40B4-BE49-F238E27FC236}">
                <a16:creationId xmlns:a16="http://schemas.microsoft.com/office/drawing/2014/main" id="{992C2A0D-656D-46A9-AF14-81C871C9EB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258" y="6099026"/>
            <a:ext cx="3375742" cy="784766"/>
          </a:xfrm>
          <a:prstGeom prst="rect">
            <a:avLst/>
          </a:prstGeom>
        </p:spPr>
      </p:pic>
    </p:spTree>
    <p:extLst>
      <p:ext uri="{BB962C8B-B14F-4D97-AF65-F5344CB8AC3E}">
        <p14:creationId xmlns:p14="http://schemas.microsoft.com/office/powerpoint/2010/main" val="100245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B707-547D-4C59-8A2D-CB98741DE67E}"/>
              </a:ext>
            </a:extLst>
          </p:cNvPr>
          <p:cNvSpPr>
            <a:spLocks noGrp="1"/>
          </p:cNvSpPr>
          <p:nvPr>
            <p:ph type="title"/>
          </p:nvPr>
        </p:nvSpPr>
        <p:spPr/>
        <p:txBody>
          <a:bodyPr/>
          <a:lstStyle/>
          <a:p>
            <a:r>
              <a:rPr lang="en-US" dirty="0"/>
              <a:t>Ankylosing spondylitis</a:t>
            </a:r>
            <a:endParaRPr lang="en-IN" dirty="0"/>
          </a:p>
        </p:txBody>
      </p:sp>
      <p:sp>
        <p:nvSpPr>
          <p:cNvPr id="3" name="Content Placeholder 2">
            <a:extLst>
              <a:ext uri="{FF2B5EF4-FFF2-40B4-BE49-F238E27FC236}">
                <a16:creationId xmlns:a16="http://schemas.microsoft.com/office/drawing/2014/main" id="{584B5213-7F30-4E74-A7FB-F18EDADCF648}"/>
              </a:ext>
            </a:extLst>
          </p:cNvPr>
          <p:cNvSpPr>
            <a:spLocks noGrp="1"/>
          </p:cNvSpPr>
          <p:nvPr>
            <p:ph idx="1"/>
          </p:nvPr>
        </p:nvSpPr>
        <p:spPr/>
        <p:txBody>
          <a:bodyPr/>
          <a:lstStyle/>
          <a:p>
            <a:r>
              <a:rPr lang="en-IN" b="1" dirty="0"/>
              <a:t>BILATERAL SYNDESMOPHYTES</a:t>
            </a:r>
          </a:p>
          <a:p>
            <a:r>
              <a:rPr lang="en-IN" b="1" dirty="0"/>
              <a:t>DISC CALCIFICATIONS</a:t>
            </a:r>
          </a:p>
          <a:p>
            <a:r>
              <a:rPr lang="en-IN" b="1" dirty="0"/>
              <a:t>ANKYLOSING SPONDYLITIS WITH INTERSPINOUS LIGAMENT CALCIFICATION </a:t>
            </a:r>
          </a:p>
          <a:p>
            <a:r>
              <a:rPr lang="en-IN" b="1" dirty="0"/>
              <a:t>BILATERAL SACROILITIS WITH PROTRUSIO ACETABULI </a:t>
            </a:r>
            <a:br>
              <a:rPr lang="en-IN" dirty="0"/>
            </a:br>
            <a:r>
              <a:rPr lang="en-IN" b="1" dirty="0"/>
              <a:t>OSTEOPENIA  OF THE VISUALIZED BONES</a:t>
            </a:r>
            <a:endParaRPr lang="en-IN" dirty="0"/>
          </a:p>
        </p:txBody>
      </p:sp>
      <p:pic>
        <p:nvPicPr>
          <p:cNvPr id="4" name="Picture 3">
            <a:extLst>
              <a:ext uri="{FF2B5EF4-FFF2-40B4-BE49-F238E27FC236}">
                <a16:creationId xmlns:a16="http://schemas.microsoft.com/office/drawing/2014/main" id="{E7D54846-8CCD-492B-9517-FF5800042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58" y="6065159"/>
            <a:ext cx="3375742" cy="784766"/>
          </a:xfrm>
          <a:prstGeom prst="rect">
            <a:avLst/>
          </a:prstGeom>
        </p:spPr>
      </p:pic>
      <p:pic>
        <p:nvPicPr>
          <p:cNvPr id="5" name="Picture 4">
            <a:extLst>
              <a:ext uri="{FF2B5EF4-FFF2-40B4-BE49-F238E27FC236}">
                <a16:creationId xmlns:a16="http://schemas.microsoft.com/office/drawing/2014/main" id="{7F286AC3-EA00-4727-BD52-4E2E5EBDF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547" y="6110315"/>
            <a:ext cx="3375742" cy="784766"/>
          </a:xfrm>
          <a:prstGeom prst="rect">
            <a:avLst/>
          </a:prstGeom>
        </p:spPr>
      </p:pic>
    </p:spTree>
    <p:extLst>
      <p:ext uri="{BB962C8B-B14F-4D97-AF65-F5344CB8AC3E}">
        <p14:creationId xmlns:p14="http://schemas.microsoft.com/office/powerpoint/2010/main" val="35964732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151</TotalTime>
  <Words>473</Words>
  <Application>Microsoft Office PowerPoint</Application>
  <PresentationFormat>Widescreen</PresentationFormat>
  <Paragraphs>64</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Arial Black</vt:lpstr>
      <vt:lpstr>Calibri</vt:lpstr>
      <vt:lpstr>Calibri Light</vt:lpstr>
      <vt:lpstr>Office Theme</vt:lpstr>
      <vt:lpstr>Radioloksabha spotters/cases series- XV -MSK</vt:lpstr>
      <vt:lpstr>PowerPoint Presentation</vt:lpstr>
      <vt:lpstr>Renal osteodystrophy</vt:lpstr>
      <vt:lpstr>PowerPoint Presentation</vt:lpstr>
      <vt:lpstr>PowerPoint Presentation</vt:lpstr>
      <vt:lpstr>PowerPoint Presentation</vt:lpstr>
      <vt:lpstr>Paget’s disease</vt:lpstr>
      <vt:lpstr>PowerPoint Presentation</vt:lpstr>
      <vt:lpstr>Ankylosing spondylitis</vt:lpstr>
      <vt:lpstr>PowerPoint Presentation</vt:lpstr>
      <vt:lpstr>Paget’s disease</vt:lpstr>
      <vt:lpstr>PowerPoint Presentation</vt:lpstr>
      <vt:lpstr>Ankylosing spondylitis</vt:lpstr>
      <vt:lpstr>PowerPoint Presentation</vt:lpstr>
      <vt:lpstr>TROLLEY TRACK SIGN - Ankylosing spondylitis</vt:lpstr>
      <vt:lpstr>PowerPoint Presentation</vt:lpstr>
      <vt:lpstr>DRAGGER SIGN - ANKYLOSING SPONDYLITIS </vt:lpstr>
      <vt:lpstr>PowerPoint Presentation</vt:lpstr>
      <vt:lpstr>Ankylosing spondylitis</vt:lpstr>
      <vt:lpstr>PowerPoint Presentation</vt:lpstr>
      <vt:lpstr>PowerPoint Presentation</vt:lpstr>
      <vt:lpstr>Hill sach’s defect</vt:lpstr>
      <vt:lpstr>PowerPoint Presentation</vt:lpstr>
      <vt:lpstr>Anterior shoulder dislocation</vt:lpstr>
      <vt:lpstr>PowerPoint Presentation</vt:lpstr>
      <vt:lpstr>PowerPoint Presentation</vt:lpstr>
      <vt:lpstr>Hill sach’s defect</vt:lpstr>
      <vt:lpstr>PowerPoint Presentation</vt:lpstr>
      <vt:lpstr>Right patellar dislocation</vt:lpstr>
      <vt:lpstr>PowerPoint Presentation</vt:lpstr>
      <vt:lpstr>SEVER’S DISEASE</vt:lpstr>
      <vt:lpstr>PowerPoint Presentation</vt:lpstr>
      <vt:lpstr>Stage I osteochondritis dessicans of the lateral femoral condyle.</vt:lpstr>
      <vt:lpstr>PowerPoint Presentation</vt:lpstr>
      <vt:lpstr>Unicameral bone cyst</vt:lpstr>
      <vt:lpstr>PowerPoint Presentation</vt:lpstr>
      <vt:lpstr>Unicameral bone cyst</vt:lpstr>
      <vt:lpstr>PowerPoint Presentation</vt:lpstr>
      <vt:lpstr>PowerPoint Presentation</vt:lpstr>
      <vt:lpstr>Unicameral bone cyst</vt:lpstr>
      <vt:lpstr>PowerPoint Presentation</vt:lpstr>
      <vt:lpstr>PowerPoint Presentation</vt:lpstr>
      <vt:lpstr>PowerPoint Presentation</vt:lpstr>
      <vt:lpstr>Fibrous dysplasia</vt:lpstr>
      <vt:lpstr>PowerPoint Presentation</vt:lpstr>
      <vt:lpstr>Osteochondroma</vt:lpstr>
      <vt:lpstr>PowerPoint Presentation</vt:lpstr>
      <vt:lpstr>PowerPoint Presentation</vt:lpstr>
      <vt:lpstr>Ankylosing spondylitis</vt:lpstr>
      <vt:lpstr>PowerPoint Presentation</vt:lpstr>
      <vt:lpstr>Multiple hereditary osteochondromatosis</vt:lpstr>
      <vt:lpstr>PowerPoint Presentation</vt:lpstr>
      <vt:lpstr>PowerPoint Presentation</vt:lpstr>
      <vt:lpstr>PowerPoint Presentation</vt:lpstr>
      <vt:lpstr>PowerPoint Presentation</vt:lpstr>
      <vt:lpstr>Osteochondroma</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chaudhary anju</dc:creator>
  <cp:lastModifiedBy>chaudhary anju</cp:lastModifiedBy>
  <cp:revision>16</cp:revision>
  <dcterms:created xsi:type="dcterms:W3CDTF">2019-08-02T21:30:19Z</dcterms:created>
  <dcterms:modified xsi:type="dcterms:W3CDTF">2019-09-24T02:06:46Z</dcterms:modified>
</cp:coreProperties>
</file>