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76" r:id="rId2"/>
    <p:sldId id="278" r:id="rId3"/>
    <p:sldId id="279" r:id="rId4"/>
    <p:sldId id="280" r:id="rId5"/>
    <p:sldId id="281" r:id="rId6"/>
    <p:sldId id="282" r:id="rId7"/>
    <p:sldId id="283" r:id="rId8"/>
    <p:sldId id="289" r:id="rId9"/>
    <p:sldId id="284" r:id="rId10"/>
    <p:sldId id="285" r:id="rId11"/>
    <p:sldId id="286" r:id="rId12"/>
    <p:sldId id="287" r:id="rId13"/>
    <p:sldId id="288" r:id="rId14"/>
    <p:sldId id="290" r:id="rId15"/>
    <p:sldId id="292" r:id="rId16"/>
    <p:sldId id="293" r:id="rId17"/>
    <p:sldId id="291" r:id="rId18"/>
    <p:sldId id="294" r:id="rId19"/>
    <p:sldId id="296" r:id="rId20"/>
    <p:sldId id="295" r:id="rId21"/>
    <p:sldId id="297" r:id="rId22"/>
    <p:sldId id="299" r:id="rId23"/>
    <p:sldId id="300" r:id="rId24"/>
    <p:sldId id="301" r:id="rId25"/>
    <p:sldId id="302" r:id="rId26"/>
    <p:sldId id="309" r:id="rId27"/>
    <p:sldId id="303" r:id="rId28"/>
    <p:sldId id="305" r:id="rId29"/>
    <p:sldId id="310" r:id="rId30"/>
    <p:sldId id="311" r:id="rId31"/>
    <p:sldId id="304" r:id="rId32"/>
    <p:sldId id="306" r:id="rId33"/>
    <p:sldId id="308" r:id="rId34"/>
    <p:sldId id="30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75" autoAdjust="0"/>
    <p:restoredTop sz="84385" autoAdjust="0"/>
  </p:normalViewPr>
  <p:slideViewPr>
    <p:cSldViewPr>
      <p:cViewPr>
        <p:scale>
          <a:sx n="66" d="100"/>
          <a:sy n="66" d="100"/>
        </p:scale>
        <p:origin x="-8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73647-31EE-4495-BE74-DAE58261F0A9}" type="datetimeFigureOut">
              <a:rPr lang="en-IN" smtClean="0"/>
              <a:pPr/>
              <a:t>12-12-2018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DA306-E570-4362-A38F-C0EEE1697F1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4788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F605E-848D-47E8-B6C2-51D635585C8E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4F9DE-836F-4BE5-A23B-7CD6CC150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1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57A0-A037-4C26-920B-00A095A1C5C0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94447"/>
            <a:ext cx="1143000" cy="105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8EB5-94BC-48CF-B0D0-BE8AB7313D89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8424-47E0-4A8A-96EB-0D4C6BAFC876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543800" cy="10668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DC14-D6BC-43BD-9568-A3429C121358}" type="datetime1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94447"/>
            <a:ext cx="1143000" cy="105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7023-C94B-45EC-BCA8-1D9890A1D9D3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C19D-245F-44B9-BFDA-5766580EE521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E3B-6FB9-4BB6-A868-C5EBBAA4B01B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42C8-81BA-4674-9859-594CCF023A2B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5200-40F5-46F0-BA6E-364F22ED64DA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E1B1-9697-4954-A646-4AC72FBD3F39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D72C-DB0C-46A1-B588-68893F68FD2E}" type="datetime1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8A3-6C65-440B-8171-4235283A12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2D86"/>
          </a:solidFill>
          <a:ln w="19050">
            <a:solidFill>
              <a:srgbClr val="002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00"/>
                </a:solidFill>
              </a:defRPr>
            </a:lvl1pPr>
          </a:lstStyle>
          <a:p>
            <a:fld id="{236188A3-6C65-440B-8171-4235283A12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3BFC94E-D521-4033-AEBB-CC6B54BEB78F}" type="datetime1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249314" y="6488668"/>
            <a:ext cx="2890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</a:rPr>
              <a:t>JSS Medical College, Mysuru</a:t>
            </a:r>
            <a:endParaRPr lang="en-US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394447"/>
            <a:ext cx="1143000" cy="105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jri.org/article.asp?issn=0971-3026;year=2015;volume=25;issue=1;spage=2;epage=10;aulast=Indrajit#ref2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7772400" cy="1143000"/>
          </a:xfrm>
        </p:spPr>
        <p:txBody>
          <a:bodyPr/>
          <a:lstStyle/>
          <a:p>
            <a:r>
              <a:rPr lang="en-US" dirty="0" smtClean="0"/>
              <a:t>Pressure injectors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5562600"/>
            <a:ext cx="13471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 Presenter </a:t>
            </a:r>
            <a:r>
              <a:rPr lang="en-US" dirty="0" smtClean="0"/>
              <a:t>                                                                                                       </a:t>
            </a:r>
            <a:endParaRPr lang="en-US" u="sng" dirty="0" smtClean="0"/>
          </a:p>
          <a:p>
            <a:r>
              <a:rPr lang="en-US" dirty="0" smtClean="0"/>
              <a:t>Dr </a:t>
            </a:r>
            <a:r>
              <a:rPr lang="en-US" dirty="0" err="1" smtClean="0"/>
              <a:t>Sidharth</a:t>
            </a:r>
            <a:r>
              <a:rPr lang="en-US" dirty="0" smtClean="0"/>
              <a:t> S                                                                                       </a:t>
            </a:r>
          </a:p>
          <a:p>
            <a:r>
              <a:rPr lang="en-US" dirty="0" smtClean="0"/>
              <a:t> PG Resident                                                                                                      </a:t>
            </a:r>
            <a:endParaRPr lang="en-IN" dirty="0"/>
          </a:p>
        </p:txBody>
      </p:sp>
      <p:pic>
        <p:nvPicPr>
          <p:cNvPr id="5" name="Picture 2" descr="C:\Users\user\Desktop\jjyt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92" y="1295400"/>
            <a:ext cx="781770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5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0" dirty="0"/>
              <a:t>Angiography / DSA Pressure Injectors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IN" dirty="0" smtClean="0"/>
              <a:t>Light, manoeuvrable.</a:t>
            </a:r>
          </a:p>
          <a:p>
            <a:r>
              <a:rPr lang="en-IN" dirty="0" smtClean="0"/>
              <a:t>Protocols with variables of phase, volume, rate and delay.</a:t>
            </a:r>
          </a:p>
          <a:p>
            <a:r>
              <a:rPr lang="en-IN" dirty="0" smtClean="0"/>
              <a:t>Wide range of injection rates up to 45 ml/sec for aorta.</a:t>
            </a:r>
            <a:endParaRPr lang="en-IN" dirty="0"/>
          </a:p>
        </p:txBody>
      </p:sp>
      <p:pic>
        <p:nvPicPr>
          <p:cNvPr id="7170" name="Picture 2" descr="C:\Users\user\Desktop\IndianJRadiolImaging_2015_25_1_2_150105_u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3060"/>
            <a:ext cx="3886200" cy="40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48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dirty="0"/>
              <a:t>CT Pressure Injectors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Programmable user defined protocols.</a:t>
            </a:r>
          </a:p>
          <a:p>
            <a:r>
              <a:rPr lang="en-IN" dirty="0" smtClean="0"/>
              <a:t> Touchscreen that offers different colours for operations like loading, arming, injecting.</a:t>
            </a:r>
          </a:p>
          <a:p>
            <a:r>
              <a:rPr lang="en-IN" dirty="0" smtClean="0"/>
              <a:t> Availability of vendor specific sensors e.g. Power syringe volume sensors</a:t>
            </a:r>
            <a:endParaRPr lang="en-IN" dirty="0"/>
          </a:p>
        </p:txBody>
      </p:sp>
      <p:pic>
        <p:nvPicPr>
          <p:cNvPr id="8194" name="Picture 2" descr="C:\Users\user\Desktop\IndianJRadiolImaging_2015_25_1_2_150105_u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48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dirty="0"/>
              <a:t>MR pressure injectors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733800" cy="4525963"/>
          </a:xfrm>
        </p:spPr>
        <p:txBody>
          <a:bodyPr/>
          <a:lstStyle/>
          <a:p>
            <a:r>
              <a:rPr lang="en-IN" dirty="0" smtClean="0"/>
              <a:t>Battery operations </a:t>
            </a:r>
          </a:p>
          <a:p>
            <a:r>
              <a:rPr lang="en-IN" dirty="0" smtClean="0"/>
              <a:t>Non-ferromagnetic status.</a:t>
            </a:r>
          </a:p>
          <a:p>
            <a:r>
              <a:rPr lang="en-IN" dirty="0" smtClean="0"/>
              <a:t>Availability of vendor specific sensors.</a:t>
            </a:r>
            <a:endParaRPr lang="en-IN" dirty="0"/>
          </a:p>
        </p:txBody>
      </p:sp>
      <p:pic>
        <p:nvPicPr>
          <p:cNvPr id="9218" name="Picture 2" descr="C:\Users\user\Desktop\IndianJRadiolImaging_2015_25_1_2_150105_u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4343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48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0" dirty="0"/>
              <a:t>Pressure injectors and modalities</a:t>
            </a:r>
            <a:endParaRPr lang="en-IN" dirty="0"/>
          </a:p>
        </p:txBody>
      </p:sp>
      <p:pic>
        <p:nvPicPr>
          <p:cNvPr id="10242" name="Picture 2" descr="C:\Users\user\Desktop\IndianJRadiolImaging_2015_25_1_2_150105_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7010400" cy="467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48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Few operational </a:t>
            </a:r>
            <a:r>
              <a:rPr lang="en-IN" dirty="0" smtClean="0"/>
              <a:t>advantages in </a:t>
            </a:r>
            <a:r>
              <a:rPr lang="en-IN" dirty="0"/>
              <a:t>pressure injector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Multiphasic study: The advantage of the biphasic injection is that it can optimize and prolong contrast enhancement. </a:t>
            </a:r>
            <a:endParaRPr lang="en-IN" dirty="0" smtClean="0"/>
          </a:p>
          <a:p>
            <a:endParaRPr lang="en-IN" dirty="0"/>
          </a:p>
          <a:p>
            <a:r>
              <a:rPr lang="en-IN" dirty="0" smtClean="0"/>
              <a:t>Timing </a:t>
            </a:r>
            <a:r>
              <a:rPr lang="en-IN" dirty="0"/>
              <a:t>bolus: A timing bolus injection of contrast medium followed by a saline flush is performed occasionally to determine the ideal scan delay for optimum image </a:t>
            </a:r>
            <a:r>
              <a:rPr lang="en-IN" dirty="0" smtClean="0"/>
              <a:t>quality.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9894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Saline chaser: The use of a saline flush immediately following contrast injection 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a double-barrel power injector is required for a saline flush. </a:t>
            </a:r>
            <a:endParaRPr lang="en-IN" dirty="0" smtClean="0"/>
          </a:p>
          <a:p>
            <a:r>
              <a:rPr lang="en-IN" dirty="0" smtClean="0"/>
              <a:t>It </a:t>
            </a:r>
            <a:r>
              <a:rPr lang="en-IN" dirty="0"/>
              <a:t>pushes the contrast material into the vascular system of the patient that would otherwise be left behind in tubing. </a:t>
            </a:r>
            <a:endParaRPr lang="en-IN" dirty="0" smtClean="0"/>
          </a:p>
          <a:p>
            <a:r>
              <a:rPr lang="en-IN" dirty="0" smtClean="0"/>
              <a:t>facilitates </a:t>
            </a:r>
            <a:r>
              <a:rPr lang="en-IN" dirty="0"/>
              <a:t>an optimal bolus shape.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amount of contrast in image acquisition is marginally increased </a:t>
            </a:r>
            <a:r>
              <a:rPr lang="en-IN" dirty="0" smtClean="0"/>
              <a:t>.</a:t>
            </a:r>
          </a:p>
          <a:p>
            <a:r>
              <a:rPr lang="en-IN" dirty="0" smtClean="0"/>
              <a:t>It </a:t>
            </a:r>
            <a:r>
              <a:rPr lang="en-IN" dirty="0"/>
              <a:t>clears the vascular access site of residual contrast after </a:t>
            </a:r>
            <a:r>
              <a:rPr lang="en-IN" dirty="0" smtClean="0"/>
              <a:t>injection.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9894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Warmer/heater: An inverse relationship exists between viscosity and temperature in liquids. </a:t>
            </a:r>
            <a:endParaRPr lang="en-IN" dirty="0" smtClean="0"/>
          </a:p>
          <a:p>
            <a:r>
              <a:rPr lang="en-IN" dirty="0" smtClean="0"/>
              <a:t>An </a:t>
            </a:r>
            <a:r>
              <a:rPr lang="en-IN" dirty="0"/>
              <a:t>increase in temperature of the contrast medium </a:t>
            </a:r>
            <a:endParaRPr lang="en-IN" dirty="0" smtClean="0"/>
          </a:p>
          <a:p>
            <a:r>
              <a:rPr lang="en-IN" dirty="0"/>
              <a:t>E</a:t>
            </a:r>
            <a:r>
              <a:rPr lang="en-IN" dirty="0" smtClean="0"/>
              <a:t>xtrinsic </a:t>
            </a:r>
            <a:r>
              <a:rPr lang="en-IN" dirty="0"/>
              <a:t>warming of iodinated contrast material to body temperature minimizes the complications for high-rate (&gt;5 ml/s) intravenous low </a:t>
            </a:r>
            <a:r>
              <a:rPr lang="en-IN" dirty="0" err="1"/>
              <a:t>osmolar</a:t>
            </a:r>
            <a:r>
              <a:rPr lang="en-IN" dirty="0"/>
              <a:t> </a:t>
            </a:r>
            <a:r>
              <a:rPr lang="en-IN" dirty="0" smtClean="0"/>
              <a:t>injections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9894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Prefilled disposable syringes: </a:t>
            </a:r>
            <a:r>
              <a:rPr lang="en-IN" dirty="0" smtClean="0"/>
              <a:t>numerous </a:t>
            </a:r>
            <a:r>
              <a:rPr lang="en-IN" dirty="0"/>
              <a:t>advantages such as </a:t>
            </a:r>
            <a:endParaRPr lang="en-IN" dirty="0" smtClean="0"/>
          </a:p>
          <a:p>
            <a:r>
              <a:rPr lang="en-IN" dirty="0" smtClean="0"/>
              <a:t>lesser </a:t>
            </a:r>
            <a:r>
              <a:rPr lang="en-IN" dirty="0"/>
              <a:t>medication </a:t>
            </a:r>
            <a:r>
              <a:rPr lang="en-IN" dirty="0" smtClean="0"/>
              <a:t>errors </a:t>
            </a:r>
          </a:p>
          <a:p>
            <a:r>
              <a:rPr lang="en-IN" dirty="0" smtClean="0"/>
              <a:t>reduction </a:t>
            </a:r>
            <a:r>
              <a:rPr lang="en-IN" dirty="0"/>
              <a:t>in the risk of </a:t>
            </a:r>
            <a:r>
              <a:rPr lang="en-IN" dirty="0" smtClean="0"/>
              <a:t>infection.</a:t>
            </a:r>
          </a:p>
          <a:p>
            <a:r>
              <a:rPr lang="en-IN" dirty="0" smtClean="0"/>
              <a:t>improved </a:t>
            </a:r>
            <a:r>
              <a:rPr lang="en-IN" dirty="0"/>
              <a:t>efficiency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9894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Patient </a:t>
            </a:r>
            <a:r>
              <a:rPr lang="en-IN" dirty="0" smtClean="0"/>
              <a:t>access </a:t>
            </a:r>
            <a:r>
              <a:rPr lang="en-IN" dirty="0"/>
              <a:t>in pressure 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Common intravenous routes: </a:t>
            </a:r>
            <a:r>
              <a:rPr lang="en-IN" dirty="0" smtClean="0"/>
              <a:t>preferred </a:t>
            </a:r>
            <a:r>
              <a:rPr lang="en-IN" dirty="0"/>
              <a:t>venous access site </a:t>
            </a:r>
            <a:r>
              <a:rPr lang="en-IN" dirty="0" smtClean="0"/>
              <a:t>is </a:t>
            </a:r>
            <a:r>
              <a:rPr lang="en-IN" dirty="0"/>
              <a:t>peripheral intravenous, usually in </a:t>
            </a:r>
            <a:r>
              <a:rPr lang="en-IN" dirty="0" err="1"/>
              <a:t>antecubital</a:t>
            </a:r>
            <a:r>
              <a:rPr lang="en-IN" dirty="0"/>
              <a:t> or large forearm vein. </a:t>
            </a:r>
            <a:endParaRPr lang="en-IN" dirty="0" smtClean="0"/>
          </a:p>
          <a:p>
            <a:r>
              <a:rPr lang="en-IN" dirty="0"/>
              <a:t>E</a:t>
            </a:r>
            <a:r>
              <a:rPr lang="en-IN" dirty="0" smtClean="0"/>
              <a:t>nsure </a:t>
            </a:r>
            <a:r>
              <a:rPr lang="en-IN" dirty="0"/>
              <a:t>that the catheter lies within the venous </a:t>
            </a:r>
            <a:r>
              <a:rPr lang="en-IN" dirty="0" smtClean="0"/>
              <a:t>system.</a:t>
            </a:r>
            <a:r>
              <a:rPr lang="en-IN" dirty="0"/>
              <a:t>  </a:t>
            </a:r>
            <a:r>
              <a:rPr lang="en-IN" dirty="0" smtClean="0"/>
              <a:t> </a:t>
            </a:r>
          </a:p>
          <a:p>
            <a:r>
              <a:rPr lang="en-IN" dirty="0" smtClean="0"/>
              <a:t>Three-phase </a:t>
            </a:r>
            <a:r>
              <a:rPr lang="en-IN" dirty="0"/>
              <a:t>exams should not be performed using intravenous access in hand veins or lower extremity </a:t>
            </a:r>
          </a:p>
        </p:txBody>
      </p:sp>
    </p:spTree>
    <p:extLst>
      <p:ext uri="{BB962C8B-B14F-4D97-AF65-F5344CB8AC3E}">
        <p14:creationId xmlns:p14="http://schemas.microsoft.com/office/powerpoint/2010/main" val="1229894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Other intravenous routes: They include peripherally inserted central catheters (PICCs), chest ports, central lines, and intravenous cannulas inserted into internal or external jugular vein. </a:t>
            </a:r>
            <a:endParaRPr lang="en-IN" baseline="30000" dirty="0"/>
          </a:p>
          <a:p>
            <a:r>
              <a:rPr lang="en-IN" dirty="0" smtClean="0"/>
              <a:t>Pressure </a:t>
            </a:r>
            <a:r>
              <a:rPr lang="en-IN" dirty="0"/>
              <a:t>injection of contrast media through central venous catheters for CT examinations is feasible and safe when the set hospital guidelines and injection protocols are followed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989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Routinely used in diagnostic &amp; interventional radiology.</a:t>
            </a:r>
          </a:p>
          <a:p>
            <a:endParaRPr lang="en-IN" dirty="0" smtClean="0"/>
          </a:p>
          <a:p>
            <a:r>
              <a:rPr lang="en-IN" dirty="0" smtClean="0"/>
              <a:t>Involves a blend of concurrent processes in areas like computers, pressure, thermal, electricity, battery operations, non-ferromagnetic metallurgy, rheology, viscosity, syringe and catheter technologies.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690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1266" name="Picture 2" descr="C:\Users\user\Desktop\IndianJRadiolImaging_2015_25_1_2_150105_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457"/>
            <a:ext cx="9144000" cy="492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894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Paediatric </a:t>
            </a:r>
            <a:r>
              <a:rPr lang="en-IN" dirty="0"/>
              <a:t>cases: Issues unique to administration of intravenous contrast to neonates and children comprise use of shorter catheters, smaller volumes of contrast, slower injection rates, smaller </a:t>
            </a:r>
            <a:r>
              <a:rPr lang="en-IN" dirty="0" smtClean="0"/>
              <a:t>gauge </a:t>
            </a:r>
            <a:r>
              <a:rPr lang="en-IN" dirty="0" err="1" smtClean="0"/>
              <a:t>angiocatheters</a:t>
            </a:r>
            <a:r>
              <a:rPr lang="en-IN" dirty="0"/>
              <a:t>, and unusual vascular access sites.</a:t>
            </a:r>
          </a:p>
        </p:txBody>
      </p:sp>
    </p:spTree>
    <p:extLst>
      <p:ext uri="{BB962C8B-B14F-4D97-AF65-F5344CB8AC3E}">
        <p14:creationId xmlns:p14="http://schemas.microsoft.com/office/powerpoint/2010/main" val="1229894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Safety issues in pressure 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en-IN" dirty="0"/>
              <a:t>Extravasation: </a:t>
            </a:r>
            <a:r>
              <a:rPr lang="en-IN" dirty="0" smtClean="0"/>
              <a:t>incidence ranges </a:t>
            </a:r>
            <a:r>
              <a:rPr lang="en-IN" dirty="0"/>
              <a:t>from 0.1 to 0.9</a:t>
            </a:r>
            <a:r>
              <a:rPr lang="en-IN" dirty="0" smtClean="0"/>
              <a:t>%.</a:t>
            </a:r>
            <a:r>
              <a:rPr lang="en-IN" dirty="0"/>
              <a:t> </a:t>
            </a:r>
            <a:endParaRPr lang="en-IN" dirty="0" smtClean="0"/>
          </a:p>
          <a:p>
            <a:pPr algn="l"/>
            <a:r>
              <a:rPr lang="en-IN" dirty="0" smtClean="0"/>
              <a:t>Factors </a:t>
            </a:r>
            <a:r>
              <a:rPr lang="en-IN" dirty="0"/>
              <a:t>associated with higher extravasation rate include high flow rates with low-diameter intravenous </a:t>
            </a:r>
            <a:r>
              <a:rPr lang="en-IN" dirty="0" smtClean="0"/>
              <a:t>catheters </a:t>
            </a:r>
            <a:r>
              <a:rPr lang="en-IN" dirty="0"/>
              <a:t>and location of intravenous catheter in hand</a:t>
            </a:r>
            <a:r>
              <a:rPr lang="en-IN" dirty="0" smtClean="0"/>
              <a:t>.</a:t>
            </a:r>
          </a:p>
          <a:p>
            <a:pPr marL="0" indent="0" algn="l">
              <a:buNone/>
            </a:pPr>
            <a:r>
              <a:rPr lang="en-IN" dirty="0"/>
              <a:t> </a:t>
            </a:r>
            <a:endParaRPr lang="en-IN" dirty="0" smtClean="0"/>
          </a:p>
          <a:p>
            <a:pPr algn="l"/>
            <a:r>
              <a:rPr lang="en-IN" dirty="0" smtClean="0"/>
              <a:t>Incidents to be documented.</a:t>
            </a:r>
          </a:p>
          <a:p>
            <a:pPr marL="0" indent="0" algn="l">
              <a:buNone/>
            </a:pPr>
            <a:endParaRPr lang="en-IN" dirty="0" smtClean="0"/>
          </a:p>
          <a:p>
            <a:pPr algn="l"/>
            <a:r>
              <a:rPr lang="en-IN" baseline="30000" dirty="0" smtClean="0">
                <a:hlinkClick r:id="rId2"/>
              </a:rPr>
              <a:t>]</a:t>
            </a:r>
            <a:r>
              <a:rPr lang="en-IN" dirty="0"/>
              <a:t> Treatment options </a:t>
            </a:r>
            <a:r>
              <a:rPr lang="en-IN" dirty="0" smtClean="0"/>
              <a:t>includes </a:t>
            </a:r>
            <a:r>
              <a:rPr lang="en-IN" dirty="0"/>
              <a:t>elevation of affected extremity, use of cold compresses, aspirating the </a:t>
            </a:r>
            <a:r>
              <a:rPr lang="en-IN" dirty="0" err="1"/>
              <a:t>extravasated</a:t>
            </a:r>
            <a:r>
              <a:rPr lang="en-IN" dirty="0"/>
              <a:t> contrast, or local injection of corticosteroids  </a:t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1813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Preparation of the pressure injector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00600"/>
          </a:xfrm>
        </p:spPr>
        <p:txBody>
          <a:bodyPr>
            <a:normAutofit fontScale="70000" lnSpcReduction="20000"/>
          </a:bodyPr>
          <a:lstStyle/>
          <a:p>
            <a:r>
              <a:rPr lang="en-IN" dirty="0" smtClean="0"/>
              <a:t>minimizes the risk of extravasation or air embolism</a:t>
            </a:r>
          </a:p>
          <a:p>
            <a:r>
              <a:rPr lang="en-IN" dirty="0" smtClean="0"/>
              <a:t>Standard operating procedure is followed.</a:t>
            </a:r>
          </a:p>
          <a:p>
            <a:pPr algn="l"/>
            <a:r>
              <a:rPr lang="en-IN" dirty="0" smtClean="0"/>
              <a:t>Include: </a:t>
            </a:r>
          </a:p>
          <a:p>
            <a:pPr algn="l"/>
            <a:r>
              <a:rPr lang="en-IN" dirty="0" smtClean="0"/>
              <a:t>(a) clearing the syringe and pressure tubing of air.</a:t>
            </a:r>
          </a:p>
          <a:p>
            <a:pPr algn="l"/>
            <a:r>
              <a:rPr lang="en-IN" dirty="0" smtClean="0"/>
              <a:t>(B) reorienting the syringe with the tubing directed downward.</a:t>
            </a:r>
          </a:p>
          <a:p>
            <a:pPr algn="l"/>
            <a:r>
              <a:rPr lang="en-IN" dirty="0" smtClean="0"/>
              <a:t>(C) checking the position of catheter tip.  </a:t>
            </a:r>
          </a:p>
          <a:p>
            <a:pPr algn="l"/>
            <a:r>
              <a:rPr lang="en-IN" dirty="0" smtClean="0"/>
              <a:t>(d) If the venepuncture site is tender or infiltrated, an alternative site is acquired.</a:t>
            </a:r>
          </a:p>
          <a:p>
            <a:pPr algn="l"/>
            <a:r>
              <a:rPr lang="en-IN" dirty="0" smtClean="0"/>
              <a:t>(E) enough play on the intravenous line, tubing, and pressure injector system should be permissible during concurrent table movement.</a:t>
            </a:r>
          </a:p>
          <a:p>
            <a:pPr algn="l"/>
            <a:r>
              <a:rPr lang="en-IN" dirty="0" smtClean="0"/>
              <a:t>(F) good two-way communication with the patient should be established in each case </a:t>
            </a:r>
            <a:br>
              <a:rPr lang="en-IN" dirty="0" smtClean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1813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/>
              <a:t>Air embolus: </a:t>
            </a:r>
            <a:r>
              <a:rPr lang="en-IN" dirty="0" smtClean="0"/>
              <a:t>various </a:t>
            </a:r>
            <a:r>
              <a:rPr lang="en-IN" dirty="0"/>
              <a:t>effects such as </a:t>
            </a:r>
            <a:r>
              <a:rPr lang="en-IN" dirty="0" smtClean="0"/>
              <a:t>dyspnoea, </a:t>
            </a:r>
            <a:r>
              <a:rPr lang="en-IN" dirty="0"/>
              <a:t>cough, chest pain, pulmonary edema, tachycardia, hypotension, and deficits like </a:t>
            </a:r>
            <a:r>
              <a:rPr lang="en-IN" dirty="0" smtClean="0"/>
              <a:t>stroke.</a:t>
            </a:r>
          </a:p>
          <a:p>
            <a:pPr algn="l"/>
            <a:r>
              <a:rPr lang="en-IN" dirty="0" smtClean="0"/>
              <a:t>intrathoracic </a:t>
            </a:r>
            <a:r>
              <a:rPr lang="en-IN" dirty="0"/>
              <a:t>veins, main pulmonary artery, and right ventricle, and occasionally in the intracranial venous </a:t>
            </a:r>
            <a:r>
              <a:rPr lang="en-IN" dirty="0" smtClean="0"/>
              <a:t>structures.</a:t>
            </a:r>
          </a:p>
          <a:p>
            <a:pPr algn="l"/>
            <a:r>
              <a:rPr lang="en-IN" dirty="0" smtClean="0"/>
              <a:t>Administration </a:t>
            </a:r>
            <a:r>
              <a:rPr lang="en-IN" dirty="0"/>
              <a:t>of 100% oxygen and placing the patient in left lateral decubitus </a:t>
            </a:r>
            <a:r>
              <a:rPr lang="en-IN" dirty="0" smtClean="0"/>
              <a:t>position.</a:t>
            </a:r>
          </a:p>
          <a:p>
            <a:pPr algn="l"/>
            <a:endParaRPr lang="en-IN" dirty="0"/>
          </a:p>
          <a:p>
            <a:r>
              <a:rPr lang="en-IN" i="1" dirty="0"/>
              <a:t>Sepsis:</a:t>
            </a:r>
            <a:r>
              <a:rPr lang="en-IN" dirty="0"/>
              <a:t> Using aseptic technique during loading/emptying the left over contrast and/or saline, preferred use of pre-filled syringes, and hand hygiene can prevent </a:t>
            </a:r>
            <a:r>
              <a:rPr lang="en-IN" dirty="0" smtClean="0"/>
              <a:t>sepsis.</a:t>
            </a:r>
          </a:p>
          <a:p>
            <a:r>
              <a:rPr lang="en-IN" dirty="0" smtClean="0"/>
              <a:t>Changing </a:t>
            </a:r>
            <a:r>
              <a:rPr lang="en-IN" dirty="0"/>
              <a:t>the pressure syringe/tubing system is mandatory when it is accidentally contaminated with blood</a:t>
            </a:r>
          </a:p>
          <a:p>
            <a:r>
              <a:rPr lang="en-IN" dirty="0"/>
              <a:t>Off-label pressure injector usage of </a:t>
            </a:r>
            <a:r>
              <a:rPr lang="en-IN" dirty="0" smtClean="0"/>
              <a:t>contrast agents.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1813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ADVANCES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 algn="l"/>
            <a:r>
              <a:rPr lang="en-IN" dirty="0"/>
              <a:t>Dual flow: </a:t>
            </a:r>
            <a:r>
              <a:rPr lang="en-IN" dirty="0" smtClean="0"/>
              <a:t>wherein </a:t>
            </a:r>
            <a:r>
              <a:rPr lang="en-IN" dirty="0"/>
              <a:t>contrast and saline can be injected at the same time. </a:t>
            </a:r>
            <a:endParaRPr lang="en-IN" dirty="0" smtClean="0"/>
          </a:p>
          <a:p>
            <a:pPr algn="l"/>
            <a:r>
              <a:rPr lang="en-IN" dirty="0"/>
              <a:t>S</a:t>
            </a:r>
            <a:r>
              <a:rPr lang="en-IN" dirty="0" smtClean="0"/>
              <a:t>imultaneous </a:t>
            </a:r>
            <a:r>
              <a:rPr lang="en-IN" dirty="0"/>
              <a:t>injection </a:t>
            </a:r>
            <a:r>
              <a:rPr lang="en-IN" dirty="0" smtClean="0"/>
              <a:t>of variable </a:t>
            </a:r>
            <a:r>
              <a:rPr lang="en-IN" dirty="0"/>
              <a:t>amounts of contrast and saline </a:t>
            </a:r>
            <a:r>
              <a:rPr lang="en-IN" dirty="0" smtClean="0"/>
              <a:t>syringes.</a:t>
            </a:r>
            <a:endParaRPr lang="en-IN" dirty="0"/>
          </a:p>
          <a:p>
            <a:pPr algn="l"/>
            <a:r>
              <a:rPr lang="en-IN" dirty="0" err="1"/>
              <a:t>Syringeless</a:t>
            </a:r>
            <a:r>
              <a:rPr lang="en-IN" dirty="0"/>
              <a:t> pressure </a:t>
            </a:r>
            <a:r>
              <a:rPr lang="en-IN" dirty="0" smtClean="0"/>
              <a:t>injectors: facilitates </a:t>
            </a:r>
            <a:r>
              <a:rPr lang="en-IN" dirty="0"/>
              <a:t>multiple contrast-enhanced CT (CECT) scans without the need for contrast reloading. </a:t>
            </a:r>
            <a:endParaRPr lang="en-IN" dirty="0" smtClean="0"/>
          </a:p>
          <a:p>
            <a:pPr algn="l"/>
            <a:r>
              <a:rPr lang="en-IN" dirty="0" err="1" smtClean="0"/>
              <a:t>Syringeless</a:t>
            </a:r>
            <a:r>
              <a:rPr lang="en-IN" dirty="0" smtClean="0"/>
              <a:t> </a:t>
            </a:r>
            <a:r>
              <a:rPr lang="en-IN" dirty="0"/>
              <a:t>systems allow higher </a:t>
            </a:r>
            <a:r>
              <a:rPr lang="en-IN" dirty="0" smtClean="0"/>
              <a:t>contrast </a:t>
            </a:r>
            <a:r>
              <a:rPr lang="en-IN" dirty="0"/>
              <a:t>and saline loading </a:t>
            </a:r>
            <a:r>
              <a:rPr lang="en-IN" dirty="0" smtClean="0"/>
              <a:t>capacity.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1813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CT injectable </a:t>
            </a:r>
            <a:r>
              <a:rPr lang="en-IN" dirty="0" smtClean="0"/>
              <a:t>PICC: Specially </a:t>
            </a:r>
            <a:r>
              <a:rPr lang="en-IN" dirty="0"/>
              <a:t>designed to tolerate the high pressures set to a maximum of 300 psi. </a:t>
            </a:r>
            <a:endParaRPr lang="en-IN" dirty="0" smtClean="0"/>
          </a:p>
          <a:p>
            <a:r>
              <a:rPr lang="en-IN" dirty="0" smtClean="0"/>
              <a:t>Available </a:t>
            </a:r>
            <a:r>
              <a:rPr lang="en-IN" dirty="0"/>
              <a:t>in single-, dual-, and triple-lumen </a:t>
            </a:r>
            <a:r>
              <a:rPr lang="en-IN" dirty="0" smtClean="0"/>
              <a:t>configurations.</a:t>
            </a:r>
            <a:endParaRPr lang="en-IN" dirty="0"/>
          </a:p>
          <a:p>
            <a:r>
              <a:rPr lang="en-IN" dirty="0"/>
              <a:t>Power source and MR pressure injectors: Traditionally, MR pressure injectors are battery </a:t>
            </a:r>
            <a:r>
              <a:rPr lang="en-IN" dirty="0" smtClean="0"/>
              <a:t>operated.</a:t>
            </a:r>
          </a:p>
          <a:p>
            <a:r>
              <a:rPr lang="en-IN" dirty="0" smtClean="0"/>
              <a:t>Uniquely </a:t>
            </a:r>
            <a:r>
              <a:rPr lang="en-IN" dirty="0"/>
              <a:t>utilizes a hydraulic </a:t>
            </a:r>
            <a:r>
              <a:rPr lang="en-IN" dirty="0" smtClean="0"/>
              <a:t>mechanism.</a:t>
            </a:r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04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SENSORS IN PRESSURE INJECTORS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Extravasation detection, Syringe state detection, </a:t>
            </a:r>
            <a:r>
              <a:rPr lang="en-US" dirty="0" err="1" smtClean="0"/>
              <a:t>Autoloading</a:t>
            </a:r>
            <a:r>
              <a:rPr lang="en-US" dirty="0" smtClean="0"/>
              <a:t> &amp; retracting, Air bubble detection, bolus shaping, IV integrity determination,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1813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Medrad</a:t>
            </a:r>
            <a:r>
              <a:rPr lang="en-US" dirty="0" smtClean="0"/>
              <a:t> </a:t>
            </a:r>
            <a:r>
              <a:rPr lang="en-US" dirty="0" err="1" smtClean="0"/>
              <a:t>stellant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70000" lnSpcReduction="20000"/>
          </a:bodyPr>
          <a:lstStyle/>
          <a:p>
            <a:r>
              <a:rPr lang="en-IN" dirty="0" smtClean="0"/>
              <a:t>Used in CT.</a:t>
            </a:r>
            <a:endParaRPr lang="en-IN" dirty="0"/>
          </a:p>
          <a:p>
            <a:r>
              <a:rPr lang="en-IN" dirty="0"/>
              <a:t>Equipped with Flui-Dot indicators. </a:t>
            </a:r>
          </a:p>
          <a:p>
            <a:r>
              <a:rPr lang="en-IN" i="1" dirty="0"/>
              <a:t>Air Expelled</a:t>
            </a:r>
            <a:r>
              <a:rPr lang="en-IN" dirty="0"/>
              <a:t> confirmation button/indicator icon on the injector head.</a:t>
            </a:r>
          </a:p>
          <a:p>
            <a:r>
              <a:rPr lang="en-US" dirty="0"/>
              <a:t>32 protocols in memory.</a:t>
            </a:r>
          </a:p>
          <a:p>
            <a:r>
              <a:rPr lang="en-IN" dirty="0"/>
              <a:t>Buttons to save &amp; recall protocols.</a:t>
            </a:r>
          </a:p>
          <a:p>
            <a:r>
              <a:rPr lang="en-IN" dirty="0"/>
              <a:t>Syringe A, (green) is contrast and Syringe B, (blue) is flush. </a:t>
            </a:r>
          </a:p>
          <a:p>
            <a:r>
              <a:rPr lang="en-IN" dirty="0"/>
              <a:t>Programming of up to six phases and editing the flow rate and volume.</a:t>
            </a:r>
          </a:p>
          <a:p>
            <a:pPr algn="l"/>
            <a:r>
              <a:rPr lang="en-IN" dirty="0"/>
              <a:t>KVO (Keep Vein Open) delivers small boluses of fluid from Syringe B at configurable intervals.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3074" name="Picture 2" descr="C:\Users\user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276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813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cusat\Desktop\med-accordian5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17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/>
              <a:t>Ensure optimized </a:t>
            </a:r>
            <a:r>
              <a:rPr lang="en-IN" dirty="0" err="1" smtClean="0"/>
              <a:t>opacification</a:t>
            </a:r>
            <a:r>
              <a:rPr lang="en-IN" dirty="0" smtClean="0"/>
              <a:t> and delineation of normal anatomy.</a:t>
            </a:r>
          </a:p>
          <a:p>
            <a:r>
              <a:rPr lang="en-IN" dirty="0" smtClean="0"/>
              <a:t>Several imaging and interventional studies require pressure injectors.</a:t>
            </a:r>
          </a:p>
          <a:p>
            <a:r>
              <a:rPr lang="en-IN" dirty="0" smtClean="0"/>
              <a:t>CT angiography, </a:t>
            </a:r>
          </a:p>
          <a:p>
            <a:r>
              <a:rPr lang="en-IN" dirty="0" smtClean="0"/>
              <a:t>Three-phase abdominal organ studies, </a:t>
            </a:r>
          </a:p>
          <a:p>
            <a:r>
              <a:rPr lang="en-IN" dirty="0" smtClean="0"/>
              <a:t>Cardiac CT, </a:t>
            </a:r>
          </a:p>
          <a:p>
            <a:r>
              <a:rPr lang="en-IN" dirty="0" smtClean="0"/>
              <a:t>Stent analysis,</a:t>
            </a:r>
          </a:p>
          <a:p>
            <a:r>
              <a:rPr lang="en-IN" dirty="0" smtClean="0"/>
              <a:t>Perfusion CT and perfusion MRI,</a:t>
            </a:r>
          </a:p>
          <a:p>
            <a:r>
              <a:rPr lang="en-IN" dirty="0" smtClean="0"/>
              <a:t>Contrast-enhanced MR angiography (MRA), </a:t>
            </a:r>
          </a:p>
          <a:p>
            <a:r>
              <a:rPr lang="en-IN" dirty="0" smtClean="0"/>
              <a:t>Cardiac MRI.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06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Iodopromide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soluble low osmolar.</a:t>
            </a:r>
          </a:p>
          <a:p>
            <a:r>
              <a:rPr lang="en-US" dirty="0" smtClean="0"/>
              <a:t>Dosage: Upto 1.5g/kg.</a:t>
            </a:r>
          </a:p>
          <a:p>
            <a:r>
              <a:rPr lang="en-US" dirty="0" smtClean="0"/>
              <a:t>1ml eq. to 300mg iodine.</a:t>
            </a:r>
          </a:p>
          <a:p>
            <a:r>
              <a:rPr lang="en-US" dirty="0" smtClean="0"/>
              <a:t>Headache, nausea &amp; vasodilation are most common side effects.</a:t>
            </a:r>
          </a:p>
          <a:p>
            <a:r>
              <a:rPr lang="en-US" dirty="0" smtClean="0"/>
              <a:t>IV overdose – Electrolyte imbalance, renal failure, CVS &amp; pulmonary complications.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1026" name="Picture 2" descr="C:\Users\us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1409700"/>
            <a:ext cx="22669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343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Medrad</a:t>
            </a:r>
            <a:r>
              <a:rPr lang="en-US" dirty="0" smtClean="0"/>
              <a:t> </a:t>
            </a:r>
            <a:r>
              <a:rPr lang="en-US" dirty="0" err="1" smtClean="0"/>
              <a:t>spectris</a:t>
            </a:r>
            <a:r>
              <a:rPr lang="en-US" dirty="0" smtClean="0"/>
              <a:t> </a:t>
            </a:r>
            <a:r>
              <a:rPr lang="en-US" dirty="0" err="1" smtClean="0"/>
              <a:t>solaris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 fontScale="70000" lnSpcReduction="20000"/>
          </a:bodyPr>
          <a:lstStyle/>
          <a:p>
            <a:r>
              <a:rPr lang="en-IN" dirty="0" smtClean="0"/>
              <a:t>Non ferromagnetic</a:t>
            </a:r>
          </a:p>
          <a:p>
            <a:r>
              <a:rPr lang="en-IN" dirty="0"/>
              <a:t>E</a:t>
            </a:r>
            <a:r>
              <a:rPr lang="en-IN" dirty="0" smtClean="0"/>
              <a:t>quipped </a:t>
            </a:r>
            <a:r>
              <a:rPr lang="en-IN" dirty="0"/>
              <a:t>with </a:t>
            </a:r>
            <a:r>
              <a:rPr lang="en-IN" dirty="0" smtClean="0"/>
              <a:t>Flui-Dot </a:t>
            </a:r>
            <a:r>
              <a:rPr lang="en-IN" dirty="0"/>
              <a:t>indicators. </a:t>
            </a:r>
            <a:endParaRPr lang="en-IN" dirty="0" smtClean="0"/>
          </a:p>
          <a:p>
            <a:r>
              <a:rPr lang="en-IN" i="1" dirty="0" smtClean="0"/>
              <a:t>Air </a:t>
            </a:r>
            <a:r>
              <a:rPr lang="en-IN" i="1" dirty="0"/>
              <a:t>Expelled</a:t>
            </a:r>
            <a:r>
              <a:rPr lang="en-IN" dirty="0"/>
              <a:t> confirmation button/indicator icon on the injector </a:t>
            </a:r>
            <a:r>
              <a:rPr lang="en-IN" dirty="0" smtClean="0"/>
              <a:t>head.</a:t>
            </a:r>
          </a:p>
          <a:p>
            <a:r>
              <a:rPr lang="en-IN" dirty="0" smtClean="0"/>
              <a:t>3Tcompatible.</a:t>
            </a:r>
          </a:p>
          <a:p>
            <a:r>
              <a:rPr lang="en-US" dirty="0" smtClean="0"/>
              <a:t>32 protocols in memory.</a:t>
            </a:r>
          </a:p>
          <a:p>
            <a:r>
              <a:rPr lang="en-IN" dirty="0" smtClean="0"/>
              <a:t>Buttons to save &amp; recall protocols.</a:t>
            </a:r>
            <a:endParaRPr lang="en-IN" dirty="0"/>
          </a:p>
          <a:p>
            <a:r>
              <a:rPr lang="en-IN" dirty="0"/>
              <a:t>Syringe A, (green) is contrast and Syringe B, (blue) is flush. </a:t>
            </a:r>
          </a:p>
          <a:p>
            <a:r>
              <a:rPr lang="en-IN" dirty="0"/>
              <a:t>P</a:t>
            </a:r>
            <a:r>
              <a:rPr lang="en-IN" dirty="0" smtClean="0"/>
              <a:t>rogramming </a:t>
            </a:r>
            <a:r>
              <a:rPr lang="en-IN" dirty="0"/>
              <a:t>of up to six phases </a:t>
            </a:r>
            <a:r>
              <a:rPr lang="en-IN" dirty="0" smtClean="0"/>
              <a:t>and editing </a:t>
            </a:r>
            <a:r>
              <a:rPr lang="en-IN" dirty="0"/>
              <a:t>the flow rate and volume.</a:t>
            </a:r>
          </a:p>
          <a:p>
            <a:pPr algn="l"/>
            <a:r>
              <a:rPr lang="en-IN" dirty="0" smtClean="0"/>
              <a:t>KVO </a:t>
            </a:r>
            <a:r>
              <a:rPr lang="en-IN" dirty="0"/>
              <a:t>(Keep Vein Open) delivers small boluses of fluid from Syringe B at configurable </a:t>
            </a:r>
            <a:r>
              <a:rPr lang="en-IN" dirty="0" smtClean="0"/>
              <a:t>intervals.</a:t>
            </a:r>
          </a:p>
          <a:p>
            <a:endParaRPr lang="en-IN" dirty="0"/>
          </a:p>
        </p:txBody>
      </p:sp>
      <p:pic>
        <p:nvPicPr>
          <p:cNvPr id="4098" name="Picture 2" descr="C:\Users\user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2743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813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Gadopentetate Dimeglumine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Paramagnetic.</a:t>
            </a:r>
          </a:p>
          <a:p>
            <a:r>
              <a:rPr lang="en-US" dirty="0" smtClean="0"/>
              <a:t>0.5mmol/ml of sol.</a:t>
            </a:r>
          </a:p>
          <a:p>
            <a:r>
              <a:rPr lang="en-US" dirty="0" smtClean="0"/>
              <a:t>Dosage: 0.2ml/kg to 0.6 ml/kg.</a:t>
            </a:r>
          </a:p>
          <a:p>
            <a:r>
              <a:rPr lang="en-US" dirty="0" smtClean="0"/>
              <a:t>Renal excretion.</a:t>
            </a:r>
          </a:p>
          <a:p>
            <a:r>
              <a:rPr lang="en-US" dirty="0" smtClean="0"/>
              <a:t>Side effects ranging from nausea, inj. Site reactions, headache to nephrogenic systemic fibrosis *&amp; anaphylactoid shock. </a:t>
            </a:r>
            <a:endParaRPr lang="en-IN" dirty="0"/>
          </a:p>
        </p:txBody>
      </p:sp>
      <p:pic>
        <p:nvPicPr>
          <p:cNvPr id="2050" name="Picture 2" descr="C:\Users\user\Desktop\261389_1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" t="20952"/>
          <a:stretch/>
        </p:blipFill>
        <p:spPr bwMode="auto">
          <a:xfrm>
            <a:off x="6353628" y="1730828"/>
            <a:ext cx="2754085" cy="225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813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1813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Indian journal of radiology and imaging.</a:t>
            </a:r>
          </a:p>
          <a:p>
            <a:r>
              <a:rPr lang="en-US" sz="2000" dirty="0" smtClean="0"/>
              <a:t>Textbook of radiology &amp; imaging- David Sutton.</a:t>
            </a:r>
          </a:p>
          <a:p>
            <a:r>
              <a:rPr lang="en-US" sz="2000" dirty="0" smtClean="0"/>
              <a:t>Radiopedia</a:t>
            </a:r>
          </a:p>
          <a:p>
            <a:r>
              <a:rPr lang="en-US" sz="2000" dirty="0" smtClean="0"/>
              <a:t>Radiologysoultions.Bayer.com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181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Basic physics of pressure </a:t>
            </a:r>
            <a:r>
              <a:rPr lang="en-IN" dirty="0" smtClean="0"/>
              <a:t>injection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Poiseuille's</a:t>
            </a:r>
            <a:r>
              <a:rPr lang="en-IN" dirty="0" smtClean="0"/>
              <a:t> law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IN" dirty="0"/>
              <a:t> </a:t>
            </a:r>
            <a:r>
              <a:rPr lang="en-IN" dirty="0" smtClean="0"/>
              <a:t>Pounds </a:t>
            </a:r>
            <a:r>
              <a:rPr lang="en-IN" dirty="0"/>
              <a:t>per square </a:t>
            </a:r>
            <a:r>
              <a:rPr lang="en-IN" dirty="0" smtClean="0"/>
              <a:t>inch </a:t>
            </a:r>
            <a:r>
              <a:rPr lang="en-IN" dirty="0"/>
              <a:t>is </a:t>
            </a:r>
            <a:r>
              <a:rPr lang="en-IN" dirty="0" smtClean="0"/>
              <a:t> </a:t>
            </a:r>
            <a:r>
              <a:rPr lang="en-IN" dirty="0"/>
              <a:t>unit of pressure</a:t>
            </a:r>
            <a:endParaRPr lang="en-US" dirty="0" smtClean="0"/>
          </a:p>
          <a:p>
            <a:pPr marL="0" indent="0">
              <a:buNone/>
            </a:pPr>
            <a:endParaRPr lang="en-IN" dirty="0" smtClean="0"/>
          </a:p>
          <a:p>
            <a:endParaRPr lang="en-IN" dirty="0"/>
          </a:p>
        </p:txBody>
      </p:sp>
      <p:pic>
        <p:nvPicPr>
          <p:cNvPr id="2050" name="Picture 2" descr="C:\Users\user\Desktop\sgfssd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3962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01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Components of a pressure </a:t>
            </a:r>
            <a:r>
              <a:rPr lang="en-IN" dirty="0" smtClean="0"/>
              <a:t>injector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Injector head.</a:t>
            </a:r>
          </a:p>
          <a:p>
            <a:r>
              <a:rPr lang="en-IN" dirty="0" smtClean="0"/>
              <a:t>Piston plungers.</a:t>
            </a:r>
          </a:p>
          <a:p>
            <a:r>
              <a:rPr lang="en-IN" dirty="0" smtClean="0"/>
              <a:t>Pressure tubing.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531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0" dirty="0" smtClean="0"/>
              <a:t>PISTON PLUNGER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Plunger drive ram, a drive motor that moves the drive ram, an elastic head, a stretcher rod, and a syringe . </a:t>
            </a:r>
            <a:endParaRPr lang="en-IN" dirty="0"/>
          </a:p>
        </p:txBody>
      </p:sp>
      <p:pic>
        <p:nvPicPr>
          <p:cNvPr id="3074" name="Picture 2" descr="C:\Users\user\Desktop\plu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15056"/>
            <a:ext cx="3546348" cy="288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32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dirty="0"/>
              <a:t>Pressure syringes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Transparent.</a:t>
            </a:r>
          </a:p>
          <a:p>
            <a:r>
              <a:rPr lang="en-IN" dirty="0" smtClean="0"/>
              <a:t>Latex free. </a:t>
            </a:r>
          </a:p>
          <a:p>
            <a:r>
              <a:rPr lang="en-IN" dirty="0" smtClean="0"/>
              <a:t>Syringes are pre-filled or manually loaded. </a:t>
            </a:r>
          </a:p>
          <a:p>
            <a:pPr algn="l"/>
            <a:r>
              <a:rPr lang="en-IN" dirty="0" smtClean="0"/>
              <a:t>The injector system may be single (for contrast only) or dual syringe .</a:t>
            </a:r>
          </a:p>
          <a:p>
            <a:pPr algn="l"/>
            <a:r>
              <a:rPr lang="en-IN" dirty="0" smtClean="0"/>
              <a:t>Pressure tubing and connectors transmit the selected amount, pressure, flow, and rate of contrast accurately, between the injector system and the patient.</a:t>
            </a:r>
          </a:p>
        </p:txBody>
      </p:sp>
      <p:pic>
        <p:nvPicPr>
          <p:cNvPr id="4098" name="Picture 2" descr="C:\Users\user\Desktop\IndianJRadiolImaging_2015_25_1_2_150105_u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361" y="990600"/>
            <a:ext cx="2241639" cy="16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4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dirty="0" smtClean="0"/>
              <a:t>Displays</a:t>
            </a:r>
            <a:r>
              <a:rPr lang="en-IN" b="0" dirty="0"/>
              <a:t> 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User-defined protocols to inject with variables of phase, rate, delay, and volume. </a:t>
            </a:r>
          </a:p>
          <a:p>
            <a:r>
              <a:rPr lang="en-IN" dirty="0" smtClean="0"/>
              <a:t>Colour pressure sensitive touch screen enables different colours for operations like loading, arming, and injecting.</a:t>
            </a:r>
            <a:endParaRPr lang="en-IN" dirty="0"/>
          </a:p>
        </p:txBody>
      </p:sp>
      <p:pic>
        <p:nvPicPr>
          <p:cNvPr id="6146" name="Picture 2" descr="C:\Users\user\Desktop\medrad-stellan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97808"/>
            <a:ext cx="2941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77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Operational features of pressure injector</a:t>
            </a:r>
          </a:p>
        </p:txBody>
      </p:sp>
      <p:pic>
        <p:nvPicPr>
          <p:cNvPr id="5122" name="Picture 2" descr="C:\Users\user\Desktop\IndianJRadiolImaging_2015_25_1_2_150105_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629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48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15290</TotalTime>
  <Words>914</Words>
  <Application>Microsoft Office PowerPoint</Application>
  <PresentationFormat>On-screen Show (4:3)</PresentationFormat>
  <Paragraphs>152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Pressure injectors</vt:lpstr>
      <vt:lpstr>INTRODUCTION</vt:lpstr>
      <vt:lpstr>INTRODUCTION</vt:lpstr>
      <vt:lpstr>Basic physics of pressure injection</vt:lpstr>
      <vt:lpstr>Components of a pressure injector</vt:lpstr>
      <vt:lpstr>PISTON PLUNGER</vt:lpstr>
      <vt:lpstr>Pressure syringes</vt:lpstr>
      <vt:lpstr>Displays </vt:lpstr>
      <vt:lpstr>Operational features of pressure injector</vt:lpstr>
      <vt:lpstr>Angiography / DSA Pressure Injectors</vt:lpstr>
      <vt:lpstr>CT Pressure Injectors</vt:lpstr>
      <vt:lpstr>MR pressure injectors</vt:lpstr>
      <vt:lpstr>Pressure injectors and modalities</vt:lpstr>
      <vt:lpstr>Few operational advantages in pressure injector</vt:lpstr>
      <vt:lpstr>PowerPoint Presentation</vt:lpstr>
      <vt:lpstr>PowerPoint Presentation</vt:lpstr>
      <vt:lpstr>PowerPoint Presentation</vt:lpstr>
      <vt:lpstr>Patient access in pressure injection</vt:lpstr>
      <vt:lpstr>PowerPoint Presentation</vt:lpstr>
      <vt:lpstr>PowerPoint Presentation</vt:lpstr>
      <vt:lpstr>PowerPoint Presentation</vt:lpstr>
      <vt:lpstr>Safety issues in pressure injection</vt:lpstr>
      <vt:lpstr>Preparation of the pressure injector system</vt:lpstr>
      <vt:lpstr>PowerPoint Presentation</vt:lpstr>
      <vt:lpstr>RECENT ADVANCES</vt:lpstr>
      <vt:lpstr>PowerPoint Presentation</vt:lpstr>
      <vt:lpstr>NEW SENSORS IN PRESSURE INJECTORS</vt:lpstr>
      <vt:lpstr>Medrad stellant</vt:lpstr>
      <vt:lpstr>PowerPoint Presentation</vt:lpstr>
      <vt:lpstr>Iodopromide</vt:lpstr>
      <vt:lpstr>Medrad spectris solaris.</vt:lpstr>
      <vt:lpstr>Gadopentetate Dimeglumine</vt:lpstr>
      <vt:lpstr>PowerPoint Presentation</vt:lpstr>
      <vt:lpstr>References.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v2</dc:creator>
  <cp:lastModifiedBy>user</cp:lastModifiedBy>
  <cp:revision>261</cp:revision>
  <dcterms:created xsi:type="dcterms:W3CDTF">2015-09-20T01:50:57Z</dcterms:created>
  <dcterms:modified xsi:type="dcterms:W3CDTF">2018-12-12T10:25:57Z</dcterms:modified>
</cp:coreProperties>
</file>